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80" r:id="rId2"/>
    <p:sldId id="286" r:id="rId3"/>
    <p:sldId id="304" r:id="rId4"/>
    <p:sldId id="305" r:id="rId5"/>
    <p:sldId id="309" r:id="rId6"/>
    <p:sldId id="311" r:id="rId7"/>
    <p:sldId id="313" r:id="rId8"/>
    <p:sldId id="314" r:id="rId9"/>
    <p:sldId id="306" r:id="rId10"/>
    <p:sldId id="308" r:id="rId11"/>
    <p:sldId id="303" r:id="rId12"/>
    <p:sldId id="310" r:id="rId13"/>
    <p:sldId id="295" r:id="rId14"/>
    <p:sldId id="285" r:id="rId15"/>
    <p:sldId id="297" r:id="rId16"/>
    <p:sldId id="298" r:id="rId17"/>
    <p:sldId id="291" r:id="rId18"/>
    <p:sldId id="296" r:id="rId19"/>
    <p:sldId id="294" r:id="rId20"/>
    <p:sldId id="312" r:id="rId21"/>
    <p:sldId id="290" r:id="rId22"/>
    <p:sldId id="293" r:id="rId23"/>
    <p:sldId id="299" r:id="rId24"/>
    <p:sldId id="300" r:id="rId25"/>
    <p:sldId id="301" r:id="rId26"/>
    <p:sldId id="302" r:id="rId27"/>
    <p:sldId id="287" r:id="rId28"/>
    <p:sldId id="288" r:id="rId29"/>
    <p:sldId id="289" r:id="rId30"/>
    <p:sldId id="292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E4AE5A0-62B4-44B2-996A-407B3453F280}">
          <p14:sldIdLst>
            <p14:sldId id="280"/>
            <p14:sldId id="286"/>
          </p14:sldIdLst>
        </p14:section>
        <p14:section name="C++ Language" id="{7B9EE9EF-FDCB-4BA6-9836-E5D09BB0BCB2}">
          <p14:sldIdLst>
            <p14:sldId id="304"/>
            <p14:sldId id="305"/>
            <p14:sldId id="309"/>
            <p14:sldId id="311"/>
            <p14:sldId id="313"/>
            <p14:sldId id="314"/>
            <p14:sldId id="306"/>
            <p14:sldId id="308"/>
            <p14:sldId id="303"/>
            <p14:sldId id="310"/>
          </p14:sldIdLst>
        </p14:section>
        <p14:section name="Algorithm Analysis" id="{02612B40-DF49-455D-A4D9-9767C0196BD3}">
          <p14:sldIdLst>
            <p14:sldId id="295"/>
            <p14:sldId id="285"/>
            <p14:sldId id="297"/>
            <p14:sldId id="298"/>
            <p14:sldId id="291"/>
            <p14:sldId id="296"/>
            <p14:sldId id="294"/>
            <p14:sldId id="312"/>
            <p14:sldId id="290"/>
            <p14:sldId id="293"/>
            <p14:sldId id="299"/>
            <p14:sldId id="300"/>
            <p14:sldId id="301"/>
            <p14:sldId id="302"/>
            <p14:sldId id="287"/>
            <p14:sldId id="288"/>
            <p14:sldId id="28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233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092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80750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388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40485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9602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3389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39338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3570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782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v-LV" altLang="lv-LV" dirty="0" smtClean="0">
                <a:latin typeface="Arial" panose="020B0604020202020204" pitchFamily="34" charset="0"/>
              </a:rPr>
              <a:t>https://www.toptal.com/c-plus-plus/top-10-common-c-plus-plus-developer-mistakes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5871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14448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https://medium.com/better-programming/big-o-notation-a-simple-explanation-with-examples-a56347d1daca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55506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9306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6737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11819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8683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88761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1848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54658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3387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54116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284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979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7255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6877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8278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612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92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ocheatsheet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Midterm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</a:t>
            </a:r>
            <a:br>
              <a:rPr lang="en-US" dirty="0" smtClean="0"/>
            </a:br>
            <a:r>
              <a:rPr lang="en-US" dirty="0" smtClean="0"/>
              <a:t>by value/by reference: Solution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swap(int* a, int b, int c) {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int temp = a[0];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a[0] = a[1];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a[1] = temp;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temp = b; 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b = c;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 = temp;</a:t>
            </a:r>
          </a:p>
          <a:p>
            <a:pPr marL="0" indent="0">
              <a:buNone/>
            </a:pP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7432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 </a:t>
            </a: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namespace std;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int arr[]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{1,2};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int b = 4, c =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5;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swap(arr, b, c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en-US" sz="18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 values of </a:t>
            </a:r>
            <a:r>
              <a:rPr lang="en-US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[0], </a:t>
            </a:r>
            <a:r>
              <a:rPr lang="en-US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 values of </a:t>
            </a:r>
            <a:r>
              <a:rPr lang="en-US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b,c</a:t>
            </a:r>
            <a:endParaRPr lang="lv-LV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4724400"/>
            <a:ext cx="5181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Problem: </a:t>
            </a:r>
            <a:br>
              <a:rPr lang="en-US" sz="2000" b="1" dirty="0" smtClean="0"/>
            </a:br>
            <a:r>
              <a:rPr lang="en-US" sz="2000" dirty="0" smtClean="0"/>
              <a:t>(1) What are the values of </a:t>
            </a:r>
            <a:r>
              <a:rPr lang="en-US" sz="2000" dirty="0" err="1" smtClean="0"/>
              <a:t>arr,b,c</a:t>
            </a:r>
            <a:r>
              <a:rPr lang="en-US" sz="2000" dirty="0" smtClean="0"/>
              <a:t> at the end of main()?</a:t>
            </a:r>
          </a:p>
          <a:p>
            <a:r>
              <a:rPr lang="en-US" sz="2000" dirty="0" smtClean="0"/>
              <a:t>(2) Passing by reference – allows to swap variables. Does not affect the array (as we do not change the pointer (</a:t>
            </a:r>
            <a:r>
              <a:rPr lang="en-US" sz="2000" dirty="0" err="1" smtClean="0"/>
              <a:t>int</a:t>
            </a:r>
            <a:r>
              <a:rPr lang="en-US" sz="2000" dirty="0" smtClean="0"/>
              <a:t>* a) inside swap()).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10394"/>
              </p:ext>
            </p:extLst>
          </p:nvPr>
        </p:nvGraphicFramePr>
        <p:xfrm>
          <a:off x="2438400" y="4821752"/>
          <a:ext cx="3124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31863136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833972008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4339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ref.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6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2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7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8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161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Virtual Method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include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Base</a:t>
            </a: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virtual void show() { </a:t>
            </a:r>
            <a:endParaRPr lang="en-US" sz="1800" dirty="0" smtClean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&lt;&lt;" In Base n";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en-US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Derived: public Base</a:t>
            </a: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void show() { </a:t>
            </a:r>
            <a:endParaRPr lang="en-US" sz="1800" dirty="0" smtClean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&lt;&lt;"In Derived n";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main(void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Base *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Derived;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-&gt;show();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Base &amp;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br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*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br.show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50292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What is the output of this program?</a:t>
            </a:r>
            <a:br>
              <a:rPr lang="en-US" dirty="0" smtClean="0"/>
            </a:br>
            <a:r>
              <a:rPr lang="en-US" dirty="0" smtClean="0"/>
              <a:t>Describe, how the keyword "virtual" affects your answer.</a:t>
            </a:r>
            <a:endParaRPr lang="lv-LV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295400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Class Inheritance, Virtual Functions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364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Virtual Method: Solution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include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Base</a:t>
            </a: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virtual void show() { </a:t>
            </a:r>
            <a:endParaRPr lang="en-US" sz="1800" dirty="0" smtClean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cout&lt;&lt;"In Base\n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en-US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Derived: public Base</a:t>
            </a: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void show() { </a:t>
            </a:r>
            <a:endParaRPr lang="en-US" sz="1800" dirty="0" smtClean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&lt;&lt;"In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Derived\n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main(void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Base *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Derived;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-&gt;show();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Base &amp;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br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*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br.show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0" y="4343400"/>
            <a:ext cx="513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/>
              <a:t>Output:</a:t>
            </a:r>
            <a:br>
              <a:rPr lang="lv-LV" b="1" dirty="0" smtClean="0"/>
            </a:br>
            <a:r>
              <a:rPr lang="lv-LV" dirty="0" smtClean="0"/>
              <a:t>In Derived</a:t>
            </a:r>
            <a:br>
              <a:rPr lang="lv-LV" dirty="0" smtClean="0"/>
            </a:br>
            <a:r>
              <a:rPr lang="lv-LV" dirty="0" smtClean="0"/>
              <a:t>In Derived</a:t>
            </a:r>
          </a:p>
          <a:p>
            <a:endParaRPr lang="lv-LV" dirty="0"/>
          </a:p>
          <a:p>
            <a:r>
              <a:rPr lang="lv-LV" dirty="0" smtClean="0"/>
              <a:t>"virtual" means applying runtime type when picking overridden functions.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6617691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Various Exponent Functions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Problem. </a:t>
                </a:r>
                <a:r>
                  <a:rPr lang="lv-LV" dirty="0" smtClean="0"/>
                  <a:t>Given functions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,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, </a:t>
                </a:r>
                <a:r>
                  <a:rPr lang="lv-LV" dirty="0" smtClean="0"/>
                  <a:t>test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is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and also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 smtClean="0"/>
                  <a:t>In both cases (if it is </a:t>
                </a:r>
                <a:r>
                  <a:rPr lang="lv-LV" dirty="0"/>
                  <a:t>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and also if it is not) provide justification by the definition of Big-O, i.e. some reasoning using quantifiers. </a:t>
                </a:r>
                <a:endParaRPr lang="lv-LV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1295400" y="685800"/>
                <a:ext cx="1828800" cy="9144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9144" rIns="91440" bIns="914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lv-LV" sz="1800" dirty="0" smtClean="0">
                    <a:solidFill>
                      <a:srgbClr val="43B0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800" dirty="0" smtClean="0">
                    <a:solidFill>
                      <a:srgbClr val="43B0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1800" dirty="0">
                    <a:solidFill>
                      <a:srgbClr val="43B0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g(n)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43B02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1800" i="1" dirty="0" smtClean="0">
                        <a:solidFill>
                          <a:srgbClr val="43B02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43B02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1800" i="1" dirty="0" smtClean="0">
                        <a:solidFill>
                          <a:srgbClr val="43B02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43B02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43B02A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en-US" sz="1800" dirty="0">
                    <a:solidFill>
                      <a:srgbClr val="43B0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en-US" sz="1800" dirty="0" smtClean="0">
                    <a:solidFill>
                      <a:srgbClr val="43B02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definition</a:t>
                </a:r>
                <a:endParaRPr lang="en-US" sz="1800" dirty="0">
                  <a:solidFill>
                    <a:srgbClr val="43B02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685800"/>
                <a:ext cx="1828800" cy="914400"/>
              </a:xfrm>
              <a:prstGeom prst="roundRect">
                <a:avLst/>
              </a:prstGeom>
              <a:blipFill>
                <a:blip r:embed="rId4"/>
                <a:stretch>
                  <a:fillRect t="-1923" b="-7692"/>
                </a:stretch>
              </a:blip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69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Various Exponent </a:t>
            </a:r>
            <a:r>
              <a:rPr lang="lv-LV" dirty="0" smtClean="0"/>
              <a:t>Functions: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We imagine that a player "Alice" chooses all existential quantifiers, but player "Bob" chooses all universal quantifiers from the formal definition.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Claim 1: </a:t>
                </a:r>
                <a:r>
                  <a:rPr lang="lv-LV" dirty="0"/>
                  <a:t>The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lv-LV" dirty="0"/>
                  <a:t> is 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. To prove that 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is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,  </a:t>
                </a:r>
                <a:r>
                  <a:rPr lang="lv-LV" dirty="0"/>
                  <a:t>Alice can take in the Big-O notation </a:t>
                </a:r>
                <a:br>
                  <a:rPr lang="lv-LV" dirty="0"/>
                </a:br>
                <a:r>
                  <a:rPr lang="lv-LV" dirty="0"/>
                  <a:t>definition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 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. Then for any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 smtClean="0"/>
                  <a:t> selected by Bob:</a:t>
                </a:r>
                <a:br>
                  <a:rPr lang="lv-LV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1∙</m:t>
                      </m:r>
                      <m:d>
                        <m:dPr>
                          <m:begChr m:val="|"/>
                          <m:endChr m:val="|"/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/>
                  <a:t>Claim </a:t>
                </a:r>
                <a:r>
                  <a:rPr lang="lv-LV" b="1" dirty="0" smtClean="0"/>
                  <a:t>2: </a:t>
                </a:r>
                <a:r>
                  <a:rPr lang="lv-LV" dirty="0"/>
                  <a:t>The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is not </a:t>
                </a:r>
                <a:r>
                  <a:rPr lang="lv-LV" dirty="0"/>
                  <a:t>in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.</a:t>
                </a:r>
                <a:r>
                  <a:rPr lang="lv-LV" dirty="0" smtClean="0"/>
                  <a:t> No matter what are the chosen numbers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/>
                  <a:t>  </a:t>
                </a:r>
                <a:r>
                  <a:rPr lang="lv-LV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smtClean="0"/>
                  <a:t>, consider n that is sufficiently large. </a:t>
                </a:r>
                <a:endParaRPr lang="lv-LV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980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Comparing Big-O Sets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For each pair of Big-O notations decide, if the left-side class of functions is larger than the right-side class.</a:t>
            </a:r>
            <a:r>
              <a:rPr lang="lv-LV" sz="2400" dirty="0" smtClean="0"/>
              <a:t> Or a</a:t>
            </a:r>
            <a:r>
              <a:rPr lang="en-US" sz="2400" dirty="0" smtClean="0"/>
              <a:t>re they equal? </a:t>
            </a:r>
            <a:br>
              <a:rPr lang="en-US" sz="2400" dirty="0" smtClean="0"/>
            </a:br>
            <a:endParaRPr lang="lv-LV" sz="24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295400" y="685800"/>
            <a:ext cx="18288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Test 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Big-O</a:t>
            </a:r>
            <a:r>
              <a:rPr lang="en-US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Big-</a:t>
            </a:r>
            <a:r>
              <a:rPr lang="el-GR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Ω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Big-</a:t>
            </a:r>
            <a:r>
              <a:rPr lang="el-GR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err="1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tatements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155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Comparing Big-O </a:t>
            </a:r>
            <a:r>
              <a:rPr lang="lv-LV" dirty="0" smtClean="0"/>
              <a:t>Sets: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Both sets are equal (since both logarithms differ by a constant factor. 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The second function class is larger. 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 contains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, but they are not equal.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lv-LV" dirty="0" smtClean="0"/>
                  <a:t> contains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/>
                  <a:t>, but not vice versa.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lv-LV" dirty="0" smtClean="0"/>
                  <a:t>Both sets are equal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03" t="-1630" b="-182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3317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Doubling Input Length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r>
                  <a:rPr lang="lv-LV" dirty="0"/>
                  <a:t/>
                </a:r>
                <a:br>
                  <a:rPr lang="lv-LV" dirty="0"/>
                </a:br>
                <a:r>
                  <a:rPr lang="lv-LV" dirty="0" smtClean="0"/>
                  <a:t>Find an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 smtClean="0"/>
                  <a:t> when this can be true.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increaes twice, the run-time increases two times. </a:t>
                </a:r>
                <a:br>
                  <a:rPr lang="lv-LV" dirty="0" smtClean="0"/>
                </a:br>
                <a:r>
                  <a:rPr lang="lv-LV" dirty="0"/>
                  <a:t>Find 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when </a:t>
                </a:r>
                <a:r>
                  <a:rPr lang="lv-LV" dirty="0"/>
                  <a:t>this can be true. </a:t>
                </a:r>
                <a:endParaRPr lang="lv-LV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</a:t>
                </a:r>
                <a:r>
                  <a:rPr lang="lv-LV" dirty="0" smtClean="0"/>
                  <a:t>four times.</a:t>
                </a:r>
                <a:br>
                  <a:rPr lang="lv-LV" dirty="0" smtClean="0"/>
                </a:br>
                <a:r>
                  <a:rPr lang="lv-LV" dirty="0"/>
                  <a:t>Find 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when </a:t>
                </a:r>
                <a:r>
                  <a:rPr lang="lv-LV" dirty="0"/>
                  <a:t>this can be true. </a:t>
                </a:r>
                <a:endParaRPr lang="lv-LV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</a:t>
                </a:r>
                <a:r>
                  <a:rPr lang="lv-LV" dirty="0" smtClean="0"/>
                  <a:t>three </a:t>
                </a:r>
                <a:r>
                  <a:rPr lang="lv-LV" dirty="0"/>
                  <a:t>times.</a:t>
                </a:r>
                <a:br>
                  <a:rPr lang="lv-LV" dirty="0"/>
                </a:br>
                <a:r>
                  <a:rPr lang="lv-LV" dirty="0"/>
                  <a:t>Find 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when this can be true.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is squared. </a:t>
                </a:r>
                <a:br>
                  <a:rPr lang="lv-LV" dirty="0" smtClean="0"/>
                </a:br>
                <a:r>
                  <a:rPr lang="lv-LV" dirty="0"/>
                  <a:t>Find an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dirty="0"/>
                  <a:t> when this can be true.</a:t>
                </a:r>
                <a:endParaRPr lang="lv-LV" dirty="0" smtClean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1185" b="-14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 bwMode="auto">
          <a:xfrm>
            <a:off x="1295400" y="685800"/>
            <a:ext cx="18288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Assumptions about the Time </a:t>
            </a:r>
            <a:r>
              <a:rPr lang="en-US" sz="1800" dirty="0" err="1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Comlexity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98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Doubling Input </a:t>
            </a:r>
            <a:r>
              <a:rPr lang="lv-LV" dirty="0" smtClean="0"/>
              <a:t>Length: Solutions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If the input length increases twice, the run-time increases by 17. </a:t>
                </a:r>
                <a:r>
                  <a:rPr lang="lv-LV" dirty="0"/>
                  <a:t/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two times.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four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increaes twice, the run-time increases three times.</a:t>
                </a:r>
                <a:br>
                  <a:rPr lang="lv-LV" dirty="0"/>
                </a:br>
                <a:r>
                  <a:rPr lang="lv-LV" dirty="0" smtClean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lv-LV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/>
                  <a:t>If the input length increases twice, the run-time is squared. </a:t>
                </a:r>
                <a:br>
                  <a:rPr lang="lv-LV" dirty="0"/>
                </a:br>
                <a:r>
                  <a:rPr lang="lv-LV" dirty="0"/>
                  <a:t>Can take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1185" b="-192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88442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Input </a:t>
            </a:r>
            <a:br>
              <a:rPr lang="en-US" dirty="0" smtClean="0"/>
            </a:br>
            <a:r>
              <a:rPr lang="en-US" dirty="0" smtClean="0"/>
              <a:t>Encoding Matter?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752601"/>
                <a:ext cx="10160000" cy="13715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v-LV" sz="2000" dirty="0">
                    <a:hlinkClick r:id="rId3"/>
                  </a:rPr>
                  <a:t>https://www.bigocheatsheet.com</a:t>
                </a:r>
                <a:r>
                  <a:rPr lang="lv-LV" sz="2000" dirty="0" smtClean="0">
                    <a:hlinkClick r:id="rId3"/>
                  </a:rPr>
                  <a:t>/</a:t>
                </a:r>
                <a:r>
                  <a:rPr lang="en-US" sz="2000" dirty="0" smtClean="0"/>
                  <a:t>   </a:t>
                </a:r>
                <a:r>
                  <a:rPr lang="en-US" sz="2000" b="1" dirty="0" smtClean="0"/>
                  <a:t>Problem: </a:t>
                </a:r>
                <a:r>
                  <a:rPr lang="en-US" sz="2000" dirty="0" smtClean="0"/>
                  <a:t>There is a black box that computes some algorithm from some numbers in the decimal system. It has time complexity O(f(n)).  Consider a modified box that inputs binary number, converts into decimal, then inputs into the "black box".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lv-LV" sz="2000" dirty="0" smtClean="0"/>
                  <a:t>Joe</a:t>
                </a:r>
                <a:r>
                  <a:rPr lang="en-US" sz="2000" dirty="0" smtClean="0"/>
                  <a:t> claims that the new box also has time complexity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sz="2000" dirty="0" smtClean="0"/>
                  <a:t>. For which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 smtClean="0"/>
                  <a:t> he is right?</a:t>
                </a:r>
                <a:endParaRPr lang="en-US" sz="2000" dirty="0" smtClean="0"/>
              </a:p>
              <a:p>
                <a:endParaRPr lang="lv-LV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752601"/>
                <a:ext cx="10160000" cy="1371599"/>
              </a:xfrm>
              <a:blipFill>
                <a:blip r:embed="rId4"/>
                <a:stretch>
                  <a:fillRect l="-600" t="-2667" b="-311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2480617" y="4156502"/>
            <a:ext cx="14478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1904" y="3167643"/>
                <a:ext cx="37048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+mj-lt"/>
                  </a:rPr>
                  <a:t># of </a:t>
                </a:r>
                <a:r>
                  <a:rPr lang="en-US" sz="2000" i="1" dirty="0">
                    <a:latin typeface="+mj-lt"/>
                  </a:rPr>
                  <a:t>o</a:t>
                </a:r>
                <a:r>
                  <a:rPr lang="en-US" sz="2000" i="1" dirty="0" smtClean="0">
                    <a:latin typeface="+mj-lt"/>
                  </a:rPr>
                  <a:t>perations or time complexity</a:t>
                </a:r>
              </a:p>
              <a:p>
                <a:r>
                  <a:rPr lang="en-US" sz="2000" i="1" dirty="0" smtClean="0">
                    <a:latin typeface="+mj-lt"/>
                  </a:rPr>
                  <a:t>or CPU cycles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lv-LV" sz="2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904" y="3167643"/>
                <a:ext cx="3704860" cy="707886"/>
              </a:xfrm>
              <a:prstGeom prst="rect">
                <a:avLst/>
              </a:prstGeom>
              <a:blipFill>
                <a:blip r:embed="rId5"/>
                <a:stretch>
                  <a:fillRect l="-1809" t="-5172" r="-1151" b="-1465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>
            <a:off x="1185217" y="4842302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928417" y="4842302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066800" y="3918972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Input </a:t>
            </a:r>
            <a:r>
              <a:rPr lang="en-US" sz="1800" i="1" dirty="0" smtClean="0">
                <a:solidFill>
                  <a:srgbClr val="FF0000"/>
                </a:solidFill>
              </a:rPr>
              <a:t>decimal</a:t>
            </a:r>
          </a:p>
          <a:p>
            <a:r>
              <a:rPr lang="en-US" sz="1800" i="1" dirty="0" smtClean="0"/>
              <a:t>number N</a:t>
            </a:r>
          </a:p>
          <a:p>
            <a:r>
              <a:rPr lang="en-US" sz="1800" i="1" dirty="0" smtClean="0"/>
              <a:t>of length n</a:t>
            </a:r>
            <a:endParaRPr lang="lv-LV" sz="1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07268" y="425092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Output</a:t>
            </a:r>
          </a:p>
          <a:p>
            <a:r>
              <a:rPr lang="en-US" sz="1800" i="1" dirty="0" smtClean="0"/>
              <a:t>that depends </a:t>
            </a:r>
          </a:p>
          <a:p>
            <a:r>
              <a:rPr lang="en-US" sz="1800" i="1" dirty="0" smtClean="0"/>
              <a:t>on N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295400" y="685800"/>
            <a:ext cx="18288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Assumptions about the Time </a:t>
            </a:r>
            <a:r>
              <a:rPr lang="en-US" sz="1800" dirty="0" err="1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Comlexity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752490" y="3958836"/>
            <a:ext cx="14478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162800" y="4359616"/>
            <a:ext cx="1219200" cy="974384"/>
          </a:xfrm>
          <a:prstGeom prst="roundRect">
            <a:avLst>
              <a:gd name="adj" fmla="val 217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from binary to decimal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928945" y="3657600"/>
            <a:ext cx="3429000" cy="19812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33600" y="3772704"/>
            <a:ext cx="2052145" cy="186609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0150366" y="4646026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0134600" y="3962400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Some output that </a:t>
            </a:r>
          </a:p>
          <a:p>
            <a:r>
              <a:rPr lang="en-US" sz="1800" i="1" dirty="0" smtClean="0"/>
              <a:t>depends on N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896761" y="465713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778344" y="3733800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Input </a:t>
            </a:r>
            <a:r>
              <a:rPr lang="en-US" sz="1800" i="1" dirty="0" smtClean="0">
                <a:solidFill>
                  <a:srgbClr val="FF0000"/>
                </a:solidFill>
              </a:rPr>
              <a:t>binary</a:t>
            </a:r>
          </a:p>
          <a:p>
            <a:r>
              <a:rPr lang="en-US" sz="1800" i="1" dirty="0" smtClean="0"/>
              <a:t>number N</a:t>
            </a:r>
          </a:p>
          <a:p>
            <a:r>
              <a:rPr lang="en-US" sz="1800" i="1" dirty="0" smtClean="0"/>
              <a:t>of length n</a:t>
            </a:r>
            <a:endParaRPr lang="lv-LV" sz="1800" i="1" dirty="0"/>
          </a:p>
        </p:txBody>
      </p:sp>
      <p:cxnSp>
        <p:nvCxnSpPr>
          <p:cNvPr id="26" name="Straight Arrow Connector 25"/>
          <p:cNvCxnSpPr>
            <a:endCxn id="16" idx="1"/>
          </p:cNvCxnSpPr>
          <p:nvPr/>
        </p:nvCxnSpPr>
        <p:spPr bwMode="auto">
          <a:xfrm flipV="1">
            <a:off x="8382000" y="4644636"/>
            <a:ext cx="3704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44865" y="2998858"/>
                <a:ext cx="38496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+mj-lt"/>
                  </a:rPr>
                  <a:t># of </a:t>
                </a:r>
                <a:r>
                  <a:rPr lang="en-US" sz="2000" i="1" dirty="0">
                    <a:latin typeface="+mj-lt"/>
                  </a:rPr>
                  <a:t>o</a:t>
                </a:r>
                <a:r>
                  <a:rPr lang="en-US" sz="2000" i="1" dirty="0" smtClean="0">
                    <a:latin typeface="+mj-lt"/>
                  </a:rPr>
                  <a:t>perations or time complexity</a:t>
                </a:r>
              </a:p>
              <a:p>
                <a:r>
                  <a:rPr lang="en-US" sz="2000" i="1" dirty="0" smtClean="0">
                    <a:latin typeface="+mj-lt"/>
                  </a:rPr>
                  <a:t>or CPU cycles is the same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lv-LV" sz="2000" i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865" y="2998858"/>
                <a:ext cx="3849644" cy="707886"/>
              </a:xfrm>
              <a:prstGeom prst="rect">
                <a:avLst/>
              </a:prstGeom>
              <a:blipFill>
                <a:blip r:embed="rId6"/>
                <a:stretch>
                  <a:fillRect l="-1582" t="-5172" b="-1465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1868322"/>
                  </p:ext>
                </p:extLst>
              </p:nvPr>
            </p:nvGraphicFramePr>
            <p:xfrm>
              <a:off x="1422402" y="5882926"/>
              <a:ext cx="867821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3974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lv-LV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True/False?</a:t>
                          </a:r>
                          <a:endParaRPr lang="lv-LV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1868322"/>
                  </p:ext>
                </p:extLst>
              </p:nvPr>
            </p:nvGraphicFramePr>
            <p:xfrm>
              <a:off x="1422402" y="5882926"/>
              <a:ext cx="867821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3974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3974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7"/>
                          <a:stretch>
                            <a:fillRect l="-493" t="-1639" r="-60394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639" r="-50098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7"/>
                          <a:stretch>
                            <a:fillRect l="-200985" t="-1639" r="-40344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7"/>
                          <a:stretch>
                            <a:fillRect l="-299510" t="-1639" r="-30147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7"/>
                          <a:stretch>
                            <a:fillRect l="-401478" t="-1639" r="-20295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7"/>
                          <a:stretch>
                            <a:fillRect l="-499020" t="-1639" r="-10196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7"/>
                          <a:stretch>
                            <a:fillRect l="-601970" t="-1639" r="-2463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True/False?</a:t>
                          </a:r>
                          <a:endParaRPr lang="lv-LV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11407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the Midterm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Algorithms should not </a:t>
            </a:r>
            <a:r>
              <a:rPr lang="lv-LV" sz="1800" b="1" dirty="0" smtClean="0"/>
              <a:t>feel </a:t>
            </a:r>
            <a:r>
              <a:rPr lang="en-US" sz="1800" b="1" dirty="0" smtClean="0"/>
              <a:t>like</a:t>
            </a:r>
            <a:r>
              <a:rPr lang="lv-LV" sz="1800" b="1" dirty="0" smtClean="0"/>
              <a:t> </a:t>
            </a:r>
            <a:r>
              <a:rPr lang="en-US" sz="1800" b="1" dirty="0" smtClean="0"/>
              <a:t>"Defense </a:t>
            </a:r>
            <a:r>
              <a:rPr lang="en-US" sz="1800" b="1" dirty="0"/>
              <a:t>Against the Dark </a:t>
            </a:r>
            <a:r>
              <a:rPr lang="en-US" sz="1800" b="1" dirty="0" smtClean="0"/>
              <a:t>Arts" </a:t>
            </a:r>
            <a:r>
              <a:rPr lang="en-US" sz="1800" b="1" dirty="0" smtClean="0">
                <a:sym typeface="Wingdings" panose="05000000000000000000" pitchFamily="2" charset="2"/>
              </a:rPr>
              <a:t> need mathematical models.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Conditionals, loops</a:t>
            </a:r>
            <a:r>
              <a:rPr lang="en-US" sz="1800" dirty="0">
                <a:sym typeface="Wingdings" panose="05000000000000000000" pitchFamily="2" charset="2"/>
              </a:rPr>
              <a:t>,</a:t>
            </a:r>
            <a:r>
              <a:rPr lang="en-US" sz="1800" dirty="0" smtClean="0">
                <a:sym typeface="Wingdings" panose="05000000000000000000" pitchFamily="2" charset="2"/>
              </a:rPr>
              <a:t> flowcharts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Expressions and their side-effects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Function calls by value, by reference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Static/dynamic arrays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Pointer arithmetic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Class </a:t>
            </a:r>
            <a:r>
              <a:rPr lang="en-US" sz="1800" dirty="0" smtClean="0">
                <a:sym typeface="Wingdings" panose="05000000000000000000" pitchFamily="2" charset="2"/>
              </a:rPr>
              <a:t>members/constructors/destructors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Object assignments, shallow vs. deep copy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Class inheritance, virtual functions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 smtClean="0">
                <a:sym typeface="Wingdings" panose="05000000000000000000" pitchFamily="2" charset="2"/>
              </a:rPr>
              <a:t>Polymorphism, template functions/classes</a:t>
            </a:r>
          </a:p>
          <a:p>
            <a:pPr marL="800100" lvl="1"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Using STL classes: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vector, queue, </a:t>
            </a:r>
            <a:r>
              <a:rPr lang="en-US" sz="1800" dirty="0" err="1">
                <a:sym typeface="Wingdings" panose="05000000000000000000" pitchFamily="2" charset="2"/>
              </a:rPr>
              <a:t>deque</a:t>
            </a:r>
            <a:r>
              <a:rPr lang="en-US" sz="1800" dirty="0">
                <a:sym typeface="Wingdings" panose="05000000000000000000" pitchFamily="2" charset="2"/>
              </a:rPr>
              <a:t>, set, map</a:t>
            </a:r>
            <a:r>
              <a:rPr lang="en-US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sz="1800" dirty="0" smtClean="0">
              <a:sym typeface="Wingdings" panose="05000000000000000000" pitchFamily="2" charset="2"/>
            </a:endParaRPr>
          </a:p>
          <a:p>
            <a:pPr lvl="1"/>
            <a:endParaRPr lang="en-US" sz="1800" dirty="0" smtClean="0">
              <a:sym typeface="Wingdings" panose="05000000000000000000" pitchFamily="2" charset="2"/>
            </a:endParaRPr>
          </a:p>
          <a:p>
            <a:pPr lvl="1"/>
            <a:endParaRPr lang="en-US" sz="1800" dirty="0" smtClean="0">
              <a:sym typeface="Wingdings" panose="05000000000000000000" pitchFamily="2" charset="2"/>
            </a:endParaRPr>
          </a:p>
          <a:p>
            <a:pPr lvl="1"/>
            <a:endParaRPr lang="en-US" sz="1800" dirty="0" smtClean="0">
              <a:sym typeface="Wingdings" panose="05000000000000000000" pitchFamily="2" charset="2"/>
            </a:endParaRPr>
          </a:p>
          <a:p>
            <a:pPr lvl="1"/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Algorithm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Test g(n) in O(f(n)) by definition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Test various Big-O, Big-Omega, Big-Theta statements (true/false)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Assumptions for time complexity</a:t>
            </a:r>
            <a:endParaRPr lang="lv-LV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lv-LV" sz="1800" dirty="0" smtClean="0"/>
              <a:t>Time analysis for </a:t>
            </a:r>
            <a:r>
              <a:rPr lang="en-US" sz="1800" dirty="0" smtClean="0"/>
              <a:t>code </a:t>
            </a:r>
            <a:r>
              <a:rPr lang="lv-LV" sz="1800" dirty="0" smtClean="0"/>
              <a:t>samples</a:t>
            </a: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Array implementations for stacks, queues, circular queues</a:t>
            </a:r>
            <a:r>
              <a:rPr lang="en-US" sz="18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Run </a:t>
            </a:r>
            <a:r>
              <a:rPr lang="en-US" sz="1800" dirty="0"/>
              <a:t>linked-list-related pointer </a:t>
            </a:r>
            <a:r>
              <a:rPr lang="en-US" sz="1800" dirty="0" smtClean="0"/>
              <a:t>pseudocode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Compare </a:t>
            </a:r>
            <a:r>
              <a:rPr lang="en-US" sz="1800" dirty="0"/>
              <a:t>stack/queue operation </a:t>
            </a:r>
            <a:r>
              <a:rPr lang="en-US" sz="1800" dirty="0" smtClean="0"/>
              <a:t>complexity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Tree terminology; recognize full, complete, perfect trees.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Pre-order, in-order, post-order traversals.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Build stacks during tree traversal.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lv-LV" sz="1800" dirty="0"/>
          </a:p>
        </p:txBody>
      </p:sp>
    </p:spTree>
    <p:extLst>
      <p:ext uri="{BB962C8B-B14F-4D97-AF65-F5344CB8AC3E}">
        <p14:creationId xmlns:p14="http://schemas.microsoft.com/office/powerpoint/2010/main" val="277451001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Input </a:t>
            </a:r>
            <a:br>
              <a:rPr lang="en-US" dirty="0"/>
            </a:br>
            <a:r>
              <a:rPr lang="en-US" dirty="0"/>
              <a:t>Encoding </a:t>
            </a:r>
            <a:r>
              <a:rPr lang="en-US" dirty="0" smtClean="0"/>
              <a:t>Matter: Solution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3181159"/>
            <a:ext cx="10160000" cy="2686241"/>
          </a:xfrm>
        </p:spPr>
        <p:txBody>
          <a:bodyPr/>
          <a:lstStyle/>
          <a:p>
            <a:r>
              <a:rPr lang="en-US" dirty="0" smtClean="0"/>
              <a:t>For polynomial time algorithms (vast majority of practical algorithms) the encoding (decimal/binary) does not affect the time complexity. </a:t>
            </a:r>
          </a:p>
          <a:p>
            <a:r>
              <a:rPr lang="en-US" dirty="0" smtClean="0"/>
              <a:t>For logarithmic time algorithm (something very fast – does not even read all the input), converting from binary to decimal "dominates" the time (it is O(n)).</a:t>
            </a:r>
          </a:p>
          <a:p>
            <a:r>
              <a:rPr lang="en-US" dirty="0" smtClean="0"/>
              <a:t>For exponential time algorithms (something very slow) multiplying or dividing argument </a:t>
            </a:r>
            <a:r>
              <a:rPr lang="en-US" i="1" dirty="0" smtClean="0"/>
              <a:t>n</a:t>
            </a:r>
            <a:r>
              <a:rPr lang="en-US" dirty="0" smtClean="0"/>
              <a:t> by some factor changes the O(f(n)).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536835"/>
                  </p:ext>
                </p:extLst>
              </p:nvPr>
            </p:nvGraphicFramePr>
            <p:xfrm>
              <a:off x="1752602" y="1981200"/>
              <a:ext cx="908890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9841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lv-LV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lv-LV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lv-LV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True/False?</a:t>
                          </a:r>
                          <a:endParaRPr lang="lv-LV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536835"/>
                  </p:ext>
                </p:extLst>
              </p:nvPr>
            </p:nvGraphicFramePr>
            <p:xfrm>
              <a:off x="1752602" y="1981200"/>
              <a:ext cx="9088905" cy="742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98415">
                      <a:extLst>
                        <a:ext uri="{9D8B030D-6E8A-4147-A177-3AD203B41FA5}">
                          <a16:colId xmlns:a16="http://schemas.microsoft.com/office/drawing/2014/main" val="3543178195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1414301994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2932330204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2266812928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97733870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3661329227"/>
                        </a:ext>
                      </a:extLst>
                    </a:gridCol>
                    <a:gridCol w="1298415">
                      <a:extLst>
                        <a:ext uri="{9D8B030D-6E8A-4147-A177-3AD203B41FA5}">
                          <a16:colId xmlns:a16="http://schemas.microsoft.com/office/drawing/2014/main" val="2393584640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279" r="-6023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3"/>
                          <a:stretch>
                            <a:fillRect l="-100469" t="-3279" r="-5023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3"/>
                          <a:stretch>
                            <a:fillRect l="-200469" t="-3279" r="-4023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3"/>
                          <a:stretch>
                            <a:fillRect l="-299065" t="-3279" r="-3004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3"/>
                          <a:stretch>
                            <a:fillRect l="-400939" t="-3279" r="-2018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3"/>
                          <a:stretch>
                            <a:fillRect l="-500939" t="-3279" r="-1018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3"/>
                          <a:stretch>
                            <a:fillRect l="-600939" t="-3279" r="-187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699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True/False?</a:t>
                          </a:r>
                          <a:endParaRPr lang="lv-LV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9480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 bwMode="auto">
          <a:xfrm>
            <a:off x="4267200" y="1828800"/>
            <a:ext cx="4038600" cy="1143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082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Drop the non-dominant </a:t>
            </a:r>
            <a:r>
              <a:rPr lang="lv-LV" dirty="0" smtClean="0"/>
              <a:t>terms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Big-O Notation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0" y="1752600"/>
            <a:ext cx="3657600" cy="4114800"/>
          </a:xfrm>
        </p:spPr>
        <p:txBody>
          <a:bodyPr/>
          <a:lstStyle/>
          <a:p>
            <a:r>
              <a:rPr lang="en-US" sz="2000" b="1" dirty="0" smtClean="0"/>
              <a:t>Problem:</a:t>
            </a:r>
            <a:r>
              <a:rPr lang="en-US" sz="2000" dirty="0" smtClean="0"/>
              <a:t> In this program, "items" is a list received by a JavaScript program – this list has length "n".</a:t>
            </a:r>
          </a:p>
          <a:p>
            <a:r>
              <a:rPr lang="en-US" sz="2000" dirty="0" smtClean="0"/>
              <a:t>Method "reduce" goes through the list and adds the current "item" to the "</a:t>
            </a:r>
            <a:r>
              <a:rPr lang="en-US" sz="2000" dirty="0" err="1" smtClean="0"/>
              <a:t>acc</a:t>
            </a:r>
            <a:r>
              <a:rPr lang="en-US" sz="2000" dirty="0" smtClean="0"/>
              <a:t>" (adds all together).</a:t>
            </a:r>
          </a:p>
          <a:p>
            <a:r>
              <a:rPr lang="en-US" sz="2000" dirty="0" smtClean="0"/>
              <a:t>Find the time complexity in terms of O(f(n)). </a:t>
            </a:r>
          </a:p>
          <a:p>
            <a:r>
              <a:rPr lang="en-US" sz="2000" b="1" dirty="0" smtClean="0"/>
              <a:t>Guideline: </a:t>
            </a:r>
            <a:r>
              <a:rPr lang="en-US" sz="2000" dirty="0" smtClean="0"/>
              <a:t>The notation for the function f(n) should be as small (and short) as possible.</a:t>
            </a:r>
            <a:endParaRPr lang="lv-LV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24" y="2147887"/>
            <a:ext cx="6429375" cy="33242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295400" y="685800"/>
            <a:ext cx="18288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Time analysis for code samples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320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Drop the non-dominant terms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Big-O </a:t>
            </a:r>
            <a:r>
              <a:rPr lang="en-US" dirty="0" smtClean="0"/>
              <a:t>Notation: Solution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91400" y="1752600"/>
                <a:ext cx="4191000" cy="4114800"/>
              </a:xfrm>
            </p:spPr>
            <p:txBody>
              <a:bodyPr/>
              <a:lstStyle/>
              <a:p>
                <a:r>
                  <a:rPr lang="en-US" dirty="0" smtClean="0"/>
                  <a:t>If "items" have length n, then the two nested loops have time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Summation has time complexity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The total time is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i="1" dirty="0" smtClean="0">
                    <a:solidFill>
                      <a:srgbClr val="0033CC"/>
                    </a:solidFill>
                  </a:rPr>
                  <a:t>Why can you drop this "non-dominant" term?</a:t>
                </a:r>
                <a:endParaRPr lang="lv-LV" i="1" dirty="0">
                  <a:solidFill>
                    <a:srgbClr val="0033CC"/>
                  </a:solidFill>
                </a:endParaRP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91400" y="1752600"/>
                <a:ext cx="4191000" cy="4114800"/>
              </a:xfrm>
              <a:blipFill>
                <a:blip r:embed="rId3"/>
                <a:stretch>
                  <a:fillRect l="-2620" t="-1630" r="-3785" b="-2444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55228"/>
            <a:ext cx="6429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9662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Surroundings of a Node</a:t>
            </a:r>
            <a:endParaRPr lang="lv-LV" dirty="0"/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2037471"/>
              </p:ext>
            </p:extLst>
          </p:nvPr>
        </p:nvGraphicFramePr>
        <p:xfrm>
          <a:off x="6604000" y="1752600"/>
          <a:ext cx="497840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38296287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57041319"/>
                    </a:ext>
                  </a:extLst>
                </a:gridCol>
              </a:tblGrid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Count/Value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4355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Node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8690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8827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Ancestors</a:t>
                      </a:r>
                      <a:r>
                        <a:rPr lang="en-US" baseline="0" dirty="0" smtClean="0"/>
                        <a:t> of F (parent to root)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036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96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468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3895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before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values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0233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after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values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7670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5982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of nodes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067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to the left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647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422400" y="1600200"/>
            <a:ext cx="4729480" cy="2955926"/>
            <a:chOff x="1371600" y="2895600"/>
            <a:chExt cx="5486400" cy="34290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Tree Terminology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0009" y="4609007"/>
            <a:ext cx="49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Note: </a:t>
            </a:r>
            <a:r>
              <a:rPr lang="en-US" sz="1800" dirty="0" smtClean="0"/>
              <a:t>Please pay attention to the type requested in the answer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node,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list of nodes,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integer value,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multiple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295783995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Surroundings of a </a:t>
            </a:r>
            <a:r>
              <a:rPr lang="en-US" dirty="0" smtClean="0"/>
              <a:t>Node: Solution</a:t>
            </a:r>
            <a:endParaRPr lang="lv-LV" dirty="0"/>
          </a:p>
        </p:txBody>
      </p:sp>
      <p:graphicFrame>
        <p:nvGraphicFramePr>
          <p:cNvPr id="5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394655"/>
              </p:ext>
            </p:extLst>
          </p:nvPr>
        </p:nvGraphicFramePr>
        <p:xfrm>
          <a:off x="6435238" y="1533347"/>
          <a:ext cx="497840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38296287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45704131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Name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Count/Value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4355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8690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28827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Ancestors</a:t>
                      </a:r>
                      <a:r>
                        <a:rPr lang="en-US" baseline="0" dirty="0" smtClean="0"/>
                        <a:t> of F (parent to root)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[C,A]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20369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96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46831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3895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</a:t>
                      </a:r>
                      <a:r>
                        <a:rPr lang="en-US" b="1" baseline="0" dirty="0" smtClean="0"/>
                        <a:t>before</a:t>
                      </a:r>
                      <a:r>
                        <a:rPr lang="en-US" baseline="0" dirty="0" smtClean="0"/>
                        <a:t>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(5,4</a:t>
                      </a:r>
                      <a:r>
                        <a:rPr lang="en-US" baseline="0" dirty="0" smtClean="0"/>
                        <a:t>,3)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0233"/>
                  </a:ext>
                </a:extLst>
              </a:tr>
              <a:tr h="60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visited </a:t>
                      </a:r>
                      <a:r>
                        <a:rPr lang="en-US" b="1" baseline="0" dirty="0" smtClean="0"/>
                        <a:t>after</a:t>
                      </a:r>
                      <a:r>
                        <a:rPr lang="en-US" baseline="0" dirty="0" smtClean="0"/>
                        <a:t> F in preorder/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postorder</a:t>
                      </a:r>
                      <a:endParaRPr lang="lv-LV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(3,4,5)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7670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5982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]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0674"/>
                  </a:ext>
                </a:extLst>
              </a:tr>
              <a:tr h="351203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 to the left of F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647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468544" y="2754169"/>
            <a:ext cx="4729480" cy="2955926"/>
            <a:chOff x="1371600" y="2895600"/>
            <a:chExt cx="5486400" cy="3429000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3429000" y="2895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48768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716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133600" y="3733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819400" y="4648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2667000" y="3352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038600" y="3352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908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505201" y="29718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A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2098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B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953000" y="3810000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C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447801" y="47244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D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971800" y="4724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E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828800" y="4267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114800" y="464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5562600" y="4724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4572000" y="4267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267201" y="472440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F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5715001" y="480060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G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410200" y="42672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4800600" y="56388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257800" y="5257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1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I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248400" y="5715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lv-LV" sz="1800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400801" y="5791200"/>
              <a:ext cx="2744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lv-LV" sz="1800"/>
                <a:t>J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6096000" y="52578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v-LV" sz="1800"/>
            </a:p>
          </p:txBody>
        </p:sp>
      </p:grpSp>
    </p:spTree>
    <p:extLst>
      <p:ext uri="{BB962C8B-B14F-4D97-AF65-F5344CB8AC3E}">
        <p14:creationId xmlns:p14="http://schemas.microsoft.com/office/powerpoint/2010/main" val="176063011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Trees</a:t>
            </a:r>
            <a:endParaRPr lang="lv-LV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6213730"/>
              </p:ext>
            </p:extLst>
          </p:nvPr>
        </p:nvGraphicFramePr>
        <p:xfrm>
          <a:off x="6604000" y="1752600"/>
          <a:ext cx="49784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59610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604655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10452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6625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925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n-</a:t>
                      </a:r>
                      <a:r>
                        <a:rPr lang="en-US" dirty="0" err="1" smtClean="0"/>
                        <a:t>ary</a:t>
                      </a:r>
                      <a:r>
                        <a:rPr lang="en-US" dirty="0" smtClean="0"/>
                        <a:t> for some n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r>
                        <a:rPr lang="en-US" baseline="0" dirty="0" smtClean="0"/>
                        <a:t> is full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</a:t>
                      </a:r>
                      <a:r>
                        <a:rPr lang="en-US" baseline="0" dirty="0" smtClean="0"/>
                        <a:t> complete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1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perfect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7932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Tree Terminology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16" y="1692146"/>
            <a:ext cx="276225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05" y="4553744"/>
            <a:ext cx="2333625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4553744"/>
            <a:ext cx="1962150" cy="1085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8" y="1756086"/>
            <a:ext cx="1143000" cy="110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6530" y="169068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lv-LV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88422" y="17447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lv-LV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60158" y="445558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lv-LV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1050" y="445558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(D)</a:t>
            </a:r>
            <a:endParaRPr lang="lv-LV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4282946"/>
            <a:ext cx="427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All answers are Yes or No.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3593287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 smtClean="0"/>
              <a:t>Trees: Solution</a:t>
            </a:r>
            <a:endParaRPr lang="lv-LV" dirty="0"/>
          </a:p>
        </p:txBody>
      </p:sp>
      <p:graphicFrame>
        <p:nvGraphicFramePr>
          <p:cNvPr id="6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8723746"/>
              </p:ext>
            </p:extLst>
          </p:nvPr>
        </p:nvGraphicFramePr>
        <p:xfrm>
          <a:off x="6604000" y="1752600"/>
          <a:ext cx="49784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59610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604655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910452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166256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9254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(A)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(C)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(D)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 n-</a:t>
                      </a:r>
                      <a:r>
                        <a:rPr lang="en-US" sz="2000" dirty="0" err="1" smtClean="0"/>
                        <a:t>ary</a:t>
                      </a:r>
                      <a:r>
                        <a:rPr lang="en-US" sz="2000" dirty="0" smtClean="0"/>
                        <a:t> for some n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</a:t>
                      </a:r>
                      <a:r>
                        <a:rPr lang="en-US" sz="2000" baseline="0" dirty="0" smtClean="0"/>
                        <a:t> is full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</a:t>
                      </a:r>
                      <a:r>
                        <a:rPr lang="en-US" sz="2000" baseline="0" dirty="0" smtClean="0"/>
                        <a:t> complete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lv-LV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lv-LV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1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Tree is perfect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lv-LV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lv-LV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7932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16" y="1692146"/>
            <a:ext cx="276225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05" y="4553744"/>
            <a:ext cx="2333625" cy="17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050" y="4553744"/>
            <a:ext cx="1962150" cy="1085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958" y="1756086"/>
            <a:ext cx="1143000" cy="1104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6530" y="1690688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lv-LV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88422" y="174471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lv-LV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60158" y="445558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(C)</a:t>
            </a:r>
            <a:endParaRPr lang="lv-LV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91050" y="445558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(D)</a:t>
            </a:r>
            <a:endParaRPr lang="lv-LV" sz="2400" b="1" dirty="0"/>
          </a:p>
        </p:txBody>
      </p:sp>
    </p:spTree>
    <p:extLst>
      <p:ext uri="{BB962C8B-B14F-4D97-AF65-F5344CB8AC3E}">
        <p14:creationId xmlns:p14="http://schemas.microsoft.com/office/powerpoint/2010/main" val="25349294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Memorizing Breadcrumbs </a:t>
            </a:r>
            <a:br>
              <a:rPr lang="en-US" sz="4000" dirty="0" smtClean="0"/>
            </a:br>
            <a:r>
              <a:rPr lang="en-US" sz="4000" dirty="0" smtClean="0"/>
              <a:t>in a Stack</a:t>
            </a:r>
            <a:endParaRPr lang="lv-LV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5588000" cy="4648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lv-LV" sz="1800" b="1" dirty="0" smtClean="0"/>
              <a:t>Tree ADT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/>
              <a:t>p</a:t>
            </a:r>
            <a:r>
              <a:rPr lang="lv-LV" altLang="lv-LV" sz="1800" b="1" i="1" dirty="0" smtClean="0"/>
              <a:t>arent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</a:t>
            </a:r>
            <a:r>
              <a:rPr lang="en-US" altLang="lv-LV" sz="1800" dirty="0"/>
              <a:t>Return the parent of vertex v (or </a:t>
            </a:r>
            <a:r>
              <a:rPr lang="lv-LV" altLang="lv-LV" sz="1800" dirty="0">
                <a:sym typeface="Symbol" panose="05050102010706020507" pitchFamily="18" charset="2"/>
              </a:rPr>
              <a:t></a:t>
            </a:r>
            <a:r>
              <a:rPr lang="lv-LV" altLang="lv-LV" sz="1800" dirty="0"/>
              <a:t>, </a:t>
            </a:r>
            <a:r>
              <a:rPr lang="en-US" altLang="lv-LV" sz="1800" dirty="0"/>
              <a:t>if </a:t>
            </a:r>
            <a:r>
              <a:rPr lang="lv-LV" altLang="lv-LV" sz="1800" dirty="0"/>
              <a:t>v i</a:t>
            </a:r>
            <a:r>
              <a:rPr lang="en-US" altLang="lv-LV" sz="1800" dirty="0"/>
              <a:t>s the root)</a:t>
            </a:r>
            <a:r>
              <a:rPr lang="lv-LV" altLang="lv-LV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 smtClean="0"/>
              <a:t>c</a:t>
            </a:r>
            <a:r>
              <a:rPr lang="lv-LV" altLang="lv-LV" sz="1800" b="1" i="1" dirty="0" smtClean="0"/>
              <a:t>hildren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</a:t>
            </a:r>
            <a:r>
              <a:rPr lang="en-US" altLang="lv-LV" sz="1800" dirty="0"/>
              <a:t>Return the </a:t>
            </a:r>
            <a:r>
              <a:rPr lang="en-US" altLang="lv-LV" sz="1800" dirty="0" smtClean="0"/>
              <a:t>list </a:t>
            </a:r>
            <a:r>
              <a:rPr lang="en-US" altLang="lv-LV" sz="1800" dirty="0"/>
              <a:t>of all children of v (this set is empty, if v is a leaf</a:t>
            </a:r>
            <a:r>
              <a:rPr lang="lv-LV" altLang="lv-LV" sz="18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 sz="1800" b="1" i="1" dirty="0"/>
              <a:t>i</a:t>
            </a:r>
            <a:r>
              <a:rPr lang="lv-LV" altLang="lv-LV" sz="1800" b="1" i="1" dirty="0" smtClean="0"/>
              <a:t>sLeaf</a:t>
            </a:r>
            <a:r>
              <a:rPr lang="lv-LV" altLang="lv-LV" sz="1800" dirty="0" smtClean="0"/>
              <a:t>(v</a:t>
            </a:r>
            <a:r>
              <a:rPr lang="lv-LV" altLang="lv-LV" sz="1800" dirty="0"/>
              <a:t>):  </a:t>
            </a:r>
            <a:r>
              <a:rPr lang="en-US" altLang="lv-LV" sz="1800" dirty="0"/>
              <a:t>Return</a:t>
            </a:r>
            <a:r>
              <a:rPr lang="lv-LV" altLang="lv-LV" sz="1800" dirty="0"/>
              <a:t> </a:t>
            </a:r>
            <a:r>
              <a:rPr lang="lv-LV" altLang="lv-LV" sz="1800" i="1" dirty="0"/>
              <a:t>true</a:t>
            </a:r>
            <a:r>
              <a:rPr lang="lv-LV" altLang="lv-LV" sz="1800" dirty="0"/>
              <a:t>, </a:t>
            </a:r>
            <a:r>
              <a:rPr lang="en-US" altLang="lv-LV" sz="1800" dirty="0"/>
              <a:t>if</a:t>
            </a:r>
            <a:r>
              <a:rPr lang="lv-LV" altLang="lv-LV" sz="1800" dirty="0"/>
              <a:t> v </a:t>
            </a:r>
            <a:r>
              <a:rPr lang="en-US" altLang="lv-LV" sz="1800" dirty="0"/>
              <a:t>is a leaf</a:t>
            </a:r>
            <a:r>
              <a:rPr lang="lv-LV" altLang="lv-LV" sz="1800" dirty="0"/>
              <a:t>, </a:t>
            </a:r>
            <a:r>
              <a:rPr lang="lv-LV" altLang="lv-LV" sz="1800" i="1" dirty="0"/>
              <a:t>false</a:t>
            </a:r>
            <a:r>
              <a:rPr lang="lv-LV" altLang="lv-LV" sz="1800" dirty="0"/>
              <a:t> - </a:t>
            </a:r>
            <a:r>
              <a:rPr lang="en-US" altLang="lv-LV" sz="1800" dirty="0"/>
              <a:t>if</a:t>
            </a:r>
            <a:r>
              <a:rPr lang="lv-LV" altLang="lv-LV" sz="1800" dirty="0"/>
              <a:t> v </a:t>
            </a:r>
            <a:r>
              <a:rPr lang="en-US" altLang="lv-LV" sz="1800" dirty="0"/>
              <a:t>is not a leaf</a:t>
            </a:r>
            <a:r>
              <a:rPr lang="lv-LV" altLang="lv-LV" sz="1800" dirty="0"/>
              <a:t>.</a:t>
            </a:r>
            <a:endParaRPr lang="en-US" altLang="lv-LV" sz="1800" dirty="0"/>
          </a:p>
          <a:p>
            <a:pPr marL="0" indent="0">
              <a:buNone/>
            </a:pPr>
            <a:r>
              <a:rPr lang="en-US" sz="1800" b="1" dirty="0" smtClean="0"/>
              <a:t>Stack ADT</a:t>
            </a:r>
          </a:p>
          <a:p>
            <a:r>
              <a:rPr lang="en-US" altLang="lv-LV" sz="1800" b="1" i="1" dirty="0" err="1"/>
              <a:t>emptyStack</a:t>
            </a:r>
            <a:r>
              <a:rPr lang="en-US" altLang="lv-LV" sz="1800" b="1" i="1" dirty="0" smtClean="0"/>
              <a:t>()</a:t>
            </a:r>
            <a:r>
              <a:rPr lang="en-US" altLang="lv-LV" sz="1800" b="1" i="1" dirty="0" smtClean="0">
                <a:solidFill>
                  <a:schemeClr val="tx2"/>
                </a:solidFill>
              </a:rPr>
              <a:t>: </a:t>
            </a:r>
            <a:r>
              <a:rPr lang="en-US" altLang="lv-LV" sz="1800" dirty="0" smtClean="0">
                <a:solidFill>
                  <a:schemeClr val="tx2"/>
                </a:solidFill>
              </a:rPr>
              <a:t>Return an empty stack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s.push</a:t>
            </a:r>
            <a:r>
              <a:rPr lang="en-US" altLang="lv-LV" sz="1800" b="1" i="1" dirty="0" smtClean="0"/>
              <a:t>(</a:t>
            </a:r>
            <a:r>
              <a:rPr lang="en-US" altLang="lv-LV" sz="1800" b="1" i="1" dirty="0" err="1" smtClean="0"/>
              <a:t>elt</a:t>
            </a:r>
            <a:r>
              <a:rPr lang="en-US" altLang="lv-LV" sz="1800" b="1" i="1" dirty="0" smtClean="0"/>
              <a:t>):</a:t>
            </a:r>
            <a:r>
              <a:rPr lang="en-US" altLang="lv-LV" sz="1800" dirty="0" smtClean="0"/>
              <a:t> </a:t>
            </a:r>
            <a:r>
              <a:rPr lang="en-US" altLang="lv-LV" sz="1800" dirty="0"/>
              <a:t>inserts </a:t>
            </a:r>
            <a:r>
              <a:rPr lang="en-US" altLang="lv-LV" sz="1800" dirty="0" smtClean="0"/>
              <a:t>(pushes) an element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s.pop</a:t>
            </a:r>
            <a:r>
              <a:rPr lang="en-US" altLang="lv-LV" sz="1800" b="1" i="1" dirty="0"/>
              <a:t>():</a:t>
            </a:r>
            <a:r>
              <a:rPr lang="en-US" altLang="lv-LV" sz="1800" b="1" dirty="0"/>
              <a:t> </a:t>
            </a:r>
            <a:r>
              <a:rPr lang="en-US" altLang="lv-LV" sz="1800" dirty="0"/>
              <a:t>removes the last inserted </a:t>
            </a:r>
            <a:r>
              <a:rPr lang="en-US" altLang="lv-LV" sz="1800" dirty="0" smtClean="0"/>
              <a:t>element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s.top</a:t>
            </a:r>
            <a:r>
              <a:rPr lang="en-US" altLang="lv-LV" sz="1800" b="1" i="1" dirty="0"/>
              <a:t>():</a:t>
            </a:r>
            <a:r>
              <a:rPr lang="en-US" altLang="lv-LV" sz="1800" b="1" dirty="0"/>
              <a:t> </a:t>
            </a:r>
            <a:r>
              <a:rPr lang="en-US" altLang="lv-LV" sz="1800" dirty="0"/>
              <a:t>returns the last inserted element without removing </a:t>
            </a:r>
            <a:r>
              <a:rPr lang="en-US" altLang="lv-LV" sz="1800" dirty="0" smtClean="0"/>
              <a:t>it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s.size</a:t>
            </a:r>
            <a:r>
              <a:rPr lang="en-US" altLang="lv-LV" sz="1800" b="1" i="1" dirty="0"/>
              <a:t>():</a:t>
            </a:r>
            <a:r>
              <a:rPr lang="en-US" altLang="lv-LV" sz="1800" dirty="0"/>
              <a:t> returns the number of elements </a:t>
            </a:r>
            <a:r>
              <a:rPr lang="en-US" altLang="lv-LV" sz="1800" dirty="0" smtClean="0"/>
              <a:t>stored</a:t>
            </a:r>
          </a:p>
          <a:p>
            <a:r>
              <a:rPr lang="en-US" altLang="lv-LV" sz="1800" b="1" i="1" dirty="0" err="1" smtClean="0">
                <a:solidFill>
                  <a:schemeClr val="tx2"/>
                </a:solidFill>
              </a:rPr>
              <a:t>s.empty</a:t>
            </a:r>
            <a:r>
              <a:rPr lang="en-US" altLang="lv-LV" sz="1800" b="1" i="1" dirty="0"/>
              <a:t>():</a:t>
            </a:r>
            <a:r>
              <a:rPr lang="en-US" altLang="lv-LV" sz="1800" dirty="0"/>
              <a:t> indicates whether </a:t>
            </a:r>
            <a:r>
              <a:rPr lang="en-US" altLang="lv-LV" sz="1800" dirty="0" smtClean="0"/>
              <a:t>the stack is empty</a:t>
            </a:r>
            <a:endParaRPr lang="en-US" altLang="lv-LV" sz="1800" dirty="0"/>
          </a:p>
          <a:p>
            <a:pPr marL="0" indent="0">
              <a:buNone/>
            </a:pPr>
            <a:endParaRPr lang="lv-LV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86600" y="3276600"/>
                <a:ext cx="4495800" cy="350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/>
                  <a:t>Problem: </a:t>
                </a:r>
                <a:r>
                  <a:rPr lang="en-US" sz="1600" dirty="0" smtClean="0"/>
                  <a:t>Write Pseudo-Code for an algorithm that receives a Tree and some vertex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 smtClean="0"/>
                  <a:t> – for example the vertex '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P</a:t>
                </a:r>
                <a:r>
                  <a:rPr lang="en-US" sz="1600" dirty="0" smtClean="0"/>
                  <a:t>'), </a:t>
                </a:r>
              </a:p>
              <a:p>
                <a:r>
                  <a:rPr lang="en-US" sz="1600" dirty="0" smtClean="0"/>
                  <a:t>Visit all vertices in the pre-order, </a:t>
                </a:r>
              </a:p>
              <a:p>
                <a:r>
                  <a:rPr lang="en-US" sz="1600" dirty="0" smtClean="0"/>
                  <a:t>Memorize your current path</a:t>
                </a:r>
              </a:p>
              <a:p>
                <a:r>
                  <a:rPr lang="en-US" sz="1600" dirty="0" smtClean="0"/>
                  <a:t>Once you arrive at vertex v='P', output all the breadcrumbs. E.g. 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A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E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K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P</a:t>
                </a:r>
              </a:p>
              <a:p>
                <a:r>
                  <a:rPr lang="en-US" sz="1600" i="1" dirty="0" smtClean="0"/>
                  <a:t>You may use one or more stack variables to do this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Note:</a:t>
                </a:r>
                <a:r>
                  <a:rPr lang="en-US" sz="1600" dirty="0" smtClean="0"/>
                  <a:t> You can only use ADT operations to operate trees and stacks.</a:t>
                </a:r>
                <a:endParaRPr lang="en-US" sz="1600" dirty="0"/>
              </a:p>
              <a:p>
                <a:pPr lvl="1"/>
                <a:endParaRPr lang="lv-LV" sz="1600" dirty="0">
                  <a:solidFill>
                    <a:srgbClr val="0033CC"/>
                  </a:solidFill>
                  <a:latin typeface="Liberation Mono" panose="02070409020205020404" pitchFamily="49" charset="0"/>
                  <a:cs typeface="Liberation Mono" panose="02070409020205020404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86600" y="3276600"/>
                <a:ext cx="4495800" cy="3505200"/>
              </a:xfrm>
              <a:blipFill>
                <a:blip r:embed="rId3"/>
                <a:stretch>
                  <a:fillRect l="-814" t="-5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259939"/>
            <a:ext cx="2552700" cy="213263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Build </a:t>
            </a:r>
            <a:r>
              <a:rPr lang="en-US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 during tree 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traversal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591800" y="3048000"/>
            <a:ext cx="274320" cy="2743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670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Memorizing Breadcrumbs </a:t>
            </a:r>
            <a:br>
              <a:rPr lang="en-US" dirty="0"/>
            </a:br>
            <a:r>
              <a:rPr lang="en-US" dirty="0"/>
              <a:t>in a </a:t>
            </a:r>
            <a:r>
              <a:rPr lang="en-US" dirty="0" smtClean="0"/>
              <a:t>Stack: Solution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Read the problem carefully. It contains keyword "pre-order". </a:t>
            </a:r>
          </a:p>
          <a:p>
            <a:r>
              <a:rPr lang="en-US" sz="2000" dirty="0" smtClean="0"/>
              <a:t>Find some code to do this: </a:t>
            </a:r>
          </a:p>
          <a:p>
            <a:pPr eaLnBrk="1" hangingPunct="1">
              <a:buFontTx/>
              <a:buNone/>
            </a:pPr>
            <a:r>
              <a:rPr lang="lv-LV" altLang="lv-LV" sz="2000" i="1" u="sng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(</a:t>
            </a:r>
            <a:r>
              <a:rPr lang="en-US" altLang="lv-LV" sz="2000" u="sng" dirty="0" err="1" smtClean="0">
                <a:solidFill>
                  <a:srgbClr val="0033CC"/>
                </a:solidFill>
              </a:rPr>
              <a:t>T,v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):</a:t>
            </a:r>
            <a:endParaRPr lang="lv-LV" altLang="lv-LV" sz="2000" u="sng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</a:t>
            </a:r>
            <a:r>
              <a:rPr lang="lv-LV" altLang="lv-LV" sz="2000" i="1" dirty="0" smtClean="0">
                <a:solidFill>
                  <a:srgbClr val="0033CC"/>
                </a:solidFill>
              </a:rPr>
              <a:t>Visit</a:t>
            </a:r>
            <a:r>
              <a:rPr lang="lv-LV" altLang="lv-LV" sz="2000" dirty="0" smtClean="0">
                <a:solidFill>
                  <a:srgbClr val="0033CC"/>
                </a:solidFill>
              </a:rPr>
              <a:t>(</a:t>
            </a:r>
            <a:r>
              <a:rPr lang="en-US" altLang="lv-LV" sz="2000" dirty="0" smtClean="0">
                <a:solidFill>
                  <a:srgbClr val="0033CC"/>
                </a:solidFill>
              </a:rPr>
              <a:t>v</a:t>
            </a:r>
            <a:r>
              <a:rPr lang="lv-LV" altLang="lv-LV" sz="2000" dirty="0" smtClean="0">
                <a:solidFill>
                  <a:srgbClr val="0033CC"/>
                </a:solidFill>
              </a:rPr>
              <a:t>)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b="1" dirty="0">
                <a:solidFill>
                  <a:srgbClr val="0033CC"/>
                </a:solidFill>
              </a:rPr>
              <a:t>	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for</a:t>
            </a:r>
            <a:r>
              <a:rPr lang="en-US" altLang="lv-LV" sz="2000" b="1" dirty="0" smtClean="0">
                <a:solidFill>
                  <a:srgbClr val="0033CC"/>
                </a:solidFill>
              </a:rPr>
              <a:t> 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each </a:t>
            </a:r>
            <a:r>
              <a:rPr lang="lv-LV" altLang="lv-LV" sz="2000" b="1" dirty="0">
                <a:solidFill>
                  <a:srgbClr val="0033CC"/>
                </a:solidFill>
              </a:rPr>
              <a:t>child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 smtClean="0">
                <a:solidFill>
                  <a:srgbClr val="0033CC"/>
                </a:solidFill>
              </a:rPr>
              <a:t>w</a:t>
            </a:r>
            <a:r>
              <a:rPr lang="lv-LV" altLang="lv-LV" sz="2000" dirty="0" smtClean="0">
                <a:solidFill>
                  <a:srgbClr val="0033CC"/>
                </a:solidFill>
              </a:rPr>
              <a:t> </a:t>
            </a:r>
            <a:r>
              <a:rPr lang="lv-LV" altLang="lv-LV" sz="2000" b="1" dirty="0">
                <a:solidFill>
                  <a:srgbClr val="0033CC"/>
                </a:solidFill>
              </a:rPr>
              <a:t>of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 smtClean="0">
                <a:solidFill>
                  <a:srgbClr val="0033CC"/>
                </a:solidFill>
              </a:rPr>
              <a:t>v </a:t>
            </a:r>
            <a:r>
              <a:rPr lang="lv-LV" altLang="lv-LV" sz="2000" b="1" dirty="0" smtClean="0">
                <a:solidFill>
                  <a:srgbClr val="0033CC"/>
                </a:solidFill>
              </a:rPr>
              <a:t>do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	</a:t>
            </a:r>
            <a:r>
              <a:rPr lang="lv-LV" altLang="lv-LV" sz="2000" i="1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dirty="0" smtClean="0">
                <a:solidFill>
                  <a:srgbClr val="0033CC"/>
                </a:solidFill>
              </a:rPr>
              <a:t>(</a:t>
            </a:r>
            <a:r>
              <a:rPr lang="en-US" altLang="lv-LV" sz="2000" dirty="0" err="1" smtClean="0">
                <a:solidFill>
                  <a:srgbClr val="0033CC"/>
                </a:solidFill>
              </a:rPr>
              <a:t>T,w</a:t>
            </a:r>
            <a:r>
              <a:rPr lang="lv-LV" altLang="lv-LV" sz="2000" dirty="0" smtClean="0">
                <a:solidFill>
                  <a:srgbClr val="0033CC"/>
                </a:solidFill>
              </a:rPr>
              <a:t>)</a:t>
            </a:r>
            <a:endParaRPr lang="en-US" altLang="lv-LV" sz="2000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altLang="lv-LV" sz="2000" dirty="0" smtClean="0"/>
              <a:t>Rewrite this pseudocode using allowed Tree ADT operations. </a:t>
            </a:r>
          </a:p>
          <a:p>
            <a:pPr eaLnBrk="1" hangingPunct="1"/>
            <a:r>
              <a:rPr lang="en-US" altLang="lv-LV" sz="2000" dirty="0" smtClean="0"/>
              <a:t>Every time you "visit" some node, push it to the stack. Every time you return from the "Preorder()", pop that node. </a:t>
            </a:r>
            <a:endParaRPr lang="lv-LV" altLang="lv-LV" sz="2000" dirty="0"/>
          </a:p>
          <a:p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lv-LV" altLang="lv-LV" sz="2000" i="1" u="sng" dirty="0" smtClean="0">
                <a:solidFill>
                  <a:srgbClr val="0033CC"/>
                </a:solidFill>
              </a:rPr>
              <a:t>Preorder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(</a:t>
            </a:r>
            <a:r>
              <a:rPr lang="en-US" altLang="lv-LV" sz="2000" u="sng" dirty="0" smtClean="0">
                <a:solidFill>
                  <a:srgbClr val="0033CC"/>
                </a:solidFill>
              </a:rPr>
              <a:t>v, s</a:t>
            </a:r>
            <a:r>
              <a:rPr lang="lv-LV" altLang="lv-LV" sz="2000" u="sng" dirty="0" smtClean="0">
                <a:solidFill>
                  <a:srgbClr val="0033CC"/>
                </a:solidFill>
              </a:rPr>
              <a:t>):</a:t>
            </a:r>
            <a:endParaRPr lang="lv-LV" altLang="lv-LV" sz="2000" u="sng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</a:t>
            </a:r>
            <a:r>
              <a:rPr lang="en-US" altLang="lv-LV" sz="2000" i="1" dirty="0" err="1" smtClean="0">
                <a:solidFill>
                  <a:srgbClr val="0033CC"/>
                </a:solidFill>
              </a:rPr>
              <a:t>s.push</a:t>
            </a:r>
            <a:r>
              <a:rPr lang="en-US" altLang="lv-LV" sz="2000" i="1" dirty="0" smtClean="0">
                <a:solidFill>
                  <a:srgbClr val="0033CC"/>
                </a:solidFill>
              </a:rPr>
              <a:t>(v)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b="1" dirty="0">
                <a:solidFill>
                  <a:srgbClr val="0033CC"/>
                </a:solidFill>
              </a:rPr>
              <a:t>	foreach child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>
                <a:solidFill>
                  <a:srgbClr val="0033CC"/>
                </a:solidFill>
              </a:rPr>
              <a:t>w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lv-LV" altLang="lv-LV" sz="2000" b="1" dirty="0">
                <a:solidFill>
                  <a:srgbClr val="0033CC"/>
                </a:solidFill>
              </a:rPr>
              <a:t>of</a:t>
            </a:r>
            <a:r>
              <a:rPr lang="lv-LV" altLang="lv-LV" sz="2000" dirty="0">
                <a:solidFill>
                  <a:srgbClr val="0033CC"/>
                </a:solidFill>
              </a:rPr>
              <a:t> </a:t>
            </a:r>
            <a:r>
              <a:rPr lang="en-US" altLang="lv-LV" sz="2000" dirty="0">
                <a:solidFill>
                  <a:srgbClr val="0033CC"/>
                </a:solidFill>
              </a:rPr>
              <a:t>v </a:t>
            </a:r>
            <a:r>
              <a:rPr lang="lv-LV" altLang="lv-LV" sz="2000" b="1" dirty="0">
                <a:solidFill>
                  <a:srgbClr val="0033CC"/>
                </a:solidFill>
              </a:rPr>
              <a:t>do</a:t>
            </a:r>
            <a:endParaRPr lang="lv-LV" altLang="lv-LV" sz="2000" dirty="0">
              <a:solidFill>
                <a:srgbClr val="0033CC"/>
              </a:solidFill>
            </a:endParaRPr>
          </a:p>
          <a:p>
            <a:pPr eaLnBrk="1" hangingPunct="1">
              <a:buFontTx/>
              <a:buNone/>
            </a:pPr>
            <a:r>
              <a:rPr lang="lv-LV" altLang="lv-LV" sz="2000" dirty="0">
                <a:solidFill>
                  <a:srgbClr val="0033CC"/>
                </a:solidFill>
              </a:rPr>
              <a:t>		</a:t>
            </a:r>
            <a:r>
              <a:rPr lang="lv-LV" altLang="lv-LV" sz="2000" i="1" dirty="0">
                <a:solidFill>
                  <a:srgbClr val="0033CC"/>
                </a:solidFill>
              </a:rPr>
              <a:t>Preorder</a:t>
            </a:r>
            <a:r>
              <a:rPr lang="lv-LV" altLang="lv-LV" sz="2000" dirty="0">
                <a:solidFill>
                  <a:srgbClr val="0033CC"/>
                </a:solidFill>
              </a:rPr>
              <a:t>(</a:t>
            </a:r>
            <a:r>
              <a:rPr lang="en-US" altLang="lv-LV" sz="2000" dirty="0">
                <a:solidFill>
                  <a:srgbClr val="0033CC"/>
                </a:solidFill>
              </a:rPr>
              <a:t>w</a:t>
            </a:r>
            <a:r>
              <a:rPr lang="lv-LV" altLang="lv-LV" sz="2000" dirty="0">
                <a:solidFill>
                  <a:srgbClr val="0033CC"/>
                </a:solidFill>
              </a:rPr>
              <a:t>)</a:t>
            </a:r>
            <a:endParaRPr lang="en-US" altLang="lv-LV" sz="20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000" u="sng" dirty="0" smtClean="0"/>
              <a:t>Main(</a:t>
            </a:r>
            <a:r>
              <a:rPr lang="en-US" sz="2000" u="sng" dirty="0" err="1" smtClean="0"/>
              <a:t>r,v</a:t>
            </a:r>
            <a:r>
              <a:rPr lang="en-US" sz="2000" u="sng" dirty="0" smtClean="0"/>
              <a:t>):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bcs</a:t>
            </a:r>
            <a:r>
              <a:rPr lang="en-US" sz="2000" dirty="0" smtClean="0"/>
              <a:t> = </a:t>
            </a:r>
            <a:r>
              <a:rPr lang="en-US" sz="2000" dirty="0" err="1" smtClean="0"/>
              <a:t>Stack.empty</a:t>
            </a:r>
            <a:r>
              <a:rPr lang="en-US" sz="2000" dirty="0" smtClean="0"/>
              <a:t>()  // breadcrumb stack</a:t>
            </a:r>
          </a:p>
          <a:p>
            <a:pPr marL="0" indent="0">
              <a:buNone/>
            </a:pPr>
            <a:r>
              <a:rPr lang="en-US" sz="2000" dirty="0" smtClean="0"/>
              <a:t>    Preorder(</a:t>
            </a:r>
            <a:r>
              <a:rPr lang="en-US" sz="2000" dirty="0" err="1" smtClean="0"/>
              <a:t>r,bcs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86202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DD2DE-1332-4658-8211-D48713620AB6}" type="slidenum">
              <a:rPr lang="lv-LV" altLang="lv-LV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lv-LV" altLang="lv-LV" sz="1400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lv-LV" dirty="0" smtClean="0"/>
              <a:t>Evaluating Postfix Expression</a:t>
            </a:r>
            <a:endParaRPr lang="lv-LV" altLang="lv-LV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69342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lv-LV" b="1" dirty="0" smtClean="0"/>
              <a:t>function</a:t>
            </a:r>
            <a:r>
              <a:rPr lang="lv-LV" altLang="lv-LV" dirty="0" smtClean="0"/>
              <a:t> </a:t>
            </a:r>
            <a:r>
              <a:rPr lang="lv-LV" altLang="lv-LV" i="1" dirty="0"/>
              <a:t>PostorderEvaluate</a:t>
            </a:r>
            <a:r>
              <a:rPr lang="lv-LV" altLang="lv-LV" dirty="0"/>
              <a:t>(E </a:t>
            </a:r>
            <a:r>
              <a:rPr lang="lv-LV" altLang="lv-LV" b="1" dirty="0"/>
              <a:t>array</a:t>
            </a:r>
            <a:r>
              <a:rPr lang="lv-LV" altLang="lv-LV" dirty="0"/>
              <a:t>[1..n])</a:t>
            </a:r>
            <a:r>
              <a:rPr lang="lv-LV" altLang="lv-LV" b="1" dirty="0"/>
              <a:t>: integer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</a:t>
            </a:r>
            <a:r>
              <a:rPr lang="en-US" altLang="lv-LV" dirty="0" smtClean="0"/>
              <a:t>stack = </a:t>
            </a:r>
            <a:r>
              <a:rPr lang="en-US" altLang="lv-LV" dirty="0" err="1" smtClean="0"/>
              <a:t>emptyStack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b="1" dirty="0" smtClean="0"/>
              <a:t>	</a:t>
            </a:r>
            <a:r>
              <a:rPr lang="lv-LV" altLang="lv-LV" b="1" dirty="0" smtClean="0"/>
              <a:t>for </a:t>
            </a:r>
            <a:r>
              <a:rPr lang="lv-LV" altLang="lv-LV" dirty="0"/>
              <a:t>i</a:t>
            </a:r>
            <a:r>
              <a:rPr lang="lv-LV" altLang="lv-LV" b="1" dirty="0"/>
              <a:t> from </a:t>
            </a:r>
            <a:r>
              <a:rPr lang="lv-LV" altLang="lv-LV" dirty="0"/>
              <a:t>1 </a:t>
            </a:r>
            <a:r>
              <a:rPr lang="lv-LV" altLang="lv-LV" b="1" dirty="0"/>
              <a:t>to </a:t>
            </a:r>
            <a:r>
              <a:rPr lang="lv-LV" altLang="lv-LV" dirty="0"/>
              <a:t>n</a:t>
            </a:r>
            <a:r>
              <a:rPr lang="lv-LV" altLang="lv-LV" b="1" dirty="0"/>
              <a:t> do</a:t>
            </a:r>
          </a:p>
          <a:p>
            <a:pPr eaLnBrk="1" hangingPunct="1">
              <a:buFontTx/>
              <a:buNone/>
            </a:pPr>
            <a:r>
              <a:rPr lang="lv-LV" altLang="lv-LV" b="1" dirty="0"/>
              <a:t>		if </a:t>
            </a:r>
            <a:r>
              <a:rPr lang="en-US" altLang="lv-LV" b="1" dirty="0" smtClean="0"/>
              <a:t> </a:t>
            </a:r>
            <a:r>
              <a:rPr lang="en-US" altLang="lv-LV" i="1" dirty="0" err="1" smtClean="0"/>
              <a:t>isNumber</a:t>
            </a:r>
            <a:r>
              <a:rPr lang="en-US" altLang="lv-LV" b="1" i="1" dirty="0" smtClean="0"/>
              <a:t>(</a:t>
            </a:r>
            <a:r>
              <a:rPr lang="lv-LV" altLang="lv-LV" dirty="0" smtClean="0"/>
              <a:t>E[i]</a:t>
            </a:r>
            <a:r>
              <a:rPr lang="en-US" altLang="lv-LV" dirty="0" smtClean="0"/>
              <a:t>)</a:t>
            </a:r>
            <a:r>
              <a:rPr lang="lv-LV" altLang="lv-LV" dirty="0" smtClean="0"/>
              <a:t> </a:t>
            </a:r>
            <a:r>
              <a:rPr lang="lv-LV" altLang="lv-LV" b="1" dirty="0" smtClean="0"/>
              <a:t>then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lvl="2" eaLnBrk="1" hangingPunct="1">
              <a:buFontTx/>
              <a:buNone/>
            </a:pPr>
            <a:r>
              <a:rPr lang="lv-LV" altLang="lv-LV" dirty="0" smtClean="0"/>
              <a:t>	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])</a:t>
            </a:r>
            <a:endParaRPr lang="lv-LV" altLang="lv-LV" dirty="0" smtClean="0"/>
          </a:p>
          <a:p>
            <a:pPr eaLnBrk="1" hangingPunct="1">
              <a:buFontTx/>
              <a:buNone/>
            </a:pPr>
            <a:r>
              <a:rPr lang="lv-LV" altLang="lv-LV" dirty="0"/>
              <a:t>		</a:t>
            </a:r>
            <a:r>
              <a:rPr lang="lv-LV" altLang="lv-LV" b="1" dirty="0" smtClean="0"/>
              <a:t>else</a:t>
            </a:r>
            <a:r>
              <a:rPr lang="en-US" altLang="lv-LV" b="1" dirty="0" smtClean="0"/>
              <a:t>:</a:t>
            </a:r>
            <a:endParaRPr lang="lv-LV" altLang="lv-LV" b="1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x1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</a:p>
          <a:p>
            <a:pPr eaLnBrk="1" hangingPunct="1">
              <a:buFontTx/>
              <a:buNone/>
            </a:pPr>
            <a:r>
              <a:rPr lang="en-US" altLang="lv-LV" dirty="0"/>
              <a:t> </a:t>
            </a:r>
            <a:r>
              <a:rPr lang="en-US" altLang="lv-LV" dirty="0" smtClean="0"/>
              <a:t>              x2 = </a:t>
            </a:r>
            <a:r>
              <a:rPr lang="en-US" altLang="lv-LV" dirty="0" err="1" smtClean="0"/>
              <a:t>stack.pop</a:t>
            </a:r>
            <a:r>
              <a:rPr lang="en-US" altLang="lv-LV" dirty="0" smtClean="0"/>
              <a:t>()</a:t>
            </a:r>
            <a:endParaRPr lang="lv-LV" altLang="lv-LV" dirty="0"/>
          </a:p>
          <a:p>
            <a:pPr eaLnBrk="1" hangingPunct="1">
              <a:buFontTx/>
              <a:buNone/>
            </a:pPr>
            <a:r>
              <a:rPr lang="lv-LV" altLang="lv-LV" dirty="0"/>
              <a:t>		  </a:t>
            </a:r>
            <a:r>
              <a:rPr lang="en-US" altLang="lv-LV" dirty="0" smtClean="0"/>
              <a:t> res = </a:t>
            </a:r>
            <a:r>
              <a:rPr lang="lv-LV" altLang="lv-LV" i="1" dirty="0" smtClean="0"/>
              <a:t>ApplyOp</a:t>
            </a:r>
            <a:r>
              <a:rPr lang="lv-LV" altLang="lv-LV" dirty="0" smtClean="0"/>
              <a:t>(</a:t>
            </a:r>
            <a:r>
              <a:rPr lang="en-US" altLang="lv-LV" dirty="0" smtClean="0"/>
              <a:t>E[</a:t>
            </a:r>
            <a:r>
              <a:rPr lang="en-US" altLang="lv-LV" dirty="0" err="1" smtClean="0"/>
              <a:t>i</a:t>
            </a:r>
            <a:r>
              <a:rPr lang="en-US" altLang="lv-LV" dirty="0" smtClean="0"/>
              <a:t>]</a:t>
            </a:r>
            <a:r>
              <a:rPr lang="lv-LV" altLang="lv-LV" dirty="0" smtClean="0"/>
              <a:t>, x</a:t>
            </a:r>
            <a:r>
              <a:rPr lang="en-US" altLang="lv-LV" dirty="0" smtClean="0"/>
              <a:t>1</a:t>
            </a:r>
            <a:r>
              <a:rPr lang="lv-LV" altLang="lv-LV" dirty="0" smtClean="0"/>
              <a:t>, x</a:t>
            </a:r>
            <a:r>
              <a:rPr lang="en-US" altLang="lv-LV" dirty="0" smtClean="0"/>
              <a:t>2</a:t>
            </a:r>
            <a:r>
              <a:rPr lang="lv-LV" altLang="lv-LV" dirty="0" smtClean="0"/>
              <a:t>)</a:t>
            </a:r>
            <a:endParaRPr lang="en-US" altLang="lv-LV" dirty="0"/>
          </a:p>
          <a:p>
            <a:pPr eaLnBrk="1" hangingPunct="1">
              <a:buFontTx/>
              <a:buNone/>
            </a:pPr>
            <a:r>
              <a:rPr lang="en-US" altLang="lv-LV" dirty="0" smtClean="0"/>
              <a:t>               </a:t>
            </a:r>
            <a:r>
              <a:rPr lang="en-US" altLang="lv-LV" dirty="0" err="1" smtClean="0"/>
              <a:t>stack.push</a:t>
            </a:r>
            <a:r>
              <a:rPr lang="en-US" altLang="lv-LV" dirty="0" smtClean="0"/>
              <a:t>(res)</a:t>
            </a:r>
            <a:endParaRPr lang="lv-LV" altLang="lv-LV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924800" y="1828800"/>
            <a:ext cx="3429000" cy="2286000"/>
            <a:chOff x="2928" y="2256"/>
            <a:chExt cx="2160" cy="1440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lv-LV" sz="2400">
                <a:latin typeface="Symbol" panose="05050102010706020507" pitchFamily="18" charset="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 smtClean="0">
                  <a:latin typeface="Tahoma" panose="020B0604030504040204" pitchFamily="34" charset="0"/>
                </a:rPr>
                <a:t>17</a:t>
              </a:r>
              <a:endParaRPr lang="en-US" altLang="lv-LV" sz="2400" dirty="0">
                <a:latin typeface="Tahoma" panose="020B060403050404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lv-LV" sz="2400" dirty="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9"/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30640"/>
              </p:ext>
            </p:extLst>
          </p:nvPr>
        </p:nvGraphicFramePr>
        <p:xfrm>
          <a:off x="6496130" y="4726812"/>
          <a:ext cx="50084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671823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4530" y="4190014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Sample array (post-order traversal of syntax tree)</a:t>
            </a:r>
            <a:endParaRPr lang="lv-LV" sz="2000" dirty="0"/>
          </a:p>
        </p:txBody>
      </p:sp>
      <p:sp>
        <p:nvSpPr>
          <p:cNvPr id="25" name="Oval 24"/>
          <p:cNvSpPr/>
          <p:nvPr/>
        </p:nvSpPr>
        <p:spPr bwMode="auto">
          <a:xfrm>
            <a:off x="10822859" y="2893680"/>
            <a:ext cx="681673" cy="68167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324599" y="5196270"/>
            <a:ext cx="5391151" cy="121405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1" kern="0" dirty="0" smtClean="0"/>
              <a:t>Problem: </a:t>
            </a:r>
            <a:r>
              <a:rPr lang="en-US" sz="2000" kern="0" dirty="0" smtClean="0"/>
              <a:t>Given the pseudocode for </a:t>
            </a:r>
            <a:r>
              <a:rPr lang="en-US" sz="2000" kern="0" dirty="0" err="1" smtClean="0"/>
              <a:t>PostorderEvaluate</a:t>
            </a:r>
            <a:r>
              <a:rPr lang="en-US" sz="2000" kern="0" dirty="0" smtClean="0"/>
              <a:t>(E), write the current state of the stack right after the E[6], i.e. the number            is </a:t>
            </a:r>
            <a:r>
              <a:rPr lang="en-US" sz="2000" kern="0" dirty="0" err="1" smtClean="0"/>
              <a:t>insered</a:t>
            </a:r>
            <a:r>
              <a:rPr lang="en-US" sz="2000" kern="0" dirty="0" smtClean="0"/>
              <a:t>.</a:t>
            </a:r>
            <a:endParaRPr lang="lv-LV" sz="2000" kern="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0765330" y="5866414"/>
            <a:ext cx="303816" cy="303816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lv-LV" sz="2400" dirty="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219200" y="5715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Build </a:t>
            </a:r>
            <a:r>
              <a:rPr lang="en-US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 during tree 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traversal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03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to Code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8268"/>
            <a:ext cx="4191000" cy="492611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Does this flowchart need conditionals? (What kind is better – If? If/else? Switch?)</a:t>
            </a:r>
          </a:p>
          <a:p>
            <a:r>
              <a:rPr lang="en-US" sz="2400" dirty="0" smtClean="0"/>
              <a:t>Does this </a:t>
            </a:r>
            <a:r>
              <a:rPr lang="en-US" sz="2400" dirty="0"/>
              <a:t>flowchart</a:t>
            </a:r>
            <a:r>
              <a:rPr lang="en-US" sz="2400" dirty="0" smtClean="0"/>
              <a:t> need loops? (What kind fits better – For? While? Do-While?). Any "break" or "continue"?</a:t>
            </a:r>
          </a:p>
          <a:p>
            <a:r>
              <a:rPr lang="en-US" sz="2400" dirty="0" smtClean="0"/>
              <a:t>Write main() function that runs this flowchart (assume that all the functions referred here are implemented somewhere).</a:t>
            </a:r>
            <a:endParaRPr lang="lv-LV" sz="24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295400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Loops, conditionals, 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92681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Evaluating Postfix </a:t>
            </a:r>
            <a:r>
              <a:rPr lang="en-US" altLang="lv-LV" dirty="0" smtClean="0"/>
              <a:t>Expression: Solution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Answer: </a:t>
            </a:r>
            <a:r>
              <a:rPr lang="en-US" dirty="0" smtClean="0"/>
              <a:t>The state of the stack at the point when "4" is pushed is this:</a:t>
            </a:r>
            <a:endParaRPr lang="lv-LV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31498"/>
              </p:ext>
            </p:extLst>
          </p:nvPr>
        </p:nvGraphicFramePr>
        <p:xfrm>
          <a:off x="1600200" y="1905000"/>
          <a:ext cx="50084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156">
                  <a:extLst>
                    <a:ext uri="{9D8B030D-6E8A-4147-A177-3AD203B41FA5}">
                      <a16:colId xmlns:a16="http://schemas.microsoft.com/office/drawing/2014/main" val="1978180867"/>
                    </a:ext>
                  </a:extLst>
                </a:gridCol>
                <a:gridCol w="671823">
                  <a:extLst>
                    <a:ext uri="{9D8B030D-6E8A-4147-A177-3AD203B41FA5}">
                      <a16:colId xmlns:a16="http://schemas.microsoft.com/office/drawing/2014/main" val="452637732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175252185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4236788539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161604884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73193452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3062006631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517614957"/>
                    </a:ext>
                  </a:extLst>
                </a:gridCol>
                <a:gridCol w="556489">
                  <a:extLst>
                    <a:ext uri="{9D8B030D-6E8A-4147-A177-3AD203B41FA5}">
                      <a16:colId xmlns:a16="http://schemas.microsoft.com/office/drawing/2014/main" val="2552999264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17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-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*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ucida Console" panose="020B0609040504020204" pitchFamily="49" charset="0"/>
                        </a:rPr>
                        <a:t>+</a:t>
                      </a:r>
                      <a:endParaRPr lang="lv-LV" sz="2400" b="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8054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5257800" y="13716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1600200" y="25908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0200" y="3116317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31242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3657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3649717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57400" y="3657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00200" y="41910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57400" y="419888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16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00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198883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minus</a:t>
            </a:r>
            <a:endParaRPr lang="lv-LV" i="1" dirty="0"/>
          </a:p>
        </p:txBody>
      </p:sp>
      <p:cxnSp>
        <p:nvCxnSpPr>
          <p:cNvPr id="22" name="Straight Arrow Connector 21"/>
          <p:cNvCxnSpPr>
            <a:endCxn id="20" idx="0"/>
          </p:cNvCxnSpPr>
          <p:nvPr/>
        </p:nvCxnSpPr>
        <p:spPr bwMode="auto">
          <a:xfrm flipH="1">
            <a:off x="3211438" y="2362200"/>
            <a:ext cx="369962" cy="1836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895600" y="47199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times</a:t>
            </a:r>
            <a:endParaRPr lang="lv-LV" i="1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3581400" y="2362200"/>
            <a:ext cx="457200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2057400" y="535502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842703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374993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00200" y="536027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99400" y="3213538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03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to Code: Solution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8268"/>
            <a:ext cx="4191000" cy="492611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userDao.init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user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userDao.getNext();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(user == null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continue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while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(!user.isLast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Code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259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Write a function that receives a 2D array of integers (and its width/height). It should print those row numbers where all array entries are equal.</a:t>
            </a:r>
          </a:p>
          <a:p>
            <a:pPr marL="0" indent="0">
              <a:buNone/>
            </a:pPr>
            <a:r>
              <a:rPr lang="en-US" dirty="0" smtClean="0"/>
              <a:t>1. What is the correct prototype of </a:t>
            </a:r>
            <a:r>
              <a:rPr lang="en-US" dirty="0" err="1" smtClean="0"/>
              <a:t>printEqual</a:t>
            </a:r>
            <a:r>
              <a:rPr lang="en-US" dirty="0" smtClean="0"/>
              <a:t>(…) in C++</a:t>
            </a:r>
          </a:p>
          <a:p>
            <a:pPr marL="0" indent="0">
              <a:buNone/>
            </a:pPr>
            <a:r>
              <a:rPr lang="en-US" dirty="0" smtClean="0"/>
              <a:t>2. Rewrite this pseudocode entirely in C++</a:t>
            </a:r>
            <a:endParaRPr lang="en-US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Pseudocode.</a:t>
            </a:r>
          </a:p>
          <a:p>
            <a:pPr marL="0" indent="0">
              <a:buNone/>
            </a:pPr>
            <a:r>
              <a:rPr lang="en-US" u="sng" dirty="0" err="1" smtClean="0"/>
              <a:t>printEqual</a:t>
            </a:r>
            <a:r>
              <a:rPr lang="en-US" u="sng" dirty="0" smtClean="0"/>
              <a:t>(</a:t>
            </a:r>
            <a:r>
              <a:rPr lang="en-US" u="sng" dirty="0" err="1" smtClean="0"/>
              <a:t>arr</a:t>
            </a:r>
            <a:r>
              <a:rPr lang="en-US" u="sng" dirty="0" smtClean="0"/>
              <a:t>, rows, cols):</a:t>
            </a:r>
          </a:p>
          <a:p>
            <a:pPr marL="0" indent="0">
              <a:buNone/>
            </a:pP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outer: for 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in range(0,rows):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first = 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][0]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inner: for j in range(0,cols):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if (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][j] != first):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continue outer loop;</a:t>
            </a:r>
          </a:p>
          <a:p>
            <a:pPr marL="0" indent="0">
              <a:buNone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print(</a:t>
            </a:r>
            <a:r>
              <a:rPr lang="en-US" sz="18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392255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Loops, conditionals.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3768"/>
              </p:ext>
            </p:extLst>
          </p:nvPr>
        </p:nvGraphicFramePr>
        <p:xfrm>
          <a:off x="6502401" y="4953000"/>
          <a:ext cx="4089399" cy="11125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1879699443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843758561"/>
                    </a:ext>
                  </a:extLst>
                </a:gridCol>
                <a:gridCol w="1363133">
                  <a:extLst>
                    <a:ext uri="{9D8B030D-6E8A-4147-A177-3AD203B41FA5}">
                      <a16:colId xmlns:a16="http://schemas.microsoft.com/office/drawing/2014/main" val="222330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[0][1]=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[0][2]=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0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2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[2][0]=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lv-LV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12983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5969001" y="5486400"/>
            <a:ext cx="533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162800" y="6248400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array should print: </a:t>
            </a:r>
            <a:r>
              <a:rPr lang="en-US" dirty="0" smtClean="0">
                <a:solidFill>
                  <a:srgbClr val="0033CC"/>
                </a:solidFill>
              </a:rPr>
              <a:t>1</a:t>
            </a:r>
            <a:endParaRPr lang="lv-LV" dirty="0">
              <a:solidFill>
                <a:srgbClr val="0033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991600" y="4038600"/>
            <a:ext cx="1600200" cy="381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071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to </a:t>
            </a:r>
            <a:r>
              <a:rPr lang="en-US" dirty="0" smtClean="0"/>
              <a:t>Code: Hints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prototype (=declaration) of this function in C++ looks like this: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printEqual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rows,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cols);</a:t>
            </a:r>
          </a:p>
          <a:p>
            <a:r>
              <a:rPr lang="en-US" sz="2000" dirty="0" smtClean="0"/>
              <a:t>No labels for loops in C++ </a:t>
            </a:r>
            <a:r>
              <a:rPr lang="en-US" sz="2000" dirty="0" smtClean="0">
                <a:sym typeface="Wingdings" panose="05000000000000000000" pitchFamily="2" charset="2"/>
              </a:rPr>
              <a:t> Cannot "continue" the outer loop.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Could write using "</a:t>
            </a:r>
            <a:r>
              <a:rPr lang="en-US" sz="2000" dirty="0" err="1" smtClean="0">
                <a:sym typeface="Wingdings" panose="05000000000000000000" pitchFamily="2" charset="2"/>
              </a:rPr>
              <a:t>goto</a:t>
            </a:r>
            <a:r>
              <a:rPr lang="en-US" sz="2000" dirty="0" smtClean="0">
                <a:sym typeface="Wingdings" panose="05000000000000000000" pitchFamily="2" charset="2"/>
              </a:rPr>
              <a:t>"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Could write calling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bool </a:t>
            </a:r>
            <a:r>
              <a:rPr lang="en-US" sz="2000" dirty="0" err="1" smtClean="0">
                <a:sym typeface="Wingdings" panose="05000000000000000000" pitchFamily="2" charset="2"/>
              </a:rPr>
              <a:t>allEqualOnRow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* row, 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 cols);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Returns "true" if all elements equal.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Can avoid nested loops altogether </a:t>
            </a:r>
            <a:endParaRPr lang="en-US" sz="2000" dirty="0"/>
          </a:p>
          <a:p>
            <a:pPr marL="0" indent="0">
              <a:buNone/>
            </a:pPr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4722615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Array-parameters, pre-increment</a:t>
            </a:r>
            <a:br>
              <a:rPr lang="lv-LV" dirty="0" smtClean="0"/>
            </a:br>
            <a:r>
              <a:rPr lang="lv-LV" dirty="0" smtClean="0"/>
              <a:t>and post-increment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std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int&amp; left(int i, int* a)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"In left i="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i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return a[i];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 right(int i, int* a)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In 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right i="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i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return a[i];</a:t>
            </a:r>
          </a:p>
          <a:p>
            <a:pPr marL="0" indent="0">
              <a:buNone/>
            </a:pP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main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int mm [] = {10,11,12,13,14};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int a = 0;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//left(a++, mm) = right(a++,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//left(a++, mm) = right(++a,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//left(++a, mm) = right(a++, mm)+5;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//left(++a, mm) = right(++a, mm)+5;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for (int i = 0; i &lt; 5; i++) {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cout &lt;&lt; " " &lt;&lt; mm[i];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}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cout &lt;&lt; endl;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392255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Expressions, Side-Effects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5715000"/>
            <a:ext cx="638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Can you uncomment some line to get this output: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077200" y="5486400"/>
            <a:ext cx="25146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 2</a:t>
            </a:r>
          </a:p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</a:p>
          <a:p>
            <a:pPr eaLnBrk="1" hangingPunct="1"/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10 11 17 13 14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6600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Array-parameters, pre-increment</a:t>
            </a:r>
            <a:br>
              <a:rPr lang="lv-LV" dirty="0"/>
            </a:br>
            <a:r>
              <a:rPr lang="lv-LV" dirty="0"/>
              <a:t>and post-increment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Answer. 4th line</a:t>
            </a:r>
            <a:br>
              <a:rPr lang="lv-LV" dirty="0" smtClean="0"/>
            </a:br>
            <a:r>
              <a:rPr lang="lv-LV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left(++a, mm) = right(++a, mm)+5;</a:t>
            </a:r>
          </a:p>
          <a:p>
            <a:endParaRPr lang="lv-LV" dirty="0" smtClean="0"/>
          </a:p>
          <a:p>
            <a:r>
              <a:rPr lang="lv-LV" dirty="0" smtClean="0"/>
              <a:t>Expressions in C++ can have side-effects (as you evaluate them, some variables change during the evaluation itself). </a:t>
            </a:r>
          </a:p>
          <a:p>
            <a:r>
              <a:rPr lang="lv-LV" dirty="0" smtClean="0"/>
              <a:t>Evaluation order for an assignment operator: </a:t>
            </a:r>
          </a:p>
          <a:p>
            <a:pPr lvl="1"/>
            <a:r>
              <a:rPr lang="lv-LV" dirty="0" smtClean="0"/>
              <a:t>Compute actual parameters (pre-increment increments a two times)</a:t>
            </a:r>
          </a:p>
          <a:p>
            <a:pPr lvl="1"/>
            <a:r>
              <a:rPr lang="lv-LV" dirty="0" smtClean="0"/>
              <a:t>Evaluate the right-hand side. </a:t>
            </a:r>
          </a:p>
          <a:p>
            <a:pPr lvl="1"/>
            <a:r>
              <a:rPr lang="lv-LV" dirty="0" smtClean="0"/>
              <a:t>Evaluate the left-hand side (must be int&amp; or similar "lvalue"). </a:t>
            </a:r>
          </a:p>
          <a:p>
            <a:pPr lvl="1"/>
            <a:r>
              <a:rPr lang="lv-LV" dirty="0" smtClean="0"/>
              <a:t>Assign right to the left.</a:t>
            </a:r>
          </a:p>
          <a:p>
            <a:endParaRPr lang="lv-LV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392255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Expressions, Side-Effects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686800" y="1784734"/>
            <a:ext cx="25146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right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 2</a:t>
            </a:r>
          </a:p>
          <a:p>
            <a:pPr eaLnBrk="1" hangingPunct="1"/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left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2</a:t>
            </a:r>
          </a:p>
          <a:p>
            <a:pPr eaLnBrk="1" hangingPunct="1"/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10 11 17 13 14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449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</a:t>
            </a:r>
            <a:br>
              <a:rPr lang="en-US" dirty="0" smtClean="0"/>
            </a:br>
            <a:r>
              <a:rPr lang="en-US" dirty="0" smtClean="0"/>
              <a:t>by value/by reference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swap(int* a, int b, int c) {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int temp = a[0];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a[0] = a[1];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a[1] = temp;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temp = b; 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b = c;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 = temp;</a:t>
            </a:r>
          </a:p>
          <a:p>
            <a:pPr marL="0" indent="0">
              <a:buNone/>
            </a:pP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7432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 </a:t>
            </a: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namespace std;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int arr[]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{1,2};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int b = 4, c =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5;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swap(arr, b, c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en-US" sz="18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 values of </a:t>
            </a:r>
            <a:r>
              <a:rPr lang="en-US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[0], </a:t>
            </a:r>
            <a:r>
              <a:rPr lang="en-US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[1]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// values of </a:t>
            </a:r>
            <a:r>
              <a:rPr lang="en-US" sz="1800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b,c</a:t>
            </a:r>
            <a:endParaRPr lang="lv-LV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95400" y="685800"/>
            <a:ext cx="2057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Function calls by value and by reference</a:t>
            </a:r>
            <a:endParaRPr lang="en-US" sz="1800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4724400"/>
            <a:ext cx="632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Problem: </a:t>
            </a:r>
            <a:br>
              <a:rPr lang="en-US" sz="2000" b="1" dirty="0" smtClean="0"/>
            </a:br>
            <a:r>
              <a:rPr lang="en-US" sz="2000" dirty="0" smtClean="0"/>
              <a:t>(1) What are the values of </a:t>
            </a:r>
            <a:r>
              <a:rPr lang="en-US" sz="2000" dirty="0" err="1" smtClean="0"/>
              <a:t>arr,b,c</a:t>
            </a:r>
            <a:r>
              <a:rPr lang="en-US" sz="2000" dirty="0" smtClean="0"/>
              <a:t> at the end of main()?</a:t>
            </a:r>
          </a:p>
          <a:p>
            <a:r>
              <a:rPr lang="en-US" sz="2000" dirty="0" smtClean="0"/>
              <a:t>(2) What happens as we change function to:</a:t>
            </a:r>
          </a:p>
          <a:p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</a:t>
            </a:r>
            <a:r>
              <a:rPr lang="en-US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a, int</a:t>
            </a:r>
            <a:r>
              <a:rPr lang="en-US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b,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c)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// same code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376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3070</TotalTime>
  <Words>2135</Words>
  <Application>Microsoft Office PowerPoint</Application>
  <PresentationFormat>Widescreen</PresentationFormat>
  <Paragraphs>538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Cambria Math</vt:lpstr>
      <vt:lpstr>Liberation Mono</vt:lpstr>
      <vt:lpstr>Lucida Console</vt:lpstr>
      <vt:lpstr>Symbol</vt:lpstr>
      <vt:lpstr>Tahoma</vt:lpstr>
      <vt:lpstr>Times New Roman</vt:lpstr>
      <vt:lpstr>Wingdings</vt:lpstr>
      <vt:lpstr>Notebook</vt:lpstr>
      <vt:lpstr>Midterm Overview</vt:lpstr>
      <vt:lpstr>Topics for the Midterm</vt:lpstr>
      <vt:lpstr>Flowchart to Code</vt:lpstr>
      <vt:lpstr>Flowchart to Code: Solution</vt:lpstr>
      <vt:lpstr>Pseudocode to Code</vt:lpstr>
      <vt:lpstr>Pseudocode to Code: Hints</vt:lpstr>
      <vt:lpstr>Array-parameters, pre-increment and post-increment</vt:lpstr>
      <vt:lpstr>Array-parameters, pre-increment and post-increment</vt:lpstr>
      <vt:lpstr>Parameter passing  by value/by reference</vt:lpstr>
      <vt:lpstr>Parameter passing  by value/by reference: Solution</vt:lpstr>
      <vt:lpstr>Overriding Virtual Method</vt:lpstr>
      <vt:lpstr>Overriding Virtual Method: Solution</vt:lpstr>
      <vt:lpstr>Various Exponent Functions</vt:lpstr>
      <vt:lpstr>Various Exponent Functions: Solution</vt:lpstr>
      <vt:lpstr>Comparing Big-O Sets</vt:lpstr>
      <vt:lpstr>Comparing Big-O Sets: Solution</vt:lpstr>
      <vt:lpstr>Doubling Input Length</vt:lpstr>
      <vt:lpstr>Doubling Input Length: Solutions</vt:lpstr>
      <vt:lpstr>Does the Input  Encoding Matter?</vt:lpstr>
      <vt:lpstr>Does the Input  Encoding Matter: Solution</vt:lpstr>
      <vt:lpstr>Drop the non-dominant terms  in Big-O Notation</vt:lpstr>
      <vt:lpstr>Drop the non-dominant terms  in Big-O Notation: Solution</vt:lpstr>
      <vt:lpstr>Surroundings of a Node</vt:lpstr>
      <vt:lpstr>Surroundings of a Node: Solution</vt:lpstr>
      <vt:lpstr>N-ary Trees</vt:lpstr>
      <vt:lpstr>N-ary Trees: Solution</vt:lpstr>
      <vt:lpstr>Memorizing Breadcrumbs  in a Stack</vt:lpstr>
      <vt:lpstr>Memorizing Breadcrumbs  in a Stack: Solution</vt:lpstr>
      <vt:lpstr>Evaluating Postfix Expression</vt:lpstr>
      <vt:lpstr>Evaluating Postfix Expression: Solution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182</cp:revision>
  <cp:lastPrinted>2020-10-21T17:30:15Z</cp:lastPrinted>
  <dcterms:created xsi:type="dcterms:W3CDTF">1601-01-01T00:00:00Z</dcterms:created>
  <dcterms:modified xsi:type="dcterms:W3CDTF">2020-10-21T22:31:56Z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