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82" r:id="rId2"/>
    <p:sldId id="28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95959"/>
    <a:srgbClr val="800000"/>
    <a:srgbClr val="404040"/>
    <a:srgbClr val="400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755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A6F0A-C154-445A-9E45-9D43F5E388EE}" type="datetimeFigureOut">
              <a:rPr lang="lv-LV" smtClean="0"/>
              <a:t>27.10.2020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90CAE-A362-40A8-A2BC-DBFDDDD121A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246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5951"/>
            <a:ext cx="9144000" cy="1974012"/>
          </a:xfrm>
        </p:spPr>
        <p:txBody>
          <a:bodyPr anchor="b"/>
          <a:lstStyle>
            <a:lvl1pPr algn="ctr">
              <a:defRPr sz="60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6057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27, 2020</a:t>
            </a:fld>
            <a:endParaRPr lang="en-US" dirty="0"/>
          </a:p>
        </p:txBody>
      </p:sp>
      <p:sp>
        <p:nvSpPr>
          <p:cNvPr id="15" name="Shape 56">
            <a:extLst>
              <a:ext uri="{FF2B5EF4-FFF2-40B4-BE49-F238E27FC236}">
                <a16:creationId xmlns:a16="http://schemas.microsoft.com/office/drawing/2014/main" id="{2C6032C5-E572-4FAA-84DC-B95741D67819}"/>
              </a:ext>
            </a:extLst>
          </p:cNvPr>
          <p:cNvSpPr/>
          <p:nvPr userDrawn="1"/>
        </p:nvSpPr>
        <p:spPr>
          <a:xfrm>
            <a:off x="11223258" y="5322049"/>
            <a:ext cx="886144" cy="4264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6" name="Shape 59">
            <a:extLst>
              <a:ext uri="{FF2B5EF4-FFF2-40B4-BE49-F238E27FC236}">
                <a16:creationId xmlns:a16="http://schemas.microsoft.com/office/drawing/2014/main" id="{9204FBC7-4FFF-460B-9DFF-238278A9F8B0}"/>
              </a:ext>
            </a:extLst>
          </p:cNvPr>
          <p:cNvSpPr/>
          <p:nvPr userDrawn="1"/>
        </p:nvSpPr>
        <p:spPr>
          <a:xfrm>
            <a:off x="10073540" y="4929203"/>
            <a:ext cx="2118460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lang="sv-SE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Internationally </a:t>
            </a:r>
            <a:r>
              <a:rPr lang="lv-LV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a</a:t>
            </a:r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ccredited by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354B53-A8CD-417D-B61F-5447F720B2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22" y="5290935"/>
            <a:ext cx="477311" cy="482247"/>
          </a:xfrm>
          <a:prstGeom prst="rect">
            <a:avLst/>
          </a:prstGeom>
        </p:spPr>
      </p:pic>
      <p:sp>
        <p:nvSpPr>
          <p:cNvPr id="18" name="Shape 58">
            <a:extLst>
              <a:ext uri="{FF2B5EF4-FFF2-40B4-BE49-F238E27FC236}">
                <a16:creationId xmlns:a16="http://schemas.microsoft.com/office/drawing/2014/main" id="{12ACC618-412C-415B-86F6-405B05B79696}"/>
              </a:ext>
            </a:extLst>
          </p:cNvPr>
          <p:cNvSpPr/>
          <p:nvPr userDrawn="1"/>
        </p:nvSpPr>
        <p:spPr>
          <a:xfrm>
            <a:off x="674563" y="5140964"/>
            <a:ext cx="1893399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 alliance  with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147E595-8DC8-4EC7-BFF5-45052FB275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98094" y="5408275"/>
            <a:ext cx="1239353" cy="50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ACDA0023-0306-468E-A670-A971E21A30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67825" y="5582020"/>
            <a:ext cx="1297417" cy="3493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1" name="Picture 20" descr="jpg_eng_c.jpg">
            <a:extLst>
              <a:ext uri="{FF2B5EF4-FFF2-40B4-BE49-F238E27FC236}">
                <a16:creationId xmlns:a16="http://schemas.microsoft.com/office/drawing/2014/main" id="{DBCA3AB9-1431-4D88-8F70-2508539E36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1888" t="12724" r="10658" b="10961"/>
          <a:stretch/>
        </p:blipFill>
        <p:spPr>
          <a:xfrm>
            <a:off x="4886508" y="120047"/>
            <a:ext cx="2468412" cy="13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5415E75-F6F5-4A08-B970-69A984C5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3B4458-CAAF-45CE-9729-2DC82C09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2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EAC4A0C-D43B-4B84-8C5D-A80571A9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3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F825C9E-48DF-4892-A85C-7F53BD08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0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824940-1674-44C6-8DDB-B3A704D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5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68844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1847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B42A1A6-B0AD-4104-84AC-0ED5362A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88172"/>
          </a:xfrm>
        </p:spPr>
        <p:txBody>
          <a:bodyPr>
            <a:norm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76DBD-6CFB-407F-995D-4206664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914"/>
            <a:ext cx="10515600" cy="436296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7D1C4C-448B-48A7-AB34-6FEC1CEA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F67B387-9FCE-4C43-A685-FD6D8731AE87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58289"/>
            <a:ext cx="12192000" cy="1045549"/>
          </a:xfrm>
          <a:prstGeom prst="flowChartDocumen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7011" tIns="38506" rIns="77011" bIns="38506" anchor="ctr"/>
          <a:lstStyle/>
          <a:p>
            <a:endParaRPr lang="en-US" sz="163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CABE-65E0-43D5-8D54-A60F70E9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23182"/>
            <a:ext cx="9144000" cy="1325563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lv-LV"/>
              <a:t>Rediģēt šablona virsraksta stilu</a:t>
            </a:r>
            <a:endParaRPr lang="lv-LV" dirty="0"/>
          </a:p>
        </p:txBody>
      </p:sp>
      <p:pic>
        <p:nvPicPr>
          <p:cNvPr id="6" name="Picture 5" descr="C:\Users\glazdans\Desktop\jpg_eng_l.jpg">
            <a:extLst>
              <a:ext uri="{FF2B5EF4-FFF2-40B4-BE49-F238E27FC236}">
                <a16:creationId xmlns:a16="http://schemas.microsoft.com/office/drawing/2014/main" id="{CA62C85D-F31E-48B7-9C52-F04351718A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01" y="6049787"/>
            <a:ext cx="2711304" cy="7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52BC2CF-B2DD-43A4-82ED-ED18F6149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780"/>
            <a:ext cx="9144000" cy="162491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D6B72D9-4645-4369-903C-D445046F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2741A8F5-2F38-4777-B39D-6B66F133CAE3}" type="datetime4">
              <a:rPr lang="en-US" smtClean="0"/>
              <a:pPr/>
              <a:t>October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F73F2BA8-CCAC-4F97-B2EA-5679F9A15530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60463"/>
            <a:ext cx="12192000" cy="1045549"/>
          </a:xfrm>
          <a:prstGeom prst="flowChartDocumen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7758" tIns="28880" rIns="57758" bIns="28880" anchor="ctr"/>
          <a:lstStyle/>
          <a:p>
            <a:endParaRPr lang="en-US" sz="122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81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EAD2D4D8-6BAF-4FB2-81B5-DE8B3F9B2AC8}" type="datetime4">
              <a:rPr lang="en-US" smtClean="0"/>
              <a:t>October 27, 2020</a:t>
            </a:fld>
            <a:endParaRPr lang="lv-LV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1F1DB415-6039-41A8-A5B6-505645DBE2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541" y="6109696"/>
            <a:ext cx="2587859" cy="5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46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Evaluation for this Course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(max 1000 points)</a:t>
            </a:r>
            <a:endParaRPr lang="lv-LV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991370"/>
              </p:ext>
            </p:extLst>
          </p:nvPr>
        </p:nvGraphicFramePr>
        <p:xfrm>
          <a:off x="838200" y="1825623"/>
          <a:ext cx="11151742" cy="407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402">
                  <a:extLst>
                    <a:ext uri="{9D8B030D-6E8A-4147-A177-3AD203B41FA5}">
                      <a16:colId xmlns:a16="http://schemas.microsoft.com/office/drawing/2014/main" val="3828797321"/>
                    </a:ext>
                  </a:extLst>
                </a:gridCol>
                <a:gridCol w="1736333">
                  <a:extLst>
                    <a:ext uri="{9D8B030D-6E8A-4147-A177-3AD203B41FA5}">
                      <a16:colId xmlns:a16="http://schemas.microsoft.com/office/drawing/2014/main" val="3807796838"/>
                    </a:ext>
                  </a:extLst>
                </a:gridCol>
                <a:gridCol w="7233007">
                  <a:extLst>
                    <a:ext uri="{9D8B030D-6E8A-4147-A177-3AD203B41FA5}">
                      <a16:colId xmlns:a16="http://schemas.microsoft.com/office/drawing/2014/main" val="96872029"/>
                    </a:ext>
                  </a:extLst>
                </a:gridCol>
              </a:tblGrid>
              <a:tr h="783526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Grading</a:t>
                      </a:r>
                      <a:r>
                        <a:rPr lang="lv-LV" sz="2400" baseline="0" dirty="0" smtClean="0"/>
                        <a:t> Rubric</a:t>
                      </a:r>
                      <a:endParaRPr lang="lv-LV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What</a:t>
                      </a:r>
                      <a:r>
                        <a:rPr lang="lv-LV" sz="2400" baseline="0" dirty="0" smtClean="0"/>
                        <a:t> is </a:t>
                      </a:r>
                      <a:endParaRPr lang="lv-LV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Typical Activities</a:t>
                      </a:r>
                      <a:endParaRPr lang="lv-LV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66272"/>
                  </a:ext>
                </a:extLst>
              </a:tr>
              <a:tr h="783526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Class Contribution</a:t>
                      </a:r>
                      <a:r>
                        <a:rPr lang="en-US" sz="2000" dirty="0" smtClean="0"/>
                        <a:t> (200)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(Mostly Claudio)</a:t>
                      </a:r>
                      <a:endParaRPr lang="lv-LV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800" dirty="0" smtClean="0"/>
                        <a:t>Attendance; self-evaluations; some</a:t>
                      </a:r>
                      <a:r>
                        <a:rPr lang="lv-LV" sz="1800" baseline="0" dirty="0" smtClean="0"/>
                        <a:t> individualized contributions/grades.</a:t>
                      </a:r>
                      <a:endParaRPr lang="lv-LV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929"/>
                  </a:ext>
                </a:extLst>
              </a:tr>
              <a:tr h="783526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Prototype Grading</a:t>
                      </a:r>
                      <a:r>
                        <a:rPr lang="en-US" sz="2000" dirty="0" smtClean="0"/>
                        <a:t> (300)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(Mostly</a:t>
                      </a:r>
                      <a:r>
                        <a:rPr lang="lv-LV" sz="2400" baseline="0" dirty="0" smtClean="0"/>
                        <a:t> Kalvis)</a:t>
                      </a:r>
                      <a:endParaRPr lang="lv-LV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b="1" dirty="0" smtClean="0">
                          <a:solidFill>
                            <a:schemeClr val="tx1"/>
                          </a:solidFill>
                        </a:rPr>
                        <a:t>Teamwork</a:t>
                      </a:r>
                      <a:r>
                        <a:rPr lang="lv-LV" sz="1400" baseline="0" dirty="0" smtClean="0">
                          <a:solidFill>
                            <a:schemeClr val="tx1"/>
                          </a:solidFill>
                        </a:rPr>
                        <a:t> (team working agreement; issue </a:t>
                      </a:r>
                      <a:r>
                        <a:rPr lang="lv-LV" sz="1400" baseline="0" dirty="0" smtClean="0">
                          <a:solidFill>
                            <a:schemeClr val="tx1"/>
                          </a:solidFill>
                        </a:rPr>
                        <a:t>mgmt); </a:t>
                      </a:r>
                      <a:r>
                        <a:rPr lang="lv-LV" sz="14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lv-LV" sz="14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lv-LV" sz="1400" b="1" baseline="0" dirty="0" smtClean="0">
                          <a:solidFill>
                            <a:schemeClr val="tx1"/>
                          </a:solidFill>
                        </a:rPr>
                        <a:t>Functional design </a:t>
                      </a:r>
                      <a:r>
                        <a:rPr lang="lv-LV" sz="14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lv-LV" sz="1400" baseline="0" dirty="0" smtClean="0">
                          <a:solidFill>
                            <a:schemeClr val="tx1"/>
                          </a:solidFill>
                        </a:rPr>
                        <a:t>requirement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spec</a:t>
                      </a:r>
                      <a:r>
                        <a:rPr lang="lv-LV" sz="1400" baseline="0" dirty="0" smtClean="0">
                          <a:solidFill>
                            <a:schemeClr val="tx1"/>
                          </a:solidFill>
                        </a:rPr>
                        <a:t>); </a:t>
                      </a:r>
                      <a:r>
                        <a:rPr lang="lv-LV" sz="1400" b="1" baseline="0" dirty="0" smtClean="0">
                          <a:solidFill>
                            <a:schemeClr val="tx1"/>
                          </a:solidFill>
                        </a:rPr>
                        <a:t>Configuration </a:t>
                      </a:r>
                      <a:r>
                        <a:rPr lang="lv-LV" sz="1400" b="1" baseline="0" dirty="0" smtClean="0">
                          <a:solidFill>
                            <a:schemeClr val="tx1"/>
                          </a:solidFill>
                        </a:rPr>
                        <a:t>mgmt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POC, Job Aid, Intermediate demos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lv-LV" sz="1400" b="1" baseline="0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  <a:endParaRPr lang="lv-LV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lv-LV" sz="1400" b="1" baseline="0" dirty="0" smtClean="0">
                          <a:solidFill>
                            <a:schemeClr val="tx1"/>
                          </a:solidFill>
                        </a:rPr>
                        <a:t>Iteration </a:t>
                      </a:r>
                      <a:r>
                        <a:rPr lang="lv-LV" sz="1400" b="1" baseline="0" dirty="0" smtClean="0">
                          <a:solidFill>
                            <a:schemeClr val="tx1"/>
                          </a:solidFill>
                        </a:rPr>
                        <a:t>planning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(goals for 3 iterations)</a:t>
                      </a:r>
                      <a:r>
                        <a:rPr lang="lv-LV" sz="1400" baseline="0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lv-LV" sz="1400" b="1" baseline="0" dirty="0" smtClean="0">
                          <a:solidFill>
                            <a:schemeClr val="tx1"/>
                          </a:solidFill>
                        </a:rPr>
                        <a:t>Validation/Real-World Data/Reporting</a:t>
                      </a:r>
                      <a:r>
                        <a:rPr lang="lv-LV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lv-LV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56564"/>
                  </a:ext>
                </a:extLst>
              </a:tr>
              <a:tr h="783526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Team</a:t>
                      </a:r>
                      <a:r>
                        <a:rPr lang="lv-LV" sz="2000" baseline="0" dirty="0" smtClean="0"/>
                        <a:t> Progress Reports</a:t>
                      </a:r>
                      <a:r>
                        <a:rPr lang="en-US" sz="2000" baseline="0" dirty="0" smtClean="0"/>
                        <a:t> (200)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(Mostly</a:t>
                      </a:r>
                      <a:r>
                        <a:rPr lang="lv-LV" sz="2400" baseline="0" dirty="0" smtClean="0"/>
                        <a:t> Aldis)</a:t>
                      </a:r>
                      <a:endParaRPr lang="lv-LV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lv-LV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72075"/>
                  </a:ext>
                </a:extLst>
              </a:tr>
              <a:tr h="783526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Final Presentation</a:t>
                      </a:r>
                      <a:r>
                        <a:rPr lang="en-US" sz="2000" dirty="0" smtClean="0"/>
                        <a:t> (300)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All 3 instructors</a:t>
                      </a:r>
                      <a:endParaRPr lang="lv-LV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MVP and Product Demo</a:t>
                      </a:r>
                      <a:r>
                        <a:rPr lang="lv-LV" sz="1800" baseline="0" dirty="0" smtClean="0"/>
                        <a:t>,</a:t>
                      </a:r>
                      <a:r>
                        <a:rPr lang="en-US" sz="1800" baseline="0" dirty="0" smtClean="0"/>
                        <a:t> Initial Goals Validated,</a:t>
                      </a:r>
                      <a:r>
                        <a:rPr lang="lv-LV" sz="1800" baseline="0" dirty="0" smtClean="0"/>
                        <a:t> Presentation</a:t>
                      </a:r>
                      <a:r>
                        <a:rPr lang="en-US" sz="1800" baseline="0" dirty="0" smtClean="0"/>
                        <a:t> Quality, </a:t>
                      </a:r>
                      <a:br>
                        <a:rPr lang="en-US" sz="1800" baseline="0" dirty="0" smtClean="0"/>
                      </a:br>
                      <a:r>
                        <a:rPr lang="en-US" sz="1800" baseline="0" dirty="0" err="1" smtClean="0"/>
                        <a:t>Bauska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lv-LV" sz="1800" baseline="0" dirty="0" smtClean="0"/>
                        <a:t>Customer</a:t>
                      </a:r>
                      <a:r>
                        <a:rPr lang="en-US" sz="1800" baseline="0" dirty="0" smtClean="0"/>
                        <a:t> Voting (100)</a:t>
                      </a:r>
                      <a:r>
                        <a:rPr lang="lv-LV" sz="1800" baseline="0" dirty="0" smtClean="0"/>
                        <a:t>, </a:t>
                      </a:r>
                      <a:endParaRPr lang="lv-LV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378197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7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lv-LV" dirty="0" smtClean="0"/>
              <a:t>G</a:t>
            </a:r>
            <a:r>
              <a:rPr lang="en-US" dirty="0" err="1" smtClean="0"/>
              <a:t>rading</a:t>
            </a:r>
            <a:r>
              <a:rPr lang="en-US" dirty="0" smtClean="0"/>
              <a:t> </a:t>
            </a:r>
            <a:r>
              <a:rPr lang="en-US" dirty="0"/>
              <a:t>(max 300 points</a:t>
            </a:r>
            <a:r>
              <a:rPr lang="en-US" dirty="0" smtClean="0"/>
              <a:t>)</a:t>
            </a:r>
            <a:endParaRPr lang="lv-LV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033800"/>
              </p:ext>
            </p:extLst>
          </p:nvPr>
        </p:nvGraphicFramePr>
        <p:xfrm>
          <a:off x="466535" y="1825625"/>
          <a:ext cx="11174085" cy="38868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4817">
                  <a:extLst>
                    <a:ext uri="{9D8B030D-6E8A-4147-A177-3AD203B41FA5}">
                      <a16:colId xmlns:a16="http://schemas.microsoft.com/office/drawing/2014/main" val="3915297910"/>
                    </a:ext>
                  </a:extLst>
                </a:gridCol>
                <a:gridCol w="2234817">
                  <a:extLst>
                    <a:ext uri="{9D8B030D-6E8A-4147-A177-3AD203B41FA5}">
                      <a16:colId xmlns:a16="http://schemas.microsoft.com/office/drawing/2014/main" val="1848376959"/>
                    </a:ext>
                  </a:extLst>
                </a:gridCol>
                <a:gridCol w="2234817">
                  <a:extLst>
                    <a:ext uri="{9D8B030D-6E8A-4147-A177-3AD203B41FA5}">
                      <a16:colId xmlns:a16="http://schemas.microsoft.com/office/drawing/2014/main" val="1837662971"/>
                    </a:ext>
                  </a:extLst>
                </a:gridCol>
                <a:gridCol w="2234817">
                  <a:extLst>
                    <a:ext uri="{9D8B030D-6E8A-4147-A177-3AD203B41FA5}">
                      <a16:colId xmlns:a16="http://schemas.microsoft.com/office/drawing/2014/main" val="4417224"/>
                    </a:ext>
                  </a:extLst>
                </a:gridCol>
                <a:gridCol w="2234817">
                  <a:extLst>
                    <a:ext uri="{9D8B030D-6E8A-4147-A177-3AD203B41FA5}">
                      <a16:colId xmlns:a16="http://schemas.microsoft.com/office/drawing/2014/main" val="1357616735"/>
                    </a:ext>
                  </a:extLst>
                </a:gridCol>
              </a:tblGrid>
              <a:tr h="3886806">
                <a:tc>
                  <a:txBody>
                    <a:bodyPr/>
                    <a:lstStyle/>
                    <a:p>
                      <a:r>
                        <a:rPr lang="lv-LV" sz="2000" b="1" dirty="0" smtClean="0">
                          <a:latin typeface="+mn-lt"/>
                        </a:rPr>
                        <a:t>Teamwork</a:t>
                      </a:r>
                      <a:br>
                        <a:rPr lang="lv-LV" sz="2000" b="1" dirty="0" smtClean="0">
                          <a:latin typeface="+mn-lt"/>
                        </a:rPr>
                      </a:br>
                      <a:r>
                        <a:rPr lang="lv-LV" sz="2000" b="1" dirty="0" smtClean="0">
                          <a:latin typeface="+mn-lt"/>
                        </a:rPr>
                        <a:t>(max</a:t>
                      </a:r>
                      <a:r>
                        <a:rPr lang="lv-LV" sz="2000" b="1" baseline="0" dirty="0" smtClean="0">
                          <a:latin typeface="+mn-lt"/>
                        </a:rPr>
                        <a:t> 50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="0" baseline="0" dirty="0" smtClean="0">
                          <a:latin typeface="+mn-lt"/>
                        </a:rPr>
                        <a:t>Team Working Agreement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="0" baseline="0" dirty="0" smtClean="0">
                          <a:latin typeface="+mn-lt"/>
                        </a:rPr>
                        <a:t>Delegation </a:t>
                      </a:r>
                      <a:r>
                        <a:rPr lang="en-US" sz="2000" b="0" baseline="0" dirty="0" smtClean="0">
                          <a:latin typeface="+mn-lt"/>
                        </a:rPr>
                        <a:t> and </a:t>
                      </a:r>
                      <a:r>
                        <a:rPr lang="lv-LV" sz="2000" b="0" baseline="0" dirty="0" smtClean="0">
                          <a:latin typeface="+mn-lt"/>
                        </a:rPr>
                        <a:t>Task/Issue Management</a:t>
                      </a:r>
                      <a:endParaRPr lang="en-US" sz="2000" b="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 smtClean="0">
                          <a:latin typeface="+mn-lt"/>
                        </a:rPr>
                        <a:t>Bookmarks in GitHub.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lv-LV" sz="2000" b="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lv-LV" sz="2000" b="0" baseline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lv-LV" sz="2000" b="1" dirty="0" smtClean="0">
                          <a:latin typeface="+mn-lt"/>
                        </a:rPr>
                        <a:t>Functional Design (max 50 points):</a:t>
                      </a:r>
                      <a:endParaRPr lang="lv-LV" sz="200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Requirements are alligned</a:t>
                      </a:r>
                      <a:r>
                        <a:rPr lang="lv-LV" sz="2000" baseline="0" dirty="0" smtClean="0">
                          <a:latin typeface="+mn-lt"/>
                        </a:rPr>
                        <a:t> with BizDev.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Functional Design document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Peer-reviews and reacting to these reviews.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2000" b="1" dirty="0" smtClean="0">
                          <a:latin typeface="+mn-lt"/>
                        </a:rPr>
                        <a:t>Config. Mgmt.</a:t>
                      </a:r>
                    </a:p>
                    <a:p>
                      <a:r>
                        <a:rPr lang="lv-LV" sz="2000" b="1" dirty="0" smtClean="0">
                          <a:latin typeface="+mn-lt"/>
                        </a:rPr>
                        <a:t>(max</a:t>
                      </a:r>
                      <a:r>
                        <a:rPr lang="lv-LV" sz="2000" b="1" baseline="0" dirty="0" smtClean="0">
                          <a:latin typeface="+mn-lt"/>
                        </a:rPr>
                        <a:t> 100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Orderly procedure to apply changes.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"Deliver</a:t>
                      </a:r>
                      <a:r>
                        <a:rPr lang="lv-LV" sz="2000" baseline="0" dirty="0" smtClean="0">
                          <a:latin typeface="+mn-lt"/>
                        </a:rPr>
                        <a:t> Early and Often"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Testability of your solution.</a:t>
                      </a:r>
                      <a:endParaRPr lang="lv-LV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2000" b="1" dirty="0" smtClean="0">
                          <a:latin typeface="+mn-lt"/>
                        </a:rPr>
                        <a:t>Iteration Planning</a:t>
                      </a:r>
                    </a:p>
                    <a:p>
                      <a:r>
                        <a:rPr lang="lv-LV" sz="2000" b="1" dirty="0" smtClean="0">
                          <a:latin typeface="+mn-lt"/>
                        </a:rPr>
                        <a:t>(max </a:t>
                      </a:r>
                      <a:r>
                        <a:rPr lang="en-US" sz="2000" b="1" dirty="0" smtClean="0">
                          <a:latin typeface="+mn-lt"/>
                        </a:rPr>
                        <a:t>5</a:t>
                      </a:r>
                      <a:r>
                        <a:rPr lang="lv-LV" sz="2000" b="1" dirty="0" smtClean="0">
                          <a:latin typeface="+mn-lt"/>
                        </a:rPr>
                        <a:t>0 </a:t>
                      </a:r>
                      <a:r>
                        <a:rPr lang="lv-LV" sz="2000" b="1" dirty="0" smtClean="0">
                          <a:latin typeface="+mn-lt"/>
                        </a:rPr>
                        <a:t>points):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Planning, reviewing and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retrospecting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your iterations by Agile/Scrum methodology.</a:t>
                      </a:r>
                      <a:endParaRPr lang="lv-LV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1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2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3</a:t>
                      </a:r>
                    </a:p>
                    <a:p>
                      <a:endParaRPr lang="lv-LV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2000" b="1" dirty="0" smtClean="0"/>
                        <a:t>Validation/Data</a:t>
                      </a:r>
                    </a:p>
                    <a:p>
                      <a:r>
                        <a:rPr lang="lv-LV" sz="2000" b="1" dirty="0" smtClean="0"/>
                        <a:t>(max</a:t>
                      </a:r>
                      <a:r>
                        <a:rPr lang="lv-LV" sz="2000" b="1" baseline="0" dirty="0" smtClean="0"/>
                        <a:t> </a:t>
                      </a:r>
                      <a:r>
                        <a:rPr lang="en-US" sz="2000" b="1" baseline="0" dirty="0" smtClean="0"/>
                        <a:t>5</a:t>
                      </a:r>
                      <a:r>
                        <a:rPr lang="lv-LV" sz="2000" b="1" baseline="0" dirty="0" smtClean="0"/>
                        <a:t>0 </a:t>
                      </a:r>
                      <a:r>
                        <a:rPr lang="lv-LV" sz="2000" b="1" baseline="0" dirty="0" smtClean="0"/>
                        <a:t>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/>
                        <a:t>Perceiving real-world feedback.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/>
                        <a:t>Metrics and</a:t>
                      </a:r>
                      <a:r>
                        <a:rPr lang="lv-LV" sz="2000" baseline="0" dirty="0" smtClean="0"/>
                        <a:t> </a:t>
                      </a:r>
                      <a:r>
                        <a:rPr lang="lv-LV" sz="2000" dirty="0" smtClean="0"/>
                        <a:t>Reports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solidFill>
                            <a:srgbClr val="0000FF"/>
                          </a:solidFill>
                        </a:rPr>
                        <a:t>External</a:t>
                      </a:r>
                      <a:r>
                        <a:rPr lang="lv-LV" sz="2000" baseline="0" dirty="0" smtClean="0">
                          <a:solidFill>
                            <a:srgbClr val="0000FF"/>
                          </a:solidFill>
                        </a:rPr>
                        <a:t> data integration (</a:t>
                      </a:r>
                      <a:r>
                        <a:rPr lang="lv-LV" sz="2000" b="1" baseline="0" dirty="0" smtClean="0">
                          <a:solidFill>
                            <a:srgbClr val="0000FF"/>
                          </a:solidFill>
                        </a:rPr>
                        <a:t>mandatory for BITL teams</a:t>
                      </a:r>
                      <a:r>
                        <a:rPr lang="lv-LV" sz="200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lv-LV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62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7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5EAA1B-E230-475B-A22B-CC837997F137}" vid="{C07CB3B4-ABFF-4EFA-AA79-D7C8665086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3229</TotalTime>
  <Words>184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dizains</vt:lpstr>
      <vt:lpstr>Evaluation for this Course (max 1000 points)</vt:lpstr>
      <vt:lpstr>Prototype Grading (max 300 points)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compression</dc:title>
  <dc:creator>Annija Vītoliņa</dc:creator>
  <cp:lastModifiedBy>Kalvis Apsītis</cp:lastModifiedBy>
  <cp:revision>162</cp:revision>
  <dcterms:created xsi:type="dcterms:W3CDTF">2020-03-09T07:12:56Z</dcterms:created>
  <dcterms:modified xsi:type="dcterms:W3CDTF">2020-10-27T17:03:24Z</dcterms:modified>
</cp:coreProperties>
</file>