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85" r:id="rId3"/>
    <p:sldId id="328" r:id="rId4"/>
    <p:sldId id="331" r:id="rId5"/>
    <p:sldId id="334" r:id="rId6"/>
    <p:sldId id="332" r:id="rId7"/>
    <p:sldId id="293" r:id="rId8"/>
    <p:sldId id="323" r:id="rId9"/>
    <p:sldId id="333" r:id="rId10"/>
    <p:sldId id="330" r:id="rId11"/>
    <p:sldId id="336" r:id="rId12"/>
    <p:sldId id="337" r:id="rId13"/>
    <p:sldId id="335" r:id="rId14"/>
    <p:sldId id="322" r:id="rId15"/>
    <p:sldId id="325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02A76-E3B9-4254-AA5F-772478579E0B}">
          <p14:sldIdLst>
            <p14:sldId id="258"/>
            <p14:sldId id="285"/>
            <p14:sldId id="328"/>
          </p14:sldIdLst>
        </p14:section>
        <p14:section name="How to Make POC" id="{97C7FA97-446E-495E-B1AB-5498AFBC0611}">
          <p14:sldIdLst>
            <p14:sldId id="331"/>
            <p14:sldId id="334"/>
            <p14:sldId id="332"/>
            <p14:sldId id="293"/>
            <p14:sldId id="323"/>
            <p14:sldId id="333"/>
            <p14:sldId id="330"/>
          </p14:sldIdLst>
        </p14:section>
        <p14:section name="Configuration Management" id="{CE15700E-DFC9-41B2-BACB-D231625B8F4F}">
          <p14:sldIdLst>
            <p14:sldId id="336"/>
            <p14:sldId id="337"/>
            <p14:sldId id="335"/>
            <p14:sldId id="322"/>
          </p14:sldIdLst>
        </p14:section>
        <p14:section name="Summary" id="{674F971D-5EE4-46CD-830E-B9B3A30186AA}">
          <p14:sldIdLst>
            <p14:sldId id="32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09.10.2020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(New things are invented by product creators.)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1873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http://ocw.uc3m.es/ingenieria-informatica/principios-de-ingenieria-informatica/the-elephant-technique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369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October 9,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infinity.com/product-management-framework/scrum-spri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</a:t>
            </a:r>
            <a:r>
              <a:rPr lang="en-US" dirty="0"/>
              <a:t>5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Guidelines when Building your Prototype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216685" cy="3874959"/>
          </a:xfrm>
        </p:spPr>
        <p:txBody>
          <a:bodyPr>
            <a:normAutofit/>
          </a:bodyPr>
          <a:lstStyle/>
          <a:p>
            <a:r>
              <a:rPr lang="lv-LV" dirty="0" smtClean="0"/>
              <a:t>Have </a:t>
            </a:r>
            <a:r>
              <a:rPr lang="lv-LV" dirty="0" smtClean="0"/>
              <a:t>just 1-2 week </a:t>
            </a:r>
            <a:r>
              <a:rPr lang="lv-LV" dirty="0" smtClean="0"/>
              <a:t>perspective and contact your "Project Owner" often.</a:t>
            </a:r>
            <a:endParaRPr lang="lv-LV" dirty="0" smtClean="0"/>
          </a:p>
          <a:p>
            <a:r>
              <a:rPr lang="lv-LV" dirty="0" smtClean="0"/>
              <a:t>Do not </a:t>
            </a:r>
            <a:r>
              <a:rPr lang="lv-LV" dirty="0" smtClean="0"/>
              <a:t>overdesign and start with "the simplest thing that could possibly work".</a:t>
            </a:r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78175" y="1825625"/>
            <a:ext cx="6175625" cy="3874959"/>
          </a:xfrm>
        </p:spPr>
        <p:txBody>
          <a:bodyPr>
            <a:normAutofit/>
          </a:bodyPr>
          <a:lstStyle/>
          <a:p>
            <a:r>
              <a:rPr lang="lv-LV" dirty="0" smtClean="0"/>
              <a:t>Release early and often. </a:t>
            </a:r>
            <a:br>
              <a:rPr lang="lv-LV" dirty="0" smtClean="0"/>
            </a:br>
            <a:r>
              <a:rPr lang="lv-LV" dirty="0" smtClean="0"/>
              <a:t>Your high-level prototype can serve as a conversation prop – as you meet the customers.</a:t>
            </a:r>
          </a:p>
          <a:p>
            <a:r>
              <a:rPr lang="lv-LV" b="1" dirty="0" smtClean="0"/>
              <a:t>Feedback is important: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(A) Feedback from your technology; </a:t>
            </a:r>
          </a:p>
          <a:p>
            <a:r>
              <a:rPr lang="lv-LV" dirty="0" smtClean="0"/>
              <a:t>(B) feedback from your customers.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r>
              <a:rPr lang="lv-LV" dirty="0" smtClean="0"/>
              <a:t>:</a:t>
            </a:r>
            <a:br>
              <a:rPr lang="lv-LV" dirty="0" smtClean="0"/>
            </a:br>
            <a:r>
              <a:rPr lang="lv-LV" dirty="0" smtClean="0"/>
              <a:t>Initially used by military personell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79288" y="230188"/>
            <a:ext cx="2497476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 Management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3" y="1690688"/>
            <a:ext cx="4508281" cy="2691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440" y="4382276"/>
            <a:ext cx="308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Roman fort (</a:t>
            </a:r>
            <a:r>
              <a:rPr lang="en-US" sz="2400" i="1" dirty="0" err="1" smtClean="0"/>
              <a:t>Castrum</a:t>
            </a:r>
            <a:r>
              <a:rPr lang="en-US" sz="2400" i="1" dirty="0" smtClean="0"/>
              <a:t>)</a:t>
            </a:r>
            <a:endParaRPr lang="lv-LV" sz="2400" i="1" dirty="0"/>
          </a:p>
        </p:txBody>
      </p:sp>
      <p:pic>
        <p:nvPicPr>
          <p:cNvPr id="2050" name="Picture 2" descr="McDonald's kitchen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47" y="1690688"/>
            <a:ext cx="5742730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77819" y="4920974"/>
            <a:ext cx="308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McDonald's kitchen</a:t>
            </a:r>
            <a:endParaRPr lang="lv-LV" sz="2400" i="1" dirty="0"/>
          </a:p>
        </p:txBody>
      </p:sp>
    </p:spTree>
    <p:extLst>
      <p:ext uri="{BB962C8B-B14F-4D97-AF65-F5344CB8AC3E}">
        <p14:creationId xmlns:p14="http://schemas.microsoft.com/office/powerpoint/2010/main" val="14924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is the Configuration in your Project?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6542" cy="3874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v-LV" b="1" dirty="0" smtClean="0"/>
              <a:t>What you want to solve:</a:t>
            </a:r>
          </a:p>
          <a:p>
            <a:r>
              <a:rPr lang="lv-LV" dirty="0" smtClean="0"/>
              <a:t>How to get your "latest and greatest" solution running on a team member's laptop?</a:t>
            </a:r>
          </a:p>
          <a:p>
            <a:r>
              <a:rPr lang="lv-LV" dirty="0" smtClean="0"/>
              <a:t>How to demonstrate the solution to the customer?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7483" y="1825625"/>
            <a:ext cx="6576317" cy="3874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v-LV" b="1" dirty="0" smtClean="0"/>
              <a:t>What could be the Solutions</a:t>
            </a:r>
          </a:p>
          <a:p>
            <a:pPr marL="0" indent="0">
              <a:buNone/>
            </a:pPr>
            <a:r>
              <a:rPr lang="lv-LV" dirty="0" smtClean="0"/>
              <a:t>Ask ... for files ... and ... </a:t>
            </a:r>
          </a:p>
          <a:p>
            <a:r>
              <a:rPr lang="lv-LV" dirty="0" smtClean="0"/>
              <a:t>If the Web server does not work, ask ... to fix it.</a:t>
            </a:r>
          </a:p>
          <a:p>
            <a:r>
              <a:rPr lang="lv-LV" dirty="0" smtClean="0"/>
              <a:t>Install ... and ..., but if it fails, try ... </a:t>
            </a:r>
          </a:p>
          <a:p>
            <a:r>
              <a:rPr lang="lv-LV" dirty="0" smtClean="0"/>
              <a:t>Do not forget to change the domain name when you copy files to the public domain.</a:t>
            </a:r>
          </a:p>
          <a:p>
            <a:r>
              <a:rPr lang="lv-LV" dirty="0" smtClean="0"/>
              <a:t>It did work yesterday; why doesn't it work today?</a:t>
            </a:r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Prototype </a:t>
            </a:r>
            <a:r>
              <a:rPr lang="lv-LV" dirty="0" smtClean="0"/>
              <a:t>Activit</a:t>
            </a:r>
            <a:r>
              <a:rPr lang="en-US" dirty="0" smtClean="0"/>
              <a:t>y</a:t>
            </a:r>
            <a:r>
              <a:rPr lang="lv-LV" dirty="0" smtClean="0"/>
              <a:t> </a:t>
            </a:r>
            <a:r>
              <a:rPr lang="lv-LV" dirty="0" smtClean="0">
                <a:solidFill>
                  <a:srgbClr val="FF0000"/>
                </a:solidFill>
              </a:rPr>
              <a:t>#3</a:t>
            </a:r>
            <a:r>
              <a:rPr lang="lv-LV" dirty="0" smtClean="0"/>
              <a:t>: Configuration Management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Definition:</a:t>
            </a:r>
            <a:r>
              <a:rPr lang="lv-LV" dirty="0" smtClean="0"/>
              <a:t> A </a:t>
            </a:r>
            <a:r>
              <a:rPr lang="lv-LV" i="1" dirty="0" smtClean="0">
                <a:solidFill>
                  <a:srgbClr val="0070C0"/>
                </a:solidFill>
              </a:rPr>
              <a:t>configuration</a:t>
            </a:r>
            <a:r>
              <a:rPr lang="lv-LV" dirty="0" smtClean="0"/>
              <a:t> is a set of artefacts (hardware, software items, files, settings) that enable </a:t>
            </a:r>
            <a:r>
              <a:rPr lang="en-US" dirty="0" smtClean="0"/>
              <a:t>to create </a:t>
            </a:r>
            <a:r>
              <a:rPr lang="lv-LV" dirty="0" smtClean="0"/>
              <a:t>your solution.</a:t>
            </a:r>
          </a:p>
          <a:p>
            <a:r>
              <a:rPr lang="lv-LV" dirty="0" smtClean="0"/>
              <a:t>Even a static website or a social-media ad campaign has a configuration.</a:t>
            </a:r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b="1" dirty="0" smtClean="0"/>
              <a:t>Configurations will be reviewed; they should be:</a:t>
            </a:r>
          </a:p>
          <a:p>
            <a:r>
              <a:rPr lang="lv-LV" dirty="0" smtClean="0"/>
              <a:t>Easy to change </a:t>
            </a:r>
            <a:r>
              <a:rPr lang="en-US" dirty="0" smtClean="0"/>
              <a:t>yet stable</a:t>
            </a:r>
            <a:endParaRPr lang="lv-LV" dirty="0" smtClean="0"/>
          </a:p>
          <a:p>
            <a:r>
              <a:rPr lang="lv-LV" dirty="0" smtClean="0"/>
              <a:t>Easy to replicate</a:t>
            </a:r>
          </a:p>
          <a:p>
            <a:r>
              <a:rPr lang="lv-LV" dirty="0" smtClean="0"/>
              <a:t>Ensure early prototyp</a:t>
            </a:r>
            <a:r>
              <a:rPr lang="en-US" dirty="0" err="1" smtClean="0"/>
              <a:t>ing</a:t>
            </a:r>
            <a:r>
              <a:rPr lang="lv-LV" dirty="0" smtClean="0"/>
              <a:t> and "proof of concept"</a:t>
            </a:r>
          </a:p>
          <a:p>
            <a:r>
              <a:rPr lang="lv-LV" dirty="0" smtClean="0"/>
              <a:t>Testable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5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Questions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37812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lv-LV" dirty="0" smtClean="0"/>
              <a:t>are the files or other artefacts that your team creates?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 you </a:t>
            </a:r>
            <a:r>
              <a:rPr lang="lv-LV" dirty="0" smtClean="0"/>
              <a:t>modify</a:t>
            </a:r>
            <a:r>
              <a:rPr lang="en-US" dirty="0" smtClean="0"/>
              <a:t> </a:t>
            </a:r>
            <a:r>
              <a:rPr lang="en-US" dirty="0" smtClean="0"/>
              <a:t>your </a:t>
            </a:r>
            <a:r>
              <a:rPr lang="en-US" dirty="0" smtClean="0"/>
              <a:t>solution</a:t>
            </a:r>
            <a:r>
              <a:rPr lang="lv-LV" dirty="0" smtClean="0"/>
              <a:t>?</a:t>
            </a:r>
            <a:r>
              <a:rPr lang="en-US" dirty="0" smtClean="0"/>
              <a:t> </a:t>
            </a:r>
            <a:r>
              <a:rPr lang="en-US" dirty="0" smtClean="0"/>
              <a:t>Who can </a:t>
            </a:r>
            <a:r>
              <a:rPr lang="lv-LV" dirty="0" smtClean="0"/>
              <a:t>contribute?</a:t>
            </a:r>
          </a:p>
          <a:p>
            <a:r>
              <a:rPr lang="lv-LV" dirty="0" smtClean="0"/>
              <a:t>How do you test (also re-test, if you changed something)?</a:t>
            </a:r>
          </a:p>
          <a:p>
            <a:r>
              <a:rPr lang="lv-LV" dirty="0" smtClean="0"/>
              <a:t>How do you monitor health and the behavior of your prototype?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2325" y="1354437"/>
            <a:ext cx="382462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lv-LV" dirty="0" smtClean="0"/>
              <a:t>Files? (HTML....)</a:t>
            </a:r>
          </a:p>
          <a:p>
            <a:r>
              <a:rPr lang="lv-LV" dirty="0" smtClean="0"/>
              <a:t>Google Docs? Other Cloud? (Spreadsheets...)</a:t>
            </a:r>
          </a:p>
          <a:p>
            <a:r>
              <a:rPr lang="lv-LV" dirty="0" smtClean="0"/>
              <a:t>Database?  (MySQL...)</a:t>
            </a:r>
          </a:p>
          <a:p>
            <a:r>
              <a:rPr lang="lv-LV" dirty="0" smtClean="0"/>
              <a:t>Setup of existing software (Wordpress?)</a:t>
            </a:r>
            <a:endParaRPr lang="lv-LV" dirty="0"/>
          </a:p>
        </p:txBody>
      </p:sp>
      <p:pic>
        <p:nvPicPr>
          <p:cNvPr id="4098" name="Picture 2" descr="5 Google Analytics Loopholes to Close A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57" y="4306550"/>
            <a:ext cx="2507356" cy="14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leniumHQ Browser Automati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4" y="3841144"/>
            <a:ext cx="2678734" cy="65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Key Features Now Free For All Users - Somag New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09" y="2643357"/>
            <a:ext cx="2169291" cy="119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3"/>
          </a:xfrm>
        </p:spPr>
        <p:txBody>
          <a:bodyPr/>
          <a:lstStyle/>
          <a:p>
            <a:r>
              <a:rPr lang="en-US" dirty="0" smtClean="0"/>
              <a:t>Suggested Timeline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01044"/>
              </p:ext>
            </p:extLst>
          </p:nvPr>
        </p:nvGraphicFramePr>
        <p:xfrm>
          <a:off x="844193" y="1335638"/>
          <a:ext cx="10827250" cy="472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372">
                  <a:extLst>
                    <a:ext uri="{9D8B030D-6E8A-4147-A177-3AD203B41FA5}">
                      <a16:colId xmlns:a16="http://schemas.microsoft.com/office/drawing/2014/main" val="673461749"/>
                    </a:ext>
                  </a:extLst>
                </a:gridCol>
                <a:gridCol w="7407878">
                  <a:extLst>
                    <a:ext uri="{9D8B030D-6E8A-4147-A177-3AD203B41FA5}">
                      <a16:colId xmlns:a16="http://schemas.microsoft.com/office/drawing/2014/main" val="2215433476"/>
                    </a:ext>
                  </a:extLst>
                </a:gridCol>
              </a:tblGrid>
              <a:tr h="475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Four</a:t>
                      </a:r>
                      <a:r>
                        <a:rPr lang="en-US" sz="2400" baseline="0" dirty="0" smtClean="0"/>
                        <a:t> 2-week Slots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What</a:t>
                      </a:r>
                      <a:r>
                        <a:rPr lang="en-US" sz="2400" baseline="0" dirty="0" smtClean="0"/>
                        <a:t> 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2344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2020-10-02</a:t>
                      </a:r>
                      <a:r>
                        <a:rPr lang="lv-LV" sz="2400" b="1" baseline="0" dirty="0" smtClean="0">
                          <a:effectLst/>
                          <a:latin typeface="inherit"/>
                        </a:rPr>
                        <a:t> ...</a:t>
                      </a:r>
                      <a:br>
                        <a:rPr lang="lv-LV" sz="2400" b="1" baseline="0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2020-10-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16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Iteration </a:t>
                      </a:r>
                      <a:r>
                        <a:rPr lang="en-US" sz="2400" b="1" dirty="0" smtClean="0">
                          <a:effectLst/>
                        </a:rPr>
                        <a:t>0: </a:t>
                      </a:r>
                      <a:r>
                        <a:rPr lang="en-US" sz="2400" b="0" dirty="0" smtClean="0">
                          <a:effectLst/>
                        </a:rPr>
                        <a:t>POC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is </a:t>
                      </a:r>
                      <a:r>
                        <a:rPr lang="en-US" sz="2400" dirty="0">
                          <a:effectLst/>
                        </a:rPr>
                        <a:t>done. Development Environment </a:t>
                      </a:r>
                      <a:r>
                        <a:rPr lang="en-US" sz="2400" dirty="0" smtClean="0">
                          <a:effectLst/>
                        </a:rPr>
                        <a:t>exists.</a:t>
                      </a:r>
                      <a:r>
                        <a:rPr lang="en-US" sz="2400" baseline="0" dirty="0" smtClean="0">
                          <a:effectLst/>
                        </a:rPr>
                        <a:t> Everybody knows how to contribute.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10294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2020-10-1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6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2020-1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0-30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1: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(Plan by yourselves. Depends </a:t>
                      </a:r>
                      <a:r>
                        <a:rPr lang="en-US" sz="2400" dirty="0">
                          <a:effectLst/>
                        </a:rPr>
                        <a:t>on </a:t>
                      </a:r>
                      <a:r>
                        <a:rPr lang="en-US" sz="2400" dirty="0" smtClean="0">
                          <a:effectLst/>
                        </a:rPr>
                        <a:t>project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83911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2020-10-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30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2020-11-1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2: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(Plan by yourselves. Depends on project)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39329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2020-1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1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2020-11-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27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3: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(Depends </a:t>
                      </a:r>
                      <a:r>
                        <a:rPr lang="en-US" sz="2400" dirty="0">
                          <a:effectLst/>
                        </a:rPr>
                        <a:t>on </a:t>
                      </a:r>
                      <a:r>
                        <a:rPr lang="en-US" sz="2400" dirty="0" smtClean="0">
                          <a:effectLst/>
                        </a:rPr>
                        <a:t>project.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Can release MVP)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680840"/>
                  </a:ext>
                </a:extLst>
              </a:tr>
              <a:tr h="475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smtClean="0">
                          <a:effectLst/>
                          <a:latin typeface="inherit"/>
                        </a:rPr>
                        <a:t>After Nov.2</a:t>
                      </a:r>
                      <a:r>
                        <a:rPr lang="en-US" sz="2400" b="1" baseline="0" dirty="0" smtClean="0">
                          <a:effectLst/>
                          <a:latin typeface="inherit"/>
                        </a:rPr>
                        <a:t>7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Product</a:t>
                      </a:r>
                      <a:r>
                        <a:rPr lang="en-US" sz="2400" baseline="0" dirty="0" smtClean="0">
                          <a:effectLst/>
                        </a:rPr>
                        <a:t> is live, can demo, can get real-world interactions, final presentations, other </a:t>
                      </a:r>
                      <a:r>
                        <a:rPr lang="en-US" sz="2400" dirty="0" smtClean="0">
                          <a:effectLst/>
                        </a:rPr>
                        <a:t>TOI/</a:t>
                      </a:r>
                      <a:r>
                        <a:rPr lang="en-US" sz="2400" baseline="0" dirty="0" smtClean="0">
                          <a:effectLst/>
                        </a:rPr>
                        <a:t>conservation activity.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37921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777429"/>
            <a:ext cx="10833243" cy="924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460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Remainder: </a:t>
            </a:r>
            <a:r>
              <a:rPr lang="lv-LV" dirty="0" smtClean="0"/>
              <a:t>Upcoming tasks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0457"/>
            <a:ext cx="9083566" cy="429499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b="1" dirty="0" err="1" smtClean="0"/>
              <a:t>Mgmt</a:t>
            </a:r>
            <a:r>
              <a:rPr lang="en-US" b="1" dirty="0" smtClean="0"/>
              <a:t> Guide (Job Aid) for 1 role in your project.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Discussed </a:t>
            </a:r>
            <a:r>
              <a:rPr lang="en-US" dirty="0"/>
              <a:t>during an Office </a:t>
            </a:r>
            <a:r>
              <a:rPr lang="en-US" dirty="0" smtClean="0"/>
              <a:t>Hour: </a:t>
            </a:r>
            <a:br>
              <a:rPr lang="en-US" dirty="0" smtClean="0"/>
            </a:br>
            <a:r>
              <a:rPr lang="en-US" sz="2400" dirty="0" smtClean="0"/>
              <a:t>Outline the process – how can a team member contribute to your solution (Continuous integration or other approach as appropriate</a:t>
            </a:r>
            <a:r>
              <a:rPr lang="en-US" sz="2400" dirty="0" smtClean="0"/>
              <a:t>.)</a:t>
            </a: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 smtClean="0"/>
              <a:t>(Due on </a:t>
            </a:r>
            <a:r>
              <a:rPr lang="lv-LV" sz="2800" dirty="0" smtClean="0">
                <a:solidFill>
                  <a:srgbClr val="FF0000"/>
                </a:solidFill>
              </a:rPr>
              <a:t>October 13</a:t>
            </a:r>
            <a:r>
              <a:rPr lang="lv-LV" sz="2800" dirty="0" smtClean="0"/>
              <a:t>)</a:t>
            </a:r>
          </a:p>
          <a:p>
            <a:r>
              <a:rPr lang="lv-LV" sz="2400" b="1" dirty="0"/>
              <a:t>Your "Iteration 1 plan" </a:t>
            </a:r>
            <a:r>
              <a:rPr lang="lv-LV" sz="2400" dirty="0"/>
              <a:t/>
            </a:r>
            <a:br>
              <a:rPr lang="lv-LV" sz="2400" dirty="0"/>
            </a:br>
            <a:r>
              <a:rPr lang="lv-LV" sz="2400" dirty="0"/>
              <a:t>(Will create on the next class by </a:t>
            </a:r>
            <a:r>
              <a:rPr lang="lv-LV" sz="2400" dirty="0">
                <a:solidFill>
                  <a:srgbClr val="FF0000"/>
                </a:solidFill>
              </a:rPr>
              <a:t>October 16</a:t>
            </a:r>
            <a:r>
              <a:rPr lang="lv-LV" sz="2400" dirty="0"/>
              <a:t>)  </a:t>
            </a:r>
            <a:endParaRPr lang="lv-LV" sz="2400" b="1" dirty="0" smtClean="0"/>
          </a:p>
          <a:p>
            <a:r>
              <a:rPr lang="en-US" sz="2400" b="1" dirty="0" smtClean="0"/>
              <a:t>Peer-reviewing </a:t>
            </a:r>
            <a:r>
              <a:rPr lang="en-US" sz="2400" b="1" dirty="0"/>
              <a:t>Functional Specifications for 2 other teams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(Due on </a:t>
            </a:r>
            <a:r>
              <a:rPr lang="en-US" sz="2400" dirty="0">
                <a:solidFill>
                  <a:srgbClr val="FF0000"/>
                </a:solidFill>
              </a:rPr>
              <a:t>October </a:t>
            </a:r>
            <a:r>
              <a:rPr lang="lv-LV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 – instructions will follow</a:t>
            </a:r>
            <a:r>
              <a:rPr lang="en-US" sz="2400" dirty="0" smtClean="0"/>
              <a:t>).</a:t>
            </a:r>
            <a:endParaRPr lang="lv-LV" sz="2400" dirty="0" smtClean="0"/>
          </a:p>
          <a:p>
            <a:endParaRPr lang="lv-LV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5539" y="2223580"/>
            <a:ext cx="2324488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Physical A4 Page (single side)</a:t>
            </a:r>
            <a:endParaRPr lang="lv-LV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66537" y="1438382"/>
            <a:ext cx="11574775" cy="2619910"/>
          </a:xfrm>
          <a:prstGeom prst="roundRect">
            <a:avLst>
              <a:gd name="adj" fmla="val 960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97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81382"/>
              </p:ext>
            </p:extLst>
          </p:nvPr>
        </p:nvGraphicFramePr>
        <p:xfrm>
          <a:off x="466535" y="1510301"/>
          <a:ext cx="11174085" cy="4202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294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16784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070055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4202130"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Teamwork</a:t>
                      </a:r>
                      <a:br>
                        <a:rPr lang="lv-LV" sz="1800" b="1" dirty="0" smtClean="0">
                          <a:latin typeface="+mn-lt"/>
                        </a:rPr>
                      </a:br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1800" b="1" dirty="0" smtClean="0">
                          <a:latin typeface="+mn-lt"/>
                        </a:rPr>
                        <a:t>Functional </a:t>
                      </a:r>
                      <a:r>
                        <a:rPr lang="en-US" sz="1800" b="1" dirty="0" smtClean="0">
                          <a:latin typeface="+mn-lt"/>
                        </a:rPr>
                        <a:t>Specification </a:t>
                      </a:r>
                      <a:r>
                        <a:rPr lang="lv-LV" sz="1800" b="1" dirty="0" smtClean="0">
                          <a:latin typeface="+mn-lt"/>
                        </a:rPr>
                        <a:t>(50 points)</a:t>
                      </a:r>
                      <a:endParaRPr lang="lv-LV" sz="18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</a:t>
                      </a:r>
                      <a:r>
                        <a:rPr lang="en-US" sz="2000" baseline="0" dirty="0" smtClean="0">
                          <a:latin typeface="+mn-lt"/>
                        </a:rPr>
                        <a:t>Value Proposition.</a:t>
                      </a:r>
                      <a:endParaRPr lang="lv-LV" sz="20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 </a:t>
                      </a:r>
                      <a:r>
                        <a:rPr lang="en-US" sz="1800" b="1" dirty="0" smtClean="0">
                          <a:latin typeface="+mn-lt"/>
                        </a:rPr>
                        <a:t>50</a:t>
                      </a:r>
                      <a:r>
                        <a:rPr lang="lv-LV" sz="1800" b="1" dirty="0" smtClean="0">
                          <a:latin typeface="+mn-lt"/>
                        </a:rPr>
                        <a:t>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/>
                        <a:t>Validation/Data</a:t>
                      </a:r>
                    </a:p>
                    <a:p>
                      <a:r>
                        <a:rPr lang="lv-LV" sz="1800" b="1" dirty="0" smtClean="0"/>
                        <a:t>(max</a:t>
                      </a:r>
                      <a:r>
                        <a:rPr lang="lv-LV" sz="1800" b="1" baseline="0" dirty="0" smtClean="0"/>
                        <a:t> </a:t>
                      </a:r>
                      <a:r>
                        <a:rPr lang="en-US" sz="1800" b="1" baseline="0" dirty="0" smtClean="0"/>
                        <a:t>50</a:t>
                      </a:r>
                      <a:r>
                        <a:rPr lang="lv-LV" sz="1800" b="1" baseline="0" dirty="0" smtClean="0"/>
                        <a:t>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157627" y="1510301"/>
            <a:ext cx="4222679" cy="670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Prototype Activities </a:t>
            </a:r>
            <a:r>
              <a:rPr lang="lv-LV" dirty="0" smtClean="0">
                <a:solidFill>
                  <a:srgbClr val="FF0000"/>
                </a:solidFill>
              </a:rPr>
              <a:t>#4</a:t>
            </a:r>
            <a:r>
              <a:rPr lang="lv-LV" dirty="0" smtClean="0"/>
              <a:t>: Iteration Planning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lv-LV" sz="3000" dirty="0" smtClean="0"/>
              <a:t>Starting October 16:</a:t>
            </a:r>
            <a:br>
              <a:rPr lang="lv-LV" sz="3000" dirty="0" smtClean="0"/>
            </a:br>
            <a:r>
              <a:rPr lang="lv-LV" sz="3000" dirty="0" smtClean="0"/>
              <a:t>3 </a:t>
            </a:r>
            <a:r>
              <a:rPr lang="lv-LV" sz="3000" dirty="0" smtClean="0"/>
              <a:t>Iterations (2 weeks per iteration)</a:t>
            </a:r>
          </a:p>
          <a:p>
            <a:r>
              <a:rPr lang="lv-LV" sz="3000" dirty="0" smtClean="0"/>
              <a:t>Each iteration is planned, done, reviewed, retrospected.</a:t>
            </a:r>
            <a:endParaRPr lang="lv-LV" sz="3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pic>
        <p:nvPicPr>
          <p:cNvPr id="3074" name="Picture 2" descr="Scrum sprint events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73" y="1330466"/>
            <a:ext cx="5541492" cy="42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3670" y="5377486"/>
            <a:ext cx="694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startinfinity.com/product-management-framework/scrum-sprint</a:t>
            </a:r>
            <a:r>
              <a:rPr lang="lv-LV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448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Iteration = </a:t>
            </a:r>
            <a:br>
              <a:rPr lang="en-US" dirty="0" smtClean="0"/>
            </a:br>
            <a:r>
              <a:rPr lang="en-US" dirty="0" smtClean="0"/>
              <a:t>Some "User Stories" + Some Maintenance "Stories"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pic>
        <p:nvPicPr>
          <p:cNvPr id="1026" name="Picture 2" descr="Post IT Sticky Notes at Rs 30/pack | Hyderabad| ID: 15887282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1815"/>
            <a:ext cx="1521003" cy="15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st IT Sticky Notes at Rs 30/pack | Hyderabad| ID: 15887282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01" y="3295349"/>
            <a:ext cx="1521003" cy="15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st IT Sticky Notes at Rs 30/pack | Hyderabad| ID: 15887282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96" y="2862122"/>
            <a:ext cx="1521003" cy="15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/>
          <p:cNvSpPr/>
          <p:nvPr/>
        </p:nvSpPr>
        <p:spPr>
          <a:xfrm rot="16200000">
            <a:off x="1860787" y="3789970"/>
            <a:ext cx="371663" cy="232624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Left Brace 10"/>
          <p:cNvSpPr/>
          <p:nvPr/>
        </p:nvSpPr>
        <p:spPr>
          <a:xfrm rot="16200000">
            <a:off x="4479421" y="3770501"/>
            <a:ext cx="249453" cy="1538478"/>
          </a:xfrm>
          <a:prstGeom prst="leftBrace">
            <a:avLst>
              <a:gd name="adj1" fmla="val 8333"/>
              <a:gd name="adj2" fmla="val 4955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TextBox 9"/>
          <p:cNvSpPr txBox="1"/>
          <p:nvPr/>
        </p:nvSpPr>
        <p:spPr>
          <a:xfrm>
            <a:off x="1298432" y="5304598"/>
            <a:ext cx="149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Functional </a:t>
            </a:r>
          </a:p>
          <a:p>
            <a:pPr algn="ctr"/>
            <a:r>
              <a:rPr lang="en-US" dirty="0" smtClean="0"/>
              <a:t>Requirements</a:t>
            </a:r>
            <a:endParaRPr lang="lv-LV" dirty="0"/>
          </a:p>
        </p:txBody>
      </p:sp>
      <p:sp>
        <p:nvSpPr>
          <p:cNvPr id="13" name="TextBox 12"/>
          <p:cNvSpPr txBox="1"/>
          <p:nvPr/>
        </p:nvSpPr>
        <p:spPr>
          <a:xfrm>
            <a:off x="3763044" y="4799403"/>
            <a:ext cx="18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Non-functional Requirements</a:t>
            </a:r>
            <a:endParaRPr lang="lv-LV" dirty="0"/>
          </a:p>
        </p:txBody>
      </p:sp>
      <p:sp>
        <p:nvSpPr>
          <p:cNvPr id="12" name="Rounded Rectangle 11"/>
          <p:cNvSpPr/>
          <p:nvPr/>
        </p:nvSpPr>
        <p:spPr>
          <a:xfrm>
            <a:off x="380144" y="1941815"/>
            <a:ext cx="5548045" cy="4009114"/>
          </a:xfrm>
          <a:prstGeom prst="roundRect">
            <a:avLst>
              <a:gd name="adj" fmla="val 110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Ceremonies with Iterations</a:t>
            </a:r>
          </a:p>
          <a:p>
            <a:r>
              <a:rPr lang="en-US" dirty="0" smtClean="0"/>
              <a:t>Iteration Planning</a:t>
            </a:r>
          </a:p>
          <a:p>
            <a:r>
              <a:rPr lang="en-US" dirty="0" smtClean="0"/>
              <a:t>Iteration Completion </a:t>
            </a:r>
            <a:br>
              <a:rPr lang="en-US" dirty="0" smtClean="0"/>
            </a:br>
            <a:r>
              <a:rPr lang="en-US" dirty="0" smtClean="0"/>
              <a:t>(Burn-down)</a:t>
            </a:r>
          </a:p>
          <a:p>
            <a:r>
              <a:rPr lang="en-US" dirty="0" smtClean="0"/>
              <a:t>Iteration Review</a:t>
            </a:r>
          </a:p>
          <a:p>
            <a:r>
              <a:rPr lang="en-US" dirty="0" smtClean="0"/>
              <a:t>Iteration Retrospective</a:t>
            </a:r>
          </a:p>
          <a:p>
            <a:pPr marL="0" indent="0">
              <a:buNone/>
            </a:pPr>
            <a:r>
              <a:rPr lang="en-US" dirty="0" smtClean="0"/>
              <a:t>(cf. "Friday night" or "Birthday" or "Christmas" rituals)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261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Two Extremes planning Iterations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Extreme 1: </a:t>
            </a:r>
          </a:p>
          <a:p>
            <a:r>
              <a:rPr lang="lv-LV" dirty="0" smtClean="0"/>
              <a:t>We know how to write software, so we create and deploy value every week. </a:t>
            </a:r>
          </a:p>
          <a:p>
            <a:r>
              <a:rPr lang="lv-LV" dirty="0" smtClean="0"/>
              <a:t>New functionality is driven by our own earlier decisions so we never run out of work. 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Extreme 2:</a:t>
            </a:r>
          </a:p>
          <a:p>
            <a:r>
              <a:rPr lang="lv-LV" dirty="0" smtClean="0"/>
              <a:t>We need to create the right thing. So we ask the stakeholders for guidance. </a:t>
            </a:r>
          </a:p>
          <a:p>
            <a:r>
              <a:rPr lang="lv-LV" dirty="0" smtClean="0"/>
              <a:t>Customers can have unclear or conflicting priorities</a:t>
            </a:r>
          </a:p>
          <a:p>
            <a:r>
              <a:rPr lang="lv-LV" dirty="0" smtClean="0"/>
              <a:t>Paralysis by Analysis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5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Acting in the Face of Uncertainty: </a:t>
            </a:r>
            <a:br>
              <a:rPr lang="lv-LV" dirty="0" smtClean="0"/>
            </a:br>
            <a:r>
              <a:rPr lang="lv-LV" dirty="0" smtClean="0"/>
              <a:t>What POC was meant for?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POC adds</a:t>
            </a:r>
            <a:r>
              <a:rPr lang="en-US" dirty="0" smtClean="0"/>
              <a:t> customer value</a:t>
            </a:r>
            <a:r>
              <a:rPr lang="lv-LV" dirty="0" smtClean="0"/>
              <a:t> (selects "low hanging fruit" as in Pareto principle)</a:t>
            </a:r>
          </a:p>
          <a:p>
            <a:r>
              <a:rPr lang="lv-LV" dirty="0" smtClean="0"/>
              <a:t>First meaningful step towards your goal. </a:t>
            </a:r>
          </a:p>
          <a:p>
            <a:r>
              <a:rPr lang="lv-LV" dirty="0" smtClean="0"/>
              <a:t>Takes risks early and validates your assumptions.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pic>
        <p:nvPicPr>
          <p:cNvPr id="5122" name="Picture 2" descr="March | 2015 | Joyante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97" y="1851703"/>
            <a:ext cx="3964362" cy="26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your First "User Story"?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800" b="1" dirty="0" smtClean="0"/>
              <a:t>Thing to Avoid:</a:t>
            </a:r>
          </a:p>
          <a:p>
            <a:r>
              <a:rPr lang="lv-LV" sz="2800" dirty="0" smtClean="0"/>
              <a:t>Setting goals that are too general or vague</a:t>
            </a:r>
            <a:r>
              <a:rPr lang="lv-LV" sz="2800" dirty="0" smtClean="0"/>
              <a:t>.</a:t>
            </a:r>
            <a:endParaRPr lang="lv-LV" sz="2800" dirty="0" smtClean="0"/>
          </a:p>
          <a:p>
            <a:r>
              <a:rPr lang="lv-LV" sz="2800" dirty="0" smtClean="0"/>
              <a:t>Summary </a:t>
            </a:r>
            <a:r>
              <a:rPr lang="lv-LV" sz="2800" dirty="0"/>
              <a:t>of your overall </a:t>
            </a:r>
            <a:r>
              <a:rPr lang="lv-LV" sz="2800" dirty="0" smtClean="0"/>
              <a:t>solution. </a:t>
            </a:r>
          </a:p>
          <a:p>
            <a:r>
              <a:rPr lang="lv-LV" sz="2800" dirty="0" smtClean="0"/>
              <a:t>Submit your whole </a:t>
            </a:r>
            <a:r>
              <a:rPr lang="lv-LV" sz="2800" dirty="0" smtClean="0"/>
              <a:t>TODO list.</a:t>
            </a:r>
          </a:p>
          <a:p>
            <a:endParaRPr lang="lv-LV" sz="2800" dirty="0" smtClean="0"/>
          </a:p>
          <a:p>
            <a:endParaRPr lang="en-US" sz="2800" dirty="0" smtClean="0"/>
          </a:p>
          <a:p>
            <a:endParaRPr lang="lv-LV" sz="2800" dirty="0"/>
          </a:p>
          <a:p>
            <a:endParaRPr lang="lv-LV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Any remedies?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287" y="230188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on Doing POC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How to Eat an Elephant?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107184" cy="4153935"/>
          </a:xfrm>
        </p:spPr>
        <p:txBody>
          <a:bodyPr>
            <a:normAutofit lnSpcReduction="10000"/>
          </a:bodyPr>
          <a:lstStyle/>
          <a:p>
            <a:r>
              <a:rPr lang="lv-LV" b="1" dirty="0" smtClean="0"/>
              <a:t>Our task:</a:t>
            </a:r>
            <a:r>
              <a:rPr lang="lv-LV" dirty="0" smtClean="0"/>
              <a:t> Eat an elephant. (Disclaimer: it is a metaphor).</a:t>
            </a:r>
          </a:p>
          <a:p>
            <a:r>
              <a:rPr lang="lv-LV" dirty="0" smtClean="0"/>
              <a:t>What is difficult about eating elephants?</a:t>
            </a:r>
          </a:p>
          <a:p>
            <a:pPr lvl="1"/>
            <a:r>
              <a:rPr lang="lv-LV" dirty="0" smtClean="0"/>
              <a:t>What if you do not want to eat any elephants?</a:t>
            </a:r>
            <a:br>
              <a:rPr lang="lv-LV" dirty="0" smtClean="0"/>
            </a:br>
            <a:r>
              <a:rPr lang="lv-LV" dirty="0" smtClean="0"/>
              <a:t>Continue a sentence: "I cannot eat an elephant until/unless..."</a:t>
            </a:r>
          </a:p>
          <a:p>
            <a:r>
              <a:rPr lang="lv-LV" dirty="0" smtClean="0"/>
              <a:t>How to make ourselves at ease with this task? How do we make elephants look small and manageable?</a:t>
            </a:r>
          </a:p>
          <a:p>
            <a:pPr lvl="1"/>
            <a:r>
              <a:rPr lang="en-US" dirty="0" smtClean="0"/>
              <a:t>What are</a:t>
            </a:r>
            <a:r>
              <a:rPr lang="lv-LV" dirty="0" smtClean="0"/>
              <a:t> </a:t>
            </a:r>
            <a:r>
              <a:rPr lang="lv-LV" dirty="0" smtClean="0"/>
              <a:t>alternatives?</a:t>
            </a:r>
            <a:br>
              <a:rPr lang="lv-LV" dirty="0" smtClean="0"/>
            </a:br>
            <a:endParaRPr lang="lv-LV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32975" y="2981945"/>
            <a:ext cx="468330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Right Arrow 13"/>
          <p:cNvSpPr/>
          <p:nvPr/>
        </p:nvSpPr>
        <p:spPr>
          <a:xfrm>
            <a:off x="332975" y="4537607"/>
            <a:ext cx="468330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Right Arrow 14"/>
          <p:cNvSpPr/>
          <p:nvPr/>
        </p:nvSpPr>
        <p:spPr>
          <a:xfrm>
            <a:off x="562859" y="4737954"/>
            <a:ext cx="468330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971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Morale: Do something long-term every day </a:t>
            </a:r>
            <a:r>
              <a:rPr lang="lv-LV" dirty="0" smtClean="0">
                <a:sym typeface="Wingdings" panose="05000000000000000000" pitchFamily="2" charset="2"/>
              </a:rPr>
              <a:t>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344" y="1825625"/>
            <a:ext cx="3658456" cy="1955265"/>
          </a:xfrm>
        </p:spPr>
        <p:txBody>
          <a:bodyPr/>
          <a:lstStyle/>
          <a:p>
            <a:r>
              <a:rPr lang="en-US" dirty="0"/>
              <a:t>Icon from Time Manager International (TMI) Planners</a:t>
            </a:r>
            <a:endParaRPr lang="lv-LV" dirty="0"/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9, 2020</a:t>
            </a:fld>
            <a:endParaRPr lang="en-US" dirty="0"/>
          </a:p>
        </p:txBody>
      </p:sp>
      <p:pic>
        <p:nvPicPr>
          <p:cNvPr id="2050" name="Picture 2" descr="https://3.bp.blogspot.com/-CjGN9sYOTSY/VQXGbxx_phI/AAAAAAAAW7s/hIR7c214I0E/s1600/T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7" y="1870978"/>
            <a:ext cx="6756558" cy="40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969" y="4132095"/>
            <a:ext cx="1819275" cy="1609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99362" y="2383604"/>
            <a:ext cx="328773" cy="3493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28135" y="2661007"/>
            <a:ext cx="5576834" cy="1746606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768</Words>
  <Application>Microsoft Office PowerPoint</Application>
  <PresentationFormat>Widescreen</PresentationFormat>
  <Paragraphs>144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inherit</vt:lpstr>
      <vt:lpstr>Wingdings</vt:lpstr>
      <vt:lpstr>Office dizains</vt:lpstr>
      <vt:lpstr>First Year Seminar Fall 2020, Week 5</vt:lpstr>
      <vt:lpstr>Prototype Grading (max 300 points)</vt:lpstr>
      <vt:lpstr>Prototype Activities #4: Iteration Planning</vt:lpstr>
      <vt:lpstr>One Iteration =  Some "User Stories" + Some Maintenance "Stories"</vt:lpstr>
      <vt:lpstr>Two Extremes planning Iterations</vt:lpstr>
      <vt:lpstr>Acting in the Face of Uncertainty:  What POC was meant for?</vt:lpstr>
      <vt:lpstr>How was your First "User Story"?</vt:lpstr>
      <vt:lpstr>How to Eat an Elephant?</vt:lpstr>
      <vt:lpstr>Morale: Do something long-term every day </vt:lpstr>
      <vt:lpstr>Guidelines when Building your Prototype</vt:lpstr>
      <vt:lpstr>Configuration Management: Initially used by military personell</vt:lpstr>
      <vt:lpstr>What is the Configuration in your Project?</vt:lpstr>
      <vt:lpstr>Prototype Activity #3: Configuration Management</vt:lpstr>
      <vt:lpstr>Configuration Management Questions</vt:lpstr>
      <vt:lpstr>Suggested Timeline</vt:lpstr>
      <vt:lpstr>Remainder: Upcoming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216</cp:revision>
  <dcterms:created xsi:type="dcterms:W3CDTF">2020-03-09T07:12:56Z</dcterms:created>
  <dcterms:modified xsi:type="dcterms:W3CDTF">2020-10-09T08:00:44Z</dcterms:modified>
</cp:coreProperties>
</file>