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8" r:id="rId2"/>
    <p:sldId id="285" r:id="rId3"/>
    <p:sldId id="293" r:id="rId4"/>
    <p:sldId id="318" r:id="rId5"/>
    <p:sldId id="319" r:id="rId6"/>
    <p:sldId id="320" r:id="rId7"/>
    <p:sldId id="328" r:id="rId8"/>
    <p:sldId id="329" r:id="rId9"/>
    <p:sldId id="311" r:id="rId10"/>
    <p:sldId id="321" r:id="rId11"/>
    <p:sldId id="326" r:id="rId12"/>
    <p:sldId id="322" r:id="rId13"/>
    <p:sldId id="323" r:id="rId14"/>
    <p:sldId id="324" r:id="rId15"/>
    <p:sldId id="327" r:id="rId16"/>
    <p:sldId id="325" r:id="rId17"/>
    <p:sldId id="30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7102A76-E3B9-4254-AA5F-772478579E0B}">
          <p14:sldIdLst>
            <p14:sldId id="258"/>
            <p14:sldId id="285"/>
          </p14:sldIdLst>
        </p14:section>
        <p14:section name="Revisiting Job Aids" id="{97C7FA97-446E-495E-B1AB-5498AFBC0611}">
          <p14:sldIdLst>
            <p14:sldId id="293"/>
            <p14:sldId id="318"/>
            <p14:sldId id="319"/>
            <p14:sldId id="320"/>
            <p14:sldId id="328"/>
            <p14:sldId id="329"/>
          </p14:sldIdLst>
        </p14:section>
        <p14:section name="Introduction to Agile" id="{C1511D5F-F1C6-48C2-8CE7-569D49FFBC26}">
          <p14:sldIdLst>
            <p14:sldId id="311"/>
            <p14:sldId id="321"/>
            <p14:sldId id="326"/>
            <p14:sldId id="322"/>
            <p14:sldId id="323"/>
            <p14:sldId id="324"/>
            <p14:sldId id="327"/>
            <p14:sldId id="325"/>
          </p14:sldIdLst>
        </p14:section>
        <p14:section name="Summary" id="{674F971D-5EE4-46CD-830E-B9B3A30186AA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95959"/>
    <a:srgbClr val="800000"/>
    <a:srgbClr val="404040"/>
    <a:srgbClr val="400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755" autoAdjust="0"/>
  </p:normalViewPr>
  <p:slideViewPr>
    <p:cSldViewPr snapToGrid="0">
      <p:cViewPr varScale="1">
        <p:scale>
          <a:sx n="93" d="100"/>
          <a:sy n="93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A6F0A-C154-445A-9E45-9D43F5E388EE}" type="datetimeFigureOut">
              <a:rPr lang="lv-LV" smtClean="0"/>
              <a:t>16.10.2020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90CAE-A362-40A8-A2BC-DBFDDDD121A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5246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5951"/>
            <a:ext cx="9144000" cy="1974012"/>
          </a:xfrm>
        </p:spPr>
        <p:txBody>
          <a:bodyPr anchor="b"/>
          <a:lstStyle>
            <a:lvl1pPr algn="ctr">
              <a:defRPr sz="600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6057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16, 2020</a:t>
            </a:fld>
            <a:endParaRPr lang="en-US" dirty="0"/>
          </a:p>
        </p:txBody>
      </p:sp>
      <p:sp>
        <p:nvSpPr>
          <p:cNvPr id="15" name="Shape 56">
            <a:extLst>
              <a:ext uri="{FF2B5EF4-FFF2-40B4-BE49-F238E27FC236}">
                <a16:creationId xmlns:a16="http://schemas.microsoft.com/office/drawing/2014/main" id="{2C6032C5-E572-4FAA-84DC-B95741D67819}"/>
              </a:ext>
            </a:extLst>
          </p:cNvPr>
          <p:cNvSpPr/>
          <p:nvPr userDrawn="1"/>
        </p:nvSpPr>
        <p:spPr>
          <a:xfrm>
            <a:off x="11223258" y="5322049"/>
            <a:ext cx="886144" cy="4264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6" name="Shape 59">
            <a:extLst>
              <a:ext uri="{FF2B5EF4-FFF2-40B4-BE49-F238E27FC236}">
                <a16:creationId xmlns:a16="http://schemas.microsoft.com/office/drawing/2014/main" id="{9204FBC7-4FFF-460B-9DFF-238278A9F8B0}"/>
              </a:ext>
            </a:extLst>
          </p:cNvPr>
          <p:cNvSpPr/>
          <p:nvPr userDrawn="1"/>
        </p:nvSpPr>
        <p:spPr>
          <a:xfrm>
            <a:off x="10073540" y="4929203"/>
            <a:ext cx="2118460" cy="250047"/>
          </a:xfrm>
          <a:prstGeom prst="rect">
            <a:avLst/>
          </a:prstGeom>
          <a:noFill/>
          <a:ln>
            <a:noFill/>
          </a:ln>
        </p:spPr>
        <p:txBody>
          <a:bodyPr wrap="square" lIns="81637" tIns="40820" rIns="81637" bIns="40820" anchor="t" anchorCtr="0">
            <a:spAutoFit/>
          </a:bodyPr>
          <a:lstStyle/>
          <a:p>
            <a:pPr defTabSz="829503"/>
            <a:r>
              <a:rPr lang="sv-SE"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Internationally </a:t>
            </a:r>
            <a:r>
              <a:rPr lang="lv-LV"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a</a:t>
            </a:r>
            <a:r>
              <a:rPr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ccredited by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354B53-A8CD-417D-B61F-5447F720B2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222" y="5290935"/>
            <a:ext cx="477311" cy="482247"/>
          </a:xfrm>
          <a:prstGeom prst="rect">
            <a:avLst/>
          </a:prstGeom>
        </p:spPr>
      </p:pic>
      <p:sp>
        <p:nvSpPr>
          <p:cNvPr id="18" name="Shape 58">
            <a:extLst>
              <a:ext uri="{FF2B5EF4-FFF2-40B4-BE49-F238E27FC236}">
                <a16:creationId xmlns:a16="http://schemas.microsoft.com/office/drawing/2014/main" id="{12ACC618-412C-415B-86F6-405B05B79696}"/>
              </a:ext>
            </a:extLst>
          </p:cNvPr>
          <p:cNvSpPr/>
          <p:nvPr userDrawn="1"/>
        </p:nvSpPr>
        <p:spPr>
          <a:xfrm>
            <a:off x="674563" y="5140964"/>
            <a:ext cx="1893399" cy="250047"/>
          </a:xfrm>
          <a:prstGeom prst="rect">
            <a:avLst/>
          </a:prstGeom>
          <a:noFill/>
          <a:ln>
            <a:noFill/>
          </a:ln>
        </p:spPr>
        <p:txBody>
          <a:bodyPr wrap="square" lIns="81637" tIns="40820" rIns="81637" bIns="40820" anchor="t" anchorCtr="0">
            <a:spAutoFit/>
          </a:bodyPr>
          <a:lstStyle/>
          <a:p>
            <a:pPr defTabSz="829503"/>
            <a:r>
              <a:rPr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In alliance  with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147E595-8DC8-4EC7-BFF5-45052FB275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98094" y="5408275"/>
            <a:ext cx="1239353" cy="50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ACDA0023-0306-468E-A670-A971E21A30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67825" y="5582020"/>
            <a:ext cx="1297417" cy="3493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1" name="Picture 20" descr="jpg_eng_c.jpg">
            <a:extLst>
              <a:ext uri="{FF2B5EF4-FFF2-40B4-BE49-F238E27FC236}">
                <a16:creationId xmlns:a16="http://schemas.microsoft.com/office/drawing/2014/main" id="{DBCA3AB9-1431-4D88-8F70-2508539E36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11888" t="12724" r="10658" b="10961"/>
          <a:stretch/>
        </p:blipFill>
        <p:spPr>
          <a:xfrm>
            <a:off x="4886508" y="120047"/>
            <a:ext cx="2468412" cy="139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9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5415E75-F6F5-4A08-B970-69A984C5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16,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749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749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3B4458-CAAF-45CE-9729-2DC82C09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16,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2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202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202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EAC4A0C-D43B-4B84-8C5D-A80571A9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16,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3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F825C9E-48DF-4892-A85C-7F53BD08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16,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0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824940-1674-44C6-8DDB-B3A704D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16,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5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68844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1847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B42A1A6-B0AD-4104-84AC-0ED5362A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16,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8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88172"/>
          </a:xfrm>
        </p:spPr>
        <p:txBody>
          <a:bodyPr>
            <a:norm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376DBD-6CFB-407F-995D-4206664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914"/>
            <a:ext cx="10515600" cy="436296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7D1C4C-448B-48A7-AB34-6FEC1CEA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16,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5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0F67B387-9FCE-4C43-A685-FD6D8731AE87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5858289"/>
            <a:ext cx="12192000" cy="1045549"/>
          </a:xfrm>
          <a:prstGeom prst="flowChartDocumen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7011" tIns="38506" rIns="77011" bIns="38506" anchor="ctr"/>
          <a:lstStyle/>
          <a:p>
            <a:endParaRPr lang="en-US" sz="1633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CCABE-65E0-43D5-8D54-A60F70E9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23182"/>
            <a:ext cx="9144000" cy="1325563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lv-LV"/>
              <a:t>Rediģēt šablona virsraksta stilu</a:t>
            </a:r>
            <a:endParaRPr lang="lv-LV" dirty="0"/>
          </a:p>
        </p:txBody>
      </p:sp>
      <p:pic>
        <p:nvPicPr>
          <p:cNvPr id="6" name="Picture 5" descr="C:\Users\glazdans\Desktop\jpg_eng_l.jpg">
            <a:extLst>
              <a:ext uri="{FF2B5EF4-FFF2-40B4-BE49-F238E27FC236}">
                <a16:creationId xmlns:a16="http://schemas.microsoft.com/office/drawing/2014/main" id="{CA62C85D-F31E-48B7-9C52-F04351718A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01" y="6049787"/>
            <a:ext cx="2711304" cy="71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52BC2CF-B2DD-43A4-82ED-ED18F6149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9780"/>
            <a:ext cx="9144000" cy="162491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D6B72D9-4645-4369-903C-D445046F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2741A8F5-2F38-4777-B39D-6B66F133CAE3}" type="datetime4">
              <a:rPr lang="en-US" smtClean="0"/>
              <a:pPr/>
              <a:t>October 16,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7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F73F2BA8-CCAC-4F97-B2EA-5679F9A15530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5860463"/>
            <a:ext cx="12192000" cy="1045549"/>
          </a:xfrm>
          <a:prstGeom prst="flowChartDocumen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57758" tIns="28880" rIns="57758" bIns="28880" anchor="ctr"/>
          <a:lstStyle/>
          <a:p>
            <a:endParaRPr lang="en-US" sz="122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81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EAD2D4D8-6BAF-4FB2-81B5-DE8B3F9B2AC8}" type="datetime4">
              <a:rPr lang="en-US" smtClean="0"/>
              <a:t>October 16, 2020</a:t>
            </a:fld>
            <a:endParaRPr lang="lv-LV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1F1DB415-6039-41A8-A5B6-505645DBE2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541" y="6109696"/>
            <a:ext cx="2587859" cy="5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46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A376040-88E7-4CDE-888B-4D78E8434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First Year Seminar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Fall 2020, </a:t>
            </a:r>
            <a:r>
              <a:rPr lang="lv-LV" dirty="0" smtClean="0"/>
              <a:t>Week </a:t>
            </a:r>
            <a:r>
              <a:rPr lang="lv-LV" dirty="0" smtClean="0"/>
              <a:t>7</a:t>
            </a:r>
            <a:endParaRPr lang="en-GB" dirty="0"/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5047B1A8-EAD5-4F47-B8F5-9348D9EF4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Kalvis Apsītis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15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3 Sprints (2 weeks each)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56243"/>
            <a:ext cx="5181600" cy="1344341"/>
          </a:xfrm>
        </p:spPr>
        <p:txBody>
          <a:bodyPr>
            <a:normAutofit lnSpcReduction="10000"/>
          </a:bodyPr>
          <a:lstStyle/>
          <a:p>
            <a:r>
              <a:rPr lang="lv-LV" dirty="0" smtClean="0"/>
              <a:t>Sprint (Agile jargon) – same as iteration. 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56243"/>
            <a:ext cx="5181600" cy="1344341"/>
          </a:xfrm>
        </p:spPr>
        <p:txBody>
          <a:bodyPr>
            <a:normAutofit lnSpcReduction="10000"/>
          </a:bodyPr>
          <a:lstStyle/>
          <a:p>
            <a:r>
              <a:rPr lang="lv-LV" dirty="0" smtClean="0"/>
              <a:t>Analyze, Design, Build/Test, Integrate – all happens in increments.</a:t>
            </a:r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16, 2020</a:t>
            </a:fld>
            <a:endParaRPr lang="en-US" dirty="0"/>
          </a:p>
        </p:txBody>
      </p:sp>
      <p:pic>
        <p:nvPicPr>
          <p:cNvPr id="6" name="Attēls 4" descr="Attēls, kurā ir ekrānuzņē​​​mums, vilciens&#10;&#10;Apraksts ģenerēts ar ļoti augstu ticamību">
            <a:extLst>
              <a:ext uri="{FF2B5EF4-FFF2-40B4-BE49-F238E27FC236}">
                <a16:creationId xmlns:a16="http://schemas.microsoft.com/office/drawing/2014/main" id="{F646DB12-750E-43A8-9AD8-C70AB8944BB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96" y="1575822"/>
            <a:ext cx="9150807" cy="26994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1827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Timeboxing Benefits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v-LV" dirty="0" smtClean="0"/>
              <a:t>Also, the ability to "sign-off" tasks is psychologically important, shows progress.</a:t>
            </a:r>
          </a:p>
          <a:p>
            <a:r>
              <a:rPr lang="lv-LV" dirty="0" smtClean="0"/>
              <a:t>Teaching is divided into "modules" for the same reason.</a:t>
            </a:r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16, 2020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470" y="1404809"/>
            <a:ext cx="44767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1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Risks and uncertainties</a:t>
            </a:r>
            <a:endParaRPr lang="lv-LV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v-LV" i="1" dirty="0" smtClean="0">
                <a:solidFill>
                  <a:srgbClr val="0070C0"/>
                </a:solidFill>
              </a:rPr>
              <a:t>External risks</a:t>
            </a:r>
            <a:r>
              <a:rPr lang="lv-LV" i="1" dirty="0" smtClean="0"/>
              <a:t> </a:t>
            </a:r>
            <a:r>
              <a:rPr lang="lv-LV" dirty="0" smtClean="0"/>
              <a:t>(government decisions, etc.)</a:t>
            </a:r>
          </a:p>
          <a:p>
            <a:r>
              <a:rPr lang="lv-LV" dirty="0" smtClean="0"/>
              <a:t>Lack of information or lack of cooperation from the Product Owner </a:t>
            </a:r>
            <a:r>
              <a:rPr lang="lv-LV" dirty="0" smtClean="0">
                <a:sym typeface="Wingdings" panose="05000000000000000000" pitchFamily="2" charset="2"/>
              </a:rPr>
              <a:t> Constant concern (</a:t>
            </a:r>
            <a:r>
              <a:rPr lang="lv-LV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known unknowns</a:t>
            </a:r>
            <a:r>
              <a:rPr lang="lv-LV" dirty="0" smtClean="0">
                <a:sym typeface="Wingdings" panose="05000000000000000000" pitchFamily="2" charset="2"/>
              </a:rPr>
              <a:t>)</a:t>
            </a:r>
            <a:endParaRPr lang="lv-LV" dirty="0" smtClean="0"/>
          </a:p>
          <a:p>
            <a:r>
              <a:rPr lang="en-US" dirty="0" smtClean="0"/>
              <a:t>“</a:t>
            </a:r>
            <a:r>
              <a:rPr lang="en-US" dirty="0"/>
              <a:t>The things that we do not yet know that we don’t know</a:t>
            </a:r>
            <a:r>
              <a:rPr lang="en-US" dirty="0" smtClean="0"/>
              <a:t>”</a:t>
            </a:r>
            <a:r>
              <a:rPr lang="lv-LV" dirty="0" smtClean="0"/>
              <a:t> (</a:t>
            </a:r>
            <a:r>
              <a:rPr lang="lv-LV" i="1" dirty="0" smtClean="0">
                <a:solidFill>
                  <a:srgbClr val="0070C0"/>
                </a:solidFill>
              </a:rPr>
              <a:t>unknown unknowns</a:t>
            </a:r>
            <a:r>
              <a:rPr lang="lv-LV" dirty="0" smtClean="0"/>
              <a:t>)</a:t>
            </a:r>
            <a:endParaRPr lang="en-US" dirty="0"/>
          </a:p>
          <a:p>
            <a:endParaRPr lang="lv-LV" dirty="0" smtClean="0"/>
          </a:p>
          <a:p>
            <a:r>
              <a:rPr lang="en-US" dirty="0"/>
              <a:t>Address the uncertainties;</a:t>
            </a:r>
          </a:p>
          <a:p>
            <a:r>
              <a:rPr lang="en-US" dirty="0"/>
              <a:t>Do not build brilliant products for the wrong markets.</a:t>
            </a:r>
          </a:p>
          <a:p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16,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3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Last Responsible Moment</a:t>
            </a:r>
            <a:endParaRPr lang="lv-LV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52170" y="1825625"/>
            <a:ext cx="5167902" cy="3874959"/>
          </a:xfrm>
        </p:spPr>
        <p:txBody>
          <a:bodyPr>
            <a:normAutofit/>
          </a:bodyPr>
          <a:lstStyle/>
          <a:p>
            <a:r>
              <a:rPr lang="lv-LV" sz="2400" dirty="0" smtClean="0"/>
              <a:t> Procrastination may be a good thing – up to a certain point.</a:t>
            </a:r>
          </a:p>
          <a:p>
            <a:pPr marL="0" indent="0">
              <a:buNone/>
            </a:pPr>
            <a:endParaRPr lang="lv-LV" sz="2400" dirty="0" smtClean="0"/>
          </a:p>
          <a:p>
            <a:pPr marL="0" indent="0">
              <a:buNone/>
            </a:pPr>
            <a:r>
              <a:rPr lang="en-US" sz="2400" i="1" dirty="0">
                <a:solidFill>
                  <a:srgbClr val="00B050"/>
                </a:solidFill>
              </a:rPr>
              <a:t>The best laid schemes o</a:t>
            </a:r>
            <a:r>
              <a:rPr lang="lv-LV" sz="2400" i="1" dirty="0">
                <a:solidFill>
                  <a:srgbClr val="00B050"/>
                </a:solidFill>
              </a:rPr>
              <a:t>f</a:t>
            </a:r>
            <a:r>
              <a:rPr lang="en-US" sz="2400" i="1" dirty="0">
                <a:solidFill>
                  <a:srgbClr val="00B050"/>
                </a:solidFill>
              </a:rPr>
              <a:t> mice an</a:t>
            </a:r>
            <a:r>
              <a:rPr lang="lv-LV" sz="2400" i="1" dirty="0">
                <a:solidFill>
                  <a:srgbClr val="00B050"/>
                </a:solidFill>
              </a:rPr>
              <a:t>d</a:t>
            </a:r>
            <a:r>
              <a:rPr lang="en-US" sz="2400" i="1" dirty="0">
                <a:solidFill>
                  <a:srgbClr val="00B050"/>
                </a:solidFill>
              </a:rPr>
              <a:t> men</a:t>
            </a:r>
            <a:r>
              <a:rPr lang="lv-LV" sz="2400" i="1" dirty="0">
                <a:solidFill>
                  <a:srgbClr val="00B050"/>
                </a:solidFill>
              </a:rPr>
              <a:t/>
            </a:r>
            <a:br>
              <a:rPr lang="lv-LV" sz="2400" i="1" dirty="0">
                <a:solidFill>
                  <a:srgbClr val="00B050"/>
                </a:solidFill>
              </a:rPr>
            </a:br>
            <a:r>
              <a:rPr lang="en-US" sz="2400" i="1" dirty="0">
                <a:solidFill>
                  <a:srgbClr val="00B050"/>
                </a:solidFill>
              </a:rPr>
              <a:t>Gang aft a-</a:t>
            </a:r>
            <a:r>
              <a:rPr lang="en-US" sz="2400" i="1" dirty="0" err="1">
                <a:solidFill>
                  <a:srgbClr val="00B050"/>
                </a:solidFill>
              </a:rPr>
              <a:t>gley</a:t>
            </a:r>
            <a:r>
              <a:rPr lang="lv-LV" sz="2400" i="1" dirty="0">
                <a:solidFill>
                  <a:srgbClr val="00B050"/>
                </a:solidFill>
              </a:rPr>
              <a:t> </a:t>
            </a:r>
            <a:r>
              <a:rPr lang="lv-LV" sz="2400" dirty="0"/>
              <a:t>(=go often awry)</a:t>
            </a:r>
            <a:br>
              <a:rPr lang="lv-LV" sz="2400" dirty="0"/>
            </a:br>
            <a:r>
              <a:rPr lang="lv-LV" sz="2400" dirty="0"/>
              <a:t>(Robert Burns)</a:t>
            </a:r>
          </a:p>
          <a:p>
            <a:pPr marL="0" indent="0">
              <a:buNone/>
            </a:pPr>
            <a:endParaRPr lang="lv-LV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16, 2020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D6F163-98E1-1545-A8E1-A2D86400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414132" cy="42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3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Done vs. "Done Done"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fontAlgn="t">
              <a:buNone/>
            </a:pPr>
            <a:r>
              <a:rPr lang="lv-LV" sz="2800" b="1" dirty="0" smtClean="0"/>
              <a:t>Done</a:t>
            </a:r>
          </a:p>
          <a:p>
            <a:pPr fontAlgn="t"/>
            <a:r>
              <a:rPr lang="en-US" sz="2800" dirty="0" smtClean="0"/>
              <a:t>All </a:t>
            </a:r>
            <a:r>
              <a:rPr lang="en-US" sz="2800" dirty="0"/>
              <a:t>official documentation is checked and accepted by supervisors; it does not need any other amendments</a:t>
            </a:r>
            <a:endParaRPr lang="lv-LV" sz="2800" dirty="0"/>
          </a:p>
          <a:p>
            <a:r>
              <a:rPr lang="en-US" sz="2800" dirty="0"/>
              <a:t>Code which properly works un </a:t>
            </a:r>
            <a:r>
              <a:rPr lang="en-US" sz="2800" dirty="0" err="1"/>
              <a:t>Bauska’s</a:t>
            </a:r>
            <a:r>
              <a:rPr lang="en-US" sz="2800" dirty="0"/>
              <a:t> webpage</a:t>
            </a:r>
            <a:endParaRPr lang="lv-LV" sz="2800" dirty="0"/>
          </a:p>
          <a:p>
            <a:pPr marL="0" indent="0">
              <a:buNone/>
            </a:pPr>
            <a:endParaRPr lang="lv-LV" sz="2800" dirty="0" smtClean="0"/>
          </a:p>
          <a:p>
            <a:pPr marL="0" indent="0">
              <a:buNone/>
            </a:pPr>
            <a:r>
              <a:rPr lang="lv-LV" sz="2800" b="1" dirty="0" smtClean="0">
                <a:solidFill>
                  <a:srgbClr val="0070C0"/>
                </a:solidFill>
              </a:rPr>
              <a:t>"Definition of 'Done'"?</a:t>
            </a:r>
            <a:endParaRPr lang="lv-LV" sz="2800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fontAlgn="t">
              <a:buNone/>
            </a:pPr>
            <a:r>
              <a:rPr lang="lv-LV" b="1" dirty="0" smtClean="0"/>
              <a:t>Done Done</a:t>
            </a:r>
          </a:p>
          <a:p>
            <a:pPr fontAlgn="t"/>
            <a:r>
              <a:rPr lang="en-US" dirty="0" smtClean="0"/>
              <a:t>Approval </a:t>
            </a:r>
            <a:r>
              <a:rPr lang="en-US" dirty="0"/>
              <a:t>from municipality</a:t>
            </a:r>
            <a:endParaRPr lang="lv-LV" dirty="0"/>
          </a:p>
          <a:p>
            <a:r>
              <a:rPr lang="en-US" dirty="0"/>
              <a:t>Engagement in project from all </a:t>
            </a:r>
            <a:r>
              <a:rPr lang="lv-LV" dirty="0" smtClean="0"/>
              <a:t>stakeholders</a:t>
            </a:r>
            <a:endParaRPr lang="lv-LV" dirty="0"/>
          </a:p>
          <a:p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16,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56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Don't Plan Too Much in Advance</a:t>
            </a:r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16, 2020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849" t="13245" r="13333" b="12951"/>
          <a:stretch/>
        </p:blipFill>
        <p:spPr>
          <a:xfrm rot="10800000">
            <a:off x="1620747" y="1690687"/>
            <a:ext cx="5756097" cy="38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12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Some Principles from the List</a:t>
            </a:r>
            <a:endParaRPr lang="lv-LV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" sz="2800" b="1" dirty="0">
                <a:latin typeface="Montserrat"/>
                <a:ea typeface="Montserrat"/>
                <a:cs typeface="Montserrat"/>
                <a:sym typeface="Montserrat"/>
              </a:rPr>
              <a:t>Focus on Idle Work, Not Idle </a:t>
            </a:r>
            <a:r>
              <a:rPr lang="lv" sz="2800" b="1" dirty="0" smtClean="0">
                <a:latin typeface="Montserrat"/>
                <a:ea typeface="Montserrat"/>
                <a:cs typeface="Montserrat"/>
                <a:sym typeface="Montserrat"/>
              </a:rPr>
              <a:t>Workers</a:t>
            </a:r>
            <a:r>
              <a:rPr lang="lv-LV" sz="2800" dirty="0" smtClean="0"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lv-LV" sz="2800" dirty="0" smtClean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800" dirty="0" smtClean="0">
                <a:latin typeface="Montserrat"/>
                <a:ea typeface="Montserrat"/>
                <a:cs typeface="Montserrat"/>
                <a:sym typeface="Montserrat"/>
              </a:rPr>
              <a:t>Scrum </a:t>
            </a:r>
            <a:r>
              <a:rPr lang="en-US" sz="2800" dirty="0">
                <a:latin typeface="Montserrat"/>
                <a:ea typeface="Montserrat"/>
                <a:cs typeface="Montserrat"/>
                <a:sym typeface="Montserrat"/>
              </a:rPr>
              <a:t>teams are aware that finding the bottlenecks in the flow of work and focusing their efforts on eliminating them far more sensible activity than trying to keep everyone 100% busy. </a:t>
            </a:r>
            <a:endParaRPr lang="lv-LV" sz="2800" dirty="0" smtClean="0">
              <a:sym typeface="Montserrat"/>
            </a:endParaRPr>
          </a:p>
          <a:p>
            <a:r>
              <a:rPr lang="lv-LV" sz="2800" b="1" dirty="0" smtClean="0">
                <a:latin typeface="Montserrat"/>
                <a:ea typeface="Montserrat"/>
                <a:cs typeface="Montserrat"/>
                <a:sym typeface="Montserrat"/>
              </a:rPr>
              <a:t>Adapt and Replan:</a:t>
            </a:r>
            <a:br>
              <a:rPr lang="lv-LV" sz="2800" b="1" dirty="0" smtClean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 sz="2800" dirty="0" smtClean="0">
                <a:latin typeface="Montserrat"/>
                <a:ea typeface="Montserrat"/>
                <a:cs typeface="Montserrat"/>
                <a:sym typeface="Montserrat"/>
              </a:rPr>
              <a:t>Scrum </a:t>
            </a:r>
            <a:r>
              <a:rPr lang="en-GB" sz="2800" dirty="0">
                <a:latin typeface="Montserrat"/>
                <a:ea typeface="Montserrat"/>
                <a:cs typeface="Montserrat"/>
                <a:sym typeface="Montserrat"/>
              </a:rPr>
              <a:t>teams mostly do not have a strict plan that they follow, however, they are quick to adapt to new information.</a:t>
            </a:r>
            <a:endParaRPr lang="lv-LV" sz="2800" dirty="0" smtClean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16,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75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Your Tasks</a:t>
            </a:r>
            <a:endParaRPr lang="lv-LV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0457"/>
            <a:ext cx="9199652" cy="4294990"/>
          </a:xfrm>
        </p:spPr>
        <p:txBody>
          <a:bodyPr>
            <a:normAutofit fontScale="92500" lnSpcReduction="10000"/>
          </a:bodyPr>
          <a:lstStyle/>
          <a:p>
            <a:r>
              <a:rPr lang="lv-LV" b="1" dirty="0" smtClean="0"/>
              <a:t>Plan for your Iteration 1 </a:t>
            </a:r>
            <a:r>
              <a:rPr lang="en-US" dirty="0" smtClean="0"/>
              <a:t>(Due </a:t>
            </a:r>
            <a:r>
              <a:rPr lang="en-US" dirty="0" smtClean="0"/>
              <a:t>on </a:t>
            </a:r>
            <a:r>
              <a:rPr lang="en-US" dirty="0" smtClean="0">
                <a:solidFill>
                  <a:srgbClr val="FF0000"/>
                </a:solidFill>
              </a:rPr>
              <a:t>October </a:t>
            </a:r>
            <a:r>
              <a:rPr lang="lv-LV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). </a:t>
            </a:r>
          </a:p>
          <a:p>
            <a:pPr lvl="1"/>
            <a:r>
              <a:rPr lang="lv-LV" sz="2800" dirty="0" smtClean="0"/>
              <a:t>Just a few "User Stories". 1 story = 1 note</a:t>
            </a:r>
            <a:br>
              <a:rPr lang="lv-LV" sz="2800" dirty="0" smtClean="0"/>
            </a:br>
            <a:r>
              <a:rPr lang="lv-LV" sz="2800" dirty="0" smtClean="0"/>
              <a:t>(Not larger than A6 postcard; 1-3 sentences.)</a:t>
            </a:r>
          </a:p>
          <a:p>
            <a:pPr lvl="1"/>
            <a:r>
              <a:rPr lang="lv-LV" dirty="0" smtClean="0"/>
              <a:t>The user stories you select should reflect the highest value (per your current analysis).</a:t>
            </a:r>
          </a:p>
          <a:p>
            <a:pPr lvl="1"/>
            <a:r>
              <a:rPr lang="lv-LV" dirty="0" smtClean="0"/>
              <a:t>Commitment to finish (and to be able to demonstrate) by </a:t>
            </a:r>
            <a:r>
              <a:rPr lang="lv-LV" dirty="0" smtClean="0">
                <a:solidFill>
                  <a:srgbClr val="FF0000"/>
                </a:solidFill>
              </a:rPr>
              <a:t>October 30</a:t>
            </a:r>
            <a:r>
              <a:rPr lang="lv-LV" dirty="0" smtClean="0"/>
              <a:t>. </a:t>
            </a:r>
          </a:p>
          <a:p>
            <a:pPr lvl="1"/>
            <a:r>
              <a:rPr lang="lv-LV" i="1" dirty="0" smtClean="0"/>
              <a:t>(If you need more planning – warn me today!)</a:t>
            </a:r>
          </a:p>
          <a:p>
            <a:pPr marL="0" indent="0">
              <a:buNone/>
            </a:pPr>
            <a:r>
              <a:rPr lang="lv-LV" b="1" dirty="0" smtClean="0"/>
              <a:t>Note: </a:t>
            </a:r>
            <a:r>
              <a:rPr lang="lv-LV" dirty="0" smtClean="0"/>
              <a:t>You submit a very short artefact today, but it involves lots of prior knowledge about your problem/solution.</a:t>
            </a:r>
          </a:p>
          <a:p>
            <a:pPr lvl="1"/>
            <a:endParaRPr lang="en-US" sz="2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16, 2020</a:t>
            </a:fld>
            <a:endParaRPr lang="en-US" dirty="0"/>
          </a:p>
        </p:txBody>
      </p:sp>
      <p:pic>
        <p:nvPicPr>
          <p:cNvPr id="1026" name="Picture 2" descr="Uses for Post-It Notes | ThriftyFun"/>
          <p:cNvPicPr>
            <a:picLocks noChangeAspect="1" noChangeArrowheads="1"/>
          </p:cNvPicPr>
          <p:nvPr/>
        </p:nvPicPr>
        <p:blipFill rotWithShape="1"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5" r="15676"/>
          <a:stretch/>
        </p:blipFill>
        <p:spPr bwMode="auto">
          <a:xfrm>
            <a:off x="8881222" y="1135286"/>
            <a:ext cx="1328788" cy="139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Uses for Post-It Notes | ThriftyFun"/>
          <p:cNvPicPr>
            <a:picLocks noChangeAspect="1" noChangeArrowheads="1"/>
          </p:cNvPicPr>
          <p:nvPr/>
        </p:nvPicPr>
        <p:blipFill rotWithShape="1"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5" r="15676"/>
          <a:stretch/>
        </p:blipFill>
        <p:spPr bwMode="auto">
          <a:xfrm>
            <a:off x="9401494" y="1247686"/>
            <a:ext cx="1328788" cy="139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Uses for Post-It Notes | ThriftyFun"/>
          <p:cNvPicPr>
            <a:picLocks noChangeAspect="1" noChangeArrowheads="1"/>
          </p:cNvPicPr>
          <p:nvPr/>
        </p:nvPicPr>
        <p:blipFill rotWithShape="1"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5" r="15676"/>
          <a:stretch/>
        </p:blipFill>
        <p:spPr bwMode="auto">
          <a:xfrm>
            <a:off x="10117511" y="1412987"/>
            <a:ext cx="1328788" cy="139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71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lv-LV" dirty="0" smtClean="0"/>
              <a:t>G</a:t>
            </a:r>
            <a:r>
              <a:rPr lang="en-US" dirty="0" err="1" smtClean="0"/>
              <a:t>rading</a:t>
            </a:r>
            <a:r>
              <a:rPr lang="en-US" dirty="0" smtClean="0"/>
              <a:t> </a:t>
            </a:r>
            <a:r>
              <a:rPr lang="en-US" dirty="0"/>
              <a:t>(max 300 points</a:t>
            </a:r>
            <a:r>
              <a:rPr lang="en-US" dirty="0" smtClean="0"/>
              <a:t>)</a:t>
            </a:r>
            <a:endParaRPr lang="lv-LV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381382"/>
              </p:ext>
            </p:extLst>
          </p:nvPr>
        </p:nvGraphicFramePr>
        <p:xfrm>
          <a:off x="466535" y="1510301"/>
          <a:ext cx="11174085" cy="4202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5294">
                  <a:extLst>
                    <a:ext uri="{9D8B030D-6E8A-4147-A177-3AD203B41FA5}">
                      <a16:colId xmlns:a16="http://schemas.microsoft.com/office/drawing/2014/main" val="3915297910"/>
                    </a:ext>
                  </a:extLst>
                </a:gridCol>
                <a:gridCol w="2476072">
                  <a:extLst>
                    <a:ext uri="{9D8B030D-6E8A-4147-A177-3AD203B41FA5}">
                      <a16:colId xmlns:a16="http://schemas.microsoft.com/office/drawing/2014/main" val="1848376959"/>
                    </a:ext>
                  </a:extLst>
                </a:gridCol>
                <a:gridCol w="2167847">
                  <a:extLst>
                    <a:ext uri="{9D8B030D-6E8A-4147-A177-3AD203B41FA5}">
                      <a16:colId xmlns:a16="http://schemas.microsoft.com/office/drawing/2014/main" val="1837662971"/>
                    </a:ext>
                  </a:extLst>
                </a:gridCol>
                <a:gridCol w="2070055">
                  <a:extLst>
                    <a:ext uri="{9D8B030D-6E8A-4147-A177-3AD203B41FA5}">
                      <a16:colId xmlns:a16="http://schemas.microsoft.com/office/drawing/2014/main" val="4417224"/>
                    </a:ext>
                  </a:extLst>
                </a:gridCol>
                <a:gridCol w="2234817">
                  <a:extLst>
                    <a:ext uri="{9D8B030D-6E8A-4147-A177-3AD203B41FA5}">
                      <a16:colId xmlns:a16="http://schemas.microsoft.com/office/drawing/2014/main" val="1357616735"/>
                    </a:ext>
                  </a:extLst>
                </a:gridCol>
              </a:tblGrid>
              <a:tr h="4202130">
                <a:tc>
                  <a:txBody>
                    <a:bodyPr/>
                    <a:lstStyle/>
                    <a:p>
                      <a:r>
                        <a:rPr lang="lv-LV" sz="1800" b="1" dirty="0" smtClean="0">
                          <a:latin typeface="+mn-lt"/>
                        </a:rPr>
                        <a:t>Teamwork</a:t>
                      </a:r>
                      <a:br>
                        <a:rPr lang="lv-LV" sz="1800" b="1" dirty="0" smtClean="0">
                          <a:latin typeface="+mn-lt"/>
                        </a:rPr>
                      </a:br>
                      <a:r>
                        <a:rPr lang="lv-LV" sz="1800" b="1" dirty="0" smtClean="0">
                          <a:latin typeface="+mn-lt"/>
                        </a:rPr>
                        <a:t>(max</a:t>
                      </a:r>
                      <a:r>
                        <a:rPr lang="lv-LV" sz="1800" b="1" baseline="0" dirty="0" smtClean="0">
                          <a:latin typeface="+mn-lt"/>
                        </a:rPr>
                        <a:t> 50 points):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="0" baseline="0" dirty="0" smtClean="0">
                          <a:latin typeface="+mn-lt"/>
                        </a:rPr>
                        <a:t>Team Working Agreement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="0" baseline="0" dirty="0" smtClean="0">
                          <a:latin typeface="+mn-lt"/>
                        </a:rPr>
                        <a:t>Delegation </a:t>
                      </a:r>
                      <a:r>
                        <a:rPr lang="en-US" sz="2000" b="0" baseline="0" dirty="0" smtClean="0">
                          <a:latin typeface="+mn-lt"/>
                        </a:rPr>
                        <a:t> and </a:t>
                      </a:r>
                      <a:r>
                        <a:rPr lang="lv-LV" sz="2000" b="0" baseline="0" dirty="0" smtClean="0">
                          <a:latin typeface="+mn-lt"/>
                        </a:rPr>
                        <a:t>Task/Issue Management</a:t>
                      </a:r>
                      <a:endParaRPr lang="en-US" sz="2000" b="0" baseline="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 smtClean="0">
                          <a:latin typeface="+mn-lt"/>
                        </a:rPr>
                        <a:t>Bookmarks in GitHub.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lv-LV" sz="2000" b="0" baseline="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lv-LV" sz="2000" b="0" baseline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lv-LV" sz="1800" b="1" dirty="0" smtClean="0">
                          <a:latin typeface="+mn-lt"/>
                        </a:rPr>
                        <a:t>Functional </a:t>
                      </a:r>
                      <a:r>
                        <a:rPr lang="en-US" sz="1800" b="1" dirty="0" smtClean="0">
                          <a:latin typeface="+mn-lt"/>
                        </a:rPr>
                        <a:t>Specification </a:t>
                      </a:r>
                      <a:r>
                        <a:rPr lang="lv-LV" sz="1800" b="1" dirty="0" smtClean="0">
                          <a:latin typeface="+mn-lt"/>
                        </a:rPr>
                        <a:t>(50 points)</a:t>
                      </a:r>
                      <a:endParaRPr lang="lv-LV" sz="180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latin typeface="+mn-lt"/>
                        </a:rPr>
                        <a:t>Requirements alligned</a:t>
                      </a:r>
                      <a:r>
                        <a:rPr lang="lv-LV" sz="2000" baseline="0" dirty="0" smtClean="0">
                          <a:latin typeface="+mn-lt"/>
                        </a:rPr>
                        <a:t> with </a:t>
                      </a:r>
                      <a:r>
                        <a:rPr lang="en-US" sz="2000" baseline="0" dirty="0" smtClean="0">
                          <a:latin typeface="+mn-lt"/>
                        </a:rPr>
                        <a:t>Value Proposition.</a:t>
                      </a:r>
                      <a:endParaRPr lang="lv-LV" sz="2000" baseline="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aseline="0" dirty="0" smtClean="0">
                          <a:latin typeface="+mn-lt"/>
                        </a:rPr>
                        <a:t>Functional Design document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aseline="0" dirty="0" smtClean="0">
                          <a:latin typeface="+mn-lt"/>
                        </a:rPr>
                        <a:t>Peer-reviews and reacting to these reviews.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1800" b="1" dirty="0" smtClean="0">
                          <a:latin typeface="+mn-lt"/>
                        </a:rPr>
                        <a:t>Config. Mgmt.</a:t>
                      </a:r>
                    </a:p>
                    <a:p>
                      <a:r>
                        <a:rPr lang="lv-LV" sz="1800" b="1" dirty="0" smtClean="0">
                          <a:latin typeface="+mn-lt"/>
                        </a:rPr>
                        <a:t>(max</a:t>
                      </a:r>
                      <a:r>
                        <a:rPr lang="lv-LV" sz="1800" b="1" baseline="0" dirty="0" smtClean="0">
                          <a:latin typeface="+mn-lt"/>
                        </a:rPr>
                        <a:t> 100 points):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latin typeface="+mn-lt"/>
                        </a:rPr>
                        <a:t>Orderly procedure to apply changes.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latin typeface="+mn-lt"/>
                        </a:rPr>
                        <a:t>"Deliver</a:t>
                      </a:r>
                      <a:r>
                        <a:rPr lang="lv-LV" sz="2000" baseline="0" dirty="0" smtClean="0">
                          <a:latin typeface="+mn-lt"/>
                        </a:rPr>
                        <a:t> Early and Often"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aseline="0" dirty="0" smtClean="0">
                          <a:latin typeface="+mn-lt"/>
                        </a:rPr>
                        <a:t>Testability of your solution.</a:t>
                      </a:r>
                      <a:endParaRPr lang="lv-LV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1800" b="1" dirty="0" smtClean="0">
                          <a:latin typeface="+mn-lt"/>
                        </a:rPr>
                        <a:t>Iteration Planning</a:t>
                      </a:r>
                    </a:p>
                    <a:p>
                      <a:r>
                        <a:rPr lang="lv-LV" sz="1800" b="1" dirty="0" smtClean="0">
                          <a:latin typeface="+mn-lt"/>
                        </a:rPr>
                        <a:t>(max </a:t>
                      </a:r>
                      <a:r>
                        <a:rPr lang="en-US" sz="1800" b="1" dirty="0" smtClean="0">
                          <a:latin typeface="+mn-lt"/>
                        </a:rPr>
                        <a:t>50</a:t>
                      </a:r>
                      <a:r>
                        <a:rPr lang="lv-LV" sz="1800" b="1" dirty="0" smtClean="0">
                          <a:latin typeface="+mn-lt"/>
                        </a:rPr>
                        <a:t> points):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Planning, reviewing and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retrospecting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your iterations by Agile/Scrum methodology.</a:t>
                      </a:r>
                      <a:endParaRPr lang="lv-LV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lv-LV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1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lv-LV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2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lv-LV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3</a:t>
                      </a:r>
                    </a:p>
                    <a:p>
                      <a:endParaRPr lang="lv-LV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1800" b="1" dirty="0" smtClean="0"/>
                        <a:t>Validation/Data</a:t>
                      </a:r>
                    </a:p>
                    <a:p>
                      <a:r>
                        <a:rPr lang="lv-LV" sz="1800" b="1" dirty="0" smtClean="0"/>
                        <a:t>(max</a:t>
                      </a:r>
                      <a:r>
                        <a:rPr lang="lv-LV" sz="1800" b="1" baseline="0" dirty="0" smtClean="0"/>
                        <a:t> </a:t>
                      </a:r>
                      <a:r>
                        <a:rPr lang="en-US" sz="1800" b="1" baseline="0" dirty="0" smtClean="0"/>
                        <a:t>50</a:t>
                      </a:r>
                      <a:r>
                        <a:rPr lang="lv-LV" sz="1800" b="1" baseline="0" dirty="0" smtClean="0"/>
                        <a:t> points):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/>
                        <a:t>Perceiving real-world feedback.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/>
                        <a:t>Metrics and</a:t>
                      </a:r>
                      <a:r>
                        <a:rPr lang="lv-LV" sz="2000" baseline="0" dirty="0" smtClean="0"/>
                        <a:t> </a:t>
                      </a:r>
                      <a:r>
                        <a:rPr lang="lv-LV" sz="2000" dirty="0" smtClean="0"/>
                        <a:t>Reports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solidFill>
                            <a:srgbClr val="0000FF"/>
                          </a:solidFill>
                        </a:rPr>
                        <a:t>External</a:t>
                      </a:r>
                      <a:r>
                        <a:rPr lang="lv-LV" sz="2000" baseline="0" dirty="0" smtClean="0">
                          <a:solidFill>
                            <a:srgbClr val="0000FF"/>
                          </a:solidFill>
                        </a:rPr>
                        <a:t> data integration (</a:t>
                      </a:r>
                      <a:r>
                        <a:rPr lang="lv-LV" sz="2000" b="1" baseline="0" dirty="0" smtClean="0">
                          <a:solidFill>
                            <a:srgbClr val="0000FF"/>
                          </a:solidFill>
                        </a:rPr>
                        <a:t>mandatory for BITL teams</a:t>
                      </a:r>
                      <a:r>
                        <a:rPr lang="lv-LV" sz="200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lv-LV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362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16, 2020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5188451" y="1510301"/>
            <a:ext cx="4212404" cy="6709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6567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Job Aid defines your Configuration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lv-LV" sz="2800" dirty="0" smtClean="0"/>
              <a:t>Your development </a:t>
            </a:r>
            <a:r>
              <a:rPr lang="lv-LV" sz="2800" i="1" dirty="0" smtClean="0">
                <a:solidFill>
                  <a:srgbClr val="0070C0"/>
                </a:solidFill>
              </a:rPr>
              <a:t>platform</a:t>
            </a:r>
            <a:r>
              <a:rPr lang="lv-LV" sz="28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lv-LV" sz="2800" dirty="0" smtClean="0"/>
              <a:t>Prerequisite </a:t>
            </a:r>
            <a:r>
              <a:rPr lang="lv-LV" sz="2800" i="1" dirty="0" smtClean="0">
                <a:solidFill>
                  <a:srgbClr val="0070C0"/>
                </a:solidFill>
              </a:rPr>
              <a:t>skills</a:t>
            </a:r>
            <a:r>
              <a:rPr lang="lv-LV" sz="28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lv-LV" sz="2800" dirty="0" smtClean="0"/>
              <a:t>Access </a:t>
            </a:r>
            <a:r>
              <a:rPr lang="lv-LV" sz="2800" i="1" dirty="0" smtClean="0">
                <a:solidFill>
                  <a:srgbClr val="0070C0"/>
                </a:solidFill>
              </a:rPr>
              <a:t>credentials</a:t>
            </a:r>
            <a:r>
              <a:rPr lang="lv-LV" sz="28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lv-LV" sz="2800" dirty="0" smtClean="0"/>
              <a:t>Directory/file </a:t>
            </a:r>
            <a:r>
              <a:rPr lang="lv-LV" sz="2800" i="1" dirty="0" smtClean="0">
                <a:solidFill>
                  <a:srgbClr val="0070C0"/>
                </a:solidFill>
              </a:rPr>
              <a:t>layout</a:t>
            </a:r>
            <a:r>
              <a:rPr lang="lv-LV" sz="28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lv-LV" sz="2800" dirty="0" smtClean="0"/>
              <a:t>Typical </a:t>
            </a:r>
            <a:r>
              <a:rPr lang="lv-LV" sz="2800" i="1" dirty="0" smtClean="0">
                <a:solidFill>
                  <a:srgbClr val="0070C0"/>
                </a:solidFill>
              </a:rPr>
              <a:t>developer task(s)</a:t>
            </a:r>
            <a:r>
              <a:rPr lang="lv-LV" sz="28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lv-LV" sz="2800" dirty="0" smtClean="0"/>
              <a:t>Some </a:t>
            </a:r>
            <a:r>
              <a:rPr lang="lv-LV" sz="2800" i="1" dirty="0" smtClean="0">
                <a:solidFill>
                  <a:srgbClr val="0070C0"/>
                </a:solidFill>
              </a:rPr>
              <a:t>best practices</a:t>
            </a:r>
            <a:r>
              <a:rPr lang="lv-LV" sz="28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lv-LV" sz="2800" dirty="0" smtClean="0"/>
              <a:t>How to </a:t>
            </a:r>
            <a:r>
              <a:rPr lang="lv-LV" sz="2800" i="1" dirty="0" smtClean="0">
                <a:solidFill>
                  <a:srgbClr val="0070C0"/>
                </a:solidFill>
              </a:rPr>
              <a:t>deploy</a:t>
            </a:r>
            <a:r>
              <a:rPr lang="lv-LV" sz="2800" dirty="0" smtClean="0"/>
              <a:t>?</a:t>
            </a:r>
            <a:endParaRPr lang="lv-LV" sz="2800" dirty="0" smtClean="0"/>
          </a:p>
          <a:p>
            <a:pPr marL="514350" indent="-514350">
              <a:buFont typeface="+mj-lt"/>
              <a:buAutoNum type="arabicPeriod"/>
            </a:pPr>
            <a:endParaRPr lang="lv-LV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lv-LV" sz="2800" dirty="0" smtClean="0"/>
              <a:t>Web, mobile, "facebook"...</a:t>
            </a:r>
          </a:p>
          <a:p>
            <a:pPr marL="514350" indent="-514350">
              <a:buFont typeface="+mj-lt"/>
              <a:buAutoNum type="arabicPeriod"/>
            </a:pPr>
            <a:r>
              <a:rPr lang="lv-LV" sz="2800" dirty="0" smtClean="0"/>
              <a:t>Edit HTML, ... </a:t>
            </a:r>
          </a:p>
          <a:p>
            <a:pPr marL="514350" indent="-514350">
              <a:buFont typeface="+mj-lt"/>
              <a:buAutoNum type="arabicPeriod"/>
            </a:pPr>
            <a:r>
              <a:rPr lang="lv-LV" sz="2800" dirty="0" smtClean="0"/>
              <a:t>URLs, passwords...</a:t>
            </a:r>
          </a:p>
          <a:p>
            <a:pPr marL="514350" indent="-514350">
              <a:buFont typeface="+mj-lt"/>
              <a:buAutoNum type="arabicPeriod"/>
            </a:pPr>
            <a:r>
              <a:rPr lang="lv-LV" sz="2800" dirty="0" smtClean="0"/>
              <a:t>How to structure files</a:t>
            </a:r>
          </a:p>
          <a:p>
            <a:pPr marL="514350" indent="-514350">
              <a:buFont typeface="+mj-lt"/>
              <a:buAutoNum type="arabicPeriod"/>
            </a:pPr>
            <a:r>
              <a:rPr lang="lv-LV" sz="2800" dirty="0" smtClean="0"/>
              <a:t>Edit webpage, update DB...</a:t>
            </a:r>
          </a:p>
          <a:p>
            <a:pPr marL="514350" indent="-514350">
              <a:buFont typeface="+mj-lt"/>
              <a:buAutoNum type="arabicPeriod"/>
            </a:pPr>
            <a:r>
              <a:rPr lang="lv-LV" sz="2800" dirty="0" smtClean="0"/>
              <a:t>Check out before you edit...</a:t>
            </a:r>
          </a:p>
          <a:p>
            <a:pPr marL="514350" indent="-514350">
              <a:buFont typeface="+mj-lt"/>
              <a:buAutoNum type="arabicPeriod"/>
            </a:pPr>
            <a:r>
              <a:rPr lang="lv-LV" sz="2800" dirty="0" smtClean="0"/>
              <a:t>How to test your work...</a:t>
            </a:r>
            <a:endParaRPr lang="lv-LV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16, 2020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158569" y="202700"/>
            <a:ext cx="2281719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Revisiting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Job Aids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43B0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Find Files Faster: How to Organize Files and Fold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173" y="2713820"/>
            <a:ext cx="1527693" cy="125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9963807" y="3436883"/>
            <a:ext cx="342366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7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Custom Development vs. Packaged Development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lv-LV" dirty="0" smtClean="0"/>
              <a:t>Build your project from source files. </a:t>
            </a:r>
          </a:p>
          <a:p>
            <a:pPr lvl="1" fontAlgn="base"/>
            <a:r>
              <a:rPr lang="lv-LV" dirty="0" smtClean="0"/>
              <a:t>Custom website</a:t>
            </a:r>
          </a:p>
          <a:p>
            <a:pPr lvl="1" fontAlgn="base"/>
            <a:r>
              <a:rPr lang="lv-LV" dirty="0" smtClean="0"/>
              <a:t>Android app</a:t>
            </a:r>
            <a:endParaRPr lang="en-US" dirty="0"/>
          </a:p>
          <a:p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Build on top of existing platform</a:t>
            </a:r>
          </a:p>
          <a:p>
            <a:pPr lvl="1"/>
            <a:r>
              <a:rPr lang="lv-LV" dirty="0" smtClean="0"/>
              <a:t>Facebook app</a:t>
            </a:r>
          </a:p>
          <a:p>
            <a:pPr lvl="1"/>
            <a:r>
              <a:rPr lang="lv-LV" dirty="0" smtClean="0"/>
              <a:t>Wix</a:t>
            </a:r>
          </a:p>
          <a:p>
            <a:pPr lvl="1"/>
            <a:r>
              <a:rPr lang="lv-LV" dirty="0" smtClean="0"/>
              <a:t>Wordpress</a:t>
            </a:r>
          </a:p>
          <a:p>
            <a:r>
              <a:rPr lang="lv-LV" dirty="0" smtClean="0"/>
              <a:t>Adding "plugins" for comments, voting, etc. </a:t>
            </a:r>
            <a:endParaRPr lang="lv-LV" dirty="0" smtClean="0"/>
          </a:p>
          <a:p>
            <a:pPr lvl="1"/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16, 2020</a:t>
            </a:fld>
            <a:endParaRPr lang="en-US" dirty="0"/>
          </a:p>
        </p:txBody>
      </p:sp>
      <p:pic>
        <p:nvPicPr>
          <p:cNvPr id="2050" name="Picture 2" descr="Using Disqus to replace the default WordPress comments - Press Customizr  Docu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6" y="4068379"/>
            <a:ext cx="4721224" cy="192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31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Client-side interactivity vs. </a:t>
            </a:r>
            <a:br>
              <a:rPr lang="lv-LV" dirty="0" smtClean="0"/>
            </a:br>
            <a:r>
              <a:rPr lang="lv-LV" dirty="0" smtClean="0"/>
              <a:t>Server-side interactivity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v-LV" b="1" dirty="0" smtClean="0"/>
              <a:t>Client-side</a:t>
            </a:r>
          </a:p>
          <a:p>
            <a:r>
              <a:rPr lang="lv-LV" dirty="0" smtClean="0"/>
              <a:t>HTML links</a:t>
            </a:r>
          </a:p>
          <a:p>
            <a:r>
              <a:rPr lang="lv-LV" dirty="0" smtClean="0"/>
              <a:t>Images and videos</a:t>
            </a:r>
          </a:p>
          <a:p>
            <a:r>
              <a:rPr lang="lv-LV" dirty="0" smtClean="0"/>
              <a:t>Some JavaScript (expanding menus, buttons)</a:t>
            </a:r>
          </a:p>
          <a:p>
            <a:r>
              <a:rPr lang="lv-LV" dirty="0" smtClean="0"/>
              <a:t>Games (without Internet) inside a browser or a phone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v-LV" b="1" dirty="0" smtClean="0"/>
              <a:t>Server-side:</a:t>
            </a:r>
          </a:p>
          <a:p>
            <a:r>
              <a:rPr lang="lv-LV" dirty="0" smtClean="0"/>
              <a:t>Authentication</a:t>
            </a:r>
          </a:p>
          <a:p>
            <a:r>
              <a:rPr lang="lv-LV" dirty="0" smtClean="0"/>
              <a:t>Persistent data (remember what users did before?)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i="1" dirty="0" smtClean="0"/>
              <a:t>(Usually need databases and considerably more programming.)</a:t>
            </a:r>
            <a:endParaRPr lang="lv-LV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16,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6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End-User Platform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lv-LV" b="1" dirty="0" smtClean="0"/>
              <a:t>Browsers</a:t>
            </a:r>
          </a:p>
          <a:p>
            <a:pPr lvl="1"/>
            <a:r>
              <a:rPr lang="lv-LV" dirty="0" smtClean="0"/>
              <a:t>No need to install anything else for the user. </a:t>
            </a:r>
          </a:p>
          <a:p>
            <a:pPr lvl="1"/>
            <a:r>
              <a:rPr lang="lv-LV" dirty="0" smtClean="0"/>
              <a:t>Most people are comfortable with this</a:t>
            </a:r>
          </a:p>
          <a:p>
            <a:pPr lvl="1"/>
            <a:r>
              <a:rPr lang="lv-LV" dirty="0" smtClean="0"/>
              <a:t>Somewhat limited in what you can do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lv-LV" b="1" dirty="0" smtClean="0"/>
              <a:t>Android etc. mobile apps:</a:t>
            </a:r>
          </a:p>
          <a:p>
            <a:pPr lvl="1"/>
            <a:r>
              <a:rPr lang="lv-LV" dirty="0" smtClean="0"/>
              <a:t>Considerable control of the device, permissions to use contacts, geolocation, photocamera, etc.</a:t>
            </a:r>
          </a:p>
          <a:p>
            <a:pPr lvl="1"/>
            <a:r>
              <a:rPr lang="lv-LV" dirty="0" smtClean="0"/>
              <a:t>Even harder than Websites to attract user traffic (in early days of Android people were eager to install and try new things).</a:t>
            </a:r>
          </a:p>
          <a:p>
            <a:pPr lvl="1"/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16,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0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Authenticating Users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lv-LV" sz="2400" b="1" dirty="0" smtClean="0"/>
              <a:t>Anonymous users</a:t>
            </a:r>
            <a:r>
              <a:rPr lang="lv-LV" sz="2400" dirty="0" smtClean="0"/>
              <a:t/>
            </a:r>
            <a:br>
              <a:rPr lang="lv-LV" sz="2400" dirty="0" smtClean="0"/>
            </a:br>
            <a:r>
              <a:rPr lang="lv-LV" sz="2400" dirty="0" smtClean="0"/>
              <a:t>Easiest for the user – but has limited ability on what you can "remember" about the user. </a:t>
            </a:r>
          </a:p>
          <a:p>
            <a:r>
              <a:rPr lang="lv-LV" sz="2400" dirty="0" smtClean="0"/>
              <a:t>Persistent cookies etc. can remember quite much about anonymous users (but not easy to connect with real people and requires some programming).</a:t>
            </a:r>
            <a:endParaRPr lang="lv-LV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lv-LV" sz="2400" b="1" dirty="0" smtClean="0"/>
              <a:t>Delegated authentication:</a:t>
            </a:r>
            <a:r>
              <a:rPr lang="lv-LV" sz="2400" dirty="0" smtClean="0"/>
              <a:t/>
            </a:r>
            <a:br>
              <a:rPr lang="lv-LV" sz="2400" dirty="0" smtClean="0"/>
            </a:br>
            <a:r>
              <a:rPr lang="lv-LV" sz="2400" dirty="0" smtClean="0"/>
              <a:t>(Use Gmail or Facebook credentials; easier for the user; some trust issues.)</a:t>
            </a:r>
            <a:r>
              <a:rPr lang="lv-LV" sz="2400" smtClean="0"/>
              <a:t/>
            </a:r>
            <a:br>
              <a:rPr lang="lv-LV" sz="2400" smtClean="0"/>
            </a:br>
            <a:r>
              <a:rPr lang="lv-LV" sz="2400" smtClean="0"/>
              <a:t>Integrating with Gmail/Facebook </a:t>
            </a:r>
            <a:r>
              <a:rPr lang="lv-LV" sz="2400" dirty="0" smtClean="0"/>
              <a:t>be a tricky task for </a:t>
            </a:r>
            <a:r>
              <a:rPr lang="lv-LV" sz="2400" smtClean="0"/>
              <a:t>your chosen platform </a:t>
            </a:r>
            <a:r>
              <a:rPr lang="lv-LV" sz="2400" dirty="0" smtClean="0"/>
              <a:t>– so test this early, if you need this.</a:t>
            </a:r>
          </a:p>
          <a:p>
            <a:r>
              <a:rPr lang="lv-LV" sz="2400" b="1" dirty="0" smtClean="0"/>
              <a:t>Your own custom authentication </a:t>
            </a:r>
            <a:r>
              <a:rPr lang="lv-LV" sz="2400" dirty="0" smtClean="0"/>
              <a:t>(Do NOT store cleartext user passwords in your databases, apply hashing!)</a:t>
            </a:r>
            <a:br>
              <a:rPr lang="lv-LV" sz="2400" dirty="0" smtClean="0"/>
            </a:br>
            <a:endParaRPr lang="lv-LV" sz="24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16,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1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User Interactions and Other Data for Validation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v-LV" dirty="0" smtClean="0"/>
              <a:t>General Websites can use </a:t>
            </a:r>
            <a:r>
              <a:rPr lang="lv-LV" b="1" dirty="0" smtClean="0"/>
              <a:t>Google Analytics</a:t>
            </a:r>
            <a:r>
              <a:rPr lang="lv-LV" dirty="0" smtClean="0"/>
              <a:t> (or Alexa Rank or other JavaScript counters)</a:t>
            </a:r>
          </a:p>
          <a:p>
            <a:r>
              <a:rPr lang="lv-LV" b="1" dirty="0" smtClean="0"/>
              <a:t>Social media can count interactions</a:t>
            </a:r>
            <a:r>
              <a:rPr lang="lv-LV" dirty="0" smtClean="0"/>
              <a:t> for your content (used by influencers).</a:t>
            </a:r>
          </a:p>
          <a:p>
            <a:r>
              <a:rPr lang="lv-LV" b="1" dirty="0" smtClean="0"/>
              <a:t>HTTP Referer header</a:t>
            </a:r>
            <a:r>
              <a:rPr lang="lv-LV" dirty="0" smtClean="0"/>
              <a:t> – where does the incoming traffic come from?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lv-LV" sz="2400" dirty="0" smtClean="0"/>
              <a:t>Your solution typically needs some other data from the users – that is more specific (and useful) than just the interactions = mouse clicks.</a:t>
            </a:r>
          </a:p>
          <a:p>
            <a:r>
              <a:rPr lang="lv-LV" sz="2400" dirty="0" smtClean="0"/>
              <a:t>Not difficult to </a:t>
            </a:r>
            <a:r>
              <a:rPr lang="lv-LV" sz="2400" b="1" dirty="0" smtClean="0"/>
              <a:t>attract traffic </a:t>
            </a:r>
            <a:r>
              <a:rPr lang="lv-LV" sz="2400" dirty="0" smtClean="0"/>
              <a:t>(banners, Google ads etc. can do this). </a:t>
            </a:r>
          </a:p>
          <a:p>
            <a:r>
              <a:rPr lang="lv-LV" sz="2400" dirty="0" smtClean="0"/>
              <a:t>Difficult to </a:t>
            </a:r>
            <a:r>
              <a:rPr lang="lv-LV" sz="2400" b="1" dirty="0" smtClean="0"/>
              <a:t>convert</a:t>
            </a:r>
            <a:r>
              <a:rPr lang="lv-LV" sz="2400" dirty="0" smtClean="0"/>
              <a:t> the users – ask them to do something useful for your purposes.</a:t>
            </a:r>
          </a:p>
          <a:p>
            <a:r>
              <a:rPr lang="lv-LV" sz="2400" dirty="0" smtClean="0">
                <a:solidFill>
                  <a:srgbClr val="0000FF"/>
                </a:solidFill>
              </a:rPr>
              <a:t>How do you know, when you are not "converting" your traffic?</a:t>
            </a:r>
            <a:endParaRPr lang="lv-LV" sz="2400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16,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7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Iterations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404040"/>
                </a:solidFill>
              </a:rPr>
              <a:t>Iterative development </a:t>
            </a:r>
            <a:r>
              <a:rPr lang="en-US" dirty="0">
                <a:solidFill>
                  <a:srgbClr val="404040"/>
                </a:solidFill>
              </a:rPr>
              <a:t>acknowledges that we will get things wrong before we get them right, and do things poorly before do them right</a:t>
            </a:r>
            <a:endParaRPr lang="en-US" b="1" dirty="0">
              <a:solidFill>
                <a:srgbClr val="40404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404040"/>
                </a:solidFill>
              </a:rPr>
              <a:t>Incremental development </a:t>
            </a:r>
            <a:r>
              <a:rPr lang="en-US" dirty="0">
                <a:solidFill>
                  <a:srgbClr val="404040"/>
                </a:solidFill>
              </a:rPr>
              <a:t>is based on the age-old principle of “Build some of it before you build all of it”</a:t>
            </a:r>
          </a:p>
          <a:p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404040"/>
                </a:solidFill>
              </a:rPr>
              <a:t>Allows </a:t>
            </a:r>
            <a:r>
              <a:rPr lang="en-US" dirty="0">
                <a:solidFill>
                  <a:srgbClr val="404040"/>
                </a:solidFill>
              </a:rPr>
              <a:t>us to learn about the </a:t>
            </a:r>
            <a:r>
              <a:rPr lang="en-US" b="1" dirty="0">
                <a:solidFill>
                  <a:srgbClr val="404040"/>
                </a:solidFill>
              </a:rPr>
              <a:t>unknown unknowns b</a:t>
            </a:r>
            <a:r>
              <a:rPr lang="en-US" dirty="0">
                <a:solidFill>
                  <a:srgbClr val="404040"/>
                </a:solidFill>
              </a:rPr>
              <a:t>y exploring the </a:t>
            </a:r>
            <a:r>
              <a:rPr lang="en-US" dirty="0" smtClean="0">
                <a:solidFill>
                  <a:srgbClr val="404040"/>
                </a:solidFill>
              </a:rPr>
              <a:t>environment</a:t>
            </a:r>
            <a:endParaRPr lang="lv-LV" dirty="0" smtClean="0">
              <a:solidFill>
                <a:srgbClr val="40404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404040"/>
                </a:solidFill>
              </a:rPr>
              <a:t>Sprints</a:t>
            </a:r>
            <a:r>
              <a:rPr lang="lv-LV" dirty="0" smtClean="0">
                <a:solidFill>
                  <a:srgbClr val="404040"/>
                </a:solidFill>
              </a:rPr>
              <a:t>/Iterations</a:t>
            </a:r>
            <a:r>
              <a:rPr lang="en-US" dirty="0" smtClean="0">
                <a:solidFill>
                  <a:srgbClr val="404040"/>
                </a:solidFill>
              </a:rPr>
              <a:t> </a:t>
            </a:r>
            <a:r>
              <a:rPr lang="lv-LV" dirty="0" smtClean="0">
                <a:solidFill>
                  <a:srgbClr val="404040"/>
                </a:solidFill>
              </a:rPr>
              <a:t>use</a:t>
            </a:r>
            <a:r>
              <a:rPr lang="en-US" dirty="0" smtClean="0">
                <a:solidFill>
                  <a:srgbClr val="404040"/>
                </a:solidFill>
              </a:rPr>
              <a:t> </a:t>
            </a:r>
            <a:r>
              <a:rPr lang="en-US" b="1" dirty="0" err="1">
                <a:solidFill>
                  <a:srgbClr val="404040"/>
                </a:solidFill>
              </a:rPr>
              <a:t>timeboxing</a:t>
            </a:r>
            <a:r>
              <a:rPr lang="en-US" dirty="0">
                <a:solidFill>
                  <a:srgbClr val="404040"/>
                </a:solidFill>
              </a:rPr>
              <a:t>, a time management technique that helps organize the performance of work and manage scope. </a:t>
            </a:r>
          </a:p>
          <a:p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16, 2020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379288" y="230188"/>
            <a:ext cx="2918716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1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Introduction to Agile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43B0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dizain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5EAA1B-E230-475B-A22B-CC837997F137}" vid="{C07CB3B4-ABFF-4EFA-AA79-D7C8665086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3124</TotalTime>
  <Words>806</Words>
  <Application>Microsoft Office PowerPoint</Application>
  <PresentationFormat>Widescreen</PresentationFormat>
  <Paragraphs>144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Montserrat</vt:lpstr>
      <vt:lpstr>Wingdings</vt:lpstr>
      <vt:lpstr>Office dizains</vt:lpstr>
      <vt:lpstr>First Year Seminar Fall 2020, Week 7</vt:lpstr>
      <vt:lpstr>Prototype Grading (max 300 points)</vt:lpstr>
      <vt:lpstr>Job Aid defines your Configuration</vt:lpstr>
      <vt:lpstr>Custom Development vs. Packaged Development</vt:lpstr>
      <vt:lpstr>Client-side interactivity vs.  Server-side interactivity</vt:lpstr>
      <vt:lpstr>End-User Platform</vt:lpstr>
      <vt:lpstr>Authenticating Users</vt:lpstr>
      <vt:lpstr>User Interactions and Other Data for Validation</vt:lpstr>
      <vt:lpstr>Iterations</vt:lpstr>
      <vt:lpstr>3 Sprints (2 weeks each)</vt:lpstr>
      <vt:lpstr>Timeboxing Benefits</vt:lpstr>
      <vt:lpstr>Risks and uncertainties</vt:lpstr>
      <vt:lpstr>Last Responsible Moment</vt:lpstr>
      <vt:lpstr>Done vs. "Done Done"</vt:lpstr>
      <vt:lpstr>Don't Plan Too Much in Advance</vt:lpstr>
      <vt:lpstr>Some Principles from the List</vt:lpstr>
      <vt:lpstr>Summary of Your 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compression</dc:title>
  <dc:creator>Annija Vītoliņa</dc:creator>
  <cp:lastModifiedBy>Kalvis Apsītis</cp:lastModifiedBy>
  <cp:revision>209</cp:revision>
  <dcterms:created xsi:type="dcterms:W3CDTF">2020-03-09T07:12:56Z</dcterms:created>
  <dcterms:modified xsi:type="dcterms:W3CDTF">2020-10-16T07:20:27Z</dcterms:modified>
</cp:coreProperties>
</file>