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8" r:id="rId2"/>
    <p:sldId id="285" r:id="rId3"/>
    <p:sldId id="342" r:id="rId4"/>
    <p:sldId id="343" r:id="rId5"/>
    <p:sldId id="345" r:id="rId6"/>
    <p:sldId id="356" r:id="rId7"/>
    <p:sldId id="357" r:id="rId8"/>
    <p:sldId id="353" r:id="rId9"/>
    <p:sldId id="351" r:id="rId10"/>
    <p:sldId id="347" r:id="rId11"/>
    <p:sldId id="358" r:id="rId12"/>
    <p:sldId id="354" r:id="rId13"/>
    <p:sldId id="355" r:id="rId14"/>
    <p:sldId id="359" r:id="rId15"/>
    <p:sldId id="346" r:id="rId16"/>
    <p:sldId id="352" r:id="rId17"/>
    <p:sldId id="348" r:id="rId18"/>
    <p:sldId id="34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2" r:id="rId31"/>
    <p:sldId id="334" r:id="rId32"/>
    <p:sldId id="34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50" r:id="rId41"/>
    <p:sldId id="30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7102A76-E3B9-4254-AA5F-772478579E0B}">
          <p14:sldIdLst>
            <p14:sldId id="258"/>
            <p14:sldId id="285"/>
            <p14:sldId id="342"/>
          </p14:sldIdLst>
        </p14:section>
        <p14:section name="Finishing Sprint 1" id="{584AEFFC-E0CF-405F-AF8F-3E4B11BA17A4}">
          <p14:sldIdLst>
            <p14:sldId id="343"/>
            <p14:sldId id="345"/>
            <p14:sldId id="356"/>
            <p14:sldId id="357"/>
            <p14:sldId id="353"/>
            <p14:sldId id="351"/>
            <p14:sldId id="347"/>
            <p14:sldId id="358"/>
            <p14:sldId id="354"/>
            <p14:sldId id="355"/>
            <p14:sldId id="359"/>
            <p14:sldId id="346"/>
            <p14:sldId id="352"/>
            <p14:sldId id="348"/>
            <p14:sldId id="349"/>
            <p14:sldId id="320"/>
          </p14:sldIdLst>
        </p14:section>
        <p14:section name="Capability and Maturity Model" id="{4513C5E9-A05D-42D5-8252-93DEDE0E70DD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Web Marketing" id="{9D2F0568-4ED4-4D64-90B3-FAC3CD505E52}">
          <p14:sldIdLst>
            <p14:sldId id="332"/>
            <p14:sldId id="334"/>
            <p14:sldId id="344"/>
            <p14:sldId id="335"/>
            <p14:sldId id="336"/>
            <p14:sldId id="337"/>
            <p14:sldId id="338"/>
            <p14:sldId id="339"/>
            <p14:sldId id="340"/>
            <p14:sldId id="341"/>
            <p14:sldId id="350"/>
          </p14:sldIdLst>
        </p14:section>
        <p14:section name="Summary" id="{674F971D-5EE4-46CD-830E-B9B3A30186AA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95959"/>
    <a:srgbClr val="800000"/>
    <a:srgbClr val="404040"/>
    <a:srgbClr val="400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755" autoAdjust="0"/>
  </p:normalViewPr>
  <p:slideViewPr>
    <p:cSldViewPr snapToGrid="0">
      <p:cViewPr varScale="1">
        <p:scale>
          <a:sx n="93" d="100"/>
          <a:sy n="9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A6F0A-C154-445A-9E45-9D43F5E388EE}" type="datetimeFigureOut">
              <a:rPr lang="lv-LV" smtClean="0"/>
              <a:t>30.10.2020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90CAE-A362-40A8-A2BC-DBFDDDD121A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5246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v-LV" altLang="lv-LV" smtClean="0">
                <a:latin typeface="Calibri" panose="020F0502020204030204" pitchFamily="34" charset="0"/>
                <a:cs typeface="AR PL KaitiM GB" charset="0"/>
              </a:rPr>
              <a:t>Fulfilment 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AB7A3C-EE8D-482D-A68E-3E0570ACF51C}" type="slidenum">
              <a:rPr lang="lv-LV" altLang="lv-LV" smtClean="0">
                <a:latin typeface="Calibri" panose="020F0502020204030204" pitchFamily="34" charset="0"/>
                <a:cs typeface="AR PL KaitiM GB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lv-LV" altLang="lv-LV" smtClean="0">
              <a:latin typeface="Calibri" panose="020F0502020204030204" pitchFamily="34" charset="0"/>
              <a:cs typeface="AR PL KaitiM GB" charset="0"/>
            </a:endParaRPr>
          </a:p>
        </p:txBody>
      </p:sp>
      <p:sp>
        <p:nvSpPr>
          <p:cNvPr id="51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/>
        </p:spPr>
      </p:sp>
      <p:sp>
        <p:nvSpPr>
          <p:cNvPr id="512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227013" indent="-227013">
              <a:spcBef>
                <a:spcPts val="450"/>
              </a:spcBef>
              <a:buClrTx/>
              <a:buFontTx/>
              <a:buNone/>
              <a:tabLst>
                <a:tab pos="227013" algn="l"/>
                <a:tab pos="1141413" algn="l"/>
                <a:tab pos="2055813" algn="l"/>
                <a:tab pos="2970213" algn="l"/>
                <a:tab pos="3884613" algn="l"/>
                <a:tab pos="4799013" algn="l"/>
                <a:tab pos="5713413" algn="l"/>
                <a:tab pos="6627813" algn="l"/>
                <a:tab pos="7542213" algn="l"/>
                <a:tab pos="8456613" algn="l"/>
                <a:tab pos="9371013" algn="l"/>
                <a:tab pos="10285413" algn="l"/>
              </a:tabLst>
            </a:pPr>
            <a:endParaRPr lang="en-US" altLang="lv-LV" dirty="0" smtClean="0">
              <a:latin typeface="Arial" panose="020B0604020202020204" pitchFamily="34" charset="0"/>
              <a:cs typeface="AR PL KaitiM GB" charset="0"/>
            </a:endParaRP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v-LV" altLang="lv-LV">
                <a:solidFill>
                  <a:srgbClr val="FFFFFF"/>
                </a:solidFill>
                <a:latin typeface="Calibri" panose="020F0502020204030204" pitchFamily="34" charset="0"/>
              </a:rPr>
              <a:t>Fulfilment </a:t>
            </a:r>
          </a:p>
        </p:txBody>
      </p:sp>
    </p:spTree>
    <p:extLst>
      <p:ext uri="{BB962C8B-B14F-4D97-AF65-F5344CB8AC3E}">
        <p14:creationId xmlns:p14="http://schemas.microsoft.com/office/powerpoint/2010/main" val="96600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3" y="715963"/>
            <a:ext cx="6238875" cy="3509962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4467225"/>
            <a:ext cx="5067300" cy="4237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de-DE" altLang="lv-LV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6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1. **Initial</a:t>
            </a:r>
            <a:r>
              <a:rPr lang="lv-LV" baseline="0" dirty="0" smtClean="0"/>
              <a:t> Level:** Focus and Process Areas not defined. </a:t>
            </a:r>
          </a:p>
          <a:p>
            <a:r>
              <a:rPr lang="lv-LV" baseline="0" dirty="0" smtClean="0"/>
              <a:t>2. **Managed Level:** Focus is Basic Project Management. It includes </a:t>
            </a:r>
            <a:r>
              <a:rPr lang="en-US" baseline="0" dirty="0" smtClean="0"/>
              <a:t>Requirements Management</a:t>
            </a:r>
            <a:r>
              <a:rPr lang="lv-LV" baseline="0" dirty="0" smtClean="0"/>
              <a:t>. </a:t>
            </a:r>
            <a:r>
              <a:rPr lang="en-US" baseline="0" dirty="0" smtClean="0"/>
              <a:t>Project Planning, Monitoring and Control</a:t>
            </a:r>
            <a:r>
              <a:rPr lang="lv-LV" baseline="0" dirty="0" smtClean="0"/>
              <a:t>. </a:t>
            </a:r>
            <a:r>
              <a:rPr lang="en-US" baseline="0" dirty="0" smtClean="0"/>
              <a:t>Process and Product Quality</a:t>
            </a:r>
            <a:r>
              <a:rPr lang="lv-LV" baseline="0" dirty="0" smtClean="0"/>
              <a:t> </a:t>
            </a:r>
            <a:r>
              <a:rPr lang="en-US" baseline="0" dirty="0" smtClean="0"/>
              <a:t>Assurance</a:t>
            </a:r>
            <a:r>
              <a:rPr lang="lv-LV" baseline="0" dirty="0" smtClean="0"/>
              <a:t>. </a:t>
            </a:r>
            <a:r>
              <a:rPr lang="en-US" baseline="0" dirty="0" smtClean="0"/>
              <a:t>Configuration Management</a:t>
            </a:r>
            <a:r>
              <a:rPr lang="lv-LV" baseline="0" dirty="0" smtClean="0"/>
              <a:t/>
            </a:r>
            <a:br>
              <a:rPr lang="lv-LV" baseline="0" dirty="0" smtClean="0"/>
            </a:br>
            <a:r>
              <a:rPr lang="lv-LV" baseline="0" dirty="0" smtClean="0"/>
              <a:t>3. **Defined Level:** Focus is Process standardization. It includes </a:t>
            </a:r>
            <a:r>
              <a:rPr lang="en-US" baseline="0" dirty="0" smtClean="0"/>
              <a:t>Requirements Development</a:t>
            </a:r>
            <a:r>
              <a:rPr lang="lv-LV" baseline="0" dirty="0" smtClean="0"/>
              <a:t>. </a:t>
            </a:r>
            <a:r>
              <a:rPr lang="en-US" baseline="0" dirty="0" smtClean="0"/>
              <a:t>Technical Solution</a:t>
            </a:r>
            <a:r>
              <a:rPr lang="lv-LV" baseline="0" dirty="0" smtClean="0"/>
              <a:t>. </a:t>
            </a:r>
            <a:r>
              <a:rPr lang="en-US" baseline="0" dirty="0" smtClean="0"/>
              <a:t>Product Integration</a:t>
            </a:r>
            <a:r>
              <a:rPr lang="lv-LV" baseline="0" dirty="0" smtClean="0"/>
              <a:t>. </a:t>
            </a:r>
            <a:r>
              <a:rPr lang="en-US" baseline="0" dirty="0" smtClean="0"/>
              <a:t>Verification and Validation</a:t>
            </a:r>
            <a:r>
              <a:rPr lang="lv-LV" baseline="0" dirty="0" smtClean="0"/>
              <a:t>. </a:t>
            </a:r>
            <a:r>
              <a:rPr lang="en-US" baseline="0" dirty="0" smtClean="0"/>
              <a:t>Organizational Process Definition</a:t>
            </a:r>
            <a:r>
              <a:rPr lang="lv-LV" baseline="0" dirty="0" smtClean="0"/>
              <a:t>. </a:t>
            </a:r>
            <a:r>
              <a:rPr lang="en-US" baseline="0" dirty="0" smtClean="0"/>
              <a:t>Organizational Training</a:t>
            </a:r>
            <a:r>
              <a:rPr lang="lv-LV" baseline="0" dirty="0" smtClean="0"/>
              <a:t>. </a:t>
            </a:r>
            <a:r>
              <a:rPr lang="en-US" baseline="0" dirty="0" smtClean="0"/>
              <a:t>Risk Management</a:t>
            </a:r>
            <a:r>
              <a:rPr lang="lv-LV" baseline="0" dirty="0" smtClean="0"/>
              <a:t>. </a:t>
            </a:r>
            <a:r>
              <a:rPr lang="en-US" baseline="0" dirty="0" smtClean="0"/>
              <a:t>Decision Analysis and Resolution</a:t>
            </a:r>
            <a:r>
              <a:rPr lang="lv-LV" baseline="0" dirty="0" smtClean="0"/>
              <a:t>. </a:t>
            </a:r>
            <a:r>
              <a:rPr lang="en-US" baseline="0" dirty="0" smtClean="0"/>
              <a:t>Organizational Environment for Integration</a:t>
            </a:r>
            <a:r>
              <a:rPr lang="lv-LV" baseline="0" dirty="0" smtClean="0"/>
              <a:t>. </a:t>
            </a:r>
            <a:r>
              <a:rPr lang="en-US" baseline="0" dirty="0" smtClean="0"/>
              <a:t>Integrated Teaming</a:t>
            </a:r>
            <a:r>
              <a:rPr lang="lv-LV" baseline="0" dirty="0" smtClean="0"/>
              <a:t>. </a:t>
            </a:r>
          </a:p>
          <a:p>
            <a:r>
              <a:rPr lang="lv-LV" baseline="0" dirty="0" smtClean="0"/>
              <a:t>4. **Measurable:** Focus is Quantitative Management. Organizational Process Performance. Quantitative Project Management</a:t>
            </a:r>
          </a:p>
          <a:p>
            <a:r>
              <a:rPr lang="lv-LV" baseline="0" dirty="0" smtClean="0"/>
              <a:t>5. **Optimizing:** Focus is Continuous Process Improvement. </a:t>
            </a:r>
            <a:r>
              <a:rPr lang="en-US" baseline="0" dirty="0" smtClean="0"/>
              <a:t>Organizational Innovation and Deployment</a:t>
            </a:r>
            <a:r>
              <a:rPr lang="lv-LV" baseline="0" dirty="0" smtClean="0"/>
              <a:t>. </a:t>
            </a:r>
            <a:r>
              <a:rPr lang="en-US" baseline="0" dirty="0" smtClean="0"/>
              <a:t>Causal Analysis and Resolution</a:t>
            </a:r>
            <a:r>
              <a:rPr lang="lv-LV" baseline="0" dirty="0" smtClean="0"/>
              <a:t>. </a:t>
            </a:r>
            <a:endParaRPr lang="en-US" baseline="0" dirty="0" smtClean="0"/>
          </a:p>
          <a:p>
            <a:endParaRPr lang="lv-LV" baseline="0" dirty="0" smtClean="0"/>
          </a:p>
          <a:p>
            <a:endParaRPr lang="en-US" baseline="0" dirty="0" smtClean="0"/>
          </a:p>
          <a:p>
            <a:endParaRPr lang="lv-LV" baseline="0" dirty="0" smtClean="0"/>
          </a:p>
          <a:p>
            <a:endParaRPr lang="en-US" baseline="0" dirty="0" smtClean="0"/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0CAE-A362-40A8-A2BC-DBFDDDD121A4}" type="slidenum">
              <a:rPr lang="lv-LV" smtClean="0"/>
              <a:t>29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2668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5951"/>
            <a:ext cx="9144000" cy="1974012"/>
          </a:xfrm>
        </p:spPr>
        <p:txBody>
          <a:bodyPr anchor="b"/>
          <a:lstStyle>
            <a:lvl1pPr algn="ctr">
              <a:defRPr sz="60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6057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sp>
        <p:nvSpPr>
          <p:cNvPr id="15" name="Shape 56">
            <a:extLst>
              <a:ext uri="{FF2B5EF4-FFF2-40B4-BE49-F238E27FC236}">
                <a16:creationId xmlns:a16="http://schemas.microsoft.com/office/drawing/2014/main" id="{2C6032C5-E572-4FAA-84DC-B95741D67819}"/>
              </a:ext>
            </a:extLst>
          </p:cNvPr>
          <p:cNvSpPr/>
          <p:nvPr userDrawn="1"/>
        </p:nvSpPr>
        <p:spPr>
          <a:xfrm>
            <a:off x="11223258" y="5322049"/>
            <a:ext cx="886144" cy="4264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6" name="Shape 59">
            <a:extLst>
              <a:ext uri="{FF2B5EF4-FFF2-40B4-BE49-F238E27FC236}">
                <a16:creationId xmlns:a16="http://schemas.microsoft.com/office/drawing/2014/main" id="{9204FBC7-4FFF-460B-9DFF-238278A9F8B0}"/>
              </a:ext>
            </a:extLst>
          </p:cNvPr>
          <p:cNvSpPr/>
          <p:nvPr userDrawn="1"/>
        </p:nvSpPr>
        <p:spPr>
          <a:xfrm>
            <a:off x="10073540" y="4929203"/>
            <a:ext cx="2118460" cy="250047"/>
          </a:xfrm>
          <a:prstGeom prst="rect">
            <a:avLst/>
          </a:prstGeom>
          <a:noFill/>
          <a:ln>
            <a:noFill/>
          </a:ln>
        </p:spPr>
        <p:txBody>
          <a:bodyPr wrap="square" lIns="81637" tIns="40820" rIns="81637" bIns="40820" anchor="t" anchorCtr="0">
            <a:spAutoFit/>
          </a:bodyPr>
          <a:lstStyle/>
          <a:p>
            <a:pPr defTabSz="829503"/>
            <a:r>
              <a:rPr lang="sv-SE"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Internationally </a:t>
            </a:r>
            <a:r>
              <a:rPr lang="lv-LV"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a</a:t>
            </a:r>
            <a:r>
              <a:rPr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ccredited by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354B53-A8CD-417D-B61F-5447F720B2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22" y="5290935"/>
            <a:ext cx="477311" cy="482247"/>
          </a:xfrm>
          <a:prstGeom prst="rect">
            <a:avLst/>
          </a:prstGeom>
        </p:spPr>
      </p:pic>
      <p:sp>
        <p:nvSpPr>
          <p:cNvPr id="18" name="Shape 58">
            <a:extLst>
              <a:ext uri="{FF2B5EF4-FFF2-40B4-BE49-F238E27FC236}">
                <a16:creationId xmlns:a16="http://schemas.microsoft.com/office/drawing/2014/main" id="{12ACC618-412C-415B-86F6-405B05B79696}"/>
              </a:ext>
            </a:extLst>
          </p:cNvPr>
          <p:cNvSpPr/>
          <p:nvPr userDrawn="1"/>
        </p:nvSpPr>
        <p:spPr>
          <a:xfrm>
            <a:off x="674563" y="5140964"/>
            <a:ext cx="1893399" cy="250047"/>
          </a:xfrm>
          <a:prstGeom prst="rect">
            <a:avLst/>
          </a:prstGeom>
          <a:noFill/>
          <a:ln>
            <a:noFill/>
          </a:ln>
        </p:spPr>
        <p:txBody>
          <a:bodyPr wrap="square" lIns="81637" tIns="40820" rIns="81637" bIns="40820" anchor="t" anchorCtr="0">
            <a:spAutoFit/>
          </a:bodyPr>
          <a:lstStyle/>
          <a:p>
            <a:pPr defTabSz="829503"/>
            <a:r>
              <a:rPr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In alliance  with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147E595-8DC8-4EC7-BFF5-45052FB275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98094" y="5408275"/>
            <a:ext cx="1239353" cy="50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ACDA0023-0306-468E-A670-A971E21A30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67825" y="5582020"/>
            <a:ext cx="1297417" cy="3493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1" name="Picture 20" descr="jpg_eng_c.jpg">
            <a:extLst>
              <a:ext uri="{FF2B5EF4-FFF2-40B4-BE49-F238E27FC236}">
                <a16:creationId xmlns:a16="http://schemas.microsoft.com/office/drawing/2014/main" id="{DBCA3AB9-1431-4D88-8F70-2508539E36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1888" t="12724" r="10658" b="10961"/>
          <a:stretch/>
        </p:blipFill>
        <p:spPr>
          <a:xfrm>
            <a:off x="4886508" y="120047"/>
            <a:ext cx="2468412" cy="13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5415E75-F6F5-4A08-B970-69A984C5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749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749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3B4458-CAAF-45CE-9729-2DC82C09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2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202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202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EAC4A0C-D43B-4B84-8C5D-A80571A9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3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F825C9E-48DF-4892-A85C-7F53BD08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0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824940-1674-44C6-8DDB-B3A704D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5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68844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1847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B42A1A6-B0AD-4104-84AC-0ED5362A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8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88172"/>
          </a:xfrm>
        </p:spPr>
        <p:txBody>
          <a:bodyPr>
            <a:norm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76DBD-6CFB-407F-995D-4206664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914"/>
            <a:ext cx="10515600" cy="436296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7D1C4C-448B-48A7-AB34-6FEC1CEA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F67B387-9FCE-4C43-A685-FD6D8731AE87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5858289"/>
            <a:ext cx="12192000" cy="1045549"/>
          </a:xfrm>
          <a:prstGeom prst="flowChartDocumen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7011" tIns="38506" rIns="77011" bIns="38506" anchor="ctr"/>
          <a:lstStyle/>
          <a:p>
            <a:endParaRPr lang="en-US" sz="163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CCABE-65E0-43D5-8D54-A60F70E9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23182"/>
            <a:ext cx="9144000" cy="1325563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lv-LV"/>
              <a:t>Rediģēt šablona virsraksta stilu</a:t>
            </a:r>
            <a:endParaRPr lang="lv-LV" dirty="0"/>
          </a:p>
        </p:txBody>
      </p:sp>
      <p:pic>
        <p:nvPicPr>
          <p:cNvPr id="6" name="Picture 5" descr="C:\Users\glazdans\Desktop\jpg_eng_l.jpg">
            <a:extLst>
              <a:ext uri="{FF2B5EF4-FFF2-40B4-BE49-F238E27FC236}">
                <a16:creationId xmlns:a16="http://schemas.microsoft.com/office/drawing/2014/main" id="{CA62C85D-F31E-48B7-9C52-F04351718A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01" y="6049787"/>
            <a:ext cx="2711304" cy="7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52BC2CF-B2DD-43A4-82ED-ED18F6149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780"/>
            <a:ext cx="9144000" cy="162491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D6B72D9-4645-4369-903C-D445046F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2741A8F5-2F38-4777-B39D-6B66F133CAE3}" type="datetime4">
              <a:rPr lang="en-US" smtClean="0"/>
              <a:pPr/>
              <a:t>October 30,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F73F2BA8-CCAC-4F97-B2EA-5679F9A15530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5860463"/>
            <a:ext cx="12192000" cy="1045549"/>
          </a:xfrm>
          <a:prstGeom prst="flowChartDocumen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7758" tIns="28880" rIns="57758" bIns="28880" anchor="ctr"/>
          <a:lstStyle/>
          <a:p>
            <a:endParaRPr lang="en-US" sz="122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81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EAD2D4D8-6BAF-4FB2-81B5-DE8B3F9B2AC8}" type="datetime4">
              <a:rPr lang="en-US" smtClean="0"/>
              <a:t>October 30, 2020</a:t>
            </a:fld>
            <a:endParaRPr lang="lv-LV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1F1DB415-6039-41A8-A5B6-505645DBE2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541" y="6109696"/>
            <a:ext cx="2587859" cy="5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46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uskaadvertising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A376040-88E7-4CDE-888B-4D78E8434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First Year Seminar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2020, </a:t>
            </a:r>
            <a:r>
              <a:rPr lang="lv-LV" dirty="0" smtClean="0"/>
              <a:t>Week 9</a:t>
            </a:r>
            <a:endParaRPr lang="en-GB" dirty="0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5047B1A8-EAD5-4F47-B8F5-9348D9EF4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Kalvis Apsītis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15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"Fireball"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student can review the courses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student can apply to a course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student can inspect schedule for a course (all courses?)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student can cancel an appointment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52171" y="1825625"/>
            <a:ext cx="4901629" cy="3563560"/>
          </a:xfrm>
          <a:prstGeom prst="roundRect">
            <a:avLst>
              <a:gd name="adj" fmla="val 11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27432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Goals? </a:t>
            </a:r>
            <a:r>
              <a:rPr lang="en-US" sz="2400" dirty="0"/>
              <a:t>What makes your Sprint1 user stories valuable?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Sustainable pace?</a:t>
            </a:r>
            <a:r>
              <a:rPr lang="en-US" sz="2400" dirty="0"/>
              <a:t> Too many (too few) tasks? Did the time estimates match?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Conclusions? </a:t>
            </a:r>
            <a:r>
              <a:rPr lang="en-US" sz="2400" dirty="0"/>
              <a:t>Is there a need to change your approach in Spring2?</a:t>
            </a:r>
          </a:p>
          <a:p>
            <a:pPr algn="ctr"/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86229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"Five of a Kind"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On </a:t>
            </a:r>
            <a:r>
              <a:rPr lang="en-US" sz="2400" dirty="0" smtClean="0">
                <a:hlinkClick r:id="rId2"/>
              </a:rPr>
              <a:t>www.bauskaadvertising.com</a:t>
            </a:r>
            <a:r>
              <a:rPr lang="en-US" sz="2400" dirty="0" smtClean="0"/>
              <a:t> an advertising </a:t>
            </a:r>
            <a:r>
              <a:rPr lang="en-US" sz="2400" dirty="0"/>
              <a:t>platform has to </a:t>
            </a:r>
            <a:r>
              <a:rPr lang="en-US" sz="2400" dirty="0" smtClean="0"/>
              <a:t>open.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"Make an Order" opens an order submission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5 boxes can be filled in and form can be submitted pressing a button.</a:t>
            </a:r>
            <a:endParaRPr lang="lv-LV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52171" y="1825625"/>
            <a:ext cx="4901629" cy="3563560"/>
          </a:xfrm>
          <a:prstGeom prst="roundRect">
            <a:avLst>
              <a:gd name="adj" fmla="val 11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27432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Goals? </a:t>
            </a:r>
            <a:r>
              <a:rPr lang="en-US" sz="2400" dirty="0"/>
              <a:t>What makes your Sprint1 user stories valuable?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Sustainable pace?</a:t>
            </a:r>
            <a:r>
              <a:rPr lang="en-US" sz="2400" dirty="0"/>
              <a:t> Too many (too few) tasks? Did the time estimates match?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Conclusions? </a:t>
            </a:r>
            <a:r>
              <a:rPr lang="en-US" sz="2400" dirty="0"/>
              <a:t>Is there a need to change your approach in Spring2?</a:t>
            </a:r>
          </a:p>
          <a:p>
            <a:pPr algn="ctr"/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318077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"Half and Half"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Users </a:t>
            </a:r>
            <a:r>
              <a:rPr lang="en-US" sz="2600" dirty="0" smtClean="0"/>
              <a:t>can </a:t>
            </a:r>
            <a:r>
              <a:rPr lang="en-US" sz="2600" dirty="0"/>
              <a:t>find out the latest information about upcoming events in </a:t>
            </a:r>
            <a:r>
              <a:rPr lang="en-US" sz="2600" dirty="0" err="1" smtClean="0"/>
              <a:t>Bauska</a:t>
            </a:r>
            <a:r>
              <a:rPr lang="en-US" sz="2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Artists</a:t>
            </a:r>
            <a:r>
              <a:rPr lang="en-US" sz="2600" dirty="0" smtClean="0"/>
              <a:t> can find the application </a:t>
            </a:r>
            <a:r>
              <a:rPr lang="en-US" sz="2600" dirty="0"/>
              <a:t>form </a:t>
            </a:r>
            <a:r>
              <a:rPr lang="en-US" sz="2600" dirty="0" smtClean="0"/>
              <a:t>to perform.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Subscribers</a:t>
            </a:r>
            <a:r>
              <a:rPr lang="en-US" sz="2600" dirty="0" smtClean="0"/>
              <a:t> receive ads </a:t>
            </a:r>
            <a:r>
              <a:rPr lang="en-US" sz="2600" dirty="0"/>
              <a:t>for </a:t>
            </a:r>
            <a:r>
              <a:rPr lang="en-US" sz="2600" dirty="0" smtClean="0"/>
              <a:t>events, special offers etc. in their email.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Bloggers</a:t>
            </a:r>
            <a:r>
              <a:rPr lang="en-US" sz="2600" dirty="0" smtClean="0"/>
              <a:t> can write </a:t>
            </a:r>
            <a:r>
              <a:rPr lang="en-US" sz="2600" dirty="0"/>
              <a:t>about </a:t>
            </a:r>
            <a:r>
              <a:rPr lang="en-US" sz="2600" dirty="0" smtClean="0"/>
              <a:t>the </a:t>
            </a:r>
            <a:r>
              <a:rPr lang="en-US" sz="2600" dirty="0"/>
              <a:t>event </a:t>
            </a:r>
            <a:r>
              <a:rPr lang="en-US" sz="2600" dirty="0" smtClean="0"/>
              <a:t>visited</a:t>
            </a:r>
            <a:r>
              <a:rPr lang="en-US" sz="2600" dirty="0"/>
              <a:t>.</a:t>
            </a: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endParaRPr lang="lv-LV" sz="2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52171" y="1825625"/>
            <a:ext cx="4901629" cy="3563560"/>
          </a:xfrm>
          <a:prstGeom prst="roundRect">
            <a:avLst>
              <a:gd name="adj" fmla="val 11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27432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Goals? </a:t>
            </a:r>
            <a:r>
              <a:rPr lang="en-US" sz="2400" dirty="0"/>
              <a:t>What makes your Sprint1 user stories valuable?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Sustainable pace?</a:t>
            </a:r>
            <a:r>
              <a:rPr lang="en-US" sz="2400" dirty="0"/>
              <a:t> Too many (too few) tasks? Did the time estimates match?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Conclusions? </a:t>
            </a:r>
            <a:r>
              <a:rPr lang="en-US" sz="2400" dirty="0"/>
              <a:t>Is there a need to change your approach in Spring2?</a:t>
            </a:r>
          </a:p>
          <a:p>
            <a:pPr algn="ctr"/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244741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"Innovators"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 </a:t>
            </a:r>
            <a:r>
              <a:rPr lang="lv-LV" dirty="0" smtClean="0"/>
              <a:t>“Bauska </a:t>
            </a:r>
            <a:r>
              <a:rPr lang="lv-LV" dirty="0"/>
              <a:t>Explorer</a:t>
            </a:r>
            <a:r>
              <a:rPr lang="lv-LV" dirty="0" smtClean="0"/>
              <a:t>”</a:t>
            </a:r>
            <a:r>
              <a:rPr lang="en-US" dirty="0" smtClean="0"/>
              <a:t> in Android Play Store.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Users can authenticate by username and mobile #.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can pick option</a:t>
            </a:r>
            <a:r>
              <a:rPr lang="lv-LV" dirty="0" smtClean="0"/>
              <a:t>: </a:t>
            </a:r>
            <a:r>
              <a:rPr lang="lv-LV" dirty="0"/>
              <a:t>car, bicycle or by foot by tapping </a:t>
            </a:r>
            <a:r>
              <a:rPr lang="en-US" dirty="0" smtClean="0"/>
              <a:t>on window; user can then select route.</a:t>
            </a:r>
          </a:p>
          <a:p>
            <a:pPr marL="514350" indent="-514350">
              <a:buFont typeface="+mj-lt"/>
              <a:buAutoNum type="arabicPeriod"/>
            </a:pP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52171" y="1825625"/>
            <a:ext cx="4901629" cy="3563560"/>
          </a:xfrm>
          <a:prstGeom prst="roundRect">
            <a:avLst>
              <a:gd name="adj" fmla="val 11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27432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Goals? </a:t>
            </a:r>
            <a:r>
              <a:rPr lang="en-US" sz="2400" dirty="0"/>
              <a:t>What makes your Sprint1 user stories valuable?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Sustainable pace?</a:t>
            </a:r>
            <a:r>
              <a:rPr lang="en-US" sz="2400" dirty="0"/>
              <a:t> Too many (too few) tasks? Did the time estimates match?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Conclusions? </a:t>
            </a:r>
            <a:r>
              <a:rPr lang="en-US" sz="2400" dirty="0"/>
              <a:t>Is there a need to change your approach in Spring2?</a:t>
            </a:r>
          </a:p>
          <a:p>
            <a:pPr algn="ctr"/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10128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"IZT"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v-LV" dirty="0" smtClean="0"/>
              <a:t>Google</a:t>
            </a:r>
            <a:r>
              <a:rPr lang="en-US" dirty="0" smtClean="0"/>
              <a:t> search</a:t>
            </a:r>
            <a:r>
              <a:rPr lang="lv-LV" dirty="0" smtClean="0"/>
              <a:t> </a:t>
            </a:r>
            <a:r>
              <a:rPr lang="lv-LV" dirty="0"/>
              <a:t>“Invest in Bauska” </a:t>
            </a:r>
            <a:r>
              <a:rPr lang="en-US" dirty="0" smtClean="0"/>
              <a:t>shows</a:t>
            </a:r>
            <a:r>
              <a:rPr lang="lv-LV" dirty="0" smtClean="0"/>
              <a:t> </a:t>
            </a:r>
            <a:r>
              <a:rPr lang="lv-LV" dirty="0"/>
              <a:t>“investbauska.eu” in the top 5 search listings. </a:t>
            </a:r>
            <a:endParaRPr lang="en-US" dirty="0" smtClean="0"/>
          </a:p>
          <a:p>
            <a:r>
              <a:rPr lang="en-US" dirty="0" smtClean="0"/>
              <a:t>User can watch</a:t>
            </a:r>
            <a:r>
              <a:rPr lang="lv-LV" dirty="0" smtClean="0"/>
              <a:t> a video</a:t>
            </a:r>
            <a:r>
              <a:rPr lang="en-US" dirty="0" smtClean="0"/>
              <a:t> on that site</a:t>
            </a:r>
            <a:r>
              <a:rPr lang="lv-LV" dirty="0" smtClean="0"/>
              <a:t>. </a:t>
            </a:r>
            <a:endParaRPr lang="en-US" dirty="0" smtClean="0"/>
          </a:p>
          <a:p>
            <a:r>
              <a:rPr lang="en-US" dirty="0" smtClean="0"/>
              <a:t>User can interact with a map, seeing the</a:t>
            </a:r>
            <a:r>
              <a:rPr lang="lv-LV" dirty="0" smtClean="0"/>
              <a:t> </a:t>
            </a:r>
            <a:r>
              <a:rPr lang="lv-LV" dirty="0"/>
              <a:t>available properties </a:t>
            </a:r>
            <a:r>
              <a:rPr lang="lv-LV" dirty="0" smtClean="0"/>
              <a:t>with </a:t>
            </a:r>
            <a:r>
              <a:rPr lang="lv-LV" dirty="0"/>
              <a:t>additional </a:t>
            </a:r>
            <a:r>
              <a:rPr lang="lv-LV" dirty="0" smtClean="0"/>
              <a:t>info</a:t>
            </a:r>
            <a:r>
              <a:rPr lang="en-US" dirty="0" smtClean="0"/>
              <a:t>.</a:t>
            </a:r>
            <a:endParaRPr lang="lv-LV" dirty="0"/>
          </a:p>
          <a:p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52171" y="1825625"/>
            <a:ext cx="4901629" cy="3563560"/>
          </a:xfrm>
          <a:prstGeom prst="roundRect">
            <a:avLst>
              <a:gd name="adj" fmla="val 11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27432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Goals? </a:t>
            </a:r>
            <a:r>
              <a:rPr lang="en-US" sz="2400" dirty="0"/>
              <a:t>What makes your Sprint1 user stories valuable?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Sustainable pace?</a:t>
            </a:r>
            <a:r>
              <a:rPr lang="en-US" sz="2400" dirty="0"/>
              <a:t> Too many (too few) tasks? Did the time estimates match?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Conclusions? </a:t>
            </a:r>
            <a:r>
              <a:rPr lang="en-US" sz="2400" dirty="0"/>
              <a:t>Is there a need to change your approach in Spring2?</a:t>
            </a:r>
          </a:p>
          <a:p>
            <a:pPr algn="ctr"/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69162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Kowalski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user </a:t>
            </a:r>
            <a:r>
              <a:rPr lang="en-US" b="1" dirty="0" smtClean="0"/>
              <a:t>can open an </a:t>
            </a:r>
            <a:r>
              <a:rPr lang="lv-LV" b="1" dirty="0" smtClean="0"/>
              <a:t>educati</a:t>
            </a:r>
            <a:r>
              <a:rPr lang="en-US" b="1" dirty="0" err="1" smtClean="0"/>
              <a:t>onal</a:t>
            </a:r>
            <a:r>
              <a:rPr lang="lv-LV" b="1" dirty="0" smtClean="0"/>
              <a:t> </a:t>
            </a:r>
            <a:r>
              <a:rPr lang="en-US" b="1" dirty="0" smtClean="0"/>
              <a:t>webpage </a:t>
            </a:r>
            <a:r>
              <a:rPr lang="en-US" dirty="0" smtClean="0"/>
              <a:t>on garbage </a:t>
            </a:r>
            <a:r>
              <a:rPr lang="lv-LV" dirty="0" smtClean="0"/>
              <a:t>sorting.</a:t>
            </a:r>
            <a:endParaRPr lang="en-US" dirty="0" smtClean="0"/>
          </a:p>
          <a:p>
            <a:r>
              <a:rPr lang="en-US" dirty="0" smtClean="0"/>
              <a:t>A user </a:t>
            </a:r>
            <a:r>
              <a:rPr lang="en-US" b="1" dirty="0" smtClean="0"/>
              <a:t>sees icons </a:t>
            </a:r>
            <a:r>
              <a:rPr lang="en-US" dirty="0" smtClean="0"/>
              <a:t>when entering a page (color-coded garbage containers)</a:t>
            </a:r>
          </a:p>
          <a:p>
            <a:r>
              <a:rPr lang="en-US" dirty="0" smtClean="0"/>
              <a:t>Clicking yellow container </a:t>
            </a:r>
            <a:r>
              <a:rPr lang="en-US" b="1" dirty="0" smtClean="0"/>
              <a:t>shows things</a:t>
            </a:r>
            <a:r>
              <a:rPr lang="en-US" dirty="0" smtClean="0"/>
              <a:t> that can go in there.</a:t>
            </a:r>
          </a:p>
          <a:p>
            <a:r>
              <a:rPr lang="en-US" dirty="0" smtClean="0"/>
              <a:t>Users can click on icons (such as </a:t>
            </a:r>
            <a:r>
              <a:rPr lang="en-US" dirty="0" smtClean="0"/>
              <a:t>paper icon) </a:t>
            </a:r>
            <a:r>
              <a:rPr lang="en-US" dirty="0" smtClean="0"/>
              <a:t>to see what to do with that material.</a:t>
            </a:r>
          </a:p>
          <a:p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52171" y="1825625"/>
            <a:ext cx="4901629" cy="3563560"/>
          </a:xfrm>
          <a:prstGeom prst="roundRect">
            <a:avLst>
              <a:gd name="adj" fmla="val 11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27432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Goals? </a:t>
            </a:r>
            <a:r>
              <a:rPr lang="en-US" sz="2400" dirty="0"/>
              <a:t>What makes your Sprint1 user stories valuable?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Sustainable pace?</a:t>
            </a:r>
            <a:r>
              <a:rPr lang="en-US" sz="2400" dirty="0"/>
              <a:t> Too many (too few) tasks? Did the time estimates match?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Conclusions? </a:t>
            </a:r>
            <a:r>
              <a:rPr lang="en-US" sz="2400" dirty="0"/>
              <a:t>Is there a need to change your approach in Spring2?</a:t>
            </a:r>
          </a:p>
          <a:p>
            <a:pPr algn="ctr"/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124544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MakeA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Design web pages, (mock) screenshots.</a:t>
            </a:r>
          </a:p>
          <a:p>
            <a:r>
              <a:rPr lang="en-US" dirty="0"/>
              <a:t>Web-page prototype put together based on the previously made screenshots.</a:t>
            </a:r>
            <a:endParaRPr lang="lv-LV" dirty="0"/>
          </a:p>
          <a:p>
            <a:endParaRPr lang="lv-LV" dirty="0"/>
          </a:p>
        </p:txBody>
      </p:sp>
      <p:sp>
        <p:nvSpPr>
          <p:cNvPr id="10" name="Rounded Rectangle 9"/>
          <p:cNvSpPr/>
          <p:nvPr/>
        </p:nvSpPr>
        <p:spPr>
          <a:xfrm>
            <a:off x="6452171" y="1825625"/>
            <a:ext cx="4901629" cy="3563560"/>
          </a:xfrm>
          <a:prstGeom prst="roundRect">
            <a:avLst>
              <a:gd name="adj" fmla="val 11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27432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Goals? </a:t>
            </a:r>
            <a:r>
              <a:rPr lang="en-US" sz="2400" dirty="0"/>
              <a:t>What makes your Sprint1 user stories valuable?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Sustainable pace?</a:t>
            </a:r>
            <a:r>
              <a:rPr lang="en-US" sz="2400" dirty="0"/>
              <a:t> Too many (too few) tasks? Did the time estimates match?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Conclusions? </a:t>
            </a:r>
            <a:r>
              <a:rPr lang="en-US" sz="2400" dirty="0"/>
              <a:t>Is there a need to change your approach in Spring2?</a:t>
            </a:r>
          </a:p>
          <a:p>
            <a:pPr algn="ctr"/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181764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Synergy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Demonstrate </a:t>
            </a:r>
            <a:r>
              <a:rPr lang="en-US" dirty="0"/>
              <a:t>the site </a:t>
            </a:r>
            <a:r>
              <a:rPr lang="en-US" dirty="0" smtClean="0"/>
              <a:t>menu with </a:t>
            </a:r>
            <a:r>
              <a:rPr lang="en-US" dirty="0"/>
              <a:t>content divided into sections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Clicking on </a:t>
            </a:r>
            <a:r>
              <a:rPr lang="en-US" b="1" dirty="0" smtClean="0"/>
              <a:t>Contacts</a:t>
            </a:r>
            <a:r>
              <a:rPr lang="en-US" dirty="0" smtClean="0"/>
              <a:t> shows the contact info of the industrial center administration.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Clicking on </a:t>
            </a:r>
            <a:r>
              <a:rPr lang="en-US" b="1" dirty="0" smtClean="0"/>
              <a:t>About Us</a:t>
            </a:r>
            <a:r>
              <a:rPr lang="en-US" dirty="0" smtClean="0"/>
              <a:t> shows info on </a:t>
            </a:r>
            <a:r>
              <a:rPr lang="en-US" dirty="0" err="1" smtClean="0"/>
              <a:t>Bauska</a:t>
            </a:r>
            <a:r>
              <a:rPr lang="en-US" dirty="0" smtClean="0"/>
              <a:t> Industrial park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Clicking on </a:t>
            </a:r>
            <a:r>
              <a:rPr lang="en-US" b="1" dirty="0" smtClean="0"/>
              <a:t>Investors</a:t>
            </a:r>
            <a:r>
              <a:rPr lang="en-US" dirty="0" smtClean="0"/>
              <a:t> shows potential investors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Clicking </a:t>
            </a:r>
            <a:r>
              <a:rPr lang="en-US" dirty="0"/>
              <a:t>on the </a:t>
            </a:r>
            <a:r>
              <a:rPr lang="en-US" b="1" dirty="0"/>
              <a:t>References</a:t>
            </a:r>
            <a:r>
              <a:rPr lang="en-US" dirty="0"/>
              <a:t> </a:t>
            </a:r>
            <a:r>
              <a:rPr lang="en-US" dirty="0" smtClean="0"/>
              <a:t>shows the </a:t>
            </a:r>
            <a:r>
              <a:rPr lang="en-US" dirty="0"/>
              <a:t>sources of information </a:t>
            </a:r>
            <a:r>
              <a:rPr lang="en-US" dirty="0" smtClean="0"/>
              <a:t>collected</a:t>
            </a:r>
          </a:p>
          <a:p>
            <a:pPr marL="514350" indent="-514350">
              <a:buFont typeface="+mj-lt"/>
              <a:buAutoNum type="arabicPeriod"/>
            </a:pP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52171" y="1825625"/>
            <a:ext cx="4901629" cy="3563560"/>
          </a:xfrm>
          <a:prstGeom prst="roundRect">
            <a:avLst>
              <a:gd name="adj" fmla="val 11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27432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Goals? </a:t>
            </a:r>
            <a:r>
              <a:rPr lang="en-US" sz="2400" dirty="0"/>
              <a:t>What makes your Sprint1 user stories valuable?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Sustainable pace?</a:t>
            </a:r>
            <a:r>
              <a:rPr lang="en-US" sz="2400" dirty="0"/>
              <a:t> Too many (too few) tasks? Did the time estimates match?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Conclusions? </a:t>
            </a:r>
            <a:r>
              <a:rPr lang="en-US" sz="2400" dirty="0"/>
              <a:t>Is there a need to change your approach in Spring2?</a:t>
            </a:r>
          </a:p>
          <a:p>
            <a:pPr algn="ctr"/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328549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Stonks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72847" cy="387495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lv-LV" dirty="0"/>
              <a:t>The students </a:t>
            </a:r>
            <a:r>
              <a:rPr lang="en-US" dirty="0" smtClean="0"/>
              <a:t>can see the</a:t>
            </a:r>
            <a:r>
              <a:rPr lang="lv-LV" dirty="0" smtClean="0"/>
              <a:t> </a:t>
            </a:r>
            <a:r>
              <a:rPr lang="lv-LV" dirty="0"/>
              <a:t>upcoming events </a:t>
            </a:r>
            <a:r>
              <a:rPr lang="en-US" dirty="0" smtClean="0"/>
              <a:t>and their descriptions.</a:t>
            </a:r>
          </a:p>
          <a:p>
            <a:pPr marL="514350" indent="-514350">
              <a:buFont typeface="+mj-lt"/>
              <a:buAutoNum type="arabicPeriod"/>
            </a:pPr>
            <a:r>
              <a:rPr lang="lv-LV" dirty="0"/>
              <a:t>The Student Union or the teachers will be able to create a poll and the students will be able to respond to it.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pic>
        <p:nvPicPr>
          <p:cNvPr id="6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77436" y="1407889"/>
            <a:ext cx="1778000" cy="2355215"/>
          </a:xfrm>
          <a:prstGeom prst="rect">
            <a:avLst/>
          </a:prstGeom>
          <a:ln/>
        </p:spPr>
      </p:pic>
      <p:pic>
        <p:nvPicPr>
          <p:cNvPr id="7" name="image3.png"/>
          <p:cNvPicPr>
            <a:picLocks noGrp="1"/>
          </p:cNvPicPr>
          <p:nvPr>
            <p:ph sz="half" idx="2"/>
          </p:nvPr>
        </p:nvPicPr>
        <p:blipFill>
          <a:blip r:embed="rId3"/>
          <a:srcRect l="36212" t="15504" r="36212" b="6991"/>
          <a:stretch>
            <a:fillRect/>
          </a:stretch>
        </p:blipFill>
        <p:spPr>
          <a:xfrm>
            <a:off x="4935020" y="3880656"/>
            <a:ext cx="1820416" cy="2878006"/>
          </a:xfrm>
          <a:prstGeom prst="rect">
            <a:avLst/>
          </a:prstGeom>
          <a:ln/>
        </p:spPr>
      </p:pic>
      <p:sp>
        <p:nvSpPr>
          <p:cNvPr id="8" name="Rounded Rectangle 7"/>
          <p:cNvSpPr/>
          <p:nvPr/>
        </p:nvSpPr>
        <p:spPr>
          <a:xfrm>
            <a:off x="7031948" y="1807906"/>
            <a:ext cx="4901629" cy="3563560"/>
          </a:xfrm>
          <a:prstGeom prst="roundRect">
            <a:avLst>
              <a:gd name="adj" fmla="val 11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27432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Goals? </a:t>
            </a:r>
            <a:r>
              <a:rPr lang="en-US" sz="2400" dirty="0"/>
              <a:t>What makes your Sprint1 user stories valuable?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Sustainable pace?</a:t>
            </a:r>
            <a:r>
              <a:rPr lang="en-US" sz="2400" dirty="0"/>
              <a:t> Too many (too few) tasks? Did the time estimates match?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Conclusions? </a:t>
            </a:r>
            <a:r>
              <a:rPr lang="en-US" sz="2400" dirty="0"/>
              <a:t>Is there a need to change your approach in Spring2?</a:t>
            </a:r>
          </a:p>
          <a:p>
            <a:pPr algn="ctr"/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644314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ynamic Tes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v-LV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346" y="1422400"/>
            <a:ext cx="7576410" cy="434140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IT Product Development: V-Model </a:t>
            </a:r>
            <a:endParaRPr lang="lv-LV" dirty="0"/>
          </a:p>
        </p:txBody>
      </p:sp>
      <p:sp>
        <p:nvSpPr>
          <p:cNvPr id="6" name="Rounded Rectangle 5"/>
          <p:cNvSpPr/>
          <p:nvPr/>
        </p:nvSpPr>
        <p:spPr>
          <a:xfrm>
            <a:off x="3397956" y="3883378"/>
            <a:ext cx="7955844" cy="197555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7" name="TextBox 6"/>
          <p:cNvSpPr txBox="1"/>
          <p:nvPr/>
        </p:nvSpPr>
        <p:spPr>
          <a:xfrm>
            <a:off x="530578" y="4222044"/>
            <a:ext cx="257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In software development considerable effort is in the middle (bottom) part of the V-Model.</a:t>
            </a:r>
            <a:endParaRPr lang="lv-LV" dirty="0"/>
          </a:p>
        </p:txBody>
      </p:sp>
      <p:sp>
        <p:nvSpPr>
          <p:cNvPr id="10" name="TextBox 9"/>
          <p:cNvSpPr txBox="1"/>
          <p:nvPr/>
        </p:nvSpPr>
        <p:spPr>
          <a:xfrm>
            <a:off x="530578" y="1895475"/>
            <a:ext cx="257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Business analysis (including low-level and high-level prototypes, interviews with stakeholders) happens near the beginning and near the end of a project.</a:t>
            </a:r>
            <a:endParaRPr lang="lv-LV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158569" y="202700"/>
            <a:ext cx="2281719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1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V-Model</a:t>
            </a: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Prototypes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7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lv-LV" dirty="0" smtClean="0"/>
              <a:t>G</a:t>
            </a:r>
            <a:r>
              <a:rPr lang="en-US" dirty="0" err="1" smtClean="0"/>
              <a:t>rading</a:t>
            </a:r>
            <a:r>
              <a:rPr lang="en-US" dirty="0" smtClean="0"/>
              <a:t> </a:t>
            </a:r>
            <a:r>
              <a:rPr lang="en-US" dirty="0"/>
              <a:t>(max 300 points</a:t>
            </a:r>
            <a:r>
              <a:rPr lang="en-US" dirty="0" smtClean="0"/>
              <a:t>)</a:t>
            </a:r>
            <a:endParaRPr lang="lv-LV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381382"/>
              </p:ext>
            </p:extLst>
          </p:nvPr>
        </p:nvGraphicFramePr>
        <p:xfrm>
          <a:off x="466535" y="1510301"/>
          <a:ext cx="11174085" cy="4202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5294">
                  <a:extLst>
                    <a:ext uri="{9D8B030D-6E8A-4147-A177-3AD203B41FA5}">
                      <a16:colId xmlns:a16="http://schemas.microsoft.com/office/drawing/2014/main" val="3915297910"/>
                    </a:ext>
                  </a:extLst>
                </a:gridCol>
                <a:gridCol w="2476072">
                  <a:extLst>
                    <a:ext uri="{9D8B030D-6E8A-4147-A177-3AD203B41FA5}">
                      <a16:colId xmlns:a16="http://schemas.microsoft.com/office/drawing/2014/main" val="1848376959"/>
                    </a:ext>
                  </a:extLst>
                </a:gridCol>
                <a:gridCol w="2167847">
                  <a:extLst>
                    <a:ext uri="{9D8B030D-6E8A-4147-A177-3AD203B41FA5}">
                      <a16:colId xmlns:a16="http://schemas.microsoft.com/office/drawing/2014/main" val="1837662971"/>
                    </a:ext>
                  </a:extLst>
                </a:gridCol>
                <a:gridCol w="2070055">
                  <a:extLst>
                    <a:ext uri="{9D8B030D-6E8A-4147-A177-3AD203B41FA5}">
                      <a16:colId xmlns:a16="http://schemas.microsoft.com/office/drawing/2014/main" val="4417224"/>
                    </a:ext>
                  </a:extLst>
                </a:gridCol>
                <a:gridCol w="2234817">
                  <a:extLst>
                    <a:ext uri="{9D8B030D-6E8A-4147-A177-3AD203B41FA5}">
                      <a16:colId xmlns:a16="http://schemas.microsoft.com/office/drawing/2014/main" val="1357616735"/>
                    </a:ext>
                  </a:extLst>
                </a:gridCol>
              </a:tblGrid>
              <a:tr h="4202130">
                <a:tc>
                  <a:txBody>
                    <a:bodyPr/>
                    <a:lstStyle/>
                    <a:p>
                      <a:r>
                        <a:rPr lang="lv-LV" sz="1800" b="1" dirty="0" smtClean="0">
                          <a:latin typeface="+mn-lt"/>
                        </a:rPr>
                        <a:t>Teamwork</a:t>
                      </a:r>
                      <a:br>
                        <a:rPr lang="lv-LV" sz="1800" b="1" dirty="0" smtClean="0">
                          <a:latin typeface="+mn-lt"/>
                        </a:rPr>
                      </a:br>
                      <a:r>
                        <a:rPr lang="lv-LV" sz="1800" b="1" dirty="0" smtClean="0">
                          <a:latin typeface="+mn-lt"/>
                        </a:rPr>
                        <a:t>(max</a:t>
                      </a:r>
                      <a:r>
                        <a:rPr lang="lv-LV" sz="1800" b="1" baseline="0" dirty="0" smtClean="0">
                          <a:latin typeface="+mn-lt"/>
                        </a:rPr>
                        <a:t> 50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="0" baseline="0" dirty="0" smtClean="0">
                          <a:latin typeface="+mn-lt"/>
                        </a:rPr>
                        <a:t>Team Working Agreement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="0" baseline="0" dirty="0" smtClean="0">
                          <a:latin typeface="+mn-lt"/>
                        </a:rPr>
                        <a:t>Delegation </a:t>
                      </a:r>
                      <a:r>
                        <a:rPr lang="en-US" sz="2000" b="0" baseline="0" dirty="0" smtClean="0">
                          <a:latin typeface="+mn-lt"/>
                        </a:rPr>
                        <a:t> and </a:t>
                      </a:r>
                      <a:r>
                        <a:rPr lang="lv-LV" sz="2000" b="0" baseline="0" dirty="0" smtClean="0">
                          <a:latin typeface="+mn-lt"/>
                        </a:rPr>
                        <a:t>Task/Issue Management</a:t>
                      </a:r>
                      <a:endParaRPr lang="en-US" sz="2000" b="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 smtClean="0">
                          <a:latin typeface="+mn-lt"/>
                        </a:rPr>
                        <a:t>Bookmarks in GitHub.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lv-LV" sz="2000" b="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lv-LV" sz="2000" b="0" baseline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lv-LV" sz="1800" b="1" dirty="0" smtClean="0">
                          <a:latin typeface="+mn-lt"/>
                        </a:rPr>
                        <a:t>Functional </a:t>
                      </a:r>
                      <a:r>
                        <a:rPr lang="en-US" sz="1800" b="1" dirty="0" smtClean="0">
                          <a:latin typeface="+mn-lt"/>
                        </a:rPr>
                        <a:t>Specification </a:t>
                      </a:r>
                      <a:r>
                        <a:rPr lang="lv-LV" sz="1800" b="1" dirty="0" smtClean="0">
                          <a:latin typeface="+mn-lt"/>
                        </a:rPr>
                        <a:t>(50 points)</a:t>
                      </a:r>
                      <a:endParaRPr lang="lv-LV" sz="180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Requirements alligned</a:t>
                      </a:r>
                      <a:r>
                        <a:rPr lang="lv-LV" sz="2000" baseline="0" dirty="0" smtClean="0">
                          <a:latin typeface="+mn-lt"/>
                        </a:rPr>
                        <a:t> with </a:t>
                      </a:r>
                      <a:r>
                        <a:rPr lang="en-US" sz="2000" baseline="0" dirty="0" smtClean="0">
                          <a:latin typeface="+mn-lt"/>
                        </a:rPr>
                        <a:t>Value Proposition.</a:t>
                      </a:r>
                      <a:endParaRPr lang="lv-LV" sz="200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Functional Design document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Peer-reviews and reacting to these reviews.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1800" b="1" dirty="0" smtClean="0">
                          <a:latin typeface="+mn-lt"/>
                        </a:rPr>
                        <a:t>Config. Mgmt.</a:t>
                      </a:r>
                    </a:p>
                    <a:p>
                      <a:r>
                        <a:rPr lang="lv-LV" sz="1800" b="1" dirty="0" smtClean="0">
                          <a:latin typeface="+mn-lt"/>
                        </a:rPr>
                        <a:t>(max</a:t>
                      </a:r>
                      <a:r>
                        <a:rPr lang="lv-LV" sz="1800" b="1" baseline="0" dirty="0" smtClean="0">
                          <a:latin typeface="+mn-lt"/>
                        </a:rPr>
                        <a:t> 100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Orderly procedure to apply changes.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"Deliver</a:t>
                      </a:r>
                      <a:r>
                        <a:rPr lang="lv-LV" sz="2000" baseline="0" dirty="0" smtClean="0">
                          <a:latin typeface="+mn-lt"/>
                        </a:rPr>
                        <a:t> Early and Often"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Testability of your solution.</a:t>
                      </a:r>
                      <a:endParaRPr lang="lv-LV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1800" b="1" dirty="0" smtClean="0">
                          <a:latin typeface="+mn-lt"/>
                        </a:rPr>
                        <a:t>Iteration Planning</a:t>
                      </a:r>
                    </a:p>
                    <a:p>
                      <a:r>
                        <a:rPr lang="lv-LV" sz="1800" b="1" dirty="0" smtClean="0">
                          <a:latin typeface="+mn-lt"/>
                        </a:rPr>
                        <a:t>(max </a:t>
                      </a:r>
                      <a:r>
                        <a:rPr lang="en-US" sz="1800" b="1" dirty="0" smtClean="0">
                          <a:latin typeface="+mn-lt"/>
                        </a:rPr>
                        <a:t>50</a:t>
                      </a:r>
                      <a:r>
                        <a:rPr lang="lv-LV" sz="1800" b="1" dirty="0" smtClean="0">
                          <a:latin typeface="+mn-lt"/>
                        </a:rPr>
                        <a:t> points):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Planning, reviewing and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retrospecting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your iterations by Agile/Scrum methodology.</a:t>
                      </a:r>
                      <a:endParaRPr lang="lv-LV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1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2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3</a:t>
                      </a:r>
                    </a:p>
                    <a:p>
                      <a:endParaRPr lang="lv-LV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1800" b="1" dirty="0" smtClean="0"/>
                        <a:t>Validation/Data</a:t>
                      </a:r>
                    </a:p>
                    <a:p>
                      <a:r>
                        <a:rPr lang="lv-LV" sz="1800" b="1" dirty="0" smtClean="0"/>
                        <a:t>(max</a:t>
                      </a:r>
                      <a:r>
                        <a:rPr lang="lv-LV" sz="1800" b="1" baseline="0" dirty="0" smtClean="0"/>
                        <a:t> </a:t>
                      </a:r>
                      <a:r>
                        <a:rPr lang="en-US" sz="1800" b="1" baseline="0" dirty="0" smtClean="0"/>
                        <a:t>50</a:t>
                      </a:r>
                      <a:r>
                        <a:rPr lang="lv-LV" sz="1800" b="1" baseline="0" dirty="0" smtClean="0"/>
                        <a:t>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/>
                        <a:t>Perceiving real-world feedback.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/>
                        <a:t>Metrics and</a:t>
                      </a:r>
                      <a:r>
                        <a:rPr lang="lv-LV" sz="2000" baseline="0" dirty="0" smtClean="0"/>
                        <a:t> </a:t>
                      </a:r>
                      <a:r>
                        <a:rPr lang="lv-LV" sz="2000" dirty="0" smtClean="0"/>
                        <a:t>Reports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solidFill>
                            <a:srgbClr val="0000FF"/>
                          </a:solidFill>
                        </a:rPr>
                        <a:t>External</a:t>
                      </a:r>
                      <a:r>
                        <a:rPr lang="lv-LV" sz="2000" baseline="0" dirty="0" smtClean="0">
                          <a:solidFill>
                            <a:srgbClr val="0000FF"/>
                          </a:solidFill>
                        </a:rPr>
                        <a:t> data integration (</a:t>
                      </a:r>
                      <a:r>
                        <a:rPr lang="lv-LV" sz="2000" b="1" baseline="0" dirty="0" smtClean="0">
                          <a:solidFill>
                            <a:srgbClr val="0000FF"/>
                          </a:solidFill>
                        </a:rPr>
                        <a:t>mandatory for BITL teams</a:t>
                      </a:r>
                      <a:r>
                        <a:rPr lang="lv-LV" sz="200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lv-LV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62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356296" y="1510301"/>
            <a:ext cx="4284323" cy="6709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6567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445588" y="1708149"/>
            <a:ext cx="4173537" cy="27273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v-LV"/>
          </a:p>
        </p:txBody>
      </p:sp>
      <p:grpSp>
        <p:nvGrpSpPr>
          <p:cNvPr id="7174" name="Group 5"/>
          <p:cNvGrpSpPr>
            <a:grpSpLocks/>
          </p:cNvGrpSpPr>
          <p:nvPr/>
        </p:nvGrpSpPr>
        <p:grpSpPr bwMode="auto">
          <a:xfrm>
            <a:off x="223413" y="2706161"/>
            <a:ext cx="3478212" cy="3332163"/>
            <a:chOff x="627" y="2029"/>
            <a:chExt cx="1041" cy="1033"/>
          </a:xfrm>
        </p:grpSpPr>
        <p:sp>
          <p:nvSpPr>
            <p:cNvPr id="7190" name="Oval 6"/>
            <p:cNvSpPr>
              <a:spLocks noChangeArrowheads="1"/>
            </p:cNvSpPr>
            <p:nvPr/>
          </p:nvSpPr>
          <p:spPr bwMode="auto">
            <a:xfrm>
              <a:off x="1112" y="2029"/>
              <a:ext cx="524" cy="537"/>
            </a:xfrm>
            <a:prstGeom prst="ellips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altLang="lv-LV"/>
            </a:p>
          </p:txBody>
        </p:sp>
        <p:sp>
          <p:nvSpPr>
            <p:cNvPr id="7191" name="Oval 7"/>
            <p:cNvSpPr>
              <a:spLocks noChangeArrowheads="1"/>
            </p:cNvSpPr>
            <p:nvPr/>
          </p:nvSpPr>
          <p:spPr bwMode="auto">
            <a:xfrm>
              <a:off x="1145" y="2062"/>
              <a:ext cx="523" cy="537"/>
            </a:xfrm>
            <a:prstGeom prst="ellips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altLang="lv-LV"/>
            </a:p>
          </p:txBody>
        </p:sp>
        <p:sp>
          <p:nvSpPr>
            <p:cNvPr id="7192" name="Freeform 8"/>
            <p:cNvSpPr>
              <a:spLocks/>
            </p:cNvSpPr>
            <p:nvPr/>
          </p:nvSpPr>
          <p:spPr bwMode="auto">
            <a:xfrm>
              <a:off x="647" y="2446"/>
              <a:ext cx="582" cy="596"/>
            </a:xfrm>
            <a:custGeom>
              <a:avLst/>
              <a:gdLst>
                <a:gd name="T0" fmla="*/ 523 w 582"/>
                <a:gd name="T1" fmla="*/ 0 h 596"/>
                <a:gd name="T2" fmla="*/ 0 w 582"/>
                <a:gd name="T3" fmla="*/ 537 h 596"/>
                <a:gd name="T4" fmla="*/ 58 w 582"/>
                <a:gd name="T5" fmla="*/ 596 h 596"/>
                <a:gd name="T6" fmla="*/ 582 w 582"/>
                <a:gd name="T7" fmla="*/ 60 h 596"/>
                <a:gd name="T8" fmla="*/ 523 w 582"/>
                <a:gd name="T9" fmla="*/ 0 h 5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2" h="596">
                  <a:moveTo>
                    <a:pt x="523" y="0"/>
                  </a:moveTo>
                  <a:lnTo>
                    <a:pt x="0" y="537"/>
                  </a:lnTo>
                  <a:lnTo>
                    <a:pt x="58" y="596"/>
                  </a:lnTo>
                  <a:lnTo>
                    <a:pt x="582" y="6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7193" name="Freeform 9"/>
            <p:cNvSpPr>
              <a:spLocks/>
            </p:cNvSpPr>
            <p:nvPr/>
          </p:nvSpPr>
          <p:spPr bwMode="auto">
            <a:xfrm>
              <a:off x="647" y="2446"/>
              <a:ext cx="582" cy="596"/>
            </a:xfrm>
            <a:custGeom>
              <a:avLst/>
              <a:gdLst>
                <a:gd name="T0" fmla="*/ 523 w 582"/>
                <a:gd name="T1" fmla="*/ 0 h 596"/>
                <a:gd name="T2" fmla="*/ 0 w 582"/>
                <a:gd name="T3" fmla="*/ 537 h 596"/>
                <a:gd name="T4" fmla="*/ 58 w 582"/>
                <a:gd name="T5" fmla="*/ 596 h 596"/>
                <a:gd name="T6" fmla="*/ 582 w 582"/>
                <a:gd name="T7" fmla="*/ 60 h 5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596">
                  <a:moveTo>
                    <a:pt x="523" y="0"/>
                  </a:moveTo>
                  <a:lnTo>
                    <a:pt x="0" y="537"/>
                  </a:lnTo>
                  <a:lnTo>
                    <a:pt x="58" y="596"/>
                  </a:lnTo>
                  <a:lnTo>
                    <a:pt x="582" y="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7194" name="Arc 10"/>
            <p:cNvSpPr>
              <a:spLocks/>
            </p:cNvSpPr>
            <p:nvPr/>
          </p:nvSpPr>
          <p:spPr bwMode="auto">
            <a:xfrm>
              <a:off x="1278" y="2125"/>
              <a:ext cx="116" cy="60"/>
            </a:xfrm>
            <a:custGeom>
              <a:avLst/>
              <a:gdLst>
                <a:gd name="T0" fmla="*/ 0 w 21599"/>
                <a:gd name="T1" fmla="*/ 59 h 21600"/>
                <a:gd name="T2" fmla="*/ 115 w 21599"/>
                <a:gd name="T3" fmla="*/ 0 h 21600"/>
                <a:gd name="T4" fmla="*/ 116 w 21599"/>
                <a:gd name="T5" fmla="*/ 6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21404"/>
                  </a:moveTo>
                  <a:cubicBezTo>
                    <a:pt x="106" y="9604"/>
                    <a:pt x="9664" y="73"/>
                    <a:pt x="21466" y="0"/>
                  </a:cubicBezTo>
                </a:path>
                <a:path w="21599" h="21600" stroke="0" extrusionOk="0">
                  <a:moveTo>
                    <a:pt x="-1" y="21404"/>
                  </a:moveTo>
                  <a:cubicBezTo>
                    <a:pt x="106" y="9604"/>
                    <a:pt x="9664" y="73"/>
                    <a:pt x="21466" y="0"/>
                  </a:cubicBezTo>
                  <a:lnTo>
                    <a:pt x="21599" y="21600"/>
                  </a:lnTo>
                  <a:lnTo>
                    <a:pt x="-1" y="2140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7195" name="Arc 11"/>
            <p:cNvSpPr>
              <a:spLocks/>
            </p:cNvSpPr>
            <p:nvPr/>
          </p:nvSpPr>
          <p:spPr bwMode="auto">
            <a:xfrm>
              <a:off x="1296" y="2158"/>
              <a:ext cx="65" cy="34"/>
            </a:xfrm>
            <a:custGeom>
              <a:avLst/>
              <a:gdLst>
                <a:gd name="T0" fmla="*/ 0 w 21598"/>
                <a:gd name="T1" fmla="*/ 34 h 21600"/>
                <a:gd name="T2" fmla="*/ 65 w 21598"/>
                <a:gd name="T3" fmla="*/ 0 h 21600"/>
                <a:gd name="T4" fmla="*/ 65 w 21598"/>
                <a:gd name="T5" fmla="*/ 3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8" h="21600" fill="none" extrusionOk="0">
                  <a:moveTo>
                    <a:pt x="-1" y="21338"/>
                  </a:moveTo>
                  <a:cubicBezTo>
                    <a:pt x="142" y="9550"/>
                    <a:pt x="9710" y="53"/>
                    <a:pt x="21500" y="0"/>
                  </a:cubicBezTo>
                </a:path>
                <a:path w="21598" h="21600" stroke="0" extrusionOk="0">
                  <a:moveTo>
                    <a:pt x="-1" y="21338"/>
                  </a:moveTo>
                  <a:cubicBezTo>
                    <a:pt x="142" y="9550"/>
                    <a:pt x="9710" y="53"/>
                    <a:pt x="21500" y="0"/>
                  </a:cubicBezTo>
                  <a:lnTo>
                    <a:pt x="21598" y="21600"/>
                  </a:lnTo>
                  <a:lnTo>
                    <a:pt x="-1" y="2133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7196" name="Freeform 12"/>
            <p:cNvSpPr>
              <a:spLocks/>
            </p:cNvSpPr>
            <p:nvPr/>
          </p:nvSpPr>
          <p:spPr bwMode="auto">
            <a:xfrm>
              <a:off x="627" y="2671"/>
              <a:ext cx="382" cy="391"/>
            </a:xfrm>
            <a:custGeom>
              <a:avLst/>
              <a:gdLst>
                <a:gd name="T0" fmla="*/ 291 w 382"/>
                <a:gd name="T1" fmla="*/ 0 h 391"/>
                <a:gd name="T2" fmla="*/ 382 w 382"/>
                <a:gd name="T3" fmla="*/ 93 h 391"/>
                <a:gd name="T4" fmla="*/ 91 w 382"/>
                <a:gd name="T5" fmla="*/ 391 h 391"/>
                <a:gd name="T6" fmla="*/ 0 w 382"/>
                <a:gd name="T7" fmla="*/ 298 h 391"/>
                <a:gd name="T8" fmla="*/ 291 w 382"/>
                <a:gd name="T9" fmla="*/ 0 h 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391">
                  <a:moveTo>
                    <a:pt x="291" y="0"/>
                  </a:moveTo>
                  <a:lnTo>
                    <a:pt x="382" y="93"/>
                  </a:lnTo>
                  <a:lnTo>
                    <a:pt x="91" y="391"/>
                  </a:lnTo>
                  <a:lnTo>
                    <a:pt x="0" y="298"/>
                  </a:lnTo>
                  <a:lnTo>
                    <a:pt x="291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</p:grpSp>
      <p:sp>
        <p:nvSpPr>
          <p:cNvPr id="7175" name="Rectangle 13"/>
          <p:cNvSpPr>
            <a:spLocks noChangeArrowheads="1"/>
          </p:cNvSpPr>
          <p:nvPr/>
        </p:nvSpPr>
        <p:spPr bwMode="auto">
          <a:xfrm>
            <a:off x="3298023" y="2390776"/>
            <a:ext cx="568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pPr eaLnBrk="1" hangingPunct="1"/>
            <a:r>
              <a:rPr lang="en-US" altLang="lv-LV" sz="1100">
                <a:solidFill>
                  <a:schemeClr val="tx1"/>
                </a:solidFill>
                <a:latin typeface="Helvetica" panose="020B0604020202020204" pitchFamily="34" charset="0"/>
              </a:rPr>
              <a:t>PEOPLE</a:t>
            </a:r>
            <a:endParaRPr lang="en-US" altLang="lv-LV" sz="2200">
              <a:solidFill>
                <a:schemeClr val="tx1"/>
              </a:solidFill>
            </a:endParaRPr>
          </a:p>
        </p:txBody>
      </p:sp>
      <p:sp>
        <p:nvSpPr>
          <p:cNvPr id="7176" name="Rectangle 14"/>
          <p:cNvSpPr>
            <a:spLocks noChangeArrowheads="1"/>
          </p:cNvSpPr>
          <p:nvPr/>
        </p:nvSpPr>
        <p:spPr bwMode="auto">
          <a:xfrm>
            <a:off x="2121685" y="4024314"/>
            <a:ext cx="1128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pPr eaLnBrk="1" hangingPunct="1"/>
            <a:r>
              <a:rPr lang="en-US" altLang="lv-LV" sz="1700" dirty="0">
                <a:solidFill>
                  <a:schemeClr val="tx1"/>
                </a:solidFill>
                <a:latin typeface="Helvetica" panose="020B0604020202020204" pitchFamily="34" charset="0"/>
              </a:rPr>
              <a:t> PROCESS</a:t>
            </a:r>
          </a:p>
        </p:txBody>
      </p:sp>
      <p:sp>
        <p:nvSpPr>
          <p:cNvPr id="7177" name="Line 15"/>
          <p:cNvSpPr>
            <a:spLocks noChangeShapeType="1"/>
          </p:cNvSpPr>
          <p:nvPr/>
        </p:nvSpPr>
        <p:spPr bwMode="auto">
          <a:xfrm>
            <a:off x="3182135" y="3698875"/>
            <a:ext cx="12922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78" name="Rectangle 16"/>
          <p:cNvSpPr>
            <a:spLocks noChangeArrowheads="1"/>
          </p:cNvSpPr>
          <p:nvPr/>
        </p:nvSpPr>
        <p:spPr bwMode="auto">
          <a:xfrm>
            <a:off x="4094948" y="3829051"/>
            <a:ext cx="9874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pPr eaLnBrk="1" hangingPunct="1"/>
            <a:r>
              <a:rPr lang="en-US" altLang="lv-LV" sz="1100">
                <a:solidFill>
                  <a:schemeClr val="tx1"/>
                </a:solidFill>
                <a:latin typeface="Helvetica" panose="020B0604020202020204" pitchFamily="34" charset="0"/>
              </a:rPr>
              <a:t>TECHNOLOGY</a:t>
            </a:r>
            <a:endParaRPr lang="en-US" altLang="lv-LV" sz="2200">
              <a:solidFill>
                <a:schemeClr val="tx1"/>
              </a:solidFill>
            </a:endParaRPr>
          </a:p>
        </p:txBody>
      </p:sp>
      <p:sp>
        <p:nvSpPr>
          <p:cNvPr id="7179" name="Line 17"/>
          <p:cNvSpPr>
            <a:spLocks noChangeShapeType="1"/>
          </p:cNvSpPr>
          <p:nvPr/>
        </p:nvSpPr>
        <p:spPr bwMode="auto">
          <a:xfrm>
            <a:off x="3655210" y="2744789"/>
            <a:ext cx="855663" cy="8604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0" name="Oval 18"/>
          <p:cNvSpPr>
            <a:spLocks noChangeArrowheads="1"/>
          </p:cNvSpPr>
          <p:nvPr/>
        </p:nvSpPr>
        <p:spPr bwMode="auto">
          <a:xfrm>
            <a:off x="4487059" y="3581401"/>
            <a:ext cx="196850" cy="201613"/>
          </a:xfrm>
          <a:prstGeom prst="ellipse">
            <a:avLst/>
          </a:prstGeom>
          <a:solidFill>
            <a:srgbClr val="EAE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v-LV"/>
          </a:p>
        </p:txBody>
      </p:sp>
      <p:sp>
        <p:nvSpPr>
          <p:cNvPr id="7181" name="Oval 19"/>
          <p:cNvSpPr>
            <a:spLocks noChangeArrowheads="1"/>
          </p:cNvSpPr>
          <p:nvPr/>
        </p:nvSpPr>
        <p:spPr bwMode="auto">
          <a:xfrm>
            <a:off x="4485473" y="3579813"/>
            <a:ext cx="198437" cy="203200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lv-LV"/>
          </a:p>
        </p:txBody>
      </p:sp>
      <p:sp>
        <p:nvSpPr>
          <p:cNvPr id="7182" name="Line 20"/>
          <p:cNvSpPr>
            <a:spLocks noChangeShapeType="1"/>
          </p:cNvSpPr>
          <p:nvPr/>
        </p:nvSpPr>
        <p:spPr bwMode="auto">
          <a:xfrm flipV="1">
            <a:off x="2904323" y="2744789"/>
            <a:ext cx="600075" cy="6127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3" name="Oval 21"/>
          <p:cNvSpPr>
            <a:spLocks noChangeArrowheads="1"/>
          </p:cNvSpPr>
          <p:nvPr/>
        </p:nvSpPr>
        <p:spPr bwMode="auto">
          <a:xfrm>
            <a:off x="3482172" y="2592389"/>
            <a:ext cx="195262" cy="198437"/>
          </a:xfrm>
          <a:prstGeom prst="ellipse">
            <a:avLst/>
          </a:prstGeom>
          <a:solidFill>
            <a:srgbClr val="EAE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v-LV"/>
          </a:p>
        </p:txBody>
      </p:sp>
      <p:sp>
        <p:nvSpPr>
          <p:cNvPr id="7184" name="Oval 22"/>
          <p:cNvSpPr>
            <a:spLocks noChangeArrowheads="1"/>
          </p:cNvSpPr>
          <p:nvPr/>
        </p:nvSpPr>
        <p:spPr bwMode="auto">
          <a:xfrm>
            <a:off x="3482173" y="2590801"/>
            <a:ext cx="198437" cy="201613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lv-LV"/>
          </a:p>
        </p:txBody>
      </p:sp>
      <p:sp>
        <p:nvSpPr>
          <p:cNvPr id="7185" name="Oval 23"/>
          <p:cNvSpPr>
            <a:spLocks noChangeArrowheads="1"/>
          </p:cNvSpPr>
          <p:nvPr/>
        </p:nvSpPr>
        <p:spPr bwMode="auto">
          <a:xfrm>
            <a:off x="2385210" y="3509963"/>
            <a:ext cx="404813" cy="400050"/>
          </a:xfrm>
          <a:prstGeom prst="ellipse">
            <a:avLst/>
          </a:prstGeom>
          <a:solidFill>
            <a:srgbClr val="EAE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v-LV"/>
          </a:p>
        </p:txBody>
      </p:sp>
      <p:sp>
        <p:nvSpPr>
          <p:cNvPr id="7186" name="Oval 24"/>
          <p:cNvSpPr>
            <a:spLocks noChangeArrowheads="1"/>
          </p:cNvSpPr>
          <p:nvPr/>
        </p:nvSpPr>
        <p:spPr bwMode="auto">
          <a:xfrm>
            <a:off x="2385210" y="3508376"/>
            <a:ext cx="404813" cy="404813"/>
          </a:xfrm>
          <a:prstGeom prst="ellipse">
            <a:avLst/>
          </a:prstGeom>
          <a:noFill/>
          <a:ln w="619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lv-LV"/>
          </a:p>
        </p:txBody>
      </p:sp>
      <p:sp>
        <p:nvSpPr>
          <p:cNvPr id="7187" name="Line 25"/>
          <p:cNvSpPr>
            <a:spLocks noChangeShapeType="1"/>
          </p:cNvSpPr>
          <p:nvPr/>
        </p:nvSpPr>
        <p:spPr bwMode="auto">
          <a:xfrm>
            <a:off x="2847172" y="3711575"/>
            <a:ext cx="615950" cy="1588"/>
          </a:xfrm>
          <a:prstGeom prst="line">
            <a:avLst/>
          </a:prstGeom>
          <a:noFill/>
          <a:ln w="619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8" name="Line 26"/>
          <p:cNvSpPr>
            <a:spLocks noChangeShapeType="1"/>
          </p:cNvSpPr>
          <p:nvPr/>
        </p:nvSpPr>
        <p:spPr bwMode="auto">
          <a:xfrm flipV="1">
            <a:off x="2721760" y="3271839"/>
            <a:ext cx="282575" cy="263525"/>
          </a:xfrm>
          <a:prstGeom prst="line">
            <a:avLst/>
          </a:prstGeom>
          <a:noFill/>
          <a:ln w="825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9" name="Text Box 28"/>
          <p:cNvSpPr txBox="1">
            <a:spLocks noChangeArrowheads="1"/>
          </p:cNvSpPr>
          <p:nvPr/>
        </p:nvSpPr>
        <p:spPr bwMode="auto">
          <a:xfrm>
            <a:off x="1771024" y="4648198"/>
            <a:ext cx="414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pPr eaLnBrk="1" hangingPunct="1"/>
            <a:r>
              <a:rPr lang="en-US" altLang="lv-LV" sz="2000" dirty="0">
                <a:solidFill>
                  <a:schemeClr val="tx1"/>
                </a:solidFill>
              </a:rPr>
              <a:t>Major determinants of product cost, schedule, and quality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What is CMM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lv-LV" sz="2400" spc="-1" dirty="0">
                <a:uFill>
                  <a:solidFill>
                    <a:srgbClr val="FFFFFF"/>
                  </a:solidFill>
                </a:uFill>
              </a:rPr>
              <a:t>CMM (Capability and Maturity Model) </a:t>
            </a:r>
            <a:r>
              <a:rPr lang="lv-LV" sz="2400" spc="-1" dirty="0" smtClean="0">
                <a:uFill>
                  <a:solidFill>
                    <a:srgbClr val="FFFFFF"/>
                  </a:solidFill>
                </a:uFill>
              </a:rPr>
              <a:t>was </a:t>
            </a:r>
            <a:r>
              <a:rPr lang="lv-LV" sz="2400" spc="-1" dirty="0">
                <a:uFill>
                  <a:solidFill>
                    <a:srgbClr val="FFFFFF"/>
                  </a:solidFill>
                </a:uFill>
              </a:rPr>
              <a:t>developed by Carnegie Mellon University. It is meant to improve 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</a:rPr>
              <a:t>the software creation processes</a:t>
            </a:r>
          </a:p>
          <a:p>
            <a:r>
              <a:rPr lang="en-US" sz="2400" kern="0" dirty="0"/>
              <a:t>Even the finest people cannot perform well when the process is not understood or not operating “at its best.”</a:t>
            </a:r>
          </a:p>
          <a:p>
            <a:endParaRPr lang="lv-LV" sz="2400" dirty="0"/>
          </a:p>
        </p:txBody>
      </p:sp>
      <p:sp>
        <p:nvSpPr>
          <p:cNvPr id="33" name="Rounded Rectangle 32"/>
          <p:cNvSpPr/>
          <p:nvPr/>
        </p:nvSpPr>
        <p:spPr bwMode="auto">
          <a:xfrm>
            <a:off x="158569" y="202700"/>
            <a:ext cx="2281719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0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 to </a:t>
            </a:r>
            <a:r>
              <a:rPr kumimoji="0" lang="lv-LV" sz="2000" b="1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Capability</a:t>
            </a:r>
            <a:r>
              <a:rPr kumimoji="0" lang="lv-LV" sz="2000" b="1" i="0" u="none" strike="noStrike" cap="none" normalizeH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lv-LV" sz="2000" b="1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  <a:r>
              <a:rPr kumimoji="0" lang="lv-LV" sz="2000" b="1" i="0" u="none" strike="noStrike" cap="none" normalizeH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94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lv-LV" dirty="0" smtClean="0"/>
              <a:t>Capability Levels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lv-LV" sz="2400" dirty="0"/>
              <a:t>A capability level is a well-defined evolutionary plateau describing the organization’s capability in a process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lv-LV" sz="2400" dirty="0"/>
              <a:t>There are 5 capability levels.</a:t>
            </a:r>
            <a:r>
              <a:rPr lang="lv-LV" altLang="lv-LV" sz="2400" dirty="0"/>
              <a:t> The</a:t>
            </a:r>
            <a:r>
              <a:rPr lang="en-US" altLang="lv-LV" sz="2400" dirty="0"/>
              <a:t> capability levels are </a:t>
            </a:r>
            <a:r>
              <a:rPr lang="en-US" altLang="lv-LV" sz="2400" dirty="0" smtClean="0"/>
              <a:t>cumulative</a:t>
            </a:r>
            <a:r>
              <a:rPr lang="lv-LV" altLang="lv-LV" sz="2400" dirty="0" smtClean="0"/>
              <a:t>: </a:t>
            </a:r>
            <a:r>
              <a:rPr lang="en-US" altLang="lv-LV" sz="2400" dirty="0" smtClean="0"/>
              <a:t>a </a:t>
            </a:r>
            <a:r>
              <a:rPr lang="en-US" altLang="lv-LV" sz="2400" dirty="0"/>
              <a:t>higher capability level includes the attributes of the lower levels.</a:t>
            </a:r>
            <a:endParaRPr lang="lv-LV" altLang="lv-LV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</a:rPr>
              <a:t>Maturity Levels Cannot be Skipped</a:t>
            </a:r>
            <a:endParaRPr lang="lv-LV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lv-LV" sz="2400" dirty="0"/>
              <a:t>Higher level processes have less chance of success without the discipline provided by lower levels.</a:t>
            </a:r>
            <a:endParaRPr lang="lv-LV" altLang="lv-LV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lv-LV" sz="2400" dirty="0"/>
              <a:t>The effect of innovation can be obscured in a </a:t>
            </a:r>
            <a:br>
              <a:rPr lang="en-US" altLang="lv-LV" sz="2400" dirty="0"/>
            </a:br>
            <a:r>
              <a:rPr lang="en-US" altLang="lv-LV" sz="2400" dirty="0"/>
              <a:t>noisy process.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52719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988683"/>
              </p:ext>
            </p:extLst>
          </p:nvPr>
        </p:nvGraphicFramePr>
        <p:xfrm>
          <a:off x="996592" y="1323041"/>
          <a:ext cx="10551560" cy="392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80">
                  <a:extLst>
                    <a:ext uri="{9D8B030D-6E8A-4147-A177-3AD203B41FA5}">
                      <a16:colId xmlns:a16="http://schemas.microsoft.com/office/drawing/2014/main" val="792603976"/>
                    </a:ext>
                  </a:extLst>
                </a:gridCol>
                <a:gridCol w="5275780">
                  <a:extLst>
                    <a:ext uri="{9D8B030D-6E8A-4147-A177-3AD203B41FA5}">
                      <a16:colId xmlns:a16="http://schemas.microsoft.com/office/drawing/2014/main" val="4166758904"/>
                    </a:ext>
                  </a:extLst>
                </a:gridCol>
              </a:tblGrid>
              <a:tr h="404085">
                <a:tc>
                  <a:txBody>
                    <a:bodyPr/>
                    <a:lstStyle/>
                    <a:p>
                      <a:r>
                        <a:rPr lang="lv-LV" sz="2200" dirty="0" smtClean="0"/>
                        <a:t>Amateur Team</a:t>
                      </a:r>
                      <a:endParaRPr lang="lv-LV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200" dirty="0" smtClean="0"/>
                        <a:t>Professional Team</a:t>
                      </a:r>
                      <a:endParaRPr lang="lv-LV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33884"/>
                  </a:ext>
                </a:extLst>
              </a:tr>
              <a:tr h="846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Everyone runs around at random. They might</a:t>
                      </a:r>
                      <a:r>
                        <a:rPr lang="lv-LV" altLang="lv-LV" sz="2200" baseline="0" dirty="0" smtClean="0">
                          <a:solidFill>
                            <a:schemeClr val="tx1"/>
                          </a:solidFill>
                        </a:rPr>
                        <a:t> do right and wrong things</a:t>
                      </a: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Everyone moves in a coordinated fashion, based on practicing their tactics many times.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20389"/>
                  </a:ext>
                </a:extLst>
              </a:tr>
              <a:tr h="790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The next time the ball hits the same place, they may try something</a:t>
                      </a:r>
                      <a:r>
                        <a:rPr lang="lv-LV" altLang="lv-LV" sz="2200" dirty="0" smtClean="0">
                          <a:solidFill>
                            <a:schemeClr val="tx1"/>
                          </a:solidFill>
                        </a:rPr>
                        <a:t> entirely</a:t>
                      </a: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 different.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They may fail to make the right play, but they almost always try to do the right thing.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3788"/>
                  </a:ext>
                </a:extLst>
              </a:tr>
              <a:tr h="721581">
                <a:tc>
                  <a:txBody>
                    <a:bodyPr/>
                    <a:lstStyle/>
                    <a:p>
                      <a:r>
                        <a:rPr lang="lv-LV" altLang="lv-LV" sz="2200" dirty="0" smtClean="0">
                          <a:solidFill>
                            <a:schemeClr val="tx1"/>
                          </a:solidFill>
                        </a:rPr>
                        <a:t>When losing a top player, an amateur </a:t>
                      </a: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team </a:t>
                      </a:r>
                      <a:r>
                        <a:rPr lang="lv-LV" altLang="lv-LV" sz="2200" dirty="0" smtClean="0">
                          <a:solidFill>
                            <a:schemeClr val="tx1"/>
                          </a:solidFill>
                        </a:rPr>
                        <a:t>is likely to get</a:t>
                      </a: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 much worse.</a:t>
                      </a:r>
                      <a:endParaRPr lang="lv-LV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2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Professional team often has someone waiting to fill in</a:t>
                      </a:r>
                      <a:r>
                        <a:rPr lang="lv-LV" sz="2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lv-LV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13561"/>
                  </a:ext>
                </a:extLst>
              </a:tr>
              <a:tr h="1039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2200" dirty="0" smtClean="0"/>
                        <a:t>When results are</a:t>
                      </a:r>
                      <a:r>
                        <a:rPr lang="lv-LV" sz="2200" baseline="0" dirty="0" smtClean="0"/>
                        <a:t> bad </a:t>
                      </a: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Amateur players don’t know what went wrong, or they blame each other.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Professional teams </a:t>
                      </a:r>
                      <a:r>
                        <a:rPr lang="lv-LV" sz="2200" dirty="0" smtClean="0">
                          <a:solidFill>
                            <a:schemeClr val="tx1"/>
                          </a:solidFill>
                        </a:rPr>
                        <a:t>also 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discuss their play</a:t>
                      </a:r>
                      <a:r>
                        <a:rPr lang="lv-LV" sz="22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lv-LV" sz="2200" baseline="0" dirty="0" smtClean="0">
                          <a:solidFill>
                            <a:schemeClr val="tx1"/>
                          </a:solidFill>
                        </a:rPr>
                        <a:t> they 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look for</a:t>
                      </a:r>
                      <a:r>
                        <a:rPr lang="lv-LV" sz="2200" dirty="0" smtClean="0">
                          <a:solidFill>
                            <a:schemeClr val="tx1"/>
                          </a:solidFill>
                        </a:rPr>
                        <a:t> (and find)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v-LV" sz="2200" dirty="0" smtClean="0">
                          <a:solidFill>
                            <a:schemeClr val="tx1"/>
                          </a:solidFill>
                        </a:rPr>
                        <a:t>how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 to improve.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965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Maturity by Example: Soccer Teams</a:t>
            </a:r>
            <a:endParaRPr lang="lv-LV" dirty="0"/>
          </a:p>
        </p:txBody>
      </p:sp>
      <p:sp>
        <p:nvSpPr>
          <p:cNvPr id="5" name="TextBox 4"/>
          <p:cNvSpPr txBox="1"/>
          <p:nvPr/>
        </p:nvSpPr>
        <p:spPr>
          <a:xfrm>
            <a:off x="990285" y="5245947"/>
            <a:ext cx="10262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Mature </a:t>
            </a:r>
            <a:r>
              <a:rPr lang="ru-RU" sz="2800" dirty="0" smtClean="0"/>
              <a:t>=</a:t>
            </a:r>
            <a:r>
              <a:rPr lang="en-US" sz="2800" dirty="0" smtClean="0"/>
              <a:t> </a:t>
            </a:r>
            <a:r>
              <a:rPr lang="ru-RU" sz="2800" dirty="0" smtClean="0"/>
              <a:t>матёрый</a:t>
            </a:r>
            <a:r>
              <a:rPr lang="lv-LV" sz="2800" dirty="0"/>
              <a:t> </a:t>
            </a:r>
            <a:r>
              <a:rPr lang="lv-LV" sz="2800" dirty="0" smtClean="0"/>
              <a:t> (profesionāls/attīstīts/nobriedis = highly evolved)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4248430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2" b="1732"/>
          <a:stretch/>
        </p:blipFill>
        <p:spPr bwMode="auto">
          <a:xfrm>
            <a:off x="2393244" y="1316424"/>
            <a:ext cx="7157156" cy="453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CMM </a:t>
            </a:r>
            <a:r>
              <a:rPr lang="fr-FR" dirty="0" smtClean="0"/>
              <a:t>Levels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61358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2089150" y="4953000"/>
            <a:ext cx="8121650" cy="693738"/>
            <a:chOff x="565864" y="5103354"/>
            <a:chExt cx="8120576" cy="694160"/>
          </a:xfrm>
        </p:grpSpPr>
        <p:pic>
          <p:nvPicPr>
            <p:cNvPr id="16389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64" y="5103354"/>
              <a:ext cx="8120576" cy="676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0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5103354"/>
              <a:ext cx="5181600" cy="694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CMM Level 1 (Initial)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61"/>
              </a:spcBef>
              <a:buClr>
                <a:srgbClr val="002060"/>
              </a:buClr>
              <a:defRPr/>
            </a:pPr>
            <a:r>
              <a:rPr lang="en-US" sz="28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Level 1: Chaos and Hero Mentality</a:t>
            </a:r>
            <a:endParaRPr lang="lv-LV" sz="2800" b="1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Software processes </a:t>
            </a: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not defined</a:t>
            </a:r>
            <a:endParaRPr lang="en-US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Planning and controls </a:t>
            </a: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not used at all times</a:t>
            </a:r>
            <a:endParaRPr lang="en-US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Success </a:t>
            </a: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depends on some people only</a:t>
            </a: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 (personal motivation</a:t>
            </a: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 and</a:t>
            </a: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 sacrifice)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Success </a:t>
            </a: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does not depend on</a:t>
            </a: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 proven </a:t>
            </a:r>
            <a:r>
              <a:rPr lang="en-US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processe</a:t>
            </a: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s; it is not repeatable</a:t>
            </a:r>
            <a:r>
              <a:rPr lang="lv-LV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US" sz="32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08437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789311"/>
            <a:ext cx="81153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CMM Level 2: Managed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1264"/>
          </a:xfrm>
        </p:spPr>
        <p:txBody>
          <a:bodyPr/>
          <a:lstStyle/>
          <a:p>
            <a:pPr marL="360">
              <a:spcBef>
                <a:spcPts val="641"/>
              </a:spcBef>
              <a:buClr>
                <a:srgbClr val="002060"/>
              </a:buClr>
              <a:defRPr/>
            </a:pPr>
            <a:r>
              <a:rPr lang="lv-LV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Level 2: </a:t>
            </a: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Repeatable </a:t>
            </a:r>
            <a:r>
              <a:rPr lang="lv-LV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and </a:t>
            </a: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uses milestones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Basic project management controls implemented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Planning, monitor and </a:t>
            </a: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quality </a:t>
            </a: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control, cost and functionality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Processes are still </a:t>
            </a: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not transparent («</a:t>
            </a: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black boxes</a:t>
            </a: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»)</a:t>
            </a: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, but with milestones and reviews</a:t>
            </a:r>
            <a:r>
              <a:rPr lang="lv-LV" sz="3200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US" sz="32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152512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2038350" y="4724401"/>
            <a:ext cx="8115300" cy="676275"/>
            <a:chOff x="514350" y="4953000"/>
            <a:chExt cx="8115300" cy="676275"/>
          </a:xfrm>
        </p:grpSpPr>
        <p:pic>
          <p:nvPicPr>
            <p:cNvPr id="18437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" y="4953000"/>
              <a:ext cx="811530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8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991099"/>
              <a:ext cx="5520729" cy="638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CMM Level 3 (Defined)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4153"/>
          </a:xfrm>
        </p:spPr>
        <p:txBody>
          <a:bodyPr/>
          <a:lstStyle/>
          <a:p>
            <a:pPr marL="360">
              <a:spcBef>
                <a:spcPts val="641"/>
              </a:spcBef>
              <a:buClr>
                <a:srgbClr val="002060"/>
              </a:buClr>
              <a:defRPr/>
            </a:pP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Level 3:</a:t>
            </a:r>
            <a:r>
              <a:rPr lang="lv-LV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Defined software process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Processes are documented and used across the entire organization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The boxes are now internally visible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Staff understands their roles and responsibilities of </a:t>
            </a:r>
            <a:r>
              <a:rPr lang="en-US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processes</a:t>
            </a:r>
            <a:endParaRPr lang="en-US" sz="32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657241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Group 5"/>
          <p:cNvGrpSpPr>
            <a:grpSpLocks/>
          </p:cNvGrpSpPr>
          <p:nvPr/>
        </p:nvGrpSpPr>
        <p:grpSpPr bwMode="auto">
          <a:xfrm>
            <a:off x="2038350" y="5157788"/>
            <a:ext cx="8115300" cy="792162"/>
            <a:chOff x="514170" y="4837187"/>
            <a:chExt cx="8115300" cy="792088"/>
          </a:xfrm>
        </p:grpSpPr>
        <p:pic>
          <p:nvPicPr>
            <p:cNvPr id="19461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70" y="4837187"/>
              <a:ext cx="811530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2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953000"/>
              <a:ext cx="514350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CMM Level 4 (Quantitatively Managed)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3531"/>
          </a:xfrm>
        </p:spPr>
        <p:txBody>
          <a:bodyPr/>
          <a:lstStyle/>
          <a:p>
            <a:pPr marL="360">
              <a:spcBef>
                <a:spcPts val="641"/>
              </a:spcBef>
              <a:buClr>
                <a:srgbClr val="002060"/>
              </a:buClr>
              <a:defRPr/>
            </a:pP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Level 4:</a:t>
            </a:r>
            <a:r>
              <a:rPr lang="lv-LV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 Measurable</a:t>
            </a: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 process</a:t>
            </a:r>
            <a:r>
              <a:rPr lang="lv-LV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es</a:t>
            </a:r>
            <a:endParaRPr lang="en-US" b="1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Quantitative quality goals set for software processes and products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Processes are predictable, measured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Management makes informed, objective decisions</a:t>
            </a:r>
            <a:endParaRPr lang="en-US" sz="32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spcBef>
                <a:spcPts val="641"/>
              </a:spcBef>
              <a:buClr>
                <a:srgbClr val="002060"/>
              </a:buClr>
              <a:defRPr/>
            </a:pPr>
            <a:endParaRPr lang="en-US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lvl="1">
              <a:spcBef>
                <a:spcPts val="561"/>
              </a:spcBef>
              <a:buClr>
                <a:srgbClr val="002060"/>
              </a:buClr>
              <a:defRPr/>
            </a:pPr>
            <a:endParaRPr lang="en-US" sz="24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42780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2135188" y="5013325"/>
            <a:ext cx="8115300" cy="838200"/>
            <a:chOff x="514350" y="4724400"/>
            <a:chExt cx="8115300" cy="838200"/>
          </a:xfrm>
        </p:grpSpPr>
        <p:pic>
          <p:nvPicPr>
            <p:cNvPr id="20485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" y="4724400"/>
              <a:ext cx="811530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48DD8F-8796-45F5-921D-E1E02160C244}"/>
                </a:ext>
              </a:extLst>
            </p:cNvPr>
            <p:cNvSpPr/>
            <p:nvPr/>
          </p:nvSpPr>
          <p:spPr>
            <a:xfrm>
              <a:off x="514350" y="5400675"/>
              <a:ext cx="811530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20487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724400"/>
              <a:ext cx="57150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CMM Level 5 (Optimizing)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6153"/>
          </a:xfrm>
        </p:spPr>
        <p:txBody>
          <a:bodyPr/>
          <a:lstStyle/>
          <a:p>
            <a:pPr marL="360">
              <a:spcBef>
                <a:spcPts val="641"/>
              </a:spcBef>
              <a:buClr>
                <a:srgbClr val="002060"/>
              </a:buClr>
              <a:defRPr/>
            </a:pP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Level 5:</a:t>
            </a:r>
            <a:r>
              <a:rPr lang="lv-LV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Software process optimizing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Able to identify weaknesses and strengths proactively in processes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Continually improving range of processes capabilities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Continually improving processes performance</a:t>
            </a:r>
            <a:endParaRPr lang="en-US" sz="32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spcBef>
                <a:spcPts val="641"/>
              </a:spcBef>
              <a:buClr>
                <a:srgbClr val="002060"/>
              </a:buClr>
              <a:defRPr/>
            </a:pPr>
            <a:endParaRPr lang="en-US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lvl="1">
              <a:spcBef>
                <a:spcPts val="561"/>
              </a:spcBef>
              <a:buClr>
                <a:srgbClr val="002060"/>
              </a:buClr>
              <a:defRPr/>
            </a:pPr>
            <a:endParaRPr lang="en-US" sz="24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93206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lv-LV" sz="4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CMM: Summary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507" name="Picture 2" descr="Capability Maturity Model (CMM) &amp; CMM Levels: A Fool’s 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4" y="1844675"/>
            <a:ext cx="86264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951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E</a:t>
                </a:r>
                <a:r>
                  <a:rPr lang="en-US" dirty="0" smtClean="0"/>
                  <a:t>very</a:t>
                </a:r>
                <a:r>
                  <a:rPr lang="lv-LV" dirty="0" smtClean="0"/>
                  <a:t> team should have </a:t>
                </a:r>
                <a14:m>
                  <m:oMath xmlns:m="http://schemas.openxmlformats.org/officeDocument/2006/math"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dirty="0" smtClean="0"/>
                  <a:t> alert member</a:t>
                </a:r>
                <a:r>
                  <a:rPr lang="en-US" dirty="0" smtClean="0"/>
                  <a:t> by now. </a:t>
                </a: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en-US" dirty="0" smtClean="0"/>
                  <a:t>Y</a:t>
                </a:r>
                <a:r>
                  <a:rPr lang="lv-LV" dirty="0" smtClean="0"/>
                  <a:t>our Sprint 1 plan</a:t>
                </a:r>
                <a:r>
                  <a:rPr lang="en-US" dirty="0" smtClean="0"/>
                  <a:t> – some questions w</a:t>
                </a:r>
                <a:endParaRPr lang="lv-LV" dirty="0" smtClean="0"/>
              </a:p>
              <a:p>
                <a:r>
                  <a:rPr lang="lv-LV" dirty="0" smtClean="0"/>
                  <a:t>V-Model in Software Development and Prototypes.</a:t>
                </a:r>
              </a:p>
              <a:p>
                <a:r>
                  <a:rPr lang="en-US" dirty="0" smtClean="0"/>
                  <a:t>Capability and Maturity Model (CMM). Getting to Level 2, making your processes "manageable".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322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37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863752" y="1844824"/>
            <a:ext cx="4752528" cy="13681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lv-LV" sz="2400" dirty="0">
                <a:solidFill>
                  <a:srgbClr val="002060"/>
                </a:solidFill>
              </a:rPr>
              <a:t>Banks HATE him. </a:t>
            </a:r>
            <a:br>
              <a:rPr lang="lv-LV" sz="2400" dirty="0">
                <a:solidFill>
                  <a:srgbClr val="002060"/>
                </a:solidFill>
              </a:rPr>
            </a:br>
            <a:r>
              <a:rPr lang="lv-LV" sz="2400" dirty="0">
                <a:solidFill>
                  <a:srgbClr val="002060"/>
                </a:solidFill>
              </a:rPr>
              <a:t>See how he made $10,000 in an afternoon with one simple trick.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863752" y="3372839"/>
            <a:ext cx="4752528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lv-LV" sz="2400" dirty="0">
                <a:solidFill>
                  <a:srgbClr val="002060"/>
                </a:solidFill>
              </a:rPr>
              <a:t>10 tips to improve your CV.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863752" y="4252782"/>
            <a:ext cx="4752528" cy="13681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Things that only People who Work from Home </a:t>
            </a:r>
            <a:r>
              <a:rPr lang="lv-LV" sz="2400" dirty="0"/>
              <a:t>will Find Funny.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Sample Titles for Your Content</a:t>
            </a:r>
            <a:endParaRPr lang="lv-LV" dirty="0"/>
          </a:p>
        </p:txBody>
      </p:sp>
      <p:sp>
        <p:nvSpPr>
          <p:cNvPr id="6" name="Left Brace 5"/>
          <p:cNvSpPr/>
          <p:nvPr/>
        </p:nvSpPr>
        <p:spPr>
          <a:xfrm>
            <a:off x="3205537" y="1690688"/>
            <a:ext cx="493160" cy="4032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" name="TextBox 7"/>
          <p:cNvSpPr txBox="1"/>
          <p:nvPr/>
        </p:nvSpPr>
        <p:spPr>
          <a:xfrm>
            <a:off x="472612" y="2819125"/>
            <a:ext cx="2897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 smtClean="0"/>
              <a:t>Compare several titles (texts on links or banners leading to your  project page)</a:t>
            </a:r>
            <a:endParaRPr lang="lv-LV" sz="24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158569" y="202700"/>
            <a:ext cx="2281719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Marketing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Attracting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Traffic to your Website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59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7238073" y="1524000"/>
            <a:ext cx="3399792" cy="1616968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endParaRPr lang="lv-LV" sz="24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050" name="Picture 2" descr="Image result for lead para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8" y="1335640"/>
            <a:ext cx="6277681" cy="448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Lead Paragraph and Other Content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811766" y="1825625"/>
            <a:ext cx="4542034" cy="387495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What is a Lead Paragraph </a:t>
            </a:r>
            <a:b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in a news article?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Why is it important?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What items should be present?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Attention Hook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Author/Source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Theme</a:t>
            </a:r>
          </a:p>
          <a:p>
            <a:endParaRPr lang="lv-LV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v-LV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lv-LV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v-LV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287355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your Content in Pieces of Right Size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03438" cy="38749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Images may dramatically increase user interactions</a:t>
            </a:r>
          </a:p>
          <a:p>
            <a:r>
              <a:rPr lang="en-US" dirty="0" smtClean="0"/>
              <a:t>In the "click economy" chunking and labeling matters. </a:t>
            </a:r>
          </a:p>
          <a:p>
            <a:r>
              <a:rPr lang="en-US" dirty="0" smtClean="0"/>
              <a:t>A great novel can get the same attention as a great cat image.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pic>
        <p:nvPicPr>
          <p:cNvPr id="3076" name="Picture 4" descr="750+ Cute Cat Pictures | Download Free Images on Unspl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689" y="2000249"/>
            <a:ext cx="3727173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one With the Wind Vintage Civil War Book Margaret Mitchell Cloth Cover  Hardback 1964 Edition Original Jac… | Civil war books, Gone with the wind,  Margaret mitchell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51" y="2000250"/>
            <a:ext cx="2486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70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Using Google </a:t>
            </a:r>
            <a:r>
              <a:rPr lang="lv-LV" dirty="0" smtClean="0"/>
              <a:t>Analytics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Google Analytics is primarily aimed at for-profit websites that are selling something. Conversions, Goals, Ad Traffic analysis are designed to help sites </a:t>
            </a:r>
            <a:r>
              <a:rPr lang="lv-LV" dirty="0" smtClean="0"/>
              <a:t>do their "conversions"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trick is to ask yourself “what am I selling?”  What </a:t>
            </a:r>
            <a:r>
              <a:rPr lang="lv-LV" dirty="0" smtClean="0"/>
              <a:t>user activity </a:t>
            </a:r>
            <a:r>
              <a:rPr lang="en-US" dirty="0" smtClean="0"/>
              <a:t>on </a:t>
            </a:r>
            <a:r>
              <a:rPr lang="en-US" dirty="0"/>
              <a:t>your website </a:t>
            </a:r>
            <a:r>
              <a:rPr lang="lv-LV" dirty="0" smtClean="0"/>
              <a:t>means success for your effort?</a:t>
            </a:r>
            <a:endParaRPr lang="en-US" dirty="0"/>
          </a:p>
          <a:p>
            <a:pPr lvl="1"/>
            <a:r>
              <a:rPr lang="en-US" dirty="0"/>
              <a:t>Downloading a manual?  </a:t>
            </a:r>
          </a:p>
          <a:p>
            <a:pPr lvl="1"/>
            <a:r>
              <a:rPr lang="en-US" dirty="0"/>
              <a:t>Having a career question answered?  </a:t>
            </a:r>
          </a:p>
          <a:p>
            <a:pPr lvl="1"/>
            <a:r>
              <a:rPr lang="en-US" dirty="0"/>
              <a:t>Clicking a link on a map?  </a:t>
            </a:r>
          </a:p>
          <a:p>
            <a:pPr lvl="1"/>
            <a:r>
              <a:rPr lang="en-US" dirty="0"/>
              <a:t>What is the ultimate goal of your website? What specific, measurable Visitor interaction means success?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543751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82" y="1960188"/>
            <a:ext cx="5003264" cy="343507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up an </a:t>
            </a:r>
            <a:r>
              <a:rPr lang="en-US" dirty="0" smtClean="0"/>
              <a:t>account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a Google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you have not used Google Analytics before visit </a:t>
            </a:r>
            <a:r>
              <a:rPr lang="en-GB" sz="2800" b="1" dirty="0"/>
              <a:t>www.google.com/analytics/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Register your domain (no actual check that you own this domain, but you need to insert a JavaScript snippet into all HTML files.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are given a “Tracking ID”.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561327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6" y="1984359"/>
            <a:ext cx="6820520" cy="330422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Tracking Code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71362" y="1825625"/>
            <a:ext cx="4182437" cy="407174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or select existing domain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 “Property” click Tracking Info &gt; Tracking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Copy-paste as the first child under &lt;HEAD&gt; of every page you want to track (also PHP, Python templates, and other server side stuff that creates client-side HTML). </a:t>
            </a:r>
          </a:p>
          <a:p>
            <a:endParaRPr lang="lv-LV" dirty="0"/>
          </a:p>
        </p:txBody>
      </p:sp>
      <p:sp>
        <p:nvSpPr>
          <p:cNvPr id="6" name="Rounded Rectangle 5"/>
          <p:cNvSpPr/>
          <p:nvPr/>
        </p:nvSpPr>
        <p:spPr>
          <a:xfrm>
            <a:off x="2147299" y="4017196"/>
            <a:ext cx="4510355" cy="1271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614259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2" y="1570031"/>
            <a:ext cx="7943832" cy="155631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Tracking Your Content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78535"/>
            <a:ext cx="10515600" cy="2680475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Pageviews</a:t>
            </a:r>
            <a:r>
              <a:rPr lang="en-US" b="1" dirty="0"/>
              <a:t>:</a:t>
            </a:r>
            <a:r>
              <a:rPr lang="en-US" dirty="0"/>
              <a:t> # of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Unique </a:t>
            </a:r>
            <a:r>
              <a:rPr lang="en-US" b="1" dirty="0" err="1"/>
              <a:t>Pageviews</a:t>
            </a:r>
            <a:r>
              <a:rPr lang="en-US" b="1" dirty="0"/>
              <a:t>:</a:t>
            </a:r>
            <a:r>
              <a:rPr lang="en-US" dirty="0"/>
              <a:t> How many users visited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Avg. Time on Page:</a:t>
            </a:r>
            <a:r>
              <a:rPr lang="en-US" dirty="0"/>
              <a:t> </a:t>
            </a:r>
            <a:r>
              <a:rPr lang="en-US" dirty="0" err="1"/>
              <a:t>Hearbeats</a:t>
            </a:r>
            <a:r>
              <a:rPr lang="en-US" dirty="0"/>
              <a:t> from the Web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Entrances:</a:t>
            </a:r>
            <a:r>
              <a:rPr lang="en-US" dirty="0"/>
              <a:t> How many times this was the 1</a:t>
            </a:r>
            <a:r>
              <a:rPr lang="en-US" baseline="30000" dirty="0"/>
              <a:t>st</a:t>
            </a:r>
            <a:r>
              <a:rPr lang="en-US" dirty="0"/>
              <a:t> page visited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Bounce Rate:</a:t>
            </a:r>
            <a:r>
              <a:rPr lang="en-US" dirty="0"/>
              <a:t> How often this was the only page visited</a:t>
            </a:r>
            <a:br>
              <a:rPr lang="en-US" dirty="0"/>
            </a:br>
            <a:r>
              <a:rPr lang="en-US" dirty="0"/>
              <a:t>(Bounce = Closed browsers + Clicked links + Session expires)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Exit:</a:t>
            </a:r>
            <a:r>
              <a:rPr lang="en-US" dirty="0"/>
              <a:t> How many times this was the last page visited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2009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What does the GA Tracker See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User’s IP address and approximate location (unless they use VPNs or SSH tunnels)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estimate user’s age/gender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distinguish user sessions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measure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learn, where the users came from (traffic sources)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assign goals or money values, can add it 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What the Tracker Cannot See?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meaningful actions the user did on your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Did they actually look at your page during that time (or was it in another tab or minimized)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did they leave? (Clicked a link, closed browser window/tab…)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74596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Limitations and Notes on GA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Users should have JavaScript </a:t>
            </a:r>
            <a:r>
              <a:rPr lang="lv-LV" dirty="0" smtClean="0"/>
              <a:t>and cookies </a:t>
            </a:r>
            <a:r>
              <a:rPr lang="en-US" dirty="0" smtClean="0"/>
              <a:t>enabled</a:t>
            </a:r>
            <a:r>
              <a:rPr lang="lv-LV" dirty="0" smtClean="0"/>
              <a:t>.</a:t>
            </a:r>
          </a:p>
          <a:p>
            <a:r>
              <a:rPr lang="en-US" dirty="0" smtClean="0"/>
              <a:t>Google </a:t>
            </a:r>
            <a:r>
              <a:rPr lang="en-US" dirty="0"/>
              <a:t>Analytics track even content that is reloaded and served from a cache.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Real-time </a:t>
            </a:r>
            <a:r>
              <a:rPr lang="en-US" b="1" dirty="0" smtClean="0">
                <a:solidFill>
                  <a:srgbClr val="C00000"/>
                </a:solidFill>
              </a:rPr>
              <a:t>reports</a:t>
            </a:r>
            <a:endParaRPr lang="lv-LV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Check</a:t>
            </a:r>
            <a:r>
              <a:rPr lang="en-US" dirty="0"/>
              <a:t>, if your tracking code </a:t>
            </a:r>
            <a:r>
              <a:rPr lang="en-US" dirty="0" smtClean="0"/>
              <a:t>works</a:t>
            </a:r>
            <a:endParaRPr lang="lv-LV" dirty="0" smtClean="0"/>
          </a:p>
          <a:p>
            <a:r>
              <a:rPr lang="en-US" dirty="0" smtClean="0"/>
              <a:t>Check </a:t>
            </a:r>
            <a:r>
              <a:rPr lang="en-US" dirty="0"/>
              <a:t>response from recent social media posts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Normally you would use Summary </a:t>
            </a:r>
            <a:r>
              <a:rPr lang="en-US" b="1" dirty="0" smtClean="0">
                <a:solidFill>
                  <a:srgbClr val="C00000"/>
                </a:solidFill>
              </a:rPr>
              <a:t>Reports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04" y="2091558"/>
            <a:ext cx="5685920" cy="27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40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2"/>
          <p:cNvSpPr txBox="1"/>
          <p:nvPr/>
        </p:nvSpPr>
        <p:spPr>
          <a:xfrm>
            <a:off x="1919537" y="1268760"/>
            <a:ext cx="8576645" cy="4783832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Technologies behind "Google Analytics"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that Google Analytics uses to provide all the information in your reports comes from these </a:t>
            </a:r>
            <a:r>
              <a:rPr lang="en-US" dirty="0" smtClean="0"/>
              <a:t>sources:</a:t>
            </a:r>
            <a:endParaRPr lang="lv-LV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HTTP request of the user</a:t>
            </a:r>
            <a:r>
              <a:rPr lang="lv-LV" dirty="0"/>
              <a:t> </a:t>
            </a:r>
            <a:r>
              <a:rPr lang="lv-LV" dirty="0" smtClean="0"/>
              <a:t>(</a:t>
            </a:r>
            <a:r>
              <a:rPr lang="en-US" dirty="0" err="1" smtClean="0"/>
              <a:t>Referer</a:t>
            </a:r>
            <a:r>
              <a:rPr lang="en-US" dirty="0" smtClean="0"/>
              <a:t> header</a:t>
            </a:r>
            <a:r>
              <a:rPr lang="lv-LV" dirty="0" smtClean="0"/>
              <a:t>)</a:t>
            </a:r>
            <a:endParaRPr lang="lv-LV" dirty="0" smtClean="0"/>
          </a:p>
          <a:p>
            <a:pPr lvl="1"/>
            <a:r>
              <a:rPr lang="en-US" dirty="0" smtClean="0"/>
              <a:t>Browser/system </a:t>
            </a:r>
            <a:r>
              <a:rPr lang="en-US" dirty="0" smtClean="0"/>
              <a:t>information  (User-Agent header)</a:t>
            </a:r>
            <a:endParaRPr lang="lv-LV" dirty="0" smtClean="0"/>
          </a:p>
          <a:p>
            <a:pPr lvl="1"/>
            <a:r>
              <a:rPr lang="en-US" dirty="0" smtClean="0"/>
              <a:t>First-party </a:t>
            </a:r>
            <a:r>
              <a:rPr lang="en-US" dirty="0"/>
              <a:t>cookies</a:t>
            </a:r>
            <a:r>
              <a:rPr lang="lv-LV" dirty="0"/>
              <a:t> (=same domain as Google Analytics</a:t>
            </a:r>
            <a:r>
              <a:rPr lang="lv-LV" dirty="0" smtClean="0"/>
              <a:t>)</a:t>
            </a:r>
            <a:endParaRPr lang="en-US" dirty="0"/>
          </a:p>
          <a:p>
            <a:r>
              <a:rPr lang="en-US" dirty="0"/>
              <a:t>All that is submitted as parameters to a single pixel GIF image </a:t>
            </a:r>
            <a:r>
              <a:rPr lang="en-US" dirty="0" smtClean="0"/>
              <a:t>request (or to a "collect" script on GA).</a:t>
            </a:r>
            <a:endParaRPr lang="en-US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12578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Sprint 1 is (should be) Complete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Objective: </a:t>
            </a:r>
            <a:r>
              <a:rPr lang="lv-LV" dirty="0"/>
              <a:t>S</a:t>
            </a:r>
            <a:r>
              <a:rPr lang="en-US" dirty="0"/>
              <a:t>print should result in a prototype </a:t>
            </a:r>
            <a:r>
              <a:rPr lang="lv-LV" dirty="0"/>
              <a:t>(</a:t>
            </a:r>
            <a:r>
              <a:rPr lang="en-US" dirty="0"/>
              <a:t>or workable version</a:t>
            </a:r>
            <a:r>
              <a:rPr lang="lv-LV" dirty="0"/>
              <a:t>)</a:t>
            </a:r>
            <a:r>
              <a:rPr lang="en-US" dirty="0"/>
              <a:t> of the final project deliverable.</a:t>
            </a:r>
            <a:endParaRPr lang="lv-LV" dirty="0"/>
          </a:p>
          <a:p>
            <a:r>
              <a:rPr lang="en-US" dirty="0">
                <a:solidFill>
                  <a:srgbClr val="0070C0"/>
                </a:solidFill>
              </a:rPr>
              <a:t>Sprint </a:t>
            </a:r>
            <a:r>
              <a:rPr lang="lv-LV" dirty="0">
                <a:solidFill>
                  <a:srgbClr val="0070C0"/>
                </a:solidFill>
              </a:rPr>
              <a:t>Review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(Demo of newly implemented features)</a:t>
            </a:r>
            <a:endParaRPr lang="lv-LV" dirty="0"/>
          </a:p>
          <a:p>
            <a:r>
              <a:rPr lang="en-US" dirty="0">
                <a:solidFill>
                  <a:srgbClr val="0070C0"/>
                </a:solidFill>
              </a:rPr>
              <a:t>Sprint Retrospective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(New Situation? Adjustments?)</a:t>
            </a:r>
          </a:p>
          <a:p>
            <a:r>
              <a:rPr lang="en-US" dirty="0">
                <a:solidFill>
                  <a:srgbClr val="0070C0"/>
                </a:solidFill>
              </a:rPr>
              <a:t>Sprint Planning</a:t>
            </a:r>
            <a:r>
              <a:rPr lang="en-US" dirty="0"/>
              <a:t> (Iteration/Sprint 2)</a:t>
            </a:r>
          </a:p>
          <a:p>
            <a:r>
              <a:rPr lang="en-US" dirty="0">
                <a:solidFill>
                  <a:srgbClr val="0070C0"/>
                </a:solidFill>
              </a:rPr>
              <a:t>Daily Standups</a:t>
            </a:r>
            <a:r>
              <a:rPr lang="en-US" dirty="0"/>
              <a:t> (what I did? what I plan to do? any blockers?)</a:t>
            </a:r>
            <a:endParaRPr lang="lv-LV" dirty="0"/>
          </a:p>
          <a:p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pic>
        <p:nvPicPr>
          <p:cNvPr id="4100" name="Picture 4" descr="Events in Scrum. As I promised in my previous article… | by Magda Miu |  Mediu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3" y="1061378"/>
            <a:ext cx="6861674" cy="503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1510301" y="3883631"/>
            <a:ext cx="1699436" cy="87330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8226" y="4807489"/>
            <a:ext cx="2059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Where we aim to be now</a:t>
            </a:r>
            <a:endParaRPr lang="lv-LV" sz="24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158569" y="202700"/>
            <a:ext cx="2281719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Finishing Sprint 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54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Plugin: Live HTTP Headers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602500"/>
            <a:ext cx="11572875" cy="5153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9562" y="1602500"/>
            <a:ext cx="11659831" cy="154139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73114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Your Tasks</a:t>
            </a:r>
            <a:endParaRPr lang="lv-LV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Plan and submit your Iteration 2. </a:t>
            </a:r>
            <a:br>
              <a:rPr lang="lv-LV" dirty="0" smtClean="0"/>
            </a:br>
            <a:r>
              <a:rPr lang="lv-LV" dirty="0" smtClean="0"/>
              <a:t>Once again these are 3-5 User Stories. </a:t>
            </a:r>
          </a:p>
          <a:p>
            <a:r>
              <a:rPr lang="lv-LV" dirty="0" smtClean="0"/>
              <a:t>Deadline is </a:t>
            </a:r>
            <a:r>
              <a:rPr lang="lv-LV" b="1" dirty="0" smtClean="0"/>
              <a:t>Tuesday, November 3, 2020. </a:t>
            </a:r>
            <a:endParaRPr lang="en-US" dirty="0"/>
          </a:p>
          <a:p>
            <a:pPr lvl="1"/>
            <a:r>
              <a:rPr lang="en-US" dirty="0" smtClean="0"/>
              <a:t>Y</a:t>
            </a:r>
            <a:r>
              <a:rPr lang="lv-LV" dirty="0" smtClean="0"/>
              <a:t>ou could </a:t>
            </a:r>
            <a:r>
              <a:rPr lang="en-US" dirty="0" smtClean="0"/>
              <a:t>discuss</a:t>
            </a:r>
            <a:r>
              <a:rPr lang="lv-LV" dirty="0" smtClean="0"/>
              <a:t> between yourselves and submit it today.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delaying allows to take a better decision, postpone until Tuesday.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58569" y="202700"/>
            <a:ext cx="2281719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 of your Tasks</a:t>
            </a:r>
          </a:p>
        </p:txBody>
      </p:sp>
    </p:spTree>
    <p:extLst>
      <p:ext uri="{BB962C8B-B14F-4D97-AF65-F5344CB8AC3E}">
        <p14:creationId xmlns:p14="http://schemas.microsoft.com/office/powerpoint/2010/main" val="303971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Sprint/Iteration Planning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Assumptions:</a:t>
            </a:r>
            <a:r>
              <a:rPr lang="en-US" dirty="0" smtClean="0"/>
              <a:t> Should have a Product Owner and a Backlog.</a:t>
            </a:r>
          </a:p>
          <a:p>
            <a:r>
              <a:rPr lang="en-US" b="1" dirty="0" smtClean="0"/>
              <a:t>Sprint Goal: </a:t>
            </a:r>
            <a:r>
              <a:rPr lang="en-US" dirty="0" smtClean="0"/>
              <a:t>Team agrees on a few tasks that have high priority (highest customer value, risks involved, etc.)</a:t>
            </a:r>
          </a:p>
          <a:p>
            <a:r>
              <a:rPr lang="en-US" b="1" dirty="0" smtClean="0"/>
              <a:t>Sustainable Pace: </a:t>
            </a:r>
            <a:r>
              <a:rPr lang="en-US" dirty="0" smtClean="0"/>
              <a:t>Team should be able to maintain the rhythm.</a:t>
            </a:r>
            <a:endParaRPr lang="en-US" b="1" dirty="0" smtClean="0"/>
          </a:p>
          <a:p>
            <a:r>
              <a:rPr lang="en-US" b="1" dirty="0" smtClean="0"/>
              <a:t>Estimate hours: </a:t>
            </a:r>
            <a:r>
              <a:rPr lang="en-US" dirty="0" smtClean="0"/>
              <a:t>Complexity estimated in hours </a:t>
            </a:r>
            <a:r>
              <a:rPr lang="en-US" dirty="0"/>
              <a:t>for each </a:t>
            </a:r>
            <a:r>
              <a:rPr lang="en-US" dirty="0" smtClean="0"/>
              <a:t>task (can average estimates).</a:t>
            </a:r>
          </a:p>
          <a:p>
            <a:r>
              <a:rPr lang="en-US" b="1" dirty="0" smtClean="0"/>
              <a:t>Task:</a:t>
            </a:r>
            <a:r>
              <a:rPr lang="en-US" dirty="0" smtClean="0"/>
              <a:t> user story or non-functional requirement.</a:t>
            </a:r>
          </a:p>
          <a:p>
            <a:r>
              <a:rPr lang="en-US" b="1" dirty="0" smtClean="0"/>
              <a:t>Just-in-time planning: </a:t>
            </a:r>
            <a:r>
              <a:rPr lang="en-US" dirty="0" smtClean="0"/>
              <a:t>Take decisions at the right time.</a:t>
            </a:r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2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"The Big 6"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24245" cy="3874959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lv-LV" sz="2400" dirty="0"/>
              <a:t>Create a window where users can input their credentials to register/log in.</a:t>
            </a:r>
          </a:p>
          <a:p>
            <a:pPr marL="514350" lvl="0" indent="-514350">
              <a:buFont typeface="+mj-lt"/>
              <a:buAutoNum type="arabicPeriod"/>
            </a:pPr>
            <a:r>
              <a:rPr lang="lv-LV" sz="2400" dirty="0"/>
              <a:t>Make it possible to register using a Google account.</a:t>
            </a:r>
          </a:p>
          <a:p>
            <a:pPr marL="514350" lvl="0" indent="-514350">
              <a:buFont typeface="+mj-lt"/>
              <a:buAutoNum type="arabicPeriod"/>
            </a:pPr>
            <a:r>
              <a:rPr lang="lv-LV" sz="2400" dirty="0"/>
              <a:t>Implement a map (without location markers of bins).</a:t>
            </a:r>
          </a:p>
          <a:p>
            <a:pPr marL="514350" lvl="0" indent="-514350">
              <a:buFont typeface="+mj-lt"/>
              <a:buAutoNum type="arabicPeriod"/>
            </a:pPr>
            <a:r>
              <a:rPr lang="lv-LV" sz="2400" dirty="0"/>
              <a:t>Set up a database where users’ credentials will be stored (not hosted).</a:t>
            </a:r>
          </a:p>
          <a:p>
            <a:pPr marL="514350" lvl="0" indent="-514350">
              <a:buFont typeface="+mj-lt"/>
              <a:buAutoNum type="arabicPeriod"/>
            </a:pPr>
            <a:r>
              <a:rPr lang="lv-LV" sz="2400" dirty="0"/>
              <a:t>Create a window where the information about proper recycling will be seen.</a:t>
            </a:r>
          </a:p>
          <a:p>
            <a:pPr marL="514350" indent="-514350">
              <a:buFont typeface="+mj-lt"/>
              <a:buAutoNum type="arabicPeriod"/>
            </a:pPr>
            <a:endParaRPr lang="lv-LV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52171" y="1825625"/>
            <a:ext cx="4901629" cy="3563560"/>
          </a:xfrm>
          <a:prstGeom prst="roundRect">
            <a:avLst>
              <a:gd name="adj" fmla="val 11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27432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Goals? </a:t>
            </a:r>
            <a:r>
              <a:rPr lang="en-US" sz="2400" dirty="0"/>
              <a:t>What makes your Sprint1 user stories valuable?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Sustainable pace?</a:t>
            </a:r>
            <a:r>
              <a:rPr lang="en-US" sz="2400" dirty="0"/>
              <a:t> Too many (too few) tasks? Did the time estimates match?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Conclusions? </a:t>
            </a:r>
            <a:r>
              <a:rPr lang="en-US" sz="2400" dirty="0"/>
              <a:t>Is there a need to change your approach in Spring2?</a:t>
            </a:r>
          </a:p>
          <a:p>
            <a:pPr algn="ctr"/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181662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"Clouds"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</a:t>
            </a:r>
            <a:r>
              <a:rPr lang="en-US" dirty="0" err="1"/>
              <a:t>ontact</a:t>
            </a:r>
            <a:r>
              <a:rPr lang="en-US" dirty="0"/>
              <a:t> the </a:t>
            </a:r>
            <a:r>
              <a:rPr lang="en-US" dirty="0" err="1"/>
              <a:t>Bauska</a:t>
            </a:r>
            <a:r>
              <a:rPr lang="en-US" dirty="0"/>
              <a:t> school of art and </a:t>
            </a:r>
            <a:r>
              <a:rPr lang="en-US" dirty="0" smtClean="0"/>
              <a:t>discuss </a:t>
            </a:r>
            <a:r>
              <a:rPr lang="en-US" dirty="0"/>
              <a:t>cooperation (students’ participation in our project</a:t>
            </a:r>
            <a:r>
              <a:rPr lang="en-US" dirty="0" smtClean="0"/>
              <a:t>).</a:t>
            </a:r>
            <a:endParaRPr lang="lv-LV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Explore the place for drawings (sports stadium</a:t>
            </a:r>
            <a:r>
              <a:rPr lang="en-US" dirty="0" smtClean="0"/>
              <a:t>).</a:t>
            </a:r>
            <a:endParaRPr lang="lv-LV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Develop </a:t>
            </a:r>
            <a:r>
              <a:rPr lang="en-US" dirty="0" err="1" smtClean="0"/>
              <a:t>photoshop</a:t>
            </a:r>
            <a:r>
              <a:rPr lang="en-US" dirty="0" smtClean="0"/>
              <a:t> skills, create a </a:t>
            </a:r>
            <a:r>
              <a:rPr lang="en-US" dirty="0"/>
              <a:t>better prototype (photos of the stadium).</a:t>
            </a:r>
            <a:endParaRPr lang="lv-LV" dirty="0"/>
          </a:p>
          <a:p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52171" y="1825625"/>
            <a:ext cx="4901629" cy="3563560"/>
          </a:xfrm>
          <a:prstGeom prst="roundRect">
            <a:avLst>
              <a:gd name="adj" fmla="val 11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27432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Goals? </a:t>
            </a:r>
            <a:r>
              <a:rPr lang="en-US" sz="2400" dirty="0"/>
              <a:t>What makes your Sprint1 user stories valuable?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Sustainable pace?</a:t>
            </a:r>
            <a:r>
              <a:rPr lang="en-US" sz="2400" dirty="0"/>
              <a:t> Too many (too few) tasks? Did the time estimates match?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Conclusions? </a:t>
            </a:r>
            <a:r>
              <a:rPr lang="en-US" sz="2400" dirty="0"/>
              <a:t>Is there a need to change your approach in Spring2?</a:t>
            </a:r>
          </a:p>
          <a:p>
            <a:pPr algn="ctr"/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427754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DAGAZ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8" y="1342740"/>
            <a:ext cx="5470133" cy="544740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452171" y="1825625"/>
            <a:ext cx="4901629" cy="3563560"/>
          </a:xfrm>
          <a:prstGeom prst="roundRect">
            <a:avLst>
              <a:gd name="adj" fmla="val 11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27432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Goals? </a:t>
            </a:r>
            <a:r>
              <a:rPr lang="en-US" sz="2400" dirty="0"/>
              <a:t>What makes your Sprint1 user stories valuable?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Sustainable pace?</a:t>
            </a:r>
            <a:r>
              <a:rPr lang="en-US" sz="2400" dirty="0"/>
              <a:t> Too many (too few) tasks? Did the time estimates match?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Conclusions? </a:t>
            </a:r>
            <a:r>
              <a:rPr lang="en-US" sz="2400" dirty="0"/>
              <a:t>Is there a need to change your approach in Spring2?</a:t>
            </a:r>
          </a:p>
          <a:p>
            <a:pPr algn="ctr"/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2994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"The Devils"</a:t>
            </a:r>
            <a:endParaRPr lang="lv-LV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28" y="1424932"/>
            <a:ext cx="4974614" cy="515164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30, 2020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52171" y="1825625"/>
            <a:ext cx="4901629" cy="3563560"/>
          </a:xfrm>
          <a:prstGeom prst="roundRect">
            <a:avLst>
              <a:gd name="adj" fmla="val 11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bIns="27432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Goals? </a:t>
            </a:r>
            <a:r>
              <a:rPr lang="en-US" sz="2400" dirty="0"/>
              <a:t>What makes your Sprint1 user stories valuable?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Sustainable pace?</a:t>
            </a:r>
            <a:r>
              <a:rPr lang="en-US" sz="2400" dirty="0"/>
              <a:t> Too many (too few) tasks? Did the time estimates match?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Conclusions? </a:t>
            </a:r>
            <a:r>
              <a:rPr lang="en-US" sz="2400" dirty="0"/>
              <a:t>Is there a need to change your approach in Spring2?</a:t>
            </a:r>
          </a:p>
          <a:p>
            <a:pPr algn="ctr"/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386392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5EAA1B-E230-475B-A22B-CC837997F137}" vid="{C07CB3B4-ABFF-4EFA-AA79-D7C8665086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3622</TotalTime>
  <Words>2543</Words>
  <Application>Microsoft Office PowerPoint</Application>
  <PresentationFormat>Widescreen</PresentationFormat>
  <Paragraphs>305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 PL KaitiM GB</vt:lpstr>
      <vt:lpstr>Arial</vt:lpstr>
      <vt:lpstr>Calibri</vt:lpstr>
      <vt:lpstr>Calibri Light</vt:lpstr>
      <vt:lpstr>Cambria Math</vt:lpstr>
      <vt:lpstr>Courier New</vt:lpstr>
      <vt:lpstr>Helvetica</vt:lpstr>
      <vt:lpstr>Times New Roman</vt:lpstr>
      <vt:lpstr>Office dizains</vt:lpstr>
      <vt:lpstr>First Year Seminar Fall 2020, Week 9</vt:lpstr>
      <vt:lpstr>Prototype Grading (max 300 points)</vt:lpstr>
      <vt:lpstr>Objectives</vt:lpstr>
      <vt:lpstr>Sprint 1 is (should be) Complete</vt:lpstr>
      <vt:lpstr>Sprint/Iteration Planning</vt:lpstr>
      <vt:lpstr>Team "The Big 6"</vt:lpstr>
      <vt:lpstr>Team "Clouds"</vt:lpstr>
      <vt:lpstr>Team DAGAZ</vt:lpstr>
      <vt:lpstr>Team "The Devils"</vt:lpstr>
      <vt:lpstr>Team "Fireball"</vt:lpstr>
      <vt:lpstr>Team "Five of a Kind"</vt:lpstr>
      <vt:lpstr>Team "Half and Half"</vt:lpstr>
      <vt:lpstr>Team "Innovators"</vt:lpstr>
      <vt:lpstr>Team "IZT"</vt:lpstr>
      <vt:lpstr>Team Kowalski</vt:lpstr>
      <vt:lpstr>Team MakeA</vt:lpstr>
      <vt:lpstr>Team Synergy</vt:lpstr>
      <vt:lpstr>Team Stonks</vt:lpstr>
      <vt:lpstr>IT Product Development: V-Model </vt:lpstr>
      <vt:lpstr>What is CMM</vt:lpstr>
      <vt:lpstr>Capability Levels</vt:lpstr>
      <vt:lpstr>Maturity by Example: Soccer Teams</vt:lpstr>
      <vt:lpstr>CMM Levels</vt:lpstr>
      <vt:lpstr>CMM Level 1 (Initial)</vt:lpstr>
      <vt:lpstr>CMM Level 2: Managed</vt:lpstr>
      <vt:lpstr>CMM Level 3 (Defined)</vt:lpstr>
      <vt:lpstr>CMM Level 4 (Quantitatively Managed)</vt:lpstr>
      <vt:lpstr>CMM Level 5 (Optimizing)</vt:lpstr>
      <vt:lpstr>PowerPoint Presentation</vt:lpstr>
      <vt:lpstr>Sample Titles for Your Content</vt:lpstr>
      <vt:lpstr>Lead Paragraph and Other Content</vt:lpstr>
      <vt:lpstr>Split your Content in Pieces of Right Size</vt:lpstr>
      <vt:lpstr>Using Google Analytics</vt:lpstr>
      <vt:lpstr>How to set up an account</vt:lpstr>
      <vt:lpstr>Tracking Code</vt:lpstr>
      <vt:lpstr>Tracking Your Content</vt:lpstr>
      <vt:lpstr>What does the GA Tracker See</vt:lpstr>
      <vt:lpstr>Limitations and Notes on GA</vt:lpstr>
      <vt:lpstr>Technologies behind "Google Analytics"</vt:lpstr>
      <vt:lpstr>Chrome Plugin: Live HTTP Headers</vt:lpstr>
      <vt:lpstr>Summary of Your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compression</dc:title>
  <dc:creator>Annija Vītoliņa</dc:creator>
  <cp:lastModifiedBy>Kalvis Apsītis</cp:lastModifiedBy>
  <cp:revision>241</cp:revision>
  <dcterms:created xsi:type="dcterms:W3CDTF">2020-03-09T07:12:56Z</dcterms:created>
  <dcterms:modified xsi:type="dcterms:W3CDTF">2020-10-30T09:02:58Z</dcterms:modified>
</cp:coreProperties>
</file>