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80" r:id="rId2"/>
    <p:sldId id="303" r:id="rId3"/>
    <p:sldId id="306" r:id="rId4"/>
    <p:sldId id="311" r:id="rId5"/>
    <p:sldId id="308" r:id="rId6"/>
    <p:sldId id="307" r:id="rId7"/>
    <p:sldId id="309" r:id="rId8"/>
    <p:sldId id="310" r:id="rId9"/>
    <p:sldId id="282" r:id="rId10"/>
    <p:sldId id="305" r:id="rId11"/>
    <p:sldId id="312" r:id="rId12"/>
    <p:sldId id="313" r:id="rId13"/>
    <p:sldId id="314" r:id="rId14"/>
    <p:sldId id="320" r:id="rId15"/>
    <p:sldId id="315" r:id="rId16"/>
    <p:sldId id="316" r:id="rId17"/>
    <p:sldId id="317" r:id="rId18"/>
    <p:sldId id="318" r:id="rId19"/>
    <p:sldId id="31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Introduction" id="{02BB7856-BF30-437E-817C-33DCE9BC3D06}">
          <p14:sldIdLst>
            <p14:sldId id="280"/>
            <p14:sldId id="303"/>
            <p14:sldId id="306"/>
            <p14:sldId id="311"/>
            <p14:sldId id="308"/>
            <p14:sldId id="307"/>
            <p14:sldId id="309"/>
            <p14:sldId id="310"/>
          </p14:sldIdLst>
        </p14:section>
        <p14:section name="1.1.1 Hello World Demo" id="{95644BDC-B5F3-4CC7-B43E-884AFC05F84C}">
          <p14:sldIdLst>
            <p14:sldId id="282"/>
            <p14:sldId id="305"/>
          </p14:sldIdLst>
        </p14:section>
        <p14:section name="1.1.2 Fundamental Types" id="{FD898F7D-47CD-4DBA-8E6B-6C3A52474CF7}">
          <p14:sldIdLst>
            <p14:sldId id="312"/>
          </p14:sldIdLst>
        </p14:section>
        <p14:section name="1.1.3 Arrays, Pointers, References" id="{28DD562B-4B3B-48B6-B0B3-7434FF0D608F}">
          <p14:sldIdLst>
            <p14:sldId id="313"/>
          </p14:sldIdLst>
        </p14:section>
        <p14:section name="1.1.4 Namespaces, Variables, Scopes" id="{8F6C2DB0-12A6-437F-82AE-FD8B73C1EC95}">
          <p14:sldIdLst>
            <p14:sldId id="314"/>
            <p14:sldId id="320"/>
          </p14:sldIdLst>
        </p14:section>
        <p14:section name="1.1.5 Identify periodic strings" id="{E9A395BB-38B0-4D9A-89D8-F7FC9F358607}">
          <p14:sldIdLst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02A"/>
    <a:srgbClr val="0033CC"/>
    <a:srgbClr val="43B05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1" d="100"/>
          <a:sy n="91" d="100"/>
        </p:scale>
        <p:origin x="9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29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lv-LV"/>
              <a:t>Algoritmu testēšana un atkļūdošana mācību programmēšanas uzdevumiem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lv-LV"/>
              <a:t>17.05.2007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lv-LV"/>
              <a:t>Guntis Arnicāns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</a:t>
            </a:r>
            <a:r>
              <a:rPr lang="en-US" altLang="lv-LV" dirty="0" smtClean="0">
                <a:latin typeface="Arial" panose="020B0604020202020204" pitchFamily="34" charset="0"/>
              </a:rPr>
              <a:t>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</a:t>
            </a:r>
            <a:r>
              <a:rPr lang="en-US" altLang="lv-LV" dirty="0" smtClean="0">
                <a:latin typeface="Arial" panose="020B0604020202020204" pitchFamily="34" charset="0"/>
              </a:rPr>
              <a:t>Contents </a:t>
            </a:r>
            <a:r>
              <a:rPr lang="en-US" altLang="lv-LV" dirty="0" smtClean="0">
                <a:latin typeface="Arial" panose="020B0604020202020204" pitchFamily="34" charset="0"/>
              </a:rPr>
              <a:t>(</a:t>
            </a:r>
            <a:r>
              <a:rPr lang="en-US" altLang="lv-LV" dirty="0" smtClean="0">
                <a:latin typeface="Arial" panose="020B0604020202020204" pitchFamily="34" charset="0"/>
              </a:rPr>
              <a:t>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</a:t>
            </a:r>
            <a:r>
              <a:rPr lang="en-US" altLang="lv-LV" dirty="0" smtClean="0">
                <a:latin typeface="Arial" panose="020B0604020202020204" pitchFamily="34" charset="0"/>
              </a:rPr>
              <a:t>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</a:t>
            </a:r>
            <a:r>
              <a:rPr lang="en-US" altLang="lv-LV" dirty="0" smtClean="0">
                <a:latin typeface="Arial" panose="020B0604020202020204" pitchFamily="34" charset="0"/>
              </a:rPr>
              <a:t>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</a:t>
            </a:r>
            <a:r>
              <a:rPr lang="en-US" altLang="lv-LV" dirty="0" smtClean="0">
                <a:latin typeface="Arial" panose="020B0604020202020204" pitchFamily="34" charset="0"/>
              </a:rPr>
              <a:t>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2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overdo</a:t>
            </a:r>
            <a:r>
              <a:rPr lang="en-US" baseline="0" dirty="0" smtClean="0"/>
              <a:t> exercises with paper and pseudocode, we can end up in a situation, where people do not get real programming skills. On the other hand – these methods (written exercises, pseudocode and its analysis) are the ones we have. There has to be a way to resolve the tension between the teaching and the objectives.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0071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*Apophatic</a:t>
            </a:r>
            <a:r>
              <a:rPr lang="en-US" baseline="0" dirty="0" smtClean="0"/>
              <a:t> reasoning* is trying to define some concept by telling what it is **not** (for example, "a rose is not a camel", "a rose is not a table" and so on). It is usually insufficient to clarify anything; but it clears away common misconceptions. Apophatic methods are used in theology – as it may be easier to explain the concept of G-d by what it is not (rather by what it is).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5122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609600" eaLnBrk="1" hangingPunct="1">
              <a:spcBef>
                <a:spcPts val="0"/>
              </a:spcBef>
            </a:pPr>
            <a:r>
              <a:rPr lang="en-US" altLang="lv-LV" dirty="0" smtClean="0">
                <a:ea typeface="ＭＳ Ｐゴシック" panose="020B0600070205080204" pitchFamily="34" charset="-128"/>
              </a:rPr>
              <a:t>* Need *some* language to </a:t>
            </a:r>
            <a:r>
              <a:rPr lang="en-US" altLang="lv-LV" dirty="0" smtClean="0">
                <a:ea typeface="+mn-ea"/>
              </a:rPr>
              <a:t>implement</a:t>
            </a:r>
            <a:r>
              <a:rPr lang="en-US" altLang="lv-LV" baseline="0" dirty="0" smtClean="0">
                <a:ea typeface="+mn-ea"/>
              </a:rPr>
              <a:t> algorithms. </a:t>
            </a:r>
          </a:p>
          <a:p>
            <a:pPr marL="0" indent="-609600" eaLnBrk="1" hangingPunct="1">
              <a:spcBef>
                <a:spcPts val="0"/>
              </a:spcBef>
            </a:pPr>
            <a:r>
              <a:rPr lang="en-US" altLang="lv-LV" baseline="0" dirty="0" smtClean="0">
                <a:ea typeface="+mn-ea"/>
              </a:rPr>
              <a:t>* More recent languages isolate the user from concerns like memory management or garbage collection. </a:t>
            </a:r>
            <a:endParaRPr lang="en-US" altLang="ja-JP" dirty="0" smtClean="0">
              <a:ea typeface="+mn-ea"/>
            </a:endParaRPr>
          </a:p>
          <a:p>
            <a:pPr marL="0" indent="-609600" eaLnBrk="1" hangingPunct="1">
              <a:spcBef>
                <a:spcPts val="0"/>
              </a:spcBef>
            </a:pPr>
            <a:r>
              <a:rPr lang="en-US" altLang="lv-LV" dirty="0" smtClean="0">
                <a:ea typeface="ＭＳ Ｐゴシック" panose="020B0600070205080204" pitchFamily="34" charset="-128"/>
              </a:rPr>
              <a:t>*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The purpose of a programming language is to allow you to express your ideas in code. 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C++ allows you to express ideas from many application areas;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see the consequences in hardware directly.</a:t>
            </a:r>
            <a:endParaRPr lang="en-US" altLang="lv-LV" dirty="0" smtClean="0">
              <a:ea typeface="ＭＳ Ｐゴシック" panose="020B0600070205080204" pitchFamily="34" charset="-128"/>
            </a:endParaRPr>
          </a:p>
          <a:p>
            <a:pPr marL="0">
              <a:spcBef>
                <a:spcPts val="0"/>
              </a:spcBef>
            </a:pPr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8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066781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v-LV" altLang="lv-LV" dirty="0" smtClean="0">
                <a:latin typeface="Arial" panose="020B0604020202020204" pitchFamily="34" charset="0"/>
              </a:rPr>
              <a:t>**Goal:** We want to show that the approach (for this module – the large steps used in this course to analyze the data structure algorithms) </a:t>
            </a:r>
            <a:r>
              <a:rPr lang="lv-LV" altLang="lv-LV" dirty="0" smtClean="0">
                <a:latin typeface="Arial" panose="020B0604020202020204" pitchFamily="34" charset="0"/>
              </a:rPr>
              <a:t>are "natural</a:t>
            </a:r>
            <a:r>
              <a:rPr lang="lv-LV" altLang="lv-LV" dirty="0" smtClean="0">
                <a:latin typeface="Arial" panose="020B0604020202020204" pitchFamily="34" charset="0"/>
              </a:rPr>
              <a:t>". Or, perhaps, they are not, but then we will experience a sense of </a:t>
            </a:r>
            <a:r>
              <a:rPr lang="lv-LV" altLang="lv-LV" dirty="0" smtClean="0">
                <a:latin typeface="Arial" panose="020B0604020202020204" pitchFamily="34" charset="0"/>
              </a:rPr>
              <a:t>surprise, which is OK.</a:t>
            </a:r>
            <a:r>
              <a:rPr lang="lv-LV" altLang="lv-LV" baseline="0" dirty="0" smtClean="0">
                <a:latin typeface="Arial" panose="020B0604020202020204" pitchFamily="34" charset="0"/>
              </a:rPr>
              <a:t> </a:t>
            </a:r>
          </a:p>
          <a:p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Reading the problem is not obvious – you should skip all the prose that is irrelevant for the algorithm; only </a:t>
            </a:r>
            <a:r>
              <a:rPr lang="en-US" altLang="lv-LV" baseline="0" dirty="0" smtClean="0">
                <a:latin typeface="Arial" panose="020B0604020202020204" pitchFamily="34" charset="0"/>
              </a:rPr>
              <a:t>keep</a:t>
            </a:r>
            <a:r>
              <a:rPr lang="lv-LV" altLang="lv-LV" baseline="0" dirty="0" smtClean="0">
                <a:latin typeface="Arial" panose="020B0604020202020204" pitchFamily="34" charset="0"/>
              </a:rPr>
              <a:t> the essential parts</a:t>
            </a:r>
            <a:r>
              <a:rPr lang="en-US" altLang="lv-LV" baseline="0" dirty="0" smtClean="0">
                <a:latin typeface="Arial" panose="020B0604020202020204" pitchFamily="34" charset="0"/>
              </a:rPr>
              <a:t>; ask if the information is sufficient (or redundant? or contradictory?)</a:t>
            </a: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Designing the solution</a:t>
            </a:r>
            <a:r>
              <a:rPr lang="en-US" altLang="lv-LV" baseline="0" dirty="0" smtClean="0">
                <a:latin typeface="Arial" panose="020B0604020202020204" pitchFamily="34" charset="0"/>
              </a:rPr>
              <a:t> – analyzing the data structures to be used, the relevant algorithms implemented </a:t>
            </a: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/>
            </a:r>
            <a:br>
              <a:rPr lang="lv-LV" altLang="lv-LV" baseline="0" dirty="0" smtClean="0">
                <a:latin typeface="Arial" panose="020B0604020202020204" pitchFamily="34" charset="0"/>
              </a:rPr>
            </a:br>
            <a:r>
              <a:rPr lang="lv-LV" altLang="lv-LV" baseline="0" dirty="0" smtClean="0">
                <a:latin typeface="Arial" panose="020B0604020202020204" pitchFamily="34" charset="0"/>
              </a:rPr>
              <a:t>## Some concepts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Linchpin (de: Achsnagel, lv: Riteņa fiksācijas tapa).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Anchor Activity (lv: Āķa uzdevums).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13316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C4E8B1-04C5-47A2-8E7C-FDFF0018357F}" type="slidenum">
              <a:rPr lang="lv-LV" altLang="lv-LV" sz="1200" smtClean="0">
                <a:latin typeface="Arial" panose="020B0604020202020204" pitchFamily="34" charset="0"/>
              </a:rPr>
              <a:pPr/>
              <a:t>9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2656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1.1. HelloWorld Programs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Activity: Summary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1828799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 smtClean="0"/>
              <a:t>Stories</a:t>
            </a:r>
            <a:r>
              <a:rPr lang="en-US" altLang="lv-LV" sz="2800" dirty="0" smtClean="0"/>
              <a:t> are</a:t>
            </a:r>
            <a:r>
              <a:rPr lang="lv-LV" altLang="lv-LV" sz="2800" dirty="0" smtClean="0"/>
              <a:t> </a:t>
            </a:r>
            <a:r>
              <a:rPr lang="en-US" altLang="lv-LV" sz="2800" i="1" dirty="0" smtClean="0"/>
              <a:t>analyzed</a:t>
            </a:r>
            <a:r>
              <a:rPr lang="lv-LV" altLang="lv-LV" sz="2800" dirty="0" smtClean="0"/>
              <a:t> </a:t>
            </a:r>
            <a:r>
              <a:rPr lang="lv-LV" altLang="lv-LV" sz="2800" dirty="0"/>
              <a:t>to </a:t>
            </a:r>
            <a:r>
              <a:rPr lang="lv-LV" altLang="lv-LV" sz="2800" dirty="0" smtClean="0"/>
              <a:t>pseudocode </a:t>
            </a:r>
            <a:r>
              <a:rPr lang="en-US" altLang="lv-LV" sz="2800" dirty="0" smtClean="0"/>
              <a:t>with </a:t>
            </a:r>
            <a:r>
              <a:rPr lang="lv-LV" altLang="lv-LV" sz="2800" dirty="0" smtClean="0"/>
              <a:t>ADT</a:t>
            </a:r>
            <a:r>
              <a:rPr lang="en-US" altLang="lv-LV" sz="2800" dirty="0" smtClean="0"/>
              <a:t> calls.</a:t>
            </a:r>
            <a:endParaRPr lang="lv-LV" altLang="lv-LV" sz="2800" dirty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/>
              <a:t>ADTs are </a:t>
            </a:r>
            <a:r>
              <a:rPr lang="lv-LV" altLang="lv-LV" sz="2800" i="1" dirty="0"/>
              <a:t>implemented</a:t>
            </a:r>
            <a:r>
              <a:rPr lang="lv-LV" altLang="lv-LV" sz="2800" dirty="0"/>
              <a:t> as C++ </a:t>
            </a:r>
            <a:r>
              <a:rPr lang="en-US" altLang="lv-LV" sz="2800" dirty="0" smtClean="0"/>
              <a:t>source</a:t>
            </a:r>
            <a:r>
              <a:rPr lang="en-US" altLang="lv-LV" sz="2800" dirty="0"/>
              <a:t> </a:t>
            </a:r>
            <a:r>
              <a:rPr lang="en-US" altLang="lv-LV" sz="2800" dirty="0" smtClean="0"/>
              <a:t>(library calls or your code).</a:t>
            </a:r>
            <a:endParaRPr lang="lv-LV" altLang="lv-LV" sz="2800" dirty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/>
              <a:t>C++ </a:t>
            </a:r>
            <a:r>
              <a:rPr lang="lv-LV" altLang="lv-LV" sz="2800" dirty="0" smtClean="0"/>
              <a:t>code</a:t>
            </a:r>
            <a:r>
              <a:rPr lang="en-US" altLang="lv-LV" sz="2800" dirty="0" smtClean="0"/>
              <a:t> </a:t>
            </a:r>
            <a:r>
              <a:rPr lang="en-US" altLang="lv-LV" sz="2800" i="1" dirty="0" smtClean="0"/>
              <a:t>builds</a:t>
            </a:r>
            <a:r>
              <a:rPr lang="en-US" altLang="lv-LV" sz="2800" dirty="0" smtClean="0"/>
              <a:t> and</a:t>
            </a:r>
            <a:r>
              <a:rPr lang="lv-LV" altLang="lv-LV" sz="2800" dirty="0" smtClean="0"/>
              <a:t> </a:t>
            </a:r>
            <a:r>
              <a:rPr lang="lv-LV" altLang="lv-LV" sz="2800" i="1" dirty="0"/>
              <a:t>runs</a:t>
            </a:r>
            <a:r>
              <a:rPr lang="lv-LV" altLang="lv-LV" sz="2800" dirty="0"/>
              <a:t> </a:t>
            </a:r>
            <a:r>
              <a:rPr lang="lv-LV" altLang="lv-LV" sz="2800" dirty="0" smtClean="0"/>
              <a:t>on</a:t>
            </a:r>
            <a:r>
              <a:rPr lang="en-US" altLang="lv-LV" sz="2800" dirty="0" smtClean="0"/>
              <a:t> </a:t>
            </a:r>
            <a:r>
              <a:rPr lang="lv-LV" altLang="lv-LV" sz="2800" dirty="0" smtClean="0"/>
              <a:t>hardware</a:t>
            </a:r>
            <a:r>
              <a:rPr lang="lv-LV" altLang="lv-LV" sz="2800" dirty="0"/>
              <a:t>.</a:t>
            </a:r>
            <a:endParaRPr lang="en-US" altLang="lv-LV" sz="2800" dirty="0"/>
          </a:p>
          <a:p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43" y="4035761"/>
            <a:ext cx="1121070" cy="917239"/>
          </a:xfrm>
          <a:prstGeom prst="rect">
            <a:avLst/>
          </a:prstGeom>
        </p:spPr>
      </p:pic>
      <p:pic>
        <p:nvPicPr>
          <p:cNvPr id="62470" name="Picture 6" descr="Code, coding, development, paper, pencil, programming, pseudo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71" y="3483685"/>
            <a:ext cx="1316915" cy="13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2" name="Picture 8" descr="Count Lines of C or C++ Code - Code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2" y="3605048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31006" y="4697474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Arrays; Stacks;</a:t>
            </a:r>
          </a:p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Queues; Lists;</a:t>
            </a:r>
          </a:p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Graphs; Trees.</a:t>
            </a:r>
            <a:endParaRPr lang="lv-LV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514600" y="4572000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6400" y="4599759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915400" y="4572000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474" name="Picture 10" descr="VirtualBox - Wikipedi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2"/>
          <a:stretch/>
        </p:blipFill>
        <p:spPr bwMode="auto">
          <a:xfrm>
            <a:off x="9906000" y="3581400"/>
            <a:ext cx="2103120" cy="24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2902435" y="412862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882640" y="413004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448800" y="413004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95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 in C++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685800"/>
            <a:ext cx="1066799" cy="457201"/>
          </a:xfrm>
          <a:prstGeom prst="roundRect">
            <a:avLst/>
          </a:prstGeom>
          <a:noFill/>
          <a:ln w="38100" cap="flat" cmpd="sng" algn="ctr">
            <a:solidFill>
              <a:srgbClr val="43B0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1.1.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38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Arrays, Pointers, References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685800"/>
            <a:ext cx="1066799" cy="457201"/>
          </a:xfrm>
          <a:prstGeom prst="roundRect">
            <a:avLst/>
          </a:prstGeom>
          <a:noFill/>
          <a:ln w="38100" cap="flat" cmpd="sng" algn="ctr">
            <a:solidFill>
              <a:srgbClr val="43B0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1.1.</a:t>
            </a:r>
            <a:r>
              <a:rPr lang="en-US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57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Namespaces, Variables, Scopes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685800"/>
            <a:ext cx="1066799" cy="457201"/>
          </a:xfrm>
          <a:prstGeom prst="roundRect">
            <a:avLst/>
          </a:prstGeom>
          <a:noFill/>
          <a:ln w="38100" cap="flat" cmpd="sng" algn="ctr">
            <a:solidFill>
              <a:srgbClr val="43B0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1.1.</a:t>
            </a:r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435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274386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Periodic Strings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685800"/>
            <a:ext cx="1066799" cy="457201"/>
          </a:xfrm>
          <a:prstGeom prst="roundRect">
            <a:avLst/>
          </a:prstGeom>
          <a:noFill/>
          <a:ln w="38100" cap="flat" cmpd="sng" algn="ctr">
            <a:solidFill>
              <a:srgbClr val="43B0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1.1.</a:t>
            </a:r>
            <a:r>
              <a:rPr lang="ru-RU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33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Palindromes: User Story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7131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Palindromes: Pseudocode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1993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Palindromes: Implementation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31246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Palindromes: Submitting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215925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control structures, functions.</a:t>
            </a:r>
          </a:p>
          <a:p>
            <a:pPr marL="457200" indent="-914400">
              <a:buNone/>
            </a:pPr>
            <a:r>
              <a:rPr lang="lv-LV" altLang="lv-LV" dirty="0"/>
              <a:t>1.3. C++ classes.</a:t>
            </a:r>
          </a:p>
          <a:p>
            <a:pPr marL="457200" indent="-914400">
              <a:buNone/>
            </a:pPr>
            <a:r>
              <a:rPr lang="lv-LV" altLang="lv-LV" dirty="0"/>
              <a:t>1.4. Multi-file programs.</a:t>
            </a:r>
          </a:p>
          <a:p>
            <a:pPr marL="457200" indent="-914400">
              <a:buNone/>
            </a:pPr>
            <a:r>
              <a:rPr lang="lv-LV" altLang="lv-LV" dirty="0"/>
              <a:t>1.5. Object orientation.</a:t>
            </a:r>
          </a:p>
          <a:p>
            <a:pPr marL="457200" indent="-914400">
              <a:buNone/>
            </a:pPr>
            <a:r>
              <a:rPr lang="lv-LV" altLang="lv-LV" dirty="0"/>
              <a:t>1.6. C++ memory model. </a:t>
            </a:r>
            <a:endParaRPr lang="en-US" alt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17526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Syllabus: Objectives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Topics:</a:t>
            </a:r>
            <a:r>
              <a:rPr lang="en-US" dirty="0" smtClean="0"/>
              <a:t> Arrays</a:t>
            </a:r>
            <a:r>
              <a:rPr lang="en-US" dirty="0"/>
              <a:t>, vectors, lists, stacks, queues, trees, hash tables </a:t>
            </a:r>
            <a:r>
              <a:rPr lang="en-US" dirty="0" smtClean="0"/>
              <a:t>and more.</a:t>
            </a:r>
          </a:p>
          <a:p>
            <a:r>
              <a:rPr lang="en-US" b="1" dirty="0" smtClean="0"/>
              <a:t>High-level language: </a:t>
            </a:r>
            <a:r>
              <a:rPr lang="en-US" dirty="0" smtClean="0"/>
              <a:t>C</a:t>
            </a:r>
            <a:r>
              <a:rPr lang="en-US" dirty="0"/>
              <a:t>++ is </a:t>
            </a:r>
            <a:r>
              <a:rPr lang="en-US" dirty="0" smtClean="0"/>
              <a:t>used to </a:t>
            </a:r>
            <a:r>
              <a:rPr lang="en-US" dirty="0"/>
              <a:t>implement </a:t>
            </a:r>
            <a:r>
              <a:rPr lang="en-US" dirty="0" smtClean="0"/>
              <a:t>algorithms.</a:t>
            </a:r>
          </a:p>
          <a:p>
            <a:r>
              <a:rPr lang="en-US" b="1" dirty="0" smtClean="0"/>
              <a:t>Theory: </a:t>
            </a:r>
            <a:r>
              <a:rPr lang="en-US" dirty="0" smtClean="0"/>
              <a:t>Time-space </a:t>
            </a:r>
            <a:r>
              <a:rPr lang="en-US" dirty="0"/>
              <a:t>analysis and </a:t>
            </a:r>
            <a:r>
              <a:rPr lang="en-US" dirty="0" smtClean="0"/>
              <a:t>tradeoffs; patterns of algorithm design.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95839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Syllabus: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Teaching Methods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5530851" cy="4724399"/>
          </a:xfrm>
        </p:spPr>
        <p:txBody>
          <a:bodyPr/>
          <a:lstStyle/>
          <a:p>
            <a:pPr eaLnBrk="1" hangingPunct="1"/>
            <a:r>
              <a:rPr lang="en-US" altLang="lv-LV" sz="2000" b="1" dirty="0" smtClean="0">
                <a:ea typeface="ＭＳ Ｐゴシック" panose="020B0600070205080204" pitchFamily="34" charset="-128"/>
              </a:rPr>
              <a:t>Theory sessions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About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2 out of 3 classes per week explain theory concepts, solve problems on paper, introduce other assignments.</a:t>
            </a: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Practice</a:t>
            </a:r>
            <a:r>
              <a:rPr lang="en-US" altLang="lv-LV" sz="2000" b="1" dirty="0" smtClean="0">
                <a:ea typeface="ＭＳ Ｐゴシック" panose="020B0600070205080204" pitchFamily="34" charset="-128"/>
              </a:rPr>
              <a:t> sessions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: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About 1 out of 3 classes – finish lose ends,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introduce the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coding exercises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 and labs. </a:t>
            </a:r>
            <a:endParaRPr lang="lv-LV" altLang="lv-LV" sz="20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Coding exercises (the first 5 weeks):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Small programs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using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C++ constructs.</a:t>
            </a: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Larger labs (the last 10 weeks):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About 5 larger coding exercises that build the "core" of this course.</a:t>
            </a:r>
            <a:endParaRPr lang="lv-LV" altLang="lv-LV" sz="20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In-class assignments (</a:t>
            </a:r>
            <a:r>
              <a:rPr lang="en-US" altLang="lv-LV" sz="2000" b="1" dirty="0" smtClean="0">
                <a:ea typeface="ＭＳ Ｐゴシック" panose="020B0600070205080204" pitchFamily="34" charset="-128"/>
              </a:rPr>
              <a:t>throughout the class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Short written exercises. For example, running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some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algorithm on sample data.</a:t>
            </a:r>
            <a:endParaRPr lang="en-US" altLang="lv-LV" sz="20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60418" name="Picture 2" descr="How to draw an owl 1. 2. 1. Draw some circles 2. Draw the rest of the fucking owl Owl owl bird bird of prey fauna vertebrate beak 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47625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744200" y="5334000"/>
            <a:ext cx="609600" cy="219076"/>
          </a:xfrm>
          <a:prstGeom prst="rect">
            <a:avLst/>
          </a:prstGeom>
          <a:solidFill>
            <a:srgbClr val="43B02A"/>
          </a:solidFill>
          <a:ln w="9525" cap="flat" cmpd="sng" algn="ctr">
            <a:solidFill>
              <a:srgbClr val="43B0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66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this course is NOT</a:t>
            </a:r>
            <a:endParaRPr lang="lv-LV" sz="36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This is not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"a washout course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".</a:t>
            </a:r>
            <a:r>
              <a:rPr lang="en-US" altLang="lv-LV" sz="2800" dirty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lv-LV" altLang="lv-LV" sz="2800" dirty="0" smtClean="0">
                <a:ea typeface="ＭＳ Ｐゴシック" panose="020B0600070205080204" pitchFamily="34" charset="-128"/>
              </a:rPr>
              <a:t>If </a:t>
            </a:r>
            <a:r>
              <a:rPr lang="lv-LV" altLang="lv-LV" sz="2800" dirty="0">
                <a:ea typeface="ＭＳ Ｐゴシック" panose="020B0600070205080204" pitchFamily="34" charset="-128"/>
              </a:rPr>
              <a:t>you could handle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your previous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year, you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should be doing fine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.</a:t>
            </a:r>
            <a:endParaRPr lang="en-US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tries to avoid obscure details of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C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++</a:t>
            </a:r>
            <a:r>
              <a:rPr lang="en-US" altLang="lv-LV" sz="2800" dirty="0">
                <a:ea typeface="ＭＳ Ｐゴシック" panose="020B0600070205080204" pitchFamily="34" charset="-128"/>
              </a:rPr>
              <a:t>.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It p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refer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common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patterns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.</a:t>
            </a:r>
            <a:endParaRPr lang="lv-LV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avoids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"spoon 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feed</a:t>
            </a:r>
            <a:r>
              <a:rPr lang="en-US" altLang="lv-LV" sz="2800" dirty="0" err="1" smtClean="0">
                <a:ea typeface="ＭＳ Ｐゴシック" panose="020B0600070205080204" pitchFamily="34" charset="-128"/>
              </a:rPr>
              <a:t>ing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".</a:t>
            </a:r>
            <a:r>
              <a:rPr lang="en-US" altLang="lv-LV" sz="2800" dirty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Need to search for answers.</a:t>
            </a:r>
            <a:endParaRPr lang="lv-LV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skips complex software development 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methodologies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. </a:t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The development cycle (design, code, test, submit) is the same.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11B50-69E1-4DB1-978F-3AD63BBEE77E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84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Syllabus: Cooperation/Honesty Balance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Except for the work you hand in as individual contributions, we </a:t>
            </a:r>
            <a:r>
              <a:rPr lang="en-US" altLang="lv-LV" b="1" i="1" dirty="0" smtClean="0">
                <a:ea typeface="ＭＳ Ｐゴシック" panose="020B0600070205080204" pitchFamily="34" charset="-128"/>
              </a:rPr>
              <a:t>strongly</a:t>
            </a:r>
            <a:r>
              <a:rPr lang="en-US" altLang="lv-LV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encourage you to collaborate and help each other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solidFill>
                  <a:schemeClr val="folHlink"/>
                </a:solidFill>
                <a:ea typeface="ＭＳ Ｐゴシック" panose="020B0600070205080204" pitchFamily="34" charset="-128"/>
              </a:rPr>
              <a:t>If in doubt if a collaboration is legitimate: ask!</a:t>
            </a:r>
            <a:endParaRPr lang="en-US" altLang="lv-LV" dirty="0" smtClean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Do not study alone, but write the code you submit by yourself. 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Copy-pasting C++ syntax constructs might be OK (but you will become fluent faster, if you type them yourself).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Copy-pasting implementations of entire algorithms (even from the public Internet) totally defeats the purpose of this class. </a:t>
            </a:r>
            <a:endParaRPr lang="en-US" altLang="lv-LV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Use your office hours. Come with your questions prepared. There are no stupid questions.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BUT there might be "lazy questions" – if you can look them up in the documentation.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81E44-2BC7-462B-8E24-67B84B0A4A34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343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Why care about programming and C++?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lv-LV" dirty="0" smtClean="0">
                <a:ea typeface="ＭＳ Ｐゴシック" panose="020B0600070205080204" pitchFamily="34" charset="-128"/>
              </a:rPr>
              <a:t>Building your own software often causes more problems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than it solves.</a:t>
            </a:r>
            <a:r>
              <a:rPr lang="en-US" altLang="lv-LV" dirty="0">
                <a:ea typeface="ＭＳ Ｐゴシック" panose="020B0600070205080204" pitchFamily="34" charset="-128"/>
              </a:rPr>
              <a:t/>
            </a:r>
            <a:br>
              <a:rPr lang="en-US" altLang="lv-LV" dirty="0">
                <a:ea typeface="ＭＳ Ｐゴシック" panose="020B0600070205080204" pitchFamily="34" charset="-128"/>
              </a:rPr>
            </a:br>
            <a:r>
              <a:rPr lang="en-US" altLang="lv-LV" b="1" dirty="0" smtClean="0">
                <a:ea typeface="ＭＳ Ｐゴシック" panose="020B0600070205080204" pitchFamily="34" charset="-128"/>
              </a:rPr>
              <a:t>BUT</a:t>
            </a: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Our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civilization runs on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software; engineering always involves software.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(Most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programs do not run on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devices resembling PCs and laptops. On alternative hardware platforms C++ is widespread.)</a:t>
            </a: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C++ is used in </a:t>
            </a:r>
            <a:r>
              <a:rPr lang="en-US" altLang="lv-LV" dirty="0" err="1" smtClean="0">
                <a:ea typeface="ＭＳ Ｐゴシック" panose="020B0600070205080204" pitchFamily="34" charset="-128"/>
              </a:rPr>
              <a:t>olympiads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(&gt;90% of teams in </a:t>
            </a:r>
            <a:r>
              <a:rPr lang="it-IT" altLang="lv-LV" dirty="0">
                <a:ea typeface="ＭＳ Ｐゴシック" panose="020B0600070205080204" pitchFamily="34" charset="-128"/>
              </a:rPr>
              <a:t>ICPC International Collegiate Programming </a:t>
            </a:r>
            <a:r>
              <a:rPr lang="it-IT" altLang="lv-LV" dirty="0" smtClean="0">
                <a:ea typeface="ＭＳ Ｐゴシック" panose="020B0600070205080204" pitchFamily="34" charset="-128"/>
              </a:rPr>
              <a:t>Contest use C++). </a:t>
            </a:r>
          </a:p>
          <a:p>
            <a:pPr eaLnBrk="1" hangingPunct="1"/>
            <a:r>
              <a:rPr lang="it-IT" altLang="lv-LV" dirty="0" smtClean="0">
                <a:ea typeface="ＭＳ Ｐゴシック" panose="020B0600070205080204" pitchFamily="34" charset="-128"/>
              </a:rPr>
              <a:t>C++ algorithms are common in coding interviews – even for positions using other languages.</a:t>
            </a:r>
            <a:endParaRPr lang="it-IT" dirty="0">
              <a:hlinkClick r:id="rId3"/>
            </a:endParaRPr>
          </a:p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03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Hello World Demo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969000" cy="209938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lv-LV" dirty="0" smtClean="0">
                <a:cs typeface="Times New Roman" panose="02020603050405020304" pitchFamily="18" charset="0"/>
              </a:rPr>
              <a:t>Linchpins prevent wheels from falling off. </a:t>
            </a:r>
            <a:br>
              <a:rPr lang="en-US" altLang="lv-LV" dirty="0" smtClean="0">
                <a:cs typeface="Times New Roman" panose="02020603050405020304" pitchFamily="18" charset="0"/>
              </a:rPr>
            </a:br>
            <a:r>
              <a:rPr lang="en-US" altLang="lv-LV" dirty="0" smtClean="0">
                <a:cs typeface="Times New Roman" panose="02020603050405020304" pitchFamily="18" charset="0"/>
              </a:rPr>
              <a:t>In training these are called </a:t>
            </a:r>
            <a:r>
              <a:rPr lang="en-US" altLang="lv-LV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anchor activities</a:t>
            </a:r>
            <a:r>
              <a:rPr lang="lv-LV" altLang="lv-LV" dirty="0" smtClean="0">
                <a:cs typeface="Times New Roman" panose="02020603050405020304" pitchFamily="18" charset="0"/>
              </a:rPr>
              <a:t>.</a:t>
            </a:r>
            <a:r>
              <a:rPr lang="en-US" altLang="lv-LV" dirty="0" smtClean="0">
                <a:cs typeface="Times New Roman" panose="02020603050405020304" pitchFamily="18" charset="0"/>
              </a:rPr>
              <a:t/>
            </a:r>
            <a:br>
              <a:rPr lang="en-US" altLang="lv-LV" dirty="0" smtClean="0">
                <a:cs typeface="Times New Roman" panose="02020603050405020304" pitchFamily="18" charset="0"/>
              </a:rPr>
            </a:br>
            <a:r>
              <a:rPr lang="en-US" altLang="lv-LV" dirty="0" smtClean="0">
                <a:cs typeface="Times New Roman" panose="02020603050405020304" pitchFamily="18" charset="0"/>
              </a:rPr>
              <a:t>Major steps in</a:t>
            </a:r>
            <a:r>
              <a:rPr lang="lv-LV" altLang="lv-LV" dirty="0" smtClean="0">
                <a:cs typeface="Times New Roman" panose="02020603050405020304" pitchFamily="18" charset="0"/>
              </a:rPr>
              <a:t> </a:t>
            </a:r>
            <a:r>
              <a:rPr lang="lv-LV" altLang="lv-LV" b="1" dirty="0" smtClean="0">
                <a:cs typeface="Times New Roman" panose="02020603050405020304" pitchFamily="18" charset="0"/>
              </a:rPr>
              <a:t>PBM763</a:t>
            </a:r>
            <a:r>
              <a:rPr lang="en-US" altLang="lv-LV" b="1" dirty="0" smtClean="0">
                <a:cs typeface="Times New Roman" panose="02020603050405020304" pitchFamily="18" charset="0"/>
              </a:rPr>
              <a:t> </a:t>
            </a:r>
            <a:r>
              <a:rPr lang="en-US" altLang="lv-LV" dirty="0" smtClean="0">
                <a:cs typeface="Times New Roman" panose="02020603050405020304" pitchFamily="18" charset="0"/>
              </a:rPr>
              <a:t>(the Data Structures)?</a:t>
            </a:r>
            <a:endParaRPr lang="lv-LV" altLang="lv-LV" dirty="0" smtClean="0"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006582"/>
            <a:ext cx="2547531" cy="1845401"/>
          </a:xfrm>
          <a:prstGeom prst="rect">
            <a:avLst/>
          </a:prstGeom>
        </p:spPr>
      </p:pic>
      <p:pic>
        <p:nvPicPr>
          <p:cNvPr id="2" name="Picture 7" descr="https://upload.wikimedia.org/wikipedia/commons/thumb/9/90/Achsnagel.jpg/220px-Achsnag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685800"/>
            <a:ext cx="2095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 bwMode="auto">
          <a:xfrm>
            <a:off x="1447800" y="685800"/>
            <a:ext cx="1066799" cy="457201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1.1.1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2400" y="4038600"/>
            <a:ext cx="9855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Read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problem in the handout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Design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Implement and test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 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Submit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lv-LV" altLang="lv-LV" kern="0" dirty="0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lv-LV" kern="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1691</TotalTime>
  <Words>1105</Words>
  <Application>Microsoft Office PowerPoint</Application>
  <PresentationFormat>Widescreen</PresentationFormat>
  <Paragraphs>118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Times New Roman</vt:lpstr>
      <vt:lpstr>Arial</vt:lpstr>
      <vt:lpstr>ＭＳ Ｐゴシック</vt:lpstr>
      <vt:lpstr>Wingdings</vt:lpstr>
      <vt:lpstr>Notebook</vt:lpstr>
      <vt:lpstr>Data Structures 1.1. HelloWorld Programs</vt:lpstr>
      <vt:lpstr>Table of Contents</vt:lpstr>
      <vt:lpstr>PowerPoint Presentation</vt:lpstr>
      <vt:lpstr>Syllabus: Objectives</vt:lpstr>
      <vt:lpstr>Syllabus: Teaching Methods</vt:lpstr>
      <vt:lpstr>What this course is NOT</vt:lpstr>
      <vt:lpstr>Syllabus: Cooperation/Honesty Balance</vt:lpstr>
      <vt:lpstr>Why care about programming and C++?</vt:lpstr>
      <vt:lpstr>Hello World Demo</vt:lpstr>
      <vt:lpstr>Anchor Activity: Summary</vt:lpstr>
      <vt:lpstr>Fundamental Types in C++</vt:lpstr>
      <vt:lpstr>Arrays, Pointers, References</vt:lpstr>
      <vt:lpstr>Namespaces, Variables, Scopes</vt:lpstr>
      <vt:lpstr>PowerPoint Presentation</vt:lpstr>
      <vt:lpstr>Identify Periodic Strings</vt:lpstr>
      <vt:lpstr>Palindromes: User Story</vt:lpstr>
      <vt:lpstr>Palindromes: Pseudocode</vt:lpstr>
      <vt:lpstr>Palindromes: Implementation</vt:lpstr>
      <vt:lpstr>Palindromes: Submitting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Guntis Arnicāns</dc:creator>
  <cp:lastModifiedBy>Kalvis Apsītis</cp:lastModifiedBy>
  <cp:revision>100</cp:revision>
  <cp:lastPrinted>1601-01-01T00:00:00Z</cp:lastPrinted>
  <dcterms:created xsi:type="dcterms:W3CDTF">1601-01-01T00:00:00Z</dcterms:created>
  <dcterms:modified xsi:type="dcterms:W3CDTF">2020-08-16T00:09:47Z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