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770" r:id="rId2"/>
    <p:sldMasterId id="2147483768" r:id="rId3"/>
  </p:sldMasterIdLst>
  <p:notesMasterIdLst>
    <p:notesMasterId r:id="rId69"/>
  </p:notesMasterIdLst>
  <p:handoutMasterIdLst>
    <p:handoutMasterId r:id="rId70"/>
  </p:handoutMasterIdLst>
  <p:sldIdLst>
    <p:sldId id="272" r:id="rId4"/>
    <p:sldId id="355" r:id="rId5"/>
    <p:sldId id="556" r:id="rId6"/>
    <p:sldId id="557" r:id="rId7"/>
    <p:sldId id="345" r:id="rId8"/>
    <p:sldId id="311" r:id="rId9"/>
    <p:sldId id="323" r:id="rId10"/>
    <p:sldId id="542" r:id="rId11"/>
    <p:sldId id="555" r:id="rId12"/>
    <p:sldId id="487" r:id="rId13"/>
    <p:sldId id="543" r:id="rId14"/>
    <p:sldId id="544" r:id="rId15"/>
    <p:sldId id="312" r:id="rId16"/>
    <p:sldId id="354" r:id="rId17"/>
    <p:sldId id="324" r:id="rId18"/>
    <p:sldId id="336" r:id="rId19"/>
    <p:sldId id="471" r:id="rId20"/>
    <p:sldId id="472" r:id="rId21"/>
    <p:sldId id="562" r:id="rId22"/>
    <p:sldId id="317" r:id="rId23"/>
    <p:sldId id="532" r:id="rId24"/>
    <p:sldId id="563" r:id="rId25"/>
    <p:sldId id="536" r:id="rId26"/>
    <p:sldId id="548" r:id="rId27"/>
    <p:sldId id="549" r:id="rId28"/>
    <p:sldId id="533" r:id="rId29"/>
    <p:sldId id="550" r:id="rId30"/>
    <p:sldId id="446" r:id="rId31"/>
    <p:sldId id="546" r:id="rId32"/>
    <p:sldId id="364" r:id="rId33"/>
    <p:sldId id="464" r:id="rId34"/>
    <p:sldId id="465" r:id="rId35"/>
    <p:sldId id="510" r:id="rId36"/>
    <p:sldId id="512" r:id="rId37"/>
    <p:sldId id="513" r:id="rId38"/>
    <p:sldId id="528" r:id="rId39"/>
    <p:sldId id="529" r:id="rId40"/>
    <p:sldId id="530" r:id="rId41"/>
    <p:sldId id="505" r:id="rId42"/>
    <p:sldId id="541" r:id="rId43"/>
    <p:sldId id="491" r:id="rId44"/>
    <p:sldId id="540" r:id="rId45"/>
    <p:sldId id="495" r:id="rId46"/>
    <p:sldId id="496" r:id="rId47"/>
    <p:sldId id="351" r:id="rId48"/>
    <p:sldId id="558" r:id="rId49"/>
    <p:sldId id="559" r:id="rId50"/>
    <p:sldId id="352" r:id="rId51"/>
    <p:sldId id="499" r:id="rId52"/>
    <p:sldId id="502" r:id="rId53"/>
    <p:sldId id="483" r:id="rId54"/>
    <p:sldId id="518" r:id="rId55"/>
    <p:sldId id="520" r:id="rId56"/>
    <p:sldId id="545" r:id="rId57"/>
    <p:sldId id="361" r:id="rId58"/>
    <p:sldId id="442" r:id="rId59"/>
    <p:sldId id="443" r:id="rId60"/>
    <p:sldId id="315" r:id="rId61"/>
    <p:sldId id="538" r:id="rId62"/>
    <p:sldId id="537" r:id="rId63"/>
    <p:sldId id="488" r:id="rId64"/>
    <p:sldId id="489" r:id="rId65"/>
    <p:sldId id="490" r:id="rId66"/>
    <p:sldId id="551" r:id="rId67"/>
    <p:sldId id="552" r:id="rId68"/>
  </p:sldIdLst>
  <p:sldSz cx="9144000" cy="5143500" type="screen16x9"/>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evads" id="{1FAD1ABF-089D-455E-B1C3-A7DF80C39BDF}">
          <p14:sldIdLst>
            <p14:sldId id="272"/>
          </p14:sldIdLst>
        </p14:section>
        <p14:section name="Dalāmības pazīmes: Uzdevumi" id="{FB066C65-F7CA-4AF5-B41D-84F0C86FD2FE}">
          <p14:sldIdLst>
            <p14:sldId id="355"/>
            <p14:sldId id="556"/>
            <p14:sldId id="557"/>
            <p14:sldId id="345"/>
          </p14:sldIdLst>
        </p14:section>
        <p14:section name="Kongruenču klases" id="{0360F507-1377-4E48-A3FA-98DC0FBBD6FB}">
          <p14:sldIdLst>
            <p14:sldId id="311"/>
            <p14:sldId id="323"/>
            <p14:sldId id="542"/>
            <p14:sldId id="555"/>
            <p14:sldId id="487"/>
            <p14:sldId id="543"/>
            <p14:sldId id="544"/>
            <p14:sldId id="312"/>
            <p14:sldId id="354"/>
          </p14:sldIdLst>
        </p14:section>
        <p14:section name="Kongruenču īpašības" id="{614417D2-6F27-408A-9153-342EAD0363CD}">
          <p14:sldIdLst>
            <p14:sldId id="324"/>
            <p14:sldId id="336"/>
            <p14:sldId id="471"/>
            <p14:sldId id="472"/>
            <p14:sldId id="562"/>
          </p14:sldIdLst>
        </p14:section>
        <p14:section name="Mazā Fermā teorēma" id="{F7D4A8E9-6F8E-4B4C-B510-523CE38CB668}">
          <p14:sldIdLst>
            <p14:sldId id="317"/>
            <p14:sldId id="532"/>
            <p14:sldId id="563"/>
            <p14:sldId id="536"/>
            <p14:sldId id="548"/>
            <p14:sldId id="549"/>
            <p14:sldId id="533"/>
            <p14:sldId id="550"/>
            <p14:sldId id="446"/>
            <p14:sldId id="546"/>
          </p14:sldIdLst>
        </p14:section>
        <p14:section name="Pretrunas modulis" id="{031C37E5-69A6-435B-A19A-7016524C09EE}">
          <p14:sldIdLst>
            <p14:sldId id="364"/>
            <p14:sldId id="464"/>
            <p14:sldId id="465"/>
            <p14:sldId id="510"/>
            <p14:sldId id="512"/>
            <p14:sldId id="513"/>
            <p14:sldId id="528"/>
            <p14:sldId id="529"/>
            <p14:sldId id="530"/>
          </p14:sldIdLst>
        </p14:section>
        <p14:section name="Dalāmības pazīmes" id="{8BD53EA9-C78E-406B-9E45-048E41C4DA71}">
          <p14:sldIdLst>
            <p14:sldId id="505"/>
            <p14:sldId id="541"/>
            <p14:sldId id="491"/>
            <p14:sldId id="540"/>
            <p14:sldId id="495"/>
            <p14:sldId id="496"/>
            <p14:sldId id="351"/>
            <p14:sldId id="558"/>
            <p14:sldId id="559"/>
            <p14:sldId id="352"/>
            <p14:sldId id="499"/>
            <p14:sldId id="502"/>
            <p14:sldId id="483"/>
            <p14:sldId id="518"/>
            <p14:sldId id="520"/>
            <p14:sldId id="545"/>
          </p14:sldIdLst>
        </p14:section>
        <p14:section name="Cikliski procesi" id="{33ACBBB8-62A8-42C7-8E38-EBD5D243D45D}">
          <p14:sldIdLst>
            <p14:sldId id="361"/>
            <p14:sldId id="442"/>
            <p14:sldId id="443"/>
            <p14:sldId id="315"/>
            <p14:sldId id="538"/>
            <p14:sldId id="537"/>
            <p14:sldId id="488"/>
            <p14:sldId id="489"/>
            <p14:sldId id="490"/>
          </p14:sldIdLst>
        </p14:section>
        <p14:section name="Tipisks piemērs" id="{591BE5AA-EFF8-4729-B6F1-62099B1533BB}">
          <p14:sldIdLst>
            <p14:sldId id="551"/>
            <p14:sldId id="552"/>
          </p14:sldIdLst>
        </p14:section>
      </p14:sectionLst>
    </p:ext>
    <p:ext uri="{EFAFB233-063F-42B5-8137-9DF3F51BA10A}">
      <p15:sldGuideLst xmlns:p15="http://schemas.microsoft.com/office/powerpoint/2012/main">
        <p15:guide id="1" orient="horz" pos="3064">
          <p15:clr>
            <a:srgbClr val="A4A3A4"/>
          </p15:clr>
        </p15:guide>
        <p15:guide id="2" pos="220">
          <p15:clr>
            <a:srgbClr val="A4A3A4"/>
          </p15:clr>
        </p15:guide>
        <p15:guide id="3" pos="5546">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BDD8"/>
    <a:srgbClr val="3333FF"/>
    <a:srgbClr val="000000"/>
    <a:srgbClr val="FF9999"/>
    <a:srgbClr val="CC99FF"/>
    <a:srgbClr val="00395E"/>
    <a:srgbClr val="FF6C0C"/>
    <a:srgbClr val="299D37"/>
    <a:srgbClr val="80808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76334" autoAdjust="0"/>
  </p:normalViewPr>
  <p:slideViewPr>
    <p:cSldViewPr snapToGrid="0" snapToObjects="1" showGuides="1">
      <p:cViewPr varScale="1">
        <p:scale>
          <a:sx n="116" d="100"/>
          <a:sy n="116" d="100"/>
        </p:scale>
        <p:origin x="642" y="114"/>
      </p:cViewPr>
      <p:guideLst>
        <p:guide orient="horz" pos="3064"/>
        <p:guide pos="220"/>
        <p:guide pos="554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326"/>
    </p:cViewPr>
  </p:sorterViewPr>
  <p:notesViewPr>
    <p:cSldViewPr snapToGrid="0" snapToObjects="1" showGuides="1">
      <p:cViewPr>
        <p:scale>
          <a:sx n="70" d="100"/>
          <a:sy n="70" d="100"/>
        </p:scale>
        <p:origin x="-3048" y="-5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38" tIns="49519" rIns="99038" bIns="49519" rtlCol="0"/>
          <a:lstStyle>
            <a:lvl1pPr algn="r">
              <a:defRPr sz="1300"/>
            </a:lvl1pPr>
          </a:lstStyle>
          <a:p>
            <a:fld id="{3E62D330-A21E-4CA8-B066-FB950CEE6323}" type="datetimeFigureOut">
              <a:rPr lang="en-GB" smtClean="0"/>
              <a:t>15/03/2022</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38" tIns="49519" rIns="99038" bIns="49519"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38" tIns="49519" rIns="99038" bIns="49519" rtlCol="0" anchor="b"/>
          <a:lstStyle>
            <a:lvl1pPr algn="r">
              <a:defRPr sz="1300"/>
            </a:lvl1pPr>
          </a:lstStyle>
          <a:p>
            <a:fld id="{9C7C7189-B2F5-4D8E-B522-BCD40F60C82B}" type="slidenum">
              <a:rPr lang="en-GB" smtClean="0"/>
              <a:t>‹#›</a:t>
            </a:fld>
            <a:endParaRPr lang="en-GB"/>
          </a:p>
        </p:txBody>
      </p:sp>
    </p:spTree>
    <p:extLst>
      <p:ext uri="{BB962C8B-B14F-4D97-AF65-F5344CB8AC3E}">
        <p14:creationId xmlns:p14="http://schemas.microsoft.com/office/powerpoint/2010/main" val="1180156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38" tIns="49519" rIns="99038" bIns="49519" rtlCol="0"/>
          <a:lstStyle>
            <a:lvl1pPr algn="r">
              <a:defRPr sz="1300"/>
            </a:lvl1pPr>
          </a:lstStyle>
          <a:p>
            <a:fld id="{6D4765DB-18AC-3F42-8A01-45EA04C553EE}" type="datetimeFigureOut">
              <a:rPr lang="en-US" smtClean="0"/>
              <a:pPr/>
              <a:t>3/15/2022</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38" tIns="49519" rIns="99038" bIns="49519"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38" tIns="49519" rIns="99038" bIns="495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38" tIns="49519" rIns="99038" bIns="49519"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8" tIns="49519" rIns="99038" bIns="49519" rtlCol="0" anchor="b"/>
          <a:lstStyle>
            <a:lvl1pPr algn="r">
              <a:defRPr sz="1300"/>
            </a:lvl1pPr>
          </a:lstStyle>
          <a:p>
            <a:fld id="{2836B008-1A7D-0F4F-ABE4-6B8E2FFE7421}" type="slidenum">
              <a:rPr lang="en-US" smtClean="0"/>
              <a:pPr/>
              <a:t>‹#›</a:t>
            </a:fld>
            <a:endParaRPr lang="en-US"/>
          </a:p>
        </p:txBody>
      </p:sp>
    </p:spTree>
    <p:extLst>
      <p:ext uri="{BB962C8B-B14F-4D97-AF65-F5344CB8AC3E}">
        <p14:creationId xmlns:p14="http://schemas.microsoft.com/office/powerpoint/2010/main" val="146230150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a:p>
        </p:txBody>
      </p:sp>
    </p:spTree>
    <p:extLst>
      <p:ext uri="{BB962C8B-B14F-4D97-AF65-F5344CB8AC3E}">
        <p14:creationId xmlns:p14="http://schemas.microsoft.com/office/powerpoint/2010/main" val="337352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Dalāmības pazīme ar $m$ tradicionāli atbild vienīgi uz jautājumu, vai skaitlis dalās ar $m$ (rezultāts</a:t>
            </a:r>
            <a:r>
              <a:rPr lang="lv-LV" baseline="0" dirty="0" smtClean="0"/>
              <a:t> ir JĀ vai NĒ). Tomēr daudzas dalāmības pazīmes ļauj iegūt daudz sīkāku informāciju – tās ļauj ātri noskaidrot kongruences klasi pēc $m$ moduļa, kurai skaitlis pieder. Šīs kongruences un lietojumus uzdevumu risināšanā apspriedīsim šajā nodaļā.</a:t>
            </a:r>
            <a:endParaRPr lang="en-US" dirty="0" smtClean="0"/>
          </a:p>
          <a:p>
            <a:endParaRPr lang="lv-LV" baseline="0" dirty="0" smtClean="0"/>
          </a:p>
        </p:txBody>
      </p:sp>
    </p:spTree>
    <p:extLst>
      <p:ext uri="{BB962C8B-B14F-4D97-AF65-F5344CB8AC3E}">
        <p14:creationId xmlns:p14="http://schemas.microsoft.com/office/powerpoint/2010/main" val="257336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smtClean="0">
                <a:sym typeface="Wingdings" panose="05000000000000000000" pitchFamily="2" charset="2"/>
              </a:rPr>
              <a:t>Ne visas īpašības ir pazīmes un ne visas pazīmes ir īpašības:</a:t>
            </a:r>
            <a:endParaRPr lang="lv-LV" sz="1200" dirty="0">
              <a:sym typeface="Wingdings" panose="05000000000000000000" pitchFamily="2" charset="2"/>
            </a:endParaRPr>
          </a:p>
          <a:p>
            <a:pPr marL="0" indent="0">
              <a:buFont typeface="Webdings" panose="05030102010509060703" pitchFamily="18" charset="2"/>
              <a:buNone/>
            </a:pPr>
            <a:endParaRPr lang="lv-LV" sz="1200" dirty="0" smtClean="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Kreisajā zīmējumā</a:t>
            </a:r>
            <a:r>
              <a:rPr lang="lv-LV" sz="1200" b="0" dirty="0">
                <a:sym typeface="Wingdings" panose="05000000000000000000" pitchFamily="2" charset="2"/>
              </a:rPr>
              <a:t>: atrašanās oranžajā apgabalā ir visu </a:t>
            </a:r>
            <a:r>
              <a:rPr lang="lv-LV" sz="1200" b="0" dirty="0" smtClean="0">
                <a:sym typeface="Wingdings" panose="05000000000000000000" pitchFamily="2" charset="2"/>
              </a:rPr>
              <a:t>kopas</a:t>
            </a:r>
            <a:r>
              <a:rPr lang="lv-LV" sz="1200" b="0" baseline="0" dirty="0" smtClean="0">
                <a:sym typeface="Wingdings" panose="05000000000000000000" pitchFamily="2" charset="2"/>
              </a:rPr>
              <a:t> $S$ </a:t>
            </a:r>
            <a:r>
              <a:rPr lang="lv-LV" sz="1200" b="0" dirty="0" smtClean="0">
                <a:sym typeface="Wingdings" panose="05000000000000000000" pitchFamily="2" charset="2"/>
              </a:rPr>
              <a:t>elementu *īpašība*, </a:t>
            </a:r>
            <a:endParaRPr lang="lv-LV" sz="1200" b="0" dirty="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Labajā zīmējumā</a:t>
            </a:r>
            <a:r>
              <a:rPr lang="lv-LV" sz="1200" b="0" dirty="0">
                <a:sym typeface="Wingdings" panose="05000000000000000000" pitchFamily="2" charset="2"/>
              </a:rPr>
              <a:t>: atrašanās oranžajā apgabalā ir </a:t>
            </a:r>
            <a:r>
              <a:rPr lang="lv-LV" sz="1200" b="0" dirty="0" smtClean="0">
                <a:sym typeface="Wingdings" panose="05000000000000000000" pitchFamily="2" charset="2"/>
              </a:rPr>
              <a:t>*pazīme* </a:t>
            </a:r>
            <a:r>
              <a:rPr lang="lv-LV" sz="1200" b="0" dirty="0">
                <a:sym typeface="Wingdings" panose="05000000000000000000" pitchFamily="2" charset="2"/>
              </a:rPr>
              <a:t>tam, ka elements ir </a:t>
            </a:r>
            <a:r>
              <a:rPr lang="lv-LV" sz="1200" b="0" dirty="0" smtClean="0">
                <a:sym typeface="Wingdings" panose="05000000000000000000" pitchFamily="2" charset="2"/>
              </a:rPr>
              <a:t>no</a:t>
            </a:r>
            <a:r>
              <a:rPr lang="lv-LV" sz="1200" b="0" baseline="0" dirty="0" smtClean="0">
                <a:sym typeface="Wingdings" panose="05000000000000000000" pitchFamily="2" charset="2"/>
              </a:rPr>
              <a:t> $S$. </a:t>
            </a:r>
          </a:p>
          <a:p>
            <a:pPr marL="0" indent="0">
              <a:buFont typeface="Webdings" panose="05030102010509060703" pitchFamily="18" charset="2"/>
              <a:buNone/>
            </a:pPr>
            <a:r>
              <a:rPr lang="lv-LV" sz="1200" b="0" baseline="0" dirty="0" smtClean="0">
                <a:sym typeface="Wingdings" panose="05000000000000000000" pitchFamily="2" charset="2"/>
              </a:rPr>
              <a:t>* Vidējā zīmējumā oranžais apgabals ir reizē īpašība un pazīme. To sauc par *nepieciešamo un pietiekamo nosacījumu*; raksta arī, ka punkts pieder kopai $S$ tad un tikai tad (t.t.t.), ja tas atrodas oranžajā apgabalā. </a:t>
            </a:r>
            <a:endParaRPr lang="lv-LV" sz="1200" b="0" dirty="0" smtClean="0">
              <a:sym typeface="Wingdings" panose="05000000000000000000" pitchFamily="2" charset="2"/>
            </a:endParaRPr>
          </a:p>
          <a:p>
            <a:pPr marL="0" indent="0">
              <a:buFont typeface="Webdings" panose="05030102010509060703" pitchFamily="18" charset="2"/>
              <a:buNone/>
            </a:pPr>
            <a:endParaRPr lang="lv-LV" sz="1200" dirty="0">
              <a:sym typeface="Wingdings" panose="05000000000000000000" pitchFamily="2" charset="2"/>
            </a:endParaRPr>
          </a:p>
          <a:p>
            <a:r>
              <a:rPr lang="lv-LV" sz="1200" dirty="0">
                <a:sym typeface="Wingdings" panose="05000000000000000000" pitchFamily="2" charset="2"/>
              </a:rPr>
              <a:t>Dalāmības pazīmes ir vienlaikus gan īpašības, gan </a:t>
            </a:r>
            <a:r>
              <a:rPr lang="lv-LV" sz="1200" dirty="0" smtClean="0">
                <a:sym typeface="Wingdings" panose="05000000000000000000" pitchFamily="2" charset="2"/>
              </a:rPr>
              <a:t>pazīmes;</a:t>
            </a:r>
            <a:r>
              <a:rPr lang="lv-LV" sz="1200" baseline="0" dirty="0" smtClean="0">
                <a:sym typeface="Wingdings" panose="05000000000000000000" pitchFamily="2" charset="2"/>
              </a:rPr>
              <a:t> tās atbilst vidējam bumbulītim zīmējumā.</a:t>
            </a:r>
            <a:endParaRPr lang="lv-LV" sz="1200" dirty="0">
              <a:sym typeface="Wingdings" panose="05000000000000000000" pitchFamily="2" charset="2"/>
            </a:endParaRPr>
          </a:p>
          <a:p>
            <a:endParaRPr lang="en-US" dirty="0"/>
          </a:p>
        </p:txBody>
      </p:sp>
    </p:spTree>
    <p:extLst>
      <p:ext uri="{BB962C8B-B14F-4D97-AF65-F5344CB8AC3E}">
        <p14:creationId xmlns:p14="http://schemas.microsoft.com/office/powerpoint/2010/main" val="197487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ebdings" panose="05030102010509060703" pitchFamily="18" charset="2"/>
              <a:buNone/>
            </a:pPr>
            <a:r>
              <a:rPr lang="lv-LV" sz="1200" dirty="0" smtClean="0"/>
              <a:t>* Skaitlis dalās ar</a:t>
            </a:r>
            <a:r>
              <a:rPr lang="lv-LV" sz="1200" baseline="0" dirty="0" smtClean="0"/>
              <a:t> $5$ </a:t>
            </a:r>
            <a:r>
              <a:rPr lang="lv-LV" sz="1200" dirty="0" smtClean="0"/>
              <a:t>t.t.t. ja tā pēdējais cipars dalās ar $5$ (beidzas ar $0$ vai $5$). </a:t>
            </a:r>
          </a:p>
          <a:p>
            <a:pPr marL="0" indent="0">
              <a:buFont typeface="Webdings" panose="05030102010509060703" pitchFamily="18" charset="2"/>
              <a:buNone/>
            </a:pPr>
            <a:r>
              <a:rPr lang="lv-LV" sz="1200" dirty="0" smtClean="0"/>
              <a:t>* Skaitlis dalās ar $25$</a:t>
            </a:r>
            <a:r>
              <a:rPr lang="lv-LV" sz="1200" baseline="0" dirty="0" smtClean="0"/>
              <a:t> </a:t>
            </a:r>
            <a:r>
              <a:rPr lang="lv-LV" sz="1200" dirty="0" smtClean="0"/>
              <a:t>t.t.t. ja tā pēdējo divu ciparu veidotais skaitlis dalās ar $25$ (beidzas ar $00$,$25$,$50$,$75$).</a:t>
            </a:r>
          </a:p>
          <a:p>
            <a:pPr marL="0" indent="0">
              <a:buFont typeface="Webdings" panose="05030102010509060703" pitchFamily="18" charset="2"/>
              <a:buNone/>
            </a:pPr>
            <a:r>
              <a:rPr lang="lv-LV" sz="1200" dirty="0" smtClean="0"/>
              <a:t>* Skaitlis dalās ar $125$ t.t.t. ja tā pēdējo trīs ciparu veidotais skaitlis dalās ar $125$ (beidzas ar $000$, $125$, $250$, $375$, $500$, $625$, $750$, $875$).</a:t>
            </a:r>
            <a:endParaRPr lang="en-US" sz="1200" dirty="0" smtClean="0"/>
          </a:p>
          <a:p>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b="0" dirty="0" smtClean="0"/>
              <a:t>**Uzdevums:**</a:t>
            </a:r>
            <a:r>
              <a:rPr lang="lv-LV" b="0" baseline="0" dirty="0" smtClean="0"/>
              <a:t> </a:t>
            </a:r>
            <a:r>
              <a:rPr lang="lv-LV" dirty="0" smtClean="0"/>
              <a:t>Skaitļa $n$</a:t>
            </a:r>
            <a:r>
              <a:rPr lang="lv-LV" baseline="0" dirty="0" smtClean="0"/>
              <a:t> </a:t>
            </a:r>
            <a:r>
              <a:rPr lang="lv-LV" dirty="0" smtClean="0"/>
              <a:t>decimālpierakstā pa vienam izmantoti visi $10$</a:t>
            </a:r>
            <a:r>
              <a:rPr lang="lv-LV" baseline="0" dirty="0" smtClean="0"/>
              <a:t> </a:t>
            </a:r>
            <a:r>
              <a:rPr lang="lv-LV" dirty="0" smtClean="0"/>
              <a:t>cipari. Ar kādu lielāko $2$</a:t>
            </a:r>
            <a:r>
              <a:rPr lang="lv-LV" baseline="0" dirty="0" smtClean="0"/>
              <a:t> </a:t>
            </a:r>
            <a:r>
              <a:rPr lang="lv-LV" dirty="0" smtClean="0"/>
              <a:t>pakāpi var dalīties</a:t>
            </a:r>
            <a:r>
              <a:rPr lang="lv-LV" baseline="0" dirty="0" smtClean="0"/>
              <a:t> $n$</a:t>
            </a:r>
            <a:r>
              <a:rPr lang="lv-LV" dirty="0" smtClean="0"/>
              <a:t>? </a:t>
            </a:r>
            <a:endParaRPr lang="en-US" dirty="0"/>
          </a:p>
          <a:p>
            <a:endParaRPr lang="en-US" dirty="0"/>
          </a:p>
        </p:txBody>
      </p:sp>
    </p:spTree>
    <p:extLst>
      <p:ext uri="{BB962C8B-B14F-4D97-AF65-F5344CB8AC3E}">
        <p14:creationId xmlns:p14="http://schemas.microsoft.com/office/powerpoint/2010/main" val="3422340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Runājot par dalāmības pazīmēm skaitļi $2^m5^n$</a:t>
            </a:r>
            <a:r>
              <a:rPr lang="lv-LV" baseline="0" dirty="0" smtClean="0"/>
              <a:t> ieņem īpašu vietu. Tie ir skaitļi, kuriem eksistē desmitnieka pakāpe, ar kuru tie dalās. Tādēļ dalāmības pazīme var atmest </a:t>
            </a:r>
            <a:r>
              <a:rPr lang="en-US" baseline="0" dirty="0" err="1" smtClean="0"/>
              <a:t>ciparus</a:t>
            </a:r>
            <a:r>
              <a:rPr lang="en-US" baseline="0" dirty="0" smtClean="0"/>
              <a:t>, kuru </a:t>
            </a:r>
            <a:r>
              <a:rPr lang="en-US" baseline="0" dirty="0" err="1" smtClean="0"/>
              <a:t>poz</a:t>
            </a:r>
            <a:r>
              <a:rPr lang="lv-LV" baseline="0" dirty="0" smtClean="0"/>
              <a:t>īcija (vieta decimālpierakstā no labās puses) ir lielāka par $</a:t>
            </a:r>
            <a:r>
              <a:rPr lang="en-US" baseline="0" dirty="0" smtClean="0"/>
              <a:t>\max(</a:t>
            </a:r>
            <a:r>
              <a:rPr lang="en-US" baseline="0" dirty="0" err="1" smtClean="0"/>
              <a:t>m,n</a:t>
            </a:r>
            <a:r>
              <a:rPr lang="en-US" baseline="0" dirty="0" smtClean="0"/>
              <a:t>)$.</a:t>
            </a:r>
          </a:p>
          <a:p>
            <a:endParaRPr lang="en-US" baseline="0" dirty="0" smtClean="0"/>
          </a:p>
          <a:p>
            <a:r>
              <a:rPr lang="en-US" baseline="0" dirty="0" err="1" smtClean="0"/>
              <a:t>Skait</a:t>
            </a:r>
            <a:r>
              <a:rPr lang="lv-LV" baseline="0" dirty="0" smtClean="0"/>
              <a:t>ļi šajā formā ir unikāli arī ar to, ka viņiem iespējams līdz galam veikt dalīšanu ar parasto decimāldaļu. T.i. dalīšana $a/(2^m5^n)$ reiz beidzas un pēc galīga skaita cipariem aiz komata decimāldaļa beidzas (var uzskatīt, ka tā beidzas ar ciparu $0$ periodā). </a:t>
            </a:r>
          </a:p>
          <a:p>
            <a:endParaRPr lang="lv-LV" baseline="0" dirty="0" smtClean="0"/>
          </a:p>
          <a:p>
            <a:r>
              <a:rPr lang="lv-LV" baseline="0" dirty="0" smtClean="0"/>
              <a:t>Galīgiem decimāldaļskaitļiem ir divi pieraksti (kas abi ir pareizi un vienlīdz izmantojami) – viens ar</a:t>
            </a:r>
            <a:endParaRPr lang="en-US" baseline="0" dirty="0" smtClean="0"/>
          </a:p>
          <a:p>
            <a:r>
              <a:rPr lang="lv-LV" dirty="0" smtClean="0"/>
              <a:t>ciparu $0$ periodā,</a:t>
            </a:r>
            <a:r>
              <a:rPr lang="lv-LV" baseline="0" dirty="0" smtClean="0"/>
              <a:t> otrs ar ciparu $9$ periodā. Piemēram, </a:t>
            </a:r>
          </a:p>
          <a:p>
            <a:r>
              <a:rPr lang="lv-LV" baseline="0" dirty="0" smtClean="0"/>
              <a:t>$$ </a:t>
            </a:r>
            <a:r>
              <a:rPr lang="en-US" baseline="0" dirty="0" smtClean="0"/>
              <a:t>\</a:t>
            </a:r>
            <a:r>
              <a:rPr lang="en-US" baseline="0" dirty="0" err="1" smtClean="0"/>
              <a:t>frac</a:t>
            </a:r>
            <a:r>
              <a:rPr lang="en-US" baseline="0" dirty="0" smtClean="0"/>
              <a:t>{1}{4} = 0.25000\</a:t>
            </a:r>
            <a:r>
              <a:rPr lang="en-US" baseline="0" dirty="0" err="1" smtClean="0"/>
              <a:t>ldots</a:t>
            </a:r>
            <a:r>
              <a:rPr lang="en-US" baseline="0" dirty="0" smtClean="0"/>
              <a:t> = 0.24999\</a:t>
            </a:r>
            <a:r>
              <a:rPr lang="en-US" baseline="0" dirty="0" err="1" smtClean="0"/>
              <a:t>ldots</a:t>
            </a:r>
            <a:r>
              <a:rPr lang="en-US" baseline="0" dirty="0" smtClean="0"/>
              <a:t> $$</a:t>
            </a:r>
            <a:endParaRPr lang="en-US" dirty="0"/>
          </a:p>
        </p:txBody>
      </p:sp>
    </p:spTree>
    <p:extLst>
      <p:ext uri="{BB962C8B-B14F-4D97-AF65-F5344CB8AC3E}">
        <p14:creationId xmlns:p14="http://schemas.microsoft.com/office/powerpoint/2010/main" val="2893166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Visos gadījumos</a:t>
            </a:r>
            <a:r>
              <a:rPr lang="lv-LV" baseline="0" dirty="0" smtClean="0"/>
              <a:t> ir runa par skaitļa decimālpierakstu. Citu skaitļu (izņemot 3 un 9) ar līdzīgu dalāmības pazīmi nav.  (Vajag, lai veselie skaitļi $9, 99, 999,</a:t>
            </a:r>
            <a:r>
              <a:rPr lang="en-US" baseline="0" dirty="0" smtClean="0"/>
              <a:t> \</a:t>
            </a:r>
            <a:r>
              <a:rPr lang="en-US" baseline="0" dirty="0" err="1" smtClean="0"/>
              <a:t>ldots</a:t>
            </a:r>
            <a:r>
              <a:rPr lang="en-US" baseline="0" dirty="0" smtClean="0"/>
              <a:t>$ </a:t>
            </a:r>
            <a:r>
              <a:rPr lang="lv-LV" baseline="0" dirty="0" smtClean="0"/>
              <a:t>visi </a:t>
            </a:r>
            <a:r>
              <a:rPr lang="en-US" baseline="0" dirty="0" smtClean="0"/>
              <a:t>dal</a:t>
            </a:r>
            <a:r>
              <a:rPr lang="lv-LV" baseline="0" dirty="0" smtClean="0"/>
              <a:t>ītos ar $3$ vai ar $9$.)</a:t>
            </a:r>
            <a:endParaRPr lang="lv-LV" dirty="0"/>
          </a:p>
        </p:txBody>
      </p:sp>
    </p:spTree>
    <p:extLst>
      <p:ext uri="{BB962C8B-B14F-4D97-AF65-F5344CB8AC3E}">
        <p14:creationId xmlns:p14="http://schemas.microsoft.com/office/powerpoint/2010/main" val="3762139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8313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202422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Tā kā palindromā pastāv simetrija starp cipariem, kuri ir vienādi tālu no sākuma un beigām, tad (izņemot skaitli $11$) nebūs palindromu-pirmskaitļu, kuros ir pāru skaits ciparu. Tas seko no dalāmības pazīmes ar $11$. Savukārt piecciparu palindromus atras nav grūti – jau $10001, 10101, 10201$ ir salikti skaitļi. Bet jau $10301$ ir pirmskaitlis. </a:t>
            </a:r>
          </a:p>
          <a:p>
            <a:endParaRPr lang="lv-LV" dirty="0" smtClean="0"/>
          </a:p>
          <a:p>
            <a:r>
              <a:rPr lang="lv-LV" dirty="0" smtClean="0"/>
              <a:t>**Piemērs:** Autobusa biļetei ir sešciparu numurs no $000000$ līdz $999999$. Kādu biļešu ir vairāk: tādu, kuru numuru pirmo trīs ciparu summa ir vienāda ar pēdējo trīs ciparu summu, vai tādu, kuru numurs dalās ar $11$?</a:t>
            </a:r>
          </a:p>
          <a:p>
            <a:endParaRPr lang="lv-LV" dirty="0" smtClean="0"/>
          </a:p>
          <a:p>
            <a:endParaRPr lang="en-US" dirty="0"/>
          </a:p>
        </p:txBody>
      </p:sp>
    </p:spTree>
    <p:extLst>
      <p:ext uri="{BB962C8B-B14F-4D97-AF65-F5344CB8AC3E}">
        <p14:creationId xmlns:p14="http://schemas.microsoft.com/office/powerpoint/2010/main" val="305677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54795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6546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Tum</a:t>
            </a:r>
            <a:r>
              <a:rPr lang="lv-LV" dirty="0"/>
              <a:t>šie</a:t>
            </a:r>
            <a:r>
              <a:rPr lang="lv-LV" baseline="0" dirty="0"/>
              <a:t> skaitļi simbolizē naturālo skaitļu virkni; pelēkie – kongruences klases.</a:t>
            </a:r>
            <a:endParaRPr lang="en-US" dirty="0"/>
          </a:p>
        </p:txBody>
      </p:sp>
    </p:spTree>
    <p:extLst>
      <p:ext uri="{BB962C8B-B14F-4D97-AF65-F5344CB8AC3E}">
        <p14:creationId xmlns:p14="http://schemas.microsoft.com/office/powerpoint/2010/main" val="1766615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lv-LV" baseline="0" dirty="0" smtClean="0"/>
              <a:t> $11$ </a:t>
            </a:r>
            <a:r>
              <a:rPr lang="lv-LV" dirty="0" smtClean="0"/>
              <a:t>t.t.t., ja šim skaitlim nosvītrojot pēdējo ciparu, un atņemot no «saīsinātā» skaitļa – rezultāts dalās ar $11$.</a:t>
            </a:r>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$$11 </a:t>
            </a:r>
            <a:r>
              <a:rPr lang="en-US" dirty="0" smtClean="0"/>
              <a:t>\mid</a:t>
            </a:r>
            <a:r>
              <a:rPr lang="lv-LV" dirty="0" smtClean="0"/>
              <a:t> 10a</a:t>
            </a:r>
            <a:r>
              <a:rPr lang="lv-LV" baseline="0" dirty="0" smtClean="0"/>
              <a:t> + b </a:t>
            </a:r>
            <a:r>
              <a:rPr lang="ru-RU" baseline="0" dirty="0" smtClean="0"/>
              <a:t>\</a:t>
            </a:r>
            <a:r>
              <a:rPr lang="en-US" baseline="0" dirty="0" err="1" smtClean="0"/>
              <a:t>Leftrightarrow</a:t>
            </a:r>
            <a:r>
              <a:rPr lang="en-US" baseline="0" dirty="0" smtClean="0"/>
              <a:t> 11 </a:t>
            </a:r>
            <a:r>
              <a:rPr lang="lv-LV" dirty="0" smtClean="0"/>
              <a:t> </a:t>
            </a:r>
            <a:r>
              <a:rPr lang="en-US" dirty="0" smtClean="0"/>
              <a:t>\mid a-b.$$</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en-US" baseline="0" dirty="0" smtClean="0"/>
              <a:t> $13$ </a:t>
            </a:r>
            <a:r>
              <a:rPr lang="lv-LV" dirty="0" smtClean="0"/>
              <a:t>t.t.t., ja šim skaitlim nosvītrojot pēdējo ciparu, četrkāršojot to un pieskaitot </a:t>
            </a:r>
            <a:r>
              <a:rPr lang="en-US" dirty="0" smtClean="0"/>
              <a:t>“</a:t>
            </a:r>
            <a:r>
              <a:rPr lang="lv-LV" dirty="0" smtClean="0"/>
              <a:t>saīsinātajam</a:t>
            </a:r>
            <a:r>
              <a:rPr lang="en-US" dirty="0" smtClean="0"/>
              <a:t>”</a:t>
            </a:r>
            <a:r>
              <a:rPr lang="lv-LV" dirty="0" smtClean="0"/>
              <a:t> skaitlim – rezultāts dalās ar </a:t>
            </a:r>
            <a:r>
              <a:rPr lang="en-US" dirty="0" smtClean="0"/>
              <a:t>$</a:t>
            </a:r>
            <a:r>
              <a:rPr lang="lv-LV" dirty="0" smtClean="0"/>
              <a:t>13</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\mid</a:t>
            </a:r>
            <a:r>
              <a:rPr lang="en-US" baseline="0" dirty="0" smtClean="0"/>
              <a:t> 10a+b \</a:t>
            </a:r>
            <a:r>
              <a:rPr lang="en-US" baseline="0" dirty="0" err="1" smtClean="0"/>
              <a:t>Leftrightarrow</a:t>
            </a:r>
            <a:r>
              <a:rPr lang="en-US" baseline="0" dirty="0" smtClean="0"/>
              <a:t> 13 \mid a + 4b.$$</a:t>
            </a:r>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lv-LV" dirty="0" smtClean="0"/>
          </a:p>
          <a:p>
            <a:endParaRPr lang="en-US" dirty="0"/>
          </a:p>
        </p:txBody>
      </p:sp>
    </p:spTree>
    <p:extLst>
      <p:ext uri="{BB962C8B-B14F-4D97-AF65-F5344CB8AC3E}">
        <p14:creationId xmlns:p14="http://schemas.microsoft.com/office/powerpoint/2010/main" val="2508443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Šo</a:t>
            </a:r>
            <a:r>
              <a:rPr lang="lv-LV" sz="1200" b="0" baseline="0" dirty="0" smtClean="0">
                <a:sym typeface="Wingdings" panose="05000000000000000000" pitchFamily="2" charset="2"/>
              </a:rPr>
              <a:t> dalāmības pazīmi pamato līdzīgi kā dalāmības pazīmi ar $11$. </a:t>
            </a:r>
            <a:endParaRPr lang="lv-LV" sz="1200" b="0"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lv-LV" sz="1200" b="1"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**Cits piemērs:**</a:t>
            </a:r>
            <a:r>
              <a:rPr lang="lv-LV" sz="1200" b="0" baseline="0" dirty="0" smtClean="0">
                <a:sym typeface="Wingdings" panose="05000000000000000000" pitchFamily="2" charset="2"/>
              </a:rPr>
              <a:t> </a:t>
            </a:r>
            <a:r>
              <a:rPr lang="lv-LV" sz="1200" b="0" dirty="0" smtClean="0">
                <a:sym typeface="Wingdings" panose="05000000000000000000" pitchFamily="2" charset="2"/>
              </a:rPr>
              <a:t>$</a:t>
            </a:r>
            <a:r>
              <a:rPr lang="en-US" sz="1200" dirty="0" smtClean="0"/>
              <a:t>729183</a:t>
            </a:r>
            <a:r>
              <a:rPr lang="lv-LV" sz="1200" dirty="0" smtClean="0"/>
              <a:t>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(729)(183)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183 – 729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a:t>
            </a:r>
            <a:br>
              <a:rPr lang="lv-LV" sz="1200" dirty="0" smtClean="0">
                <a:sym typeface="Wingdings" panose="05000000000000000000" pitchFamily="2" charset="2"/>
              </a:rPr>
            </a:br>
            <a:r>
              <a:rPr lang="lv-LV" sz="1200" dirty="0" smtClean="0">
                <a:sym typeface="Wingdings" panose="05000000000000000000" pitchFamily="2" charset="2"/>
              </a:rPr>
              <a:t>Tā kā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tad arī </a:t>
            </a:r>
            <a:r>
              <a:rPr lang="en-US" sz="1200" dirty="0" smtClean="0">
                <a:sym typeface="Wingdings" panose="05000000000000000000" pitchFamily="2" charset="2"/>
              </a:rPr>
              <a:t>$</a:t>
            </a:r>
            <a:r>
              <a:rPr lang="lv-LV" sz="1200" dirty="0" smtClean="0">
                <a:sym typeface="Wingdings" panose="05000000000000000000" pitchFamily="2" charset="2"/>
              </a:rPr>
              <a:t>729183</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a:t>
            </a:r>
          </a:p>
          <a:p>
            <a:endParaRPr lang="en-US" dirty="0"/>
          </a:p>
        </p:txBody>
      </p:sp>
    </p:spTree>
    <p:extLst>
      <p:ext uri="{BB962C8B-B14F-4D97-AF65-F5344CB8AC3E}">
        <p14:creationId xmlns:p14="http://schemas.microsoft.com/office/powerpoint/2010/main" val="3541014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1. Virkne ir periodiska – periods ir 20. </a:t>
            </a:r>
          </a:p>
          <a:p>
            <a:r>
              <a:rPr lang="lv-LV" dirty="0"/>
              <a:t>2. Faktoriālam katru nākamo elementu viennozīmīgi nosaka iepriekšējais, tomēr pēdējais nenulles cipars viennozīmīgi neizriet no iepriekšējā faktoriāla pēdējā nenulles cipara. (Tas vēl NAV pierādījums, ka virkne nav periodiska.)</a:t>
            </a:r>
          </a:p>
          <a:p>
            <a:r>
              <a:rPr lang="lv-LV" dirty="0"/>
              <a:t>3. Fibonači skaitļa pēdējie divi cipari viennozīmīgi nenosaka nākamā locekļa pēdējos divus ciparus. Bet Fibonači skaitļu pārītis nosaka. Tādēļ ir periodiska.</a:t>
            </a:r>
          </a:p>
          <a:p>
            <a:r>
              <a:rPr lang="lv-LV" dirty="0"/>
              <a:t>4. Ja $n$ pārlec 14 vienības uz priekšu, tad sinusa zīme (un arī vērtība) nemainās.</a:t>
            </a:r>
          </a:p>
          <a:p>
            <a:endParaRPr lang="en-US" dirty="0"/>
          </a:p>
        </p:txBody>
      </p:sp>
    </p:spTree>
    <p:extLst>
      <p:ext uri="{BB962C8B-B14F-4D97-AF65-F5344CB8AC3E}">
        <p14:creationId xmlns:p14="http://schemas.microsoft.com/office/powerpoint/2010/main" val="3844452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a:t>Visos gadījumos jānoskaidro, vai process, kurš ieciklojas, ir viennozīmīgi apvēršams. </a:t>
            </a:r>
          </a:p>
          <a:p>
            <a:r>
              <a:rPr lang="lv-LV" sz="1200" dirty="0"/>
              <a:t>(Cits piemērs: Salīdzināt 7/41 decimālpierakstu un 7/12 decimālpierakstu. Vienam</a:t>
            </a:r>
            <a:r>
              <a:rPr lang="lv-LV" sz="1200" baseline="0" dirty="0"/>
              <a:t> no skaitļiem nav pusperioda, tas uzreiz aiz komata sāk $5$ ciparu periodu. Savukārt dalot ar $12$ rodas pusperiods.</a:t>
            </a:r>
            <a:r>
              <a:rPr lang="lv-LV" sz="1200" dirty="0"/>
              <a:t>)</a:t>
            </a:r>
          </a:p>
          <a:p>
            <a:endParaRPr lang="en-US" dirty="0"/>
          </a:p>
        </p:txBody>
      </p:sp>
    </p:spTree>
    <p:extLst>
      <p:ext uri="{BB962C8B-B14F-4D97-AF65-F5344CB8AC3E}">
        <p14:creationId xmlns:p14="http://schemas.microsoft.com/office/powerpoint/2010/main" val="271704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**Attēla</a:t>
            </a:r>
            <a:r>
              <a:rPr lang="lv-LV" baseline="0" dirty="0" smtClean="0"/>
              <a:t> apraksts:** Zīmējumā dots elementārajā mūzikas teorijā pazīstamais *kvintu aplis*. Apļa augšā atrodas skaņa DO (jeb C), kuras mažora gammā nav nevienas alterācijas zīmes (diēza vai bemola). Pārlecot par kvintu (jeb $7$ pustoņiem) uz priekšu, nonākam pie SOL (jeb G), kuras mažora gammā ir viens  diēzs. Pēc septiņiem pārlēcieniem par kvintu būsim nonākuši līdz DO diēzam (vienu vienību pa labi no C). Šajā mažora gammā ir septiņi diēzi. Tā kā tik daudzus diēzus ir slinkums rakstīt, tad pārsvarā šo mažoru sauc par RE bemol mažoru, kurā ir 5 bemoli. Ir spēkā apgalvojums – katru gammu var pierakstīt ar $m$ diēziem vai $n$ bemoliem, kur $m+n = 12$. Tā kā gammā ir tikai $7$ skaņu augstumi, tad diēzu vai bemolu skaits var pārsniegt $7$. Tad ir jāievieš dubultdiēzi un dubultbemoli. </a:t>
            </a:r>
          </a:p>
          <a:p>
            <a:endParaRPr lang="lv-LV" baseline="0" dirty="0" smtClean="0"/>
          </a:p>
          <a:p>
            <a:r>
              <a:rPr lang="lv-LV" baseline="0" dirty="0" smtClean="0"/>
              <a:t>Esam ieguvuši sakarību $7 </a:t>
            </a:r>
            <a:r>
              <a:rPr lang="ru-RU" baseline="0" dirty="0" smtClean="0"/>
              <a:t>\</a:t>
            </a:r>
            <a:r>
              <a:rPr lang="en-US" baseline="0" dirty="0" err="1" smtClean="0"/>
              <a:t>cdot</a:t>
            </a:r>
            <a:r>
              <a:rPr lang="en-US" baseline="0" dirty="0" smtClean="0"/>
              <a:t> 7 \</a:t>
            </a:r>
            <a:r>
              <a:rPr lang="en-US" baseline="0" dirty="0" err="1" smtClean="0"/>
              <a:t>equiv</a:t>
            </a:r>
            <a:r>
              <a:rPr lang="en-US" baseline="0" dirty="0" smtClean="0"/>
              <a:t> 1 \,(\</a:t>
            </a:r>
            <a:r>
              <a:rPr lang="en-US" baseline="0" dirty="0" err="1" smtClean="0"/>
              <a:t>operatorname</a:t>
            </a:r>
            <a:r>
              <a:rPr lang="en-US" baseline="0" dirty="0" smtClean="0"/>
              <a:t>{mod}\,12)$ </a:t>
            </a:r>
            <a:r>
              <a:rPr lang="en-US" baseline="0" dirty="0" err="1" smtClean="0"/>
              <a:t>jeb</a:t>
            </a:r>
            <a:r>
              <a:rPr lang="en-US" baseline="0" dirty="0" smtClean="0"/>
              <a:t> $7^{-1} \</a:t>
            </a:r>
            <a:r>
              <a:rPr lang="en-US" baseline="0" dirty="0" err="1" smtClean="0"/>
              <a:t>equiv</a:t>
            </a:r>
            <a:r>
              <a:rPr lang="en-US" baseline="0" dirty="0" smtClean="0"/>
              <a:t> 7$. </a:t>
            </a:r>
            <a:r>
              <a:rPr lang="lv-LV" baseline="0" dirty="0" smtClean="0"/>
              <a:t>Šādā gadījumā saka, ka skaitļa $12$ kongruences klasēm $7$ ir pats sev inversais. Šajā nodaļā vairāk aplūkosim inversos elementus pēc pirmskaitļu moduļiem. </a:t>
            </a:r>
            <a:endParaRPr lang="en-US" dirty="0" smtClean="0"/>
          </a:p>
          <a:p>
            <a:endParaRPr lang="lv-LV" dirty="0"/>
          </a:p>
        </p:txBody>
      </p:sp>
    </p:spTree>
    <p:extLst>
      <p:ext uri="{BB962C8B-B14F-4D97-AF65-F5344CB8AC3E}">
        <p14:creationId xmlns:p14="http://schemas.microsoft.com/office/powerpoint/2010/main" val="425755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Neviens</a:t>
            </a:r>
            <a:r>
              <a:rPr lang="en-US" dirty="0"/>
              <a:t> no </a:t>
            </a:r>
            <a:r>
              <a:rPr lang="en-US" dirty="0" err="1"/>
              <a:t>reizinātājiem</a:t>
            </a:r>
            <a:r>
              <a:rPr lang="en-US" dirty="0"/>
              <a:t> </a:t>
            </a:r>
            <a:r>
              <a:rPr lang="en-US" dirty="0" err="1"/>
              <a:t>nav</a:t>
            </a:r>
            <a:r>
              <a:rPr lang="en-US" dirty="0"/>
              <a:t> </a:t>
            </a:r>
            <a:r>
              <a:rPr lang="en-US" dirty="0" err="1"/>
              <a:t>nulle</a:t>
            </a:r>
            <a:r>
              <a:rPr lang="en-US" dirty="0"/>
              <a:t>, bet </a:t>
            </a:r>
            <a:r>
              <a:rPr lang="en-US" dirty="0" err="1"/>
              <a:t>reizinājums</a:t>
            </a:r>
            <a:r>
              <a:rPr lang="en-US" dirty="0"/>
              <a:t> </a:t>
            </a:r>
            <a:r>
              <a:rPr lang="en-US" dirty="0" err="1"/>
              <a:t>ir</a:t>
            </a:r>
            <a:r>
              <a:rPr lang="en-US" dirty="0"/>
              <a:t> </a:t>
            </a:r>
            <a:r>
              <a:rPr lang="en-US" dirty="0" err="1"/>
              <a:t>nulle</a:t>
            </a:r>
            <a:r>
              <a:rPr lang="en-US" dirty="0"/>
              <a:t>.</a:t>
            </a:r>
          </a:p>
        </p:txBody>
      </p:sp>
    </p:spTree>
    <p:extLst>
      <p:ext uri="{BB962C8B-B14F-4D97-AF65-F5344CB8AC3E}">
        <p14:creationId xmlns:p14="http://schemas.microsoft.com/office/powerpoint/2010/main" val="146151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0.076923</a:t>
            </a:r>
            <a:endParaRPr lang="en-US" dirty="0"/>
          </a:p>
        </p:txBody>
      </p:sp>
    </p:spTree>
    <p:extLst>
      <p:ext uri="{BB962C8B-B14F-4D97-AF65-F5344CB8AC3E}">
        <p14:creationId xmlns:p14="http://schemas.microsoft.com/office/powerpoint/2010/main" val="1473326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effectLst/>
              </a:rPr>
              <a:t>612155/30303</a:t>
            </a:r>
            <a:endParaRPr lang="lv-LV" dirty="0"/>
          </a:p>
        </p:txBody>
      </p:sp>
    </p:spTree>
    <p:extLst>
      <p:ext uri="{BB962C8B-B14F-4D97-AF65-F5344CB8AC3E}">
        <p14:creationId xmlns:p14="http://schemas.microsoft.com/office/powerpoint/2010/main" val="304675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smtClean="0"/>
          </a:p>
        </p:txBody>
      </p:sp>
    </p:spTree>
    <p:extLst>
      <p:ext uri="{BB962C8B-B14F-4D97-AF65-F5344CB8AC3E}">
        <p14:creationId xmlns:p14="http://schemas.microsoft.com/office/powerpoint/2010/main" val="291666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14:m>
                  <m:oMath xmlns:m="http://schemas.openxmlformats.org/officeDocument/2006/math">
                    <m:r>
                      <a:rPr lang="lv-LV" i="1" dirty="0" smtClean="0">
                        <a:latin typeface="Cambria Math" panose="02040503050406030204" pitchFamily="18" charset="0"/>
                      </a:rPr>
                      <m:t>𝑝</m:t>
                    </m:r>
                  </m:oMath>
                </a14:m>
                <a:r>
                  <a:rPr lang="lv-LV" dirty="0"/>
                  <a:t> vai </a:t>
                </a:r>
                <a14:m>
                  <m:oMath xmlns:m="http://schemas.openxmlformats.org/officeDocument/2006/math">
                    <m:r>
                      <a:rPr lang="lv-LV" i="1" dirty="0" smtClean="0">
                        <a:latin typeface="Cambria Math" panose="02040503050406030204" pitchFamily="18" charset="0"/>
                      </a:rPr>
                      <m:t>𝑞</m:t>
                    </m:r>
                  </m:oMath>
                </a14:m>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Choice>
        <mc:Fallback xmlns="">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r>
                  <a:rPr lang="lv-LV" i="0" dirty="0" smtClean="0">
                    <a:latin typeface="Cambria Math" panose="02040503050406030204" pitchFamily="18" charset="0"/>
                  </a:rPr>
                  <a:t>𝑝</a:t>
                </a:r>
                <a:r>
                  <a:rPr lang="lv-LV" dirty="0"/>
                  <a:t> vai </a:t>
                </a:r>
                <a:r>
                  <a:rPr lang="lv-LV" i="0" dirty="0" smtClean="0">
                    <a:latin typeface="Cambria Math" panose="02040503050406030204" pitchFamily="18" charset="0"/>
                  </a:rPr>
                  <a:t>𝑞</a:t>
                </a:r>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Fallback>
      </mc:AlternateContent>
    </p:spTree>
    <p:extLst>
      <p:ext uri="{BB962C8B-B14F-4D97-AF65-F5344CB8AC3E}">
        <p14:creationId xmlns:p14="http://schemas.microsoft.com/office/powerpoint/2010/main" val="250051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Šis</a:t>
            </a:r>
            <a:r>
              <a:rPr lang="en-US" dirty="0"/>
              <a:t> </a:t>
            </a:r>
            <a:r>
              <a:rPr lang="en-US" dirty="0" err="1"/>
              <a:t>piemērs</a:t>
            </a:r>
            <a:r>
              <a:rPr lang="en-US" dirty="0"/>
              <a:t> </a:t>
            </a:r>
            <a:r>
              <a:rPr lang="en-US" dirty="0" err="1"/>
              <a:t>raksturo</a:t>
            </a:r>
            <a:r>
              <a:rPr lang="en-US" dirty="0"/>
              <a:t>, </a:t>
            </a:r>
            <a:r>
              <a:rPr lang="en-US" dirty="0" err="1"/>
              <a:t>kā</a:t>
            </a:r>
            <a:r>
              <a:rPr lang="en-US" dirty="0"/>
              <a:t> </a:t>
            </a:r>
            <a:r>
              <a:rPr lang="en-US" dirty="0" err="1"/>
              <a:t>skaitļu</a:t>
            </a:r>
            <a:r>
              <a:rPr lang="en-US" dirty="0"/>
              <a:t> </a:t>
            </a:r>
            <a:r>
              <a:rPr lang="en-US" dirty="0" err="1"/>
              <a:t>dalāmība</a:t>
            </a:r>
            <a:r>
              <a:rPr lang="en-US" dirty="0"/>
              <a:t> un </a:t>
            </a:r>
            <a:r>
              <a:rPr lang="en-US" dirty="0" err="1"/>
              <a:t>dalīšanas</a:t>
            </a:r>
            <a:r>
              <a:rPr lang="en-US" dirty="0"/>
              <a:t> </a:t>
            </a:r>
            <a:r>
              <a:rPr lang="en-US" dirty="0" err="1"/>
              <a:t>atlikumi</a:t>
            </a:r>
            <a:r>
              <a:rPr lang="en-US" dirty="0"/>
              <a:t> </a:t>
            </a:r>
            <a:r>
              <a:rPr lang="en-US" dirty="0" err="1"/>
              <a:t>palīdz</a:t>
            </a:r>
            <a:r>
              <a:rPr lang="en-US" dirty="0"/>
              <a:t> </a:t>
            </a:r>
            <a:r>
              <a:rPr lang="en-US" dirty="0" err="1"/>
              <a:t>atrisināt</a:t>
            </a:r>
            <a:r>
              <a:rPr lang="en-US" dirty="0"/>
              <a:t> </a:t>
            </a:r>
            <a:r>
              <a:rPr lang="en-US" dirty="0" err="1"/>
              <a:t>uzdevumus</a:t>
            </a:r>
            <a:r>
              <a:rPr lang="en-US" dirty="0"/>
              <a:t> par </a:t>
            </a:r>
            <a:r>
              <a:rPr lang="en-US" dirty="0" err="1"/>
              <a:t>veselo</a:t>
            </a:r>
            <a:r>
              <a:rPr lang="en-US" dirty="0"/>
              <a:t> </a:t>
            </a:r>
            <a:r>
              <a:rPr lang="en-US" dirty="0" err="1"/>
              <a:t>skaitļu</a:t>
            </a:r>
            <a:r>
              <a:rPr lang="en-US" dirty="0"/>
              <a:t> </a:t>
            </a:r>
            <a:r>
              <a:rPr lang="en-US" dirty="0" err="1"/>
              <a:t>aritmētiku</a:t>
            </a:r>
            <a:r>
              <a:rPr lang="en-US" dirty="0"/>
              <a:t>, pat ja </a:t>
            </a:r>
            <a:r>
              <a:rPr lang="en-US" dirty="0" err="1"/>
              <a:t>tajos</a:t>
            </a:r>
            <a:r>
              <a:rPr lang="en-US" dirty="0"/>
              <a:t> </a:t>
            </a:r>
            <a:r>
              <a:rPr lang="en-US" dirty="0" err="1"/>
              <a:t>dalīšana</a:t>
            </a:r>
            <a:r>
              <a:rPr lang="en-US" dirty="0"/>
              <a:t> it </a:t>
            </a:r>
            <a:r>
              <a:rPr lang="en-US" dirty="0" err="1"/>
              <a:t>kā</a:t>
            </a:r>
            <a:r>
              <a:rPr lang="en-US" dirty="0"/>
              <a:t> </a:t>
            </a:r>
            <a:r>
              <a:rPr lang="en-US" dirty="0" err="1"/>
              <a:t>neparādās</a:t>
            </a:r>
            <a:r>
              <a:rPr lang="en-US" altLang="en-US" dirty="0" err="1"/>
              <a:t>.</a:t>
            </a:r>
          </a:p>
        </p:txBody>
      </p:sp>
    </p:spTree>
    <p:extLst>
      <p:ext uri="{BB962C8B-B14F-4D97-AF65-F5344CB8AC3E}">
        <p14:creationId xmlns:p14="http://schemas.microsoft.com/office/powerpoint/2010/main" val="104822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7578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240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893904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78053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2988077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9309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a:t>CLICK TO EDIT PRESENTATION TITLE</a:t>
            </a:r>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a:t>Presenter Name</a:t>
            </a:r>
          </a:p>
          <a:p>
            <a:pPr lvl="0"/>
            <a:r>
              <a:rPr lang="en-US" dirty="0"/>
              <a:t>Presenter Title</a:t>
            </a:r>
          </a:p>
        </p:txBody>
      </p:sp>
    </p:spTree>
    <p:extLst>
      <p:ext uri="{BB962C8B-B14F-4D97-AF65-F5344CB8AC3E}">
        <p14:creationId xmlns:p14="http://schemas.microsoft.com/office/powerpoint/2010/main" val="426865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ext 2 Column">
    <p:spTree>
      <p:nvGrpSpPr>
        <p:cNvPr id="1" name=""/>
        <p:cNvGrpSpPr/>
        <p:nvPr/>
      </p:nvGrpSpPr>
      <p:grpSpPr>
        <a:xfrm>
          <a:off x="0" y="0"/>
          <a:ext cx="0" cy="0"/>
          <a:chOff x="0" y="0"/>
          <a:chExt cx="0" cy="0"/>
        </a:xfrm>
      </p:grpSpPr>
      <p:sp>
        <p:nvSpPr>
          <p:cNvPr id="16" name="Rounded Rectangle 15"/>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2450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3503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5804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804386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163074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49579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39612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10" name="Content Placeholder 2"/>
          <p:cNvSpPr>
            <a:spLocks noGrp="1"/>
          </p:cNvSpPr>
          <p:nvPr>
            <p:ph idx="1"/>
          </p:nvPr>
        </p:nvSpPr>
        <p:spPr>
          <a:xfrm>
            <a:off x="347471" y="758505"/>
            <a:ext cx="513205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5864535" y="2694918"/>
            <a:ext cx="2976957" cy="962681"/>
          </a:xfrm>
          <a:prstGeom prst="rect">
            <a:avLst/>
          </a:prstGeom>
        </p:spPr>
        <p:txBody>
          <a:bodyPr vert="horz" wrap="square" lIns="0" tIns="0" rIns="0" bIns="0">
            <a:noAutofit/>
          </a:bodyPr>
          <a:lstStyle>
            <a:lvl1pPr algn="ctr">
              <a:defRPr sz="3200" b="1">
                <a:solidFill>
                  <a:srgbClr val="00395E"/>
                </a:solidFill>
              </a:defRPr>
            </a:lvl1pPr>
          </a:lstStyle>
          <a:p>
            <a:r>
              <a:rPr lang="en-US" dirty="0"/>
              <a:t>Click to edit Master title </a:t>
            </a:r>
            <a:r>
              <a:rPr lang="en-US" dirty="0" err="1"/>
              <a:t>styl</a:t>
            </a:r>
            <a:endParaRPr lang="en-US" dirty="0"/>
          </a:p>
        </p:txBody>
      </p:sp>
      <p:grpSp>
        <p:nvGrpSpPr>
          <p:cNvPr id="9" name="Group 8"/>
          <p:cNvGrpSpPr/>
          <p:nvPr userDrawn="1"/>
        </p:nvGrpSpPr>
        <p:grpSpPr>
          <a:xfrm>
            <a:off x="7126292" y="1435065"/>
            <a:ext cx="453443" cy="426042"/>
            <a:chOff x="6471270" y="680644"/>
            <a:chExt cx="1763486" cy="1656920"/>
          </a:xfrm>
        </p:grpSpPr>
        <p:cxnSp>
          <p:nvCxnSpPr>
            <p:cNvPr id="12" name="Straight Connector 11"/>
            <p:cNvCxnSpPr/>
            <p:nvPr userDrawn="1"/>
          </p:nvCxnSpPr>
          <p:spPr>
            <a:xfrm flipH="1">
              <a:off x="7353013" y="680644"/>
              <a:ext cx="13750" cy="165692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H="1">
              <a:off x="6717546" y="904784"/>
              <a:ext cx="1317580" cy="1166026"/>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846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2-</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65" r:id="rId1"/>
    <p:sldLayoutId id="2147483772" r:id="rId2"/>
    <p:sldLayoutId id="2147483766" r:id="rId3"/>
    <p:sldLayoutId id="2147483767" r:id="rId4"/>
    <p:sldLayoutId id="2147483773" r:id="rId5"/>
    <p:sldLayoutId id="2147483779" r:id="rId6"/>
    <p:sldLayoutId id="2147483780" r:id="rId7"/>
    <p:sldLayoutId id="2147483783"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a:t>
            </a:r>
            <a:r>
              <a:rPr lang="lv-LV" sz="1000" baseline="0" dirty="0">
                <a:solidFill>
                  <a:schemeClr val="tx2"/>
                </a:solidFill>
              </a:rPr>
              <a:t>1-</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extLst>
      <p:ext uri="{BB962C8B-B14F-4D97-AF65-F5344CB8AC3E}">
        <p14:creationId xmlns:p14="http://schemas.microsoft.com/office/powerpoint/2010/main" val="3572153910"/>
      </p:ext>
    </p:extLst>
  </p:cSld>
  <p:clrMap bg1="lt1" tx1="dk1" bg2="lt2" tx2="dk2" accent1="accent1" accent2="accent2" accent3="accent3" accent4="accent4" accent5="accent5" accent6="accent6" hlink="hlink" folHlink="folHlink"/>
  <p:sldLayoutIdLst>
    <p:sldLayoutId id="2147483771" r:id="rId1"/>
    <p:sldLayoutId id="2147483775" r:id="rId2"/>
    <p:sldLayoutId id="2147483776" r:id="rId3"/>
    <p:sldLayoutId id="2147483778" r:id="rId4"/>
    <p:sldLayoutId id="2147483781" r:id="rId5"/>
    <p:sldLayoutId id="2147483784"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6"/>
          <p:cNvSpPr/>
          <p:nvPr userDrawn="1"/>
        </p:nvSpPr>
        <p:spPr>
          <a:xfrm>
            <a:off x="726854" y="450583"/>
            <a:ext cx="1040400" cy="442800"/>
          </a:xfrm>
          <a:prstGeom prst="roundRect">
            <a:avLst/>
          </a:prstGeom>
          <a:solidFill>
            <a:srgbClr val="00395E"/>
          </a:solidFill>
          <a:ln w="6350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userDrawn="1"/>
        </p:nvSpPr>
        <p:spPr>
          <a:xfrm>
            <a:off x="647700" y="368300"/>
            <a:ext cx="1193979" cy="596990"/>
          </a:xfrm>
          <a:prstGeom prst="roundRect">
            <a:avLst/>
          </a:prstGeom>
          <a:noFill/>
          <a:ln w="4445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1231942" y="397537"/>
            <a:ext cx="576238" cy="538157"/>
            <a:chOff x="1231942" y="397537"/>
            <a:chExt cx="576238" cy="538157"/>
          </a:xfrm>
        </p:grpSpPr>
        <p:sp>
          <p:nvSpPr>
            <p:cNvPr id="5" name="Rectangle 4"/>
            <p:cNvSpPr/>
            <p:nvPr userDrawn="1"/>
          </p:nvSpPr>
          <p:spPr>
            <a:xfrm>
              <a:off x="1231942" y="397537"/>
              <a:ext cx="499505" cy="5381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00163" y="433321"/>
              <a:ext cx="108017" cy="472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1693157" y="404163"/>
              <a:ext cx="86309" cy="625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689599" y="874247"/>
              <a:ext cx="93426" cy="481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8" name="Straight Connector 17"/>
          <p:cNvCxnSpPr/>
          <p:nvPr userDrawn="1"/>
        </p:nvCxnSpPr>
        <p:spPr>
          <a:xfrm flipV="1">
            <a:off x="0" y="1502229"/>
            <a:ext cx="9144000" cy="0"/>
          </a:xfrm>
          <a:prstGeom prst="line">
            <a:avLst/>
          </a:prstGeom>
          <a:ln w="44450">
            <a:solidFill>
              <a:srgbClr val="00395E"/>
            </a:solidFill>
          </a:ln>
          <a:effectLst/>
        </p:spPr>
        <p:style>
          <a:lnRef idx="2">
            <a:schemeClr val="accent1"/>
          </a:lnRef>
          <a:fillRef idx="0">
            <a:schemeClr val="accent1"/>
          </a:fillRef>
          <a:effectRef idx="1">
            <a:schemeClr val="accent1"/>
          </a:effectRef>
          <a:fontRef idx="minor">
            <a:schemeClr val="tx1"/>
          </a:fontRef>
        </p:style>
      </p:cxnSp>
      <p:sp>
        <p:nvSpPr>
          <p:cNvPr id="19" name="Rounded Rectangle 18"/>
          <p:cNvSpPr/>
          <p:nvPr userDrawn="1"/>
        </p:nvSpPr>
        <p:spPr>
          <a:xfrm>
            <a:off x="3987800" y="1866900"/>
            <a:ext cx="4889500" cy="3022600"/>
          </a:xfrm>
          <a:prstGeom prst="roundRect">
            <a:avLst>
              <a:gd name="adj" fmla="val 8264"/>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26854" y="459520"/>
            <a:ext cx="453443" cy="426042"/>
            <a:chOff x="6471270" y="680644"/>
            <a:chExt cx="1763486" cy="1656920"/>
          </a:xfrm>
        </p:grpSpPr>
        <p:cxnSp>
          <p:nvCxnSpPr>
            <p:cNvPr id="9" name="Straight Connector 8"/>
            <p:cNvCxnSpPr/>
            <p:nvPr userDrawn="1"/>
          </p:nvCxnSpPr>
          <p:spPr>
            <a:xfrm flipH="1">
              <a:off x="7353013" y="680644"/>
              <a:ext cx="13750" cy="165692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6471270" y="1509104"/>
              <a:ext cx="1763486"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717546" y="933362"/>
              <a:ext cx="1317580" cy="1165797"/>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6717546" y="904784"/>
              <a:ext cx="1317580" cy="1166026"/>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6503281"/>
      </p:ext>
    </p:extLst>
  </p:cSld>
  <p:clrMap bg1="lt1" tx1="dk1" bg2="lt2" tx2="dk2" accent1="accent1" accent2="accent2" accent3="accent3" accent4="accent4" accent5="accent5" accent6="accent6" hlink="hlink" folHlink="folHlink"/>
  <p:sldLayoutIdLst>
    <p:sldLayoutId id="214748376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90.png"/><Relationship Id="rId7" Type="http://schemas.openxmlformats.org/officeDocument/2006/relationships/image" Target="../media/image351.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341.png"/><Relationship Id="rId5" Type="http://schemas.openxmlformats.org/officeDocument/2006/relationships/image" Target="../media/image310.png"/><Relationship Id="rId4" Type="http://schemas.openxmlformats.org/officeDocument/2006/relationships/image" Target="../media/image300.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30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1500.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1700.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2000.png"/><Relationship Id="rId5" Type="http://schemas.openxmlformats.org/officeDocument/2006/relationships/image" Target="../media/image42.png"/><Relationship Id="rId4" Type="http://schemas.openxmlformats.org/officeDocument/2006/relationships/image" Target="../media/image1800.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30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www.savory.de/maths1.htm"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471.png"/><Relationship Id="rId4" Type="http://schemas.openxmlformats.org/officeDocument/2006/relationships/image" Target="../media/image461.png"/></Relationships>
</file>

<file path=ppt/slides/_rels/slide5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smtClean="0"/>
              <a:t>Modulārā aritmētika</a:t>
            </a:r>
            <a:endParaRPr lang="en-US" dirty="0"/>
          </a:p>
        </p:txBody>
      </p:sp>
      <p:sp>
        <p:nvSpPr>
          <p:cNvPr id="3" name="Text Placeholder 2"/>
          <p:cNvSpPr>
            <a:spLocks noGrp="1"/>
          </p:cNvSpPr>
          <p:nvPr>
            <p:ph type="body" sz="quarter" idx="10"/>
          </p:nvPr>
        </p:nvSpPr>
        <p:spPr/>
        <p:txBody>
          <a:bodyPr/>
          <a:lstStyle/>
          <a:p>
            <a:pPr marL="285750" indent="-285750">
              <a:lnSpc>
                <a:spcPct val="100000"/>
              </a:lnSpc>
              <a:buFont typeface="Webdings" panose="05030102010509060703" pitchFamily="18" charset="2"/>
              <a:buChar char="4"/>
            </a:pPr>
            <a:r>
              <a:rPr lang="lv-LV" dirty="0" smtClean="0">
                <a:solidFill>
                  <a:schemeClr val="tx2"/>
                </a:solidFill>
              </a:rPr>
              <a:t>Modulārā aritmētika:</a:t>
            </a:r>
            <a:br>
              <a:rPr lang="lv-LV" dirty="0" smtClean="0">
                <a:solidFill>
                  <a:schemeClr val="tx2"/>
                </a:solidFill>
              </a:rPr>
            </a:br>
            <a:r>
              <a:rPr lang="lv-LV" b="0" dirty="0" smtClean="0">
                <a:solidFill>
                  <a:schemeClr val="tx2"/>
                </a:solidFill>
              </a:rPr>
              <a:t>Dalāmība ar atlikumu, kongruences, aritmētika ar kongruenču klasēm, modu</a:t>
            </a:r>
          </a:p>
          <a:p>
            <a:pPr marL="285750" indent="-285750">
              <a:lnSpc>
                <a:spcPct val="100000"/>
              </a:lnSpc>
              <a:buFont typeface="Webdings" panose="05030102010509060703" pitchFamily="18" charset="2"/>
              <a:buChar char="4"/>
            </a:pPr>
            <a:r>
              <a:rPr lang="lv-LV" dirty="0" smtClean="0">
                <a:solidFill>
                  <a:schemeClr val="tx2"/>
                </a:solidFill>
              </a:rPr>
              <a:t>Dalāmības </a:t>
            </a:r>
            <a:r>
              <a:rPr lang="lv-LV" dirty="0">
                <a:solidFill>
                  <a:schemeClr val="tx2"/>
                </a:solidFill>
              </a:rPr>
              <a:t>pazīmes</a:t>
            </a:r>
          </a:p>
          <a:p>
            <a:pPr marL="285750" indent="-285750">
              <a:lnSpc>
                <a:spcPct val="100000"/>
              </a:lnSpc>
              <a:buFont typeface="Webdings" panose="05030102010509060703" pitchFamily="18" charset="2"/>
              <a:buChar char="4"/>
            </a:pPr>
            <a:r>
              <a:rPr lang="lv-LV" dirty="0" smtClean="0">
                <a:solidFill>
                  <a:schemeClr val="tx2"/>
                </a:solidFill>
              </a:rPr>
              <a:t>Mazā </a:t>
            </a:r>
            <a:r>
              <a:rPr lang="lv-LV" dirty="0">
                <a:solidFill>
                  <a:schemeClr val="tx2"/>
                </a:solidFill>
              </a:rPr>
              <a:t>Fermā </a:t>
            </a:r>
            <a:r>
              <a:rPr lang="lv-LV" dirty="0" smtClean="0">
                <a:solidFill>
                  <a:schemeClr val="tx2"/>
                </a:solidFill>
              </a:rPr>
              <a:t>teorēma. </a:t>
            </a:r>
            <a:r>
              <a:rPr lang="lv-LV" b="0" dirty="0" smtClean="0">
                <a:solidFill>
                  <a:schemeClr val="tx2"/>
                </a:solidFill>
              </a:rPr>
              <a:t>Periodiskas daļas.</a:t>
            </a:r>
            <a:endParaRPr lang="lv-LV" b="0" dirty="0">
              <a:solidFill>
                <a:schemeClr val="tx2"/>
              </a:solidFill>
            </a:endParaRPr>
          </a:p>
          <a:p>
            <a:pPr marL="285750" indent="-285750">
              <a:lnSpc>
                <a:spcPct val="100000"/>
              </a:lnSpc>
              <a:buFont typeface="Webdings" panose="05030102010509060703" pitchFamily="18" charset="2"/>
              <a:buChar char="4"/>
            </a:pPr>
            <a:r>
              <a:rPr lang="lv-LV" dirty="0">
                <a:solidFill>
                  <a:schemeClr val="tx2"/>
                </a:solidFill>
              </a:rPr>
              <a:t>Eilera </a:t>
            </a:r>
            <a:r>
              <a:rPr lang="lv-LV" dirty="0" smtClean="0">
                <a:solidFill>
                  <a:schemeClr val="tx2"/>
                </a:solidFill>
              </a:rPr>
              <a:t>teorēma. </a:t>
            </a:r>
            <a:r>
              <a:rPr lang="lv-LV" b="0" dirty="0" smtClean="0">
                <a:solidFill>
                  <a:schemeClr val="tx2"/>
                </a:solidFill>
              </a:rPr>
              <a:t>Ieslēgšanas-izslēgšanas metode. Eilera funkcija. </a:t>
            </a:r>
          </a:p>
          <a:p>
            <a:pPr marL="285750" indent="-285750">
              <a:lnSpc>
                <a:spcPct val="100000"/>
              </a:lnSpc>
              <a:buFont typeface="Webdings" panose="05030102010509060703" pitchFamily="18" charset="2"/>
              <a:buChar char="4"/>
            </a:pPr>
            <a:r>
              <a:rPr lang="lv-LV" dirty="0" smtClean="0">
                <a:solidFill>
                  <a:schemeClr val="tx2"/>
                </a:solidFill>
              </a:rPr>
              <a:t>Cikliski procesi . </a:t>
            </a:r>
            <a:r>
              <a:rPr lang="lv-LV" b="0" dirty="0" smtClean="0">
                <a:solidFill>
                  <a:schemeClr val="tx2"/>
                </a:solidFill>
              </a:rPr>
              <a:t>Periodiskas atlikumu virknes. Citi periodi un priekšperiodi.</a:t>
            </a:r>
            <a:endParaRPr lang="lv-LV" b="0" dirty="0">
              <a:solidFill>
                <a:schemeClr val="tx2"/>
              </a:solidFill>
            </a:endParaRPr>
          </a:p>
          <a:p>
            <a:pPr>
              <a:lnSpc>
                <a:spcPct val="100000"/>
              </a:lnSpc>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Tree>
    <p:extLst>
      <p:ext uri="{BB962C8B-B14F-4D97-AF65-F5344CB8AC3E}">
        <p14:creationId xmlns:p14="http://schemas.microsoft.com/office/powerpoint/2010/main" val="2152956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47471" y="770400"/>
          <a:ext cx="4257672" cy="3794704"/>
        </p:xfrm>
        <a:graphic>
          <a:graphicData uri="http://schemas.openxmlformats.org/drawingml/2006/table">
            <a:tbl>
              <a:tblPr firstRow="1" firstCol="1" bandRow="1">
                <a:tableStyleId>{5C22544A-7EE6-4342-B048-85BDC9FD1C3A}</a:tableStyleId>
              </a:tblPr>
              <a:tblGrid>
                <a:gridCol w="532209">
                  <a:extLst>
                    <a:ext uri="{9D8B030D-6E8A-4147-A177-3AD203B41FA5}">
                      <a16:colId xmlns:a16="http://schemas.microsoft.com/office/drawing/2014/main" val="20000"/>
                    </a:ext>
                  </a:extLst>
                </a:gridCol>
                <a:gridCol w="532209">
                  <a:extLst>
                    <a:ext uri="{9D8B030D-6E8A-4147-A177-3AD203B41FA5}">
                      <a16:colId xmlns:a16="http://schemas.microsoft.com/office/drawing/2014/main" val="20001"/>
                    </a:ext>
                  </a:extLst>
                </a:gridCol>
                <a:gridCol w="532209">
                  <a:extLst>
                    <a:ext uri="{9D8B030D-6E8A-4147-A177-3AD203B41FA5}">
                      <a16:colId xmlns:a16="http://schemas.microsoft.com/office/drawing/2014/main" val="20002"/>
                    </a:ext>
                  </a:extLst>
                </a:gridCol>
                <a:gridCol w="532209">
                  <a:extLst>
                    <a:ext uri="{9D8B030D-6E8A-4147-A177-3AD203B41FA5}">
                      <a16:colId xmlns:a16="http://schemas.microsoft.com/office/drawing/2014/main" val="20003"/>
                    </a:ext>
                  </a:extLst>
                </a:gridCol>
                <a:gridCol w="532209">
                  <a:extLst>
                    <a:ext uri="{9D8B030D-6E8A-4147-A177-3AD203B41FA5}">
                      <a16:colId xmlns:a16="http://schemas.microsoft.com/office/drawing/2014/main" val="20004"/>
                    </a:ext>
                  </a:extLst>
                </a:gridCol>
                <a:gridCol w="532209">
                  <a:extLst>
                    <a:ext uri="{9D8B030D-6E8A-4147-A177-3AD203B41FA5}">
                      <a16:colId xmlns:a16="http://schemas.microsoft.com/office/drawing/2014/main" val="20005"/>
                    </a:ext>
                  </a:extLst>
                </a:gridCol>
                <a:gridCol w="532209">
                  <a:extLst>
                    <a:ext uri="{9D8B030D-6E8A-4147-A177-3AD203B41FA5}">
                      <a16:colId xmlns:a16="http://schemas.microsoft.com/office/drawing/2014/main" val="20006"/>
                    </a:ext>
                  </a:extLst>
                </a:gridCol>
                <a:gridCol w="532209">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chemeClr val="tx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7"/>
                  </a:ext>
                </a:extLst>
              </a:tr>
            </a:tbl>
          </a:graphicData>
        </a:graphic>
      </p:graphicFrame>
      <p:sp>
        <p:nvSpPr>
          <p:cNvPr id="4" name="Title 3"/>
          <p:cNvSpPr>
            <a:spLocks noGrp="1"/>
          </p:cNvSpPr>
          <p:nvPr>
            <p:ph type="title"/>
          </p:nvPr>
        </p:nvSpPr>
        <p:spPr>
          <a:xfrm>
            <a:off x="347471" y="61722"/>
            <a:ext cx="7650635" cy="380661"/>
          </a:xfrm>
        </p:spPr>
        <p:txBody>
          <a:bodyPr/>
          <a:lstStyle/>
          <a:p>
            <a:r>
              <a:rPr lang="en-US" dirty="0" err="1"/>
              <a:t>Saskait</a:t>
            </a:r>
            <a:r>
              <a:rPr lang="lv-LV" dirty="0" err="1"/>
              <a:t>īšanas</a:t>
            </a:r>
            <a:r>
              <a:rPr lang="lv-LV" dirty="0"/>
              <a:t> un reizināšanas tabulas (mod 7)</a:t>
            </a:r>
            <a:endParaRPr lang="en-US" dirty="0"/>
          </a:p>
        </p:txBody>
      </p:sp>
      <p:graphicFrame>
        <p:nvGraphicFramePr>
          <p:cNvPr id="5" name="Content Placeholder 5"/>
          <p:cNvGraphicFramePr/>
          <p:nvPr/>
        </p:nvGraphicFramePr>
        <p:xfrm>
          <a:off x="4948780" y="770400"/>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6273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2" y="510934"/>
                <a:ext cx="4105776" cy="579407"/>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+ 5 ≡ 1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2" y="510934"/>
                <a:ext cx="4105776" cy="579407"/>
              </a:xfrm>
              <a:blipFill>
                <a:blip r:embed="rId2"/>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0"/>
              </p:nvPr>
            </p:nvSpPr>
            <p:spPr>
              <a:xfrm>
                <a:off x="4686624" y="510940"/>
                <a:ext cx="4105776" cy="656409"/>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m:t>
                      </m:r>
                      <m:r>
                        <a:rPr lang="lv-LV" b="0"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2</m:t>
                      </m:r>
                      <m:r>
                        <a:rPr lang="lv-LV" i="1" dirty="0">
                          <a:latin typeface="Cambria Math" panose="02040503050406030204" pitchFamily="18" charset="0"/>
                        </a:rPr>
                        <m:t>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a:p>
              <a:p>
                <a:endParaRPr lang="lv-LV" dirty="0"/>
              </a:p>
            </p:txBody>
          </p:sp>
        </mc:Choice>
        <mc:Fallback xmlns="">
          <p:sp>
            <p:nvSpPr>
              <p:cNvPr id="4" name="Content Placeholder 3"/>
              <p:cNvSpPr>
                <a:spLocks noGrp="1" noRot="1" noChangeAspect="1" noMove="1" noResize="1" noEditPoints="1" noAdjustHandles="1" noChangeArrowheads="1" noChangeShapeType="1" noTextEdit="1"/>
              </p:cNvSpPr>
              <p:nvPr>
                <p:ph idx="10"/>
              </p:nvPr>
            </p:nvSpPr>
            <p:spPr>
              <a:xfrm>
                <a:off x="4686624" y="510940"/>
                <a:ext cx="4105776" cy="656409"/>
              </a:xfrm>
              <a:blipFill>
                <a:blip r:embed="rId3"/>
                <a:stretch>
                  <a:fillRect/>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Kongruenču klašu aritmētika</a:t>
            </a:r>
            <a:endParaRPr lang="lv-LV" dirty="0"/>
          </a:p>
        </p:txBody>
      </p:sp>
      <mc:AlternateContent xmlns:mc="http://schemas.openxmlformats.org/markup-compatibility/2006" xmlns:a14="http://schemas.microsoft.com/office/drawing/2010/main">
        <mc:Choice Requires="a14">
          <p:sp>
            <p:nvSpPr>
              <p:cNvPr id="5" name="Rectangle 4"/>
              <p:cNvSpPr/>
              <p:nvPr/>
            </p:nvSpPr>
            <p:spPr>
              <a:xfrm>
                <a:off x="725191" y="953981"/>
                <a:ext cx="798896" cy="2783307"/>
              </a:xfrm>
              <a:prstGeom prst="rect">
                <a:avLst/>
              </a:prstGeom>
              <a:solidFill>
                <a:srgbClr val="92D050"/>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r>
                  <a:rPr lang="lv-LV" b="1" dirty="0" smtClean="0">
                    <a:solidFill>
                      <a:schemeClr val="tx2"/>
                    </a:solidFill>
                  </a:rPr>
                  <a:t>,</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725191" y="953981"/>
                <a:ext cx="798896" cy="2783307"/>
              </a:xfrm>
              <a:prstGeom prst="rect">
                <a:avLst/>
              </a:prstGeom>
              <a:blipFill>
                <a:blip r:embed="rId4"/>
                <a:stretch>
                  <a:fillRect t="-6508"/>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962627" y="953981"/>
                <a:ext cx="798896" cy="2783307"/>
              </a:xfrm>
              <a:prstGeom prst="rect">
                <a:avLst/>
              </a:prstGeom>
              <a:solidFill>
                <a:srgbClr val="9CBDD8"/>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-9,</a:t>
                </a:r>
              </a:p>
              <a:p>
                <a:pPr algn="ctr"/>
                <a:r>
                  <a:rPr lang="lv-LV" dirty="0" smtClean="0">
                    <a:solidFill>
                      <a:schemeClr val="tx2"/>
                    </a:solidFill>
                  </a:rPr>
                  <a:t>-2,</a:t>
                </a:r>
              </a:p>
              <a:p>
                <a:pPr algn="ctr"/>
                <a:r>
                  <a:rPr lang="lv-LV" b="1" dirty="0" smtClean="0">
                    <a:solidFill>
                      <a:srgbClr val="3333FF"/>
                    </a:solidFill>
                  </a:rPr>
                  <a:t>5,</a:t>
                </a:r>
              </a:p>
              <a:p>
                <a:pPr algn="ctr"/>
                <a:r>
                  <a:rPr lang="lv-LV" dirty="0" smtClean="0">
                    <a:solidFill>
                      <a:schemeClr val="tx2"/>
                    </a:solidFill>
                  </a:rPr>
                  <a:t>12,</a:t>
                </a:r>
              </a:p>
              <a:p>
                <a:pPr algn="ctr"/>
                <a:r>
                  <a:rPr lang="lv-LV" dirty="0" smtClean="0">
                    <a:solidFill>
                      <a:schemeClr val="tx2"/>
                    </a:solidFill>
                  </a:rPr>
                  <a:t>19,</a:t>
                </a:r>
              </a:p>
              <a:p>
                <a:pPr algn="ctr"/>
                <a:r>
                  <a:rPr lang="lv-LV" dirty="0" smtClean="0">
                    <a:solidFill>
                      <a:schemeClr val="tx2"/>
                    </a:solidFill>
                  </a:rPr>
                  <a:t>26,</a:t>
                </a:r>
              </a:p>
              <a:p>
                <a:pPr algn="ctr"/>
                <a:r>
                  <a:rPr lang="lv-LV" dirty="0" smtClean="0">
                    <a:solidFill>
                      <a:schemeClr val="tx2"/>
                    </a:solidFill>
                  </a:rPr>
                  <a:t>33,</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962627" y="953981"/>
                <a:ext cx="798896" cy="2783307"/>
              </a:xfrm>
              <a:prstGeom prst="rect">
                <a:avLst/>
              </a:prstGeom>
              <a:blipFill>
                <a:blip r:embed="rId5"/>
                <a:stretch>
                  <a:fillRect t="-1518"/>
                </a:stretch>
              </a:blipFill>
              <a:ln w="25400">
                <a:solidFill>
                  <a:schemeClr val="accent6"/>
                </a:solidFill>
              </a:ln>
              <a:effectLst/>
            </p:spPr>
            <p:txBody>
              <a:bodyPr/>
              <a:lstStyle/>
              <a:p>
                <a:r>
                  <a:rPr lang="lv-LV">
                    <a:noFill/>
                  </a:rPr>
                  <a:t> </a:t>
                </a:r>
              </a:p>
            </p:txBody>
          </p:sp>
        </mc:Fallback>
      </mc:AlternateContent>
      <p:sp>
        <p:nvSpPr>
          <p:cNvPr id="7" name="TextBox 6"/>
          <p:cNvSpPr txBox="1"/>
          <p:nvPr/>
        </p:nvSpPr>
        <p:spPr>
          <a:xfrm>
            <a:off x="1546027" y="208402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p:sp>
        <p:nvSpPr>
          <p:cNvPr id="8" name="TextBox 7"/>
          <p:cNvSpPr txBox="1"/>
          <p:nvPr/>
        </p:nvSpPr>
        <p:spPr>
          <a:xfrm>
            <a:off x="2856735" y="208402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9" name="Rectangle 8"/>
              <p:cNvSpPr/>
              <p:nvPr/>
            </p:nvSpPr>
            <p:spPr>
              <a:xfrm>
                <a:off x="3269010" y="953981"/>
                <a:ext cx="798896" cy="2783307"/>
              </a:xfrm>
              <a:prstGeom prst="rect">
                <a:avLst/>
              </a:prstGeom>
              <a:solidFill>
                <a:schemeClr val="accent2">
                  <a:lumMod val="60000"/>
                  <a:lumOff val="40000"/>
                </a:schemeClr>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-20,</a:t>
                </a:r>
              </a:p>
              <a:p>
                <a:pPr algn="ctr"/>
                <a:r>
                  <a:rPr lang="lv-LV" dirty="0" smtClean="0">
                    <a:solidFill>
                      <a:schemeClr val="tx2"/>
                    </a:solidFill>
                  </a:rPr>
                  <a:t>-13,</a:t>
                </a:r>
              </a:p>
              <a:p>
                <a:pPr algn="ctr"/>
                <a:r>
                  <a:rPr lang="lv-LV" dirty="0" smtClean="0">
                    <a:solidFill>
                      <a:schemeClr val="tx2"/>
                    </a:solidFill>
                  </a:rPr>
                  <a:t>-6,</a:t>
                </a:r>
              </a:p>
              <a:p>
                <a:pPr algn="ctr"/>
                <a:r>
                  <a:rPr lang="lv-LV" b="1" dirty="0">
                    <a:solidFill>
                      <a:srgbClr val="3333FF"/>
                    </a:solidFill>
                  </a:rPr>
                  <a:t>1</a:t>
                </a:r>
                <a:r>
                  <a:rPr lang="lv-LV" b="1" dirty="0" smtClean="0">
                    <a:solidFill>
                      <a:srgbClr val="3333FF"/>
                    </a:solidFill>
                  </a:rPr>
                  <a:t>,</a:t>
                </a:r>
              </a:p>
              <a:p>
                <a:pPr algn="ctr"/>
                <a:r>
                  <a:rPr lang="lv-LV" dirty="0" smtClean="0">
                    <a:solidFill>
                      <a:schemeClr val="tx2"/>
                    </a:solidFill>
                  </a:rPr>
                  <a:t>8,</a:t>
                </a:r>
              </a:p>
              <a:p>
                <a:pPr algn="ctr"/>
                <a:r>
                  <a:rPr lang="lv-LV" dirty="0" smtClean="0">
                    <a:solidFill>
                      <a:schemeClr val="tx2"/>
                    </a:solidFill>
                  </a:rPr>
                  <a:t>15,</a:t>
                </a:r>
              </a:p>
              <a:p>
                <a:pPr algn="ctr"/>
                <a:r>
                  <a:rPr lang="lv-LV" dirty="0" smtClean="0">
                    <a:solidFill>
                      <a:schemeClr val="tx2"/>
                    </a:solidFill>
                  </a:rPr>
                  <a:t>22,</a:t>
                </a:r>
              </a:p>
              <a:p>
                <a:pPr algn="ctr"/>
                <a:r>
                  <a:rPr lang="lv-LV" dirty="0" smtClean="0">
                    <a:solidFill>
                      <a:schemeClr val="tx2"/>
                    </a:solidFill>
                  </a:rPr>
                  <a:t>29,</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269010" y="953981"/>
                <a:ext cx="798896" cy="2783307"/>
              </a:xfrm>
              <a:prstGeom prst="rect">
                <a:avLst/>
              </a:prstGeom>
              <a:blipFill>
                <a:blip r:embed="rId6"/>
                <a:stretch>
                  <a:fillRect t="-1518"/>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032409" y="953987"/>
                <a:ext cx="798896" cy="2783307"/>
              </a:xfrm>
              <a:prstGeom prst="rect">
                <a:avLst/>
              </a:prstGeom>
              <a:solidFill>
                <a:srgbClr val="92D050"/>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5032409" y="953987"/>
                <a:ext cx="798896" cy="2783307"/>
              </a:xfrm>
              <a:prstGeom prst="rect">
                <a:avLst/>
              </a:prstGeom>
              <a:blipFill>
                <a:blip r:embed="rId7"/>
                <a:stretch>
                  <a:fillRect t="-6508"/>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798259" y="2084030"/>
                <a:ext cx="540533" cy="523220"/>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a:rPr lang="lv-LV" sz="2800" i="1" smtClean="0">
                          <a:solidFill>
                            <a:schemeClr val="tx2"/>
                          </a:solidFill>
                          <a:latin typeface="Cambria Math" panose="02040503050406030204" pitchFamily="18" charset="0"/>
                          <a:ea typeface="Cambria Math" panose="02040503050406030204" pitchFamily="18" charset="0"/>
                        </a:rPr>
                        <m:t>×</m:t>
                      </m:r>
                    </m:oMath>
                  </m:oMathPara>
                </a14:m>
                <a:endParaRPr lang="lv-LV" sz="2800" dirty="0">
                  <a:solidFill>
                    <a:schemeClr val="tx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798259" y="2084030"/>
                <a:ext cx="540533" cy="523220"/>
              </a:xfrm>
              <a:prstGeom prst="rect">
                <a:avLst/>
              </a:prstGeom>
              <a:blipFill>
                <a:blip r:embed="rId8"/>
                <a:stretch>
                  <a:fillRect/>
                </a:stretch>
              </a:blipFill>
            </p:spPr>
            <p:txBody>
              <a:bodyPr/>
              <a:lstStyle/>
              <a:p>
                <a:r>
                  <a:rPr lang="lv-LV">
                    <a:noFill/>
                  </a:rPr>
                  <a:t> </a:t>
                </a:r>
              </a:p>
            </p:txBody>
          </p:sp>
        </mc:Fallback>
      </mc:AlternateContent>
      <p:sp>
        <p:nvSpPr>
          <p:cNvPr id="13" name="TextBox 12"/>
          <p:cNvSpPr txBox="1"/>
          <p:nvPr/>
        </p:nvSpPr>
        <p:spPr>
          <a:xfrm>
            <a:off x="7163953" y="2084030"/>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14" name="Rectangle 13"/>
              <p:cNvSpPr/>
              <p:nvPr/>
            </p:nvSpPr>
            <p:spPr>
              <a:xfrm>
                <a:off x="7589947" y="953981"/>
                <a:ext cx="798896" cy="2783307"/>
              </a:xfrm>
              <a:prstGeom prst="rect">
                <a:avLst/>
              </a:prstGeom>
              <a:solidFill>
                <a:schemeClr val="accent3">
                  <a:lumMod val="60000"/>
                  <a:lumOff val="40000"/>
                </a:schemeClr>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-19,</a:t>
                </a:r>
              </a:p>
              <a:p>
                <a:pPr algn="ctr"/>
                <a:r>
                  <a:rPr lang="lv-LV" dirty="0" smtClean="0">
                    <a:solidFill>
                      <a:schemeClr val="tx2"/>
                    </a:solidFill>
                  </a:rPr>
                  <a:t>-12,</a:t>
                </a:r>
              </a:p>
              <a:p>
                <a:pPr algn="ctr"/>
                <a:r>
                  <a:rPr lang="lv-LV" dirty="0" smtClean="0">
                    <a:solidFill>
                      <a:schemeClr val="tx2"/>
                    </a:solidFill>
                  </a:rPr>
                  <a:t>-5,</a:t>
                </a:r>
              </a:p>
              <a:p>
                <a:pPr algn="ctr"/>
                <a:r>
                  <a:rPr lang="lv-LV" b="1" dirty="0" smtClean="0">
                    <a:solidFill>
                      <a:srgbClr val="3333FF"/>
                    </a:solidFill>
                  </a:rPr>
                  <a:t>2,</a:t>
                </a:r>
              </a:p>
              <a:p>
                <a:pPr algn="ctr"/>
                <a:r>
                  <a:rPr lang="lv-LV" dirty="0">
                    <a:solidFill>
                      <a:schemeClr val="tx2"/>
                    </a:solidFill>
                  </a:rPr>
                  <a:t>9</a:t>
                </a:r>
                <a:r>
                  <a:rPr lang="lv-LV" dirty="0" smtClean="0">
                    <a:solidFill>
                      <a:schemeClr val="tx2"/>
                    </a:solidFill>
                  </a:rPr>
                  <a:t>,</a:t>
                </a:r>
              </a:p>
              <a:p>
                <a:pPr algn="ctr"/>
                <a:r>
                  <a:rPr lang="lv-LV" dirty="0" smtClean="0">
                    <a:solidFill>
                      <a:schemeClr val="tx2"/>
                    </a:solidFill>
                  </a:rPr>
                  <a:t>16,</a:t>
                </a:r>
              </a:p>
              <a:p>
                <a:pPr algn="ctr"/>
                <a:r>
                  <a:rPr lang="lv-LV" dirty="0" smtClean="0">
                    <a:solidFill>
                      <a:schemeClr val="tx2"/>
                    </a:solidFill>
                  </a:rPr>
                  <a:t>23,</a:t>
                </a:r>
              </a:p>
              <a:p>
                <a:pPr algn="ctr"/>
                <a:r>
                  <a:rPr lang="lv-LV" dirty="0" smtClean="0">
                    <a:solidFill>
                      <a:schemeClr val="tx2"/>
                    </a:solidFill>
                  </a:rPr>
                  <a:t>30,</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7589947" y="953981"/>
                <a:ext cx="798896" cy="2783307"/>
              </a:xfrm>
              <a:prstGeom prst="rect">
                <a:avLst/>
              </a:prstGeom>
              <a:blipFill>
                <a:blip r:embed="rId9"/>
                <a:stretch>
                  <a:fillRect t="-1518"/>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5" name="Content Placeholder 1"/>
              <p:cNvSpPr txBox="1">
                <a:spLocks/>
              </p:cNvSpPr>
              <p:nvPr/>
            </p:nvSpPr>
            <p:spPr>
              <a:xfrm>
                <a:off x="347472" y="3923583"/>
                <a:ext cx="4105776" cy="579407"/>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 citā pierakstā:</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+ 5 ≡−</m:t>
                      </m:r>
                      <m:r>
                        <a:rPr lang="lv-LV" b="0" i="1" dirty="0" smtClean="0">
                          <a:latin typeface="Cambria Math" panose="02040503050406030204" pitchFamily="18" charset="0"/>
                        </a:rPr>
                        <m:t>6</m:t>
                      </m:r>
                      <m:r>
                        <a:rPr lang="lv-LV" i="1" dirty="0" smtClean="0">
                          <a:latin typeface="Cambria Math" panose="02040503050406030204" pitchFamily="18" charset="0"/>
                        </a:rPr>
                        <m:t>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5" name="Content Placeholder 1"/>
              <p:cNvSpPr txBox="1">
                <a:spLocks noRot="1" noChangeAspect="1" noMove="1" noResize="1" noEditPoints="1" noAdjustHandles="1" noChangeArrowheads="1" noChangeShapeType="1" noTextEdit="1"/>
              </p:cNvSpPr>
              <p:nvPr/>
            </p:nvSpPr>
            <p:spPr>
              <a:xfrm>
                <a:off x="347472" y="3923583"/>
                <a:ext cx="4105776" cy="579407"/>
              </a:xfrm>
              <a:prstGeom prst="rect">
                <a:avLst/>
              </a:prstGeom>
              <a:blipFill>
                <a:blip r:embed="rId10"/>
                <a:stretch>
                  <a:fillRect l="-4451" t="-16842" b="-50526"/>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6" name="Content Placeholder 1"/>
              <p:cNvSpPr txBox="1">
                <a:spLocks/>
              </p:cNvSpPr>
              <p:nvPr/>
            </p:nvSpPr>
            <p:spPr>
              <a:xfrm>
                <a:off x="4875834" y="3770246"/>
                <a:ext cx="4105776" cy="732750"/>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9</m:t>
                      </m:r>
                      <m:r>
                        <a:rPr lang="lv-LV" i="1" dirty="0">
                          <a:latin typeface="Cambria Math" panose="02040503050406030204" pitchFamily="18" charset="0"/>
                          <a:ea typeface="Cambria Math" panose="02040503050406030204" pitchFamily="18" charset="0"/>
                        </a:rPr>
                        <m:t>≡2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100</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6" name="Content Placeholder 1"/>
              <p:cNvSpPr txBox="1">
                <a:spLocks noRot="1" noChangeAspect="1" noMove="1" noResize="1" noEditPoints="1" noAdjustHandles="1" noChangeArrowheads="1" noChangeShapeType="1" noTextEdit="1"/>
              </p:cNvSpPr>
              <p:nvPr/>
            </p:nvSpPr>
            <p:spPr>
              <a:xfrm>
                <a:off x="4875834" y="3770246"/>
                <a:ext cx="4105776" cy="732750"/>
              </a:xfrm>
              <a:prstGeom prst="rect">
                <a:avLst/>
              </a:prstGeom>
              <a:blipFill>
                <a:blip r:embed="rId11"/>
                <a:stretch>
                  <a:fillRect l="-4606" t="-12397" b="-6859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304318" y="953987"/>
                <a:ext cx="798896" cy="2783307"/>
              </a:xfrm>
              <a:prstGeom prst="rect">
                <a:avLst/>
              </a:prstGeom>
              <a:solidFill>
                <a:srgbClr val="92D050"/>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6304318" y="953987"/>
                <a:ext cx="798896" cy="2783307"/>
              </a:xfrm>
              <a:prstGeom prst="rect">
                <a:avLst/>
              </a:prstGeom>
              <a:blipFill>
                <a:blip r:embed="rId12"/>
                <a:stretch>
                  <a:fillRect t="-6508"/>
                </a:stretch>
              </a:blipFill>
              <a:ln w="25400">
                <a:solidFill>
                  <a:schemeClr val="accent6"/>
                </a:solidFill>
              </a:ln>
              <a:effectLst/>
            </p:spPr>
            <p:txBody>
              <a:bodyPr/>
              <a:lstStyle/>
              <a:p>
                <a:r>
                  <a:rPr lang="lv-LV">
                    <a:noFill/>
                  </a:rPr>
                  <a:t> </a:t>
                </a:r>
              </a:p>
            </p:txBody>
          </p:sp>
        </mc:Fallback>
      </mc:AlternateContent>
    </p:spTree>
    <p:extLst>
      <p:ext uri="{BB962C8B-B14F-4D97-AF65-F5344CB8AC3E}">
        <p14:creationId xmlns:p14="http://schemas.microsoft.com/office/powerpoint/2010/main" val="2685328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smtClean="0"/>
                  <a:t>Piemērs 1: </a:t>
                </a:r>
                <a:r>
                  <a:rPr lang="lv-LV" sz="2400" dirty="0"/>
                  <a:t>Atrast atlikumu,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oMath>
                </a14:m>
                <a:r>
                  <a:rPr lang="lv-LV" sz="2400" dirty="0"/>
                  <a:t> ar </a:t>
                </a:r>
                <a14:m>
                  <m:oMath xmlns:m="http://schemas.openxmlformats.org/officeDocument/2006/math">
                    <m:r>
                      <a:rPr lang="lv-LV" sz="2400" i="1" dirty="0" smtClean="0">
                        <a:latin typeface="Cambria Math" panose="02040503050406030204" pitchFamily="18" charset="0"/>
                      </a:rPr>
                      <m:t>17</m:t>
                    </m:r>
                  </m:oMath>
                </a14:m>
                <a:r>
                  <a:rPr lang="lv-LV" sz="2400" dirty="0"/>
                  <a:t>. </a:t>
                </a:r>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4451" t="-231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idx="10"/>
              </p:nvPr>
            </p:nvSpPr>
            <p:spPr>
              <a:prstGeom prst="rect">
                <a:avLst/>
              </a:prstGeom>
            </p:spPr>
            <p:txBody>
              <a:bodyPr>
                <a:noAutofit/>
              </a:bodyPr>
              <a:lstStyle/>
              <a:p>
                <a:r>
                  <a:rPr lang="lv-LV" sz="2400" dirty="0"/>
                  <a:t>Ievērojam, ka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r>
                      <a:rPr lang="lv-LV" sz="2400" b="0" i="1" smtClean="0">
                        <a:latin typeface="Cambria Math" panose="02040503050406030204" pitchFamily="18" charset="0"/>
                      </a:rPr>
                      <m:t>=16</m:t>
                    </m:r>
                    <m:r>
                      <a:rPr lang="lv-LV" sz="2400" b="0" i="1" smtClean="0">
                        <a:latin typeface="Cambria Math" panose="02040503050406030204" pitchFamily="18" charset="0"/>
                        <a:ea typeface="Cambria Math" panose="02040503050406030204" pitchFamily="18" charset="0"/>
                      </a:rPr>
                      <m:t>≡−1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17)</m:t>
                    </m:r>
                  </m:oMath>
                </a14:m>
                <a:r>
                  <a:rPr lang="lv-LV" sz="2400" dirty="0"/>
                  <a:t>. </a:t>
                </a:r>
              </a:p>
              <a:p>
                <a:r>
                  <a:rPr lang="lv-LV" sz="2400" dirty="0"/>
                  <a:t>Tad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r>
                      <a:rPr lang="lv-LV" sz="2400" b="0" i="1" smtClean="0">
                        <a:latin typeface="Cambria Math" panose="02040503050406030204" pitchFamily="18" charset="0"/>
                      </a:rPr>
                      <m:t>= </m:t>
                    </m:r>
                    <m:sSup>
                      <m:sSupPr>
                        <m:ctrlPr>
                          <a:rPr lang="lv-LV" sz="2400" b="0" i="1" smtClean="0">
                            <a:latin typeface="Cambria Math" panose="02040503050406030204" pitchFamily="18" charset="0"/>
                          </a:rPr>
                        </m:ctrlPr>
                      </m:sSupPr>
                      <m:e>
                        <m:d>
                          <m:dPr>
                            <m:ctrlPr>
                              <a:rPr lang="lv-LV" sz="2400" b="0" i="1" smtClean="0">
                                <a:latin typeface="Cambria Math" panose="02040503050406030204" pitchFamily="18" charset="0"/>
                              </a:rPr>
                            </m:ctrlPr>
                          </m:dPr>
                          <m:e>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e>
                        </m:d>
                      </m:e>
                      <m:sup>
                        <m:r>
                          <a:rPr lang="lv-LV" sz="2400" b="0" i="1" smtClean="0">
                            <a:latin typeface="Cambria Math" panose="02040503050406030204" pitchFamily="18" charset="0"/>
                          </a:rPr>
                          <m:t>250</m:t>
                        </m:r>
                      </m:sup>
                    </m:sSup>
                    <m:r>
                      <a:rPr lang="lv-LV" sz="2400" i="1">
                        <a:latin typeface="Cambria Math" panose="02040503050406030204" pitchFamily="18" charset="0"/>
                        <a:ea typeface="Cambria Math" panose="02040503050406030204" pitchFamily="18" charset="0"/>
                      </a:rPr>
                      <m:t>≡</m:t>
                    </m:r>
                    <m:sSup>
                      <m:sSupPr>
                        <m:ctrlPr>
                          <a:rPr lang="lv-LV" sz="2400" i="1" smtClean="0">
                            <a:latin typeface="Cambria Math" panose="02040503050406030204" pitchFamily="18" charset="0"/>
                            <a:ea typeface="Cambria Math" panose="02040503050406030204" pitchFamily="18" charset="0"/>
                          </a:rPr>
                        </m:ctrlPr>
                      </m:sSupPr>
                      <m:e>
                        <m:d>
                          <m:dPr>
                            <m:ctrlPr>
                              <a:rPr lang="lv-LV" sz="240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m:t>
                            </m:r>
                          </m:e>
                        </m:d>
                      </m:e>
                      <m:sup>
                        <m:r>
                          <a:rPr lang="lv-LV" sz="2400" b="0" i="1" smtClean="0">
                            <a:latin typeface="Cambria Math" panose="02040503050406030204" pitchFamily="18" charset="0"/>
                            <a:ea typeface="Cambria Math" panose="02040503050406030204" pitchFamily="18" charset="0"/>
                          </a:rPr>
                          <m:t>250</m:t>
                        </m:r>
                      </m:sup>
                    </m:sSup>
                    <m:r>
                      <a:rPr lang="lv-LV" sz="2400" b="0" i="1" smtClean="0">
                        <a:latin typeface="Cambria Math" panose="02040503050406030204" pitchFamily="18" charset="0"/>
                        <a:ea typeface="Cambria Math" panose="02040503050406030204" pitchFamily="18" charset="0"/>
                      </a:rPr>
                      <m:t>=1</m:t>
                    </m:r>
                  </m:oMath>
                </a14:m>
                <a:r>
                  <a:rPr lang="lv-LV" sz="2400" dirty="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0"/>
              </p:nvPr>
            </p:nvSpPr>
            <p:spPr>
              <a:xfrm>
                <a:off x="2986268" y="758505"/>
                <a:ext cx="5806132" cy="3680145"/>
              </a:xfrm>
              <a:prstGeom prst="rect">
                <a:avLst/>
              </a:prstGeom>
              <a:blipFill rotWithShape="1">
                <a:blip r:embed="rId3"/>
                <a:stretch>
                  <a:fillRect l="-3057" t="-2759"/>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r>
              <a:rPr lang="lv-LV" dirty="0"/>
              <a:t>Pēdējais cipars – kongruence (mod 10)</a:t>
            </a:r>
            <a:endParaRPr lang="en-US" dirty="0"/>
          </a:p>
        </p:txBody>
      </p:sp>
    </p:spTree>
    <p:extLst>
      <p:ext uri="{BB962C8B-B14F-4D97-AF65-F5344CB8AC3E}">
        <p14:creationId xmlns:p14="http://schemas.microsoft.com/office/powerpoint/2010/main" val="3348294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000" b="1" dirty="0" smtClean="0"/>
                  <a:t>Piemērs 2: </a:t>
                </a:r>
                <a:r>
                  <a:rPr lang="lv-LV" sz="2000" dirty="0"/>
                  <a:t>Atrast atlikumu, dalot </a:t>
                </a:r>
                <a14:m>
                  <m:oMath xmlns:m="http://schemas.openxmlformats.org/officeDocument/2006/math">
                    <m:sSup>
                      <m:sSupPr>
                        <m:ctrlPr>
                          <a:rPr lang="lv-LV" sz="2000" i="1" smtClean="0">
                            <a:latin typeface="Cambria Math" panose="02040503050406030204" pitchFamily="18" charset="0"/>
                          </a:rPr>
                        </m:ctrlPr>
                      </m:sSupPr>
                      <m:e>
                        <m:r>
                          <a:rPr lang="lv-LV" sz="2000" b="0" i="1" smtClean="0">
                            <a:latin typeface="Cambria Math" panose="02040503050406030204" pitchFamily="18" charset="0"/>
                          </a:rPr>
                          <m:t>8</m:t>
                        </m:r>
                      </m:e>
                      <m:sup>
                        <m:r>
                          <a:rPr lang="lv-LV" sz="2000" b="0" i="1" smtClean="0">
                            <a:latin typeface="Cambria Math" panose="02040503050406030204" pitchFamily="18" charset="0"/>
                          </a:rPr>
                          <m:t>1834</m:t>
                        </m:r>
                      </m:sup>
                    </m:sSup>
                  </m:oMath>
                </a14:m>
                <a:r>
                  <a:rPr lang="lv-LV" sz="2000" dirty="0"/>
                  <a:t> ar </a:t>
                </a:r>
                <a14:m>
                  <m:oMath xmlns:m="http://schemas.openxmlformats.org/officeDocument/2006/math">
                    <m:r>
                      <a:rPr lang="lv-LV" sz="2000" i="1" dirty="0" smtClean="0">
                        <a:latin typeface="Cambria Math" panose="02040503050406030204" pitchFamily="18" charset="0"/>
                      </a:rPr>
                      <m:t>7</m:t>
                    </m:r>
                  </m:oMath>
                </a14:m>
                <a:r>
                  <a:rPr lang="lv-LV" sz="2000" dirty="0" smtClean="0"/>
                  <a:t>.</a:t>
                </a:r>
              </a:p>
              <a:p>
                <a:endParaRPr lang="lv-LV" sz="2000" dirty="0" smtClean="0"/>
              </a:p>
              <a:p>
                <a:r>
                  <a:rPr lang="lv-LV" sz="2000" b="1" dirty="0" smtClean="0"/>
                  <a:t>Piemērs 3:</a:t>
                </a:r>
                <a:r>
                  <a:rPr lang="lv-LV" sz="2000" dirty="0" smtClean="0"/>
                  <a:t> 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6</m:t>
                        </m:r>
                      </m:e>
                      <m:sup>
                        <m:r>
                          <a:rPr lang="lv-LV" sz="2000" b="0" i="1" smtClean="0">
                            <a:latin typeface="Cambria Math" panose="02040503050406030204" pitchFamily="18" charset="0"/>
                          </a:rPr>
                          <m:t>2020</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smtClean="0"/>
                  <a:t>.</a:t>
                </a:r>
              </a:p>
              <a:p>
                <a:endParaRPr lang="lv-LV" sz="2000" dirty="0" smtClean="0"/>
              </a:p>
              <a:p>
                <a:r>
                  <a:rPr lang="lv-LV" sz="2000" b="1" dirty="0" smtClean="0"/>
                  <a:t>Piemērs 4:</a:t>
                </a:r>
                <a:r>
                  <a:rPr lang="lv-LV" sz="2000" dirty="0" smtClean="0"/>
                  <a:t> </a:t>
                </a:r>
                <a:r>
                  <a:rPr lang="lv-LV" sz="2000" dirty="0"/>
                  <a:t>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13</m:t>
                        </m:r>
                      </m:e>
                      <m:sup>
                        <m:r>
                          <a:rPr lang="lv-LV" sz="2000" b="0" i="1" smtClean="0">
                            <a:latin typeface="Cambria Math" panose="02040503050406030204" pitchFamily="18" charset="0"/>
                          </a:rPr>
                          <m:t>1001</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a:t>.</a:t>
                </a:r>
              </a:p>
              <a:p>
                <a:endParaRPr lang="lv-LV" sz="2000" dirty="0" smtClean="0"/>
              </a:p>
              <a:p>
                <a:pPr/>
                <a:r>
                  <a:rPr lang="lv-LV" sz="2000" b="1" dirty="0" smtClean="0"/>
                  <a:t>Piemērs 5:</a:t>
                </a:r>
                <a:r>
                  <a:rPr lang="lv-LV" sz="2000" dirty="0" smtClean="0"/>
                  <a:t> Atrast atlikumu, dalot </a:t>
                </a:r>
                <a14:m>
                  <m:oMath xmlns:m="http://schemas.openxmlformats.org/officeDocument/2006/math">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=1000000</m:t>
                    </m:r>
                  </m:oMath>
                </a14:m>
                <a:r>
                  <a:rPr lang="lv-LV" sz="2000" dirty="0" smtClean="0"/>
                  <a:t> ar 7.</a:t>
                </a:r>
                <a:br>
                  <a:rPr lang="lv-LV" sz="2000" dirty="0" smtClean="0"/>
                </a:b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10</m:t>
                      </m:r>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 ≡</m:t>
                      </m:r>
                      <m:d>
                        <m:dPr>
                          <m:ctrlPr>
                            <a:rPr lang="lv-LV" sz="2000" i="1" dirty="0" smtClean="0">
                              <a:latin typeface="Cambria Math" panose="02040503050406030204" pitchFamily="18" charset="0"/>
                            </a:rPr>
                          </m:ctrlPr>
                        </m:dPr>
                        <m:e>
                          <m:r>
                            <a:rPr lang="lv-LV" sz="2000" i="1" dirty="0" smtClean="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 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b="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1 (</m:t>
                      </m:r>
                      <m:r>
                        <m:rPr>
                          <m:sty m:val="p"/>
                        </m:rPr>
                        <a:rPr lang="lv-LV" sz="2000" b="0" i="0" dirty="0" smtClean="0">
                          <a:latin typeface="Cambria Math" panose="02040503050406030204" pitchFamily="18" charset="0"/>
                        </a:rPr>
                        <m:t>mod</m:t>
                      </m:r>
                      <m:r>
                        <a:rPr lang="lv-LV" sz="2000" b="0" i="1" dirty="0" smtClean="0">
                          <a:latin typeface="Cambria Math" panose="02040503050406030204" pitchFamily="18" charset="0"/>
                        </a:rPr>
                        <m:t> 7)</m:t>
                      </m:r>
                    </m:oMath>
                  </m:oMathPara>
                </a14:m>
                <a:endParaRPr lang="lv-LV" sz="2000" dirty="0" smtClean="0"/>
              </a:p>
              <a:p>
                <a:endParaRPr lang="lv-LV" sz="2000" dirty="0"/>
              </a:p>
              <a:p>
                <a:r>
                  <a:rPr lang="lv-LV" sz="2000" dirty="0" smtClean="0"/>
                  <a:t>Lielus skaitļus aizstājot ar mazākiem, vieglāk veikt darbības.</a:t>
                </a:r>
                <a:endParaRPr lang="lv-LV" sz="2000" dirty="0"/>
              </a:p>
              <a:p>
                <a:endParaRPr lang="lv-LV" sz="2000" dirty="0"/>
              </a:p>
              <a:p>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802" t="-1987" b="-497"/>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000" dirty="0" smtClean="0"/>
              <a:t>Atlikumi, dalot ar 7</a:t>
            </a:r>
            <a:endParaRPr lang="en-US" sz="2000" dirty="0"/>
          </a:p>
        </p:txBody>
      </p:sp>
    </p:spTree>
    <p:extLst>
      <p:ext uri="{BB962C8B-B14F-4D97-AF65-F5344CB8AC3E}">
        <p14:creationId xmlns:p14="http://schemas.microsoft.com/office/powerpoint/2010/main" val="2749172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b="1" dirty="0" smtClean="0"/>
                  <a:t>Apgalvojums: </a:t>
                </a:r>
                <a:r>
                  <a:rPr lang="lv-LV" sz="2400" dirty="0" smtClean="0"/>
                  <a:t>Saskaitīšanas</a:t>
                </a:r>
                <a:r>
                  <a:rPr lang="lv-LV" sz="2400" dirty="0"/>
                  <a:t>, atņemšanas un reizināšanas </a:t>
                </a:r>
                <a:r>
                  <a:rPr lang="lv-LV" sz="2400" dirty="0" smtClean="0"/>
                  <a:t>izteiksmēs </a:t>
                </a:r>
                <a:r>
                  <a:rPr lang="lv-LV" sz="2400" dirty="0"/>
                  <a:t>veseliem skaitļiem, rezultāta pēdējo ciparu </a:t>
                </a:r>
                <a:r>
                  <a:rPr lang="lv-LV" sz="2400" dirty="0" smtClean="0"/>
                  <a:t>nosaka izteiksmē ietilpstošo </a:t>
                </a:r>
                <a:r>
                  <a:rPr lang="lv-LV" sz="2400" dirty="0"/>
                  <a:t>skaitļu pēdējie cipari</a:t>
                </a:r>
                <a:r>
                  <a:rPr lang="lv-LV" sz="2400" dirty="0" smtClean="0"/>
                  <a:t>.</a:t>
                </a:r>
              </a:p>
              <a:p>
                <a:r>
                  <a:rPr lang="lv-LV" sz="2400" dirty="0" smtClean="0"/>
                  <a:t>(Tas pats par pēdējiem diviem cipariem.)</a:t>
                </a:r>
                <a:endParaRPr lang="lv-LV" sz="2400" dirty="0"/>
              </a:p>
              <a:p>
                <a:r>
                  <a:rPr lang="lv-LV" sz="2400" b="1" dirty="0" smtClean="0"/>
                  <a:t>Piemērs: </a:t>
                </a:r>
                <a:r>
                  <a:rPr lang="lv-LV" sz="2400" dirty="0"/>
                  <a:t>Ar kādu ciparu beidzas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2012</m:t>
                        </m:r>
                      </m:e>
                      <m:sup>
                        <m:r>
                          <a:rPr lang="lv-LV" sz="2400" b="0" i="1" smtClean="0">
                            <a:latin typeface="Cambria Math" panose="02040503050406030204" pitchFamily="18" charset="0"/>
                          </a:rPr>
                          <m:t>2012</m:t>
                        </m:r>
                      </m:sup>
                    </m:sSup>
                  </m:oMath>
                </a14:m>
                <a:r>
                  <a:rPr lang="lv-LV" sz="2400" dirty="0"/>
                  <a:t>?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2163" t="-2318" r="-144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000" dirty="0"/>
              <a:t>Pēdējais cipars – kongruence (mod 10)</a:t>
            </a:r>
            <a:endParaRPr lang="en-US" sz="2000" dirty="0"/>
          </a:p>
        </p:txBody>
      </p:sp>
    </p:spTree>
    <p:extLst>
      <p:ext uri="{BB962C8B-B14F-4D97-AF65-F5344CB8AC3E}">
        <p14:creationId xmlns:p14="http://schemas.microsoft.com/office/powerpoint/2010/main" val="4206119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10000"/>
              </a:bodyPr>
              <a:lstStyle/>
              <a:p>
                <a:r>
                  <a:rPr lang="lv-LV" sz="2400" dirty="0"/>
                  <a:t>Attiecībā uz saskaitīšanu "nekustīgais" elements ir </a:t>
                </a:r>
                <a14:m>
                  <m:oMath xmlns:m="http://schemas.openxmlformats.org/officeDocument/2006/math">
                    <m:r>
                      <a:rPr lang="lv-LV" sz="2400" i="1" dirty="0" smtClean="0">
                        <a:latin typeface="Cambria Math" panose="02040503050406030204" pitchFamily="18" charset="0"/>
                      </a:rPr>
                      <m:t>0</m:t>
                    </m:r>
                  </m:oMath>
                </a14:m>
                <a:r>
                  <a:rPr lang="lv-LV" sz="2400" dirty="0"/>
                  <a:t>.</a:t>
                </a:r>
              </a:p>
              <a:p>
                <a:r>
                  <a:rPr lang="lv-LV" sz="2400" dirty="0"/>
                  <a:t>Katram elementam no </a:t>
                </a:r>
                <a14:m>
                  <m:oMath xmlns:m="http://schemas.openxmlformats.org/officeDocument/2006/math">
                    <m:sSub>
                      <m:sSubPr>
                        <m:ctrlPr>
                          <a:rPr lang="en-US" sz="2400" i="1" smtClean="0">
                            <a:latin typeface="Cambria Math" panose="02040503050406030204" pitchFamily="18" charset="0"/>
                          </a:rPr>
                        </m:ctrlPr>
                      </m:sSubPr>
                      <m:e>
                        <m:r>
                          <m:rPr>
                            <m:nor/>
                          </m:rPr>
                          <a:rPr lang="en-US" sz="2400"/>
                          <m:t>ℤ</m:t>
                        </m:r>
                      </m:e>
                      <m:sub>
                        <m:r>
                          <a:rPr lang="lv-LV" sz="2400" b="0" i="1" smtClean="0">
                            <a:latin typeface="Cambria Math" panose="02040503050406030204" pitchFamily="18" charset="0"/>
                          </a:rPr>
                          <m:t>𝑚</m:t>
                        </m:r>
                      </m:sub>
                    </m:sSub>
                  </m:oMath>
                </a14:m>
                <a:r>
                  <a:rPr lang="lv-LV" sz="2400" dirty="0"/>
                  <a:t> eksistē pretējais (saskaitot elementu ar tam pretējo, iegūstam </a:t>
                </a:r>
                <a14:m>
                  <m:oMath xmlns:m="http://schemas.openxmlformats.org/officeDocument/2006/math">
                    <m:r>
                      <a:rPr lang="lv-LV" sz="2400" i="1" dirty="0" smtClean="0">
                        <a:latin typeface="Cambria Math" panose="02040503050406030204" pitchFamily="18" charset="0"/>
                      </a:rPr>
                      <m:t>0</m:t>
                    </m:r>
                  </m:oMath>
                </a14:m>
                <a:r>
                  <a:rPr lang="lv-LV" sz="2400" dirty="0"/>
                  <a:t>).</a:t>
                </a:r>
              </a:p>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−1</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6 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2</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5</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ea typeface="Cambria Math" panose="02040503050406030204" pitchFamily="18" charset="0"/>
                        </a:rPr>
                        <m:t>⋯</m:t>
                      </m:r>
                    </m:oMath>
                  </m:oMathPara>
                </a14:m>
                <a:endParaRPr lang="lv-LV" sz="2400" b="0" dirty="0">
                  <a:ea typeface="Cambria Math" panose="02040503050406030204" pitchFamily="18" charset="0"/>
                </a:endParaRPr>
              </a:p>
              <a:p>
                <a:endParaRPr lang="lv-LV"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4154" t="-31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400" dirty="0"/>
                  <a:t>Pretējā elementa eksistēšana nozīmē, ka kongruencei var abām pusēm pieskaitīt un atņemt tādu pašu kongruences klasi: </a:t>
                </a:r>
              </a:p>
              <a:p>
                <a:r>
                  <a:rPr lang="lv-LV" sz="2400" dirty="0"/>
                  <a:t>Ja </a:t>
                </a:r>
                <a14:m>
                  <m:oMath xmlns:m="http://schemas.openxmlformats.org/officeDocument/2006/math">
                    <m:r>
                      <a:rPr lang="lv-LV" sz="2400" b="0" i="1" smtClean="0">
                        <a:latin typeface="Cambria Math" panose="02040503050406030204" pitchFamily="18" charset="0"/>
                      </a:rPr>
                      <m:t>𝑥</m:t>
                    </m:r>
                    <m:r>
                      <a:rPr lang="lv-LV" sz="2400" b="0" i="1" smtClean="0">
                        <a:latin typeface="Cambria Math" panose="02040503050406030204" pitchFamily="18" charset="0"/>
                      </a:rPr>
                      <m:t>+</m:t>
                    </m:r>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a:t>
                </a:r>
              </a:p>
              <a:p>
                <a:r>
                  <a:rPr lang="lv-LV" sz="2400" dirty="0"/>
                  <a:t>tad arī   </a:t>
                </a:r>
                <a14:m>
                  <m:oMath xmlns:m="http://schemas.openxmlformats.org/officeDocument/2006/math">
                    <m:r>
                      <a:rPr lang="lv-LV" sz="2400" i="1">
                        <a:latin typeface="Cambria Math" panose="02040503050406030204" pitchFamily="18" charset="0"/>
                      </a:rPr>
                      <m:t>𝑥</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 </m:t>
                    </m:r>
                    <m:d>
                      <m:dPr>
                        <m:ctrlPr>
                          <a:rPr lang="lv-LV" sz="2400" i="1">
                            <a:latin typeface="Cambria Math" panose="02040503050406030204" pitchFamily="18" charset="0"/>
                            <a:ea typeface="Cambria Math" panose="02040503050406030204" pitchFamily="18" charset="0"/>
                          </a:rPr>
                        </m:ctrlPr>
                      </m:dPr>
                      <m:e>
                        <m:r>
                          <m:rPr>
                            <m:sty m:val="p"/>
                          </m:rPr>
                          <a:rPr lang="lv-LV" sz="2400" i="0">
                            <a:latin typeface="Cambria Math" panose="02040503050406030204" pitchFamily="18" charset="0"/>
                            <a:ea typeface="Cambria Math" panose="02040503050406030204" pitchFamily="18" charset="0"/>
                          </a:rPr>
                          <m:t>mod</m:t>
                        </m:r>
                        <m:r>
                          <a:rPr lang="lv-LV" sz="2400" i="1">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𝑚</m:t>
                        </m:r>
                      </m:e>
                    </m:d>
                  </m:oMath>
                </a14:m>
                <a:r>
                  <a:rPr lang="lv-LV"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0">
                <a:blip r:embed="rId3"/>
                <a:stretch>
                  <a:fillRect l="-4606" t="-2318" r="-4012"/>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Kongruences attiecībā uz saskaitīšanu</a:t>
            </a:r>
            <a:endParaRPr lang="en-US" dirty="0"/>
          </a:p>
        </p:txBody>
      </p:sp>
    </p:spTree>
    <p:extLst>
      <p:ext uri="{BB962C8B-B14F-4D97-AF65-F5344CB8AC3E}">
        <p14:creationId xmlns:p14="http://schemas.microsoft.com/office/powerpoint/2010/main" val="974328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dirty="0"/>
                  <a:t>Vai no </a:t>
                </a:r>
                <a14:m>
                  <m:oMath xmlns:m="http://schemas.openxmlformats.org/officeDocument/2006/math">
                    <m:r>
                      <a:rPr lang="lv-LV" sz="2400" b="0" i="1" smtClean="0">
                        <a:latin typeface="Cambria Math" panose="02040503050406030204" pitchFamily="18" charset="0"/>
                      </a:rPr>
                      <m:t>𝑘𝑎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𝑘𝑏</m:t>
                    </m:r>
                    <m:r>
                      <a:rPr lang="lv-LV" sz="2400" b="0" i="1" smtClean="0">
                        <a:latin typeface="Cambria Math" panose="02040503050406030204" pitchFamily="18" charset="0"/>
                        <a:ea typeface="Cambria Math" panose="02040503050406030204" pitchFamily="18" charset="0"/>
                      </a:rPr>
                      <m:t> </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e>
                    </m:d>
                  </m:oMath>
                </a14:m>
                <a:r>
                  <a:rPr lang="lv-LV" sz="2400" dirty="0"/>
                  <a:t> seko, ka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𝑏</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 </a:t>
                </a:r>
              </a:p>
              <a:p>
                <a:r>
                  <a:rPr lang="lv-LV" sz="2400" dirty="0"/>
                  <a:t>Atkarīgs no tā, vai reizināšana ar </a:t>
                </a:r>
                <a14:m>
                  <m:oMath xmlns:m="http://schemas.openxmlformats.org/officeDocument/2006/math">
                    <m:r>
                      <a:rPr lang="lv-LV" sz="2400" i="1" dirty="0" smtClean="0">
                        <a:latin typeface="Cambria Math" panose="02040503050406030204" pitchFamily="18" charset="0"/>
                      </a:rPr>
                      <m:t>𝑘</m:t>
                    </m:r>
                  </m:oMath>
                </a14:m>
                <a:r>
                  <a:rPr lang="lv-LV" sz="2400" dirty="0"/>
                  <a:t> ir injektīva (t.i. «nesalipina» divus skaitļus) vai nē. Tikai injektīvām funkcijām eksistē inversās.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2163" t="-2318" r="-649"/>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Vai kongruenču vienādības var "saīsināt"?</a:t>
            </a:r>
            <a:endParaRPr lang="en-US" dirty="0"/>
          </a:p>
        </p:txBody>
      </p:sp>
    </p:spTree>
    <p:extLst>
      <p:ext uri="{BB962C8B-B14F-4D97-AF65-F5344CB8AC3E}">
        <p14:creationId xmlns:p14="http://schemas.microsoft.com/office/powerpoint/2010/main" val="683326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5"/>
          <p:cNvGraphicFramePr>
            <a:graphicFrameLocks noGrp="1"/>
          </p:cNvGraphicFramePr>
          <p:nvPr>
            <p:ph idx="1"/>
          </p:nvPr>
        </p:nvGraphicFramePr>
        <p:xfrm>
          <a:off x="241374" y="730008"/>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ir pirmskaitlis</a:t>
                </a:r>
                <a:endParaRPr lang="en-US"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0">
                <a:blip r:embed="rId2"/>
                <a:stretch>
                  <a:fillRect l="-1855" t="-20635" b="-9524"/>
                </a:stretch>
              </a:blipFill>
            </p:spPr>
            <p:txBody>
              <a:bodyPr/>
              <a:lstStyle/>
              <a:p>
                <a:r>
                  <a:rPr lang="en-US">
                    <a:noFill/>
                  </a:rPr>
                  <a:t> </a:t>
                </a:r>
                <a:endParaRPr lang="en-US">
                  <a:noFill/>
                </a:endParaRPr>
              </a:p>
            </p:txBody>
          </p:sp>
        </mc:Fallback>
      </mc:AlternateContent>
      <p:graphicFrame>
        <p:nvGraphicFramePr>
          <p:cNvPr id="4" name="Content Placeholder 5"/>
          <p:cNvGraphicFramePr/>
          <p:nvPr/>
        </p:nvGraphicFramePr>
        <p:xfrm>
          <a:off x="4624146" y="1094491"/>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cxnSp>
        <p:nvCxnSpPr>
          <p:cNvPr id="6" name="Straight Connector 5"/>
          <p:cNvCxnSpPr/>
          <p:nvPr/>
        </p:nvCxnSpPr>
        <p:spPr>
          <a:xfrm flipV="1">
            <a:off x="4299450" y="175806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4299450" y="273417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299450" y="3690748"/>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85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241942"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676260" y="969172"/>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99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299450" y="3212462"/>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566311" y="4514809"/>
            <a:ext cx="1245854" cy="461665"/>
          </a:xfrm>
          <a:prstGeom prst="rect">
            <a:avLst/>
          </a:prstGeom>
          <a:noFill/>
        </p:spPr>
        <p:txBody>
          <a:bodyPr wrap="none" rtlCol="0">
            <a:spAutoFit/>
          </a:bodyPr>
          <a:lstStyle/>
          <a:p>
            <a:r>
              <a:rPr lang="en-US" sz="2400" dirty="0">
                <a:solidFill>
                  <a:schemeClr val="tx2"/>
                </a:solidFill>
              </a:rPr>
              <a:t>(mod 7)</a:t>
            </a:r>
          </a:p>
        </p:txBody>
      </p:sp>
      <p:sp>
        <p:nvSpPr>
          <p:cNvPr id="15" name="TextBox 14"/>
          <p:cNvSpPr txBox="1"/>
          <p:nvPr/>
        </p:nvSpPr>
        <p:spPr>
          <a:xfrm>
            <a:off x="5825255" y="4514809"/>
            <a:ext cx="1245854" cy="461665"/>
          </a:xfrm>
          <a:prstGeom prst="rect">
            <a:avLst/>
          </a:prstGeom>
          <a:noFill/>
        </p:spPr>
        <p:txBody>
          <a:bodyPr wrap="none" rtlCol="0">
            <a:spAutoFit/>
          </a:bodyPr>
          <a:lstStyle/>
          <a:p>
            <a:r>
              <a:rPr lang="en-US" sz="2400" dirty="0">
                <a:solidFill>
                  <a:schemeClr val="tx2"/>
                </a:solidFill>
              </a:rPr>
              <a:t>(mod 6)</a:t>
            </a:r>
          </a:p>
        </p:txBody>
      </p:sp>
    </p:spTree>
    <p:extLst>
      <p:ext uri="{BB962C8B-B14F-4D97-AF65-F5344CB8AC3E}">
        <p14:creationId xmlns:p14="http://schemas.microsoft.com/office/powerpoint/2010/main" val="1032542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0"/>
              </p:nvPr>
            </p:nvSpPr>
            <p:spPr/>
            <p:txBody>
              <a:bodyPr>
                <a:noAutofit/>
              </a:bodyPr>
              <a:lstStyle/>
              <a:p>
                <a:r>
                  <a:rPr lang="en-US" dirty="0"/>
                  <a:t>Reālo </a:t>
                </a:r>
                <a:r>
                  <a:rPr lang="en-US" dirty="0" err="1"/>
                  <a:t>skaitļu</a:t>
                </a:r>
                <a:r>
                  <a:rPr lang="en-US" dirty="0"/>
                  <a:t> </a:t>
                </a:r>
                <a:r>
                  <a:rPr lang="en-US" dirty="0" err="1"/>
                  <a:t>reizināšanā</a:t>
                </a:r>
                <a:r>
                  <a:rPr lang="en-US" dirty="0"/>
                  <a:t> </a:t>
                </a:r>
                <a:r>
                  <a:rPr lang="en-US" dirty="0" err="1"/>
                  <a:t>ir</a:t>
                </a:r>
                <a:r>
                  <a:rPr lang="en-US" dirty="0"/>
                  <a:t> </a:t>
                </a:r>
                <a:r>
                  <a:rPr lang="en-US" dirty="0" err="1"/>
                  <a:t>viens</a:t>
                </a:r>
                <a:r>
                  <a:rPr lang="en-US" dirty="0"/>
                  <a:t> </a:t>
                </a:r>
                <a:r>
                  <a:rPr lang="en-US" dirty="0" err="1"/>
                  <a:t>reizinātājs</a:t>
                </a:r>
                <a:r>
                  <a:rPr lang="en-US" dirty="0"/>
                  <a:t>, </a:t>
                </a:r>
                <a:r>
                  <a:rPr lang="en-US" dirty="0" err="1"/>
                  <a:t>ar</a:t>
                </a:r>
                <a:r>
                  <a:rPr lang="en-US" dirty="0"/>
                  <a:t> kuru </a:t>
                </a:r>
                <a:r>
                  <a:rPr lang="en-US" dirty="0" err="1"/>
                  <a:t>reizināšana</a:t>
                </a:r>
                <a:r>
                  <a:rPr lang="en-US" dirty="0"/>
                  <a:t> </a:t>
                </a:r>
                <a:r>
                  <a:rPr lang="en-US" dirty="0" err="1"/>
                  <a:t>nav</a:t>
                </a:r>
                <a:r>
                  <a:rPr lang="en-US" dirty="0"/>
                  <a:t> </a:t>
                </a:r>
                <a:r>
                  <a:rPr lang="en-US" dirty="0" err="1"/>
                  <a:t>injektīva</a:t>
                </a:r>
                <a:r>
                  <a:rPr lang="en-US" dirty="0"/>
                  <a:t> (</a:t>
                </a:r>
                <a:r>
                  <a:rPr lang="en-US" dirty="0" err="1"/>
                  <a:t>tā</a:t>
                </a:r>
                <a:r>
                  <a:rPr lang="en-US" dirty="0"/>
                  <a:t> </a:t>
                </a:r>
                <a:r>
                  <a:rPr lang="en-US" dirty="0" err="1"/>
                  <a:t>ir</a:t>
                </a:r>
                <a:r>
                  <a:rPr lang="en-US" dirty="0"/>
                  <a:t> </a:t>
                </a:r>
                <a:r>
                  <a:rPr lang="en-US" dirty="0" err="1"/>
                  <a:t>nulle</a:t>
                </a:r>
                <a:r>
                  <a:rPr lang="en-US" dirty="0"/>
                  <a:t>).</a:t>
                </a:r>
              </a:p>
              <a:p>
                <a:r>
                  <a:rPr lang="en-US" dirty="0" err="1"/>
                  <a:t>Kongruenču</a:t>
                </a:r>
                <a:r>
                  <a:rPr lang="en-US" dirty="0"/>
                  <a:t> </a:t>
                </a:r>
                <a:r>
                  <a:rPr lang="en-US" dirty="0" err="1"/>
                  <a:t>klasēm</a:t>
                </a:r>
                <a:r>
                  <a:rPr lang="en-US" dirty="0"/>
                  <a:t> (mod 6) </a:t>
                </a:r>
                <a:r>
                  <a:rPr lang="en-US" dirty="0" err="1"/>
                  <a:t>arī</a:t>
                </a:r>
                <a:r>
                  <a:rPr lang="en-US" dirty="0"/>
                  <a:t> </a:t>
                </a:r>
                <a:r>
                  <a:rPr lang="en-US" dirty="0" err="1"/>
                  <a:t>dažas</a:t>
                </a:r>
                <a:r>
                  <a:rPr lang="en-US" dirty="0"/>
                  <a:t> </a:t>
                </a:r>
                <a:r>
                  <a:rPr lang="en-US" dirty="0" err="1"/>
                  <a:t>citas</a:t>
                </a:r>
                <a:r>
                  <a:rPr lang="en-US" dirty="0"/>
                  <a:t> </a:t>
                </a:r>
                <a:r>
                  <a:rPr lang="en-US" dirty="0" err="1"/>
                  <a:t>reizināšanas</a:t>
                </a:r>
                <a:r>
                  <a:rPr lang="en-US" dirty="0"/>
                  <a:t> </a:t>
                </a:r>
                <a:r>
                  <a:rPr lang="en-US" dirty="0" err="1"/>
                  <a:t>nav</a:t>
                </a:r>
                <a:r>
                  <a:rPr lang="en-US" dirty="0"/>
                  <a:t> </a:t>
                </a:r>
                <a:r>
                  <a:rPr lang="en-US" dirty="0" err="1"/>
                  <a:t>injektīvas</a:t>
                </a:r>
                <a:r>
                  <a:rPr lang="en-US" dirty="0"/>
                  <a:t>. </a:t>
                </a:r>
              </a:p>
              <a:p>
                <a:pPr/>
                <a14:m>
                  <m:oMathPara xmlns:m="http://schemas.openxmlformats.org/officeDocument/2006/math">
                    <m:oMathParaPr>
                      <m:jc m:val="centerGroup"/>
                    </m:oMathParaPr>
                    <m:oMath xmlns:m="http://schemas.openxmlformats.org/officeDocument/2006/math">
                      <m:r>
                        <a:rPr lang="lv-LV" b="0" i="1" smtClean="0">
                          <a:latin typeface="Cambria Math" panose="02040503050406030204" pitchFamily="18" charset="0"/>
                        </a:rPr>
                        <m:t>2</m:t>
                      </m:r>
                      <m:r>
                        <a:rPr lang="lv-LV" b="0" i="1" smtClean="0">
                          <a:latin typeface="Cambria Math" panose="02040503050406030204" pitchFamily="18" charset="0"/>
                          <a:ea typeface="Cambria Math" panose="02040503050406030204" pitchFamily="18" charset="0"/>
                        </a:rPr>
                        <m:t>∙3≡6≡0 (</m:t>
                      </m:r>
                      <m:r>
                        <a:rPr lang="lv-LV" b="0" i="1" smtClean="0">
                          <a:latin typeface="Cambria Math" panose="02040503050406030204" pitchFamily="18" charset="0"/>
                          <a:ea typeface="Cambria Math" panose="02040503050406030204" pitchFamily="18" charset="0"/>
                        </a:rPr>
                        <m:t>𝑚𝑜𝑑</m:t>
                      </m:r>
                      <m:r>
                        <a:rPr lang="lv-LV" b="0" i="1" smtClean="0">
                          <a:latin typeface="Cambria Math" panose="02040503050406030204" pitchFamily="18" charset="0"/>
                          <a:ea typeface="Cambria Math" panose="02040503050406030204" pitchFamily="18" charset="0"/>
                        </a:rPr>
                        <m:t> 6)</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1">
                <a:blip r:embed="rId3"/>
                <a:stretch>
                  <a:fillRect l="-4321" t="-2759" r="-2778"/>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nav pirmskaitlis</a:t>
                </a:r>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0">
                <a:blip r:embed="rId4"/>
                <a:stretch>
                  <a:fillRect l="-1841" t="-20635" b="-9524"/>
                </a:stretch>
              </a:blipFill>
            </p:spPr>
            <p:txBody>
              <a:bodyPr/>
              <a:lstStyle/>
              <a:p>
                <a:r>
                  <a:rPr lang="en-US">
                    <a:noFill/>
                  </a:rPr>
                  <a:t> </a:t>
                </a:r>
                <a:endParaRPr lang="en-US">
                  <a:noFill/>
                </a:endParaRPr>
              </a:p>
            </p:txBody>
          </p:sp>
        </mc:Fallback>
      </mc:AlternateContent>
      <p:graphicFrame>
        <p:nvGraphicFramePr>
          <p:cNvPr id="5" name="Content Placeholder 5"/>
          <p:cNvGraphicFramePr/>
          <p:nvPr/>
        </p:nvGraphicFramePr>
        <p:xfrm>
          <a:off x="347471" y="677803"/>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726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v-LV" dirty="0" smtClean="0"/>
              <a:t>2 pakāpju pēdējie cipari. </a:t>
            </a:r>
          </a:p>
          <a:p>
            <a:r>
              <a:rPr lang="lv-LV" dirty="0" smtClean="0"/>
              <a:t>Ne vienmēr reizināšana ir injektīva – var saskrieties. </a:t>
            </a:r>
          </a:p>
          <a:p>
            <a:r>
              <a:rPr lang="lv-LV" dirty="0" smtClean="0"/>
              <a:t>Eksistē tādi nulles dalītāji.</a:t>
            </a:r>
          </a:p>
          <a:p>
            <a:endParaRPr lang="lv-LV" dirty="0"/>
          </a:p>
          <a:p>
            <a:r>
              <a:rPr lang="lv-LV" dirty="0" smtClean="0"/>
              <a:t>Ja izmet tos, kuri nav savstarpēji pirmskaitļi ar n, atkal kārtība atjaunojas.</a:t>
            </a:r>
            <a:endParaRPr lang="lv-LV" dirty="0"/>
          </a:p>
        </p:txBody>
      </p:sp>
      <p:sp>
        <p:nvSpPr>
          <p:cNvPr id="3" name="Content Placeholder 2"/>
          <p:cNvSpPr>
            <a:spLocks noGrp="1"/>
          </p:cNvSpPr>
          <p:nvPr>
            <p:ph idx="10"/>
          </p:nvPr>
        </p:nvSpPr>
        <p:spPr/>
        <p:txBody>
          <a:bodyPr/>
          <a:lstStyle/>
          <a:p>
            <a:endParaRPr lang="lv-LV"/>
          </a:p>
        </p:txBody>
      </p:sp>
      <p:sp>
        <p:nvSpPr>
          <p:cNvPr id="4" name="Title 3"/>
          <p:cNvSpPr>
            <a:spLocks noGrp="1"/>
          </p:cNvSpPr>
          <p:nvPr>
            <p:ph type="title"/>
          </p:nvPr>
        </p:nvSpPr>
        <p:spPr/>
        <p:txBody>
          <a:bodyPr/>
          <a:lstStyle/>
          <a:p>
            <a:endParaRPr lang="lv-LV"/>
          </a:p>
        </p:txBody>
      </p:sp>
    </p:spTree>
    <p:extLst>
      <p:ext uri="{BB962C8B-B14F-4D97-AF65-F5344CB8AC3E}">
        <p14:creationId xmlns:p14="http://schemas.microsoft.com/office/powerpoint/2010/main" val="2513828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7471" y="758505"/>
                <a:ext cx="8456803" cy="925916"/>
              </a:xfrm>
            </p:spPr>
            <p:txBody>
              <a:bodyPr>
                <a:noAutofit/>
              </a:bodyPr>
              <a:lstStyle/>
              <a:p>
                <a:r>
                  <a:rPr lang="lv-LV" sz="2400" b="1" dirty="0" smtClean="0">
                    <a:solidFill>
                      <a:srgbClr val="00395E"/>
                    </a:solidFill>
                    <a:latin typeface="Times New Roman" panose="02020603050405020304" pitchFamily="18" charset="0"/>
                    <a:cs typeface="Times New Roman" panose="02020603050405020304" pitchFamily="18" charset="0"/>
                  </a:rPr>
                  <a:t>Valsts4Posms-2012.P1</a:t>
                </a:r>
                <a:r>
                  <a:rPr lang="lv-LV" sz="2400" b="1" dirty="0">
                    <a:solidFill>
                      <a:srgbClr val="00395E"/>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Ar </a:t>
                </a:r>
                <a14:m>
                  <m:oMath xmlns:m="http://schemas.openxmlformats.org/officeDocument/2006/math">
                    <m:r>
                      <a:rPr lang="lv-LV" sz="2400" i="1" dirty="0" smtClean="0">
                        <a:solidFill>
                          <a:srgbClr val="FF0000"/>
                        </a:solidFill>
                        <a:latin typeface="Cambria Math" panose="02040503050406030204" pitchFamily="18" charset="0"/>
                      </a:rPr>
                      <m:t>𝑆</m:t>
                    </m:r>
                    <m:r>
                      <a:rPr lang="lv-LV" sz="2400" i="1" dirty="0" smtClean="0">
                        <a:solidFill>
                          <a:srgbClr val="FF0000"/>
                        </a:solidFill>
                        <a:latin typeface="Cambria Math" panose="02040503050406030204" pitchFamily="18" charset="0"/>
                      </a:rPr>
                      <m:t>(</m:t>
                    </m:r>
                    <m:r>
                      <a:rPr lang="lv-LV" sz="2400" i="1" dirty="0" smtClean="0">
                        <a:solidFill>
                          <a:srgbClr val="FF0000"/>
                        </a:solidFill>
                        <a:latin typeface="Cambria Math" panose="02040503050406030204" pitchFamily="18" charset="0"/>
                      </a:rPr>
                      <m:t>𝑥</m:t>
                    </m:r>
                    <m:r>
                      <a:rPr lang="lv-LV" sz="2400" i="1" dirty="0" smtClean="0">
                        <a:solidFill>
                          <a:srgbClr val="FF0000"/>
                        </a:solidFill>
                        <a:latin typeface="Cambria Math" panose="02040503050406030204" pitchFamily="18" charset="0"/>
                      </a:rPr>
                      <m:t>)</m:t>
                    </m:r>
                  </m:oMath>
                </a14:m>
                <a:r>
                  <a:rPr lang="lv-LV" sz="2400" dirty="0">
                    <a:solidFill>
                      <a:srgbClr val="FF0000"/>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apzīmēsim skaitļa </a:t>
                </a:r>
                <a14:m>
                  <m:oMath xmlns:m="http://schemas.openxmlformats.org/officeDocument/2006/math">
                    <m:r>
                      <a:rPr lang="lv-LV" sz="2400" i="1" dirty="0">
                        <a:solidFill>
                          <a:srgbClr val="00395E"/>
                        </a:solidFill>
                        <a:latin typeface="Cambria Math" panose="02040503050406030204" pitchFamily="18" charset="0"/>
                      </a:rPr>
                      <m:t>𝑥</m:t>
                    </m:r>
                  </m:oMath>
                </a14:m>
                <a:r>
                  <a:rPr lang="lv-LV" sz="2400" dirty="0">
                    <a:solidFill>
                      <a:srgbClr val="00395E"/>
                    </a:solidFill>
                    <a:latin typeface="Times New Roman" panose="02020603050405020304" pitchFamily="18" charset="0"/>
                    <a:cs typeface="Times New Roman" panose="02020603050405020304" pitchFamily="18" charset="0"/>
                  </a:rPr>
                  <a:t> ciparu summu. Aprēķināt </a:t>
                </a:r>
                <a14:m>
                  <m:oMath xmlns:m="http://schemas.openxmlformats.org/officeDocument/2006/math">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sSup>
                                  <m:sSupPr>
                                    <m:ctrlPr>
                                      <a:rPr lang="lv-LV" sz="2400" i="1">
                                        <a:solidFill>
                                          <a:srgbClr val="00395E"/>
                                        </a:solidFill>
                                        <a:latin typeface="Cambria Math" panose="02040503050406030204" pitchFamily="18" charset="0"/>
                                      </a:rPr>
                                    </m:ctrlPr>
                                  </m:sSupPr>
                                  <m:e>
                                    <m:r>
                                      <a:rPr lang="lv-LV" sz="2400" i="1">
                                        <a:solidFill>
                                          <a:srgbClr val="00395E"/>
                                        </a:solidFill>
                                        <a:latin typeface="Cambria Math" panose="02040503050406030204" pitchFamily="18" charset="0"/>
                                      </a:rPr>
                                      <m:t>2012</m:t>
                                    </m:r>
                                  </m:e>
                                  <m:sup>
                                    <m:r>
                                      <a:rPr lang="lv-LV" sz="2400" i="1">
                                        <a:solidFill>
                                          <a:srgbClr val="00395E"/>
                                        </a:solidFill>
                                        <a:latin typeface="Cambria Math" panose="02040503050406030204" pitchFamily="18" charset="0"/>
                                      </a:rPr>
                                      <m:t>2012</m:t>
                                    </m:r>
                                  </m:sup>
                                </m:sSup>
                              </m:e>
                            </m:d>
                          </m:e>
                        </m:d>
                      </m:e>
                    </m:d>
                  </m:oMath>
                </a14:m>
                <a:r>
                  <a:rPr lang="lv-LV" sz="2400" dirty="0">
                    <a:solidFill>
                      <a:srgbClr val="00395E"/>
                    </a:solidFill>
                    <a:latin typeface="Times New Roman" panose="02020603050405020304" pitchFamily="18" charset="0"/>
                    <a:cs typeface="Times New Roman" panose="02020603050405020304" pitchFamily="18" charset="0"/>
                  </a:rPr>
                  <a:t>.</a:t>
                </a:r>
                <a:endParaRPr lang="en-US" sz="2400" dirty="0">
                  <a:solidFill>
                    <a:srgbClr val="00395E"/>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7471" y="758505"/>
                <a:ext cx="8456803" cy="925916"/>
              </a:xfrm>
              <a:blipFill>
                <a:blip r:embed="rId2"/>
                <a:stretch>
                  <a:fillRect l="-2163" t="-9868" r="-2884" b="-9211"/>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400" dirty="0" smtClean="0"/>
              <a:t>Uzdevums</a:t>
            </a:r>
            <a:endParaRPr lang="en-US" sz="2400" dirty="0"/>
          </a:p>
        </p:txBody>
      </p:sp>
    </p:spTree>
    <p:extLst>
      <p:ext uri="{BB962C8B-B14F-4D97-AF65-F5344CB8AC3E}">
        <p14:creationId xmlns:p14="http://schemas.microsoft.com/office/powerpoint/2010/main" val="2182971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a:t>Mazā Fermā teorēma</a:t>
            </a:r>
            <a:endParaRPr lang="en-US" dirty="0"/>
          </a:p>
        </p:txBody>
      </p:sp>
    </p:spTree>
    <p:extLst>
      <p:ext uri="{BB962C8B-B14F-4D97-AF65-F5344CB8AC3E}">
        <p14:creationId xmlns:p14="http://schemas.microsoft.com/office/powerpoint/2010/main" val="419633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pPr/>
                          <a14:m>
                            <m:oMathPara xmlns:m="http://schemas.openxmlformats.org/officeDocument/2006/math">
                              <m:oMathParaPr>
                                <m:jc m:val="centerGroup"/>
                              </m:oMathParaPr>
                              <m:oMath xmlns:m="http://schemas.openxmlformats.org/officeDocument/2006/math">
                                <m:r>
                                  <a:rPr lang="lv-LV" sz="1600" i="1" dirty="0" smtClean="0">
                                    <a:latin typeface="Cambria Math" panose="02040503050406030204" pitchFamily="18" charset="0"/>
                                  </a:rPr>
                                  <m:t>𝑝</m:t>
                                </m:r>
                              </m:oMath>
                            </m:oMathPara>
                          </a14:m>
                          <a:endParaRPr lang="en-US" sz="1600" dirty="0"/>
                        </a:p>
                      </a:txBody>
                      <a:tcPr marT="9144" marB="9144"/>
                    </a:tc>
                    <a:tc>
                      <a:txBody>
                        <a:bodyPr/>
                        <a:lstStyle/>
                        <a:p>
                          <a:r>
                            <a:rPr lang="lv-LV" sz="1600" baseline="0" dirty="0" smtClean="0"/>
                            <a:t>Min. dalāmais </a:t>
                          </a:r>
                          <a14:m>
                            <m:oMath xmlns:m="http://schemas.openxmlformats.org/officeDocument/2006/math">
                              <m:sSup>
                                <m:sSupPr>
                                  <m:ctrlPr>
                                    <a:rPr lang="lv-LV" sz="1600" i="1" baseline="0" smtClean="0">
                                      <a:latin typeface="Cambria Math" panose="02040503050406030204" pitchFamily="18" charset="0"/>
                                    </a:rPr>
                                  </m:ctrlPr>
                                </m:sSupPr>
                                <m:e>
                                  <m:r>
                                    <a:rPr lang="lv-LV" sz="1600" baseline="0" smtClean="0">
                                      <a:latin typeface="Cambria Math" panose="02040503050406030204" pitchFamily="18" charset="0"/>
                                    </a:rPr>
                                    <m:t>𝟏𝟎</m:t>
                                  </m:r>
                                </m:e>
                                <m:sup>
                                  <m:r>
                                    <a:rPr lang="lv-LV" sz="1600" baseline="0" smtClean="0">
                                      <a:latin typeface="Cambria Math" panose="02040503050406030204" pitchFamily="18" charset="0"/>
                                    </a:rPr>
                                    <m:t>𝒌</m:t>
                                  </m:r>
                                </m:sup>
                              </m:sSup>
                              <m:r>
                                <a:rPr lang="lv-LV" sz="1600" baseline="0" smtClean="0">
                                  <a:latin typeface="Cambria Math" panose="02040503050406030204" pitchFamily="18" charset="0"/>
                                </a:rPr>
                                <m:t>−</m:t>
                              </m:r>
                              <m:r>
                                <a:rPr lang="lv-LV" sz="1600" baseline="0" smtClean="0">
                                  <a:latin typeface="Cambria Math" panose="02040503050406030204" pitchFamily="18" charset="0"/>
                                </a:rPr>
                                <m:t>𝟏</m:t>
                              </m:r>
                            </m:oMath>
                          </a14:m>
                          <a:endParaRPr lang="en-US" sz="1600" dirty="0"/>
                        </a:p>
                      </a:txBody>
                      <a:tcPr marT="9144" marB="9144"/>
                    </a:tc>
                    <a:tc>
                      <a:txBody>
                        <a:bodyPr/>
                        <a:lstStyle/>
                        <a:p>
                          <a:r>
                            <a:rPr lang="lv-LV" sz="1600" dirty="0" smtClean="0"/>
                            <a:t>Periodiska decimāldaļa </a:t>
                          </a:r>
                          <a14:m>
                            <m:oMath xmlns:m="http://schemas.openxmlformats.org/officeDocument/2006/math">
                              <m:r>
                                <a:rPr lang="lv-LV" sz="1600" i="1" dirty="0" smtClean="0">
                                  <a:latin typeface="Cambria Math" panose="02040503050406030204" pitchFamily="18" charset="0"/>
                                </a:rPr>
                                <m:t>1/</m:t>
                              </m:r>
                              <m:r>
                                <a:rPr lang="lv-LV" sz="1600" i="1" dirty="0" smtClean="0">
                                  <a:latin typeface="Cambria Math" panose="02040503050406030204" pitchFamily="18" charset="0"/>
                                </a:rPr>
                                <m:t>𝑝</m:t>
                              </m:r>
                            </m:oMath>
                          </a14:m>
                          <a:endParaRPr lang="en-US" sz="1600" dirty="0"/>
                        </a:p>
                      </a:txBody>
                      <a:tcPr marT="9144" marB="9144"/>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m:t>
                                  </m:r>
                                </m:sup>
                              </m:sSup>
                              <m:r>
                                <a:rPr lang="lv-LV" sz="1600" smtClean="0">
                                  <a:solidFill>
                                    <a:schemeClr val="tx2"/>
                                  </a:solidFill>
                                  <a:latin typeface="Cambria Math" panose="02040503050406030204" pitchFamily="18" charset="0"/>
                                </a:rPr>
                                <m:t>−1=9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m:t>
                              </m:r>
                            </m:oMath>
                          </a14:m>
                          <a:r>
                            <a:rPr lang="lv-LV" sz="1600" dirty="0" smtClean="0">
                              <a:solidFill>
                                <a:schemeClr val="tx2"/>
                              </a:solidFill>
                            </a:rPr>
                            <a:t> = 0.(</a:t>
                          </a:r>
                          <a:r>
                            <a:rPr lang="lv-LV" sz="1600" dirty="0" smtClean="0">
                              <a:solidFill>
                                <a:srgbClr val="FF0000"/>
                              </a:solidFill>
                            </a:rPr>
                            <a:t>3</a:t>
                          </a:r>
                          <a:r>
                            <a:rPr lang="lv-LV" sz="1600" dirty="0" smtClean="0">
                              <a:solidFill>
                                <a:schemeClr val="tx2"/>
                              </a:solidFill>
                            </a:rPr>
                            <a:t>)               =0.</a:t>
                          </a:r>
                          <a:r>
                            <a:rPr lang="lv-LV" sz="1600" dirty="0" smtClean="0">
                              <a:solidFill>
                                <a:srgbClr val="FF0000"/>
                              </a:solidFill>
                            </a:rPr>
                            <a:t>3</a:t>
                          </a:r>
                          <a:r>
                            <a:rPr lang="lv-LV" sz="1600" dirty="0" smtClean="0">
                              <a:solidFill>
                                <a:schemeClr val="tx2"/>
                              </a:solidFill>
                            </a:rPr>
                            <a:t>3...</a:t>
                          </a:r>
                          <a:endParaRPr lang="en-US" sz="1600" dirty="0">
                            <a:solidFill>
                              <a:schemeClr val="tx2"/>
                            </a:solidFill>
                          </a:endParaRPr>
                        </a:p>
                      </a:txBody>
                      <a:tcPr marT="9144" marB="9144"/>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1/7</m:t>
                              </m:r>
                            </m:oMath>
                          </a14:m>
                          <a:r>
                            <a:rPr lang="lv-LV" sz="1600" dirty="0" smtClean="0">
                              <a:solidFill>
                                <a:schemeClr val="tx2"/>
                              </a:solidFill>
                            </a:rPr>
                            <a:t> = 0.(</a:t>
                          </a:r>
                          <a:r>
                            <a:rPr lang="lv-LV" sz="1600" dirty="0" smtClean="0">
                              <a:solidFill>
                                <a:srgbClr val="FF0000"/>
                              </a:solidFill>
                            </a:rPr>
                            <a:t>142857</a:t>
                          </a:r>
                          <a:r>
                            <a:rPr lang="lv-LV" sz="1600" dirty="0" smtClean="0">
                              <a:solidFill>
                                <a:schemeClr val="tx2"/>
                              </a:solidFill>
                            </a:rPr>
                            <a:t>)     =0.</a:t>
                          </a:r>
                          <a:r>
                            <a:rPr lang="lv-LV" sz="1600" dirty="0" smtClean="0">
                              <a:solidFill>
                                <a:srgbClr val="FF0000"/>
                              </a:solidFill>
                            </a:rPr>
                            <a:t>142857</a:t>
                          </a:r>
                          <a:r>
                            <a:rPr lang="lv-LV" sz="1600" dirty="0" smtClean="0">
                              <a:solidFill>
                                <a:schemeClr val="tx2"/>
                              </a:solidFill>
                            </a:rPr>
                            <a:t>142857...</a:t>
                          </a:r>
                          <a:endParaRPr lang="en-US" sz="1600" dirty="0">
                            <a:solidFill>
                              <a:schemeClr val="tx2"/>
                            </a:solidFill>
                          </a:endParaRPr>
                        </a:p>
                      </a:txBody>
                      <a:tcPr marT="9144" marB="9144"/>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m:t>
                                  </m:r>
                                </m:sup>
                              </m:sSup>
                              <m:r>
                                <a:rPr lang="lv-LV" sz="1600" smtClean="0">
                                  <a:solidFill>
                                    <a:schemeClr val="tx2"/>
                                  </a:solidFill>
                                  <a:latin typeface="Cambria Math" panose="02040503050406030204" pitchFamily="18" charset="0"/>
                                </a:rPr>
                                <m:t>−1=99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1/11</m:t>
                              </m:r>
                            </m:oMath>
                          </a14:m>
                          <a:r>
                            <a:rPr lang="lv-LV" sz="1600" dirty="0" smtClean="0">
                              <a:solidFill>
                                <a:schemeClr val="tx2"/>
                              </a:solidFill>
                            </a:rPr>
                            <a:t> = 0.(</a:t>
                          </a:r>
                          <a:r>
                            <a:rPr lang="lv-LV" sz="1600" dirty="0" smtClean="0">
                              <a:solidFill>
                                <a:srgbClr val="FF0000"/>
                              </a:solidFill>
                            </a:rPr>
                            <a:t>09</a:t>
                          </a:r>
                          <a:r>
                            <a:rPr lang="lv-LV" sz="1600" dirty="0" smtClean="0">
                              <a:solidFill>
                                <a:schemeClr val="tx2"/>
                              </a:solidFill>
                            </a:rPr>
                            <a:t>)           =0.</a:t>
                          </a:r>
                          <a:r>
                            <a:rPr lang="lv-LV" sz="1600" dirty="0" smtClean="0">
                              <a:solidFill>
                                <a:srgbClr val="FF0000"/>
                              </a:solidFill>
                            </a:rPr>
                            <a:t>09</a:t>
                          </a:r>
                          <a:r>
                            <a:rPr lang="lv-LV" sz="1600" dirty="0" smtClean="0">
                              <a:solidFill>
                                <a:schemeClr val="tx2"/>
                              </a:solidFill>
                            </a:rPr>
                            <a:t>09...</a:t>
                          </a:r>
                          <a:endParaRPr lang="en-US" sz="1600" dirty="0">
                            <a:solidFill>
                              <a:schemeClr val="tx2"/>
                            </a:solidFill>
                          </a:endParaRPr>
                        </a:p>
                      </a:txBody>
                      <a:tcPr marT="9144" marB="9144"/>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1/13</m:t>
                              </m:r>
                            </m:oMath>
                          </a14:m>
                          <a:r>
                            <a:rPr lang="lv-LV" sz="1600" dirty="0" smtClean="0">
                              <a:solidFill>
                                <a:schemeClr val="tx2"/>
                              </a:solidFill>
                            </a:rPr>
                            <a:t> = 0.(</a:t>
                          </a:r>
                          <a:r>
                            <a:rPr lang="lv-LV" sz="1600" dirty="0" smtClean="0">
                              <a:solidFill>
                                <a:srgbClr val="FF0000"/>
                              </a:solidFill>
                            </a:rPr>
                            <a:t>076923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16</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1/17</m:t>
                              </m:r>
                            </m:oMath>
                          </a14:m>
                          <a:r>
                            <a:rPr lang="lv-LV" sz="1600" baseline="0" dirty="0" smtClean="0">
                              <a:solidFill>
                                <a:schemeClr val="tx2"/>
                              </a:solidFill>
                            </a:rPr>
                            <a:t> = </a:t>
                          </a:r>
                          <a:r>
                            <a:rPr lang="lv-LV" sz="1600" dirty="0" smtClean="0">
                              <a:solidFill>
                                <a:schemeClr val="tx2"/>
                              </a:solidFill>
                            </a:rPr>
                            <a:t>0.(</a:t>
                          </a:r>
                          <a:r>
                            <a:rPr lang="lv-LV" sz="1600" dirty="0" smtClean="0">
                              <a:solidFill>
                                <a:srgbClr val="FF0000"/>
                              </a:solidFill>
                            </a:rPr>
                            <a:t>0588235294117647</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52631578947368421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22</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434782608695652173913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344827586206896551724137931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b="0" i="0" smtClean="0">
                                      <a:solidFill>
                                        <a:schemeClr val="tx2"/>
                                      </a:solidFill>
                                      <a:latin typeface="Cambria Math" panose="02040503050406030204" pitchFamily="18" charset="0"/>
                                    </a:rPr>
                                    <m:t>15</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1/31</m:t>
                              </m:r>
                            </m:oMath>
                          </a14:m>
                          <a:r>
                            <a:rPr lang="lv-LV" sz="1600" dirty="0" smtClean="0">
                              <a:solidFill>
                                <a:schemeClr val="tx2"/>
                              </a:solidFill>
                            </a:rPr>
                            <a:t> = 0.(</a:t>
                          </a:r>
                          <a:r>
                            <a:rPr lang="lv-LV" sz="1600" dirty="0" smtClean="0">
                              <a:solidFill>
                                <a:srgbClr val="FF0000"/>
                              </a:solidFill>
                              <a:effectLst/>
                            </a:rPr>
                            <a:t>032258064516129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3</m:t>
                                  </m:r>
                                </m:sup>
                              </m:sSup>
                              <m:r>
                                <a:rPr lang="lv-LV" sz="1600" b="0" i="1" smtClean="0">
                                  <a:solidFill>
                                    <a:schemeClr val="tx2"/>
                                  </a:solidFill>
                                  <a:latin typeface="Cambria Math" panose="02040503050406030204" pitchFamily="18" charset="0"/>
                                </a:rPr>
                                <m:t>−1=999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1/37</m:t>
                              </m:r>
                            </m:oMath>
                          </a14:m>
                          <a:r>
                            <a:rPr lang="lv-LV" sz="1600" dirty="0" smtClean="0">
                              <a:solidFill>
                                <a:schemeClr val="tx2"/>
                              </a:solidFill>
                            </a:rPr>
                            <a:t> = 0.(</a:t>
                          </a:r>
                          <a:r>
                            <a:rPr lang="lv-LV" sz="1600" dirty="0" smtClean="0">
                              <a:solidFill>
                                <a:srgbClr val="FF0000"/>
                              </a:solidFill>
                            </a:rPr>
                            <a:t>027</a:t>
                          </a:r>
                          <a:r>
                            <a:rPr lang="lv-LV" sz="1600" dirty="0" smtClean="0">
                              <a:solidFill>
                                <a:schemeClr val="tx2"/>
                              </a:solidFill>
                            </a:rPr>
                            <a:t>)             =0.</a:t>
                          </a:r>
                          <a:r>
                            <a:rPr lang="lv-LV" sz="1600" dirty="0" smtClean="0">
                              <a:solidFill>
                                <a:srgbClr val="FF0000"/>
                              </a:solidFill>
                            </a:rPr>
                            <a:t>027</a:t>
                          </a:r>
                          <a:r>
                            <a:rPr lang="lv-LV" sz="1600" dirty="0" smtClean="0">
                              <a:solidFill>
                                <a:schemeClr val="tx2"/>
                              </a:solidFill>
                            </a:rPr>
                            <a:t>027...</a:t>
                          </a:r>
                          <a:endParaRPr lang="en-US" sz="1600" dirty="0">
                            <a:solidFill>
                              <a:schemeClr val="tx2"/>
                            </a:solidFill>
                          </a:endParaRPr>
                        </a:p>
                      </a:txBody>
                      <a:tcPr marT="9144" marB="9144"/>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5</m:t>
                                  </m:r>
                                </m:sup>
                              </m:sSup>
                              <m:r>
                                <a:rPr lang="lv-LV" sz="1600" b="0" i="1" smtClean="0">
                                  <a:solidFill>
                                    <a:schemeClr val="tx2"/>
                                  </a:solidFill>
                                  <a:latin typeface="Cambria Math" panose="02040503050406030204" pitchFamily="18" charset="0"/>
                                </a:rPr>
                                <m:t>−1=99999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effectLst/>
                                  <a:latin typeface="Cambria Math" panose="02040503050406030204" pitchFamily="18" charset="0"/>
                                </a:rPr>
                                <m:t>1/41</m:t>
                              </m:r>
                            </m:oMath>
                          </a14:m>
                          <a:r>
                            <a:rPr lang="lv-LV" sz="1600" dirty="0" smtClean="0">
                              <a:solidFill>
                                <a:schemeClr val="tx2"/>
                              </a:solidFill>
                              <a:effectLst/>
                            </a:rPr>
                            <a:t> = 0.(</a:t>
                          </a:r>
                          <a:r>
                            <a:rPr lang="lv-LV" sz="1600" dirty="0" smtClean="0">
                              <a:solidFill>
                                <a:srgbClr val="FF0000"/>
                              </a:solidFill>
                              <a:effectLst/>
                            </a:rPr>
                            <a:t>02439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21</m:t>
                                  </m:r>
                                </m:sup>
                              </m:sSup>
                              <m:r>
                                <a:rPr lang="lv-LV" sz="1600" b="0" i="1"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1/43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23255813953488372093</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272428818"/>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endParaRPr lang="lv-LV"/>
                        </a:p>
                      </a:txBody>
                      <a:tcPr marT="9144" marB="9144">
                        <a:blipFill>
                          <a:blip r:embed="rId3"/>
                          <a:stretch>
                            <a:fillRect l="-1053" t="-16364" r="-1366316" b="-1200000"/>
                          </a:stretch>
                        </a:blipFill>
                      </a:tcPr>
                    </a:tc>
                    <a:tc>
                      <a:txBody>
                        <a:bodyPr/>
                        <a:lstStyle/>
                        <a:p>
                          <a:endParaRPr lang="lv-LV"/>
                        </a:p>
                      </a:txBody>
                      <a:tcPr marT="9144" marB="9144">
                        <a:blipFill>
                          <a:blip r:embed="rId3"/>
                          <a:stretch>
                            <a:fillRect l="-24806" t="-16364" r="-235401" b="-1200000"/>
                          </a:stretch>
                        </a:blipFill>
                      </a:tcPr>
                    </a:tc>
                    <a:tc>
                      <a:txBody>
                        <a:bodyPr/>
                        <a:lstStyle/>
                        <a:p>
                          <a:endParaRPr lang="lv-LV"/>
                        </a:p>
                      </a:txBody>
                      <a:tcPr marT="9144" marB="9144">
                        <a:blipFill>
                          <a:blip r:embed="rId3"/>
                          <a:stretch>
                            <a:fillRect l="-53252" t="-16364" r="-441" b="-1200000"/>
                          </a:stretch>
                        </a:blipFill>
                      </a:tcPr>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endParaRPr lang="lv-LV"/>
                        </a:p>
                      </a:txBody>
                      <a:tcPr marT="9144" marB="9144">
                        <a:blipFill>
                          <a:blip r:embed="rId3"/>
                          <a:stretch>
                            <a:fillRect l="-24806" t="-116364" r="-235401" b="-1100000"/>
                          </a:stretch>
                        </a:blipFill>
                      </a:tcPr>
                    </a:tc>
                    <a:tc>
                      <a:txBody>
                        <a:bodyPr/>
                        <a:lstStyle/>
                        <a:p>
                          <a:endParaRPr lang="lv-LV"/>
                        </a:p>
                      </a:txBody>
                      <a:tcPr marT="9144" marB="9144">
                        <a:blipFill>
                          <a:blip r:embed="rId3"/>
                          <a:stretch>
                            <a:fillRect l="-53252" t="-116364" r="-441" b="-1100000"/>
                          </a:stretch>
                        </a:blipFill>
                      </a:tcPr>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endParaRPr lang="lv-LV"/>
                        </a:p>
                      </a:txBody>
                      <a:tcPr marT="9144" marB="9144">
                        <a:blipFill>
                          <a:blip r:embed="rId3"/>
                          <a:stretch>
                            <a:fillRect l="-24806" t="-220370" r="-235401" b="-1020370"/>
                          </a:stretch>
                        </a:blipFill>
                      </a:tcPr>
                    </a:tc>
                    <a:tc>
                      <a:txBody>
                        <a:bodyPr/>
                        <a:lstStyle/>
                        <a:p>
                          <a:endParaRPr lang="lv-LV"/>
                        </a:p>
                      </a:txBody>
                      <a:tcPr marT="9144" marB="9144">
                        <a:blipFill>
                          <a:blip r:embed="rId3"/>
                          <a:stretch>
                            <a:fillRect l="-53252" t="-220370" r="-441" b="-1020370"/>
                          </a:stretch>
                        </a:blipFill>
                      </a:tcPr>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endParaRPr lang="lv-LV"/>
                        </a:p>
                      </a:txBody>
                      <a:tcPr marT="9144" marB="9144">
                        <a:blipFill>
                          <a:blip r:embed="rId3"/>
                          <a:stretch>
                            <a:fillRect l="-24806" t="-314545" r="-235401" b="-901818"/>
                          </a:stretch>
                        </a:blipFill>
                      </a:tcPr>
                    </a:tc>
                    <a:tc>
                      <a:txBody>
                        <a:bodyPr/>
                        <a:lstStyle/>
                        <a:p>
                          <a:endParaRPr lang="lv-LV"/>
                        </a:p>
                      </a:txBody>
                      <a:tcPr marT="9144" marB="9144">
                        <a:blipFill>
                          <a:blip r:embed="rId3"/>
                          <a:stretch>
                            <a:fillRect l="-53252" t="-314545" r="-441" b="-901818"/>
                          </a:stretch>
                        </a:blipFill>
                      </a:tcPr>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endParaRPr lang="lv-LV"/>
                        </a:p>
                      </a:txBody>
                      <a:tcPr marT="9144" marB="9144">
                        <a:blipFill>
                          <a:blip r:embed="rId3"/>
                          <a:stretch>
                            <a:fillRect l="-24806" t="-422222" r="-235401" b="-818519"/>
                          </a:stretch>
                        </a:blipFill>
                      </a:tcPr>
                    </a:tc>
                    <a:tc>
                      <a:txBody>
                        <a:bodyPr/>
                        <a:lstStyle/>
                        <a:p>
                          <a:endParaRPr lang="lv-LV"/>
                        </a:p>
                      </a:txBody>
                      <a:tcPr marT="9144" marB="9144">
                        <a:blipFill>
                          <a:blip r:embed="rId3"/>
                          <a:stretch>
                            <a:fillRect l="-53252" t="-422222" r="-441" b="-818519"/>
                          </a:stretch>
                        </a:blipFill>
                      </a:tcPr>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endParaRPr lang="lv-LV"/>
                        </a:p>
                      </a:txBody>
                      <a:tcPr marT="9144" marB="9144">
                        <a:blipFill>
                          <a:blip r:embed="rId3"/>
                          <a:stretch>
                            <a:fillRect l="-24806" t="-512727" r="-235401" b="-703636"/>
                          </a:stretch>
                        </a:blipFill>
                      </a:tcPr>
                    </a:tc>
                    <a:tc>
                      <a:txBody>
                        <a:bodyPr/>
                        <a:lstStyle/>
                        <a:p>
                          <a:endParaRPr lang="lv-LV"/>
                        </a:p>
                      </a:txBody>
                      <a:tcPr marT="9144" marB="9144">
                        <a:blipFill>
                          <a:blip r:embed="rId3"/>
                          <a:stretch>
                            <a:fillRect l="-53252" t="-512727" r="-441" b="-703636"/>
                          </a:stretch>
                        </a:blipFill>
                      </a:tcPr>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endParaRPr lang="lv-LV"/>
                        </a:p>
                      </a:txBody>
                      <a:tcPr marT="9144" marB="9144">
                        <a:blipFill>
                          <a:blip r:embed="rId3"/>
                          <a:stretch>
                            <a:fillRect l="-24806" t="-624074" r="-235401" b="-616667"/>
                          </a:stretch>
                        </a:blipFill>
                      </a:tcPr>
                    </a:tc>
                    <a:tc>
                      <a:txBody>
                        <a:bodyPr/>
                        <a:lstStyle/>
                        <a:p>
                          <a:endParaRPr lang="lv-LV"/>
                        </a:p>
                      </a:txBody>
                      <a:tcPr marT="9144" marB="9144">
                        <a:blipFill>
                          <a:blip r:embed="rId3"/>
                          <a:stretch>
                            <a:fillRect l="-53252" t="-624074" r="-441" b="-616667"/>
                          </a:stretch>
                        </a:blipFill>
                      </a:tcPr>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endParaRPr lang="lv-LV"/>
                        </a:p>
                      </a:txBody>
                      <a:tcPr marT="9144" marB="9144">
                        <a:blipFill>
                          <a:blip r:embed="rId3"/>
                          <a:stretch>
                            <a:fillRect l="-24806" t="-710909" r="-235401" b="-505455"/>
                          </a:stretch>
                        </a:blipFill>
                      </a:tcPr>
                    </a:tc>
                    <a:tc>
                      <a:txBody>
                        <a:bodyPr/>
                        <a:lstStyle/>
                        <a:p>
                          <a:endParaRPr lang="lv-LV"/>
                        </a:p>
                      </a:txBody>
                      <a:tcPr marT="9144" marB="9144">
                        <a:blipFill>
                          <a:blip r:embed="rId3"/>
                          <a:stretch>
                            <a:fillRect l="-53252" t="-710909" r="-441" b="-505455"/>
                          </a:stretch>
                        </a:blipFill>
                      </a:tcPr>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endParaRPr lang="lv-LV"/>
                        </a:p>
                      </a:txBody>
                      <a:tcPr marT="9144" marB="9144">
                        <a:blipFill>
                          <a:blip r:embed="rId3"/>
                          <a:stretch>
                            <a:fillRect l="-24806" t="-810909" r="-235401" b="-405455"/>
                          </a:stretch>
                        </a:blipFill>
                      </a:tcPr>
                    </a:tc>
                    <a:tc>
                      <a:txBody>
                        <a:bodyPr/>
                        <a:lstStyle/>
                        <a:p>
                          <a:endParaRPr lang="lv-LV"/>
                        </a:p>
                      </a:txBody>
                      <a:tcPr marT="9144" marB="9144">
                        <a:blipFill>
                          <a:blip r:embed="rId3"/>
                          <a:stretch>
                            <a:fillRect l="-53252" t="-810909" r="-441" b="-405455"/>
                          </a:stretch>
                        </a:blipFill>
                      </a:tcPr>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endParaRPr lang="lv-LV"/>
                        </a:p>
                      </a:txBody>
                      <a:tcPr marT="9144" marB="9144">
                        <a:blipFill>
                          <a:blip r:embed="rId3"/>
                          <a:stretch>
                            <a:fillRect l="-24806" t="-927778" r="-235401" b="-312963"/>
                          </a:stretch>
                        </a:blipFill>
                      </a:tcPr>
                    </a:tc>
                    <a:tc>
                      <a:txBody>
                        <a:bodyPr/>
                        <a:lstStyle/>
                        <a:p>
                          <a:endParaRPr lang="lv-LV"/>
                        </a:p>
                      </a:txBody>
                      <a:tcPr marT="9144" marB="9144">
                        <a:blipFill>
                          <a:blip r:embed="rId3"/>
                          <a:stretch>
                            <a:fillRect l="-53252" t="-927778" r="-441" b="-312963"/>
                          </a:stretch>
                        </a:blipFill>
                      </a:tcPr>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endParaRPr lang="lv-LV"/>
                        </a:p>
                      </a:txBody>
                      <a:tcPr marT="9144" marB="9144">
                        <a:blipFill>
                          <a:blip r:embed="rId3"/>
                          <a:stretch>
                            <a:fillRect l="-24806" t="-1027778" r="-235401" b="-212963"/>
                          </a:stretch>
                        </a:blipFill>
                      </a:tcPr>
                    </a:tc>
                    <a:tc>
                      <a:txBody>
                        <a:bodyPr/>
                        <a:lstStyle/>
                        <a:p>
                          <a:endParaRPr lang="lv-LV"/>
                        </a:p>
                      </a:txBody>
                      <a:tcPr marT="9144" marB="9144">
                        <a:blipFill>
                          <a:blip r:embed="rId3"/>
                          <a:stretch>
                            <a:fillRect l="-53252" t="-1027778" r="-441" b="-212963"/>
                          </a:stretch>
                        </a:blipFill>
                      </a:tcPr>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endParaRPr lang="lv-LV"/>
                        </a:p>
                      </a:txBody>
                      <a:tcPr marT="9144" marB="9144">
                        <a:blipFill>
                          <a:blip r:embed="rId3"/>
                          <a:stretch>
                            <a:fillRect l="-24806" t="-1127778" r="-235401" b="-112963"/>
                          </a:stretch>
                        </a:blipFill>
                      </a:tcPr>
                    </a:tc>
                    <a:tc>
                      <a:txBody>
                        <a:bodyPr/>
                        <a:lstStyle/>
                        <a:p>
                          <a:endParaRPr lang="lv-LV"/>
                        </a:p>
                      </a:txBody>
                      <a:tcPr marT="9144" marB="9144">
                        <a:blipFill>
                          <a:blip r:embed="rId3"/>
                          <a:stretch>
                            <a:fillRect l="-53252" t="-1127778" r="-441" b="-112963"/>
                          </a:stretch>
                        </a:blipFill>
                      </a:tcPr>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endParaRPr lang="lv-LV"/>
                        </a:p>
                      </a:txBody>
                      <a:tcPr marT="9144" marB="9144">
                        <a:blipFill>
                          <a:blip r:embed="rId3"/>
                          <a:stretch>
                            <a:fillRect l="-24806" t="-1227778" r="-235401" b="-12963"/>
                          </a:stretch>
                        </a:blipFill>
                      </a:tcPr>
                    </a:tc>
                    <a:tc>
                      <a:txBody>
                        <a:bodyPr/>
                        <a:lstStyle/>
                        <a:p>
                          <a:endParaRPr lang="lv-LV"/>
                        </a:p>
                      </a:txBody>
                      <a:tcPr marT="9144" marB="9144">
                        <a:blipFill>
                          <a:blip r:embed="rId3"/>
                          <a:stretch>
                            <a:fillRect l="-53252" t="-1227778" r="-441" b="-12963"/>
                          </a:stretch>
                        </a:blipFill>
                      </a:tcPr>
                    </a:tc>
                    <a:extLst>
                      <a:ext uri="{0D108BD9-81ED-4DB2-BD59-A6C34878D82A}">
                        <a16:rowId xmlns:a16="http://schemas.microsoft.com/office/drawing/2014/main" val="1272428818"/>
                      </a:ext>
                    </a:extLst>
                  </a:tr>
                </a:tbl>
              </a:graphicData>
            </a:graphic>
          </p:graphicFrame>
        </mc:Fallback>
      </mc:AlternateContent>
      <p:sp>
        <p:nvSpPr>
          <p:cNvPr id="3" name="Title 2"/>
          <p:cNvSpPr>
            <a:spLocks noGrp="1"/>
          </p:cNvSpPr>
          <p:nvPr>
            <p:ph type="title"/>
          </p:nvPr>
        </p:nvSpPr>
        <p:spPr/>
        <p:txBody>
          <a:bodyPr/>
          <a:lstStyle/>
          <a:p>
            <a:r>
              <a:rPr lang="lv-LV" dirty="0" smtClean="0"/>
              <a:t>Kāpēc racionāli skaitļi ir periodiskas decimāldaļas?</a:t>
            </a:r>
            <a:endParaRPr lang="en-US" dirty="0"/>
          </a:p>
        </p:txBody>
      </p:sp>
    </p:spTree>
    <p:extLst>
      <p:ext uri="{BB962C8B-B14F-4D97-AF65-F5344CB8AC3E}">
        <p14:creationId xmlns:p14="http://schemas.microsoft.com/office/powerpoint/2010/main" val="1805475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v-LV"/>
          </a:p>
        </p:txBody>
      </p:sp>
      <p:sp>
        <p:nvSpPr>
          <p:cNvPr id="3" name="Title 2"/>
          <p:cNvSpPr>
            <a:spLocks noGrp="1"/>
          </p:cNvSpPr>
          <p:nvPr>
            <p:ph type="title"/>
          </p:nvPr>
        </p:nvSpPr>
        <p:spPr/>
        <p:txBody>
          <a:bodyPr/>
          <a:lstStyle/>
          <a:p>
            <a:endParaRPr lang="lv-LV"/>
          </a:p>
        </p:txBody>
      </p:sp>
    </p:spTree>
    <p:extLst>
      <p:ext uri="{BB962C8B-B14F-4D97-AF65-F5344CB8AC3E}">
        <p14:creationId xmlns:p14="http://schemas.microsoft.com/office/powerpoint/2010/main" val="414695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Dalīšana ar 13</a:t>
            </a:r>
            <a:endParaRPr lang="en-US" dirty="0"/>
          </a:p>
        </p:txBody>
      </p:sp>
      <p:grpSp>
        <p:nvGrpSpPr>
          <p:cNvPr id="2" name="Group 1"/>
          <p:cNvGrpSpPr/>
          <p:nvPr/>
        </p:nvGrpSpPr>
        <p:grpSpPr>
          <a:xfrm>
            <a:off x="511178" y="623430"/>
            <a:ext cx="4056958" cy="4312663"/>
            <a:chOff x="240006" y="432795"/>
            <a:chExt cx="4403193" cy="4680721"/>
          </a:xfrm>
        </p:grpSpPr>
        <p:sp>
          <p:nvSpPr>
            <p:cNvPr id="4" name="Oval 3"/>
            <p:cNvSpPr>
              <a:spLocks noChangeAspect="1"/>
            </p:cNvSpPr>
            <p:nvPr/>
          </p:nvSpPr>
          <p:spPr>
            <a:xfrm>
              <a:off x="2213566" y="791262"/>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3076320" y="1029137"/>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796649" y="160028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418574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4126610" y="339880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669157" y="416074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785354" y="461819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91653" y="465606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26678" y="4198610"/>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347471" y="3435505"/>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24000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597951" y="1607014"/>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50812" y="99165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630467" y="1419598"/>
              <a:ext cx="2512845" cy="105553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630467" y="2798600"/>
              <a:ext cx="107465" cy="70389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737932" y="1449109"/>
              <a:ext cx="841607" cy="205338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4"/>
              <a:endCxn id="7" idx="2"/>
            </p:cNvCxnSpPr>
            <p:nvPr/>
          </p:nvCxnSpPr>
          <p:spPr>
            <a:xfrm>
              <a:off x="1579539" y="1449109"/>
              <a:ext cx="2606207" cy="118775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7" idx="4"/>
              <a:endCxn id="8" idx="0"/>
            </p:cNvCxnSpPr>
            <p:nvPr/>
          </p:nvCxnSpPr>
          <p:spPr>
            <a:xfrm flipH="1">
              <a:off x="4355337" y="2865592"/>
              <a:ext cx="59136" cy="53321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424136" y="1486590"/>
              <a:ext cx="769466" cy="197920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258263" y="448633"/>
              <a:ext cx="368058" cy="336381"/>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2082114" y="1990744"/>
              <a:ext cx="1781527" cy="2732311"/>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2082114" y="4227738"/>
              <a:ext cx="1654035" cy="49531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988412" y="1997475"/>
              <a:ext cx="2747737" cy="22302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5"/>
              <a:endCxn id="10" idx="1"/>
            </p:cNvCxnSpPr>
            <p:nvPr/>
          </p:nvCxnSpPr>
          <p:spPr>
            <a:xfrm>
              <a:off x="988412" y="1997475"/>
              <a:ext cx="1863934" cy="268771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17139" y="4265602"/>
              <a:ext cx="1635207" cy="41958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3"/>
            </p:cNvCxnSpPr>
            <p:nvPr/>
          </p:nvCxnSpPr>
          <p:spPr>
            <a:xfrm flipV="1">
              <a:off x="1217139" y="1990744"/>
              <a:ext cx="2646502" cy="2274858"/>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9" name="Content Placeholder 8"/>
          <p:cNvSpPr>
            <a:spLocks noGrp="1"/>
          </p:cNvSpPr>
          <p:nvPr>
            <p:ph idx="4294967295"/>
          </p:nvPr>
        </p:nvSpPr>
        <p:spPr>
          <a:xfrm>
            <a:off x="4686624" y="758505"/>
            <a:ext cx="4105776" cy="4212329"/>
          </a:xfrm>
          <a:prstGeom prst="rect">
            <a:avLst/>
          </a:prstGeom>
        </p:spPr>
        <p:txBody>
          <a:bodyPr>
            <a:normAutofit lnSpcReduction="10000"/>
          </a:bodyPr>
          <a:lstStyle/>
          <a:p>
            <a:r>
              <a:rPr lang="lv-LV" sz="2000" dirty="0" smtClean="0">
                <a:latin typeface="Courier New" panose="02070309020205020404" pitchFamily="49" charset="0"/>
                <a:cs typeface="Courier New" panose="02070309020205020404" pitchFamily="49" charset="0"/>
              </a:rPr>
              <a:t>1:13=0.076923...</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00</a:t>
            </a:r>
            <a:r>
              <a:rPr lang="lv-LV" sz="2000" dirty="0" smtClean="0">
                <a:latin typeface="Courier New" panose="02070309020205020404" pitchFamily="49" charset="0"/>
                <a:cs typeface="Courier New" panose="02070309020205020404" pitchFamily="49" charset="0"/>
              </a:rPr>
              <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10</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 91</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9</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78</a:t>
            </a:r>
            <a:endParaRPr lang="lv-LV" sz="2000" dirty="0">
              <a:latin typeface="Courier New" panose="02070309020205020404" pitchFamily="49" charset="0"/>
              <a:cs typeface="Courier New" panose="02070309020205020404" pitchFamily="49" charset="0"/>
            </a:endParaRPr>
          </a:p>
          <a:p>
            <a:pPr marL="0" indent="0">
              <a:buNone/>
            </a:pP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12</a:t>
            </a:r>
            <a:r>
              <a:rPr lang="lv-LV" sz="2000" dirty="0" smtClean="0">
                <a:latin typeface="Courier New" panose="02070309020205020404" pitchFamily="49" charset="0"/>
                <a:cs typeface="Courier New" panose="02070309020205020404" pitchFamily="49" charset="0"/>
              </a:rPr>
              <a:t>0</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117</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3</a:t>
            </a:r>
            <a:r>
              <a:rPr lang="lv-LV" sz="2000" dirty="0" smtClean="0">
                <a:latin typeface="Courier New" panose="02070309020205020404" pitchFamily="49" charset="0"/>
                <a:cs typeface="Courier New" panose="02070309020205020404" pitchFamily="49" charset="0"/>
              </a:rPr>
              <a:t>0</a:t>
            </a:r>
            <a:r>
              <a:rPr lang="lv-LV" sz="2000" u="sng" dirty="0">
                <a:latin typeface="Courier New" panose="02070309020205020404" pitchFamily="49" charset="0"/>
                <a:cs typeface="Courier New" panose="02070309020205020404" pitchFamily="49" charset="0"/>
              </a:rPr>
              <a:t/>
            </a:r>
            <a:br>
              <a:rPr lang="lv-LV" sz="2000" u="sng"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26</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4</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39</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71467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000" dirty="0" smtClean="0"/>
                  <a:t>1:999999 = 0.</a:t>
                </a:r>
                <a:r>
                  <a:rPr lang="lv-LV" sz="2000" dirty="0" smtClean="0">
                    <a:solidFill>
                      <a:srgbClr val="FF0000"/>
                    </a:solidFill>
                  </a:rPr>
                  <a:t>000001</a:t>
                </a:r>
                <a:r>
                  <a:rPr lang="lv-LV" sz="2000" dirty="0" smtClean="0"/>
                  <a:t>000001</a:t>
                </a:r>
                <a:r>
                  <a:rPr lang="lv-LV" sz="2000" dirty="0" smtClean="0">
                    <a:solidFill>
                      <a:srgbClr val="FF0000"/>
                    </a:solidFill>
                  </a:rPr>
                  <a:t>000001</a:t>
                </a:r>
                <a:r>
                  <a:rPr lang="lv-LV" sz="2000" dirty="0" smtClean="0"/>
                  <a:t>000001... (var dalīt stabiņā)</a:t>
                </a:r>
              </a:p>
              <a:p>
                <a:endParaRPr lang="lv-LV" sz="2000" dirty="0"/>
              </a:p>
              <a:p>
                <a:r>
                  <a:rPr lang="lv-LV" sz="2000" dirty="0" smtClean="0"/>
                  <a:t>Periodisku daļskaitļu vienādību var dabūt arī no labās uz kreiso pusi: </a:t>
                </a:r>
              </a:p>
              <a:p>
                <a:pPr/>
                <a14:m>
                  <m:oMathPara xmlns:m="http://schemas.openxmlformats.org/officeDocument/2006/math">
                    <m:oMathParaPr>
                      <m:jc m:val="centerGroup"/>
                    </m:oMathParaPr>
                    <m:oMath xmlns:m="http://schemas.openxmlformats.org/officeDocument/2006/math">
                      <m:f>
                        <m:fPr>
                          <m:ctrlPr>
                            <a:rPr lang="lv-LV" sz="200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12</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18</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24</m:t>
                              </m:r>
                            </m:sup>
                          </m:sSup>
                        </m:den>
                      </m:f>
                      <m:r>
                        <a:rPr lang="lv-LV" sz="2000" b="0" i="1" smtClean="0">
                          <a:latin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lv-LV" sz="2000" i="1" smtClean="0">
                              <a:solidFill>
                                <a:schemeClr val="tx2"/>
                              </a:solidFill>
                              <a:latin typeface="Cambria Math" panose="02040503050406030204" pitchFamily="18" charset="0"/>
                            </a:rPr>
                          </m:ctrlPr>
                        </m:sSubPr>
                        <m:e>
                          <m:r>
                            <a:rPr lang="lv-LV" sz="2000" b="0" i="1" smtClean="0">
                              <a:solidFill>
                                <a:schemeClr val="tx2"/>
                              </a:solidFill>
                              <a:latin typeface="Cambria Math" panose="02040503050406030204" pitchFamily="18" charset="0"/>
                            </a:rPr>
                            <m:t>𝑏</m:t>
                          </m:r>
                        </m:e>
                        <m:sub>
                          <m:r>
                            <a:rPr lang="lv-LV" sz="2000" b="0" i="1" smtClean="0">
                              <a:solidFill>
                                <a:schemeClr val="tx2"/>
                              </a:solidFill>
                              <a:latin typeface="Cambria Math" panose="02040503050406030204" pitchFamily="18" charset="0"/>
                            </a:rPr>
                            <m:t>1</m:t>
                          </m:r>
                        </m:sub>
                      </m:sSub>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  </m:t>
                      </m:r>
                      <m:r>
                        <a:rPr lang="lv-LV" sz="2000" b="0" i="1" smtClean="0">
                          <a:solidFill>
                            <a:schemeClr val="tx2"/>
                          </a:solidFill>
                          <a:latin typeface="Cambria Math" panose="02040503050406030204" pitchFamily="18" charset="0"/>
                        </a:rPr>
                        <m:t>𝑞</m:t>
                      </m:r>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oMath>
                  </m:oMathPara>
                </a14:m>
                <a:endParaRPr lang="lv-LV" sz="2000" dirty="0" smtClean="0">
                  <a:solidFill>
                    <a:srgbClr val="FF0000"/>
                  </a:solidFill>
                </a:endParaRPr>
              </a:p>
              <a:p>
                <a:r>
                  <a:rPr lang="lv-LV" sz="2000" dirty="0" smtClean="0"/>
                  <a:t>Bezgalīgas ģeometriskas progresijas summa: </a:t>
                </a:r>
                <a:endParaRPr lang="lv-LV" sz="2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f>
                        <m:fPr>
                          <m:ctrlPr>
                            <a:rPr lang="lv-LV" sz="2000" i="1" dirty="0" smtClean="0">
                              <a:latin typeface="Cambria Math" panose="02040503050406030204" pitchFamily="18" charset="0"/>
                            </a:rPr>
                          </m:ctrlPr>
                        </m:fPr>
                        <m:num>
                          <m:sSub>
                            <m:sSubPr>
                              <m:ctrlPr>
                                <a:rPr lang="lv-LV" sz="2000" i="1" dirty="0" smtClean="0">
                                  <a:latin typeface="Cambria Math" panose="02040503050406030204" pitchFamily="18" charset="0"/>
                                </a:rPr>
                              </m:ctrlPr>
                            </m:sSubPr>
                            <m:e>
                              <m:r>
                                <a:rPr lang="lv-LV" sz="2000" b="0" i="1" dirty="0" smtClean="0">
                                  <a:latin typeface="Cambria Math" panose="02040503050406030204" pitchFamily="18" charset="0"/>
                                </a:rPr>
                                <m:t>𝑏</m:t>
                              </m:r>
                            </m:e>
                            <m:sub>
                              <m:r>
                                <a:rPr lang="lv-LV" sz="2000" b="0" i="1" dirty="0" smtClean="0">
                                  <a:latin typeface="Cambria Math" panose="02040503050406030204" pitchFamily="18" charset="0"/>
                                </a:rPr>
                                <m:t>1</m:t>
                              </m:r>
                            </m:sub>
                          </m:sSub>
                        </m:num>
                        <m:den>
                          <m:r>
                            <a:rPr lang="lv-LV" sz="2000" b="0" i="1" dirty="0" smtClean="0">
                              <a:latin typeface="Cambria Math" panose="02040503050406030204" pitchFamily="18" charset="0"/>
                            </a:rPr>
                            <m:t>1−</m:t>
                          </m:r>
                          <m:r>
                            <a:rPr lang="lv-LV" sz="2000" b="0" i="1" dirty="0" smtClean="0">
                              <a:latin typeface="Cambria Math" panose="02040503050406030204" pitchFamily="18" charset="0"/>
                            </a:rPr>
                            <m:t>𝑞</m:t>
                          </m:r>
                        </m:den>
                      </m:f>
                      <m:r>
                        <a:rPr lang="lv-LV" sz="2000" b="0" i="0" dirty="0" smtClean="0">
                          <a:latin typeface="Cambria Math" panose="02040503050406030204" pitchFamily="18" charset="0"/>
                        </a:rPr>
                        <m:t>=</m:t>
                      </m:r>
                      <m:f>
                        <m:fPr>
                          <m:ctrlPr>
                            <a:rPr lang="lv-LV" sz="2000" b="0" i="1" dirty="0" smtClean="0">
                              <a:latin typeface="Cambria Math" panose="02040503050406030204" pitchFamily="18" charset="0"/>
                            </a:rPr>
                          </m:ctrlPr>
                        </m:fPr>
                        <m:num>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num>
                        <m:den>
                          <m:r>
                            <a:rPr lang="lv-LV" sz="2000" b="0" i="1" dirty="0" smtClean="0">
                              <a:latin typeface="Cambria Math" panose="02040503050406030204" pitchFamily="18" charset="0"/>
                            </a:rPr>
                            <m:t>1−</m:t>
                          </m:r>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m:t>
                          </m:r>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r>
                            <a:rPr lang="lv-LV" sz="2000" b="0" i="1" dirty="0" smtClean="0">
                              <a:latin typeface="Cambria Math" panose="02040503050406030204" pitchFamily="18" charset="0"/>
                            </a:rPr>
                            <m:t>999999</m:t>
                          </m:r>
                        </m:den>
                      </m:f>
                      <m:r>
                        <a:rPr lang="lv-LV" sz="2000" b="0" i="1" dirty="0" smtClean="0">
                          <a:latin typeface="Cambria Math" panose="02040503050406030204" pitchFamily="18" charset="0"/>
                        </a:rPr>
                        <m:t>.</m:t>
                      </m:r>
                    </m:oMath>
                  </m:oMathPara>
                </a14:m>
                <a:endParaRPr lang="lv-LV" sz="2000" dirty="0" smtClean="0"/>
              </a:p>
              <a:p>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Bezgalīga ģeometriska progresija</a:t>
            </a:r>
            <a:endParaRPr lang="lv-LV" dirty="0"/>
          </a:p>
        </p:txBody>
      </p:sp>
      <p:sp>
        <p:nvSpPr>
          <p:cNvPr id="4" name="Rounded Rectangle 3"/>
          <p:cNvSpPr/>
          <p:nvPr/>
        </p:nvSpPr>
        <p:spPr>
          <a:xfrm>
            <a:off x="2011680" y="3272590"/>
            <a:ext cx="1299411" cy="847023"/>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006169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dirty="0" smtClean="0"/>
                  <a:t>0.</a:t>
                </a:r>
                <a:r>
                  <a:rPr lang="lv-LV" dirty="0" smtClean="0">
                    <a:solidFill>
                      <a:srgbClr val="FF0000"/>
                    </a:solidFill>
                  </a:rPr>
                  <a:t>000001</a:t>
                </a:r>
                <a:r>
                  <a:rPr lang="lv-LV" dirty="0" smtClean="0"/>
                  <a:t>000001</a:t>
                </a:r>
                <a:r>
                  <a:rPr lang="lv-LV" dirty="0" smtClean="0">
                    <a:solidFill>
                      <a:srgbClr val="FF0000"/>
                    </a:solidFill>
                  </a:rPr>
                  <a:t>000001</a:t>
                </a:r>
                <a:r>
                  <a:rPr lang="lv-LV" dirty="0" smtClean="0"/>
                  <a:t>000001... = 1:999999</a:t>
                </a:r>
              </a:p>
              <a:p>
                <a:r>
                  <a:rPr lang="lv-LV" dirty="0" smtClean="0"/>
                  <a:t>0.</a:t>
                </a:r>
                <a:r>
                  <a:rPr lang="lv-LV" dirty="0" smtClean="0">
                    <a:solidFill>
                      <a:srgbClr val="FF0000"/>
                    </a:solidFill>
                  </a:rPr>
                  <a:t>076923</a:t>
                </a:r>
                <a:r>
                  <a:rPr lang="lv-LV" dirty="0" smtClean="0"/>
                  <a:t>076923</a:t>
                </a:r>
                <a:r>
                  <a:rPr lang="lv-LV" dirty="0" smtClean="0">
                    <a:solidFill>
                      <a:srgbClr val="FF0000"/>
                    </a:solidFill>
                  </a:rPr>
                  <a:t>076923</a:t>
                </a:r>
                <a:r>
                  <a:rPr lang="lv-LV" dirty="0" smtClean="0"/>
                  <a:t>076923... = 076923 : 999999</a:t>
                </a:r>
              </a:p>
              <a:p>
                <a:r>
                  <a:rPr lang="lv-LV" dirty="0" smtClean="0"/>
                  <a:t>1/13 arī ir vienāds ar </a:t>
                </a:r>
                <a:r>
                  <a:rPr lang="lv-LV" dirty="0"/>
                  <a:t>0.</a:t>
                </a:r>
                <a:r>
                  <a:rPr lang="lv-LV" dirty="0">
                    <a:solidFill>
                      <a:srgbClr val="FF0000"/>
                    </a:solidFill>
                  </a:rPr>
                  <a:t>076923</a:t>
                </a:r>
                <a:r>
                  <a:rPr lang="lv-LV" dirty="0"/>
                  <a:t>076923</a:t>
                </a:r>
                <a:r>
                  <a:rPr lang="lv-LV" dirty="0">
                    <a:solidFill>
                      <a:srgbClr val="FF0000"/>
                    </a:solidFill>
                  </a:rPr>
                  <a:t>076923</a:t>
                </a:r>
                <a:r>
                  <a:rPr lang="lv-LV" dirty="0"/>
                  <a:t>076923</a:t>
                </a:r>
                <a:r>
                  <a:rPr lang="lv-LV" dirty="0" smtClean="0"/>
                  <a:t>...</a:t>
                </a:r>
              </a:p>
              <a:p>
                <a:pPr/>
                <a14:m>
                  <m:oMathPara xmlns:m="http://schemas.openxmlformats.org/officeDocument/2006/math">
                    <m:oMathParaPr>
                      <m:jc m:val="centerGroup"/>
                    </m:oMathParaPr>
                    <m:oMath xmlns:m="http://schemas.openxmlformats.org/officeDocument/2006/math">
                      <m:f>
                        <m:fPr>
                          <m:ctrlPr>
                            <a:rPr lang="lv-LV" i="1" smtClean="0">
                              <a:latin typeface="Cambria Math" panose="02040503050406030204" pitchFamily="18" charset="0"/>
                            </a:rPr>
                          </m:ctrlPr>
                        </m:fPr>
                        <m:num>
                          <m:r>
                            <a:rPr lang="lv-LV" b="0" i="1" smtClean="0">
                              <a:latin typeface="Cambria Math" panose="02040503050406030204" pitchFamily="18" charset="0"/>
                            </a:rPr>
                            <m:t>1</m:t>
                          </m:r>
                        </m:num>
                        <m:den>
                          <m:r>
                            <a:rPr lang="lv-LV" b="0" i="1" smtClean="0">
                              <a:latin typeface="Cambria Math" panose="02040503050406030204" pitchFamily="18" charset="0"/>
                            </a:rPr>
                            <m:t>13</m:t>
                          </m:r>
                        </m:den>
                      </m:f>
                      <m:r>
                        <a:rPr lang="lv-LV" b="0" i="1" smtClean="0">
                          <a:latin typeface="Cambria Math" panose="02040503050406030204" pitchFamily="18" charset="0"/>
                        </a:rPr>
                        <m:t>=</m:t>
                      </m:r>
                      <m:f>
                        <m:fPr>
                          <m:ctrlPr>
                            <a:rPr lang="lv-LV" b="0" i="1" smtClean="0">
                              <a:latin typeface="Cambria Math" panose="02040503050406030204" pitchFamily="18" charset="0"/>
                            </a:rPr>
                          </m:ctrlPr>
                        </m:fPr>
                        <m:num>
                          <m:r>
                            <a:rPr lang="lv-LV" b="0" i="1" smtClean="0">
                              <a:latin typeface="Cambria Math" panose="02040503050406030204" pitchFamily="18" charset="0"/>
                            </a:rPr>
                            <m:t>76923</m:t>
                          </m:r>
                        </m:num>
                        <m:den>
                          <m:r>
                            <a:rPr lang="lv-LV" b="0" i="1" smtClean="0">
                              <a:latin typeface="Cambria Math" panose="02040503050406030204" pitchFamily="18" charset="0"/>
                            </a:rPr>
                            <m:t>999999</m:t>
                          </m:r>
                        </m:den>
                      </m:f>
                    </m:oMath>
                  </m:oMathPara>
                </a14:m>
                <a:endParaRPr lang="lv-LV" dirty="0"/>
              </a:p>
              <a:p>
                <a:r>
                  <a:rPr lang="lv-LV" b="1" dirty="0" smtClean="0"/>
                  <a:t>Apgalvojums</a:t>
                </a:r>
                <a:r>
                  <a:rPr lang="lv-LV" dirty="0" smtClean="0"/>
                  <a:t> (Pazīme, ka </a:t>
                </a:r>
                <a14:m>
                  <m:oMath xmlns:m="http://schemas.openxmlformats.org/officeDocument/2006/math">
                    <m:r>
                      <a:rPr lang="lv-LV" b="0"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periodā ir </a:t>
                </a:r>
                <a14:m>
                  <m:oMath xmlns:m="http://schemas.openxmlformats.org/officeDocument/2006/math">
                    <m:r>
                      <a:rPr lang="lv-LV" i="1" dirty="0" smtClean="0">
                        <a:latin typeface="Cambria Math" panose="02040503050406030204" pitchFamily="18" charset="0"/>
                      </a:rPr>
                      <m:t>𝑘</m:t>
                    </m:r>
                  </m:oMath>
                </a14:m>
                <a:r>
                  <a:rPr lang="lv-LV" dirty="0" smtClean="0"/>
                  <a:t> cipari): </a:t>
                </a:r>
              </a:p>
              <a:p>
                <a:r>
                  <a:rPr lang="lv-LV" dirty="0" smtClean="0"/>
                  <a:t>Dots: </a:t>
                </a:r>
                <a14:m>
                  <m:oMath xmlns:m="http://schemas.openxmlformats.org/officeDocument/2006/math">
                    <m:r>
                      <a:rPr lang="lv-LV" i="1" dirty="0" smtClean="0">
                        <a:latin typeface="Cambria Math" panose="02040503050406030204" pitchFamily="18" charset="0"/>
                      </a:rPr>
                      <m:t>𝑝</m:t>
                    </m:r>
                  </m:oMath>
                </a14:m>
                <a:r>
                  <a:rPr lang="lv-LV" dirty="0" smtClean="0"/>
                  <a:t> ir pirmskaitlis un </a:t>
                </a:r>
                <a14:m>
                  <m:oMath xmlns:m="http://schemas.openxmlformats.org/officeDocument/2006/math">
                    <m:r>
                      <a:rPr lang="lv-LV" i="1" dirty="0" smtClean="0">
                        <a:latin typeface="Cambria Math" panose="02040503050406030204" pitchFamily="18" charset="0"/>
                      </a:rPr>
                      <m:t>𝑛</m:t>
                    </m:r>
                  </m:oMath>
                </a14:m>
                <a:r>
                  <a:rPr lang="lv-LV" dirty="0" smtClean="0"/>
                  <a:t> nedalās ar </a:t>
                </a:r>
                <a14:m>
                  <m:oMath xmlns:m="http://schemas.openxmlformats.org/officeDocument/2006/math">
                    <m:r>
                      <a:rPr lang="lv-LV" i="1" dirty="0" smtClean="0">
                        <a:latin typeface="Cambria Math" panose="02040503050406030204" pitchFamily="18" charset="0"/>
                      </a:rPr>
                      <m:t>𝑝</m:t>
                    </m:r>
                  </m:oMath>
                </a14:m>
                <a:r>
                  <a:rPr lang="lv-LV" dirty="0" smtClean="0"/>
                  <a:t>. </a:t>
                </a:r>
                <a:r>
                  <a:rPr lang="lv-LV" dirty="0"/>
                  <a:t/>
                </a:r>
                <a:br>
                  <a:rPr lang="lv-LV" dirty="0"/>
                </a:br>
                <a:r>
                  <a:rPr lang="lv-LV" dirty="0" smtClean="0"/>
                  <a:t>Skaitlis </a:t>
                </a:r>
                <a14:m>
                  <m:oMath xmlns:m="http://schemas.openxmlformats.org/officeDocument/2006/math">
                    <m:r>
                      <a:rPr lang="lv-LV"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ir periodiska daļa ar periodu </a:t>
                </a:r>
                <a14:m>
                  <m:oMath xmlns:m="http://schemas.openxmlformats.org/officeDocument/2006/math">
                    <m:r>
                      <a:rPr lang="lv-LV" i="1" dirty="0" smtClean="0">
                        <a:latin typeface="Cambria Math" panose="02040503050406030204" pitchFamily="18" charset="0"/>
                      </a:rPr>
                      <m:t>𝑘</m:t>
                    </m:r>
                  </m:oMath>
                </a14:m>
                <a:r>
                  <a:rPr lang="lv-LV" dirty="0" smtClean="0"/>
                  <a:t> tad un tikai tad ja k ir mazākais naturālais skaitlis, kam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10</m:t>
                        </m:r>
                      </m:e>
                      <m:sup>
                        <m:r>
                          <a:rPr lang="lv-LV" b="0" i="1" smtClean="0">
                            <a:latin typeface="Cambria Math" panose="02040503050406030204" pitchFamily="18" charset="0"/>
                          </a:rPr>
                          <m:t>𝑘</m:t>
                        </m:r>
                      </m:sup>
                    </m:sSup>
                    <m:r>
                      <a:rPr lang="lv-LV" b="0" i="1" smtClean="0">
                        <a:latin typeface="Cambria Math" panose="02040503050406030204" pitchFamily="18" charset="0"/>
                      </a:rPr>
                      <m:t>−1</m:t>
                    </m:r>
                  </m:oMath>
                </a14:m>
                <a:r>
                  <a:rPr lang="lv-LV" dirty="0" smtClean="0"/>
                  <a:t> dalās ar </a:t>
                </a:r>
                <a14:m>
                  <m:oMath xmlns:m="http://schemas.openxmlformats.org/officeDocument/2006/math">
                    <m:r>
                      <a:rPr lang="lv-LV" i="1" dirty="0" smtClean="0">
                        <a:latin typeface="Cambria Math" panose="02040503050406030204" pitchFamily="18" charset="0"/>
                      </a:rPr>
                      <m:t>𝑝</m:t>
                    </m:r>
                  </m:oMath>
                </a14:m>
                <a:r>
                  <a:rPr lang="lv-LV" dirty="0" smtClean="0"/>
                  <a:t>. </a:t>
                </a:r>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r="-1226" b="-1490"/>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Saīsinām daļas ar daudziem deviņniekiem</a:t>
            </a:r>
            <a:endParaRPr lang="lv-LV" dirty="0"/>
          </a:p>
        </p:txBody>
      </p:sp>
    </p:spTree>
    <p:extLst>
      <p:ext uri="{BB962C8B-B14F-4D97-AF65-F5344CB8AC3E}">
        <p14:creationId xmlns:p14="http://schemas.microsoft.com/office/powerpoint/2010/main" val="3852335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000" b="1" dirty="0" smtClean="0"/>
                  <a:t>Teorēma: </a:t>
                </a:r>
                <a:r>
                  <a:rPr lang="lv-LV" sz="2000" dirty="0" smtClean="0"/>
                  <a:t>Ja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tad katram </a:t>
                </a:r>
                <a14:m>
                  <m:oMath xmlns:m="http://schemas.openxmlformats.org/officeDocument/2006/math">
                    <m:r>
                      <a:rPr lang="lv-LV" sz="2000" i="1" dirty="0" smtClean="0">
                        <a:latin typeface="Cambria Math" panose="02040503050406030204" pitchFamily="18" charset="0"/>
                      </a:rPr>
                      <m:t>𝑎</m:t>
                    </m:r>
                  </m:oMath>
                </a14:m>
                <a:r>
                  <a:rPr lang="lv-LV" sz="2000" dirty="0" smtClean="0"/>
                  <a:t>, kurš nedalās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ir spēkā sakarība:</a:t>
                </a:r>
              </a:p>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lv-LV" sz="2000" b="0" i="1" smtClean="0">
                              <a:latin typeface="Cambria Math" panose="02040503050406030204" pitchFamily="18" charset="0"/>
                            </a:rPr>
                            <m:t>𝑎</m:t>
                          </m:r>
                        </m:e>
                        <m:sup>
                          <m:r>
                            <a:rPr lang="lv-LV" sz="2000" b="0" i="1" smtClean="0">
                              <a:latin typeface="Cambria Math" panose="02040503050406030204" pitchFamily="18" charset="0"/>
                            </a:rPr>
                            <m:t>𝑝</m:t>
                          </m:r>
                          <m:r>
                            <a:rPr lang="lv-LV" sz="2000" b="0" i="1" smtClean="0">
                              <a:latin typeface="Cambria Math" panose="02040503050406030204" pitchFamily="18" charset="0"/>
                            </a:rPr>
                            <m:t>−1</m:t>
                          </m:r>
                        </m:sup>
                      </m:sSup>
                      <m:r>
                        <a:rPr lang="en-US"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1 (</m:t>
                      </m:r>
                      <m:r>
                        <a:rPr lang="lv-LV" sz="2000" b="0" i="1" smtClean="0">
                          <a:latin typeface="Cambria Math" panose="02040503050406030204" pitchFamily="18" charset="0"/>
                          <a:ea typeface="Cambria Math" panose="02040503050406030204" pitchFamily="18" charset="0"/>
                        </a:rPr>
                        <m:t>𝑚𝑜𝑑</m:t>
                      </m:r>
                      <m:r>
                        <a:rPr lang="lv-LV" sz="2000" b="0" i="1"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m:oMathPara>
                </a14:m>
                <a:endParaRPr lang="lv-LV" sz="2000" dirty="0" smtClean="0"/>
              </a:p>
              <a:p>
                <a:r>
                  <a:rPr lang="lv-LV" sz="2000" b="1" dirty="0" smtClean="0"/>
                  <a:t>Pierādījums: </a:t>
                </a:r>
                <a:r>
                  <a:rPr lang="lv-LV" sz="2000" dirty="0" smtClean="0"/>
                  <a:t>Aplūkojam visus skaitļus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1,2,</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oMath>
                </a14:m>
                <a:r>
                  <a:rPr lang="lv-LV" sz="2000" dirty="0" smtClean="0"/>
                  <a:t>. Piereizinām tos visus ar </a:t>
                </a:r>
                <a14:m>
                  <m:oMath xmlns:m="http://schemas.openxmlformats.org/officeDocument/2006/math">
                    <m:r>
                      <a:rPr lang="lv-LV" sz="2000" i="1" dirty="0" smtClean="0">
                        <a:latin typeface="Cambria Math" panose="02040503050406030204" pitchFamily="18" charset="0"/>
                      </a:rPr>
                      <m:t>𝑎</m:t>
                    </m:r>
                  </m:oMath>
                </a14:m>
                <a:r>
                  <a:rPr lang="lv-LV" sz="2000" dirty="0" smtClean="0"/>
                  <a:t>. Iegūsim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m:t>
                        </m:r>
                        <m:r>
                          <a:rPr lang="lv-LV" sz="2000" b="0" i="1" smtClean="0">
                            <a:latin typeface="Cambria Math" panose="02040503050406030204" pitchFamily="18" charset="0"/>
                          </a:rPr>
                          <m:t>𝑎</m:t>
                        </m:r>
                        <m:r>
                          <a:rPr lang="lv-LV" sz="2000" b="0" i="1" smtClean="0">
                            <a:latin typeface="Cambria Math" panose="02040503050406030204" pitchFamily="18" charset="0"/>
                          </a:rPr>
                          <m:t>,2</m:t>
                        </m:r>
                        <m:r>
                          <a:rPr lang="lv-LV" sz="2000" b="0" i="1" smtClean="0">
                            <a:latin typeface="Cambria Math" panose="02040503050406030204" pitchFamily="18" charset="0"/>
                          </a:rPr>
                          <m:t>𝑎</m:t>
                        </m:r>
                        <m:r>
                          <a:rPr lang="lv-LV" sz="2000" b="0" i="1" smtClean="0">
                            <a:latin typeface="Cambria Math" panose="02040503050406030204" pitchFamily="18" charset="0"/>
                          </a:rPr>
                          <m:t>,⋯,</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r>
                          <a:rPr lang="lv-LV" sz="2000" b="0" i="1" smtClean="0">
                            <a:latin typeface="Cambria Math" panose="02040503050406030204" pitchFamily="18" charset="0"/>
                            <a:ea typeface="Cambria Math" panose="02040503050406030204" pitchFamily="18" charset="0"/>
                          </a:rPr>
                          <m:t>𝑎</m:t>
                        </m:r>
                      </m:e>
                    </m:d>
                  </m:oMath>
                </a14:m>
                <a:r>
                  <a:rPr lang="lv-LV" sz="2000" dirty="0" smtClean="0"/>
                  <a:t>. Nav iespējams, ka diviem dažādiem </a:t>
                </a:r>
                <a14:m>
                  <m:oMath xmlns:m="http://schemas.openxmlformats.org/officeDocument/2006/math">
                    <m:r>
                      <a:rPr lang="lv-LV" sz="2000" b="0" i="1" smtClean="0">
                        <a:latin typeface="Cambria Math" panose="02040503050406030204" pitchFamily="18" charset="0"/>
                      </a:rPr>
                      <m:t>𝑖</m:t>
                    </m:r>
                    <m:r>
                      <a:rPr lang="lv-LV" sz="2000" b="0" i="1" smtClean="0">
                        <a:latin typeface="Cambria Math" panose="02040503050406030204" pitchFamily="18" charset="0"/>
                      </a:rPr>
                      <m:t>,</m:t>
                    </m:r>
                    <m:r>
                      <a:rPr lang="lv-LV" sz="2000" b="0" i="1" smtClean="0">
                        <a:latin typeface="Cambria Math" panose="02040503050406030204" pitchFamily="18" charset="0"/>
                      </a:rPr>
                      <m:t>𝑗</m:t>
                    </m:r>
                    <m:r>
                      <a:rPr lang="lv-LV" sz="2000" b="0" i="1" smtClean="0">
                        <a:latin typeface="Cambria Math" panose="02040503050406030204" pitchFamily="18" charset="0"/>
                        <a:ea typeface="Cambria Math" panose="02040503050406030204" pitchFamily="18" charset="0"/>
                      </a:rPr>
                      <m:t>∈</m:t>
                    </m:r>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izpildās </a:t>
                </a:r>
                <a14:m>
                  <m:oMath xmlns:m="http://schemas.openxmlformats.org/officeDocument/2006/math">
                    <m:r>
                      <a:rPr lang="lv-LV" sz="2000" b="0" i="1" smtClean="0">
                        <a:latin typeface="Cambria Math" panose="02040503050406030204" pitchFamily="18" charset="0"/>
                      </a:rPr>
                      <m:t>𝑖𝑎</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𝑗𝑎</m:t>
                    </m:r>
                    <m:r>
                      <a:rPr lang="lv-LV" sz="2000" b="0" i="1" smtClean="0">
                        <a:latin typeface="Cambria Math" panose="02040503050406030204" pitchFamily="18" charset="0"/>
                        <a:ea typeface="Cambria Math" panose="02040503050406030204" pitchFamily="18" charset="0"/>
                      </a:rPr>
                      <m:t> (</m:t>
                    </m:r>
                    <m:r>
                      <m:rPr>
                        <m:sty m:val="p"/>
                      </m:rPr>
                      <a:rPr lang="lv-LV" sz="2000" b="0" i="0" smtClean="0">
                        <a:latin typeface="Cambria Math" panose="02040503050406030204" pitchFamily="18" charset="0"/>
                        <a:ea typeface="Cambria Math" panose="02040503050406030204" pitchFamily="18" charset="0"/>
                      </a:rPr>
                      <m:t>mod</m:t>
                    </m:r>
                    <m:r>
                      <a:rPr lang="lv-LV" sz="2000" b="0" i="0"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a14:m>
                <a:r>
                  <a:rPr lang="lv-LV" sz="2000" dirty="0" smtClean="0"/>
                  <a:t>. Citādi sanāktu, ka </a:t>
                </a:r>
                <a14:m>
                  <m:oMath xmlns:m="http://schemas.openxmlformats.org/officeDocument/2006/math">
                    <m:r>
                      <a:rPr lang="lv-LV" sz="2000" i="1" dirty="0" smtClean="0">
                        <a:latin typeface="Cambria Math" panose="02040503050406030204" pitchFamily="18" charset="0"/>
                      </a:rPr>
                      <m:t>𝑎</m:t>
                    </m:r>
                    <m:r>
                      <a:rPr lang="lv-LV" sz="2000" i="1" dirty="0" smtClean="0">
                        <a:latin typeface="Cambria Math" panose="02040503050406030204" pitchFamily="18" charset="0"/>
                      </a:rPr>
                      <m:t>(</m:t>
                    </m:r>
                    <m:r>
                      <a:rPr lang="lv-LV" sz="2000" i="1" dirty="0" smtClean="0">
                        <a:latin typeface="Cambria Math" panose="02040503050406030204" pitchFamily="18" charset="0"/>
                      </a:rPr>
                      <m:t>𝑖</m:t>
                    </m:r>
                    <m:r>
                      <a:rPr lang="lv-LV" sz="2000" i="1" dirty="0" smtClean="0">
                        <a:latin typeface="Cambria Math" panose="02040503050406030204" pitchFamily="18" charset="0"/>
                      </a:rPr>
                      <m:t>−</m:t>
                    </m:r>
                    <m:r>
                      <a:rPr lang="lv-LV" sz="2000" i="1" dirty="0" smtClean="0">
                        <a:latin typeface="Cambria Math" panose="02040503050406030204" pitchFamily="18" charset="0"/>
                      </a:rPr>
                      <m:t>𝑗</m:t>
                    </m:r>
                    <m:r>
                      <a:rPr lang="lv-LV" sz="2000" i="1" dirty="0" smtClean="0">
                        <a:latin typeface="Cambria Math" panose="02040503050406030204" pitchFamily="18" charset="0"/>
                      </a:rPr>
                      <m:t>)</m:t>
                    </m:r>
                  </m:oMath>
                </a14:m>
                <a:r>
                  <a:rPr lang="lv-LV" sz="2000" dirty="0" smtClean="0"/>
                  <a:t> 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un </a:t>
                </a:r>
                <a14:m>
                  <m:oMath xmlns:m="http://schemas.openxmlformats.org/officeDocument/2006/math">
                    <m:r>
                      <a:rPr lang="lv-LV" sz="2000" i="1" dirty="0" smtClean="0">
                        <a:latin typeface="Cambria Math" panose="02040503050406030204" pitchFamily="18" charset="0"/>
                      </a:rPr>
                      <m:t>𝑝</m:t>
                    </m:r>
                  </m:oMath>
                </a14:m>
                <a:r>
                  <a:rPr lang="lv-LV" sz="2000" dirty="0" smtClean="0"/>
                  <a:t> nav pirmskaitlis. </a:t>
                </a:r>
              </a:p>
              <a:p>
                <a:r>
                  <a:rPr lang="lv-LV" sz="2000" dirty="0" smtClean="0"/>
                  <a:t>Tādēļ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m:t>
                        </m:r>
                        <m:r>
                          <a:rPr lang="lv-LV" sz="2000" i="1">
                            <a:latin typeface="Cambria Math" panose="02040503050406030204" pitchFamily="18" charset="0"/>
                          </a:rPr>
                          <m:t>𝑎</m:t>
                        </m:r>
                        <m:r>
                          <a:rPr lang="lv-LV" sz="2000" i="1">
                            <a:latin typeface="Cambria Math" panose="02040503050406030204" pitchFamily="18" charset="0"/>
                          </a:rPr>
                          <m:t>,2</m:t>
                        </m:r>
                        <m:r>
                          <a:rPr lang="lv-LV" sz="2000" i="1">
                            <a:latin typeface="Cambria Math" panose="02040503050406030204" pitchFamily="18" charset="0"/>
                          </a:rPr>
                          <m:t>𝑎</m:t>
                        </m:r>
                        <m:r>
                          <a:rPr lang="lv-LV" sz="2000" i="1">
                            <a:latin typeface="Cambria Math" panose="02040503050406030204" pitchFamily="18" charset="0"/>
                          </a:rPr>
                          <m:t>,⋯,</m:t>
                        </m:r>
                        <m:d>
                          <m:dPr>
                            <m:ctrlPr>
                              <a:rPr lang="lv-LV" sz="2000" i="1">
                                <a:latin typeface="Cambria Math" panose="02040503050406030204" pitchFamily="18" charset="0"/>
                                <a:ea typeface="Cambria Math" panose="02040503050406030204" pitchFamily="18" charset="0"/>
                              </a:rPr>
                            </m:ctrlPr>
                          </m:dPr>
                          <m:e>
                            <m:r>
                              <a:rPr lang="lv-LV" sz="2000" i="1">
                                <a:latin typeface="Cambria Math" panose="02040503050406030204" pitchFamily="18" charset="0"/>
                                <a:ea typeface="Cambria Math" panose="02040503050406030204" pitchFamily="18" charset="0"/>
                              </a:rPr>
                              <m:t>𝑛</m:t>
                            </m:r>
                            <m:r>
                              <a:rPr lang="lv-LV" sz="2000" i="1">
                                <a:latin typeface="Cambria Math" panose="02040503050406030204" pitchFamily="18" charset="0"/>
                                <a:ea typeface="Cambria Math" panose="02040503050406030204" pitchFamily="18" charset="0"/>
                              </a:rPr>
                              <m:t>−1</m:t>
                            </m:r>
                          </m:e>
                        </m:d>
                        <m:r>
                          <a:rPr lang="lv-LV" sz="2000" i="1">
                            <a:latin typeface="Cambria Math" panose="02040503050406030204" pitchFamily="18" charset="0"/>
                            <a:ea typeface="Cambria Math" panose="02040503050406030204" pitchFamily="18" charset="0"/>
                          </a:rPr>
                          <m:t>𝑎</m:t>
                        </m:r>
                      </m:e>
                    </m:d>
                  </m:oMath>
                </a14:m>
                <a:r>
                  <a:rPr lang="lv-LV" sz="2000" dirty="0" smtClean="0"/>
                  <a:t>  satur visas tās pašas kongruences klases, ko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(tikai, iespējams, citā secībā). Sareizinot visas kongruences klases vienā un otrā pusē, dabūsim, ka </a:t>
                </a:r>
              </a:p>
              <a:p>
                <a:pPr/>
                <a14:m>
                  <m:oMathPara xmlns:m="http://schemas.openxmlformats.org/officeDocument/2006/math">
                    <m:oMathParaPr>
                      <m:jc m:val="centerGroup"/>
                    </m:oMathParaPr>
                    <m:oMath xmlns:m="http://schemas.openxmlformats.org/officeDocument/2006/math">
                      <m:d>
                        <m:dPr>
                          <m:ctrlPr>
                            <a:rPr lang="lv-LV" sz="2000" b="0" i="1" smtClean="0">
                              <a:latin typeface="Cambria Math" panose="02040503050406030204" pitchFamily="18" charset="0"/>
                            </a:rPr>
                          </m:ctrlPr>
                        </m:dPr>
                        <m:e>
                          <m:r>
                            <a:rPr lang="lv-LV" sz="2000" b="0" i="1" smtClean="0">
                              <a:latin typeface="Cambria Math" panose="02040503050406030204" pitchFamily="18" charset="0"/>
                            </a:rPr>
                            <m:t>𝑝</m:t>
                          </m:r>
                          <m:r>
                            <a:rPr lang="lv-LV" sz="2000" b="0" i="1" smtClean="0">
                              <a:latin typeface="Cambria Math" panose="02040503050406030204" pitchFamily="18" charset="0"/>
                            </a:rPr>
                            <m:t>−1</m:t>
                          </m:r>
                        </m:e>
                      </m:d>
                      <m:r>
                        <a:rPr lang="lv-LV" sz="2000" b="0" i="1" smtClean="0">
                          <a:latin typeface="Cambria Math" panose="02040503050406030204" pitchFamily="18" charset="0"/>
                        </a:rPr>
                        <m:t>!</m:t>
                      </m:r>
                      <m:sSup>
                        <m:sSupPr>
                          <m:ctrlPr>
                            <a:rPr lang="en-US" sz="2000" i="1">
                              <a:latin typeface="Cambria Math" panose="02040503050406030204" pitchFamily="18" charset="0"/>
                            </a:rPr>
                          </m:ctrlPr>
                        </m:sSupPr>
                        <m:e>
                          <m:r>
                            <a:rPr lang="lv-LV" sz="2000" i="1">
                              <a:latin typeface="Cambria Math" panose="02040503050406030204" pitchFamily="18" charset="0"/>
                            </a:rPr>
                            <m:t>𝑎</m:t>
                          </m:r>
                        </m:e>
                        <m:sup>
                          <m:r>
                            <a:rPr lang="lv-LV" sz="2000" i="1">
                              <a:latin typeface="Cambria Math" panose="02040503050406030204" pitchFamily="18" charset="0"/>
                            </a:rPr>
                            <m:t>𝑝</m:t>
                          </m:r>
                          <m:r>
                            <a:rPr lang="lv-LV" sz="2000" i="1">
                              <a:latin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d>
                        <m:dPr>
                          <m:ctrlPr>
                            <a:rPr lang="lv-LV" sz="2000" i="1">
                              <a:latin typeface="Cambria Math" panose="02040503050406030204" pitchFamily="18" charset="0"/>
                            </a:rPr>
                          </m:ctrlPr>
                        </m:dPr>
                        <m:e>
                          <m:r>
                            <a:rPr lang="lv-LV" sz="2000" i="1">
                              <a:latin typeface="Cambria Math" panose="02040503050406030204" pitchFamily="18" charset="0"/>
                            </a:rPr>
                            <m:t>𝑝</m:t>
                          </m:r>
                          <m:r>
                            <a:rPr lang="lv-LV" sz="2000" i="1">
                              <a:latin typeface="Cambria Math" panose="02040503050406030204" pitchFamily="18" charset="0"/>
                            </a:rPr>
                            <m:t>−1</m:t>
                          </m:r>
                        </m:e>
                      </m:d>
                      <m:r>
                        <a:rPr lang="lv-LV" sz="2000" i="1">
                          <a:latin typeface="Cambria Math" panose="02040503050406030204" pitchFamily="18" charset="0"/>
                        </a:rPr>
                        <m:t>!</m:t>
                      </m:r>
                      <m:r>
                        <a:rPr lang="lv-LV" sz="2000" b="0" i="1" smtClean="0">
                          <a:latin typeface="Cambria Math" panose="02040503050406030204" pitchFamily="18" charset="0"/>
                        </a:rPr>
                        <m:t>   </m:t>
                      </m:r>
                      <m:r>
                        <a:rPr lang="lv-LV" sz="2000" i="1">
                          <a:latin typeface="Cambria Math" panose="02040503050406030204" pitchFamily="18" charset="0"/>
                          <a:ea typeface="Cambria Math" panose="02040503050406030204" pitchFamily="18" charset="0"/>
                        </a:rPr>
                        <m:t>(</m:t>
                      </m:r>
                      <m:r>
                        <m:rPr>
                          <m:sty m:val="p"/>
                        </m:rPr>
                        <a:rPr lang="lv-LV" sz="2000" i="0">
                          <a:latin typeface="Cambria Math" panose="02040503050406030204" pitchFamily="18" charset="0"/>
                          <a:ea typeface="Cambria Math" panose="02040503050406030204" pitchFamily="18" charset="0"/>
                        </a:rPr>
                        <m:t>mod</m:t>
                      </m:r>
                      <m:r>
                        <a:rPr lang="lv-LV" sz="2000" i="1">
                          <a:latin typeface="Cambria Math" panose="02040503050406030204" pitchFamily="18" charset="0"/>
                          <a:ea typeface="Cambria Math" panose="02040503050406030204" pitchFamily="18" charset="0"/>
                        </a:rPr>
                        <m:t> </m:t>
                      </m:r>
                      <m:r>
                        <a:rPr lang="lv-LV" sz="2000" i="1">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m:t>
                      </m:r>
                    </m:oMath>
                  </m:oMathPara>
                </a14:m>
                <a:endParaRPr lang="lv-LV" sz="2000" dirty="0"/>
              </a:p>
              <a:p>
                <a:r>
                  <a:rPr lang="lv-LV" sz="2000" dirty="0" smtClean="0"/>
                  <a:t>Saīsinām ar faktoriālu (kurš nevar dalīties ar </a:t>
                </a:r>
                <a14:m>
                  <m:oMath xmlns:m="http://schemas.openxmlformats.org/officeDocument/2006/math">
                    <m:r>
                      <a:rPr lang="lv-LV" sz="2000" i="1" dirty="0" smtClean="0">
                        <a:latin typeface="Cambria Math" panose="02040503050406030204" pitchFamily="18" charset="0"/>
                      </a:rPr>
                      <m:t>𝑝</m:t>
                    </m:r>
                  </m:oMath>
                </a14:m>
                <a:r>
                  <a:rPr lang="lv-LV" sz="2000" dirty="0" smtClean="0"/>
                  <a:t>) un iegūstam teorēmas apgalvojumu.</a:t>
                </a: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1802" t="-1987" r="-2163" b="-17053"/>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dirty="0" smtClean="0"/>
              <a:t>Mazā Fermā teorēma</a:t>
            </a:r>
            <a:endParaRPr lang="en-US" dirty="0"/>
          </a:p>
        </p:txBody>
      </p:sp>
    </p:spTree>
    <p:extLst>
      <p:ext uri="{BB962C8B-B14F-4D97-AF65-F5344CB8AC3E}">
        <p14:creationId xmlns:p14="http://schemas.microsoft.com/office/powerpoint/2010/main" val="1065674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b="1" dirty="0" smtClean="0"/>
                  <a:t>Sekas: </a:t>
                </a:r>
                <a:r>
                  <a:rPr lang="lv-LV" sz="2000" dirty="0" smtClean="0"/>
                  <a:t>Ja p&gt;5 ir pirmskaitlis, tad skaitlis ar </a:t>
                </a:r>
                <a14:m>
                  <m:oMath xmlns:m="http://schemas.openxmlformats.org/officeDocument/2006/math">
                    <m:r>
                      <a:rPr lang="lv-LV" sz="2000" i="1" dirty="0" smtClean="0">
                        <a:latin typeface="Cambria Math" panose="02040503050406030204" pitchFamily="18" charset="0"/>
                      </a:rPr>
                      <m:t>𝑝</m:t>
                    </m:r>
                    <m:r>
                      <a:rPr lang="lv-LV" sz="2000" i="1" dirty="0" smtClean="0">
                        <a:latin typeface="Cambria Math" panose="02040503050406030204" pitchFamily="18" charset="0"/>
                      </a:rPr>
                      <m:t>−1</m:t>
                    </m:r>
                  </m:oMath>
                </a14:m>
                <a:r>
                  <a:rPr lang="lv-LV" sz="2000" dirty="0" smtClean="0"/>
                  <a:t> deviņniekiem dalās ar </a:t>
                </a:r>
                <a14:m>
                  <m:oMath xmlns:m="http://schemas.openxmlformats.org/officeDocument/2006/math">
                    <m:r>
                      <a:rPr lang="lv-LV" sz="2000" i="1" dirty="0" smtClean="0">
                        <a:latin typeface="Cambria Math" panose="02040503050406030204" pitchFamily="18" charset="0"/>
                      </a:rPr>
                      <m:t>𝑝</m:t>
                    </m:r>
                    <m:r>
                      <a:rPr lang="lv-LV" sz="2000" b="0" i="0" dirty="0" smtClean="0">
                        <a:latin typeface="Cambria Math" panose="02040503050406030204" pitchFamily="18" charset="0"/>
                      </a:rPr>
                      <m:t>:</m:t>
                    </m:r>
                  </m:oMath>
                </a14:m>
                <a:endParaRPr lang="lv-LV" sz="2000" dirty="0" smtClean="0"/>
              </a:p>
              <a:p>
                <a:pPr/>
                <a14:m>
                  <m:oMathPara xmlns:m="http://schemas.openxmlformats.org/officeDocument/2006/math">
                    <m:oMathParaPr>
                      <m:jc m:val="centerGroup"/>
                    </m:oMathParaPr>
                    <m:oMath xmlns:m="http://schemas.openxmlformats.org/officeDocument/2006/math">
                      <m:groupChr>
                        <m:groupChrPr>
                          <m:chr m:val="⏟"/>
                          <m:ctrlPr>
                            <a:rPr lang="lv-LV" sz="2000" b="0" i="1" smtClean="0">
                              <a:latin typeface="Cambria Math" panose="02040503050406030204" pitchFamily="18" charset="0"/>
                              <a:ea typeface="Cambria Math" panose="02040503050406030204" pitchFamily="18" charset="0"/>
                            </a:rPr>
                          </m:ctrlPr>
                        </m:groupChrPr>
                        <m:e>
                          <m:r>
                            <a:rPr lang="lv-LV" sz="2000" b="0" i="1" smtClean="0">
                              <a:latin typeface="Cambria Math" panose="02040503050406030204" pitchFamily="18" charset="0"/>
                              <a:ea typeface="Cambria Math" panose="02040503050406030204" pitchFamily="18" charset="0"/>
                            </a:rPr>
                            <m:t>999…999</m:t>
                          </m:r>
                        </m:e>
                      </m:groupCh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r>
                  <a:rPr lang="lv-LV" sz="2000" b="1" dirty="0" smtClean="0"/>
                  <a:t>Piemērs 1: </a:t>
                </a:r>
                <a:r>
                  <a:rPr lang="lv-LV" sz="2000" dirty="0" smtClean="0"/>
                  <a:t>40 deviņnieku veidots skaitlis </a:t>
                </a:r>
              </a:p>
              <a:p>
                <a:r>
                  <a:rPr lang="lv-LV" sz="2000" dirty="0" smtClean="0"/>
                  <a:t>9999999999999999999999999999999999999999 dalās ar 41. </a:t>
                </a:r>
              </a:p>
              <a:p>
                <a:r>
                  <a:rPr lang="lv-LV" sz="2000" dirty="0" smtClean="0"/>
                  <a:t>(Faktiski, jau 99999 dalās ar 41. Bet tas ir tikai tāpēc, ka paveicās un 5 ir arī skaitļa 40 dalītājs.)</a:t>
                </a:r>
              </a:p>
              <a:p>
                <a:r>
                  <a:rPr lang="lv-LV" sz="2000" b="1" dirty="0" smtClean="0"/>
                  <a:t>Piemērs 2:</a:t>
                </a:r>
                <a:r>
                  <a:rPr lang="lv-LV" sz="2000" dirty="0" smtClean="0"/>
                  <a:t> Pārveidot par racionālu daļu: 0.(20201115)</a:t>
                </a:r>
              </a:p>
              <a:p>
                <a:r>
                  <a:rPr lang="lv-LV" sz="2000" b="1" dirty="0" smtClean="0"/>
                  <a:t>Piemērs 3:</a:t>
                </a:r>
                <a:r>
                  <a:rPr lang="lv-LV" sz="2000" dirty="0" smtClean="0"/>
                  <a:t> Uzrakstīt tādu </a:t>
                </a:r>
                <a14:m>
                  <m:oMath xmlns:m="http://schemas.openxmlformats.org/officeDocument/2006/math">
                    <m:r>
                      <a:rPr lang="lv-LV" sz="2000" i="1" dirty="0" smtClean="0">
                        <a:latin typeface="Cambria Math" panose="02040503050406030204" pitchFamily="18" charset="0"/>
                      </a:rPr>
                      <m:t>1/</m:t>
                    </m:r>
                    <m:r>
                      <a:rPr lang="lv-LV" sz="2000" i="1" dirty="0" smtClean="0">
                        <a:latin typeface="Cambria Math" panose="02040503050406030204" pitchFamily="18" charset="0"/>
                      </a:rPr>
                      <m:t>𝑝</m:t>
                    </m:r>
                  </m:oMath>
                </a14:m>
                <a:r>
                  <a:rPr lang="lv-LV" sz="2000" dirty="0" smtClean="0"/>
                  <a:t>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kura decimālpierakstā ir periods tieši no </a:t>
                </a:r>
                <a14:m>
                  <m:oMath xmlns:m="http://schemas.openxmlformats.org/officeDocument/2006/math">
                    <m:r>
                      <a:rPr lang="lv-LV" sz="2000" i="1" dirty="0" smtClean="0">
                        <a:latin typeface="Cambria Math" panose="02040503050406030204" pitchFamily="18" charset="0"/>
                      </a:rPr>
                      <m:t>4</m:t>
                    </m:r>
                  </m:oMath>
                </a14:m>
                <a:r>
                  <a:rPr lang="lv-LV" sz="2000" dirty="0" smtClean="0"/>
                  <a:t> cipariem.</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Mazās Fermā teorēmas sekas</a:t>
            </a:r>
            <a:endParaRPr lang="lv-LV" sz="2000" dirty="0"/>
          </a:p>
        </p:txBody>
      </p:sp>
    </p:spTree>
    <p:extLst>
      <p:ext uri="{BB962C8B-B14F-4D97-AF65-F5344CB8AC3E}">
        <p14:creationId xmlns:p14="http://schemas.microsoft.com/office/powerpoint/2010/main" val="4068670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lv-LV" sz="2400" b="1" dirty="0" smtClean="0"/>
                  <a:t>Piemērs 4: </a:t>
                </a:r>
                <a:r>
                  <a:rPr lang="lv-LV" sz="2400" dirty="0" smtClean="0"/>
                  <a:t>No kura mazākā naturālo skaitļu skaita var noteikti izvēlēties tādus </a:t>
                </a:r>
                <a14:m>
                  <m:oMath xmlns:m="http://schemas.openxmlformats.org/officeDocument/2006/math">
                    <m:r>
                      <a:rPr lang="lv-LV" sz="2400" i="1" dirty="0">
                        <a:latin typeface="Cambria Math" panose="02040503050406030204" pitchFamily="18" charset="0"/>
                      </a:rPr>
                      <m:t>𝑎</m:t>
                    </m:r>
                    <m:r>
                      <a:rPr lang="lv-LV" sz="2400" i="1" dirty="0">
                        <a:latin typeface="Cambria Math" panose="02040503050406030204" pitchFamily="18" charset="0"/>
                      </a:rPr>
                      <m:t>, </m:t>
                    </m:r>
                    <m:r>
                      <a:rPr lang="lv-LV" sz="2400" i="1" dirty="0">
                        <a:latin typeface="Cambria Math" panose="02040503050406030204" pitchFamily="18" charset="0"/>
                      </a:rPr>
                      <m:t>𝑏</m:t>
                    </m:r>
                  </m:oMath>
                </a14:m>
                <a:r>
                  <a:rPr lang="lv-LV" sz="2400" dirty="0"/>
                  <a:t>, kuru piekto pakāpju starpība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5</m:t>
                        </m:r>
                      </m:sup>
                    </m:sSup>
                    <m:r>
                      <a:rPr lang="lv-LV" sz="2400" i="1">
                        <a:latin typeface="Cambria Math" panose="02040503050406030204" pitchFamily="18" charset="0"/>
                      </a:rPr>
                      <m:t>−</m:t>
                    </m:r>
                    <m:sSup>
                      <m:sSupPr>
                        <m:ctrlPr>
                          <a:rPr lang="lv-LV" sz="2400" i="1">
                            <a:latin typeface="Cambria Math" panose="02040503050406030204" pitchFamily="18" charset="0"/>
                          </a:rPr>
                        </m:ctrlPr>
                      </m:sSupPr>
                      <m:e>
                        <m:r>
                          <a:rPr lang="lv-LV" sz="2400" i="1">
                            <a:latin typeface="Cambria Math" panose="02040503050406030204" pitchFamily="18" charset="0"/>
                          </a:rPr>
                          <m:t>𝑏</m:t>
                        </m:r>
                      </m:e>
                      <m:sup>
                        <m:r>
                          <a:rPr lang="lv-LV" sz="2400" i="1">
                            <a:latin typeface="Cambria Math" panose="02040503050406030204" pitchFamily="18" charset="0"/>
                          </a:rPr>
                          <m:t>5</m:t>
                        </m:r>
                      </m:sup>
                    </m:sSup>
                  </m:oMath>
                </a14:m>
                <a:r>
                  <a:rPr lang="lv-LV" sz="2400" dirty="0"/>
                  <a:t> </a:t>
                </a:r>
                <a:r>
                  <a:rPr lang="lv-LV" sz="2400" dirty="0" smtClean="0"/>
                  <a:t>dalās </a:t>
                </a:r>
                <a:r>
                  <a:rPr lang="lv-LV" sz="2400" dirty="0"/>
                  <a:t>ar </a:t>
                </a:r>
                <a14:m>
                  <m:oMath xmlns:m="http://schemas.openxmlformats.org/officeDocument/2006/math">
                    <m:r>
                      <a:rPr lang="lv-LV" sz="2400" i="1" dirty="0">
                        <a:latin typeface="Cambria Math" panose="02040503050406030204" pitchFamily="18" charset="0"/>
                      </a:rPr>
                      <m:t>11</m:t>
                    </m:r>
                  </m:oMath>
                </a14:m>
                <a:r>
                  <a:rPr lang="lv-LV" sz="2400" dirty="0" smtClean="0"/>
                  <a:t>?</a:t>
                </a:r>
                <a:endParaRPr lang="lv-LV" sz="2400" dirty="0"/>
              </a:p>
              <a:p>
                <a:endParaRPr lang="en-US" sz="2400" dirty="0"/>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r="-281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dirty="0" err="1"/>
              <a:t>Piemērs</a:t>
            </a:r>
            <a:endParaRPr lang="en-US" dirty="0"/>
          </a:p>
        </p:txBody>
      </p:sp>
    </p:spTree>
    <p:extLst>
      <p:ext uri="{BB962C8B-B14F-4D97-AF65-F5344CB8AC3E}">
        <p14:creationId xmlns:p14="http://schemas.microsoft.com/office/powerpoint/2010/main" val="2619844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1800" b="1" dirty="0" smtClean="0"/>
                  <a:t>Sekas:</a:t>
                </a:r>
                <a:r>
                  <a:rPr lang="lv-LV" sz="1800" dirty="0" smtClean="0"/>
                  <a:t> Ja p ir nepāra pirmskaitlis un a ir jebkurš skaitlis, kas nedalās ar p, tad </a:t>
                </a:r>
              </a:p>
              <a:p>
                <a:pPr/>
                <a14:m>
                  <m:oMathPara xmlns:m="http://schemas.openxmlformats.org/officeDocument/2006/math">
                    <m:oMathParaPr>
                      <m:jc m:val="centerGroup"/>
                    </m:oMathParaPr>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f>
                            <m:fPr>
                              <m:ctrlPr>
                                <a:rPr lang="lv-LV" sz="2400" i="1" smtClean="0">
                                  <a:latin typeface="Cambria Math" panose="02040503050406030204" pitchFamily="18" charset="0"/>
                                </a:rPr>
                              </m:ctrlPr>
                            </m:fPr>
                            <m:num>
                              <m:r>
                                <a:rPr lang="lv-LV" sz="2400" b="0" i="1" smtClean="0">
                                  <a:latin typeface="Cambria Math" panose="02040503050406030204" pitchFamily="18" charset="0"/>
                                </a:rPr>
                                <m:t>𝑝</m:t>
                              </m:r>
                              <m:r>
                                <a:rPr lang="lv-LV" sz="2400" b="0" i="1" smtClean="0">
                                  <a:latin typeface="Cambria Math" panose="02040503050406030204" pitchFamily="18" charset="0"/>
                                </a:rPr>
                                <m:t>−1</m:t>
                              </m:r>
                            </m:num>
                            <m:den>
                              <m:r>
                                <a:rPr lang="lv-LV" sz="2400" b="0" i="1" smtClean="0">
                                  <a:latin typeface="Cambria Math" panose="02040503050406030204" pitchFamily="18" charset="0"/>
                                </a:rPr>
                                <m:t>2</m:t>
                              </m:r>
                            </m:den>
                          </m:f>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m:t>
                      </m:r>
                    </m:oMath>
                  </m:oMathPara>
                </a14:m>
                <a:endParaRPr lang="lv-LV" sz="2400" b="0" dirty="0" smtClean="0">
                  <a:ea typeface="Cambria Math" panose="02040503050406030204" pitchFamily="18" charset="0"/>
                </a:endParaRPr>
              </a:p>
              <a:p>
                <a:r>
                  <a:rPr lang="lv-LV" sz="1800" b="1" dirty="0" smtClean="0"/>
                  <a:t>Pierādījums.</a:t>
                </a:r>
                <a:r>
                  <a:rPr lang="lv-LV" sz="1800" dirty="0" smtClean="0"/>
                  <a:t> Zināms (M.Fermā teorēma),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panose="02040503050406030204" pitchFamily="18" charset="0"/>
                          </a:rPr>
                          <m:t>𝑎</m:t>
                        </m:r>
                      </m:e>
                      <m:sup>
                        <m:r>
                          <a:rPr lang="lv-LV" sz="1800" b="0" i="1" smtClean="0">
                            <a:latin typeface="Cambria Math" panose="02040503050406030204" pitchFamily="18" charset="0"/>
                          </a:rPr>
                          <m:t>𝑝</m:t>
                        </m:r>
                      </m:sup>
                    </m:sSup>
                    <m:r>
                      <a:rPr lang="lv-LV" sz="1800" b="0" i="1" smtClean="0">
                        <a:latin typeface="Cambria Math" panose="02040503050406030204" pitchFamily="18" charset="0"/>
                      </a:rPr>
                      <m:t>−1</m:t>
                    </m:r>
                  </m:oMath>
                </a14:m>
                <a:r>
                  <a:rPr lang="lv-LV" sz="1800" dirty="0" smtClean="0"/>
                  <a:t>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jeb </a:t>
                </a:r>
              </a:p>
              <a:p>
                <a:pPr/>
                <a14:m>
                  <m:oMathPara xmlns:m="http://schemas.openxmlformats.org/officeDocument/2006/math">
                    <m:oMathParaPr>
                      <m:jc m:val="centerGroup"/>
                    </m:oMathParaPr>
                    <m:oMath xmlns:m="http://schemas.openxmlformats.org/officeDocument/2006/math">
                      <m:sSup>
                        <m:sSupPr>
                          <m:ctrlPr>
                            <a:rPr lang="lv-LV" sz="1800" i="1" smtClean="0">
                              <a:latin typeface="Cambria Math" panose="02040503050406030204" pitchFamily="18" charset="0"/>
                            </a:rPr>
                          </m:ctrlPr>
                        </m:sSupPr>
                        <m:e>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e>
                          </m:d>
                        </m:e>
                        <m:sup>
                          <m:r>
                            <a:rPr lang="lv-LV" sz="1800" b="0" i="1" smtClean="0">
                              <a:latin typeface="Cambria Math" panose="02040503050406030204" pitchFamily="18" charset="0"/>
                            </a:rPr>
                            <m:t>2</m:t>
                          </m:r>
                        </m:sup>
                      </m:sSup>
                      <m:r>
                        <a:rPr lang="lv-LV" sz="1800" b="0" i="1" smtClean="0">
                          <a:latin typeface="Cambria Math" panose="02040503050406030204" pitchFamily="18" charset="0"/>
                        </a:rPr>
                        <m:t>−1</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pPr/>
                <a14:m>
                  <m:oMathPara xmlns:m="http://schemas.openxmlformats.org/officeDocument/2006/math">
                    <m:oMathParaPr>
                      <m:jc m:val="centerGroup"/>
                    </m:oMathParaPr>
                    <m:oMath xmlns:m="http://schemas.openxmlformats.org/officeDocument/2006/math">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r>
                        <a:rPr lang="lv-LV" sz="1800" i="1" smtClean="0">
                          <a:latin typeface="Cambria Math" panose="02040503050406030204" pitchFamily="18" charset="0"/>
                          <a:ea typeface="Cambria Math" panose="02040503050406030204" pitchFamily="18" charset="0"/>
                        </a:rPr>
                        <m:t>≡</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r>
                  <a:rPr lang="lv-LV" sz="1800" dirty="0" smtClean="0"/>
                  <a:t>Ja reizinājums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tad viens no reizinātājiem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Tātad izteiksme </a:t>
                </a:r>
                <a14:m>
                  <m:oMath xmlns:m="http://schemas.openxmlformats.org/officeDocument/2006/math">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i="1">
                            <a:latin typeface="Cambria Math" panose="02040503050406030204" pitchFamily="18" charset="0"/>
                          </a:rPr>
                          <m:t>(</m:t>
                        </m:r>
                        <m:r>
                          <a:rPr lang="lv-LV" sz="1800" i="1">
                            <a:latin typeface="Cambria Math" panose="02040503050406030204" pitchFamily="18" charset="0"/>
                          </a:rPr>
                          <m:t>𝑝</m:t>
                        </m:r>
                        <m:r>
                          <a:rPr lang="lv-LV" sz="1800" i="1">
                            <a:latin typeface="Cambria Math" panose="02040503050406030204" pitchFamily="18" charset="0"/>
                          </a:rPr>
                          <m:t>−1)/2</m:t>
                        </m:r>
                      </m:sup>
                    </m:sSup>
                  </m:oMath>
                </a14:m>
                <a:r>
                  <a:rPr lang="lv-LV" sz="1800" dirty="0" smtClean="0"/>
                  <a:t> ir kongruenta vai nu ar </a:t>
                </a:r>
                <a14:m>
                  <m:oMath xmlns:m="http://schemas.openxmlformats.org/officeDocument/2006/math">
                    <m:r>
                      <a:rPr lang="lv-LV" sz="1800" i="1" dirty="0" smtClean="0">
                        <a:latin typeface="Cambria Math" panose="02040503050406030204" pitchFamily="18" charset="0"/>
                      </a:rPr>
                      <m:t>+1</m:t>
                    </m:r>
                  </m:oMath>
                </a14:m>
                <a:r>
                  <a:rPr lang="lv-LV" sz="1800" dirty="0" smtClean="0"/>
                  <a:t> vai ar </a:t>
                </a:r>
                <a14:m>
                  <m:oMath xmlns:m="http://schemas.openxmlformats.org/officeDocument/2006/math">
                    <m:r>
                      <a:rPr lang="lv-LV" sz="1800" i="1" dirty="0" smtClean="0">
                        <a:latin typeface="Cambria Math" panose="02040503050406030204" pitchFamily="18" charset="0"/>
                      </a:rPr>
                      <m:t>−1</m:t>
                    </m:r>
                  </m:oMath>
                </a14:m>
                <a:r>
                  <a:rPr lang="lv-LV" sz="1800" dirty="0" smtClean="0"/>
                  <a:t> (mod p).</a:t>
                </a:r>
                <a:endParaRPr lang="lv-LV" sz="18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658" t="-215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Mazās Fermā teorēmas Sekas</a:t>
            </a:r>
            <a:endParaRPr lang="lv-LV" dirty="0"/>
          </a:p>
        </p:txBody>
      </p:sp>
      <p:graphicFrame>
        <p:nvGraphicFramePr>
          <p:cNvPr id="7" name="Table 6"/>
          <p:cNvGraphicFramePr>
            <a:graphicFrameLocks noGrp="1"/>
          </p:cNvGraphicFramePr>
          <p:nvPr>
            <p:extLst>
              <p:ext uri="{D42A27DB-BD31-4B8C-83A1-F6EECF244321}">
                <p14:modId xmlns:p14="http://schemas.microsoft.com/office/powerpoint/2010/main" val="3346777465"/>
              </p:ext>
            </p:extLst>
          </p:nvPr>
        </p:nvGraphicFramePr>
        <p:xfrm>
          <a:off x="1411182" y="3420493"/>
          <a:ext cx="7393089" cy="1112520"/>
        </p:xfrm>
        <a:graphic>
          <a:graphicData uri="http://schemas.openxmlformats.org/drawingml/2006/table">
            <a:tbl>
              <a:tblPr bandRow="1">
                <a:tableStyleId>{00A15C55-8517-42AA-B614-E9B94910E393}</a:tableStyleId>
              </a:tblPr>
              <a:tblGrid>
                <a:gridCol w="672099">
                  <a:extLst>
                    <a:ext uri="{9D8B030D-6E8A-4147-A177-3AD203B41FA5}">
                      <a16:colId xmlns:a16="http://schemas.microsoft.com/office/drawing/2014/main" val="2992394197"/>
                    </a:ext>
                  </a:extLst>
                </a:gridCol>
                <a:gridCol w="672099">
                  <a:extLst>
                    <a:ext uri="{9D8B030D-6E8A-4147-A177-3AD203B41FA5}">
                      <a16:colId xmlns:a16="http://schemas.microsoft.com/office/drawing/2014/main" val="1380627759"/>
                    </a:ext>
                  </a:extLst>
                </a:gridCol>
                <a:gridCol w="672099">
                  <a:extLst>
                    <a:ext uri="{9D8B030D-6E8A-4147-A177-3AD203B41FA5}">
                      <a16:colId xmlns:a16="http://schemas.microsoft.com/office/drawing/2014/main" val="3912280035"/>
                    </a:ext>
                  </a:extLst>
                </a:gridCol>
                <a:gridCol w="672099">
                  <a:extLst>
                    <a:ext uri="{9D8B030D-6E8A-4147-A177-3AD203B41FA5}">
                      <a16:colId xmlns:a16="http://schemas.microsoft.com/office/drawing/2014/main" val="1611205021"/>
                    </a:ext>
                  </a:extLst>
                </a:gridCol>
                <a:gridCol w="672099">
                  <a:extLst>
                    <a:ext uri="{9D8B030D-6E8A-4147-A177-3AD203B41FA5}">
                      <a16:colId xmlns:a16="http://schemas.microsoft.com/office/drawing/2014/main" val="734610948"/>
                    </a:ext>
                  </a:extLst>
                </a:gridCol>
                <a:gridCol w="672099">
                  <a:extLst>
                    <a:ext uri="{9D8B030D-6E8A-4147-A177-3AD203B41FA5}">
                      <a16:colId xmlns:a16="http://schemas.microsoft.com/office/drawing/2014/main" val="3991610482"/>
                    </a:ext>
                  </a:extLst>
                </a:gridCol>
                <a:gridCol w="672099">
                  <a:extLst>
                    <a:ext uri="{9D8B030D-6E8A-4147-A177-3AD203B41FA5}">
                      <a16:colId xmlns:a16="http://schemas.microsoft.com/office/drawing/2014/main" val="100305456"/>
                    </a:ext>
                  </a:extLst>
                </a:gridCol>
                <a:gridCol w="672099">
                  <a:extLst>
                    <a:ext uri="{9D8B030D-6E8A-4147-A177-3AD203B41FA5}">
                      <a16:colId xmlns:a16="http://schemas.microsoft.com/office/drawing/2014/main" val="1061708367"/>
                    </a:ext>
                  </a:extLst>
                </a:gridCol>
                <a:gridCol w="672099">
                  <a:extLst>
                    <a:ext uri="{9D8B030D-6E8A-4147-A177-3AD203B41FA5}">
                      <a16:colId xmlns:a16="http://schemas.microsoft.com/office/drawing/2014/main" val="1883711219"/>
                    </a:ext>
                  </a:extLst>
                </a:gridCol>
                <a:gridCol w="672099">
                  <a:extLst>
                    <a:ext uri="{9D8B030D-6E8A-4147-A177-3AD203B41FA5}">
                      <a16:colId xmlns:a16="http://schemas.microsoft.com/office/drawing/2014/main" val="290203691"/>
                    </a:ext>
                  </a:extLst>
                </a:gridCol>
                <a:gridCol w="672099">
                  <a:extLst>
                    <a:ext uri="{9D8B030D-6E8A-4147-A177-3AD203B41FA5}">
                      <a16:colId xmlns:a16="http://schemas.microsoft.com/office/drawing/2014/main" val="649875465"/>
                    </a:ext>
                  </a:extLst>
                </a:gridCol>
              </a:tblGrid>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2</a:t>
                      </a:r>
                      <a:endParaRPr lang="lv-LV" sz="1600" dirty="0">
                        <a:solidFill>
                          <a:schemeClr val="tx2"/>
                        </a:solidFill>
                      </a:endParaRPr>
                    </a:p>
                  </a:txBody>
                  <a:tcPr marL="0"/>
                </a:tc>
                <a:tc>
                  <a:txBody>
                    <a:bodyPr/>
                    <a:lstStyle/>
                    <a:p>
                      <a:pPr algn="r"/>
                      <a:r>
                        <a:rPr lang="lv-LV" sz="1600" dirty="0" smtClean="0">
                          <a:solidFill>
                            <a:schemeClr val="tx2"/>
                          </a:solidFill>
                        </a:rPr>
                        <a:t>3</a:t>
                      </a:r>
                      <a:endParaRPr lang="lv-LV" sz="1600" dirty="0">
                        <a:solidFill>
                          <a:schemeClr val="tx2"/>
                        </a:solidFill>
                      </a:endParaRPr>
                    </a:p>
                  </a:txBody>
                  <a:tcPr marL="0"/>
                </a:tc>
                <a:tc>
                  <a:txBody>
                    <a:bodyPr/>
                    <a:lstStyle/>
                    <a:p>
                      <a:pPr algn="r"/>
                      <a:r>
                        <a:rPr lang="lv-LV" sz="1600" dirty="0" smtClean="0">
                          <a:solidFill>
                            <a:schemeClr val="tx2"/>
                          </a:solidFill>
                        </a:rPr>
                        <a:t>4</a:t>
                      </a:r>
                      <a:endParaRPr lang="lv-LV" sz="1600" dirty="0">
                        <a:solidFill>
                          <a:schemeClr val="tx2"/>
                        </a:solidFill>
                      </a:endParaRPr>
                    </a:p>
                  </a:txBody>
                  <a:tcPr marL="0"/>
                </a:tc>
                <a:tc>
                  <a:txBody>
                    <a:bodyPr/>
                    <a:lstStyle/>
                    <a:p>
                      <a:pPr algn="r"/>
                      <a:r>
                        <a:rPr lang="lv-LV" sz="1600" dirty="0" smtClean="0">
                          <a:solidFill>
                            <a:schemeClr val="tx2"/>
                          </a:solidFill>
                        </a:rPr>
                        <a:t>5</a:t>
                      </a:r>
                      <a:endParaRPr lang="lv-LV" sz="1600" dirty="0">
                        <a:solidFill>
                          <a:schemeClr val="tx2"/>
                        </a:solidFill>
                      </a:endParaRPr>
                    </a:p>
                  </a:txBody>
                  <a:tcPr marL="0"/>
                </a:tc>
                <a:tc>
                  <a:txBody>
                    <a:bodyPr/>
                    <a:lstStyle/>
                    <a:p>
                      <a:pPr algn="r"/>
                      <a:r>
                        <a:rPr lang="lv-LV" sz="1600" dirty="0" smtClean="0">
                          <a:solidFill>
                            <a:schemeClr val="tx2"/>
                          </a:solidFill>
                        </a:rPr>
                        <a:t>6</a:t>
                      </a:r>
                      <a:endParaRPr lang="lv-LV" sz="1600" dirty="0">
                        <a:solidFill>
                          <a:schemeClr val="tx2"/>
                        </a:solidFill>
                      </a:endParaRPr>
                    </a:p>
                  </a:txBody>
                  <a:tcPr marL="0"/>
                </a:tc>
                <a:tc>
                  <a:txBody>
                    <a:bodyPr/>
                    <a:lstStyle/>
                    <a:p>
                      <a:pPr algn="r"/>
                      <a:r>
                        <a:rPr lang="lv-LV" sz="1600" dirty="0" smtClean="0">
                          <a:solidFill>
                            <a:schemeClr val="tx2"/>
                          </a:solidFill>
                        </a:rPr>
                        <a:t>7</a:t>
                      </a:r>
                      <a:endParaRPr lang="lv-LV" sz="1600" dirty="0">
                        <a:solidFill>
                          <a:schemeClr val="tx2"/>
                        </a:solidFill>
                      </a:endParaRPr>
                    </a:p>
                  </a:txBody>
                  <a:tcPr marL="0"/>
                </a:tc>
                <a:tc>
                  <a:txBody>
                    <a:bodyPr/>
                    <a:lstStyle/>
                    <a:p>
                      <a:pPr algn="r"/>
                      <a:r>
                        <a:rPr lang="lv-LV" sz="1600" dirty="0" smtClean="0">
                          <a:solidFill>
                            <a:schemeClr val="tx2"/>
                          </a:solidFill>
                        </a:rPr>
                        <a:t>8</a:t>
                      </a:r>
                      <a:endParaRPr lang="lv-LV" sz="1600" dirty="0">
                        <a:solidFill>
                          <a:schemeClr val="tx2"/>
                        </a:solidFill>
                      </a:endParaRPr>
                    </a:p>
                  </a:txBody>
                  <a:tcPr marL="0"/>
                </a:tc>
                <a:tc>
                  <a:txBody>
                    <a:bodyPr/>
                    <a:lstStyle/>
                    <a:p>
                      <a:pPr algn="r"/>
                      <a:r>
                        <a:rPr lang="lv-LV" sz="1600" dirty="0" smtClean="0">
                          <a:solidFill>
                            <a:schemeClr val="tx2"/>
                          </a:solidFill>
                        </a:rPr>
                        <a:t>9</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1170213853"/>
                  </a:ext>
                </a:extLst>
              </a:tr>
              <a:tr h="370840">
                <a:tc>
                  <a:txBody>
                    <a:bodyPr/>
                    <a:lstStyle/>
                    <a:p>
                      <a:pPr algn="r"/>
                      <a:r>
                        <a:rPr lang="lv-LV" sz="1600" smtClean="0">
                          <a:solidFill>
                            <a:schemeClr val="tx2"/>
                          </a:solidFill>
                        </a:rPr>
                        <a:t>0</a:t>
                      </a:r>
                      <a:endParaRPr lang="lv-LV" sz="1600" dirty="0">
                        <a:solidFill>
                          <a:schemeClr val="tx2"/>
                        </a:solidFill>
                      </a:endParaRPr>
                    </a:p>
                  </a:txBody>
                  <a:tcPr marL="0"/>
                </a:tc>
                <a:tc>
                  <a:txBody>
                    <a:bodyPr/>
                    <a:lstStyle/>
                    <a:p>
                      <a:pPr algn="r"/>
                      <a:r>
                        <a:rPr lang="lv-LV" sz="1600" smtClean="0">
                          <a:solidFill>
                            <a:schemeClr val="tx2"/>
                          </a:solidFill>
                        </a:rPr>
                        <a:t>1</a:t>
                      </a:r>
                      <a:endParaRPr lang="lv-LV" sz="1600" dirty="0">
                        <a:solidFill>
                          <a:schemeClr val="tx2"/>
                        </a:solidFill>
                      </a:endParaRPr>
                    </a:p>
                  </a:txBody>
                  <a:tcPr marL="0"/>
                </a:tc>
                <a:tc>
                  <a:txBody>
                    <a:bodyPr/>
                    <a:lstStyle/>
                    <a:p>
                      <a:pPr algn="r"/>
                      <a:r>
                        <a:rPr lang="lv-LV" sz="1600" smtClean="0">
                          <a:solidFill>
                            <a:schemeClr val="tx2"/>
                          </a:solidFill>
                        </a:rPr>
                        <a:t>32</a:t>
                      </a:r>
                      <a:endParaRPr lang="lv-LV" sz="1600" dirty="0">
                        <a:solidFill>
                          <a:schemeClr val="tx2"/>
                        </a:solidFill>
                      </a:endParaRPr>
                    </a:p>
                  </a:txBody>
                  <a:tcPr marL="0"/>
                </a:tc>
                <a:tc>
                  <a:txBody>
                    <a:bodyPr/>
                    <a:lstStyle/>
                    <a:p>
                      <a:pPr algn="r"/>
                      <a:r>
                        <a:rPr lang="lv-LV" sz="1600" smtClean="0">
                          <a:solidFill>
                            <a:schemeClr val="tx2"/>
                          </a:solidFill>
                        </a:rPr>
                        <a:t>243</a:t>
                      </a:r>
                      <a:endParaRPr lang="lv-LV" sz="1600" dirty="0">
                        <a:solidFill>
                          <a:schemeClr val="tx2"/>
                        </a:solidFill>
                      </a:endParaRPr>
                    </a:p>
                  </a:txBody>
                  <a:tcPr marL="0"/>
                </a:tc>
                <a:tc>
                  <a:txBody>
                    <a:bodyPr/>
                    <a:lstStyle/>
                    <a:p>
                      <a:pPr algn="r"/>
                      <a:r>
                        <a:rPr lang="lv-LV" sz="1600" smtClean="0">
                          <a:solidFill>
                            <a:schemeClr val="tx2"/>
                          </a:solidFill>
                        </a:rPr>
                        <a:t>1024</a:t>
                      </a:r>
                      <a:endParaRPr lang="lv-LV" sz="1600" dirty="0">
                        <a:solidFill>
                          <a:schemeClr val="tx2"/>
                        </a:solidFill>
                      </a:endParaRPr>
                    </a:p>
                  </a:txBody>
                  <a:tcPr marL="0"/>
                </a:tc>
                <a:tc>
                  <a:txBody>
                    <a:bodyPr/>
                    <a:lstStyle/>
                    <a:p>
                      <a:pPr algn="r"/>
                      <a:r>
                        <a:rPr lang="lv-LV" sz="1600" smtClean="0">
                          <a:solidFill>
                            <a:schemeClr val="tx2"/>
                          </a:solidFill>
                        </a:rPr>
                        <a:t>3125</a:t>
                      </a:r>
                      <a:endParaRPr lang="lv-LV" sz="1600" dirty="0">
                        <a:solidFill>
                          <a:schemeClr val="tx2"/>
                        </a:solidFill>
                      </a:endParaRPr>
                    </a:p>
                  </a:txBody>
                  <a:tcPr marL="0"/>
                </a:tc>
                <a:tc>
                  <a:txBody>
                    <a:bodyPr/>
                    <a:lstStyle/>
                    <a:p>
                      <a:pPr algn="r"/>
                      <a:r>
                        <a:rPr lang="lv-LV" sz="1600" smtClean="0">
                          <a:solidFill>
                            <a:schemeClr val="tx2"/>
                          </a:solidFill>
                        </a:rPr>
                        <a:t>7776</a:t>
                      </a:r>
                      <a:endParaRPr lang="lv-LV" sz="1600" dirty="0">
                        <a:solidFill>
                          <a:schemeClr val="tx2"/>
                        </a:solidFill>
                      </a:endParaRPr>
                    </a:p>
                  </a:txBody>
                  <a:tcPr marL="0"/>
                </a:tc>
                <a:tc>
                  <a:txBody>
                    <a:bodyPr/>
                    <a:lstStyle/>
                    <a:p>
                      <a:pPr algn="r"/>
                      <a:r>
                        <a:rPr lang="lv-LV" sz="1600" dirty="0" smtClean="0">
                          <a:solidFill>
                            <a:schemeClr val="tx2"/>
                          </a:solidFill>
                          <a:effectLst/>
                        </a:rPr>
                        <a:t>16807</a:t>
                      </a:r>
                      <a:endParaRPr lang="lv-LV" sz="1600" dirty="0">
                        <a:solidFill>
                          <a:schemeClr val="tx2"/>
                        </a:solidFill>
                      </a:endParaRPr>
                    </a:p>
                  </a:txBody>
                  <a:tcPr marL="0"/>
                </a:tc>
                <a:tc>
                  <a:txBody>
                    <a:bodyPr/>
                    <a:lstStyle/>
                    <a:p>
                      <a:pPr algn="r"/>
                      <a:r>
                        <a:rPr lang="lv-LV" sz="1600" dirty="0" smtClean="0">
                          <a:solidFill>
                            <a:schemeClr val="tx2"/>
                          </a:solidFill>
                          <a:effectLst/>
                        </a:rPr>
                        <a:t>32768</a:t>
                      </a:r>
                      <a:endParaRPr lang="lv-LV" sz="1600" dirty="0">
                        <a:solidFill>
                          <a:schemeClr val="tx2"/>
                        </a:solidFill>
                      </a:endParaRPr>
                    </a:p>
                  </a:txBody>
                  <a:tcPr marL="0"/>
                </a:tc>
                <a:tc>
                  <a:txBody>
                    <a:bodyPr/>
                    <a:lstStyle/>
                    <a:p>
                      <a:pPr algn="r"/>
                      <a:r>
                        <a:rPr lang="lv-LV" sz="1600" smtClean="0">
                          <a:solidFill>
                            <a:schemeClr val="tx2"/>
                          </a:solidFill>
                          <a:effectLst/>
                        </a:rPr>
                        <a:t>59049</a:t>
                      </a:r>
                      <a:endParaRPr lang="lv-LV" sz="1600" dirty="0">
                        <a:solidFill>
                          <a:schemeClr val="tx2"/>
                        </a:solidFill>
                      </a:endParaRPr>
                    </a:p>
                  </a:txBody>
                  <a:tcPr marL="0"/>
                </a:tc>
                <a:tc>
                  <a:txBody>
                    <a:bodyPr/>
                    <a:lstStyle/>
                    <a:p>
                      <a:pPr algn="r"/>
                      <a:r>
                        <a:rPr lang="lv-LV" sz="1500" dirty="0" smtClean="0">
                          <a:solidFill>
                            <a:schemeClr val="tx2"/>
                          </a:solidFill>
                        </a:rPr>
                        <a:t>100000</a:t>
                      </a:r>
                      <a:endParaRPr lang="lv-LV" sz="1500" dirty="0">
                        <a:solidFill>
                          <a:schemeClr val="tx2"/>
                        </a:solidFill>
                      </a:endParaRPr>
                    </a:p>
                  </a:txBody>
                  <a:tcPr marL="0" marR="0"/>
                </a:tc>
                <a:extLst>
                  <a:ext uri="{0D108BD9-81ED-4DB2-BD59-A6C34878D82A}">
                    <a16:rowId xmlns:a16="http://schemas.microsoft.com/office/drawing/2014/main" val="2554163016"/>
                  </a:ext>
                </a:extLst>
              </a:tr>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2947058152"/>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69863" y="3349764"/>
                <a:ext cx="3858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b="0" i="1" dirty="0" smtClean="0">
                          <a:solidFill>
                            <a:schemeClr val="tx2"/>
                          </a:solidFill>
                          <a:latin typeface="Cambria Math" panose="02040503050406030204" pitchFamily="18" charset="0"/>
                        </a:rPr>
                        <m:t>𝑎</m:t>
                      </m:r>
                    </m:oMath>
                  </m:oMathPara>
                </a14:m>
                <a:endParaRPr lang="lv-LV" dirty="0">
                  <a:solidFill>
                    <a:schemeClr val="tx2"/>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069863" y="3349764"/>
                <a:ext cx="385811" cy="369332"/>
              </a:xfrm>
              <a:prstGeom prst="rect">
                <a:avLst/>
              </a:prstGeom>
              <a:blipFill>
                <a:blip r:embed="rId3"/>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62526" y="3771496"/>
                <a:ext cx="493148"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dirty="0" smtClean="0">
                              <a:solidFill>
                                <a:schemeClr val="tx2"/>
                              </a:solidFill>
                              <a:latin typeface="Cambria Math" panose="02040503050406030204" pitchFamily="18" charset="0"/>
                            </a:rPr>
                          </m:ctrlPr>
                        </m:sSupPr>
                        <m:e>
                          <m:r>
                            <a:rPr lang="lv-LV" b="0" i="1" dirty="0" smtClean="0">
                              <a:solidFill>
                                <a:schemeClr val="tx2"/>
                              </a:solidFill>
                              <a:latin typeface="Cambria Math" panose="02040503050406030204" pitchFamily="18" charset="0"/>
                            </a:rPr>
                            <m:t>𝑎</m:t>
                          </m:r>
                        </m:e>
                        <m:sup>
                          <m:r>
                            <a:rPr lang="lv-LV" b="0" i="1" dirty="0" smtClean="0">
                              <a:solidFill>
                                <a:schemeClr val="tx2"/>
                              </a:solidFill>
                              <a:latin typeface="Cambria Math" panose="02040503050406030204" pitchFamily="18" charset="0"/>
                            </a:rPr>
                            <m:t>5</m:t>
                          </m:r>
                        </m:sup>
                      </m:sSup>
                    </m:oMath>
                  </m:oMathPara>
                </a14:m>
                <a:endParaRPr lang="lv-LV" dirty="0">
                  <a:solidFill>
                    <a:schemeClr val="tx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62526" y="3771496"/>
                <a:ext cx="493148" cy="372410"/>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8842" y="4151922"/>
                <a:ext cx="1306832"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smtClean="0">
                              <a:solidFill>
                                <a:schemeClr val="tx2"/>
                              </a:solidFill>
                              <a:latin typeface="Cambria Math" panose="02040503050406030204" pitchFamily="18" charset="0"/>
                            </a:rPr>
                          </m:ctrlPr>
                        </m:sSupPr>
                        <m:e>
                          <m:r>
                            <a:rPr lang="lv-LV" b="0" i="1" smtClean="0">
                              <a:solidFill>
                                <a:schemeClr val="tx2"/>
                              </a:solidFill>
                              <a:latin typeface="Cambria Math" panose="02040503050406030204" pitchFamily="18" charset="0"/>
                            </a:rPr>
                            <m:t>𝑎</m:t>
                          </m:r>
                        </m:e>
                        <m:sup>
                          <m:r>
                            <a:rPr lang="lv-LV" b="0" i="1" smtClean="0">
                              <a:solidFill>
                                <a:schemeClr val="tx2"/>
                              </a:solidFill>
                              <a:latin typeface="Cambria Math" panose="02040503050406030204" pitchFamily="18" charset="0"/>
                            </a:rPr>
                            <m:t>5</m:t>
                          </m:r>
                        </m:sup>
                      </m:sSup>
                      <m:r>
                        <a:rPr lang="lv-LV" b="0" i="1" smtClean="0">
                          <a:solidFill>
                            <a:schemeClr val="tx2"/>
                          </a:solidFill>
                          <a:latin typeface="Cambria Math" panose="02040503050406030204" pitchFamily="18" charset="0"/>
                        </a:rPr>
                        <m:t> </m:t>
                      </m:r>
                      <m:r>
                        <m:rPr>
                          <m:sty m:val="p"/>
                        </m:rPr>
                        <a:rPr lang="lv-LV" b="0" i="0" smtClean="0">
                          <a:solidFill>
                            <a:schemeClr val="tx2"/>
                          </a:solidFill>
                          <a:latin typeface="Cambria Math" panose="02040503050406030204" pitchFamily="18" charset="0"/>
                        </a:rPr>
                        <m:t>mod</m:t>
                      </m:r>
                      <m:r>
                        <a:rPr lang="lv-LV" b="0" i="1" smtClean="0">
                          <a:solidFill>
                            <a:schemeClr val="tx2"/>
                          </a:solidFill>
                          <a:latin typeface="Cambria Math" panose="02040503050406030204" pitchFamily="18" charset="0"/>
                        </a:rPr>
                        <m:t> 11</m:t>
                      </m:r>
                    </m:oMath>
                  </m:oMathPara>
                </a14:m>
                <a:endParaRPr lang="lv-LV" dirty="0">
                  <a:solidFill>
                    <a:schemeClr val="tx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8842" y="4151922"/>
                <a:ext cx="1306832" cy="37241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927188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Kongruences klase (mod 9) kā invariants</a:t>
            </a:r>
            <a:endParaRPr lang="lv-LV" dirty="0"/>
          </a:p>
        </p:txBody>
      </p:sp>
      <mc:AlternateContent xmlns:mc="http://schemas.openxmlformats.org/markup-compatibility/2006" xmlns:a14="http://schemas.microsoft.com/office/drawing/2010/main">
        <mc:Choice Requires="a14">
          <p:sp>
            <p:nvSpPr>
              <p:cNvPr id="4" name="Content Placeholder 5"/>
              <p:cNvSpPr>
                <a:spLocks noGrp="1"/>
              </p:cNvSpPr>
              <p:nvPr>
                <p:ph idx="1"/>
              </p:nvPr>
            </p:nvSpPr>
            <p:spPr/>
            <p:txBody>
              <a:bodyPr>
                <a:noAutofit/>
              </a:bodyPr>
              <a:lstStyle/>
              <a:p>
                <a:r>
                  <a:rPr lang="lv-LV" sz="2000" dirty="0" smtClean="0">
                    <a:solidFill>
                      <a:srgbClr val="3333FF"/>
                    </a:solidFill>
                    <a:ea typeface="Cambria Math" panose="02040503050406030204" pitchFamily="18" charset="0"/>
                  </a:rPr>
                  <a:t>Eilera funkcijas vērtība: </a:t>
                </a:r>
                <a14:m>
                  <m:oMath xmlns:m="http://schemas.openxmlformats.org/officeDocument/2006/math">
                    <m:r>
                      <a:rPr lang="lv-LV"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9</m:t>
                        </m:r>
                      </m:e>
                    </m:d>
                    <m:r>
                      <a:rPr lang="lv-LV" sz="2000" b="0" i="1" smtClean="0">
                        <a:latin typeface="Cambria Math" panose="02040503050406030204" pitchFamily="18" charset="0"/>
                        <a:ea typeface="Cambria Math" panose="02040503050406030204" pitchFamily="18" charset="0"/>
                      </a:rPr>
                      <m:t>=9−3=6</m:t>
                    </m:r>
                  </m:oMath>
                </a14:m>
                <a:r>
                  <a:rPr lang="lv-LV" sz="2000" i="1" dirty="0" smtClean="0">
                    <a:latin typeface="Cambria Math" panose="02040503050406030204" pitchFamily="18" charset="0"/>
                  </a:rPr>
                  <a:t>.  (1,2,4,5,7,8)</a:t>
                </a:r>
              </a:p>
              <a:p>
                <a:r>
                  <a:rPr lang="lv-LV" sz="2000" dirty="0" smtClean="0">
                    <a:ea typeface="Cambria Math" panose="02040503050406030204" pitchFamily="18" charset="0"/>
                  </a:rPr>
                  <a:t>Pakāpes bāzi dalām (ar atlikumu) ar 9, bet kāpinātāju ar 6:</a:t>
                </a:r>
                <a:endParaRPr lang="lv-LV" sz="2000" i="1" dirty="0" smtClean="0">
                  <a:latin typeface="Cambria Math" panose="02040503050406030204" pitchFamily="18" charset="0"/>
                </a:endParaRPr>
              </a:p>
              <a:p>
                <a:pPr marL="285750" indent="-285750">
                  <a:buFont typeface="Webdings" panose="05030102010509060703" pitchFamily="18" charset="2"/>
                  <a:buChar char="4"/>
                </a:pPr>
                <a14:m>
                  <m:oMath xmlns:m="http://schemas.openxmlformats.org/officeDocument/2006/math">
                    <m:sSup>
                      <m:sSupPr>
                        <m:ctrlPr>
                          <a:rPr lang="en-US"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oMath>
                </a14:m>
                <a:endParaRPr lang="lv-LV" sz="2000" dirty="0" smtClean="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r>
                      <a:rPr lang="lv-LV" sz="2000" b="0" i="1" smtClean="0">
                        <a:latin typeface="Cambria Math" panose="02040503050406030204" pitchFamily="18" charset="0"/>
                      </a:rPr>
                      <m:t>=</m:t>
                    </m:r>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r>
                                      <a:rPr lang="lv-LV" sz="2000" b="0" i="1" smtClean="0">
                                        <a:latin typeface="Cambria Math" panose="02040503050406030204" pitchFamily="18" charset="0"/>
                                      </a:rPr>
                                      <m:t>9</m:t>
                                    </m:r>
                                    <m:r>
                                      <a:rPr lang="lv-LV" sz="2000" b="0" i="1" smtClean="0">
                                        <a:latin typeface="Cambria Math" panose="02040503050406030204" pitchFamily="18" charset="0"/>
                                      </a:rPr>
                                      <m:t>𝑘</m:t>
                                    </m:r>
                                    <m:r>
                                      <a:rPr lang="lv-LV" sz="2000" b="0" i="1" smtClean="0">
                                        <a:latin typeface="Cambria Math" panose="02040503050406030204" pitchFamily="18" charset="0"/>
                                      </a:rPr>
                                      <m:t>+5</m:t>
                                    </m:r>
                                  </m:e>
                                </m:d>
                              </m:e>
                              <m:sup>
                                <m:r>
                                  <a:rPr lang="lv-LV" sz="2000" b="0" i="1" smtClean="0">
                                    <a:latin typeface="Cambria Math" panose="02040503050406030204" pitchFamily="18" charset="0"/>
                                  </a:rPr>
                                  <m:t>6</m:t>
                                </m:r>
                              </m:sup>
                            </m:sSup>
                          </m:e>
                        </m:d>
                      </m:e>
                      <m:sup>
                        <m:r>
                          <a:rPr lang="lv-LV" sz="2000" b="0" i="1" smtClean="0">
                            <a:latin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m:t>
                    </m:r>
                    <m:sSup>
                      <m:sSupPr>
                        <m:ctrlPr>
                          <a:rPr lang="lv-LV" sz="2000" b="0" i="1" smtClean="0">
                            <a:latin typeface="Cambria Math" panose="02040503050406030204" pitchFamily="18" charset="0"/>
                            <a:ea typeface="Cambria Math" panose="02040503050406030204" pitchFamily="18" charset="0"/>
                          </a:rPr>
                        </m:ctrlPr>
                      </m:sSupPr>
                      <m:e>
                        <m:r>
                          <a:rPr lang="lv-LV" sz="2000" b="0" i="1" smtClean="0">
                            <a:latin typeface="Cambria Math" panose="02040503050406030204" pitchFamily="18" charset="0"/>
                            <a:ea typeface="Cambria Math" panose="02040503050406030204" pitchFamily="18" charset="0"/>
                          </a:rPr>
                          <m:t>1</m:t>
                        </m:r>
                      </m:e>
                      <m:sup>
                        <m:r>
                          <a:rPr lang="lv-LV" sz="2000" b="0" i="1" smtClean="0">
                            <a:latin typeface="Cambria Math" panose="02040503050406030204" pitchFamily="18" charset="0"/>
                            <a:ea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=1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r>
                      <a:rPr lang="lv-LV" sz="2000" i="1">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25</m:t>
                    </m:r>
                    <m:r>
                      <a:rPr lang="lv-LV" sz="200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ea typeface="Cambria Math" panose="02040503050406030204" pitchFamily="18" charset="0"/>
                      </a:rPr>
                      <m:t>7 (</m:t>
                    </m:r>
                    <m:r>
                      <m:rPr>
                        <m:sty m:val="p"/>
                      </m:rPr>
                      <a:rPr lang="lv-LV" sz="2000" b="0" i="0" dirty="0" smtClean="0">
                        <a:latin typeface="Cambria Math" panose="02040503050406030204" pitchFamily="18" charset="0"/>
                        <a:ea typeface="Cambria Math" panose="02040503050406030204" pitchFamily="18" charset="0"/>
                      </a:rPr>
                      <m:t>mod</m:t>
                    </m:r>
                    <m:r>
                      <a:rPr lang="lv-LV" sz="2000" b="0" i="1" dirty="0"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2012</m:t>
                        </m:r>
                      </m:e>
                      <m:sup>
                        <m:r>
                          <a:rPr lang="lv-LV" sz="2000" b="0" i="1" dirty="0" smtClean="0">
                            <a:latin typeface="Cambria Math" panose="02040503050406030204" pitchFamily="18" charset="0"/>
                          </a:rPr>
                          <m:t>2012</m:t>
                        </m:r>
                      </m:sup>
                    </m:sSup>
                    <m:r>
                      <a:rPr lang="lv-LV" sz="2000" i="1" dirty="0" smtClean="0">
                        <a:latin typeface="Cambria Math" panose="02040503050406030204" pitchFamily="18" charset="0"/>
                      </a:rPr>
                      <m:t>)))</m:t>
                    </m:r>
                  </m:oMath>
                </a14:m>
                <a:r>
                  <a:rPr lang="lv-LV" sz="2000" dirty="0"/>
                  <a:t> arī dod atlikumu </a:t>
                </a:r>
                <a14:m>
                  <m:oMath xmlns:m="http://schemas.openxmlformats.org/officeDocument/2006/math">
                    <m:r>
                      <a:rPr lang="lv-LV" sz="2000" i="1" dirty="0" smtClean="0">
                        <a:latin typeface="Cambria Math" panose="02040503050406030204" pitchFamily="18" charset="0"/>
                      </a:rPr>
                      <m:t>7</m:t>
                    </m:r>
                  </m:oMath>
                </a14:m>
                <a:r>
                  <a:rPr lang="lv-LV" sz="2000" dirty="0"/>
                  <a:t>, dalot ar </a:t>
                </a:r>
                <a14:m>
                  <m:oMath xmlns:m="http://schemas.openxmlformats.org/officeDocument/2006/math">
                    <m:r>
                      <a:rPr lang="lv-LV" sz="2000" i="1" dirty="0" smtClean="0">
                        <a:latin typeface="Cambria Math" panose="02040503050406030204" pitchFamily="18" charset="0"/>
                      </a:rPr>
                      <m:t>9</m:t>
                    </m:r>
                  </m:oMath>
                </a14:m>
                <a:r>
                  <a:rPr lang="lv-LV" sz="2000" dirty="0"/>
                  <a:t>. </a:t>
                </a:r>
              </a:p>
              <a:p>
                <a:r>
                  <a:rPr lang="lv-LV" sz="2000" dirty="0" smtClean="0"/>
                  <a:t>Visos šajos pārveidojumos nemainās kongruence (mod 9)</a:t>
                </a:r>
                <a:endParaRPr lang="lv-LV" sz="2000" dirty="0"/>
              </a:p>
            </p:txBody>
          </p:sp>
        </mc:Choice>
        <mc:Fallback xmlns="">
          <p:sp>
            <p:nvSpPr>
              <p:cNvPr id="4" name="Content Placeholder 5"/>
              <p:cNvSpPr>
                <a:spLocks noGrp="1" noRot="1" noChangeAspect="1" noMove="1" noResize="1" noEditPoints="1" noAdjustHandles="1" noChangeArrowheads="1" noChangeShapeType="1" noTextEdit="1"/>
              </p:cNvSpPr>
              <p:nvPr>
                <p:ph idx="1"/>
              </p:nvPr>
            </p:nvSpPr>
            <p:spPr>
              <a:blipFill>
                <a:blip r:embed="rId2"/>
                <a:stretch>
                  <a:fillRect l="-1802" t="-2152"/>
                </a:stretch>
              </a:blipFill>
            </p:spPr>
            <p:txBody>
              <a:bodyPr/>
              <a:lstStyle/>
              <a:p>
                <a:r>
                  <a:rPr lang="lv-LV">
                    <a:noFill/>
                  </a:rPr>
                  <a:t> </a:t>
                </a:r>
              </a:p>
            </p:txBody>
          </p:sp>
        </mc:Fallback>
      </mc:AlternateContent>
    </p:spTree>
    <p:extLst>
      <p:ext uri="{BB962C8B-B14F-4D97-AF65-F5344CB8AC3E}">
        <p14:creationId xmlns:p14="http://schemas.microsoft.com/office/powerpoint/2010/main" val="4032411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
        <p:nvSpPr>
          <p:cNvPr id="2" name="Title 1"/>
          <p:cNvSpPr>
            <a:spLocks noGrp="1"/>
          </p:cNvSpPr>
          <p:nvPr>
            <p:ph type="title"/>
          </p:nvPr>
        </p:nvSpPr>
        <p:spPr/>
        <p:txBody>
          <a:bodyPr/>
          <a:lstStyle/>
          <a:p>
            <a:r>
              <a:rPr lang="lv-LV" dirty="0"/>
              <a:t>P</a:t>
            </a:r>
            <a:r>
              <a:rPr lang="lv-LV" dirty="0" smtClean="0"/>
              <a:t>retrunas modulis</a:t>
            </a:r>
            <a:endParaRPr lang="en-US" dirty="0"/>
          </a:p>
        </p:txBody>
      </p:sp>
    </p:spTree>
    <p:extLst>
      <p:ext uri="{BB962C8B-B14F-4D97-AF65-F5344CB8AC3E}">
        <p14:creationId xmlns:p14="http://schemas.microsoft.com/office/powerpoint/2010/main" val="279151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rmAutofit fontScale="92500"/>
              </a:bodyPr>
              <a:lstStyle/>
              <a:p>
                <a:pPr marL="457200" indent="-457200">
                  <a:buFont typeface="+mj-lt"/>
                  <a:buAutoNum type="arabicPeriod"/>
                </a:pPr>
                <a:r>
                  <a:rPr lang="lv-LV" b="1" dirty="0"/>
                  <a:t>Izvēlamies tikai pirmskaitļus vai to pakāpes. </a:t>
                </a:r>
                <a:br>
                  <a:rPr lang="lv-LV" b="1" dirty="0"/>
                </a:br>
                <a:r>
                  <a:rPr lang="lv-LV" dirty="0"/>
                  <a:t>Ja vesela izteiksme satur mainīgos arī kāpinātājos, tad var iznākt, ka pretruna parādās tikai moduļiem m, kas satur dažādus pirmreizinātājus. Tomēr šo pretrunu var iegūt arī aplūkojot tikai pirmskaitļa pakāpes.</a:t>
                </a:r>
                <a:endParaRPr lang="lv-LV" b="1" dirty="0"/>
              </a:p>
              <a:p>
                <a:pPr marL="457200" indent="-457200">
                  <a:buFont typeface="+mj-lt"/>
                  <a:buAutoNum type="arabicPeriod"/>
                </a:pPr>
                <a:r>
                  <a:rPr lang="lv-LV" b="1" dirty="0"/>
                  <a:t>Sākam ar maziem moduļiem 2, 3, 4, 5, 7, 8, 9, 11, ... .</a:t>
                </a:r>
              </a:p>
              <a:p>
                <a:pPr marL="457200" indent="-457200">
                  <a:buFont typeface="+mj-lt"/>
                  <a:buAutoNum type="arabicPeriod"/>
                </a:pPr>
                <a:r>
                  <a:rPr lang="lv-LV" b="1" dirty="0"/>
                  <a:t>Izvēlamies moduļus, kas ir vienādojuma koeficientu dalītāji, samazinot vienādojuma locekļu skaitu.</a:t>
                </a:r>
                <a:endParaRPr lang="lv-LV" dirty="0"/>
              </a:p>
              <a:p>
                <a:pPr marL="457200" indent="-457200">
                  <a:buFont typeface="+mj-lt"/>
                  <a:buAutoNum type="arabicPeriod"/>
                </a:pPr>
                <a:r>
                  <a:rPr lang="lv-LV" dirty="0"/>
                  <a:t>Vienādojumos, kuros figurē skaitļu </a:t>
                </a:r>
                <a:r>
                  <a:rPr lang="lv-LV" dirty="0" err="1"/>
                  <a:t>k</a:t>
                </a:r>
                <a:r>
                  <a:rPr lang="lv-LV" dirty="0"/>
                  <a:t>-tās pakāpes, aplūkojam moduļus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𝑘</m:t>
                        </m:r>
                      </m:e>
                      <m:sup>
                        <m:r>
                          <a:rPr lang="lv-LV" b="0" i="1" smtClean="0">
                            <a:latin typeface="Cambria Math" panose="02040503050406030204" pitchFamily="18" charset="0"/>
                          </a:rPr>
                          <m:t>2</m:t>
                        </m:r>
                      </m:sup>
                    </m:sSup>
                  </m:oMath>
                </a14:m>
                <a:r>
                  <a:rPr lang="lv-LV" dirty="0"/>
                  <a:t> un visus pirmskaitļus, kas izsakāmi formā </a:t>
                </a:r>
                <a14:m>
                  <m:oMath xmlns:m="http://schemas.openxmlformats.org/officeDocument/2006/math">
                    <m:r>
                      <a:rPr lang="lv-LV" i="1" dirty="0" smtClean="0">
                        <a:latin typeface="Cambria Math" panose="02040503050406030204" pitchFamily="18" charset="0"/>
                      </a:rPr>
                      <m:t>𝑚𝑘</m:t>
                    </m:r>
                    <m:r>
                      <a:rPr lang="lv-LV" i="1" dirty="0">
                        <a:latin typeface="Cambria Math" panose="02040503050406030204" pitchFamily="18" charset="0"/>
                      </a:rPr>
                      <m:t> + 1</m:t>
                    </m:r>
                  </m:oMath>
                </a14:m>
                <a:r>
                  <a:rPr lang="lv-LV" dirty="0"/>
                  <a:t>. </a:t>
                </a:r>
              </a:p>
              <a:p>
                <a:endParaRPr lang="lv-LV"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1499" t="-2759" r="-2849" b="-690"/>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004706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rmAutofit/>
              </a:bodyPr>
              <a:lstStyle/>
              <a:p>
                <a:r>
                  <a:rPr lang="en-US" sz="2400" b="1" dirty="0" err="1" smtClean="0"/>
                  <a:t>Uzdevum</a:t>
                </a:r>
                <a:r>
                  <a:rPr lang="lv-LV" sz="2400" b="1" dirty="0" smtClean="0"/>
                  <a:t>i</a:t>
                </a:r>
                <a:r>
                  <a:rPr lang="en-US" sz="2400" b="1" dirty="0" smtClean="0"/>
                  <a:t>: </a:t>
                </a:r>
                <a:r>
                  <a:rPr lang="en-US" sz="2400" dirty="0" err="1"/>
                  <a:t>Pierādīt</a:t>
                </a:r>
                <a:r>
                  <a:rPr lang="en-US" sz="2400" dirty="0"/>
                  <a:t>, ka </a:t>
                </a:r>
                <a:r>
                  <a:rPr lang="en-US" sz="2400" dirty="0" err="1"/>
                  <a:t>sekojošiem</a:t>
                </a:r>
                <a:r>
                  <a:rPr lang="en-US" sz="2400" dirty="0"/>
                  <a:t> </a:t>
                </a:r>
                <a:r>
                  <a:rPr lang="en-US" sz="2400" dirty="0" err="1"/>
                  <a:t>vienādojumiem</a:t>
                </a:r>
                <a:r>
                  <a:rPr lang="en-US" sz="2400" dirty="0"/>
                  <a:t> </a:t>
                </a:r>
                <a:r>
                  <a:rPr lang="en-US" sz="2400" dirty="0" err="1"/>
                  <a:t>nav</a:t>
                </a:r>
                <a:r>
                  <a:rPr lang="en-US" sz="2400" dirty="0"/>
                  <a:t> </a:t>
                </a:r>
                <a:r>
                  <a:rPr lang="en-US" sz="2400" dirty="0" err="1"/>
                  <a:t>atrisinājumu</a:t>
                </a:r>
                <a:r>
                  <a:rPr lang="en-US" sz="2400" dirty="0"/>
                  <a:t> </a:t>
                </a:r>
                <a:r>
                  <a:rPr lang="en-US" sz="2400" dirty="0" err="1"/>
                  <a:t>veselos</a:t>
                </a:r>
                <a:r>
                  <a:rPr lang="en-US" sz="2400" dirty="0"/>
                  <a:t> </a:t>
                </a:r>
                <a:r>
                  <a:rPr lang="en-US" sz="2400" dirty="0" err="1"/>
                  <a:t>skaitļos</a:t>
                </a:r>
                <a:r>
                  <a:rPr lang="en-US" sz="2400" dirty="0"/>
                  <a:t>:</a:t>
                </a:r>
              </a:p>
              <a:p>
                <a:r>
                  <a:rPr lang="en-US" sz="2400" dirty="0"/>
                  <a:t>	</a:t>
                </a:r>
                <a:r>
                  <a:rPr lang="en-US" sz="2400" dirty="0" smtClean="0"/>
                  <a:t>(</a:t>
                </a:r>
                <a:r>
                  <a:rPr lang="lv-LV" sz="2400" dirty="0" smtClean="0"/>
                  <a:t>A</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=6</m:t>
                    </m:r>
                  </m:oMath>
                </a14:m>
                <a:r>
                  <a:rPr lang="en-US" sz="2400" dirty="0"/>
                  <a:t>,</a:t>
                </a:r>
              </a:p>
              <a:p>
                <a:r>
                  <a:rPr lang="en-US" sz="2400" dirty="0"/>
                  <a:t>	</a:t>
                </a:r>
                <a:r>
                  <a:rPr lang="en-US" sz="2400" dirty="0" smtClean="0"/>
                  <a:t>(</a:t>
                </a:r>
                <a:r>
                  <a:rPr lang="lv-LV" sz="2400" dirty="0" smtClean="0"/>
                  <a:t>B</a:t>
                </a:r>
                <a:r>
                  <a:rPr lang="en-US" sz="2400" dirty="0" smtClean="0"/>
                  <a:t>)  </a:t>
                </a:r>
                <a14:m>
                  <m:oMath xmlns:m="http://schemas.openxmlformats.org/officeDocument/2006/math">
                    <m:r>
                      <a:rPr lang="lv-LV" sz="2400" b="0" i="1" smtClean="0">
                        <a:latin typeface="Cambria Math" panose="02040503050406030204" pitchFamily="18" charset="0"/>
                      </a:rPr>
                      <m:t>15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−7</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C</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−2</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+8</m:t>
                    </m:r>
                    <m:r>
                      <a:rPr lang="lv-LV" sz="2400" b="0" i="1" smtClean="0">
                        <a:latin typeface="Cambria Math" panose="02040503050406030204" pitchFamily="18" charset="0"/>
                      </a:rPr>
                      <m:t>𝑧</m:t>
                    </m:r>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D</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𝑧</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1969</m:t>
                        </m:r>
                      </m:e>
                      <m:sup>
                        <m:r>
                          <a:rPr lang="lv-LV" sz="2400" b="0" i="1" smtClean="0">
                            <a:latin typeface="Cambria Math" panose="02040503050406030204" pitchFamily="18" charset="0"/>
                          </a:rPr>
                          <m:t>2</m:t>
                        </m:r>
                      </m:sup>
                    </m:sSup>
                  </m:oMath>
                </a14:m>
                <a:r>
                  <a:rPr lang="en-US" sz="2400" dirty="0"/>
                  <a:t>.</a:t>
                </a:r>
              </a:p>
              <a:p>
                <a:endParaRPr lang="en-US" sz="2400" dirty="0"/>
              </a:p>
              <a:p>
                <a:r>
                  <a:rPr lang="en-US" sz="2400" dirty="0"/>
                  <a:t>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Piemēri ar pretrunas moduli</a:t>
            </a:r>
            <a:endParaRPr lang="en-US" sz="2000" dirty="0"/>
          </a:p>
        </p:txBody>
      </p:sp>
    </p:spTree>
    <p:extLst>
      <p:ext uri="{BB962C8B-B14F-4D97-AF65-F5344CB8AC3E}">
        <p14:creationId xmlns:p14="http://schemas.microsoft.com/office/powerpoint/2010/main" val="3992565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dirty="0"/>
                  <a:t>Atrast visus pirmskaitļu pārus </a:t>
                </a:r>
                <a14:m>
                  <m:oMath xmlns:m="http://schemas.openxmlformats.org/officeDocument/2006/math">
                    <m:r>
                      <a:rPr lang="lv-LV" sz="2400" i="1" dirty="0" smtClean="0">
                        <a:latin typeface="Cambria Math" panose="02040503050406030204" pitchFamily="18" charset="0"/>
                      </a:rPr>
                      <m:t>(</m:t>
                    </m:r>
                    <m:r>
                      <a:rPr lang="lv-LV" sz="2400" i="1" dirty="0">
                        <a:latin typeface="Cambria Math" panose="02040503050406030204" pitchFamily="18" charset="0"/>
                      </a:rPr>
                      <m:t>𝑝</m:t>
                    </m:r>
                    <m:r>
                      <a:rPr lang="lv-LV" sz="2400" i="1" dirty="0">
                        <a:latin typeface="Cambria Math" panose="02040503050406030204" pitchFamily="18" charset="0"/>
                      </a:rPr>
                      <m:t>, </m:t>
                    </m:r>
                    <m:r>
                      <a:rPr lang="lv-LV" sz="2400" i="1" dirty="0">
                        <a:latin typeface="Cambria Math" panose="02040503050406030204" pitchFamily="18" charset="0"/>
                      </a:rPr>
                      <m:t>𝑞</m:t>
                    </m:r>
                    <m:r>
                      <a:rPr lang="lv-LV" sz="2400" i="1" dirty="0" smtClean="0">
                        <a:latin typeface="Cambria Math" panose="02040503050406030204" pitchFamily="18" charset="0"/>
                      </a:rPr>
                      <m:t>)</m:t>
                    </m:r>
                  </m:oMath>
                </a14:m>
                <a:r>
                  <a:rPr lang="lv-LV" sz="2400" dirty="0"/>
                  <a:t>, kuriem</a:t>
                </a:r>
              </a:p>
              <a:p>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𝑝</m:t>
                        </m:r>
                      </m:e>
                      <m:sup>
                        <m:r>
                          <a:rPr lang="lv-LV" sz="2400" b="0" i="1" dirty="0" smtClean="0">
                            <a:latin typeface="Cambria Math" panose="02040503050406030204" pitchFamily="18" charset="0"/>
                          </a:rPr>
                          <m:t>3</m:t>
                        </m:r>
                      </m:sup>
                    </m:sSup>
                    <m:r>
                      <a:rPr lang="lv-LV" sz="2400" i="1" dirty="0" smtClean="0">
                        <a:latin typeface="Cambria Math" panose="02040503050406030204" pitchFamily="18" charset="0"/>
                      </a:rPr>
                      <m:t> </m:t>
                    </m:r>
                    <m:r>
                      <a:rPr lang="lv-LV" sz="2400" i="1" dirty="0">
                        <a:latin typeface="Cambria Math" panose="02040503050406030204" pitchFamily="18" charset="0"/>
                      </a:rPr>
                      <m:t>−</m:t>
                    </m:r>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𝑞</m:t>
                        </m:r>
                      </m:e>
                      <m:sup>
                        <m:r>
                          <a:rPr lang="lv-LV" sz="2400" b="0" i="1" dirty="0" smtClean="0">
                            <a:latin typeface="Cambria Math" panose="02040503050406030204" pitchFamily="18" charset="0"/>
                          </a:rPr>
                          <m:t>5</m:t>
                        </m:r>
                      </m:sup>
                    </m:sSup>
                    <m:r>
                      <a:rPr lang="lv-LV" sz="2400" i="1" dirty="0">
                        <a:latin typeface="Cambria Math" panose="02040503050406030204" pitchFamily="18" charset="0"/>
                      </a:rPr>
                      <m:t> =</m:t>
                    </m:r>
                    <m:sSup>
                      <m:sSupPr>
                        <m:ctrlPr>
                          <a:rPr lang="lv-LV" sz="2400" i="1" dirty="0" smtClean="0">
                            <a:latin typeface="Cambria Math" panose="02040503050406030204" pitchFamily="18" charset="0"/>
                          </a:rPr>
                        </m:ctrlPr>
                      </m:sSupPr>
                      <m:e>
                        <m:d>
                          <m:dPr>
                            <m:ctrlPr>
                              <a:rPr lang="lv-LV" sz="2400" i="1" dirty="0" smtClean="0">
                                <a:latin typeface="Cambria Math" panose="02040503050406030204" pitchFamily="18" charset="0"/>
                              </a:rPr>
                            </m:ctrlPr>
                          </m:dPr>
                          <m:e>
                            <m:r>
                              <a:rPr lang="lv-LV" sz="2400" b="0" i="1" dirty="0" smtClean="0">
                                <a:latin typeface="Cambria Math" panose="02040503050406030204" pitchFamily="18" charset="0"/>
                              </a:rPr>
                              <m:t>𝑝</m:t>
                            </m:r>
                            <m:r>
                              <a:rPr lang="lv-LV" sz="2400" b="0" i="1" dirty="0" smtClean="0">
                                <a:latin typeface="Cambria Math" panose="02040503050406030204" pitchFamily="18" charset="0"/>
                              </a:rPr>
                              <m:t>+</m:t>
                            </m:r>
                            <m:r>
                              <a:rPr lang="lv-LV" sz="2400" b="0" i="1" dirty="0" smtClean="0">
                                <a:latin typeface="Cambria Math" panose="02040503050406030204" pitchFamily="18" charset="0"/>
                              </a:rPr>
                              <m:t>𝑞</m:t>
                            </m:r>
                          </m:e>
                        </m:d>
                      </m:e>
                      <m:sup>
                        <m:r>
                          <a:rPr lang="lv-LV" sz="2400" b="0" i="1" dirty="0" smtClean="0">
                            <a:latin typeface="Cambria Math" panose="02040503050406030204" pitchFamily="18" charset="0"/>
                          </a:rPr>
                          <m:t>2</m:t>
                        </m:r>
                      </m:sup>
                    </m:sSup>
                  </m:oMath>
                </a14:m>
                <a:r>
                  <a:rPr lang="lv-LV" sz="2400" dirty="0"/>
                  <a:t>.</a:t>
                </a:r>
              </a:p>
              <a:p>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Bw2016.1 (Baltic Way olimpiāde, 2016.g</a:t>
            </a:r>
            <a:r>
              <a:rPr lang="lv-LV" dirty="0" smtClean="0"/>
              <a:t>.,1.uzd.)</a:t>
            </a:r>
            <a:endParaRPr lang="en-US" dirty="0"/>
          </a:p>
        </p:txBody>
      </p:sp>
    </p:spTree>
    <p:extLst>
      <p:ext uri="{BB962C8B-B14F-4D97-AF65-F5344CB8AC3E}">
        <p14:creationId xmlns:p14="http://schemas.microsoft.com/office/powerpoint/2010/main" val="3631145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136808"/>
                <a:ext cx="8456803" cy="2301842"/>
              </a:xfrm>
            </p:spPr>
            <p:txBody>
              <a:bodyPr/>
              <a:lstStyle/>
              <a:p>
                <a14:m>
                  <m:oMath xmlns:m="http://schemas.openxmlformats.org/officeDocument/2006/math">
                    <m:sSup>
                      <m:sSupPr>
                        <m:ctrlPr>
                          <a:rPr lang="lv-LV" i="1" dirty="0">
                            <a:latin typeface="Cambria Math" panose="02040503050406030204" pitchFamily="18" charset="0"/>
                          </a:rPr>
                        </m:ctrlPr>
                      </m:sSupPr>
                      <m:e>
                        <m:r>
                          <a:rPr lang="lv-LV" i="1" dirty="0">
                            <a:latin typeface="Cambria Math" panose="02040503050406030204" pitchFamily="18" charset="0"/>
                          </a:rPr>
                          <m:t>𝑝</m:t>
                        </m:r>
                      </m:e>
                      <m:sup>
                        <m:r>
                          <a:rPr lang="lv-LV" i="1" dirty="0">
                            <a:latin typeface="Cambria Math" panose="02040503050406030204" pitchFamily="18" charset="0"/>
                          </a:rPr>
                          <m:t>3</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r>
                          <a:rPr lang="lv-LV" i="1" dirty="0">
                            <a:latin typeface="Cambria Math" panose="02040503050406030204" pitchFamily="18" charset="0"/>
                          </a:rPr>
                          <m:t>𝑞</m:t>
                        </m:r>
                      </m:e>
                      <m:sup>
                        <m:r>
                          <a:rPr lang="lv-LV" i="1" dirty="0">
                            <a:latin typeface="Cambria Math" panose="02040503050406030204" pitchFamily="18" charset="0"/>
                          </a:rPr>
                          <m:t>5</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d>
                          <m:dPr>
                            <m:ctrlPr>
                              <a:rPr lang="lv-LV" i="1" dirty="0">
                                <a:latin typeface="Cambria Math" panose="02040503050406030204" pitchFamily="18" charset="0"/>
                              </a:rPr>
                            </m:ctrlPr>
                          </m:dPr>
                          <m:e>
                            <m:r>
                              <a:rPr lang="lv-LV" i="1" dirty="0">
                                <a:latin typeface="Cambria Math" panose="02040503050406030204" pitchFamily="18" charset="0"/>
                              </a:rPr>
                              <m:t>𝑝</m:t>
                            </m:r>
                            <m:r>
                              <a:rPr lang="lv-LV" i="1" dirty="0">
                                <a:latin typeface="Cambria Math" panose="02040503050406030204" pitchFamily="18" charset="0"/>
                              </a:rPr>
                              <m:t>+</m:t>
                            </m:r>
                            <m:r>
                              <a:rPr lang="lv-LV" i="1" dirty="0">
                                <a:latin typeface="Cambria Math" panose="02040503050406030204" pitchFamily="18" charset="0"/>
                              </a:rPr>
                              <m:t>𝑞</m:t>
                            </m:r>
                          </m:e>
                        </m:d>
                      </m:e>
                      <m:sup>
                        <m:r>
                          <a:rPr lang="lv-LV" i="1" dirty="0">
                            <a:latin typeface="Cambria Math" panose="02040503050406030204" pitchFamily="18" charset="0"/>
                          </a:rPr>
                          <m:t>2</m:t>
                        </m:r>
                      </m:sup>
                    </m:sSup>
                  </m:oMath>
                </a14:m>
                <a:r>
                  <a:rPr lang="lv-LV" dirty="0"/>
                  <a:t>.</a:t>
                </a:r>
              </a:p>
              <a:p>
                <a:r>
                  <a:rPr lang="lv-LV" dirty="0" smtClean="0"/>
                  <a:t>Kreisajai pusei jābūt nenegatīvai.</a:t>
                </a:r>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136808"/>
                <a:ext cx="8456803" cy="2301842"/>
              </a:xfrm>
              <a:blipFill>
                <a:blip r:embed="rId2"/>
                <a:stretch>
                  <a:fillRect l="-2163" t="-3979"/>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Sākam, kā parasti, ar ķēpāšanos</a:t>
            </a:r>
            <a:endParaRPr lang="en-US" sz="2400" dirty="0"/>
          </a:p>
        </p:txBody>
      </p:sp>
      <p:pic>
        <p:nvPicPr>
          <p:cNvPr id="4" name="Picture 3"/>
          <p:cNvPicPr>
            <a:picLocks noChangeAspect="1"/>
          </p:cNvPicPr>
          <p:nvPr/>
        </p:nvPicPr>
        <p:blipFill>
          <a:blip r:embed="rId3"/>
          <a:stretch>
            <a:fillRect/>
          </a:stretch>
        </p:blipFill>
        <p:spPr>
          <a:xfrm>
            <a:off x="967573" y="691569"/>
            <a:ext cx="6318074" cy="1332540"/>
          </a:xfrm>
          <a:prstGeom prst="rect">
            <a:avLst/>
          </a:prstGeom>
        </p:spPr>
      </p:pic>
    </p:spTree>
    <p:extLst>
      <p:ext uri="{BB962C8B-B14F-4D97-AF65-F5344CB8AC3E}">
        <p14:creationId xmlns:p14="http://schemas.microsoft.com/office/powerpoint/2010/main" val="3494229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a:t>Kuri atlikumu pārīši </a:t>
            </a:r>
            <a:r>
              <a:rPr lang="lv-LV" dirty="0" smtClean="0"/>
              <a:t>der (mod 3)</a:t>
            </a:r>
            <a:endParaRPr lang="en-US" dirty="0"/>
          </a:p>
        </p:txBody>
      </p:sp>
      <p:pic>
        <p:nvPicPr>
          <p:cNvPr id="4" name="Picture 3"/>
          <p:cNvPicPr>
            <a:picLocks noChangeAspect="1"/>
          </p:cNvPicPr>
          <p:nvPr/>
        </p:nvPicPr>
        <p:blipFill>
          <a:blip r:embed="rId2"/>
          <a:stretch>
            <a:fillRect/>
          </a:stretch>
        </p:blipFill>
        <p:spPr>
          <a:xfrm>
            <a:off x="889847" y="939279"/>
            <a:ext cx="7223835" cy="3659353"/>
          </a:xfrm>
          <a:prstGeom prst="rect">
            <a:avLst/>
          </a:prstGeom>
        </p:spPr>
      </p:pic>
      <p:sp>
        <p:nvSpPr>
          <p:cNvPr id="5" name="Rounded Rectangle 4"/>
          <p:cNvSpPr/>
          <p:nvPr/>
        </p:nvSpPr>
        <p:spPr>
          <a:xfrm>
            <a:off x="2654423" y="1420427"/>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654423" y="2068243"/>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654423" y="2467114"/>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752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p:cNvPr>
              <p:cNvSpPr>
                <a:spLocks noGrp="1"/>
              </p:cNvSpPr>
              <p:nvPr>
                <p:ph idx="1"/>
              </p:nvPr>
            </p:nvSpPr>
            <p:spPr/>
            <p:txBody>
              <a:bodyPr>
                <a:normAutofit/>
              </a:bodyPr>
              <a:lstStyle/>
              <a:p>
                <a:r>
                  <a:rPr lang="en-US" sz="2400" b="1" dirty="0"/>
                  <a:t>BWTST.2018.13: </a:t>
                </a:r>
                <a:r>
                  <a:rPr lang="en-US" sz="2400" i="1" dirty="0" err="1"/>
                  <a:t>Vai</a:t>
                </a:r>
                <a:r>
                  <a:rPr lang="en-US" sz="2400" i="1" dirty="0"/>
                  <a:t> </a:t>
                </a:r>
                <a:r>
                  <a:rPr lang="en-US" sz="2400" i="1" dirty="0" err="1"/>
                  <a:t>eksistē</a:t>
                </a:r>
                <a:r>
                  <a:rPr lang="en-US" sz="2400" i="1" dirty="0"/>
                  <a:t> </a:t>
                </a:r>
                <a:r>
                  <a:rPr lang="en-US" sz="2400" i="1" dirty="0" err="1"/>
                  <a:t>tāds</a:t>
                </a:r>
                <a:r>
                  <a:rPr lang="en-US" sz="2400" i="1" dirty="0"/>
                  <a:t> </a:t>
                </a:r>
                <a:r>
                  <a:rPr lang="en-US" sz="2400" i="1" dirty="0" err="1"/>
                  <a:t>pirmskaitlis</a:t>
                </a:r>
                <a:r>
                  <a:rPr lang="en-US" sz="2400" i="1" dirty="0"/>
                  <a:t> </a:t>
                </a:r>
                <a14:m>
                  <m:oMath xmlns:m="http://schemas.openxmlformats.org/officeDocument/2006/math">
                    <m:r>
                      <a:rPr lang="en-US" sz="2400" i="1" dirty="0" smtClean="0">
                        <a:latin typeface="Cambria Math" panose="02040503050406030204" pitchFamily="18" charset="0"/>
                      </a:rPr>
                      <m:t>𝑞</m:t>
                    </m:r>
                  </m:oMath>
                </a14:m>
                <a:r>
                  <a:rPr lang="en-US" sz="2400" i="1" dirty="0"/>
                  <a:t>, ka </a:t>
                </a:r>
                <a:r>
                  <a:rPr lang="en-US" sz="2400" i="1" dirty="0" err="1"/>
                  <a:t>nevienam</a:t>
                </a:r>
                <a:r>
                  <a:rPr lang="en-US" sz="2400" i="1" dirty="0"/>
                  <a:t> </a:t>
                </a:r>
                <a:r>
                  <a:rPr lang="en-US" sz="2400" i="1" dirty="0" err="1"/>
                  <a:t>pirmskaitlim</a:t>
                </a:r>
                <a:r>
                  <a:rPr lang="en-US" sz="2400" i="1" dirty="0"/>
                  <a:t> </a:t>
                </a:r>
                <a14:m>
                  <m:oMath xmlns:m="http://schemas.openxmlformats.org/officeDocument/2006/math">
                    <m:r>
                      <a:rPr lang="en-US" sz="2400" i="1" dirty="0" smtClean="0">
                        <a:latin typeface="Cambria Math" panose="02040503050406030204" pitchFamily="18" charset="0"/>
                      </a:rPr>
                      <m:t>𝑝</m:t>
                    </m:r>
                  </m:oMath>
                </a14:m>
                <a:r>
                  <a:rPr lang="en-US" sz="2400" i="1" dirty="0"/>
                  <a:t> </a:t>
                </a:r>
                <a:r>
                  <a:rPr lang="en-US" sz="2400" i="1" dirty="0" err="1"/>
                  <a:t>skaitlis</a:t>
                </a:r>
                <a:r>
                  <a:rPr lang="en-US" sz="2400" i="1" dirty="0"/>
                  <a:t> </a:t>
                </a:r>
              </a:p>
              <a:p>
                <a:pPr/>
                <a14:m>
                  <m:oMathPara xmlns:m="http://schemas.openxmlformats.org/officeDocument/2006/math">
                    <m:oMathParaPr>
                      <m:jc m:val="centerGroup"/>
                    </m:oMathParaPr>
                    <m:oMath xmlns:m="http://schemas.openxmlformats.org/officeDocument/2006/math">
                      <m:rad>
                        <m:radPr>
                          <m:ctrlPr>
                            <a:rPr lang="en-US" sz="2400" i="1" smtClean="0">
                              <a:latin typeface="Cambria Math" panose="02040503050406030204" pitchFamily="18" charset="0"/>
                            </a:rPr>
                          </m:ctrlPr>
                        </m:radPr>
                        <m:deg>
                          <m:r>
                            <m:rPr>
                              <m:brk m:alnAt="7"/>
                            </m:rPr>
                            <a:rPr lang="lv-LV" sz="2400" b="0" i="1" smtClean="0">
                              <a:latin typeface="Cambria Math" panose="02040503050406030204" pitchFamily="18" charset="0"/>
                            </a:rPr>
                            <m:t>3</m:t>
                          </m:r>
                        </m:deg>
                        <m:e>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m:t>
                          </m:r>
                          <m:r>
                            <a:rPr lang="lv-LV" sz="2400" b="0" i="1" smtClean="0">
                              <a:latin typeface="Cambria Math" panose="02040503050406030204" pitchFamily="18" charset="0"/>
                            </a:rPr>
                            <m:t>𝑞</m:t>
                          </m:r>
                        </m:e>
                      </m:rad>
                    </m:oMath>
                  </m:oMathPara>
                </a14:m>
                <a:endParaRPr lang="en-US" sz="2400" i="1" dirty="0"/>
              </a:p>
              <a:p>
                <a:r>
                  <a:rPr lang="en-US" sz="2400" i="1" dirty="0" err="1"/>
                  <a:t>nav</a:t>
                </a:r>
                <a:r>
                  <a:rPr lang="en-US" sz="2400" i="1" dirty="0"/>
                  <a:t> </a:t>
                </a:r>
                <a:r>
                  <a:rPr lang="en-US" sz="2400" i="1" dirty="0" err="1"/>
                  <a:t>naturāls</a:t>
                </a:r>
                <a:r>
                  <a:rPr lang="en-US" sz="2400" i="1" dirty="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2099" t="-2759" r="-300"/>
                </a:stretch>
              </a:blipFill>
            </p:spPr>
            <p:txBody>
              <a:bodyPr/>
              <a:lstStyle/>
              <a:p>
                <a:r>
                  <a:rPr lang="en-US">
                    <a:noFill/>
                  </a:rPr>
                  <a:t> </a:t>
                </a:r>
                <a:endParaRPr lang="en-US">
                  <a:noFill/>
                </a:endParaRPr>
              </a:p>
            </p:txBody>
          </p:sp>
        </mc:Fallback>
      </mc:AlternateContent>
      <p:sp>
        <p:nvSpPr>
          <p:cNvPr id="4" name="Title 3"/>
          <p:cNvSpPr>
            <a:spLocks noGrp="1"/>
          </p:cNvSpPr>
          <p:nvPr>
            <p:ph type="title"/>
          </p:nvPr>
        </p:nvSpPr>
        <p:spPr/>
        <p:txBody>
          <a:bodyPr/>
          <a:lstStyle/>
          <a:p>
            <a:r>
              <a:rPr lang="en-US" sz="2400" dirty="0" err="1"/>
              <a:t>Uzdevums</a:t>
            </a:r>
            <a:r>
              <a:rPr lang="en-US" sz="2400" dirty="0"/>
              <a:t> #1: Atlases </a:t>
            </a:r>
            <a:r>
              <a:rPr lang="en-US" sz="2400" dirty="0" err="1"/>
              <a:t>Sacensības</a:t>
            </a:r>
            <a:r>
              <a:rPr lang="en-US" sz="2400" dirty="0"/>
              <a:t> "</a:t>
            </a:r>
            <a:r>
              <a:rPr lang="en-US" sz="2400" dirty="0" err="1"/>
              <a:t>Baltijas</a:t>
            </a:r>
            <a:r>
              <a:rPr lang="en-US" sz="2400" dirty="0"/>
              <a:t> </a:t>
            </a:r>
            <a:r>
              <a:rPr lang="en-US" sz="2400" dirty="0" err="1"/>
              <a:t>Ceļam</a:t>
            </a:r>
            <a:r>
              <a:rPr lang="en-US" sz="2400" dirty="0"/>
              <a:t>"</a:t>
            </a:r>
          </a:p>
        </p:txBody>
      </p:sp>
    </p:spTree>
    <p:extLst>
      <p:ext uri="{BB962C8B-B14F-4D97-AF65-F5344CB8AC3E}">
        <p14:creationId xmlns:p14="http://schemas.microsoft.com/office/powerpoint/2010/main" val="1985361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=2</m:t>
                    </m:r>
                  </m:oMath>
                </a14:m>
                <a:r>
                  <a:rPr lang="en-US" sz="2400" dirty="0"/>
                  <a:t>, tad </a:t>
                </a:r>
                <a:r>
                  <a:rPr lang="en-US" sz="2400" dirty="0" err="1"/>
                  <a:t>nesanāk</a:t>
                </a:r>
                <a:r>
                  <a:rPr lang="en-US" sz="2400" dirty="0"/>
                  <a:t>, jo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5</m:t>
                        </m:r>
                      </m:e>
                      <m:sup>
                        <m:r>
                          <a:rPr lang="lv-LV" sz="2400" i="1">
                            <a:latin typeface="Cambria Math" panose="02040503050406030204" pitchFamily="18" charset="0"/>
                          </a:rPr>
                          <m:t>2</m:t>
                        </m:r>
                      </m:sup>
                    </m:sSup>
                    <m:r>
                      <a:rPr lang="lv-LV" sz="2400" i="1">
                        <a:latin typeface="Cambria Math" panose="02040503050406030204" pitchFamily="18" charset="0"/>
                      </a:rPr>
                      <m:t>+2=</m:t>
                    </m:r>
                    <m:sSup>
                      <m:sSupPr>
                        <m:ctrlPr>
                          <a:rPr lang="lv-LV" sz="2400" i="1">
                            <a:latin typeface="Cambria Math" panose="02040503050406030204" pitchFamily="18" charset="0"/>
                          </a:rPr>
                        </m:ctrlPr>
                      </m:sSupPr>
                      <m:e>
                        <m:r>
                          <a:rPr lang="lv-LV" sz="2400" i="1">
                            <a:latin typeface="Cambria Math" panose="02040503050406030204" pitchFamily="18" charset="0"/>
                          </a:rPr>
                          <m:t>3</m:t>
                        </m:r>
                      </m:e>
                      <m:sup>
                        <m:r>
                          <a:rPr lang="lv-LV" sz="2400" i="1">
                            <a:latin typeface="Cambria Math" panose="02040503050406030204" pitchFamily="18" charset="0"/>
                          </a:rPr>
                          <m:t>3</m:t>
                        </m:r>
                      </m:sup>
                    </m:sSup>
                  </m:oMath>
                </a14:m>
                <a:r>
                  <a:rPr lang="en-US" sz="2400" dirty="0"/>
                  <a:t> </a:t>
                </a:r>
                <a:r>
                  <a:rPr lang="en-US" sz="2400" dirty="0" err="1"/>
                  <a:t>ir</a:t>
                </a:r>
                <a:r>
                  <a:rPr lang="en-US" sz="2400" dirty="0"/>
                  <a:t> </a:t>
                </a:r>
                <a:r>
                  <a:rPr lang="en-US" sz="2400" dirty="0" err="1"/>
                  <a:t>pilns</a:t>
                </a:r>
                <a:r>
                  <a:rPr lang="en-US" sz="2400" dirty="0"/>
                  <a:t> </a:t>
                </a:r>
                <a:r>
                  <a:rPr lang="en-US" sz="2400" dirty="0" err="1"/>
                  <a:t>kubs</a:t>
                </a:r>
                <a:r>
                  <a:rPr lang="en-US" sz="2400" dirty="0"/>
                  <a:t>.</a:t>
                </a:r>
              </a:p>
              <a:p>
                <a:endParaRPr lang="en-US" sz="2400" dirty="0"/>
              </a:p>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=3</m:t>
                    </m:r>
                  </m:oMath>
                </a14:m>
                <a:r>
                  <a:rPr lang="en-US" sz="2400" dirty="0"/>
                  <a:t>, tad </a:t>
                </a:r>
                <a:r>
                  <a:rPr lang="en-US" sz="2400" dirty="0" err="1"/>
                  <a:t>sanāk</a:t>
                </a:r>
                <a:r>
                  <a:rPr lang="en-US" sz="2400" dirty="0"/>
                  <a:t>. </a:t>
                </a:r>
                <a:r>
                  <a:rPr lang="en-US" sz="2400" dirty="0" err="1"/>
                  <a:t>Pierādījuma</a:t>
                </a:r>
                <a:r>
                  <a:rPr lang="en-US" sz="2400" dirty="0"/>
                  <a:t> </a:t>
                </a:r>
                <a:r>
                  <a:rPr lang="en-US" sz="2400" dirty="0" err="1"/>
                  <a:t>shēma</a:t>
                </a:r>
                <a:r>
                  <a:rPr lang="en-US" sz="2400" dirty="0"/>
                  <a:t> – "</a:t>
                </a:r>
                <a:r>
                  <a:rPr lang="en-US" sz="2400" dirty="0" err="1"/>
                  <a:t>pretrunas</a:t>
                </a:r>
                <a:r>
                  <a:rPr lang="en-US" sz="2400" dirty="0"/>
                  <a:t> </a:t>
                </a:r>
                <a:r>
                  <a:rPr lang="en-US" sz="2400" dirty="0" err="1"/>
                  <a:t>modulis</a:t>
                </a:r>
                <a:r>
                  <a:rPr lang="en-US" sz="2400" dirty="0"/>
                  <a:t>"</a:t>
                </a:r>
              </a:p>
              <a:p>
                <a:pPr marL="342900" indent="-342900">
                  <a:buFont typeface="Lucida Grande" panose="020B0600040502020204" pitchFamily="34" charset="0"/>
                  <a:buChar char="►"/>
                </a:pPr>
                <a:r>
                  <a:rPr lang="en-US" sz="2400" dirty="0" err="1"/>
                  <a:t>Atrodam</a:t>
                </a:r>
                <a:r>
                  <a:rPr lang="en-US" sz="2400" dirty="0"/>
                  <a:t> </a:t>
                </a:r>
                <a:r>
                  <a:rPr lang="en-US" sz="2400" dirty="0" err="1"/>
                  <a:t>tādu</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nelielu</a:t>
                </a:r>
                <a:r>
                  <a:rPr lang="en-US" sz="2400" dirty="0"/>
                  <a:t> </a:t>
                </a:r>
                <a:r>
                  <a:rPr lang="en-US" sz="2400" dirty="0" err="1"/>
                  <a:t>atlikumu</a:t>
                </a:r>
                <a:r>
                  <a:rPr lang="en-US" sz="2400" dirty="0"/>
                  <a:t> </a:t>
                </a:r>
                <a:r>
                  <a:rPr lang="en-US" sz="2400" dirty="0" err="1"/>
                  <a:t>skaitu</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a:t>
                </a:r>
              </a:p>
              <a:p>
                <a:pPr marL="342900" indent="-342900">
                  <a:buFont typeface="Lucida Grande" panose="020B0600040502020204" pitchFamily="34" charset="0"/>
                  <a:buChar char="►"/>
                </a:pPr>
                <a:r>
                  <a:rPr lang="en-US" sz="2400" dirty="0"/>
                  <a:t>Tad </a:t>
                </a:r>
                <a:r>
                  <a:rPr lang="en-US" sz="2400" dirty="0" err="1"/>
                  <a:t>arī</a:t>
                </a:r>
                <a:r>
                  <a:rPr lang="en-US" sz="2400" dirty="0"/>
                  <a:t> </a:t>
                </a:r>
                <a14:m>
                  <m:oMath xmlns:m="http://schemas.openxmlformats.org/officeDocument/2006/math">
                    <m:sSup>
                      <m:sSupPr>
                        <m:ctrlPr>
                          <a:rPr lang="lv-LV"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+3</m:t>
                    </m:r>
                  </m:oMath>
                </a14:m>
                <a:r>
                  <a:rPr lang="en-US" sz="2400" dirty="0"/>
                  <a:t> </a:t>
                </a:r>
                <a:r>
                  <a:rPr lang="en-US" sz="2400" dirty="0" err="1"/>
                  <a:t>dod</a:t>
                </a:r>
                <a:r>
                  <a:rPr lang="en-US" sz="2400" dirty="0"/>
                  <a:t> </a:t>
                </a:r>
                <a:r>
                  <a:rPr lang="en-US" sz="2400" dirty="0" err="1"/>
                  <a:t>paredzamus</a:t>
                </a:r>
                <a:r>
                  <a:rPr lang="en-US" sz="2400" dirty="0"/>
                  <a:t> </a:t>
                </a:r>
                <a:r>
                  <a:rPr lang="en-US" sz="2400" dirty="0" err="1"/>
                  <a:t>atlikumus</a:t>
                </a:r>
                <a:r>
                  <a:rPr lang="en-US" sz="2400" dirty="0"/>
                  <a:t>.</a:t>
                </a:r>
              </a:p>
              <a:p>
                <a:pPr marL="342900" indent="-342900">
                  <a:buFont typeface="Lucida Grande" panose="020B0600040502020204" pitchFamily="34" charset="0"/>
                  <a:buChar char="►"/>
                </a:pPr>
                <a:r>
                  <a:rPr lang="en-US" sz="2400" dirty="0"/>
                  <a:t>Bet </a:t>
                </a:r>
                <a:r>
                  <a:rPr lang="en-US" sz="2400" dirty="0" err="1"/>
                  <a:t>vienlaikus</a:t>
                </a:r>
                <a:r>
                  <a:rPr lang="en-US" sz="2400" dirty="0"/>
                  <a:t> </a:t>
                </a:r>
                <a:r>
                  <a:rPr lang="en-US" sz="2400" dirty="0" err="1"/>
                  <a:t>var</a:t>
                </a:r>
                <a:r>
                  <a:rPr lang="en-US" sz="2400" dirty="0"/>
                  <a:t> </a:t>
                </a:r>
                <a:r>
                  <a:rPr lang="en-US" sz="2400" dirty="0" err="1"/>
                  <a:t>panākt</a:t>
                </a:r>
                <a:r>
                  <a:rPr lang="en-US" sz="2400" dirty="0"/>
                  <a:t>, ka </a:t>
                </a:r>
                <a:r>
                  <a:rPr lang="en-US" sz="2400" dirty="0" err="1"/>
                  <a:t>šādi</a:t>
                </a:r>
                <a:r>
                  <a:rPr lang="en-US" sz="2400" dirty="0"/>
                  <a:t> </a:t>
                </a:r>
                <a:r>
                  <a:rPr lang="en-US" sz="2400" dirty="0" err="1"/>
                  <a:t>atlikumi</a:t>
                </a:r>
                <a:r>
                  <a:rPr lang="en-US" sz="2400" dirty="0"/>
                  <a:t> </a:t>
                </a:r>
                <a:r>
                  <a:rPr lang="en-US" sz="2400" dirty="0" err="1"/>
                  <a:t>ir</a:t>
                </a:r>
                <a:r>
                  <a:rPr lang="en-US" sz="2400" dirty="0"/>
                  <a:t> </a:t>
                </a:r>
                <a:r>
                  <a:rPr lang="en-US" sz="2400" dirty="0" err="1"/>
                  <a:t>neiespējami</a:t>
                </a:r>
                <a:r>
                  <a:rPr lang="en-US" sz="2400" dirty="0"/>
                  <a:t> </a:t>
                </a:r>
                <a:r>
                  <a:rPr lang="en-US" sz="2400" dirty="0" err="1"/>
                  <a:t>naturāla</a:t>
                </a:r>
                <a:r>
                  <a:rPr lang="en-US" sz="2400" dirty="0"/>
                  <a:t> </a:t>
                </a:r>
                <a:r>
                  <a:rPr lang="en-US" sz="2400" dirty="0" err="1"/>
                  <a:t>skaitļa</a:t>
                </a:r>
                <a:r>
                  <a:rPr lang="en-US" sz="2400" dirty="0"/>
                  <a:t> </a:t>
                </a:r>
                <a:r>
                  <a:rPr lang="en-US" sz="2400" dirty="0" err="1"/>
                  <a:t>kubam</a:t>
                </a:r>
                <a:r>
                  <a:rPr lang="en-US" sz="2400" dirty="0"/>
                  <a:t>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3</m:t>
                        </m:r>
                      </m:sup>
                    </m:sSup>
                  </m:oMath>
                </a14:m>
                <a:r>
                  <a:rPr lang="en-US" sz="2400" dirty="0"/>
                  <a:t>. </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1649"/>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1  </a:t>
            </a:r>
          </a:p>
        </p:txBody>
      </p:sp>
    </p:spTree>
    <p:extLst>
      <p:ext uri="{BB962C8B-B14F-4D97-AF65-F5344CB8AC3E}">
        <p14:creationId xmlns:p14="http://schemas.microsoft.com/office/powerpoint/2010/main" val="56575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err="1"/>
                  <a:t>Nepāru</a:t>
                </a:r>
                <a:r>
                  <a:rPr lang="en-US" sz="2400" dirty="0"/>
                  <a:t> </a:t>
                </a:r>
                <a:r>
                  <a:rPr lang="en-US" sz="2400" dirty="0" err="1"/>
                  <a:t>skaitļu</a:t>
                </a:r>
                <a:r>
                  <a:rPr lang="en-US" sz="2400" dirty="0"/>
                  <a:t> </a:t>
                </a:r>
                <a:r>
                  <a:rPr lang="en-US" sz="2400" dirty="0" err="1"/>
                  <a:t>pilniem</a:t>
                </a:r>
                <a:r>
                  <a:rPr lang="en-US" sz="2400" dirty="0"/>
                  <a:t> </a:t>
                </a:r>
                <a:r>
                  <a:rPr lang="en-US" sz="2400" dirty="0" err="1"/>
                  <a:t>kvadrātiem</a:t>
                </a:r>
                <a:r>
                  <a:rPr lang="en-US" sz="2400" dirty="0"/>
                  <a:t> </a:t>
                </a:r>
                <a:r>
                  <a:rPr lang="en-US" sz="2400" dirty="0" err="1"/>
                  <a:t>ir</a:t>
                </a:r>
                <a:r>
                  <a:rPr lang="en-US" sz="2400" dirty="0"/>
                  <a:t> </a:t>
                </a:r>
                <a:r>
                  <a:rPr lang="en-US" sz="2400" dirty="0" err="1"/>
                  <a:t>izdevīgi</a:t>
                </a:r>
                <a:r>
                  <a:rPr lang="en-US" sz="2400" dirty="0"/>
                  <a:t> </a:t>
                </a:r>
                <a:r>
                  <a:rPr lang="en-US" sz="2400" dirty="0" err="1"/>
                  <a:t>aplūkot</a:t>
                </a:r>
                <a:r>
                  <a:rPr lang="en-US" sz="2400" dirty="0"/>
                  <a:t> </a:t>
                </a:r>
                <a:r>
                  <a:rPr lang="en-US" sz="2400" dirty="0" err="1"/>
                  <a:t>atlikumus</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 </a:t>
                </a:r>
                <a:r>
                  <a:rPr lang="en-US" sz="2400" dirty="0" err="1"/>
                  <a:t>tas</a:t>
                </a:r>
                <a:r>
                  <a:rPr lang="en-US" sz="2400" dirty="0"/>
                  <a:t> </a:t>
                </a:r>
                <a:r>
                  <a:rPr lang="en-US" sz="2400" dirty="0" err="1"/>
                  <a:t>arī</a:t>
                </a:r>
                <a:r>
                  <a:rPr lang="en-US" sz="2400" dirty="0"/>
                  <a:t> </a:t>
                </a:r>
                <a:r>
                  <a:rPr lang="en-US" sz="2400" dirty="0" err="1"/>
                  <a:t>būs</a:t>
                </a:r>
                <a:r>
                  <a:rPr lang="en-US" sz="2400" dirty="0"/>
                  <a:t> </a:t>
                </a:r>
                <a:r>
                  <a:rPr lang="en-US" sz="2400" dirty="0" err="1"/>
                  <a:t>mūsu</a:t>
                </a:r>
                <a:r>
                  <a:rPr lang="en-US" sz="2400" dirty="0"/>
                  <a:t> </a:t>
                </a:r>
                <a:r>
                  <a:rPr lang="en-US" sz="2400" dirty="0" err="1"/>
                  <a:t>pretrunas</a:t>
                </a:r>
                <a:r>
                  <a:rPr lang="en-US" sz="2400" dirty="0"/>
                  <a:t> </a:t>
                </a:r>
                <a:r>
                  <a:rPr lang="en-US" sz="2400" dirty="0" err="1"/>
                  <a:t>modulis</a:t>
                </a:r>
                <a:r>
                  <a:rPr lang="en-US" sz="2400" dirty="0"/>
                  <a:t>.</a:t>
                </a:r>
              </a:p>
              <a:p>
                <a:r>
                  <a:rPr lang="en-US" sz="2400" b="1" dirty="0" err="1"/>
                  <a:t>Apgalvojums</a:t>
                </a:r>
                <a:r>
                  <a:rPr lang="en-US" sz="2400" b="1" dirty="0"/>
                  <a:t>: </a:t>
                </a:r>
                <a:r>
                  <a:rPr lang="en-US" sz="2400" dirty="0" err="1"/>
                  <a:t>Jebkurš</a:t>
                </a:r>
                <a:r>
                  <a:rPr lang="en-US" sz="2400" dirty="0"/>
                  <a:t> </a:t>
                </a:r>
                <a:r>
                  <a:rPr lang="en-US" sz="2400" dirty="0" err="1"/>
                  <a:t>nepāru</a:t>
                </a:r>
                <a:r>
                  <a:rPr lang="en-US" sz="2400" dirty="0"/>
                  <a:t> </a:t>
                </a:r>
                <a:r>
                  <a:rPr lang="en-US" sz="2400" dirty="0" err="1"/>
                  <a:t>skaitļu</a:t>
                </a:r>
                <a:r>
                  <a:rPr lang="en-US" sz="2400" dirty="0"/>
                  <a:t> </a:t>
                </a:r>
                <a:r>
                  <a:rPr lang="en-US" sz="2400" dirty="0" err="1"/>
                  <a:t>kvadrāts</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1</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a:p>
                <a:r>
                  <a:rPr lang="en-US" sz="2400" b="1" dirty="0" err="1"/>
                  <a:t>Pierādījums</a:t>
                </a:r>
                <a:r>
                  <a:rPr lang="en-US" sz="2400" b="1" dirty="0"/>
                  <a:t>: </a:t>
                </a:r>
                <a:r>
                  <a:rPr lang="en-US" sz="2400" dirty="0" err="1"/>
                  <a:t>Apzīmējam</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=2</m:t>
                    </m:r>
                    <m:r>
                      <a:rPr lang="en-US" sz="2400" i="1" dirty="0" smtClean="0">
                        <a:latin typeface="Cambria Math" panose="02040503050406030204" pitchFamily="18" charset="0"/>
                      </a:rPr>
                      <m:t>𝑘</m:t>
                    </m:r>
                    <m:r>
                      <a:rPr lang="en-US" sz="2400" i="1" dirty="0" smtClean="0">
                        <a:latin typeface="Cambria Math" panose="02040503050406030204" pitchFamily="18" charset="0"/>
                      </a:rPr>
                      <m:t>+1</m:t>
                    </m:r>
                  </m:oMath>
                </a14:m>
                <a:r>
                  <a:rPr lang="en-US" sz="2400" dirty="0"/>
                  <a:t>. Tad </a:t>
                </a:r>
                <a14:m>
                  <m:oMath xmlns:m="http://schemas.openxmlformats.org/officeDocument/2006/math">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lv-LV" sz="2400" b="0" i="1" smtClean="0">
                                <a:latin typeface="Cambria Math" panose="02040503050406030204" pitchFamily="18" charset="0"/>
                              </a:rPr>
                              <m:t>2</m:t>
                            </m:r>
                            <m:r>
                              <a:rPr lang="lv-LV" sz="2400" b="0" i="1" smtClean="0">
                                <a:latin typeface="Cambria Math" panose="02040503050406030204" pitchFamily="18" charset="0"/>
                              </a:rPr>
                              <m:t>𝑘</m:t>
                            </m:r>
                            <m:r>
                              <a:rPr lang="lv-LV" sz="2400" b="0" i="1" smtClean="0">
                                <a:latin typeface="Cambria Math" panose="02040503050406030204" pitchFamily="18" charset="0"/>
                              </a:rPr>
                              <m:t>+1</m:t>
                            </m:r>
                          </m:e>
                        </m:d>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𝑘</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r>
                      <a:rPr lang="lv-LV" sz="2400" b="0" i="1" smtClean="0">
                        <a:latin typeface="Cambria Math" panose="02040503050406030204" pitchFamily="18" charset="0"/>
                      </a:rPr>
                      <m:t>𝑘</m:t>
                    </m:r>
                    <m:r>
                      <a:rPr lang="lv-LV" sz="2400" b="0" i="1" smtClean="0">
                        <a:latin typeface="Cambria Math" panose="02040503050406030204" pitchFamily="18" charset="0"/>
                      </a:rPr>
                      <m:t>+1=4</m:t>
                    </m:r>
                    <m:r>
                      <a:rPr lang="lv-LV" sz="2400" b="0" i="1" smtClean="0">
                        <a:latin typeface="Cambria Math" panose="02040503050406030204" pitchFamily="18" charset="0"/>
                      </a:rPr>
                      <m:t>𝑘</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𝑘</m:t>
                        </m:r>
                        <m:r>
                          <a:rPr lang="lv-LV" sz="2400" b="0" i="1" smtClean="0">
                            <a:latin typeface="Cambria Math" panose="02040503050406030204" pitchFamily="18" charset="0"/>
                          </a:rPr>
                          <m:t>+1</m:t>
                        </m:r>
                      </m:e>
                    </m:d>
                    <m:r>
                      <a:rPr lang="lv-LV" sz="2400" b="0" i="1" smtClean="0">
                        <a:latin typeface="Cambria Math" panose="02040503050406030204" pitchFamily="18" charset="0"/>
                      </a:rPr>
                      <m:t>+1</m:t>
                    </m:r>
                  </m:oMath>
                </a14:m>
                <a:r>
                  <a:rPr lang="en-US" sz="2400" dirty="0"/>
                  <a:t>. </a:t>
                </a:r>
                <a:r>
                  <a:rPr lang="en-US" sz="2400" dirty="0" err="1"/>
                  <a:t>Vismaz</a:t>
                </a:r>
                <a:r>
                  <a:rPr lang="en-US" sz="2400" dirty="0"/>
                  <a:t> </a:t>
                </a:r>
                <a:r>
                  <a:rPr lang="en-US" sz="2400" dirty="0" err="1"/>
                  <a:t>viens</a:t>
                </a:r>
                <a:r>
                  <a:rPr lang="en-US" sz="2400" dirty="0"/>
                  <a:t> no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 </a:t>
                </a:r>
                <a:r>
                  <a:rPr lang="en-US" sz="2400" dirty="0" err="1"/>
                  <a:t>tātad</a:t>
                </a:r>
                <a:r>
                  <a:rPr lang="en-US" sz="2400" dirty="0"/>
                  <a:t> </a:t>
                </a:r>
                <a:r>
                  <a:rPr lang="en-US" sz="2400" dirty="0" err="1"/>
                  <a:t>reizinājums</a:t>
                </a:r>
                <a:r>
                  <a:rPr lang="en-US" sz="2400" dirty="0"/>
                  <a:t>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endParaRPr lang="en-US" sz="2400" dirty="0"/>
              </a:p>
              <a:p>
                <a:r>
                  <a:rPr lang="en-US" sz="2400" dirty="0" err="1"/>
                  <a:t>Tātad</a:t>
                </a:r>
                <a:r>
                  <a:rPr lang="en-US" sz="2400" dirty="0"/>
                  <a:t> </a:t>
                </a:r>
                <a14:m>
                  <m:oMath xmlns:m="http://schemas.openxmlformats.org/officeDocument/2006/math">
                    <m:rad>
                      <m:radPr>
                        <m:ctrlPr>
                          <a:rPr lang="en-US" sz="2400" i="1">
                            <a:latin typeface="Cambria Math" panose="02040503050406030204" pitchFamily="18" charset="0"/>
                          </a:rPr>
                        </m:ctrlPr>
                      </m:radPr>
                      <m:deg>
                        <m:r>
                          <m:rPr>
                            <m:brk m:alnAt="7"/>
                          </m:rPr>
                          <a:rPr lang="lv-LV" sz="2400" i="1">
                            <a:latin typeface="Cambria Math" panose="02040503050406030204" pitchFamily="18" charset="0"/>
                          </a:rPr>
                          <m:t>3</m:t>
                        </m:r>
                      </m:deg>
                      <m:e>
                        <m:sSup>
                          <m:sSupPr>
                            <m:ctrlPr>
                              <a:rPr lang="en-US" sz="2400" i="1">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m:t>
                        </m:r>
                        <m:r>
                          <a:rPr lang="lv-LV" sz="2400" b="0" i="1" smtClean="0">
                            <a:latin typeface="Cambria Math" panose="02040503050406030204" pitchFamily="18" charset="0"/>
                          </a:rPr>
                          <m:t>3</m:t>
                        </m:r>
                      </m:e>
                    </m:rad>
                  </m:oMath>
                </a14:m>
                <a:r>
                  <a:rPr lang="en-US" sz="2400" dirty="0"/>
                  <a:t> </a:t>
                </a:r>
                <a:r>
                  <a:rPr lang="en-US" sz="2400" dirty="0" err="1"/>
                  <a:t>nav</a:t>
                </a:r>
                <a:r>
                  <a:rPr lang="en-US" sz="2400" dirty="0"/>
                  <a:t> </a:t>
                </a:r>
                <a:r>
                  <a:rPr lang="en-US" sz="2400" dirty="0" err="1"/>
                  <a:t>vesels</a:t>
                </a:r>
                <a:r>
                  <a:rPr lang="en-US" sz="2400" dirty="0"/>
                  <a:t> </a:t>
                </a:r>
                <a:r>
                  <a:rPr lang="en-US" sz="2400" dirty="0" err="1"/>
                  <a:t>skaitlis</a:t>
                </a:r>
                <a:r>
                  <a:rPr lang="en-US" sz="2400" dirty="0"/>
                  <a:t>, 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+3=7</m:t>
                    </m:r>
                  </m:oMath>
                </a14:m>
                <a:r>
                  <a:rPr lang="en-US" sz="2400" dirty="0"/>
                  <a:t> (</a:t>
                </a:r>
                <a14:m>
                  <m:oMath xmlns:m="http://schemas.openxmlformats.org/officeDocument/2006/math">
                    <m:r>
                      <a:rPr lang="en-US" sz="2400" i="1" dirty="0" smtClean="0">
                        <a:latin typeface="Cambria Math" panose="02040503050406030204" pitchFamily="18" charset="0"/>
                      </a:rPr>
                      <m:t>𝑝</m:t>
                    </m:r>
                    <m:r>
                      <a:rPr lang="en-US" sz="2400" i="1" dirty="0" smtClean="0">
                        <a:latin typeface="Cambria Math" panose="02040503050406030204" pitchFamily="18" charset="0"/>
                      </a:rPr>
                      <m:t>=2</m:t>
                    </m:r>
                  </m:oMath>
                </a14:m>
                <a:r>
                  <a:rPr lang="en-US" sz="2400" dirty="0"/>
                  <a:t>) </a:t>
                </a:r>
                <a:r>
                  <a:rPr lang="en-US" sz="2400" dirty="0" err="1"/>
                  <a:t>vai</a:t>
                </a:r>
                <a:r>
                  <a:rPr lang="en-US" sz="2400" dirty="0"/>
                  <a:t> </a:t>
                </a:r>
                <a:r>
                  <a:rPr lang="en-US" sz="2400" dirty="0" err="1"/>
                  <a:t>arī</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m:t>
                    </m:r>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bet </a:t>
                </a:r>
                <a:r>
                  <a:rPr lang="en-US" sz="2400" dirty="0" err="1"/>
                  <a:t>nedalās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Tas</a:t>
                </a:r>
                <a:r>
                  <a:rPr lang="en-US" sz="2400" dirty="0"/>
                  <a:t> </a:t>
                </a:r>
                <a:r>
                  <a:rPr lang="en-US" sz="2400" dirty="0" err="1"/>
                  <a:t>nav</a:t>
                </a:r>
                <a:r>
                  <a:rPr lang="en-US" sz="2400" dirty="0"/>
                  <a:t> </a:t>
                </a:r>
                <a:r>
                  <a:rPr lang="en-US" sz="2400" dirty="0" err="1"/>
                  <a:t>iespējams</a:t>
                </a:r>
                <a:r>
                  <a:rPr lang="en-US" sz="2400" dirty="0"/>
                  <a:t>, jo </a:t>
                </a:r>
                <a:r>
                  <a:rPr lang="en-US" sz="2400" dirty="0" err="1"/>
                  <a:t>visu</a:t>
                </a:r>
                <a:r>
                  <a:rPr lang="en-US" sz="2400" dirty="0"/>
                  <a:t> </a:t>
                </a:r>
                <a:r>
                  <a:rPr lang="en-US" sz="2400" dirty="0" err="1"/>
                  <a:t>pāru</a:t>
                </a:r>
                <a:r>
                  <a:rPr lang="en-US" sz="2400" dirty="0"/>
                  <a:t> </a:t>
                </a:r>
                <a:r>
                  <a:rPr lang="en-US" sz="2400" dirty="0" err="1"/>
                  <a:t>skaitļu</a:t>
                </a:r>
                <a:r>
                  <a:rPr lang="en-US" sz="2400" dirty="0"/>
                  <a:t> </a:t>
                </a:r>
                <a:r>
                  <a:rPr lang="en-US" sz="2400" dirty="0" err="1"/>
                  <a:t>kubi</a:t>
                </a:r>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2699" b="-12414"/>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2</a:t>
            </a:r>
          </a:p>
        </p:txBody>
      </p:sp>
    </p:spTree>
    <p:extLst>
      <p:ext uri="{BB962C8B-B14F-4D97-AF65-F5344CB8AC3E}">
        <p14:creationId xmlns:p14="http://schemas.microsoft.com/office/powerpoint/2010/main" val="182629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r>
              <a:rPr lang="lv-LV" sz="2000" dirty="0" smtClean="0">
                <a:solidFill>
                  <a:schemeClr val="tx2"/>
                </a:solidFill>
              </a:rPr>
              <a:t>Īpašības un pazīmes</a:t>
            </a:r>
          </a:p>
          <a:p>
            <a:pPr marL="285750" indent="-285750">
              <a:lnSpc>
                <a:spcPct val="100000"/>
              </a:lnSpc>
              <a:buFont typeface="Webdings" panose="05030102010509060703" pitchFamily="18" charset="2"/>
              <a:buChar char="4"/>
            </a:pPr>
            <a:r>
              <a:rPr lang="lv-LV" sz="2000" dirty="0" smtClean="0">
                <a:solidFill>
                  <a:schemeClr val="tx2"/>
                </a:solidFill>
              </a:rPr>
              <a:t>Dalāmība ar 3 un 9</a:t>
            </a:r>
          </a:p>
          <a:p>
            <a:pPr marL="285750" indent="-285750">
              <a:lnSpc>
                <a:spcPct val="100000"/>
              </a:lnSpc>
              <a:buFont typeface="Webdings" panose="05030102010509060703" pitchFamily="18" charset="2"/>
              <a:buChar char="4"/>
            </a:pPr>
            <a:r>
              <a:rPr lang="lv-LV" sz="2000" dirty="0" smtClean="0">
                <a:solidFill>
                  <a:schemeClr val="tx2"/>
                </a:solidFill>
              </a:rPr>
              <a:t>Dalāmība ar 2 un 5 pakāpēm</a:t>
            </a:r>
          </a:p>
          <a:p>
            <a:pPr marL="285750" indent="-285750">
              <a:lnSpc>
                <a:spcPct val="100000"/>
              </a:lnSpc>
              <a:buFont typeface="Webdings" panose="05030102010509060703" pitchFamily="18" charset="2"/>
              <a:buChar char="4"/>
            </a:pPr>
            <a:r>
              <a:rPr lang="lv-LV" sz="2000" dirty="0" smtClean="0">
                <a:solidFill>
                  <a:schemeClr val="tx2"/>
                </a:solidFill>
              </a:rPr>
              <a:t>Dalāmība ar 11</a:t>
            </a:r>
          </a:p>
          <a:p>
            <a:pPr marL="285750" indent="-285750">
              <a:lnSpc>
                <a:spcPct val="100000"/>
              </a:lnSpc>
              <a:buFont typeface="Webdings" panose="05030102010509060703" pitchFamily="18" charset="2"/>
              <a:buChar char="4"/>
            </a:pPr>
            <a:r>
              <a:rPr lang="lv-LV" sz="2000" dirty="0" smtClean="0">
                <a:solidFill>
                  <a:schemeClr val="tx2"/>
                </a:solidFill>
              </a:rPr>
              <a:t>Citas dalāmības pazīmes</a:t>
            </a:r>
          </a:p>
        </p:txBody>
      </p:sp>
      <p:sp>
        <p:nvSpPr>
          <p:cNvPr id="2" name="Title 1"/>
          <p:cNvSpPr>
            <a:spLocks noGrp="1"/>
          </p:cNvSpPr>
          <p:nvPr>
            <p:ph type="title"/>
          </p:nvPr>
        </p:nvSpPr>
        <p:spPr/>
        <p:txBody>
          <a:bodyPr/>
          <a:lstStyle/>
          <a:p>
            <a:r>
              <a:rPr lang="lv-LV" dirty="0" smtClean="0"/>
              <a:t>Dalāmības pazīmes</a:t>
            </a:r>
            <a:endParaRPr lang="en-US" dirty="0"/>
          </a:p>
        </p:txBody>
      </p:sp>
    </p:spTree>
    <p:extLst>
      <p:ext uri="{BB962C8B-B14F-4D97-AF65-F5344CB8AC3E}">
        <p14:creationId xmlns:p14="http://schemas.microsoft.com/office/powerpoint/2010/main" val="1640456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lv-LV" sz="2000" dirty="0" smtClean="0">
                    <a:latin typeface="Cambria Math" panose="02040503050406030204" pitchFamily="18" charset="0"/>
                  </a:rPr>
                  <a:t>Vai </a:t>
                </a: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oMath>
                </a14:m>
                <a:r>
                  <a:rPr lang="lv-LV" sz="2000" dirty="0" smtClean="0">
                    <a:latin typeface="Cambria Math" panose="02040503050406030204" pitchFamily="18" charset="0"/>
                  </a:rPr>
                  <a:t> ir tieši 7? Varbūt tas ir cits skaitlis </a:t>
                </a:r>
                <a14:m>
                  <m:oMath xmlns:m="http://schemas.openxmlformats.org/officeDocument/2006/math">
                    <m:r>
                      <a:rPr lang="lv-LV"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7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r>
                  <a:rPr lang="lv-LV" sz="2000" dirty="0" smtClean="0">
                    <a:latin typeface="Cambria Math" panose="02040503050406030204" pitchFamily="18" charset="0"/>
                  </a:rPr>
                  <a:t>?</a:t>
                </a: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16</m:t>
                    </m:r>
                  </m:oMath>
                </a14:m>
                <a:endParaRPr lang="lv-LV" sz="20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m:t>
                    </m:r>
                  </m:oMath>
                </a14:m>
                <a:r>
                  <a:rPr lang="lv-LV" sz="2000" dirty="0" smtClean="0"/>
                  <a:t>  (mazākais skaitlis ar ciparu summu 16)</a:t>
                </a:r>
                <a:endParaRPr lang="lv-LV" sz="2000" dirty="0"/>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799999999</m:t>
                    </m:r>
                  </m:oMath>
                </a14:m>
                <a:r>
                  <a:rPr lang="lv-LV" sz="2000" dirty="0" smtClean="0"/>
                  <a:t>  (mazākais skaitlis ar ciparu summu 79).</a:t>
                </a:r>
                <a:endParaRPr lang="lv-LV" sz="2000" dirty="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331"/>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Vēl dažas nevienādības</a:t>
            </a:r>
            <a:endParaRPr lang="lv-LV" dirty="0"/>
          </a:p>
        </p:txBody>
      </p:sp>
    </p:spTree>
    <p:extLst>
      <p:ext uri="{BB962C8B-B14F-4D97-AF65-F5344CB8AC3E}">
        <p14:creationId xmlns:p14="http://schemas.microsoft.com/office/powerpoint/2010/main" val="23928921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lv-LV" sz="2000" b="1" dirty="0" smtClean="0"/>
              <a:t>SARS-CoV-2 infekcijas </a:t>
            </a:r>
            <a:r>
              <a:rPr lang="lv-LV" sz="2000" b="1" dirty="0" smtClean="0">
                <a:solidFill>
                  <a:srgbClr val="3333FF"/>
                </a:solidFill>
              </a:rPr>
              <a:t>īpašības</a:t>
            </a:r>
            <a:r>
              <a:rPr lang="lv-LV" sz="2000" b="1" dirty="0" smtClean="0"/>
              <a:t>:</a:t>
            </a:r>
          </a:p>
          <a:p>
            <a:pPr marL="342900" indent="-342900">
              <a:buFont typeface="Arial" panose="020B0604020202020204" pitchFamily="34" charset="0"/>
              <a:buChar char="•"/>
            </a:pPr>
            <a:r>
              <a:rPr lang="lv-LV" sz="2000" dirty="0" smtClean="0"/>
              <a:t>Var inficēt dzīvniekus (kaķus, ūdeles)</a:t>
            </a:r>
          </a:p>
          <a:p>
            <a:pPr marL="342900" indent="-342900">
              <a:buFont typeface="Arial" panose="020B0604020202020204" pitchFamily="34" charset="0"/>
              <a:buChar char="•"/>
            </a:pPr>
            <a:r>
              <a:rPr lang="lv-LV" sz="2000" dirty="0" smtClean="0"/>
              <a:t>Izraisītājs redzams elektronu mikroskopā (bet ne gaismas mikroskopā)</a:t>
            </a:r>
          </a:p>
          <a:p>
            <a:pPr marL="342900" indent="-342900">
              <a:buFont typeface="Arial" panose="020B0604020202020204" pitchFamily="34" charset="0"/>
              <a:buChar char="•"/>
            </a:pPr>
            <a:r>
              <a:rPr lang="lv-LV" sz="2000" dirty="0" smtClean="0"/>
              <a:t>Slimības simptoms ir nogurums.</a:t>
            </a:r>
            <a:endParaRPr lang="lv-LV" sz="2000" dirty="0"/>
          </a:p>
          <a:p>
            <a:r>
              <a:rPr lang="lv-LV" sz="2000" dirty="0" smtClean="0"/>
              <a:t>Īpašības ir visādas lietas, kas (noteikti) piemīt kādai parādībai, bet viennozīmīgi uz to nenorāda.</a:t>
            </a:r>
          </a:p>
          <a:p>
            <a:endParaRPr lang="lv-LV" sz="2000" dirty="0"/>
          </a:p>
        </p:txBody>
      </p:sp>
      <p:sp>
        <p:nvSpPr>
          <p:cNvPr id="6" name="Content Placeholder 5"/>
          <p:cNvSpPr>
            <a:spLocks noGrp="1"/>
          </p:cNvSpPr>
          <p:nvPr>
            <p:ph idx="10"/>
          </p:nvPr>
        </p:nvSpPr>
        <p:spPr/>
        <p:txBody>
          <a:bodyPr>
            <a:normAutofit/>
          </a:bodyPr>
          <a:lstStyle/>
          <a:p>
            <a:r>
              <a:rPr lang="lv-LV" sz="2000" b="1" dirty="0"/>
              <a:t>SARS-CoV-2 infekcijas </a:t>
            </a:r>
            <a:r>
              <a:rPr lang="lv-LV" sz="2000" b="1" dirty="0" smtClean="0">
                <a:solidFill>
                  <a:srgbClr val="FF0000"/>
                </a:solidFill>
              </a:rPr>
              <a:t>pazīmes</a:t>
            </a:r>
            <a:r>
              <a:rPr lang="lv-LV" sz="2000" b="1" dirty="0" smtClean="0"/>
              <a:t>:</a:t>
            </a:r>
            <a:endParaRPr lang="lv-LV" sz="2000" b="1" dirty="0"/>
          </a:p>
          <a:p>
            <a:pPr marL="342900" indent="-342900">
              <a:buFont typeface="Arial" panose="020B0604020202020204" pitchFamily="34" charset="0"/>
              <a:buChar char="•"/>
            </a:pPr>
            <a:r>
              <a:rPr lang="lv-LV" sz="2000" dirty="0" smtClean="0"/>
              <a:t>Komplekts ar klīnisko ainu (ožas, garšas zudums, sauss klepus, temperatūras svārstības un drudža sajūta, pneimonija un elpas trūkums, samazināta skābekļa koncentrācija asinīs...)</a:t>
            </a:r>
          </a:p>
          <a:p>
            <a:pPr marL="342900" indent="-342900">
              <a:buFont typeface="Arial" panose="020B0604020202020204" pitchFamily="34" charset="0"/>
              <a:buChar char="•"/>
            </a:pPr>
            <a:r>
              <a:rPr lang="lv-LV" sz="2000" dirty="0" smtClean="0"/>
              <a:t>Pozitīvs Covid-19 testa rezultāts</a:t>
            </a:r>
          </a:p>
          <a:p>
            <a:r>
              <a:rPr lang="lv-LV" sz="2000" dirty="0" smtClean="0"/>
              <a:t>(Reālā dzīvē mēdz būt abu veidu kļūdas – "falšais pozitīvs" un "falšais negatīvs")</a:t>
            </a:r>
            <a:endParaRPr lang="lv-LV" sz="2000" dirty="0"/>
          </a:p>
          <a:p>
            <a:pPr marL="342900" indent="-342900">
              <a:buFont typeface="Arial" panose="020B0604020202020204" pitchFamily="34" charset="0"/>
              <a:buChar char="•"/>
            </a:pPr>
            <a:endParaRPr lang="lv-LV" sz="2000" dirty="0"/>
          </a:p>
          <a:p>
            <a:endParaRPr lang="lv-LV" sz="2000" dirty="0"/>
          </a:p>
        </p:txBody>
      </p:sp>
      <p:sp>
        <p:nvSpPr>
          <p:cNvPr id="4" name="Title 3"/>
          <p:cNvSpPr>
            <a:spLocks noGrp="1"/>
          </p:cNvSpPr>
          <p:nvPr>
            <p:ph type="title"/>
          </p:nvPr>
        </p:nvSpPr>
        <p:spPr/>
        <p:txBody>
          <a:bodyPr/>
          <a:lstStyle/>
          <a:p>
            <a:r>
              <a:rPr lang="lv-LV" dirty="0" smtClean="0"/>
              <a:t>Īpašības un pazīmes sarunvalodā</a:t>
            </a:r>
            <a:endParaRPr lang="lv-LV" dirty="0"/>
          </a:p>
        </p:txBody>
      </p:sp>
    </p:spTree>
    <p:extLst>
      <p:ext uri="{BB962C8B-B14F-4D97-AF65-F5344CB8AC3E}">
        <p14:creationId xmlns:p14="http://schemas.microsoft.com/office/powerpoint/2010/main" val="3952734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Īpašības un pazīmes matemātikā</a:t>
            </a:r>
            <a:endParaRPr lang="en-US" dirty="0"/>
          </a:p>
        </p:txBody>
      </p:sp>
      <p:sp>
        <p:nvSpPr>
          <p:cNvPr id="2" name="Oval 1"/>
          <p:cNvSpPr/>
          <p:nvPr/>
        </p:nvSpPr>
        <p:spPr>
          <a:xfrm rot="1030599">
            <a:off x="136897" y="1269748"/>
            <a:ext cx="2246533" cy="1266405"/>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Oval 7"/>
              <p:cNvSpPr/>
              <p:nvPr/>
            </p:nvSpPr>
            <p:spPr>
              <a:xfrm rot="20027059">
                <a:off x="446661" y="1408367"/>
                <a:ext cx="1212789" cy="746089"/>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8" name="Oval 7"/>
              <p:cNvSpPr>
                <a:spLocks noRot="1" noChangeAspect="1" noMove="1" noResize="1" noEditPoints="1" noAdjustHandles="1" noChangeArrowheads="1" noChangeShapeType="1" noTextEdit="1"/>
              </p:cNvSpPr>
              <p:nvPr/>
            </p:nvSpPr>
            <p:spPr>
              <a:xfrm rot="20027059">
                <a:off x="446661" y="1408367"/>
                <a:ext cx="1212789" cy="746089"/>
              </a:xfrm>
              <a:prstGeom prst="ellipse">
                <a:avLst/>
              </a:prstGeom>
              <a:blipFill>
                <a:blip r:embed="rId3"/>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rot="20027059">
                <a:off x="6012732" y="687416"/>
                <a:ext cx="1420721" cy="874006"/>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14" name="Oval 13"/>
              <p:cNvSpPr>
                <a:spLocks noRot="1" noChangeAspect="1" noMove="1" noResize="1" noEditPoints="1" noAdjustHandles="1" noChangeArrowheads="1" noChangeShapeType="1" noTextEdit="1"/>
              </p:cNvSpPr>
              <p:nvPr/>
            </p:nvSpPr>
            <p:spPr>
              <a:xfrm rot="20027059">
                <a:off x="6012732" y="687416"/>
                <a:ext cx="1420721" cy="874006"/>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57808" y="702623"/>
                <a:ext cx="2618453" cy="1938992"/>
              </a:xfrm>
              <a:prstGeom prst="rect">
                <a:avLst/>
              </a:prstGeom>
              <a:noFill/>
            </p:spPr>
            <p:txBody>
              <a:bodyPr wrap="square" rtlCol="0">
                <a:spAutoFit/>
              </a:bodyPr>
              <a:lstStyle/>
              <a:p>
                <a:r>
                  <a:rPr lang="lv-LV" sz="2000" b="1" dirty="0" smtClean="0">
                    <a:solidFill>
                      <a:srgbClr val="3333FF"/>
                    </a:solidFill>
                  </a:rPr>
                  <a:t>Īpašība.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3333FF"/>
                    </a:solidFill>
                  </a:rPr>
                  <a:t>nepieciešamais </a:t>
                </a:r>
              </a:p>
              <a:p>
                <a:r>
                  <a:rPr lang="lv-LV" sz="2000" i="1" dirty="0" smtClean="0">
                    <a:solidFill>
                      <a:srgbClr val="3333FF"/>
                    </a:solidFill>
                  </a:rPr>
                  <a:t>nosacījums </a:t>
                </a:r>
                <a:r>
                  <a:rPr lang="lv-LV" sz="2000" dirty="0" smtClean="0">
                    <a:solidFill>
                      <a:schemeClr val="tx2"/>
                    </a:solidFill>
                  </a:rPr>
                  <a:t>– visi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 punkti ir oranži. </a:t>
                </a:r>
              </a:p>
              <a:p>
                <a:r>
                  <a:rPr lang="lv-LV" sz="2000" dirty="0" smtClean="0">
                    <a:solidFill>
                      <a:schemeClr val="tx2"/>
                    </a:solidFill>
                  </a:rPr>
                  <a:t>(Bet, iespējams, ne visi oranžie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357808" y="702623"/>
                <a:ext cx="2618453" cy="1938992"/>
              </a:xfrm>
              <a:prstGeom prst="rect">
                <a:avLst/>
              </a:prstGeom>
              <a:blipFill>
                <a:blip r:embed="rId5"/>
                <a:stretch>
                  <a:fillRect l="-2564" t="-1258" r="-1632" b="-503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83752" y="3031394"/>
                <a:ext cx="3548491" cy="1200329"/>
              </a:xfrm>
              <a:prstGeom prst="rect">
                <a:avLst/>
              </a:prstGeom>
              <a:noFill/>
            </p:spPr>
            <p:txBody>
              <a:bodyPr wrap="square" rtlCol="0">
                <a:spAutoFit/>
              </a:bodyPr>
              <a:lstStyle/>
              <a:p>
                <a:r>
                  <a:rPr lang="en-US" b="1" i="1" dirty="0" smtClean="0">
                    <a:solidFill>
                      <a:srgbClr val="000000"/>
                    </a:solidFill>
                  </a:rPr>
                  <a:t>Taisnle</a:t>
                </a:r>
                <a:r>
                  <a:rPr lang="lv-LV" b="1" i="1" dirty="0" smtClean="0">
                    <a:solidFill>
                      <a:srgbClr val="000000"/>
                    </a:solidFill>
                  </a:rPr>
                  <a:t>ņķa trijstūra pazīme:</a:t>
                </a:r>
                <a:r>
                  <a:rPr lang="ru-RU" i="1" dirty="0" smtClean="0">
                    <a:solidFill>
                      <a:srgbClr val="000000"/>
                    </a:solidFill>
                  </a:rPr>
                  <a:t/>
                </a:r>
                <a:br>
                  <a:rPr lang="ru-RU" i="1" dirty="0" smtClean="0">
                    <a:solidFill>
                      <a:srgbClr val="000000"/>
                    </a:solidFill>
                  </a:rPr>
                </a:br>
                <a:r>
                  <a:rPr lang="en-US" i="1" dirty="0" err="1" smtClean="0">
                    <a:solidFill>
                      <a:srgbClr val="000000"/>
                    </a:solidFill>
                  </a:rPr>
                  <a:t>Trijst</a:t>
                </a:r>
                <a:r>
                  <a:rPr lang="lv-LV" i="1" dirty="0" smtClean="0">
                    <a:solidFill>
                      <a:srgbClr val="000000"/>
                    </a:solidFill>
                  </a:rPr>
                  <a:t>ūris ar malām a,b,c ir taisnleņķa </a:t>
                </a:r>
                <a:r>
                  <a:rPr lang="lv-LV" i="1" dirty="0" smtClean="0">
                    <a:solidFill>
                      <a:srgbClr val="FF0000"/>
                    </a:solidFill>
                  </a:rPr>
                  <a:t>tad un tikai tad</a:t>
                </a:r>
                <a:r>
                  <a:rPr lang="lv-LV" i="1" dirty="0" smtClean="0">
                    <a:solidFill>
                      <a:srgbClr val="000000"/>
                    </a:solidFill>
                  </a:rPr>
                  <a:t>, ja </a:t>
                </a:r>
              </a:p>
              <a:p>
                <a:pPr/>
                <a14:m>
                  <m:oMathPara xmlns:m="http://schemas.openxmlformats.org/officeDocument/2006/math">
                    <m:oMathParaPr>
                      <m:jc m:val="centerGroup"/>
                    </m:oMathParaPr>
                    <m:oMath xmlns:m="http://schemas.openxmlformats.org/officeDocument/2006/math">
                      <m:sSup>
                        <m:sSupPr>
                          <m:ctrlPr>
                            <a:rPr lang="lv-LV"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𝑎</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𝑏</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𝑐</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oMath>
                  </m:oMathPara>
                </a14:m>
                <a:endParaRPr lang="lv-LV" i="1"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383752" y="3031394"/>
                <a:ext cx="3548491" cy="1200329"/>
              </a:xfrm>
              <a:prstGeom prst="rect">
                <a:avLst/>
              </a:prstGeom>
              <a:blipFill>
                <a:blip r:embed="rId6"/>
                <a:stretch>
                  <a:fillRect l="-1375" t="-253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53055" y="2892894"/>
                <a:ext cx="3515171" cy="1477328"/>
              </a:xfrm>
              <a:prstGeom prst="rect">
                <a:avLst/>
              </a:prstGeom>
              <a:noFill/>
            </p:spPr>
            <p:txBody>
              <a:bodyPr wrap="square" rtlCol="0">
                <a:spAutoFit/>
              </a:bodyPr>
              <a:lstStyle/>
              <a:p>
                <a:pPr/>
                <a:r>
                  <a:rPr lang="en-US" b="1" i="1" dirty="0" err="1" smtClean="0">
                    <a:solidFill>
                      <a:srgbClr val="000000"/>
                    </a:solidFill>
                  </a:rPr>
                  <a:t>Taisnle</a:t>
                </a:r>
                <a:r>
                  <a:rPr lang="lv-LV" b="1" i="1" dirty="0" smtClean="0">
                    <a:solidFill>
                      <a:srgbClr val="000000"/>
                    </a:solidFill>
                  </a:rPr>
                  <a:t>ņķa trijstūra īpašība:</a:t>
                </a:r>
                <a:r>
                  <a:rPr lang="ru-RU" i="1" dirty="0" smtClean="0">
                    <a:solidFill>
                      <a:srgbClr val="000000"/>
                    </a:solidFill>
                  </a:rPr>
                  <a:t/>
                </a:r>
                <a:br>
                  <a:rPr lang="ru-RU" i="1" dirty="0" smtClean="0">
                    <a:solidFill>
                      <a:srgbClr val="000000"/>
                    </a:solidFill>
                  </a:rPr>
                </a:br>
                <a:r>
                  <a:rPr lang="lv-LV" i="1" dirty="0" smtClean="0">
                    <a:solidFill>
                      <a:srgbClr val="3333FF"/>
                    </a:solidFill>
                  </a:rPr>
                  <a:t>Visos</a:t>
                </a:r>
                <a:r>
                  <a:rPr lang="lv-LV" i="1" dirty="0" smtClean="0">
                    <a:solidFill>
                      <a:srgbClr val="000000"/>
                    </a:solidFill>
                  </a:rPr>
                  <a:t> taisnleņķa trijstūros </a:t>
                </a:r>
                <a:r>
                  <a:rPr lang="lv-LV" i="1" dirty="0" smtClean="0">
                    <a:solidFill>
                      <a:srgbClr val="3333FF"/>
                    </a:solidFill>
                  </a:rPr>
                  <a:t>izpildās</a:t>
                </a:r>
                <a:r>
                  <a:rPr lang="lv-LV" i="1" dirty="0" smtClean="0">
                    <a:solidFill>
                      <a:srgbClr val="000000"/>
                    </a:solidFill>
                  </a:rPr>
                  <a:t> trijstūra nevienādība: </a:t>
                </a:r>
                <a:br>
                  <a:rPr lang="lv-LV" i="1" dirty="0" smtClean="0">
                    <a:solidFill>
                      <a:srgbClr val="000000"/>
                    </a:solidFill>
                  </a:rPr>
                </a:br>
                <a14:m>
                  <m:oMathPara xmlns:m="http://schemas.openxmlformats.org/officeDocument/2006/math">
                    <m:oMathParaPr>
                      <m:jc m:val="centerGroup"/>
                    </m:oMathParaPr>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𝑐</m:t>
                      </m:r>
                    </m:oMath>
                  </m:oMathPara>
                </a14:m>
                <a:r>
                  <a:rPr lang="lv-LV" i="1" dirty="0" smtClean="0">
                    <a:solidFill>
                      <a:srgbClr val="000000"/>
                    </a:solidFill>
                  </a:rPr>
                  <a:t/>
                </a:r>
                <a:br>
                  <a:rPr lang="lv-LV" i="1" dirty="0" smtClean="0">
                    <a:solidFill>
                      <a:srgbClr val="000000"/>
                    </a:solidFill>
                  </a:rPr>
                </a:br>
                <a:r>
                  <a:rPr lang="lv-LV" i="1" dirty="0" smtClean="0">
                    <a:solidFill>
                      <a:srgbClr val="000000"/>
                    </a:solidFill>
                  </a:rPr>
                  <a:t>(un arī </a:t>
                </a:r>
                <a14:m>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𝑏</m:t>
                    </m:r>
                  </m:oMath>
                </a14:m>
                <a:r>
                  <a:rPr lang="lv-LV" i="1" dirty="0" smtClean="0">
                    <a:solidFill>
                      <a:srgbClr val="000000"/>
                    </a:solidFill>
                  </a:rPr>
                  <a:t> un </a:t>
                </a:r>
                <a14:m>
                  <m:oMath xmlns:m="http://schemas.openxmlformats.org/officeDocument/2006/math">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𝑎</m:t>
                    </m:r>
                  </m:oMath>
                </a14:m>
                <a:r>
                  <a:rPr lang="lv-LV" i="1" dirty="0" smtClean="0">
                    <a:solidFill>
                      <a:srgbClr val="000000"/>
                    </a:solidFill>
                  </a:rPr>
                  <a:t>).</a:t>
                </a:r>
              </a:p>
            </p:txBody>
          </p:sp>
        </mc:Choice>
        <mc:Fallback xmlns="">
          <p:sp>
            <p:nvSpPr>
              <p:cNvPr id="17" name="TextBox 16"/>
              <p:cNvSpPr txBox="1">
                <a:spLocks noRot="1" noChangeAspect="1" noMove="1" noResize="1" noEditPoints="1" noAdjustHandles="1" noChangeArrowheads="1" noChangeShapeType="1" noTextEdit="1"/>
              </p:cNvSpPr>
              <p:nvPr/>
            </p:nvSpPr>
            <p:spPr>
              <a:xfrm>
                <a:off x="1053055" y="2892894"/>
                <a:ext cx="3515171" cy="1477328"/>
              </a:xfrm>
              <a:prstGeom prst="rect">
                <a:avLst/>
              </a:prstGeom>
              <a:blipFill>
                <a:blip r:embed="rId7"/>
                <a:stretch>
                  <a:fillRect l="-1563" t="-2479" b="-578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048680" y="1689744"/>
                <a:ext cx="3662183" cy="1323439"/>
              </a:xfrm>
              <a:prstGeom prst="rect">
                <a:avLst/>
              </a:prstGeom>
              <a:noFill/>
            </p:spPr>
            <p:txBody>
              <a:bodyPr wrap="square" rtlCol="0">
                <a:spAutoFit/>
              </a:bodyPr>
              <a:lstStyle/>
              <a:p>
                <a:r>
                  <a:rPr lang="lv-LV" sz="2000" b="1" dirty="0" smtClean="0">
                    <a:solidFill>
                      <a:srgbClr val="FF0000"/>
                    </a:solidFill>
                  </a:rPr>
                  <a:t>Pazīme.</a:t>
                </a:r>
                <a:r>
                  <a:rPr lang="lv-LV" sz="2000" b="1" dirty="0" smtClean="0">
                    <a:solidFill>
                      <a:schemeClr val="tx2"/>
                    </a:solidFill>
                  </a:rPr>
                  <a:t>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FF0000"/>
                    </a:solidFill>
                  </a:rPr>
                  <a:t>nepieciešamais un pietiekamais nosacījums</a:t>
                </a:r>
                <a:r>
                  <a:rPr lang="lv-LV" sz="2000" dirty="0" smtClean="0">
                    <a:solidFill>
                      <a:srgbClr val="FF0000"/>
                    </a:solidFill>
                  </a:rPr>
                  <a:t> </a:t>
                </a:r>
                <a:r>
                  <a:rPr lang="lv-LV" sz="2000" dirty="0" smtClean="0">
                    <a:solidFill>
                      <a:schemeClr val="tx2"/>
                    </a:solidFill>
                  </a:rPr>
                  <a:t>– tieši oranžie punkti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048680" y="1689744"/>
                <a:ext cx="3662183" cy="1323439"/>
              </a:xfrm>
              <a:prstGeom prst="rect">
                <a:avLst/>
              </a:prstGeom>
              <a:blipFill>
                <a:blip r:embed="rId8"/>
                <a:stretch>
                  <a:fillRect l="-1664" t="-1843" b="-7834"/>
                </a:stretch>
              </a:blipFill>
            </p:spPr>
            <p:txBody>
              <a:bodyPr/>
              <a:lstStyle/>
              <a:p>
                <a:r>
                  <a:rPr lang="lv-LV">
                    <a:noFill/>
                  </a:rPr>
                  <a:t> </a:t>
                </a:r>
              </a:p>
            </p:txBody>
          </p:sp>
        </mc:Fallback>
      </mc:AlternateContent>
      <p:sp>
        <p:nvSpPr>
          <p:cNvPr id="7" name="TextBox 6"/>
          <p:cNvSpPr txBox="1"/>
          <p:nvPr/>
        </p:nvSpPr>
        <p:spPr>
          <a:xfrm>
            <a:off x="6723092" y="4158114"/>
            <a:ext cx="609462" cy="584775"/>
          </a:xfrm>
          <a:prstGeom prst="rect">
            <a:avLst/>
          </a:prstGeom>
          <a:noFill/>
        </p:spPr>
        <p:txBody>
          <a:bodyPr wrap="none" rtlCol="0">
            <a:spAutoFit/>
          </a:bodyPr>
          <a:lstStyle/>
          <a:p>
            <a:r>
              <a:rPr lang="lv-LV" sz="3200" dirty="0">
                <a:solidFill>
                  <a:srgbClr val="FF0000"/>
                </a:solidFill>
              </a:rPr>
              <a:t>⇔</a:t>
            </a:r>
          </a:p>
        </p:txBody>
      </p:sp>
      <p:sp>
        <p:nvSpPr>
          <p:cNvPr id="9" name="TextBox 8"/>
          <p:cNvSpPr txBox="1"/>
          <p:nvPr/>
        </p:nvSpPr>
        <p:spPr>
          <a:xfrm>
            <a:off x="2476770" y="4237209"/>
            <a:ext cx="540533" cy="584775"/>
          </a:xfrm>
          <a:prstGeom prst="rect">
            <a:avLst/>
          </a:prstGeom>
          <a:noFill/>
        </p:spPr>
        <p:txBody>
          <a:bodyPr wrap="none" rtlCol="0">
            <a:spAutoFit/>
          </a:bodyPr>
          <a:lstStyle/>
          <a:p>
            <a:r>
              <a:rPr lang="lv-LV" sz="3200" dirty="0">
                <a:solidFill>
                  <a:srgbClr val="3333FF"/>
                </a:solidFill>
              </a:rPr>
              <a:t>⇒</a:t>
            </a:r>
          </a:p>
        </p:txBody>
      </p:sp>
    </p:spTree>
    <p:extLst>
      <p:ext uri="{BB962C8B-B14F-4D97-AF65-F5344CB8AC3E}">
        <p14:creationId xmlns:p14="http://schemas.microsoft.com/office/powerpoint/2010/main" val="17006733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Pazīmes matemātikā (Tulkojam no viena uz citu)</a:t>
            </a:r>
            <a:endParaRPr lang="lv-LV"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 </m:t>
                              </m:r>
                            </m:oMath>
                          </a14:m>
                          <a:r>
                            <a:rPr lang="lv-LV" sz="1600" dirty="0" smtClean="0">
                              <a:solidFill>
                                <a:schemeClr val="tx2"/>
                              </a:solidFill>
                            </a:rPr>
                            <a:t>ir 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oMath>
                          </a14:m>
                          <a:endParaRPr lang="lv-LV" sz="1600" dirty="0">
                            <a:solidFill>
                              <a:schemeClr val="tx2"/>
                            </a:solidFill>
                          </a:endParaRPr>
                        </a:p>
                      </a:txBody>
                      <a:tcPr/>
                    </a:tc>
                    <a:extLst>
                      <a:ext uri="{0D108BD9-81ED-4DB2-BD59-A6C34878D82A}">
                        <a16:rowId xmlns:a16="http://schemas.microsoft.com/office/drawing/2014/main" val="286818270"/>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nepāra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r>
                                <a:rPr lang="lv-LV" sz="1600" i="1" dirty="0" smtClean="0">
                                  <a:solidFill>
                                    <a:schemeClr val="tx2"/>
                                  </a:solidFill>
                                  <a:latin typeface="Cambria Math" panose="02040503050406030204" pitchFamily="18" charset="0"/>
                                </a:rPr>
                                <m:t>+1</m:t>
                              </m:r>
                            </m:oMath>
                          </a14:m>
                          <a:endParaRPr lang="lv-LV" sz="1600" dirty="0">
                            <a:solidFill>
                              <a:schemeClr val="tx2"/>
                            </a:solidFill>
                          </a:endParaRPr>
                        </a:p>
                      </a:txBody>
                      <a:tcPr/>
                    </a:tc>
                    <a:extLst>
                      <a:ext uri="{0D108BD9-81ED-4DB2-BD59-A6C34878D82A}">
                        <a16:rowId xmlns:a16="http://schemas.microsoft.com/office/drawing/2014/main" val="1601543534"/>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nedalās</a:t>
                          </a:r>
                          <a:r>
                            <a:rPr lang="lv-LV" sz="1600" baseline="0" dirty="0" smtClean="0">
                              <a:solidFill>
                                <a:schemeClr val="tx2"/>
                              </a:solidFill>
                            </a:rPr>
                            <a:t> ar </a:t>
                          </a:r>
                          <a14:m>
                            <m:oMath xmlns:m="http://schemas.openxmlformats.org/officeDocument/2006/math">
                              <m:r>
                                <a:rPr lang="lv-LV" sz="1600" i="1" baseline="0" dirty="0" smtClean="0">
                                  <a:solidFill>
                                    <a:schemeClr val="tx2"/>
                                  </a:solidFill>
                                  <a:latin typeface="Cambria Math" panose="02040503050406030204" pitchFamily="18" charset="0"/>
                                </a:rPr>
                                <m:t>3</m:t>
                              </m:r>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1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r>
                            <a:rPr lang="lv-LV" sz="1600" dirty="0" smtClean="0">
                              <a:solidFill>
                                <a:schemeClr val="tx2"/>
                              </a:solidFill>
                            </a:rPr>
                            <a:t>vai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b="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endParaRPr lang="lv-LV" sz="1600" dirty="0">
                            <a:solidFill>
                              <a:schemeClr val="tx2"/>
                            </a:solidFill>
                          </a:endParaRPr>
                        </a:p>
                      </a:txBody>
                      <a:tcPr/>
                    </a:tc>
                    <a:extLst>
                      <a:ext uri="{0D108BD9-81ED-4DB2-BD59-A6C34878D82A}">
                        <a16:rowId xmlns:a16="http://schemas.microsoft.com/office/drawing/2014/main" val="305460650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pēdējie</a:t>
                          </a:r>
                          <a:r>
                            <a:rPr lang="lv-LV" sz="1600" baseline="0" dirty="0" smtClean="0">
                              <a:solidFill>
                                <a:schemeClr val="tx2"/>
                              </a:solidFill>
                            </a:rPr>
                            <a:t> divi cipari ir "37"</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37</m:t>
                              </m:r>
                              <m:r>
                                <a:rPr lang="lv-LV" sz="1600" i="1" baseline="0" dirty="0" smtClean="0">
                                  <a:solidFill>
                                    <a:schemeClr val="tx2"/>
                                  </a:solidFill>
                                  <a:latin typeface="Cambria Math" panose="02040503050406030204" pitchFamily="18" charset="0"/>
                                </a:rPr>
                                <m:t> (</m:t>
                              </m:r>
                              <m:r>
                                <a:rPr lang="lv-LV" sz="1600" i="1" baseline="0" dirty="0" smtClean="0">
                                  <a:solidFill>
                                    <a:schemeClr val="tx2"/>
                                  </a:solidFill>
                                  <a:latin typeface="Cambria Math" panose="02040503050406030204" pitchFamily="18" charset="0"/>
                                </a:rPr>
                                <m:t>𝑚𝑜𝑑</m:t>
                              </m:r>
                              <m:r>
                                <a:rPr lang="lv-LV" sz="1600" i="1" baseline="0" dirty="0" smtClean="0">
                                  <a:solidFill>
                                    <a:schemeClr val="tx2"/>
                                  </a:solidFill>
                                  <a:latin typeface="Cambria Math" panose="02040503050406030204" pitchFamily="18" charset="0"/>
                                </a:rPr>
                                <m:t> 100)</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17774710"/>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decimālpieraksts</a:t>
                          </a:r>
                          <a:r>
                            <a:rPr lang="lv-LV" sz="1600" baseline="0" dirty="0" smtClean="0">
                              <a:solidFill>
                                <a:schemeClr val="tx2"/>
                              </a:solidFill>
                            </a:rPr>
                            <a:t> ir </a:t>
                          </a:r>
                          <a14:m>
                            <m:oMath xmlns:m="http://schemas.openxmlformats.org/officeDocument/2006/math">
                              <m:acc>
                                <m:accPr>
                                  <m:chr m:val="̅"/>
                                  <m:ctrlPr>
                                    <a:rPr lang="lv-LV" sz="1600" i="1" baseline="0" dirty="0" smtClean="0">
                                      <a:solidFill>
                                        <a:schemeClr val="tx2"/>
                                      </a:solidFill>
                                      <a:latin typeface="Cambria Math" panose="02040503050406030204" pitchFamily="18" charset="0"/>
                                    </a:rPr>
                                  </m:ctrlPr>
                                </m:accPr>
                                <m:e>
                                  <m:r>
                                    <a:rPr lang="lv-LV" sz="1600" b="0" i="1" baseline="0" dirty="0" smtClean="0">
                                      <a:solidFill>
                                        <a:schemeClr val="tx2"/>
                                      </a:solidFill>
                                      <a:latin typeface="Cambria Math" panose="02040503050406030204" pitchFamily="18" charset="0"/>
                                    </a:rPr>
                                    <m:t>𝑎𝑏𝑐𝑎𝑏𝑐</m:t>
                                  </m:r>
                                </m:e>
                              </m:acc>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=1001∙</m:t>
                              </m:r>
                              <m:acc>
                                <m:accPr>
                                  <m:chr m:val="̅"/>
                                  <m:ctrlPr>
                                    <a:rPr lang="lv-LV" sz="1600" i="1" dirty="0" smtClean="0">
                                      <a:solidFill>
                                        <a:schemeClr val="tx2"/>
                                      </a:solidFill>
                                      <a:latin typeface="Cambria Math" panose="02040503050406030204" pitchFamily="18" charset="0"/>
                                      <a:ea typeface="Cambria Math" panose="02040503050406030204" pitchFamily="18" charset="0"/>
                                    </a:rPr>
                                  </m:ctrlPr>
                                </m:accPr>
                                <m:e>
                                  <m:r>
                                    <a:rPr lang="lv-LV" sz="1600" b="0" i="1" dirty="0" smtClean="0">
                                      <a:solidFill>
                                        <a:schemeClr val="tx2"/>
                                      </a:solidFill>
                                      <a:latin typeface="Cambria Math" panose="02040503050406030204" pitchFamily="18" charset="0"/>
                                      <a:ea typeface="Cambria Math" panose="02040503050406030204" pitchFamily="18" charset="0"/>
                                    </a:rPr>
                                    <m:t>𝑎𝑏𝑐</m:t>
                                  </m:r>
                                </m:e>
                              </m:acc>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261554406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𝑎</m:t>
                              </m:r>
                            </m:oMath>
                          </a14:m>
                          <a:r>
                            <a:rPr lang="lv-LV" sz="1600" dirty="0" smtClean="0">
                              <a:solidFill>
                                <a:schemeClr val="tx2"/>
                              </a:solidFill>
                            </a:rPr>
                            <a:t> un </a:t>
                          </a:r>
                          <a14:m>
                            <m:oMath xmlns:m="http://schemas.openxmlformats.org/officeDocument/2006/math">
                              <m:r>
                                <a:rPr lang="lv-LV" sz="1600" i="1" dirty="0" smtClean="0">
                                  <a:solidFill>
                                    <a:schemeClr val="tx2"/>
                                  </a:solidFill>
                                  <a:latin typeface="Cambria Math" panose="02040503050406030204" pitchFamily="18" charset="0"/>
                                </a:rPr>
                                <m:t>𝑏</m:t>
                              </m:r>
                            </m:oMath>
                          </a14:m>
                          <a:r>
                            <a:rPr lang="lv-LV" sz="1600" dirty="0" smtClean="0">
                              <a:solidFill>
                                <a:schemeClr val="tx2"/>
                              </a:solidFill>
                            </a:rPr>
                            <a:t> nav</a:t>
                          </a:r>
                          <a:r>
                            <a:rPr lang="lv-LV" sz="1600" baseline="0" dirty="0" smtClean="0">
                              <a:solidFill>
                                <a:schemeClr val="tx2"/>
                              </a:solidFill>
                            </a:rPr>
                            <a:t> savstarpēji pirmskaitļi</a:t>
                          </a:r>
                          <a:endParaRPr lang="lv-LV" sz="1600" dirty="0">
                            <a:solidFill>
                              <a:schemeClr val="tx2"/>
                            </a:solidFill>
                          </a:endParaRPr>
                        </a:p>
                      </a:txBody>
                      <a:tcPr/>
                    </a:tc>
                    <a:tc>
                      <a:txBody>
                        <a:bodyPr/>
                        <a:lstStyle/>
                        <a:p>
                          <a14:m>
                            <m:oMath xmlns:m="http://schemas.openxmlformats.org/officeDocument/2006/math">
                              <m:r>
                                <m:rPr>
                                  <m:sty m:val="p"/>
                                </m:rPr>
                                <a:rPr lang="lv-LV" sz="1600" i="0" dirty="0" smtClean="0">
                                  <a:solidFill>
                                    <a:schemeClr val="tx2"/>
                                  </a:solidFill>
                                  <a:latin typeface="Cambria Math" panose="02040503050406030204" pitchFamily="18" charset="0"/>
                                </a:rPr>
                                <m:t>LKD</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𝑎</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𝑏</m:t>
                              </m:r>
                              <m:r>
                                <a:rPr lang="lv-LV" sz="1600" i="1" dirty="0" smtClean="0">
                                  <a:solidFill>
                                    <a:schemeClr val="tx2"/>
                                  </a:solidFill>
                                  <a:latin typeface="Cambria Math" panose="02040503050406030204" pitchFamily="18" charset="0"/>
                                </a:rPr>
                                <m:t>)&gt;1</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8734618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pilns kvadrāts</a:t>
                          </a:r>
                          <a:endParaRPr lang="lv-LV" sz="1600" dirty="0">
                            <a:solidFill>
                              <a:schemeClr val="tx2"/>
                            </a:solidFill>
                          </a:endParaRPr>
                        </a:p>
                      </a:txBody>
                      <a:tcPr/>
                    </a:tc>
                    <a:tc>
                      <a:txBody>
                        <a:bodyPr/>
                        <a:lstStyle/>
                        <a:p>
                          <a14:m>
                            <m:oMath xmlns:m="http://schemas.openxmlformats.org/officeDocument/2006/math">
                              <m:r>
                                <a:rPr lang="lv-LV" sz="1600" b="0" i="1" dirty="0" smtClean="0">
                                  <a:solidFill>
                                    <a:schemeClr val="tx2"/>
                                  </a:solidFill>
                                  <a:latin typeface="Cambria Math" panose="02040503050406030204" pitchFamily="18" charset="0"/>
                                </a:rPr>
                                <m:t>𝑛</m:t>
                              </m:r>
                              <m:r>
                                <a:rPr lang="lv-LV" sz="1600" b="0" i="1" dirty="0" smtClean="0">
                                  <a:solidFill>
                                    <a:schemeClr val="tx2"/>
                                  </a:solidFill>
                                  <a:latin typeface="Cambria Math" panose="02040503050406030204" pitchFamily="18" charset="0"/>
                                </a:rPr>
                                <m:t>=</m:t>
                              </m:r>
                              <m:sSup>
                                <m:sSupPr>
                                  <m:ctrlPr>
                                    <a:rPr lang="lv-LV" sz="1600" i="1" dirty="0" smtClean="0">
                                      <a:solidFill>
                                        <a:schemeClr val="tx2"/>
                                      </a:solidFill>
                                      <a:latin typeface="Cambria Math" panose="02040503050406030204" pitchFamily="18" charset="0"/>
                                    </a:rPr>
                                  </m:ctrlPr>
                                </m:sSupPr>
                                <m:e>
                                  <m:r>
                                    <a:rPr lang="lv-LV" sz="1600" b="0" i="1" dirty="0" smtClean="0">
                                      <a:solidFill>
                                        <a:schemeClr val="tx2"/>
                                      </a:solidFill>
                                      <a:latin typeface="Cambria Math" panose="02040503050406030204" pitchFamily="18" charset="0"/>
                                    </a:rPr>
                                    <m:t>𝑘</m:t>
                                  </m:r>
                                </m:e>
                                <m:sup>
                                  <m:r>
                                    <a:rPr lang="lv-LV" sz="1600" b="0" i="1" dirty="0" smtClean="0">
                                      <a:solidFill>
                                        <a:schemeClr val="tx2"/>
                                      </a:solidFill>
                                      <a:latin typeface="Cambria Math" panose="02040503050406030204" pitchFamily="18" charset="0"/>
                                    </a:rPr>
                                    <m:t>2</m:t>
                                  </m:r>
                                </m:sup>
                              </m:sSup>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49150952"/>
                      </a:ext>
                    </a:extLst>
                  </a:tr>
                  <a:tr h="41631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baseline="0" dirty="0" smtClean="0">
                              <a:solidFill>
                                <a:schemeClr val="tx2"/>
                              </a:solidFill>
                            </a:rPr>
                            <a:t> ir racionāls</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𝑥</m:t>
                              </m:r>
                              <m:r>
                                <a:rPr lang="lv-LV" sz="1600" i="1" dirty="0" smtClean="0">
                                  <a:solidFill>
                                    <a:schemeClr val="tx2"/>
                                  </a:solidFill>
                                  <a:latin typeface="Cambria Math" panose="02040503050406030204" pitchFamily="18" charset="0"/>
                                </a:rPr>
                                <m:t>=</m:t>
                              </m:r>
                              <m:f>
                                <m:fPr>
                                  <m:ctrlPr>
                                    <a:rPr lang="lv-LV" sz="1600" i="1" dirty="0" smtClean="0">
                                      <a:solidFill>
                                        <a:schemeClr val="tx2"/>
                                      </a:solidFill>
                                      <a:latin typeface="Cambria Math" panose="02040503050406030204" pitchFamily="18" charset="0"/>
                                    </a:rPr>
                                  </m:ctrlPr>
                                </m:fPr>
                                <m:num>
                                  <m:r>
                                    <a:rPr lang="lv-LV" sz="1600" b="0" i="1" dirty="0" smtClean="0">
                                      <a:solidFill>
                                        <a:schemeClr val="tx2"/>
                                      </a:solidFill>
                                      <a:latin typeface="Cambria Math" panose="02040503050406030204" pitchFamily="18" charset="0"/>
                                    </a:rPr>
                                    <m:t>𝑝</m:t>
                                  </m:r>
                                </m:num>
                                <m:den>
                                  <m:r>
                                    <a:rPr lang="lv-LV" sz="1600" b="0" i="1" dirty="0" smtClean="0">
                                      <a:solidFill>
                                        <a:schemeClr val="tx2"/>
                                      </a:solidFill>
                                      <a:latin typeface="Cambria Math" panose="02040503050406030204" pitchFamily="18" charset="0"/>
                                    </a:rPr>
                                    <m:t>𝑞</m:t>
                                  </m:r>
                                </m:den>
                              </m:f>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935864288"/>
                      </a:ext>
                    </a:extLst>
                  </a:tr>
                  <a:tr h="39145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dirty="0" smtClean="0">
                              <a:solidFill>
                                <a:schemeClr val="tx2"/>
                              </a:solidFill>
                            </a:rPr>
                            <a:t> ir galīga decimāldaļa</a:t>
                          </a:r>
                          <a:endParaRPr lang="lv-LV" sz="1600" dirty="0">
                            <a:solidFill>
                              <a:schemeClr val="tx2"/>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lv-LV" sz="1600" b="0" i="1" smtClean="0">
                                  <a:solidFill>
                                    <a:schemeClr val="tx2"/>
                                  </a:solidFill>
                                  <a:latin typeface="Cambria Math" panose="02040503050406030204" pitchFamily="18" charset="0"/>
                                  <a:sym typeface="Wingdings" panose="05000000000000000000" pitchFamily="2" charset="2"/>
                                </a:rPr>
                                <m:t>𝑥</m:t>
                              </m:r>
                              <m:r>
                                <a:rPr lang="lv-LV" sz="1600" b="0" i="1" smtClean="0">
                                  <a:solidFill>
                                    <a:schemeClr val="tx2"/>
                                  </a:solidFill>
                                  <a:latin typeface="Cambria Math" panose="02040503050406030204" pitchFamily="18" charset="0"/>
                                  <a:sym typeface="Wingdings" panose="05000000000000000000" pitchFamily="2" charset="2"/>
                                </a:rPr>
                                <m:t>=</m:t>
                              </m:r>
                              <m:f>
                                <m:fPr>
                                  <m:ctrlPr>
                                    <a:rPr lang="lv-LV" sz="1600" i="1" smtClean="0">
                                      <a:solidFill>
                                        <a:schemeClr val="tx2"/>
                                      </a:solidFill>
                                      <a:latin typeface="Cambria Math" panose="02040503050406030204" pitchFamily="18" charset="0"/>
                                      <a:sym typeface="Wingdings" panose="05000000000000000000" pitchFamily="2" charset="2"/>
                                    </a:rPr>
                                  </m:ctrlPr>
                                </m:fPr>
                                <m:num>
                                  <m:r>
                                    <a:rPr lang="lv-LV" sz="1600" i="1">
                                      <a:solidFill>
                                        <a:schemeClr val="tx2"/>
                                      </a:solidFill>
                                      <a:latin typeface="Cambria Math" panose="02040503050406030204" pitchFamily="18" charset="0"/>
                                      <a:sym typeface="Wingdings" panose="05000000000000000000" pitchFamily="2" charset="2"/>
                                    </a:rPr>
                                    <m:t>𝑝</m:t>
                                  </m:r>
                                </m:num>
                                <m:den>
                                  <m:sSup>
                                    <m:sSupPr>
                                      <m:ctrlPr>
                                        <a:rPr lang="lv-LV" sz="1600" i="1">
                                          <a:solidFill>
                                            <a:schemeClr val="tx2"/>
                                          </a:solidFill>
                                          <a:latin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sym typeface="Wingdings" panose="05000000000000000000" pitchFamily="2" charset="2"/>
                                        </a:rPr>
                                        <m:t>2</m:t>
                                      </m:r>
                                    </m:e>
                                    <m:sup>
                                      <m:r>
                                        <a:rPr lang="lv-LV" sz="1600" i="1">
                                          <a:solidFill>
                                            <a:schemeClr val="tx2"/>
                                          </a:solidFill>
                                          <a:latin typeface="Cambria Math" panose="02040503050406030204" pitchFamily="18" charset="0"/>
                                          <a:sym typeface="Wingdings" panose="05000000000000000000" pitchFamily="2" charset="2"/>
                                        </a:rPr>
                                        <m:t>𝑚</m:t>
                                      </m:r>
                                    </m:sup>
                                  </m:s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sSup>
                                    <m:sSupPr>
                                      <m:ctrlP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5</m:t>
                                      </m:r>
                                    </m:e>
                                    <m: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𝑛</m:t>
                                      </m:r>
                                    </m:sup>
                                  </m:sSup>
                                </m:den>
                              </m:f>
                            </m:oMath>
                          </a14:m>
                          <a:r>
                            <a:rPr lang="lv-LV" sz="1600" dirty="0" smtClean="0"/>
                            <a:t>.</a:t>
                          </a:r>
                          <a:endParaRPr lang="lv-LV" sz="1600" dirty="0"/>
                        </a:p>
                      </a:txBody>
                      <a:tcPr/>
                    </a:tc>
                    <a:extLst>
                      <a:ext uri="{0D108BD9-81ED-4DB2-BD59-A6C34878D82A}">
                        <a16:rowId xmlns:a16="http://schemas.microsoft.com/office/drawing/2014/main" val="1715897032"/>
                      </a:ext>
                    </a:extLst>
                  </a:tr>
                  <a:tr h="378039">
                    <a:tc>
                      <a:txBody>
                        <a:bodyPr/>
                        <a:lstStyle/>
                        <a:p>
                          <a:r>
                            <a:rPr lang="lv-LV" sz="1600" dirty="0" smtClean="0">
                              <a:solidFill>
                                <a:srgbClr val="FF0000"/>
                              </a:solidFill>
                            </a:rPr>
                            <a:t>Skaitlis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dalās ar </a:t>
                          </a:r>
                          <a14:m>
                            <m:oMath xmlns:m="http://schemas.openxmlformats.org/officeDocument/2006/math">
                              <m:r>
                                <a:rPr lang="lv-LV" sz="1600" i="1" dirty="0" smtClean="0">
                                  <a:solidFill>
                                    <a:srgbClr val="FF0000"/>
                                  </a:solidFill>
                                  <a:latin typeface="Cambria Math" panose="02040503050406030204" pitchFamily="18" charset="0"/>
                                </a:rPr>
                                <m:t>9</m:t>
                              </m:r>
                            </m:oMath>
                          </a14:m>
                          <a:endParaRPr lang="lv-LV"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600" dirty="0" smtClean="0">
                              <a:solidFill>
                                <a:srgbClr val="FF0000"/>
                              </a:solidFill>
                            </a:rPr>
                            <a:t>Skaitļa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ciparu summa dalās ar </a:t>
                          </a:r>
                          <a14:m>
                            <m:oMath xmlns:m="http://schemas.openxmlformats.org/officeDocument/2006/math">
                              <m:r>
                                <a:rPr lang="lv-LV" sz="1600" i="1" dirty="0" smtClean="0">
                                  <a:solidFill>
                                    <a:srgbClr val="FF0000"/>
                                  </a:solidFill>
                                  <a:latin typeface="Cambria Math" panose="02040503050406030204" pitchFamily="18" charset="0"/>
                                </a:rPr>
                                <m:t>9</m:t>
                              </m:r>
                            </m:oMath>
                          </a14:m>
                          <a:r>
                            <a:rPr lang="lv-LV" sz="1600" dirty="0" smtClean="0">
                              <a:solidFill>
                                <a:srgbClr val="FF0000"/>
                              </a:solidFill>
                            </a:rPr>
                            <a:t>.</a:t>
                          </a:r>
                          <a:endParaRPr lang="lv-LV" sz="1600" dirty="0">
                            <a:solidFill>
                              <a:srgbClr val="FF0000"/>
                            </a:solidFill>
                          </a:endParaRPr>
                        </a:p>
                      </a:txBody>
                      <a:tcPr/>
                    </a:tc>
                    <a:extLst>
                      <a:ext uri="{0D108BD9-81ED-4DB2-BD59-A6C34878D82A}">
                        <a16:rowId xmlns:a16="http://schemas.microsoft.com/office/drawing/2014/main" val="2227626639"/>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endParaRPr lang="lv-LV"/>
                        </a:p>
                      </a:txBody>
                      <a:tcPr>
                        <a:blipFill>
                          <a:blip r:embed="rId2"/>
                          <a:stretch>
                            <a:fillRect l="-149" t="-103636" r="-100149" b="-983636"/>
                          </a:stretch>
                        </a:blipFill>
                      </a:tcPr>
                    </a:tc>
                    <a:tc>
                      <a:txBody>
                        <a:bodyPr/>
                        <a:lstStyle/>
                        <a:p>
                          <a:endParaRPr lang="lv-LV"/>
                        </a:p>
                      </a:txBody>
                      <a:tcPr>
                        <a:blipFill>
                          <a:blip r:embed="rId2"/>
                          <a:stretch>
                            <a:fillRect l="-100298" t="-103636" r="-298" b="-983636"/>
                          </a:stretch>
                        </a:blipFill>
                      </a:tcPr>
                    </a:tc>
                    <a:extLst>
                      <a:ext uri="{0D108BD9-81ED-4DB2-BD59-A6C34878D82A}">
                        <a16:rowId xmlns:a16="http://schemas.microsoft.com/office/drawing/2014/main" val="286818270"/>
                      </a:ext>
                    </a:extLst>
                  </a:tr>
                  <a:tr h="335422">
                    <a:tc>
                      <a:txBody>
                        <a:bodyPr/>
                        <a:lstStyle/>
                        <a:p>
                          <a:endParaRPr lang="lv-LV"/>
                        </a:p>
                      </a:txBody>
                      <a:tcPr>
                        <a:blipFill>
                          <a:blip r:embed="rId2"/>
                          <a:stretch>
                            <a:fillRect l="-149" t="-203636" r="-100149" b="-883636"/>
                          </a:stretch>
                        </a:blipFill>
                      </a:tcPr>
                    </a:tc>
                    <a:tc>
                      <a:txBody>
                        <a:bodyPr/>
                        <a:lstStyle/>
                        <a:p>
                          <a:endParaRPr lang="lv-LV"/>
                        </a:p>
                      </a:txBody>
                      <a:tcPr>
                        <a:blipFill>
                          <a:blip r:embed="rId2"/>
                          <a:stretch>
                            <a:fillRect l="-100298" t="-203636" r="-298" b="-883636"/>
                          </a:stretch>
                        </a:blipFill>
                      </a:tcPr>
                    </a:tc>
                    <a:extLst>
                      <a:ext uri="{0D108BD9-81ED-4DB2-BD59-A6C34878D82A}">
                        <a16:rowId xmlns:a16="http://schemas.microsoft.com/office/drawing/2014/main" val="1601543534"/>
                      </a:ext>
                    </a:extLst>
                  </a:tr>
                  <a:tr h="335422">
                    <a:tc>
                      <a:txBody>
                        <a:bodyPr/>
                        <a:lstStyle/>
                        <a:p>
                          <a:endParaRPr lang="lv-LV"/>
                        </a:p>
                      </a:txBody>
                      <a:tcPr>
                        <a:blipFill>
                          <a:blip r:embed="rId2"/>
                          <a:stretch>
                            <a:fillRect l="-149" t="-298214" r="-100149" b="-767857"/>
                          </a:stretch>
                        </a:blipFill>
                      </a:tcPr>
                    </a:tc>
                    <a:tc>
                      <a:txBody>
                        <a:bodyPr/>
                        <a:lstStyle/>
                        <a:p>
                          <a:endParaRPr lang="lv-LV"/>
                        </a:p>
                      </a:txBody>
                      <a:tcPr>
                        <a:blipFill>
                          <a:blip r:embed="rId2"/>
                          <a:stretch>
                            <a:fillRect l="-100298" t="-298214" r="-298" b="-767857"/>
                          </a:stretch>
                        </a:blipFill>
                      </a:tcPr>
                    </a:tc>
                    <a:extLst>
                      <a:ext uri="{0D108BD9-81ED-4DB2-BD59-A6C34878D82A}">
                        <a16:rowId xmlns:a16="http://schemas.microsoft.com/office/drawing/2014/main" val="3054606505"/>
                      </a:ext>
                    </a:extLst>
                  </a:tr>
                  <a:tr h="335422">
                    <a:tc>
                      <a:txBody>
                        <a:bodyPr/>
                        <a:lstStyle/>
                        <a:p>
                          <a:endParaRPr lang="lv-LV"/>
                        </a:p>
                      </a:txBody>
                      <a:tcPr>
                        <a:blipFill>
                          <a:blip r:embed="rId2"/>
                          <a:stretch>
                            <a:fillRect l="-149" t="-405455" r="-100149" b="-681818"/>
                          </a:stretch>
                        </a:blipFill>
                      </a:tcPr>
                    </a:tc>
                    <a:tc>
                      <a:txBody>
                        <a:bodyPr/>
                        <a:lstStyle/>
                        <a:p>
                          <a:endParaRPr lang="lv-LV"/>
                        </a:p>
                      </a:txBody>
                      <a:tcPr>
                        <a:blipFill>
                          <a:blip r:embed="rId2"/>
                          <a:stretch>
                            <a:fillRect l="-100298" t="-405455" r="-298" b="-681818"/>
                          </a:stretch>
                        </a:blipFill>
                      </a:tcPr>
                    </a:tc>
                    <a:extLst>
                      <a:ext uri="{0D108BD9-81ED-4DB2-BD59-A6C34878D82A}">
                        <a16:rowId xmlns:a16="http://schemas.microsoft.com/office/drawing/2014/main" val="1417774710"/>
                      </a:ext>
                    </a:extLst>
                  </a:tr>
                  <a:tr h="340678">
                    <a:tc>
                      <a:txBody>
                        <a:bodyPr/>
                        <a:lstStyle/>
                        <a:p>
                          <a:endParaRPr lang="lv-LV"/>
                        </a:p>
                      </a:txBody>
                      <a:tcPr>
                        <a:blipFill>
                          <a:blip r:embed="rId2"/>
                          <a:stretch>
                            <a:fillRect l="-149" t="-496429" r="-100149" b="-569643"/>
                          </a:stretch>
                        </a:blipFill>
                      </a:tcPr>
                    </a:tc>
                    <a:tc>
                      <a:txBody>
                        <a:bodyPr/>
                        <a:lstStyle/>
                        <a:p>
                          <a:endParaRPr lang="lv-LV"/>
                        </a:p>
                      </a:txBody>
                      <a:tcPr>
                        <a:blipFill>
                          <a:blip r:embed="rId2"/>
                          <a:stretch>
                            <a:fillRect l="-100298" t="-496429" r="-298" b="-569643"/>
                          </a:stretch>
                        </a:blipFill>
                      </a:tcPr>
                    </a:tc>
                    <a:extLst>
                      <a:ext uri="{0D108BD9-81ED-4DB2-BD59-A6C34878D82A}">
                        <a16:rowId xmlns:a16="http://schemas.microsoft.com/office/drawing/2014/main" val="2615544065"/>
                      </a:ext>
                    </a:extLst>
                  </a:tr>
                  <a:tr h="335422">
                    <a:tc>
                      <a:txBody>
                        <a:bodyPr/>
                        <a:lstStyle/>
                        <a:p>
                          <a:endParaRPr lang="lv-LV"/>
                        </a:p>
                      </a:txBody>
                      <a:tcPr>
                        <a:blipFill>
                          <a:blip r:embed="rId2"/>
                          <a:stretch>
                            <a:fillRect l="-149" t="-607273" r="-100149" b="-480000"/>
                          </a:stretch>
                        </a:blipFill>
                      </a:tcPr>
                    </a:tc>
                    <a:tc>
                      <a:txBody>
                        <a:bodyPr/>
                        <a:lstStyle/>
                        <a:p>
                          <a:endParaRPr lang="lv-LV"/>
                        </a:p>
                      </a:txBody>
                      <a:tcPr>
                        <a:blipFill>
                          <a:blip r:embed="rId2"/>
                          <a:stretch>
                            <a:fillRect l="-100298" t="-607273" r="-298" b="-480000"/>
                          </a:stretch>
                        </a:blipFill>
                      </a:tcPr>
                    </a:tc>
                    <a:extLst>
                      <a:ext uri="{0D108BD9-81ED-4DB2-BD59-A6C34878D82A}">
                        <a16:rowId xmlns:a16="http://schemas.microsoft.com/office/drawing/2014/main" val="1487346183"/>
                      </a:ext>
                    </a:extLst>
                  </a:tr>
                  <a:tr h="335422">
                    <a:tc>
                      <a:txBody>
                        <a:bodyPr/>
                        <a:lstStyle/>
                        <a:p>
                          <a:endParaRPr lang="lv-LV"/>
                        </a:p>
                      </a:txBody>
                      <a:tcPr>
                        <a:blipFill>
                          <a:blip r:embed="rId2"/>
                          <a:stretch>
                            <a:fillRect l="-149" t="-707273" r="-100149" b="-380000"/>
                          </a:stretch>
                        </a:blipFill>
                      </a:tcPr>
                    </a:tc>
                    <a:tc>
                      <a:txBody>
                        <a:bodyPr/>
                        <a:lstStyle/>
                        <a:p>
                          <a:endParaRPr lang="lv-LV"/>
                        </a:p>
                      </a:txBody>
                      <a:tcPr>
                        <a:blipFill>
                          <a:blip r:embed="rId2"/>
                          <a:stretch>
                            <a:fillRect l="-100298" t="-707273" r="-298" b="-380000"/>
                          </a:stretch>
                        </a:blipFill>
                      </a:tcPr>
                    </a:tc>
                    <a:extLst>
                      <a:ext uri="{0D108BD9-81ED-4DB2-BD59-A6C34878D82A}">
                        <a16:rowId xmlns:a16="http://schemas.microsoft.com/office/drawing/2014/main" val="349150952"/>
                      </a:ext>
                    </a:extLst>
                  </a:tr>
                  <a:tr h="444500">
                    <a:tc>
                      <a:txBody>
                        <a:bodyPr/>
                        <a:lstStyle/>
                        <a:p>
                          <a:endParaRPr lang="lv-LV"/>
                        </a:p>
                      </a:txBody>
                      <a:tcPr>
                        <a:blipFill>
                          <a:blip r:embed="rId2"/>
                          <a:stretch>
                            <a:fillRect l="-149" t="-608219" r="-100149" b="-186301"/>
                          </a:stretch>
                        </a:blipFill>
                      </a:tcPr>
                    </a:tc>
                    <a:tc>
                      <a:txBody>
                        <a:bodyPr/>
                        <a:lstStyle/>
                        <a:p>
                          <a:endParaRPr lang="lv-LV"/>
                        </a:p>
                      </a:txBody>
                      <a:tcPr>
                        <a:blipFill>
                          <a:blip r:embed="rId2"/>
                          <a:stretch>
                            <a:fillRect l="-100298" t="-608219" r="-298" b="-186301"/>
                          </a:stretch>
                        </a:blipFill>
                      </a:tcPr>
                    </a:tc>
                    <a:extLst>
                      <a:ext uri="{0D108BD9-81ED-4DB2-BD59-A6C34878D82A}">
                        <a16:rowId xmlns:a16="http://schemas.microsoft.com/office/drawing/2014/main" val="3935864288"/>
                      </a:ext>
                    </a:extLst>
                  </a:tr>
                  <a:tr h="417957">
                    <a:tc>
                      <a:txBody>
                        <a:bodyPr/>
                        <a:lstStyle/>
                        <a:p>
                          <a:endParaRPr lang="lv-LV"/>
                        </a:p>
                      </a:txBody>
                      <a:tcPr>
                        <a:blipFill>
                          <a:blip r:embed="rId2"/>
                          <a:stretch>
                            <a:fillRect l="-149" t="-749275" r="-100149" b="-97101"/>
                          </a:stretch>
                        </a:blipFill>
                      </a:tcPr>
                    </a:tc>
                    <a:tc>
                      <a:txBody>
                        <a:bodyPr/>
                        <a:lstStyle/>
                        <a:p>
                          <a:endParaRPr lang="lv-LV"/>
                        </a:p>
                      </a:txBody>
                      <a:tcPr>
                        <a:blipFill>
                          <a:blip r:embed="rId2"/>
                          <a:stretch>
                            <a:fillRect l="-100298" t="-749275" r="-298" b="-97101"/>
                          </a:stretch>
                        </a:blipFill>
                      </a:tcPr>
                    </a:tc>
                    <a:extLst>
                      <a:ext uri="{0D108BD9-81ED-4DB2-BD59-A6C34878D82A}">
                        <a16:rowId xmlns:a16="http://schemas.microsoft.com/office/drawing/2014/main" val="1715897032"/>
                      </a:ext>
                    </a:extLst>
                  </a:tr>
                  <a:tr h="378039">
                    <a:tc>
                      <a:txBody>
                        <a:bodyPr/>
                        <a:lstStyle/>
                        <a:p>
                          <a:endParaRPr lang="lv-LV"/>
                        </a:p>
                      </a:txBody>
                      <a:tcPr>
                        <a:blipFill>
                          <a:blip r:embed="rId2"/>
                          <a:stretch>
                            <a:fillRect l="-149" t="-945161" r="-100149" b="-8065"/>
                          </a:stretch>
                        </a:blipFill>
                      </a:tcPr>
                    </a:tc>
                    <a:tc>
                      <a:txBody>
                        <a:bodyPr/>
                        <a:lstStyle/>
                        <a:p>
                          <a:endParaRPr lang="lv-LV"/>
                        </a:p>
                      </a:txBody>
                      <a:tcPr>
                        <a:blipFill>
                          <a:blip r:embed="rId2"/>
                          <a:stretch>
                            <a:fillRect l="-100298" t="-945161" r="-298" b="-8065"/>
                          </a:stretch>
                        </a:blipFill>
                      </a:tcPr>
                    </a:tc>
                    <a:extLst>
                      <a:ext uri="{0D108BD9-81ED-4DB2-BD59-A6C34878D82A}">
                        <a16:rowId xmlns:a16="http://schemas.microsoft.com/office/drawing/2014/main" val="2227626639"/>
                      </a:ext>
                    </a:extLst>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3516805" y="4515251"/>
                <a:ext cx="1849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lv-LV" sz="2800" b="0" i="1" smtClean="0">
                              <a:solidFill>
                                <a:schemeClr val="tx2"/>
                              </a:solidFill>
                              <a:latin typeface="Cambria Math" panose="02040503050406030204" pitchFamily="18" charset="0"/>
                            </a:rPr>
                          </m:ctrlPr>
                        </m:dPr>
                        <m:e>
                          <m:r>
                            <a:rPr lang="lv-LV" sz="2800" b="0" i="1" smtClean="0">
                              <a:solidFill>
                                <a:schemeClr val="tx2"/>
                              </a:solidFill>
                              <a:latin typeface="Cambria Math" panose="02040503050406030204" pitchFamily="18" charset="0"/>
                            </a:rPr>
                            <m:t>1</m:t>
                          </m:r>
                        </m:e>
                      </m:d>
                      <m:r>
                        <a:rPr lang="lv-LV" sz="2800" i="1" smtClean="0">
                          <a:solidFill>
                            <a:srgbClr val="FF0000"/>
                          </a:solidFill>
                          <a:latin typeface="Cambria Math" panose="02040503050406030204" pitchFamily="18" charset="0"/>
                        </a:rPr>
                        <m:t>⇔</m:t>
                      </m:r>
                      <m:r>
                        <a:rPr lang="lv-LV" sz="2800" i="1">
                          <a:solidFill>
                            <a:schemeClr val="tx2"/>
                          </a:solidFill>
                          <a:latin typeface="Cambria Math" panose="02040503050406030204" pitchFamily="18" charset="0"/>
                        </a:rPr>
                        <m:t>(2)</m:t>
                      </m:r>
                    </m:oMath>
                  </m:oMathPara>
                </a14:m>
                <a:endParaRPr lang="lv-LV" sz="2800"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16805" y="4515251"/>
                <a:ext cx="1849224" cy="523220"/>
              </a:xfrm>
              <a:prstGeom prst="rect">
                <a:avLst/>
              </a:prstGeom>
              <a:blipFill>
                <a:blip r:embed="rId3"/>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1657092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5"/>
            <a:ext cx="4281678" cy="3680145"/>
          </a:xfrm>
        </p:spPr>
        <p:txBody>
          <a:bodyPr>
            <a:noAutofit/>
          </a:bodyPr>
          <a:lstStyle/>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2</a:t>
            </a:r>
            <a:r>
              <a:rPr lang="lv-LV" sz="2400" dirty="0" smtClean="0"/>
              <a:t> t.t.t. ja tā pēdējais cipars dalās ar 2 (jeb beidzas ar pāru ciparu).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4</a:t>
            </a:r>
            <a:r>
              <a:rPr lang="lv-LV" sz="2400" dirty="0" smtClean="0"/>
              <a:t> t.t.t. ja tā pēdējo divu ciparu veidotais skaitlis dalās ar 4 (beidzas ar 00,04,08,12,...,96).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8</a:t>
            </a:r>
            <a:r>
              <a:rPr lang="lv-LV" sz="2400" dirty="0" smtClean="0"/>
              <a:t> t.t.t. ja tā pēdējo trīs ciparu veidotais skaitlis dalās ar 8 (beidzas ar 000,008,016,...,992) </a:t>
            </a:r>
            <a:endParaRPr lang="en-US" sz="2400" dirty="0"/>
          </a:p>
        </p:txBody>
      </p:sp>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smtClean="0">
                            <a:latin typeface="Cambria Math" panose="02040503050406030204" pitchFamily="18" charset="0"/>
                          </a:rPr>
                        </m:ctrlPr>
                      </m:sSupPr>
                      <m:e>
                        <m:r>
                          <a:rPr lang="lv-LV" b="1" i="1" smtClean="0">
                            <a:latin typeface="Cambria Math"/>
                          </a:rPr>
                          <m:t>𝟐</m:t>
                        </m:r>
                      </m:e>
                      <m:sup>
                        <m:r>
                          <a:rPr lang="lv-LV" b="1" i="1" smtClean="0">
                            <a:latin typeface="Cambria Math"/>
                          </a:rPr>
                          <m:t>𝒏</m:t>
                        </m:r>
                      </m:sup>
                    </m:sSup>
                  </m:oMath>
                </a14:m>
                <a:r>
                  <a:rPr lang="lv-LV" dirty="0" smtClean="0"/>
                  <a:t> vai </a:t>
                </a:r>
                <a14:m>
                  <m:oMath xmlns:m="http://schemas.openxmlformats.org/officeDocument/2006/math">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3"/>
                <a:stretch>
                  <a:fillRect l="-1841"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rot="20027059">
                <a:off x="7044600"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𝑓</m:t>
                    </m:r>
                    <m:r>
                      <a:rPr lang="lv-LV" sz="2000" b="0" i="1" dirty="0" smtClean="0">
                        <a:solidFill>
                          <a:schemeClr val="tx2"/>
                        </a:solidFill>
                        <a:latin typeface="Cambria Math"/>
                      </a:rPr>
                      <m:t>(</m:t>
                    </m:r>
                    <m:r>
                      <a:rPr lang="lv-LV" sz="2000" b="0" i="1" dirty="0" smtClean="0">
                        <a:solidFill>
                          <a:schemeClr val="tx2"/>
                        </a:solidFill>
                        <a:latin typeface="Cambria Math"/>
                      </a:rPr>
                      <m:t>𝑥</m:t>
                    </m:r>
                    <m:r>
                      <a:rPr lang="lv-LV" sz="2000" b="0" i="1" dirty="0" smtClean="0">
                        <a:solidFill>
                          <a:schemeClr val="tx2"/>
                        </a:solidFill>
                        <a:latin typeface="Cambria Math"/>
                      </a:rPr>
                      <m:t>)</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6" name="Oval 5"/>
              <p:cNvSpPr>
                <a:spLocks noRot="1" noChangeAspect="1" noMove="1" noResize="1" noEditPoints="1" noAdjustHandles="1" noChangeArrowheads="1" noChangeShapeType="1" noTextEdit="1"/>
              </p:cNvSpPr>
              <p:nvPr/>
            </p:nvSpPr>
            <p:spPr>
              <a:xfrm rot="20027059">
                <a:off x="7044600" y="2104167"/>
                <a:ext cx="2042994" cy="1152742"/>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369049" y="2235340"/>
                <a:ext cx="9316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4000" smtClean="0">
                          <a:solidFill>
                            <a:srgbClr val="FF0000"/>
                          </a:solidFill>
                        </a:rPr>
                        <m:t>⟺</m:t>
                      </m:r>
                    </m:oMath>
                  </m:oMathPara>
                </a14:m>
                <a:endParaRPr lang="en-US" sz="40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369049" y="2235340"/>
                <a:ext cx="931665" cy="707886"/>
              </a:xfrm>
              <a:prstGeom prst="rect">
                <a:avLst/>
              </a:prstGeom>
              <a:blipFill rotWithShape="1">
                <a:blip r:embed="rId5"/>
                <a:stretch>
                  <a:fillRect/>
                </a:stretch>
              </a:blipFill>
            </p:spPr>
            <p:txBody>
              <a:bodyPr/>
              <a:lstStyle/>
              <a:p>
                <a:r>
                  <a:rPr lang="en-US">
                    <a:noFill/>
                  </a:rPr>
                  <a:t> </a:t>
                </a:r>
              </a:p>
            </p:txBody>
          </p:sp>
        </mc:Fallback>
      </mc:AlternateContent>
      <p:sp>
        <p:nvSpPr>
          <p:cNvPr id="8" name="TextBox 7"/>
          <p:cNvSpPr txBox="1"/>
          <p:nvPr/>
        </p:nvSpPr>
        <p:spPr>
          <a:xfrm>
            <a:off x="6546849" y="2879211"/>
            <a:ext cx="569387" cy="369332"/>
          </a:xfrm>
          <a:prstGeom prst="rect">
            <a:avLst/>
          </a:prstGeom>
          <a:noFill/>
        </p:spPr>
        <p:txBody>
          <a:bodyPr wrap="none" rtlCol="0">
            <a:spAutoFit/>
          </a:bodyPr>
          <a:lstStyle/>
          <a:p>
            <a:r>
              <a:rPr lang="lv-LV" dirty="0" smtClean="0">
                <a:solidFill>
                  <a:schemeClr val="tx2"/>
                </a:solidFill>
              </a:rPr>
              <a:t>t.t.t.</a:t>
            </a:r>
            <a:endParaRPr lang="en-US" dirty="0">
              <a:solidFill>
                <a:schemeClr val="tx2"/>
              </a:solidFill>
            </a:endParaRPr>
          </a:p>
        </p:txBody>
      </p:sp>
      <p:sp>
        <p:nvSpPr>
          <p:cNvPr id="9" name="TextBox 8"/>
          <p:cNvSpPr txBox="1"/>
          <p:nvPr/>
        </p:nvSpPr>
        <p:spPr>
          <a:xfrm>
            <a:off x="5257800" y="1032506"/>
            <a:ext cx="3333750" cy="830997"/>
          </a:xfrm>
          <a:prstGeom prst="rect">
            <a:avLst/>
          </a:prstGeom>
          <a:noFill/>
        </p:spPr>
        <p:txBody>
          <a:bodyPr wrap="square" rtlCol="0">
            <a:spAutoFit/>
          </a:bodyPr>
          <a:lstStyle/>
          <a:p>
            <a:pPr algn="ctr"/>
            <a:r>
              <a:rPr lang="lv-LV" sz="2400" dirty="0" smtClean="0">
                <a:solidFill>
                  <a:schemeClr val="tx2"/>
                </a:solidFill>
              </a:rPr>
              <a:t>Dalāmības pazīmes vispārīgais izskats</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10" name="Oval 9"/>
              <p:cNvSpPr/>
              <p:nvPr/>
            </p:nvSpPr>
            <p:spPr>
              <a:xfrm rot="20027059">
                <a:off x="4591385"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𝑥</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10" name="Oval 9"/>
              <p:cNvSpPr>
                <a:spLocks noRot="1" noChangeAspect="1" noMove="1" noResize="1" noEditPoints="1" noAdjustHandles="1" noChangeArrowheads="1" noChangeShapeType="1" noTextEdit="1"/>
              </p:cNvSpPr>
              <p:nvPr/>
            </p:nvSpPr>
            <p:spPr>
              <a:xfrm rot="20027059">
                <a:off x="4591385" y="2104167"/>
                <a:ext cx="2042994" cy="1152742"/>
              </a:xfrm>
              <a:prstGeom prst="ellipse">
                <a:avLst/>
              </a:prstGeom>
              <a:blipFill>
                <a:blip r:embed="rId6"/>
                <a:stretch>
                  <a:fillRect/>
                </a:stretch>
              </a:blipFill>
              <a:ln>
                <a:solidFill>
                  <a:schemeClr val="tx2"/>
                </a:solidFill>
              </a:ln>
            </p:spPr>
            <p:txBody>
              <a:bodyPr/>
              <a:lstStyle/>
              <a:p>
                <a:r>
                  <a:rPr lang="lv-LV">
                    <a:noFill/>
                  </a:rPr>
                  <a:t> </a:t>
                </a:r>
              </a:p>
            </p:txBody>
          </p:sp>
        </mc:Fallback>
      </mc:AlternateContent>
    </p:spTree>
    <p:extLst>
      <p:ext uri="{BB962C8B-B14F-4D97-AF65-F5344CB8AC3E}">
        <p14:creationId xmlns:p14="http://schemas.microsoft.com/office/powerpoint/2010/main" val="35556987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47471" y="758506"/>
                <a:ext cx="8456803" cy="697762"/>
              </a:xfrm>
            </p:spPr>
            <p:txBody>
              <a:bodyPr>
                <a:normAutofit/>
              </a:bodyPr>
              <a:lstStyle/>
              <a:p>
                <a:r>
                  <a:rPr lang="lv-LV" sz="1800" dirty="0" smtClean="0"/>
                  <a:t>Dalāmības pazīmes skaitļiem </a:t>
                </a:r>
                <a14:m>
                  <m:oMath xmlns:m="http://schemas.openxmlformats.org/officeDocument/2006/math">
                    <m:r>
                      <a:rPr lang="lv-LV" sz="1800" i="1" dirty="0" smtClean="0">
                        <a:solidFill>
                          <a:srgbClr val="FF0000"/>
                        </a:solidFill>
                        <a:latin typeface="Cambria Math"/>
                      </a:rPr>
                      <m:t>10</m:t>
                    </m:r>
                  </m:oMath>
                </a14:m>
                <a:r>
                  <a:rPr lang="lv-LV" sz="1800" dirty="0" smtClean="0"/>
                  <a:t>, </a:t>
                </a:r>
                <a14:m>
                  <m:oMath xmlns:m="http://schemas.openxmlformats.org/officeDocument/2006/math">
                    <m:r>
                      <a:rPr lang="lv-LV" sz="1800" i="1" dirty="0" smtClean="0">
                        <a:solidFill>
                          <a:srgbClr val="FF0000"/>
                        </a:solidFill>
                        <a:latin typeface="Cambria Math"/>
                      </a:rPr>
                      <m:t>100</m:t>
                    </m:r>
                  </m:oMath>
                </a14:m>
                <a:r>
                  <a:rPr lang="lv-LV" sz="1800" dirty="0" smtClean="0"/>
                  <a:t>, </a:t>
                </a:r>
                <a14:m>
                  <m:oMath xmlns:m="http://schemas.openxmlformats.org/officeDocument/2006/math">
                    <m:r>
                      <a:rPr lang="lv-LV" sz="1800" i="1" dirty="0" smtClean="0">
                        <a:solidFill>
                          <a:srgbClr val="FF0000"/>
                        </a:solidFill>
                        <a:latin typeface="Cambria Math"/>
                      </a:rPr>
                      <m:t>1000</m:t>
                    </m:r>
                  </m:oMath>
                </a14:m>
                <a:r>
                  <a:rPr lang="lv-LV" sz="1800" dirty="0" smtClean="0"/>
                  <a:t>, utt. </a:t>
                </a:r>
              </a:p>
              <a:p>
                <a:r>
                  <a:rPr lang="lv-LV" sz="1800" dirty="0" smtClean="0"/>
                  <a:t>Dalāmības pazīmes skaitļiem </a:t>
                </a:r>
                <a14:m>
                  <m:oMath xmlns:m="http://schemas.openxmlformats.org/officeDocument/2006/math">
                    <m:sSup>
                      <m:sSupPr>
                        <m:ctrlPr>
                          <a:rPr lang="lv-LV" sz="1800" i="1">
                            <a:latin typeface="Cambria Math" panose="02040503050406030204" pitchFamily="18" charset="0"/>
                          </a:rPr>
                        </m:ctrlPr>
                      </m:sSupPr>
                      <m:e>
                        <m:r>
                          <a:rPr lang="lv-LV" sz="1800" i="1">
                            <a:latin typeface="Cambria Math"/>
                          </a:rPr>
                          <m:t>𝟐</m:t>
                        </m:r>
                      </m:e>
                      <m:sup>
                        <m:r>
                          <a:rPr lang="lv-LV" sz="1800" i="1">
                            <a:latin typeface="Cambria Math"/>
                          </a:rPr>
                          <m:t>𝒎</m:t>
                        </m:r>
                      </m:sup>
                    </m:sSup>
                    <m:sSup>
                      <m:sSupPr>
                        <m:ctrlPr>
                          <a:rPr lang="lv-LV" sz="1800" i="1">
                            <a:latin typeface="Cambria Math" panose="02040503050406030204" pitchFamily="18" charset="0"/>
                          </a:rPr>
                        </m:ctrlPr>
                      </m:sSupPr>
                      <m:e>
                        <m:r>
                          <a:rPr lang="lv-LV" sz="1800" i="1">
                            <a:latin typeface="Cambria Math"/>
                          </a:rPr>
                          <m:t>𝟓</m:t>
                        </m:r>
                      </m:e>
                      <m:sup>
                        <m:r>
                          <a:rPr lang="lv-LV" sz="1800" i="1">
                            <a:latin typeface="Cambria Math"/>
                          </a:rPr>
                          <m:t>𝒏</m:t>
                        </m:r>
                      </m:sup>
                    </m:sSup>
                    <m:r>
                      <a:rPr lang="lv-LV" sz="1800" i="1">
                        <a:latin typeface="Cambria Math"/>
                      </a:rPr>
                      <m:t> </m:t>
                    </m:r>
                  </m:oMath>
                </a14:m>
                <a:r>
                  <a:rPr lang="lv-LV" sz="1800" dirty="0" smtClean="0"/>
                  <a:t>no tabuliņas: </a:t>
                </a:r>
              </a:p>
              <a:p>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47471" y="758506"/>
                <a:ext cx="8456803" cy="697762"/>
              </a:xfrm>
              <a:blipFill rotWithShape="1">
                <a:blip r:embed="rId3"/>
                <a:stretch>
                  <a:fillRect l="-1658" t="-10435" b="-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a:latin typeface="Cambria Math" panose="02040503050406030204" pitchFamily="18" charset="0"/>
                          </a:rPr>
                        </m:ctrlPr>
                      </m:sSupPr>
                      <m:e>
                        <m:r>
                          <a:rPr lang="lv-LV" i="1">
                            <a:latin typeface="Cambria Math"/>
                          </a:rPr>
                          <m:t>𝟐</m:t>
                        </m:r>
                      </m:e>
                      <m:sup>
                        <m:r>
                          <a:rPr lang="lv-LV" i="1">
                            <a:latin typeface="Cambria Math"/>
                          </a:rPr>
                          <m:t>𝒎</m:t>
                        </m:r>
                      </m:sup>
                    </m:sSup>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4"/>
                <a:stretch>
                  <a:fillRect l="-1855"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32</m:t>
                                </m:r>
                              </m:oMath>
                            </m:oMathPara>
                          </a14:m>
                          <a:endParaRPr lang="en-US" sz="2000" dirty="0">
                            <a:solidFill>
                              <a:schemeClr val="tx2"/>
                            </a:solidFill>
                          </a:endParaRPr>
                        </a:p>
                      </a:txBody>
                      <a:tcPr/>
                    </a:tc>
                    <a:extLst>
                      <a:ext uri="{0D108BD9-81ED-4DB2-BD59-A6C34878D82A}">
                        <a16:rowId xmlns:a16="http://schemas.microsoft.com/office/drawing/2014/main" val="10000"/>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160</m:t>
                                </m:r>
                              </m:oMath>
                            </m:oMathPara>
                          </a14:m>
                          <a:endParaRPr lang="en-US" sz="2000" dirty="0">
                            <a:solidFill>
                              <a:schemeClr val="tx2"/>
                            </a:solidFill>
                          </a:endParaRPr>
                        </a:p>
                      </a:txBody>
                      <a:tcPr/>
                    </a:tc>
                    <a:extLst>
                      <a:ext uri="{0D108BD9-81ED-4DB2-BD59-A6C34878D82A}">
                        <a16:rowId xmlns:a16="http://schemas.microsoft.com/office/drawing/2014/main" val="10001"/>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800</m:t>
                                </m:r>
                              </m:oMath>
                            </m:oMathPara>
                          </a14:m>
                          <a:endParaRPr lang="en-US" sz="2000" dirty="0">
                            <a:solidFill>
                              <a:schemeClr val="tx2"/>
                            </a:solidFill>
                          </a:endParaRPr>
                        </a:p>
                      </a:txBody>
                      <a:tcPr/>
                    </a:tc>
                    <a:extLst>
                      <a:ext uri="{0D108BD9-81ED-4DB2-BD59-A6C34878D82A}">
                        <a16:rowId xmlns:a16="http://schemas.microsoft.com/office/drawing/2014/main" val="10002"/>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4000</m:t>
                                </m:r>
                              </m:oMath>
                            </m:oMathPara>
                          </a14:m>
                          <a:endParaRPr lang="en-US" sz="2000" dirty="0">
                            <a:solidFill>
                              <a:schemeClr val="tx2"/>
                            </a:solidFill>
                          </a:endParaRPr>
                        </a:p>
                      </a:txBody>
                      <a:tcPr/>
                    </a:tc>
                    <a:extLst>
                      <a:ext uri="{0D108BD9-81ED-4DB2-BD59-A6C34878D82A}">
                        <a16:rowId xmlns:a16="http://schemas.microsoft.com/office/drawing/2014/main" val="10003"/>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20000</m:t>
                                </m:r>
                              </m:oMath>
                            </m:oMathPara>
                          </a14:m>
                          <a:endParaRPr lang="en-US" sz="2000" dirty="0">
                            <a:solidFill>
                              <a:schemeClr val="tx2"/>
                            </a:solidFill>
                          </a:endParaRPr>
                        </a:p>
                      </a:txBody>
                      <a:tcPr/>
                    </a:tc>
                    <a:extLst>
                      <a:ext uri="{0D108BD9-81ED-4DB2-BD59-A6C34878D82A}">
                        <a16:rowId xmlns:a16="http://schemas.microsoft.com/office/drawing/2014/main" val="10004"/>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100000</m:t>
                                </m:r>
                              </m:oMath>
                            </m:oMathPara>
                          </a14:m>
                          <a:endParaRPr lang="en-US" sz="2000" dirty="0">
                            <a:solidFill>
                              <a:schemeClr val="tx2"/>
                            </a:solidFill>
                          </a:endParaRPr>
                        </a:p>
                      </a:txBody>
                      <a:tcPr/>
                    </a:tc>
                    <a:extLst>
                      <a:ext uri="{0D108BD9-81ED-4DB2-BD59-A6C34878D82A}">
                        <a16:rowId xmlns:a16="http://schemas.microsoft.com/office/drawing/2014/main" val="10005"/>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96240">
                    <a:tc>
                      <a:txBody>
                        <a:bodyPr/>
                        <a:lstStyle/>
                        <a:p>
                          <a:endParaRPr lang="lv-LV"/>
                        </a:p>
                      </a:txBody>
                      <a:tcPr>
                        <a:blipFill>
                          <a:blip r:embed="rId5"/>
                          <a:stretch>
                            <a:fillRect l="-599" t="-1538" r="-500599" b="-504615"/>
                          </a:stretch>
                        </a:blipFill>
                      </a:tcPr>
                    </a:tc>
                    <a:tc>
                      <a:txBody>
                        <a:bodyPr/>
                        <a:lstStyle/>
                        <a:p>
                          <a:endParaRPr lang="lv-LV"/>
                        </a:p>
                      </a:txBody>
                      <a:tcPr>
                        <a:blipFill>
                          <a:blip r:embed="rId5"/>
                          <a:stretch>
                            <a:fillRect l="-100599" t="-1538" r="-400599" b="-504615"/>
                          </a:stretch>
                        </a:blipFill>
                      </a:tcPr>
                    </a:tc>
                    <a:tc>
                      <a:txBody>
                        <a:bodyPr/>
                        <a:lstStyle/>
                        <a:p>
                          <a:endParaRPr lang="lv-LV"/>
                        </a:p>
                      </a:txBody>
                      <a:tcPr>
                        <a:blipFill>
                          <a:blip r:embed="rId5"/>
                          <a:stretch>
                            <a:fillRect l="-200599" t="-1538" r="-300599" b="-504615"/>
                          </a:stretch>
                        </a:blipFill>
                      </a:tcPr>
                    </a:tc>
                    <a:tc>
                      <a:txBody>
                        <a:bodyPr/>
                        <a:lstStyle/>
                        <a:p>
                          <a:endParaRPr lang="lv-LV"/>
                        </a:p>
                      </a:txBody>
                      <a:tcPr>
                        <a:blipFill>
                          <a:blip r:embed="rId5"/>
                          <a:stretch>
                            <a:fillRect l="-302410" t="-1538" r="-202410" b="-504615"/>
                          </a:stretch>
                        </a:blipFill>
                      </a:tcPr>
                    </a:tc>
                    <a:tc>
                      <a:txBody>
                        <a:bodyPr/>
                        <a:lstStyle/>
                        <a:p>
                          <a:endParaRPr lang="lv-LV"/>
                        </a:p>
                      </a:txBody>
                      <a:tcPr>
                        <a:blipFill>
                          <a:blip r:embed="rId5"/>
                          <a:stretch>
                            <a:fillRect l="-400000" t="-1538" r="-101198" b="-504615"/>
                          </a:stretch>
                        </a:blipFill>
                      </a:tcPr>
                    </a:tc>
                    <a:tc>
                      <a:txBody>
                        <a:bodyPr/>
                        <a:lstStyle/>
                        <a:p>
                          <a:endParaRPr lang="lv-LV"/>
                        </a:p>
                      </a:txBody>
                      <a:tcPr>
                        <a:blipFill>
                          <a:blip r:embed="rId5"/>
                          <a:stretch>
                            <a:fillRect l="-500000" t="-1538" r="-1198" b="-504615"/>
                          </a:stretch>
                        </a:blipFill>
                      </a:tcPr>
                    </a:tc>
                    <a:extLst>
                      <a:ext uri="{0D108BD9-81ED-4DB2-BD59-A6C34878D82A}">
                        <a16:rowId xmlns:a16="http://schemas.microsoft.com/office/drawing/2014/main" val="10000"/>
                      </a:ext>
                    </a:extLst>
                  </a:tr>
                  <a:tr h="396240">
                    <a:tc>
                      <a:txBody>
                        <a:bodyPr/>
                        <a:lstStyle/>
                        <a:p>
                          <a:endParaRPr lang="lv-LV"/>
                        </a:p>
                      </a:txBody>
                      <a:tcPr>
                        <a:blipFill>
                          <a:blip r:embed="rId5"/>
                          <a:stretch>
                            <a:fillRect l="-599" t="-101538" r="-500599" b="-404615"/>
                          </a:stretch>
                        </a:blipFill>
                      </a:tcPr>
                    </a:tc>
                    <a:tc>
                      <a:txBody>
                        <a:bodyPr/>
                        <a:lstStyle/>
                        <a:p>
                          <a:endParaRPr lang="lv-LV"/>
                        </a:p>
                      </a:txBody>
                      <a:tcPr>
                        <a:blipFill>
                          <a:blip r:embed="rId5"/>
                          <a:stretch>
                            <a:fillRect l="-100599" t="-101538" r="-400599" b="-404615"/>
                          </a:stretch>
                        </a:blipFill>
                      </a:tcPr>
                    </a:tc>
                    <a:tc>
                      <a:txBody>
                        <a:bodyPr/>
                        <a:lstStyle/>
                        <a:p>
                          <a:endParaRPr lang="lv-LV"/>
                        </a:p>
                      </a:txBody>
                      <a:tcPr>
                        <a:blipFill>
                          <a:blip r:embed="rId5"/>
                          <a:stretch>
                            <a:fillRect l="-200599" t="-101538" r="-300599" b="-404615"/>
                          </a:stretch>
                        </a:blipFill>
                      </a:tcPr>
                    </a:tc>
                    <a:tc>
                      <a:txBody>
                        <a:bodyPr/>
                        <a:lstStyle/>
                        <a:p>
                          <a:endParaRPr lang="lv-LV"/>
                        </a:p>
                      </a:txBody>
                      <a:tcPr>
                        <a:blipFill>
                          <a:blip r:embed="rId5"/>
                          <a:stretch>
                            <a:fillRect l="-302410" t="-101538" r="-202410" b="-404615"/>
                          </a:stretch>
                        </a:blipFill>
                      </a:tcPr>
                    </a:tc>
                    <a:tc>
                      <a:txBody>
                        <a:bodyPr/>
                        <a:lstStyle/>
                        <a:p>
                          <a:endParaRPr lang="lv-LV"/>
                        </a:p>
                      </a:txBody>
                      <a:tcPr>
                        <a:blipFill>
                          <a:blip r:embed="rId5"/>
                          <a:stretch>
                            <a:fillRect l="-400000" t="-101538" r="-101198" b="-404615"/>
                          </a:stretch>
                        </a:blipFill>
                      </a:tcPr>
                    </a:tc>
                    <a:tc>
                      <a:txBody>
                        <a:bodyPr/>
                        <a:lstStyle/>
                        <a:p>
                          <a:endParaRPr lang="lv-LV"/>
                        </a:p>
                      </a:txBody>
                      <a:tcPr>
                        <a:blipFill>
                          <a:blip r:embed="rId5"/>
                          <a:stretch>
                            <a:fillRect l="-500000" t="-101538" r="-1198" b="-404615"/>
                          </a:stretch>
                        </a:blipFill>
                      </a:tcPr>
                    </a:tc>
                    <a:extLst>
                      <a:ext uri="{0D108BD9-81ED-4DB2-BD59-A6C34878D82A}">
                        <a16:rowId xmlns:a16="http://schemas.microsoft.com/office/drawing/2014/main" val="10001"/>
                      </a:ext>
                    </a:extLst>
                  </a:tr>
                  <a:tr h="396240">
                    <a:tc>
                      <a:txBody>
                        <a:bodyPr/>
                        <a:lstStyle/>
                        <a:p>
                          <a:endParaRPr lang="lv-LV"/>
                        </a:p>
                      </a:txBody>
                      <a:tcPr>
                        <a:blipFill>
                          <a:blip r:embed="rId5"/>
                          <a:stretch>
                            <a:fillRect l="-599" t="-198485" r="-500599" b="-298485"/>
                          </a:stretch>
                        </a:blipFill>
                      </a:tcPr>
                    </a:tc>
                    <a:tc>
                      <a:txBody>
                        <a:bodyPr/>
                        <a:lstStyle/>
                        <a:p>
                          <a:endParaRPr lang="lv-LV"/>
                        </a:p>
                      </a:txBody>
                      <a:tcPr>
                        <a:blipFill>
                          <a:blip r:embed="rId5"/>
                          <a:stretch>
                            <a:fillRect l="-100599" t="-198485" r="-400599" b="-298485"/>
                          </a:stretch>
                        </a:blipFill>
                      </a:tcPr>
                    </a:tc>
                    <a:tc>
                      <a:txBody>
                        <a:bodyPr/>
                        <a:lstStyle/>
                        <a:p>
                          <a:endParaRPr lang="lv-LV"/>
                        </a:p>
                      </a:txBody>
                      <a:tcPr>
                        <a:blipFill>
                          <a:blip r:embed="rId5"/>
                          <a:stretch>
                            <a:fillRect l="-200599" t="-198485" r="-300599" b="-298485"/>
                          </a:stretch>
                        </a:blipFill>
                      </a:tcPr>
                    </a:tc>
                    <a:tc>
                      <a:txBody>
                        <a:bodyPr/>
                        <a:lstStyle/>
                        <a:p>
                          <a:endParaRPr lang="lv-LV"/>
                        </a:p>
                      </a:txBody>
                      <a:tcPr>
                        <a:blipFill>
                          <a:blip r:embed="rId5"/>
                          <a:stretch>
                            <a:fillRect l="-302410" t="-198485" r="-202410" b="-298485"/>
                          </a:stretch>
                        </a:blipFill>
                      </a:tcPr>
                    </a:tc>
                    <a:tc>
                      <a:txBody>
                        <a:bodyPr/>
                        <a:lstStyle/>
                        <a:p>
                          <a:endParaRPr lang="lv-LV"/>
                        </a:p>
                      </a:txBody>
                      <a:tcPr>
                        <a:blipFill>
                          <a:blip r:embed="rId5"/>
                          <a:stretch>
                            <a:fillRect l="-400000" t="-198485" r="-101198" b="-298485"/>
                          </a:stretch>
                        </a:blipFill>
                      </a:tcPr>
                    </a:tc>
                    <a:tc>
                      <a:txBody>
                        <a:bodyPr/>
                        <a:lstStyle/>
                        <a:p>
                          <a:endParaRPr lang="lv-LV"/>
                        </a:p>
                      </a:txBody>
                      <a:tcPr>
                        <a:blipFill>
                          <a:blip r:embed="rId5"/>
                          <a:stretch>
                            <a:fillRect l="-500000" t="-198485" r="-1198" b="-298485"/>
                          </a:stretch>
                        </a:blipFill>
                      </a:tcPr>
                    </a:tc>
                    <a:extLst>
                      <a:ext uri="{0D108BD9-81ED-4DB2-BD59-A6C34878D82A}">
                        <a16:rowId xmlns:a16="http://schemas.microsoft.com/office/drawing/2014/main" val="10002"/>
                      </a:ext>
                    </a:extLst>
                  </a:tr>
                  <a:tr h="396240">
                    <a:tc>
                      <a:txBody>
                        <a:bodyPr/>
                        <a:lstStyle/>
                        <a:p>
                          <a:endParaRPr lang="lv-LV"/>
                        </a:p>
                      </a:txBody>
                      <a:tcPr>
                        <a:blipFill>
                          <a:blip r:embed="rId5"/>
                          <a:stretch>
                            <a:fillRect l="-599" t="-303077" r="-500599" b="-203077"/>
                          </a:stretch>
                        </a:blipFill>
                      </a:tcPr>
                    </a:tc>
                    <a:tc>
                      <a:txBody>
                        <a:bodyPr/>
                        <a:lstStyle/>
                        <a:p>
                          <a:endParaRPr lang="lv-LV"/>
                        </a:p>
                      </a:txBody>
                      <a:tcPr>
                        <a:blipFill>
                          <a:blip r:embed="rId5"/>
                          <a:stretch>
                            <a:fillRect l="-100599" t="-303077" r="-400599" b="-203077"/>
                          </a:stretch>
                        </a:blipFill>
                      </a:tcPr>
                    </a:tc>
                    <a:tc>
                      <a:txBody>
                        <a:bodyPr/>
                        <a:lstStyle/>
                        <a:p>
                          <a:endParaRPr lang="lv-LV"/>
                        </a:p>
                      </a:txBody>
                      <a:tcPr>
                        <a:blipFill>
                          <a:blip r:embed="rId5"/>
                          <a:stretch>
                            <a:fillRect l="-200599" t="-303077" r="-300599" b="-203077"/>
                          </a:stretch>
                        </a:blipFill>
                      </a:tcPr>
                    </a:tc>
                    <a:tc>
                      <a:txBody>
                        <a:bodyPr/>
                        <a:lstStyle/>
                        <a:p>
                          <a:endParaRPr lang="lv-LV"/>
                        </a:p>
                      </a:txBody>
                      <a:tcPr>
                        <a:blipFill>
                          <a:blip r:embed="rId5"/>
                          <a:stretch>
                            <a:fillRect l="-302410" t="-303077" r="-202410" b="-203077"/>
                          </a:stretch>
                        </a:blipFill>
                      </a:tcPr>
                    </a:tc>
                    <a:tc>
                      <a:txBody>
                        <a:bodyPr/>
                        <a:lstStyle/>
                        <a:p>
                          <a:endParaRPr lang="lv-LV"/>
                        </a:p>
                      </a:txBody>
                      <a:tcPr>
                        <a:blipFill>
                          <a:blip r:embed="rId5"/>
                          <a:stretch>
                            <a:fillRect l="-400000" t="-303077" r="-101198" b="-203077"/>
                          </a:stretch>
                        </a:blipFill>
                      </a:tcPr>
                    </a:tc>
                    <a:tc>
                      <a:txBody>
                        <a:bodyPr/>
                        <a:lstStyle/>
                        <a:p>
                          <a:endParaRPr lang="lv-LV"/>
                        </a:p>
                      </a:txBody>
                      <a:tcPr>
                        <a:blipFill>
                          <a:blip r:embed="rId5"/>
                          <a:stretch>
                            <a:fillRect l="-500000" t="-303077" r="-1198" b="-203077"/>
                          </a:stretch>
                        </a:blipFill>
                      </a:tcPr>
                    </a:tc>
                    <a:extLst>
                      <a:ext uri="{0D108BD9-81ED-4DB2-BD59-A6C34878D82A}">
                        <a16:rowId xmlns:a16="http://schemas.microsoft.com/office/drawing/2014/main" val="10003"/>
                      </a:ext>
                    </a:extLst>
                  </a:tr>
                  <a:tr h="396240">
                    <a:tc>
                      <a:txBody>
                        <a:bodyPr/>
                        <a:lstStyle/>
                        <a:p>
                          <a:endParaRPr lang="lv-LV"/>
                        </a:p>
                      </a:txBody>
                      <a:tcPr>
                        <a:blipFill>
                          <a:blip r:embed="rId5"/>
                          <a:stretch>
                            <a:fillRect l="-599" t="-403077" r="-500599" b="-103077"/>
                          </a:stretch>
                        </a:blipFill>
                      </a:tcPr>
                    </a:tc>
                    <a:tc>
                      <a:txBody>
                        <a:bodyPr/>
                        <a:lstStyle/>
                        <a:p>
                          <a:endParaRPr lang="lv-LV"/>
                        </a:p>
                      </a:txBody>
                      <a:tcPr>
                        <a:blipFill>
                          <a:blip r:embed="rId5"/>
                          <a:stretch>
                            <a:fillRect l="-100599" t="-403077" r="-400599" b="-103077"/>
                          </a:stretch>
                        </a:blipFill>
                      </a:tcPr>
                    </a:tc>
                    <a:tc>
                      <a:txBody>
                        <a:bodyPr/>
                        <a:lstStyle/>
                        <a:p>
                          <a:endParaRPr lang="lv-LV"/>
                        </a:p>
                      </a:txBody>
                      <a:tcPr>
                        <a:blipFill>
                          <a:blip r:embed="rId5"/>
                          <a:stretch>
                            <a:fillRect l="-200599" t="-403077" r="-300599" b="-103077"/>
                          </a:stretch>
                        </a:blipFill>
                      </a:tcPr>
                    </a:tc>
                    <a:tc>
                      <a:txBody>
                        <a:bodyPr/>
                        <a:lstStyle/>
                        <a:p>
                          <a:endParaRPr lang="lv-LV"/>
                        </a:p>
                      </a:txBody>
                      <a:tcPr>
                        <a:blipFill>
                          <a:blip r:embed="rId5"/>
                          <a:stretch>
                            <a:fillRect l="-302410" t="-403077" r="-202410" b="-103077"/>
                          </a:stretch>
                        </a:blipFill>
                      </a:tcPr>
                    </a:tc>
                    <a:tc>
                      <a:txBody>
                        <a:bodyPr/>
                        <a:lstStyle/>
                        <a:p>
                          <a:endParaRPr lang="lv-LV"/>
                        </a:p>
                      </a:txBody>
                      <a:tcPr>
                        <a:blipFill>
                          <a:blip r:embed="rId5"/>
                          <a:stretch>
                            <a:fillRect l="-400000" t="-403077" r="-101198" b="-103077"/>
                          </a:stretch>
                        </a:blipFill>
                      </a:tcPr>
                    </a:tc>
                    <a:tc>
                      <a:txBody>
                        <a:bodyPr/>
                        <a:lstStyle/>
                        <a:p>
                          <a:endParaRPr lang="lv-LV"/>
                        </a:p>
                      </a:txBody>
                      <a:tcPr>
                        <a:blipFill>
                          <a:blip r:embed="rId5"/>
                          <a:stretch>
                            <a:fillRect l="-500000" t="-403077" r="-1198" b="-103077"/>
                          </a:stretch>
                        </a:blipFill>
                      </a:tcPr>
                    </a:tc>
                    <a:extLst>
                      <a:ext uri="{0D108BD9-81ED-4DB2-BD59-A6C34878D82A}">
                        <a16:rowId xmlns:a16="http://schemas.microsoft.com/office/drawing/2014/main" val="10004"/>
                      </a:ext>
                    </a:extLst>
                  </a:tr>
                  <a:tr h="396240">
                    <a:tc>
                      <a:txBody>
                        <a:bodyPr/>
                        <a:lstStyle/>
                        <a:p>
                          <a:endParaRPr lang="lv-LV"/>
                        </a:p>
                      </a:txBody>
                      <a:tcPr>
                        <a:blipFill>
                          <a:blip r:embed="rId5"/>
                          <a:stretch>
                            <a:fillRect l="-599" t="-503077" r="-500599" b="-3077"/>
                          </a:stretch>
                        </a:blipFill>
                      </a:tcPr>
                    </a:tc>
                    <a:tc>
                      <a:txBody>
                        <a:bodyPr/>
                        <a:lstStyle/>
                        <a:p>
                          <a:endParaRPr lang="lv-LV"/>
                        </a:p>
                      </a:txBody>
                      <a:tcPr>
                        <a:blipFill>
                          <a:blip r:embed="rId5"/>
                          <a:stretch>
                            <a:fillRect l="-100599" t="-503077" r="-400599" b="-3077"/>
                          </a:stretch>
                        </a:blipFill>
                      </a:tcPr>
                    </a:tc>
                    <a:tc>
                      <a:txBody>
                        <a:bodyPr/>
                        <a:lstStyle/>
                        <a:p>
                          <a:endParaRPr lang="lv-LV"/>
                        </a:p>
                      </a:txBody>
                      <a:tcPr>
                        <a:blipFill>
                          <a:blip r:embed="rId5"/>
                          <a:stretch>
                            <a:fillRect l="-200599" t="-503077" r="-300599" b="-3077"/>
                          </a:stretch>
                        </a:blipFill>
                      </a:tcPr>
                    </a:tc>
                    <a:tc>
                      <a:txBody>
                        <a:bodyPr/>
                        <a:lstStyle/>
                        <a:p>
                          <a:endParaRPr lang="lv-LV"/>
                        </a:p>
                      </a:txBody>
                      <a:tcPr>
                        <a:blipFill>
                          <a:blip r:embed="rId5"/>
                          <a:stretch>
                            <a:fillRect l="-302410" t="-503077" r="-202410" b="-3077"/>
                          </a:stretch>
                        </a:blipFill>
                      </a:tcPr>
                    </a:tc>
                    <a:tc>
                      <a:txBody>
                        <a:bodyPr/>
                        <a:lstStyle/>
                        <a:p>
                          <a:endParaRPr lang="lv-LV"/>
                        </a:p>
                      </a:txBody>
                      <a:tcPr>
                        <a:blipFill>
                          <a:blip r:embed="rId5"/>
                          <a:stretch>
                            <a:fillRect l="-400000" t="-503077" r="-101198" b="-3077"/>
                          </a:stretch>
                        </a:blipFill>
                      </a:tcPr>
                    </a:tc>
                    <a:tc>
                      <a:txBody>
                        <a:bodyPr/>
                        <a:lstStyle/>
                        <a:p>
                          <a:endParaRPr lang="lv-LV"/>
                        </a:p>
                      </a:txBody>
                      <a:tcPr>
                        <a:blipFill>
                          <a:blip r:embed="rId5"/>
                          <a:stretch>
                            <a:fillRect l="-500000" t="-503077" r="-1198" b="-3077"/>
                          </a:stretch>
                        </a:blipFill>
                      </a:tcPr>
                    </a:tc>
                    <a:extLst>
                      <a:ext uri="{0D108BD9-81ED-4DB2-BD59-A6C34878D82A}">
                        <a16:rowId xmlns:a16="http://schemas.microsoft.com/office/drawing/2014/main" val="10005"/>
                      </a:ext>
                    </a:extLst>
                  </a:tr>
                </a:tbl>
              </a:graphicData>
            </a:graphic>
          </p:graphicFrame>
        </mc:Fallback>
      </mc:AlternateContent>
      <p:sp>
        <p:nvSpPr>
          <p:cNvPr id="7" name="Rectangle 6"/>
          <p:cNvSpPr/>
          <p:nvPr/>
        </p:nvSpPr>
        <p:spPr>
          <a:xfrm>
            <a:off x="863599" y="3155948"/>
            <a:ext cx="4051301"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914900" y="1564216"/>
            <a:ext cx="1024467" cy="1964265"/>
          </a:xfrm>
          <a:prstGeom prst="rect">
            <a:avLst/>
          </a:prstGeom>
          <a:solidFill>
            <a:srgbClr val="FF6C0C">
              <a:alpha val="3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863600" y="4174072"/>
                <a:ext cx="1024467"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i="1" dirty="0" smtClean="0">
                          <a:solidFill>
                            <a:srgbClr val="FF0000"/>
                          </a:solidFill>
                          <a:latin typeface="Cambria Math"/>
                        </a:rPr>
                        <m:t>𝑚</m:t>
                      </m:r>
                    </m:oMath>
                  </m:oMathPara>
                </a14:m>
                <a:endParaRPr lang="en-US" sz="2400" dirty="0">
                  <a:solidFill>
                    <a:srgbClr val="FF000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63600" y="4174072"/>
                <a:ext cx="1024467" cy="372533"/>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989688" y="4033334"/>
                <a:ext cx="5885842" cy="813941"/>
              </a:xfrm>
              <a:prstGeom prst="rect">
                <a:avLst/>
              </a:prstGeom>
              <a:noFill/>
            </p:spPr>
            <p:txBody>
              <a:bodyPr wrap="none" rtlCol="0">
                <a:spAutoFit/>
              </a:bodyPr>
              <a:lstStyle/>
              <a:p>
                <a:r>
                  <a:rPr lang="lv-LV" dirty="0" smtClean="0">
                    <a:solidFill>
                      <a:schemeClr val="tx2"/>
                    </a:solidFill>
                  </a:rPr>
                  <a:t>Dalāmības pazīme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 skaitlis dalās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t.t.t. ja tā </a:t>
                </a:r>
              </a:p>
              <a:p>
                <a:r>
                  <a:rPr lang="lv-LV" dirty="0" smtClean="0">
                    <a:solidFill>
                      <a:schemeClr val="tx2"/>
                    </a:solidFill>
                  </a:rPr>
                  <a:t>pēdējie 4 cipari dalās ar </a:t>
                </a:r>
                <a14:m>
                  <m:oMath xmlns:m="http://schemas.openxmlformats.org/officeDocument/2006/math">
                    <m:r>
                      <a:rPr lang="lv-LV" sz="2400" i="1" dirty="0" smtClean="0">
                        <a:solidFill>
                          <a:srgbClr val="FF0000"/>
                        </a:solidFill>
                        <a:latin typeface="Cambria Math"/>
                      </a:rPr>
                      <m:t>𝑚</m:t>
                    </m:r>
                  </m:oMath>
                </a14:m>
                <a:r>
                  <a:rPr lang="lv-LV" dirty="0" smtClean="0">
                    <a:solidFill>
                      <a:schemeClr val="tx2"/>
                    </a:solidFill>
                  </a:rPr>
                  <a:t>.  </a:t>
                </a:r>
                <a:endParaRPr lang="en-US" dirty="0">
                  <a:solidFill>
                    <a:schemeClr val="tx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989688" y="4033334"/>
                <a:ext cx="5885842" cy="813941"/>
              </a:xfrm>
              <a:prstGeom prst="rect">
                <a:avLst/>
              </a:prstGeom>
              <a:blipFill>
                <a:blip r:embed="rId7"/>
                <a:stretch>
                  <a:fillRect l="-828" b="-9774"/>
                </a:stretch>
              </a:blipFill>
            </p:spPr>
            <p:txBody>
              <a:bodyPr/>
              <a:lstStyle/>
              <a:p>
                <a:r>
                  <a:rPr lang="lv-LV">
                    <a:noFill/>
                  </a:rPr>
                  <a:t> </a:t>
                </a:r>
              </a:p>
            </p:txBody>
          </p:sp>
        </mc:Fallback>
      </mc:AlternateContent>
    </p:spTree>
    <p:extLst>
      <p:ext uri="{BB962C8B-B14F-4D97-AF65-F5344CB8AC3E}">
        <p14:creationId xmlns:p14="http://schemas.microsoft.com/office/powerpoint/2010/main" val="27675083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a:t>Teorēma</a:t>
                </a:r>
                <a:r>
                  <a:rPr lang="en-US" sz="2400" b="1" dirty="0"/>
                  <a:t>:</a:t>
                </a:r>
                <a:r>
                  <a:rPr lang="lv-LV" sz="2400" dirty="0"/>
                  <a:t>  Apzīmēsim ar </a:t>
                </a:r>
                <a14:m>
                  <m:oMath xmlns:m="http://schemas.openxmlformats.org/officeDocument/2006/math">
                    <m:r>
                      <a:rPr lang="en-US" sz="2400" i="1" dirty="0" smtClean="0">
                        <a:latin typeface="Cambria Math" panose="02040503050406030204" pitchFamily="18" charset="0"/>
                      </a:rPr>
                      <m:t>𝑆</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ciparu summu. Tad</a:t>
                </a:r>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𝑆</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𝑛</m:t>
                          </m:r>
                        </m:e>
                      </m:d>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𝑛</m:t>
                      </m:r>
                      <m:r>
                        <a:rPr lang="en-US" sz="2400" b="0" i="1" dirty="0" smtClean="0">
                          <a:latin typeface="Cambria Math" panose="02040503050406030204" pitchFamily="18" charset="0"/>
                          <a:ea typeface="Cambria Math" panose="02040503050406030204" pitchFamily="18" charset="0"/>
                        </a:rPr>
                        <m:t> (</m:t>
                      </m:r>
                      <m:r>
                        <m:rPr>
                          <m:sty m:val="p"/>
                        </m:rPr>
                        <a:rPr lang="en-US" sz="2400" b="0" i="0" dirty="0" smtClean="0">
                          <a:latin typeface="Cambria Math" panose="02040503050406030204" pitchFamily="18" charset="0"/>
                          <a:ea typeface="Cambria Math" panose="02040503050406030204" pitchFamily="18" charset="0"/>
                        </a:rPr>
                        <m:t>mod</m:t>
                      </m:r>
                      <m:r>
                        <a:rPr lang="en-US" sz="2400" b="0" i="1" dirty="0" smtClean="0">
                          <a:latin typeface="Cambria Math" panose="02040503050406030204" pitchFamily="18" charset="0"/>
                          <a:ea typeface="Cambria Math" panose="02040503050406030204" pitchFamily="18" charset="0"/>
                        </a:rPr>
                        <m:t> 9)</m:t>
                      </m:r>
                      <m:r>
                        <a:rPr lang="en-US" sz="2400" i="1" dirty="0" smtClean="0">
                          <a:latin typeface="Cambria Math" panose="02040503050406030204" pitchFamily="18" charset="0"/>
                        </a:rPr>
                        <m:t> </m:t>
                      </m:r>
                    </m:oMath>
                  </m:oMathPara>
                </a14:m>
                <a:endParaRPr lang="en-US" sz="2400" dirty="0"/>
              </a:p>
              <a:p>
                <a:r>
                  <a:rPr lang="en-US" sz="2400" b="1" dirty="0"/>
                  <a:t>Pier</a:t>
                </a:r>
                <a:r>
                  <a:rPr lang="lv-LV" sz="2400" b="1" dirty="0"/>
                  <a:t>ādījums:</a:t>
                </a:r>
                <a:r>
                  <a:rPr lang="lv-LV" sz="2400" dirty="0"/>
                  <a:t> Sākotnējais skaitlis ir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−2</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2</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 </a:t>
                </a:r>
              </a:p>
              <a:p>
                <a:r>
                  <a:rPr lang="lv-LV" sz="2400" dirty="0"/>
                  <a:t>=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r>
                      <a:rPr lang="lv-LV" sz="2400" i="1">
                        <a:latin typeface="Cambria Math"/>
                      </a:rPr>
                      <m:t>+</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r>
                          <a:rPr lang="lv-LV" sz="2400" i="1">
                            <a:latin typeface="Cambria Math"/>
                          </a:rPr>
                          <m:t>−1</m:t>
                        </m:r>
                      </m:sup>
                    </m:sSup>
                    <m:r>
                      <a:rPr lang="lv-LV" sz="2400" i="1">
                        <a:latin typeface="Cambria Math"/>
                      </a:rPr>
                      <m:t>+ </m:t>
                    </m:r>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p>
                      <m:sSupPr>
                        <m:ctrlPr>
                          <a:rPr lang="lv-LV" sz="2400" i="1">
                            <a:latin typeface="Cambria Math" panose="02040503050406030204" pitchFamily="18" charset="0"/>
                            <a:ea typeface="Cambria Math"/>
                          </a:rPr>
                        </m:ctrlPr>
                      </m:sSupPr>
                      <m:e>
                        <m:r>
                          <a:rPr lang="lv-LV" sz="2400" i="1">
                            <a:latin typeface="Cambria Math"/>
                            <a:ea typeface="Cambria Math"/>
                          </a:rPr>
                          <m:t>10</m:t>
                        </m:r>
                      </m:e>
                      <m:sup>
                        <m:r>
                          <a:rPr lang="lv-LV" sz="2400" i="1">
                            <a:latin typeface="Cambria Math"/>
                            <a:ea typeface="Cambria Math"/>
                          </a:rPr>
                          <m:t>1</m:t>
                        </m:r>
                      </m:sup>
                    </m:sSup>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endParaRPr lang="lv-LV" sz="2400" dirty="0"/>
              </a:p>
              <a:p>
                <a:r>
                  <a:rPr lang="lv-LV" sz="2400" dirty="0"/>
                  <a:t>Ja skaitli aizstāj ar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r>
                      <a:rPr lang="lv-LV" sz="2400" i="1">
                        <a:latin typeface="Cambria Math"/>
                      </a:rPr>
                      <m:t>+ </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r>
                      <a:rPr lang="lv-LV" sz="2400" i="1">
                        <a:latin typeface="Cambria Math"/>
                      </a:rPr>
                      <m:t>+ </m:t>
                    </m:r>
                    <m:r>
                      <a:rPr lang="lv-LV" sz="2400" i="1">
                        <a:latin typeface="Cambria Math"/>
                        <a:ea typeface="Cambria Math"/>
                      </a:rPr>
                      <m:t>⋯+ </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tad reizinātājs pie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oMath>
                </a14:m>
                <a:r>
                  <a:rPr lang="lv-LV" sz="2400" dirty="0"/>
                  <a:t> bija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oMath>
                </a14:m>
                <a:r>
                  <a:rPr lang="lv-LV" sz="2400" dirty="0"/>
                  <a:t>, bet kļuva </a:t>
                </a:r>
                <a14:m>
                  <m:oMath xmlns:m="http://schemas.openxmlformats.org/officeDocument/2006/math">
                    <m:r>
                      <a:rPr lang="lv-LV" sz="2400" i="1" dirty="0">
                        <a:latin typeface="Cambria Math"/>
                      </a:rPr>
                      <m:t>1</m:t>
                    </m:r>
                  </m:oMath>
                </a14:m>
                <a:r>
                  <a:rPr lang="lv-LV" sz="2400" dirty="0"/>
                  <a:t>. </a:t>
                </a:r>
                <a:r>
                  <a:rPr lang="lv-LV" sz="2400" dirty="0" smtClean="0"/>
                  <a:t> Skaitlim </a:t>
                </a:r>
                <a:r>
                  <a:rPr lang="lv-LV" sz="2400" dirty="0"/>
                  <a:t>samazinoties par </a:t>
                </a:r>
                <a14:m>
                  <m:oMath xmlns:m="http://schemas.openxmlformats.org/officeDocument/2006/math">
                    <m:r>
                      <a:rPr lang="lv-LV" sz="2400" i="1" dirty="0" smtClean="0">
                        <a:latin typeface="Cambria Math" panose="02040503050406030204" pitchFamily="18" charset="0"/>
                      </a:rPr>
                      <m:t>999…9</m:t>
                    </m:r>
                    <m:sSub>
                      <m:sSubPr>
                        <m:ctrlPr>
                          <a:rPr lang="lv-LV" sz="2400" i="1" dirty="0" smtClean="0">
                            <a:latin typeface="Cambria Math" panose="02040503050406030204" pitchFamily="18" charset="0"/>
                          </a:rPr>
                        </m:ctrlPr>
                      </m:sSubPr>
                      <m:e>
                        <m:r>
                          <a:rPr lang="lv-LV" sz="2400" b="0" i="1" dirty="0" smtClean="0">
                            <a:latin typeface="Cambria Math" panose="02040503050406030204" pitchFamily="18" charset="0"/>
                          </a:rPr>
                          <m:t>𝑎</m:t>
                        </m:r>
                      </m:e>
                      <m:sub>
                        <m:r>
                          <a:rPr lang="lv-LV" sz="2400" b="0" i="1" dirty="0" smtClean="0">
                            <a:latin typeface="Cambria Math" panose="02040503050406030204" pitchFamily="18" charset="0"/>
                          </a:rPr>
                          <m:t>𝑘</m:t>
                        </m:r>
                      </m:sub>
                    </m:sSub>
                  </m:oMath>
                </a14:m>
                <a:r>
                  <a:rPr lang="lv-LV" sz="2400" dirty="0"/>
                  <a:t>, atlikums, dalot ar </a:t>
                </a:r>
                <a14:m>
                  <m:oMath xmlns:m="http://schemas.openxmlformats.org/officeDocument/2006/math">
                    <m:r>
                      <a:rPr lang="lv-LV" sz="2400" i="1" dirty="0" smtClean="0">
                        <a:latin typeface="Cambria Math" panose="02040503050406030204" pitchFamily="18" charset="0"/>
                      </a:rPr>
                      <m:t>9</m:t>
                    </m:r>
                  </m:oMath>
                </a14:m>
                <a:r>
                  <a:rPr lang="lv-LV" sz="2400" dirty="0"/>
                  <a:t>, nemainās</a:t>
                </a:r>
                <a:r>
                  <a:rPr lang="lv-LV" sz="2400" dirty="0" smtClean="0"/>
                  <a:t>.</a:t>
                </a:r>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9</a:t>
            </a:r>
            <a:endParaRPr lang="en-US" dirty="0"/>
          </a:p>
        </p:txBody>
      </p:sp>
    </p:spTree>
    <p:extLst>
      <p:ext uri="{BB962C8B-B14F-4D97-AF65-F5344CB8AC3E}">
        <p14:creationId xmlns:p14="http://schemas.microsoft.com/office/powerpoint/2010/main" val="30398770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b="1" dirty="0" smtClean="0"/>
                  <a:t>Piemērs 1: </a:t>
                </a:r>
                <a:r>
                  <a:rPr lang="lv-LV" sz="2400" dirty="0" smtClean="0"/>
                  <a:t>Kāds </a:t>
                </a:r>
                <a:r>
                  <a:rPr lang="lv-LV" sz="2400" dirty="0"/>
                  <a:t>ir mazākais skaitlis, kas dod atlikumu </a:t>
                </a:r>
                <a14:m>
                  <m:oMath xmlns:m="http://schemas.openxmlformats.org/officeDocument/2006/math">
                    <m:r>
                      <a:rPr lang="lv-LV" sz="2400" i="1" dirty="0" smtClean="0">
                        <a:latin typeface="Cambria Math" panose="02040503050406030204" pitchFamily="18" charset="0"/>
                      </a:rPr>
                      <m:t>7</m:t>
                    </m:r>
                  </m:oMath>
                </a14:m>
                <a:r>
                  <a:rPr lang="lv-LV" sz="2400" dirty="0"/>
                  <a:t>, dalot ar </a:t>
                </a:r>
                <a14:m>
                  <m:oMath xmlns:m="http://schemas.openxmlformats.org/officeDocument/2006/math">
                    <m:r>
                      <a:rPr lang="lv-LV" sz="2400" i="1" dirty="0" smtClean="0">
                        <a:latin typeface="Cambria Math" panose="02040503050406030204" pitchFamily="18" charset="0"/>
                      </a:rPr>
                      <m:t>9</m:t>
                    </m:r>
                  </m:oMath>
                </a14:m>
                <a:r>
                  <a:rPr lang="lv-LV" sz="2400" dirty="0"/>
                  <a:t>, bet šī skaitļa ciparu summa ir lielāka nekā </a:t>
                </a:r>
                <a14:m>
                  <m:oMath xmlns:m="http://schemas.openxmlformats.org/officeDocument/2006/math">
                    <m:r>
                      <a:rPr lang="lv-LV" sz="2400" i="1" dirty="0" smtClean="0">
                        <a:latin typeface="Cambria Math" panose="02040503050406030204" pitchFamily="18" charset="0"/>
                      </a:rPr>
                      <m:t>7</m:t>
                    </m:r>
                  </m:oMath>
                </a14:m>
                <a:r>
                  <a:rPr lang="lv-LV" sz="2400" dirty="0"/>
                  <a:t>?</a:t>
                </a:r>
                <a:endParaRPr lang="en-US" sz="2400" dirty="0"/>
              </a:p>
              <a:p>
                <a:endParaRPr lang="lv-LV" sz="2400" b="1" dirty="0">
                  <a:solidFill>
                    <a:srgbClr val="FF0000"/>
                  </a:solidFill>
                </a:endParaRPr>
              </a:p>
              <a:p>
                <a:r>
                  <a:rPr lang="lv-LV" sz="2400" b="1" dirty="0" smtClean="0"/>
                  <a:t>Piemērs 2: </a:t>
                </a:r>
                <a:r>
                  <a:rPr lang="lv-LV" sz="2400" dirty="0" smtClean="0"/>
                  <a:t>Kāds </a:t>
                </a:r>
                <a:r>
                  <a:rPr lang="lv-LV" sz="2400" dirty="0"/>
                  <a:t>ir mazākais skaitlis </a:t>
                </a:r>
                <a14:m>
                  <m:oMath xmlns:m="http://schemas.openxmlformats.org/officeDocument/2006/math">
                    <m:r>
                      <a:rPr lang="lv-LV" sz="2400" i="1" dirty="0">
                        <a:latin typeface="Cambria Math" panose="02040503050406030204" pitchFamily="18" charset="0"/>
                      </a:rPr>
                      <m:t>𝑛</m:t>
                    </m:r>
                  </m:oMath>
                </a14:m>
                <a:r>
                  <a:rPr lang="lv-LV" sz="2400" dirty="0"/>
                  <a:t>, kura ciparu summa </a:t>
                </a:r>
                <a:br>
                  <a:rPr lang="lv-LV" sz="2400" dirty="0"/>
                </a:br>
                <a14:m>
                  <m:oMath xmlns:m="http://schemas.openxmlformats.org/officeDocument/2006/math">
                    <m:r>
                      <a:rPr lang="lv-LV" sz="2400" i="1">
                        <a:latin typeface="Cambria Math" panose="02040503050406030204" pitchFamily="18" charset="0"/>
                      </a:rPr>
                      <m:t>𝑆</m:t>
                    </m:r>
                    <m:d>
                      <m:dPr>
                        <m:ctrlPr>
                          <a:rPr lang="lv-LV" sz="2400" i="1">
                            <a:latin typeface="Cambria Math" panose="02040503050406030204" pitchFamily="18" charset="0"/>
                          </a:rPr>
                        </m:ctrlPr>
                      </m:dPr>
                      <m:e>
                        <m:r>
                          <a:rPr lang="lv-LV" sz="2400" i="1">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≥79</m:t>
                    </m:r>
                  </m:oMath>
                </a14:m>
                <a:r>
                  <a:rPr lang="lv-LV" sz="2400" dirty="0"/>
                  <a:t>? </a:t>
                </a:r>
                <a:endParaRPr lang="en-US" sz="2400" dirty="0"/>
              </a:p>
              <a:p>
                <a:r>
                  <a:rPr lang="lv-LV" sz="2400" dirty="0" smtClean="0"/>
                  <a:t>(Kurš ir pirmais tāds </a:t>
                </a:r>
                <a14:m>
                  <m:oMath xmlns:m="http://schemas.openxmlformats.org/officeDocument/2006/math">
                    <m:r>
                      <a:rPr lang="lv-LV" sz="2400" i="1" dirty="0" smtClean="0">
                        <a:latin typeface="Cambria Math" panose="02040503050406030204" pitchFamily="18" charset="0"/>
                      </a:rPr>
                      <m:t>𝑛</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rPr>
                      <m:t>7 (</m:t>
                    </m:r>
                    <m:r>
                      <m:rPr>
                        <m:sty m:val="p"/>
                      </m:rPr>
                      <a:rPr lang="lv-LV" sz="2400" b="0" i="0" dirty="0" smtClean="0">
                        <a:latin typeface="Cambria Math" panose="02040503050406030204" pitchFamily="18" charset="0"/>
                      </a:rPr>
                      <m:t>mod</m:t>
                    </m:r>
                    <m:r>
                      <a:rPr lang="lv-LV" sz="2400" b="0" i="1" dirty="0" smtClean="0">
                        <a:latin typeface="Cambria Math" panose="02040503050406030204" pitchFamily="18" charset="0"/>
                      </a:rPr>
                      <m:t> 9)</m:t>
                    </m:r>
                  </m:oMath>
                </a14:m>
                <a:r>
                  <a:rPr lang="lv-LV" sz="2400" dirty="0" smtClean="0"/>
                  <a:t>, kam ciparu summas jāsaskaita vismaz divas reizes, pirms iegūst 7).</a:t>
                </a:r>
                <a:endParaRPr lang="lv-LV"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6" name="Title 5"/>
          <p:cNvSpPr>
            <a:spLocks noGrp="1"/>
          </p:cNvSpPr>
          <p:nvPr>
            <p:ph type="title"/>
          </p:nvPr>
        </p:nvSpPr>
        <p:spPr/>
        <p:txBody>
          <a:bodyPr/>
          <a:lstStyle/>
          <a:p>
            <a:r>
              <a:rPr lang="lv-LV" dirty="0"/>
              <a:t>Dalāmības pazīmes</a:t>
            </a:r>
            <a:endParaRPr lang="en-US" dirty="0"/>
          </a:p>
        </p:txBody>
      </p:sp>
    </p:spTree>
    <p:extLst>
      <p:ext uri="{BB962C8B-B14F-4D97-AF65-F5344CB8AC3E}">
        <p14:creationId xmlns:p14="http://schemas.microsoft.com/office/powerpoint/2010/main" val="19261222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lv-LV" dirty="0" smtClean="0"/>
                  <a:t>Ja ciparu summa pāru pozīcijās sakrīt ar ciparu summu nepāru pozīcijās: </a:t>
                </a:r>
              </a:p>
              <a:p>
                <a:r>
                  <a:rPr lang="lv-LV" dirty="0" smtClean="0"/>
                  <a:t>3</a:t>
                </a:r>
                <a:r>
                  <a:rPr lang="lv-LV" dirty="0" smtClean="0">
                    <a:solidFill>
                      <a:srgbClr val="FF0000"/>
                    </a:solidFill>
                  </a:rPr>
                  <a:t>3</a:t>
                </a:r>
                <a:r>
                  <a:rPr lang="lv-LV" dirty="0" smtClean="0"/>
                  <a:t>,   </a:t>
                </a:r>
                <a:r>
                  <a:rPr lang="lv-LV" dirty="0" smtClean="0">
                    <a:solidFill>
                      <a:srgbClr val="FF0000"/>
                    </a:solidFill>
                  </a:rPr>
                  <a:t>1</a:t>
                </a:r>
                <a:r>
                  <a:rPr lang="lv-LV" dirty="0" smtClean="0"/>
                  <a:t>4</a:t>
                </a:r>
                <a:r>
                  <a:rPr lang="lv-LV" dirty="0" smtClean="0">
                    <a:solidFill>
                      <a:srgbClr val="FF0000"/>
                    </a:solidFill>
                  </a:rPr>
                  <a:t>3</a:t>
                </a:r>
                <a:r>
                  <a:rPr lang="lv-LV" dirty="0" smtClean="0"/>
                  <a:t>,   1</a:t>
                </a:r>
                <a:r>
                  <a:rPr lang="lv-LV" dirty="0" smtClean="0">
                    <a:solidFill>
                      <a:srgbClr val="FF0000"/>
                    </a:solidFill>
                  </a:rPr>
                  <a:t>3</a:t>
                </a:r>
                <a:r>
                  <a:rPr lang="lv-LV" dirty="0" smtClean="0"/>
                  <a:t>3</a:t>
                </a:r>
                <a:r>
                  <a:rPr lang="lv-LV" dirty="0" smtClean="0">
                    <a:solidFill>
                      <a:srgbClr val="FF0000"/>
                    </a:solidFill>
                  </a:rPr>
                  <a:t>1</a:t>
                </a:r>
                <a:r>
                  <a:rPr lang="lv-LV" dirty="0" smtClean="0"/>
                  <a:t>...</a:t>
                </a:r>
              </a:p>
              <a:p>
                <a:endParaRPr lang="lv-LV" dirty="0" smtClean="0"/>
              </a:p>
              <a:p>
                <a:r>
                  <a:rPr lang="lv-LV" dirty="0" smtClean="0"/>
                  <a:t>Arī </a:t>
                </a:r>
                <a:r>
                  <a:rPr lang="lv-LV" dirty="0" smtClean="0">
                    <a:solidFill>
                      <a:srgbClr val="FF0000"/>
                    </a:solidFill>
                  </a:rPr>
                  <a:t>1</a:t>
                </a:r>
                <a:r>
                  <a:rPr lang="lv-LV" dirty="0" smtClean="0"/>
                  <a:t>6</a:t>
                </a:r>
                <a:r>
                  <a:rPr lang="lv-LV" dirty="0" smtClean="0">
                    <a:solidFill>
                      <a:srgbClr val="FF0000"/>
                    </a:solidFill>
                  </a:rPr>
                  <a:t>8</a:t>
                </a:r>
                <a:r>
                  <a:rPr lang="lv-LV" dirty="0" smtClean="0"/>
                  <a:t>0</a:t>
                </a:r>
                <a:r>
                  <a:rPr lang="lv-LV" dirty="0" smtClean="0">
                    <a:solidFill>
                      <a:srgbClr val="FF0000"/>
                    </a:solidFill>
                  </a:rPr>
                  <a:t>8</a:t>
                </a:r>
                <a:r>
                  <a:rPr lang="lv-LV" dirty="0" smtClean="0"/>
                  <a:t> dalās ar 11. </a:t>
                </a:r>
              </a:p>
              <a:p>
                <a:r>
                  <a:rPr lang="lv-LV" dirty="0" smtClean="0"/>
                  <a:t>Sarkano ciparu summa =17</a:t>
                </a:r>
              </a:p>
              <a:p>
                <a:r>
                  <a:rPr lang="lv-LV" dirty="0" smtClean="0"/>
                  <a:t>Melno ciparu summa = 6.</a:t>
                </a:r>
              </a:p>
              <a:p>
                <a:r>
                  <a:rPr lang="lv-LV" dirty="0" smtClean="0"/>
                  <a:t>Nav vienādas, tomēr </a:t>
                </a:r>
                <a14:m>
                  <m:oMath xmlns:m="http://schemas.openxmlformats.org/officeDocument/2006/math">
                    <m:d>
                      <m:dPr>
                        <m:begChr m:val="|"/>
                        <m:endChr m:val="|"/>
                        <m:ctrlPr>
                          <a:rPr lang="lv-LV" i="1" smtClean="0">
                            <a:latin typeface="Cambria Math" panose="02040503050406030204" pitchFamily="18" charset="0"/>
                          </a:rPr>
                        </m:ctrlPr>
                      </m:dPr>
                      <m:e>
                        <m:r>
                          <a:rPr lang="lv-LV" b="0" i="1" smtClean="0">
                            <a:latin typeface="Cambria Math" panose="02040503050406030204" pitchFamily="18" charset="0"/>
                          </a:rPr>
                          <m:t>17−6</m:t>
                        </m:r>
                      </m:e>
                    </m:d>
                    <m:r>
                      <a:rPr lang="lv-LV" b="0" i="1" smtClean="0">
                        <a:latin typeface="Cambria Math" panose="02040503050406030204" pitchFamily="18" charset="0"/>
                      </a:rPr>
                      <m:t>=11</m:t>
                    </m:r>
                  </m:oMath>
                </a14:m>
                <a:r>
                  <a:rPr lang="lv-LV" dirty="0" smtClean="0"/>
                  <a:t> dalās ar </a:t>
                </a:r>
                <a14:m>
                  <m:oMath xmlns:m="http://schemas.openxmlformats.org/officeDocument/2006/math">
                    <m:r>
                      <a:rPr lang="lv-LV" i="1" dirty="0" smtClean="0">
                        <a:latin typeface="Cambria Math" panose="02040503050406030204" pitchFamily="18" charset="0"/>
                      </a:rPr>
                      <m:t>11</m:t>
                    </m:r>
                  </m:oMath>
                </a14:m>
                <a:r>
                  <a:rPr lang="lv-LV" dirty="0" smtClean="0"/>
                  <a:t>.</a:t>
                </a:r>
                <a:endParaRPr lang="lv-LV"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Dalāmība ar 11</a:t>
            </a:r>
            <a:endParaRPr lang="lv-LV" dirty="0"/>
          </a:p>
        </p:txBody>
      </p:sp>
    </p:spTree>
    <p:extLst>
      <p:ext uri="{BB962C8B-B14F-4D97-AF65-F5344CB8AC3E}">
        <p14:creationId xmlns:p14="http://schemas.microsoft.com/office/powerpoint/2010/main" val="32097265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Apzīmēsim ar </a:t>
                </a:r>
                <a14:m>
                  <m:oMath xmlns:m="http://schemas.openxmlformats.org/officeDocument/2006/math">
                    <m:sSub>
                      <m:sSubPr>
                        <m:ctrlPr>
                          <a:rPr lang="lv-LV" sz="2400" b="0" i="1" dirty="0" smtClean="0">
                            <a:latin typeface="Cambria Math" panose="02040503050406030204" pitchFamily="18" charset="0"/>
                          </a:rPr>
                        </m:ctrlPr>
                      </m:sSubPr>
                      <m:e>
                        <m:r>
                          <a:rPr lang="lv-LV" sz="2400" b="0" i="1" dirty="0" smtClean="0">
                            <a:latin typeface="Cambria Math" panose="02040503050406030204" pitchFamily="18" charset="0"/>
                          </a:rPr>
                          <m:t>𝑆</m:t>
                        </m:r>
                      </m:e>
                      <m:sub>
                        <m:r>
                          <a:rPr lang="lv-LV" sz="2400" b="0" i="1" dirty="0" smtClean="0">
                            <a:latin typeface="Cambria Math" panose="02040503050406030204" pitchFamily="18" charset="0"/>
                          </a:rPr>
                          <m:t>0</m:t>
                        </m:r>
                      </m:sub>
                    </m:sSub>
                    <m:d>
                      <m:dPr>
                        <m:ctrlPr>
                          <a:rPr lang="lv-LV" sz="2400" b="0" i="1" dirty="0" smtClean="0">
                            <a:latin typeface="Cambria Math" panose="02040503050406030204" pitchFamily="18" charset="0"/>
                          </a:rPr>
                        </m:ctrlPr>
                      </m:dPr>
                      <m:e>
                        <m:r>
                          <a:rPr lang="lv-LV" sz="2400" b="0" i="1" dirty="0" smtClean="0">
                            <a:latin typeface="Cambria Math" panose="02040503050406030204" pitchFamily="18" charset="0"/>
                          </a:rPr>
                          <m:t>𝑛</m:t>
                        </m:r>
                      </m:e>
                    </m:d>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vienu cipars plus simtu cipars plus desmittūkstošu cipars utt.  </a:t>
                </a:r>
                <a:br>
                  <a:rPr lang="lv-LV" sz="2400" dirty="0"/>
                </a:br>
                <a:r>
                  <a:rPr lang="lv-LV" sz="2400" dirty="0"/>
                  <a:t>Ar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𝑆</m:t>
                        </m:r>
                      </m:e>
                      <m:sub>
                        <m:r>
                          <a:rPr lang="lv-LV" sz="2400" b="0" i="1" dirty="0" smtClean="0">
                            <a:latin typeface="Cambria Math" panose="02040503050406030204" pitchFamily="18" charset="0"/>
                          </a:rPr>
                          <m:t>1</m:t>
                        </m:r>
                      </m:sub>
                    </m:sSub>
                    <m:d>
                      <m:dPr>
                        <m:ctrlPr>
                          <a:rPr lang="lv-LV" sz="2400" i="1" dirty="0">
                            <a:latin typeface="Cambria Math" panose="02040503050406030204" pitchFamily="18" charset="0"/>
                          </a:rPr>
                        </m:ctrlPr>
                      </m:dPr>
                      <m:e>
                        <m:r>
                          <a:rPr lang="lv-LV" sz="2400" i="1" dirty="0">
                            <a:latin typeface="Cambria Math" panose="02040503050406030204" pitchFamily="18" charset="0"/>
                          </a:rPr>
                          <m:t>𝑛</m:t>
                        </m:r>
                      </m:e>
                    </m:d>
                  </m:oMath>
                </a14:m>
                <a:r>
                  <a:rPr lang="lv-LV" sz="2400" dirty="0"/>
                  <a:t> apzīmēsim skaitļa n ciparu summu atlikušajās pozīcijās (desmitu cipars plus tūkstošu cipars plus simttūkstošu cipars, utt.). Piemēram, skaitlim </a:t>
                </a:r>
                <a14:m>
                  <m:oMath xmlns:m="http://schemas.openxmlformats.org/officeDocument/2006/math">
                    <m:r>
                      <a:rPr lang="lv-LV" sz="2400" i="1" dirty="0" smtClean="0">
                        <a:latin typeface="Cambria Math" panose="02040503050406030204" pitchFamily="18" charset="0"/>
                      </a:rPr>
                      <m:t>14641</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=1+6+1=8</m:t>
                    </m:r>
                  </m:oMath>
                </a14:m>
                <a:r>
                  <a:rPr lang="lv-LV" sz="2400" dirty="0"/>
                  <a:t> un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=4+4=8</m:t>
                    </m:r>
                  </m:oMath>
                </a14:m>
                <a:r>
                  <a:rPr lang="lv-LV" sz="2400" dirty="0"/>
                  <a:t>. </a:t>
                </a:r>
              </a:p>
              <a:p>
                <a:r>
                  <a:rPr lang="lv-LV" sz="2400" b="1" dirty="0"/>
                  <a:t>Teorēma: </a:t>
                </a:r>
                <a:r>
                  <a:rPr lang="lv-LV" sz="2400" dirty="0"/>
                  <a:t>Katram </a:t>
                </a:r>
                <a14:m>
                  <m:oMath xmlns:m="http://schemas.openxmlformats.org/officeDocument/2006/math">
                    <m:r>
                      <a:rPr lang="lv-LV" sz="2400" i="1" dirty="0" smtClean="0">
                        <a:latin typeface="Cambria Math" panose="02040503050406030204" pitchFamily="18" charset="0"/>
                      </a:rPr>
                      <m:t>𝑛</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b="0" i="1" smtClean="0">
                        <a:latin typeface="Cambria Math" panose="02040503050406030204" pitchFamily="18" charset="0"/>
                      </a:rPr>
                      <m:t>−</m:t>
                    </m:r>
                    <m:sSub>
                      <m:sSubPr>
                        <m:ctrlPr>
                          <a:rPr lang="lv-LV" sz="2400" b="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11)</m:t>
                    </m:r>
                  </m:oMath>
                </a14:m>
                <a:r>
                  <a:rPr lang="lv-LV" sz="2400" dirty="0"/>
                  <a:t>.</a:t>
                </a:r>
                <a:endParaRPr lang="lv-LV" sz="2400" dirty="0" smtClean="0"/>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11</a:t>
            </a:r>
            <a:endParaRPr lang="en-US" dirty="0"/>
          </a:p>
        </p:txBody>
      </p:sp>
    </p:spTree>
    <p:extLst>
      <p:ext uri="{BB962C8B-B14F-4D97-AF65-F5344CB8AC3E}">
        <p14:creationId xmlns:p14="http://schemas.microsoft.com/office/powerpoint/2010/main" val="4333578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1359325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000" dirty="0" err="1" smtClean="0">
                <a:solidFill>
                  <a:srgbClr val="3333FF"/>
                </a:solidFill>
                <a:latin typeface="Lucida Sans" panose="020B0602030504020204" pitchFamily="34" charset="0"/>
              </a:rPr>
              <a:t>def</a:t>
            </a:r>
            <a:r>
              <a:rPr lang="lv-LV" sz="2000" dirty="0" smtClean="0">
                <a:solidFill>
                  <a:srgbClr val="3333FF"/>
                </a:solidFill>
                <a:latin typeface="Lucida Sans" panose="020B0602030504020204" pitchFamily="34" charset="0"/>
              </a:rPr>
              <a:t> S</a:t>
            </a:r>
            <a:r>
              <a:rPr lang="en-US" sz="2000" dirty="0" smtClean="0">
                <a:solidFill>
                  <a:srgbClr val="3333FF"/>
                </a:solidFill>
                <a:latin typeface="Lucida Sans" panose="020B0602030504020204" pitchFamily="34" charset="0"/>
              </a:rPr>
              <a:t>(</a:t>
            </a:r>
            <a:r>
              <a:rPr lang="en-US" sz="2000" dirty="0" err="1" smtClean="0">
                <a:solidFill>
                  <a:srgbClr val="3333FF"/>
                </a:solidFill>
                <a:latin typeface="Lucida Sans" panose="020B0602030504020204" pitchFamily="34" charset="0"/>
              </a:rPr>
              <a:t>num</a:t>
            </a:r>
            <a:r>
              <a:rPr lang="en-US" sz="2000" dirty="0" smtClean="0">
                <a:solidFill>
                  <a:srgbClr val="3333FF"/>
                </a:solidFill>
                <a:latin typeface="Lucida Sans" panose="020B0602030504020204" pitchFamily="34" charset="0"/>
              </a:rPr>
              <a:t>):</a:t>
            </a:r>
            <a:endParaRPr lang="lv-LV" sz="2000" dirty="0" smtClean="0">
              <a:solidFill>
                <a:srgbClr val="3333FF"/>
              </a:solidFill>
              <a:latin typeface="Lucida Sans" panose="020B0602030504020204" pitchFamily="34" charset="0"/>
            </a:endParaRPr>
          </a:p>
          <a:p>
            <a:r>
              <a:rPr lang="lv-LV" sz="2000" dirty="0">
                <a:solidFill>
                  <a:srgbClr val="3333FF"/>
                </a:solidFill>
                <a:latin typeface="Lucida Sans" panose="020B0602030504020204" pitchFamily="34" charset="0"/>
              </a:rPr>
              <a:t> </a:t>
            </a:r>
            <a:r>
              <a:rPr lang="lv-LV" sz="2000" dirty="0" smtClean="0">
                <a:solidFill>
                  <a:srgbClr val="3333FF"/>
                </a:solidFill>
                <a:latin typeface="Lucida Sans" panose="020B0602030504020204" pitchFamily="34" charset="0"/>
              </a:rPr>
              <a:t>   </a:t>
            </a:r>
            <a:r>
              <a:rPr lang="en-US" sz="2000" dirty="0" smtClean="0">
                <a:solidFill>
                  <a:srgbClr val="3333FF"/>
                </a:solidFill>
                <a:latin typeface="Lucida Sans" panose="020B0602030504020204" pitchFamily="34" charset="0"/>
              </a:rPr>
              <a:t>return </a:t>
            </a:r>
            <a:r>
              <a:rPr lang="en-US" sz="2000" dirty="0">
                <a:solidFill>
                  <a:srgbClr val="3333FF"/>
                </a:solidFill>
                <a:latin typeface="Lucida Sans" panose="020B0602030504020204" pitchFamily="34" charset="0"/>
              </a:rPr>
              <a:t>sum(</a:t>
            </a:r>
            <a:r>
              <a:rPr lang="en-US" sz="2000" dirty="0" err="1">
                <a:solidFill>
                  <a:srgbClr val="3333FF"/>
                </a:solidFill>
                <a:latin typeface="Lucida Sans" panose="020B0602030504020204" pitchFamily="34" charset="0"/>
              </a:rPr>
              <a:t>int</a:t>
            </a:r>
            <a:r>
              <a:rPr lang="en-US" sz="2000" dirty="0">
                <a:solidFill>
                  <a:srgbClr val="3333FF"/>
                </a:solidFill>
                <a:latin typeface="Lucida Sans" panose="020B0602030504020204" pitchFamily="34" charset="0"/>
              </a:rPr>
              <a:t>(digit) for digit </a:t>
            </a:r>
            <a:r>
              <a:rPr lang="en-US" sz="2000" dirty="0" smtClean="0">
                <a:solidFill>
                  <a:srgbClr val="3333FF"/>
                </a:solidFill>
                <a:latin typeface="Lucida Sans" panose="020B0602030504020204" pitchFamily="34" charset="0"/>
              </a:rPr>
              <a:t>in</a:t>
            </a:r>
            <a:r>
              <a:rPr lang="lv-LV" sz="2000" dirty="0" smtClean="0">
                <a:solidFill>
                  <a:srgbClr val="3333FF"/>
                </a:solidFill>
                <a:latin typeface="Lucida Sans" panose="020B0602030504020204" pitchFamily="34" charset="0"/>
              </a:rPr>
              <a:t> </a:t>
            </a:r>
            <a:r>
              <a:rPr lang="en-US" sz="2000" dirty="0" err="1" smtClean="0">
                <a:solidFill>
                  <a:srgbClr val="3333FF"/>
                </a:solidFill>
                <a:latin typeface="Lucida Sans" panose="020B0602030504020204" pitchFamily="34" charset="0"/>
              </a:rPr>
              <a:t>str</a:t>
            </a:r>
            <a:r>
              <a:rPr lang="en-US" sz="2000" dirty="0" smtClean="0">
                <a:solidFill>
                  <a:srgbClr val="3333FF"/>
                </a:solidFill>
                <a:latin typeface="Lucida Sans" panose="020B0602030504020204" pitchFamily="34" charset="0"/>
              </a:rPr>
              <a:t>(</a:t>
            </a:r>
            <a:r>
              <a:rPr lang="en-US" sz="2000" dirty="0" err="1" smtClean="0">
                <a:solidFill>
                  <a:srgbClr val="3333FF"/>
                </a:solidFill>
                <a:latin typeface="Lucida Sans" panose="020B0602030504020204" pitchFamily="34" charset="0"/>
              </a:rPr>
              <a:t>num</a:t>
            </a:r>
            <a:r>
              <a:rPr lang="en-US" sz="2000" dirty="0" smtClean="0">
                <a:solidFill>
                  <a:srgbClr val="3333FF"/>
                </a:solidFill>
                <a:latin typeface="Lucida Sans" panose="020B0602030504020204" pitchFamily="34" charset="0"/>
              </a:rPr>
              <a:t>))</a:t>
            </a:r>
            <a:endParaRPr lang="lv-LV" sz="2000" dirty="0" smtClean="0">
              <a:solidFill>
                <a:srgbClr val="3333FF"/>
              </a:solidFill>
              <a:latin typeface="Lucida Sans" panose="020B0602030504020204" pitchFamily="34" charset="0"/>
            </a:endParaRPr>
          </a:p>
          <a:p>
            <a:endParaRPr lang="lv-LV" sz="2000" dirty="0" smtClean="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S(S(S(2012**2012)))</a:t>
            </a:r>
            <a:endParaRPr lang="en-US" sz="2000" dirty="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p:txBody>
      </p:sp>
      <p:sp>
        <p:nvSpPr>
          <p:cNvPr id="5" name="Title 4"/>
          <p:cNvSpPr>
            <a:spLocks noGrp="1"/>
          </p:cNvSpPr>
          <p:nvPr>
            <p:ph type="title"/>
          </p:nvPr>
        </p:nvSpPr>
        <p:spPr/>
        <p:txBody>
          <a:bodyPr/>
          <a:lstStyle/>
          <a:p>
            <a:r>
              <a:rPr lang="en-US" dirty="0" smtClean="0"/>
              <a:t>Python: </a:t>
            </a:r>
            <a:r>
              <a:rPr lang="en-US" dirty="0" err="1" smtClean="0"/>
              <a:t>Eksperiments</a:t>
            </a:r>
            <a:r>
              <a:rPr lang="en-US" dirty="0" smtClean="0"/>
              <a:t> </a:t>
            </a:r>
            <a:r>
              <a:rPr lang="en-US" dirty="0" err="1" smtClean="0"/>
              <a:t>ar</a:t>
            </a:r>
            <a:r>
              <a:rPr lang="en-US" dirty="0" smtClean="0"/>
              <a:t> </a:t>
            </a:r>
            <a:r>
              <a:rPr lang="en-US" dirty="0" err="1" smtClean="0"/>
              <a:t>ciparu</a:t>
            </a:r>
            <a:r>
              <a:rPr lang="en-US" dirty="0" smtClean="0"/>
              <a:t> </a:t>
            </a:r>
            <a:r>
              <a:rPr lang="en-US" dirty="0" err="1" smtClean="0"/>
              <a:t>summ</a:t>
            </a:r>
            <a:r>
              <a:rPr lang="lv-LV" dirty="0" smtClean="0"/>
              <a:t>ām</a:t>
            </a:r>
            <a:endParaRPr lang="en-US" dirty="0"/>
          </a:p>
        </p:txBody>
      </p:sp>
    </p:spTree>
    <p:extLst>
      <p:ext uri="{BB962C8B-B14F-4D97-AF65-F5344CB8AC3E}">
        <p14:creationId xmlns:p14="http://schemas.microsoft.com/office/powerpoint/2010/main" val="8657917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a:t>Definīcija: </a:t>
                </a:r>
                <a:r>
                  <a:rPr lang="lv-LV" sz="2400" dirty="0"/>
                  <a:t>Skaitļa decimālpierakstu sauc par </a:t>
                </a:r>
                <a:r>
                  <a:rPr lang="lv-LV" sz="2400" i="1" dirty="0">
                    <a:solidFill>
                      <a:srgbClr val="0070C0"/>
                    </a:solidFill>
                  </a:rPr>
                  <a:t>palindromu</a:t>
                </a:r>
                <a:r>
                  <a:rPr lang="lv-LV" sz="2400" dirty="0"/>
                  <a:t>, ja ciparu virkne ir identiska, to lasot no abiem galiem. Piemēram, </a:t>
                </a:r>
                <a14:m>
                  <m:oMath xmlns:m="http://schemas.openxmlformats.org/officeDocument/2006/math">
                    <m:r>
                      <a:rPr lang="lv-LV" sz="2400" i="1" dirty="0">
                        <a:latin typeface="Cambria Math"/>
                      </a:rPr>
                      <m:t>44</m:t>
                    </m:r>
                  </m:oMath>
                </a14:m>
                <a:r>
                  <a:rPr lang="lv-LV" sz="2400" dirty="0"/>
                  <a:t> un </a:t>
                </a:r>
                <a14:m>
                  <m:oMath xmlns:m="http://schemas.openxmlformats.org/officeDocument/2006/math">
                    <m:r>
                      <a:rPr lang="lv-LV" sz="2400" i="1" dirty="0">
                        <a:latin typeface="Cambria Math"/>
                      </a:rPr>
                      <m:t>121</m:t>
                    </m:r>
                  </m:oMath>
                </a14:m>
                <a:r>
                  <a:rPr lang="lv-LV" sz="2400" dirty="0"/>
                  <a:t> ir palindromi, bet </a:t>
                </a:r>
                <a14:m>
                  <m:oMath xmlns:m="http://schemas.openxmlformats.org/officeDocument/2006/math">
                    <m:r>
                      <a:rPr lang="lv-LV" sz="2400" i="1" dirty="0">
                        <a:latin typeface="Cambria Math"/>
                      </a:rPr>
                      <m:t>1431 </m:t>
                    </m:r>
                  </m:oMath>
                </a14:m>
                <a:r>
                  <a:rPr lang="lv-LV" sz="2400" dirty="0"/>
                  <a:t>nav, jo no otra gala lasot ir cits skaitlis </a:t>
                </a:r>
                <a14:m>
                  <m:oMath xmlns:m="http://schemas.openxmlformats.org/officeDocument/2006/math">
                    <m:r>
                      <a:rPr lang="lv-LV" sz="2400" i="1" dirty="0">
                        <a:latin typeface="Cambria Math"/>
                      </a:rPr>
                      <m:t>1341</m:t>
                    </m:r>
                  </m:oMath>
                </a14:m>
                <a:r>
                  <a:rPr lang="lv-LV" sz="2400" dirty="0"/>
                  <a:t>.  </a:t>
                </a:r>
              </a:p>
              <a:p>
                <a:endParaRPr lang="lv-LV" sz="2400" dirty="0"/>
              </a:p>
              <a:p>
                <a:r>
                  <a:rPr lang="lv-LV" sz="2400" b="1" dirty="0"/>
                  <a:t>Jautājums: (a) </a:t>
                </a:r>
                <a:r>
                  <a:rPr lang="lv-LV" sz="2400" dirty="0"/>
                  <a:t>Vai piecciparu palindroms var būt pirmskaitlis?</a:t>
                </a:r>
                <a:endParaRPr lang="en-US" sz="2400" dirty="0"/>
              </a:p>
              <a:p>
                <a:r>
                  <a:rPr lang="en-US" sz="2400" dirty="0"/>
                  <a:t>J</a:t>
                </a:r>
                <a:r>
                  <a:rPr lang="lv-LV" sz="2400" dirty="0"/>
                  <a:t>ā/Nē </a:t>
                </a:r>
                <a:br>
                  <a:rPr lang="lv-LV" sz="2400" dirty="0"/>
                </a:br>
                <a:r>
                  <a:rPr lang="lv-LV" sz="2400" b="1" dirty="0"/>
                  <a:t>(b) </a:t>
                </a:r>
                <a:r>
                  <a:rPr lang="lv-LV" sz="2400" dirty="0"/>
                  <a:t>Vai sešciparu palindroms var būt pirmskaitlis?</a:t>
                </a:r>
              </a:p>
              <a:p>
                <a:r>
                  <a:rPr lang="lv-LV" sz="2400" dirty="0"/>
                  <a:t>Jā/Nē</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r="-2379" b="-264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lv-LV" dirty="0" smtClean="0"/>
              <a:t>Palindromi</a:t>
            </a:r>
            <a:endParaRPr lang="en-US" dirty="0"/>
          </a:p>
        </p:txBody>
      </p:sp>
    </p:spTree>
    <p:extLst>
      <p:ext uri="{BB962C8B-B14F-4D97-AF65-F5344CB8AC3E}">
        <p14:creationId xmlns:p14="http://schemas.microsoft.com/office/powerpoint/2010/main" val="1940984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pPr/>
                <a:r>
                  <a:rPr lang="lv-LV" sz="2400" b="1" dirty="0" smtClean="0"/>
                  <a:t>Piemērs: </a:t>
                </a:r>
                <a:r>
                  <a:rPr lang="lv-LV" sz="2400" dirty="0"/>
                  <a:t>Pēc kārtas izrakstīti visu naturālo skaitļu (no 1 līdz </a:t>
                </a:r>
                <a:r>
                  <a:rPr lang="lv-LV" sz="2400" dirty="0" smtClean="0"/>
                  <a:t>2016) </a:t>
                </a:r>
                <a:r>
                  <a:rPr lang="lv-LV" sz="2400" dirty="0"/>
                  <a:t>kubu decimālpierakstu cipari: </a:t>
                </a:r>
                <a:br>
                  <a:rPr lang="lv-LV" sz="2400" dirty="0"/>
                </a:b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1</m:t>
                      </m:r>
                      <m:r>
                        <a:rPr lang="lv-LV" sz="2400" b="0" i="1" dirty="0" smtClean="0">
                          <a:solidFill>
                            <a:srgbClr val="FF0000"/>
                          </a:solidFill>
                          <a:latin typeface="Cambria Math" panose="02040503050406030204" pitchFamily="18" charset="0"/>
                        </a:rPr>
                        <m:t>8</m:t>
                      </m:r>
                      <m:r>
                        <a:rPr lang="lv-LV" sz="2400" b="0" i="1" dirty="0" smtClean="0">
                          <a:latin typeface="Cambria Math" panose="02040503050406030204" pitchFamily="18" charset="0"/>
                        </a:rPr>
                        <m:t>27</m:t>
                      </m:r>
                      <m:r>
                        <a:rPr lang="lv-LV" sz="2400" b="0" i="1" dirty="0" smtClean="0">
                          <a:solidFill>
                            <a:srgbClr val="FF0000"/>
                          </a:solidFill>
                          <a:latin typeface="Cambria Math" panose="02040503050406030204" pitchFamily="18" charset="0"/>
                        </a:rPr>
                        <m:t>64</m:t>
                      </m:r>
                      <m:r>
                        <a:rPr lang="lv-LV" sz="2400" b="0" i="1" dirty="0" smtClean="0">
                          <a:latin typeface="Cambria Math" panose="02040503050406030204" pitchFamily="18" charset="0"/>
                        </a:rPr>
                        <m:t>125</m:t>
                      </m:r>
                      <m:r>
                        <a:rPr lang="lv-LV" sz="2400" i="1" dirty="0">
                          <a:solidFill>
                            <a:srgbClr val="FF0000"/>
                          </a:solidFill>
                          <a:latin typeface="Cambria Math" panose="02040503050406030204" pitchFamily="18" charset="0"/>
                        </a:rPr>
                        <m:t>2</m:t>
                      </m:r>
                      <m:r>
                        <a:rPr lang="lv-LV" sz="2400" b="0" i="1" dirty="0" smtClean="0">
                          <a:solidFill>
                            <a:srgbClr val="FF0000"/>
                          </a:solidFill>
                          <a:latin typeface="Cambria Math" panose="02040503050406030204" pitchFamily="18" charset="0"/>
                        </a:rPr>
                        <m:t>16</m:t>
                      </m:r>
                      <m:r>
                        <a:rPr lang="lv-LV" sz="2400" b="0" i="1" dirty="0" smtClean="0">
                          <a:solidFill>
                            <a:schemeClr val="tx2"/>
                          </a:solidFill>
                          <a:latin typeface="Cambria Math" panose="02040503050406030204" pitchFamily="18" charset="0"/>
                        </a:rPr>
                        <m:t>343</m:t>
                      </m:r>
                      <m:r>
                        <a:rPr lang="lv-LV" sz="2400" b="0" i="1" dirty="0" smtClean="0">
                          <a:solidFill>
                            <a:srgbClr val="FF0000"/>
                          </a:solidFill>
                          <a:latin typeface="Cambria Math" panose="02040503050406030204" pitchFamily="18" charset="0"/>
                        </a:rPr>
                        <m:t>512</m:t>
                      </m:r>
                      <m:r>
                        <a:rPr lang="lv-LV" sz="2400" b="0" i="1" dirty="0" smtClean="0">
                          <a:solidFill>
                            <a:schemeClr val="tx2"/>
                          </a:solidFill>
                          <a:latin typeface="Cambria Math" panose="02040503050406030204" pitchFamily="18" charset="0"/>
                        </a:rPr>
                        <m:t>729</m:t>
                      </m:r>
                      <m:r>
                        <a:rPr lang="lv-LV" sz="2400" b="0" i="1" dirty="0" smtClean="0">
                          <a:solidFill>
                            <a:srgbClr val="FF0000"/>
                          </a:solidFill>
                          <a:latin typeface="Cambria Math" panose="02040503050406030204" pitchFamily="18" charset="0"/>
                        </a:rPr>
                        <m:t>1000</m:t>
                      </m:r>
                      <m:r>
                        <a:rPr lang="lv-LV" sz="2400" i="1" dirty="0" smtClean="0">
                          <a:solidFill>
                            <a:schemeClr val="tx2"/>
                          </a:solidFill>
                          <a:latin typeface="Cambria Math" panose="02040503050406030204" pitchFamily="18" charset="0"/>
                        </a:rPr>
                        <m:t>…</m:t>
                      </m:r>
                      <m:r>
                        <a:rPr lang="lv-LV" sz="2400" i="1" dirty="0" smtClean="0">
                          <a:solidFill>
                            <a:srgbClr val="FF0000"/>
                          </a:solidFill>
                          <a:latin typeface="Cambria Math" panose="02040503050406030204" pitchFamily="18" charset="0"/>
                        </a:rPr>
                        <m:t>8193540096</m:t>
                      </m:r>
                    </m:oMath>
                  </m:oMathPara>
                </a14:m>
                <a:endParaRPr lang="lv-LV" sz="2400" dirty="0"/>
              </a:p>
              <a:p>
                <a:r>
                  <a:rPr lang="lv-LV" sz="2400" dirty="0"/>
                  <a:t>(Pēdējie cipari ir tieši tādi, jo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2016</m:t>
                        </m:r>
                      </m:e>
                      <m:sup>
                        <m:r>
                          <a:rPr lang="lv-LV" sz="2400" b="0" i="1" smtClean="0">
                            <a:latin typeface="Cambria Math" panose="02040503050406030204" pitchFamily="18" charset="0"/>
                          </a:rPr>
                          <m:t>3</m:t>
                        </m:r>
                      </m:sup>
                    </m:sSup>
                    <m:r>
                      <a:rPr lang="lv-LV" sz="2400" i="1">
                        <a:latin typeface="Cambria Math" panose="02040503050406030204" pitchFamily="18" charset="0"/>
                      </a:rPr>
                      <m:t>=</m:t>
                    </m:r>
                    <m:r>
                      <a:rPr lang="lv-LV" sz="2400" i="1" smtClean="0">
                        <a:solidFill>
                          <a:srgbClr val="FF0000"/>
                        </a:solidFill>
                        <a:latin typeface="Cambria Math" panose="02040503050406030204" pitchFamily="18" charset="0"/>
                      </a:rPr>
                      <m:t>8193540096</m:t>
                    </m:r>
                  </m:oMath>
                </a14:m>
                <a:r>
                  <a:rPr lang="lv-LV" sz="2400" dirty="0"/>
                  <a:t>.) </a:t>
                </a:r>
              </a:p>
              <a:p>
                <a:r>
                  <a:rPr lang="lv-LV" sz="2400" dirty="0"/>
                  <a:t>Atrast atlikumu, šo garo skaitli dalot ar </a:t>
                </a:r>
                <a14:m>
                  <m:oMath xmlns:m="http://schemas.openxmlformats.org/officeDocument/2006/math">
                    <m:r>
                      <a:rPr lang="lv-LV" sz="2400" i="1" dirty="0" smtClean="0">
                        <a:latin typeface="Cambria Math" panose="02040503050406030204" pitchFamily="18" charset="0"/>
                      </a:rPr>
                      <m:t>9</m:t>
                    </m:r>
                  </m:oMath>
                </a14:m>
                <a:r>
                  <a:rPr lang="lv-LV" sz="2400" dirty="0" smtClean="0"/>
                  <a:t>.</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2" name="Title 1"/>
          <p:cNvSpPr>
            <a:spLocks noGrp="1"/>
          </p:cNvSpPr>
          <p:nvPr>
            <p:ph type="title"/>
          </p:nvPr>
        </p:nvSpPr>
        <p:spPr/>
        <p:txBody>
          <a:bodyPr/>
          <a:lstStyle/>
          <a:p>
            <a:r>
              <a:rPr lang="lv-LV" sz="2400" dirty="0"/>
              <a:t>Dalāmības pazīmes</a:t>
            </a:r>
            <a:endParaRPr lang="en-US" sz="2400" dirty="0"/>
          </a:p>
        </p:txBody>
      </p:sp>
    </p:spTree>
    <p:extLst>
      <p:ext uri="{BB962C8B-B14F-4D97-AF65-F5344CB8AC3E}">
        <p14:creationId xmlns:p14="http://schemas.microsoft.com/office/powerpoint/2010/main" val="1681699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36522375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dirty="0" smtClean="0">
                    <a:hlinkClick r:id="rId3"/>
                  </a:rPr>
                  <a:t>http://www.savory.de/maths1.htm</a:t>
                </a:r>
                <a:r>
                  <a:rPr lang="lv-LV" sz="2000" dirty="0" smtClean="0"/>
                  <a:t> </a:t>
                </a:r>
              </a:p>
              <a:p>
                <a:r>
                  <a:rPr lang="lv-LV" sz="2000" dirty="0" smtClean="0"/>
                  <a:t>Skaitlis dalās ar </a:t>
                </a:r>
                <a:r>
                  <a:rPr lang="lv-LV" sz="2000" b="1" dirty="0" smtClean="0">
                    <a:solidFill>
                      <a:srgbClr val="FF0000"/>
                    </a:solidFill>
                  </a:rPr>
                  <a:t>7</a:t>
                </a:r>
                <a:r>
                  <a:rPr lang="lv-LV" sz="2000" dirty="0" smtClean="0"/>
                  <a:t> t.t.t., ja nosvītrojot pēdējo ciparu, divkāršojot to un atņemot no «saīsinātā» skaitļa – rezultāts dalās ar 7.  </a:t>
                </a:r>
              </a:p>
              <a:p>
                <a:pPr/>
                <a14:m>
                  <m:oMathPara xmlns:m="http://schemas.openxmlformats.org/officeDocument/2006/math">
                    <m:oMathParaPr>
                      <m:jc m:val="centerGroup"/>
                    </m:oMathParaPr>
                    <m:oMath xmlns:m="http://schemas.openxmlformats.org/officeDocument/2006/math">
                      <m:r>
                        <a:rPr lang="lv-LV" sz="2000" b="0" i="1" dirty="0" smtClean="0">
                          <a:latin typeface="Cambria Math"/>
                        </a:rPr>
                        <m:t>7 </m:t>
                      </m:r>
                      <m:d>
                        <m:dPr>
                          <m:begChr m:val="|"/>
                          <m:endChr m:val="|"/>
                          <m:ctrlPr>
                            <a:rPr lang="lv-LV" sz="2000" b="0" i="1" dirty="0" smtClean="0">
                              <a:latin typeface="Cambria Math" panose="02040503050406030204" pitchFamily="18" charset="0"/>
                            </a:rPr>
                          </m:ctrlPr>
                        </m:dPr>
                        <m:e>
                          <m:r>
                            <a:rPr lang="lv-LV" sz="2000" b="0" i="1" dirty="0" smtClean="0">
                              <a:latin typeface="Cambria Math"/>
                            </a:rPr>
                            <m:t> </m:t>
                          </m:r>
                          <m:r>
                            <a:rPr lang="lv-LV" sz="2000" i="1" dirty="0" smtClean="0">
                              <a:latin typeface="Cambria Math"/>
                            </a:rPr>
                            <m:t>10</m:t>
                          </m:r>
                          <m:r>
                            <a:rPr lang="lv-LV" sz="2000" i="1" dirty="0" smtClean="0">
                              <a:latin typeface="Cambria Math"/>
                            </a:rPr>
                            <m:t>𝑎</m:t>
                          </m:r>
                          <m:r>
                            <a:rPr lang="lv-LV" sz="2000" i="1" dirty="0" smtClean="0">
                              <a:latin typeface="Cambria Math"/>
                            </a:rPr>
                            <m:t>+</m:t>
                          </m:r>
                          <m:r>
                            <a:rPr lang="lv-LV" sz="2000" i="1" dirty="0" smtClean="0">
                              <a:latin typeface="Cambria Math"/>
                            </a:rPr>
                            <m:t>𝑏</m:t>
                          </m:r>
                          <m:r>
                            <a:rPr lang="lv-LV" sz="2000" b="0" i="1" dirty="0" smtClean="0">
                              <a:latin typeface="Cambria Math"/>
                            </a:rPr>
                            <m:t>  </m:t>
                          </m:r>
                          <m:r>
                            <m:rPr>
                              <m:nor/>
                            </m:rPr>
                            <a:rPr lang="en-US" sz="2000">
                              <a:solidFill>
                                <a:srgbClr val="FF0000"/>
                              </a:solidFill>
                            </a:rPr>
                            <m:t>⟺</m:t>
                          </m:r>
                          <m:r>
                            <m:rPr>
                              <m:nor/>
                            </m:rPr>
                            <a:rPr lang="lv-LV" sz="2000" b="0" i="0" smtClean="0">
                              <a:solidFill>
                                <a:srgbClr val="FF0000"/>
                              </a:solidFill>
                            </a:rPr>
                            <m:t>  </m:t>
                          </m:r>
                          <m:r>
                            <a:rPr lang="lv-LV" sz="2000" b="0" i="1" smtClean="0">
                              <a:solidFill>
                                <a:schemeClr val="tx2"/>
                              </a:solidFill>
                              <a:latin typeface="Cambria Math"/>
                            </a:rPr>
                            <m:t>7 </m:t>
                          </m:r>
                        </m:e>
                      </m:d>
                      <m:r>
                        <a:rPr lang="lv-LV" sz="2000" b="0" i="1" smtClean="0">
                          <a:solidFill>
                            <a:srgbClr val="FF0000"/>
                          </a:solidFill>
                          <a:latin typeface="Cambria Math"/>
                        </a:rPr>
                        <m:t> </m:t>
                      </m:r>
                      <m:r>
                        <a:rPr lang="lv-LV" sz="2000" b="0" i="1" dirty="0" smtClean="0">
                          <a:latin typeface="Cambria Math"/>
                        </a:rPr>
                        <m:t>𝑎</m:t>
                      </m:r>
                      <m:r>
                        <a:rPr lang="lv-LV" sz="2000" b="0" i="1" dirty="0" smtClean="0">
                          <a:latin typeface="Cambria Math"/>
                        </a:rPr>
                        <m:t>−2</m:t>
                      </m:r>
                      <m:r>
                        <a:rPr lang="lv-LV" sz="2000" b="0" i="1" dirty="0" smtClean="0">
                          <a:latin typeface="Cambria Math"/>
                        </a:rPr>
                        <m:t>𝑏</m:t>
                      </m:r>
                    </m:oMath>
                  </m:oMathPara>
                </a14:m>
                <a:endParaRPr lang="lv-LV" sz="2000" dirty="0" smtClean="0"/>
              </a:p>
              <a:p>
                <a:r>
                  <a:rPr lang="lv-LV" sz="2000" dirty="0" smtClean="0"/>
                  <a:t>    </a:t>
                </a:r>
                <a14:m>
                  <m:oMath xmlns:m="http://schemas.openxmlformats.org/officeDocument/2006/math">
                    <m:r>
                      <a:rPr lang="en-US" sz="2000" i="1" dirty="0" smtClean="0">
                        <a:latin typeface="Cambria Math" panose="02040503050406030204" pitchFamily="18" charset="0"/>
                      </a:rPr>
                      <m:t>194037</m:t>
                    </m:r>
                    <m:r>
                      <a:rPr lang="en-US" sz="2000" i="1" dirty="0" smtClean="0">
                        <a:solidFill>
                          <a:srgbClr val="00B0F0"/>
                        </a:solidFill>
                        <a:latin typeface="Cambria Math" panose="02040503050406030204" pitchFamily="18" charset="0"/>
                      </a:rPr>
                      <m:t>2</m:t>
                    </m:r>
                    <m:r>
                      <a:rPr lang="lv-LV" sz="2000" i="1" dirty="0" smtClean="0">
                        <a:latin typeface="Cambria Math" panose="02040503050406030204" pitchFamily="18" charset="0"/>
                      </a:rPr>
                      <m:t>   </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 194037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a14:m>
                <a:endParaRPr lang="lv-LV" sz="2000" i="1" dirty="0" smtClean="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19403</m:t>
                      </m:r>
                      <m:r>
                        <a:rPr lang="lv-LV" sz="2000" i="1" dirty="0" smtClean="0">
                          <a:solidFill>
                            <a:srgbClr val="00B0F0"/>
                          </a:solidFill>
                          <a:latin typeface="Cambria Math" panose="02040503050406030204" pitchFamily="18" charset="0"/>
                          <a:sym typeface="Wingdings" panose="05000000000000000000" pitchFamily="2" charset="2"/>
                        </a:rPr>
                        <m:t>3</m:t>
                      </m:r>
                      <m:r>
                        <a:rPr lang="lv-LV" sz="2000" b="0" i="1" dirty="0" smtClean="0">
                          <a:solidFill>
                            <a:srgbClr val="00B0F0"/>
                          </a:solidFill>
                          <a:latin typeface="Cambria Math" panose="02040503050406030204" pitchFamily="18" charset="0"/>
                          <a:sym typeface="Wingdings" panose="05000000000000000000" pitchFamily="2" charset="2"/>
                        </a:rPr>
                        <m:t> </m:t>
                      </m:r>
                      <m:r>
                        <a:rPr lang="lv-LV" sz="2000" b="0" i="1" dirty="0" smtClean="0">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r>
                        <a:rPr lang="lv-LV" sz="2000" b="0" i="1" dirty="0" smtClean="0">
                          <a:solidFill>
                            <a:srgbClr val="00B0F0"/>
                          </a:solidFill>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19403 – </m:t>
                      </m:r>
                      <m:r>
                        <a:rPr lang="lv-LV" sz="2000" i="1" dirty="0" smtClean="0">
                          <a:solidFill>
                            <a:srgbClr val="00B0F0"/>
                          </a:solidFill>
                          <a:latin typeface="Cambria Math" panose="02040503050406030204" pitchFamily="18" charset="0"/>
                          <a:sym typeface="Wingdings" panose="05000000000000000000" pitchFamily="2" charset="2"/>
                        </a:rPr>
                        <m:t>6</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rPr>
                        <m:t>1939</m:t>
                      </m:r>
                      <m:r>
                        <a:rPr lang="lv-LV" sz="2000" i="1" dirty="0" smtClean="0">
                          <a:solidFill>
                            <a:srgbClr val="00B0F0"/>
                          </a:solidFill>
                          <a:latin typeface="Cambria Math" panose="02040503050406030204" pitchFamily="18" charset="0"/>
                        </a:rPr>
                        <m:t>7</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1939 – </m:t>
                      </m:r>
                      <m:r>
                        <a:rPr lang="lv-LV" sz="2000" i="1" dirty="0" smtClean="0">
                          <a:solidFill>
                            <a:srgbClr val="00B0F0"/>
                          </a:solidFill>
                          <a:latin typeface="Cambria Math" panose="02040503050406030204" pitchFamily="18" charset="0"/>
                          <a:sym typeface="Wingdings" panose="05000000000000000000" pitchFamily="2" charset="2"/>
                        </a:rPr>
                        <m:t>14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m:t>
                      </m:r>
                      <m:r>
                        <a:rPr lang="lv-LV" sz="2000" i="1" dirty="0" smtClean="0">
                          <a:solidFill>
                            <a:srgbClr val="00B0F0"/>
                          </a:solidFill>
                          <a:latin typeface="Cambria Math" panose="02040503050406030204" pitchFamily="18" charset="0"/>
                          <a:sym typeface="Wingdings" panose="05000000000000000000" pitchFamily="2" charset="2"/>
                        </a:rPr>
                        <m:t>5</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 – </m:t>
                      </m:r>
                      <m:r>
                        <a:rPr lang="lv-LV" sz="2000" i="1" dirty="0" smtClean="0">
                          <a:solidFill>
                            <a:srgbClr val="00B0F0"/>
                          </a:solidFill>
                          <a:latin typeface="Cambria Math" panose="02040503050406030204" pitchFamily="18" charset="0"/>
                          <a:sym typeface="Wingdings" panose="05000000000000000000" pitchFamily="2" charset="2"/>
                        </a:rPr>
                        <m:t>10</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m:t>
                      </m:r>
                      <m:r>
                        <a:rPr lang="lv-LV" sz="2000" i="1" dirty="0" smtClean="0">
                          <a:solidFill>
                            <a:srgbClr val="00B0F0"/>
                          </a:solidFill>
                          <a:latin typeface="Cambria Math" panose="02040503050406030204" pitchFamily="18" charset="0"/>
                          <a:sym typeface="Wingdings" panose="05000000000000000000" pitchFamily="2" charset="2"/>
                        </a:rPr>
                        <m:t>2</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 – </m:t>
                      </m:r>
                      <m:r>
                        <a:rPr lang="lv-LV" sz="2000" i="1" dirty="0" smtClean="0">
                          <a:solidFill>
                            <a:srgbClr val="00B0F0"/>
                          </a:solidFill>
                          <a:latin typeface="Cambria Math" panose="02040503050406030204" pitchFamily="18" charset="0"/>
                          <a:sym typeface="Wingdings" panose="05000000000000000000" pitchFamily="2" charset="2"/>
                        </a:rPr>
                        <m:t>8</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−7 </m:t>
                      </m:r>
                    </m:oMath>
                  </m:oMathPara>
                </a14:m>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4"/>
                <a:stretch>
                  <a:fillRect l="-3709" t="-1987" r="-4154" b="-1192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000" dirty="0" smtClean="0"/>
                  <a:t>Ja skaitlis dalās ar 7, tad pēc šādas operācijas tas arvien dalās ar 7.</a:t>
                </a:r>
              </a:p>
              <a:p>
                <a:r>
                  <a:rPr lang="lv-LV" sz="2000" dirty="0" smtClean="0"/>
                  <a:t>Ja skaitlis nedalās ar 7, tad tas pēc operācijas arī nedalās (bet var pārvietoties uz citu kongruences klasi): </a:t>
                </a:r>
              </a:p>
              <a:p>
                <a:pPr/>
                <a14:m>
                  <m:oMathPara xmlns:m="http://schemas.openxmlformats.org/officeDocument/2006/math">
                    <m:oMathParaPr>
                      <m:jc m:val="centerGroup"/>
                    </m:oMathParaPr>
                    <m:oMath xmlns:m="http://schemas.openxmlformats.org/officeDocument/2006/math">
                      <m:r>
                        <a:rPr lang="lv-LV" sz="2000" b="0" i="1" smtClean="0">
                          <a:latin typeface="Cambria Math" panose="02040503050406030204" pitchFamily="18" charset="0"/>
                        </a:rPr>
                        <m:t>10</m:t>
                      </m:r>
                      <m:r>
                        <a:rPr lang="lv-LV" sz="2000" b="0" i="1" smtClean="0">
                          <a:solidFill>
                            <a:srgbClr val="00B0F0"/>
                          </a:solidFill>
                          <a:latin typeface="Cambria Math" panose="02040503050406030204" pitchFamily="18" charset="0"/>
                        </a:rPr>
                        <m:t>0</m:t>
                      </m:r>
                      <m:r>
                        <a:rPr lang="lv-LV" sz="2000" b="0" i="1" smtClean="0">
                          <a:latin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 10−</m:t>
                      </m:r>
                      <m:r>
                        <a:rPr lang="lv-LV" sz="2000" b="0" i="1" smtClean="0">
                          <a:solidFill>
                            <a:srgbClr val="00B0F0"/>
                          </a:solidFill>
                          <a:latin typeface="Cambria Math" panose="02040503050406030204" pitchFamily="18" charset="0"/>
                          <a:ea typeface="Cambria Math" panose="02040503050406030204" pitchFamily="18" charset="0"/>
                        </a:rPr>
                        <m:t>0.</m:t>
                      </m:r>
                    </m:oMath>
                  </m:oMathPara>
                </a14:m>
                <a:endParaRPr lang="lv-LV" sz="2000" dirty="0" smtClean="0"/>
              </a:p>
              <a:p>
                <a:r>
                  <a:rPr lang="lv-LV" sz="2000" dirty="0" smtClean="0"/>
                  <a:t>Ne visai noderīga dalāmības pazīme.</a:t>
                </a:r>
                <a:endParaRPr lang="lv-LV" sz="2000"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a:blip r:embed="rId5"/>
                <a:stretch>
                  <a:fillRect l="-3863" t="-1987" r="-297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smtClean="0"/>
              <a:t>Dalāmības pazīmes ar 7 vai 13 utml.</a:t>
            </a:r>
            <a:endParaRPr lang="en-US" dirty="0"/>
          </a:p>
        </p:txBody>
      </p:sp>
    </p:spTree>
    <p:extLst>
      <p:ext uri="{BB962C8B-B14F-4D97-AF65-F5344CB8AC3E}">
        <p14:creationId xmlns:p14="http://schemas.microsoft.com/office/powerpoint/2010/main" val="13342666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dirty="0" smtClean="0"/>
                  <a:t>Dalāmības pazīme ar «salocīšanu pa 3 cipariem»:  Dots skaitlis, kura cipari sagrupēti pa 3 (no labās puses):</a:t>
                </a:r>
              </a:p>
              <a:p>
                <a:pPr algn="ctr"/>
                <a14:m>
                  <m:oMath xmlns:m="http://schemas.openxmlformats.org/officeDocument/2006/math">
                    <m:d>
                      <m:dPr>
                        <m:ctrlPr>
                          <a:rPr lang="lv-LV" i="1" smtClean="0">
                            <a:latin typeface="Cambria Math" panose="02040503050406030204" pitchFamily="18" charset="0"/>
                          </a:rPr>
                        </m:ctrlPr>
                      </m:dPr>
                      <m:e>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+2</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+1</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sub>
                        </m:sSub>
                      </m:e>
                    </m:d>
                    <m:r>
                      <a:rPr lang="lv-LV" i="1" smtClean="0">
                        <a:latin typeface="Cambria Math"/>
                        <a:ea typeface="Cambria Math"/>
                      </a:rPr>
                      <m:t>⋯</m:t>
                    </m:r>
                    <m:d>
                      <m:dPr>
                        <m:ctrlPr>
                          <a:rPr lang="lv-LV" i="1" smtClean="0">
                            <a:latin typeface="Cambria Math" panose="02040503050406030204" pitchFamily="18" charset="0"/>
                          </a:rPr>
                        </m:ctrlPr>
                      </m:d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0</m:t>
                            </m:r>
                          </m:sub>
                        </m:sSub>
                      </m:e>
                    </m:d>
                  </m:oMath>
                </a14:m>
                <a:r>
                  <a:rPr lang="lv-LV" dirty="0" smtClean="0"/>
                  <a:t> </a:t>
                </a:r>
              </a:p>
              <a:p>
                <a:r>
                  <a:rPr lang="lv-LV" dirty="0" smtClean="0"/>
                  <a:t>Tas dalās ar </a:t>
                </a:r>
                <a14:m>
                  <m:oMath xmlns:m="http://schemas.openxmlformats.org/officeDocument/2006/math">
                    <m:r>
                      <a:rPr lang="lv-LV" i="1" dirty="0" smtClean="0">
                        <a:solidFill>
                          <a:srgbClr val="FF0000"/>
                        </a:solidFill>
                        <a:latin typeface="Cambria Math"/>
                      </a:rPr>
                      <m:t>𝑚</m:t>
                    </m:r>
                    <m:r>
                      <a:rPr lang="lv-LV" i="1" dirty="0" smtClean="0">
                        <a:solidFill>
                          <a:srgbClr val="FF0000"/>
                        </a:solidFill>
                        <a:latin typeface="Cambria Math"/>
                      </a:rPr>
                      <m:t> </m:t>
                    </m:r>
                  </m:oMath>
                </a14:m>
                <a:r>
                  <a:rPr lang="lv-LV" dirty="0" smtClean="0"/>
                  <a:t>t.t.t. ja </a:t>
                </a:r>
              </a:p>
              <a:p>
                <a:pPr algn="ctr"/>
                <a14:m>
                  <m:oMath xmlns:m="http://schemas.openxmlformats.org/officeDocument/2006/math">
                    <m:sSup>
                      <m:sSupPr>
                        <m:ctrlPr>
                          <a:rPr lang="lv-LV" i="1" smtClean="0">
                            <a:latin typeface="Cambria Math" panose="02040503050406030204" pitchFamily="18" charset="0"/>
                          </a:rPr>
                        </m:ctrlPr>
                      </m:sSup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0</m:t>
                            </m:r>
                          </m:sub>
                        </m:sSub>
                        <m:r>
                          <a:rPr lang="lv-LV" b="0" i="1" smtClean="0">
                            <a:latin typeface="Cambria Math"/>
                          </a:rPr>
                          <m:t> −</m:t>
                        </m:r>
                        <m:sSub>
                          <m:sSubPr>
                            <m:ctrlPr>
                              <a:rPr lang="lv-LV" i="1" smtClean="0">
                                <a:latin typeface="Cambria Math" panose="02040503050406030204" pitchFamily="18" charset="0"/>
                              </a:rPr>
                            </m:ctrlPr>
                          </m:sSubPr>
                          <m:e>
                            <m:r>
                              <a:rPr lang="lv-LV" i="1">
                                <a:latin typeface="Cambria Math"/>
                              </a:rPr>
                              <m:t>𝑎</m:t>
                            </m:r>
                          </m:e>
                          <m:sub>
                            <m:r>
                              <a:rPr lang="lv-LV" b="0" i="1" smtClean="0">
                                <a:latin typeface="Cambria Math"/>
                              </a:rPr>
                              <m:t>5</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4</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3</m:t>
                            </m:r>
                          </m:sub>
                        </m:sSub>
                        <m:r>
                          <a:rPr lang="lv-LV" b="0" i="1" smtClean="0">
                            <a:latin typeface="Cambria Math"/>
                          </a:rPr>
                          <m:t>+</m:t>
                        </m:r>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8</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7</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6</m:t>
                            </m:r>
                          </m:sub>
                        </m:sSub>
                        <m:r>
                          <a:rPr lang="lv-LV" b="0" i="1" smtClean="0">
                            <a:latin typeface="Cambria Math"/>
                          </a:rPr>
                          <m:t>−</m:t>
                        </m:r>
                        <m:r>
                          <a:rPr lang="lv-LV" b="0" i="1" smtClean="0">
                            <a:latin typeface="Cambria Math"/>
                            <a:ea typeface="Cambria Math"/>
                          </a:rPr>
                          <m:t>⋯+</m:t>
                        </m:r>
                        <m:d>
                          <m:dPr>
                            <m:ctrlPr>
                              <a:rPr lang="lv-LV" i="1" smtClean="0">
                                <a:latin typeface="Cambria Math" panose="02040503050406030204" pitchFamily="18" charset="0"/>
                              </a:rPr>
                            </m:ctrlPr>
                          </m:dPr>
                          <m:e>
                            <m:r>
                              <a:rPr lang="lv-LV" b="0" i="1" smtClean="0">
                                <a:latin typeface="Cambria Math"/>
                              </a:rPr>
                              <m:t>−1</m:t>
                            </m:r>
                          </m:e>
                        </m:d>
                      </m:e>
                      <m:sup>
                        <m:r>
                          <a:rPr lang="lv-LV" b="0" i="1" smtClean="0">
                            <a:latin typeface="Cambria Math"/>
                          </a:rPr>
                          <m:t>𝑘</m:t>
                        </m:r>
                      </m:sup>
                    </m:sSup>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sub>
                    </m:sSub>
                  </m:oMath>
                </a14:m>
                <a:r>
                  <a:rPr lang="lv-LV" dirty="0" smtClean="0"/>
                  <a:t> </a:t>
                </a:r>
              </a:p>
              <a:p>
                <a:r>
                  <a:rPr lang="lv-LV" dirty="0" smtClean="0"/>
                  <a:t>dalās ar</a:t>
                </a:r>
                <a:r>
                  <a:rPr lang="lv-LV" dirty="0">
                    <a:solidFill>
                      <a:srgbClr val="FF0000"/>
                    </a:solidFill>
                  </a:rPr>
                  <a:t> </a:t>
                </a:r>
                <a14:m>
                  <m:oMath xmlns:m="http://schemas.openxmlformats.org/officeDocument/2006/math">
                    <m:r>
                      <a:rPr lang="lv-LV" i="1" dirty="0">
                        <a:solidFill>
                          <a:srgbClr val="FF0000"/>
                        </a:solidFill>
                        <a:latin typeface="Cambria Math"/>
                      </a:rPr>
                      <m:t>𝑚</m:t>
                    </m:r>
                    <m:r>
                      <a:rPr lang="lv-LV" b="0" i="1" dirty="0" smtClean="0">
                        <a:solidFill>
                          <a:schemeClr val="tx2"/>
                        </a:solidFill>
                        <a:latin typeface="Cambria Math"/>
                      </a:rPr>
                      <m:t>.</m:t>
                    </m:r>
                  </m:oMath>
                </a14:m>
                <a:r>
                  <a:rPr lang="lv-LV" dirty="0" smtClean="0"/>
                  <a:t>, kur </a:t>
                </a:r>
                <a14:m>
                  <m:oMath xmlns:m="http://schemas.openxmlformats.org/officeDocument/2006/math">
                    <m:r>
                      <a:rPr lang="lv-LV" i="1" dirty="0" smtClean="0">
                        <a:solidFill>
                          <a:srgbClr val="FF0000"/>
                        </a:solidFill>
                        <a:latin typeface="Cambria Math"/>
                      </a:rPr>
                      <m:t>𝑚</m:t>
                    </m:r>
                    <m:r>
                      <a:rPr lang="lv-LV" i="1" dirty="0" smtClean="0">
                        <a:latin typeface="Cambria Math"/>
                      </a:rPr>
                      <m:t> = 7, 11, 13 </m:t>
                    </m:r>
                  </m:oMath>
                </a14:m>
                <a:r>
                  <a:rPr lang="lv-LV" dirty="0" smtClean="0"/>
                  <a:t>vai </a:t>
                </a:r>
                <a14:m>
                  <m:oMath xmlns:m="http://schemas.openxmlformats.org/officeDocument/2006/math">
                    <m:r>
                      <a:rPr lang="lv-LV" i="1" dirty="0" smtClean="0">
                        <a:latin typeface="Cambria Math"/>
                      </a:rPr>
                      <m:t>1001</m:t>
                    </m:r>
                  </m:oMath>
                </a14:m>
                <a:r>
                  <a:rPr lang="lv-LV" dirty="0" smtClean="0"/>
                  <a:t>. </a:t>
                </a:r>
              </a:p>
              <a:p>
                <a:endParaRPr lang="lv-LV" dirty="0" smtClean="0"/>
              </a:p>
              <a:p>
                <a:r>
                  <a:rPr lang="lv-LV" b="1" dirty="0" smtClean="0"/>
                  <a:t>Piemērs:</a:t>
                </a:r>
                <a:r>
                  <a:rPr lang="lv-LV" dirty="0" smtClean="0"/>
                  <a:t> </a:t>
                </a:r>
                <a:r>
                  <a:rPr lang="en-US" dirty="0" smtClean="0"/>
                  <a:t>62510448</a:t>
                </a:r>
                <a:r>
                  <a:rPr lang="lv-LV" dirty="0" smtClean="0"/>
                  <a:t> </a:t>
                </a:r>
                <a:r>
                  <a:rPr lang="lv-LV" dirty="0" smtClean="0">
                    <a:sym typeface="Wingdings" panose="05000000000000000000" pitchFamily="2" charset="2"/>
                  </a:rPr>
                  <a:t> (062)(510)(448)  448 – 510 + 062  0. </a:t>
                </a:r>
                <a:r>
                  <a:rPr lang="en-US" dirty="0">
                    <a:sym typeface="Wingdings" panose="05000000000000000000" pitchFamily="2" charset="2"/>
                  </a:rPr>
                  <a:t> </a:t>
                </a:r>
                <a:r>
                  <a:rPr lang="lv-LV" dirty="0" smtClean="0">
                    <a:sym typeface="Wingdings" panose="05000000000000000000" pitchFamily="2" charset="2"/>
                  </a:rPr>
                  <a:t>Tā kā 0 dalās ar jebko, tad </a:t>
                </a:r>
                <a:r>
                  <a:rPr lang="en-US" dirty="0"/>
                  <a:t>62510448</a:t>
                </a:r>
                <a:r>
                  <a:rPr lang="lv-LV" dirty="0"/>
                  <a:t> </a:t>
                </a:r>
                <a:r>
                  <a:rPr lang="lv-LV" dirty="0" smtClean="0"/>
                  <a:t>dalās ar 7, 11, 13 un arī 1001.)</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r="-1514" b="-16722"/>
                </a:stretch>
              </a:blipFill>
            </p:spPr>
            <p:txBody>
              <a:bodyPr/>
              <a:lstStyle/>
              <a:p>
                <a:r>
                  <a:rPr lang="en-US">
                    <a:noFill/>
                  </a:rPr>
                  <a:t> </a:t>
                </a:r>
              </a:p>
            </p:txBody>
          </p:sp>
        </mc:Fallback>
      </mc:AlternateContent>
      <p:sp>
        <p:nvSpPr>
          <p:cNvPr id="4" name="Title 3"/>
          <p:cNvSpPr>
            <a:spLocks noGrp="1"/>
          </p:cNvSpPr>
          <p:nvPr>
            <p:ph type="title"/>
          </p:nvPr>
        </p:nvSpPr>
        <p:spPr>
          <a:xfrm>
            <a:off x="347471" y="61722"/>
            <a:ext cx="7930767" cy="380661"/>
          </a:xfrm>
        </p:spPr>
        <p:txBody>
          <a:bodyPr/>
          <a:lstStyle/>
          <a:p>
            <a:r>
              <a:rPr lang="lv-LV" dirty="0" smtClean="0"/>
              <a:t>Kopīga dalāmības pazīme skaitļiem 7, 11, 13 un 1001</a:t>
            </a:r>
            <a:endParaRPr lang="en-US" dirty="0"/>
          </a:p>
        </p:txBody>
      </p:sp>
      <p:cxnSp>
        <p:nvCxnSpPr>
          <p:cNvPr id="7" name="Straight Connector 6"/>
          <p:cNvCxnSpPr/>
          <p:nvPr/>
        </p:nvCxnSpPr>
        <p:spPr>
          <a:xfrm>
            <a:off x="2758693" y="1566153"/>
            <a:ext cx="367129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7582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343826"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60481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429983" y="2518563"/>
            <a:ext cx="154940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62089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smtClean="0"/>
              <a:t>Cikliskas virknes</a:t>
            </a:r>
            <a:endParaRPr lang="en-US" dirty="0"/>
          </a:p>
        </p:txBody>
      </p:sp>
    </p:spTree>
    <p:extLst>
      <p:ext uri="{BB962C8B-B14F-4D97-AF65-F5344CB8AC3E}">
        <p14:creationId xmlns:p14="http://schemas.microsoft.com/office/powerpoint/2010/main" val="33257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lv-LV" dirty="0" smtClean="0"/>
              <a:t>Ciklisks process (gan skaitļu teorijā, gan jebkurā citā matemātikas nozarē) rodas tad, ja ir galīgs skaits stāvokļu; katru nākamo stāvokli viennozīmīgi nosaka viens (vai daži) iepriekšējie stāvokļi.</a:t>
            </a:r>
            <a:endParaRPr lang="lv-LV" dirty="0"/>
          </a:p>
        </p:txBody>
      </p:sp>
      <p:sp>
        <p:nvSpPr>
          <p:cNvPr id="4" name="Title 3"/>
          <p:cNvSpPr>
            <a:spLocks noGrp="1"/>
          </p:cNvSpPr>
          <p:nvPr>
            <p:ph type="title"/>
          </p:nvPr>
        </p:nvSpPr>
        <p:spPr/>
        <p:txBody>
          <a:bodyPr/>
          <a:lstStyle/>
          <a:p>
            <a:r>
              <a:rPr lang="lv-LV" dirty="0" smtClean="0"/>
              <a:t>Cikliskums kā parādība</a:t>
            </a:r>
            <a:endParaRPr lang="lv-LV" dirty="0"/>
          </a:p>
        </p:txBody>
      </p:sp>
    </p:spTree>
    <p:extLst>
      <p:ext uri="{BB962C8B-B14F-4D97-AF65-F5344CB8AC3E}">
        <p14:creationId xmlns:p14="http://schemas.microsoft.com/office/powerpoint/2010/main" val="30493292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2900" indent="-342900">
              <a:buFont typeface="Arial" panose="020B0604020202020204" pitchFamily="34" charset="0"/>
              <a:buChar char="•"/>
            </a:pPr>
            <a:r>
              <a:rPr lang="lv-LV" dirty="0" smtClean="0"/>
              <a:t>Naturālu skaitļu aritmētisku progresiju atlikumi (mod m). </a:t>
            </a:r>
          </a:p>
          <a:p>
            <a:pPr marL="342900" indent="-342900">
              <a:buFont typeface="Arial" panose="020B0604020202020204" pitchFamily="34" charset="0"/>
              <a:buChar char="•"/>
            </a:pPr>
            <a:r>
              <a:rPr lang="lv-LV" dirty="0" smtClean="0"/>
              <a:t>Naturālu skaitļu ģeometrisku progresiju atlikumi (mod m). </a:t>
            </a:r>
          </a:p>
          <a:p>
            <a:pPr marL="342900" indent="-342900">
              <a:buFont typeface="Arial" panose="020B0604020202020204" pitchFamily="34" charset="0"/>
              <a:buChar char="•"/>
            </a:pPr>
            <a:r>
              <a:rPr lang="lv-LV" dirty="0" smtClean="0"/>
              <a:t>Fibonači virknes locekļu atlikumi (teiksim, pēdējie 2 cipari Fibonači virknē).</a:t>
            </a:r>
          </a:p>
          <a:p>
            <a:pPr marL="342900" indent="-342900">
              <a:buFont typeface="Arial" panose="020B0604020202020204" pitchFamily="34" charset="0"/>
              <a:buChar char="•"/>
            </a:pPr>
            <a:r>
              <a:rPr lang="lv-LV" dirty="0" smtClean="0"/>
              <a:t>Ciparu virkne aiz komata decimālpierakstā, ja dala P/Q. </a:t>
            </a:r>
          </a:p>
          <a:p>
            <a:pPr marL="342900" indent="-342900">
              <a:buFont typeface="Arial" panose="020B0604020202020204" pitchFamily="34" charset="0"/>
              <a:buChar char="•"/>
            </a:pPr>
            <a:endParaRPr lang="lv-LV" dirty="0"/>
          </a:p>
          <a:p>
            <a:pPr marL="457200" indent="-457200">
              <a:buFont typeface="+mj-lt"/>
              <a:buAutoNum type="arabicPeriod"/>
            </a:pPr>
            <a:r>
              <a:rPr lang="lv-LV" dirty="0" smtClean="0"/>
              <a:t>Visi šie procesi "ieciklojas" </a:t>
            </a:r>
          </a:p>
          <a:p>
            <a:pPr marL="457200" indent="-457200">
              <a:buFont typeface="+mj-lt"/>
              <a:buAutoNum type="arabicPeriod"/>
            </a:pPr>
            <a:r>
              <a:rPr lang="lv-LV" dirty="0" smtClean="0"/>
              <a:t>Jautājums – vai virknei ir priekšperiods, vai arī nav priekšperioda?</a:t>
            </a:r>
            <a:endParaRPr lang="lv-LV" dirty="0"/>
          </a:p>
        </p:txBody>
      </p:sp>
      <p:sp>
        <p:nvSpPr>
          <p:cNvPr id="3" name="Title 2"/>
          <p:cNvSpPr>
            <a:spLocks noGrp="1"/>
          </p:cNvSpPr>
          <p:nvPr>
            <p:ph type="title"/>
          </p:nvPr>
        </p:nvSpPr>
        <p:spPr/>
        <p:txBody>
          <a:bodyPr/>
          <a:lstStyle/>
          <a:p>
            <a:r>
              <a:rPr lang="lv-LV" dirty="0" smtClean="0"/>
              <a:t>Piemēri ar/bez priekšperiodu</a:t>
            </a:r>
            <a:endParaRPr lang="lv-LV" dirty="0"/>
          </a:p>
        </p:txBody>
      </p:sp>
    </p:spTree>
    <p:extLst>
      <p:ext uri="{BB962C8B-B14F-4D97-AF65-F5344CB8AC3E}">
        <p14:creationId xmlns:p14="http://schemas.microsoft.com/office/powerpoint/2010/main" val="35073771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6"/>
            <a:ext cx="4053025" cy="1152280"/>
          </a:xfrm>
        </p:spPr>
        <p:txBody>
          <a:bodyPr>
            <a:normAutofit lnSpcReduction="10000"/>
          </a:bodyPr>
          <a:lstStyle/>
          <a:p>
            <a:r>
              <a:rPr lang="lv-LV" sz="2400" dirty="0"/>
              <a:t>Kā rodas cikliski procesi?</a:t>
            </a:r>
          </a:p>
          <a:p>
            <a:r>
              <a:rPr lang="lv-LV" sz="2400" dirty="0"/>
              <a:t>Deterministisks pārveidojums ar galīgu stāvokļu skaitu. </a:t>
            </a:r>
            <a:endParaRPr lang="en-US" sz="2400" dirty="0"/>
          </a:p>
        </p:txBody>
      </p:sp>
      <p:sp>
        <p:nvSpPr>
          <p:cNvPr id="4" name="Title 3"/>
          <p:cNvSpPr>
            <a:spLocks noGrp="1"/>
          </p:cNvSpPr>
          <p:nvPr>
            <p:ph type="title"/>
          </p:nvPr>
        </p:nvSpPr>
        <p:spPr/>
        <p:txBody>
          <a:bodyPr/>
          <a:lstStyle/>
          <a:p>
            <a:r>
              <a:rPr lang="lv-LV" dirty="0"/>
              <a:t>Cikliski procesi </a:t>
            </a:r>
            <a:r>
              <a:rPr lang="lv-LV" dirty="0" smtClean="0"/>
              <a:t>skaitļiem</a:t>
            </a:r>
            <a:endParaRPr lang="en-US" dirty="0"/>
          </a:p>
        </p:txBody>
      </p:sp>
      <p:sp>
        <p:nvSpPr>
          <p:cNvPr id="5" name="Oval 4"/>
          <p:cNvSpPr/>
          <p:nvPr/>
        </p:nvSpPr>
        <p:spPr>
          <a:xfrm>
            <a:off x="742462" y="2399323"/>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520093" y="2200031"/>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240146" y="2665008"/>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087747" y="3536462"/>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191847" y="3794369"/>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63263" y="3255107"/>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6" idx="5"/>
            <a:endCxn id="7" idx="1"/>
          </p:cNvCxnSpPr>
          <p:nvPr/>
        </p:nvCxnSpPr>
        <p:spPr>
          <a:xfrm>
            <a:off x="1620155" y="2300094"/>
            <a:ext cx="637159" cy="38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4"/>
            <a:endCxn id="8" idx="0"/>
          </p:cNvCxnSpPr>
          <p:nvPr/>
        </p:nvCxnSpPr>
        <p:spPr>
          <a:xfrm flipH="1">
            <a:off x="2146362" y="2782239"/>
            <a:ext cx="152399" cy="7542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4"/>
            <a:endCxn id="9" idx="6"/>
          </p:cNvCxnSpPr>
          <p:nvPr/>
        </p:nvCxnSpPr>
        <p:spPr>
          <a:xfrm flipH="1">
            <a:off x="1309077" y="3653693"/>
            <a:ext cx="837285" cy="1992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1"/>
            <a:endCxn id="10" idx="5"/>
          </p:cNvCxnSpPr>
          <p:nvPr/>
        </p:nvCxnSpPr>
        <p:spPr>
          <a:xfrm flipH="1" flipV="1">
            <a:off x="763325" y="3355170"/>
            <a:ext cx="445690" cy="456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 idx="0"/>
            <a:endCxn id="5" idx="4"/>
          </p:cNvCxnSpPr>
          <p:nvPr/>
        </p:nvCxnSpPr>
        <p:spPr>
          <a:xfrm flipV="1">
            <a:off x="721878" y="2516554"/>
            <a:ext cx="79199" cy="738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7"/>
            <a:endCxn id="6" idx="2"/>
          </p:cNvCxnSpPr>
          <p:nvPr/>
        </p:nvCxnSpPr>
        <p:spPr>
          <a:xfrm flipV="1">
            <a:off x="842524" y="2258647"/>
            <a:ext cx="677569" cy="157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47471" y="2129694"/>
            <a:ext cx="3349206" cy="2450123"/>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24" name="Oval 23"/>
          <p:cNvSpPr/>
          <p:nvPr/>
        </p:nvSpPr>
        <p:spPr>
          <a:xfrm>
            <a:off x="6957436" y="1303214"/>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735067" y="1103922"/>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455120" y="156889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302721" y="2440353"/>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30165" y="227066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25" idx="5"/>
            <a:endCxn id="26" idx="1"/>
          </p:cNvCxnSpPr>
          <p:nvPr/>
        </p:nvCxnSpPr>
        <p:spPr>
          <a:xfrm>
            <a:off x="7860142" y="1210927"/>
            <a:ext cx="616437" cy="37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4"/>
            <a:endCxn id="27" idx="0"/>
          </p:cNvCxnSpPr>
          <p:nvPr/>
        </p:nvCxnSpPr>
        <p:spPr>
          <a:xfrm flipH="1">
            <a:off x="8375988" y="1694263"/>
            <a:ext cx="152399" cy="7460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7" idx="2"/>
            <a:endCxn id="29" idx="6"/>
          </p:cNvCxnSpPr>
          <p:nvPr/>
        </p:nvCxnSpPr>
        <p:spPr>
          <a:xfrm flipH="1" flipV="1">
            <a:off x="7276699" y="2333351"/>
            <a:ext cx="1026022" cy="169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4" idx="4"/>
          </p:cNvCxnSpPr>
          <p:nvPr/>
        </p:nvCxnSpPr>
        <p:spPr>
          <a:xfrm flipH="1" flipV="1">
            <a:off x="7030703" y="1428578"/>
            <a:ext cx="172729" cy="842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7"/>
            <a:endCxn id="25" idx="2"/>
          </p:cNvCxnSpPr>
          <p:nvPr/>
        </p:nvCxnSpPr>
        <p:spPr>
          <a:xfrm flipV="1">
            <a:off x="7082511" y="1166604"/>
            <a:ext cx="652556" cy="1549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4547031" y="1033585"/>
            <a:ext cx="4186421" cy="26201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37" name="Oval 36"/>
          <p:cNvSpPr/>
          <p:nvPr/>
        </p:nvSpPr>
        <p:spPr>
          <a:xfrm>
            <a:off x="6353617" y="1308274"/>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606219" y="1322967"/>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Arrow Connector 39"/>
          <p:cNvCxnSpPr>
            <a:stCxn id="38" idx="6"/>
            <a:endCxn id="37" idx="2"/>
          </p:cNvCxnSpPr>
          <p:nvPr/>
        </p:nvCxnSpPr>
        <p:spPr>
          <a:xfrm flipV="1">
            <a:off x="5752753" y="1370956"/>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7" idx="6"/>
            <a:endCxn id="24" idx="2"/>
          </p:cNvCxnSpPr>
          <p:nvPr/>
        </p:nvCxnSpPr>
        <p:spPr>
          <a:xfrm flipV="1">
            <a:off x="6500151" y="1365896"/>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263992" y="3911600"/>
            <a:ext cx="3589444" cy="923330"/>
          </a:xfrm>
          <a:prstGeom prst="rect">
            <a:avLst/>
          </a:prstGeom>
          <a:noFill/>
        </p:spPr>
        <p:txBody>
          <a:bodyPr wrap="none" rtlCol="0">
            <a:spAutoFit/>
          </a:bodyPr>
          <a:lstStyle/>
          <a:p>
            <a:r>
              <a:rPr lang="lv-LV" dirty="0" smtClean="0">
                <a:solidFill>
                  <a:schemeClr val="tx2"/>
                </a:solidFill>
              </a:rPr>
              <a:t>7/13 </a:t>
            </a:r>
            <a:r>
              <a:rPr lang="lv-LV" dirty="0">
                <a:solidFill>
                  <a:schemeClr val="tx2"/>
                </a:solidFill>
              </a:rPr>
              <a:t>= </a:t>
            </a:r>
            <a:r>
              <a:rPr lang="lv-LV" dirty="0" smtClean="0">
                <a:solidFill>
                  <a:schemeClr val="tx2"/>
                </a:solidFill>
              </a:rPr>
              <a:t>0.</a:t>
            </a:r>
            <a:r>
              <a:rPr lang="lv-LV" dirty="0" smtClean="0">
                <a:solidFill>
                  <a:srgbClr val="FF0000"/>
                </a:solidFill>
              </a:rPr>
              <a:t>538461</a:t>
            </a:r>
            <a:r>
              <a:rPr lang="lv-LV" dirty="0" smtClean="0">
                <a:solidFill>
                  <a:schemeClr val="tx2"/>
                </a:solidFill>
              </a:rPr>
              <a:t>538461</a:t>
            </a:r>
            <a:r>
              <a:rPr lang="lv-LV" dirty="0" smtClean="0">
                <a:solidFill>
                  <a:srgbClr val="FF0000"/>
                </a:solidFill>
              </a:rPr>
              <a:t>53846</a:t>
            </a:r>
            <a:r>
              <a:rPr lang="lv-LV" dirty="0" smtClean="0">
                <a:solidFill>
                  <a:schemeClr val="tx2"/>
                </a:solidFill>
              </a:rPr>
              <a:t>...</a:t>
            </a:r>
          </a:p>
          <a:p>
            <a:r>
              <a:rPr lang="lv-LV" dirty="0" smtClean="0">
                <a:solidFill>
                  <a:schemeClr val="tx2"/>
                </a:solidFill>
              </a:rPr>
              <a:t>7/12 = 0.</a:t>
            </a:r>
            <a:r>
              <a:rPr lang="lv-LV" dirty="0" smtClean="0">
                <a:solidFill>
                  <a:srgbClr val="3333FF"/>
                </a:solidFill>
              </a:rPr>
              <a:t>58</a:t>
            </a:r>
            <a:r>
              <a:rPr lang="lv-LV" dirty="0" smtClean="0">
                <a:solidFill>
                  <a:srgbClr val="FF0000"/>
                </a:solidFill>
              </a:rPr>
              <a:t>3</a:t>
            </a:r>
            <a:r>
              <a:rPr lang="lv-LV" dirty="0" smtClean="0">
                <a:solidFill>
                  <a:schemeClr val="tx2"/>
                </a:solidFill>
              </a:rPr>
              <a:t>33...</a:t>
            </a:r>
          </a:p>
          <a:p>
            <a:r>
              <a:rPr lang="lv-LV" dirty="0" smtClean="0">
                <a:solidFill>
                  <a:schemeClr val="tx2"/>
                </a:solidFill>
              </a:rPr>
              <a:t>2020/5125 </a:t>
            </a:r>
            <a:r>
              <a:rPr lang="lv-LV" dirty="0">
                <a:solidFill>
                  <a:schemeClr val="tx2"/>
                </a:solidFill>
              </a:rPr>
              <a:t>= </a:t>
            </a:r>
            <a:r>
              <a:rPr lang="lv-LV" dirty="0" smtClean="0">
                <a:solidFill>
                  <a:schemeClr val="tx2"/>
                </a:solidFill>
              </a:rPr>
              <a:t>0.</a:t>
            </a:r>
            <a:r>
              <a:rPr lang="lv-LV" dirty="0" smtClean="0">
                <a:solidFill>
                  <a:srgbClr val="3333FF"/>
                </a:solidFill>
              </a:rPr>
              <a:t>394</a:t>
            </a:r>
            <a:r>
              <a:rPr lang="lv-LV" dirty="0" smtClean="0">
                <a:solidFill>
                  <a:srgbClr val="FF0000"/>
                </a:solidFill>
              </a:rPr>
              <a:t>14634</a:t>
            </a:r>
            <a:r>
              <a:rPr lang="lv-LV" dirty="0" smtClean="0">
                <a:solidFill>
                  <a:schemeClr val="tx2"/>
                </a:solidFill>
              </a:rPr>
              <a:t>14634...</a:t>
            </a:r>
            <a:endParaRPr lang="lv-LV" dirty="0">
              <a:solidFill>
                <a:schemeClr val="tx2"/>
              </a:solidFill>
            </a:endParaRPr>
          </a:p>
        </p:txBody>
      </p:sp>
      <p:cxnSp>
        <p:nvCxnSpPr>
          <p:cNvPr id="42" name="Straight Arrow Connector 41"/>
          <p:cNvCxnSpPr/>
          <p:nvPr/>
        </p:nvCxnSpPr>
        <p:spPr>
          <a:xfrm flipV="1">
            <a:off x="4995036" y="1385649"/>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863421" y="133059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6312974" y="248361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709155" y="248867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4961757" y="2503372"/>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Arrow Connector 47"/>
          <p:cNvCxnSpPr>
            <a:stCxn id="47" idx="6"/>
            <a:endCxn id="46" idx="2"/>
          </p:cNvCxnSpPr>
          <p:nvPr/>
        </p:nvCxnSpPr>
        <p:spPr>
          <a:xfrm flipV="1">
            <a:off x="5108291" y="2551361"/>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6" idx="6"/>
            <a:endCxn id="45" idx="2"/>
          </p:cNvCxnSpPr>
          <p:nvPr/>
        </p:nvCxnSpPr>
        <p:spPr>
          <a:xfrm flipV="1">
            <a:off x="5855689" y="2546301"/>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50" name="Arc 49"/>
          <p:cNvSpPr/>
          <p:nvPr/>
        </p:nvSpPr>
        <p:spPr>
          <a:xfrm rot="20638529">
            <a:off x="6400140" y="2390919"/>
            <a:ext cx="320837" cy="293224"/>
          </a:xfrm>
          <a:prstGeom prst="arc">
            <a:avLst>
              <a:gd name="adj1" fmla="val 12961650"/>
              <a:gd name="adj2" fmla="val 10007962"/>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460940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Periodiskie atlikumi, dalot ar 1 ar 13 (vai ar 12)</a:t>
            </a:r>
            <a:endParaRPr lang="en-US" dirty="0"/>
          </a:p>
        </p:txBody>
      </p:sp>
      <p:grpSp>
        <p:nvGrpSpPr>
          <p:cNvPr id="16" name="Group 15"/>
          <p:cNvGrpSpPr/>
          <p:nvPr/>
        </p:nvGrpSpPr>
        <p:grpSpPr>
          <a:xfrm>
            <a:off x="4979587" y="1260033"/>
            <a:ext cx="3720457" cy="3164192"/>
            <a:chOff x="5249615" y="872733"/>
            <a:chExt cx="3720457" cy="3164192"/>
          </a:xfrm>
        </p:grpSpPr>
        <p:sp>
          <p:nvSpPr>
            <p:cNvPr id="31" name="Oval 30"/>
            <p:cNvSpPr>
              <a:spLocks noChangeAspect="1"/>
            </p:cNvSpPr>
            <p:nvPr/>
          </p:nvSpPr>
          <p:spPr>
            <a:xfrm>
              <a:off x="6753305" y="87273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33" name="Oval 32"/>
            <p:cNvSpPr>
              <a:spLocks noChangeAspect="1"/>
            </p:cNvSpPr>
            <p:nvPr/>
          </p:nvSpPr>
          <p:spPr>
            <a:xfrm>
              <a:off x="7543305" y="11253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36" name="Oval 35"/>
            <p:cNvSpPr>
              <a:spLocks noChangeAspect="1"/>
            </p:cNvSpPr>
            <p:nvPr/>
          </p:nvSpPr>
          <p:spPr>
            <a:xfrm>
              <a:off x="8074142" y="1596989"/>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39" name="Oval 38"/>
            <p:cNvSpPr>
              <a:spLocks noChangeAspect="1"/>
            </p:cNvSpPr>
            <p:nvPr/>
          </p:nvSpPr>
          <p:spPr>
            <a:xfrm>
              <a:off x="8311242" y="2261064"/>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41" name="Oval 40"/>
            <p:cNvSpPr>
              <a:spLocks noChangeAspect="1"/>
            </p:cNvSpPr>
            <p:nvPr/>
          </p:nvSpPr>
          <p:spPr>
            <a:xfrm>
              <a:off x="8074141"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42" name="Oval 41"/>
            <p:cNvSpPr>
              <a:spLocks noChangeAspect="1"/>
            </p:cNvSpPr>
            <p:nvPr/>
          </p:nvSpPr>
          <p:spPr>
            <a:xfrm>
              <a:off x="7543305" y="344217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44" name="Oval 43"/>
            <p:cNvSpPr>
              <a:spLocks noChangeAspect="1"/>
            </p:cNvSpPr>
            <p:nvPr/>
          </p:nvSpPr>
          <p:spPr>
            <a:xfrm>
              <a:off x="6753305" y="3671510"/>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45" name="Oval 44"/>
            <p:cNvSpPr>
              <a:spLocks noChangeAspect="1"/>
            </p:cNvSpPr>
            <p:nvPr/>
          </p:nvSpPr>
          <p:spPr>
            <a:xfrm>
              <a:off x="5992890" y="34162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47" name="Oval 46"/>
            <p:cNvSpPr>
              <a:spLocks noChangeAspect="1"/>
            </p:cNvSpPr>
            <p:nvPr/>
          </p:nvSpPr>
          <p:spPr>
            <a:xfrm>
              <a:off x="5491895"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48" name="Oval 47"/>
            <p:cNvSpPr>
              <a:spLocks noChangeAspect="1"/>
            </p:cNvSpPr>
            <p:nvPr/>
          </p:nvSpPr>
          <p:spPr>
            <a:xfrm>
              <a:off x="5249615" y="226106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50" name="Oval 49"/>
            <p:cNvSpPr>
              <a:spLocks noChangeAspect="1"/>
            </p:cNvSpPr>
            <p:nvPr/>
          </p:nvSpPr>
          <p:spPr>
            <a:xfrm>
              <a:off x="5491895" y="156665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51" name="Oval 50"/>
            <p:cNvSpPr>
              <a:spLocks noChangeAspect="1"/>
            </p:cNvSpPr>
            <p:nvPr/>
          </p:nvSpPr>
          <p:spPr>
            <a:xfrm>
              <a:off x="5992890" y="10618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cxnSp>
          <p:nvCxnSpPr>
            <p:cNvPr id="52" name="Straight Arrow Connector 51"/>
            <p:cNvCxnSpPr>
              <a:stCxn id="33" idx="3"/>
              <a:endCxn id="50" idx="6"/>
            </p:cNvCxnSpPr>
            <p:nvPr/>
          </p:nvCxnSpPr>
          <p:spPr>
            <a:xfrm flipH="1">
              <a:off x="5857310" y="1437279"/>
              <a:ext cx="1739508" cy="312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0" idx="5"/>
              <a:endCxn id="41" idx="2"/>
            </p:cNvCxnSpPr>
            <p:nvPr/>
          </p:nvCxnSpPr>
          <p:spPr>
            <a:xfrm>
              <a:off x="5803797" y="1878559"/>
              <a:ext cx="2270344" cy="1258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Arc 53"/>
            <p:cNvSpPr/>
            <p:nvPr/>
          </p:nvSpPr>
          <p:spPr>
            <a:xfrm>
              <a:off x="8365637" y="2954718"/>
              <a:ext cx="604435" cy="552414"/>
            </a:xfrm>
            <a:prstGeom prst="arc">
              <a:avLst>
                <a:gd name="adj1" fmla="val 12961650"/>
                <a:gd name="adj2" fmla="val 10007962"/>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 name="Oval 3"/>
          <p:cNvSpPr>
            <a:spLocks noChangeAspect="1"/>
          </p:cNvSpPr>
          <p:nvPr/>
        </p:nvSpPr>
        <p:spPr>
          <a:xfrm>
            <a:off x="2096668" y="944512"/>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2848733" y="115186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476646" y="1649737"/>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3815823"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3764274" y="321751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365511" y="3881700"/>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595098" y="4280463"/>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41716" y="4313469"/>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87715" y="391470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469989" y="32495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376311"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688333" y="16556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44604" y="111919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716677" y="1492234"/>
            <a:ext cx="2190454" cy="9201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716677" y="2694314"/>
            <a:ext cx="93678" cy="613589"/>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810354" y="1517959"/>
            <a:ext cx="733631" cy="178994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5"/>
            <a:endCxn id="7" idx="2"/>
          </p:cNvCxnSpPr>
          <p:nvPr/>
        </p:nvCxnSpPr>
        <p:spPr>
          <a:xfrm>
            <a:off x="1684969" y="1459562"/>
            <a:ext cx="2130854" cy="109376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151926" y="1550631"/>
            <a:ext cx="670746" cy="172528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135631" y="645841"/>
            <a:ext cx="320837" cy="293224"/>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1982081" y="1990103"/>
            <a:ext cx="1552962" cy="23817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1982082" y="3940097"/>
            <a:ext cx="1441826" cy="43176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1028699" y="1995971"/>
            <a:ext cx="2395209" cy="194412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4"/>
            <a:endCxn id="10" idx="0"/>
          </p:cNvCxnSpPr>
          <p:nvPr/>
        </p:nvCxnSpPr>
        <p:spPr>
          <a:xfrm>
            <a:off x="887715" y="2054368"/>
            <a:ext cx="1906765" cy="2226095"/>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28080" y="3973103"/>
            <a:ext cx="1425414" cy="36575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2"/>
          </p:cNvCxnSpPr>
          <p:nvPr/>
        </p:nvCxnSpPr>
        <p:spPr>
          <a:xfrm flipV="1">
            <a:off x="1228080" y="1849119"/>
            <a:ext cx="2248566" cy="2123984"/>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7" idx="4"/>
            <a:endCxn id="8" idx="0"/>
          </p:cNvCxnSpPr>
          <p:nvPr/>
        </p:nvCxnSpPr>
        <p:spPr>
          <a:xfrm flipH="1">
            <a:off x="3963656" y="2752711"/>
            <a:ext cx="51549" cy="46480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542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fontScale="92500"/>
              </a:bodyPr>
              <a:lstStyle/>
              <a:p>
                <a:r>
                  <a:rPr lang="lv-LV" sz="2400" dirty="0" smtClean="0"/>
                  <a:t>Dalīšana ar atlikumu (dalot ar vienu un to pašu skaitli n), izveido Z_n. Tie ir veselie skaitļi, kas "aptīti" ap riņķi tā, lai visi 0,n,2n,3n,utt. Attēlotos par 0. </a:t>
                </a:r>
                <a:br>
                  <a:rPr lang="lv-LV" sz="2400" dirty="0" smtClean="0"/>
                </a:br>
                <a:r>
                  <a:rPr lang="lv-LV" sz="2400" dirty="0" smtClean="0"/>
                  <a:t>Faktorgredzens – tos var saskaitīt, atņemt, reizināt (un reizinājuma atlikums sakritīs ar atlikumu reizinājumu utml.)</a:t>
                </a:r>
              </a:p>
              <a:p>
                <a:endParaRPr lang="lv-LV" dirty="0"/>
              </a:p>
              <a:p>
                <a:r>
                  <a:rPr lang="lv-LV" sz="2400" dirty="0" smtClean="0">
                    <a:solidFill>
                      <a:srgbClr val="3333FF"/>
                    </a:solidFill>
                  </a:rPr>
                  <a:t>Kongruence </a:t>
                </a:r>
                <a:r>
                  <a:rPr lang="lv-LV" sz="2400" dirty="0">
                    <a:solidFill>
                      <a:srgbClr val="3333FF"/>
                    </a:solidFill>
                  </a:rPr>
                  <a:t>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sadala visus veselos skaitļus </a:t>
                </a:r>
                <a14:m>
                  <m:oMath xmlns:m="http://schemas.openxmlformats.org/officeDocument/2006/math">
                    <m:r>
                      <a:rPr lang="lv-LV" sz="2400" i="1" dirty="0" smtClean="0">
                        <a:solidFill>
                          <a:srgbClr val="FF0000"/>
                        </a:solidFill>
                        <a:latin typeface="Cambria Math"/>
                      </a:rPr>
                      <m:t>𝑛</m:t>
                    </m:r>
                    <m:r>
                      <a:rPr lang="lv-LV" sz="2400" b="0" i="1" dirty="0" smtClean="0">
                        <a:solidFill>
                          <a:srgbClr val="FF0000"/>
                        </a:solidFill>
                        <a:latin typeface="Cambria Math" panose="02040503050406030204" pitchFamily="18" charset="0"/>
                      </a:rPr>
                      <m:t>=7</m:t>
                    </m:r>
                  </m:oMath>
                </a14:m>
                <a:r>
                  <a:rPr lang="lv-LV" sz="2400" dirty="0">
                    <a:solidFill>
                      <a:srgbClr val="3333FF"/>
                    </a:solidFill>
                  </a:rPr>
                  <a:t> klasēs. Katrā klasē ietilpst skaitļi, kas dod vienādus atlikumus 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Katru šādu klasi var aprakstīt šādi:</a:t>
                </a:r>
              </a:p>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lv-LV" sz="2400" b="0" i="1" smtClean="0">
                              <a:latin typeface="Cambria Math"/>
                            </a:rPr>
                            <m:t>𝑞𝑛</m:t>
                          </m:r>
                          <m:r>
                            <a:rPr lang="lv-LV" sz="2400" b="0" i="1" smtClean="0">
                              <a:latin typeface="Cambria Math"/>
                            </a:rPr>
                            <m:t>+</m:t>
                          </m:r>
                          <m:r>
                            <a:rPr lang="lv-LV" sz="2400" b="0" i="1" smtClean="0">
                              <a:solidFill>
                                <a:srgbClr val="FF0000"/>
                              </a:solidFill>
                              <a:latin typeface="Cambria Math"/>
                            </a:rPr>
                            <m:t>𝑟</m:t>
                          </m:r>
                          <m:r>
                            <a:rPr lang="lv-LV" sz="2400" b="0" i="1" smtClean="0">
                              <a:latin typeface="Cambria Math"/>
                            </a:rPr>
                            <m:t> :</m:t>
                          </m:r>
                          <m:r>
                            <a:rPr lang="lv-LV" sz="2400" b="0" i="1" smtClean="0">
                              <a:latin typeface="Cambria Math"/>
                            </a:rPr>
                            <m:t>𝑞</m:t>
                          </m:r>
                          <m:r>
                            <a:rPr lang="lv-LV" sz="2400" b="0" i="1" smtClean="0">
                              <a:latin typeface="Cambria Math"/>
                            </a:rPr>
                            <m:t> ∈</m:t>
                          </m:r>
                          <m:r>
                            <m:rPr>
                              <m:nor/>
                            </m:rPr>
                            <a:rPr lang="en-US" sz="2400"/>
                            <m:t>ℤ</m:t>
                          </m:r>
                        </m:e>
                      </m:d>
                      <m:r>
                        <a:rPr lang="lv-LV" sz="2400" b="0" i="1" smtClean="0">
                          <a:latin typeface="Cambria Math"/>
                        </a:rPr>
                        <m:t>,  </m:t>
                      </m:r>
                      <m:r>
                        <a:rPr lang="lv-LV" sz="2400" b="0" i="1" smtClean="0">
                          <a:latin typeface="Cambria Math"/>
                        </a:rPr>
                        <m:t>𝑟</m:t>
                      </m:r>
                      <m:r>
                        <a:rPr lang="lv-LV" sz="2400" b="0" i="1" smtClean="0">
                          <a:latin typeface="Cambria Math"/>
                          <a:ea typeface="Cambria Math"/>
                        </a:rPr>
                        <m:t>∈{</m:t>
                      </m:r>
                      <m:r>
                        <a:rPr lang="lv-LV" sz="2400" b="0" i="1" smtClean="0">
                          <a:solidFill>
                            <a:srgbClr val="FF0000"/>
                          </a:solidFill>
                          <a:latin typeface="Cambria Math"/>
                          <a:ea typeface="Cambria Math"/>
                        </a:rPr>
                        <m:t>0</m:t>
                      </m:r>
                      <m:r>
                        <a:rPr lang="lv-LV" sz="2400" b="0" i="1" smtClean="0">
                          <a:latin typeface="Cambria Math"/>
                          <a:ea typeface="Cambria Math"/>
                        </a:rPr>
                        <m:t>,1,⋯,</m:t>
                      </m:r>
                      <m:r>
                        <a:rPr lang="lv-LV" sz="2400" b="0" i="1" smtClean="0">
                          <a:latin typeface="Cambria Math"/>
                          <a:ea typeface="Cambria Math"/>
                        </a:rPr>
                        <m:t>𝑛</m:t>
                      </m:r>
                      <m:r>
                        <a:rPr lang="lv-LV" sz="2400" b="0" i="1" smtClean="0">
                          <a:latin typeface="Cambria Math"/>
                          <a:ea typeface="Cambria Math"/>
                        </a:rPr>
                        <m:t>−1}</m:t>
                      </m:r>
                    </m:oMath>
                  </m:oMathPara>
                </a14:m>
                <a:endParaRPr lang="lv-LV" sz="2400" dirty="0"/>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019" t="-2152" r="-180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Kongruenču klašu definīcija</a:t>
            </a:r>
            <a:endParaRPr lang="en-US" dirty="0"/>
          </a:p>
        </p:txBody>
      </p:sp>
    </p:spTree>
    <p:extLst>
      <p:ext uri="{BB962C8B-B14F-4D97-AF65-F5344CB8AC3E}">
        <p14:creationId xmlns:p14="http://schemas.microsoft.com/office/powerpoint/2010/main" val="19619202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Content Placeholder 21"/>
              <p:cNvSpPr>
                <a:spLocks noGrp="1"/>
              </p:cNvSpPr>
              <p:nvPr>
                <p:ph idx="1"/>
              </p:nvPr>
            </p:nvSpPr>
            <p:spPr/>
            <p:txBody>
              <a:bodyPr/>
              <a:lstStyle/>
              <a:p>
                <a:r>
                  <a:rPr lang="lv-LV" dirty="0" smtClean="0"/>
                  <a:t>Atlikumam 4 "iedur" divas bultiņas. Ir iespējams, ka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𝑎</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  </m:t>
                    </m:r>
                  </m:oMath>
                </a14:m>
                <a:r>
                  <a:rPr lang="lv-LV" dirty="0" smtClean="0"/>
                  <a:t>un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𝑏</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m:t>
                    </m:r>
                  </m:oMath>
                </a14:m>
                <a:r>
                  <a:rPr lang="lv-LV" dirty="0" smtClean="0"/>
                  <a:t>, </a:t>
                </a:r>
              </a:p>
              <a:p>
                <a:r>
                  <a:rPr lang="lv-LV" dirty="0" smtClean="0"/>
                  <a:t>bet paši </a:t>
                </a:r>
                <a14:m>
                  <m:oMath xmlns:m="http://schemas.openxmlformats.org/officeDocument/2006/math">
                    <m:r>
                      <a:rPr lang="lv-LV" i="1" dirty="0" smtClean="0">
                        <a:latin typeface="Cambria Math" panose="02040503050406030204" pitchFamily="18" charset="0"/>
                      </a:rPr>
                      <m:t>𝑎</m:t>
                    </m:r>
                  </m:oMath>
                </a14:m>
                <a:r>
                  <a:rPr lang="lv-LV" dirty="0" smtClean="0"/>
                  <a:t> un </a:t>
                </a:r>
                <a14:m>
                  <m:oMath xmlns:m="http://schemas.openxmlformats.org/officeDocument/2006/math">
                    <m:r>
                      <a:rPr lang="lv-LV" i="1" dirty="0" smtClean="0">
                        <a:latin typeface="Cambria Math" panose="02040503050406030204" pitchFamily="18" charset="0"/>
                      </a:rPr>
                      <m:t>𝑏</m:t>
                    </m:r>
                  </m:oMath>
                </a14:m>
                <a:r>
                  <a:rPr lang="lv-LV" dirty="0" smtClean="0"/>
                  <a:t> ir dažādi atlikumi. </a:t>
                </a:r>
              </a:p>
              <a:p>
                <a:endParaRPr lang="lv-LV" dirty="0"/>
              </a:p>
              <a:p>
                <a:r>
                  <a:rPr lang="lv-LV" dirty="0" smtClean="0"/>
                  <a:t>1/12 = 0.08(</a:t>
                </a:r>
                <a:r>
                  <a:rPr lang="lv-LV" dirty="0" smtClean="0">
                    <a:solidFill>
                      <a:srgbClr val="FF0000"/>
                    </a:solidFill>
                  </a:rPr>
                  <a:t>3</a:t>
                </a:r>
                <a:r>
                  <a:rPr lang="lv-LV" dirty="0" smtClean="0"/>
                  <a:t>) = </a:t>
                </a:r>
                <a:r>
                  <a:rPr lang="en-US" dirty="0" smtClean="0"/>
                  <a:t>0.08</a:t>
                </a:r>
                <a:r>
                  <a:rPr lang="en-US" dirty="0" smtClean="0">
                    <a:solidFill>
                      <a:srgbClr val="FF0000"/>
                    </a:solidFill>
                  </a:rPr>
                  <a:t>3</a:t>
                </a:r>
                <a:r>
                  <a:rPr lang="en-US" dirty="0" smtClean="0"/>
                  <a:t>33333</a:t>
                </a:r>
                <a:r>
                  <a:rPr lang="lv-LV" dirty="0" smtClean="0"/>
                  <a:t>...</a:t>
                </a:r>
              </a:p>
              <a:p>
                <a:r>
                  <a:rPr lang="lv-LV" dirty="0" smtClean="0"/>
                  <a:t>1/13 </a:t>
                </a:r>
                <a:r>
                  <a:rPr lang="lv-LV" dirty="0"/>
                  <a:t>= 0</a:t>
                </a:r>
                <a:r>
                  <a:rPr lang="lv-LV" dirty="0" smtClean="0"/>
                  <a:t>.(</a:t>
                </a:r>
                <a:r>
                  <a:rPr lang="lv-LV" dirty="0" smtClean="0">
                    <a:solidFill>
                      <a:srgbClr val="FF0000"/>
                    </a:solidFill>
                  </a:rPr>
                  <a:t>076923</a:t>
                </a:r>
                <a:r>
                  <a:rPr lang="lv-LV" dirty="0" smtClean="0"/>
                  <a:t>) = 0.</a:t>
                </a:r>
                <a:r>
                  <a:rPr lang="lv-LV" dirty="0" smtClean="0">
                    <a:solidFill>
                      <a:srgbClr val="FF0000"/>
                    </a:solidFill>
                  </a:rPr>
                  <a:t>076923</a:t>
                </a:r>
                <a:r>
                  <a:rPr lang="lv-LV" dirty="0" smtClean="0"/>
                  <a:t>076923076923...</a:t>
                </a:r>
                <a:endParaRPr lang="en-US" dirty="0"/>
              </a:p>
            </p:txBody>
          </p:sp>
        </mc:Choice>
        <mc:Fallback xmlns="">
          <p:sp>
            <p:nvSpPr>
              <p:cNvPr id="22" name="Content Placeholder 2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Ar ko 12 un 42 atšķiras no 13 un 41?</a:t>
            </a:r>
            <a:endParaRPr lang="en-US" dirty="0"/>
          </a:p>
        </p:txBody>
      </p:sp>
      <p:sp>
        <p:nvSpPr>
          <p:cNvPr id="6" name="Left Brace 5"/>
          <p:cNvSpPr/>
          <p:nvPr/>
        </p:nvSpPr>
        <p:spPr>
          <a:xfrm rot="5400000">
            <a:off x="2880297" y="2697420"/>
            <a:ext cx="197442" cy="31763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cxnSp>
        <p:nvCxnSpPr>
          <p:cNvPr id="8" name="Straight Arrow Connector 7"/>
          <p:cNvCxnSpPr/>
          <p:nvPr/>
        </p:nvCxnSpPr>
        <p:spPr>
          <a:xfrm flipH="1">
            <a:off x="3137835" y="2406316"/>
            <a:ext cx="4254368" cy="44992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15754" y="2036984"/>
            <a:ext cx="1582484" cy="369332"/>
          </a:xfrm>
          <a:prstGeom prst="rect">
            <a:avLst/>
          </a:prstGeom>
          <a:noFill/>
        </p:spPr>
        <p:txBody>
          <a:bodyPr wrap="none" rtlCol="0">
            <a:spAutoFit/>
          </a:bodyPr>
          <a:lstStyle/>
          <a:p>
            <a:r>
              <a:rPr lang="lv-LV" dirty="0" smtClean="0">
                <a:solidFill>
                  <a:srgbClr val="C00000"/>
                </a:solidFill>
              </a:rPr>
              <a:t>Priekšperiods</a:t>
            </a:r>
            <a:endParaRPr lang="lv-LV" dirty="0">
              <a:solidFill>
                <a:srgbClr val="C00000"/>
              </a:solidFill>
            </a:endParaRPr>
          </a:p>
        </p:txBody>
      </p:sp>
    </p:spTree>
    <p:extLst>
      <p:ext uri="{BB962C8B-B14F-4D97-AF65-F5344CB8AC3E}">
        <p14:creationId xmlns:p14="http://schemas.microsoft.com/office/powerpoint/2010/main" val="1373604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dirty="0"/>
                  <a:t>(1) Virknes </a:t>
                </a:r>
                <a14:m>
                  <m:oMath xmlns:m="http://schemas.openxmlformats.org/officeDocument/2006/math">
                    <m:r>
                      <a:rPr lang="lv-LV" sz="2400" i="1" dirty="0">
                        <a:latin typeface="Cambria Math" panose="02040503050406030204" pitchFamily="18" charset="0"/>
                      </a:rPr>
                      <m:t>1; 1+2; </m:t>
                    </m:r>
                  </m:oMath>
                </a14:m>
                <a:r>
                  <a:rPr lang="lv-LV" sz="2400" i="1" dirty="0">
                    <a:latin typeface="Cambria Math" panose="02040503050406030204" pitchFamily="18" charset="0"/>
                  </a:rPr>
                  <a:t/>
                </a:r>
                <a:br>
                  <a:rPr lang="lv-LV" sz="2400" i="1" dirty="0">
                    <a:latin typeface="Cambria Math" panose="02040503050406030204" pitchFamily="18" charset="0"/>
                  </a:rPr>
                </a:br>
                <a14:m>
                  <m:oMath xmlns:m="http://schemas.openxmlformats.org/officeDocument/2006/math">
                    <m:r>
                      <a:rPr lang="lv-LV" sz="2400" i="1" dirty="0">
                        <a:latin typeface="Cambria Math" panose="02040503050406030204" pitchFamily="18" charset="0"/>
                      </a:rPr>
                      <m:t>1+2+3; 1+2+3+4</m:t>
                    </m:r>
                    <m:r>
                      <a:rPr lang="lv-LV" sz="2400" i="1" dirty="0">
                        <a:latin typeface="Cambria Math" panose="02040503050406030204" pitchFamily="18" charset="0"/>
                        <a:ea typeface="Cambria Math" panose="02040503050406030204" pitchFamily="18" charset="0"/>
                      </a:rPr>
                      <m:t>⋯</m:t>
                    </m:r>
                    <m:r>
                      <a:rPr lang="lv-LV" sz="2400" i="1" dirty="0">
                        <a:latin typeface="Cambria Math" panose="02040503050406030204" pitchFamily="18" charset="0"/>
                      </a:rPr>
                      <m:t>  </m:t>
                    </m:r>
                  </m:oMath>
                </a14:m>
                <a:r>
                  <a:rPr lang="lv-LV" sz="2400" dirty="0"/>
                  <a:t>pēdējais cipars? </a:t>
                </a:r>
              </a:p>
              <a:p>
                <a:r>
                  <a:rPr lang="lv-LV" sz="2400" dirty="0"/>
                  <a:t>(2) </a:t>
                </a:r>
                <a14:m>
                  <m:oMath xmlns:m="http://schemas.openxmlformats.org/officeDocument/2006/math">
                    <m:r>
                      <a:rPr lang="lv-LV" sz="2400" i="1" dirty="0">
                        <a:latin typeface="Cambria Math" panose="02040503050406030204" pitchFamily="18" charset="0"/>
                      </a:rPr>
                      <m:t>𝑛</m:t>
                    </m:r>
                    <m:r>
                      <a:rPr lang="lv-LV" sz="2400" i="1" dirty="0">
                        <a:latin typeface="Cambria Math" panose="02040503050406030204" pitchFamily="18" charset="0"/>
                      </a:rPr>
                      <m:t>!, </m:t>
                    </m:r>
                    <m:r>
                      <a:rPr lang="lv-LV" sz="2400" i="1" dirty="0">
                        <a:latin typeface="Cambria Math" panose="02040503050406030204" pitchFamily="18" charset="0"/>
                      </a:rPr>
                      <m:t>𝑛</m:t>
                    </m:r>
                    <m:r>
                      <a:rPr lang="lv-LV" sz="2400" i="1" dirty="0">
                        <a:latin typeface="Cambria Math" panose="02040503050406030204" pitchFamily="18" charset="0"/>
                        <a:ea typeface="Cambria Math" panose="02040503050406030204" pitchFamily="18" charset="0"/>
                      </a:rPr>
                      <m:t>∈</m:t>
                    </m:r>
                    <m:r>
                      <m:rPr>
                        <m:nor/>
                      </m:rPr>
                      <a:rPr lang="en-US" sz="2400"/>
                      <m:t>ℕ</m:t>
                    </m:r>
                  </m:oMath>
                </a14:m>
                <a:r>
                  <a:rPr lang="lv-LV" sz="2400" dirty="0"/>
                  <a:t> pēdējais nenulles cipars? </a:t>
                </a:r>
              </a:p>
              <a:p>
                <a:r>
                  <a:rPr lang="lv-LV" sz="2400" dirty="0"/>
                  <a:t>(3) Fibonači skaitļu virknes pēdējie divi cipari? </a:t>
                </a:r>
              </a:p>
              <a:p>
                <a:r>
                  <a:rPr lang="lv-LV" sz="2400" dirty="0"/>
                  <a:t>(4) Skaitļa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rPr>
                                  <m:t>13</m:t>
                                </m:r>
                                <m:r>
                                  <a:rPr lang="lv-LV" sz="2400" i="1">
                                    <a:latin typeface="Cambria Math" panose="02040503050406030204" pitchFamily="18" charset="0"/>
                                    <a:ea typeface="Cambria Math" panose="02040503050406030204" pitchFamily="18" charset="0"/>
                                  </a:rPr>
                                  <m:t>𝜋</m:t>
                                </m:r>
                                <m:r>
                                  <a:rPr lang="lv-LV" sz="2400" i="1">
                                    <a:latin typeface="Cambria Math" panose="02040503050406030204" pitchFamily="18" charset="0"/>
                                    <a:ea typeface="Cambria Math" panose="02040503050406030204" pitchFamily="18" charset="0"/>
                                  </a:rPr>
                                  <m:t>𝑛</m:t>
                                </m:r>
                              </m:num>
                              <m:den>
                                <m:r>
                                  <a:rPr lang="lv-LV" sz="2400" i="1">
                                    <a:latin typeface="Cambria Math" panose="02040503050406030204" pitchFamily="18" charset="0"/>
                                  </a:rPr>
                                  <m:t>7</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sz="2400" dirty="0" smtClean="0"/>
              <a:t>Tīri periodiska, jaukti periodiska, neperiodiska virkne?</a:t>
            </a:r>
            <a:endParaRPr lang="en-US" sz="2400" dirty="0"/>
          </a:p>
        </p:txBody>
      </p:sp>
    </p:spTree>
    <p:extLst>
      <p:ext uri="{BB962C8B-B14F-4D97-AF65-F5344CB8AC3E}">
        <p14:creationId xmlns:p14="http://schemas.microsoft.com/office/powerpoint/2010/main" val="28292712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dirty="0"/>
                  <a:t>(5) Atlikums,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𝑛</m:t>
                        </m:r>
                      </m:sup>
                    </m:sSup>
                  </m:oMath>
                </a14:m>
                <a:r>
                  <a:rPr lang="lv-LV" sz="2400" dirty="0"/>
                  <a:t> ar </a:t>
                </a:r>
                <a14:m>
                  <m:oMath xmlns:m="http://schemas.openxmlformats.org/officeDocument/2006/math">
                    <m:r>
                      <a:rPr lang="lv-LV" sz="2400" i="1" dirty="0" smtClean="0">
                        <a:latin typeface="Cambria Math" panose="02040503050406030204" pitchFamily="18" charset="0"/>
                      </a:rPr>
                      <m:t>𝑏</m:t>
                    </m:r>
                  </m:oMath>
                </a14:m>
                <a:r>
                  <a:rPr lang="lv-LV" sz="2400" dirty="0"/>
                  <a:t>, kur </a:t>
                </a:r>
                <a14:m>
                  <m:oMath xmlns:m="http://schemas.openxmlformats.org/officeDocument/2006/math">
                    <m:r>
                      <a:rPr lang="lv-LV" sz="2400" i="1" dirty="0" smtClean="0">
                        <a:latin typeface="Cambria Math" panose="02040503050406030204" pitchFamily="18" charset="0"/>
                      </a:rPr>
                      <m:t>𝑎</m:t>
                    </m:r>
                  </m:oMath>
                </a14:m>
                <a:r>
                  <a:rPr lang="lv-LV" sz="2400" dirty="0"/>
                  <a:t>, </a:t>
                </a:r>
                <a14:m>
                  <m:oMath xmlns:m="http://schemas.openxmlformats.org/officeDocument/2006/math">
                    <m:r>
                      <a:rPr lang="lv-LV" sz="2400" i="1" dirty="0" smtClean="0">
                        <a:latin typeface="Cambria Math" panose="02040503050406030204" pitchFamily="18" charset="0"/>
                      </a:rPr>
                      <m:t>𝑏</m:t>
                    </m:r>
                  </m:oMath>
                </a14:m>
                <a:r>
                  <a:rPr lang="lv-LV" sz="2400" dirty="0"/>
                  <a:t> ir naturāli. </a:t>
                </a:r>
              </a:p>
              <a:p>
                <a:r>
                  <a:rPr lang="lv-LV" sz="2400" dirty="0"/>
                  <a:t>(6) Pēdējie 4 cipari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oMath>
                </a14:m>
                <a:r>
                  <a:rPr lang="lv-LV" sz="2400" dirty="0"/>
                  <a:t> pierakstā?</a:t>
                </a:r>
              </a:p>
              <a:p>
                <a:r>
                  <a:rPr lang="lv-LV" sz="2400" dirty="0"/>
                  <a:t>(7)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ea typeface="Cambria Math" panose="02040503050406030204" pitchFamily="18" charset="0"/>
                                  </a:rPr>
                                  <m:t>𝑛</m:t>
                                </m:r>
                              </m:num>
                              <m:den>
                                <m:r>
                                  <a:rPr lang="lv-LV" sz="2400" b="0" i="1" smtClean="0">
                                    <a:latin typeface="Cambria Math" panose="02040503050406030204" pitchFamily="18" charset="0"/>
                                    <a:ea typeface="Cambria Math" panose="02040503050406030204" pitchFamily="18" charset="0"/>
                                  </a:rPr>
                                  <m:t>10</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a:p>
                <a:r>
                  <a:rPr lang="lv-LV" sz="2400" dirty="0"/>
                  <a:t>(8) </a:t>
                </a:r>
                <a14:m>
                  <m:oMath xmlns:m="http://schemas.openxmlformats.org/officeDocument/2006/math">
                    <m:r>
                      <a:rPr lang="lv-LV" sz="2400" i="1" dirty="0" smtClean="0">
                        <a:latin typeface="Cambria Math" panose="02040503050406030204" pitchFamily="18" charset="0"/>
                      </a:rPr>
                      <m:t>𝑛</m:t>
                    </m:r>
                  </m:oMath>
                </a14:m>
                <a:r>
                  <a:rPr lang="lv-LV" sz="2400" dirty="0"/>
                  <a:t>-tais cipars aiz komata skaitļa </a:t>
                </a:r>
                <a14:m>
                  <m:oMath xmlns:m="http://schemas.openxmlformats.org/officeDocument/2006/math">
                    <m:f>
                      <m:fPr>
                        <m:ctrlPr>
                          <a:rPr lang="lv-LV" sz="2400" i="1" dirty="0" smtClean="0">
                            <a:latin typeface="Cambria Math" panose="02040503050406030204" pitchFamily="18" charset="0"/>
                          </a:rPr>
                        </m:ctrlPr>
                      </m:fPr>
                      <m:num>
                        <m:r>
                          <a:rPr lang="lv-LV" sz="2400" b="0" i="1" dirty="0" smtClean="0">
                            <a:latin typeface="Cambria Math" panose="02040503050406030204" pitchFamily="18" charset="0"/>
                          </a:rPr>
                          <m:t>7</m:t>
                        </m:r>
                      </m:num>
                      <m:den>
                        <m:r>
                          <a:rPr lang="lv-LV" sz="2400" b="0" i="1" dirty="0" smtClean="0">
                            <a:latin typeface="Cambria Math" panose="02040503050406030204" pitchFamily="18" charset="0"/>
                          </a:rPr>
                          <m:t>13</m:t>
                        </m:r>
                      </m:den>
                    </m:f>
                  </m:oMath>
                </a14:m>
                <a:r>
                  <a:rPr lang="lv-LV" sz="2400" dirty="0"/>
                  <a:t> </a:t>
                </a:r>
                <a:r>
                  <a:rPr lang="lv-LV" sz="2400" dirty="0" smtClean="0"/>
                  <a:t>decimālpierakstā?</a:t>
                </a:r>
                <a:endParaRPr lang="lv-LV" sz="2400" dirty="0"/>
              </a:p>
              <a:p>
                <a:endParaRPr lang="lv-LV"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Tīri periodiska, jaukti periodiska, neperiodiska virkne?</a:t>
            </a:r>
            <a:endParaRPr lang="en-US" sz="2400" dirty="0"/>
          </a:p>
        </p:txBody>
      </p:sp>
    </p:spTree>
    <p:extLst>
      <p:ext uri="{BB962C8B-B14F-4D97-AF65-F5344CB8AC3E}">
        <p14:creationId xmlns:p14="http://schemas.microsoft.com/office/powerpoint/2010/main" val="26130299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smtClean="0"/>
                  <a:t>Piemērs 1:</a:t>
                </a:r>
                <a:r>
                  <a:rPr lang="lv-LV" sz="2400" dirty="0" smtClean="0"/>
                  <a:t> </a:t>
                </a:r>
                <a:r>
                  <a:rPr lang="lv-LV" sz="2400" dirty="0"/>
                  <a:t>Vai eksistē Fibonači skaitlis, kura decimālpieraksts beidzas ar divām nullēm?</a:t>
                </a:r>
              </a:p>
              <a:p>
                <a:r>
                  <a:rPr lang="lv-LV" sz="2400" b="1" dirty="0"/>
                  <a:t>Piemērs </a:t>
                </a:r>
                <a:r>
                  <a:rPr lang="lv-LV" sz="2400" b="1" dirty="0" smtClean="0"/>
                  <a:t>2:</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25 </m:t>
                    </m:r>
                    <m:d>
                      <m:dPr>
                        <m:ctrlPr>
                          <a:rPr lang="lv-LV" sz="2400" b="0" i="1" smtClean="0">
                            <a:latin typeface="Cambria Math" panose="02040503050406030204" pitchFamily="18" charset="0"/>
                            <a:ea typeface="Cambria Math" panose="02040503050406030204" pitchFamily="18" charset="0"/>
                          </a:rPr>
                        </m:ctrlPr>
                      </m:dPr>
                      <m:e>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10000</m:t>
                        </m:r>
                      </m:e>
                    </m:d>
                    <m:r>
                      <a:rPr lang="lv-LV" sz="2400" b="0" i="1" smtClean="0">
                        <a:latin typeface="Cambria Math" panose="02040503050406030204" pitchFamily="18" charset="0"/>
                        <a:ea typeface="Cambria Math" panose="02040503050406030204" pitchFamily="18" charset="0"/>
                      </a:rPr>
                      <m:t> ? </m:t>
                    </m:r>
                  </m:oMath>
                </a14:m>
                <a:r>
                  <a:rPr lang="lv-LV" sz="2400" dirty="0"/>
                  <a:t> </a:t>
                </a:r>
              </a:p>
              <a:p>
                <a:r>
                  <a:rPr lang="lv-LV" sz="2400" b="1" dirty="0"/>
                  <a:t>Piemērs </a:t>
                </a:r>
                <a:r>
                  <a:rPr lang="lv-LV" sz="2400" b="1" dirty="0" smtClean="0"/>
                  <a:t>3:</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17</m:t>
                        </m:r>
                      </m:e>
                      <m:sup>
                        <m:r>
                          <a:rPr lang="lv-LV" sz="2400" b="0" i="1" dirty="0" smtClean="0">
                            <a:latin typeface="Cambria Math" panose="02040503050406030204" pitchFamily="18" charset="0"/>
                          </a:rPr>
                          <m:t>𝑛</m:t>
                        </m:r>
                      </m:sup>
                    </m:sSup>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1 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100000</m:t>
                        </m:r>
                      </m:e>
                    </m:d>
                    <m:r>
                      <a:rPr lang="lv-LV" sz="2400" b="0" i="1" dirty="0" smtClean="0">
                        <a:latin typeface="Cambria Math" panose="02040503050406030204" pitchFamily="18" charset="0"/>
                        <a:ea typeface="Cambria Math" panose="02040503050406030204" pitchFamily="18" charset="0"/>
                      </a:rPr>
                      <m:t> ? </m:t>
                    </m:r>
                  </m:oMath>
                </a14:m>
                <a:r>
                  <a:rPr lang="lv-LV" sz="2400" dirty="0"/>
                  <a:t/>
                </a:r>
                <a:br>
                  <a:rPr lang="lv-LV" sz="2400" dirty="0"/>
                </a:br>
                <a:r>
                  <a:rPr lang="lv-LV" sz="2400" dirty="0"/>
                  <a:t>(t.i.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17</m:t>
                        </m:r>
                      </m:e>
                      <m:sup>
                        <m:r>
                          <a:rPr lang="lv-LV" sz="2400" b="0" i="1" smtClean="0">
                            <a:latin typeface="Cambria Math" panose="02040503050406030204" pitchFamily="18" charset="0"/>
                          </a:rPr>
                          <m:t>𝑛</m:t>
                        </m:r>
                      </m:sup>
                    </m:sSup>
                  </m:oMath>
                </a14:m>
                <a:r>
                  <a:rPr lang="lv-LV" sz="2400" dirty="0"/>
                  <a:t> decimālpieraksts beidzas ar «00001»)</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2163" t="-2318" r="-2956"/>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Virzīšanās atpakaļ pa ciklu</a:t>
            </a:r>
            <a:endParaRPr lang="en-US" sz="2400" dirty="0"/>
          </a:p>
        </p:txBody>
      </p:sp>
    </p:spTree>
    <p:extLst>
      <p:ext uri="{BB962C8B-B14F-4D97-AF65-F5344CB8AC3E}">
        <p14:creationId xmlns:p14="http://schemas.microsoft.com/office/powerpoint/2010/main" val="24591286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en-US" sz="2400" dirty="0" smtClean="0"/>
                  <a:t>Dots </a:t>
                </a:r>
                <a:r>
                  <a:rPr lang="en-US" sz="2400" dirty="0" err="1"/>
                  <a:t>tāds</a:t>
                </a:r>
                <a:r>
                  <a:rPr lang="en-US" sz="2400" dirty="0"/>
                  <a:t> </a:t>
                </a:r>
                <a:r>
                  <a:rPr lang="en-US" sz="2400" dirty="0" err="1"/>
                  <a:t>naturāls</a:t>
                </a:r>
                <a:r>
                  <a:rPr lang="en-US" sz="2400" dirty="0"/>
                  <a:t> </a:t>
                </a:r>
                <a:r>
                  <a:rPr lang="en-US" sz="2400" dirty="0" err="1"/>
                  <a:t>skaitlis</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≥3</m:t>
                    </m:r>
                  </m:oMath>
                </a14:m>
                <a:r>
                  <a:rPr lang="en-US" sz="2400" dirty="0"/>
                  <a:t>, ka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pirmskaitlis</a:t>
                </a:r>
                <a:r>
                  <a:rPr lang="en-US" sz="2400" dirty="0"/>
                  <a:t>. </a:t>
                </a:r>
                <a:r>
                  <a:rPr lang="en-US" sz="2400" dirty="0" err="1"/>
                  <a:t>Pierādiet</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sz="2400" dirty="0"/>
              <a:t>BW</a:t>
            </a:r>
            <a:r>
              <a:rPr lang="lv-LV" sz="2400" dirty="0"/>
              <a:t>.</a:t>
            </a:r>
            <a:r>
              <a:rPr lang="en-US" sz="2400" dirty="0"/>
              <a:t>2018.18</a:t>
            </a:r>
          </a:p>
        </p:txBody>
      </p:sp>
    </p:spTree>
    <p:extLst>
      <p:ext uri="{BB962C8B-B14F-4D97-AF65-F5344CB8AC3E}">
        <p14:creationId xmlns:p14="http://schemas.microsoft.com/office/powerpoint/2010/main" val="305417793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No </a:t>
                </a:r>
                <a:r>
                  <a:rPr lang="en-US" sz="2400" dirty="0" err="1"/>
                  <a:t>Fermā</a:t>
                </a:r>
                <a:r>
                  <a:rPr lang="en-US" sz="2400" dirty="0"/>
                  <a:t> </a:t>
                </a:r>
                <a:r>
                  <a:rPr lang="en-US" sz="2400" dirty="0" err="1"/>
                  <a:t>teorēmas</a:t>
                </a:r>
                <a:r>
                  <a:rPr lang="en-US" sz="2400" dirty="0"/>
                  <a:t> </a:t>
                </a:r>
                <a:r>
                  <a:rPr lang="en-US" sz="2400" dirty="0" err="1"/>
                  <a:t>tieši</a:t>
                </a:r>
                <a:r>
                  <a:rPr lang="en-US" sz="2400" dirty="0"/>
                  <a:t> </a:t>
                </a:r>
                <a:r>
                  <a:rPr lang="en-US" sz="2400" dirty="0" err="1"/>
                  <a:t>seko</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4</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a:p>
                <a:r>
                  <a:rPr lang="en-US" sz="2400" dirty="0"/>
                  <a:t>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𝑝</m:t>
                        </m:r>
                        <m:r>
                          <a:rPr lang="lv-LV" sz="2400" b="0" i="1" smtClean="0">
                            <a:latin typeface="Cambria Math" panose="02040503050406030204" pitchFamily="18" charset="0"/>
                          </a:rPr>
                          <m:t>−1</m:t>
                        </m:r>
                      </m:sup>
                    </m:sSup>
                    <m:r>
                      <a:rPr lang="en-US"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m:t>
                    </m:r>
                  </m:oMath>
                </a14:m>
                <a:r>
                  <a:rPr lang="en-US" sz="2400" dirty="0"/>
                  <a:t>. </a:t>
                </a:r>
              </a:p>
              <a:p>
                <a:r>
                  <a:rPr lang="en-US" sz="2400" dirty="0"/>
                  <a:t>Bet par </a:t>
                </a:r>
                <a:r>
                  <a:rPr lang="en-US" sz="2400" dirty="0" err="1"/>
                  <a:t>kongruenču</a:t>
                </a:r>
                <a:r>
                  <a:rPr lang="en-US" sz="2400" dirty="0"/>
                  <a:t> </a:t>
                </a:r>
                <a:r>
                  <a:rPr lang="en-US" sz="2400" dirty="0" err="1"/>
                  <a:t>klasi</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oMath>
                </a14:m>
                <a:r>
                  <a:rPr lang="en-US" sz="2400" dirty="0"/>
                  <a:t> </a:t>
                </a:r>
                <a:r>
                  <a:rPr lang="en-US" sz="2400" dirty="0" err="1"/>
                  <a:t>ir</a:t>
                </a:r>
                <a:r>
                  <a:rPr lang="en-US" sz="2400" dirty="0"/>
                  <a:t> divas </a:t>
                </a:r>
                <a:r>
                  <a:rPr lang="en-US" sz="2400" dirty="0" err="1"/>
                  <a:t>iespējas</a:t>
                </a:r>
                <a:r>
                  <a:rPr lang="en-US" sz="2400" dirty="0"/>
                  <a:t>. Ja </a:t>
                </a:r>
                <a:r>
                  <a:rPr lang="en-US" sz="2400" dirty="0" err="1"/>
                  <a:t>šīs</a:t>
                </a:r>
                <a:r>
                  <a:rPr lang="en-US" sz="2400" dirty="0"/>
                  <a:t> </a:t>
                </a:r>
                <a:r>
                  <a:rPr lang="en-US" sz="2400" dirty="0" err="1"/>
                  <a:t>klases</a:t>
                </a:r>
                <a:r>
                  <a:rPr lang="en-US" sz="2400" dirty="0"/>
                  <a:t> </a:t>
                </a:r>
                <a:r>
                  <a:rPr lang="en-US" sz="2400" dirty="0" err="1"/>
                  <a:t>kvadrāts</a:t>
                </a:r>
                <a:r>
                  <a:rPr lang="en-US" sz="2400" dirty="0"/>
                  <a:t> </a:t>
                </a:r>
                <a:r>
                  <a:rPr lang="en-US" sz="2400" dirty="0" err="1"/>
                  <a:t>ir</a:t>
                </a:r>
                <a:r>
                  <a:rPr lang="en-US" sz="2400" dirty="0"/>
                  <a:t> 1, tad </a:t>
                </a:r>
                <a:r>
                  <a:rPr lang="en-US" sz="2400" dirty="0" err="1"/>
                  <a:t>pati</a:t>
                </a:r>
                <a:r>
                  <a:rPr lang="en-US" sz="2400" dirty="0"/>
                  <a:t> </a:t>
                </a:r>
                <a:r>
                  <a:rPr lang="en-US" sz="2400" dirty="0" err="1"/>
                  <a:t>klase</a:t>
                </a:r>
                <a:r>
                  <a:rPr lang="en-US" sz="2400" dirty="0"/>
                  <a:t> </a:t>
                </a:r>
                <a:r>
                  <a:rPr lang="en-US" sz="2400" dirty="0" err="1"/>
                  <a:t>varētu</a:t>
                </a:r>
                <a:r>
                  <a:rPr lang="en-US" sz="2400" dirty="0"/>
                  <a:t> </a:t>
                </a:r>
                <a:r>
                  <a:rPr lang="en-US" sz="2400" dirty="0" err="1"/>
                  <a:t>būt</a:t>
                </a:r>
                <a:r>
                  <a:rPr lang="en-US" sz="2400" dirty="0"/>
                  <a:t> </a:t>
                </a:r>
                <a:r>
                  <a:rPr lang="en-US" sz="2400" dirty="0" err="1"/>
                  <a:t>gan</a:t>
                </a:r>
                <a:r>
                  <a:rPr lang="en-US" sz="2400" dirty="0"/>
                  <a:t> +1, </a:t>
                </a:r>
                <a:r>
                  <a:rPr lang="en-US" sz="2400" dirty="0" err="1"/>
                  <a:t>gan</a:t>
                </a:r>
                <a:r>
                  <a:rPr lang="en-US" sz="2400" dirty="0"/>
                  <a:t> </a:t>
                </a:r>
                <a:r>
                  <a:rPr lang="en-US" sz="2400" dirty="0" err="1"/>
                  <a:t>arī</a:t>
                </a:r>
                <a:r>
                  <a:rPr lang="en-US" sz="2400" dirty="0"/>
                  <a:t> -1.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en-US" sz="2400" dirty="0"/>
              <a:t>BW</a:t>
            </a:r>
            <a:r>
              <a:rPr lang="lv-LV" sz="2400" dirty="0"/>
              <a:t>.</a:t>
            </a:r>
            <a:r>
              <a:rPr lang="en-US" sz="2400" dirty="0"/>
              <a:t>2018.18</a:t>
            </a:r>
          </a:p>
        </p:txBody>
      </p:sp>
      <p:sp>
        <p:nvSpPr>
          <p:cNvPr id="4" name="TextBox 3"/>
          <p:cNvSpPr txBox="1"/>
          <p:nvPr/>
        </p:nvSpPr>
        <p:spPr>
          <a:xfrm>
            <a:off x="4109012" y="2106592"/>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42464422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,0,7,</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0"/>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1,8,</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1"/>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m:t>
                                </m:r>
                                <m:r>
                                  <a:rPr lang="lv-LV" b="0" i="1" dirty="0" smtClean="0">
                                    <a:latin typeface="Cambria Math" panose="02040503050406030204" pitchFamily="18" charset="0"/>
                                  </a:rPr>
                                  <m:t>,9,</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2"/>
                      </a:ext>
                    </a:extLst>
                  </a:tr>
                  <a:tr h="488522">
                    <a:tc>
                      <a: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,3</m:t>
                                </m:r>
                                <m:r>
                                  <a:rPr lang="lv-LV" b="0" i="0" dirty="0" smtClean="0">
                                    <a:latin typeface="Cambria Math" panose="02040503050406030204" pitchFamily="18" charset="0"/>
                                  </a:rPr>
                                  <m:t>,10,</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3"/>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,4</m:t>
                                </m:r>
                                <m:r>
                                  <a:rPr lang="lv-LV" b="0" i="0" dirty="0" smtClean="0">
                                    <a:latin typeface="Cambria Math" panose="02040503050406030204" pitchFamily="18" charset="0"/>
                                  </a:rPr>
                                  <m:t>,11,</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4"/>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,5</m:t>
                                </m:r>
                                <m:r>
                                  <a:rPr lang="lv-LV" b="0" i="0" dirty="0" smtClean="0">
                                    <a:latin typeface="Cambria Math" panose="02040503050406030204" pitchFamily="18" charset="0"/>
                                  </a:rPr>
                                  <m:t>,12,</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5"/>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,6</m:t>
                                </m:r>
                                <m:r>
                                  <a:rPr lang="lv-LV" b="0" i="0" dirty="0" smtClean="0">
                                    <a:latin typeface="Cambria Math" panose="02040503050406030204" pitchFamily="18" charset="0"/>
                                  </a:rPr>
                                  <m:t>,13,</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6"/>
                      </a:ext>
                    </a:extLst>
                  </a:tr>
                </a:tbl>
              </a:graphicData>
            </a:graphic>
          </p:graphicFrame>
        </mc:Choice>
        <mc:Fallback xmlns="">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endParaRPr lang="lv-LV"/>
                        </a:p>
                      </a:txBody>
                      <a:tcPr marL="72000" marR="72000">
                        <a:blipFill>
                          <a:blip r:embed="rId3"/>
                          <a:stretch>
                            <a:fillRect l="-450" t="-2500" r="-1802" b="-605000"/>
                          </a:stretch>
                        </a:blipFill>
                      </a:tcPr>
                    </a:tc>
                    <a:extLst>
                      <a:ext uri="{0D108BD9-81ED-4DB2-BD59-A6C34878D82A}">
                        <a16:rowId xmlns:a16="http://schemas.microsoft.com/office/drawing/2014/main" val="10000"/>
                      </a:ext>
                    </a:extLst>
                  </a:tr>
                  <a:tr h="488522">
                    <a:tc>
                      <a:txBody>
                        <a:bodyPr/>
                        <a:lstStyle/>
                        <a:p>
                          <a:endParaRPr lang="lv-LV"/>
                        </a:p>
                      </a:txBody>
                      <a:tcPr marL="72000" marR="72000">
                        <a:blipFill>
                          <a:blip r:embed="rId3"/>
                          <a:stretch>
                            <a:fillRect l="-450" t="-102500" r="-1802" b="-505000"/>
                          </a:stretch>
                        </a:blipFill>
                      </a:tcPr>
                    </a:tc>
                    <a:extLst>
                      <a:ext uri="{0D108BD9-81ED-4DB2-BD59-A6C34878D82A}">
                        <a16:rowId xmlns:a16="http://schemas.microsoft.com/office/drawing/2014/main" val="10001"/>
                      </a:ext>
                    </a:extLst>
                  </a:tr>
                  <a:tr h="488522">
                    <a:tc>
                      <a:txBody>
                        <a:bodyPr/>
                        <a:lstStyle/>
                        <a:p>
                          <a:endParaRPr lang="lv-LV"/>
                        </a:p>
                      </a:txBody>
                      <a:tcPr marL="72000" marR="72000">
                        <a:blipFill>
                          <a:blip r:embed="rId3"/>
                          <a:stretch>
                            <a:fillRect l="-450" t="-202500" r="-1802" b="-405000"/>
                          </a:stretch>
                        </a:blipFill>
                      </a:tcPr>
                    </a:tc>
                    <a:extLst>
                      <a:ext uri="{0D108BD9-81ED-4DB2-BD59-A6C34878D82A}">
                        <a16:rowId xmlns:a16="http://schemas.microsoft.com/office/drawing/2014/main" val="10002"/>
                      </a:ext>
                    </a:extLst>
                  </a:tr>
                  <a:tr h="488522">
                    <a:tc>
                      <a:txBody>
                        <a:bodyPr/>
                        <a:lstStyle/>
                        <a:p>
                          <a:endParaRPr lang="lv-LV"/>
                        </a:p>
                      </a:txBody>
                      <a:tcPr marL="72000" marR="72000">
                        <a:blipFill>
                          <a:blip r:embed="rId3"/>
                          <a:stretch>
                            <a:fillRect l="-450" t="-298765" r="-1802" b="-300000"/>
                          </a:stretch>
                        </a:blipFill>
                      </a:tcPr>
                    </a:tc>
                    <a:extLst>
                      <a:ext uri="{0D108BD9-81ED-4DB2-BD59-A6C34878D82A}">
                        <a16:rowId xmlns:a16="http://schemas.microsoft.com/office/drawing/2014/main" val="10003"/>
                      </a:ext>
                    </a:extLst>
                  </a:tr>
                  <a:tr h="488522">
                    <a:tc>
                      <a:txBody>
                        <a:bodyPr/>
                        <a:lstStyle/>
                        <a:p>
                          <a:endParaRPr lang="lv-LV"/>
                        </a:p>
                      </a:txBody>
                      <a:tcPr marL="72000" marR="72000">
                        <a:blipFill>
                          <a:blip r:embed="rId3"/>
                          <a:stretch>
                            <a:fillRect l="-450" t="-403750" r="-1802" b="-203750"/>
                          </a:stretch>
                        </a:blipFill>
                      </a:tcPr>
                    </a:tc>
                    <a:extLst>
                      <a:ext uri="{0D108BD9-81ED-4DB2-BD59-A6C34878D82A}">
                        <a16:rowId xmlns:a16="http://schemas.microsoft.com/office/drawing/2014/main" val="10004"/>
                      </a:ext>
                    </a:extLst>
                  </a:tr>
                  <a:tr h="488522">
                    <a:tc>
                      <a:txBody>
                        <a:bodyPr/>
                        <a:lstStyle/>
                        <a:p>
                          <a:endParaRPr lang="lv-LV"/>
                        </a:p>
                      </a:txBody>
                      <a:tcPr marL="72000" marR="72000">
                        <a:blipFill>
                          <a:blip r:embed="rId3"/>
                          <a:stretch>
                            <a:fillRect l="-450" t="-503750" r="-1802" b="-103750"/>
                          </a:stretch>
                        </a:blipFill>
                      </a:tcPr>
                    </a:tc>
                    <a:extLst>
                      <a:ext uri="{0D108BD9-81ED-4DB2-BD59-A6C34878D82A}">
                        <a16:rowId xmlns:a16="http://schemas.microsoft.com/office/drawing/2014/main" val="10005"/>
                      </a:ext>
                    </a:extLst>
                  </a:tr>
                  <a:tr h="488522">
                    <a:tc>
                      <a:txBody>
                        <a:bodyPr/>
                        <a:lstStyle/>
                        <a:p>
                          <a:endParaRPr lang="lv-LV"/>
                        </a:p>
                      </a:txBody>
                      <a:tcPr marL="72000" marR="72000">
                        <a:blipFill>
                          <a:blip r:embed="rId3"/>
                          <a:stretch>
                            <a:fillRect l="-450" t="-603750" r="-1802" b="-3750"/>
                          </a:stretch>
                        </a:blipFill>
                      </a:tcPr>
                    </a:tc>
                    <a:extLst>
                      <a:ext uri="{0D108BD9-81ED-4DB2-BD59-A6C34878D82A}">
                        <a16:rowId xmlns:a16="http://schemas.microsoft.com/office/drawing/2014/main" val="10006"/>
                      </a:ext>
                    </a:extLst>
                  </a:tr>
                </a:tbl>
              </a:graphicData>
            </a:graphic>
          </p:graphicFrame>
        </mc:Fallback>
      </mc:AlternateContent>
      <p:sp>
        <p:nvSpPr>
          <p:cNvPr id="5" name="Title 4"/>
          <p:cNvSpPr>
            <a:spLocks noGrp="1"/>
          </p:cNvSpPr>
          <p:nvPr>
            <p:ph type="title"/>
          </p:nvPr>
        </p:nvSpPr>
        <p:spPr/>
        <p:txBody>
          <a:bodyPr/>
          <a:lstStyle/>
          <a:p>
            <a:r>
              <a:rPr lang="lv-LV" dirty="0" smtClean="0"/>
              <a:t>Kongruenču </a:t>
            </a:r>
            <a:r>
              <a:rPr lang="lv-LV" dirty="0"/>
              <a:t>klases</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913347504"/>
              </p:ext>
            </p:extLst>
          </p:nvPr>
        </p:nvGraphicFramePr>
        <p:xfrm>
          <a:off x="1588158" y="789511"/>
          <a:ext cx="7379154" cy="474338"/>
        </p:xfrm>
        <a:graphic>
          <a:graphicData uri="http://schemas.openxmlformats.org/drawingml/2006/table">
            <a:tbl>
              <a:tblPr firstRow="1" firstCol="1" bandRow="1">
                <a:tableStyleId>{5C22544A-7EE6-4342-B048-85BDC9FD1C3A}</a:tableStyleId>
              </a:tblPr>
              <a:tblGrid>
                <a:gridCol w="273302">
                  <a:extLst>
                    <a:ext uri="{9D8B030D-6E8A-4147-A177-3AD203B41FA5}">
                      <a16:colId xmlns:a16="http://schemas.microsoft.com/office/drawing/2014/main" val="3855855322"/>
                    </a:ext>
                  </a:extLst>
                </a:gridCol>
                <a:gridCol w="273302">
                  <a:extLst>
                    <a:ext uri="{9D8B030D-6E8A-4147-A177-3AD203B41FA5}">
                      <a16:colId xmlns:a16="http://schemas.microsoft.com/office/drawing/2014/main" val="2617668786"/>
                    </a:ext>
                  </a:extLst>
                </a:gridCol>
                <a:gridCol w="273302">
                  <a:extLst>
                    <a:ext uri="{9D8B030D-6E8A-4147-A177-3AD203B41FA5}">
                      <a16:colId xmlns:a16="http://schemas.microsoft.com/office/drawing/2014/main" val="2998065260"/>
                    </a:ext>
                  </a:extLst>
                </a:gridCol>
                <a:gridCol w="273302">
                  <a:extLst>
                    <a:ext uri="{9D8B030D-6E8A-4147-A177-3AD203B41FA5}">
                      <a16:colId xmlns:a16="http://schemas.microsoft.com/office/drawing/2014/main" val="2443890905"/>
                    </a:ext>
                  </a:extLst>
                </a:gridCol>
                <a:gridCol w="273302">
                  <a:extLst>
                    <a:ext uri="{9D8B030D-6E8A-4147-A177-3AD203B41FA5}">
                      <a16:colId xmlns:a16="http://schemas.microsoft.com/office/drawing/2014/main" val="3272920698"/>
                    </a:ext>
                  </a:extLst>
                </a:gridCol>
                <a:gridCol w="273302">
                  <a:extLst>
                    <a:ext uri="{9D8B030D-6E8A-4147-A177-3AD203B41FA5}">
                      <a16:colId xmlns:a16="http://schemas.microsoft.com/office/drawing/2014/main" val="2948272483"/>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74338">
                <a:tc>
                  <a:txBody>
                    <a:bodyPr/>
                    <a:lstStyle/>
                    <a:p>
                      <a:pPr algn="ctr"/>
                      <a:r>
                        <a:rPr lang="lv-LV" sz="1600" b="0" dirty="0" smtClean="0"/>
                        <a:t>-6</a:t>
                      </a:r>
                      <a:endParaRPr lang="en-US" sz="1600" b="0" dirty="0"/>
                    </a:p>
                  </a:txBody>
                  <a:tcPr marL="0" marR="0" marT="0" marB="0">
                    <a:solidFill>
                      <a:schemeClr val="bg2"/>
                    </a:solidFill>
                  </a:tcPr>
                </a:tc>
                <a:tc>
                  <a:txBody>
                    <a:bodyPr/>
                    <a:lstStyle/>
                    <a:p>
                      <a:pPr algn="ctr"/>
                      <a:r>
                        <a:rPr lang="lv-LV" sz="1600" b="0" dirty="0" smtClean="0"/>
                        <a:t>-5</a:t>
                      </a:r>
                      <a:endParaRPr lang="en-US" sz="1600" b="0" dirty="0"/>
                    </a:p>
                  </a:txBody>
                  <a:tcPr marL="0" marR="0" marT="0" marB="0">
                    <a:solidFill>
                      <a:schemeClr val="bg2"/>
                    </a:solidFill>
                  </a:tcPr>
                </a:tc>
                <a:tc>
                  <a:txBody>
                    <a:bodyPr/>
                    <a:lstStyle/>
                    <a:p>
                      <a:pPr algn="ctr"/>
                      <a:r>
                        <a:rPr lang="lv-LV" sz="1600" b="0" dirty="0" smtClean="0"/>
                        <a:t>-4</a:t>
                      </a:r>
                      <a:endParaRPr lang="en-US" sz="1600" b="0" dirty="0"/>
                    </a:p>
                  </a:txBody>
                  <a:tcPr marL="0" marR="0" marT="0" marB="0">
                    <a:solidFill>
                      <a:schemeClr val="bg2"/>
                    </a:solidFill>
                  </a:tcPr>
                </a:tc>
                <a:tc>
                  <a:txBody>
                    <a:bodyPr/>
                    <a:lstStyle/>
                    <a:p>
                      <a:pPr algn="ctr"/>
                      <a:r>
                        <a:rPr lang="lv-LV" sz="1600" b="0" dirty="0" smtClean="0"/>
                        <a:t>-3</a:t>
                      </a:r>
                      <a:endParaRPr lang="en-US" sz="1600" b="0" dirty="0"/>
                    </a:p>
                  </a:txBody>
                  <a:tcPr marL="0" marR="0" marT="0" marB="0">
                    <a:solidFill>
                      <a:schemeClr val="bg2"/>
                    </a:solidFill>
                  </a:tcPr>
                </a:tc>
                <a:tc>
                  <a:txBody>
                    <a:bodyPr/>
                    <a:lstStyle/>
                    <a:p>
                      <a:pPr algn="ctr"/>
                      <a:r>
                        <a:rPr lang="lv-LV" sz="1600" b="0" dirty="0" smtClean="0"/>
                        <a:t>-2</a:t>
                      </a:r>
                      <a:endParaRPr lang="en-US" sz="1600" b="0" dirty="0"/>
                    </a:p>
                  </a:txBody>
                  <a:tcPr marL="0" marR="0" marT="0" marB="0">
                    <a:solidFill>
                      <a:schemeClr val="bg2"/>
                    </a:solidFill>
                  </a:tcPr>
                </a:tc>
                <a:tc>
                  <a:txBody>
                    <a:bodyPr/>
                    <a:lstStyle/>
                    <a:p>
                      <a:pPr algn="ctr"/>
                      <a:r>
                        <a:rPr lang="lv-LV" sz="1600" b="0" dirty="0" smtClean="0"/>
                        <a:t>-1</a:t>
                      </a:r>
                      <a:endParaRPr lang="en-US" sz="1600" b="0" dirty="0"/>
                    </a:p>
                  </a:txBody>
                  <a:tcPr marL="0" marR="0" marT="0" marB="0">
                    <a:solidFill>
                      <a:schemeClr val="bg2"/>
                    </a:solidFill>
                  </a:tcPr>
                </a:tc>
                <a:tc>
                  <a:txBody>
                    <a:bodyPr/>
                    <a:lstStyle/>
                    <a:p>
                      <a:pPr algn="ctr"/>
                      <a:r>
                        <a:rPr lang="lv-LV" sz="1600" b="0" dirty="0"/>
                        <a:t>0</a:t>
                      </a:r>
                      <a:endParaRPr lang="en-US" sz="1600" b="0" dirty="0"/>
                    </a:p>
                  </a:txBody>
                  <a:tcPr marL="0" marR="0" marT="0" marB="0">
                    <a:solidFill>
                      <a:schemeClr val="bg2"/>
                    </a:solidFill>
                  </a:tcPr>
                </a:tc>
                <a:tc>
                  <a:txBody>
                    <a:bodyPr/>
                    <a:lstStyle/>
                    <a:p>
                      <a:pPr algn="ctr"/>
                      <a:r>
                        <a:rPr lang="lv-LV" sz="1600" b="0" dirty="0"/>
                        <a:t>1</a:t>
                      </a:r>
                      <a:endParaRPr lang="en-US" sz="1600" b="0" dirty="0"/>
                    </a:p>
                  </a:txBody>
                  <a:tcPr marL="0" marR="0" marT="0" marB="0">
                    <a:solidFill>
                      <a:schemeClr val="bg2"/>
                    </a:solidFill>
                  </a:tcPr>
                </a:tc>
                <a:tc>
                  <a:txBody>
                    <a:bodyPr/>
                    <a:lstStyle/>
                    <a:p>
                      <a:pPr algn="ctr"/>
                      <a:r>
                        <a:rPr lang="lv-LV" sz="1600" b="0" dirty="0"/>
                        <a:t>2</a:t>
                      </a:r>
                      <a:endParaRPr lang="en-US" sz="1600" b="0" dirty="0"/>
                    </a:p>
                  </a:txBody>
                  <a:tcPr marL="0" marR="0" marT="0" marB="0">
                    <a:solidFill>
                      <a:schemeClr val="bg2"/>
                    </a:solidFill>
                  </a:tcPr>
                </a:tc>
                <a:tc>
                  <a:txBody>
                    <a:bodyPr/>
                    <a:lstStyle/>
                    <a:p>
                      <a:pPr algn="ctr"/>
                      <a:r>
                        <a:rPr lang="lv-LV" sz="1600" b="0" dirty="0"/>
                        <a:t>3</a:t>
                      </a:r>
                      <a:endParaRPr lang="en-US" sz="1600" b="0" dirty="0"/>
                    </a:p>
                  </a:txBody>
                  <a:tcPr marL="0" marR="0" marT="0" marB="0">
                    <a:solidFill>
                      <a:schemeClr val="bg2"/>
                    </a:solidFill>
                  </a:tcPr>
                </a:tc>
                <a:tc>
                  <a:txBody>
                    <a:bodyPr/>
                    <a:lstStyle/>
                    <a:p>
                      <a:pPr algn="ctr"/>
                      <a:r>
                        <a:rPr lang="lv-LV" sz="1600" b="0" dirty="0"/>
                        <a:t>4</a:t>
                      </a:r>
                      <a:endParaRPr lang="en-US" sz="1600" b="0" dirty="0"/>
                    </a:p>
                  </a:txBody>
                  <a:tcPr marL="0" marR="0" marT="0" marB="0">
                    <a:solidFill>
                      <a:schemeClr val="bg2"/>
                    </a:solidFill>
                  </a:tcPr>
                </a:tc>
                <a:tc>
                  <a:txBody>
                    <a:bodyPr/>
                    <a:lstStyle/>
                    <a:p>
                      <a:pPr algn="ctr"/>
                      <a:r>
                        <a:rPr lang="lv-LV" sz="1600" b="0" dirty="0"/>
                        <a:t>5</a:t>
                      </a:r>
                      <a:endParaRPr lang="en-US" sz="1600" b="0" dirty="0"/>
                    </a:p>
                  </a:txBody>
                  <a:tcPr marL="0" marR="0" marT="0" marB="0">
                    <a:solidFill>
                      <a:schemeClr val="bg2"/>
                    </a:solidFill>
                  </a:tcPr>
                </a:tc>
                <a:tc>
                  <a:txBody>
                    <a:bodyPr/>
                    <a:lstStyle/>
                    <a:p>
                      <a:pPr algn="ctr"/>
                      <a:r>
                        <a:rPr lang="lv-LV" sz="1600" b="0" dirty="0"/>
                        <a:t>6</a:t>
                      </a:r>
                      <a:endParaRPr lang="en-US" sz="1600" b="0" dirty="0"/>
                    </a:p>
                  </a:txBody>
                  <a:tcPr marL="0" marR="0" marT="0" marB="0">
                    <a:solidFill>
                      <a:schemeClr val="bg2"/>
                    </a:solidFill>
                  </a:tcPr>
                </a:tc>
                <a:tc>
                  <a:txBody>
                    <a:bodyPr/>
                    <a:lstStyle/>
                    <a:p>
                      <a:pPr algn="ctr"/>
                      <a:r>
                        <a:rPr lang="en-US" sz="1600" b="0" dirty="0"/>
                        <a:t>7</a:t>
                      </a:r>
                    </a:p>
                  </a:txBody>
                  <a:tcPr marL="0" marR="0" marT="0" marB="0">
                    <a:solidFill>
                      <a:schemeClr val="bg2"/>
                    </a:solidFill>
                  </a:tcPr>
                </a:tc>
                <a:tc>
                  <a:txBody>
                    <a:bodyPr/>
                    <a:lstStyle/>
                    <a:p>
                      <a:pPr algn="ctr"/>
                      <a:r>
                        <a:rPr lang="en-US" sz="1600" b="0" dirty="0"/>
                        <a:t>8</a:t>
                      </a:r>
                    </a:p>
                  </a:txBody>
                  <a:tcPr marL="0" marR="0" marT="0" marB="0">
                    <a:solidFill>
                      <a:schemeClr val="bg2"/>
                    </a:solidFill>
                  </a:tcPr>
                </a:tc>
                <a:tc>
                  <a:txBody>
                    <a:bodyPr/>
                    <a:lstStyle/>
                    <a:p>
                      <a:pPr algn="ctr"/>
                      <a:r>
                        <a:rPr lang="en-US" sz="1600" b="0" dirty="0"/>
                        <a:t>9</a:t>
                      </a:r>
                    </a:p>
                  </a:txBody>
                  <a:tcPr marL="0" marR="0" marT="0" marB="0">
                    <a:solidFill>
                      <a:schemeClr val="bg2"/>
                    </a:solidFill>
                  </a:tcPr>
                </a:tc>
                <a:tc>
                  <a:txBody>
                    <a:bodyPr/>
                    <a:lstStyle/>
                    <a:p>
                      <a:pPr algn="ctr"/>
                      <a:r>
                        <a:rPr lang="en-US" sz="1600" b="0" dirty="0"/>
                        <a:t>10</a:t>
                      </a:r>
                    </a:p>
                  </a:txBody>
                  <a:tcPr marL="0" marR="0" marT="0" marB="0">
                    <a:solidFill>
                      <a:schemeClr val="bg2"/>
                    </a:solidFill>
                  </a:tcPr>
                </a:tc>
                <a:tc>
                  <a:txBody>
                    <a:bodyPr/>
                    <a:lstStyle/>
                    <a:p>
                      <a:pPr algn="ctr"/>
                      <a:r>
                        <a:rPr lang="en-US" sz="1600" b="0" dirty="0"/>
                        <a:t>11</a:t>
                      </a:r>
                    </a:p>
                  </a:txBody>
                  <a:tcPr marL="0" marR="0" marT="0" marB="0">
                    <a:solidFill>
                      <a:schemeClr val="bg2"/>
                    </a:solidFill>
                  </a:tcPr>
                </a:tc>
                <a:tc>
                  <a:txBody>
                    <a:bodyPr/>
                    <a:lstStyle/>
                    <a:p>
                      <a:pPr algn="ctr"/>
                      <a:r>
                        <a:rPr lang="en-US" sz="1600" b="0" dirty="0"/>
                        <a:t>12</a:t>
                      </a:r>
                    </a:p>
                  </a:txBody>
                  <a:tcPr marL="0" marR="0" marT="0" marB="0">
                    <a:solidFill>
                      <a:schemeClr val="bg2"/>
                    </a:solidFill>
                  </a:tcPr>
                </a:tc>
                <a:tc>
                  <a:txBody>
                    <a:bodyPr/>
                    <a:lstStyle/>
                    <a:p>
                      <a:pPr algn="ctr"/>
                      <a:r>
                        <a:rPr lang="en-US" sz="1600" b="0" dirty="0"/>
                        <a:t>13</a:t>
                      </a:r>
                    </a:p>
                  </a:txBody>
                  <a:tcPr marL="0" marR="0" marT="0" marB="0">
                    <a:solidFill>
                      <a:schemeClr val="bg2"/>
                    </a:solidFill>
                  </a:tcPr>
                </a:tc>
                <a:tc>
                  <a:txBody>
                    <a:bodyPr/>
                    <a:lstStyle/>
                    <a:p>
                      <a:pPr algn="ctr"/>
                      <a:r>
                        <a:rPr lang="en-US" sz="1600" b="0" dirty="0"/>
                        <a:t>14</a:t>
                      </a:r>
                    </a:p>
                  </a:txBody>
                  <a:tcPr marL="0" marR="0" marT="0" marB="0">
                    <a:solidFill>
                      <a:schemeClr val="bg2"/>
                    </a:solidFill>
                  </a:tcPr>
                </a:tc>
                <a:tc>
                  <a:txBody>
                    <a:bodyPr/>
                    <a:lstStyle/>
                    <a:p>
                      <a:pPr algn="ctr"/>
                      <a:r>
                        <a:rPr lang="en-US" sz="1600" b="0" dirty="0"/>
                        <a:t>15</a:t>
                      </a:r>
                    </a:p>
                  </a:txBody>
                  <a:tcPr marL="0" marR="0" marT="0" marB="0">
                    <a:solidFill>
                      <a:schemeClr val="bg2"/>
                    </a:solidFill>
                  </a:tcPr>
                </a:tc>
                <a:tc>
                  <a:txBody>
                    <a:bodyPr/>
                    <a:lstStyle/>
                    <a:p>
                      <a:pPr algn="ctr"/>
                      <a:r>
                        <a:rPr lang="en-US" sz="1600" b="0" dirty="0"/>
                        <a:t>16</a:t>
                      </a:r>
                    </a:p>
                  </a:txBody>
                  <a:tcPr marL="0" marR="0" marT="0" marB="0">
                    <a:solidFill>
                      <a:schemeClr val="bg2"/>
                    </a:solidFill>
                  </a:tcPr>
                </a:tc>
                <a:tc>
                  <a:txBody>
                    <a:bodyPr/>
                    <a:lstStyle/>
                    <a:p>
                      <a:pPr algn="ctr"/>
                      <a:r>
                        <a:rPr lang="en-US" sz="1600" b="0" dirty="0"/>
                        <a:t>17</a:t>
                      </a:r>
                    </a:p>
                  </a:txBody>
                  <a:tcPr marL="0" marR="0" marT="0" marB="0">
                    <a:solidFill>
                      <a:schemeClr val="bg2"/>
                    </a:solidFill>
                  </a:tcPr>
                </a:tc>
                <a:tc>
                  <a:txBody>
                    <a:bodyPr/>
                    <a:lstStyle/>
                    <a:p>
                      <a:pPr algn="ctr"/>
                      <a:r>
                        <a:rPr lang="en-US" sz="1600" b="0" dirty="0"/>
                        <a:t>18</a:t>
                      </a:r>
                    </a:p>
                  </a:txBody>
                  <a:tcPr marL="0" marR="0" marT="0" marB="0">
                    <a:solidFill>
                      <a:schemeClr val="bg2"/>
                    </a:solidFill>
                  </a:tcPr>
                </a:tc>
                <a:tc>
                  <a:txBody>
                    <a:bodyPr/>
                    <a:lstStyle/>
                    <a:p>
                      <a:pPr algn="ctr"/>
                      <a:r>
                        <a:rPr lang="en-US" sz="1600" b="0" dirty="0"/>
                        <a:t>19</a:t>
                      </a:r>
                    </a:p>
                  </a:txBody>
                  <a:tcPr marL="0" marR="0" marT="0" marB="0">
                    <a:solidFill>
                      <a:schemeClr val="bg2"/>
                    </a:solidFill>
                  </a:tcPr>
                </a:tc>
                <a:tc>
                  <a:txBody>
                    <a:bodyPr/>
                    <a:lstStyle/>
                    <a:p>
                      <a:pPr algn="ctr"/>
                      <a:r>
                        <a:rPr lang="en-US" sz="1600" b="0" dirty="0"/>
                        <a:t>20</a:t>
                      </a:r>
                    </a:p>
                  </a:txBody>
                  <a:tcPr marL="0" marR="0" marT="0" marB="0">
                    <a:solidFill>
                      <a:schemeClr val="bg2"/>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89426711"/>
              </p:ext>
            </p:extLst>
          </p:nvPr>
        </p:nvGraphicFramePr>
        <p:xfrm>
          <a:off x="1588158" y="1524001"/>
          <a:ext cx="7379154" cy="3419654"/>
        </p:xfrm>
        <a:graphic>
          <a:graphicData uri="http://schemas.openxmlformats.org/drawingml/2006/table">
            <a:tbl>
              <a:tblPr>
                <a:tableStyleId>{5C22544A-7EE6-4342-B048-85BDC9FD1C3A}</a:tableStyleId>
              </a:tblPr>
              <a:tblGrid>
                <a:gridCol w="273302">
                  <a:extLst>
                    <a:ext uri="{9D8B030D-6E8A-4147-A177-3AD203B41FA5}">
                      <a16:colId xmlns:a16="http://schemas.microsoft.com/office/drawing/2014/main" val="3514805715"/>
                    </a:ext>
                  </a:extLst>
                </a:gridCol>
                <a:gridCol w="273302">
                  <a:extLst>
                    <a:ext uri="{9D8B030D-6E8A-4147-A177-3AD203B41FA5}">
                      <a16:colId xmlns:a16="http://schemas.microsoft.com/office/drawing/2014/main" val="4099979362"/>
                    </a:ext>
                  </a:extLst>
                </a:gridCol>
                <a:gridCol w="273302">
                  <a:extLst>
                    <a:ext uri="{9D8B030D-6E8A-4147-A177-3AD203B41FA5}">
                      <a16:colId xmlns:a16="http://schemas.microsoft.com/office/drawing/2014/main" val="1614584934"/>
                    </a:ext>
                  </a:extLst>
                </a:gridCol>
                <a:gridCol w="273302">
                  <a:extLst>
                    <a:ext uri="{9D8B030D-6E8A-4147-A177-3AD203B41FA5}">
                      <a16:colId xmlns:a16="http://schemas.microsoft.com/office/drawing/2014/main" val="2406634021"/>
                    </a:ext>
                  </a:extLst>
                </a:gridCol>
                <a:gridCol w="254339">
                  <a:extLst>
                    <a:ext uri="{9D8B030D-6E8A-4147-A177-3AD203B41FA5}">
                      <a16:colId xmlns:a16="http://schemas.microsoft.com/office/drawing/2014/main" val="39037107"/>
                    </a:ext>
                  </a:extLst>
                </a:gridCol>
                <a:gridCol w="292265">
                  <a:extLst>
                    <a:ext uri="{9D8B030D-6E8A-4147-A177-3AD203B41FA5}">
                      <a16:colId xmlns:a16="http://schemas.microsoft.com/office/drawing/2014/main" val="4050256435"/>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solidFill>
                          <a:srgbClr val="FF9999"/>
                        </a:solidFill>
                      </a:endParaRPr>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extLst>
                  <a:ext uri="{0D108BD9-81ED-4DB2-BD59-A6C34878D82A}">
                    <a16:rowId xmlns:a16="http://schemas.microsoft.com/office/drawing/2014/main" val="10006"/>
                  </a:ext>
                </a:extLst>
              </a:tr>
            </a:tbl>
          </a:graphicData>
        </a:graphic>
      </p:graphicFrame>
      <p:cxnSp>
        <p:nvCxnSpPr>
          <p:cNvPr id="3" name="Straight Connector 2"/>
          <p:cNvCxnSpPr/>
          <p:nvPr/>
        </p:nvCxnSpPr>
        <p:spPr>
          <a:xfrm>
            <a:off x="202131" y="635267"/>
            <a:ext cx="1251284" cy="78927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280095" y="920272"/>
                <a:ext cx="633955" cy="513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lv-LV" sz="2800" i="1" dirty="0" smtClean="0">
                              <a:latin typeface="Cambria Math" panose="02040503050406030204" pitchFamily="18" charset="0"/>
                            </a:rPr>
                          </m:ctrlPr>
                        </m:sSubPr>
                        <m:e>
                          <m:r>
                            <a:rPr lang="lv-LV" sz="2800" i="1" dirty="0">
                              <a:latin typeface="Cambria Math" panose="02040503050406030204" pitchFamily="18" charset="0"/>
                            </a:rPr>
                            <m:t>ℤ</m:t>
                          </m:r>
                        </m:e>
                        <m:sub>
                          <m:r>
                            <a:rPr lang="lv-LV" sz="2800" b="0" i="1" dirty="0" smtClean="0">
                              <a:latin typeface="Cambria Math" panose="02040503050406030204" pitchFamily="18" charset="0"/>
                            </a:rPr>
                            <m:t>7</m:t>
                          </m:r>
                        </m:sub>
                      </m:sSub>
                    </m:oMath>
                  </m:oMathPara>
                </a14:m>
                <a:endParaRPr lang="lv-LV" sz="2800" baseline="-25000" dirty="0"/>
              </a:p>
            </p:txBody>
          </p:sp>
        </mc:Choice>
        <mc:Fallback xmlns="">
          <p:sp>
            <p:nvSpPr>
              <p:cNvPr id="4" name="TextBox 3"/>
              <p:cNvSpPr txBox="1">
                <a:spLocks noRot="1" noChangeAspect="1" noMove="1" noResize="1" noEditPoints="1" noAdjustHandles="1" noChangeArrowheads="1" noChangeShapeType="1" noTextEdit="1"/>
              </p:cNvSpPr>
              <p:nvPr/>
            </p:nvSpPr>
            <p:spPr>
              <a:xfrm>
                <a:off x="280095" y="920272"/>
                <a:ext cx="633955" cy="513282"/>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95484" y="645159"/>
                <a:ext cx="5004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2800" i="1" dirty="0">
                          <a:latin typeface="Cambria Math" panose="02040503050406030204" pitchFamily="18" charset="0"/>
                        </a:rPr>
                        <m:t>ℤ</m:t>
                      </m:r>
                    </m:oMath>
                  </m:oMathPara>
                </a14:m>
                <a:endParaRPr lang="lv-LV"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95484" y="645159"/>
                <a:ext cx="500458" cy="52322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737192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Skaitļu ass uztīta uz apļa</a:t>
            </a:r>
            <a:endParaRPr lang="lv-LV" dirty="0"/>
          </a:p>
        </p:txBody>
      </p:sp>
      <p:pic>
        <p:nvPicPr>
          <p:cNvPr id="1026" name="Picture 2" descr="An Introduction to Modular Arithmetic : nrich.maths.org | Modular arithmetic,  Arithmetic, Math tim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3305" y="2820248"/>
            <a:ext cx="20669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ttēlu rezultāti vaicājumam “music theory quint cir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21" y="1491910"/>
            <a:ext cx="2656675" cy="26566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flipH="1">
            <a:off x="3989029" y="693714"/>
            <a:ext cx="4720898" cy="2185214"/>
          </a:xfrm>
          <a:prstGeom prst="rect">
            <a:avLst/>
          </a:prstGeom>
          <a:noFill/>
        </p:spPr>
        <p:txBody>
          <a:bodyPr wrap="square" rtlCol="0">
            <a:spAutoFit/>
          </a:bodyPr>
          <a:lstStyle/>
          <a:p>
            <a:r>
              <a:rPr lang="lv-LV" u="sng" dirty="0" smtClean="0">
                <a:solidFill>
                  <a:schemeClr val="tx2"/>
                </a:solidFill>
              </a:rPr>
              <a:t>Kvintu aplis</a:t>
            </a:r>
            <a:r>
              <a:rPr lang="lv-LV" b="1" dirty="0" smtClean="0">
                <a:solidFill>
                  <a:schemeClr val="tx2"/>
                </a:solidFill>
              </a:rPr>
              <a:t/>
            </a:r>
            <a:br>
              <a:rPr lang="lv-LV" b="1" dirty="0" smtClean="0">
                <a:solidFill>
                  <a:schemeClr val="tx2"/>
                </a:solidFill>
              </a:rPr>
            </a:br>
            <a:r>
              <a:rPr lang="en-US" sz="1400" b="1" dirty="0" smtClean="0">
                <a:solidFill>
                  <a:schemeClr val="tx2"/>
                </a:solidFill>
              </a:rPr>
              <a:t>Nikolay </a:t>
            </a:r>
            <a:r>
              <a:rPr lang="en-US" sz="1400" b="1" dirty="0" err="1">
                <a:solidFill>
                  <a:schemeClr val="tx2"/>
                </a:solidFill>
              </a:rPr>
              <a:t>Diletsky</a:t>
            </a:r>
            <a:r>
              <a:rPr lang="en-US" sz="1400" dirty="0">
                <a:solidFill>
                  <a:schemeClr val="tx2"/>
                </a:solidFill>
              </a:rPr>
              <a:t> (</a:t>
            </a:r>
            <a:r>
              <a:rPr lang="ru-RU" sz="1400" dirty="0" err="1">
                <a:solidFill>
                  <a:schemeClr val="tx2"/>
                </a:solidFill>
              </a:rPr>
              <a:t>Микола</a:t>
            </a:r>
            <a:r>
              <a:rPr lang="ru-RU" sz="1400" dirty="0">
                <a:solidFill>
                  <a:schemeClr val="tx2"/>
                </a:solidFill>
              </a:rPr>
              <a:t> </a:t>
            </a:r>
            <a:r>
              <a:rPr lang="ru-RU" sz="1400" dirty="0" err="1">
                <a:solidFill>
                  <a:schemeClr val="tx2"/>
                </a:solidFill>
              </a:rPr>
              <a:t>Дилецький</a:t>
            </a:r>
            <a:r>
              <a:rPr lang="lv-LV" sz="1400" dirty="0">
                <a:solidFill>
                  <a:schemeClr val="tx2"/>
                </a:solidFill>
              </a:rPr>
              <a:t>), </a:t>
            </a:r>
          </a:p>
          <a:p>
            <a:r>
              <a:rPr lang="lv-LV" sz="1400" dirty="0">
                <a:solidFill>
                  <a:schemeClr val="tx2"/>
                </a:solidFill>
              </a:rPr>
              <a:t>1677.g. "</a:t>
            </a:r>
            <a:r>
              <a:rPr lang="ru-RU" sz="1400" dirty="0">
                <a:solidFill>
                  <a:schemeClr val="tx2"/>
                </a:solidFill>
              </a:rPr>
              <a:t>Грамматика </a:t>
            </a:r>
            <a:r>
              <a:rPr lang="ru-RU" sz="1400" dirty="0" err="1">
                <a:solidFill>
                  <a:schemeClr val="tx2"/>
                </a:solidFill>
              </a:rPr>
              <a:t>му</a:t>
            </a:r>
            <a:r>
              <a:rPr lang="lv-LV" sz="1400" dirty="0">
                <a:solidFill>
                  <a:schemeClr val="tx2"/>
                </a:solidFill>
              </a:rPr>
              <a:t>c</a:t>
            </a:r>
            <a:r>
              <a:rPr lang="ru-RU" sz="1400" dirty="0">
                <a:solidFill>
                  <a:schemeClr val="tx2"/>
                </a:solidFill>
              </a:rPr>
              <a:t>икийского пения</a:t>
            </a:r>
            <a:r>
              <a:rPr lang="lv-LV" sz="1400" dirty="0" smtClean="0">
                <a:solidFill>
                  <a:schemeClr val="tx2"/>
                </a:solidFill>
              </a:rPr>
              <a:t>".</a:t>
            </a:r>
            <a:endParaRPr lang="lv-LV" dirty="0" smtClean="0">
              <a:solidFill>
                <a:schemeClr val="tx2"/>
              </a:solidFill>
            </a:endParaRPr>
          </a:p>
          <a:p>
            <a:r>
              <a:rPr lang="lv-LV" dirty="0" smtClean="0">
                <a:solidFill>
                  <a:schemeClr val="tx2"/>
                </a:solidFill>
              </a:rPr>
              <a:t>Kvinta = 7 pustoņi (oktāvā pavisam 12 pustoņi).</a:t>
            </a:r>
          </a:p>
          <a:p>
            <a:endParaRPr lang="lv-LV" dirty="0" smtClean="0">
              <a:solidFill>
                <a:schemeClr val="tx2"/>
              </a:solidFill>
            </a:endParaRPr>
          </a:p>
          <a:p>
            <a:r>
              <a:rPr lang="lv-LV" dirty="0" smtClean="0">
                <a:solidFill>
                  <a:schemeClr val="tx2"/>
                </a:solidFill>
              </a:rPr>
              <a:t>LKD(7,12) = 1; tāpēc zvaigznīte izies cauri visiem 12 stāvokļiem.</a:t>
            </a:r>
            <a:endParaRPr lang="en-US" dirty="0">
              <a:solidFill>
                <a:schemeClr val="tx2"/>
              </a:solidFill>
            </a:endParaRPr>
          </a:p>
        </p:txBody>
      </p:sp>
      <p:pic>
        <p:nvPicPr>
          <p:cNvPr id="1028" name="Picture 4" descr="C-major a-minor.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354" y="636832"/>
            <a:ext cx="980207" cy="98020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665169" y="1491910"/>
            <a:ext cx="308009" cy="308009"/>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pic>
        <p:nvPicPr>
          <p:cNvPr id="1030" name="Picture 6" descr="G-major e-minor.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04" y="3812893"/>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1060066" y="3687764"/>
            <a:ext cx="308009" cy="308009"/>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2268499" y="3686159"/>
            <a:ext cx="308009" cy="308009"/>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TextBox 6"/>
          <p:cNvSpPr txBox="1"/>
          <p:nvPr/>
        </p:nvSpPr>
        <p:spPr>
          <a:xfrm>
            <a:off x="307923" y="482413"/>
            <a:ext cx="1986766" cy="369332"/>
          </a:xfrm>
          <a:prstGeom prst="rect">
            <a:avLst/>
          </a:prstGeom>
          <a:noFill/>
        </p:spPr>
        <p:txBody>
          <a:bodyPr wrap="square" rtlCol="0">
            <a:spAutoFit/>
          </a:bodyPr>
          <a:lstStyle/>
          <a:p>
            <a:r>
              <a:rPr lang="lv-LV" dirty="0" smtClean="0">
                <a:solidFill>
                  <a:schemeClr val="tx2"/>
                </a:solidFill>
              </a:rPr>
              <a:t>Do (C) mažors </a:t>
            </a:r>
            <a:endParaRPr lang="lv-LV" dirty="0">
              <a:solidFill>
                <a:schemeClr val="tx2"/>
              </a:solidFill>
            </a:endParaRPr>
          </a:p>
        </p:txBody>
      </p:sp>
      <p:sp>
        <p:nvSpPr>
          <p:cNvPr id="13" name="TextBox 12"/>
          <p:cNvSpPr txBox="1"/>
          <p:nvPr/>
        </p:nvSpPr>
        <p:spPr>
          <a:xfrm>
            <a:off x="396620" y="4675977"/>
            <a:ext cx="1986766" cy="369332"/>
          </a:xfrm>
          <a:prstGeom prst="rect">
            <a:avLst/>
          </a:prstGeom>
          <a:noFill/>
        </p:spPr>
        <p:txBody>
          <a:bodyPr wrap="square" rtlCol="0">
            <a:spAutoFit/>
          </a:bodyPr>
          <a:lstStyle/>
          <a:p>
            <a:r>
              <a:rPr lang="lv-LV" dirty="0" smtClean="0">
                <a:solidFill>
                  <a:schemeClr val="tx2"/>
                </a:solidFill>
              </a:rPr>
              <a:t>Sol (G) mažors </a:t>
            </a:r>
            <a:endParaRPr lang="lv-LV" dirty="0">
              <a:solidFill>
                <a:schemeClr val="tx2"/>
              </a:solidFill>
            </a:endParaRPr>
          </a:p>
        </p:txBody>
      </p:sp>
      <p:pic>
        <p:nvPicPr>
          <p:cNvPr id="1032" name="Picture 8" descr="F-major d-minor.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2855" y="3812893"/>
            <a:ext cx="962435" cy="96243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335258" y="4675977"/>
            <a:ext cx="1986766" cy="369332"/>
          </a:xfrm>
          <a:prstGeom prst="rect">
            <a:avLst/>
          </a:prstGeom>
          <a:noFill/>
        </p:spPr>
        <p:txBody>
          <a:bodyPr wrap="square" rtlCol="0">
            <a:spAutoFit/>
          </a:bodyPr>
          <a:lstStyle/>
          <a:p>
            <a:r>
              <a:rPr lang="lv-LV" dirty="0" smtClean="0">
                <a:solidFill>
                  <a:schemeClr val="tx2"/>
                </a:solidFill>
              </a:rPr>
              <a:t>Fa (F) mažors </a:t>
            </a:r>
            <a:endParaRPr lang="lv-LV" dirty="0">
              <a:solidFill>
                <a:schemeClr val="tx2"/>
              </a:solidFill>
            </a:endParaRPr>
          </a:p>
        </p:txBody>
      </p:sp>
    </p:spTree>
    <p:extLst>
      <p:ext uri="{BB962C8B-B14F-4D97-AF65-F5344CB8AC3E}">
        <p14:creationId xmlns:p14="http://schemas.microsoft.com/office/powerpoint/2010/main" val="3020290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464066"/>
                <a:ext cx="8456803" cy="2252313"/>
              </a:xfrm>
            </p:spPr>
            <p:txBody>
              <a:bodyPr>
                <a:normAutofit fontScale="92500" lnSpcReduction="10000"/>
              </a:bodyPr>
              <a:lstStyle/>
              <a:p>
                <a:pP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rPr>
                        <m:t>−3</m:t>
                      </m:r>
                      <m:r>
                        <a:rPr lang="en-US" sz="2000" i="1" dirty="0">
                          <a:solidFill>
                            <a:srgbClr val="FF0000"/>
                          </a:solidFill>
                          <a:latin typeface="Cambria Math" panose="02040503050406030204" pitchFamily="18" charset="0"/>
                          <a:ea typeface="Cambria Math" panose="02040503050406030204" pitchFamily="18" charset="0"/>
                        </a:rPr>
                        <m:t>≡</m:t>
                      </m:r>
                      <m:r>
                        <a:rPr lang="en-US" sz="2000" b="0" i="1" dirty="0" smtClean="0">
                          <a:solidFill>
                            <a:srgbClr val="FF0000"/>
                          </a:solidFill>
                          <a:latin typeface="Cambria Math" panose="02040503050406030204" pitchFamily="18" charset="0"/>
                          <a:ea typeface="Cambria Math" panose="02040503050406030204" pitchFamily="18" charset="0"/>
                        </a:rPr>
                        <m:t>9</m:t>
                      </m:r>
                      <m:r>
                        <a:rPr lang="en-US" sz="2000" i="1" dirty="0" smtClean="0">
                          <a:latin typeface="Cambria Math" panose="02040503050406030204" pitchFamily="18" charset="0"/>
                        </a:rPr>
                        <m:t>, 4, </m:t>
                      </m:r>
                      <m:r>
                        <a:rPr lang="en-US" sz="2000" b="0" i="1" dirty="0" smtClean="0">
                          <a:latin typeface="Cambria Math" panose="02040503050406030204" pitchFamily="18" charset="0"/>
                        </a:rPr>
                        <m:t>11, 6, 1, 8, 3, 10, 5, </m:t>
                      </m:r>
                      <m:r>
                        <a:rPr lang="en-US" sz="2000" b="0" i="1" dirty="0" smtClean="0">
                          <a:solidFill>
                            <a:srgbClr val="3333FF"/>
                          </a:solidFill>
                          <a:latin typeface="Cambria Math" panose="02040503050406030204" pitchFamily="18" charset="0"/>
                        </a:rPr>
                        <m:t>0</m:t>
                      </m:r>
                      <m:r>
                        <a:rPr lang="en-US" sz="2000" b="0" i="1" dirty="0" smtClean="0">
                          <a:latin typeface="Cambria Math" panose="02040503050406030204" pitchFamily="18" charset="0"/>
                        </a:rPr>
                        <m:t>, 7, 2, </m:t>
                      </m:r>
                      <m:r>
                        <a:rPr lang="en-US" sz="2000" b="0" i="1" dirty="0" smtClean="0">
                          <a:solidFill>
                            <a:srgbClr val="FF0000"/>
                          </a:solidFill>
                          <a:latin typeface="Cambria Math" panose="02040503050406030204" pitchFamily="18" charset="0"/>
                        </a:rPr>
                        <m:t>9</m:t>
                      </m:r>
                      <m:r>
                        <a:rPr lang="en-US" sz="2000" b="0" i="1" dirty="0" smtClean="0">
                          <a:latin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mod</m:t>
                      </m:r>
                      <m:r>
                        <a:rPr lang="en-US" sz="2000" b="0" i="1" dirty="0" smtClean="0">
                          <a:latin typeface="Cambria Math" panose="02040503050406030204" pitchFamily="18" charset="0"/>
                          <a:ea typeface="Cambria Math" panose="02040503050406030204" pitchFamily="18" charset="0"/>
                        </a:rPr>
                        <m:t> 12)</m:t>
                      </m:r>
                    </m:oMath>
                  </m:oMathPara>
                </a14:m>
                <a:endParaRPr lang="en-US" sz="2000" dirty="0" smtClean="0"/>
              </a:p>
              <a:p>
                <a:r>
                  <a:rPr lang="lv-LV" sz="2000" dirty="0" smtClean="0"/>
                  <a:t>Skaitļa </a:t>
                </a:r>
                <a14:m>
                  <m:oMath xmlns:m="http://schemas.openxmlformats.org/officeDocument/2006/math">
                    <m:r>
                      <a:rPr lang="lv-LV" sz="2000" i="1" dirty="0" smtClean="0">
                        <a:latin typeface="Cambria Math" panose="02040503050406030204" pitchFamily="18" charset="0"/>
                      </a:rPr>
                      <m:t>7</m:t>
                    </m:r>
                  </m:oMath>
                </a14:m>
                <a:r>
                  <a:rPr lang="lv-LV" sz="2000" dirty="0" smtClean="0"/>
                  <a:t> pieskaitīšana (mod </a:t>
                </a:r>
                <a14:m>
                  <m:oMath xmlns:m="http://schemas.openxmlformats.org/officeDocument/2006/math">
                    <m:r>
                      <a:rPr lang="lv-LV" sz="2000" i="1" dirty="0" smtClean="0">
                        <a:latin typeface="Cambria Math" panose="02040503050406030204" pitchFamily="18" charset="0"/>
                      </a:rPr>
                      <m:t>12</m:t>
                    </m:r>
                  </m:oMath>
                </a14:m>
                <a:r>
                  <a:rPr lang="lv-LV" sz="2000" dirty="0" smtClean="0"/>
                  <a:t>).</a:t>
                </a:r>
              </a:p>
              <a:p>
                <a:r>
                  <a:rPr lang="en-US" sz="2000" b="1" dirty="0" err="1" smtClean="0"/>
                  <a:t>Defin</a:t>
                </a:r>
                <a:r>
                  <a:rPr lang="lv-LV" sz="2000" b="1" dirty="0" smtClean="0"/>
                  <a:t>īcija: a, b ir kongruenti pēc n moduļa (a,b ir veseli, n –naturāls) t.t.t. Ja |a-b| dalās ar n. </a:t>
                </a:r>
                <a14:m>
                  <m:oMath xmlns:m="http://schemas.openxmlformats.org/officeDocument/2006/math">
                    <m:r>
                      <m:rPr>
                        <m:sty m:val="p"/>
                      </m:rPr>
                      <a:rPr lang="lv-LV" sz="2000" i="1" dirty="0" smtClean="0">
                        <a:solidFill>
                          <a:srgbClr val="FF0000"/>
                        </a:solidFill>
                        <a:latin typeface="Cambria Math" panose="02040503050406030204" pitchFamily="18" charset="0"/>
                      </a:rPr>
                      <m:t>a</m:t>
                    </m:r>
                    <m:r>
                      <a:rPr lang="en-US" sz="2000" i="1" dirty="0">
                        <a:solidFill>
                          <a:srgbClr val="FF0000"/>
                        </a:solidFill>
                        <a:latin typeface="Cambria Math" panose="02040503050406030204" pitchFamily="18" charset="0"/>
                        <a:ea typeface="Cambria Math" panose="02040503050406030204" pitchFamily="18" charset="0"/>
                      </a:rPr>
                      <m:t>≡</m:t>
                    </m:r>
                    <m:r>
                      <a:rPr lang="lv-LV" sz="2000" b="0" i="1" dirty="0" smtClean="0">
                        <a:solidFill>
                          <a:srgbClr val="FF0000"/>
                        </a:solidFill>
                        <a:latin typeface="Cambria Math" panose="02040503050406030204" pitchFamily="18" charset="0"/>
                        <a:ea typeface="Cambria Math" panose="02040503050406030204" pitchFamily="18" charset="0"/>
                      </a:rPr>
                      <m:t>𝑏</m:t>
                    </m:r>
                  </m:oMath>
                </a14:m>
                <a:r>
                  <a:rPr lang="lv-LV" sz="2000" b="1" dirty="0" smtClean="0"/>
                  <a:t> (mod n). </a:t>
                </a:r>
              </a:p>
              <a:p>
                <a:pPr marL="342900" indent="-342900">
                  <a:buFont typeface="Arial" panose="020B0604020202020204" pitchFamily="34" charset="0"/>
                  <a:buChar char="•"/>
                </a:pPr>
                <a:r>
                  <a:rPr lang="lv-LV" sz="2000" dirty="0" smtClean="0"/>
                  <a:t>Visvairāk modulārās aritmētikas pēc pirmskaitļu moduļiem. </a:t>
                </a:r>
              </a:p>
              <a:p>
                <a:pPr marL="342900" indent="-342900">
                  <a:buFont typeface="Arial" panose="020B0604020202020204" pitchFamily="34" charset="0"/>
                  <a:buChar char="•"/>
                </a:pPr>
                <a:r>
                  <a:rPr lang="lv-LV" sz="2000" dirty="0" smtClean="0"/>
                  <a:t>(mod 12) ir iespējams, bet dažos aspektos neērts</a:t>
                </a:r>
              </a:p>
              <a:p>
                <a:pPr marL="342900" indent="-342900">
                  <a:buFont typeface="Arial" panose="020B0604020202020204" pitchFamily="34" charset="0"/>
                  <a:buChar char="•"/>
                </a:pPr>
                <a:r>
                  <a:rPr lang="lv-LV" sz="2000" dirty="0" smtClean="0"/>
                  <a:t>Aprēķinus pēc (mod 2) vidusskolas kursā sauc par "paritāti"</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464066"/>
                <a:ext cx="8456803" cy="2252313"/>
              </a:xfrm>
              <a:blipFill>
                <a:blip r:embed="rId2"/>
                <a:stretch>
                  <a:fillRect l="-1730" r="-505" b="-1622"/>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mtClean="0"/>
              <a:t>Kvintu aplis</a:t>
            </a:r>
            <a:endParaRPr lang="lv-LV"/>
          </a:p>
        </p:txBody>
      </p:sp>
      <p:pic>
        <p:nvPicPr>
          <p:cNvPr id="4" name="Picture 3"/>
          <p:cNvPicPr>
            <a:picLocks noChangeAspect="1"/>
          </p:cNvPicPr>
          <p:nvPr/>
        </p:nvPicPr>
        <p:blipFill>
          <a:blip r:embed="rId3"/>
          <a:stretch>
            <a:fillRect/>
          </a:stretch>
        </p:blipFill>
        <p:spPr>
          <a:xfrm>
            <a:off x="223587" y="742142"/>
            <a:ext cx="8482732" cy="1340819"/>
          </a:xfrm>
          <a:prstGeom prst="rect">
            <a:avLst/>
          </a:prstGeom>
        </p:spPr>
      </p:pic>
      <p:sp>
        <p:nvSpPr>
          <p:cNvPr id="5" name="Oval 4"/>
          <p:cNvSpPr/>
          <p:nvPr/>
        </p:nvSpPr>
        <p:spPr>
          <a:xfrm>
            <a:off x="395596" y="1688326"/>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Oval 6"/>
          <p:cNvSpPr/>
          <p:nvPr/>
        </p:nvSpPr>
        <p:spPr>
          <a:xfrm>
            <a:off x="1019633" y="1688326"/>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8" name="Oval 7"/>
          <p:cNvSpPr/>
          <p:nvPr/>
        </p:nvSpPr>
        <p:spPr>
          <a:xfrm>
            <a:off x="1643670" y="168672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9" name="Oval 8"/>
          <p:cNvSpPr/>
          <p:nvPr/>
        </p:nvSpPr>
        <p:spPr>
          <a:xfrm>
            <a:off x="2347920" y="1412551"/>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0" name="Oval 9"/>
          <p:cNvSpPr/>
          <p:nvPr/>
        </p:nvSpPr>
        <p:spPr>
          <a:xfrm>
            <a:off x="2973562" y="1412551"/>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3599204" y="141094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2" name="Oval 11"/>
          <p:cNvSpPr/>
          <p:nvPr/>
        </p:nvSpPr>
        <p:spPr>
          <a:xfrm>
            <a:off x="4224846" y="1412551"/>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3" name="Oval 12"/>
          <p:cNvSpPr/>
          <p:nvPr/>
        </p:nvSpPr>
        <p:spPr>
          <a:xfrm>
            <a:off x="4852707" y="141094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4" name="Oval 13"/>
          <p:cNvSpPr/>
          <p:nvPr/>
        </p:nvSpPr>
        <p:spPr>
          <a:xfrm>
            <a:off x="5553132" y="1688326"/>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5" name="Oval 14"/>
          <p:cNvSpPr/>
          <p:nvPr/>
        </p:nvSpPr>
        <p:spPr>
          <a:xfrm>
            <a:off x="6177169" y="1688326"/>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6" name="Oval 15"/>
          <p:cNvSpPr/>
          <p:nvPr/>
        </p:nvSpPr>
        <p:spPr>
          <a:xfrm>
            <a:off x="6801206" y="168672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7" name="Oval 16"/>
          <p:cNvSpPr/>
          <p:nvPr/>
        </p:nvSpPr>
        <p:spPr>
          <a:xfrm>
            <a:off x="7425243" y="1685118"/>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8" name="Oval 17"/>
          <p:cNvSpPr/>
          <p:nvPr/>
        </p:nvSpPr>
        <p:spPr>
          <a:xfrm>
            <a:off x="8049280" y="1683514"/>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24" name="TextBox 23"/>
          <p:cNvSpPr txBox="1"/>
          <p:nvPr/>
        </p:nvSpPr>
        <p:spPr>
          <a:xfrm>
            <a:off x="126208" y="2059956"/>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sp>
        <p:nvSpPr>
          <p:cNvPr id="25" name="TextBox 24"/>
          <p:cNvSpPr txBox="1"/>
          <p:nvPr/>
        </p:nvSpPr>
        <p:spPr>
          <a:xfrm>
            <a:off x="7858827" y="2059956"/>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cxnSp>
        <p:nvCxnSpPr>
          <p:cNvPr id="26" name="Straight Arrow Connector 25"/>
          <p:cNvCxnSpPr/>
          <p:nvPr/>
        </p:nvCxnSpPr>
        <p:spPr>
          <a:xfrm flipH="1" flipV="1">
            <a:off x="462196" y="1831662"/>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8106551" y="1837036"/>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6" name="Left Brace 5"/>
          <p:cNvSpPr/>
          <p:nvPr/>
        </p:nvSpPr>
        <p:spPr>
          <a:xfrm rot="5400000">
            <a:off x="856445" y="274210"/>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dirty="0"/>
          </a:p>
        </p:txBody>
      </p:sp>
      <p:sp>
        <p:nvSpPr>
          <p:cNvPr id="27" name="Left Brace 26"/>
          <p:cNvSpPr/>
          <p:nvPr/>
        </p:nvSpPr>
        <p:spPr>
          <a:xfrm rot="5400000">
            <a:off x="1989147" y="270089"/>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29" name="Left Brace 28"/>
          <p:cNvSpPr/>
          <p:nvPr/>
        </p:nvSpPr>
        <p:spPr>
          <a:xfrm rot="5400000">
            <a:off x="3072424" y="274206"/>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0" name="Left Brace 29"/>
          <p:cNvSpPr/>
          <p:nvPr/>
        </p:nvSpPr>
        <p:spPr>
          <a:xfrm rot="5400000">
            <a:off x="4180409" y="270089"/>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1" name="Left Brace 30"/>
          <p:cNvSpPr/>
          <p:nvPr/>
        </p:nvSpPr>
        <p:spPr>
          <a:xfrm rot="5400000">
            <a:off x="5304873" y="265968"/>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2" name="Left Brace 31"/>
          <p:cNvSpPr/>
          <p:nvPr/>
        </p:nvSpPr>
        <p:spPr>
          <a:xfrm rot="5400000">
            <a:off x="6396388" y="270085"/>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3" name="Left Brace 32"/>
          <p:cNvSpPr/>
          <p:nvPr/>
        </p:nvSpPr>
        <p:spPr>
          <a:xfrm rot="5400000">
            <a:off x="7487903" y="270089"/>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4" name="TextBox 33"/>
          <p:cNvSpPr txBox="1"/>
          <p:nvPr/>
        </p:nvSpPr>
        <p:spPr>
          <a:xfrm>
            <a:off x="850123" y="506753"/>
            <a:ext cx="284052" cy="307777"/>
          </a:xfrm>
          <a:prstGeom prst="rect">
            <a:avLst/>
          </a:prstGeom>
          <a:noFill/>
        </p:spPr>
        <p:txBody>
          <a:bodyPr wrap="none" rtlCol="0">
            <a:spAutoFit/>
          </a:bodyPr>
          <a:lstStyle/>
          <a:p>
            <a:r>
              <a:rPr lang="lv-LV" sz="1400" dirty="0" smtClean="0">
                <a:solidFill>
                  <a:srgbClr val="002060"/>
                </a:solidFill>
              </a:rPr>
              <a:t>1</a:t>
            </a:r>
            <a:endParaRPr lang="lv-LV" sz="1400" dirty="0">
              <a:solidFill>
                <a:srgbClr val="002060"/>
              </a:solidFill>
            </a:endParaRPr>
          </a:p>
        </p:txBody>
      </p:sp>
      <p:sp>
        <p:nvSpPr>
          <p:cNvPr id="35" name="TextBox 34"/>
          <p:cNvSpPr txBox="1"/>
          <p:nvPr/>
        </p:nvSpPr>
        <p:spPr>
          <a:xfrm>
            <a:off x="2015781" y="502631"/>
            <a:ext cx="284052" cy="307777"/>
          </a:xfrm>
          <a:prstGeom prst="rect">
            <a:avLst/>
          </a:prstGeom>
          <a:noFill/>
        </p:spPr>
        <p:txBody>
          <a:bodyPr wrap="none" rtlCol="0">
            <a:spAutoFit/>
          </a:bodyPr>
          <a:lstStyle/>
          <a:p>
            <a:r>
              <a:rPr lang="lv-LV" sz="1400" dirty="0" smtClean="0">
                <a:solidFill>
                  <a:srgbClr val="002060"/>
                </a:solidFill>
              </a:rPr>
              <a:t>2</a:t>
            </a:r>
            <a:endParaRPr lang="lv-LV" sz="1400" dirty="0">
              <a:solidFill>
                <a:srgbClr val="002060"/>
              </a:solidFill>
            </a:endParaRPr>
          </a:p>
        </p:txBody>
      </p:sp>
      <p:sp>
        <p:nvSpPr>
          <p:cNvPr id="36" name="TextBox 35"/>
          <p:cNvSpPr txBox="1"/>
          <p:nvPr/>
        </p:nvSpPr>
        <p:spPr>
          <a:xfrm>
            <a:off x="3119643" y="494393"/>
            <a:ext cx="284052" cy="307777"/>
          </a:xfrm>
          <a:prstGeom prst="rect">
            <a:avLst/>
          </a:prstGeom>
          <a:noFill/>
        </p:spPr>
        <p:txBody>
          <a:bodyPr wrap="none" rtlCol="0">
            <a:spAutoFit/>
          </a:bodyPr>
          <a:lstStyle/>
          <a:p>
            <a:r>
              <a:rPr lang="lv-LV" sz="1400" dirty="0" smtClean="0">
                <a:solidFill>
                  <a:srgbClr val="002060"/>
                </a:solidFill>
              </a:rPr>
              <a:t>3</a:t>
            </a:r>
            <a:endParaRPr lang="lv-LV" sz="1400" dirty="0">
              <a:solidFill>
                <a:srgbClr val="002060"/>
              </a:solidFill>
            </a:endParaRPr>
          </a:p>
        </p:txBody>
      </p:sp>
      <p:sp>
        <p:nvSpPr>
          <p:cNvPr id="37" name="TextBox 36"/>
          <p:cNvSpPr txBox="1"/>
          <p:nvPr/>
        </p:nvSpPr>
        <p:spPr>
          <a:xfrm>
            <a:off x="4215269" y="494393"/>
            <a:ext cx="284052" cy="307777"/>
          </a:xfrm>
          <a:prstGeom prst="rect">
            <a:avLst/>
          </a:prstGeom>
          <a:noFill/>
        </p:spPr>
        <p:txBody>
          <a:bodyPr wrap="none" rtlCol="0">
            <a:spAutoFit/>
          </a:bodyPr>
          <a:lstStyle/>
          <a:p>
            <a:r>
              <a:rPr lang="lv-LV" sz="1400" dirty="0" smtClean="0">
                <a:solidFill>
                  <a:srgbClr val="002060"/>
                </a:solidFill>
              </a:rPr>
              <a:t>4</a:t>
            </a:r>
            <a:endParaRPr lang="lv-LV" sz="1400" dirty="0">
              <a:solidFill>
                <a:srgbClr val="002060"/>
              </a:solidFill>
            </a:endParaRPr>
          </a:p>
        </p:txBody>
      </p:sp>
      <p:sp>
        <p:nvSpPr>
          <p:cNvPr id="38" name="TextBox 37"/>
          <p:cNvSpPr txBox="1"/>
          <p:nvPr/>
        </p:nvSpPr>
        <p:spPr>
          <a:xfrm>
            <a:off x="5331501" y="490271"/>
            <a:ext cx="284052" cy="307777"/>
          </a:xfrm>
          <a:prstGeom prst="rect">
            <a:avLst/>
          </a:prstGeom>
          <a:noFill/>
        </p:spPr>
        <p:txBody>
          <a:bodyPr wrap="none" rtlCol="0">
            <a:spAutoFit/>
          </a:bodyPr>
          <a:lstStyle/>
          <a:p>
            <a:r>
              <a:rPr lang="en-US" sz="1400" dirty="0" smtClean="0">
                <a:solidFill>
                  <a:srgbClr val="002060"/>
                </a:solidFill>
              </a:rPr>
              <a:t>5</a:t>
            </a:r>
            <a:endParaRPr lang="lv-LV" sz="1400" dirty="0">
              <a:solidFill>
                <a:srgbClr val="002060"/>
              </a:solidFill>
            </a:endParaRPr>
          </a:p>
        </p:txBody>
      </p:sp>
      <p:sp>
        <p:nvSpPr>
          <p:cNvPr id="39" name="TextBox 38"/>
          <p:cNvSpPr txBox="1"/>
          <p:nvPr/>
        </p:nvSpPr>
        <p:spPr>
          <a:xfrm>
            <a:off x="6443603" y="490271"/>
            <a:ext cx="284052" cy="307777"/>
          </a:xfrm>
          <a:prstGeom prst="rect">
            <a:avLst/>
          </a:prstGeom>
          <a:noFill/>
        </p:spPr>
        <p:txBody>
          <a:bodyPr wrap="none" rtlCol="0">
            <a:spAutoFit/>
          </a:bodyPr>
          <a:lstStyle/>
          <a:p>
            <a:r>
              <a:rPr lang="en-US" sz="1400" dirty="0">
                <a:solidFill>
                  <a:srgbClr val="002060"/>
                </a:solidFill>
              </a:rPr>
              <a:t>6</a:t>
            </a:r>
            <a:endParaRPr lang="lv-LV" sz="1400" dirty="0">
              <a:solidFill>
                <a:srgbClr val="002060"/>
              </a:solidFill>
            </a:endParaRPr>
          </a:p>
        </p:txBody>
      </p:sp>
      <p:sp>
        <p:nvSpPr>
          <p:cNvPr id="40" name="TextBox 39"/>
          <p:cNvSpPr txBox="1"/>
          <p:nvPr/>
        </p:nvSpPr>
        <p:spPr>
          <a:xfrm>
            <a:off x="7522759" y="490271"/>
            <a:ext cx="284052" cy="307777"/>
          </a:xfrm>
          <a:prstGeom prst="rect">
            <a:avLst/>
          </a:prstGeom>
          <a:noFill/>
        </p:spPr>
        <p:txBody>
          <a:bodyPr wrap="none" rtlCol="0">
            <a:spAutoFit/>
          </a:bodyPr>
          <a:lstStyle/>
          <a:p>
            <a:r>
              <a:rPr lang="en-US" sz="1400" dirty="0" smtClean="0">
                <a:solidFill>
                  <a:srgbClr val="002060"/>
                </a:solidFill>
              </a:rPr>
              <a:t>7</a:t>
            </a:r>
            <a:endParaRPr lang="lv-LV" sz="1400" dirty="0">
              <a:solidFill>
                <a:srgbClr val="002060"/>
              </a:solidFill>
            </a:endParaRPr>
          </a:p>
        </p:txBody>
      </p:sp>
    </p:spTree>
    <p:extLst>
      <p:ext uri="{BB962C8B-B14F-4D97-AF65-F5344CB8AC3E}">
        <p14:creationId xmlns:p14="http://schemas.microsoft.com/office/powerpoint/2010/main" val="3599789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2.xml><?xml version="1.0" encoding="utf-8"?>
<a:theme xmlns:a="http://schemas.openxmlformats.org/drawingml/2006/main" name="1_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3.xml><?xml version="1.0" encoding="utf-8"?>
<a:theme xmlns:a="http://schemas.openxmlformats.org/drawingml/2006/main" name="1_Title Slide">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A8EEB839-6761-4E9E-9A82-056589DF385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Forcepoint PPTX Template - 2016-01-22a</Template>
  <TotalTime>18490</TotalTime>
  <Words>3872</Words>
  <Application>Microsoft Office PowerPoint</Application>
  <PresentationFormat>On-screen Show (16:9)</PresentationFormat>
  <Paragraphs>973</Paragraphs>
  <Slides>65</Slides>
  <Notes>23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65</vt:i4>
      </vt:variant>
    </vt:vector>
  </HeadingPairs>
  <TitlesOfParts>
    <vt:vector size="77" baseType="lpstr">
      <vt:lpstr>Arial</vt:lpstr>
      <vt:lpstr>Calibri</vt:lpstr>
      <vt:lpstr>Cambria Math</vt:lpstr>
      <vt:lpstr>Courier New</vt:lpstr>
      <vt:lpstr>Lucida Grande</vt:lpstr>
      <vt:lpstr>Lucida Sans</vt:lpstr>
      <vt:lpstr>Times New Roman</vt:lpstr>
      <vt:lpstr>Webdings</vt:lpstr>
      <vt:lpstr>Wingdings</vt:lpstr>
      <vt:lpstr>Forcepoint PPTX Template - 2016-01-22a</vt:lpstr>
      <vt:lpstr>1_Forcepoint PPTX Template - 2016-01-22a</vt:lpstr>
      <vt:lpstr>1_Title Slide</vt:lpstr>
      <vt:lpstr>Modulārā aritmētika</vt:lpstr>
      <vt:lpstr>Uzdevums</vt:lpstr>
      <vt:lpstr>Kongruences klase (mod 9) kā invariants</vt:lpstr>
      <vt:lpstr>Vēl dažas nevienādības</vt:lpstr>
      <vt:lpstr>Python: Eksperiments ar ciparu summām</vt:lpstr>
      <vt:lpstr>Kongruenču klašu definīcija</vt:lpstr>
      <vt:lpstr>Kongruenču klases</vt:lpstr>
      <vt:lpstr>Skaitļu ass uztīta uz apļa</vt:lpstr>
      <vt:lpstr>Kvintu aplis</vt:lpstr>
      <vt:lpstr>Saskaitīšanas un reizināšanas tabulas (mod 7)</vt:lpstr>
      <vt:lpstr>Kongruenču klašu aritmētika</vt:lpstr>
      <vt:lpstr>Pēdējais cipars – kongruence (mod 10)</vt:lpstr>
      <vt:lpstr>Atlikumi, dalot ar 7</vt:lpstr>
      <vt:lpstr>Pēdējais cipars – kongruence (mod 10)</vt:lpstr>
      <vt:lpstr>Kongruences attiecībā uz saskaitīšanu</vt:lpstr>
      <vt:lpstr>Vai kongruenču vienādības var "saīsināt"?</vt:lpstr>
      <vt:lpstr>Kongruenču reizināšana, ja m ir pirmskaitlis</vt:lpstr>
      <vt:lpstr>Kongruenču reizināšana, ja m nav pirmskaitlis</vt:lpstr>
      <vt:lpstr>PowerPoint Presentation</vt:lpstr>
      <vt:lpstr>Mazā Fermā teorēma</vt:lpstr>
      <vt:lpstr>Kāpēc racionāli skaitļi ir periodiskas decimāldaļas?</vt:lpstr>
      <vt:lpstr>PowerPoint Presentation</vt:lpstr>
      <vt:lpstr>Dalīšana ar 13</vt:lpstr>
      <vt:lpstr>Bezgalīga ģeometriska progresija</vt:lpstr>
      <vt:lpstr>Saīsinām daļas ar daudziem deviņniekiem</vt:lpstr>
      <vt:lpstr>Mazā Fermā teorēma</vt:lpstr>
      <vt:lpstr>Mazās Fermā teorēmas sekas</vt:lpstr>
      <vt:lpstr>Piemērs</vt:lpstr>
      <vt:lpstr>Mazās Fermā teorēmas Sekas</vt:lpstr>
      <vt:lpstr>Pretrunas modulis</vt:lpstr>
      <vt:lpstr>PowerPoint Presentation</vt:lpstr>
      <vt:lpstr>Piemēri ar pretrunas moduli</vt:lpstr>
      <vt:lpstr>Bw2016.1 (Baltic Way olimpiāde, 2016.g.,1.uzd.)</vt:lpstr>
      <vt:lpstr>Sākam, kā parasti, ar ķēpāšanos</vt:lpstr>
      <vt:lpstr>Kuri atlikumu pārīši der (mod 3)</vt:lpstr>
      <vt:lpstr>Uzdevums #1: Atlases Sacensības "Baltijas Ceļam"</vt:lpstr>
      <vt:lpstr>Atrisinājums – 1  </vt:lpstr>
      <vt:lpstr>Atrisinājums – 2</vt:lpstr>
      <vt:lpstr>Dalāmības pazīmes</vt:lpstr>
      <vt:lpstr>Īpašības un pazīmes sarunvalodā</vt:lpstr>
      <vt:lpstr>Īpašības un pazīmes matemātikā</vt:lpstr>
      <vt:lpstr>Pazīmes matemātikā (Tulkojam no viena uz citu)</vt:lpstr>
      <vt:lpstr>Dalāmības pazīmes skaitļiem 2^n vai 5^n</vt:lpstr>
      <vt:lpstr>Dalāmības pazīmes skaitļiem 2^m 5^n</vt:lpstr>
      <vt:lpstr>Vispārināta dalāmības pazīme ar 9</vt:lpstr>
      <vt:lpstr>Dalāmības pazīmes</vt:lpstr>
      <vt:lpstr>Dalāmība ar 11</vt:lpstr>
      <vt:lpstr>Vispārināta dalāmības pazīme ar 11</vt:lpstr>
      <vt:lpstr>Dalāmības pazīme skaitlim 11</vt:lpstr>
      <vt:lpstr>Palindromi</vt:lpstr>
      <vt:lpstr>Dalāmības pazīmes</vt:lpstr>
      <vt:lpstr>Dalāmības pazīme skaitlim 11</vt:lpstr>
      <vt:lpstr>Dalāmības pazīmes ar 7 vai 13 utml.</vt:lpstr>
      <vt:lpstr>Kopīga dalāmības pazīme skaitļiem 7, 11, 13 un 1001</vt:lpstr>
      <vt:lpstr>Cikliskas virknes</vt:lpstr>
      <vt:lpstr>Cikliskums kā parādība</vt:lpstr>
      <vt:lpstr>Piemēri ar/bez priekšperiodu</vt:lpstr>
      <vt:lpstr>Cikliski procesi skaitļiem</vt:lpstr>
      <vt:lpstr>Periodiskie atlikumi, dalot ar 1 ar 13 (vai ar 12)</vt:lpstr>
      <vt:lpstr>Ar ko 12 un 42 atšķiras no 13 un 41?</vt:lpstr>
      <vt:lpstr>Tīri periodiska, jaukti periodiska, neperiodiska virkne?</vt:lpstr>
      <vt:lpstr>Tīri periodiska, jaukti periodiska, neperiodiska virkne?</vt:lpstr>
      <vt:lpstr>Virzīšanās atpakaļ pa ciklu</vt:lpstr>
      <vt:lpstr>BW.2018.18</vt:lpstr>
      <vt:lpstr>BW.2018.18</vt:lpstr>
    </vt:vector>
  </TitlesOfParts>
  <Company>Websense,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Skaitļu teorija olimpiādēs</dc:title>
  <dc:subject>Forcepoint</dc:subject>
  <dc:creator>Apsitis, Kalvis</dc:creator>
  <cp:lastModifiedBy>Kalvis Apsītis</cp:lastModifiedBy>
  <cp:revision>613</cp:revision>
  <cp:lastPrinted>2016-11-05T06:20:46Z</cp:lastPrinted>
  <dcterms:created xsi:type="dcterms:W3CDTF">2016-04-09T20:26:42Z</dcterms:created>
  <dcterms:modified xsi:type="dcterms:W3CDTF">2022-03-14T23:08:15Z</dcterms:modified>
</cp:coreProperties>
</file>