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69"/>
  </p:notesMasterIdLst>
  <p:handoutMasterIdLst>
    <p:handoutMasterId r:id="rId70"/>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317" r:id="rId23"/>
    <p:sldId id="532" r:id="rId24"/>
    <p:sldId id="563" r:id="rId25"/>
    <p:sldId id="536" r:id="rId26"/>
    <p:sldId id="548" r:id="rId27"/>
    <p:sldId id="549" r:id="rId28"/>
    <p:sldId id="533" r:id="rId29"/>
    <p:sldId id="550" r:id="rId30"/>
    <p:sldId id="446" r:id="rId31"/>
    <p:sldId id="546" r:id="rId32"/>
    <p:sldId id="364" r:id="rId33"/>
    <p:sldId id="464" r:id="rId34"/>
    <p:sldId id="465" r:id="rId35"/>
    <p:sldId id="510" r:id="rId36"/>
    <p:sldId id="512" r:id="rId37"/>
    <p:sldId id="513" r:id="rId38"/>
    <p:sldId id="528" r:id="rId39"/>
    <p:sldId id="529" r:id="rId40"/>
    <p:sldId id="530" r:id="rId41"/>
    <p:sldId id="505" r:id="rId42"/>
    <p:sldId id="541" r:id="rId43"/>
    <p:sldId id="491" r:id="rId44"/>
    <p:sldId id="540" r:id="rId45"/>
    <p:sldId id="495" r:id="rId46"/>
    <p:sldId id="496" r:id="rId47"/>
    <p:sldId id="351" r:id="rId48"/>
    <p:sldId id="558" r:id="rId49"/>
    <p:sldId id="559" r:id="rId50"/>
    <p:sldId id="352" r:id="rId51"/>
    <p:sldId id="499" r:id="rId52"/>
    <p:sldId id="502" r:id="rId53"/>
    <p:sldId id="483" r:id="rId54"/>
    <p:sldId id="518" r:id="rId55"/>
    <p:sldId id="520" r:id="rId56"/>
    <p:sldId id="545" r:id="rId57"/>
    <p:sldId id="361" r:id="rId58"/>
    <p:sldId id="442" r:id="rId59"/>
    <p:sldId id="443" r:id="rId60"/>
    <p:sldId id="315" r:id="rId61"/>
    <p:sldId id="538" r:id="rId62"/>
    <p:sldId id="537" r:id="rId63"/>
    <p:sldId id="488" r:id="rId64"/>
    <p:sldId id="489" r:id="rId65"/>
    <p:sldId id="490" r:id="rId66"/>
    <p:sldId id="551" r:id="rId67"/>
    <p:sldId id="552" r:id="rId68"/>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Mazā Fermā teorēma" id="{F7D4A8E9-6F8E-4B4C-B510-523CE38CB668}">
          <p14:sldIdLst>
            <p14:sldId id="317"/>
            <p14:sldId id="532"/>
            <p14:sldId id="563"/>
            <p14:sldId id="536"/>
            <p14:sldId id="548"/>
            <p14:sldId id="549"/>
            <p14:sldId id="533"/>
            <p14:sldId id="550"/>
            <p14:sldId id="446"/>
            <p14:sldId id="546"/>
          </p14:sldIdLst>
        </p14:section>
        <p14:section name="Pretrunas modulis" id="{031C37E5-69A6-435B-A19A-7016524C09EE}">
          <p14:sldIdLst>
            <p14:sldId id="364"/>
            <p14:sldId id="464"/>
            <p14:sldId id="465"/>
            <p14:sldId id="510"/>
            <p14:sldId id="512"/>
            <p14:sldId id="513"/>
            <p14:sldId id="528"/>
            <p14:sldId id="529"/>
            <p14:sldId id="530"/>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Cikliski procesi" id="{33ACBBB8-62A8-42C7-8E38-EBD5D243D45D}">
          <p14:sldIdLst>
            <p14:sldId id="361"/>
            <p14:sldId id="442"/>
            <p14:sldId id="443"/>
            <p14:sldId id="315"/>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BDD8"/>
    <a:srgbClr val="3333FF"/>
    <a:srgbClr val="000000"/>
    <a:srgbClr val="FF9999"/>
    <a:srgbClr val="CC99FF"/>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6334" autoAdjust="0"/>
  </p:normalViewPr>
  <p:slideViewPr>
    <p:cSldViewPr snapToGrid="0" snapToObjects="1" showGuides="1">
      <p:cViewPr varScale="1">
        <p:scale>
          <a:sx n="116" d="100"/>
          <a:sy n="116" d="100"/>
        </p:scale>
        <p:origin x="642" y="114"/>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29/01/2022</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1/29/2022</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0.png"/><Relationship Id="rId7" Type="http://schemas.openxmlformats.org/officeDocument/2006/relationships/image" Target="../media/image351.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341.png"/><Relationship Id="rId5" Type="http://schemas.openxmlformats.org/officeDocument/2006/relationships/image" Target="../media/image310.png"/><Relationship Id="rId4" Type="http://schemas.openxmlformats.org/officeDocument/2006/relationships/image" Target="../media/image300.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44.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5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klasēm, modu</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51093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51093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51094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51094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53981"/>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53981"/>
                <a:ext cx="798896" cy="2783307"/>
              </a:xfrm>
              <a:prstGeom prst="rect">
                <a:avLst/>
              </a:prstGeom>
              <a:blipFill>
                <a:blip r:embed="rId4"/>
                <a:stretch>
                  <a:fillRect t="-650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53981"/>
                <a:ext cx="798896" cy="2783307"/>
              </a:xfrm>
              <a:prstGeom prst="rect">
                <a:avLst/>
              </a:prstGeom>
              <a:solidFill>
                <a:srgbClr val="9CBDD8"/>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53981"/>
                <a:ext cx="798896" cy="2783307"/>
              </a:xfrm>
              <a:prstGeom prst="rect">
                <a:avLst/>
              </a:prstGeom>
              <a:blipFill>
                <a:blip r:embed="rId5"/>
                <a:stretch>
                  <a:fillRect t="-1518"/>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8402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8402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53981"/>
                <a:ext cx="798896" cy="2783307"/>
              </a:xfrm>
              <a:prstGeom prst="rect">
                <a:avLst/>
              </a:prstGeom>
              <a:solidFill>
                <a:schemeClr val="accent2">
                  <a:lumMod val="60000"/>
                  <a:lumOff val="40000"/>
                </a:schemeClr>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53981"/>
                <a:ext cx="798896" cy="2783307"/>
              </a:xfrm>
              <a:prstGeom prst="rect">
                <a:avLst/>
              </a:prstGeom>
              <a:blipFill>
                <a:blip r:embed="rId6"/>
                <a:stretch>
                  <a:fillRect t="-151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53987"/>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53987"/>
                <a:ext cx="798896" cy="2783307"/>
              </a:xfrm>
              <a:prstGeom prst="rect">
                <a:avLst/>
              </a:prstGeom>
              <a:blipFill>
                <a:blip r:embed="rId7"/>
                <a:stretch>
                  <a:fillRect t="-650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8403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8403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8403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89947" y="953981"/>
                <a:ext cx="798896" cy="2783307"/>
              </a:xfrm>
              <a:prstGeom prst="rect">
                <a:avLst/>
              </a:prstGeom>
              <a:solidFill>
                <a:schemeClr val="accent3">
                  <a:lumMod val="60000"/>
                  <a:lumOff val="40000"/>
                </a:schemeClr>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89947" y="953981"/>
                <a:ext cx="798896" cy="2783307"/>
              </a:xfrm>
              <a:prstGeom prst="rect">
                <a:avLst/>
              </a:prstGeom>
              <a:blipFill>
                <a:blip r:embed="rId9"/>
                <a:stretch>
                  <a:fillRect t="-1518"/>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923583"/>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923583"/>
                <a:ext cx="4105776" cy="579407"/>
              </a:xfrm>
              <a:prstGeom prst="rect">
                <a:avLst/>
              </a:prstGeom>
              <a:blipFill>
                <a:blip r:embed="rId10"/>
                <a:stretch>
                  <a:fillRect l="-4451" t="-16842" b="-50526"/>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770246"/>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770246"/>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53987"/>
                <a:ext cx="798896" cy="2783307"/>
              </a:xfrm>
              <a:prstGeom prst="rect">
                <a:avLst/>
              </a:prstGeom>
              <a:solidFill>
                <a:srgbClr val="92D050"/>
              </a:solid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a:t>
                </a:r>
              </a:p>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53987"/>
                <a:ext cx="798896" cy="2783307"/>
              </a:xfrm>
              <a:prstGeom prst="rect">
                <a:avLst/>
              </a:prstGeom>
              <a:blipFill>
                <a:blip r:embed="rId12"/>
                <a:stretch>
                  <a:fillRect t="-6508"/>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nvGraphicFramePr>
        <p:xfrm>
          <a:off x="4624146" y="1094491"/>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99450" y="175806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99450" y="273417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99450" y="3690748"/>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85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41942"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76260" y="96917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99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99450" y="3212462"/>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825255" y="4514809"/>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v-LV"/>
          </a:p>
        </p:txBody>
      </p:sp>
      <p:sp>
        <p:nvSpPr>
          <p:cNvPr id="3" name="Title 2"/>
          <p:cNvSpPr>
            <a:spLocks noGrp="1"/>
          </p:cNvSpPr>
          <p:nvPr>
            <p:ph type="title"/>
          </p:nvPr>
        </p:nvSpPr>
        <p:spPr/>
        <p:txBody>
          <a:bodyPr/>
          <a:lstStyle/>
          <a:p>
            <a:endParaRPr lang="lv-LV"/>
          </a:p>
        </p:txBody>
      </p:sp>
    </p:spTree>
    <p:extLst>
      <p:ext uri="{BB962C8B-B14F-4D97-AF65-F5344CB8AC3E}">
        <p14:creationId xmlns:p14="http://schemas.microsoft.com/office/powerpoint/2010/main" val="41469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grpSp>
        <p:nvGrpSpPr>
          <p:cNvPr id="2" name="Group 1"/>
          <p:cNvGrpSpPr/>
          <p:nvPr/>
        </p:nvGrpSpPr>
        <p:grpSpPr>
          <a:xfrm>
            <a:off x="511178" y="623430"/>
            <a:ext cx="4056958" cy="4312663"/>
            <a:chOff x="240006" y="432795"/>
            <a:chExt cx="4403193" cy="4680721"/>
          </a:xfrm>
        </p:grpSpPr>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smtClean="0">
                          <a:solidFill>
                            <a:schemeClr val="tx2"/>
                          </a:solidFill>
                        </a:rPr>
                        <a:t>32</a:t>
                      </a:r>
                      <a:endParaRPr lang="lv-LV" sz="1600" dirty="0">
                        <a:solidFill>
                          <a:schemeClr val="tx2"/>
                        </a:solidFill>
                      </a:endParaRPr>
                    </a:p>
                  </a:txBody>
                  <a:tcPr marL="0"/>
                </a:tc>
                <a:tc>
                  <a:txBody>
                    <a:bodyPr/>
                    <a:lstStyle/>
                    <a:p>
                      <a:pPr algn="r"/>
                      <a:r>
                        <a:rPr lang="lv-LV" sz="160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smtClean="0">
                          <a:solidFill>
                            <a:schemeClr val="tx2"/>
                          </a:solidFill>
                        </a:rPr>
                        <a:t>3125</a:t>
                      </a:r>
                      <a:endParaRPr lang="lv-LV" sz="1600" dirty="0">
                        <a:solidFill>
                          <a:schemeClr val="tx2"/>
                        </a:solidFill>
                      </a:endParaRPr>
                    </a:p>
                  </a:txBody>
                  <a:tcPr marL="0"/>
                </a:tc>
                <a:tc>
                  <a:txBody>
                    <a:bodyPr/>
                    <a:lstStyle/>
                    <a:p>
                      <a:pPr algn="r"/>
                      <a:r>
                        <a:rPr lang="lv-LV" sz="160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892894"/>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(un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892894"/>
                <a:ext cx="3515171" cy="1477328"/>
              </a:xfrm>
              <a:prstGeom prst="rect">
                <a:avLst/>
              </a:prstGeom>
              <a:blipFill>
                <a:blip r:embed="rId7"/>
                <a:stretch>
                  <a:fillRect l="-1563" t="-2479"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89744"/>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89744"/>
                <a:ext cx="3662183" cy="1323439"/>
              </a:xfrm>
              <a:prstGeom prst="rect">
                <a:avLst/>
              </a:prstGeom>
              <a:blipFill>
                <a:blip r:embed="rId8"/>
                <a:stretch>
                  <a:fillRect l="-1664" t="-1843" b="-7834"/>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37209"/>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lv-LV" sz="2000" dirty="0" smtClean="0">
                <a:solidFill>
                  <a:srgbClr val="3333FF"/>
                </a:solidFill>
                <a:latin typeface="Lucida Sans" panose="020B0602030504020204" pitchFamily="34" charset="0"/>
              </a:rPr>
              <a:t> S</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a:t>
            </a:r>
            <a:r>
              <a:rPr lang="en-US" sz="2000" dirty="0" err="1" smtClean="0">
                <a:solidFill>
                  <a:srgbClr val="3333FF"/>
                </a:solidFill>
                <a:latin typeface="Lucida Sans" panose="020B0602030504020204" pitchFamily="34" charset="0"/>
              </a:rPr>
              <a:t>num</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S(S(S(2012**2012)))</a:t>
            </a:r>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grpSp>
        <p:nvGrpSpPr>
          <p:cNvPr id="16" name="Group 15"/>
          <p:cNvGrpSpPr/>
          <p:nvPr/>
        </p:nvGrpSpPr>
        <p:grpSpPr>
          <a:xfrm>
            <a:off x="4979587" y="1260033"/>
            <a:ext cx="3720457" cy="3164192"/>
            <a:chOff x="5249615" y="872733"/>
            <a:chExt cx="3720457" cy="3164192"/>
          </a:xfrm>
        </p:grpSpPr>
        <p:sp>
          <p:nvSpPr>
            <p:cNvPr id="31" name="Oval 30"/>
            <p:cNvSpPr>
              <a:spLocks noChangeAspect="1"/>
            </p:cNvSpPr>
            <p:nvPr/>
          </p:nvSpPr>
          <p:spPr>
            <a:xfrm>
              <a:off x="6753305" y="8727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543305" y="11253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8074142" y="15969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311242" y="22610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8074141"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543305" y="34421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753305" y="36715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992890" y="34162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491895"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5249615" y="22610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491895" y="15666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992890" y="10618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857310" y="1437279"/>
              <a:ext cx="1739508" cy="312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803797" y="1878559"/>
              <a:ext cx="2270344" cy="1258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365637" y="2954718"/>
              <a:ext cx="604435" cy="552414"/>
            </a:xfrm>
            <a:prstGeom prst="arc">
              <a:avLst>
                <a:gd name="adj1" fmla="val 12961650"/>
                <a:gd name="adj2" fmla="val 10007962"/>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989029" y="693714"/>
            <a:ext cx="4720898" cy="2185214"/>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mtClean="0"/>
              <a:t>Kvintu aplis</a:t>
            </a:r>
            <a:endParaRPr lang="lv-LV"/>
          </a:p>
        </p:txBody>
      </p:sp>
      <p:pic>
        <p:nvPicPr>
          <p:cNvPr id="4" name="Picture 3"/>
          <p:cNvPicPr>
            <a:picLocks noChangeAspect="1"/>
          </p:cNvPicPr>
          <p:nvPr/>
        </p:nvPicPr>
        <p:blipFill>
          <a:blip r:embed="rId3"/>
          <a:stretch>
            <a:fillRect/>
          </a:stretch>
        </p:blipFill>
        <p:spPr>
          <a:xfrm>
            <a:off x="223587" y="742142"/>
            <a:ext cx="8482732" cy="1340819"/>
          </a:xfrm>
          <a:prstGeom prst="rect">
            <a:avLst/>
          </a:prstGeom>
        </p:spPr>
      </p:pic>
      <p:sp>
        <p:nvSpPr>
          <p:cNvPr id="5" name="Oval 4"/>
          <p:cNvSpPr/>
          <p:nvPr/>
        </p:nvSpPr>
        <p:spPr>
          <a:xfrm>
            <a:off x="395596"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68672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41094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412551"/>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41094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688326"/>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68672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68511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68351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24" name="TextBox 23"/>
          <p:cNvSpPr txBox="1"/>
          <p:nvPr/>
        </p:nvSpPr>
        <p:spPr>
          <a:xfrm>
            <a:off x="126208" y="2059956"/>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2059956"/>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83166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837036"/>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
        <p:nvSpPr>
          <p:cNvPr id="6" name="Left Brace 5"/>
          <p:cNvSpPr/>
          <p:nvPr/>
        </p:nvSpPr>
        <p:spPr>
          <a:xfrm rot="5400000">
            <a:off x="856445" y="274210"/>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dirty="0"/>
          </a:p>
        </p:txBody>
      </p:sp>
      <p:sp>
        <p:nvSpPr>
          <p:cNvPr id="27" name="Left Brace 26"/>
          <p:cNvSpPr/>
          <p:nvPr/>
        </p:nvSpPr>
        <p:spPr>
          <a:xfrm rot="5400000">
            <a:off x="1989147"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29" name="Left Brace 28"/>
          <p:cNvSpPr/>
          <p:nvPr/>
        </p:nvSpPr>
        <p:spPr>
          <a:xfrm rot="5400000">
            <a:off x="3072424" y="274206"/>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0" name="Left Brace 29"/>
          <p:cNvSpPr/>
          <p:nvPr/>
        </p:nvSpPr>
        <p:spPr>
          <a:xfrm rot="5400000">
            <a:off x="4180409"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1" name="Left Brace 30"/>
          <p:cNvSpPr/>
          <p:nvPr/>
        </p:nvSpPr>
        <p:spPr>
          <a:xfrm rot="5400000">
            <a:off x="5304873" y="265968"/>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2" name="Left Brace 31"/>
          <p:cNvSpPr/>
          <p:nvPr/>
        </p:nvSpPr>
        <p:spPr>
          <a:xfrm rot="5400000">
            <a:off x="6396388" y="270085"/>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3" name="Left Brace 32"/>
          <p:cNvSpPr/>
          <p:nvPr/>
        </p:nvSpPr>
        <p:spPr>
          <a:xfrm rot="5400000">
            <a:off x="7487903" y="270089"/>
            <a:ext cx="172009" cy="109712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sp>
        <p:nvSpPr>
          <p:cNvPr id="34" name="TextBox 33"/>
          <p:cNvSpPr txBox="1"/>
          <p:nvPr/>
        </p:nvSpPr>
        <p:spPr>
          <a:xfrm>
            <a:off x="850123" y="506753"/>
            <a:ext cx="284052" cy="307777"/>
          </a:xfrm>
          <a:prstGeom prst="rect">
            <a:avLst/>
          </a:prstGeom>
          <a:noFill/>
        </p:spPr>
        <p:txBody>
          <a:bodyPr wrap="none" rtlCol="0">
            <a:spAutoFit/>
          </a:bodyPr>
          <a:lstStyle/>
          <a:p>
            <a:r>
              <a:rPr lang="lv-LV" sz="1400" dirty="0" smtClean="0">
                <a:solidFill>
                  <a:srgbClr val="002060"/>
                </a:solidFill>
              </a:rPr>
              <a:t>1</a:t>
            </a:r>
            <a:endParaRPr lang="lv-LV" sz="1400" dirty="0">
              <a:solidFill>
                <a:srgbClr val="002060"/>
              </a:solidFill>
            </a:endParaRPr>
          </a:p>
        </p:txBody>
      </p:sp>
      <p:sp>
        <p:nvSpPr>
          <p:cNvPr id="35" name="TextBox 34"/>
          <p:cNvSpPr txBox="1"/>
          <p:nvPr/>
        </p:nvSpPr>
        <p:spPr>
          <a:xfrm>
            <a:off x="2015781" y="502631"/>
            <a:ext cx="284052" cy="307777"/>
          </a:xfrm>
          <a:prstGeom prst="rect">
            <a:avLst/>
          </a:prstGeom>
          <a:noFill/>
        </p:spPr>
        <p:txBody>
          <a:bodyPr wrap="none" rtlCol="0">
            <a:spAutoFit/>
          </a:bodyPr>
          <a:lstStyle/>
          <a:p>
            <a:r>
              <a:rPr lang="lv-LV" sz="1400" dirty="0" smtClean="0">
                <a:solidFill>
                  <a:srgbClr val="002060"/>
                </a:solidFill>
              </a:rPr>
              <a:t>2</a:t>
            </a:r>
            <a:endParaRPr lang="lv-LV" sz="1400" dirty="0">
              <a:solidFill>
                <a:srgbClr val="002060"/>
              </a:solidFill>
            </a:endParaRPr>
          </a:p>
        </p:txBody>
      </p:sp>
      <p:sp>
        <p:nvSpPr>
          <p:cNvPr id="36" name="TextBox 35"/>
          <p:cNvSpPr txBox="1"/>
          <p:nvPr/>
        </p:nvSpPr>
        <p:spPr>
          <a:xfrm>
            <a:off x="3119643" y="494393"/>
            <a:ext cx="284052" cy="307777"/>
          </a:xfrm>
          <a:prstGeom prst="rect">
            <a:avLst/>
          </a:prstGeom>
          <a:noFill/>
        </p:spPr>
        <p:txBody>
          <a:bodyPr wrap="none" rtlCol="0">
            <a:spAutoFit/>
          </a:bodyPr>
          <a:lstStyle/>
          <a:p>
            <a:r>
              <a:rPr lang="lv-LV" sz="1400" dirty="0" smtClean="0">
                <a:solidFill>
                  <a:srgbClr val="002060"/>
                </a:solidFill>
              </a:rPr>
              <a:t>3</a:t>
            </a:r>
            <a:endParaRPr lang="lv-LV" sz="1400" dirty="0">
              <a:solidFill>
                <a:srgbClr val="002060"/>
              </a:solidFill>
            </a:endParaRPr>
          </a:p>
        </p:txBody>
      </p:sp>
      <p:sp>
        <p:nvSpPr>
          <p:cNvPr id="37" name="TextBox 36"/>
          <p:cNvSpPr txBox="1"/>
          <p:nvPr/>
        </p:nvSpPr>
        <p:spPr>
          <a:xfrm>
            <a:off x="4215269" y="494393"/>
            <a:ext cx="284052" cy="307777"/>
          </a:xfrm>
          <a:prstGeom prst="rect">
            <a:avLst/>
          </a:prstGeom>
          <a:noFill/>
        </p:spPr>
        <p:txBody>
          <a:bodyPr wrap="none" rtlCol="0">
            <a:spAutoFit/>
          </a:bodyPr>
          <a:lstStyle/>
          <a:p>
            <a:r>
              <a:rPr lang="lv-LV" sz="1400" dirty="0" smtClean="0">
                <a:solidFill>
                  <a:srgbClr val="002060"/>
                </a:solidFill>
              </a:rPr>
              <a:t>4</a:t>
            </a:r>
            <a:endParaRPr lang="lv-LV" sz="1400" dirty="0">
              <a:solidFill>
                <a:srgbClr val="002060"/>
              </a:solidFill>
            </a:endParaRPr>
          </a:p>
        </p:txBody>
      </p:sp>
      <p:sp>
        <p:nvSpPr>
          <p:cNvPr id="38" name="TextBox 37"/>
          <p:cNvSpPr txBox="1"/>
          <p:nvPr/>
        </p:nvSpPr>
        <p:spPr>
          <a:xfrm>
            <a:off x="5331501" y="490271"/>
            <a:ext cx="284052" cy="307777"/>
          </a:xfrm>
          <a:prstGeom prst="rect">
            <a:avLst/>
          </a:prstGeom>
          <a:noFill/>
        </p:spPr>
        <p:txBody>
          <a:bodyPr wrap="none" rtlCol="0">
            <a:spAutoFit/>
          </a:bodyPr>
          <a:lstStyle/>
          <a:p>
            <a:r>
              <a:rPr lang="en-US" sz="1400" dirty="0" smtClean="0">
                <a:solidFill>
                  <a:srgbClr val="002060"/>
                </a:solidFill>
              </a:rPr>
              <a:t>5</a:t>
            </a:r>
            <a:endParaRPr lang="lv-LV" sz="1400" dirty="0">
              <a:solidFill>
                <a:srgbClr val="002060"/>
              </a:solidFill>
            </a:endParaRPr>
          </a:p>
        </p:txBody>
      </p:sp>
      <p:sp>
        <p:nvSpPr>
          <p:cNvPr id="39" name="TextBox 38"/>
          <p:cNvSpPr txBox="1"/>
          <p:nvPr/>
        </p:nvSpPr>
        <p:spPr>
          <a:xfrm>
            <a:off x="6443603" y="490271"/>
            <a:ext cx="284052" cy="307777"/>
          </a:xfrm>
          <a:prstGeom prst="rect">
            <a:avLst/>
          </a:prstGeom>
          <a:noFill/>
        </p:spPr>
        <p:txBody>
          <a:bodyPr wrap="none" rtlCol="0">
            <a:spAutoFit/>
          </a:bodyPr>
          <a:lstStyle/>
          <a:p>
            <a:r>
              <a:rPr lang="en-US" sz="1400" dirty="0">
                <a:solidFill>
                  <a:srgbClr val="002060"/>
                </a:solidFill>
              </a:rPr>
              <a:t>6</a:t>
            </a:r>
            <a:endParaRPr lang="lv-LV" sz="1400" dirty="0">
              <a:solidFill>
                <a:srgbClr val="002060"/>
              </a:solidFill>
            </a:endParaRPr>
          </a:p>
        </p:txBody>
      </p:sp>
      <p:sp>
        <p:nvSpPr>
          <p:cNvPr id="40" name="TextBox 39"/>
          <p:cNvSpPr txBox="1"/>
          <p:nvPr/>
        </p:nvSpPr>
        <p:spPr>
          <a:xfrm>
            <a:off x="7522759" y="490271"/>
            <a:ext cx="284052" cy="307777"/>
          </a:xfrm>
          <a:prstGeom prst="rect">
            <a:avLst/>
          </a:prstGeom>
          <a:noFill/>
        </p:spPr>
        <p:txBody>
          <a:bodyPr wrap="none" rtlCol="0">
            <a:spAutoFit/>
          </a:bodyPr>
          <a:lstStyle/>
          <a:p>
            <a:r>
              <a:rPr lang="en-US" sz="1400" dirty="0" smtClean="0">
                <a:solidFill>
                  <a:srgbClr val="002060"/>
                </a:solidFill>
              </a:rPr>
              <a:t>7</a:t>
            </a:r>
            <a:endParaRPr lang="lv-LV" sz="1400" dirty="0">
              <a:solidFill>
                <a:srgbClr val="002060"/>
              </a:solidFill>
            </a:endParaRPr>
          </a:p>
        </p:txBody>
      </p:sp>
    </p:spTree>
    <p:extLst>
      <p:ext uri="{BB962C8B-B14F-4D97-AF65-F5344CB8AC3E}">
        <p14:creationId xmlns:p14="http://schemas.microsoft.com/office/powerpoint/2010/main" val="359978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18490</TotalTime>
  <Words>3872</Words>
  <Application>Microsoft Office PowerPoint</Application>
  <PresentationFormat>On-screen Show (16:9)</PresentationFormat>
  <Paragraphs>973</Paragraphs>
  <Slides>65</Slides>
  <Notes>23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65</vt:i4>
      </vt:variant>
    </vt:vector>
  </HeadingPairs>
  <TitlesOfParts>
    <vt:vector size="77"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Kvintu aplis</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Mazā Fermā teorēma</vt:lpstr>
      <vt:lpstr>Kāpēc racionāli skaitļi ir periodiskas decimāldaļas?</vt:lpstr>
      <vt:lpstr>PowerPoint Presentation</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Cikliskas virknes</vt:lpstr>
      <vt:lpstr>Cikliskums kā parādība</vt:lpstr>
      <vt:lpstr>Piemēri ar/bez priekšperiodu</vt:lpstr>
      <vt:lpstr>Cikliski procesi skaitļiem</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612</cp:revision>
  <cp:lastPrinted>2016-11-05T06:20:46Z</cp:lastPrinted>
  <dcterms:created xsi:type="dcterms:W3CDTF">2016-04-09T20:26:42Z</dcterms:created>
  <dcterms:modified xsi:type="dcterms:W3CDTF">2022-01-29T17:25:23Z</dcterms:modified>
</cp:coreProperties>
</file>