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7" r:id="rId2"/>
    <p:sldMasterId id="2147483691" r:id="rId3"/>
  </p:sldMasterIdLst>
  <p:notesMasterIdLst>
    <p:notesMasterId r:id="rId35"/>
  </p:notesMasterIdLst>
  <p:handoutMasterIdLst>
    <p:handoutMasterId r:id="rId36"/>
  </p:handoutMasterIdLst>
  <p:sldIdLst>
    <p:sldId id="505" r:id="rId4"/>
    <p:sldId id="545" r:id="rId5"/>
    <p:sldId id="546" r:id="rId6"/>
    <p:sldId id="547" r:id="rId7"/>
    <p:sldId id="542" r:id="rId8"/>
    <p:sldId id="543" r:id="rId9"/>
    <p:sldId id="54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591" r:id="rId27"/>
    <p:sldId id="592" r:id="rId28"/>
    <p:sldId id="593" r:id="rId29"/>
    <p:sldId id="594" r:id="rId30"/>
    <p:sldId id="595" r:id="rId31"/>
    <p:sldId id="596" r:id="rId32"/>
    <p:sldId id="597" r:id="rId33"/>
    <p:sldId id="598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A. Skaitļu kopas: Ievads" id="{1FAD1ABF-089D-455E-B1C3-A7DF80C39BDF}">
          <p14:sldIdLst>
            <p14:sldId id="505"/>
          </p14:sldIdLst>
        </p14:section>
        <p14:section name="Testu jautājumi" id="{47161227-20F8-401E-8490-4DCBE8B5A7D6}">
          <p14:sldIdLst>
            <p14:sldId id="545"/>
            <p14:sldId id="546"/>
            <p14:sldId id="547"/>
            <p14:sldId id="542"/>
            <p14:sldId id="543"/>
            <p14:sldId id="54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</p14:sldIdLst>
        </p14:section>
        <p14:section name="Untitled Section" id="{F3DBF239-7E4F-48AA-9F5D-CB2F39E100CB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sitis, Kalvis" initials="AK" lastIdx="1" clrIdx="0">
    <p:extLst>
      <p:ext uri="{19B8F6BF-5375-455C-9EA6-DF929625EA0E}">
        <p15:presenceInfo xmlns:p15="http://schemas.microsoft.com/office/powerpoint/2012/main" userId="S-1-5-21-2099920240-397961286-17591369-33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D1E"/>
    <a:srgbClr val="3333FF"/>
    <a:srgbClr val="FF6C0C"/>
    <a:srgbClr val="299D37"/>
    <a:srgbClr val="000000"/>
    <a:srgbClr val="808080"/>
    <a:srgbClr val="4D4D4D"/>
    <a:srgbClr val="666465"/>
    <a:srgbClr val="CCCCC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8" autoAdjust="0"/>
    <p:restoredTop sz="80653" autoAdjust="0"/>
  </p:normalViewPr>
  <p:slideViewPr>
    <p:cSldViewPr snapToGrid="0" snapToObjects="1" showGuides="1">
      <p:cViewPr varScale="1">
        <p:scale>
          <a:sx n="85" d="100"/>
          <a:sy n="85" d="100"/>
        </p:scale>
        <p:origin x="540" y="84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viewProps" Target="view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D330-A21E-4CA8-B066-FB950CEE6323}" type="datetimeFigureOut">
              <a:rPr lang="en-GB" smtClean="0"/>
              <a:t>13/11/2020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65DB-18AC-3F42-8A01-45EA04C553EE}" type="datetimeFigureOut">
              <a:rPr lang="en-US" smtClean="0"/>
              <a:pPr/>
              <a:t>11/13/2020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16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35874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8565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99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6905267" y="1097768"/>
            <a:ext cx="895493" cy="841379"/>
            <a:chOff x="6471270" y="680644"/>
            <a:chExt cx="1763486" cy="1656920"/>
          </a:xfrm>
        </p:grpSpPr>
        <p:cxnSp>
          <p:nvCxnSpPr>
            <p:cNvPr id="3" name="Straight Connector 2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10160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211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879359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3-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85" r:id="rId2"/>
    <p:sldLayoutId id="2147483686" r:id="rId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3</a:t>
            </a:r>
            <a:r>
              <a:rPr lang="lv-LV" sz="1000" baseline="0" dirty="0" smtClean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22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Skait</a:t>
            </a:r>
            <a:r>
              <a:rPr lang="lv-LV" dirty="0" smtClean="0"/>
              <a:t>ļu kopas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 smtClean="0">
                    <a:solidFill>
                      <a:schemeClr val="tx2"/>
                    </a:solidFill>
                  </a:rPr>
                  <a:t>Kāpinātāja pacelšanas lemmas</a:t>
                </a: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 smtClean="0">
                    <a:solidFill>
                      <a:schemeClr val="tx2"/>
                    </a:solidFill>
                  </a:rPr>
                  <a:t>Faktoriāli un binomiālie koeficienti</a:t>
                </a: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 smtClean="0">
                    <a:solidFill>
                      <a:schemeClr val="tx2"/>
                    </a:solidFill>
                  </a:rPr>
                  <a:t>Peano aksiomas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en-US" dirty="0">
                    <a:solidFill>
                      <a:schemeClr val="tx2"/>
                    </a:solidFill>
                  </a:rPr>
                  <a:t>O</a:t>
                </a:r>
                <a:r>
                  <a:rPr lang="lv-LV" dirty="0">
                    <a:solidFill>
                      <a:schemeClr val="tx2"/>
                    </a:solidFill>
                  </a:rPr>
                  <a:t>perācijas un to inversās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>
                    <a:solidFill>
                      <a:schemeClr val="tx2"/>
                    </a:solidFill>
                  </a:rPr>
                  <a:t>Iracionalitātes pierādījumi, v</a:t>
                </a:r>
                <a:r>
                  <a:rPr lang="en-US" dirty="0">
                    <a:solidFill>
                      <a:schemeClr val="tx2"/>
                    </a:solidFill>
                  </a:rPr>
                  <a:t>-mi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lv-LV" dirty="0">
                    <a:solidFill>
                      <a:schemeClr val="tx2"/>
                    </a:solidFill>
                  </a:rPr>
                  <a:t> </a:t>
                </a:r>
                <a:r>
                  <a:rPr lang="en-US" dirty="0" err="1">
                    <a:solidFill>
                      <a:schemeClr val="tx2"/>
                    </a:solidFill>
                  </a:rPr>
                  <a:t>u.c</a:t>
                </a:r>
                <a:r>
                  <a:rPr lang="en-US" dirty="0">
                    <a:solidFill>
                      <a:schemeClr val="tx2"/>
                    </a:solidFill>
                  </a:rPr>
                  <a:t>. </a:t>
                </a:r>
                <a:r>
                  <a:rPr lang="lv-LV" dirty="0">
                    <a:solidFill>
                      <a:schemeClr val="tx2"/>
                    </a:solidFill>
                  </a:rPr>
                  <a:t>veselos skaitļos  </a:t>
                </a: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>
                    <a:solidFill>
                      <a:schemeClr val="tx2"/>
                    </a:solidFill>
                  </a:rPr>
                  <a:t>Hilberta viesnīca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>
                    <a:solidFill>
                      <a:schemeClr val="tx2"/>
                    </a:solidFill>
                  </a:rPr>
                  <a:t>Reizināšana ar saistīto izteiksmi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>
                    <a:solidFill>
                      <a:schemeClr val="tx2"/>
                    </a:solidFill>
                  </a:rPr>
                  <a:t>Fibonači skaitļi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marL="285750" indent="-285750">
                  <a:lnSpc>
                    <a:spcPct val="100000"/>
                  </a:lnSpc>
                  <a:buFont typeface="Webdings" panose="05030102010509060703" pitchFamily="18" charset="2"/>
                  <a:buChar char="4"/>
                </a:pPr>
                <a:r>
                  <a:rPr lang="lv-LV" dirty="0">
                    <a:solidFill>
                      <a:schemeClr val="tx2"/>
                    </a:solidFill>
                  </a:rPr>
                  <a:t>Raksturīgais </a:t>
                </a:r>
                <a:r>
                  <a:rPr lang="lv-LV" dirty="0" smtClean="0">
                    <a:solidFill>
                      <a:schemeClr val="tx2"/>
                    </a:solidFill>
                  </a:rPr>
                  <a:t>vienādojums</a:t>
                </a:r>
                <a:endParaRPr lang="lv-LV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2"/>
                <a:stretch>
                  <a:fillRect l="-2643" t="-2772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27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Uzrakstīt</a:t>
                </a:r>
                <a:r>
                  <a:rPr lang="en-US" dirty="0"/>
                  <a:t> </a:t>
                </a:r>
                <a:r>
                  <a:rPr lang="en-US" dirty="0" err="1"/>
                  <a:t>skaitļa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sadalījumu</a:t>
                </a:r>
                <a:r>
                  <a:rPr lang="en-US" dirty="0"/>
                  <a:t> </a:t>
                </a:r>
                <a:r>
                  <a:rPr lang="en-US" dirty="0" err="1"/>
                  <a:t>pirmreizinātājos</a:t>
                </a:r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Atrisinājums: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2015=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∙13∙31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9.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Naturāliem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,30)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:r>
                  <a:rPr lang="en-US" dirty="0" err="1"/>
                  <a:t>pieņemt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dažādas</a:t>
                </a:r>
                <a:r>
                  <a:rPr lang="en-US" dirty="0"/>
                  <a:t> </a:t>
                </a:r>
                <a:r>
                  <a:rPr lang="en-US" dirty="0" err="1"/>
                  <a:t>vērtības</a:t>
                </a:r>
                <a:r>
                  <a:rPr lang="en-US" dirty="0"/>
                  <a:t>. </a:t>
                </a:r>
                <a:r>
                  <a:rPr lang="en-US" dirty="0" err="1"/>
                  <a:t>Uzrakst</a:t>
                </a:r>
                <a:r>
                  <a:rPr lang="lv-LV" dirty="0"/>
                  <a:t>īt, kuras tās ir</a:t>
                </a:r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r>
                  <a:rPr lang="lv-LV" b="1" dirty="0" smtClean="0"/>
                  <a:t>Atrisinājums. </a:t>
                </a:r>
                <a:r>
                  <a:rPr lang="lv-LV" dirty="0" smtClean="0"/>
                  <a:t>Lielākais kopīgais dalītājs noteikti ir skaitļa 30 dalītājs. Uzrakstām visus 8 šī skaitļa dalītājus: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1, 2, 3, 5, 6, 10, 15, 30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10.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Pēc</a:t>
                </a:r>
                <a:r>
                  <a:rPr lang="en-US" dirty="0"/>
                  <a:t> </a:t>
                </a:r>
                <a:r>
                  <a:rPr lang="en-US" dirty="0" err="1"/>
                  <a:t>Eilera</a:t>
                </a:r>
                <a:r>
                  <a:rPr lang="en-US" dirty="0"/>
                  <a:t> </a:t>
                </a:r>
                <a:r>
                  <a:rPr lang="en-US" dirty="0" err="1"/>
                  <a:t>teorēmas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(121)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121)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kāpinātāju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kuram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121)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lv-LV" dirty="0" smtClean="0"/>
              </a:p>
              <a:p>
                <a:r>
                  <a:rPr lang="lv-LV" dirty="0" smtClean="0"/>
                  <a:t>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ir divreiz mazāks skaitlis nekā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lv-LV" dirty="0" smtClean="0"/>
                  <a:t>, tad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121)</m:t>
                    </m:r>
                  </m:oMath>
                </a14:m>
                <a:r>
                  <a:rPr lang="en-US" dirty="0"/>
                  <a:t>. </a:t>
                </a:r>
                <a:r>
                  <a:rPr lang="lv-LV" dirty="0" smtClean="0"/>
                  <a:t> (T.i. kaut kas, kura kvadrāts ir 1.)</a:t>
                </a:r>
              </a:p>
              <a:p>
                <a:r>
                  <a:rPr lang="lv-LV" dirty="0" smtClean="0"/>
                  <a:t>Var riskēt un izvēlēties </a:t>
                </a:r>
                <a14:m>
                  <m:oMath xmlns:m="http://schemas.openxmlformats.org/officeDocument/2006/math"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(Atrisinājums ar varbūtību p=0.5)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11.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0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:r>
                  <a:rPr lang="en-US" dirty="0" smtClean="0"/>
                  <a:t>Dots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9)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atlikumu</a:t>
                </a:r>
                <a:r>
                  <a:rPr lang="en-US" dirty="0"/>
                  <a:t> </a:t>
                </a:r>
                <a:r>
                  <a:rPr lang="en-US" dirty="0" err="1"/>
                  <a:t>dod</a:t>
                </a:r>
                <a:r>
                  <a:rPr lang="en-US" dirty="0"/>
                  <a:t> </a:t>
                </a:r>
                <a:r>
                  <a:rPr lang="en-US" dirty="0" err="1"/>
                  <a:t>izteiksme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dirty="0" smtClean="0"/>
              </a:p>
              <a:p>
                <a:r>
                  <a:rPr lang="en-US" dirty="0" smtClean="0"/>
                  <a:t>dalot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dirty="0"/>
                  <a:t>? </a:t>
                </a:r>
                <a:endParaRPr lang="lv-LV" dirty="0" smtClean="0"/>
              </a:p>
              <a:p>
                <a:endParaRPr lang="lv-LV" dirty="0" smtClean="0"/>
              </a:p>
              <a:p>
                <a:r>
                  <a:rPr lang="lv-LV" b="1" dirty="0" smtClean="0"/>
                  <a:t>Atrisinājums: </a:t>
                </a:r>
                <a:r>
                  <a:rPr lang="lv-LV" dirty="0" smtClean="0"/>
                  <a:t>Var ievietot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≡ 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Tad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Sareizinot divas izteiksmes, kas dalās ar 9, iegūst izteiksmi, kas dalās ar 81.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3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12.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2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Pēc</a:t>
                </a:r>
                <a:r>
                  <a:rPr lang="en-US" dirty="0"/>
                  <a:t> </a:t>
                </a:r>
                <a:r>
                  <a:rPr lang="en-US" dirty="0" err="1"/>
                  <a:t>Eilera</a:t>
                </a:r>
                <a:r>
                  <a:rPr lang="en-US" dirty="0"/>
                  <a:t> </a:t>
                </a:r>
                <a:r>
                  <a:rPr lang="en-US" dirty="0" err="1"/>
                  <a:t>teorēmas</a:t>
                </a:r>
                <a:r>
                  <a:rPr lang="en-US" dirty="0"/>
                  <a:t>, </a:t>
                </a:r>
                <a:r>
                  <a:rPr lang="en-US" dirty="0" err="1"/>
                  <a:t>jebkuram</a:t>
                </a:r>
                <a:r>
                  <a:rPr lang="en-US" dirty="0"/>
                  <a:t> </a:t>
                </a:r>
                <a:r>
                  <a:rPr lang="en-US" dirty="0" err="1"/>
                  <a:t>nepāru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spēkā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(8)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Bet </a:t>
                </a:r>
                <a:r>
                  <a:rPr lang="en-US" dirty="0" err="1"/>
                  <a:t>kāds</a:t>
                </a:r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vismazākais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kas</a:t>
                </a:r>
                <a:r>
                  <a:rPr lang="en-US" dirty="0"/>
                  <a:t> </a:t>
                </a:r>
                <a:r>
                  <a:rPr lang="en-US" dirty="0" err="1"/>
                  <a:t>patvaļīgam</a:t>
                </a:r>
                <a:r>
                  <a:rPr lang="en-US" dirty="0"/>
                  <a:t> </a:t>
                </a:r>
                <a:r>
                  <a:rPr lang="en-US" dirty="0" err="1"/>
                  <a:t>nepāru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apmierina</a:t>
                </a:r>
                <a:r>
                  <a:rPr lang="en-US" dirty="0"/>
                  <a:t> </a:t>
                </a:r>
                <a:r>
                  <a:rPr lang="en-US" dirty="0" err="1"/>
                  <a:t>sakarību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8)</m:t>
                    </m:r>
                  </m:oMath>
                </a14:m>
                <a:r>
                  <a:rPr lang="en-US" dirty="0"/>
                  <a:t> ?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Eilera teorēmas rezultāts ir: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</m:t>
                        </m:r>
                      </m:e>
                    </m:d>
                  </m:oMath>
                </a14:m>
                <a:r>
                  <a:rPr lang="lv-LV" dirty="0" smtClean="0"/>
                  <a:t>, 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ir nepāru.</a:t>
                </a:r>
              </a:p>
              <a:p>
                <a:r>
                  <a:rPr lang="lv-LV" dirty="0" smtClean="0"/>
                  <a:t>Bet ir spēkā arī stiprāks rezultāts: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+1=4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lv-LV" dirty="0" smtClean="0"/>
                  <a:t> vienmēr ir pāru skaitlis.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987" r="-1370" b="-5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13.jautājums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Dots, </a:t>
                </a:r>
                <a:r>
                  <a:rPr lang="en-US" dirty="0" err="1"/>
                  <a:t>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/>
                  <a:t>. </a:t>
                </a:r>
                <a:r>
                  <a:rPr lang="en-US" dirty="0" err="1"/>
                  <a:t>Vai</a:t>
                </a:r>
                <a:r>
                  <a:rPr lang="en-US" dirty="0"/>
                  <a:t> </a:t>
                </a:r>
                <a:r>
                  <a:rPr lang="en-US" dirty="0" err="1"/>
                  <a:t>arī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/>
                  <a:t>?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Jā. Ja kāds no skaitļiem satur pirmskaitli nepāra pakāpē, tad vai nu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lv-LV" dirty="0" smtClean="0"/>
                  <a:t>vai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lv-LV" dirty="0" smtClean="0"/>
                  <a:t>šī pakāpe «izlīdīs ārā».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14.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8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Dots, </a:t>
                </a:r>
                <a:r>
                  <a:rPr lang="en-US" dirty="0" err="1"/>
                  <a:t>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/>
                  <a:t>. </a:t>
                </a:r>
                <a:r>
                  <a:rPr lang="en-US" dirty="0" err="1"/>
                  <a:t>Vai</a:t>
                </a:r>
                <a:r>
                  <a:rPr lang="en-US" dirty="0"/>
                  <a:t> </a:t>
                </a:r>
                <a:r>
                  <a:rPr lang="en-US" dirty="0" err="1"/>
                  <a:t>arī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 smtClean="0"/>
                  <a:t>?</a:t>
                </a:r>
                <a:endParaRPr lang="lv-LV" dirty="0" smtClean="0"/>
              </a:p>
              <a:p>
                <a:endParaRPr lang="lv-LV" dirty="0" smtClean="0"/>
              </a:p>
              <a:p>
                <a:r>
                  <a:rPr lang="lv-LV" dirty="0" smtClean="0"/>
                  <a:t>Nē. Teiksim, 4, 12, 36 ir piemērs. Var atrast piemērus, kur neviens no trim skaitļiem nav pilns kvadrāts.</a:t>
                </a:r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15.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9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6"/>
                <a:ext cx="8456803" cy="2406036"/>
              </a:xfrm>
            </p:spPr>
            <p:txBody>
              <a:bodyPr/>
              <a:lstStyle/>
              <a:p>
                <a:r>
                  <a:rPr lang="en-US" dirty="0" smtClean="0"/>
                  <a:t>Skait</a:t>
                </a:r>
                <a:r>
                  <a:rPr lang="lv-LV" dirty="0"/>
                  <a:t>ļa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decimālpieraksts</a:t>
                </a:r>
                <a:r>
                  <a:rPr lang="en-US" dirty="0"/>
                  <a:t> </a:t>
                </a:r>
                <a:r>
                  <a:rPr lang="en-US" dirty="0" err="1"/>
                  <a:t>beidzas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ciparu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Ierakstīt</a:t>
                </a:r>
                <a:r>
                  <a:rPr lang="en-US" dirty="0"/>
                  <a:t> visas </a:t>
                </a:r>
                <a:r>
                  <a:rPr lang="en-US" dirty="0" err="1"/>
                  <a:t>trīs</a:t>
                </a:r>
                <a:r>
                  <a:rPr lang="en-US" dirty="0"/>
                  <a:t> 3-ciparu </a:t>
                </a:r>
                <a:r>
                  <a:rPr lang="en-US" dirty="0" err="1"/>
                  <a:t>virknītes</a:t>
                </a:r>
                <a:r>
                  <a:rPr lang="en-US" dirty="0"/>
                  <a:t>,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kurām</a:t>
                </a:r>
                <a:r>
                  <a:rPr lang="en-US" dirty="0"/>
                  <a:t>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:r>
                  <a:rPr lang="en-US" dirty="0" err="1"/>
                  <a:t>beigties</a:t>
                </a:r>
                <a:r>
                  <a:rPr lang="en-US" dirty="0"/>
                  <a:t> </a:t>
                </a:r>
                <a:r>
                  <a:rPr lang="en-US" dirty="0" err="1"/>
                  <a:t>skaitļa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decimālpieraksts</a:t>
                </a:r>
                <a:r>
                  <a:rPr lang="en-US" dirty="0" smtClean="0"/>
                  <a:t>.</a:t>
                </a:r>
                <a:endParaRPr lang="lv-LV" dirty="0" smtClean="0"/>
              </a:p>
              <a:p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=100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+25=</m:t>
                      </m:r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6"/>
                <a:ext cx="8456803" cy="2406036"/>
              </a:xfrm>
              <a:blipFill rotWithShape="0">
                <a:blip r:embed="rId2"/>
                <a:stretch>
                  <a:fillRect l="-2163" t="-3544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jautājums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06190" y="3784974"/>
              <a:ext cx="8489577" cy="74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901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06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33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51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51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235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13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633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2752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063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1995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d>
                                  <m:dPr>
                                    <m:ctrlP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827288"/>
                  </p:ext>
                </p:extLst>
              </p:nvPr>
            </p:nvGraphicFramePr>
            <p:xfrm>
              <a:off x="206190" y="3784974"/>
              <a:ext cx="8489577" cy="74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90163"/>
                    <a:gridCol w="600635"/>
                    <a:gridCol w="663388"/>
                    <a:gridCol w="735106"/>
                    <a:gridCol w="735106"/>
                    <a:gridCol w="672353"/>
                    <a:gridCol w="681318"/>
                    <a:gridCol w="663388"/>
                    <a:gridCol w="627529"/>
                    <a:gridCol w="600636"/>
                    <a:gridCol w="5199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6" t="-8065" r="-32691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6" t="-109836" r="-3269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1981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Pēterītis </a:t>
                </a:r>
                <a:r>
                  <a:rPr lang="en-US" dirty="0" err="1"/>
                  <a:t>vēlas</a:t>
                </a:r>
                <a:r>
                  <a:rPr lang="en-US" dirty="0"/>
                  <a:t> </a:t>
                </a:r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izmantojot</a:t>
                </a:r>
                <a:r>
                  <a:rPr lang="en-US" dirty="0"/>
                  <a:t> </a:t>
                </a:r>
                <a:r>
                  <a:rPr lang="en-US" dirty="0" err="1"/>
                  <a:t>Eiklīda</a:t>
                </a:r>
                <a:r>
                  <a:rPr lang="en-US" dirty="0"/>
                  <a:t> </a:t>
                </a:r>
                <a:r>
                  <a:rPr lang="en-US" dirty="0" err="1"/>
                  <a:t>algoritmu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 err="1"/>
                  <a:t>Kāds</a:t>
                </a:r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 smtClean="0"/>
                  <a:t>polinomu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 un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dalīšanas</a:t>
                </a:r>
                <a:r>
                  <a:rPr lang="en-US" dirty="0"/>
                  <a:t> </a:t>
                </a:r>
                <a:r>
                  <a:rPr lang="en-US" dirty="0" err="1"/>
                  <a:t>atlikums</a:t>
                </a:r>
                <a:r>
                  <a:rPr lang="en-US" dirty="0" smtClean="0"/>
                  <a:t>?</a:t>
                </a:r>
                <a:endParaRPr lang="lv-LV" dirty="0" smtClean="0"/>
              </a:p>
              <a:p>
                <a:endParaRPr lang="lv-LV" dirty="0" smtClean="0"/>
              </a:p>
              <a:p>
                <a:r>
                  <a:rPr lang="lv-LV" b="1" dirty="0" smtClean="0"/>
                  <a:t>Atrisinājums:</a:t>
                </a:r>
                <a:endParaRPr lang="lv-LV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8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Kuri no attēliem ir neiespējami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vērtību tabulā?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r>
                  <a:rPr lang="lv-LV" dirty="0" smtClean="0"/>
                  <a:t>Katrs otrais skaitlis dalās ar 2.</a:t>
                </a:r>
              </a:p>
              <a:p>
                <a:r>
                  <a:rPr lang="lv-LV" dirty="0" smtClean="0"/>
                  <a:t>Katrs trešais skaitlis dalās ar 3.</a:t>
                </a:r>
              </a:p>
              <a:p>
                <a:r>
                  <a:rPr lang="lv-LV" dirty="0" smtClean="0"/>
                  <a:t>Katrs ceturtais skaitlis (un katrs otrais pāru skaitlis) dalās ar 4. </a:t>
                </a:r>
              </a:p>
              <a:p>
                <a:r>
                  <a:rPr lang="lv-LV" dirty="0" smtClean="0"/>
                  <a:t>...</a:t>
                </a:r>
              </a:p>
              <a:p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1947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3. jautājums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6" y="1457305"/>
            <a:ext cx="1556757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9" y="1457305"/>
            <a:ext cx="1556757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95" y="1457305"/>
            <a:ext cx="1556757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05" y="1457305"/>
            <a:ext cx="155675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6"/>
                <a:ext cx="8456803" cy="2406036"/>
              </a:xfrm>
            </p:spPr>
            <p:txBody>
              <a:bodyPr/>
              <a:lstStyle/>
              <a:p>
                <a:r>
                  <a:rPr lang="en-US" dirty="0" smtClean="0"/>
                  <a:t>Skait</a:t>
                </a:r>
                <a:r>
                  <a:rPr lang="lv-LV" dirty="0"/>
                  <a:t>ļa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decimālpieraksts</a:t>
                </a:r>
                <a:r>
                  <a:rPr lang="en-US" dirty="0"/>
                  <a:t> </a:t>
                </a:r>
                <a:r>
                  <a:rPr lang="en-US" dirty="0" err="1"/>
                  <a:t>beidzas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ciparu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Ierakstīt</a:t>
                </a:r>
                <a:r>
                  <a:rPr lang="en-US" dirty="0"/>
                  <a:t> visas </a:t>
                </a:r>
                <a:r>
                  <a:rPr lang="en-US" dirty="0" err="1"/>
                  <a:t>trīs</a:t>
                </a:r>
                <a:r>
                  <a:rPr lang="en-US" dirty="0"/>
                  <a:t> 3-ciparu </a:t>
                </a:r>
                <a:r>
                  <a:rPr lang="en-US" dirty="0" err="1"/>
                  <a:t>virknītes</a:t>
                </a:r>
                <a:r>
                  <a:rPr lang="en-US" dirty="0"/>
                  <a:t>,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kurām</a:t>
                </a:r>
                <a:r>
                  <a:rPr lang="en-US" dirty="0"/>
                  <a:t>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:r>
                  <a:rPr lang="en-US" dirty="0" err="1"/>
                  <a:t>beigties</a:t>
                </a:r>
                <a:r>
                  <a:rPr lang="en-US" dirty="0"/>
                  <a:t> </a:t>
                </a:r>
                <a:r>
                  <a:rPr lang="en-US" dirty="0" err="1"/>
                  <a:t>skaitļa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decimālpieraksts</a:t>
                </a:r>
                <a:r>
                  <a:rPr lang="en-US" dirty="0" smtClean="0"/>
                  <a:t>.</a:t>
                </a:r>
                <a:endParaRPr lang="lv-LV" dirty="0" smtClean="0"/>
              </a:p>
              <a:p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=100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+100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+25=</m:t>
                      </m:r>
                    </m:oMath>
                  </m:oMathPara>
                </a14:m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6"/>
                <a:ext cx="8456803" cy="2406036"/>
              </a:xfrm>
              <a:blipFill rotWithShape="0">
                <a:blip r:embed="rId2"/>
                <a:stretch>
                  <a:fillRect l="-2163" t="-3544" r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1. jautājums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827288"/>
                  </p:ext>
                </p:extLst>
              </p:nvPr>
            </p:nvGraphicFramePr>
            <p:xfrm>
              <a:off x="206190" y="3784974"/>
              <a:ext cx="8489577" cy="74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901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06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33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51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351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235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8131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63388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2752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00636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19955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d>
                                  <m:dPr>
                                    <m:ctrlP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lv-LV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𝒎𝒐𝒅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lv-LV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827288"/>
                  </p:ext>
                </p:extLst>
              </p:nvPr>
            </p:nvGraphicFramePr>
            <p:xfrm>
              <a:off x="206190" y="3784974"/>
              <a:ext cx="8489577" cy="741680"/>
            </p:xfrm>
            <a:graphic>
              <a:graphicData uri="http://schemas.openxmlformats.org/drawingml/2006/table">
                <a:tbl>
                  <a:tblPr firstCol="1" bandRow="1">
                    <a:tableStyleId>{5C22544A-7EE6-4342-B048-85BDC9FD1C3A}</a:tableStyleId>
                  </a:tblPr>
                  <a:tblGrid>
                    <a:gridCol w="1990163"/>
                    <a:gridCol w="600635"/>
                    <a:gridCol w="663388"/>
                    <a:gridCol w="735106"/>
                    <a:gridCol w="735106"/>
                    <a:gridCol w="672353"/>
                    <a:gridCol w="681318"/>
                    <a:gridCol w="663388"/>
                    <a:gridCol w="627529"/>
                    <a:gridCol w="600636"/>
                    <a:gridCol w="519955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6" t="-8065" r="-326911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5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7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8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9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6" t="-109836" r="-32691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6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2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lv-LV" dirty="0" smtClean="0">
                              <a:solidFill>
                                <a:schemeClr val="tx2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361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Izteiksmē</a:t>
                </a:r>
                <a:r>
                  <a:rPr lang="en-US" dirty="0"/>
                  <a:t>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en-US" dirty="0" smtClean="0"/>
                  <a:t>skaitļus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palielināja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reizes</a:t>
                </a:r>
                <a:r>
                  <a:rPr lang="en-US" dirty="0"/>
                  <a:t>. </a:t>
                </a:r>
                <a:r>
                  <a:rPr lang="en-US" dirty="0" err="1"/>
                  <a:t>Cik</a:t>
                </a:r>
                <a:r>
                  <a:rPr lang="en-US" dirty="0"/>
                  <a:t> </a:t>
                </a:r>
                <a:r>
                  <a:rPr lang="en-US" dirty="0" err="1"/>
                  <a:t>reizes</a:t>
                </a:r>
                <a:r>
                  <a:rPr lang="en-US" dirty="0"/>
                  <a:t> </a:t>
                </a:r>
                <a:r>
                  <a:rPr lang="en-US" dirty="0" err="1"/>
                  <a:t>palielinājās</a:t>
                </a:r>
                <a:r>
                  <a:rPr lang="en-US" dirty="0"/>
                  <a:t> </a:t>
                </a:r>
                <a:r>
                  <a:rPr lang="en-US" dirty="0" err="1"/>
                  <a:t>izteiksmes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vērtība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1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Zināms</a:t>
                </a:r>
                <a:r>
                  <a:rPr lang="en-US" dirty="0"/>
                  <a:t>, </a:t>
                </a:r>
                <a:r>
                  <a:rPr lang="en-US" dirty="0" err="1"/>
                  <a:t>ka</a:t>
                </a:r>
                <a:r>
                  <a:rPr lang="en-US" dirty="0"/>
                  <a:t> 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+1≡0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25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en-US" dirty="0"/>
                  <a:t> </a:t>
                </a:r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citu</a:t>
                </a:r>
                <a:r>
                  <a:rPr lang="en-US" dirty="0"/>
                  <a:t> </a:t>
                </a:r>
                <a:r>
                  <a:rPr lang="en-US" dirty="0" err="1"/>
                  <a:t>skaitli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kurš</a:t>
                </a:r>
                <a:r>
                  <a:rPr lang="en-US" dirty="0"/>
                  <a:t> </a:t>
                </a:r>
                <a:r>
                  <a:rPr lang="en-US" dirty="0" err="1"/>
                  <a:t>nedod</a:t>
                </a:r>
                <a:r>
                  <a:rPr lang="en-US" dirty="0"/>
                  <a:t> </a:t>
                </a:r>
                <a:r>
                  <a:rPr lang="en-US" dirty="0" err="1"/>
                  <a:t>atlikumu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dalot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/>
                  <a:t>, bet </a:t>
                </a:r>
                <a:r>
                  <a:rPr lang="en-US" dirty="0" err="1"/>
                  <a:t>kuram</a:t>
                </a:r>
                <a:r>
                  <a:rPr lang="en-US" dirty="0"/>
                  <a:t> </a:t>
                </a:r>
                <a:r>
                  <a:rPr lang="en-US" dirty="0" err="1"/>
                  <a:t>arī</a:t>
                </a:r>
                <a:r>
                  <a:rPr lang="en-US" dirty="0"/>
                  <a:t> </a:t>
                </a:r>
                <a:r>
                  <a:rPr lang="en-US" dirty="0" err="1"/>
                  <a:t>izpildās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+1≡0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25)</m:t>
                    </m:r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b="1" dirty="0" smtClean="0"/>
                  <a:t>Atrisinājums: </a:t>
                </a:r>
                <a:r>
                  <a:rPr lang="lv-LV" dirty="0" smtClean="0"/>
                  <a:t>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tad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Tādēļ der arī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25)</m:t>
                    </m:r>
                  </m:oMath>
                </a14:m>
                <a:r>
                  <a:rPr lang="lv-LV" dirty="0" smtClean="0"/>
                  <a:t> jeb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5</a:t>
            </a:r>
            <a:r>
              <a:rPr lang="lv-LV" dirty="0" smtClean="0"/>
              <a:t>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5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Zināms</a:t>
                </a:r>
                <a:r>
                  <a:rPr lang="en-US" dirty="0"/>
                  <a:t>, </a:t>
                </a:r>
                <a:r>
                  <a:rPr lang="en-US" dirty="0" err="1"/>
                  <a:t>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dalās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bet </a:t>
                </a:r>
                <a:r>
                  <a:rPr lang="en-US" dirty="0" err="1"/>
                  <a:t>nedalās</a:t>
                </a:r>
                <a:r>
                  <a:rPr lang="en-US" dirty="0"/>
                  <a:t> ne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lielāku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pakāpi</a:t>
                </a:r>
                <a:r>
                  <a:rPr lang="en-US" dirty="0"/>
                  <a:t>. </a:t>
                </a:r>
                <a:r>
                  <a:rPr lang="en-US" dirty="0" err="1"/>
                  <a:t>Ko</a:t>
                </a:r>
                <a:r>
                  <a:rPr lang="en-US" dirty="0"/>
                  <a:t>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:r>
                  <a:rPr lang="en-US" dirty="0" err="1"/>
                  <a:t>apgalvot</a:t>
                </a:r>
                <a:r>
                  <a:rPr lang="en-US" dirty="0"/>
                  <a:t> par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 err="1"/>
                  <a:t>Pierakstīt</a:t>
                </a:r>
                <a:r>
                  <a:rPr lang="en-US" dirty="0"/>
                  <a:t> </a:t>
                </a:r>
                <a:r>
                  <a:rPr lang="en-US" dirty="0" err="1"/>
                  <a:t>apgalvojumu</a:t>
                </a:r>
                <a:r>
                  <a:rPr lang="en-US" dirty="0"/>
                  <a:t> </a:t>
                </a:r>
                <a:r>
                  <a:rPr lang="en-US" dirty="0" err="1"/>
                  <a:t>kongruences</a:t>
                </a:r>
                <a:r>
                  <a:rPr lang="en-US" dirty="0"/>
                  <a:t> </a:t>
                </a:r>
                <a:r>
                  <a:rPr lang="en-US" dirty="0" err="1"/>
                  <a:t>formā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b="1" dirty="0" smtClean="0"/>
                  <a:t>Atrisinājums: </a:t>
                </a:r>
                <a:r>
                  <a:rPr lang="lv-LV" dirty="0" smtClean="0"/>
                  <a:t>Kāpinātājs ir nepāru skaitlis: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lv-LV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lang="lv-LV" dirty="0" smtClean="0">
                  <a:solidFill>
                    <a:srgbClr val="FF0000"/>
                  </a:solidFill>
                </a:endParaRPr>
              </a:p>
              <a:p>
                <a:r>
                  <a:rPr lang="lv-LV" dirty="0" smtClean="0"/>
                  <a:t>Visiem pāru kāpinātājiem rezultāts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−1=24</m:t>
                    </m:r>
                  </m:oMath>
                </a14:m>
                <a:r>
                  <a:rPr lang="lv-LV" dirty="0" smtClean="0"/>
                  <a:t>. T.i.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6.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8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7. Dots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naturāls</a:t>
                </a:r>
                <a:r>
                  <a:rPr lang="en-US" dirty="0"/>
                  <a:t> </a:t>
                </a:r>
                <a:r>
                  <a:rPr lang="en-US" dirty="0" err="1"/>
                  <a:t>skaitlis</a:t>
                </a:r>
                <a:r>
                  <a:rPr lang="en-US" dirty="0"/>
                  <a:t>. </a:t>
                </a:r>
                <a:r>
                  <a:rPr lang="en-US" dirty="0" err="1"/>
                  <a:t>Ar</a:t>
                </a:r>
                <a:r>
                  <a:rPr lang="en-US" dirty="0"/>
                  <a:t> kuru no </a:t>
                </a:r>
                <a:r>
                  <a:rPr lang="en-US" dirty="0" err="1"/>
                  <a:t>izteiksmēm</a:t>
                </a:r>
                <a:r>
                  <a:rPr lang="en-US" dirty="0"/>
                  <a:t> </a:t>
                </a:r>
                <a:r>
                  <a:rPr lang="en-US" dirty="0" err="1"/>
                  <a:t>noteikti</a:t>
                </a:r>
                <a:r>
                  <a:rPr lang="en-US" dirty="0"/>
                  <a:t> </a:t>
                </a:r>
                <a:r>
                  <a:rPr lang="en-US" dirty="0" err="1"/>
                  <a:t>nedalās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    </a:t>
                </a:r>
                <a:r>
                  <a:rPr lang="en-US" dirty="0" smtClean="0"/>
                  <a:t>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+18</m:t>
                    </m:r>
                  </m:oMath>
                </a14:m>
                <a:r>
                  <a:rPr lang="en-US" dirty="0" smtClean="0"/>
                  <a:t>   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r>
                  <a:rPr lang="lv-LV" dirty="0" smtClean="0"/>
                  <a:t>     </a:t>
                </a:r>
                <a:r>
                  <a:rPr lang="en-US" dirty="0" smtClean="0"/>
                  <a:t>(</a:t>
                </a:r>
                <a:r>
                  <a:rPr lang="en-US" dirty="0"/>
                  <a:t>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lv-LV" dirty="0" smtClean="0"/>
              </a:p>
              <a:p>
                <a:r>
                  <a:rPr lang="en-US" dirty="0" err="1" smtClean="0"/>
                  <a:t>Atbilde</a:t>
                </a:r>
                <a:r>
                  <a:rPr lang="en-US" dirty="0" smtClean="0"/>
                  <a:t> (D). </a:t>
                </a:r>
                <a:r>
                  <a:rPr lang="lv-LV" dirty="0" smtClean="0"/>
                  <a:t>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 noteikti nedalās, jo </a:t>
                </a:r>
                <a:r>
                  <a:rPr lang="en-US" dirty="0" smtClean="0"/>
                  <a:t>dal</a:t>
                </a:r>
                <a:r>
                  <a:rPr lang="lv-LV" dirty="0" smtClean="0"/>
                  <a:t>ījums nevar būt 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 smtClean="0"/>
                  <a:t> (par lielu), ne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dirty="0" smtClean="0"/>
                  <a:t> (par mazu). Citi var būt</a:t>
                </a:r>
                <a:r>
                  <a:rPr lang="en-US" dirty="0" smtClean="0"/>
                  <a:t>:</a:t>
                </a:r>
                <a:endParaRPr lang="lv-LV" dirty="0" smtClean="0"/>
              </a:p>
              <a:p>
                <a:r>
                  <a:rPr lang="en-US" dirty="0"/>
                  <a:t>(</a:t>
                </a:r>
                <a:r>
                  <a:rPr lang="lv-LV" dirty="0"/>
                  <a:t>A</a:t>
                </a:r>
                <a:r>
                  <a:rPr lang="en-US" dirty="0"/>
                  <a:t>)</a:t>
                </a:r>
                <a:r>
                  <a:rPr lang="lv-LV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</m:oMath>
                </a14:m>
                <a:r>
                  <a:rPr lang="lv-LV" dirty="0" smtClean="0"/>
                  <a:t>.</a:t>
                </a:r>
                <a:br>
                  <a:rPr lang="lv-LV" dirty="0" smtClean="0"/>
                </a:b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∙128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 smtClean="0"/>
              </a:p>
              <a:p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∙4802</m:t>
                    </m:r>
                  </m:oMath>
                </a14:m>
                <a:r>
                  <a:rPr lang="lv-LV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3028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7.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pozitīvus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– 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pozitīvus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– 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25 – 24 = 1 </m:t>
                    </m:r>
                  </m:oMath>
                </a14:m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16 – 15 = 1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r>
                  <a:rPr lang="lv-LV" dirty="0" smtClean="0"/>
                  <a:t>Tādēļ der šāds atrisinājums: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8.jautājums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078610" y="31036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164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Uzrakstīt</a:t>
                </a:r>
                <a:r>
                  <a:rPr lang="en-US" dirty="0"/>
                  <a:t> </a:t>
                </a:r>
                <a:r>
                  <a:rPr lang="en-US" dirty="0" err="1"/>
                  <a:t>skaitļa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2015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sadalījumu</a:t>
                </a:r>
                <a:r>
                  <a:rPr lang="en-US" dirty="0"/>
                  <a:t> </a:t>
                </a:r>
                <a:r>
                  <a:rPr lang="en-US" dirty="0" err="1"/>
                  <a:t>pirmreizinātājos</a:t>
                </a:r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Atrisinājums: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2015=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∙13∙31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9.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Naturāliem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𝑔𝑐𝑑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,30)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:r>
                  <a:rPr lang="en-US" dirty="0" err="1"/>
                  <a:t>pieņemt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dažādas</a:t>
                </a:r>
                <a:r>
                  <a:rPr lang="en-US" dirty="0"/>
                  <a:t> </a:t>
                </a:r>
                <a:r>
                  <a:rPr lang="en-US" dirty="0" err="1"/>
                  <a:t>vērtības</a:t>
                </a:r>
                <a:r>
                  <a:rPr lang="en-US" dirty="0"/>
                  <a:t>. </a:t>
                </a:r>
                <a:r>
                  <a:rPr lang="en-US" dirty="0" err="1"/>
                  <a:t>Uzrakst</a:t>
                </a:r>
                <a:r>
                  <a:rPr lang="lv-LV" dirty="0"/>
                  <a:t>īt, kuras tās ir</a:t>
                </a:r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r>
                  <a:rPr lang="lv-LV" b="1" dirty="0" smtClean="0"/>
                  <a:t>Atrisinājums. </a:t>
                </a:r>
                <a:r>
                  <a:rPr lang="lv-LV" dirty="0" smtClean="0"/>
                  <a:t>Lielākais kopīgais dalītājs noteikti ir skaitļa 30 dalītājs. Uzrakstām visus 8 šī skaitļa dalītājus: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1, 2, 3, 5, 6, 10, 15, 30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10.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Pēc</a:t>
                </a:r>
                <a:r>
                  <a:rPr lang="en-US" dirty="0"/>
                  <a:t> </a:t>
                </a:r>
                <a:r>
                  <a:rPr lang="en-US" dirty="0" err="1"/>
                  <a:t>Eilera</a:t>
                </a:r>
                <a:r>
                  <a:rPr lang="en-US" dirty="0"/>
                  <a:t> </a:t>
                </a:r>
                <a:r>
                  <a:rPr lang="en-US" dirty="0" err="1"/>
                  <a:t>teorēmas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(121)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121)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kāpinātāju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kuram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≡−1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121)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lv-LV" dirty="0" smtClean="0"/>
              </a:p>
              <a:p>
                <a:r>
                  <a:rPr lang="lv-LV" dirty="0" smtClean="0"/>
                  <a:t>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ir divreiz mazāks skaitlis nekā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lv-LV" dirty="0" smtClean="0"/>
                  <a:t>, tad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121)</m:t>
                    </m:r>
                  </m:oMath>
                </a14:m>
                <a:r>
                  <a:rPr lang="en-US" dirty="0"/>
                  <a:t>. </a:t>
                </a:r>
                <a:r>
                  <a:rPr lang="lv-LV" dirty="0" smtClean="0"/>
                  <a:t> (T.i. kaut kas, kura kvadrāts ir 1.)</a:t>
                </a:r>
              </a:p>
              <a:p>
                <a:r>
                  <a:rPr lang="lv-LV" dirty="0" smtClean="0"/>
                  <a:t>Var riskēt un izvēlēties </a:t>
                </a:r>
                <a14:m>
                  <m:oMath xmlns:m="http://schemas.openxmlformats.org/officeDocument/2006/math"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=55</m:t>
                    </m:r>
                  </m:oMath>
                </a14:m>
                <a:r>
                  <a:rPr lang="lv-LV" dirty="0" smtClean="0"/>
                  <a:t>. </a:t>
                </a:r>
                <a:br>
                  <a:rPr lang="lv-LV" dirty="0" smtClean="0"/>
                </a:br>
                <a:r>
                  <a:rPr lang="lv-LV" dirty="0" smtClean="0"/>
                  <a:t>(Atrisinājums ar varbūtību p=0.5)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11.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5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/>
                <a:r>
                  <a:rPr lang="en-US" dirty="0" smtClean="0"/>
                  <a:t>Dots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≡0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9)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atlikumu</a:t>
                </a:r>
                <a:r>
                  <a:rPr lang="en-US" dirty="0"/>
                  <a:t> </a:t>
                </a:r>
                <a:r>
                  <a:rPr lang="en-US" dirty="0" err="1"/>
                  <a:t>dod</a:t>
                </a:r>
                <a:r>
                  <a:rPr lang="en-US" dirty="0"/>
                  <a:t> </a:t>
                </a:r>
                <a:r>
                  <a:rPr lang="en-US" dirty="0" err="1"/>
                  <a:t>izteiksme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lv-LV" dirty="0" smtClean="0"/>
              </a:p>
              <a:p>
                <a:r>
                  <a:rPr lang="en-US" dirty="0" smtClean="0"/>
                  <a:t>dalot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81</m:t>
                    </m:r>
                  </m:oMath>
                </a14:m>
                <a:r>
                  <a:rPr lang="en-US" dirty="0"/>
                  <a:t>? </a:t>
                </a:r>
                <a:endParaRPr lang="lv-LV" dirty="0" smtClean="0"/>
              </a:p>
              <a:p>
                <a:endParaRPr lang="lv-LV" dirty="0" smtClean="0"/>
              </a:p>
              <a:p>
                <a:r>
                  <a:rPr lang="lv-LV" b="1" dirty="0" smtClean="0"/>
                  <a:t>Atrisinājums: </a:t>
                </a:r>
                <a:r>
                  <a:rPr lang="lv-LV" dirty="0" smtClean="0"/>
                  <a:t>Var ievietot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≡ 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Tad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=9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Sareizinot divas izteiksmes, kas dalās ar 9, iegūst izteiksmi, kas dalās ar 81.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019" t="-3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12.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6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Pēc</a:t>
                </a:r>
                <a:r>
                  <a:rPr lang="en-US" dirty="0"/>
                  <a:t> </a:t>
                </a:r>
                <a:r>
                  <a:rPr lang="en-US" dirty="0" err="1"/>
                  <a:t>Eilera</a:t>
                </a:r>
                <a:r>
                  <a:rPr lang="en-US" dirty="0"/>
                  <a:t> </a:t>
                </a:r>
                <a:r>
                  <a:rPr lang="en-US" dirty="0" err="1"/>
                  <a:t>teorēmas</a:t>
                </a:r>
                <a:r>
                  <a:rPr lang="en-US" dirty="0"/>
                  <a:t>, </a:t>
                </a:r>
                <a:r>
                  <a:rPr lang="en-US" dirty="0" err="1"/>
                  <a:t>jebkuram</a:t>
                </a:r>
                <a:r>
                  <a:rPr lang="en-US" dirty="0"/>
                  <a:t> </a:t>
                </a:r>
                <a:r>
                  <a:rPr lang="en-US" dirty="0" err="1"/>
                  <a:t>nepāru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spēkā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(8)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Bet </a:t>
                </a:r>
                <a:r>
                  <a:rPr lang="en-US" dirty="0" err="1"/>
                  <a:t>kāds</a:t>
                </a:r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vismazākais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kas</a:t>
                </a:r>
                <a:r>
                  <a:rPr lang="en-US" dirty="0"/>
                  <a:t> </a:t>
                </a:r>
                <a:r>
                  <a:rPr lang="en-US" dirty="0" err="1"/>
                  <a:t>patvaļīgam</a:t>
                </a:r>
                <a:r>
                  <a:rPr lang="en-US" dirty="0"/>
                  <a:t> </a:t>
                </a:r>
                <a:r>
                  <a:rPr lang="en-US" dirty="0" err="1"/>
                  <a:t>nepāru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apmierina</a:t>
                </a:r>
                <a:r>
                  <a:rPr lang="en-US" dirty="0"/>
                  <a:t> </a:t>
                </a:r>
                <a:r>
                  <a:rPr lang="en-US" dirty="0" err="1"/>
                  <a:t>sakarību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≡1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8)</m:t>
                    </m:r>
                  </m:oMath>
                </a14:m>
                <a:r>
                  <a:rPr lang="en-US" dirty="0"/>
                  <a:t> ?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Eilera teorēmas rezultāts ir: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</m:t>
                        </m:r>
                      </m:e>
                    </m:d>
                  </m:oMath>
                </a14:m>
                <a:r>
                  <a:rPr lang="lv-LV" dirty="0" smtClean="0"/>
                  <a:t>, 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ir nepāru.</a:t>
                </a:r>
              </a:p>
              <a:p>
                <a:r>
                  <a:rPr lang="lv-LV" dirty="0" smtClean="0"/>
                  <a:t>Bet ir spēkā arī stiprāks rezultāts: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8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lv-LV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+1=4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lv-LV" dirty="0" smtClean="0"/>
                  <a:t> vienmēr ir pāru skaitlis.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987" r="-1370" b="-5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13.jautājums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7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Pēterītis </a:t>
                </a:r>
                <a:r>
                  <a:rPr lang="en-US" dirty="0" err="1"/>
                  <a:t>vēlas</a:t>
                </a:r>
                <a:r>
                  <a:rPr lang="en-US" dirty="0"/>
                  <a:t> </a:t>
                </a:r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𝑔𝑐𝑑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izmantojot</a:t>
                </a:r>
                <a:r>
                  <a:rPr lang="en-US" dirty="0"/>
                  <a:t> </a:t>
                </a:r>
                <a:r>
                  <a:rPr lang="en-US" dirty="0" err="1"/>
                  <a:t>Eiklīda</a:t>
                </a:r>
                <a:r>
                  <a:rPr lang="en-US" dirty="0"/>
                  <a:t> </a:t>
                </a:r>
                <a:r>
                  <a:rPr lang="en-US" dirty="0" err="1"/>
                  <a:t>algoritmu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 err="1"/>
                  <a:t>Kāds</a:t>
                </a:r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 smtClean="0"/>
                  <a:t>polinomu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 un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dalīšanas</a:t>
                </a:r>
                <a:r>
                  <a:rPr lang="en-US" dirty="0"/>
                  <a:t> </a:t>
                </a:r>
                <a:r>
                  <a:rPr lang="en-US" dirty="0" err="1"/>
                  <a:t>atlikums</a:t>
                </a:r>
                <a:r>
                  <a:rPr lang="en-US" dirty="0" smtClean="0"/>
                  <a:t>?</a:t>
                </a:r>
                <a:endParaRPr lang="lv-LV" dirty="0" smtClean="0"/>
              </a:p>
              <a:p>
                <a:endParaRPr lang="lv-LV" dirty="0" smtClean="0"/>
              </a:p>
              <a:p>
                <a:r>
                  <a:rPr lang="lv-LV" b="1" dirty="0" smtClean="0"/>
                  <a:t>Atrisinājums:</a:t>
                </a:r>
                <a:endParaRPr lang="lv-LV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Dots, </a:t>
                </a:r>
                <a:r>
                  <a:rPr lang="en-US" dirty="0" err="1"/>
                  <a:t>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/>
                  <a:t>. </a:t>
                </a:r>
                <a:r>
                  <a:rPr lang="en-US" dirty="0" err="1"/>
                  <a:t>Vai</a:t>
                </a:r>
                <a:r>
                  <a:rPr lang="en-US" dirty="0"/>
                  <a:t> </a:t>
                </a:r>
                <a:r>
                  <a:rPr lang="en-US" dirty="0" err="1"/>
                  <a:t>arī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/>
                  <a:t>?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Jā. Ja kāds no skaitļiem satur pirmskaitli nepāra pakāpē, tad vai nu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lv-LV" dirty="0" smtClean="0"/>
                  <a:t>vai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lv-LV" dirty="0" smtClean="0"/>
                  <a:t>šī pakāpe «izlīdīs ārā».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14.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40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Dots, </a:t>
                </a:r>
                <a:r>
                  <a:rPr lang="en-US" dirty="0" err="1"/>
                  <a:t>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lcm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/>
                  <a:t>. </a:t>
                </a:r>
                <a:r>
                  <a:rPr lang="en-US" dirty="0" err="1"/>
                  <a:t>Vai</a:t>
                </a:r>
                <a:r>
                  <a:rPr lang="en-US" dirty="0"/>
                  <a:t> </a:t>
                </a:r>
                <a:r>
                  <a:rPr lang="en-US" dirty="0" err="1"/>
                  <a:t>arī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pilni</a:t>
                </a:r>
                <a:r>
                  <a:rPr lang="en-US" dirty="0"/>
                  <a:t> </a:t>
                </a:r>
                <a:r>
                  <a:rPr lang="en-US" dirty="0" err="1"/>
                  <a:t>kvadrāti</a:t>
                </a:r>
                <a:r>
                  <a:rPr lang="en-US" dirty="0" smtClean="0"/>
                  <a:t>?</a:t>
                </a:r>
                <a:endParaRPr lang="lv-LV" dirty="0" smtClean="0"/>
              </a:p>
              <a:p>
                <a:endParaRPr lang="lv-LV" dirty="0" smtClean="0"/>
              </a:p>
              <a:p>
                <a:r>
                  <a:rPr lang="lv-LV" dirty="0" smtClean="0"/>
                  <a:t>Nē. Teiksim, 4, 12, 36 ir piemērs. Var atrast piemērus, kur neviens no trim skaitļiem nav pilns kvadrāts.</a:t>
                </a:r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15.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Kuri no attēliem ir neiespējami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vērtību tabulā?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r>
                  <a:rPr lang="lv-LV" dirty="0" smtClean="0"/>
                  <a:t>Katrs otrais skaitlis dalās ar 2.</a:t>
                </a:r>
              </a:p>
              <a:p>
                <a:r>
                  <a:rPr lang="lv-LV" dirty="0" smtClean="0"/>
                  <a:t>Katrs trešais skaitlis dalās ar 3.</a:t>
                </a:r>
              </a:p>
              <a:p>
                <a:r>
                  <a:rPr lang="lv-LV" dirty="0" smtClean="0"/>
                  <a:t>Katrs ceturtais skaitlis (un katrs otrais pāru skaitlis) dalās ar 4. </a:t>
                </a:r>
              </a:p>
              <a:p>
                <a:r>
                  <a:rPr lang="lv-LV" dirty="0" smtClean="0"/>
                  <a:t>...</a:t>
                </a:r>
              </a:p>
              <a:p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1947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3. jautājums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16" y="1457305"/>
            <a:ext cx="1556757" cy="14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789" y="1457305"/>
            <a:ext cx="1556757" cy="144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795" y="1457305"/>
            <a:ext cx="1556757" cy="14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905" y="1457305"/>
            <a:ext cx="1556757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4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err="1"/>
                  <a:t>Izteiksmē</a:t>
                </a:r>
                <a:r>
                  <a:rPr lang="en-US" dirty="0"/>
                  <a:t>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 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lcm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en-US" dirty="0" smtClean="0"/>
                  <a:t>skaitļus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palielināja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reizes</a:t>
                </a:r>
                <a:r>
                  <a:rPr lang="en-US" dirty="0"/>
                  <a:t>. </a:t>
                </a:r>
                <a:r>
                  <a:rPr lang="en-US" dirty="0" err="1"/>
                  <a:t>Cik</a:t>
                </a:r>
                <a:r>
                  <a:rPr lang="en-US" dirty="0"/>
                  <a:t> </a:t>
                </a:r>
                <a:r>
                  <a:rPr lang="en-US" dirty="0" err="1"/>
                  <a:t>reizes</a:t>
                </a:r>
                <a:r>
                  <a:rPr lang="en-US" dirty="0"/>
                  <a:t> </a:t>
                </a:r>
                <a:r>
                  <a:rPr lang="en-US" dirty="0" err="1"/>
                  <a:t>palielinājās</a:t>
                </a:r>
                <a:r>
                  <a:rPr lang="en-US" dirty="0"/>
                  <a:t> </a:t>
                </a:r>
                <a:r>
                  <a:rPr lang="en-US" dirty="0" err="1"/>
                  <a:t>izteiksmes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vērtība</a:t>
                </a:r>
                <a:r>
                  <a:rPr lang="en-US" dirty="0" smtClean="0"/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4.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Zināms</a:t>
                </a:r>
                <a:r>
                  <a:rPr lang="en-US" dirty="0"/>
                  <a:t>, </a:t>
                </a:r>
                <a:r>
                  <a:rPr lang="en-US" dirty="0" err="1"/>
                  <a:t>ka</a:t>
                </a:r>
                <a:r>
                  <a:rPr lang="en-US" dirty="0"/>
                  <a:t> 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+1≡0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25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en-US" dirty="0"/>
                  <a:t> </a:t>
                </a:r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citu</a:t>
                </a:r>
                <a:r>
                  <a:rPr lang="en-US" dirty="0"/>
                  <a:t> </a:t>
                </a:r>
                <a:r>
                  <a:rPr lang="en-US" dirty="0" err="1"/>
                  <a:t>skaitli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kurš</a:t>
                </a:r>
                <a:r>
                  <a:rPr lang="en-US" dirty="0"/>
                  <a:t> </a:t>
                </a:r>
                <a:r>
                  <a:rPr lang="en-US" dirty="0" err="1"/>
                  <a:t>nedod</a:t>
                </a:r>
                <a:r>
                  <a:rPr lang="en-US" dirty="0"/>
                  <a:t> </a:t>
                </a:r>
                <a:r>
                  <a:rPr lang="en-US" dirty="0" err="1"/>
                  <a:t>atlikumu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dalot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dirty="0"/>
                  <a:t>, bet </a:t>
                </a:r>
                <a:r>
                  <a:rPr lang="en-US" dirty="0" err="1"/>
                  <a:t>kuram</a:t>
                </a:r>
                <a:r>
                  <a:rPr lang="en-US" dirty="0"/>
                  <a:t> </a:t>
                </a:r>
                <a:r>
                  <a:rPr lang="en-US" dirty="0" err="1"/>
                  <a:t>arī</a:t>
                </a:r>
                <a:r>
                  <a:rPr lang="en-US" dirty="0"/>
                  <a:t> </a:t>
                </a:r>
                <a:r>
                  <a:rPr lang="en-US" dirty="0" err="1"/>
                  <a:t>izpildās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+1≡0 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25)</m:t>
                    </m:r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b="1" dirty="0" smtClean="0"/>
                  <a:t>Atrisinājums: </a:t>
                </a:r>
                <a:r>
                  <a:rPr lang="lv-LV" dirty="0" smtClean="0"/>
                  <a:t>Ja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tad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r>
                  <a:rPr lang="lv-LV" dirty="0" smtClean="0"/>
                  <a:t>Tādēļ der arī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25)</m:t>
                    </m:r>
                  </m:oMath>
                </a14:m>
                <a:r>
                  <a:rPr lang="lv-LV" dirty="0" smtClean="0"/>
                  <a:t> jeb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5</a:t>
            </a:r>
            <a:r>
              <a:rPr lang="lv-LV" dirty="0" smtClean="0"/>
              <a:t>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24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Zināms</a:t>
                </a:r>
                <a:r>
                  <a:rPr lang="en-US" dirty="0"/>
                  <a:t>, </a:t>
                </a:r>
                <a:r>
                  <a:rPr lang="en-US" dirty="0" err="1"/>
                  <a:t>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dalās</a:t>
                </a:r>
                <a:r>
                  <a:rPr lang="en-US" dirty="0"/>
                  <a:t>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bet </a:t>
                </a:r>
                <a:r>
                  <a:rPr lang="en-US" dirty="0" err="1"/>
                  <a:t>nedalās</a:t>
                </a:r>
                <a:r>
                  <a:rPr lang="en-US" dirty="0"/>
                  <a:t> ne </a:t>
                </a:r>
                <a:r>
                  <a:rPr lang="en-US" dirty="0" err="1"/>
                  <a:t>ar</a:t>
                </a:r>
                <a:r>
                  <a:rPr lang="en-US" dirty="0"/>
                  <a:t> </a:t>
                </a:r>
                <a:r>
                  <a:rPr lang="en-US" dirty="0" err="1"/>
                  <a:t>kādu</a:t>
                </a:r>
                <a:r>
                  <a:rPr lang="en-US" dirty="0"/>
                  <a:t> </a:t>
                </a:r>
                <a:r>
                  <a:rPr lang="en-US" dirty="0" err="1"/>
                  <a:t>lielāku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pakāpi</a:t>
                </a:r>
                <a:r>
                  <a:rPr lang="en-US" dirty="0"/>
                  <a:t>. </a:t>
                </a:r>
                <a:r>
                  <a:rPr lang="en-US" dirty="0" err="1"/>
                  <a:t>Ko</a:t>
                </a:r>
                <a:r>
                  <a:rPr lang="en-US" dirty="0"/>
                  <a:t> </a:t>
                </a:r>
                <a:r>
                  <a:rPr lang="en-US" dirty="0" err="1"/>
                  <a:t>var</a:t>
                </a:r>
                <a:r>
                  <a:rPr lang="en-US" dirty="0"/>
                  <a:t> </a:t>
                </a:r>
                <a:r>
                  <a:rPr lang="en-US" dirty="0" err="1"/>
                  <a:t>apgalvot</a:t>
                </a:r>
                <a:r>
                  <a:rPr lang="en-US" dirty="0"/>
                  <a:t> par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 err="1"/>
                  <a:t>Pierakstīt</a:t>
                </a:r>
                <a:r>
                  <a:rPr lang="en-US" dirty="0"/>
                  <a:t> </a:t>
                </a:r>
                <a:r>
                  <a:rPr lang="en-US" dirty="0" err="1"/>
                  <a:t>apgalvojumu</a:t>
                </a:r>
                <a:r>
                  <a:rPr lang="en-US" dirty="0"/>
                  <a:t> </a:t>
                </a:r>
                <a:r>
                  <a:rPr lang="en-US" dirty="0" err="1"/>
                  <a:t>kongruences</a:t>
                </a:r>
                <a:r>
                  <a:rPr lang="en-US" dirty="0"/>
                  <a:t> </a:t>
                </a:r>
                <a:r>
                  <a:rPr lang="en-US" dirty="0" err="1"/>
                  <a:t>formā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:r>
                  <a:rPr lang="lv-LV" b="1" dirty="0" smtClean="0"/>
                  <a:t>Atrisinājums: </a:t>
                </a:r>
                <a:r>
                  <a:rPr lang="lv-LV" dirty="0" smtClean="0"/>
                  <a:t>Kāpinātājs ir nepāru skaitlis: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lv-LV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lang="lv-LV" dirty="0" smtClean="0">
                  <a:solidFill>
                    <a:srgbClr val="FF0000"/>
                  </a:solidFill>
                </a:endParaRPr>
              </a:p>
              <a:p>
                <a:r>
                  <a:rPr lang="lv-LV" dirty="0" smtClean="0"/>
                  <a:t>Visiem pāru kāpinātājiem rezultāts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−1=24</m:t>
                    </m:r>
                  </m:oMath>
                </a14:m>
                <a:r>
                  <a:rPr lang="lv-LV" dirty="0" smtClean="0"/>
                  <a:t>. T.i. dalās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6.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7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 smtClean="0"/>
                  <a:t>7. Dots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naturāls</a:t>
                </a:r>
                <a:r>
                  <a:rPr lang="en-US" dirty="0"/>
                  <a:t> </a:t>
                </a:r>
                <a:r>
                  <a:rPr lang="en-US" dirty="0" err="1"/>
                  <a:t>skaitlis</a:t>
                </a:r>
                <a:r>
                  <a:rPr lang="en-US" dirty="0"/>
                  <a:t>. </a:t>
                </a:r>
                <a:r>
                  <a:rPr lang="en-US" dirty="0" err="1"/>
                  <a:t>Ar</a:t>
                </a:r>
                <a:r>
                  <a:rPr lang="en-US" dirty="0"/>
                  <a:t> kuru no </a:t>
                </a:r>
                <a:r>
                  <a:rPr lang="en-US" dirty="0" err="1"/>
                  <a:t>izteiksmēm</a:t>
                </a:r>
                <a:r>
                  <a:rPr lang="en-US" dirty="0"/>
                  <a:t> </a:t>
                </a:r>
                <a:r>
                  <a:rPr lang="en-US" dirty="0" err="1"/>
                  <a:t>noteikti</a:t>
                </a:r>
                <a:r>
                  <a:rPr lang="en-US" dirty="0"/>
                  <a:t> </a:t>
                </a:r>
                <a:r>
                  <a:rPr lang="en-US" dirty="0" err="1"/>
                  <a:t>nedalās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? </a:t>
                </a:r>
                <a:br>
                  <a:rPr lang="en-US" dirty="0"/>
                </a:br>
                <a:r>
                  <a:rPr lang="en-US" dirty="0"/>
                  <a:t>(A)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    </a:t>
                </a:r>
                <a:r>
                  <a:rPr lang="en-US" dirty="0" smtClean="0"/>
                  <a:t>(</a:t>
                </a:r>
                <a:r>
                  <a:rPr lang="en-US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+18</m:t>
                    </m:r>
                  </m:oMath>
                </a14:m>
                <a:r>
                  <a:rPr lang="en-US" dirty="0" smtClean="0"/>
                  <a:t>     (</a:t>
                </a:r>
                <a:r>
                  <a:rPr lang="en-US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</m:oMath>
                </a14:m>
                <a:r>
                  <a:rPr lang="lv-LV" dirty="0" smtClean="0"/>
                  <a:t>     </a:t>
                </a:r>
                <a:r>
                  <a:rPr lang="en-US" dirty="0" smtClean="0"/>
                  <a:t>(</a:t>
                </a:r>
                <a:r>
                  <a:rPr lang="en-US" dirty="0"/>
                  <a:t>D)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lv-LV" dirty="0" smtClean="0"/>
              </a:p>
              <a:p>
                <a:r>
                  <a:rPr lang="en-US" dirty="0" err="1" smtClean="0"/>
                  <a:t>Atbilde</a:t>
                </a:r>
                <a:r>
                  <a:rPr lang="en-US" dirty="0" smtClean="0"/>
                  <a:t> (D). </a:t>
                </a:r>
                <a:r>
                  <a:rPr lang="lv-LV" dirty="0" smtClean="0"/>
                  <a:t>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 noteikti nedalās, jo </a:t>
                </a:r>
                <a:r>
                  <a:rPr lang="en-US" dirty="0" smtClean="0"/>
                  <a:t>dal</a:t>
                </a:r>
                <a:r>
                  <a:rPr lang="lv-LV" dirty="0" smtClean="0"/>
                  <a:t>ījums nevar būt 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lv-LV" dirty="0" smtClean="0"/>
                  <a:t> (par lielu), ne arī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dirty="0" smtClean="0"/>
                  <a:t> (par mazu). Citi var būt</a:t>
                </a:r>
                <a:r>
                  <a:rPr lang="en-US" dirty="0" smtClean="0"/>
                  <a:t>:</a:t>
                </a:r>
                <a:endParaRPr lang="lv-LV" dirty="0" smtClean="0"/>
              </a:p>
              <a:p>
                <a:r>
                  <a:rPr lang="en-US" dirty="0"/>
                  <a:t>(</a:t>
                </a:r>
                <a:r>
                  <a:rPr lang="lv-LV" dirty="0"/>
                  <a:t>A</a:t>
                </a:r>
                <a:r>
                  <a:rPr lang="en-US" dirty="0"/>
                  <a:t>)</a:t>
                </a:r>
                <a:r>
                  <a:rPr lang="lv-LV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∙2</m:t>
                    </m:r>
                  </m:oMath>
                </a14:m>
                <a:r>
                  <a:rPr lang="lv-LV" dirty="0" smtClean="0"/>
                  <a:t>.</a:t>
                </a:r>
                <a:br>
                  <a:rPr lang="lv-LV" dirty="0" smtClean="0"/>
                </a:br>
                <a:r>
                  <a:rPr lang="en-US" dirty="0" smtClean="0"/>
                  <a:t>(B)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+18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=162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∙128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 smtClean="0"/>
              </a:p>
              <a:p>
                <a:r>
                  <a:rPr lang="en-US" dirty="0" smtClean="0"/>
                  <a:t>(C)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+100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∙4802</m:t>
                    </m:r>
                  </m:oMath>
                </a14:m>
                <a:r>
                  <a:rPr lang="lv-LV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3028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7. jautājums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7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pozitīvus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– 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 err="1"/>
                  <a:t>Atrast</a:t>
                </a:r>
                <a:r>
                  <a:rPr lang="en-US" dirty="0"/>
                  <a:t> </a:t>
                </a:r>
                <a:r>
                  <a:rPr lang="en-US" dirty="0" err="1"/>
                  <a:t>pozitīvus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kam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– 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. </a:t>
                </a:r>
                <a:endParaRPr lang="lv-LV" dirty="0" smtClean="0"/>
              </a:p>
              <a:p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25 – 24 = 1 </m:t>
                    </m:r>
                  </m:oMath>
                </a14:m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16 – 15 = 1</m:t>
                    </m:r>
                  </m:oMath>
                </a14:m>
                <a:r>
                  <a:rPr lang="lv-LV" dirty="0" smtClean="0"/>
                  <a:t>. </a:t>
                </a:r>
                <a:endParaRPr lang="lv-LV" dirty="0"/>
              </a:p>
              <a:p>
                <a:r>
                  <a:rPr lang="lv-LV" dirty="0" smtClean="0"/>
                  <a:t>Tādēļ der šāds atrisinājums: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8.jautājums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0705"/>
              </p:ext>
            </p:extLst>
          </p:nvPr>
        </p:nvGraphicFramePr>
        <p:xfrm>
          <a:off x="1078610" y="3103656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1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15240</TotalTime>
  <Words>818</Words>
  <Application>Microsoft Office PowerPoint</Application>
  <PresentationFormat>On-screen Show (16:9)</PresentationFormat>
  <Paragraphs>244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Title Slide</vt:lpstr>
      <vt:lpstr>3. Skaitļu kopas</vt:lpstr>
      <vt:lpstr>1. jautājums</vt:lpstr>
      <vt:lpstr>2. jautājums</vt:lpstr>
      <vt:lpstr>3. jautājums</vt:lpstr>
      <vt:lpstr>4. jautājums</vt:lpstr>
      <vt:lpstr>5. jautājums</vt:lpstr>
      <vt:lpstr>6. jautājums</vt:lpstr>
      <vt:lpstr>7. jautājums</vt:lpstr>
      <vt:lpstr>8.jautājums</vt:lpstr>
      <vt:lpstr>9. jautājums</vt:lpstr>
      <vt:lpstr>10. jautājums</vt:lpstr>
      <vt:lpstr>11. jautājums</vt:lpstr>
      <vt:lpstr>12. jautājums</vt:lpstr>
      <vt:lpstr>13.jautājums</vt:lpstr>
      <vt:lpstr>14. jautājums</vt:lpstr>
      <vt:lpstr>15. jautājums</vt:lpstr>
      <vt:lpstr>1. jautājums</vt:lpstr>
      <vt:lpstr>2. jautājums</vt:lpstr>
      <vt:lpstr>3. jautājums</vt:lpstr>
      <vt:lpstr>4. jautājums</vt:lpstr>
      <vt:lpstr>5. jautājums</vt:lpstr>
      <vt:lpstr>6. jautājums</vt:lpstr>
      <vt:lpstr>7. jautājums</vt:lpstr>
      <vt:lpstr>8.jautājums</vt:lpstr>
      <vt:lpstr>9. jautājums</vt:lpstr>
      <vt:lpstr>10. jautājums</vt:lpstr>
      <vt:lpstr>11. jautājums</vt:lpstr>
      <vt:lpstr>12. jautājums</vt:lpstr>
      <vt:lpstr>13.jautājums</vt:lpstr>
      <vt:lpstr>14. jautājums</vt:lpstr>
      <vt:lpstr>15. jautājums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460</cp:revision>
  <dcterms:created xsi:type="dcterms:W3CDTF">2016-04-09T20:26:42Z</dcterms:created>
  <dcterms:modified xsi:type="dcterms:W3CDTF">2020-11-13T12:26:27Z</dcterms:modified>
</cp:coreProperties>
</file>