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82"/>
  </p:notesMasterIdLst>
  <p:handoutMasterIdLst>
    <p:handoutMasterId r:id="rId83"/>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317" r:id="rId23"/>
    <p:sldId id="532" r:id="rId24"/>
    <p:sldId id="563" r:id="rId25"/>
    <p:sldId id="536" r:id="rId26"/>
    <p:sldId id="548" r:id="rId27"/>
    <p:sldId id="549" r:id="rId28"/>
    <p:sldId id="533" r:id="rId29"/>
    <p:sldId id="550" r:id="rId30"/>
    <p:sldId id="446" r:id="rId31"/>
    <p:sldId id="546" r:id="rId32"/>
    <p:sldId id="364" r:id="rId33"/>
    <p:sldId id="464" r:id="rId34"/>
    <p:sldId id="465" r:id="rId35"/>
    <p:sldId id="510" r:id="rId36"/>
    <p:sldId id="512" r:id="rId37"/>
    <p:sldId id="513" r:id="rId38"/>
    <p:sldId id="528" r:id="rId39"/>
    <p:sldId id="529" r:id="rId40"/>
    <p:sldId id="530" r:id="rId41"/>
    <p:sldId id="334" r:id="rId42"/>
    <p:sldId id="445" r:id="rId43"/>
    <p:sldId id="560" r:id="rId44"/>
    <p:sldId id="561" r:id="rId45"/>
    <p:sldId id="326" r:id="rId46"/>
    <p:sldId id="461" r:id="rId47"/>
    <p:sldId id="462" r:id="rId48"/>
    <p:sldId id="349" r:id="rId49"/>
    <p:sldId id="358" r:id="rId50"/>
    <p:sldId id="449" r:id="rId51"/>
    <p:sldId id="450" r:id="rId52"/>
    <p:sldId id="451" r:id="rId53"/>
    <p:sldId id="452" r:id="rId54"/>
    <p:sldId id="505" r:id="rId55"/>
    <p:sldId id="541" r:id="rId56"/>
    <p:sldId id="491" r:id="rId57"/>
    <p:sldId id="540" r:id="rId58"/>
    <p:sldId id="495" r:id="rId59"/>
    <p:sldId id="496" r:id="rId60"/>
    <p:sldId id="351" r:id="rId61"/>
    <p:sldId id="558" r:id="rId62"/>
    <p:sldId id="559" r:id="rId63"/>
    <p:sldId id="352" r:id="rId64"/>
    <p:sldId id="499" r:id="rId65"/>
    <p:sldId id="502" r:id="rId66"/>
    <p:sldId id="483" r:id="rId67"/>
    <p:sldId id="518" r:id="rId68"/>
    <p:sldId id="520" r:id="rId69"/>
    <p:sldId id="545" r:id="rId70"/>
    <p:sldId id="361" r:id="rId71"/>
    <p:sldId id="442" r:id="rId72"/>
    <p:sldId id="443" r:id="rId73"/>
    <p:sldId id="315" r:id="rId74"/>
    <p:sldId id="538" r:id="rId75"/>
    <p:sldId id="537" r:id="rId76"/>
    <p:sldId id="488" r:id="rId77"/>
    <p:sldId id="489" r:id="rId78"/>
    <p:sldId id="490" r:id="rId79"/>
    <p:sldId id="551" r:id="rId80"/>
    <p:sldId id="552" r:id="rId81"/>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Mazā Fermā teorēma" id="{F7D4A8E9-6F8E-4B4C-B510-523CE38CB668}">
          <p14:sldIdLst>
            <p14:sldId id="317"/>
            <p14:sldId id="532"/>
            <p14:sldId id="563"/>
            <p14:sldId id="536"/>
            <p14:sldId id="548"/>
            <p14:sldId id="549"/>
            <p14:sldId id="533"/>
            <p14:sldId id="550"/>
            <p14:sldId id="446"/>
            <p14:sldId id="546"/>
          </p14:sldIdLst>
        </p14:section>
        <p14:section name="Pretrunas modulis" id="{031C37E5-69A6-435B-A19A-7016524C09EE}">
          <p14:sldIdLst>
            <p14:sldId id="364"/>
            <p14:sldId id="464"/>
            <p14:sldId id="465"/>
            <p14:sldId id="510"/>
            <p14:sldId id="512"/>
            <p14:sldId id="513"/>
            <p14:sldId id="528"/>
            <p14:sldId id="529"/>
            <p14:sldId id="530"/>
          </p14:sldIdLst>
        </p14:section>
        <p14:section name="Eilera funkcija" id="{82BB3F3C-4085-49F0-B4B0-A01B09E93969}">
          <p14:sldIdLst>
            <p14:sldId id="334"/>
            <p14:sldId id="445"/>
            <p14:sldId id="560"/>
            <p14:sldId id="561"/>
            <p14:sldId id="326"/>
            <p14:sldId id="461"/>
            <p14:sldId id="462"/>
            <p14:sldId id="349"/>
            <p14:sldId id="358"/>
            <p14:sldId id="449"/>
            <p14:sldId id="450"/>
            <p14:sldId id="451"/>
            <p14:sldId id="452"/>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9999"/>
    <a:srgbClr val="CC99FF"/>
    <a:srgbClr val="9CBDD8"/>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2111" autoAdjust="0"/>
  </p:normalViewPr>
  <p:slideViewPr>
    <p:cSldViewPr snapToGrid="0" snapToObjects="1" showGuides="1">
      <p:cViewPr varScale="1">
        <p:scale>
          <a:sx n="140" d="100"/>
          <a:sy n="140" d="100"/>
        </p:scale>
        <p:origin x="798" y="132"/>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23/01/2022</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1/23/2022</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Saskaitām</a:t>
            </a:r>
            <a:r>
              <a:rPr lang="lv-LV" baseline="0" dirty="0"/>
              <a:t> tos, kuri dalās vismaz ar vienu no nosauktajiem skaitļiem, atņemam tos, kas dalās ar vismaz diviem, utt. </a:t>
            </a:r>
          </a:p>
          <a:p>
            <a:r>
              <a:rPr lang="lv-LV" baseline="0" dirty="0"/>
              <a:t> </a:t>
            </a:r>
          </a:p>
          <a:p>
            <a:r>
              <a:rPr lang="lv-LV" baseline="0" dirty="0"/>
              <a:t>$$(</a:t>
            </a:r>
            <a:r>
              <a:rPr lang="en-US" sz="1300" dirty="0"/>
              <a:t>50 + 33 + 20 + 14</a:t>
            </a:r>
            <a:r>
              <a:rPr lang="lv-LV" sz="1300" dirty="0"/>
              <a:t>)</a:t>
            </a:r>
            <a:r>
              <a:rPr lang="en-US" sz="1300" dirty="0"/>
              <a:t> </a:t>
            </a:r>
            <a:r>
              <a:rPr lang="lv-LV" sz="1300" dirty="0"/>
              <a:t>-</a:t>
            </a:r>
            <a:r>
              <a:rPr lang="en-US" sz="1300" dirty="0"/>
              <a:t> </a:t>
            </a:r>
            <a:r>
              <a:rPr lang="lv-LV" sz="1300" dirty="0"/>
              <a:t>(</a:t>
            </a:r>
            <a:r>
              <a:rPr lang="en-US" sz="1300" dirty="0"/>
              <a:t>16 </a:t>
            </a:r>
            <a:r>
              <a:rPr lang="lv-LV" sz="1300" dirty="0"/>
              <a:t>+</a:t>
            </a:r>
            <a:r>
              <a:rPr lang="en-US" sz="1300" dirty="0"/>
              <a:t> 10 </a:t>
            </a:r>
            <a:r>
              <a:rPr lang="lv-LV" sz="1300" dirty="0"/>
              <a:t>+ </a:t>
            </a:r>
            <a:r>
              <a:rPr lang="en-US" sz="1300" dirty="0"/>
              <a:t>7 </a:t>
            </a:r>
            <a:r>
              <a:rPr lang="lv-LV" sz="1300" dirty="0"/>
              <a:t>+</a:t>
            </a:r>
            <a:r>
              <a:rPr lang="en-US" sz="1300" dirty="0"/>
              <a:t> 6 </a:t>
            </a:r>
            <a:r>
              <a:rPr lang="lv-LV" sz="1300" dirty="0"/>
              <a:t>+</a:t>
            </a:r>
            <a:r>
              <a:rPr lang="en-US" sz="1300" dirty="0"/>
              <a:t> 4 </a:t>
            </a:r>
            <a:r>
              <a:rPr lang="lv-LV" sz="1300" dirty="0"/>
              <a:t>+</a:t>
            </a:r>
            <a:r>
              <a:rPr lang="en-US" sz="1300" dirty="0"/>
              <a:t> 2</a:t>
            </a:r>
            <a:r>
              <a:rPr lang="lv-LV" sz="1300" dirty="0"/>
              <a:t>)</a:t>
            </a:r>
            <a:r>
              <a:rPr lang="en-US" sz="1300" dirty="0"/>
              <a:t> + 3 + 2 + 1 + 0 - 0</a:t>
            </a:r>
            <a:r>
              <a:rPr lang="lv-LV" sz="1300" dirty="0"/>
              <a:t> = 78$$</a:t>
            </a:r>
          </a:p>
          <a:p>
            <a:endParaRPr lang="lv-LV" sz="1300" dirty="0"/>
          </a:p>
          <a:p>
            <a:r>
              <a:rPr lang="lv-LV" sz="1300" dirty="0"/>
              <a:t>Iegūstam, ka skaitļu, kas nedalās ne ar vienu no skaitļiem 2, 3, 5, 7 ir pavisam $100 - 78 =22$. Iespējami divi gadījumi – vai nu šie skaitļi ir pirmskaitļi, vai arī vienādi ar 1. (Tie nevar būt salikti skaitļi, jo mazākais saliktais skaitlis, kas nedalās ar 2, 3, 5, 7 ir $11^2 = 121$. </a:t>
            </a:r>
          </a:p>
        </p:txBody>
      </p:sp>
    </p:spTree>
    <p:extLst>
      <p:ext uri="{BB962C8B-B14F-4D97-AF65-F5344CB8AC3E}">
        <p14:creationId xmlns:p14="http://schemas.microsoft.com/office/powerpoint/2010/main" val="2401888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Šo principu bieži</a:t>
            </a:r>
            <a:r>
              <a:rPr lang="lv-LV" baseline="0" dirty="0" smtClean="0"/>
              <a:t> izmanto kombinatorikā un izmanto arī citam kopu skaitam. </a:t>
            </a:r>
            <a:r>
              <a:rPr lang="en-US" baseline="0" dirty="0" err="1" smtClean="0"/>
              <a:t>Piem</a:t>
            </a:r>
            <a:r>
              <a:rPr lang="lv-LV" baseline="0" dirty="0" smtClean="0"/>
              <a:t>ēram:</a:t>
            </a:r>
          </a:p>
          <a:p>
            <a:r>
              <a:rPr lang="en-US" baseline="0" dirty="0" smtClean="0"/>
              <a:t>$</a:t>
            </a:r>
            <a:r>
              <a:rPr lang="lv-LV" baseline="0" dirty="0" smtClean="0"/>
              <a:t>$</a:t>
            </a:r>
            <a:r>
              <a:rPr lang="en-US" baseline="0" dirty="0" smtClean="0"/>
              <a:t>\</a:t>
            </a:r>
            <a:r>
              <a:rPr lang="en-US" baseline="0" dirty="0" err="1" smtClean="0"/>
              <a:t>lvert</a:t>
            </a:r>
            <a:r>
              <a:rPr lang="en-US" baseline="0" dirty="0" smtClean="0"/>
              <a:t> </a:t>
            </a:r>
            <a:r>
              <a:rPr lang="lv-LV" baseline="0" dirty="0" smtClean="0"/>
              <a:t>A </a:t>
            </a:r>
            <a:r>
              <a:rPr lang="ru-RU" baseline="0" dirty="0" smtClean="0"/>
              <a:t>\</a:t>
            </a:r>
            <a:r>
              <a:rPr lang="en-US" baseline="0" dirty="0" smtClean="0"/>
              <a:t>cup B \</a:t>
            </a:r>
            <a:r>
              <a:rPr lang="en-US" baseline="0" dirty="0" err="1" smtClean="0"/>
              <a:t>rvert</a:t>
            </a:r>
            <a:r>
              <a:rPr lang="en-US" baseline="0" dirty="0" smtClean="0"/>
              <a:t> = \</a:t>
            </a:r>
            <a:r>
              <a:rPr lang="en-US" baseline="0" dirty="0" err="1" smtClean="0"/>
              <a:t>lvert</a:t>
            </a:r>
            <a:r>
              <a:rPr lang="en-US" baseline="0" dirty="0" smtClean="0"/>
              <a:t> A \</a:t>
            </a:r>
            <a:r>
              <a:rPr lang="en-US" baseline="0" dirty="0" err="1" smtClean="0"/>
              <a:t>rvert</a:t>
            </a:r>
            <a:r>
              <a:rPr lang="en-US" baseline="0" dirty="0" smtClean="0"/>
              <a:t>+ \</a:t>
            </a:r>
            <a:r>
              <a:rPr lang="en-US" baseline="0" dirty="0" err="1" smtClean="0"/>
              <a:t>lvert</a:t>
            </a:r>
            <a:r>
              <a:rPr lang="en-US" baseline="0" dirty="0" smtClean="0"/>
              <a:t> B \</a:t>
            </a:r>
            <a:r>
              <a:rPr lang="en-US" baseline="0" dirty="0" err="1" smtClean="0"/>
              <a:t>rvert</a:t>
            </a:r>
            <a:r>
              <a:rPr lang="en-US" baseline="0" dirty="0" smtClean="0"/>
              <a:t>- \</a:t>
            </a:r>
            <a:r>
              <a:rPr lang="en-US" baseline="0" dirty="0" err="1" smtClean="0"/>
              <a:t>lvert</a:t>
            </a:r>
            <a:r>
              <a:rPr lang="en-US" baseline="0" dirty="0" smtClean="0"/>
              <a:t> A \cap B \</a:t>
            </a:r>
            <a:r>
              <a:rPr lang="en-US" baseline="0" dirty="0" err="1" smtClean="0"/>
              <a:t>rvert</a:t>
            </a:r>
            <a:r>
              <a:rPr lang="en-US" baseline="0" dirty="0" smtClean="0"/>
              <a:t>$</a:t>
            </a:r>
            <a:r>
              <a:rPr lang="lv-LV" baseline="0" dirty="0" smtClean="0"/>
              <a:t>$</a:t>
            </a:r>
            <a:endParaRPr lang="en-US" baseline="0" dirty="0" smtClean="0"/>
          </a:p>
          <a:p>
            <a:endParaRPr lang="lv-LV" dirty="0"/>
          </a:p>
        </p:txBody>
      </p:sp>
    </p:spTree>
    <p:extLst>
      <p:ext uri="{BB962C8B-B14F-4D97-AF65-F5344CB8AC3E}">
        <p14:creationId xmlns:p14="http://schemas.microsoft.com/office/powerpoint/2010/main" val="3689329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98273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http://mathworld.wolfram.com/TotientFunction.html</a:t>
            </a:r>
          </a:p>
        </p:txBody>
      </p:sp>
    </p:spTree>
    <p:extLst>
      <p:ext uri="{BB962C8B-B14F-4D97-AF65-F5344CB8AC3E}">
        <p14:creationId xmlns:p14="http://schemas.microsoft.com/office/powerpoint/2010/main" val="99709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66176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6.GIF"/></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0.png"/><Relationship Id="rId7" Type="http://schemas.openxmlformats.org/officeDocument/2006/relationships/image" Target="../media/image35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41.png"/><Relationship Id="rId5" Type="http://schemas.openxmlformats.org/officeDocument/2006/relationships/image" Target="../media/image310.png"/><Relationship Id="rId4" Type="http://schemas.openxmlformats.org/officeDocument/2006/relationships/image" Target="../media/image300.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6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46974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46974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46975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46975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12791"/>
                <a:ext cx="798896" cy="2783307"/>
              </a:xfrm>
              <a:prstGeom prst="rect">
                <a:avLst/>
              </a:prstGeom>
              <a:blipFill>
                <a:blip r:embed="rId4"/>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12791"/>
                <a:ext cx="798896" cy="2783307"/>
              </a:xfrm>
              <a:prstGeom prst="rect">
                <a:avLst/>
              </a:prstGeom>
              <a:blipFill>
                <a:blip r:embed="rId5"/>
                <a:stretch>
                  <a:fillRect/>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r>
                  <a:rPr lang="lv-LV" dirty="0" smtClean="0">
                    <a:solidFill>
                      <a:schemeClr val="tx2"/>
                    </a:solidFill>
                  </a:rPr>
                  <a:t>36,</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12791"/>
                <a:ext cx="798896" cy="2783307"/>
              </a:xfrm>
              <a:prstGeom prst="rect">
                <a:avLst/>
              </a:prstGeom>
              <a:blipFill>
                <a:blip r:embed="rId6"/>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12797"/>
                <a:ext cx="798896" cy="2783307"/>
              </a:xfrm>
              <a:prstGeom prst="rect">
                <a:avLst/>
              </a:prstGeom>
              <a:blipFill>
                <a:blip r:embed="rId7"/>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4284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4284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4284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7622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r>
                  <a:rPr lang="lv-LV" dirty="0" smtClean="0">
                    <a:solidFill>
                      <a:schemeClr val="tx2"/>
                    </a:solidFill>
                  </a:rPr>
                  <a:t>37,</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76228" y="912797"/>
                <a:ext cx="798896" cy="2783307"/>
              </a:xfrm>
              <a:prstGeom prst="rect">
                <a:avLst/>
              </a:prstGeom>
              <a:blipFill>
                <a:blip r:embed="rId9"/>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849441"/>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849441"/>
                <a:ext cx="4105776" cy="579407"/>
              </a:xfrm>
              <a:prstGeom prst="rect">
                <a:avLst/>
              </a:prstGeom>
              <a:blipFill>
                <a:blip r:embed="rId10"/>
                <a:stretch>
                  <a:fillRect l="-4451" t="-15625" b="-5000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696104"/>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696104"/>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12797"/>
                <a:ext cx="798896" cy="2783307"/>
              </a:xfrm>
              <a:prstGeom prst="rect">
                <a:avLst/>
              </a:prstGeom>
              <a:blipFill>
                <a:blip r:embed="rId12"/>
                <a:stretch>
                  <a:fillRect t="-1739"/>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v-LV"/>
          </a:p>
        </p:txBody>
      </p:sp>
      <p:sp>
        <p:nvSpPr>
          <p:cNvPr id="3" name="Title 2"/>
          <p:cNvSpPr>
            <a:spLocks noGrp="1"/>
          </p:cNvSpPr>
          <p:nvPr>
            <p:ph type="title"/>
          </p:nvPr>
        </p:nvSpPr>
        <p:spPr/>
        <p:txBody>
          <a:bodyPr/>
          <a:lstStyle/>
          <a:p>
            <a:endParaRPr lang="lv-LV"/>
          </a:p>
        </p:txBody>
      </p:sp>
    </p:spTree>
    <p:extLst>
      <p:ext uri="{BB962C8B-B14F-4D97-AF65-F5344CB8AC3E}">
        <p14:creationId xmlns:p14="http://schemas.microsoft.com/office/powerpoint/2010/main" val="41469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grpSp>
        <p:nvGrpSpPr>
          <p:cNvPr id="2" name="Group 1"/>
          <p:cNvGrpSpPr/>
          <p:nvPr/>
        </p:nvGrpSpPr>
        <p:grpSpPr>
          <a:xfrm>
            <a:off x="511178" y="623430"/>
            <a:ext cx="4056958" cy="4312663"/>
            <a:chOff x="240006" y="432795"/>
            <a:chExt cx="4403193" cy="4680721"/>
          </a:xfrm>
        </p:grpSpPr>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lv-LV"/>
          </a:p>
        </p:txBody>
      </p:sp>
      <p:sp>
        <p:nvSpPr>
          <p:cNvPr id="5" name="Title 4"/>
          <p:cNvSpPr>
            <a:spLocks noGrp="1"/>
          </p:cNvSpPr>
          <p:nvPr>
            <p:ph type="title"/>
          </p:nvPr>
        </p:nvSpPr>
        <p:spPr/>
        <p:txBody>
          <a:bodyPr/>
          <a:lstStyle/>
          <a:p>
            <a:r>
              <a:rPr lang="lv-LV" dirty="0"/>
              <a:t>Eilera </a:t>
            </a:r>
            <a:r>
              <a:rPr lang="lv-LV" dirty="0" smtClean="0"/>
              <a:t>funkcija un Eilera teorēma</a:t>
            </a:r>
            <a:endParaRPr lang="en-US" dirty="0"/>
          </a:p>
        </p:txBody>
      </p:sp>
    </p:spTree>
    <p:extLst>
      <p:ext uri="{BB962C8B-B14F-4D97-AF65-F5344CB8AC3E}">
        <p14:creationId xmlns:p14="http://schemas.microsoft.com/office/powerpoint/2010/main" val="888807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975" y="754380"/>
            <a:ext cx="3832860" cy="368427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42886" y="758505"/>
                <a:ext cx="4161388" cy="3680145"/>
              </a:xfrm>
            </p:spPr>
            <p:txBody>
              <a:bodyPr>
                <a:noAutofit/>
              </a:bodyPr>
              <a:lstStyle/>
              <a:p>
                <a:r>
                  <a:rPr lang="lv-LV" sz="2000" b="1" dirty="0" smtClean="0"/>
                  <a:t>Piemērs: </a:t>
                </a:r>
                <a:r>
                  <a:rPr lang="lv-LV" sz="2000" dirty="0" smtClean="0"/>
                  <a:t>Cik </a:t>
                </a:r>
                <a:r>
                  <a:rPr lang="lv-LV" sz="2000" dirty="0"/>
                  <a:t>no veselajiem skaitļiem intervālā </a:t>
                </a:r>
                <a14:m>
                  <m:oMath xmlns:m="http://schemas.openxmlformats.org/officeDocument/2006/math">
                    <m:r>
                      <a:rPr lang="lv-LV" sz="2000" i="1" dirty="0" smtClean="0">
                        <a:latin typeface="Cambria Math" panose="02040503050406030204" pitchFamily="18" charset="0"/>
                      </a:rPr>
                      <m:t>[1;</m:t>
                    </m:r>
                    <m:r>
                      <a:rPr lang="lv-LV" sz="2000" b="0" i="1" dirty="0" smtClean="0">
                        <a:latin typeface="Cambria Math" panose="02040503050406030204" pitchFamily="18" charset="0"/>
                      </a:rPr>
                      <m:t>210</m:t>
                    </m:r>
                    <m:r>
                      <a:rPr lang="lv-LV" sz="2000" i="1" dirty="0" smtClean="0">
                        <a:latin typeface="Cambria Math" panose="02040503050406030204" pitchFamily="18" charset="0"/>
                      </a:rPr>
                      <m:t>]</m:t>
                    </m:r>
                  </m:oMath>
                </a14:m>
                <a:r>
                  <a:rPr lang="lv-LV" sz="2000" dirty="0"/>
                  <a:t> ir tādi, kas nedalās ne ar </a:t>
                </a:r>
                <a14:m>
                  <m:oMath xmlns:m="http://schemas.openxmlformats.org/officeDocument/2006/math">
                    <m:r>
                      <a:rPr lang="lv-LV" sz="2000" i="1" dirty="0" smtClean="0">
                        <a:latin typeface="Cambria Math" panose="02040503050406030204" pitchFamily="18" charset="0"/>
                      </a:rPr>
                      <m:t>2</m:t>
                    </m:r>
                  </m:oMath>
                </a14:m>
                <a:r>
                  <a:rPr lang="lv-LV" sz="2000" dirty="0"/>
                  <a:t>, ne ar </a:t>
                </a:r>
                <a14:m>
                  <m:oMath xmlns:m="http://schemas.openxmlformats.org/officeDocument/2006/math">
                    <m:r>
                      <a:rPr lang="lv-LV" sz="2000" i="1" dirty="0" smtClean="0">
                        <a:latin typeface="Cambria Math" panose="02040503050406030204" pitchFamily="18" charset="0"/>
                      </a:rPr>
                      <m:t>3</m:t>
                    </m:r>
                  </m:oMath>
                </a14:m>
                <a:r>
                  <a:rPr lang="lv-LV" sz="2000" dirty="0"/>
                  <a:t>, ne ar </a:t>
                </a:r>
                <a14:m>
                  <m:oMath xmlns:m="http://schemas.openxmlformats.org/officeDocument/2006/math">
                    <m:r>
                      <a:rPr lang="lv-LV" sz="2000" i="1" dirty="0" smtClean="0">
                        <a:latin typeface="Cambria Math" panose="02040503050406030204" pitchFamily="18" charset="0"/>
                      </a:rPr>
                      <m:t>5</m:t>
                    </m:r>
                  </m:oMath>
                </a14:m>
                <a:r>
                  <a:rPr lang="lv-LV" sz="2000" dirty="0"/>
                  <a:t>, ne ar </a:t>
                </a:r>
                <a14:m>
                  <m:oMath xmlns:m="http://schemas.openxmlformats.org/officeDocument/2006/math">
                    <m:r>
                      <a:rPr lang="lv-LV" sz="2000" i="1" dirty="0" smtClean="0">
                        <a:latin typeface="Cambria Math" panose="02040503050406030204" pitchFamily="18" charset="0"/>
                      </a:rPr>
                      <m:t>7</m:t>
                    </m:r>
                  </m:oMath>
                </a14:m>
                <a:r>
                  <a:rPr lang="lv-LV" sz="2000" dirty="0" smtClean="0"/>
                  <a:t>?  </a:t>
                </a:r>
                <a:br>
                  <a:rPr lang="lv-LV" sz="2000" dirty="0" smtClean="0"/>
                </a:br>
                <a:r>
                  <a:rPr lang="lv-LV" sz="2000" dirty="0" smtClean="0"/>
                  <a:t>(Cik daļas </a:t>
                </a:r>
                <a14:m>
                  <m:oMath xmlns:m="http://schemas.openxmlformats.org/officeDocument/2006/math">
                    <m:f>
                      <m:fPr>
                        <m:ctrlPr>
                          <a:rPr lang="lv-LV" sz="2000" i="1" dirty="0" smtClean="0">
                            <a:latin typeface="Cambria Math" panose="02040503050406030204" pitchFamily="18" charset="0"/>
                          </a:rPr>
                        </m:ctrlPr>
                      </m:fPr>
                      <m:num>
                        <m:r>
                          <a:rPr lang="lv-LV" sz="2000" b="0" i="1" dirty="0" smtClean="0">
                            <a:latin typeface="Cambria Math" panose="02040503050406030204" pitchFamily="18" charset="0"/>
                          </a:rPr>
                          <m:t>𝑘</m:t>
                        </m:r>
                      </m:num>
                      <m:den>
                        <m:r>
                          <a:rPr lang="lv-LV" sz="2000" b="0" i="1" dirty="0" smtClean="0">
                            <a:latin typeface="Cambria Math" panose="02040503050406030204" pitchFamily="18" charset="0"/>
                          </a:rPr>
                          <m:t>210</m:t>
                        </m:r>
                      </m:den>
                    </m:f>
                  </m:oMath>
                </a14:m>
                <a:r>
                  <a:rPr lang="lv-LV" sz="2000" dirty="0" smtClean="0"/>
                  <a:t> ir nesaīsināmas?)</a:t>
                </a:r>
              </a:p>
              <a:p>
                <a:endParaRPr lang="lv-LV" sz="2000" dirty="0" smtClean="0"/>
              </a:p>
              <a:p>
                <a:pPr marL="342900" indent="-342900">
                  <a:buFont typeface="Arial" panose="020B0604020202020204" pitchFamily="34" charset="0"/>
                  <a:buChar char="•"/>
                </a:pPr>
                <a:r>
                  <a:rPr lang="lv-LV" sz="2000" dirty="0" smtClean="0"/>
                  <a:t>Skaitļu piemēri apgabalā ar zilo bumbulīti?</a:t>
                </a:r>
              </a:p>
              <a:p>
                <a:pPr marL="342900" indent="-342900">
                  <a:buFont typeface="Arial" panose="020B0604020202020204" pitchFamily="34" charset="0"/>
                  <a:buChar char="•"/>
                </a:pPr>
                <a:r>
                  <a:rPr lang="lv-LV" sz="2000" dirty="0" smtClean="0"/>
                  <a:t>Cik ir pelēkā un zaļā ovāla šķēlumā?</a:t>
                </a:r>
              </a:p>
              <a:p>
                <a:pPr marL="342900" indent="-342900">
                  <a:buFont typeface="Arial" panose="020B0604020202020204" pitchFamily="34" charset="0"/>
                  <a:buChar char="•"/>
                </a:pPr>
                <a:r>
                  <a:rPr lang="lv-LV" sz="2000" dirty="0" smtClean="0"/>
                  <a:t>Cik ir ārpus visiem ovāliem?</a:t>
                </a:r>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42886" y="758505"/>
                <a:ext cx="4161388" cy="3680145"/>
              </a:xfrm>
              <a:blipFill>
                <a:blip r:embed="rId3"/>
                <a:stretch>
                  <a:fillRect l="-3812" t="-1987" r="-4839" b="-5795"/>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Ieslēgšanas-izslēgšanas princips</a:t>
            </a:r>
            <a:endParaRPr lang="en-US" dirty="0"/>
          </a:p>
        </p:txBody>
      </p:sp>
      <p:pic>
        <p:nvPicPr>
          <p:cNvPr id="5" name="Picture 4"/>
          <p:cNvPicPr>
            <a:picLocks noChangeAspect="1"/>
          </p:cNvPicPr>
          <p:nvPr/>
        </p:nvPicPr>
        <p:blipFill>
          <a:blip r:embed="rId4"/>
          <a:stretch>
            <a:fillRect/>
          </a:stretch>
        </p:blipFill>
        <p:spPr>
          <a:xfrm>
            <a:off x="810026" y="1211580"/>
            <a:ext cx="3043297" cy="2541477"/>
          </a:xfrm>
          <a:prstGeom prst="rect">
            <a:avLst/>
          </a:prstGeom>
        </p:spPr>
      </p:pic>
      <p:sp>
        <p:nvSpPr>
          <p:cNvPr id="3" name="TextBox 2"/>
          <p:cNvSpPr txBox="1"/>
          <p:nvPr/>
        </p:nvSpPr>
        <p:spPr>
          <a:xfrm>
            <a:off x="1468463" y="4392835"/>
            <a:ext cx="1321837" cy="369332"/>
          </a:xfrm>
          <a:prstGeom prst="rect">
            <a:avLst/>
          </a:prstGeom>
          <a:noFill/>
        </p:spPr>
        <p:txBody>
          <a:bodyPr wrap="none" rtlCol="0">
            <a:spAutoFit/>
          </a:bodyPr>
          <a:lstStyle/>
          <a:p>
            <a:r>
              <a:rPr lang="lv-LV" dirty="0" smtClean="0">
                <a:solidFill>
                  <a:schemeClr val="tx2"/>
                </a:solidFill>
              </a:rPr>
              <a:t>Visi [1;210]</a:t>
            </a:r>
            <a:endParaRPr lang="lv-LV" dirty="0">
              <a:solidFill>
                <a:schemeClr val="tx2"/>
              </a:solidFill>
            </a:endParaRPr>
          </a:p>
        </p:txBody>
      </p:sp>
      <p:cxnSp>
        <p:nvCxnSpPr>
          <p:cNvPr id="8" name="Straight Arrow Connector 7"/>
          <p:cNvCxnSpPr/>
          <p:nvPr/>
        </p:nvCxnSpPr>
        <p:spPr>
          <a:xfrm flipV="1">
            <a:off x="673768" y="3080084"/>
            <a:ext cx="768345" cy="67297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8603" y="3753057"/>
            <a:ext cx="1236236" cy="369332"/>
          </a:xfrm>
          <a:prstGeom prst="rect">
            <a:avLst/>
          </a:prstGeom>
          <a:noFill/>
        </p:spPr>
        <p:txBody>
          <a:bodyPr wrap="none" rtlCol="0">
            <a:spAutoFit/>
          </a:bodyPr>
          <a:lstStyle/>
          <a:p>
            <a:r>
              <a:rPr lang="lv-LV" dirty="0" smtClean="0">
                <a:solidFill>
                  <a:schemeClr val="tx2"/>
                </a:solidFill>
              </a:rPr>
              <a:t>Dalās ar 2</a:t>
            </a:r>
            <a:endParaRPr lang="lv-LV" dirty="0">
              <a:solidFill>
                <a:schemeClr val="tx2"/>
              </a:solidFill>
            </a:endParaRPr>
          </a:p>
        </p:txBody>
      </p:sp>
      <p:cxnSp>
        <p:nvCxnSpPr>
          <p:cNvPr id="10" name="Straight Arrow Connector 9"/>
          <p:cNvCxnSpPr/>
          <p:nvPr/>
        </p:nvCxnSpPr>
        <p:spPr>
          <a:xfrm flipH="1" flipV="1">
            <a:off x="3015158" y="3223229"/>
            <a:ext cx="505237" cy="5977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000719" y="3852302"/>
            <a:ext cx="1236236" cy="369332"/>
          </a:xfrm>
          <a:prstGeom prst="rect">
            <a:avLst/>
          </a:prstGeom>
          <a:noFill/>
        </p:spPr>
        <p:txBody>
          <a:bodyPr wrap="none" rtlCol="0">
            <a:spAutoFit/>
          </a:bodyPr>
          <a:lstStyle/>
          <a:p>
            <a:r>
              <a:rPr lang="lv-LV" dirty="0" smtClean="0">
                <a:solidFill>
                  <a:schemeClr val="tx2"/>
                </a:solidFill>
              </a:rPr>
              <a:t>Dalās ar 3</a:t>
            </a:r>
            <a:endParaRPr lang="lv-LV" dirty="0">
              <a:solidFill>
                <a:schemeClr val="tx2"/>
              </a:solidFill>
            </a:endParaRPr>
          </a:p>
        </p:txBody>
      </p:sp>
      <p:cxnSp>
        <p:nvCxnSpPr>
          <p:cNvPr id="13" name="Straight Arrow Connector 12"/>
          <p:cNvCxnSpPr/>
          <p:nvPr/>
        </p:nvCxnSpPr>
        <p:spPr>
          <a:xfrm flipH="1">
            <a:off x="3137836" y="1211580"/>
            <a:ext cx="259882" cy="3477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90374" y="842248"/>
            <a:ext cx="1236236" cy="369332"/>
          </a:xfrm>
          <a:prstGeom prst="rect">
            <a:avLst/>
          </a:prstGeom>
          <a:noFill/>
        </p:spPr>
        <p:txBody>
          <a:bodyPr wrap="none" rtlCol="0">
            <a:spAutoFit/>
          </a:bodyPr>
          <a:lstStyle/>
          <a:p>
            <a:r>
              <a:rPr lang="lv-LV" dirty="0" smtClean="0">
                <a:solidFill>
                  <a:schemeClr val="tx2"/>
                </a:solidFill>
              </a:rPr>
              <a:t>Dalās ar 7</a:t>
            </a:r>
            <a:endParaRPr lang="lv-LV" dirty="0">
              <a:solidFill>
                <a:schemeClr val="tx2"/>
              </a:solidFill>
            </a:endParaRPr>
          </a:p>
        </p:txBody>
      </p:sp>
      <p:sp>
        <p:nvSpPr>
          <p:cNvPr id="17" name="TextBox 16"/>
          <p:cNvSpPr txBox="1"/>
          <p:nvPr/>
        </p:nvSpPr>
        <p:spPr>
          <a:xfrm>
            <a:off x="823995" y="796910"/>
            <a:ext cx="1236236" cy="369332"/>
          </a:xfrm>
          <a:prstGeom prst="rect">
            <a:avLst/>
          </a:prstGeom>
          <a:noFill/>
        </p:spPr>
        <p:txBody>
          <a:bodyPr wrap="none" rtlCol="0">
            <a:spAutoFit/>
          </a:bodyPr>
          <a:lstStyle/>
          <a:p>
            <a:r>
              <a:rPr lang="lv-LV" dirty="0" smtClean="0">
                <a:solidFill>
                  <a:schemeClr val="tx2"/>
                </a:solidFill>
              </a:rPr>
              <a:t>Dalās ar 5</a:t>
            </a:r>
            <a:endParaRPr lang="lv-LV" dirty="0">
              <a:solidFill>
                <a:schemeClr val="tx2"/>
              </a:solidFill>
            </a:endParaRPr>
          </a:p>
        </p:txBody>
      </p:sp>
      <p:cxnSp>
        <p:nvCxnSpPr>
          <p:cNvPr id="18" name="Straight Arrow Connector 17"/>
          <p:cNvCxnSpPr/>
          <p:nvPr/>
        </p:nvCxnSpPr>
        <p:spPr>
          <a:xfrm>
            <a:off x="1169469" y="1143676"/>
            <a:ext cx="550790" cy="4156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20259" y="2184935"/>
            <a:ext cx="195168" cy="202130"/>
          </a:xfrm>
          <a:prstGeom prst="ellipse">
            <a:avLst/>
          </a:prstGeom>
          <a:gradFill>
            <a:gsLst>
              <a:gs pos="0">
                <a:schemeClr val="accent4">
                  <a:lumMod val="60000"/>
                  <a:lumOff val="40000"/>
                </a:schemeClr>
              </a:gs>
              <a:gs pos="100000">
                <a:schemeClr val="accent4">
                  <a:lumMod val="75000"/>
                </a:schemeClr>
              </a:gs>
            </a:gsLs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26493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Ieslēgšanas-izslēgšanas princips</a:t>
            </a:r>
            <a:endParaRPr lang="en-US" dirty="0"/>
          </a:p>
        </p:txBody>
      </p:sp>
      <p:pic>
        <p:nvPicPr>
          <p:cNvPr id="9" name="Picture 8"/>
          <p:cNvPicPr>
            <a:picLocks noChangeAspect="1"/>
          </p:cNvPicPr>
          <p:nvPr/>
        </p:nvPicPr>
        <p:blipFill>
          <a:blip r:embed="rId3"/>
          <a:stretch>
            <a:fillRect/>
          </a:stretch>
        </p:blipFill>
        <p:spPr>
          <a:xfrm>
            <a:off x="83431" y="2773697"/>
            <a:ext cx="8977138" cy="403895"/>
          </a:xfrm>
          <a:prstGeom prst="rect">
            <a:avLst/>
          </a:prstGeom>
        </p:spPr>
      </p:pic>
      <p:pic>
        <p:nvPicPr>
          <p:cNvPr id="10" name="Picture 9"/>
          <p:cNvPicPr>
            <a:picLocks noChangeAspect="1"/>
          </p:cNvPicPr>
          <p:nvPr/>
        </p:nvPicPr>
        <p:blipFill>
          <a:blip r:embed="rId4"/>
          <a:stretch>
            <a:fillRect/>
          </a:stretch>
        </p:blipFill>
        <p:spPr>
          <a:xfrm>
            <a:off x="876386" y="563749"/>
            <a:ext cx="3642676" cy="388654"/>
          </a:xfrm>
          <a:prstGeom prst="rect">
            <a:avLst/>
          </a:prstGeom>
        </p:spPr>
      </p:pic>
      <p:pic>
        <p:nvPicPr>
          <p:cNvPr id="11" name="Picture 10"/>
          <p:cNvPicPr>
            <a:picLocks noChangeAspect="1"/>
          </p:cNvPicPr>
          <p:nvPr/>
        </p:nvPicPr>
        <p:blipFill>
          <a:blip r:embed="rId5"/>
          <a:stretch>
            <a:fillRect/>
          </a:stretch>
        </p:blipFill>
        <p:spPr>
          <a:xfrm>
            <a:off x="1522066" y="1074272"/>
            <a:ext cx="1978090" cy="1226332"/>
          </a:xfrm>
          <a:prstGeom prst="rect">
            <a:avLst/>
          </a:prstGeom>
        </p:spPr>
      </p:pic>
      <p:pic>
        <p:nvPicPr>
          <p:cNvPr id="12" name="Picture 11"/>
          <p:cNvPicPr>
            <a:picLocks noChangeAspect="1"/>
          </p:cNvPicPr>
          <p:nvPr/>
        </p:nvPicPr>
        <p:blipFill>
          <a:blip r:embed="rId6"/>
          <a:stretch>
            <a:fillRect/>
          </a:stretch>
        </p:blipFill>
        <p:spPr>
          <a:xfrm>
            <a:off x="3312367" y="3230304"/>
            <a:ext cx="2065253" cy="1653079"/>
          </a:xfrm>
          <a:prstGeom prst="rect">
            <a:avLst/>
          </a:prstGeom>
        </p:spPr>
      </p:pic>
      <p:sp>
        <p:nvSpPr>
          <p:cNvPr id="2" name="Rectangle 1"/>
          <p:cNvSpPr/>
          <p:nvPr/>
        </p:nvSpPr>
        <p:spPr>
          <a:xfrm>
            <a:off x="1115448" y="956490"/>
            <a:ext cx="2791326" cy="1482789"/>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4" name="TextBox 3"/>
          <p:cNvSpPr txBox="1"/>
          <p:nvPr/>
        </p:nvSpPr>
        <p:spPr>
          <a:xfrm>
            <a:off x="4312116" y="1005115"/>
            <a:ext cx="3262432" cy="1477328"/>
          </a:xfrm>
          <a:prstGeom prst="rect">
            <a:avLst/>
          </a:prstGeom>
          <a:noFill/>
        </p:spPr>
        <p:txBody>
          <a:bodyPr wrap="none" rtlCol="0">
            <a:spAutoFit/>
          </a:bodyPr>
          <a:lstStyle/>
          <a:p>
            <a:r>
              <a:rPr lang="lv-LV" i="1" dirty="0" smtClean="0">
                <a:solidFill>
                  <a:schemeClr val="tx2"/>
                </a:solidFill>
              </a:rPr>
              <a:t>Skolā ir 1000 bērni. </a:t>
            </a:r>
          </a:p>
          <a:p>
            <a:r>
              <a:rPr lang="lv-LV" i="1" dirty="0">
                <a:solidFill>
                  <a:schemeClr val="tx2"/>
                </a:solidFill>
              </a:rPr>
              <a:t>3</a:t>
            </a:r>
            <a:r>
              <a:rPr lang="lv-LV" i="1" dirty="0" smtClean="0">
                <a:solidFill>
                  <a:schemeClr val="tx2"/>
                </a:solidFill>
              </a:rPr>
              <a:t>00 mācās vācu val. </a:t>
            </a:r>
          </a:p>
          <a:p>
            <a:r>
              <a:rPr lang="lv-LV" i="1" dirty="0" smtClean="0">
                <a:solidFill>
                  <a:schemeClr val="tx2"/>
                </a:solidFill>
              </a:rPr>
              <a:t>250 mācās franču val.</a:t>
            </a:r>
          </a:p>
          <a:p>
            <a:r>
              <a:rPr lang="lv-LV" i="1" dirty="0" smtClean="0">
                <a:solidFill>
                  <a:schemeClr val="tx2"/>
                </a:solidFill>
              </a:rPr>
              <a:t>150 mācās abas.</a:t>
            </a:r>
          </a:p>
          <a:p>
            <a:r>
              <a:rPr lang="lv-LV" i="1" dirty="0" smtClean="0">
                <a:solidFill>
                  <a:schemeClr val="tx2"/>
                </a:solidFill>
              </a:rPr>
              <a:t>Cik daudzi nemācās nevienu?</a:t>
            </a:r>
            <a:endParaRPr lang="lv-LV" i="1" dirty="0">
              <a:solidFill>
                <a:schemeClr val="tx2"/>
              </a:solidFill>
            </a:endParaRPr>
          </a:p>
        </p:txBody>
      </p:sp>
    </p:spTree>
    <p:extLst>
      <p:ext uri="{BB962C8B-B14F-4D97-AF65-F5344CB8AC3E}">
        <p14:creationId xmlns:p14="http://schemas.microsoft.com/office/powerpoint/2010/main" val="1006841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lv-LV" dirty="0" smtClean="0"/>
                  <a:t>Cik </a:t>
                </a:r>
                <a:r>
                  <a:rPr lang="lv-LV" dirty="0"/>
                  <a:t>no veselajiem skaitļiem intervālā </a:t>
                </a:r>
                <a14:m>
                  <m:oMath xmlns:m="http://schemas.openxmlformats.org/officeDocument/2006/math">
                    <m:r>
                      <a:rPr lang="lv-LV" i="1" dirty="0">
                        <a:latin typeface="Cambria Math" panose="02040503050406030204" pitchFamily="18" charset="0"/>
                      </a:rPr>
                      <m:t>[1;210]</m:t>
                    </m:r>
                  </m:oMath>
                </a14:m>
                <a:r>
                  <a:rPr lang="lv-LV" dirty="0"/>
                  <a:t> ir tādi, kas nedalās ne ar </a:t>
                </a:r>
                <a14:m>
                  <m:oMath xmlns:m="http://schemas.openxmlformats.org/officeDocument/2006/math">
                    <m:r>
                      <a:rPr lang="lv-LV" i="1" dirty="0">
                        <a:latin typeface="Cambria Math" panose="02040503050406030204" pitchFamily="18" charset="0"/>
                      </a:rPr>
                      <m:t>2</m:t>
                    </m:r>
                  </m:oMath>
                </a14:m>
                <a:r>
                  <a:rPr lang="lv-LV" dirty="0"/>
                  <a:t>, ne ar </a:t>
                </a:r>
                <a14:m>
                  <m:oMath xmlns:m="http://schemas.openxmlformats.org/officeDocument/2006/math">
                    <m:r>
                      <a:rPr lang="lv-LV" i="1" dirty="0">
                        <a:latin typeface="Cambria Math" panose="02040503050406030204" pitchFamily="18" charset="0"/>
                      </a:rPr>
                      <m:t>3</m:t>
                    </m:r>
                  </m:oMath>
                </a14:m>
                <a:r>
                  <a:rPr lang="lv-LV" dirty="0"/>
                  <a:t>, ne ar </a:t>
                </a:r>
                <a14:m>
                  <m:oMath xmlns:m="http://schemas.openxmlformats.org/officeDocument/2006/math">
                    <m:r>
                      <a:rPr lang="lv-LV" i="1" dirty="0">
                        <a:latin typeface="Cambria Math" panose="02040503050406030204" pitchFamily="18" charset="0"/>
                      </a:rPr>
                      <m:t>5</m:t>
                    </m:r>
                  </m:oMath>
                </a14:m>
                <a:r>
                  <a:rPr lang="lv-LV" dirty="0"/>
                  <a:t>, ne ar </a:t>
                </a:r>
                <a14:m>
                  <m:oMath xmlns:m="http://schemas.openxmlformats.org/officeDocument/2006/math">
                    <m:r>
                      <a:rPr lang="lv-LV" i="1" dirty="0">
                        <a:latin typeface="Cambria Math" panose="02040503050406030204" pitchFamily="18" charset="0"/>
                      </a:rPr>
                      <m:t>7</m:t>
                    </m:r>
                  </m:oMath>
                </a14:m>
                <a:r>
                  <a:rPr lang="lv-LV" dirty="0" smtClean="0"/>
                  <a:t>?</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210−</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2</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5</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3</m:t>
                          </m:r>
                          <m:r>
                            <a:rPr lang="lv-LV" b="0" i="1" dirty="0" smtClean="0">
                              <a:latin typeface="Cambria Math" panose="02040503050406030204" pitchFamily="18" charset="0"/>
                              <a:ea typeface="Cambria Math" panose="02040503050406030204" pitchFamily="18" charset="0"/>
                            </a:rPr>
                            <m:t>∙5</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5</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r>
                            <a:rPr lang="lv-LV" i="1" dirty="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i="1" dirty="0">
                          <a:latin typeface="Cambria Math" panose="02040503050406030204" pitchFamily="18" charset="0"/>
                        </a:rPr>
                        <m:t>+</m:t>
                      </m:r>
                      <m:r>
                        <a:rPr lang="lv-LV" b="0" i="1" dirty="0" smtClean="0">
                          <a:latin typeface="Cambria Math" panose="02040503050406030204" pitchFamily="18" charset="0"/>
                        </a:rPr>
                        <m:t>210</m:t>
                      </m:r>
                      <m:r>
                        <a:rPr lang="lv-LV" b="0" i="1" dirty="0" smtClean="0">
                          <a:latin typeface="Cambria Math" panose="02040503050406030204" pitchFamily="18" charset="0"/>
                          <a:ea typeface="Cambria Math" panose="02040503050406030204" pitchFamily="18" charset="0"/>
                        </a:rPr>
                        <m:t>∙</m:t>
                      </m:r>
                      <m:d>
                        <m:dPr>
                          <m:ctrlPr>
                            <a:rPr lang="lv-LV" b="0" i="1" dirty="0" smtClean="0">
                              <a:latin typeface="Cambria Math" panose="02040503050406030204" pitchFamily="18" charset="0"/>
                              <a:ea typeface="Cambria Math" panose="02040503050406030204" pitchFamily="18" charset="0"/>
                            </a:rPr>
                          </m:ctrlPr>
                        </m:dPr>
                        <m:e>
                          <m:r>
                            <a:rPr lang="lv-LV" b="0" i="1" dirty="0" smtClean="0">
                              <a:latin typeface="Cambria Math" panose="02040503050406030204" pitchFamily="18" charset="0"/>
                              <a:ea typeface="Cambria Math" panose="02040503050406030204" pitchFamily="18" charset="0"/>
                            </a:rPr>
                            <m:t>1−</m:t>
                          </m:r>
                          <m:f>
                            <m:fPr>
                              <m:ctrlPr>
                                <a:rPr lang="lv-LV" b="0" i="1" dirty="0" smtClean="0">
                                  <a:latin typeface="Cambria Math" panose="02040503050406030204" pitchFamily="18" charset="0"/>
                                  <a:ea typeface="Cambria Math" panose="02040503050406030204" pitchFamily="18" charset="0"/>
                                </a:rPr>
                              </m:ctrlPr>
                            </m:fPr>
                            <m:num>
                              <m:r>
                                <a:rPr lang="lv-LV" b="0" i="1" dirty="0" smtClean="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2</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3</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5</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7</m:t>
                              </m:r>
                            </m:den>
                          </m:f>
                        </m:e>
                      </m:d>
                      <m:r>
                        <a:rPr lang="lv-LV" b="0" i="1" dirty="0" smtClean="0">
                          <a:latin typeface="Cambria Math" panose="02040503050406030204" pitchFamily="18" charset="0"/>
                          <a:ea typeface="Cambria Math" panose="02040503050406030204" pitchFamily="18" charset="0"/>
                        </a:rPr>
                        <m:t>.</m:t>
                      </m:r>
                    </m:oMath>
                  </m:oMathPara>
                </a14:m>
                <a:endParaRPr lang="lv-LV" dirty="0"/>
              </a:p>
              <a:p>
                <a:endParaRPr lang="lv-LV" dirty="0"/>
              </a:p>
              <a:p>
                <a:endParaRPr lang="lv-LV"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2815"/>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Atrisinājums</a:t>
            </a:r>
            <a:endParaRPr lang="lv-LV" dirty="0"/>
          </a:p>
        </p:txBody>
      </p:sp>
    </p:spTree>
    <p:extLst>
      <p:ext uri="{BB962C8B-B14F-4D97-AF65-F5344CB8AC3E}">
        <p14:creationId xmlns:p14="http://schemas.microsoft.com/office/powerpoint/2010/main" val="509182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Ar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𝑛</m:t>
                        </m:r>
                      </m:e>
                    </m:d>
                  </m:oMath>
                </a14:m>
                <a:r>
                  <a:rPr lang="lv-LV" sz="2400" dirty="0"/>
                  <a:t> apzīmējam veselo skaitļu skaitu intervālā </a:t>
                </a:r>
                <a14:m>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rPr>
                      <m:t>𝑛</m:t>
                    </m:r>
                    <m:r>
                      <a:rPr lang="lv-LV" sz="2400" i="1" dirty="0" smtClean="0">
                        <a:latin typeface="Cambria Math" panose="02040503050406030204" pitchFamily="18" charset="0"/>
                      </a:rPr>
                      <m:t>]</m:t>
                    </m:r>
                  </m:oMath>
                </a14:m>
                <a:r>
                  <a:rPr lang="lv-LV" sz="2400" dirty="0"/>
                  <a:t>, </a:t>
                </a:r>
                <a:r>
                  <a:rPr lang="lv-LV" sz="2400" dirty="0" smtClean="0"/>
                  <a:t>kas ir savstarpēji pirmskaitļi ar </a:t>
                </a:r>
                <a14:m>
                  <m:oMath xmlns:m="http://schemas.openxmlformats.org/officeDocument/2006/math">
                    <m:r>
                      <a:rPr lang="lv-LV" sz="2400" i="1" dirty="0" smtClean="0">
                        <a:latin typeface="Cambria Math" panose="02040503050406030204" pitchFamily="18" charset="0"/>
                      </a:rPr>
                      <m:t>𝑛</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fontScale="92500"/>
              </a:bodyPr>
              <a:lstStyle/>
              <a:p>
                <a:r>
                  <a:rPr lang="lv-LV" sz="2400" b="1" dirty="0"/>
                  <a:t>Piemēri: </a:t>
                </a:r>
              </a:p>
              <a:p>
                <a:pPr marL="342900" indent="-342900">
                  <a:buFont typeface="Webdings" panose="05030102010509060703" pitchFamily="18" charset="2"/>
                  <a:buChar char="4"/>
                </a:pPr>
                <a:r>
                  <a:rPr lang="lv-LV" sz="2400" dirty="0"/>
                  <a:t>Ja </a:t>
                </a:r>
                <a14:m>
                  <m:oMath xmlns:m="http://schemas.openxmlformats.org/officeDocument/2006/math">
                    <m:r>
                      <a:rPr lang="lv-LV" sz="2400" b="0" i="1" dirty="0" smtClean="0">
                        <a:latin typeface="Cambria Math" panose="02040503050406030204" pitchFamily="18" charset="0"/>
                      </a:rPr>
                      <m:t>𝑝</m:t>
                    </m:r>
                  </m:oMath>
                </a14:m>
                <a:r>
                  <a:rPr lang="lv-LV" sz="2400" dirty="0"/>
                  <a:t> ir pirmskaitlis, tad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−1</m:t>
                    </m:r>
                  </m:oMath>
                </a14:m>
                <a:r>
                  <a:rPr lang="lv-LV" sz="2400" dirty="0"/>
                  <a:t>. </a:t>
                </a:r>
              </a:p>
              <a:p>
                <a:pPr marL="342900" indent="-342900">
                  <a:buFont typeface="Webdings" panose="05030102010509060703" pitchFamily="18" charset="2"/>
                  <a:buChar char="4"/>
                </a:pPr>
                <a:r>
                  <a:rPr lang="lv-LV" sz="2400" dirty="0"/>
                  <a:t>Ja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𝑘</m:t>
                        </m:r>
                      </m:sup>
                    </m:sSup>
                  </m:oMath>
                </a14:m>
                <a:r>
                  <a:rPr lang="lv-LV" sz="2400" dirty="0"/>
                  <a:t> ir pirmskaitļa pakāpe, tad </a:t>
                </a:r>
                <a14:m>
                  <m:oMath xmlns:m="http://schemas.openxmlformats.org/officeDocument/2006/math">
                    <m:r>
                      <a:rPr lang="lv-LV" sz="2400" i="1">
                        <a:latin typeface="Cambria Math" panose="02040503050406030204" pitchFamily="18" charset="0"/>
                        <a:ea typeface="Cambria Math" panose="02040503050406030204" pitchFamily="18" charset="0"/>
                      </a:rPr>
                      <m:t>𝜑</m:t>
                    </m:r>
                    <m:d>
                      <m:dPr>
                        <m:ctrlPr>
                          <a:rPr lang="lv-LV" sz="2400" i="1" smtClean="0">
                            <a:latin typeface="Cambria Math" panose="02040503050406030204" pitchFamily="18" charset="0"/>
                            <a:ea typeface="Cambria Math" panose="02040503050406030204" pitchFamily="18" charset="0"/>
                          </a:rPr>
                        </m:ctrlPr>
                      </m:dPr>
                      <m:e>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sup>
                        </m:sSup>
                      </m:e>
                    </m:d>
                    <m:r>
                      <a:rPr lang="lv-LV" sz="2400" i="1">
                        <a:latin typeface="Cambria Math" panose="02040503050406030204" pitchFamily="18" charset="0"/>
                        <a:ea typeface="Cambria Math" panose="02040503050406030204" pitchFamily="18" charset="0"/>
                      </a:rPr>
                      <m:t>=</m:t>
                    </m:r>
                    <m:sSup>
                      <m:sSupPr>
                        <m:ctrlPr>
                          <a:rPr lang="en-US"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𝑘</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r>
                          <a:rPr lang="lv-LV"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3"/>
                <a:stretch>
                  <a:fillRect l="-4160" t="-2152" r="-44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a:t>
            </a:r>
            <a:endParaRPr lang="en-US" dirty="0"/>
          </a:p>
        </p:txBody>
      </p:sp>
    </p:spTree>
    <p:extLst>
      <p:ext uri="{BB962C8B-B14F-4D97-AF65-F5344CB8AC3E}">
        <p14:creationId xmlns:p14="http://schemas.microsoft.com/office/powerpoint/2010/main" val="394907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a:rPr lang="lv-LV" sz="2000" i="1" smtClean="0">
                          <a:latin typeface="Cambria Math" panose="02040503050406030204" pitchFamily="18" charset="0"/>
                        </a:rPr>
                        <m:t>𝑛</m:t>
                      </m:r>
                      <m:r>
                        <a:rPr lang="lv-LV" sz="2000" i="1" smtClean="0">
                          <a:latin typeface="Cambria Math" panose="02040503050406030204" pitchFamily="18" charset="0"/>
                        </a:rPr>
                        <m:t>=</m:t>
                      </m:r>
                      <m:nary>
                        <m:naryPr>
                          <m:chr m:val="∏"/>
                          <m:supHide m:val="on"/>
                          <m:ctrlPr>
                            <a:rPr lang="lv-LV" sz="2000" i="1">
                              <a:latin typeface="Cambria Math" panose="02040503050406030204" pitchFamily="18" charset="0"/>
                            </a:rPr>
                          </m:ctrlPr>
                        </m:naryPr>
                        <m:sub>
                          <m:r>
                            <m:rPr>
                              <m:brk m:alnAt="7"/>
                            </m:rPr>
                            <a:rPr lang="lv-LV" sz="2000" i="1">
                              <a:latin typeface="Cambria Math" panose="02040503050406030204" pitchFamily="18" charset="0"/>
                            </a:rPr>
                            <m:t>𝑘</m:t>
                          </m:r>
                        </m:sub>
                        <m:sup/>
                        <m:e>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𝑘</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𝑘</m:t>
                                  </m:r>
                                </m:sub>
                              </m:sSub>
                            </m:sup>
                          </m:sSup>
                        </m:e>
                      </m:nary>
                      <m:r>
                        <a:rPr lang="lv-LV" sz="2000" i="1">
                          <a:latin typeface="Cambria Math" panose="02040503050406030204" pitchFamily="18" charset="0"/>
                        </a:rPr>
                        <m:t>=</m:t>
                      </m:r>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1</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1</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2</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2</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𝑁</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𝑁</m:t>
                              </m:r>
                            </m:sub>
                          </m:sSub>
                        </m:sup>
                      </m:sSup>
                    </m:oMath>
                  </m:oMathPara>
                </a14:m>
                <a:endParaRPr lang="lv-LV" sz="2000" dirty="0" smtClean="0"/>
              </a:p>
              <a:p>
                <a:r>
                  <a:rPr lang="lv-LV" sz="2000" dirty="0" smtClean="0"/>
                  <a:t>Tad Eilera funkcija ir šāda:</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𝑛</m:t>
                          </m:r>
                        </m:e>
                      </m:d>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𝑛</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1</m:t>
                                  </m:r>
                                </m:sub>
                              </m:sSub>
                            </m:den>
                          </m:f>
                        </m:e>
                      </m:d>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2</m:t>
                                  </m:r>
                                </m:sub>
                              </m:sSub>
                            </m:den>
                          </m:f>
                        </m:e>
                      </m:d>
                      <m:r>
                        <a:rPr lang="lv-LV" sz="2000" b="0" i="1" smtClean="0">
                          <a:latin typeface="Cambria Math" panose="02040503050406030204" pitchFamily="18" charset="0"/>
                          <a:ea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𝑁</m:t>
                                  </m:r>
                                </m:sub>
                              </m:sSub>
                            </m:den>
                          </m:f>
                        </m:e>
                      </m:d>
                    </m:oMath>
                  </m:oMathPara>
                </a14:m>
                <a:endParaRPr lang="lv-LV" sz="2000" dirty="0" smtClean="0"/>
              </a:p>
              <a:p>
                <a:r>
                  <a:rPr lang="lv-LV" sz="2000" dirty="0" smtClean="0"/>
                  <a:t>Piemērs: </a:t>
                </a:r>
                <a14:m>
                  <m:oMath xmlns:m="http://schemas.openxmlformats.org/officeDocument/2006/math">
                    <m:r>
                      <a:rPr lang="lv-LV" sz="2000" b="0" i="1" smtClean="0">
                        <a:latin typeface="Cambria Math" panose="02040503050406030204" pitchFamily="18" charset="0"/>
                      </a:rPr>
                      <m:t>𝑛</m:t>
                    </m:r>
                    <m:r>
                      <a:rPr lang="lv-LV" sz="2000" b="0" i="1" smtClean="0">
                        <a:latin typeface="Cambria Math" panose="02040503050406030204" pitchFamily="18" charset="0"/>
                      </a:rPr>
                      <m:t>=70=2∙5∙7</m:t>
                    </m:r>
                  </m:oMath>
                </a14:m>
                <a:r>
                  <a:rPr lang="lv-LV" sz="2000" dirty="0" smtClean="0"/>
                  <a:t>, tad</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70</m:t>
                          </m:r>
                        </m:e>
                      </m:d>
                      <m:r>
                        <a:rPr lang="lv-LV" sz="2000" b="0" i="1" smtClean="0">
                          <a:latin typeface="Cambria Math" panose="02040503050406030204" pitchFamily="18" charset="0"/>
                          <a:ea typeface="Cambria Math" panose="02040503050406030204" pitchFamily="18" charset="0"/>
                        </a:rPr>
                        <m:t>=70∙</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r>
                            <a:rPr lang="lv-LV" sz="2000" b="0" i="1" smtClean="0">
                              <a:latin typeface="Cambria Math" panose="02040503050406030204" pitchFamily="18" charset="0"/>
                              <a:ea typeface="Cambria Math" panose="02040503050406030204" pitchFamily="18" charset="0"/>
                            </a:rPr>
                            <m:t>2</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4</m:t>
                          </m:r>
                        </m:num>
                        <m:den>
                          <m:r>
                            <a:rPr lang="lv-LV" sz="2000" b="0" i="1" smtClean="0">
                              <a:latin typeface="Cambria Math" panose="02040503050406030204" pitchFamily="18" charset="0"/>
                              <a:ea typeface="Cambria Math" panose="02040503050406030204" pitchFamily="18" charset="0"/>
                            </a:rPr>
                            <m:t>5</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6</m:t>
                          </m:r>
                        </m:num>
                        <m:den>
                          <m:r>
                            <a:rPr lang="lv-LV" sz="2000" b="0" i="1" smtClean="0">
                              <a:latin typeface="Cambria Math" panose="02040503050406030204" pitchFamily="18" charset="0"/>
                              <a:ea typeface="Cambria Math" panose="02040503050406030204" pitchFamily="18" charset="0"/>
                            </a:rPr>
                            <m:t>7</m:t>
                          </m:r>
                        </m:den>
                      </m:f>
                      <m:r>
                        <a:rPr lang="lv-LV" sz="2000" b="0" i="1" smtClean="0">
                          <a:latin typeface="Cambria Math" panose="02040503050406030204" pitchFamily="18" charset="0"/>
                          <a:ea typeface="Cambria Math" panose="02040503050406030204" pitchFamily="18" charset="0"/>
                        </a:rPr>
                        <m:t>=24.</m:t>
                      </m:r>
                    </m:oMath>
                  </m:oMathPara>
                </a14:m>
                <a:endParaRPr lang="lv-LV" sz="2000" dirty="0" smtClean="0"/>
              </a:p>
              <a:p>
                <a:r>
                  <a:rPr lang="lv-LV" sz="2000" dirty="0"/>
                  <a:t>Piemērs: </a:t>
                </a:r>
                <a14:m>
                  <m:oMath xmlns:m="http://schemas.openxmlformats.org/officeDocument/2006/math">
                    <m:r>
                      <a:rPr lang="lv-LV" sz="2000" i="1">
                        <a:latin typeface="Cambria Math" panose="02040503050406030204" pitchFamily="18" charset="0"/>
                      </a:rPr>
                      <m:t>𝑛</m:t>
                    </m:r>
                    <m:r>
                      <a:rPr lang="lv-LV" sz="2000" i="1">
                        <a:latin typeface="Cambria Math" panose="02040503050406030204" pitchFamily="18" charset="0"/>
                      </a:rPr>
                      <m:t>=144=</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m:t>
                        </m:r>
                      </m:e>
                      <m:sup>
                        <m:r>
                          <a:rPr lang="lv-LV" sz="2000" b="0" i="1" dirty="0" smtClean="0">
                            <a:latin typeface="Cambria Math" panose="02040503050406030204" pitchFamily="18" charset="0"/>
                          </a:rPr>
                          <m:t>4</m:t>
                        </m:r>
                      </m:sup>
                    </m:sSup>
                    <m:r>
                      <a:rPr lang="lv-LV" sz="2000" i="1">
                        <a:latin typeface="Cambria Math" panose="02040503050406030204" pitchFamily="18" charset="0"/>
                      </a:rPr>
                      <m:t>∙</m:t>
                    </m:r>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3</m:t>
                        </m:r>
                      </m:e>
                      <m:sup>
                        <m:r>
                          <a:rPr lang="lv-LV" sz="2000" b="0" i="1" smtClean="0">
                            <a:latin typeface="Cambria Math" panose="02040503050406030204" pitchFamily="18" charset="0"/>
                          </a:rPr>
                          <m:t>2</m:t>
                        </m:r>
                      </m:sup>
                    </m:sSup>
                  </m:oMath>
                </a14:m>
                <a:r>
                  <a:rPr lang="lv-LV" sz="2000" dirty="0"/>
                  <a:t>, tad</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𝜑</m:t>
                      </m:r>
                      <m:d>
                        <m:dPr>
                          <m:ctrlPr>
                            <a:rPr lang="lv-LV" sz="2000" i="1">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144</m:t>
                          </m:r>
                        </m:e>
                      </m:d>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144</m:t>
                      </m:r>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i="1">
                              <a:latin typeface="Cambria Math" panose="02040503050406030204" pitchFamily="18" charset="0"/>
                              <a:ea typeface="Cambria Math" panose="02040503050406030204" pitchFamily="18" charset="0"/>
                            </a:rPr>
                            <m:t>1</m:t>
                          </m:r>
                        </m:num>
                        <m:den>
                          <m:r>
                            <a:rPr lang="lv-LV" sz="2000" i="1">
                              <a:latin typeface="Cambria Math" panose="02040503050406030204" pitchFamily="18" charset="0"/>
                              <a:ea typeface="Cambria Math" panose="02040503050406030204" pitchFamily="18" charset="0"/>
                            </a:rPr>
                            <m:t>2</m:t>
                          </m:r>
                        </m:den>
                      </m:f>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2</m:t>
                          </m:r>
                        </m:num>
                        <m:den>
                          <m:r>
                            <a:rPr lang="lv-LV" sz="2000" b="0" i="1" smtClean="0">
                              <a:latin typeface="Cambria Math" panose="02040503050406030204" pitchFamily="18" charset="0"/>
                              <a:ea typeface="Cambria Math" panose="02040503050406030204" pitchFamily="18" charset="0"/>
                            </a:rPr>
                            <m:t>3</m:t>
                          </m:r>
                        </m:den>
                      </m:f>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48</m:t>
                      </m:r>
                      <m:r>
                        <a:rPr lang="lv-LV" sz="2000" i="1">
                          <a:latin typeface="Cambria Math" panose="02040503050406030204" pitchFamily="18" charset="0"/>
                          <a:ea typeface="Cambria Math" panose="02040503050406030204" pitchFamily="18" charset="0"/>
                        </a:rPr>
                        <m:t>.</m:t>
                      </m:r>
                    </m:oMath>
                  </m:oMathPara>
                </a14:m>
                <a:endParaRPr lang="lv-LV" sz="2000" dirty="0"/>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funkcijas aprēķināšana</a:t>
            </a:r>
            <a:endParaRPr lang="en-US" sz="2400" dirty="0"/>
          </a:p>
        </p:txBody>
      </p:sp>
    </p:spTree>
    <p:extLst>
      <p:ext uri="{BB962C8B-B14F-4D97-AF65-F5344CB8AC3E}">
        <p14:creationId xmlns:p14="http://schemas.microsoft.com/office/powerpoint/2010/main" val="2095172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smtClean="0"/>
                  <a:t>Definīcija: </a:t>
                </a:r>
                <a:r>
                  <a:rPr lang="lv-LV" sz="2400" dirty="0"/>
                  <a:t>N</a:t>
                </a:r>
                <a:r>
                  <a:rPr lang="lv-LV" sz="2400" dirty="0" smtClean="0"/>
                  <a:t>aturāla argumenta funkciju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b="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ea typeface="Cambria Math" panose="02040503050406030204" pitchFamily="18" charset="0"/>
                      </a:rPr>
                      <m:t>𝑹</m:t>
                    </m:r>
                  </m:oMath>
                </a14:m>
                <a:r>
                  <a:rPr lang="lv-LV" sz="2400" dirty="0" smtClean="0"/>
                  <a:t> (visbiežāk gan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rPr>
                      <m:t>𝑵</m:t>
                    </m:r>
                  </m:oMath>
                </a14:m>
                <a:r>
                  <a:rPr lang="lv-LV" sz="2400" dirty="0" smtClean="0"/>
                  <a:t>) sauc par multiplikatīvu funkciju, ja jebkuriem diviem savstarpējiem pirmskaitļiem </a:t>
                </a:r>
                <a14:m>
                  <m:oMath xmlns:m="http://schemas.openxmlformats.org/officeDocument/2006/math">
                    <m:r>
                      <a:rPr lang="lv-LV" sz="2400" i="1" dirty="0" smtClean="0">
                        <a:latin typeface="Cambria Math" panose="02040503050406030204" pitchFamily="18" charset="0"/>
                      </a:rPr>
                      <m:t>𝑝</m:t>
                    </m:r>
                    <m:r>
                      <a:rPr lang="lv-LV" sz="2400" i="1" dirty="0" smtClean="0">
                        <a:latin typeface="Cambria Math" panose="02040503050406030204" pitchFamily="18" charset="0"/>
                      </a:rPr>
                      <m:t>, </m:t>
                    </m:r>
                    <m:r>
                      <a:rPr lang="lv-LV" sz="2400" i="1" dirty="0" smtClean="0">
                        <a:latin typeface="Cambria Math" panose="02040503050406030204" pitchFamily="18" charset="0"/>
                      </a:rPr>
                      <m:t>𝑞</m:t>
                    </m:r>
                  </m:oMath>
                </a14:m>
                <a:r>
                  <a:rPr lang="lv-LV" sz="2400" dirty="0" smtClean="0"/>
                  <a:t> ir spēkā </a:t>
                </a: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rPr>
                            <m:t>𝑞</m:t>
                          </m:r>
                        </m:e>
                      </m:d>
                      <m:r>
                        <a:rPr lang="lv-LV" sz="2400" b="0" i="1" smtClean="0">
                          <a:latin typeface="Cambria Math" panose="02040503050406030204" pitchFamily="18" charset="0"/>
                        </a:rPr>
                        <m:t>=</m:t>
                      </m:r>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𝑞</m:t>
                          </m:r>
                        </m:e>
                      </m:d>
                      <m:r>
                        <a:rPr lang="lv-LV" sz="2400" b="0" i="1" smtClean="0">
                          <a:latin typeface="Cambria Math" panose="02040503050406030204" pitchFamily="18" charset="0"/>
                          <a:ea typeface="Cambria Math" panose="02040503050406030204" pitchFamily="18" charset="0"/>
                        </a:rPr>
                        <m:t>.</m:t>
                      </m:r>
                    </m:oMath>
                  </m:oMathPara>
                </a14:m>
                <a:endParaRPr lang="lv-LV" sz="2400" dirty="0"/>
              </a:p>
              <a:p>
                <a:r>
                  <a:rPr lang="lv-LV" sz="2400" b="1" dirty="0" smtClean="0"/>
                  <a:t>Piemērs: </a:t>
                </a:r>
                <a:r>
                  <a:rPr lang="lv-LV" sz="2400" dirty="0" smtClean="0"/>
                  <a:t>Var izteikt </a:t>
                </a:r>
                <a14:m>
                  <m:oMath xmlns:m="http://schemas.openxmlformats.org/officeDocument/2006/math">
                    <m:r>
                      <a:rPr lang="lv-LV" sz="2400" i="1" dirty="0" smtClean="0">
                        <a:latin typeface="Cambria Math" panose="02040503050406030204" pitchFamily="18" charset="0"/>
                      </a:rPr>
                      <m:t>70=</m:t>
                    </m:r>
                    <m:r>
                      <a:rPr lang="lv-LV" sz="2400" b="0" i="1" dirty="0" smtClean="0">
                        <a:latin typeface="Cambria Math" panose="02040503050406030204" pitchFamily="18" charset="0"/>
                      </a:rPr>
                      <m:t>2</m:t>
                    </m:r>
                    <m:r>
                      <a:rPr lang="lv-LV" sz="2400" b="0" i="1" dirty="0" smtClean="0">
                        <a:latin typeface="Cambria Math" panose="02040503050406030204" pitchFamily="18" charset="0"/>
                        <a:ea typeface="Cambria Math" panose="02040503050406030204" pitchFamily="18" charset="0"/>
                      </a:rPr>
                      <m:t>∙5∙7</m:t>
                    </m:r>
                  </m:oMath>
                </a14:m>
                <a:r>
                  <a:rPr lang="lv-LV" sz="2400" dirty="0" smtClean="0"/>
                  <a:t>. Tad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m:t>
                          </m:r>
                        </m:e>
                      </m:d>
                      <m:r>
                        <a:rPr lang="lv-LV" sz="2400" b="0" i="1" smtClean="0">
                          <a:latin typeface="Cambria Math" panose="02040503050406030204" pitchFamily="18" charset="0"/>
                          <a:ea typeface="Cambria Math" panose="02040503050406030204" pitchFamily="18" charset="0"/>
                        </a:rPr>
                        <m:t>=1∙4∙6=24.</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 ir multiplikatīva</a:t>
            </a:r>
            <a:endParaRPr lang="en-US" sz="2400" dirty="0"/>
          </a:p>
        </p:txBody>
      </p:sp>
    </p:spTree>
    <p:extLst>
      <p:ext uri="{BB962C8B-B14F-4D97-AF65-F5344CB8AC3E}">
        <p14:creationId xmlns:p14="http://schemas.microsoft.com/office/powerpoint/2010/main" val="794112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3507076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75082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err="1"/>
                  <a:t>Eilera</a:t>
                </a:r>
                <a:r>
                  <a:rPr lang="en-US" dirty="0"/>
                  <a:t> </a:t>
                </a:r>
                <a:r>
                  <a:rPr lang="en-US" dirty="0" err="1"/>
                  <a:t>funkcija</a:t>
                </a:r>
                <a:r>
                  <a:rPr lang="en-US" dirty="0"/>
                  <a:t>: </a:t>
                </a:r>
                <a:r>
                  <a:rPr lang="en-US" dirty="0" err="1"/>
                  <a:t>cik</a:t>
                </a:r>
                <a:r>
                  <a:rPr lang="en-US" dirty="0"/>
                  <a:t> </a:t>
                </a:r>
                <a:r>
                  <a:rPr lang="en-US" dirty="0" err="1" smtClean="0"/>
                  <a:t>elementi</a:t>
                </a:r>
                <a:r>
                  <a:rPr lang="en-US" dirty="0" smtClean="0"/>
                  <a:t>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r>
                  <a:rPr lang="en-US" dirty="0" err="1"/>
                  <a:t>ir</a:t>
                </a:r>
                <a:r>
                  <a:rPr lang="en-US" dirty="0"/>
                  <a:t> </a:t>
                </a:r>
                <a:r>
                  <a:rPr lang="lv-LV" dirty="0" smtClean="0"/>
                  <a:t>savst. pirmskaitļi ar </a:t>
                </a:r>
                <a14:m>
                  <m:oMath xmlns:m="http://schemas.openxmlformats.org/officeDocument/2006/math">
                    <m:r>
                      <a:rPr lang="lv-LV" i="1" dirty="0" smtClean="0">
                        <a:latin typeface="Cambria Math" panose="02040503050406030204" pitchFamily="18" charset="0"/>
                      </a:rPr>
                      <m:t>𝑛</m:t>
                    </m:r>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1735" t="-20635" b="-9524"/>
                </a:stretch>
              </a:blipFill>
            </p:spPr>
            <p:txBody>
              <a:bodyPr/>
              <a:lstStyle/>
              <a:p>
                <a:r>
                  <a:rPr lang="lv-LV">
                    <a:noFill/>
                  </a:rPr>
                  <a:t> </a:t>
                </a:r>
              </a:p>
            </p:txBody>
          </p:sp>
        </mc:Fallback>
      </mc:AlternateContent>
      <p:pic>
        <p:nvPicPr>
          <p:cNvPr id="1026" name="Picture 2" descr="Totient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52" y="747249"/>
            <a:ext cx="6460879" cy="400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r>
                  <a:rPr lang="lv-LV" sz="2400" b="1" dirty="0" smtClean="0"/>
                  <a:t>Definīcija: </a:t>
                </a:r>
                <a:r>
                  <a:rPr lang="lv-LV" sz="2400" dirty="0"/>
                  <a:t>Funkciju sauc par multiplikatīvu ja katriem diviem savstarpējiem pirmskaitļiem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𝑏</m:t>
                    </m:r>
                  </m:oMath>
                </a14:m>
                <a:r>
                  <a:rPr lang="lv-LV" sz="2400" dirty="0"/>
                  <a:t>, ir spēkā sakarība: </a:t>
                </a:r>
                <a14:m>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𝑎</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oMath>
                </a14:m>
                <a:r>
                  <a:rPr lang="lv-LV" sz="2400" dirty="0"/>
                  <a:t> </a:t>
                </a:r>
                <a:br>
                  <a:rPr lang="lv-LV" sz="2400" dirty="0"/>
                </a:br>
                <a:r>
                  <a:rPr lang="lv-LV" sz="2400" b="1" dirty="0"/>
                  <a:t>Apgalvojums: </a:t>
                </a:r>
                <a:r>
                  <a:rPr lang="lv-LV" sz="2400" dirty="0"/>
                  <a:t>Eilera funkcija ir multiplikatīva. </a:t>
                </a:r>
              </a:p>
              <a:p>
                <a:r>
                  <a:rPr lang="lv-LV" sz="2400" dirty="0"/>
                  <a:t>Piemēri: </a:t>
                </a:r>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2020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r>
                        <a:rPr lang="lv-LV" i="1">
                          <a:latin typeface="Cambria Math" panose="02040503050406030204" pitchFamily="18" charset="0"/>
                          <a:ea typeface="Cambria Math" panose="02040503050406030204" pitchFamily="18" charset="0"/>
                        </a:rPr>
                        <m:t>𝜑</m:t>
                      </m:r>
                      <m:r>
                        <a:rPr lang="lv-LV" b="0" i="1" smtClean="0">
                          <a:latin typeface="Cambria Math" panose="02040503050406030204" pitchFamily="18" charset="0"/>
                          <a:ea typeface="Cambria Math" panose="02040503050406030204" pitchFamily="18" charset="0"/>
                        </a:rPr>
                        <m:t>(5)</m:t>
                      </m:r>
                      <m:r>
                        <a:rPr lang="lv-LV"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101</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2</m:t>
                              </m:r>
                            </m:sup>
                          </m:sSup>
                          <m:r>
                            <a:rPr lang="lv-LV" sz="2400" b="0" i="1" smtClean="0">
                              <a:latin typeface="Cambria Math" panose="02040503050406030204" pitchFamily="18" charset="0"/>
                              <a:ea typeface="Cambria Math" panose="02040503050406030204" pitchFamily="18" charset="0"/>
                            </a:rPr>
                            <m:t>−</m:t>
                          </m:r>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1</m:t>
                              </m:r>
                            </m:sup>
                          </m:sSup>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(101−1)=</m:t>
                      </m:r>
                    </m:oMath>
                  </m:oMathPara>
                </a14:m>
                <a:endParaRPr lang="lv-LV"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=2∙</m:t>
                      </m:r>
                      <m:r>
                        <a:rPr lang="lv-LV" i="1">
                          <a:latin typeface="Cambria Math" panose="02040503050406030204" pitchFamily="18" charset="0"/>
                          <a:ea typeface="Cambria Math" panose="02040503050406030204" pitchFamily="18" charset="0"/>
                        </a:rPr>
                        <m:t>4∙</m:t>
                      </m:r>
                      <m:r>
                        <a:rPr lang="lv-LV" sz="2400" b="0" i="1" smtClean="0">
                          <a:latin typeface="Cambria Math" panose="02040503050406030204" pitchFamily="18" charset="0"/>
                          <a:ea typeface="Cambria Math" panose="02040503050406030204" pitchFamily="18" charset="0"/>
                        </a:rPr>
                        <m:t>100=800.</m:t>
                      </m:r>
                    </m:oMath>
                  </m:oMathPara>
                </a14:m>
                <a:endParaRPr lang="lv-LV" sz="2400" dirty="0"/>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2−1</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=4.</m:t>
                      </m:r>
                    </m:oMath>
                  </m:oMathPara>
                </a14:m>
                <a:endParaRPr lang="lv-LV" sz="2400" dirty="0" smtClean="0"/>
              </a:p>
              <a:p>
                <a:pPr/>
                <a14:m>
                  <m:oMathPara xmlns:m="http://schemas.openxmlformats.org/officeDocument/2006/math">
                    <m:oMathParaPr>
                      <m:jc m:val="centerGroup"/>
                    </m:oMathParaPr>
                    <m:oMath xmlns:m="http://schemas.openxmlformats.org/officeDocument/2006/math">
                      <m:r>
                        <a:rPr lang="lv-LV" i="1">
                          <a:latin typeface="Cambria Math" panose="02040503050406030204" pitchFamily="18" charset="0"/>
                          <a:ea typeface="Cambria Math" panose="02040503050406030204" pitchFamily="18" charset="0"/>
                        </a:rPr>
                        <m:t>𝜑</m:t>
                      </m:r>
                      <m:d>
                        <m:dPr>
                          <m:ctrlPr>
                            <a:rPr lang="lv-LV" i="1">
                              <a:latin typeface="Cambria Math" panose="02040503050406030204" pitchFamily="18" charset="0"/>
                              <a:ea typeface="Cambria Math" panose="02040503050406030204" pitchFamily="18" charset="0"/>
                            </a:rPr>
                          </m:ctrlPr>
                        </m:dPr>
                        <m:e>
                          <m:r>
                            <a:rPr lang="lv-LV" i="1">
                              <a:latin typeface="Cambria Math" panose="02040503050406030204" pitchFamily="18" charset="0"/>
                              <a:ea typeface="Cambria Math" panose="02040503050406030204" pitchFamily="18" charset="0"/>
                            </a:rPr>
                            <m:t>10</m:t>
                          </m:r>
                          <m:r>
                            <a:rPr lang="lv-LV" b="0" i="1" smtClean="0">
                              <a:latin typeface="Cambria Math" panose="02040503050406030204" pitchFamily="18" charset="0"/>
                              <a:ea typeface="Cambria Math" panose="02040503050406030204" pitchFamily="18" charset="0"/>
                            </a:rPr>
                            <m:t>0</m:t>
                          </m:r>
                        </m:e>
                      </m:d>
                      <m:r>
                        <a:rPr lang="lv-LV" i="1">
                          <a:latin typeface="Cambria Math" panose="02040503050406030204" pitchFamily="18" charset="0"/>
                          <a:ea typeface="Cambria Math" panose="02040503050406030204" pitchFamily="18" charset="0"/>
                        </a:rPr>
                        <m:t>=</m:t>
                      </m:r>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4</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m:t>
                          </m:r>
                        </m:e>
                      </m:d>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25</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5</m:t>
                          </m:r>
                        </m:e>
                      </m:d>
                      <m:r>
                        <a:rPr lang="lv-LV" i="1">
                          <a:latin typeface="Cambria Math" panose="02040503050406030204" pitchFamily="18" charset="0"/>
                          <a:ea typeface="Cambria Math" panose="02040503050406030204" pitchFamily="18" charset="0"/>
                        </a:rPr>
                        <m:t>=4</m:t>
                      </m:r>
                      <m:r>
                        <a:rPr lang="lv-LV" b="0" i="1" smtClean="0">
                          <a:latin typeface="Cambria Math" panose="02040503050406030204" pitchFamily="18" charset="0"/>
                          <a:ea typeface="Cambria Math" panose="02040503050406030204" pitchFamily="18" charset="0"/>
                        </a:rPr>
                        <m:t>0</m:t>
                      </m:r>
                      <m:r>
                        <a:rPr lang="lv-LV" i="1">
                          <a:latin typeface="Cambria Math" panose="02040503050406030204" pitchFamily="18" charset="0"/>
                          <a:ea typeface="Cambria Math" panose="02040503050406030204" pitchFamily="18" charset="0"/>
                        </a:rPr>
                        <m:t>.</m:t>
                      </m:r>
                    </m:oMath>
                  </m:oMathPara>
                </a14:m>
                <a:endParaRPr lang="lv-LV" dirty="0"/>
              </a:p>
              <a:p>
                <a:endParaRPr lang="lv-LV" sz="2400" dirty="0"/>
              </a:p>
              <a:p>
                <a:pPr marL="342900" indent="-342900">
                  <a:buFont typeface="Arial" panose="020B0604020202020204" pitchFamily="34" charset="0"/>
                  <a:buChar char="•"/>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019" t="-215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 ir multiplikatīva</a:t>
            </a:r>
            <a:endParaRPr lang="en-US" dirty="0"/>
          </a:p>
        </p:txBody>
      </p:sp>
    </p:spTree>
    <p:extLst>
      <p:ext uri="{BB962C8B-B14F-4D97-AF65-F5344CB8AC3E}">
        <p14:creationId xmlns:p14="http://schemas.microsoft.com/office/powerpoint/2010/main" val="306689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lv-LV" sz="2000" dirty="0" smtClean="0">
                <a:solidFill>
                  <a:srgbClr val="3333FF"/>
                </a:solidFill>
                <a:latin typeface="Lucida Sans" panose="020B0602030504020204" pitchFamily="34" charset="0"/>
              </a:rPr>
              <a:t> S</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S(S(S(2012</a:t>
            </a:r>
            <a:r>
              <a:rPr lang="lv-LV" sz="2000" dirty="0" smtClean="0">
                <a:solidFill>
                  <a:srgbClr val="3333FF"/>
                </a:solidFill>
                <a:latin typeface="Lucida Sans" panose="020B0602030504020204" pitchFamily="34" charset="0"/>
              </a:rPr>
              <a:t>**</a:t>
            </a:r>
            <a:r>
              <a:rPr lang="lv-LV" sz="2000" dirty="0" smtClean="0">
                <a:solidFill>
                  <a:srgbClr val="3333FF"/>
                </a:solidFill>
                <a:latin typeface="Lucida Sans" panose="020B0602030504020204" pitchFamily="34" charset="0"/>
              </a:rPr>
              <a:t>2012)))</a:t>
            </a:r>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1629866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76624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483609" y="693714"/>
            <a:ext cx="5226318" cy="1908215"/>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593858"/>
            <a:ext cx="8482732" cy="1340819"/>
          </a:xfrm>
          <a:prstGeom prst="rect">
            <a:avLst/>
          </a:prstGeom>
        </p:spPr>
      </p:pic>
      <p:sp>
        <p:nvSpPr>
          <p:cNvPr id="5" name="Oval 4"/>
          <p:cNvSpPr/>
          <p:nvPr/>
        </p:nvSpPr>
        <p:spPr>
          <a:xfrm>
            <a:off x="395596"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53683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535230"/>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cxnSp>
        <p:nvCxnSpPr>
          <p:cNvPr id="19" name="Straight Arrow Connector 18"/>
          <p:cNvCxnSpPr/>
          <p:nvPr/>
        </p:nvCxnSpPr>
        <p:spPr>
          <a:xfrm flipV="1">
            <a:off x="770022" y="1626671"/>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261232" y="1673192"/>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196" y="2142859"/>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3" name="TextBox 22"/>
          <p:cNvSpPr txBox="1"/>
          <p:nvPr/>
        </p:nvSpPr>
        <p:spPr>
          <a:xfrm>
            <a:off x="5925242" y="2123048"/>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4" name="TextBox 23"/>
          <p:cNvSpPr txBox="1"/>
          <p:nvPr/>
        </p:nvSpPr>
        <p:spPr>
          <a:xfrm>
            <a:off x="126208"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683378"/>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68875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8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17997</TotalTime>
  <Words>4661</Words>
  <Application>Microsoft Office PowerPoint</Application>
  <PresentationFormat>On-screen Show (16:9)</PresentationFormat>
  <Paragraphs>1052</Paragraphs>
  <Slides>78</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78</vt:i4>
      </vt:variant>
    </vt:vector>
  </HeadingPairs>
  <TitlesOfParts>
    <vt:vector size="90"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Mazā Fermā teorēma</vt:lpstr>
      <vt:lpstr>Kāpēc racionāli skaitļi ir periodiskas decimāldaļas?</vt:lpstr>
      <vt:lpstr>PowerPoint Presentation</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Eilera funkcija un Eilera teorēma</vt:lpstr>
      <vt:lpstr>Ieslēgšanas-izslēgšanas princips</vt:lpstr>
      <vt:lpstr>Ieslēgšanas-izslēgšanas princips</vt:lpstr>
      <vt:lpstr>Atrisinājums</vt:lpstr>
      <vt:lpstr>Eilera funkcija</vt:lpstr>
      <vt:lpstr>Eilera funkcijas aprēķināšana</vt:lpstr>
      <vt:lpstr>Eilera funkcija ir multiplikatīva</vt:lpstr>
      <vt:lpstr>Eilera teorēma</vt:lpstr>
      <vt:lpstr>Jautājums: Eilera teorēma</vt:lpstr>
      <vt:lpstr>Eilera funkcija: cik elementi [0,n-1] ir savst. pirmskaitļi ar n</vt:lpstr>
      <vt:lpstr>Eilera funkcija ir multiplikatīva</vt:lpstr>
      <vt:lpstr>Eilera teorēma</vt:lpstr>
      <vt:lpstr>Jautājums: Eilera teorēma</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597</cp:revision>
  <cp:lastPrinted>2016-11-05T06:20:46Z</cp:lastPrinted>
  <dcterms:created xsi:type="dcterms:W3CDTF">2016-04-09T20:26:42Z</dcterms:created>
  <dcterms:modified xsi:type="dcterms:W3CDTF">2022-01-23T01:23:46Z</dcterms:modified>
</cp:coreProperties>
</file>