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70"/>
  </p:notesMasterIdLst>
  <p:handoutMasterIdLst>
    <p:handoutMasterId r:id="rId71"/>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317" r:id="rId23"/>
    <p:sldId id="532" r:id="rId24"/>
    <p:sldId id="563" r:id="rId25"/>
    <p:sldId id="536" r:id="rId26"/>
    <p:sldId id="548" r:id="rId27"/>
    <p:sldId id="549" r:id="rId28"/>
    <p:sldId id="533" r:id="rId29"/>
    <p:sldId id="550" r:id="rId30"/>
    <p:sldId id="446" r:id="rId31"/>
    <p:sldId id="546" r:id="rId32"/>
    <p:sldId id="364" r:id="rId33"/>
    <p:sldId id="464" r:id="rId34"/>
    <p:sldId id="465" r:id="rId35"/>
    <p:sldId id="510" r:id="rId36"/>
    <p:sldId id="512" r:id="rId37"/>
    <p:sldId id="513" r:id="rId38"/>
    <p:sldId id="528" r:id="rId39"/>
    <p:sldId id="529" r:id="rId40"/>
    <p:sldId id="530" r:id="rId41"/>
    <p:sldId id="505" r:id="rId42"/>
    <p:sldId id="541" r:id="rId43"/>
    <p:sldId id="491" r:id="rId44"/>
    <p:sldId id="540" r:id="rId45"/>
    <p:sldId id="495" r:id="rId46"/>
    <p:sldId id="496" r:id="rId47"/>
    <p:sldId id="351" r:id="rId48"/>
    <p:sldId id="558" r:id="rId49"/>
    <p:sldId id="559" r:id="rId50"/>
    <p:sldId id="352" r:id="rId51"/>
    <p:sldId id="499" r:id="rId52"/>
    <p:sldId id="502" r:id="rId53"/>
    <p:sldId id="483" r:id="rId54"/>
    <p:sldId id="518" r:id="rId55"/>
    <p:sldId id="520" r:id="rId56"/>
    <p:sldId id="545" r:id="rId57"/>
    <p:sldId id="361" r:id="rId58"/>
    <p:sldId id="442" r:id="rId59"/>
    <p:sldId id="443" r:id="rId60"/>
    <p:sldId id="315" r:id="rId61"/>
    <p:sldId id="564" r:id="rId62"/>
    <p:sldId id="538" r:id="rId63"/>
    <p:sldId id="537" r:id="rId64"/>
    <p:sldId id="488" r:id="rId65"/>
    <p:sldId id="489" r:id="rId66"/>
    <p:sldId id="490" r:id="rId67"/>
    <p:sldId id="551" r:id="rId68"/>
    <p:sldId id="552" r:id="rId69"/>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Mazā Fermā teorēma" id="{F7D4A8E9-6F8E-4B4C-B510-523CE38CB668}">
          <p14:sldIdLst>
            <p14:sldId id="317"/>
            <p14:sldId id="532"/>
            <p14:sldId id="563"/>
            <p14:sldId id="536"/>
            <p14:sldId id="548"/>
            <p14:sldId id="549"/>
            <p14:sldId id="533"/>
            <p14:sldId id="550"/>
            <p14:sldId id="446"/>
            <p14:sldId id="546"/>
          </p14:sldIdLst>
        </p14:section>
        <p14:section name="Pretrunas modulis" id="{031C37E5-69A6-435B-A19A-7016524C09EE}">
          <p14:sldIdLst>
            <p14:sldId id="364"/>
            <p14:sldId id="464"/>
            <p14:sldId id="465"/>
            <p14:sldId id="510"/>
            <p14:sldId id="512"/>
            <p14:sldId id="513"/>
            <p14:sldId id="528"/>
            <p14:sldId id="529"/>
            <p14:sldId id="530"/>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Cikliski procesi" id="{33ACBBB8-62A8-42C7-8E38-EBD5D243D45D}">
          <p14:sldIdLst>
            <p14:sldId id="361"/>
            <p14:sldId id="442"/>
            <p14:sldId id="443"/>
            <p14:sldId id="315"/>
            <p14:sldId id="564"/>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DD8"/>
    <a:srgbClr val="3333FF"/>
    <a:srgbClr val="000000"/>
    <a:srgbClr val="FF9999"/>
    <a:srgbClr val="CC99FF"/>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334" autoAdjust="0"/>
  </p:normalViewPr>
  <p:slideViewPr>
    <p:cSldViewPr snapToGrid="0" snapToObjects="1" showGuides="1">
      <p:cViewPr varScale="1">
        <p:scale>
          <a:sx n="116" d="100"/>
          <a:sy n="116" d="100"/>
        </p:scale>
        <p:origin x="642" y="114"/>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27/03/2022</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3/27/2022</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0.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41.png"/><Relationship Id="rId5" Type="http://schemas.openxmlformats.org/officeDocument/2006/relationships/image" Target="../media/image310.png"/><Relationship Id="rId4" Type="http://schemas.openxmlformats.org/officeDocument/2006/relationships/image" Target="../media/image300.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5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51093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51093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51094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51094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53981"/>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53981"/>
                <a:ext cx="798896" cy="2783307"/>
              </a:xfrm>
              <a:prstGeom prst="rect">
                <a:avLst/>
              </a:prstGeom>
              <a:blipFill>
                <a:blip r:embed="rId4"/>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53981"/>
                <a:ext cx="798896" cy="2783307"/>
              </a:xfrm>
              <a:prstGeom prst="rect">
                <a:avLst/>
              </a:prstGeom>
              <a:solidFill>
                <a:srgbClr val="9CBDD8"/>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53981"/>
                <a:ext cx="798896" cy="2783307"/>
              </a:xfrm>
              <a:prstGeom prst="rect">
                <a:avLst/>
              </a:prstGeom>
              <a:blipFill>
                <a:blip r:embed="rId5"/>
                <a:stretch>
                  <a:fillRect t="-1518"/>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53981"/>
                <a:ext cx="798896" cy="2783307"/>
              </a:xfrm>
              <a:prstGeom prst="rect">
                <a:avLst/>
              </a:prstGeom>
              <a:solidFill>
                <a:schemeClr val="accent2">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53981"/>
                <a:ext cx="798896" cy="2783307"/>
              </a:xfrm>
              <a:prstGeom prst="rect">
                <a:avLst/>
              </a:prstGeom>
              <a:blipFill>
                <a:blip r:embed="rId6"/>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53987"/>
                <a:ext cx="798896" cy="2783307"/>
              </a:xfrm>
              <a:prstGeom prst="rect">
                <a:avLst/>
              </a:prstGeom>
              <a:blipFill>
                <a:blip r:embed="rId7"/>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8403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8403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8403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89947" y="953981"/>
                <a:ext cx="798896" cy="2783307"/>
              </a:xfrm>
              <a:prstGeom prst="rect">
                <a:avLst/>
              </a:prstGeom>
              <a:solidFill>
                <a:schemeClr val="accent3">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89947" y="953981"/>
                <a:ext cx="798896" cy="2783307"/>
              </a:xfrm>
              <a:prstGeom prst="rect">
                <a:avLst/>
              </a:prstGeom>
              <a:blipFill>
                <a:blip r:embed="rId9"/>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923583"/>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923583"/>
                <a:ext cx="4105776" cy="579407"/>
              </a:xfrm>
              <a:prstGeom prst="rect">
                <a:avLst/>
              </a:prstGeom>
              <a:blipFill>
                <a:blip r:embed="rId10"/>
                <a:stretch>
                  <a:fillRect l="-4451" t="-16842" b="-50526"/>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770246"/>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770246"/>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53987"/>
                <a:ext cx="798896" cy="2783307"/>
              </a:xfrm>
              <a:prstGeom prst="rect">
                <a:avLst/>
              </a:prstGeom>
              <a:blipFill>
                <a:blip r:embed="rId12"/>
                <a:stretch>
                  <a:fillRect t="-6508"/>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extLst>
              <p:ext uri="{D42A27DB-BD31-4B8C-83A1-F6EECF244321}">
                <p14:modId xmlns:p14="http://schemas.microsoft.com/office/powerpoint/2010/main" val="2838030360"/>
              </p:ext>
            </p:extLst>
          </p:nvPr>
        </p:nvGraphicFramePr>
        <p:xfrm>
          <a:off x="4585235" y="647018"/>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pPr algn="ctr"/>
                      <a:r>
                        <a:rPr lang="lv-LV" dirty="0"/>
                        <a:t>0</a:t>
                      </a:r>
                      <a:endParaRPr lang="en-US" dirty="0"/>
                    </a:p>
                  </a:txBody>
                  <a:tcPr>
                    <a:solidFill>
                      <a:schemeClr val="bg1">
                        <a:lumMod val="65000"/>
                      </a:schemeClr>
                    </a:solidFill>
                  </a:tcPr>
                </a:tc>
                <a:tc>
                  <a:txBody>
                    <a:bodyPr/>
                    <a:lstStyle/>
                    <a:p>
                      <a:pPr algn="ctr"/>
                      <a:r>
                        <a:rPr lang="lv-LV" dirty="0"/>
                        <a:t>1</a:t>
                      </a:r>
                      <a:endParaRPr lang="en-US" dirty="0"/>
                    </a:p>
                  </a:txBody>
                  <a:tcPr>
                    <a:solidFill>
                      <a:schemeClr val="bg1">
                        <a:lumMod val="65000"/>
                      </a:schemeClr>
                    </a:solidFill>
                  </a:tcPr>
                </a:tc>
                <a:tc>
                  <a:txBody>
                    <a:bodyPr/>
                    <a:lstStyle/>
                    <a:p>
                      <a:pPr algn="ctr"/>
                      <a:r>
                        <a:rPr lang="lv-LV" dirty="0"/>
                        <a:t>2</a:t>
                      </a:r>
                      <a:endParaRPr lang="en-US" dirty="0"/>
                    </a:p>
                  </a:txBody>
                  <a:tcPr>
                    <a:solidFill>
                      <a:schemeClr val="bg1">
                        <a:lumMod val="65000"/>
                      </a:schemeClr>
                    </a:solidFill>
                  </a:tcPr>
                </a:tc>
                <a:tc>
                  <a:txBody>
                    <a:bodyPr/>
                    <a:lstStyle/>
                    <a:p>
                      <a:pPr algn="ctr"/>
                      <a:r>
                        <a:rPr lang="lv-LV" dirty="0"/>
                        <a:t>3</a:t>
                      </a:r>
                      <a:endParaRPr lang="en-US" dirty="0"/>
                    </a:p>
                  </a:txBody>
                  <a:tcPr>
                    <a:solidFill>
                      <a:schemeClr val="bg1">
                        <a:lumMod val="65000"/>
                      </a:schemeClr>
                    </a:solidFill>
                  </a:tcPr>
                </a:tc>
                <a:tc>
                  <a:txBody>
                    <a:bodyPr/>
                    <a:lstStyle/>
                    <a:p>
                      <a:pPr algn="ctr"/>
                      <a:r>
                        <a:rPr lang="lv-LV" dirty="0"/>
                        <a:t>4</a:t>
                      </a:r>
                      <a:endParaRPr lang="en-US" dirty="0"/>
                    </a:p>
                  </a:txBody>
                  <a:tcPr>
                    <a:solidFill>
                      <a:schemeClr val="bg1">
                        <a:lumMod val="65000"/>
                      </a:schemeClr>
                    </a:solidFill>
                  </a:tcPr>
                </a:tc>
                <a:tc>
                  <a:txBody>
                    <a:bodyPr/>
                    <a:lstStyle/>
                    <a:p>
                      <a:pPr algn="ctr"/>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pPr algn="ctr"/>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pPr algn="ctr"/>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pPr algn="ctr"/>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pPr algn="ctr"/>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pPr algn="ctr"/>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pPr algn="ctr"/>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60539" y="1310593"/>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60539" y="2296431"/>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60539" y="3243275"/>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46200" y="53160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03031" y="53160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56805" y="521699"/>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60200" y="53160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60539" y="2764989"/>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786344" y="4067336"/>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v-LV"/>
          </a:p>
        </p:txBody>
      </p:sp>
      <p:sp>
        <p:nvSpPr>
          <p:cNvPr id="3" name="Title 2"/>
          <p:cNvSpPr>
            <a:spLocks noGrp="1"/>
          </p:cNvSpPr>
          <p:nvPr>
            <p:ph type="title"/>
          </p:nvPr>
        </p:nvSpPr>
        <p:spPr/>
        <p:txBody>
          <a:bodyPr/>
          <a:lstStyle/>
          <a:p>
            <a:endParaRPr lang="lv-LV"/>
          </a:p>
        </p:txBody>
      </p:sp>
    </p:spTree>
    <p:extLst>
      <p:ext uri="{BB962C8B-B14F-4D97-AF65-F5344CB8AC3E}">
        <p14:creationId xmlns:p14="http://schemas.microsoft.com/office/powerpoint/2010/main" val="41469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grpSp>
        <p:nvGrpSpPr>
          <p:cNvPr id="2" name="Group 1"/>
          <p:cNvGrpSpPr/>
          <p:nvPr/>
        </p:nvGrpSpPr>
        <p:grpSpPr>
          <a:xfrm>
            <a:off x="511178" y="623430"/>
            <a:ext cx="4056958" cy="4312663"/>
            <a:chOff x="240006" y="432795"/>
            <a:chExt cx="4403193" cy="4680721"/>
          </a:xfrm>
        </p:grpSpPr>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32</a:t>
                      </a:r>
                      <a:endParaRPr lang="lv-LV" sz="1600" dirty="0">
                        <a:solidFill>
                          <a:schemeClr val="tx2"/>
                        </a:solidFill>
                      </a:endParaRPr>
                    </a:p>
                  </a:txBody>
                  <a:tcPr marL="0"/>
                </a:tc>
                <a:tc>
                  <a:txBody>
                    <a:bodyPr/>
                    <a:lstStyle/>
                    <a:p>
                      <a:pPr algn="r"/>
                      <a:r>
                        <a:rPr lang="lv-LV" sz="1600" dirty="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dirty="0" smtClean="0">
                          <a:solidFill>
                            <a:schemeClr val="tx2"/>
                          </a:solidFill>
                        </a:rPr>
                        <a:t>3125</a:t>
                      </a:r>
                      <a:endParaRPr lang="lv-LV" sz="1600" dirty="0">
                        <a:solidFill>
                          <a:schemeClr val="tx2"/>
                        </a:solidFill>
                      </a:endParaRPr>
                    </a:p>
                  </a:txBody>
                  <a:tcPr marL="0"/>
                </a:tc>
                <a:tc>
                  <a:txBody>
                    <a:bodyPr/>
                    <a:lstStyle/>
                    <a:p>
                      <a:pPr algn="r"/>
                      <a:r>
                        <a:rPr lang="lv-LV" sz="1600" dirty="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dirty="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902622"/>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(kā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902622"/>
                <a:ext cx="3515171" cy="1477328"/>
              </a:xfrm>
              <a:prstGeom prst="rect">
                <a:avLst/>
              </a:prstGeom>
              <a:blipFill>
                <a:blip r:embed="rId7"/>
                <a:stretch>
                  <a:fillRect l="-1563" t="-2066"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11920"/>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11920"/>
                <a:ext cx="3662183" cy="1323439"/>
              </a:xfrm>
              <a:prstGeom prst="rect">
                <a:avLst/>
              </a:prstGeom>
              <a:blipFill>
                <a:blip r:embed="rId8"/>
                <a:stretch>
                  <a:fillRect l="-1664" t="-1835" b="-7339"/>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46937"/>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lv-LV" sz="2000" dirty="0" smtClean="0">
                <a:solidFill>
                  <a:srgbClr val="3333FF"/>
                </a:solidFill>
                <a:latin typeface="Lucida Sans" panose="020B0602030504020204" pitchFamily="34" charset="0"/>
              </a:rPr>
              <a:t> S</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S(S(S(2012**2012)))</a:t>
            </a:r>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lv-LV"/>
          </a:p>
        </p:txBody>
      </p:sp>
      <p:sp>
        <p:nvSpPr>
          <p:cNvPr id="4" name="Oval 3"/>
          <p:cNvSpPr/>
          <p:nvPr/>
        </p:nvSpPr>
        <p:spPr>
          <a:xfrm>
            <a:off x="742462" y="1769118"/>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1520093" y="1569826"/>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2240146" y="2034803"/>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087747" y="2906257"/>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191847" y="3164164"/>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663263" y="2624902"/>
            <a:ext cx="117230" cy="117231"/>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5" idx="5"/>
            <a:endCxn id="6" idx="1"/>
          </p:cNvCxnSpPr>
          <p:nvPr/>
        </p:nvCxnSpPr>
        <p:spPr>
          <a:xfrm>
            <a:off x="1620155" y="1669889"/>
            <a:ext cx="637159" cy="38208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4"/>
            <a:endCxn id="7" idx="0"/>
          </p:cNvCxnSpPr>
          <p:nvPr/>
        </p:nvCxnSpPr>
        <p:spPr>
          <a:xfrm flipH="1">
            <a:off x="2146362" y="2152034"/>
            <a:ext cx="152399" cy="75422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7" idx="4"/>
            <a:endCxn id="8" idx="6"/>
          </p:cNvCxnSpPr>
          <p:nvPr/>
        </p:nvCxnSpPr>
        <p:spPr>
          <a:xfrm flipH="1">
            <a:off x="1309077" y="3023488"/>
            <a:ext cx="837285" cy="1992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8" idx="1"/>
            <a:endCxn id="9" idx="5"/>
          </p:cNvCxnSpPr>
          <p:nvPr/>
        </p:nvCxnSpPr>
        <p:spPr>
          <a:xfrm flipH="1" flipV="1">
            <a:off x="763325" y="2724965"/>
            <a:ext cx="445690" cy="45636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4" idx="4"/>
          </p:cNvCxnSpPr>
          <p:nvPr/>
        </p:nvCxnSpPr>
        <p:spPr>
          <a:xfrm flipV="1">
            <a:off x="721878" y="1886349"/>
            <a:ext cx="79199" cy="73855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 idx="7"/>
            <a:endCxn id="5" idx="2"/>
          </p:cNvCxnSpPr>
          <p:nvPr/>
        </p:nvCxnSpPr>
        <p:spPr>
          <a:xfrm flipV="1">
            <a:off x="842524" y="1628442"/>
            <a:ext cx="677569" cy="15784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6053212" y="1642504"/>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830843" y="1443212"/>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7550896" y="1908189"/>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7398497" y="2779643"/>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6225941" y="2609959"/>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7" idx="5"/>
            <a:endCxn id="18" idx="1"/>
          </p:cNvCxnSpPr>
          <p:nvPr/>
        </p:nvCxnSpPr>
        <p:spPr>
          <a:xfrm>
            <a:off x="6955918" y="1550217"/>
            <a:ext cx="616437" cy="37633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8" idx="4"/>
            <a:endCxn id="19" idx="0"/>
          </p:cNvCxnSpPr>
          <p:nvPr/>
        </p:nvCxnSpPr>
        <p:spPr>
          <a:xfrm flipH="1">
            <a:off x="7471764" y="2033553"/>
            <a:ext cx="152399" cy="7460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9" idx="2"/>
            <a:endCxn id="20" idx="6"/>
          </p:cNvCxnSpPr>
          <p:nvPr/>
        </p:nvCxnSpPr>
        <p:spPr>
          <a:xfrm flipH="1" flipV="1">
            <a:off x="6372475" y="2672641"/>
            <a:ext cx="1026022" cy="169684"/>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0"/>
            <a:endCxn id="16" idx="4"/>
          </p:cNvCxnSpPr>
          <p:nvPr/>
        </p:nvCxnSpPr>
        <p:spPr>
          <a:xfrm flipH="1" flipV="1">
            <a:off x="6126479" y="1767868"/>
            <a:ext cx="172729" cy="842091"/>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6" idx="7"/>
            <a:endCxn id="17" idx="2"/>
          </p:cNvCxnSpPr>
          <p:nvPr/>
        </p:nvCxnSpPr>
        <p:spPr>
          <a:xfrm flipV="1">
            <a:off x="6178287" y="1505894"/>
            <a:ext cx="652556" cy="15496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5449393" y="1647564"/>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701995" y="1662257"/>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Arrow Connector 27"/>
          <p:cNvCxnSpPr>
            <a:stCxn id="27" idx="6"/>
            <a:endCxn id="26" idx="2"/>
          </p:cNvCxnSpPr>
          <p:nvPr/>
        </p:nvCxnSpPr>
        <p:spPr>
          <a:xfrm flipV="1">
            <a:off x="4848529" y="1710246"/>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6" idx="6"/>
            <a:endCxn id="16" idx="2"/>
          </p:cNvCxnSpPr>
          <p:nvPr/>
        </p:nvCxnSpPr>
        <p:spPr>
          <a:xfrm flipV="1">
            <a:off x="5595927" y="1705186"/>
            <a:ext cx="457285" cy="5060"/>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4090812" y="1724939"/>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3959197" y="1669889"/>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4790106" y="3031482"/>
            <a:ext cx="146534" cy="125364"/>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4186287" y="3036542"/>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438889" y="3051235"/>
            <a:ext cx="146534" cy="125364"/>
          </a:xfrm>
          <a:prstGeom prst="ellipse">
            <a:avLst/>
          </a:prstGeom>
          <a:solidFill>
            <a:srgbClr val="3333FF"/>
          </a:solidFill>
          <a:ln>
            <a:solidFill>
              <a:srgbClr val="3333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p:cNvCxnSpPr>
            <a:stCxn id="34" idx="6"/>
            <a:endCxn id="33" idx="2"/>
          </p:cNvCxnSpPr>
          <p:nvPr/>
        </p:nvCxnSpPr>
        <p:spPr>
          <a:xfrm flipV="1">
            <a:off x="3585423" y="3099224"/>
            <a:ext cx="600864" cy="14693"/>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3" idx="6"/>
            <a:endCxn id="32" idx="2"/>
          </p:cNvCxnSpPr>
          <p:nvPr/>
        </p:nvCxnSpPr>
        <p:spPr>
          <a:xfrm flipV="1">
            <a:off x="4332821" y="3094164"/>
            <a:ext cx="457285" cy="5060"/>
          </a:xfrm>
          <a:prstGeom prst="straightConnector1">
            <a:avLst/>
          </a:prstGeom>
          <a:ln>
            <a:solidFill>
              <a:srgbClr val="3333FF"/>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Arc 36"/>
          <p:cNvSpPr/>
          <p:nvPr/>
        </p:nvSpPr>
        <p:spPr>
          <a:xfrm rot="20638529">
            <a:off x="4877272" y="2938782"/>
            <a:ext cx="320837" cy="293224"/>
          </a:xfrm>
          <a:prstGeom prst="arc">
            <a:avLst>
              <a:gd name="adj1" fmla="val 12961650"/>
              <a:gd name="adj2" fmla="val 10007962"/>
            </a:avLst>
          </a:prstGeom>
          <a:ln>
            <a:solidFill>
              <a:srgbClr val="FF0000"/>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6245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sp>
        <p:nvSpPr>
          <p:cNvPr id="31" name="Oval 30"/>
          <p:cNvSpPr>
            <a:spLocks noChangeAspect="1"/>
          </p:cNvSpPr>
          <p:nvPr/>
        </p:nvSpPr>
        <p:spPr>
          <a:xfrm>
            <a:off x="6483277" y="12600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273277" y="15126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7804114" y="19842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041214" y="26483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7804113" y="33420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273277" y="38294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483277" y="40588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722862" y="38035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221867" y="33420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4979587" y="26483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221867" y="19539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722862" y="14491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587282" y="1824579"/>
            <a:ext cx="1739508" cy="31208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533769" y="2265859"/>
            <a:ext cx="2270344" cy="125886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095609" y="3342018"/>
            <a:ext cx="604435" cy="552414"/>
          </a:xfrm>
          <a:prstGeom prst="arc">
            <a:avLst>
              <a:gd name="adj1" fmla="val 12961650"/>
              <a:gd name="adj2" fmla="val 10007962"/>
            </a:avLst>
          </a:prstGeom>
          <a:ln>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989029" y="693714"/>
            <a:ext cx="4720898" cy="2185214"/>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742142"/>
            <a:ext cx="8482732" cy="1340819"/>
          </a:xfrm>
          <a:prstGeom prst="rect">
            <a:avLst/>
          </a:prstGeom>
        </p:spPr>
      </p:pic>
      <p:sp>
        <p:nvSpPr>
          <p:cNvPr id="5" name="Oval 4"/>
          <p:cNvSpPr/>
          <p:nvPr/>
        </p:nvSpPr>
        <p:spPr>
          <a:xfrm>
            <a:off x="395596"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68511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68351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24" name="TextBox 23"/>
          <p:cNvSpPr txBox="1"/>
          <p:nvPr/>
        </p:nvSpPr>
        <p:spPr>
          <a:xfrm>
            <a:off x="126208"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83166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837036"/>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6" name="Left Brace 5"/>
          <p:cNvSpPr/>
          <p:nvPr/>
        </p:nvSpPr>
        <p:spPr>
          <a:xfrm rot="5400000">
            <a:off x="856445" y="274210"/>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dirty="0"/>
          </a:p>
        </p:txBody>
      </p:sp>
      <p:sp>
        <p:nvSpPr>
          <p:cNvPr id="27" name="Left Brace 26"/>
          <p:cNvSpPr/>
          <p:nvPr/>
        </p:nvSpPr>
        <p:spPr>
          <a:xfrm rot="5400000">
            <a:off x="1989147"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29" name="Left Brace 28"/>
          <p:cNvSpPr/>
          <p:nvPr/>
        </p:nvSpPr>
        <p:spPr>
          <a:xfrm rot="5400000">
            <a:off x="3072424" y="274206"/>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0" name="Left Brace 29"/>
          <p:cNvSpPr/>
          <p:nvPr/>
        </p:nvSpPr>
        <p:spPr>
          <a:xfrm rot="5400000">
            <a:off x="4180409"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1" name="Left Brace 30"/>
          <p:cNvSpPr/>
          <p:nvPr/>
        </p:nvSpPr>
        <p:spPr>
          <a:xfrm rot="5400000">
            <a:off x="5304873" y="265968"/>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2" name="Left Brace 31"/>
          <p:cNvSpPr/>
          <p:nvPr/>
        </p:nvSpPr>
        <p:spPr>
          <a:xfrm rot="5400000">
            <a:off x="6396388" y="270085"/>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3" name="Left Brace 32"/>
          <p:cNvSpPr/>
          <p:nvPr/>
        </p:nvSpPr>
        <p:spPr>
          <a:xfrm rot="5400000">
            <a:off x="7487903"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4" name="TextBox 33"/>
          <p:cNvSpPr txBox="1"/>
          <p:nvPr/>
        </p:nvSpPr>
        <p:spPr>
          <a:xfrm>
            <a:off x="850123" y="506753"/>
            <a:ext cx="284052" cy="307777"/>
          </a:xfrm>
          <a:prstGeom prst="rect">
            <a:avLst/>
          </a:prstGeom>
          <a:noFill/>
        </p:spPr>
        <p:txBody>
          <a:bodyPr wrap="none" rtlCol="0">
            <a:spAutoFit/>
          </a:bodyPr>
          <a:lstStyle/>
          <a:p>
            <a:r>
              <a:rPr lang="lv-LV" sz="1400" dirty="0" smtClean="0">
                <a:solidFill>
                  <a:srgbClr val="002060"/>
                </a:solidFill>
              </a:rPr>
              <a:t>1</a:t>
            </a:r>
            <a:endParaRPr lang="lv-LV" sz="1400" dirty="0">
              <a:solidFill>
                <a:srgbClr val="002060"/>
              </a:solidFill>
            </a:endParaRPr>
          </a:p>
        </p:txBody>
      </p:sp>
      <p:sp>
        <p:nvSpPr>
          <p:cNvPr id="35" name="TextBox 34"/>
          <p:cNvSpPr txBox="1"/>
          <p:nvPr/>
        </p:nvSpPr>
        <p:spPr>
          <a:xfrm>
            <a:off x="2015781" y="502631"/>
            <a:ext cx="284052" cy="307777"/>
          </a:xfrm>
          <a:prstGeom prst="rect">
            <a:avLst/>
          </a:prstGeom>
          <a:noFill/>
        </p:spPr>
        <p:txBody>
          <a:bodyPr wrap="none" rtlCol="0">
            <a:spAutoFit/>
          </a:bodyPr>
          <a:lstStyle/>
          <a:p>
            <a:r>
              <a:rPr lang="lv-LV" sz="1400" dirty="0" smtClean="0">
                <a:solidFill>
                  <a:srgbClr val="002060"/>
                </a:solidFill>
              </a:rPr>
              <a:t>2</a:t>
            </a:r>
            <a:endParaRPr lang="lv-LV" sz="1400" dirty="0">
              <a:solidFill>
                <a:srgbClr val="002060"/>
              </a:solidFill>
            </a:endParaRPr>
          </a:p>
        </p:txBody>
      </p:sp>
      <p:sp>
        <p:nvSpPr>
          <p:cNvPr id="36" name="TextBox 35"/>
          <p:cNvSpPr txBox="1"/>
          <p:nvPr/>
        </p:nvSpPr>
        <p:spPr>
          <a:xfrm>
            <a:off x="3119643" y="494393"/>
            <a:ext cx="284052" cy="307777"/>
          </a:xfrm>
          <a:prstGeom prst="rect">
            <a:avLst/>
          </a:prstGeom>
          <a:noFill/>
        </p:spPr>
        <p:txBody>
          <a:bodyPr wrap="none" rtlCol="0">
            <a:spAutoFit/>
          </a:bodyPr>
          <a:lstStyle/>
          <a:p>
            <a:r>
              <a:rPr lang="lv-LV" sz="1400" dirty="0" smtClean="0">
                <a:solidFill>
                  <a:srgbClr val="002060"/>
                </a:solidFill>
              </a:rPr>
              <a:t>3</a:t>
            </a:r>
            <a:endParaRPr lang="lv-LV" sz="1400" dirty="0">
              <a:solidFill>
                <a:srgbClr val="002060"/>
              </a:solidFill>
            </a:endParaRPr>
          </a:p>
        </p:txBody>
      </p:sp>
      <p:sp>
        <p:nvSpPr>
          <p:cNvPr id="37" name="TextBox 36"/>
          <p:cNvSpPr txBox="1"/>
          <p:nvPr/>
        </p:nvSpPr>
        <p:spPr>
          <a:xfrm>
            <a:off x="4215269" y="494393"/>
            <a:ext cx="284052" cy="307777"/>
          </a:xfrm>
          <a:prstGeom prst="rect">
            <a:avLst/>
          </a:prstGeom>
          <a:noFill/>
        </p:spPr>
        <p:txBody>
          <a:bodyPr wrap="none" rtlCol="0">
            <a:spAutoFit/>
          </a:bodyPr>
          <a:lstStyle/>
          <a:p>
            <a:r>
              <a:rPr lang="lv-LV" sz="1400" dirty="0" smtClean="0">
                <a:solidFill>
                  <a:srgbClr val="002060"/>
                </a:solidFill>
              </a:rPr>
              <a:t>4</a:t>
            </a:r>
            <a:endParaRPr lang="lv-LV" sz="1400" dirty="0">
              <a:solidFill>
                <a:srgbClr val="002060"/>
              </a:solidFill>
            </a:endParaRPr>
          </a:p>
        </p:txBody>
      </p:sp>
      <p:sp>
        <p:nvSpPr>
          <p:cNvPr id="38" name="TextBox 37"/>
          <p:cNvSpPr txBox="1"/>
          <p:nvPr/>
        </p:nvSpPr>
        <p:spPr>
          <a:xfrm>
            <a:off x="5331501" y="490271"/>
            <a:ext cx="284052" cy="307777"/>
          </a:xfrm>
          <a:prstGeom prst="rect">
            <a:avLst/>
          </a:prstGeom>
          <a:noFill/>
        </p:spPr>
        <p:txBody>
          <a:bodyPr wrap="none" rtlCol="0">
            <a:spAutoFit/>
          </a:bodyPr>
          <a:lstStyle/>
          <a:p>
            <a:r>
              <a:rPr lang="en-US" sz="1400" dirty="0" smtClean="0">
                <a:solidFill>
                  <a:srgbClr val="002060"/>
                </a:solidFill>
              </a:rPr>
              <a:t>5</a:t>
            </a:r>
            <a:endParaRPr lang="lv-LV" sz="1400" dirty="0">
              <a:solidFill>
                <a:srgbClr val="002060"/>
              </a:solidFill>
            </a:endParaRPr>
          </a:p>
        </p:txBody>
      </p:sp>
      <p:sp>
        <p:nvSpPr>
          <p:cNvPr id="39" name="TextBox 38"/>
          <p:cNvSpPr txBox="1"/>
          <p:nvPr/>
        </p:nvSpPr>
        <p:spPr>
          <a:xfrm>
            <a:off x="6443603" y="490271"/>
            <a:ext cx="284052" cy="307777"/>
          </a:xfrm>
          <a:prstGeom prst="rect">
            <a:avLst/>
          </a:prstGeom>
          <a:noFill/>
        </p:spPr>
        <p:txBody>
          <a:bodyPr wrap="none" rtlCol="0">
            <a:spAutoFit/>
          </a:bodyPr>
          <a:lstStyle/>
          <a:p>
            <a:r>
              <a:rPr lang="en-US" sz="1400" dirty="0">
                <a:solidFill>
                  <a:srgbClr val="002060"/>
                </a:solidFill>
              </a:rPr>
              <a:t>6</a:t>
            </a:r>
            <a:endParaRPr lang="lv-LV" sz="1400" dirty="0">
              <a:solidFill>
                <a:srgbClr val="002060"/>
              </a:solidFill>
            </a:endParaRPr>
          </a:p>
        </p:txBody>
      </p:sp>
      <p:sp>
        <p:nvSpPr>
          <p:cNvPr id="40" name="TextBox 39"/>
          <p:cNvSpPr txBox="1"/>
          <p:nvPr/>
        </p:nvSpPr>
        <p:spPr>
          <a:xfrm>
            <a:off x="7522759" y="490271"/>
            <a:ext cx="284052" cy="307777"/>
          </a:xfrm>
          <a:prstGeom prst="rect">
            <a:avLst/>
          </a:prstGeom>
          <a:noFill/>
        </p:spPr>
        <p:txBody>
          <a:bodyPr wrap="none" rtlCol="0">
            <a:spAutoFit/>
          </a:bodyPr>
          <a:lstStyle/>
          <a:p>
            <a:r>
              <a:rPr lang="en-US" sz="1400" dirty="0" smtClean="0">
                <a:solidFill>
                  <a:srgbClr val="002060"/>
                </a:solidFill>
              </a:rPr>
              <a:t>7</a:t>
            </a:r>
            <a:endParaRPr lang="lv-LV" sz="1400" dirty="0">
              <a:solidFill>
                <a:srgbClr val="002060"/>
              </a:solidFill>
            </a:endParaRPr>
          </a:p>
        </p:txBody>
      </p:sp>
    </p:spTree>
    <p:extLst>
      <p:ext uri="{BB962C8B-B14F-4D97-AF65-F5344CB8AC3E}">
        <p14:creationId xmlns:p14="http://schemas.microsoft.com/office/powerpoint/2010/main" val="359978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19807</TotalTime>
  <Words>3872</Words>
  <Application>Microsoft Office PowerPoint</Application>
  <PresentationFormat>On-screen Show (16:9)</PresentationFormat>
  <Paragraphs>973</Paragraphs>
  <Slides>66</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66</vt:i4>
      </vt:variant>
    </vt:vector>
  </HeadingPairs>
  <TitlesOfParts>
    <vt:vector size="78"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Mazā Fermā teorēma</vt:lpstr>
      <vt:lpstr>Kāpēc racionāli skaitļi ir periodiskas decimāldaļas?</vt:lpstr>
      <vt:lpstr>PowerPoint Presentation</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Cikliskas virknes</vt:lpstr>
      <vt:lpstr>Cikliskums kā parādība</vt:lpstr>
      <vt:lpstr>Piemēri ar/bez priekšperiodu</vt:lpstr>
      <vt:lpstr>Cikliski procesi skaitļiem</vt:lpstr>
      <vt:lpstr>PowerPoint Presentation</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633</cp:revision>
  <cp:lastPrinted>2016-11-05T06:20:46Z</cp:lastPrinted>
  <dcterms:created xsi:type="dcterms:W3CDTF">2016-04-09T20:26:42Z</dcterms:created>
  <dcterms:modified xsi:type="dcterms:W3CDTF">2022-03-28T00:40:11Z</dcterms:modified>
</cp:coreProperties>
</file>