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69"/>
  </p:notesMasterIdLst>
  <p:handoutMasterIdLst>
    <p:handoutMasterId r:id="rId70"/>
  </p:handoutMasterIdLst>
  <p:sldIdLst>
    <p:sldId id="272" r:id="rId4"/>
    <p:sldId id="620" r:id="rId5"/>
    <p:sldId id="585" r:id="rId6"/>
    <p:sldId id="619" r:id="rId7"/>
    <p:sldId id="595" r:id="rId8"/>
    <p:sldId id="614" r:id="rId9"/>
    <p:sldId id="615" r:id="rId10"/>
    <p:sldId id="640" r:id="rId11"/>
    <p:sldId id="639" r:id="rId12"/>
    <p:sldId id="624" r:id="rId13"/>
    <p:sldId id="616" r:id="rId14"/>
    <p:sldId id="629" r:id="rId15"/>
    <p:sldId id="625" r:id="rId16"/>
    <p:sldId id="627" r:id="rId17"/>
    <p:sldId id="626" r:id="rId18"/>
    <p:sldId id="628" r:id="rId19"/>
    <p:sldId id="642" r:id="rId20"/>
    <p:sldId id="611" r:id="rId21"/>
    <p:sldId id="650" r:id="rId22"/>
    <p:sldId id="651" r:id="rId23"/>
    <p:sldId id="565" r:id="rId24"/>
    <p:sldId id="564" r:id="rId25"/>
    <p:sldId id="568" r:id="rId26"/>
    <p:sldId id="577" r:id="rId27"/>
    <p:sldId id="636" r:id="rId28"/>
    <p:sldId id="578" r:id="rId29"/>
    <p:sldId id="579" r:id="rId30"/>
    <p:sldId id="637" r:id="rId31"/>
    <p:sldId id="580" r:id="rId32"/>
    <p:sldId id="612" r:id="rId33"/>
    <p:sldId id="621" r:id="rId34"/>
    <p:sldId id="623" r:id="rId35"/>
    <p:sldId id="622" r:id="rId36"/>
    <p:sldId id="581" r:id="rId37"/>
    <p:sldId id="583" r:id="rId38"/>
    <p:sldId id="618" r:id="rId39"/>
    <p:sldId id="582" r:id="rId40"/>
    <p:sldId id="641" r:id="rId41"/>
    <p:sldId id="638" r:id="rId42"/>
    <p:sldId id="643" r:id="rId43"/>
    <p:sldId id="644" r:id="rId44"/>
    <p:sldId id="646" r:id="rId45"/>
    <p:sldId id="648" r:id="rId46"/>
    <p:sldId id="645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  <p:sldId id="670" r:id="rId65"/>
    <p:sldId id="671" r:id="rId66"/>
    <p:sldId id="672" r:id="rId67"/>
    <p:sldId id="673" r:id="rId68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FA9B0D58-8C3A-4184-B3C8-81ABCF175461}">
          <p14:sldIdLst>
            <p14:sldId id="272"/>
            <p14:sldId id="620"/>
            <p14:sldId id="585"/>
            <p14:sldId id="619"/>
            <p14:sldId id="595"/>
          </p14:sldIdLst>
        </p14:section>
        <p14:section name="Iracionalitātes pierādījumi" id="{FE3BE684-70DA-43AF-B282-E2F1171995A7}">
          <p14:sldIdLst>
            <p14:sldId id="614"/>
            <p14:sldId id="615"/>
            <p14:sldId id="640"/>
            <p14:sldId id="639"/>
            <p14:sldId id="624"/>
            <p14:sldId id="616"/>
            <p14:sldId id="629"/>
          </p14:sldIdLst>
        </p14:section>
        <p14:section name="Tuī-Morzes virkne" id="{8CF27C48-D1B5-457B-8831-03C40FB9B57A}">
          <p14:sldIdLst>
            <p14:sldId id="625"/>
            <p14:sldId id="627"/>
            <p14:sldId id="626"/>
            <p14:sldId id="628"/>
          </p14:sldIdLst>
        </p14:section>
        <p14:section name="Rekurentas virknes ar kvadrātsaknēm" id="{D95A6E24-AA4D-454A-927D-06E4BC99E63E}">
          <p14:sldIdLst>
            <p14:sldId id="642"/>
            <p14:sldId id="611"/>
            <p14:sldId id="650"/>
            <p14:sldId id="651"/>
          </p14:sldIdLst>
        </p14:section>
        <p14:section name="Racionāli tuvinājumi" id="{3730EF7F-60DC-4A18-9FED-7B5C9BAE22E2}">
          <p14:sldIdLst>
            <p14:sldId id="565"/>
            <p14:sldId id="564"/>
            <p14:sldId id="568"/>
            <p14:sldId id="577"/>
            <p14:sldId id="636"/>
            <p14:sldId id="578"/>
            <p14:sldId id="579"/>
            <p14:sldId id="637"/>
            <p14:sldId id="580"/>
          </p14:sldIdLst>
        </p14:section>
        <p14:section name="Uzkonstruējami skaitļi" id="{6417F254-4C11-48E2-B9C7-A4CE610BBC40}">
          <p14:sldIdLst>
            <p14:sldId id="612"/>
            <p14:sldId id="621"/>
            <p14:sldId id="623"/>
            <p14:sldId id="622"/>
            <p14:sldId id="581"/>
            <p14:sldId id="583"/>
            <p14:sldId id="618"/>
            <p14:sldId id="582"/>
            <p14:sldId id="641"/>
          </p14:sldIdLst>
        </p14:section>
        <p14:section name="Veselās daļas īpašības" id="{AE2D7797-E9BA-4901-9E2C-F905DDAD3FBA}">
          <p14:sldIdLst>
            <p14:sldId id="638"/>
            <p14:sldId id="643"/>
            <p14:sldId id="644"/>
            <p14:sldId id="646"/>
            <p14:sldId id="648"/>
            <p14:sldId id="645"/>
          </p14:sldIdLst>
        </p14:section>
        <p14:section name="Untitled Section" id="{5DB92EE0-BA06-4679-A5B0-A13DA64213C4}">
          <p14:sldIdLst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F9999"/>
    <a:srgbClr val="CC99FF"/>
    <a:srgbClr val="9CBDD8"/>
    <a:srgbClr val="00395E"/>
    <a:srgbClr val="FF6C0C"/>
    <a:srgbClr val="299D37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68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</a:t>
            </a:r>
            <a:r>
              <a:rPr lang="en-US" baseline="0" dirty="0" err="1" smtClean="0"/>
              <a:t>Periodiski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/bez </a:t>
            </a:r>
            <a:r>
              <a:rPr lang="en-US" baseline="0" dirty="0" err="1" smtClean="0"/>
              <a:t>priek</a:t>
            </a:r>
            <a:r>
              <a:rPr lang="lv-LV" baseline="0" dirty="0" smtClean="0"/>
              <a:t>šperiodu</a:t>
            </a:r>
          </a:p>
          <a:p>
            <a:r>
              <a:rPr lang="lv-LV" baseline="0" dirty="0" smtClean="0"/>
              <a:t>2. Dažādas metodes iracionalitātes pierādīšanai</a:t>
            </a:r>
          </a:p>
          <a:p>
            <a:r>
              <a:rPr lang="lv-LV" baseline="0" dirty="0" smtClean="0"/>
              <a:t>3. Lineāras rekurences</a:t>
            </a:r>
          </a:p>
          <a:p>
            <a:r>
              <a:rPr lang="lv-LV" baseline="0" dirty="0" smtClean="0"/>
              <a:t>4. Logaritmu lietojumi</a:t>
            </a:r>
          </a:p>
          <a:p>
            <a:r>
              <a:rPr lang="lv-LV" baseline="0" dirty="0" smtClean="0"/>
              <a:t>5. Iracionālu skaitļu tuvināšana ar racionāliem skaitļiem; Fareja virknes</a:t>
            </a:r>
          </a:p>
          <a:p>
            <a:r>
              <a:rPr lang="lv-LV" baseline="0" dirty="0" smtClean="0"/>
              <a:t>6. Veselās daļas īpašības</a:t>
            </a:r>
            <a:endParaRPr lang="lv-LV" baseline="0" dirty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Atbilde: Var, bet tad vajadzīgs</a:t>
            </a:r>
            <a:r>
              <a:rPr lang="lv-LV" baseline="0" dirty="0" smtClean="0"/>
              <a:t> arī vienības nogrieznis, jo citādi kvadrātsakne kā attālums nav definēta.</a:t>
            </a:r>
          </a:p>
          <a:p>
            <a:endParaRPr lang="lv-LV" baseline="0" dirty="0" smtClean="0"/>
          </a:p>
          <a:p>
            <a:r>
              <a:rPr lang="lv-LV" dirty="0" smtClean="0"/>
              <a:t>https://www.cut-the-knot.org/arithmetic/rational.shtml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7807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7124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1,2,4,5,6,10,</a:t>
            </a:r>
            <a:r>
              <a:rPr lang="lv-LV" baseline="0" dirty="0" smtClean="0"/>
              <a:t> 1</a:t>
            </a:r>
            <a:r>
              <a:rPr lang="lv-LV" dirty="0" smtClean="0"/>
              <a:t>1,12,14,15,16,20,</a:t>
            </a:r>
            <a:r>
              <a:rPr lang="lv-LV" baseline="0" dirty="0" smtClean="0"/>
              <a:t> 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3405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Summary: </a:t>
            </a:r>
            <a:br>
              <a:rPr lang="lv-LV" dirty="0" smtClean="0"/>
            </a:br>
            <a:r>
              <a:rPr lang="lv-LV" dirty="0" smtClean="0"/>
              <a:t>Reāli skaitļi kā neperiodiskas decimāldaļas. </a:t>
            </a:r>
          </a:p>
          <a:p>
            <a:r>
              <a:rPr lang="lv-LV" dirty="0" smtClean="0"/>
              <a:t>Pamatojumi, ka skaitlis ir racionāls/iracionāls (pamatmetodes – sqrt(2); logaritms; e). 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3188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Reāli skaitļi ir racionālu skaitļu virknes robežas.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046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(sqrt(a)  + sqrt(b)  + sqrt(c))*....</a:t>
            </a:r>
            <a:r>
              <a:rPr lang="lv-LV" baseline="0" dirty="0" smtClean="0"/>
              <a:t> = 4*a*b – (a+b – c)^2 = 2ab+2ac+2bc – a^2-b^2-c^2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34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list(map(lambda x: ( (1 + math.sqrt(5))/2  )**x/math.sqrt(5), range(0,20)))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282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Dirihlē princips.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483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4509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https://en.wikipedia.org/wiki/Farey_sequence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3834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https://en.wikipedia.org/wiki/Stern%E2%80%93Brocot_tree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8348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9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</a:t>
            </a:r>
            <a:r>
              <a:rPr lang="en-US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  <p:sldLayoutId id="214748378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2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6.png"/><Relationship Id="rId5" Type="http://schemas.openxmlformats.org/officeDocument/2006/relationships/tags" Target="../tags/tag5.xml"/><Relationship Id="rId10" Type="http://schemas.openxmlformats.org/officeDocument/2006/relationships/image" Target="../media/image25.png"/><Relationship Id="rId4" Type="http://schemas.openxmlformats.org/officeDocument/2006/relationships/tags" Target="../tags/tag4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lv-LV" dirty="0" smtClean="0"/>
              <a:t>Racionāli un iracionāli skaitļi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Pamatot atsevišķu skaitļu racionalitāti/iracionalitāti.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Konstruēt funkcijas starp racionālu/iracionālu skaitļu kopām vai pamatot to neesamību.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Tuvināt ar racionālu virkni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Iracionalitātes, kas ļauj izteikt veselus/racionālus skaitļus (rekurentas virknes)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Lietot veselās daļas īpašības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Skaitļa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decimālpierakstu veido, izrakstot aiz komata visu naturālo skaitļu ciparus: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=0.12345678910111213141516171819…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Pierādīt, ka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lv-LV" dirty="0" smtClean="0"/>
                  <a:t> ir iracionāls.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453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b="1" dirty="0" smtClean="0"/>
                  <a:t>Definīcija: </a:t>
                </a:r>
                <a:r>
                  <a:rPr lang="lv-LV" dirty="0" smtClean="0"/>
                  <a:t>Ar skaitli e apzīmējam sekojošu summu: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 ir iracionāls.</a:t>
                </a:r>
              </a:p>
              <a:p>
                <a:r>
                  <a:rPr lang="lv-LV" dirty="0" smtClean="0"/>
                  <a:t>No pretējā. Pieņemam,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. Aplūkojam izteiksmi: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1+1+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lv-LV" dirty="0" smtClean="0"/>
                  <a:t>, kas pēc pieņēmuma ir vesels.</a:t>
                </a:r>
              </a:p>
              <a:p>
                <a:r>
                  <a:rPr lang="lv-LV" dirty="0" smtClean="0"/>
                  <a:t>No otras puses, šī starpība 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lv-LV" dirty="0" smtClean="0"/>
                  <a:t>, kas ir mazāka par ģeometrisku progresiju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, kas nav vesels.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39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ātri konverģējošām rindām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277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v-LV" sz="2000" dirty="0" smtClean="0"/>
              <a:t>Vai sekojošs skaitlis:</a:t>
            </a:r>
          </a:p>
          <a:p>
            <a:endParaRPr lang="lv-LV" sz="2000" dirty="0"/>
          </a:p>
          <a:p>
            <a:endParaRPr lang="lv-LV" sz="2000" dirty="0" smtClean="0"/>
          </a:p>
          <a:p>
            <a:r>
              <a:rPr lang="lv-LV" sz="2000" dirty="0" smtClean="0"/>
              <a:t>ir racionāls vai iracionāls?</a:t>
            </a:r>
            <a:endParaRPr lang="lv-LV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4" y="1059129"/>
            <a:ext cx="8667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1600" i="1" dirty="0"/>
              <a:t>T</a:t>
            </a:r>
            <a:r>
              <a:rPr lang="lv-LV" sz="1600" baseline="-25000" dirty="0"/>
              <a:t>0</a:t>
            </a:r>
            <a:r>
              <a:rPr lang="lv-LV" sz="1600" dirty="0"/>
              <a:t> = 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1</a:t>
            </a:r>
            <a:r>
              <a:rPr lang="lv-LV" sz="1600" dirty="0"/>
              <a:t> = 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2</a:t>
            </a:r>
            <a:r>
              <a:rPr lang="lv-LV" sz="1600" dirty="0"/>
              <a:t> = 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3</a:t>
            </a:r>
            <a:r>
              <a:rPr lang="lv-LV" sz="1600" dirty="0"/>
              <a:t> = 01101001.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4</a:t>
            </a:r>
            <a:r>
              <a:rPr lang="lv-LV" sz="1600" dirty="0"/>
              <a:t> = 0110100110010110.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5</a:t>
            </a:r>
            <a:r>
              <a:rPr lang="lv-LV" sz="1600" dirty="0"/>
              <a:t> = 01101001100101101001011001101001.</a:t>
            </a:r>
          </a:p>
          <a:p>
            <a:endParaRPr lang="lv-LV" sz="1600" dirty="0" smtClean="0"/>
          </a:p>
          <a:p>
            <a:endParaRPr lang="lv-LV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lv-LV" sz="1400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7838" r="-10508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7838" r="-250282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7838" r="-1060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7838" r="-1786" b="-17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37838" r="-10508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37838" r="-250282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37838" r="-1060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37838" r="-1786" b="-1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84091" r="-10508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84091" r="-250282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84091" r="-1060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84091" r="-1786" b="-13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375556" r="-10508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375556" r="-250282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375556" r="-1060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375556" r="-1786" b="-1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486364" r="-10508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486364" r="-250282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486364" r="-1060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486364" r="-1786" b="-1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586364" r="-10508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586364" r="-250282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586364" r="-1060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586364" r="-1786" b="-10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671111" r="-10508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671111" r="-250282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671111" r="-1060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671111" r="-1786" b="-8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788636" r="-10508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788636" r="-250282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788636" r="-1060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788636" r="-1786" b="-8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888636" r="-10508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888636" r="-250282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888636" r="-1060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888636" r="-1786" b="-7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966667" r="-10508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966667" r="-250282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966667" r="-1060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966667" r="-1786" b="-5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090909" r="-10508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090909" r="-250282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090909" r="-1060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090909" r="-1786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164444" r="-10508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164444" r="-250282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164444" r="-1060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164444" r="-1786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293182" r="-10508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293182" r="-250282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293182" r="-1060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293182" r="-1786" b="-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93182" r="-10508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93182" r="-250282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93182" r="-1060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93182" r="-1786" b="-2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460000" r="-10508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460000" r="-25028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460000" r="-1060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460000" r="-1786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595455" r="-10508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595455" r="-25028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595455" r="-1060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595455" r="-178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Tuī-Morzes virkne (Thue-Morse Sequence)</a:t>
            </a:r>
            <a:endParaRPr lang="lv-LV" dirty="0"/>
          </a:p>
        </p:txBody>
      </p:sp>
      <p:sp>
        <p:nvSpPr>
          <p:cNvPr id="7" name="Rounded Rectangle 6"/>
          <p:cNvSpPr/>
          <p:nvPr/>
        </p:nvSpPr>
        <p:spPr>
          <a:xfrm>
            <a:off x="7854215" y="856648"/>
            <a:ext cx="413887" cy="4212832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Rounded Rectangle 7"/>
          <p:cNvSpPr/>
          <p:nvPr/>
        </p:nvSpPr>
        <p:spPr>
          <a:xfrm rot="16200000">
            <a:off x="1542155" y="1080141"/>
            <a:ext cx="308255" cy="1920581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60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7471" y="3429897"/>
            <a:ext cx="8456803" cy="1008754"/>
          </a:xfrm>
        </p:spPr>
        <p:txBody>
          <a:bodyPr>
            <a:noAutofit/>
          </a:bodyPr>
          <a:lstStyle/>
          <a:p>
            <a:r>
              <a:rPr lang="lv-LV" dirty="0" smtClean="0"/>
              <a:t>Sākumā uzraksta simbolu "0". Katrā nākamajā solī </a:t>
            </a:r>
          </a:p>
          <a:p>
            <a:r>
              <a:rPr lang="lv-LV" dirty="0" smtClean="0"/>
              <a:t>"0" </a:t>
            </a:r>
            <a:r>
              <a:rPr lang="lv-LV" dirty="0" smtClean="0">
                <a:sym typeface="Wingdings" panose="05000000000000000000" pitchFamily="2" charset="2"/>
              </a:rPr>
              <a:t> "01"</a:t>
            </a:r>
          </a:p>
          <a:p>
            <a:r>
              <a:rPr lang="lv-LV" dirty="0" smtClean="0">
                <a:sym typeface="Wingdings" panose="05000000000000000000" pitchFamily="2" charset="2"/>
              </a:rPr>
              <a:t>"1"  "10"</a:t>
            </a:r>
            <a:endParaRPr lang="lv-LV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Virknes iegūšana ar simbolu pārrakstīšanu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623752"/>
            <a:ext cx="5313146" cy="26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lv-LV" dirty="0" smtClean="0"/>
                  <a:t>Izrakstām kopai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{0,1,2,…,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 visas iespējamās apakškopas (leksikogrāfiski sakārtotas no beigām). Iekrāsojam rūtiņu t.t.t. ja kopu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simetriskā starpība ir ar nepāru elementiem: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endParaRPr lang="lv-LV" dirty="0" smtClean="0"/>
              </a:p>
              <a:p>
                <a:r>
                  <a:rPr lang="lv-LV" dirty="0" smtClean="0"/>
                  <a:t>Iegūstam Tuī-Morzes virkni, ja kādu no kvadrātiem lasa "pa rindiņām".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  <a:blipFill>
                <a:blip r:embed="rId2"/>
                <a:stretch>
                  <a:fillRect l="-1802" t="-12429" r="-793" b="-1129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Ģeometriska konstrukcija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1" y="571852"/>
            <a:ext cx="8613649" cy="26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Pamatot, ka Tuī-Morzes virkne ir neperiodiska. T.i. skaitlis, kura binārais pieraksts 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0.0110100110010110…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ir iracionāls.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6981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2.kārtas rekurenču risināšana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302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Aplūkosim rekurentu virkni: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Ja kvadrātvienādojumam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 smtClean="0"/>
                  <a:t> ir divas dažādas reālas saknes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, tad virknes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 vispārīgo locekli var izteikt ar sakarību</a:t>
                </a:r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kur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var izteikt, zinot virknes sākumnosacījumus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).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 r="-7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Rekurentas virknes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5591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Aplūkosim kvadrātvienādojumu, kuram ir divas saknes: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Pēc Vjeta teorēmas, kvadrātvienādojums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Tātad formula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izsaka rekurentu sakarību: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290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 iracionalitāti skaitļiem ar dažādām metodēm.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Aplūkot "kvaziperiodisko" Tuī-Morzes virkni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Pamatot, ka kopas ir/nav sanumurējamas; veidot injektīvus, bijektīvus attēlojumus, lietot Kantora diagonalizācijas metodi.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Parādīt kā iracionāla robeža rodas, skaitot permutācijas-sajukumus.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Parādīt kā iracionāla robeža rodas, aprēķinot rekurentu virkņu blakus locekļu attiecības.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Konstruēt Fareja virknes, papildinot tās ar racionālu skaitļu mediānām; tuvināt iracionālu skaitli optimālā veidā.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Aprakstīt uzkonstruējamus skaitļus ģeometrijā.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Lietot veselās daļas īpašības.</a:t>
            </a:r>
          </a:p>
          <a:p>
            <a:pPr marL="457200" indent="-457200">
              <a:buFont typeface="+mj-lt"/>
              <a:buAutoNum type="arabicPeriod"/>
            </a:pPr>
            <a:endParaRPr lang="lv-LV" dirty="0" smtClean="0"/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Kopsavilkums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698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lv-LV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 2, 6, 14, 34, 82, 198, 478,…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Otrs saskaitāmais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lv-LV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strauji tiecas uz 0.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  <a:blipFill>
                <a:blip r:embed="rId2"/>
                <a:stretch>
                  <a:fillRect l="-4451" b="-19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</p:spPr>
            <p:txBody>
              <a:bodyPr/>
              <a:lstStyle/>
              <a:p>
                <a:r>
                  <a:rPr lang="lv-LV" dirty="0" smtClean="0"/>
                  <a:t>Arī Fibonači skaitļus var izteikt kā divu ģeometrisku progresiju summu (no kurām viena strauji dilst uz 0. Otra ir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lv-LV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  <a:blipFill>
                <a:blip r:embed="rId3"/>
                <a:stretch>
                  <a:fillRect l="-4606" t="-4261" r="-6092" b="-107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Aprēķinu piemēri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3" y="783390"/>
            <a:ext cx="4235075" cy="1852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12" y="783390"/>
            <a:ext cx="4220400" cy="11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 smtClean="0"/>
              <a:t>Tuvināšana ar racionālu virkni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708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 smtClean="0"/>
                  <a:t>Pierādīt, ka eksistē tāds naturāls skaitlis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 smtClean="0"/>
                  <a:t>, 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sz="2400" dirty="0" smtClean="0"/>
                  <a:t> decimālais </a:t>
                </a:r>
                <a:r>
                  <a:rPr lang="lv-LV" sz="2400" dirty="0"/>
                  <a:t>pieraksts sākas ar </a:t>
                </a:r>
                <a:r>
                  <a:rPr lang="lv-LV" sz="2400" dirty="0" smtClean="0"/>
                  <a:t>cipariem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2021…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5526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b="1" dirty="0" smtClean="0"/>
                  <a:t>Risinājuma plāns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Pierakstām nevienādības, kas izsaka uzdevuma apgalvojumu.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Skaitļa 2 kāpināšanu (pēc logaritmēšanas) var izteikt kā iracionāla skaitļa pieskaitīšanu pakāpes decimāllogaritmam.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Lietojam Dirihlē teorēmu, lai pamatotu, ka lieliem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dažas vērtības nonāks ļoti tuvu (pēc decimāllogaritma daļveida daļas).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Izmantojot šo mazāko soli, nonākam vajadzīgajā intervālā.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3311" r="-1009" b="-2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pamatot, ka 2 pakāpes var sākties ar to, ko vajag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157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eksistē tāds naturāls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ka vienlaicīgi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1995… </m:t>
                    </m:r>
                  </m:oMath>
                </a14:m>
                <a:r>
                  <a:rPr lang="lv-LV" dirty="0"/>
                  <a:t>, 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5991…</m:t>
                    </m:r>
                  </m:oMath>
                </a14:m>
                <a:r>
                  <a:rPr lang="lv-LV" dirty="0" smtClean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750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funkcija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</m:t>
                    </m:r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nav periodiska.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9481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=1.4142135623731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lv-LV" dirty="0"/>
                  <a:t>. </a:t>
                </a:r>
                <a:r>
                  <a:rPr lang="lv-LV" dirty="0" smtClean="0"/>
                  <a:t>Tuvinājumi </a:t>
                </a:r>
                <a:r>
                  <a:rPr lang="lv-LV" dirty="0"/>
                  <a:t>skaitlim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ir: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0.41421…</m:t>
                    </m:r>
                  </m:oMath>
                </a14:m>
                <a:r>
                  <a:rPr lang="lv-LV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0.01421…</m:t>
                    </m:r>
                  </m:oMath>
                </a14:m>
                <a:r>
                  <a:rPr lang="lv-LV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0.00421…</m:t>
                    </m:r>
                  </m:oMath>
                </a14:m>
                <a:r>
                  <a:rPr lang="lv-LV" dirty="0" smtClean="0"/>
                  <a:t>; utt.</a:t>
                </a:r>
                <a:endParaRPr lang="lv-LV" dirty="0"/>
              </a:p>
              <a:p>
                <a:r>
                  <a:rPr lang="lv-LV" dirty="0" smtClean="0"/>
                  <a:t>Bet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lv-LV" dirty="0" smtClean="0"/>
                  <a:t> nav optimāls racionālais tuvinājums, jo citām daļām kļūda ir vēl mazāka: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≈0.00245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Aplūkosim, kā tos var atrast (un cik labi var tuvināt).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483" b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Katru racionālu skaitli var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551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Teorēma:  </a:t>
                </a:r>
                <a:r>
                  <a:rPr lang="lv-LV" dirty="0" smtClean="0"/>
                  <a:t>Katram </a:t>
                </a:r>
                <a:r>
                  <a:rPr lang="lv-LV" dirty="0"/>
                  <a:t>pozitīvam reālam skaitlim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var atrast bezgalīgi daudz racionālus tuvinājumus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lv-LV" dirty="0"/>
                  <a:t> ar dažādiem saucējiem, no kuriem katram ir spēkā </a:t>
                </a:r>
                <a:r>
                  <a:rPr lang="lv-LV" dirty="0" smtClean="0"/>
                  <a:t>nevienādība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i="1" dirty="0" smtClean="0"/>
                  <a:t>Šie tuvinājumi ir daudz labāki nekā (pareizi noapaļotas) galīgās decimāldaļas, jo 1.414 jeb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1414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lv-LV" i="1" dirty="0" smtClean="0"/>
                  <a:t> tuvina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i="1" dirty="0" smtClean="0"/>
                  <a:t> ar kļūdu, kas var sasniegt 0.0005 (nevis 0.000001)</a:t>
                </a:r>
                <a:endParaRPr lang="lv-LV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80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Teorēma par kvadrātisko tuvināšanu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254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</p:spPr>
            <p:txBody>
              <a:bodyPr/>
              <a:lstStyle/>
              <a:p>
                <a:r>
                  <a:rPr lang="lv-LV" sz="2000" dirty="0" smtClean="0"/>
                  <a:t>Izrakstām augošā secībā visas daļas no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sz="2000" dirty="0" smtClean="0"/>
                  <a:t>, kuru saucēji nepārsniedz fiksētu skaitli (piemēram, 9).</a:t>
                </a:r>
              </a:p>
              <a:p>
                <a:r>
                  <a:rPr lang="lv-LV" sz="2000" b="1" dirty="0" smtClean="0"/>
                  <a:t>Jautājums:</a:t>
                </a:r>
                <a:r>
                  <a:rPr lang="lv-LV" sz="2000" dirty="0" smtClean="0"/>
                  <a:t> Kā uzzināt, vai daļas a/b, c/d ir "kaimiņi" Fareja virknē?</a:t>
                </a:r>
                <a:endParaRPr lang="lv-LV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  <a:blipFill>
                <a:blip r:embed="rId3"/>
                <a:stretch>
                  <a:fillRect l="-7625" t="-1987" r="-10557" b="-546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Fareja virknes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840786"/>
            <a:ext cx="6254840" cy="35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</p:spPr>
            <p:txBody>
              <a:bodyPr>
                <a:noAutofit/>
              </a:bodyPr>
              <a:lstStyle/>
              <a:p>
                <a:r>
                  <a:rPr lang="lv-LV" sz="2000" dirty="0" smtClean="0"/>
                  <a:t>Kā iegūt vislabākos (ar mazāko saucēju) racionālos tuvinājumus skaitļiem 2 un 5? 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Optimāli tuvinājumi no augšas un no apakšas.</a:t>
                </a:r>
                <a:endParaRPr lang="lv-LV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  <a:blipFill>
                <a:blip r:embed="rId3"/>
                <a:stretch>
                  <a:fillRect l="-5297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Tuvināšana ar Fareja virknēm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7953" y="778438"/>
            <a:ext cx="5553157" cy="3121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41508" y="3599847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=0.3678794…</m:t>
                    </m:r>
                  </m:oMath>
                </a14:m>
                <a:r>
                  <a:rPr lang="lv-LV" sz="2400" dirty="0" smtClean="0"/>
                  <a:t> </a:t>
                </a:r>
                <a:endParaRPr lang="lv-LV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blipFill>
                <a:blip r:embed="rId5"/>
                <a:stretch>
                  <a:fillRect l="-417" b="-21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7472" y="758505"/>
            <a:ext cx="2453480" cy="3680145"/>
          </a:xfrm>
        </p:spPr>
        <p:txBody>
          <a:bodyPr>
            <a:noAutofit/>
          </a:bodyPr>
          <a:lstStyle/>
          <a:p>
            <a:r>
              <a:rPr lang="lv-LV" dirty="0" smtClean="0"/>
              <a:t>Mazākā skaitļu kopa, 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endParaRPr lang="lv-LV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5861784" y="758505"/>
            <a:ext cx="2930615" cy="3680145"/>
          </a:xfrm>
        </p:spPr>
        <p:txBody>
          <a:bodyPr/>
          <a:lstStyle/>
          <a:p>
            <a:r>
              <a:rPr lang="lv-LV" dirty="0"/>
              <a:t>Mazākā skaitļu kopa, kas satur skaitļus 0 un </a:t>
            </a:r>
            <a:r>
              <a:rPr lang="lv-LV" dirty="0" smtClean="0"/>
              <a:t>1, kurā var </a:t>
            </a:r>
            <a:r>
              <a:rPr lang="lv-LV" dirty="0"/>
              <a:t>veikt visas </a:t>
            </a:r>
            <a:r>
              <a:rPr lang="lv-LV" dirty="0" smtClean="0"/>
              <a:t>četras </a:t>
            </a:r>
            <a:r>
              <a:rPr lang="lv-LV" dirty="0"/>
              <a:t>aritmētiskās darbības </a:t>
            </a:r>
            <a:r>
              <a:rPr lang="lv-LV" dirty="0" smtClean="0"/>
              <a:t>(dabisks izņēmums: nevar </a:t>
            </a:r>
            <a:r>
              <a:rPr lang="lv-LV" dirty="0"/>
              <a:t>dalīt ar 0).</a:t>
            </a:r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Kāpēc ir būtiska racionālo skaitļu kopa?</a:t>
            </a:r>
            <a:endParaRPr lang="lv-LV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936186" y="758504"/>
            <a:ext cx="2790364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Mazākā skaitļu kopa, 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r>
              <a:rPr lang="lv-LV" i="1" dirty="0" smtClean="0">
                <a:solidFill>
                  <a:srgbClr val="0070C0"/>
                </a:solidFill>
              </a:rPr>
              <a:t>atņemšanu</a:t>
            </a:r>
            <a:r>
              <a:rPr lang="lv-LV" dirty="0" smtClean="0"/>
              <a:t> un </a:t>
            </a:r>
            <a:r>
              <a:rPr lang="lv-LV" i="1" dirty="0" smtClean="0">
                <a:solidFill>
                  <a:srgbClr val="0070C0"/>
                </a:solidFill>
              </a:rPr>
              <a:t>reizināšanu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184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u="sng" dirty="0" smtClean="0"/>
              <a:t>Uzkonstruējami skaitļi:</a:t>
            </a:r>
          </a:p>
          <a:p>
            <a:r>
              <a:rPr lang="lv-LV" dirty="0" smtClean="0"/>
              <a:t>https</a:t>
            </a:r>
            <a:r>
              <a:rPr lang="lv-LV" dirty="0"/>
              <a:t>://www.cut-the-knot.org/arithmetic/rational.shtml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ģeometrijā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567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Ģeometriskos uzdevumos var aplūkot visus reālos skaitļus.</a:t>
            </a:r>
          </a:p>
          <a:p>
            <a:r>
              <a:rPr lang="lv-LV" dirty="0" smtClean="0"/>
              <a:t>Svarīga ģeometrijas apakšnozare: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Aplūkojam tās figūras un konstrukcijas, ko var veikt ar cirkuli un lineālu.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Sāk ar vienības nogriezni (ar garumu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).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ir konstruējams, ja tas ir garums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, kur punktus M, K konstruē ar cirkuli un lineālu.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564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60758" y="3445846"/>
            <a:ext cx="3840480" cy="1049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59655" y="4215867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Oval 10"/>
          <p:cNvSpPr/>
          <p:nvPr/>
        </p:nvSpPr>
        <p:spPr>
          <a:xfrm>
            <a:off x="6841955" y="3886998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5662062" y="4310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A</a:t>
            </a:r>
            <a:endParaRPr lang="lv-LV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7090" y="39704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B</a:t>
            </a: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5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sz="2000" b="1" dirty="0" smtClean="0"/>
                  <a:t>Uzdevums: </a:t>
                </a:r>
                <a:r>
                  <a:rPr lang="lv-LV" sz="2000" dirty="0"/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/>
                  <a:t> un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. Vai var uzkonstruēt to </a:t>
                </a:r>
                <a:r>
                  <a:rPr lang="lv-LV" sz="2000" dirty="0" smtClean="0"/>
                  <a:t>dalījumu </a:t>
                </a:r>
                <a:r>
                  <a:rPr lang="lv-LV" sz="2000" dirty="0"/>
                  <a:t>(nogriezni garumā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3863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 cirkuli/lineālu var reizināt un dalīt</a:t>
            </a:r>
            <a:endParaRPr lang="lv-LV" dirty="0"/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7" y="3017785"/>
            <a:ext cx="3789836" cy="142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b="1" dirty="0" smtClean="0">
                    <a:solidFill>
                      <a:schemeClr val="tx2"/>
                    </a:solidFill>
                  </a:rPr>
                  <a:t>Uzdevums: </a:t>
                </a:r>
                <a:r>
                  <a:rPr lang="lv-LV" dirty="0" smtClean="0">
                    <a:solidFill>
                      <a:schemeClr val="tx2"/>
                    </a:solidFill>
                  </a:rPr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. Vai var uzkonstruēt to reizinājumu (nogriezni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)?</a:t>
                </a:r>
                <a:endParaRPr lang="lv-LV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blipFill>
                <a:blip r:embed="rId4"/>
                <a:stretch>
                  <a:fillRect l="-1447" t="-2058" b="-53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7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jwilson.coe.uga.edu/MATH7200/Thm4.10b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663" y="1539312"/>
            <a:ext cx="4105275" cy="21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Var konstruēt arī atsevišķus iracionāla garuma nogriežņus. Piemēram, ja doti nogriežņi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, var konstruēt nogriezni, kura garums ir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Dots nogrieznis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Vai var konstruēt nogriezni garumā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lv-LV" dirty="0" smtClean="0"/>
                  <a:t> ?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4606" t="-2318" r="-6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Kvadrātsakņu konstruēšana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0572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  <m:sup>
                            <m: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  <m: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lv-LV" dirty="0" smtClean="0"/>
              </a:p>
              <a:p>
                <a:r>
                  <a:rPr lang="lv-LV" dirty="0" smtClean="0"/>
                  <a:t>kur «Zelta </a:t>
                </a:r>
                <a:r>
                  <a:rPr lang="lv-LV" dirty="0"/>
                  <a:t>attiecība»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sup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e>
                        </m:d>
                        <m: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10+2</m:t>
                        </m:r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endParaRPr lang="lv-LV" dirty="0" smtClean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Vai var uzrakstīt kvadrātvienādojumu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lv-LV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  <a:blipFill>
                <a:blip r:embed="rId2"/>
                <a:stretch>
                  <a:fillRect l="-3226" t="-33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Regulāra piecstūra konstruēšana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5875" y="758505"/>
            <a:ext cx="3589591" cy="4048489"/>
            <a:chOff x="493059" y="944852"/>
            <a:chExt cx="2814918" cy="3174781"/>
          </a:xfrm>
        </p:grpSpPr>
        <p:pic>
          <p:nvPicPr>
            <p:cNvPr id="6" name="Picture 2" descr="PentagonConstru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59" y="944852"/>
              <a:ext cx="2814918" cy="3174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87388" y="1201271"/>
              <a:ext cx="0" cy="1237129"/>
            </a:xfrm>
            <a:prstGeom prst="line">
              <a:avLst/>
            </a:prstGeom>
            <a:ln w="412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92941" y="2438400"/>
              <a:ext cx="394447" cy="0"/>
            </a:xfrm>
            <a:prstGeom prst="line">
              <a:avLst/>
            </a:prstGeom>
            <a:ln w="412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44071" y="4563035"/>
            <a:ext cx="3738282" cy="421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13488" y="1085491"/>
            <a:ext cx="503000" cy="157759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 veida vienādsānu trijstūrus veido punkti šajā zīmējumā? (Kādi ir to leņķi?)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Kādas ir attiecības starp izkrāsotajiem nogriežņiem?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Piecstaru zvaigzne</a:t>
            </a:r>
            <a:endParaRPr lang="lv-LV" dirty="0"/>
          </a:p>
        </p:txBody>
      </p:sp>
      <p:pic>
        <p:nvPicPr>
          <p:cNvPr id="2050" name="Picture 2" descr="https://upload.wikimedia.org/wikipedia/commons/thumb/3/30/Pentagram-phi.svg/800px-Pentagram-phi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58505"/>
            <a:ext cx="3836032" cy="38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Pierādīt</a:t>
                </a:r>
                <a:r>
                  <a:rPr lang="lv-LV" dirty="0"/>
                  <a:t>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nevar izteikt formā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ir racionāli skaitļi.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Kuba dubultošana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5748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Antīkās Grieķijas rezultāts: </a:t>
            </a:r>
            <a:r>
              <a:rPr lang="lv-LV" dirty="0" smtClean="0"/>
              <a:t>Ar cirkuli un lineālu var uzkonstruēt regulāru 5-stūri. </a:t>
            </a:r>
          </a:p>
          <a:p>
            <a:r>
              <a:rPr lang="lv-LV" b="1" dirty="0" smtClean="0"/>
              <a:t>K.F.Gauss (19.gs.): </a:t>
            </a:r>
            <a:r>
              <a:rPr lang="lv-LV" dirty="0" smtClean="0"/>
              <a:t>Ar cirkuli un lineālu var uzkonstruēt regulāru 17-stūri.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Par dažādu leņķu konstruēšanu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Ar </a:t>
                </a:r>
                <a:r>
                  <a:rPr lang="lv-LV" dirty="0"/>
                  <a:t>cirkuli un lineālu nevar uzkonstruēt regulāru 9-stūri - leņķa trisekcijas uzdevums neizpildāms 60 grādu leņķim</a:t>
                </a:r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Jautājums:</a:t>
                </a:r>
                <a:r>
                  <a:rPr lang="lv-LV" dirty="0" smtClean="0"/>
                  <a:t> Vai var uzrakstīt algebrisku 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lv-LV" dirty="0" smtClean="0"/>
                  <a:t> ?</a:t>
                </a:r>
                <a:endParaRPr lang="en-US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655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66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Racionālie skaitļi 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Ar efektīviem algoritmiem var saskaitīt, atņemt, utt.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Var ērti pierakstīt un saglabāt datora atmiņā (vienīgi bažas par saīsināšanu)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Kādēļ </a:t>
            </a:r>
            <a:r>
              <a:rPr lang="lv-LV" dirty="0"/>
              <a:t>vajadzīgi arī reālie skaitļi</a:t>
            </a:r>
            <a:r>
              <a:rPr lang="lv-LV" dirty="0" smtClean="0"/>
              <a:t>?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Daži attālumi ģeometrijas uzdevumos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Saknes, logaritmi, trigonometriskās funkcijas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Virkņu robežas</a:t>
            </a:r>
            <a:endParaRPr lang="lv-LV" dirty="0"/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178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Apakšējā veselā daļa </a:t>
                </a:r>
                <a:r>
                  <a:rPr lang="lv-LV" dirty="0" smtClean="0"/>
                  <a:t>(floor) </a:t>
                </a:r>
                <a:endParaRPr lang="en-US" dirty="0"/>
              </a:p>
              <a:p>
                <a:r>
                  <a:rPr lang="lv-LV" dirty="0" smtClean="0"/>
                  <a:t>ir lielākais veselais skaitlis, kas nepārsniedz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Daļveida daļa </a:t>
                </a:r>
                <a:r>
                  <a:rPr lang="lv-LV" dirty="0" smtClean="0"/>
                  <a:t>(fractional part):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Augšējā veselā daļa</a:t>
                </a:r>
                <a:r>
                  <a:rPr lang="lv-LV" dirty="0" smtClean="0"/>
                  <a:t> (ceiling)</a:t>
                </a:r>
                <a:br>
                  <a:rPr lang="lv-LV" dirty="0" smtClean="0"/>
                </a:br>
                <a:r>
                  <a:rPr lang="lv-LV" dirty="0" smtClean="0"/>
                  <a:t>ir mazākais veselais skaitlis, kas nav mazāks par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endParaRPr lang="lv-LV" b="1" dirty="0" smtClean="0"/>
              </a:p>
              <a:p>
                <a:r>
                  <a:rPr lang="lv-LV" b="1" dirty="0" smtClean="0"/>
                  <a:t>Piemēri: </a:t>
                </a:r>
                <a:endParaRPr lang="en-US" b="1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</a:t>
            </a:r>
            <a:endParaRPr lang="lv-LV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478354" y="758505"/>
            <a:ext cx="1714500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5872" y="2024219"/>
            <a:ext cx="1714500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919438" y="3299686"/>
            <a:ext cx="1443038" cy="3829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51961" y="3295606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163403" y="3907102"/>
            <a:ext cx="2014538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965139" y="3887896"/>
            <a:ext cx="202596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6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Apakšējās un augšējās veselās daļas grafiki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76325"/>
            <a:ext cx="683895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6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Dažas acīmredzamas īpašības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" y="662253"/>
            <a:ext cx="5267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000" dirty="0" smtClean="0"/>
                  <a:t>(5)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sz="2000" dirty="0" smtClean="0"/>
                  <a:t> ir dalījums veseliem 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000" dirty="0" smtClean="0"/>
                  <a:t> (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sz="2000" dirty="0" smtClean="0"/>
                  <a:t>), tad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lv-LV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000" dirty="0" smtClean="0"/>
              </a:p>
              <a:p>
                <a:r>
                  <a:rPr lang="lv-LV" sz="2000" dirty="0" smtClean="0"/>
                  <a:t>(6) Izteiksme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 noapaļo skaitli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līdz tuvākajam veselajam skaitlim (puses apaļo uz augšu)</a:t>
                </a:r>
              </a:p>
              <a:p>
                <a:r>
                  <a:rPr lang="lv-LV" sz="2000" dirty="0" smtClean="0"/>
                  <a:t>(7)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lv-LV" sz="2000" dirty="0" smtClean="0"/>
              </a:p>
              <a:p>
                <a:r>
                  <a:rPr lang="lv-LV" sz="2000" dirty="0" smtClean="0"/>
                  <a:t>(8) Skaitļa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daudzkārtņu skaits, kas nepārsniedz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ir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(9) Visiem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un naturāliem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izpildās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lv-LV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  <a:endParaRPr lang="lv-LV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Citas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87256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lv-LV" b="1" dirty="0" smtClean="0"/>
                  <a:t>Piemērs</a:t>
                </a:r>
                <a:r>
                  <a:rPr lang="en-US" dirty="0" smtClean="0"/>
                  <a:t>: </a:t>
                </a:r>
                <a:r>
                  <a:rPr lang="lv-LV" dirty="0" smtClean="0"/>
                  <a:t>Dots reāls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Pierādīt, ka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⌋=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 +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+ 1/2⌋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endParaRPr lang="lv-LV" dirty="0" smtClean="0"/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Apzīmējam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, </a:t>
                </a:r>
                <a:r>
                  <a:rPr lang="lv-LV" dirty="0" smtClean="0">
                    <a:ea typeface="Cambria Math"/>
                  </a:rPr>
                  <a:t>kur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ir vesels skaitlis un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. </a:t>
                </a:r>
              </a:p>
              <a:p>
                <a:r>
                  <a:rPr lang="en-US" u="sng" dirty="0" smtClean="0">
                    <a:latin typeface="Cambria Math"/>
                    <a:ea typeface="Cambria Math"/>
                  </a:rPr>
                  <a:t>1</a:t>
                </a:r>
                <a:r>
                  <a:rPr lang="lv-LV" u="sng" dirty="0" smtClean="0">
                    <a:latin typeface="Cambria Math"/>
                    <a:ea typeface="Cambria Math"/>
                  </a:rPr>
                  <a:t>.gadījums</a:t>
                </a:r>
                <a:r>
                  <a:rPr lang="en-US" u="sng" dirty="0" smtClean="0">
                    <a:latin typeface="Cambria Math"/>
                    <a:ea typeface="Cambria Math"/>
                  </a:rPr>
                  <a:t>: </a:t>
                </a:r>
                <a:r>
                  <a:rPr lang="en-US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 </a:t>
                </a:r>
                <a:r>
                  <a:rPr lang="en-US" dirty="0">
                    <a:latin typeface="Cambria Math"/>
                    <a:ea typeface="Cambria Math"/>
                  </a:rPr>
                  <a:t>&lt; ½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&lt; 1.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 jo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½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1/2</a:t>
                </a:r>
                <a:r>
                  <a:rPr lang="en-US" dirty="0">
                    <a:latin typeface="Cambria Math"/>
                    <a:ea typeface="Cambria Math"/>
                  </a:rPr>
                  <a:t> +</a:t>
                </a:r>
                <a:r>
                  <a:rPr lang="el-GR" dirty="0">
                    <a:latin typeface="Cambria Math"/>
                    <a:ea typeface="Cambria Math"/>
                  </a:rPr>
                  <a:t> ε</a:t>
                </a:r>
                <a:r>
                  <a:rPr lang="en-US" dirty="0">
                    <a:latin typeface="Cambria Math"/>
                    <a:ea typeface="Cambria Math"/>
                  </a:rPr>
                  <a:t> )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½ +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&lt; 1. </a:t>
                </a: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 un 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.</a:t>
                </a:r>
                <a:endParaRPr lang="en-US" dirty="0">
                  <a:ea typeface="Cambria Math"/>
                </a:endParaRPr>
              </a:p>
              <a:p>
                <a:r>
                  <a:rPr lang="lv-LV" u="sng" dirty="0" smtClean="0">
                    <a:latin typeface="Cambria Math"/>
                    <a:ea typeface="Cambria Math"/>
                  </a:rPr>
                  <a:t>2.gadījums</a:t>
                </a:r>
                <a:r>
                  <a:rPr lang="en-US" i="1" u="sng" dirty="0" smtClean="0">
                    <a:latin typeface="Cambria Math"/>
                    <a:ea typeface="Cambria Math"/>
                  </a:rPr>
                  <a:t>:</a:t>
                </a:r>
                <a:r>
                  <a:rPr lang="en-US" i="1" dirty="0" smtClean="0">
                    <a:latin typeface="Cambria Math"/>
                    <a:ea typeface="Cambria Math"/>
                  </a:rPr>
                  <a:t>   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≥ ½ 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=  (2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+(2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− 1)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+ 1,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0≤2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−1&lt;1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(1/2 +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 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>
                    <a:latin typeface="Cambria Math"/>
                    <a:ea typeface="Cambria Math"/>
                  </a:rPr>
                  <a:t>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+  (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– 1/2)</a:t>
                </a:r>
                <a:r>
                  <a:rPr lang="en-US" dirty="0">
                    <a:latin typeface="Cambria Math"/>
                    <a:ea typeface="Cambria Math"/>
                  </a:rPr>
                  <a:t>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dirty="0" smtClean="0">
                    <a:latin typeface="Cambria Math"/>
                    <a:ea typeface="Cambria Math"/>
                  </a:rPr>
                  <a:t>1.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+ 1.           </a:t>
                </a:r>
                <a:endParaRPr lang="en-US" dirty="0">
                  <a:ea typeface="Cambria Math"/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2815" r="-649" b="-29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1152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Liela iesildīšanās sadaļa...</a:t>
            </a: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Tests par racionāliem, iracionāliem skaitļiem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400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Sauksim naturālu skaitli </a:t>
                </a:r>
                <a:r>
                  <a:rPr lang="lv-LV" i="1" dirty="0"/>
                  <a:t>n</a:t>
                </a:r>
                <a:r>
                  <a:rPr lang="lv-LV" dirty="0"/>
                  <a:t> par </a:t>
                </a:r>
                <a:r>
                  <a:rPr lang="lv-LV" i="1" dirty="0"/>
                  <a:t>derīgu</a:t>
                </a:r>
                <a:r>
                  <a:rPr lang="lv-LV" dirty="0"/>
                  <a:t>, ja attēlā dotās izteiksmes vērtība arī ir naturāls skaitlis.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+85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+2021</m:t>
                          </m:r>
                        </m:e>
                      </m:rad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Atrast </a:t>
                </a:r>
                <a:r>
                  <a:rPr lang="lv-LV" dirty="0"/>
                  <a:t>visu derīgo skaitļu summu.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20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Ieteikums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Vajag</a:t>
            </a:r>
            <a:r>
              <a:rPr lang="en-US" dirty="0" smtClean="0"/>
              <a:t> </a:t>
            </a:r>
            <a:r>
              <a:rPr lang="en-US" dirty="0" err="1" smtClean="0"/>
              <a:t>reizin</a:t>
            </a:r>
            <a:r>
              <a:rPr lang="lv-LV" dirty="0" smtClean="0"/>
              <a:t>āt ar 4 zem saknes un atdalīt pilno kvadrātu.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86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naturālu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, kuram izpildās attēlā dotā vienādība.</a:t>
                </a:r>
              </a:p>
              <a:p>
                <a:r>
                  <a:rPr lang="lv-LV" dirty="0"/>
                  <a:t>(Formulā ar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lv-LV" dirty="0"/>
                  <a:t> apzīmēta skaitļa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veselā daļa.)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=1898</m:t>
                      </m:r>
                    </m:oMath>
                  </m:oMathPara>
                </a14:m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Quiz2021#4.2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935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Vajag sasummēt līdz pilnām divnieka pakāpēm. Pēc tam atrast, cik saskaitāmo pietrūkst līdz 1898.</a:t>
            </a:r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105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Racionālu skaitli var pierakstīt kā racionālu daļu p/q. (Dažreiz ir vairāki pieraksti, bet var pārveidot saīsinātā formā un veikt visas darbības). </a:t>
                </a:r>
              </a:p>
              <a:p>
                <a:r>
                  <a:rPr lang="lv-LV" dirty="0" smtClean="0"/>
                  <a:t>Ko nozīmē definēt iracionālu skaitli. Ko nozīmē tas, ka matemātikā pazīstamas konstantes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dirty="0" smtClean="0"/>
                  <a:t> vai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, 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Bezgalīgas decimāldaļas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Racionālo skaitļu Košī virknes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Dedekinda šķēlumi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 nozīmē definēt iracionālu skaitli?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97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Cik daudzi no pirmajiem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/>
                  <a:t> naturālajiem skaitļiem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,100</m:t>
                    </m:r>
                  </m:oMath>
                </a14:m>
                <a:r>
                  <a:rPr lang="lv-LV" dirty="0"/>
                  <a:t>) ir izsakāmi ar attēlā redzamo izteiksmi, 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ir reāls skaitlis</a:t>
                </a:r>
                <a:r>
                  <a:rPr lang="lv-LV" dirty="0" smtClean="0"/>
                  <a:t>.</a:t>
                </a:r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[1;10] ir 6 vērtības.</a:t>
                </a:r>
              </a:p>
              <a:p>
                <a:r>
                  <a:rPr lang="lv-LV" dirty="0" smtClean="0"/>
                  <a:t>Simetrijas dēļ – citur ir tāpat. </a:t>
                </a:r>
              </a:p>
              <a:p>
                <a:r>
                  <a:rPr lang="lv-LV" dirty="0" smtClean="0"/>
                  <a:t>60 vērtības, kuras var dabūt.</a:t>
                </a:r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01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Quiz2021#4.3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53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 1:</a:t>
                </a:r>
                <a:r>
                  <a:rPr lang="lv-LV" dirty="0" smtClean="0"/>
                  <a:t> Funkcijas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grafiks simetrisks pret paralēlajām pārnesēm.</a:t>
                </a:r>
              </a:p>
              <a:p>
                <a:r>
                  <a:rPr lang="lv-LV" b="1" dirty="0"/>
                  <a:t>Ieteikums </a:t>
                </a:r>
                <a:r>
                  <a:rPr lang="lv-LV" b="1" dirty="0" smtClean="0"/>
                  <a:t>2: </a:t>
                </a:r>
                <a:r>
                  <a:rPr lang="lv-LV" dirty="0" smtClean="0"/>
                  <a:t>Pietiek aplūkot tās vērtības, kurām saucējā ir LKD(2,4,6,8).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062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 pozitīvs skaitlis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kam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2&lt;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lv-LV" dirty="0"/>
                  <a:t>. </a:t>
                </a:r>
              </a:p>
              <a:p>
                <a:r>
                  <a:rPr lang="lv-LV" dirty="0"/>
                  <a:t>Atrast </a:t>
                </a:r>
                <a:r>
                  <a:rPr lang="lv-LV" dirty="0" smtClean="0"/>
                  <a:t>izteiksmes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−144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dirty="0"/>
                  <a:t> vērtību.</a:t>
                </a:r>
              </a:p>
              <a:p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Quiz2021#4.4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00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Izteikt a ar kubisku vienādojumu, minēt saknes.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Kāpināt zelta attiecību kvadrātā.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Vienkāršot izteiksmi ar Ņūtona binoma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49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mazāko naturālo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, pie kura vienādojumam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nav </a:t>
                </a:r>
                <a:r>
                  <a:rPr lang="lv-LV" dirty="0"/>
                  <a:t>atrisinājuma veselos skaitļos.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Quiz2021#4.5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89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Ieteikums: </a:t>
                </a:r>
                <a:r>
                  <a:rPr lang="lv-LV" dirty="0" smtClean="0"/>
                  <a:t>Risinām nevienādību: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lv-LV" dirty="0" smtClean="0"/>
                  <a:t>, kur </a:t>
                </a:r>
                <a:r>
                  <a:rPr lang="lv-LV" dirty="0"/>
                  <a:t>naturāli skaitļi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/>
                  <a:t> veido augošu ģeometrisku progresiju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 ir vesela skaitļa kvadrāts. </a:t>
                </a:r>
                <a:r>
                  <a:rPr lang="lv-LV" dirty="0" smtClean="0"/>
                  <a:t>Atrast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23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Quiz2021#4.6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616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Ģeometriskai progresijai logaritmi aug aritmētiskā progresijā.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0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Attēlā </a:t>
                </a:r>
                <a:r>
                  <a:rPr lang="lv-LV" dirty="0"/>
                  <a:t>redzami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lv-LV" dirty="0"/>
                  <a:t> kongruenti aplīši trīs rindās, kuriem no ārpuses pieskaras taisnstūris. Taisnstūra garākās malas attiecība pret īsāko ir uzdota ar formulu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ir naturāli skaitļi. </a:t>
                </a:r>
              </a:p>
              <a:p>
                <a:r>
                  <a:rPr lang="lv-LV" dirty="0"/>
                  <a:t>Atrast 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4458" b="-86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Quiz2021#4.7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" y="933651"/>
            <a:ext cx="3572924" cy="1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Var ieviest apzīmējumu rādiusam un izteikt garumu un platumu.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7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(Plaši zināms: Kvadrātsakne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 ir iracionāla).</a:t>
                </a:r>
              </a:p>
              <a:p>
                <a:r>
                  <a:rPr lang="lv-LV" b="1" dirty="0" smtClean="0"/>
                  <a:t>Apgalvojums:</a:t>
                </a:r>
                <a:r>
                  <a:rPr lang="lv-LV" dirty="0" smtClean="0"/>
                  <a:t> Jebkuriem naturāliem 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vai nu izrādās,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lv-LV" dirty="0" smtClean="0"/>
                  <a:t> ir naturāls skaitlis, vai arī tas ir iracionāls skaitlis.</a:t>
                </a:r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Pietiek pārbaudīt, ka neviena sakne nevar būt racionāla daļa (kas nav vesela). No pretējā: Pieņemam,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lv-LV" dirty="0" smtClean="0"/>
                  <a:t>.   Ja daļa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lv-LV" dirty="0" smtClean="0"/>
                  <a:t> ir nesaīsināma, tad kāpinot katru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-tajā pakāpē, arī daļa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lv-LV" dirty="0" smtClean="0"/>
                  <a:t> būs nesaīsināma. Pretruna, jo pieņēmām, ka a ir vesels.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 r="-1226" b="-110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Sakņu iracionalitāte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2982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Uzrakstīt attēlā redzamās izteiksmes vērtību kā racionālu skaitli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lv-LV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Quiz2021#4.8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21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Gan daļas skaitītājā, gan saucējā var panākt vienādas bāzes logaritmus un lietot logaritma bāzes maiņas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10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Virknē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1000, 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1000−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pirmie divi locekļi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, bet katru nākamo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/>
                  <a:t> iegūst atņemot iepriekšējo no tam </a:t>
                </a:r>
                <a:r>
                  <a:rPr lang="lv-LV" dirty="0" smtClean="0"/>
                  <a:t>iepriekšējā: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  <a:p>
                <a:r>
                  <a:rPr lang="lv-LV" dirty="0"/>
                  <a:t>Virknes pēdējais loceklis ir pirmais negatīvais skaitlis, kas parādās šajā procesā. Kura naturāla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vērtība rada visgarāko virkni?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Quiz2021#4.9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642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73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Reāls skaitlis r apmierina attēlā doto vienādību.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=546.</m:t>
                      </m:r>
                    </m:oMath>
                  </m:oMathPara>
                </a14:m>
                <a:endParaRPr lang="lv-LV" dirty="0"/>
              </a:p>
              <a:p>
                <a:endParaRPr lang="lv-LV" dirty="0" smtClean="0"/>
              </a:p>
              <a:p>
                <a:r>
                  <a:rPr lang="lv-LV" dirty="0"/>
                  <a:t>Atrast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 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/>
                  <a:t> veselo daļu</a:t>
                </a:r>
                <a:r>
                  <a:rPr lang="lv-LV" dirty="0" smtClean="0"/>
                  <a:t>).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Quiz2021#4.10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3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11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b="1" dirty="0" smtClean="0"/>
                  <a:t>Piemērs:</a:t>
                </a:r>
                <a:r>
                  <a:rPr lang="lv-LV" dirty="0" smtClean="0"/>
                  <a:t> Pamatot,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3.321928…</m:t>
                    </m:r>
                  </m:oMath>
                </a14:m>
                <a:r>
                  <a:rPr lang="lv-LV" dirty="0" smtClean="0"/>
                  <a:t> ir iracionāls.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Intuitīvi – šis logaritms rāda, par cik jāpalielina kāpinātājs, lai pakāpe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palielinātos 10 reizes.</a:t>
                </a:r>
              </a:p>
              <a:p>
                <a:endParaRPr lang="lv-LV" dirty="0"/>
              </a:p>
              <a:p>
                <a:endParaRPr lang="lv-LV" b="1" dirty="0" smtClean="0"/>
              </a:p>
              <a:p>
                <a:endParaRPr lang="lv-LV" b="1" dirty="0"/>
              </a:p>
              <a:p>
                <a:endParaRPr lang="lv-LV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039" b="-1258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092792" y="758505"/>
            <a:ext cx="2699607" cy="3680145"/>
          </a:xfrm>
        </p:spPr>
        <p:txBody>
          <a:bodyPr/>
          <a:lstStyle/>
          <a:p>
            <a:r>
              <a:rPr lang="lv-LV" dirty="0" smtClean="0"/>
              <a:t>Attēlā redzamas 2 pakāpes no 0-tās līdz 29-tajai. </a:t>
            </a:r>
            <a:endParaRPr lang="lv-LV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" y="1947536"/>
            <a:ext cx="3932659" cy="1264069"/>
          </a:xfrm>
          <a:prstGeom prst="rect">
            <a:avLst/>
          </a:prstGeom>
        </p:spPr>
      </p:pic>
      <p:pic>
        <p:nvPicPr>
          <p:cNvPr id="2050" name="Picture 2" descr="Art of Problem Solv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2" y="840631"/>
            <a:ext cx="897193" cy="41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Naturālā skaitļa n decimālpierakstā ciparu skaits ir tieši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Atrast skaitļa 2 pakāpes, kuru decimālpierakstā ir tieši 300 cipari.</a:t>
                </a:r>
              </a:p>
              <a:p>
                <a:r>
                  <a:rPr lang="lv-LV" b="1" dirty="0" smtClean="0"/>
                  <a:t>Atbilde: </a:t>
                </a:r>
                <a:r>
                  <a:rPr lang="lv-LV" dirty="0" smtClean="0"/>
                  <a:t>Tās 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994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995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335" b="-44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77" y="853626"/>
            <a:ext cx="4378721" cy="306670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635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/>
                  <a:t>Apgalvojums: </a:t>
                </a:r>
                <a:r>
                  <a:rPr lang="lv-LV" dirty="0"/>
                  <a:t>Jebkuriem racionāliem skaitļiem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logaritms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v-LV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ir iracionāls (ja vien a un b nav tā paša racionāla skaitļa divas veselas pakāpes). 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Logaritmi ir iracionāli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278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19312</TotalTime>
  <Words>1747</Words>
  <Application>Microsoft Office PowerPoint</Application>
  <PresentationFormat>On-screen Show (16:9)</PresentationFormat>
  <Paragraphs>355</Paragraphs>
  <Slides>65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Racionāli un iracionāli skaitļi</vt:lpstr>
      <vt:lpstr>Kopsavilkums</vt:lpstr>
      <vt:lpstr>Kāpēc ir būtiska racionālo skaitļu kopa?</vt:lpstr>
      <vt:lpstr>PowerPoint Presentation</vt:lpstr>
      <vt:lpstr>Ko nozīmē definēt iracionālu skaitli?</vt:lpstr>
      <vt:lpstr>Sakņu iracionalitāte</vt:lpstr>
      <vt:lpstr>PowerPoint Presentation</vt:lpstr>
      <vt:lpstr>Piemērs</vt:lpstr>
      <vt:lpstr>Logaritmi ir iracionāli</vt:lpstr>
      <vt:lpstr>Piemērs</vt:lpstr>
      <vt:lpstr>Iracionalitāte ātri konverģējošām rindām</vt:lpstr>
      <vt:lpstr>Piemērs</vt:lpstr>
      <vt:lpstr>Tuī-Morzes virkne (Thue-Morse Sequence)</vt:lpstr>
      <vt:lpstr>Virknes iegūšana ar simbolu pārrakstīšanu</vt:lpstr>
      <vt:lpstr>Ģeometriska konstrukcija</vt:lpstr>
      <vt:lpstr>Piemērs</vt:lpstr>
      <vt:lpstr>2.kārtas rekurenču risināšana</vt:lpstr>
      <vt:lpstr>Rekurentas virknes</vt:lpstr>
      <vt:lpstr>Piemērs</vt:lpstr>
      <vt:lpstr>Aprēķinu piemēri</vt:lpstr>
      <vt:lpstr>Tuvināšana ar racionālu virkni</vt:lpstr>
      <vt:lpstr>Piemērs</vt:lpstr>
      <vt:lpstr>Kā pamatot, ka 2 pakāpes var sākties ar to, ko vajag</vt:lpstr>
      <vt:lpstr>Piemērs</vt:lpstr>
      <vt:lpstr>Piemērs</vt:lpstr>
      <vt:lpstr>Katru racionālu skaitli var </vt:lpstr>
      <vt:lpstr>Teorēma par kvadrātisko tuvināšanu</vt:lpstr>
      <vt:lpstr>Fareja virknes</vt:lpstr>
      <vt:lpstr>Tuvināšana ar Fareja virknēm</vt:lpstr>
      <vt:lpstr>Iracionalitāte ģeometrijā</vt:lpstr>
      <vt:lpstr>PowerPoint Presentation</vt:lpstr>
      <vt:lpstr>Ar cirkuli/lineālu var reizināt un dalīt</vt:lpstr>
      <vt:lpstr>Kvadrātsakņu konstruēšana</vt:lpstr>
      <vt:lpstr>Piemērs: Regulāra piecstūra konstruēšana</vt:lpstr>
      <vt:lpstr>Piemērs: Piecstaru zvaigzne</vt:lpstr>
      <vt:lpstr>Piemērs: Kuba dubultošana</vt:lpstr>
      <vt:lpstr>Par dažādu leņķu konstruēšanu</vt:lpstr>
      <vt:lpstr>PowerPoint Presentation</vt:lpstr>
      <vt:lpstr>Veselās daļas īpašības</vt:lpstr>
      <vt:lpstr>Veselās daļas</vt:lpstr>
      <vt:lpstr>Apakšējās un augšējās veselās daļas grafiki</vt:lpstr>
      <vt:lpstr>Dažas acīmredzamas īpašības</vt:lpstr>
      <vt:lpstr>Citas īpašības</vt:lpstr>
      <vt:lpstr>Piemērs</vt:lpstr>
      <vt:lpstr>Tests par racionāliem, iracionāliem skaitļiem</vt:lpstr>
      <vt:lpstr>Quiz2021#4.1</vt:lpstr>
      <vt:lpstr>PowerPoint Presentation</vt:lpstr>
      <vt:lpstr>Quiz2021#4.2</vt:lpstr>
      <vt:lpstr>PowerPoint Presentation</vt:lpstr>
      <vt:lpstr>Quiz2021#4.3</vt:lpstr>
      <vt:lpstr>PowerPoint Presentation</vt:lpstr>
      <vt:lpstr>Quiz2021#4.4</vt:lpstr>
      <vt:lpstr>PowerPoint Presentation</vt:lpstr>
      <vt:lpstr>Quiz2021#4.5</vt:lpstr>
      <vt:lpstr>PowerPoint Presentation</vt:lpstr>
      <vt:lpstr>Quiz2021#4.6</vt:lpstr>
      <vt:lpstr>PowerPoint Presentation</vt:lpstr>
      <vt:lpstr>Quiz2021#4.7</vt:lpstr>
      <vt:lpstr>PowerPoint Presentation</vt:lpstr>
      <vt:lpstr>Quiz2021#4.8</vt:lpstr>
      <vt:lpstr>PowerPoint Presentation</vt:lpstr>
      <vt:lpstr>Quiz2021#4.9</vt:lpstr>
      <vt:lpstr>PowerPoint Presentation</vt:lpstr>
      <vt:lpstr>Quiz2021#4.10</vt:lpstr>
      <vt:lpstr>PowerPoint Presentation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675</cp:revision>
  <cp:lastPrinted>2016-11-05T06:20:46Z</cp:lastPrinted>
  <dcterms:created xsi:type="dcterms:W3CDTF">2016-04-09T20:26:42Z</dcterms:created>
  <dcterms:modified xsi:type="dcterms:W3CDTF">2022-03-23T00:12:13Z</dcterms:modified>
</cp:coreProperties>
</file>