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12"/>
  </p:notesMasterIdLst>
  <p:handoutMasterIdLst>
    <p:handoutMasterId r:id="rId13"/>
  </p:handoutMasterIdLst>
  <p:sldIdLst>
    <p:sldId id="542" r:id="rId4"/>
    <p:sldId id="578" r:id="rId5"/>
    <p:sldId id="580" r:id="rId6"/>
    <p:sldId id="579" r:id="rId7"/>
    <p:sldId id="582" r:id="rId8"/>
    <p:sldId id="584" r:id="rId9"/>
    <p:sldId id="581" r:id="rId10"/>
    <p:sldId id="583" r:id="rId11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5E"/>
    <a:srgbClr val="FF6C0C"/>
    <a:srgbClr val="3333FF"/>
    <a:srgbClr val="CC99FF"/>
    <a:srgbClr val="9CBDD8"/>
    <a:srgbClr val="299D37"/>
    <a:srgbClr val="000000"/>
    <a:srgbClr val="808080"/>
    <a:srgbClr val="4D4D4D"/>
    <a:srgbClr val="666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65175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522" y="108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22/11/2020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11/22/2020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2-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408766"/>
          </a:xfrm>
        </p:spPr>
        <p:txBody>
          <a:bodyPr/>
          <a:lstStyle/>
          <a:p>
            <a:r>
              <a:rPr lang="lv-LV" dirty="0" smtClean="0"/>
              <a:t>Cikliski procesi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Kas mainās un kas sāk atkārtoties tad, ja aplūko skaitļu atlikumus?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Pretrunas modulis sarežģītākos gadījumos. </a:t>
            </a:r>
            <a:endParaRPr lang="lv-LV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/>
          </p:cNvPr>
          <p:cNvSpPr>
            <a:spLocks noGrp="1"/>
          </p:cNvSpPr>
          <p:nvPr>
            <p:ph idx="1"/>
          </p:nvPr>
        </p:nvSpPr>
        <p:spPr>
          <a:xfrm>
            <a:off x="337846" y="758505"/>
            <a:ext cx="8456803" cy="368014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This </a:t>
            </a:r>
            <a:r>
              <a:rPr lang="en-US" sz="1800" i="1" dirty="0"/>
              <a:t>is the house that Jack built.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This </a:t>
            </a:r>
            <a:r>
              <a:rPr lang="en-US" sz="1800" i="1" dirty="0"/>
              <a:t>is the malt that lay in the house that Jack built.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This </a:t>
            </a:r>
            <a:r>
              <a:rPr lang="en-US" sz="1800" i="1" dirty="0"/>
              <a:t>is the rat that ate the </a:t>
            </a:r>
            <a:r>
              <a:rPr lang="en-US" sz="1800" i="1" dirty="0" smtClean="0"/>
              <a:t>malt</a:t>
            </a:r>
            <a:r>
              <a:rPr lang="lv-LV" sz="1800" i="1" dirty="0" smtClean="0"/>
              <a:t/>
            </a:r>
            <a:br>
              <a:rPr lang="lv-LV" sz="1800" i="1" dirty="0" smtClean="0"/>
            </a:br>
            <a:r>
              <a:rPr lang="en-US" sz="1800" i="1" dirty="0" smtClean="0"/>
              <a:t>That </a:t>
            </a:r>
            <a:r>
              <a:rPr lang="en-US" sz="1800" i="1" dirty="0"/>
              <a:t>lay in the house that Jack built.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This </a:t>
            </a:r>
            <a:r>
              <a:rPr lang="en-US" sz="1800" i="1" dirty="0"/>
              <a:t>is the </a:t>
            </a:r>
            <a:r>
              <a:rPr lang="en-US" sz="1800" i="1" dirty="0" smtClean="0"/>
              <a:t>cat</a:t>
            </a:r>
            <a:r>
              <a:rPr lang="lv-LV" sz="1800" i="1" dirty="0" smtClean="0"/>
              <a:t> t</a:t>
            </a:r>
            <a:r>
              <a:rPr lang="en-US" sz="1800" i="1" dirty="0" smtClean="0"/>
              <a:t>hat </a:t>
            </a:r>
            <a:r>
              <a:rPr lang="en-US" sz="1800" i="1" dirty="0"/>
              <a:t>killed the rat that ate the </a:t>
            </a:r>
            <a:r>
              <a:rPr lang="en-US" sz="1800" i="1" dirty="0" smtClean="0"/>
              <a:t>malt</a:t>
            </a:r>
            <a:r>
              <a:rPr lang="lv-LV" sz="1800" i="1" dirty="0" smtClean="0"/>
              <a:t/>
            </a:r>
            <a:br>
              <a:rPr lang="lv-LV" sz="1800" i="1" dirty="0" smtClean="0"/>
            </a:br>
            <a:r>
              <a:rPr lang="en-US" sz="1800" i="1" dirty="0" smtClean="0"/>
              <a:t>That </a:t>
            </a:r>
            <a:r>
              <a:rPr lang="en-US" sz="1800" i="1" dirty="0"/>
              <a:t>lay in the house that Jack built.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i="1" dirty="0" smtClean="0"/>
              <a:t>This </a:t>
            </a:r>
            <a:r>
              <a:rPr lang="en-US" sz="1800" i="1" dirty="0"/>
              <a:t>is the dog that worried the </a:t>
            </a:r>
            <a:r>
              <a:rPr lang="en-US" sz="1800" i="1" dirty="0" smtClean="0"/>
              <a:t>cat</a:t>
            </a:r>
            <a:r>
              <a:rPr lang="lv-LV" sz="1800" i="1" dirty="0" smtClean="0"/>
              <a:t/>
            </a:r>
            <a:br>
              <a:rPr lang="lv-LV" sz="1800" i="1" dirty="0" smtClean="0"/>
            </a:br>
            <a:r>
              <a:rPr lang="en-US" sz="1800" i="1" dirty="0" smtClean="0"/>
              <a:t>That </a:t>
            </a:r>
            <a:r>
              <a:rPr lang="en-US" sz="1800" i="1" dirty="0"/>
              <a:t>killed the rat that ate the </a:t>
            </a:r>
            <a:r>
              <a:rPr lang="en-US" sz="1800" i="1" dirty="0" smtClean="0"/>
              <a:t>malt</a:t>
            </a:r>
            <a:r>
              <a:rPr lang="lv-LV" sz="1800" i="1" dirty="0" smtClean="0"/>
              <a:t/>
            </a:r>
            <a:br>
              <a:rPr lang="lv-LV" sz="1800" i="1" dirty="0" smtClean="0"/>
            </a:br>
            <a:r>
              <a:rPr lang="en-US" sz="1800" i="1" dirty="0" smtClean="0"/>
              <a:t>That </a:t>
            </a:r>
            <a:r>
              <a:rPr lang="en-US" sz="1800" i="1" dirty="0"/>
              <a:t>lay in the house that Jack </a:t>
            </a:r>
            <a:r>
              <a:rPr lang="en-US" sz="1800" i="1" dirty="0" smtClean="0"/>
              <a:t>built.</a:t>
            </a:r>
            <a:endParaRPr lang="lv-LV" sz="1800" i="1" dirty="0" smtClean="0"/>
          </a:p>
          <a:p>
            <a:endParaRPr lang="lv-LV" sz="1800" i="1" dirty="0"/>
          </a:p>
          <a:p>
            <a:pPr marL="342900" indent="-342900">
              <a:buFont typeface="+mj-lt"/>
              <a:buAutoNum type="arabicPeriod"/>
            </a:pPr>
            <a:r>
              <a:rPr lang="lv-LV" sz="1800" i="1" dirty="0" smtClean="0"/>
              <a:t>"Reiz bija pele. Ai, kas par peli! Tā pele to graudu grauž vidū pušu." </a:t>
            </a:r>
          </a:p>
          <a:p>
            <a:pPr marL="342900" indent="-342900">
              <a:buFont typeface="+mj-lt"/>
              <a:buAutoNum type="arabicPeriod"/>
            </a:pPr>
            <a:r>
              <a:rPr lang="lv-LV" sz="1800" i="1" dirty="0" smtClean="0"/>
              <a:t>... </a:t>
            </a:r>
            <a:r>
              <a:rPr lang="lv-LV" sz="1800" dirty="0" smtClean="0"/>
              <a:t/>
            </a:r>
            <a:br>
              <a:rPr lang="lv-LV" sz="1800" dirty="0" smtClean="0"/>
            </a:br>
            <a:r>
              <a:rPr lang="lv-LV" sz="1800" dirty="0" smtClean="0"/>
              <a:t/>
            </a:r>
            <a:br>
              <a:rPr lang="lv-LV" sz="1800" dirty="0" smtClean="0"/>
            </a:b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000" dirty="0" smtClean="0"/>
              <a:t>Teksti, kur katram nākamajam kaut ko pieraksta klāt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082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758506"/>
            <a:ext cx="4053025" cy="1152280"/>
          </a:xfrm>
        </p:spPr>
        <p:txBody>
          <a:bodyPr>
            <a:normAutofit lnSpcReduction="10000"/>
          </a:bodyPr>
          <a:lstStyle/>
          <a:p>
            <a:r>
              <a:rPr lang="lv-LV" sz="2400" dirty="0"/>
              <a:t>Kā rodas cikliski procesi?</a:t>
            </a:r>
          </a:p>
          <a:p>
            <a:r>
              <a:rPr lang="lv-LV" sz="2400" dirty="0"/>
              <a:t>Deterministisks pārveidojums ar galīgu stāvokļu skaitu. 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Cikliski procesi </a:t>
            </a:r>
            <a:r>
              <a:rPr lang="lv-LV" dirty="0" smtClean="0"/>
              <a:t>skaitļiem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42462" y="2399323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0093" y="2200031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40146" y="2665008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087747" y="3536462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91847" y="3794369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63263" y="3255107"/>
            <a:ext cx="117230" cy="1172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6" idx="5"/>
            <a:endCxn id="7" idx="1"/>
          </p:cNvCxnSpPr>
          <p:nvPr/>
        </p:nvCxnSpPr>
        <p:spPr>
          <a:xfrm>
            <a:off x="1620155" y="2300094"/>
            <a:ext cx="637159" cy="38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4"/>
            <a:endCxn id="8" idx="0"/>
          </p:cNvCxnSpPr>
          <p:nvPr/>
        </p:nvCxnSpPr>
        <p:spPr>
          <a:xfrm flipH="1">
            <a:off x="2146362" y="2782239"/>
            <a:ext cx="152399" cy="754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9" idx="6"/>
          </p:cNvCxnSpPr>
          <p:nvPr/>
        </p:nvCxnSpPr>
        <p:spPr>
          <a:xfrm flipH="1">
            <a:off x="1309077" y="3653693"/>
            <a:ext cx="837285" cy="199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1"/>
            <a:endCxn id="10" idx="5"/>
          </p:cNvCxnSpPr>
          <p:nvPr/>
        </p:nvCxnSpPr>
        <p:spPr>
          <a:xfrm flipH="1" flipV="1">
            <a:off x="763325" y="3355170"/>
            <a:ext cx="445690" cy="456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0"/>
            <a:endCxn id="5" idx="4"/>
          </p:cNvCxnSpPr>
          <p:nvPr/>
        </p:nvCxnSpPr>
        <p:spPr>
          <a:xfrm flipV="1">
            <a:off x="721878" y="2516554"/>
            <a:ext cx="79199" cy="738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7"/>
            <a:endCxn id="6" idx="2"/>
          </p:cNvCxnSpPr>
          <p:nvPr/>
        </p:nvCxnSpPr>
        <p:spPr>
          <a:xfrm flipV="1">
            <a:off x="842524" y="2258647"/>
            <a:ext cx="677569" cy="157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47471" y="2129694"/>
            <a:ext cx="3349206" cy="2450123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lv-LV" dirty="0">
                <a:solidFill>
                  <a:schemeClr val="tx2"/>
                </a:solidFill>
              </a:rPr>
              <a:t>Galīga stāvokļu kopa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57436" y="1303214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35067" y="1103922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55120" y="1568899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302721" y="2440353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30165" y="2270669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5" idx="5"/>
            <a:endCxn id="26" idx="1"/>
          </p:cNvCxnSpPr>
          <p:nvPr/>
        </p:nvCxnSpPr>
        <p:spPr>
          <a:xfrm>
            <a:off x="7860142" y="1210927"/>
            <a:ext cx="616437" cy="376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4"/>
            <a:endCxn id="27" idx="0"/>
          </p:cNvCxnSpPr>
          <p:nvPr/>
        </p:nvCxnSpPr>
        <p:spPr>
          <a:xfrm flipH="1">
            <a:off x="8375988" y="1694263"/>
            <a:ext cx="152399" cy="746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7" idx="2"/>
            <a:endCxn id="29" idx="6"/>
          </p:cNvCxnSpPr>
          <p:nvPr/>
        </p:nvCxnSpPr>
        <p:spPr>
          <a:xfrm flipH="1" flipV="1">
            <a:off x="7276699" y="2333351"/>
            <a:ext cx="1026022" cy="169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0"/>
            <a:endCxn id="24" idx="4"/>
          </p:cNvCxnSpPr>
          <p:nvPr/>
        </p:nvCxnSpPr>
        <p:spPr>
          <a:xfrm flipH="1" flipV="1">
            <a:off x="7030703" y="1428578"/>
            <a:ext cx="172729" cy="842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4" idx="7"/>
            <a:endCxn id="25" idx="2"/>
          </p:cNvCxnSpPr>
          <p:nvPr/>
        </p:nvCxnSpPr>
        <p:spPr>
          <a:xfrm flipV="1">
            <a:off x="7082511" y="1166604"/>
            <a:ext cx="652556" cy="154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47031" y="1033585"/>
            <a:ext cx="4186421" cy="262010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lv-LV" dirty="0">
                <a:solidFill>
                  <a:schemeClr val="tx2"/>
                </a:solidFill>
              </a:rPr>
              <a:t>Galīga stāvokļu kopa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6353617" y="1308274"/>
            <a:ext cx="146534" cy="125364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606219" y="1322967"/>
            <a:ext cx="146534" cy="125364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>
            <a:stCxn id="38" idx="6"/>
            <a:endCxn id="37" idx="2"/>
          </p:cNvCxnSpPr>
          <p:nvPr/>
        </p:nvCxnSpPr>
        <p:spPr>
          <a:xfrm flipV="1">
            <a:off x="5752753" y="1370956"/>
            <a:ext cx="600864" cy="14693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7" idx="6"/>
            <a:endCxn id="24" idx="2"/>
          </p:cNvCxnSpPr>
          <p:nvPr/>
        </p:nvCxnSpPr>
        <p:spPr>
          <a:xfrm flipV="1">
            <a:off x="6500151" y="1365896"/>
            <a:ext cx="457285" cy="506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263992" y="3911600"/>
            <a:ext cx="3589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7/13 </a:t>
            </a:r>
            <a:r>
              <a:rPr lang="lv-LV" dirty="0">
                <a:solidFill>
                  <a:schemeClr val="tx2"/>
                </a:solidFill>
              </a:rPr>
              <a:t>= </a:t>
            </a:r>
            <a:r>
              <a:rPr lang="lv-LV" dirty="0" smtClean="0">
                <a:solidFill>
                  <a:schemeClr val="tx2"/>
                </a:solidFill>
              </a:rPr>
              <a:t>0.</a:t>
            </a:r>
            <a:r>
              <a:rPr lang="lv-LV" dirty="0" smtClean="0">
                <a:solidFill>
                  <a:srgbClr val="FF0000"/>
                </a:solidFill>
              </a:rPr>
              <a:t>538461</a:t>
            </a:r>
            <a:r>
              <a:rPr lang="lv-LV" dirty="0" smtClean="0">
                <a:solidFill>
                  <a:schemeClr val="tx2"/>
                </a:solidFill>
              </a:rPr>
              <a:t>538461</a:t>
            </a:r>
            <a:r>
              <a:rPr lang="lv-LV" dirty="0" smtClean="0">
                <a:solidFill>
                  <a:srgbClr val="FF0000"/>
                </a:solidFill>
              </a:rPr>
              <a:t>53846</a:t>
            </a:r>
            <a:r>
              <a:rPr lang="lv-LV" dirty="0" smtClean="0">
                <a:solidFill>
                  <a:schemeClr val="tx2"/>
                </a:solidFill>
              </a:rPr>
              <a:t>...</a:t>
            </a:r>
          </a:p>
          <a:p>
            <a:r>
              <a:rPr lang="lv-LV" dirty="0" smtClean="0">
                <a:solidFill>
                  <a:schemeClr val="tx2"/>
                </a:solidFill>
              </a:rPr>
              <a:t>7/12 = 0.</a:t>
            </a:r>
            <a:r>
              <a:rPr lang="lv-LV" dirty="0" smtClean="0">
                <a:solidFill>
                  <a:srgbClr val="3333FF"/>
                </a:solidFill>
              </a:rPr>
              <a:t>58</a:t>
            </a:r>
            <a:r>
              <a:rPr lang="lv-LV" dirty="0" smtClean="0">
                <a:solidFill>
                  <a:srgbClr val="FF0000"/>
                </a:solidFill>
              </a:rPr>
              <a:t>3</a:t>
            </a:r>
            <a:r>
              <a:rPr lang="lv-LV" dirty="0" smtClean="0">
                <a:solidFill>
                  <a:schemeClr val="tx2"/>
                </a:solidFill>
              </a:rPr>
              <a:t>33...</a:t>
            </a:r>
          </a:p>
          <a:p>
            <a:r>
              <a:rPr lang="lv-LV" dirty="0" smtClean="0">
                <a:solidFill>
                  <a:schemeClr val="tx2"/>
                </a:solidFill>
              </a:rPr>
              <a:t>2020/5125 </a:t>
            </a:r>
            <a:r>
              <a:rPr lang="lv-LV" dirty="0">
                <a:solidFill>
                  <a:schemeClr val="tx2"/>
                </a:solidFill>
              </a:rPr>
              <a:t>= </a:t>
            </a:r>
            <a:r>
              <a:rPr lang="lv-LV" dirty="0" smtClean="0">
                <a:solidFill>
                  <a:schemeClr val="tx2"/>
                </a:solidFill>
              </a:rPr>
              <a:t>0.</a:t>
            </a:r>
            <a:r>
              <a:rPr lang="lv-LV" dirty="0" smtClean="0">
                <a:solidFill>
                  <a:srgbClr val="3333FF"/>
                </a:solidFill>
              </a:rPr>
              <a:t>394</a:t>
            </a:r>
            <a:r>
              <a:rPr lang="lv-LV" dirty="0" smtClean="0">
                <a:solidFill>
                  <a:srgbClr val="FF0000"/>
                </a:solidFill>
              </a:rPr>
              <a:t>14634</a:t>
            </a:r>
            <a:r>
              <a:rPr lang="lv-LV" dirty="0" smtClean="0">
                <a:solidFill>
                  <a:schemeClr val="tx2"/>
                </a:solidFill>
              </a:rPr>
              <a:t>14634...</a:t>
            </a:r>
            <a:endParaRPr lang="lv-LV" dirty="0">
              <a:solidFill>
                <a:schemeClr val="tx2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995036" y="1385649"/>
            <a:ext cx="600864" cy="14693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863421" y="1330599"/>
            <a:ext cx="146534" cy="125364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312974" y="2483619"/>
            <a:ext cx="146534" cy="12536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709155" y="2488679"/>
            <a:ext cx="146534" cy="125364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961757" y="2503372"/>
            <a:ext cx="146534" cy="125364"/>
          </a:xfrm>
          <a:prstGeom prst="ellipse">
            <a:avLst/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47" idx="6"/>
            <a:endCxn id="46" idx="2"/>
          </p:cNvCxnSpPr>
          <p:nvPr/>
        </p:nvCxnSpPr>
        <p:spPr>
          <a:xfrm flipV="1">
            <a:off x="5108291" y="2551361"/>
            <a:ext cx="600864" cy="14693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6"/>
            <a:endCxn id="45" idx="2"/>
          </p:cNvCxnSpPr>
          <p:nvPr/>
        </p:nvCxnSpPr>
        <p:spPr>
          <a:xfrm flipV="1">
            <a:off x="5855689" y="2546301"/>
            <a:ext cx="457285" cy="5060"/>
          </a:xfrm>
          <a:prstGeom prst="straightConnector1">
            <a:avLst/>
          </a:prstGeom>
          <a:ln>
            <a:solidFill>
              <a:srgbClr val="333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 rot="20638529">
            <a:off x="6400140" y="2390919"/>
            <a:ext cx="320837" cy="293224"/>
          </a:xfrm>
          <a:prstGeom prst="arc">
            <a:avLst>
              <a:gd name="adj1" fmla="val 12961650"/>
              <a:gd name="adj2" fmla="val 10007962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list(range(0,100))</a:t>
            </a:r>
          </a:p>
          <a:p>
            <a:r>
              <a:rPr lang="lv-LV" dirty="0" smtClean="0"/>
              <a:t>list(map(lambda x: x*x, range(0,100)))</a:t>
            </a:r>
          </a:p>
          <a:p>
            <a:r>
              <a:rPr lang="lv-LV" dirty="0"/>
              <a:t>list(map(lambda x: x**2 % 13, range(0,100)))</a:t>
            </a:r>
          </a:p>
          <a:p>
            <a:r>
              <a:rPr lang="lv-LV" dirty="0"/>
              <a:t>list(map(lambda x: 8*x % 13, range(0,100</a:t>
            </a:r>
            <a:r>
              <a:rPr lang="lv-LV" dirty="0" smtClean="0"/>
              <a:t>)))</a:t>
            </a:r>
          </a:p>
          <a:p>
            <a:r>
              <a:rPr lang="lv-LV" dirty="0"/>
              <a:t>list(map(lambda x: 8*x % 13, range(0,100</a:t>
            </a:r>
            <a:r>
              <a:rPr lang="lv-LV" dirty="0" smtClean="0"/>
              <a:t>)))</a:t>
            </a:r>
          </a:p>
          <a:p>
            <a:endParaRPr lang="lv-LV" dirty="0"/>
          </a:p>
          <a:p>
            <a:r>
              <a:rPr lang="lv-LV" dirty="0"/>
              <a:t>list(map(lambda x: 8</a:t>
            </a:r>
            <a:r>
              <a:rPr lang="lv-LV" dirty="0" smtClean="0"/>
              <a:t>**x </a:t>
            </a:r>
            <a:r>
              <a:rPr lang="lv-LV" dirty="0"/>
              <a:t>% 13, range(0,100)))</a:t>
            </a:r>
          </a:p>
          <a:p>
            <a:endParaRPr lang="lv-LV" dirty="0"/>
          </a:p>
          <a:p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986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(4) Vienādojums veselos </a:t>
            </a:r>
            <a:r>
              <a:rPr lang="lv-LV" dirty="0" smtClean="0"/>
              <a:t>skaitļos. </a:t>
            </a:r>
          </a:p>
          <a:p>
            <a:r>
              <a:rPr lang="lv-LV" dirty="0" smtClean="0"/>
              <a:t>Pierādīt</a:t>
            </a:r>
            <a:r>
              <a:rPr lang="lv-LV" dirty="0"/>
              <a:t>, ka vienādojumam x^2 - 2y^2 + 8z = 9 nav atrisinājumu veselos skaitļos.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1021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</a:t>
            </a:r>
            <a:r>
              <a:rPr lang="en-US" dirty="0" err="1" smtClean="0"/>
              <a:t>itertools</a:t>
            </a:r>
            <a:endParaRPr lang="en-US" dirty="0"/>
          </a:p>
          <a:p>
            <a:r>
              <a:rPr lang="lv-LV" dirty="0" smtClean="0"/>
              <a:t>XY = </a:t>
            </a:r>
            <a:r>
              <a:rPr lang="en-US" dirty="0" smtClean="0"/>
              <a:t>list(</a:t>
            </a:r>
            <a:r>
              <a:rPr lang="en-US" dirty="0" err="1" smtClean="0"/>
              <a:t>itertools.product</a:t>
            </a:r>
            <a:r>
              <a:rPr lang="en-US" dirty="0" smtClean="0"/>
              <a:t>(</a:t>
            </a:r>
            <a:r>
              <a:rPr lang="lv-LV" dirty="0" smtClean="0"/>
              <a:t>range(0,10)</a:t>
            </a:r>
            <a:r>
              <a:rPr lang="en-US" dirty="0" smtClean="0"/>
              <a:t>,</a:t>
            </a:r>
            <a:r>
              <a:rPr lang="lv-LV" dirty="0" smtClean="0"/>
              <a:t>range(0,10)</a:t>
            </a:r>
            <a:r>
              <a:rPr lang="en-US" dirty="0" smtClean="0"/>
              <a:t>))</a:t>
            </a:r>
            <a:endParaRPr lang="lv-LV" dirty="0" smtClean="0"/>
          </a:p>
          <a:p>
            <a:r>
              <a:rPr lang="lv-LV" dirty="0" smtClean="0"/>
              <a:t>ff = </a:t>
            </a:r>
            <a:r>
              <a:rPr lang="lv-LV" dirty="0"/>
              <a:t>lambda pair: </a:t>
            </a:r>
            <a:r>
              <a:rPr lang="lv-LV" dirty="0" smtClean="0"/>
              <a:t>(pair[0</a:t>
            </a:r>
            <a:r>
              <a:rPr lang="lv-LV" dirty="0"/>
              <a:t>]**2 - 2* pair[1]**</a:t>
            </a:r>
            <a:r>
              <a:rPr lang="lv-LV" dirty="0" smtClean="0"/>
              <a:t>2 - 9) % 8</a:t>
            </a:r>
          </a:p>
          <a:p>
            <a:r>
              <a:rPr lang="lv-LV" dirty="0" smtClean="0"/>
              <a:t>list(map(ff, XY))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6800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lv-LV" dirty="0"/>
              <a:t>(2) </a:t>
            </a:r>
            <a:r>
              <a:rPr lang="lv-LV" b="1" dirty="0"/>
              <a:t>Q.NT10.MOD.10</a:t>
            </a:r>
            <a:r>
              <a:rPr lang="lv-LV" dirty="0"/>
              <a:t> Uz tāfeles uzrakstīja 6 naturālus skaitļus un katriem diviem no tiem aprēķināja summu (dažas no tām var būt arī vienādas). Kāds lielākais skaits no šīm summām var būt nepāra skaitļi?</a:t>
            </a:r>
            <a:br>
              <a:rPr lang="lv-LV" dirty="0"/>
            </a:br>
            <a:r>
              <a:rPr lang="lv-LV" dirty="0"/>
              <a:t>(</a:t>
            </a:r>
            <a:r>
              <a:rPr lang="lv-LV" b="1" dirty="0"/>
              <a:t>Vispārīgāks uzdevums:</a:t>
            </a:r>
            <a:r>
              <a:rPr lang="lv-LV" dirty="0"/>
              <a:t> Uz tāfeles uzrakstīja </a:t>
            </a:r>
            <a:r>
              <a:rPr lang="lv-LV" i="1" dirty="0"/>
              <a:t>n</a:t>
            </a:r>
            <a:r>
              <a:rPr lang="lv-LV" dirty="0"/>
              <a:t> naturālus skaitļus; katriem diviem no tiem aprēķināja summu.</a:t>
            </a:r>
            <a:br>
              <a:rPr lang="lv-LV" dirty="0"/>
            </a:br>
            <a:r>
              <a:rPr lang="lv-LV" dirty="0"/>
              <a:t>Uzrakstīt formulu (ar mainīgo </a:t>
            </a:r>
            <a:r>
              <a:rPr lang="lv-LV" i="1" dirty="0"/>
              <a:t>n</a:t>
            </a:r>
            <a:r>
              <a:rPr lang="lv-LV" dirty="0"/>
              <a:t>), kas parāda, kāds lielākais skaits no šīm summām var būt nepāra skaitļi.</a:t>
            </a:r>
          </a:p>
          <a:p>
            <a:r>
              <a:rPr lang="lv-LV" dirty="0"/>
              <a:t>(3) (</a:t>
            </a:r>
            <a:r>
              <a:rPr lang="lv-LV" b="1" dirty="0"/>
              <a:t>Q.NT10.MOD.15: </a:t>
            </a:r>
            <a:r>
              <a:rPr lang="lv-LV" dirty="0"/>
              <a:t>Jūs jau pareizi atradāt, ka vesela skaitļa pilns kvadrāts nevar beigties ar cipariem "2", "3", "7" vai '8".)</a:t>
            </a:r>
          </a:p>
          <a:p>
            <a:r>
              <a:rPr lang="lv-LV" dirty="0"/>
              <a:t>Drusku savādāks uzdevums: Cik ir tādu </a:t>
            </a:r>
            <a:r>
              <a:rPr lang="lv-LV" u="sng" dirty="0"/>
              <a:t>ciparu pāru</a:t>
            </a:r>
            <a:r>
              <a:rPr lang="lv-LV" dirty="0"/>
              <a:t>, ar kuriem nevar beigties neviena naturāla skaitļa kvadrāta decimālpieraksts. </a:t>
            </a:r>
            <a:br>
              <a:rPr lang="lv-LV" dirty="0"/>
            </a:br>
            <a:endParaRPr lang="lv-LV" dirty="0"/>
          </a:p>
          <a:p>
            <a:r>
              <a:rPr lang="lv-LV" dirty="0"/>
              <a:t>(</a:t>
            </a:r>
            <a:r>
              <a:rPr lang="lv-LV" b="1" dirty="0"/>
              <a:t>JEB: </a:t>
            </a:r>
            <a:r>
              <a:rPr lang="lv-LV" dirty="0"/>
              <a:t> Cik dažādi atlikumi var rasties pilnus kvadrātus dalot ar 100? </a:t>
            </a:r>
            <a:r>
              <a:rPr lang="lv-LV" b="1" dirty="0"/>
              <a:t>JEB:</a:t>
            </a:r>
            <a:r>
              <a:rPr lang="lv-LV" dirty="0"/>
              <a:t> Cik dažādas kongruenču klases (mod 100) veido kvadrāti?) To pašu var arī par (mod 1000) - jeb par pilna kvadrāta pēdējiem 3 cipariem. </a:t>
            </a:r>
            <a:br>
              <a:rPr lang="lv-LV" dirty="0"/>
            </a:br>
            <a:r>
              <a:rPr lang="lv-LV" dirty="0"/>
              <a:t>Varam šos saskaitīt arī ar Pitonu (visiem tiem "list", "set", "map", "lambda") - citādi tur liels roku darbs. Un tad varam arī teoriju ieraudzīt - tas diezgan viegli.</a:t>
            </a:r>
          </a:p>
          <a:p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786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lv-LV" dirty="0"/>
              <a:t>(5) Šīsdienas piemērs. Atrast tādu skaitli a, kuram pakāpju virknes atlikumi, dalot ar 13:  (a**x % 13), kur x=0,1,2,3,4,... veido periodisku virkni ar periodu 6. </a:t>
            </a:r>
          </a:p>
          <a:p>
            <a:r>
              <a:rPr lang="lv-LV" dirty="0"/>
              <a:t/>
            </a:r>
            <a:br>
              <a:rPr lang="lv-LV" dirty="0"/>
            </a:br>
            <a:endParaRPr lang="lv-LV" dirty="0"/>
          </a:p>
          <a:p>
            <a:r>
              <a:rPr lang="lv-LV" dirty="0"/>
              <a:t>(6) Šīsdienas piemērs. </a:t>
            </a:r>
            <a:br>
              <a:rPr lang="lv-LV" dirty="0"/>
            </a:br>
            <a:r>
              <a:rPr lang="lv-LV" dirty="0"/>
              <a:t>(6A) Vai ir bezgalīgi daudz tādu Fibonači virknes skaitļu, kuri dalās ar 100?</a:t>
            </a:r>
          </a:p>
          <a:p>
            <a:r>
              <a:rPr lang="lv-LV" dirty="0"/>
              <a:t>(6B) Vai ir bezgalīgi daudz tādu Fibonači virknes skaitļu, kuri dalās ar 2020?</a:t>
            </a:r>
            <a:br>
              <a:rPr lang="lv-LV" dirty="0"/>
            </a:br>
            <a:r>
              <a:rPr lang="lv-LV" dirty="0"/>
              <a:t>(6C) Vai atlikumi, dalot Fibonači skaitļus ar kādu fiksētu skaitli n, veido "tīri periodisku virkni" (kas vienkārši atkārto vienu un to pašu periodu), vai arī tā dažiem n ir "periodiska ar priekšperiodu" - t.i. </a:t>
            </a:r>
            <a:r>
              <a:rPr lang="lv-LV"/>
              <a:t>pieņem galīgu skaitu citu vērtību pirms tā "ieciklojas"? </a:t>
            </a:r>
          </a:p>
          <a:p>
            <a:endParaRPr lang="lv-LV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88225107"/>
      </p:ext>
    </p:extLst>
  </p:cSld>
  <p:clrMapOvr>
    <a:masterClrMapping/>
  </p:clrMapOvr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17069</TotalTime>
  <Words>212</Words>
  <Application>Microsoft Office PowerPoint</Application>
  <PresentationFormat>On-screen Show (16:9)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Webdings</vt:lpstr>
      <vt:lpstr>Wingdings</vt:lpstr>
      <vt:lpstr>Forcepoint PPTX Template - 2016-01-22a</vt:lpstr>
      <vt:lpstr>1_Forcepoint PPTX Template - 2016-01-22a</vt:lpstr>
      <vt:lpstr>1_Title Slide</vt:lpstr>
      <vt:lpstr>Cikliski procesi</vt:lpstr>
      <vt:lpstr>Teksti, kur katram nākamajam kaut ko pieraksta klāt</vt:lpstr>
      <vt:lpstr>Cikliski procesi skaitļiem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554</cp:revision>
  <cp:lastPrinted>2016-11-05T06:20:46Z</cp:lastPrinted>
  <dcterms:created xsi:type="dcterms:W3CDTF">2016-04-09T20:26:42Z</dcterms:created>
  <dcterms:modified xsi:type="dcterms:W3CDTF">2020-11-21T23:42:01Z</dcterms:modified>
</cp:coreProperties>
</file>