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770" r:id="rId2"/>
    <p:sldMasterId id="2147483768" r:id="rId3"/>
  </p:sldMasterIdLst>
  <p:notesMasterIdLst>
    <p:notesMasterId r:id="rId41"/>
  </p:notesMasterIdLst>
  <p:handoutMasterIdLst>
    <p:handoutMasterId r:id="rId42"/>
  </p:handoutMasterIdLst>
  <p:sldIdLst>
    <p:sldId id="542" r:id="rId4"/>
    <p:sldId id="543" r:id="rId5"/>
    <p:sldId id="544" r:id="rId6"/>
    <p:sldId id="545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55" r:id="rId17"/>
    <p:sldId id="556" r:id="rId18"/>
    <p:sldId id="557" r:id="rId19"/>
    <p:sldId id="558" r:id="rId20"/>
    <p:sldId id="559" r:id="rId21"/>
    <p:sldId id="560" r:id="rId22"/>
    <p:sldId id="561" r:id="rId23"/>
    <p:sldId id="562" r:id="rId24"/>
    <p:sldId id="563" r:id="rId25"/>
    <p:sldId id="564" r:id="rId26"/>
    <p:sldId id="565" r:id="rId27"/>
    <p:sldId id="566" r:id="rId28"/>
    <p:sldId id="567" r:id="rId29"/>
    <p:sldId id="568" r:id="rId30"/>
    <p:sldId id="569" r:id="rId31"/>
    <p:sldId id="570" r:id="rId32"/>
    <p:sldId id="571" r:id="rId33"/>
    <p:sldId id="572" r:id="rId34"/>
    <p:sldId id="573" r:id="rId35"/>
    <p:sldId id="574" r:id="rId36"/>
    <p:sldId id="575" r:id="rId37"/>
    <p:sldId id="576" r:id="rId38"/>
    <p:sldId id="577" r:id="rId39"/>
    <p:sldId id="578" r:id="rId40"/>
  </p:sldIdLst>
  <p:sldSz cx="9144000" cy="5143500" type="screen16x9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4">
          <p15:clr>
            <a:srgbClr val="A4A3A4"/>
          </p15:clr>
        </p15:guide>
        <p15:guide id="2" pos="220">
          <p15:clr>
            <a:srgbClr val="A4A3A4"/>
          </p15:clr>
        </p15:guide>
        <p15:guide id="3" pos="55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95E"/>
    <a:srgbClr val="FF6C0C"/>
    <a:srgbClr val="3333FF"/>
    <a:srgbClr val="CC99FF"/>
    <a:srgbClr val="9CBDD8"/>
    <a:srgbClr val="299D37"/>
    <a:srgbClr val="000000"/>
    <a:srgbClr val="808080"/>
    <a:srgbClr val="4D4D4D"/>
    <a:srgbClr val="666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65175" autoAdjust="0"/>
  </p:normalViewPr>
  <p:slideViewPr>
    <p:cSldViewPr snapToGrid="0" snapToObjects="1" showGuides="1">
      <p:cViewPr varScale="1">
        <p:scale>
          <a:sx n="99" d="100"/>
          <a:sy n="99" d="100"/>
        </p:scale>
        <p:origin x="1968" y="96"/>
      </p:cViewPr>
      <p:guideLst>
        <p:guide orient="horz" pos="3064"/>
        <p:guide pos="220"/>
        <p:guide pos="55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4326"/>
    </p:cViewPr>
  </p:sorterViewPr>
  <p:notesViewPr>
    <p:cSldViewPr snapToGrid="0" snapToObjects="1" showGuides="1">
      <p:cViewPr>
        <p:scale>
          <a:sx n="70" d="100"/>
          <a:sy n="70" d="100"/>
        </p:scale>
        <p:origin x="-3048" y="-5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3E62D330-A21E-4CA8-B066-FB950CEE6323}" type="datetimeFigureOut">
              <a:rPr lang="en-GB" smtClean="0"/>
              <a:t>15/11/2020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9C7C7189-B2F5-4D8E-B522-BCD40F60C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56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6D4765DB-18AC-3F42-8A01-45EA04C553EE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19" rIns="99038" bIns="495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8" tIns="49519" rIns="99038" bIns="495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2836B008-1A7D-0F4F-ABE4-6B8E2FFE7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1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06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/>
              <a:t>Šajā pierādījumā</a:t>
            </a:r>
            <a:r>
              <a:rPr lang="lv-LV" baseline="0" dirty="0"/>
              <a:t> izmantota gan interpretācija (skaitļu teorijas uzdevums aizstāts ar kombinatorisku); gan arī apsvērums par to, ka tas, ko var saskaitīt, noteikti ir vesels skaitlis.</a:t>
            </a:r>
          </a:p>
          <a:p>
            <a:endParaRPr lang="lv-LV" baseline="0" dirty="0"/>
          </a:p>
          <a:p>
            <a:r>
              <a:rPr lang="lv-LV" baseline="0" dirty="0"/>
              <a:t>Līdzīgu apsvērumu izmantojām arī testa jautājumā – kādēļ $C_n^k$ dalās ar $n$ tad, ja $k$ nav kopīgu dalītāju ar $n$.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034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25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286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43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lv-LV" sz="1200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lv-LV" sz="1200" b="1" dirty="0" smtClean="0"/>
              </a:p>
              <a:p>
                <a:r>
                  <a:rPr lang="lv-LV" sz="1200" b="1" dirty="0" smtClean="0"/>
                  <a:t>Jautājums: </a:t>
                </a:r>
                <a:r>
                  <a:rPr lang="lv-LV" sz="1200" dirty="0" smtClean="0"/>
                  <a:t>Kāda ir visu to naturālo skaitļu summa, kuri </a:t>
                </a:r>
                <a:r>
                  <a:rPr lang="lv-LV" sz="1200" dirty="0"/>
                  <a:t>nepārsniedz </a:t>
                </a:r>
                <a:r>
                  <a:rPr lang="lv-LV" sz="1200" i="0" dirty="0" smtClean="0">
                    <a:latin typeface="Cambria Math"/>
                  </a:rPr>
                  <a:t>1000 </a:t>
                </a:r>
                <a:r>
                  <a:rPr lang="lv-LV" sz="1200" dirty="0"/>
                  <a:t>un dalās </a:t>
                </a:r>
                <a:r>
                  <a:rPr lang="lv-LV" sz="1200" dirty="0" smtClean="0"/>
                  <a:t>vai </a:t>
                </a:r>
                <a:r>
                  <a:rPr lang="lv-LV" sz="1200" dirty="0"/>
                  <a:t>nu ar </a:t>
                </a:r>
                <a:r>
                  <a:rPr lang="lv-LV" sz="1200" i="0" dirty="0" smtClean="0">
                    <a:latin typeface="Cambria Math"/>
                  </a:rPr>
                  <a:t>3</a:t>
                </a:r>
                <a:r>
                  <a:rPr lang="lv-LV" sz="1200" dirty="0"/>
                  <a:t>, vai ar </a:t>
                </a:r>
                <a:r>
                  <a:rPr lang="lv-LV" sz="1200" i="0" dirty="0" smtClean="0">
                    <a:latin typeface="Cambria Math"/>
                  </a:rPr>
                  <a:t>5</a:t>
                </a:r>
                <a:r>
                  <a:rPr lang="lv-LV" sz="1200" dirty="0" smtClean="0"/>
                  <a:t>?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995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lv-LV" sz="1200" dirty="0"/>
                  <a:t>Kongruenču klasēm pēc salikta moduļa </a:t>
                </a:r>
                <a14:m>
                  <m:oMath xmlns:m="http://schemas.openxmlformats.org/officeDocument/2006/math">
                    <m:r>
                      <a:rPr lang="lv-LV" sz="1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sz="1200" dirty="0"/>
                  <a:t> ir neinvertējamas kongruenču klases (t.s. «nulles dalītāji»). Tādēļ inversie elementi eksistē tikai tām klasēm, kam ar </a:t>
                </a:r>
                <a14:m>
                  <m:oMath xmlns:m="http://schemas.openxmlformats.org/officeDocument/2006/math">
                    <m:r>
                      <a:rPr lang="lv-LV" sz="1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sz="1200" dirty="0"/>
                  <a:t> nav kopīgu dalītāju &gt;1. (Piemērs ar 10).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lv-LV" sz="1200" dirty="0"/>
                  <a:t>Kongruenču klasēm pēc salikta moduļa </a:t>
                </a:r>
                <a:r>
                  <a:rPr lang="lv-LV" sz="1200" i="0" dirty="0">
                    <a:latin typeface="Cambria Math" panose="02040503050406030204" pitchFamily="18" charset="0"/>
                  </a:rPr>
                  <a:t>𝑚</a:t>
                </a:r>
                <a:r>
                  <a:rPr lang="lv-LV" sz="1200" dirty="0"/>
                  <a:t> ir neinvertējamas kongruenču klases (t.s. «nulles dalītāji»). Tādēļ inversie elementi eksistē tikai tām klasēm, kam ar </a:t>
                </a:r>
                <a:r>
                  <a:rPr lang="lv-LV" sz="1200" i="0" dirty="0">
                    <a:latin typeface="Cambria Math" panose="02040503050406030204" pitchFamily="18" charset="0"/>
                  </a:rPr>
                  <a:t>𝑚</a:t>
                </a:r>
                <a:r>
                  <a:rPr lang="lv-LV" sz="1200" dirty="0"/>
                  <a:t> nav kopīgu dalītāju &gt;1. (Piemērs ar 10). </a:t>
                </a:r>
                <a:endParaRPr lang="lv-LV" sz="1200" dirty="0"/>
              </a:p>
              <a:p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248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98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-8718" y="3040"/>
            <a:ext cx="9152718" cy="508520"/>
          </a:xfrm>
          <a:prstGeom prst="roundRect">
            <a:avLst>
              <a:gd name="adj" fmla="val 20337"/>
            </a:avLst>
          </a:prstGeom>
          <a:solidFill>
            <a:srgbClr val="FF6C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16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1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1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1200">
                <a:solidFill>
                  <a:schemeClr val="tx2"/>
                </a:solidFill>
              </a:defRPr>
            </a:lvl4pPr>
            <a:lvl5pPr marL="1828800" indent="0">
              <a:buNone/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8081752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9" name="Straight Connector 8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578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-8718" y="3040"/>
            <a:ext cx="9152718" cy="508520"/>
          </a:xfrm>
          <a:prstGeom prst="roundRect">
            <a:avLst>
              <a:gd name="adj" fmla="val 20337"/>
            </a:avLst>
          </a:prstGeom>
          <a:solidFill>
            <a:srgbClr val="FF6C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2" y="758505"/>
            <a:ext cx="4105776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624" y="758505"/>
            <a:ext cx="4105776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61542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450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55827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503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2" y="758505"/>
            <a:ext cx="4105776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624" y="758505"/>
            <a:ext cx="4105776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61542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804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1450" y="1945640"/>
            <a:ext cx="3609975" cy="130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457200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00395E"/>
                </a:solidFill>
              </a:defRPr>
            </a:lvl1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19600" y="1945640"/>
            <a:ext cx="4384675" cy="285496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i="0" baseline="0">
                <a:solidFill>
                  <a:srgbClr val="FFFFFF"/>
                </a:solidFill>
              </a:defRPr>
            </a:lvl1pPr>
            <a:lvl2pPr>
              <a:buNone/>
              <a:defRPr>
                <a:solidFill>
                  <a:srgbClr val="FFFFFF"/>
                </a:solidFill>
              </a:defRPr>
            </a:lvl2pPr>
            <a:lvl3pPr>
              <a:buNone/>
              <a:defRPr>
                <a:solidFill>
                  <a:srgbClr val="FFFFFF"/>
                </a:solidFill>
              </a:defRPr>
            </a:lvl3pPr>
            <a:lvl4pPr>
              <a:buNone/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8043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55827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728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513205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5864535" y="2694918"/>
            <a:ext cx="2976957" cy="96268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ctr">
              <a:defRPr sz="3200" b="1">
                <a:solidFill>
                  <a:srgbClr val="00395E"/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126292" y="1435065"/>
            <a:ext cx="453443" cy="426042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46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1450" y="1945640"/>
            <a:ext cx="3609975" cy="130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457200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00395E"/>
                </a:solidFill>
              </a:defRPr>
            </a:lvl1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19600" y="1945640"/>
            <a:ext cx="4384675" cy="285496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i="0" baseline="0">
                <a:solidFill>
                  <a:srgbClr val="FFFFFF"/>
                </a:solidFill>
              </a:defRPr>
            </a:lvl1pPr>
            <a:lvl2pPr>
              <a:buNone/>
              <a:defRPr>
                <a:solidFill>
                  <a:srgbClr val="FFFFFF"/>
                </a:solidFill>
              </a:defRPr>
            </a:lvl2pPr>
            <a:lvl3pPr>
              <a:buNone/>
              <a:defRPr>
                <a:solidFill>
                  <a:srgbClr val="FFFFFF"/>
                </a:solidFill>
              </a:defRPr>
            </a:lvl3pPr>
            <a:lvl4pPr>
              <a:buNone/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426865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0276" y="4784547"/>
            <a:ext cx="6604264" cy="297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dirty="0">
                <a:solidFill>
                  <a:schemeClr val="tx2"/>
                </a:solidFill>
              </a:rPr>
              <a:t>NMS </a:t>
            </a:r>
            <a:r>
              <a:rPr lang="en-GB" sz="1000" baseline="0" dirty="0" err="1">
                <a:solidFill>
                  <a:schemeClr val="tx2"/>
                </a:solidFill>
              </a:rPr>
              <a:t>Izlases</a:t>
            </a:r>
            <a:r>
              <a:rPr lang="en-GB" sz="1000" baseline="0" dirty="0">
                <a:solidFill>
                  <a:schemeClr val="tx2"/>
                </a:solidFill>
              </a:rPr>
              <a:t> </a:t>
            </a:r>
            <a:r>
              <a:rPr lang="en-GB" sz="1000" baseline="0" dirty="0" err="1">
                <a:solidFill>
                  <a:schemeClr val="tx2"/>
                </a:solidFill>
              </a:rPr>
              <a:t>Nodarb</a:t>
            </a:r>
            <a:r>
              <a:rPr lang="lv-LV" sz="1000" baseline="0" dirty="0">
                <a:solidFill>
                  <a:schemeClr val="tx2"/>
                </a:solidFill>
              </a:rPr>
              <a:t>ības</a:t>
            </a:r>
            <a:r>
              <a:rPr lang="en-US" sz="1000" baseline="0" dirty="0">
                <a:solidFill>
                  <a:schemeClr val="tx2"/>
                </a:solidFill>
              </a:rPr>
              <a:t> |  2-</a:t>
            </a:r>
            <a:fld id="{2066355A-084C-D24E-9AD2-7E4FC41EA627}" type="slidenum">
              <a:rPr lang="en-US" sz="1000" baseline="0" smtClean="0">
                <a:solidFill>
                  <a:schemeClr val="tx2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sz="1000" baseline="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2" r:id="rId2"/>
    <p:sldLayoutId id="2147483766" r:id="rId3"/>
    <p:sldLayoutId id="2147483767" r:id="rId4"/>
    <p:sldLayoutId id="2147483773" r:id="rId5"/>
    <p:sldLayoutId id="2147483774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0276" y="4784547"/>
            <a:ext cx="6604264" cy="297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dirty="0">
                <a:solidFill>
                  <a:schemeClr val="tx2"/>
                </a:solidFill>
              </a:rPr>
              <a:t>NMS </a:t>
            </a:r>
            <a:r>
              <a:rPr lang="en-GB" sz="1000" baseline="0" dirty="0" err="1">
                <a:solidFill>
                  <a:schemeClr val="tx2"/>
                </a:solidFill>
              </a:rPr>
              <a:t>Izlases</a:t>
            </a:r>
            <a:r>
              <a:rPr lang="en-GB" sz="1000" baseline="0" dirty="0">
                <a:solidFill>
                  <a:schemeClr val="tx2"/>
                </a:solidFill>
              </a:rPr>
              <a:t> </a:t>
            </a:r>
            <a:r>
              <a:rPr lang="en-GB" sz="1000" baseline="0" dirty="0" err="1">
                <a:solidFill>
                  <a:schemeClr val="tx2"/>
                </a:solidFill>
              </a:rPr>
              <a:t>Nodarb</a:t>
            </a:r>
            <a:r>
              <a:rPr lang="lv-LV" sz="1000" baseline="0" dirty="0">
                <a:solidFill>
                  <a:schemeClr val="tx2"/>
                </a:solidFill>
              </a:rPr>
              <a:t>ības</a:t>
            </a:r>
            <a:r>
              <a:rPr lang="en-US" sz="1000" baseline="0" dirty="0">
                <a:solidFill>
                  <a:schemeClr val="tx2"/>
                </a:solidFill>
              </a:rPr>
              <a:t> |  </a:t>
            </a:r>
            <a:r>
              <a:rPr lang="lv-LV" sz="1000" baseline="0" dirty="0">
                <a:solidFill>
                  <a:schemeClr val="tx2"/>
                </a:solidFill>
              </a:rPr>
              <a:t>1-</a:t>
            </a:r>
            <a:fld id="{2066355A-084C-D24E-9AD2-7E4FC41EA627}" type="slidenum">
              <a:rPr lang="en-US" sz="1000" baseline="0" smtClean="0">
                <a:solidFill>
                  <a:schemeClr val="tx2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sz="10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5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726854" y="450583"/>
            <a:ext cx="1040400" cy="442800"/>
          </a:xfrm>
          <a:prstGeom prst="roundRect">
            <a:avLst/>
          </a:prstGeom>
          <a:solidFill>
            <a:srgbClr val="00395E"/>
          </a:solidFill>
          <a:ln w="63500">
            <a:solidFill>
              <a:srgbClr val="0039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647700" y="368300"/>
            <a:ext cx="1193979" cy="596990"/>
          </a:xfrm>
          <a:prstGeom prst="roundRect">
            <a:avLst/>
          </a:prstGeom>
          <a:noFill/>
          <a:ln w="44450">
            <a:solidFill>
              <a:srgbClr val="0039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1942" y="397537"/>
            <a:ext cx="576238" cy="538157"/>
            <a:chOff x="1231942" y="397537"/>
            <a:chExt cx="576238" cy="538157"/>
          </a:xfrm>
        </p:grpSpPr>
        <p:sp>
          <p:nvSpPr>
            <p:cNvPr id="5" name="Rectangle 4"/>
            <p:cNvSpPr/>
            <p:nvPr userDrawn="1"/>
          </p:nvSpPr>
          <p:spPr>
            <a:xfrm>
              <a:off x="1231942" y="397537"/>
              <a:ext cx="499505" cy="538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700163" y="433321"/>
              <a:ext cx="108017" cy="472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693157" y="404163"/>
              <a:ext cx="86309" cy="62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689599" y="874247"/>
              <a:ext cx="93426" cy="48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 userDrawn="1"/>
        </p:nvCxnSpPr>
        <p:spPr>
          <a:xfrm flipV="1">
            <a:off x="0" y="1502229"/>
            <a:ext cx="9144000" cy="0"/>
          </a:xfrm>
          <a:prstGeom prst="line">
            <a:avLst/>
          </a:prstGeom>
          <a:ln w="44450">
            <a:solidFill>
              <a:srgbClr val="0039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 userDrawn="1"/>
        </p:nvSpPr>
        <p:spPr>
          <a:xfrm>
            <a:off x="3987800" y="1866900"/>
            <a:ext cx="4889500" cy="3022600"/>
          </a:xfrm>
          <a:prstGeom prst="roundRect">
            <a:avLst>
              <a:gd name="adj" fmla="val 826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26854" y="459520"/>
            <a:ext cx="453443" cy="426042"/>
            <a:chOff x="6471270" y="680644"/>
            <a:chExt cx="1763486" cy="1656920"/>
          </a:xfrm>
        </p:grpSpPr>
        <p:cxnSp>
          <p:nvCxnSpPr>
            <p:cNvPr id="9" name="Straight Connector 8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650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0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oryofmathematics.com/chinese.html" TargetMode="External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945640"/>
            <a:ext cx="3609975" cy="872034"/>
          </a:xfrm>
        </p:spPr>
        <p:txBody>
          <a:bodyPr/>
          <a:lstStyle/>
          <a:p>
            <a:r>
              <a:rPr lang="lv-LV" dirty="0" smtClean="0"/>
              <a:t>Z/mZ aritmētika un faktorgredzens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b="0" dirty="0" smtClean="0">
                <a:solidFill>
                  <a:schemeClr val="tx2"/>
                </a:solidFill>
              </a:rPr>
              <a:t>Dirihlē princips skaitļu teorijā</a:t>
            </a: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b="0" dirty="0" smtClean="0">
                <a:solidFill>
                  <a:schemeClr val="tx2"/>
                </a:solidFill>
              </a:rPr>
              <a:t>Primitīvās </a:t>
            </a:r>
            <a:r>
              <a:rPr lang="lv-LV" b="0" dirty="0">
                <a:solidFill>
                  <a:schemeClr val="tx2"/>
                </a:solidFill>
              </a:rPr>
              <a:t>saknes eksistence pēc </a:t>
            </a:r>
            <a:r>
              <a:rPr lang="lv-LV" b="0" i="1" dirty="0">
                <a:solidFill>
                  <a:schemeClr val="tx2"/>
                </a:solidFill>
              </a:rPr>
              <a:t>p</a:t>
            </a:r>
            <a:r>
              <a:rPr lang="lv-LV" b="0" dirty="0">
                <a:solidFill>
                  <a:schemeClr val="tx2"/>
                </a:solidFill>
              </a:rPr>
              <a:t> moduļa. </a:t>
            </a:r>
            <a:endParaRPr lang="lv-LV" b="0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b="0" dirty="0" smtClean="0">
                <a:solidFill>
                  <a:schemeClr val="tx2"/>
                </a:solidFill>
              </a:rPr>
              <a:t>Saskaitīšana</a:t>
            </a:r>
            <a:r>
              <a:rPr lang="lv-LV" b="0" dirty="0">
                <a:solidFill>
                  <a:schemeClr val="tx2"/>
                </a:solidFill>
              </a:rPr>
              <a:t>, atņemšana un reizināšana gredzenā (</a:t>
            </a:r>
            <a:r>
              <a:rPr lang="lv-LV" b="0" dirty="0" smtClean="0">
                <a:solidFill>
                  <a:schemeClr val="tx2"/>
                </a:solidFill>
              </a:rPr>
              <a:t>mod </a:t>
            </a:r>
            <a:r>
              <a:rPr lang="lv-LV" b="0" i="1" dirty="0" smtClean="0">
                <a:solidFill>
                  <a:schemeClr val="tx2"/>
                </a:solidFill>
              </a:rPr>
              <a:t>n</a:t>
            </a:r>
            <a:r>
              <a:rPr lang="lv-LV" b="0" dirty="0">
                <a:solidFill>
                  <a:schemeClr val="tx2"/>
                </a:solidFill>
              </a:rPr>
              <a:t>), kur </a:t>
            </a:r>
            <a:r>
              <a:rPr lang="lv-LV" b="0" i="1" dirty="0">
                <a:solidFill>
                  <a:schemeClr val="tx2"/>
                </a:solidFill>
              </a:rPr>
              <a:t>n</a:t>
            </a:r>
            <a:r>
              <a:rPr lang="lv-LV" b="0" dirty="0">
                <a:solidFill>
                  <a:schemeClr val="tx2"/>
                </a:solidFill>
              </a:rPr>
              <a:t>∈N. </a:t>
            </a:r>
            <a:endParaRPr lang="lv-LV" b="0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b="0" dirty="0" smtClean="0">
                <a:solidFill>
                  <a:schemeClr val="tx2"/>
                </a:solidFill>
              </a:rPr>
              <a:t>Kad </a:t>
            </a:r>
            <a:r>
              <a:rPr lang="lv-LV" b="0" dirty="0">
                <a:solidFill>
                  <a:schemeClr val="tx2"/>
                </a:solidFill>
              </a:rPr>
              <a:t>eksistē inversie elementi. </a:t>
            </a:r>
            <a:endParaRPr lang="lv-LV" b="0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b="0" dirty="0" smtClean="0">
                <a:solidFill>
                  <a:schemeClr val="tx2"/>
                </a:solidFill>
              </a:rPr>
              <a:t>Lineāras </a:t>
            </a:r>
            <a:r>
              <a:rPr lang="lv-LV" b="0" dirty="0">
                <a:solidFill>
                  <a:schemeClr val="tx2"/>
                </a:solidFill>
              </a:rPr>
              <a:t>kongruences un kongruenču sistēmas. </a:t>
            </a:r>
            <a:endParaRPr lang="lv-LV" b="0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b="0" dirty="0" smtClean="0">
                <a:solidFill>
                  <a:schemeClr val="tx2"/>
                </a:solidFill>
              </a:rPr>
              <a:t>Ķīniešu </a:t>
            </a:r>
            <a:r>
              <a:rPr lang="lv-LV" b="0" dirty="0">
                <a:solidFill>
                  <a:schemeClr val="tx2"/>
                </a:solidFill>
              </a:rPr>
              <a:t>atlikumu teorēma</a:t>
            </a:r>
            <a:endParaRPr lang="lv-LV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20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sz="2400" dirty="0"/>
                  <a:t>Ar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sz="2400" dirty="0" smtClean="0"/>
                  <a:t> </a:t>
                </a:r>
                <a:r>
                  <a:rPr lang="lv-LV" sz="2400" dirty="0"/>
                  <a:t>apzīmēsim naturāla skaitļa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sz="2400" dirty="0"/>
                  <a:t> ciparu reizinājumu. </a:t>
                </a:r>
              </a:p>
              <a:p>
                <a:r>
                  <a:rPr lang="lv-LV" sz="2400" dirty="0" smtClean="0"/>
                  <a:t>Piemēram,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(26)=12</m:t>
                    </m:r>
                  </m:oMath>
                </a14:m>
                <a:r>
                  <a:rPr lang="lv-LV" sz="2400" dirty="0" smtClean="0"/>
                  <a:t>;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(8)=8</m:t>
                    </m:r>
                  </m:oMath>
                </a14:m>
                <a:r>
                  <a:rPr lang="lv-LV" sz="2400" dirty="0" smtClean="0"/>
                  <a:t>;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(102)=0</m:t>
                    </m:r>
                  </m:oMath>
                </a14:m>
                <a:r>
                  <a:rPr lang="lv-LV" sz="2400" dirty="0" smtClean="0"/>
                  <a:t>.</a:t>
                </a:r>
                <a:endParaRPr lang="lv-LV" sz="2400" dirty="0"/>
              </a:p>
              <a:p>
                <a:r>
                  <a:rPr lang="lv-LV" sz="2400" dirty="0"/>
                  <a:t>Aprēķināt summu </a:t>
                </a:r>
                <a:endParaRPr lang="lv-LV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(1)+</m:t>
                      </m:r>
                      <m:r>
                        <a:rPr lang="lv-LV" sz="24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lv-LV" sz="2400" i="1" dirty="0">
                          <a:latin typeface="Cambria Math" panose="02040503050406030204" pitchFamily="18" charset="0"/>
                        </a:rPr>
                        <m:t>(2)+</m:t>
                      </m:r>
                      <m:r>
                        <a:rPr lang="lv-LV" sz="24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lv-LV" sz="2400" i="1" dirty="0">
                          <a:latin typeface="Cambria Math" panose="02040503050406030204" pitchFamily="18" charset="0"/>
                        </a:rPr>
                        <m:t>(3)+⋯+</m:t>
                      </m:r>
                      <m:r>
                        <a:rPr lang="lv-LV" sz="24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lv-LV" sz="2400" i="1" dirty="0">
                          <a:latin typeface="Cambria Math" panose="02040503050406030204" pitchFamily="18" charset="0"/>
                        </a:rPr>
                        <m:t>(2001)+</m:t>
                      </m:r>
                      <m:r>
                        <a:rPr lang="lv-LV" sz="24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lv-LV" sz="2400" i="1" dirty="0">
                          <a:latin typeface="Cambria Math" panose="02040503050406030204" pitchFamily="18" charset="0"/>
                        </a:rPr>
                        <m:t>(2002).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No2002.9.4</a:t>
            </a:r>
          </a:p>
        </p:txBody>
      </p:sp>
    </p:spTree>
    <p:extLst>
      <p:ext uri="{BB962C8B-B14F-4D97-AF65-F5344CB8AC3E}">
        <p14:creationId xmlns:p14="http://schemas.microsoft.com/office/powerpoint/2010/main" val="22987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sz="2400" dirty="0" smtClean="0"/>
                  <a:t>Ar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lv-LV" sz="2400" dirty="0" smtClean="0"/>
                  <a:t> apzīmējam </a:t>
                </a:r>
                <a:r>
                  <a:rPr lang="lv-LV" sz="2400" dirty="0"/>
                  <a:t>lielāko veselo skaitli, kas nepārsniedz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sz="2400" dirty="0"/>
                  <a:t>. </a:t>
                </a:r>
                <a:r>
                  <a:rPr lang="lv-LV" sz="2400" dirty="0" smtClean="0"/>
                  <a:t>Atrisināt pozitīvos </a:t>
                </a:r>
                <a:r>
                  <a:rPr lang="lv-LV" sz="2400" dirty="0"/>
                  <a:t>skaitļos </a:t>
                </a:r>
                <a:r>
                  <a:rPr lang="lv-LV" sz="2400" dirty="0" smtClean="0"/>
                  <a:t>vienādojumu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lv-LV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v-LV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=41.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No2011.10.3</a:t>
            </a:r>
          </a:p>
        </p:txBody>
      </p:sp>
    </p:spTree>
    <p:extLst>
      <p:ext uri="{BB962C8B-B14F-4D97-AF65-F5344CB8AC3E}">
        <p14:creationId xmlns:p14="http://schemas.microsoft.com/office/powerpoint/2010/main" val="29496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47471" y="1672491"/>
                <a:ext cx="8456803" cy="2766159"/>
              </a:xfrm>
            </p:spPr>
            <p:txBody>
              <a:bodyPr>
                <a:noAutofit/>
              </a:bodyPr>
              <a:lstStyle/>
              <a:p>
                <a:r>
                  <a:rPr lang="lv-LV" sz="2400" dirty="0"/>
                  <a:t>Ja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lv-LV" sz="2400" dirty="0"/>
                  <a:t>dalās ar kādu nepāru skaitli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lv-LV" sz="2400" dirty="0"/>
                  <a:t>, tad pirmskaitlis nesanāk (algebriska identitāte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lv-LV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lv-LV" sz="2400" dirty="0"/>
                  <a:t>). </a:t>
                </a:r>
              </a:p>
              <a:p>
                <a:r>
                  <a:rPr lang="lv-LV" sz="2400" dirty="0"/>
                  <a:t>Ja n ir divnieka pakāpe, tad iespējami vairāki gadījumi: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lv-LV" sz="2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d>
                        <m:dPr>
                          <m:ctrlPr>
                            <a:rPr lang="lv-LV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𝑑𝑒𝑟</m:t>
                          </m:r>
                        </m:e>
                      </m:d>
                    </m:oMath>
                  </m:oMathPara>
                </a14:m>
                <a:endParaRPr lang="lv-LV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(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𝑑𝑒𝑟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v-LV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sSup>
                        <m:sSupPr>
                          <m:ctrlPr>
                            <a:rPr lang="lv-LV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257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(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𝑑𝑒𝑟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v-LV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 → </m:t>
                      </m:r>
                      <m:sSup>
                        <m:sSupPr>
                          <m:ctrlP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sSup>
                        <m:sSupPr>
                          <m:ctrlP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𝑛𝑒𝑑𝑒𝑟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v-LV" sz="2400" dirty="0"/>
              </a:p>
              <a:p>
                <a:r>
                  <a:rPr lang="lv-LV" dirty="0"/>
                  <a:t>Kas notiek,</a:t>
                </a:r>
                <a:r>
                  <a:rPr lang="lv-LV" sz="2400" dirty="0"/>
                  <a:t> ja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lv-LV" sz="2400" dirty="0"/>
                  <a:t>?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1" y="1672491"/>
                <a:ext cx="8456803" cy="2766159"/>
              </a:xfrm>
              <a:blipFill rotWithShape="0">
                <a:blip r:embed="rId2"/>
                <a:stretch>
                  <a:fillRect l="-2163" t="-3084" r="-2596" b="-18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MD uzdevums #3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0" y="609866"/>
            <a:ext cx="8623603" cy="10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5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/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1" dirty="0"/>
                  <a:t>BW.2018.16: </a:t>
                </a:r>
                <a:r>
                  <a:rPr lang="en-US" sz="2400" i="1" dirty="0"/>
                  <a:t>Dots </a:t>
                </a:r>
                <a:r>
                  <a:rPr lang="en-US" sz="2400" i="1" dirty="0" err="1"/>
                  <a:t>nepāra</a:t>
                </a:r>
                <a:r>
                  <a:rPr lang="en-US" sz="2400" i="1" dirty="0"/>
                  <a:t> </a:t>
                </a:r>
                <a:r>
                  <a:rPr lang="en-US" sz="2400" i="1" dirty="0" err="1"/>
                  <a:t>pirmskaitlis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i="1" dirty="0"/>
                  <a:t>. </a:t>
                </a:r>
                <a:r>
                  <a:rPr lang="en-US" sz="2400" i="1" dirty="0" err="1"/>
                  <a:t>Atrodiet</a:t>
                </a:r>
                <a:r>
                  <a:rPr lang="en-US" sz="2400" i="1" dirty="0"/>
                  <a:t> </a:t>
                </a:r>
                <a:r>
                  <a:rPr lang="en-US" sz="2400" i="1" dirty="0" err="1"/>
                  <a:t>visus</a:t>
                </a:r>
                <a:r>
                  <a:rPr lang="en-US" sz="2400" i="1" dirty="0"/>
                  <a:t> </a:t>
                </a:r>
                <a:r>
                  <a:rPr lang="en-US" sz="2400" i="1" dirty="0" err="1"/>
                  <a:t>naturālos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i="1" dirty="0"/>
                  <a:t>, </a:t>
                </a:r>
                <a:r>
                  <a:rPr lang="en-US" sz="2400" i="1" dirty="0" err="1"/>
                  <a:t>kuriem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lv-LV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𝑛𝑝</m:t>
                        </m:r>
                      </m:e>
                    </m:rad>
                  </m:oMath>
                </a14:m>
                <a:r>
                  <a:rPr lang="en-US" sz="2400" i="1" dirty="0"/>
                  <a:t> </a:t>
                </a:r>
                <a:r>
                  <a:rPr lang="en-US" sz="2400" i="1" dirty="0" err="1"/>
                  <a:t>arī</a:t>
                </a:r>
                <a:r>
                  <a:rPr lang="en-US" sz="2400" i="1" dirty="0"/>
                  <a:t> </a:t>
                </a:r>
                <a:r>
                  <a:rPr lang="en-US" sz="2400" i="1" dirty="0" err="1"/>
                  <a:t>ir</a:t>
                </a:r>
                <a:r>
                  <a:rPr lang="en-US" sz="2400" i="1" dirty="0"/>
                  <a:t> </a:t>
                </a:r>
                <a:r>
                  <a:rPr lang="en-US" sz="2400" i="1" dirty="0" err="1"/>
                  <a:t>naturāls</a:t>
                </a:r>
                <a:r>
                  <a:rPr lang="en-US" sz="2400" i="1" dirty="0"/>
                  <a:t> </a:t>
                </a:r>
                <a:r>
                  <a:rPr lang="en-US" sz="2400" i="1" dirty="0" err="1"/>
                  <a:t>skaitlis</a:t>
                </a:r>
                <a:r>
                  <a:rPr lang="en-US" sz="2400" i="1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099" t="-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Uzdevums</a:t>
            </a:r>
            <a:r>
              <a:rPr lang="en-US" sz="2400" dirty="0"/>
              <a:t> #1: </a:t>
            </a:r>
            <a:r>
              <a:rPr lang="en-US" sz="2400" dirty="0" err="1"/>
              <a:t>Baltijas</a:t>
            </a:r>
            <a:r>
              <a:rPr lang="en-US" sz="2400" dirty="0"/>
              <a:t> </a:t>
            </a:r>
            <a:r>
              <a:rPr lang="en-US" sz="2400" dirty="0" err="1"/>
              <a:t>Ceļš</a:t>
            </a:r>
            <a:r>
              <a:rPr lang="en-US" sz="2400" dirty="0"/>
              <a:t>, </a:t>
            </a:r>
            <a:r>
              <a:rPr lang="ru-RU" sz="2400" dirty="0"/>
              <a:t>2018-11-05</a:t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989223" y="1878577"/>
            <a:ext cx="1440000" cy="144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9600" b="1" dirty="0">
                <a:latin typeface="Arial Rounded MT Bold" panose="020F0704030504030204" pitchFamily="34" charset="0"/>
              </a:rPr>
              <a:t>U</a:t>
            </a:r>
            <a:endParaRPr lang="en-US" sz="9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3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/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Var </a:t>
                </a:r>
                <a:r>
                  <a:rPr lang="en-US" sz="2400" dirty="0" err="1"/>
                  <a:t>sadalīt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reizinātājos</a:t>
                </a:r>
                <a:r>
                  <a:rPr lang="en-US" sz="24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𝑛𝑝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lv-LV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lv-LV" sz="2400" b="0" dirty="0"/>
              </a:p>
              <a:p>
                <a:r>
                  <a:rPr lang="en-US" sz="2400" dirty="0"/>
                  <a:t>Ja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dalās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, tad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sz="2400" dirty="0"/>
                  <a:t> un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Bet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nav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pilns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kvadrāts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 err="1"/>
                  <a:t>Tādēļ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𝐿𝐾𝐷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𝐿𝐾𝐷</m:t>
                    </m:r>
                    <m:d>
                      <m:dPr>
                        <m:ctrlPr>
                          <a:rPr lang="lv-LV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b="1" dirty="0" err="1"/>
                  <a:t>Apgalvojums</a:t>
                </a:r>
                <a:r>
                  <a:rPr lang="en-US" sz="2400" b="1" dirty="0"/>
                  <a:t>: </a:t>
                </a:r>
                <a:r>
                  <a:rPr lang="en-US" sz="2400" dirty="0"/>
                  <a:t>Lai </a:t>
                </a:r>
                <a:r>
                  <a:rPr lang="en-US" sz="2400" dirty="0" err="1"/>
                  <a:t>divu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savstarpēju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pirmskaitļu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reizinājums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būtu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pilns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kvadrāts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katram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reizinātājam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jābūt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pilnam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kvadrātam</a:t>
                </a:r>
                <a:r>
                  <a:rPr lang="en-US" sz="2400" dirty="0"/>
                  <a:t>. </a:t>
                </a:r>
                <a:r>
                  <a:rPr lang="en-US" sz="2400" dirty="0" err="1"/>
                  <a:t>T.i</a:t>
                </a:r>
                <a:r>
                  <a:rPr lang="en-US" sz="2400" dirty="0"/>
                  <a:t>. </a:t>
                </a:r>
                <a:r>
                  <a:rPr lang="en-US" sz="2400" dirty="0" err="1"/>
                  <a:t>var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izvilkt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kvadrātsaknes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dirty="0"/>
                  <a:t> un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99" t="-2759"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Uzdevums</a:t>
            </a:r>
            <a:r>
              <a:rPr lang="en-US" sz="2400" dirty="0"/>
              <a:t> #1: </a:t>
            </a:r>
            <a:r>
              <a:rPr lang="en-US" sz="2400" dirty="0" err="1"/>
              <a:t>Atrisinājums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458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47471" y="627881"/>
                <a:ext cx="8456803" cy="1020053"/>
              </a:xfrm>
            </p:spPr>
            <p:txBody>
              <a:bodyPr>
                <a:normAutofit fontScale="92500"/>
              </a:bodyPr>
              <a:lstStyle/>
              <a:p>
                <a:r>
                  <a:rPr lang="lv-LV" b="1" dirty="0" smtClean="0"/>
                  <a:t>IMOSHL1991: </a:t>
                </a:r>
                <a:r>
                  <a:rPr lang="lv-LV" dirty="0" smtClean="0"/>
                  <a:t>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lv-LV" dirty="0" smtClean="0"/>
                  <a:t> apzīmējam pēdējo nenulles ciparu skaitļa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lv-LV" dirty="0" smtClean="0"/>
                  <a:t> decimālpierakstā. Vai virkne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lv-LV" dirty="0" smtClean="0"/>
                  <a:t> sākot ar kādu vietu kļūst periodiska? 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1" y="627881"/>
                <a:ext cx="8456803" cy="1020053"/>
              </a:xfrm>
              <a:blipFill rotWithShape="0">
                <a:blip r:embed="rId3"/>
                <a:stretch>
                  <a:fillRect l="-2019" t="-7784" b="-16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Uzdevums par faktoriāliem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92182" y="1665166"/>
          <a:ext cx="7767380" cy="3333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3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83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83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8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83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83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83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83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83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83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83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836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836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836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836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836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88369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33319"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19"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19"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19"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19"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19"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19"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19"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19"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3319"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sz="1800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175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Veseliem skaitļiem ne vienmēr var izpildīt parasto dalīšanas darbību. Tādēļ ieviesīsim divas jaunas darbības – "</a:t>
                </a:r>
                <a:r>
                  <a:rPr lang="lv-LV" dirty="0" smtClean="0">
                    <a:solidFill>
                      <a:srgbClr val="FF0000"/>
                    </a:solidFill>
                  </a:rPr>
                  <a:t>div</a:t>
                </a:r>
                <a:r>
                  <a:rPr lang="lv-LV" dirty="0" smtClean="0"/>
                  <a:t>" (dalījuma veselā daļa) un "</a:t>
                </a:r>
                <a:r>
                  <a:rPr lang="lv-LV" dirty="0" smtClean="0">
                    <a:solidFill>
                      <a:srgbClr val="FF0000"/>
                    </a:solidFill>
                  </a:rPr>
                  <a:t>mod</a:t>
                </a:r>
                <a:r>
                  <a:rPr lang="lv-LV" dirty="0" smtClean="0"/>
                  <a:t>" (atlikums). Piemēri: </a:t>
                </a:r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17 </m:t>
                    </m:r>
                    <m:r>
                      <m:rPr>
                        <m:sty m:val="p"/>
                      </m:rPr>
                      <a:rPr lang="lv-LV" b="0" i="0" smtClean="0">
                        <a:latin typeface="Cambria Math" panose="02040503050406030204" pitchFamily="18" charset="0"/>
                      </a:rPr>
                      <m:t>div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 3=5</m:t>
                    </m:r>
                  </m:oMath>
                </a14:m>
                <a:endParaRPr lang="lv-LV" b="0" dirty="0" smtClean="0"/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17 </m:t>
                    </m:r>
                    <m:r>
                      <m:rPr>
                        <m:sty m:val="p"/>
                      </m:rPr>
                      <a:rPr lang="lv-LV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 3=2</m:t>
                    </m:r>
                  </m:oMath>
                </a14:m>
                <a:endParaRPr lang="lv-LV" dirty="0" smtClean="0"/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−17</m:t>
                        </m:r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lv-LV" b="0" i="0" smtClean="0">
                        <a:latin typeface="Cambria Math" panose="02040503050406030204" pitchFamily="18" charset="0"/>
                      </a:rPr>
                      <m:t>div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 3=−6</m:t>
                    </m:r>
                  </m:oMath>
                </a14:m>
                <a:endParaRPr lang="lv-LV" b="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−17</m:t>
                        </m:r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lv-LV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 3=1 </m:t>
                    </m:r>
                  </m:oMath>
                </a14:m>
                <a:endParaRPr lang="lv-LV" dirty="0" smtClean="0"/>
              </a:p>
              <a:p>
                <a:r>
                  <a:rPr lang="lv-LV" dirty="0" smtClean="0"/>
                  <a:t>Atlikumi, dalot ar skaitli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dirty="0" smtClean="0"/>
                  <a:t> vienmēr ir nenegatīvi no intervāla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0,1,…,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lv-LV" dirty="0" smtClean="0"/>
                  <a:t>. Dalot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lv-LV" dirty="0" smtClean="0"/>
                  <a:t>, atlikumi ir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0,1,2</m:t>
                        </m:r>
                      </m:e>
                    </m:d>
                  </m:oMath>
                </a14:m>
                <a:r>
                  <a:rPr lang="lv-LV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163" t="-2318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lv-LV" dirty="0" smtClean="0"/>
                  <a:t>Veselo skaitļu aritmētika – operācijas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v-LV" i="0" dirty="0" smtClean="0">
                        <a:latin typeface="Cambria Math" panose="02040503050406030204" pitchFamily="18" charset="0"/>
                      </a:rPr>
                      <m:t>div</m:t>
                    </m:r>
                    <m:r>
                      <a:rPr lang="lv-LV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lv-LV" dirty="0" smtClean="0"/>
                  <a:t>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v-LV" i="0" dirty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lv-LV" dirty="0" smtClean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4"/>
                <a:stretch>
                  <a:fillRect l="-2419" t="-22222" b="-46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11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dirty="0" smtClean="0"/>
                  <a:t>Dalītāju skaita funkcija</a:t>
                </a:r>
              </a:p>
              <a:p>
                <a:r>
                  <a:rPr lang="lv-LV" dirty="0" smtClean="0"/>
                  <a:t>Dalītāju summas funkcija; Dalītāju pakāpju summas funkcija</a:t>
                </a:r>
              </a:p>
              <a:p>
                <a:r>
                  <a:rPr lang="lv-LV" dirty="0" smtClean="0"/>
                  <a:t>Eilera funkcija</a:t>
                </a:r>
              </a:p>
              <a:p>
                <a:r>
                  <a:rPr lang="lv-LV" dirty="0" smtClean="0"/>
                  <a:t>Apakšējā veselā daļa (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lv-LV" dirty="0" smtClean="0"/>
                  <a:t> - mazākais veselais skaitlis, kas nepārsniedz x). 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Veselo skaitļu funkcijas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7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lv-LV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lv-LV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lv-LV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lv-LV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lv-LV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lv-LV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lv-LV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  <m:r>
                        <a:rPr lang="lv-LV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lv-LV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∙⋯∙</m:t>
                      </m:r>
                      <m:sSup>
                        <m:sSupPr>
                          <m:ctrlPr>
                            <a:rPr lang="lv-LV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lv-LV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Dalītāju skaits: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lv-LV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lv-LV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lv-LV" dirty="0"/>
              </a:p>
              <a:p>
                <a:r>
                  <a:rPr lang="lv-LV" dirty="0"/>
                  <a:t>Piemērs: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120=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⋅3⋅5</m:t>
                      </m:r>
                    </m:oMath>
                  </m:oMathPara>
                </a14:m>
                <a:endParaRPr lang="lv-LV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lv-LV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120</m:t>
                          </m:r>
                        </m:e>
                      </m:d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lv-LV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3+1</m:t>
                          </m:r>
                        </m:e>
                      </m:d>
                      <m:d>
                        <m:dPr>
                          <m:ctrlPr>
                            <a:rPr lang="lv-LV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lv-LV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Dalītāju skaita funkcija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4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sz="2400" b="1" dirty="0" smtClean="0"/>
                  <a:t>Jautājums: </a:t>
                </a:r>
                <a:r>
                  <a:rPr lang="lv-LV" sz="2400" dirty="0" smtClean="0"/>
                  <a:t>Cik ir skaitļu no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lv-LV" sz="2400" dirty="0" smtClean="0"/>
                  <a:t> līdz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60</m:t>
                    </m:r>
                  </m:oMath>
                </a14:m>
                <a:r>
                  <a:rPr lang="lv-LV" sz="2400" dirty="0" smtClean="0"/>
                  <a:t>, kas dalās ar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/>
                      </a:rPr>
                      <m:t>2</m:t>
                    </m:r>
                  </m:oMath>
                </a14:m>
                <a:r>
                  <a:rPr lang="lv-LV" sz="2400" dirty="0" smtClean="0"/>
                  <a:t>,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/>
                      </a:rPr>
                      <m:t>3</m:t>
                    </m:r>
                    <m:r>
                      <a:rPr lang="lv-LV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lv-LV" sz="2400" dirty="0" smtClean="0"/>
                  <a:t>vai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/>
                      </a:rPr>
                      <m:t>5</m:t>
                    </m:r>
                  </m:oMath>
                </a14:m>
                <a:r>
                  <a:rPr lang="lv-LV" sz="2400" dirty="0" smtClean="0"/>
                  <a:t>? </a:t>
                </a:r>
              </a:p>
              <a:p>
                <a:endParaRPr lang="lv-LV" sz="2400" dirty="0"/>
              </a:p>
              <a:p>
                <a:r>
                  <a:rPr lang="lv-LV" sz="2400" dirty="0" smtClean="0"/>
                  <a:t>_________</a:t>
                </a:r>
              </a:p>
              <a:p>
                <a:endParaRPr lang="lv-LV" sz="2400" b="1" dirty="0"/>
              </a:p>
              <a:p>
                <a:r>
                  <a:rPr lang="lv-LV" sz="2400" b="1" dirty="0"/>
                  <a:t>Jautājums: </a:t>
                </a:r>
                <a:r>
                  <a:rPr lang="lv-LV" sz="2400" dirty="0"/>
                  <a:t>Kāda ir visu to naturālo skaitļu summa, kuri nepārsniedz </a:t>
                </a:r>
                <a14:m>
                  <m:oMath xmlns:m="http://schemas.openxmlformats.org/officeDocument/2006/math">
                    <m:r>
                      <a:rPr lang="lv-LV" sz="2400" i="1" dirty="0">
                        <a:latin typeface="Cambria Math"/>
                      </a:rPr>
                      <m:t>1000</m:t>
                    </m:r>
                    <m:r>
                      <a:rPr lang="lv-LV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lv-LV" sz="2400" dirty="0"/>
                  <a:t>un dalās vai nu ar </a:t>
                </a:r>
                <a14:m>
                  <m:oMath xmlns:m="http://schemas.openxmlformats.org/officeDocument/2006/math">
                    <m:r>
                      <a:rPr lang="lv-LV" sz="2400" i="1" dirty="0">
                        <a:latin typeface="Cambria Math"/>
                      </a:rPr>
                      <m:t>3</m:t>
                    </m:r>
                  </m:oMath>
                </a14:m>
                <a:r>
                  <a:rPr lang="lv-LV" sz="2400" dirty="0"/>
                  <a:t>, vai ar </a:t>
                </a:r>
                <a14:m>
                  <m:oMath xmlns:m="http://schemas.openxmlformats.org/officeDocument/2006/math">
                    <m:r>
                      <a:rPr lang="lv-LV" sz="2400" i="1" dirty="0">
                        <a:latin typeface="Cambria Math"/>
                      </a:rPr>
                      <m:t>5</m:t>
                    </m:r>
                  </m:oMath>
                </a14:m>
                <a:r>
                  <a:rPr lang="lv-LV" sz="2400" dirty="0" smtClean="0"/>
                  <a:t>?</a:t>
                </a:r>
                <a:br>
                  <a:rPr lang="lv-LV" sz="2400" dirty="0" smtClean="0"/>
                </a:br>
                <a:r>
                  <a:rPr lang="lv-LV" sz="2400" dirty="0" smtClean="0"/>
                  <a:t/>
                </a:r>
                <a:br>
                  <a:rPr lang="lv-LV" sz="2400" dirty="0" smtClean="0"/>
                </a:br>
                <a:r>
                  <a:rPr lang="lv-LV" sz="2400" dirty="0" smtClean="0"/>
                  <a:t>_________</a:t>
                </a:r>
                <a:endParaRPr lang="lv-LV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163" t="-2318" r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</a:t>
            </a:r>
            <a:r>
              <a:rPr lang="lv-LV" dirty="0" smtClean="0"/>
              <a:t>ar ieslēgšanas-izslēgšanas principu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27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dirty="0" smtClean="0"/>
                  <a:t>Ja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lv-LV" dirty="0" smtClean="0"/>
                  <a:t> ir pirmskaitlis un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 smtClean="0"/>
                  <a:t> nedalās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lv-LV" dirty="0" smtClean="0"/>
                  <a:t>, tad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Visi skaitļi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 smtClean="0"/>
                  <a:t>,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 smtClean="0"/>
                  <a:t>, ...,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 smtClean="0"/>
                  <a:t> dod atšķirīgus atlikumus, dalot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lv-LV" dirty="0" smtClean="0"/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Eksistē inversais elements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lv-LV" dirty="0" smtClean="0"/>
                  <a:t>: tāds vesels skaitlis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lv-LV" dirty="0" smtClean="0"/>
                  <a:t>, kam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lv-LV" dirty="0" smtClean="0"/>
                  <a:t> dod atlikumu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lv-LV" dirty="0" smtClean="0"/>
                  <a:t>, dalot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lv-LV" dirty="0" smtClean="0"/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lv-LV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 r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Dirihlē princips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0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lv-LV" dirty="0"/>
                  <a:t>Kā var uzminēt, ka piektās pakāpes izdevīgi dalīt ar 11?</a:t>
                </a:r>
              </a:p>
              <a:p>
                <a:endParaRPr lang="lv-LV" dirty="0"/>
              </a:p>
              <a:p>
                <a:r>
                  <a:rPr lang="lv-LV" b="1" dirty="0">
                    <a:solidFill>
                      <a:schemeClr val="tx2"/>
                    </a:solidFill>
                  </a:rPr>
                  <a:t>Teorēma: </a:t>
                </a:r>
                <a:r>
                  <a:rPr lang="lv-LV" dirty="0">
                    <a:solidFill>
                      <a:schemeClr val="tx2"/>
                    </a:solidFill>
                  </a:rPr>
                  <a:t>Ja </a:t>
                </a:r>
                <a14:m>
                  <m:oMath xmlns:m="http://schemas.openxmlformats.org/officeDocument/2006/math">
                    <m:r>
                      <a:rPr lang="lv-LV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lv-LV" dirty="0">
                    <a:solidFill>
                      <a:schemeClr val="tx2"/>
                    </a:solidFill>
                  </a:rPr>
                  <a:t> ir pirmskaitlis, tad katram </a:t>
                </a:r>
                <a14:m>
                  <m:oMath xmlns:m="http://schemas.openxmlformats.org/officeDocument/2006/math">
                    <m:r>
                      <a:rPr lang="lv-LV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>
                    <a:solidFill>
                      <a:schemeClr val="tx2"/>
                    </a:solidFill>
                  </a:rPr>
                  <a:t>, kurš nedalās ar </a:t>
                </a:r>
                <a14:m>
                  <m:oMath xmlns:m="http://schemas.openxmlformats.org/officeDocument/2006/math">
                    <m:r>
                      <a:rPr lang="lv-LV" i="1" dirty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lv-LV" dirty="0">
                    <a:solidFill>
                      <a:schemeClr val="tx2"/>
                    </a:solidFill>
                  </a:rPr>
                  <a:t> ir spēkā sakarība: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lv-LV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lv-LV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lv-LV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(</m:t>
                      </m:r>
                      <m:r>
                        <a:rPr lang="lv-LV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lv-LV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lv-LV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lv-LV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v-LV" dirty="0">
                  <a:solidFill>
                    <a:schemeClr val="tx2"/>
                  </a:solidFill>
                </a:endParaRPr>
              </a:p>
              <a:p>
                <a:endParaRPr lang="lv-LV" dirty="0"/>
              </a:p>
              <a:p>
                <a:r>
                  <a:rPr lang="lv-LV" b="1" dirty="0"/>
                  <a:t>Piemērs:</a:t>
                </a:r>
                <a:r>
                  <a:rPr lang="lv-LV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(</m:t>
                    </m:r>
                    <m:r>
                      <m:rPr>
                        <m:sty m:val="p"/>
                      </m:rPr>
                      <a:rPr lang="lv-LV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11)</m:t>
                    </m:r>
                  </m:oMath>
                </a14:m>
                <a:r>
                  <a:rPr lang="lv-LV" dirty="0"/>
                  <a:t>, ja vien a nedalās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lv-LV" dirty="0"/>
                  <a:t>. Attiecīgi divreiz mazāka pakāpe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lv-LV" dirty="0"/>
                  <a:t> būs tāda, lai tās kvadrāts dotu atlikumu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lv-LV" dirty="0"/>
                  <a:t>, dalot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lv-LV" dirty="0"/>
                  <a:t>. Tādi ir tikai divi atlikumi: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lv-LV" dirty="0"/>
                  <a:t> un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lv-LV" dirty="0"/>
                  <a:t> (jeb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lv-LV" dirty="0"/>
                  <a:t>). </a:t>
                </a:r>
              </a:p>
              <a:p>
                <a:r>
                  <a:rPr lang="lv-LV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8" t="-198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Mazā Fermā teorēma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730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dirty="0"/>
                  <a:t>Aplūkojam visus skaitļus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1,2,⋯,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lv-LV" dirty="0"/>
                  <a:t>. Piereizinām tos visus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/>
                  <a:t>. Iegūsim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d>
                          <m:dPr>
                            <m:ctrlP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lv-LV" dirty="0"/>
                  <a:t>. Nav iespējams, ka diviem dažādiem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1,2,⋯,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lv-LV" dirty="0"/>
                  <a:t> izpildās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𝑖𝑎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𝑗𝑎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lv-LV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lv-LV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. Citādi sanāktu, ka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dalās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lv-LV" dirty="0"/>
                  <a:t>, un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lv-LV" dirty="0"/>
                  <a:t> nav pirmskaitlis. </a:t>
                </a:r>
              </a:p>
              <a:p>
                <a:r>
                  <a:rPr lang="lv-LV" dirty="0"/>
                  <a:t>Tādēļ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,⋯,</m:t>
                        </m:r>
                        <m:d>
                          <m:dPr>
                            <m:ctrlPr>
                              <a:rPr lang="lv-LV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lv-LV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lv-LV" dirty="0"/>
                  <a:t>  satur visas tās pašas kongruences klases, ko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1,2,⋯,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lv-LV" dirty="0"/>
                  <a:t>  (iespējams, citā secībā). Sareizinot visas kongruences klases vienā un otrā pusē, dabūsim, ka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!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lv-LV" i="1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lv-LV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v-LV" dirty="0"/>
              </a:p>
              <a:p>
                <a:r>
                  <a:rPr lang="lv-LV" dirty="0"/>
                  <a:t>Saīsinām ar faktoriālu (kurš nevar dalīties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lv-LV" dirty="0"/>
                  <a:t>). Iegūstam Mazās Fermā teorēmas apgalvojumu.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 r="-2668" b="-8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Mazās Fermā teorēmas pierādījums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03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/>
              <a:t>Ja vienādojumam veselos skaitļos eksistē atrisinājums (t.i. izpildās vienādība), tad vienādības abas puses būs kongruentas pēc jebkura skaitļa moduļa – t.i. dos vienādus atlikumus. </a:t>
            </a:r>
          </a:p>
          <a:p>
            <a:endParaRPr lang="lv-LV" dirty="0"/>
          </a:p>
          <a:p>
            <a:r>
              <a:rPr lang="lv-LV" dirty="0"/>
              <a:t>Var sašaurināt meklējumu telpu vai vispār pierādīt atrisinājuma neesamību.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Pamatideja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00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/>
                  <a:t>Veseliem skaitļiem ne vienmēr var izpildīt parasto dalīšanas darbību. Tādēļ ieviesīsim divas jaunas darbības – "</a:t>
                </a:r>
                <a:r>
                  <a:rPr lang="lv-LV" dirty="0">
                    <a:solidFill>
                      <a:srgbClr val="FF0000"/>
                    </a:solidFill>
                  </a:rPr>
                  <a:t>div</a:t>
                </a:r>
                <a:r>
                  <a:rPr lang="lv-LV" dirty="0"/>
                  <a:t>" (dalījuma veselā daļa) un "</a:t>
                </a:r>
                <a:r>
                  <a:rPr lang="lv-LV" dirty="0">
                    <a:solidFill>
                      <a:srgbClr val="FF0000"/>
                    </a:solidFill>
                  </a:rPr>
                  <a:t>mod</a:t>
                </a:r>
                <a:r>
                  <a:rPr lang="lv-LV" dirty="0"/>
                  <a:t>" (atlikums). Piemēri: </a:t>
                </a:r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17 </m:t>
                    </m:r>
                    <m:r>
                      <m:rPr>
                        <m:sty m:val="p"/>
                      </m:rPr>
                      <a:rPr lang="lv-LV" b="0" i="0" smtClean="0">
                        <a:latin typeface="Cambria Math" panose="02040503050406030204" pitchFamily="18" charset="0"/>
                      </a:rPr>
                      <m:t>div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 3=5</m:t>
                    </m:r>
                  </m:oMath>
                </a14:m>
                <a:endParaRPr lang="lv-LV" b="0" dirty="0"/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17 </m:t>
                    </m:r>
                    <m:r>
                      <m:rPr>
                        <m:sty m:val="p"/>
                      </m:rPr>
                      <a:rPr lang="lv-LV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 3=2</m:t>
                    </m:r>
                  </m:oMath>
                </a14:m>
                <a:endParaRPr lang="lv-LV" dirty="0"/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−17</m:t>
                        </m:r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lv-LV" b="0" i="0" smtClean="0">
                        <a:latin typeface="Cambria Math" panose="02040503050406030204" pitchFamily="18" charset="0"/>
                      </a:rPr>
                      <m:t>div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 3=−6</m:t>
                    </m:r>
                  </m:oMath>
                </a14:m>
                <a:endParaRPr lang="lv-LV" b="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−17</m:t>
                        </m:r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lv-LV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 3=1 </m:t>
                    </m:r>
                  </m:oMath>
                </a14:m>
                <a:endParaRPr lang="lv-LV" dirty="0"/>
              </a:p>
              <a:p>
                <a:r>
                  <a:rPr lang="lv-LV" dirty="0"/>
                  <a:t>Atlikumi, dalot ar skaitli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dirty="0"/>
                  <a:t> vienmēr ir nenegatīvi no intervāla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0,1,…,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lv-LV" dirty="0"/>
                  <a:t>. Dalot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lv-LV" dirty="0"/>
                  <a:t>, atlikumi ir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0,1,2</m:t>
                        </m:r>
                      </m:e>
                    </m:d>
                  </m:oMath>
                </a14:m>
                <a:r>
                  <a:rPr lang="lv-LV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 b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lv-LV" dirty="0"/>
                  <a:t>Veselo skaitļu aritmētika – operācijas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v-LV" i="0" dirty="0" smtClean="0">
                        <a:latin typeface="Cambria Math" panose="02040503050406030204" pitchFamily="18" charset="0"/>
                      </a:rPr>
                      <m:t>div</m:t>
                    </m:r>
                    <m:r>
                      <a:rPr lang="lv-LV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lv-LV" dirty="0"/>
                  <a:t>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v-LV" i="0" dirty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lv-LV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3"/>
                <a:stretch>
                  <a:fillRect l="-2419" t="-22222" b="-46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062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47471" y="758505"/>
                <a:ext cx="8456803" cy="3680145"/>
              </a:xfrm>
            </p:spPr>
            <p:txBody>
              <a:bodyPr>
                <a:normAutofit fontScale="92500" lnSpcReduction="10000"/>
              </a:bodyPr>
              <a:lstStyle/>
              <a:p>
                <a:pPr marL="342900" indent="-342900">
                  <a:buFont typeface="Webdings" panose="05030102010509060703" pitchFamily="18" charset="2"/>
                  <a:buChar char="4"/>
                </a:pPr>
                <a:r>
                  <a:rPr lang="en-US" dirty="0" smtClean="0"/>
                  <a:t>Skaitlis </a:t>
                </a:r>
                <a:r>
                  <a:rPr lang="en-US" dirty="0" err="1" smtClean="0"/>
                  <a:t>ir</a:t>
                </a:r>
                <a:r>
                  <a:rPr lang="en-US" dirty="0" smtClean="0"/>
                  <a:t> 2 un 5 pa</a:t>
                </a:r>
                <a:r>
                  <a:rPr lang="lv-LV" dirty="0" smtClean="0"/>
                  <a:t>kāpju reizinājums (galīga decimāldaļa)</a:t>
                </a:r>
                <a:br>
                  <a:rPr lang="lv-LV" dirty="0" smtClean="0"/>
                </a:br>
                <a:r>
                  <a:rPr lang="lv-LV" dirty="0" smtClean="0"/>
                  <a:t>Piemērs: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  <m:r>
                      <a:rPr lang="lv-LV" i="1" dirty="0" smtClean="0">
                        <a:latin typeface="Cambria Math" panose="02040503050406030204" pitchFamily="18" charset="0"/>
                      </a:rPr>
                      <m:t> = 0.025=0.02500…=0.02499…</m:t>
                    </m:r>
                  </m:oMath>
                </a14:m>
                <a:endParaRPr lang="lv-LV" dirty="0" smtClean="0"/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:r>
                  <a:rPr lang="lv-LV" dirty="0" smtClean="0"/>
                  <a:t>Skaitlis satur 2 vai 5 kā pirmreizinātājus (ir priekšperiods)</a:t>
                </a:r>
                <a:br>
                  <a:rPr lang="lv-LV" dirty="0" smtClean="0"/>
                </a:br>
                <a:r>
                  <a:rPr lang="lv-LV" dirty="0" smtClean="0"/>
                  <a:t>Piemēri: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44</m:t>
                        </m:r>
                      </m:den>
                    </m:f>
                    <m:r>
                      <a:rPr lang="lv-LV" i="1" dirty="0" smtClean="0">
                        <a:latin typeface="Cambria Math" panose="02040503050406030204" pitchFamily="18" charset="0"/>
                      </a:rPr>
                      <m:t>= 0.02</m:t>
                    </m:r>
                    <m:d>
                      <m:d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d>
                    <m:r>
                      <a:rPr lang="lv-LV" i="1" dirty="0" smtClean="0">
                        <a:latin typeface="Cambria Math" panose="02040503050406030204" pitchFamily="18" charset="0"/>
                      </a:rPr>
                      <m:t>=0.02</m:t>
                    </m:r>
                    <m:r>
                      <a:rPr lang="lv-LV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27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27…</m:t>
                    </m:r>
                  </m:oMath>
                </a14:m>
                <a:r>
                  <a:rPr lang="lv-LV" dirty="0" smtClean="0"/>
                  <a:t/>
                </a:r>
                <a:br>
                  <a:rPr lang="lv-LV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den>
                    </m:f>
                    <m:r>
                      <a:rPr lang="lv-LV" b="0" i="1" smtClean="0">
                        <a:latin typeface="Cambria Math" panose="02040503050406030204" pitchFamily="18" charset="0"/>
                      </a:rPr>
                      <m:t>=0.0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238095</m:t>
                        </m:r>
                      </m:e>
                    </m:d>
                    <m:r>
                      <a:rPr lang="lv-LV" b="0" i="0" smtClean="0">
                        <a:latin typeface="Cambria Math" panose="02040503050406030204" pitchFamily="18" charset="0"/>
                      </a:rPr>
                      <m:t>=0.0</m:t>
                    </m:r>
                    <m:r>
                      <a:rPr lang="lv-LV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238095</m:t>
                    </m:r>
                    <m:r>
                      <a:rPr lang="lv-LV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238095…</m:t>
                    </m:r>
                  </m:oMath>
                </a14:m>
                <a:r>
                  <a:rPr lang="lv-LV" dirty="0" smtClean="0"/>
                  <a:t>.</a:t>
                </a:r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:r>
                  <a:rPr lang="lv-LV" dirty="0" smtClean="0"/>
                  <a:t>Skaitlis nesatur 2 vai 5 kā pirmreizinātājus (tīrs periods):</a:t>
                </a:r>
                <a:br>
                  <a:rPr lang="lv-LV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41</m:t>
                        </m:r>
                      </m:den>
                    </m:f>
                    <m:r>
                      <a:rPr lang="lv-LV" b="0" i="1" smtClean="0">
                        <a:latin typeface="Cambria Math" panose="02040503050406030204" pitchFamily="18" charset="0"/>
                      </a:rPr>
                      <m:t>=0.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02438</m:t>
                        </m:r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lv-LV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02438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02438…</m:t>
                    </m:r>
                  </m:oMath>
                </a14:m>
                <a:r>
                  <a:rPr lang="lv-LV" dirty="0" smtClean="0"/>
                  <a:t>.         5 cipari periodā</a:t>
                </a:r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den>
                    </m:f>
                    <m:r>
                      <a:rPr lang="lv-LV" b="0" i="1" smtClean="0">
                        <a:latin typeface="Cambria Math" panose="02040503050406030204" pitchFamily="18" charset="0"/>
                      </a:rPr>
                      <m:t>=0.(023255813953488372093)</m:t>
                    </m:r>
                  </m:oMath>
                </a14:m>
                <a:r>
                  <a:rPr lang="lv-LV" dirty="0" smtClean="0"/>
                  <a:t>         21 cipars periodā</a:t>
                </a:r>
                <a:br>
                  <a:rPr lang="lv-LV" dirty="0" smtClean="0"/>
                </a:b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1" y="758505"/>
                <a:ext cx="8456803" cy="3680145"/>
              </a:xfrm>
              <a:blipFill rotWithShape="0">
                <a:blip r:embed="rId2"/>
                <a:stretch>
                  <a:fillRect l="-1514" t="-3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Trīs gadījumi – kāds skaitlis ir daļas saucējā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56349" y="758505"/>
                <a:ext cx="8456803" cy="4017681"/>
              </a:xfrm>
            </p:spPr>
            <p:txBody>
              <a:bodyPr>
                <a:noAutofit/>
              </a:bodyPr>
              <a:lstStyle/>
              <a:p>
                <a:r>
                  <a:rPr lang="lv-LV" sz="2400" dirty="0"/>
                  <a:t>Kuriem naturāliem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 = 1,…,6 </m:t>
                    </m:r>
                  </m:oMath>
                </a14:m>
                <a:r>
                  <a:rPr lang="lv-LV" sz="2400" dirty="0"/>
                  <a:t>vienādojumam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lv-LV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lv-LV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lv-LV" sz="2400" dirty="0"/>
              </a:p>
              <a:p>
                <a:r>
                  <a:rPr lang="lv-LV" sz="2400" dirty="0"/>
                  <a:t>eksistē atrisinājums veselos skaitļos?</a:t>
                </a:r>
              </a:p>
              <a:p>
                <a:r>
                  <a:rPr lang="lv-LV" sz="2400" b="1" dirty="0"/>
                  <a:t>Atrisinājuma fragments: </a:t>
                </a:r>
                <a:r>
                  <a:rPr lang="lv-LV" sz="2400" dirty="0"/>
                  <a:t>Aplūkosim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lv-LV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lv-LV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lv-LV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lv-LV" sz="2400" dirty="0"/>
                  <a:t>. Aplūkosim atlikumus, ja abas vienādības puses, </a:t>
                </a:r>
                <a:r>
                  <a:rPr lang="lv-LV" sz="2400" dirty="0">
                    <a:solidFill>
                      <a:srgbClr val="FF0000"/>
                    </a:solidFill>
                  </a:rPr>
                  <a:t>dala ar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lv-LV" sz="2400" dirty="0"/>
                  <a:t>. Kreisajā pusē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lv-LV" sz="2400" dirty="0"/>
                  <a:t> vai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lv-LV" sz="2400" dirty="0"/>
                  <a:t> var pieņemt jebkuru atlikumu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lv-LV" sz="2400" dirty="0"/>
                  <a:t>,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lv-LV" sz="2400" dirty="0"/>
                  <a:t> vai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lv-LV" sz="2400" dirty="0"/>
                  <a:t>, dalot ar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lv-LV" sz="2400" dirty="0"/>
                  <a:t>. (To var pamatot, kāpinot piektajā pakāpē visus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lv-LV" sz="2400" dirty="0"/>
                  <a:t>-a atlikumus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0,1,2,3,4,5,6,7,8,9,10</m:t>
                    </m:r>
                  </m:oMath>
                </a14:m>
                <a:r>
                  <a:rPr lang="lv-LV" sz="2400" dirty="0"/>
                  <a:t>). </a:t>
                </a:r>
              </a:p>
              <a:p>
                <a:r>
                  <a:rPr lang="lv-LV" sz="2400" dirty="0"/>
                  <a:t>Tātad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lv-LV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lv-LV" sz="2400" dirty="0"/>
                  <a:t> atlikums var būt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9,10,0,1</m:t>
                    </m:r>
                  </m:oMath>
                </a14:m>
                <a:r>
                  <a:rPr lang="lv-LV" sz="2400" dirty="0"/>
                  <a:t> vai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lv-LV" sz="2400" dirty="0"/>
                  <a:t>. Bet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lv-LV" sz="2400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lv-LV" sz="2400" dirty="0"/>
                  <a:t> atlikums var būt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lv-LV" sz="2400" dirty="0"/>
                  <a:t>,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lv-LV" sz="2400" dirty="0"/>
                  <a:t> vai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lv-LV" sz="2400" dirty="0"/>
                  <a:t>. Iegūta pretruna.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6349" y="758505"/>
                <a:ext cx="8456803" cy="4017681"/>
              </a:xfrm>
              <a:blipFill rotWithShape="0">
                <a:blip r:embed="rId2"/>
                <a:stretch>
                  <a:fillRect l="-2161" t="-2124" r="-2305" b="-1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Bw2016.3 (Baltic Way, 2016.g. rudens, 3. uzdevums)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1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/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Vai </a:t>
                </a:r>
                <a:r>
                  <a:rPr lang="en-US" sz="2400" dirty="0" err="1"/>
                  <a:t>var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atrast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piecus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t</a:t>
                </a:r>
                <a:r>
                  <a:rPr lang="lv-LV" sz="2400" dirty="0" smtClean="0"/>
                  <a:t>ā</a:t>
                </a:r>
                <a:r>
                  <a:rPr lang="en-US" sz="2400" dirty="0" err="1" smtClean="0"/>
                  <a:t>dus</a:t>
                </a:r>
                <a:r>
                  <a:rPr lang="en-US" sz="2400" dirty="0" smtClean="0"/>
                  <a:t> </a:t>
                </a:r>
                <a:r>
                  <a:rPr lang="en-US" sz="2400" dirty="0" err="1"/>
                  <a:t>pirmskaitļus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, ka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lv-LV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lv-LV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lv-LV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?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/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BW.TST.2016.17 ("</a:t>
            </a:r>
            <a:r>
              <a:rPr lang="en-US" sz="2400" dirty="0" err="1"/>
              <a:t>Baltijas</a:t>
            </a:r>
            <a:r>
              <a:rPr lang="en-US" sz="2400" dirty="0"/>
              <a:t> </a:t>
            </a:r>
            <a:r>
              <a:rPr lang="en-US" sz="2400" dirty="0" err="1"/>
              <a:t>ceļa</a:t>
            </a:r>
            <a:r>
              <a:rPr lang="en-US" sz="2400" dirty="0"/>
              <a:t>" atlases </a:t>
            </a:r>
            <a:r>
              <a:rPr lang="en-US" sz="2400" dirty="0" err="1"/>
              <a:t>sacensības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126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dirty="0"/>
                  <a:t>Atrisināt vienādojumu veselos skaitļos: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b="0" dirty="0"/>
              </a:p>
              <a:p>
                <a:r>
                  <a:rPr lang="lv-LV" dirty="0"/>
                  <a:t>Acīmredzot, a ir nepāru skaitlis: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lv-LV" dirty="0"/>
                  <a:t>. Aplūkojam atlikumu, ko abas vienādības puses dod, dalot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lv-LV" dirty="0"/>
                  <a:t>: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. </a:t>
                </a:r>
              </a:p>
              <a:p>
                <a:r>
                  <a:rPr lang="lv-LV" dirty="0"/>
                  <a:t>Tā kā a ir nepāru, izsakām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lv-LV" dirty="0"/>
                  <a:t>. Ievietojam: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lv-LV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/>
              </a:p>
              <a:p>
                <a:r>
                  <a:rPr lang="lv-LV" dirty="0"/>
                  <a:t>Vai nu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lv-LV" dirty="0"/>
                  <a:t> vai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lv-LV" dirty="0"/>
                  <a:t> ir pāru skaitlis, t.i.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dalās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lv-LV" dirty="0"/>
                  <a:t>. Tātad atlikumu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lv-LV" dirty="0"/>
                  <a:t> nevar dabūt.</a:t>
                </a: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163" t="-2318" b="-12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Tipisks piemērs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86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Dirihlē</a:t>
            </a:r>
            <a:r>
              <a:rPr lang="en-US" dirty="0"/>
              <a:t> </a:t>
            </a:r>
            <a:r>
              <a:rPr lang="en-US" dirty="0" err="1"/>
              <a:t>princips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visādiem</a:t>
            </a:r>
            <a:r>
              <a:rPr lang="en-US" dirty="0"/>
              <a:t> </a:t>
            </a:r>
            <a:r>
              <a:rPr lang="en-US" dirty="0" err="1"/>
              <a:t>reizinājumiem</a:t>
            </a:r>
            <a:r>
              <a:rPr lang="en-US" dirty="0"/>
              <a:t>: </a:t>
            </a:r>
          </a:p>
          <a:p>
            <a:r>
              <a:rPr lang="en-US" dirty="0"/>
              <a:t>a*1, a*2, ..., a*(p-1) – tie </a:t>
            </a:r>
            <a:r>
              <a:rPr lang="en-US" dirty="0" err="1"/>
              <a:t>veido</a:t>
            </a:r>
            <a:r>
              <a:rPr lang="en-US" dirty="0"/>
              <a:t> p-1 </a:t>
            </a:r>
            <a:r>
              <a:rPr lang="en-US" dirty="0" err="1"/>
              <a:t>elementu</a:t>
            </a:r>
            <a:r>
              <a:rPr lang="en-US" dirty="0"/>
              <a:t> </a:t>
            </a:r>
            <a:r>
              <a:rPr lang="en-US" dirty="0" err="1"/>
              <a:t>virknīti</a:t>
            </a:r>
            <a:r>
              <a:rPr lang="en-US" dirty="0"/>
              <a:t>. </a:t>
            </a:r>
            <a:r>
              <a:rPr lang="en-US" dirty="0" err="1"/>
              <a:t>Nekādi</a:t>
            </a:r>
            <a:r>
              <a:rPr lang="en-US" dirty="0"/>
              <a:t> </a:t>
            </a:r>
            <a:r>
              <a:rPr lang="en-US" dirty="0" err="1"/>
              <a:t>divi</a:t>
            </a:r>
            <a:r>
              <a:rPr lang="en-US" dirty="0"/>
              <a:t> </a:t>
            </a:r>
            <a:r>
              <a:rPr lang="en-US" dirty="0" err="1"/>
              <a:t>nedrīkst</a:t>
            </a:r>
            <a:r>
              <a:rPr lang="en-US" dirty="0"/>
              <a:t> </a:t>
            </a:r>
            <a:r>
              <a:rPr lang="en-US" dirty="0" err="1"/>
              <a:t>sakrist</a:t>
            </a:r>
            <a:r>
              <a:rPr lang="en-US" dirty="0"/>
              <a:t>. </a:t>
            </a:r>
            <a:r>
              <a:rPr lang="en-US" dirty="0" err="1"/>
              <a:t>Tātad</a:t>
            </a:r>
            <a:r>
              <a:rPr lang="en-US" dirty="0"/>
              <a:t>, </a:t>
            </a:r>
            <a:r>
              <a:rPr lang="en-US" dirty="0" err="1"/>
              <a:t>kāds</a:t>
            </a:r>
            <a:r>
              <a:rPr lang="en-US" dirty="0"/>
              <a:t> no </a:t>
            </a:r>
            <a:r>
              <a:rPr lang="en-US" dirty="0" err="1"/>
              <a:t>tiem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vieninieks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Nekonstruktīvs</a:t>
            </a:r>
            <a:r>
              <a:rPr lang="en-US" dirty="0"/>
              <a:t> </a:t>
            </a:r>
            <a:r>
              <a:rPr lang="en-US" dirty="0" err="1"/>
              <a:t>inversā</a:t>
            </a:r>
            <a:r>
              <a:rPr lang="en-US" dirty="0"/>
              <a:t> </a:t>
            </a:r>
            <a:r>
              <a:rPr lang="en-US" dirty="0" err="1"/>
              <a:t>elementa</a:t>
            </a:r>
            <a:r>
              <a:rPr lang="en-US" dirty="0"/>
              <a:t> </a:t>
            </a:r>
            <a:r>
              <a:rPr lang="en-US" dirty="0" err="1"/>
              <a:t>pamatojums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4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285750" indent="-285750">
                  <a:buFont typeface="Webdings" panose="05030102010509060703" pitchFamily="18" charset="2"/>
                  <a:buChar char="4"/>
                </a:pPr>
                <a:r>
                  <a:rPr lang="lv-LV" sz="2200" dirty="0"/>
                  <a:t>Līdzīgi kā racionāliem un reāliem skaitļiem, </a:t>
                </a:r>
                <a:br>
                  <a:rPr lang="lv-LV" sz="2200" dirty="0"/>
                </a:br>
                <a:r>
                  <a:rPr lang="lv-LV" sz="2200" dirty="0"/>
                  <a:t>kongruenču klasei </a:t>
                </a:r>
                <a14:m>
                  <m:oMath xmlns:m="http://schemas.openxmlformats.org/officeDocument/2006/math">
                    <m:r>
                      <a:rPr lang="lv-LV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lv-LV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lv-LV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lv-LV" sz="2200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lv-LV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sz="2200" dirty="0">
                    <a:solidFill>
                      <a:srgbClr val="FF0000"/>
                    </a:solidFill>
                  </a:rPr>
                  <a:t> </a:t>
                </a:r>
                <a:r>
                  <a:rPr lang="lv-LV" sz="2200" dirty="0"/>
                  <a:t>apzīmēsim ar </a:t>
                </a:r>
                <a14:m>
                  <m:oMath xmlns:m="http://schemas.openxmlformats.org/officeDocument/2006/math">
                    <m:r>
                      <a:rPr lang="lv-LV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–</m:t>
                    </m:r>
                    <m:r>
                      <a:rPr lang="lv-LV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sz="2200" dirty="0"/>
                  <a:t> tādu kongruenču klasi, ka </a:t>
                </a:r>
                <a:br>
                  <a:rPr lang="lv-LV" sz="2200" dirty="0"/>
                </a:br>
                <a14:m>
                  <m:oMath xmlns:m="http://schemas.openxmlformats.org/officeDocument/2006/math"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 + </m:t>
                    </m:r>
                    <m:d>
                      <m:dPr>
                        <m:ctrlPr>
                          <a:rPr lang="lv-LV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2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lv-LV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lv-LV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(</m:t>
                    </m:r>
                    <m:r>
                      <a:rPr lang="lv-LV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lv-LV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lv-LV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lv-LV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lv-LV" sz="2200" dirty="0"/>
              </a:p>
              <a:p>
                <a:pPr marL="285750" indent="-285750">
                  <a:buFont typeface="Webdings" panose="05030102010509060703" pitchFamily="18" charset="2"/>
                  <a:buChar char="4"/>
                </a:pPr>
                <a:r>
                  <a:rPr lang="lv-LV" sz="2200" dirty="0"/>
                  <a:t>Un līdzīgi, kongruenču klasei  </a:t>
                </a:r>
                <a14:m>
                  <m:oMath xmlns:m="http://schemas.openxmlformats.org/officeDocument/2006/math">
                    <m:r>
                      <a:rPr lang="lv-LV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lv-LV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lv-LV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lv-LV" sz="2200" i="1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lv-LV" sz="2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sz="2200" dirty="0">
                    <a:solidFill>
                      <a:srgbClr val="FF0000"/>
                    </a:solidFill>
                  </a:rPr>
                  <a:t> </a:t>
                </a:r>
                <a:r>
                  <a:rPr lang="lv-LV" sz="2200" dirty="0"/>
                  <a:t>apzīmēsim 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lv-LV" sz="2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lv-LV" sz="2200" dirty="0"/>
                  <a:t> tādu kongruenču klasi, ka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2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lv-LV" sz="2200" i="1" dirty="0">
                          <a:latin typeface="Cambria Math" panose="02040503050406030204" pitchFamily="18" charset="0"/>
                        </a:rPr>
                        <m:t> ∙</m:t>
                      </m:r>
                      <m:sSup>
                        <m:sSupPr>
                          <m:ctrlPr>
                            <a:rPr lang="lv-LV" sz="2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lv-LV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lv-LV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lv-LV" sz="2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lv-LV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lv-LV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lv-LV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lv-LV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lv-LV" sz="2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v-LV" sz="2200" dirty="0"/>
              </a:p>
              <a:p>
                <a:pPr marL="285750" indent="-285750">
                  <a:buFont typeface="Webdings" panose="05030102010509060703" pitchFamily="18" charset="2"/>
                  <a:buChar char="4"/>
                </a:pPr>
                <a:r>
                  <a:rPr lang="lv-LV" sz="2200" dirty="0"/>
                  <a:t>Teiksim, klasei </a:t>
                </a:r>
                <a14:m>
                  <m:oMath xmlns:m="http://schemas.openxmlformats.org/officeDocument/2006/math"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lv-LV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lv-LV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7) </m:t>
                    </m:r>
                  </m:oMath>
                </a14:m>
                <a:r>
                  <a:rPr lang="lv-LV" sz="2200" dirty="0"/>
                  <a:t>pretējā ir </a:t>
                </a:r>
                <a14:m>
                  <m:oMath xmlns:m="http://schemas.openxmlformats.org/officeDocument/2006/math"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lv-LV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(</m:t>
                    </m:r>
                    <m:r>
                      <a:rPr lang="lv-LV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lv-LV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7)</m:t>
                    </m:r>
                  </m:oMath>
                </a14:m>
                <a:r>
                  <a:rPr lang="lv-LV" sz="2200" dirty="0"/>
                  <a:t>.</a:t>
                </a:r>
              </a:p>
              <a:p>
                <a:pPr marL="285750" indent="-285750">
                  <a:buFont typeface="Webdings" panose="05030102010509060703" pitchFamily="18" charset="2"/>
                  <a:buChar char="4"/>
                </a:pPr>
                <a:r>
                  <a:rPr lang="lv-LV" sz="2200" dirty="0"/>
                  <a:t>Apgrieztā klase 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lv-LV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lv-LV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(</m:t>
                    </m:r>
                    <m:r>
                      <a:rPr lang="lv-LV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lv-LV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7)</m:t>
                    </m:r>
                  </m:oMath>
                </a14:m>
                <a:endParaRPr lang="lv-LV" sz="22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49" t="-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Pretējie un inversie elementi</a:t>
            </a:r>
            <a:br>
              <a:rPr lang="lv-LV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32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Reizināšanas pēc moduļa; M-Fermā teorēma</a:t>
            </a:r>
            <a:endParaRPr lang="en-US" dirty="0"/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/>
          </p:nvPr>
        </p:nvGraphicFramePr>
        <p:xfrm>
          <a:off x="553954" y="758825"/>
          <a:ext cx="3895728" cy="3794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6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6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9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9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69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696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433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0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1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2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3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4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5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6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r>
                        <a:rPr lang="lv-LV" dirty="0" smtClean="0"/>
                        <a:t>0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r>
                        <a:rPr lang="lv-LV" dirty="0" smtClean="0"/>
                        <a:t>1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9CBD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r>
                        <a:rPr lang="lv-LV" dirty="0" smtClean="0"/>
                        <a:t>2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9CB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r>
                        <a:rPr lang="lv-LV" dirty="0" smtClean="0"/>
                        <a:t>3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9CBD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r>
                        <a:rPr lang="lv-LV" dirty="0" smtClean="0"/>
                        <a:t>4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9CBD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r>
                        <a:rPr lang="lv-LV" dirty="0" smtClean="0"/>
                        <a:t>5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9CBD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338">
                <a:tc>
                  <a:txBody>
                    <a:bodyPr/>
                    <a:lstStyle/>
                    <a:p>
                      <a:r>
                        <a:rPr lang="lv-LV" dirty="0" smtClean="0"/>
                        <a:t>6</a:t>
                      </a:r>
                      <a:endParaRPr lang="en-US" dirty="0"/>
                    </a:p>
                  </a:txBody>
                  <a:tcPr marL="166416" marR="166416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9CBD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 marL="166416" marR="166416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63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sz="2400" dirty="0"/>
                  <a:t>Lai noteiktu inverso elementu, teiksim, skaitlim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lv-LV" sz="2400" dirty="0"/>
                  <a:t> pēc moduļa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lv-LV" sz="2400" dirty="0"/>
                  <a:t>, izliksimies, ka ar Eiklīda algoritmu meklējam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lv-LV" sz="2400" dirty="0"/>
                  <a:t> un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lv-LV" sz="2400" dirty="0"/>
                  <a:t> lielāko kopīgo dalītāju (tas ir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lv-LV" sz="2400" dirty="0"/>
                  <a:t>). </a:t>
                </a:r>
                <a:r>
                  <a:rPr lang="en-US" sz="2400" dirty="0" err="1"/>
                  <a:t>Atrodam</a:t>
                </a:r>
                <a:r>
                  <a:rPr lang="en-US" sz="2400" dirty="0"/>
                  <a:t> </a:t>
                </a:r>
                <a:r>
                  <a:rPr lang="lv-LV" sz="2400" dirty="0"/>
                  <a:t>veselus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sz="2400" dirty="0"/>
                  <a:t> un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lv-LV" sz="2400" dirty="0"/>
                  <a:t>, kam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11+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13=1</m:t>
                      </m:r>
                    </m:oMath>
                  </m:oMathPara>
                </a14:m>
                <a:endParaRPr lang="lv-LV" sz="2400" dirty="0"/>
              </a:p>
              <a:p>
                <a:endParaRPr lang="lv-LV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163" t="-2318" r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Kā meklēt inversos elementus?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" y="2780030"/>
          <a:ext cx="829056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6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1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4"/>
                      <a:stretch>
                        <a:fillRect l="-332" t="-1639" r="-352492" b="-11311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4"/>
                      <a:stretch>
                        <a:fillRect l="-92355" t="-1639" r="-224465" b="-11311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4"/>
                      <a:stretch>
                        <a:fillRect l="-106071" t="-1639" r="-23777" b="-11311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4"/>
                      <a:stretch>
                        <a:fillRect l="-332" t="-101639" r="-352492" b="-1311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4"/>
                      <a:stretch>
                        <a:fillRect l="-92355" t="-101639" r="-224465" b="-1311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4"/>
                      <a:stretch>
                        <a:fillRect l="-106071" t="-101639" r="-23777" b="-1311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rotWithShape="0">
                      <a:blip r:embed="rId4"/>
                      <a:stretch>
                        <a:fillRect l="-872857" t="-101639" r="-714" b="-13115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260" y="3694569"/>
                <a:ext cx="6565900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1=11 −5</m:t>
                      </m:r>
                      <m:r>
                        <a:rPr lang="lv-LV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lv-LV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13−11</m:t>
                          </m:r>
                        </m:e>
                      </m:d>
                      <m:r>
                        <a:rPr lang="lv-LV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lv-LV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lv-LV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∙11 −5∙13 </m:t>
                      </m:r>
                    </m:oMath>
                  </m:oMathPara>
                </a14:m>
                <a:endParaRPr lang="lv-LV" sz="2800" b="0" dirty="0">
                  <a:solidFill>
                    <a:schemeClr val="tx2"/>
                  </a:solidFill>
                  <a:ea typeface="Cambria Math" panose="02040503050406030204" pitchFamily="18" charset="0"/>
                </a:endParaRPr>
              </a:p>
              <a:p>
                <a:r>
                  <a:rPr lang="lv-LV" sz="2800" dirty="0">
                    <a:solidFill>
                      <a:schemeClr val="tx2"/>
                    </a:solidFill>
                  </a:rPr>
                  <a:t>Iegūstam: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lv-LV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lv-LV" sz="28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(</m:t>
                    </m:r>
                    <m:r>
                      <m:rPr>
                        <m:sty m:val="p"/>
                      </m:rPr>
                      <a:rPr lang="lv-LV" sz="2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lv-LV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13)</m:t>
                    </m:r>
                  </m:oMath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" y="3694569"/>
                <a:ext cx="6565900" cy="861774"/>
              </a:xfrm>
              <a:prstGeom prst="rect">
                <a:avLst/>
              </a:prstGeom>
              <a:blipFill rotWithShape="0">
                <a:blip r:embed="rId5"/>
                <a:stretch>
                  <a:fillRect l="-3250" b="-24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2194560" y="3234055"/>
            <a:ext cx="243840" cy="207010"/>
          </a:xfrm>
          <a:prstGeom prst="rightArrow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183380" y="3234055"/>
            <a:ext cx="243840" cy="207010"/>
          </a:xfrm>
          <a:prstGeom prst="rightArrow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783830" y="3234055"/>
            <a:ext cx="243840" cy="207010"/>
          </a:xfrm>
          <a:prstGeom prst="rightArrow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/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Apgalvojums: </a:t>
                </a:r>
                <a:r>
                  <a:rPr lang="en-US" dirty="0" err="1"/>
                  <a:t>Ir</a:t>
                </a:r>
                <a:r>
                  <a:rPr lang="en-US" dirty="0"/>
                  <a:t> </a:t>
                </a:r>
                <a:r>
                  <a:rPr lang="en-US" dirty="0" err="1"/>
                  <a:t>bezgalīgi</a:t>
                </a:r>
                <a:r>
                  <a:rPr lang="en-US" dirty="0"/>
                  <a:t> </a:t>
                </a:r>
                <a:r>
                  <a:rPr lang="en-US" dirty="0" err="1"/>
                  <a:t>daudzi</a:t>
                </a:r>
                <a:r>
                  <a:rPr lang="en-US" dirty="0"/>
                  <a:t> </a:t>
                </a:r>
                <a:r>
                  <a:rPr lang="en-US" dirty="0" err="1"/>
                  <a:t>pirmskaitļi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≡3 (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4)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(</a:t>
                </a:r>
                <a:r>
                  <a:rPr lang="en-US" dirty="0" err="1"/>
                  <a:t>Daži</a:t>
                </a:r>
                <a:r>
                  <a:rPr lang="en-US" dirty="0"/>
                  <a:t> </a:t>
                </a:r>
                <a:r>
                  <a:rPr lang="en-US" dirty="0" err="1"/>
                  <a:t>pirmie</a:t>
                </a:r>
                <a:r>
                  <a:rPr lang="en-US" dirty="0"/>
                  <a:t> </a:t>
                </a:r>
                <a:r>
                  <a:rPr lang="en-US" dirty="0" err="1"/>
                  <a:t>ir</a:t>
                </a:r>
                <a:r>
                  <a:rPr lang="en-US" dirty="0"/>
                  <a:t> 3, 7, 11, 19, 23, 31,43, 47, ...). </a:t>
                </a:r>
              </a:p>
              <a:p>
                <a:r>
                  <a:rPr lang="en-US" dirty="0" err="1"/>
                  <a:t>Varam</a:t>
                </a:r>
                <a:r>
                  <a:rPr lang="en-US" dirty="0"/>
                  <a:t> </a:t>
                </a:r>
                <a:r>
                  <a:rPr lang="en-US" dirty="0" err="1"/>
                  <a:t>atkārtot</a:t>
                </a:r>
                <a:r>
                  <a:rPr lang="en-US" dirty="0"/>
                  <a:t> </a:t>
                </a:r>
                <a:r>
                  <a:rPr lang="en-US" dirty="0" err="1"/>
                  <a:t>pirmskaitļu</a:t>
                </a:r>
                <a:r>
                  <a:rPr lang="en-US" dirty="0"/>
                  <a:t> </a:t>
                </a:r>
                <a:r>
                  <a:rPr lang="en-US" dirty="0" err="1"/>
                  <a:t>bezgalīguma</a:t>
                </a:r>
                <a:r>
                  <a:rPr lang="en-US" dirty="0"/>
                  <a:t> </a:t>
                </a:r>
                <a:r>
                  <a:rPr lang="en-US" dirty="0" err="1"/>
                  <a:t>pierādījumu</a:t>
                </a:r>
                <a:r>
                  <a:rPr lang="en-US" dirty="0"/>
                  <a:t>. </a:t>
                </a:r>
                <a:r>
                  <a:rPr lang="en-US" dirty="0" err="1"/>
                  <a:t>Pieņemt</a:t>
                </a:r>
                <a:r>
                  <a:rPr lang="en-US" dirty="0"/>
                  <a:t>, ka </a:t>
                </a:r>
                <a:r>
                  <a:rPr lang="en-US" dirty="0" err="1"/>
                  <a:t>ir</a:t>
                </a:r>
                <a:r>
                  <a:rPr lang="en-US" dirty="0"/>
                  <a:t> </a:t>
                </a:r>
                <a:r>
                  <a:rPr lang="en-US" dirty="0" err="1"/>
                  <a:t>galīgs</a:t>
                </a:r>
                <a:r>
                  <a:rPr lang="en-US" dirty="0"/>
                  <a:t> </a:t>
                </a:r>
                <a:r>
                  <a:rPr lang="en-US" dirty="0" err="1"/>
                  <a:t>skaits</a:t>
                </a:r>
                <a:r>
                  <a:rPr lang="en-US" dirty="0"/>
                  <a:t> un </a:t>
                </a:r>
                <a:r>
                  <a:rPr lang="en-US" dirty="0" err="1"/>
                  <a:t>visus</a:t>
                </a:r>
                <a:r>
                  <a:rPr lang="en-US" dirty="0"/>
                  <a:t> </a:t>
                </a:r>
                <a:r>
                  <a:rPr lang="en-US" dirty="0" err="1"/>
                  <a:t>sareizināt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=3∙7∙11∙19∙⋯∙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 err="1"/>
                  <a:t>Dirihlē</a:t>
                </a:r>
                <a:r>
                  <a:rPr lang="en-US" b="1" dirty="0"/>
                  <a:t> </a:t>
                </a:r>
                <a:r>
                  <a:rPr lang="en-US" b="1" dirty="0" err="1"/>
                  <a:t>teorēma</a:t>
                </a:r>
                <a:r>
                  <a:rPr lang="en-US" b="1" dirty="0"/>
                  <a:t>: </a:t>
                </a:r>
                <a:r>
                  <a:rPr lang="en-US" dirty="0"/>
                  <a:t>K</a:t>
                </a:r>
                <a:r>
                  <a:rPr lang="lv-LV" dirty="0" err="1"/>
                  <a:t>atram</a:t>
                </a:r>
                <a:r>
                  <a:rPr lang="lv-LV" dirty="0"/>
                  <a:t> skaitlim </a:t>
                </a:r>
                <a:r>
                  <a:rPr lang="lv-LV" dirty="0" err="1"/>
                  <a:t>n</a:t>
                </a:r>
                <a:r>
                  <a:rPr lang="lv-LV" dirty="0"/>
                  <a:t> un katram </a:t>
                </a:r>
                <a:r>
                  <a:rPr lang="lv-LV" dirty="0" err="1"/>
                  <a:t>a</a:t>
                </a:r>
                <a:r>
                  <a:rPr lang="lv-LV" dirty="0"/>
                  <a:t> (kuram nav ar </a:t>
                </a:r>
                <a:r>
                  <a:rPr lang="lv-LV" dirty="0" err="1"/>
                  <a:t>n</a:t>
                </a:r>
                <a:r>
                  <a:rPr lang="lv-LV" dirty="0"/>
                  <a:t> kopīgu dalītāju) eksistē bezgalīgi daudzi pirmskaitļi, kas kongruenti ar </a:t>
                </a:r>
                <a:r>
                  <a:rPr lang="lv-LV" dirty="0" err="1"/>
                  <a:t>a</a:t>
                </a:r>
                <a:r>
                  <a:rPr lang="lv-LV" dirty="0"/>
                  <a:t> (mod </a:t>
                </a:r>
                <a:r>
                  <a:rPr lang="lv-LV" dirty="0" err="1"/>
                  <a:t>n</a:t>
                </a:r>
                <a:r>
                  <a:rPr lang="lv-LV" dirty="0"/>
                  <a:t>).</a:t>
                </a:r>
                <a:endParaRPr lang="en-US" dirty="0"/>
              </a:p>
              <a:p>
                <a:r>
                  <a:rPr lang="en-US" dirty="0"/>
                  <a:t>(</a:t>
                </a:r>
                <a:r>
                  <a:rPr lang="en-US" dirty="0" err="1"/>
                  <a:t>Šis</a:t>
                </a:r>
                <a:r>
                  <a:rPr lang="en-US" dirty="0"/>
                  <a:t> </a:t>
                </a:r>
                <a:r>
                  <a:rPr lang="en-US" dirty="0" err="1"/>
                  <a:t>ir</a:t>
                </a:r>
                <a:r>
                  <a:rPr lang="en-US" dirty="0"/>
                  <a:t> </a:t>
                </a:r>
                <a:r>
                  <a:rPr lang="en-US" dirty="0" err="1"/>
                  <a:t>grūts</a:t>
                </a:r>
                <a:r>
                  <a:rPr lang="en-US" dirty="0"/>
                  <a:t> </a:t>
                </a:r>
                <a:r>
                  <a:rPr lang="en-US" dirty="0" err="1"/>
                  <a:t>rezultāts</a:t>
                </a:r>
                <a:r>
                  <a:rPr lang="en-US" dirty="0"/>
                  <a:t>, un </a:t>
                </a:r>
                <a:r>
                  <a:rPr lang="en-US" dirty="0" err="1"/>
                  <a:t>zināmie</a:t>
                </a:r>
                <a:r>
                  <a:rPr lang="en-US" dirty="0"/>
                  <a:t> </a:t>
                </a:r>
                <a:r>
                  <a:rPr lang="en-US" dirty="0" err="1"/>
                  <a:t>pierādījumi</a:t>
                </a:r>
                <a:r>
                  <a:rPr lang="en-US" dirty="0"/>
                  <a:t> </a:t>
                </a:r>
                <a:r>
                  <a:rPr lang="en-US" dirty="0" err="1"/>
                  <a:t>izmanto</a:t>
                </a:r>
                <a:r>
                  <a:rPr lang="en-US" dirty="0"/>
                  <a:t> </a:t>
                </a:r>
                <a:r>
                  <a:rPr lang="en-US" dirty="0" err="1"/>
                  <a:t>matalīzi</a:t>
                </a:r>
                <a:r>
                  <a:rPr lang="en-US" dirty="0"/>
                  <a:t>.)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949" t="-3448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2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Inversās operācijas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06188" y="683185"/>
          <a:ext cx="8606118" cy="39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8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87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87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262">
                <a:tc>
                  <a:txBody>
                    <a:bodyPr/>
                    <a:lstStyle/>
                    <a:p>
                      <a:r>
                        <a:rPr lang="lv-LV" dirty="0" smtClean="0"/>
                        <a:t>Reālo</a:t>
                      </a:r>
                      <a:r>
                        <a:rPr lang="lv-LV" baseline="0" dirty="0" smtClean="0"/>
                        <a:t> skaitļu aritmētika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Veselo skaitļu aritmētika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200212" t="-6410" r="-849" b="-737179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0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212" t="-67480" r="-200849" b="-36748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100212" t="-67480" r="-100849" b="-36748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200212" t="-67480" r="-849" b="-36748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0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212" t="-167480" r="-200849" b="-26748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100212" t="-167480" r="-100849" b="-26748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200212" t="-167480" r="-849" b="-26748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282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212" t="-263200" r="-200849" b="-1632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100212" t="-263200" r="-100849" b="-1632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200212" t="-263200" r="-849" b="-1632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212" t="-232821" r="-200849" b="-461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100212" t="-232821" r="-100849" b="-461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blipFill rotWithShape="0">
                      <a:blip r:embed="rId2"/>
                      <a:stretch>
                        <a:fillRect l="-200212" t="-232821" r="-849" b="-4615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0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lv-LV" dirty="0" smtClean="0"/>
              <a:t>Skaitļu paritāte  (N, P). N+N=P, P+P=P, P+N=N, N*P=P</a:t>
            </a:r>
            <a:br>
              <a:rPr lang="lv-LV" dirty="0" smtClean="0"/>
            </a:br>
            <a:r>
              <a:rPr lang="lv-LV" dirty="0" smtClean="0"/>
              <a:t>(mod 2).   N^k = N, P^k = P. 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"Pulksteņa ciparnīcas" aritmētika (dažāda izmēra ciparnīcām).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Pēdējā cipara uzzināšanai pietiek zināt operandu pēdējos ciparus. </a:t>
            </a:r>
          </a:p>
          <a:p>
            <a:pPr marL="457200" indent="-457200">
              <a:buFont typeface="+mj-lt"/>
              <a:buAutoNum type="arabicPeriod"/>
            </a:pPr>
            <a:r>
              <a:rPr lang="lv-LV" dirty="0" smtClean="0"/>
              <a:t>Kongruenču klases var saskaitīt, atņemt, reizināt (tās veido "gredzenu" – abstraktās algebras jēdziens. Tāpat kā veseli skaitļi vai, teiksim, polinomi. Vai polinomi ar veseliem koeficientiem. Vai polinomi ar Z_2 koeficientiem.)</a:t>
            </a:r>
          </a:p>
          <a:p>
            <a:endParaRPr lang="lv-LV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Kongruenču klašu izpausmes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7768186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/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sz="2400" b="1" dirty="0"/>
                  <a:t>BWTST.2018.14: </a:t>
                </a:r>
                <a:r>
                  <a:rPr lang="lv-LV" sz="2400" dirty="0"/>
                  <a:t>Par naturālu skaitļu virkni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lv-LV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lv-LV" sz="2400" dirty="0"/>
                  <a:t> zināms, 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lv-LV" sz="2400" dirty="0"/>
                  <a:t>un visiem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lv-LV" sz="2400" dirty="0"/>
                  <a:t> skaitlis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lv-LV" sz="2400" dirty="0"/>
                  <a:t> ir lielākais pirmskaitlis, ar ko dalās skaitlis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lv-LV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lv-LV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lv-LV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lv-LV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lv-LV" sz="2400" dirty="0"/>
                  <a:t>. Pierādīt, ka neviens no šīs virknes locekļiem nav vienāds ne ar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lv-LV" sz="2400" dirty="0"/>
                  <a:t>, ne ar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lv-LV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99" t="-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Atlases </a:t>
            </a:r>
            <a:r>
              <a:rPr lang="en-US" sz="2400" dirty="0" err="1"/>
              <a:t>Sacensības</a:t>
            </a:r>
            <a:r>
              <a:rPr lang="en-US" sz="2400" dirty="0"/>
              <a:t> "</a:t>
            </a:r>
            <a:r>
              <a:rPr lang="en-US" sz="2400" dirty="0" err="1"/>
              <a:t>Baltijas</a:t>
            </a:r>
            <a:r>
              <a:rPr lang="en-US" sz="2400" dirty="0"/>
              <a:t> </a:t>
            </a:r>
            <a:r>
              <a:rPr lang="en-US" sz="2400" dirty="0" err="1"/>
              <a:t>Ceļam</a:t>
            </a:r>
            <a:r>
              <a:rPr lang="en-US" sz="2400" dirty="0"/>
              <a:t>"</a:t>
            </a:r>
          </a:p>
        </p:txBody>
      </p:sp>
      <p:sp>
        <p:nvSpPr>
          <p:cNvPr id="5" name="Oval 4"/>
          <p:cNvSpPr/>
          <p:nvPr/>
        </p:nvSpPr>
        <p:spPr>
          <a:xfrm>
            <a:off x="6948059" y="2598577"/>
            <a:ext cx="1440000" cy="14400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lv-LV" sz="9600" b="1" dirty="0">
                <a:latin typeface="Arial Rounded MT Bold" panose="020F0704030504030204" pitchFamily="34" charset="0"/>
              </a:rPr>
              <a:t>U</a:t>
            </a:r>
            <a:endParaRPr lang="en-US" sz="9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9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/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Daži </a:t>
                </a:r>
                <a:r>
                  <a:rPr lang="en-US" sz="2400" dirty="0" err="1"/>
                  <a:t>pirmie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virknes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locekļi</a:t>
                </a:r>
                <a:r>
                  <a:rPr lang="en-US" sz="24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lv-LV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=3,</m:t>
                      </m:r>
                      <m:sSub>
                        <m:sSubPr>
                          <m:ctrlPr>
                            <a:rPr lang="lv-LV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=7,</m:t>
                      </m:r>
                      <m:sSub>
                        <m:sSubPr>
                          <m:ctrlPr>
                            <a:rPr lang="lv-LV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=43, </m:t>
                      </m:r>
                      <m:sSub>
                        <m:sSubPr>
                          <m:ctrlPr>
                            <a:rPr lang="lv-LV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=139, …</m:t>
                      </m:r>
                    </m:oMath>
                  </m:oMathPara>
                </a14:m>
                <a:endParaRPr lang="lv-LV" sz="2400" b="0" dirty="0"/>
              </a:p>
              <a:p>
                <a:r>
                  <a:rPr lang="en-US" sz="2400" dirty="0"/>
                  <a:t>(jo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+1=1807=139</m:t>
                    </m:r>
                    <m:r>
                      <a:rPr lang="lv-LV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∙13)</m:t>
                    </m:r>
                  </m:oMath>
                </a14:m>
                <a:endParaRPr lang="en-US" sz="2400" dirty="0"/>
              </a:p>
              <a:p>
                <a:r>
                  <a:rPr lang="en-US" sz="2400" dirty="0" err="1"/>
                  <a:t>Pieņemsim</a:t>
                </a:r>
                <a:r>
                  <a:rPr lang="en-US" sz="2400" dirty="0"/>
                  <a:t> no </a:t>
                </a:r>
                <a:r>
                  <a:rPr lang="en-US" sz="2400" dirty="0" err="1"/>
                  <a:t>pretējā</a:t>
                </a:r>
                <a:r>
                  <a:rPr lang="en-US" sz="2400" dirty="0"/>
                  <a:t>, ka </a:t>
                </a:r>
                <a:r>
                  <a:rPr lang="en-US" sz="2400" dirty="0" err="1"/>
                  <a:t>eksistē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tāda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izteiksme</a:t>
                </a:r>
                <a:r>
                  <a:rPr lang="en-US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lv-LV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lv-LV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lv-LV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lv-LV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lv-LV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lv-LV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 err="1"/>
                  <a:t>Tā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vienīgā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iespēja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kā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virknē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varētu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parādīties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skaitlis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/>
                  <a:t>, 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dod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atlikumu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dalot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 un </a:t>
                </a:r>
                <a:r>
                  <a:rPr lang="en-US" sz="2400" dirty="0" err="1"/>
                  <a:t>ar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2400" dirty="0"/>
                  <a:t>, un </a:t>
                </a:r>
                <a:r>
                  <a:rPr lang="en-US" sz="2400" dirty="0" err="1"/>
                  <a:t>mēs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pieņēmām</a:t>
                </a:r>
                <a:r>
                  <a:rPr lang="en-US" sz="2400" dirty="0"/>
                  <a:t>, ka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ir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lielākais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pirmskaitlis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ar</a:t>
                </a:r>
                <a:r>
                  <a:rPr lang="en-US" sz="2400" dirty="0"/>
                  <a:t> kuru </a:t>
                </a:r>
                <a:r>
                  <a:rPr lang="en-US" sz="2400" dirty="0" err="1"/>
                  <a:t>dalās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99" t="-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Uzdevums</a:t>
            </a:r>
            <a:r>
              <a:rPr lang="en-US" sz="2400" dirty="0"/>
              <a:t> #2: </a:t>
            </a:r>
            <a:r>
              <a:rPr lang="en-US" sz="2400" dirty="0" err="1"/>
              <a:t>Atrisinājums</a:t>
            </a:r>
            <a:r>
              <a:rPr lang="en-US" sz="2400" dirty="0"/>
              <a:t> – 1</a:t>
            </a:r>
          </a:p>
        </p:txBody>
      </p:sp>
    </p:spTree>
    <p:extLst>
      <p:ext uri="{BB962C8B-B14F-4D97-AF65-F5344CB8AC3E}">
        <p14:creationId xmlns:p14="http://schemas.microsoft.com/office/powerpoint/2010/main" val="357803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/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b="1" dirty="0"/>
                  <a:t>Apgalvojums: </a:t>
                </a:r>
                <a:r>
                  <a:rPr lang="en-US" sz="2400" dirty="0" err="1"/>
                  <a:t>Jebkuram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naturālam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skaitlis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dod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atlikumu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dalot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b="1" dirty="0" err="1"/>
                  <a:t>Pierādījums</a:t>
                </a:r>
                <a:r>
                  <a:rPr lang="en-US" sz="2400" b="1" dirty="0"/>
                  <a:t>: </a:t>
                </a:r>
                <a:r>
                  <a:rPr lang="en-US" sz="2400" dirty="0" err="1"/>
                  <a:t>Pēc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indukcijas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dod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atlikumu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dalot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. </a:t>
                </a:r>
                <a:r>
                  <a:rPr lang="en-US" sz="2400" dirty="0" err="1"/>
                  <a:t>Jebkura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lielāka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pakāpe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mazāku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pakāpju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reizinājums</a:t>
                </a:r>
                <a:r>
                  <a:rPr lang="en-US" sz="2400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lv-LV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lv-LV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. </a:t>
                </a:r>
                <a:r>
                  <a:rPr lang="en-US" sz="2400" dirty="0" err="1"/>
                  <a:t>Pēc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induktīvā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pieņēmuma</a:t>
                </a:r>
                <a:r>
                  <a:rPr lang="en-US" sz="2400" dirty="0"/>
                  <a:t>: 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un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Tad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16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en-US" sz="2400" dirty="0" err="1"/>
                  <a:t>arī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atlikums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400" dirty="0"/>
              </a:p>
              <a:p>
                <a:r>
                  <a:rPr lang="en-US" sz="2400" dirty="0" err="1"/>
                  <a:t>Tātad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lv-LV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lv-LV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lv-LV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lv-LV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lv-LV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lv-LV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dod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atlikumu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dalot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jeb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lv-LV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lv-LV" sz="2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lv-LV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lv-LV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dalās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ar</a:t>
                </a:r>
                <a:r>
                  <a:rPr lang="en-US" sz="2400" dirty="0"/>
                  <a:t> 4. </a:t>
                </a:r>
                <a:r>
                  <a:rPr lang="en-US" sz="2400" dirty="0" err="1"/>
                  <a:t>Tas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nav</a:t>
                </a:r>
                <a:r>
                  <a:rPr lang="en-US" sz="2400" dirty="0"/>
                  <a:t> </a:t>
                </a:r>
                <a:r>
                  <a:rPr lang="en-US" sz="2400" dirty="0" err="1"/>
                  <a:t>iespējams</a:t>
                </a:r>
                <a:r>
                  <a:rPr lang="en-US" sz="2400" dirty="0"/>
                  <a:t>, 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 bet </a:t>
                </a:r>
                <a:r>
                  <a:rPr lang="en-US" sz="2400" dirty="0" err="1"/>
                  <a:t>visi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citi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ir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citi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pirmskaitļi</a:t>
                </a:r>
                <a:r>
                  <a:rPr lang="en-US" sz="2400" dirty="0"/>
                  <a:t> (</a:t>
                </a:r>
                <a:r>
                  <a:rPr lang="en-US" sz="2400" dirty="0" err="1"/>
                  <a:t>tātad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nepāru</a:t>
                </a:r>
                <a:r>
                  <a:rPr lang="en-US" sz="2400" dirty="0"/>
                  <a:t>).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99" t="-2759" r="-2249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Uzdevums</a:t>
            </a:r>
            <a:r>
              <a:rPr lang="en-US" sz="2400" dirty="0"/>
              <a:t> #2: </a:t>
            </a:r>
            <a:r>
              <a:rPr lang="en-US" sz="2400" dirty="0" err="1"/>
              <a:t>Atrisinājums</a:t>
            </a:r>
            <a:r>
              <a:rPr lang="en-US" sz="2400" dirty="0"/>
              <a:t> – 2</a:t>
            </a:r>
          </a:p>
        </p:txBody>
      </p:sp>
    </p:spTree>
    <p:extLst>
      <p:ext uri="{BB962C8B-B14F-4D97-AF65-F5344CB8AC3E}">
        <p14:creationId xmlns:p14="http://schemas.microsoft.com/office/powerpoint/2010/main" val="3529300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/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7471" y="758505"/>
                <a:ext cx="8456803" cy="368014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TBD. </a:t>
                </a:r>
                <a:r>
                  <a:rPr lang="en-US" sz="2400" dirty="0" err="1"/>
                  <a:t>Jāiegūst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pretruna</a:t>
                </a:r>
                <a:r>
                  <a:rPr lang="en-US" sz="2400" dirty="0"/>
                  <a:t> no </a:t>
                </a:r>
                <a:r>
                  <a:rPr lang="en-US" sz="2400" dirty="0" err="1"/>
                  <a:t>pieņēmuma</a:t>
                </a:r>
                <a:r>
                  <a:rPr lang="en-US" sz="2400" dirty="0"/>
                  <a:t>, ka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lv-LV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lv-LV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sz="2400" dirty="0"/>
                  <a:t> (</a:t>
                </a:r>
                <a:r>
                  <a:rPr lang="lv-LV" sz="2400" dirty="0"/>
                  <a:t>tur var aplūkot atlikumus, dalot ar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lv-LV" sz="2400" dirty="0"/>
                  <a:t>, ar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lv-LV" sz="2400" dirty="0"/>
                  <a:t>, ar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lv-LV" sz="2400" dirty="0"/>
                  <a:t> – šajā secībā). Vispirms parāda, ka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lv-LV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lv-LV" sz="2400" dirty="0"/>
                  <a:t> ir nepāru, tad pierāda, ka arī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lv-LV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lv-LV" sz="2400" dirty="0"/>
                  <a:t> ir nepāru, visbeidzot – ka neviens skaitlis formā </a:t>
                </a:r>
                <a14:m>
                  <m:oMath xmlns:m="http://schemas.openxmlformats.org/officeDocument/2006/math"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55</m:t>
                    </m:r>
                    <m:r>
                      <a:rPr lang="lv-LV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lv-LV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lv-LV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lv-LV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lv-LV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lv-LV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lv-LV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lv-LV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lv-LV" sz="2400" dirty="0"/>
                  <a:t> nevar dot atlikumu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lv-LV" sz="2400" dirty="0"/>
                  <a:t>, dalot ar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lv-LV" sz="2400" dirty="0"/>
                  <a:t>. </a:t>
                </a:r>
              </a:p>
              <a:p>
                <a:r>
                  <a:rPr lang="lv-LV" sz="2400" dirty="0"/>
                  <a:t>No otras puses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lv-LV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lv-LV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lv-LV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lv-LV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lv-LV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noteikti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dod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atlikumu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dalot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ar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2400" dirty="0"/>
                  <a:t>, jo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1" y="758505"/>
                <a:ext cx="8456803" cy="3680145"/>
              </a:xfrm>
              <a:blipFill rotWithShape="1">
                <a:blip r:embed="rId2"/>
                <a:stretch>
                  <a:fillRect l="-2099" t="-2414" r="-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 err="1"/>
              <a:t>Uzdevums</a:t>
            </a:r>
            <a:r>
              <a:rPr lang="en-US" sz="2000" dirty="0"/>
              <a:t> #2: </a:t>
            </a:r>
            <a:r>
              <a:rPr lang="en-US" sz="2000" dirty="0" err="1"/>
              <a:t>Atrisinājums</a:t>
            </a:r>
            <a:r>
              <a:rPr lang="en-US" sz="2000" dirty="0"/>
              <a:t> – 3</a:t>
            </a:r>
          </a:p>
        </p:txBody>
      </p:sp>
    </p:spTree>
    <p:extLst>
      <p:ext uri="{BB962C8B-B14F-4D97-AF65-F5344CB8AC3E}">
        <p14:creationId xmlns:p14="http://schemas.microsoft.com/office/powerpoint/2010/main" val="510822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285750" indent="-285750">
                  <a:buFont typeface="Webdings" panose="05030102010509060703" pitchFamily="18" charset="2"/>
                  <a:buChar char="4"/>
                </a:pPr>
                <a:r>
                  <a:rPr lang="lv-LV" sz="2200" dirty="0"/>
                  <a:t>Parastajā (racionālo skaitļu) aritmētikā ir skaitlim </a:t>
                </a:r>
                <a14:m>
                  <m:oMath xmlns:m="http://schemas.openxmlformats.org/officeDocument/2006/math"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sz="2200" dirty="0"/>
                  <a:t> pretējais skaitlis (</a:t>
                </a:r>
                <a14:m>
                  <m:oMath xmlns:m="http://schemas.openxmlformats.org/officeDocument/2006/math"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sz="2200" dirty="0"/>
                  <a:t>) un apgrieztais skaitlis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lv-LV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lv-LV" sz="2200" dirty="0"/>
                  <a:t>). </a:t>
                </a:r>
              </a:p>
              <a:p>
                <a:pPr marL="285750" indent="-285750">
                  <a:buFont typeface="Webdings" panose="05030102010509060703" pitchFamily="18" charset="2"/>
                  <a:buChar char="4"/>
                </a:pPr>
                <a:r>
                  <a:rPr lang="lv-LV" sz="2200" dirty="0"/>
                  <a:t>Pretējais skaitlis ir visiem racionālajiem skaitļiem; apgrieztais skaitlis ir visiem racionālajiem skaitļiem, izņemot 0. </a:t>
                </a:r>
              </a:p>
              <a:p>
                <a:pPr marL="285750" indent="-285750">
                  <a:buFont typeface="Webdings" panose="05030102010509060703" pitchFamily="18" charset="2"/>
                  <a:buChar char="4"/>
                </a:pPr>
                <a:r>
                  <a:rPr lang="lv-LV" sz="2200" dirty="0"/>
                  <a:t>Kongruenču klasēm pēc pirmskaitļa moduļa </a:t>
                </a:r>
                <a14:m>
                  <m:oMath xmlns:m="http://schemas.openxmlformats.org/officeDocument/2006/math"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sz="2200" dirty="0"/>
                  <a:t> ir tas pats: apgrieztais/inversais elements ir jebkurai klasei, izņemot 0-klasi. </a:t>
                </a:r>
              </a:p>
              <a:p>
                <a:pPr marL="285750" indent="-285750">
                  <a:buFont typeface="Webdings" panose="05030102010509060703" pitchFamily="18" charset="2"/>
                  <a:buChar char="4"/>
                </a:pPr>
                <a:r>
                  <a:rPr lang="lv-LV" sz="2200" dirty="0"/>
                  <a:t>Kongruenču klasēm pēc salikta moduļa </a:t>
                </a:r>
                <a14:m>
                  <m:oMath xmlns:m="http://schemas.openxmlformats.org/officeDocument/2006/math"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sz="2200" dirty="0"/>
                  <a:t> ir neinvertējamas kongruenču klases (t.s. «nulles dalītāji»). Tādēļ inversie elementi eksistē tikai tām klasēm, kam ar </a:t>
                </a:r>
                <a14:m>
                  <m:oMath xmlns:m="http://schemas.openxmlformats.org/officeDocument/2006/math">
                    <m:r>
                      <a:rPr lang="lv-LV" sz="22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lv-LV" sz="2200" dirty="0"/>
                  <a:t> nav kopīgu dalītāju &gt;1. (Piemērs ar 10). </a:t>
                </a:r>
              </a:p>
              <a:p>
                <a:pPr marL="285750" indent="-285750">
                  <a:buFont typeface="Webdings" panose="05030102010509060703" pitchFamily="18" charset="2"/>
                  <a:buChar char="4"/>
                </a:pPr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4" t="-2152" r="-937" b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Kongruences attiecībā uz reizināšanu. Inversie elementi</a:t>
            </a:r>
            <a:br>
              <a:rPr lang="lv-LV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49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sz="2400" dirty="0"/>
                  <a:t>Lai noteiktu inverso elementu, teiksim, skaitlim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lv-LV" sz="2400" dirty="0"/>
                  <a:t> pēc moduļa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lv-LV" sz="2400" dirty="0"/>
                  <a:t>, izliksimies, ka ar Eiklīda algoritmu meklējam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lv-LV" sz="2400" dirty="0"/>
                  <a:t> un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lv-LV" sz="2400" dirty="0"/>
                  <a:t> lielāko kopīgo dalītāju (tas ir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lv-LV" sz="2400" dirty="0"/>
                  <a:t>). </a:t>
                </a:r>
                <a:r>
                  <a:rPr lang="en-US" sz="2400" dirty="0" err="1"/>
                  <a:t>Atrodam</a:t>
                </a:r>
                <a:r>
                  <a:rPr lang="en-US" sz="2400" dirty="0"/>
                  <a:t> </a:t>
                </a:r>
                <a:r>
                  <a:rPr lang="lv-LV" sz="2400" dirty="0"/>
                  <a:t>veselus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sz="2400" dirty="0"/>
                  <a:t> un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lv-LV" sz="2400" dirty="0"/>
                  <a:t>, kam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11+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13=1</m:t>
                      </m:r>
                    </m:oMath>
                  </m:oMathPara>
                </a14:m>
                <a:endParaRPr lang="lv-LV" sz="2400" dirty="0"/>
              </a:p>
              <a:p>
                <a:endParaRPr lang="lv-LV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2163" t="-2318" r="-1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Kā meklēt inversos elementus?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1960" y="2780030"/>
              <a:ext cx="8290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64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888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118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534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lv-LV" sz="18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  <m:r>
                                  <a:rPr lang="lv-LV" sz="18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⁡(13,11)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lv-LV" sz="18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  <m:r>
                                  <a:rPr lang="lv-LV" sz="18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⁡(11</m:t>
                                </m:r>
                                <m:r>
                                  <a:rPr lang="lv-LV" sz="1800" b="1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lv-LV" sz="18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13−11)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lv-LV" sz="18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  <m:r>
                                  <a:rPr lang="lv-LV" sz="18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⁡(13−11, 11 − 5∙(13−11)) 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⁡(13,11)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⁡(11,2)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  <m:r>
                                  <a:rPr lang="lv-LV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⁡(2,1)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5664920"/>
                  </p:ext>
                </p:extLst>
              </p:nvPr>
            </p:nvGraphicFramePr>
            <p:xfrm>
              <a:off x="441960" y="2780030"/>
              <a:ext cx="8290560" cy="74168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836420"/>
                    <a:gridCol w="1988820"/>
                    <a:gridCol w="3611880"/>
                    <a:gridCol w="85344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32" t="-1639" r="-352492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2355" t="-1639" r="-224465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6071" t="-1639" r="-23777" b="-1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32" t="-101639" r="-352492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92355" t="-101639" r="-224465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6071" t="-101639" r="-23777" b="-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872857" t="-101639" r="-714" b="-1311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260" y="3694569"/>
                <a:ext cx="6565900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1=11 −5</m:t>
                      </m:r>
                      <m:r>
                        <a:rPr lang="lv-LV" sz="28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lv-LV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sz="28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13−11</m:t>
                          </m:r>
                        </m:e>
                      </m:d>
                      <m:r>
                        <a:rPr lang="lv-LV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lv-LV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lv-LV" sz="28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∙11 −5∙13 </m:t>
                      </m:r>
                    </m:oMath>
                  </m:oMathPara>
                </a14:m>
                <a:endParaRPr lang="lv-LV" sz="2800" b="0" dirty="0">
                  <a:solidFill>
                    <a:schemeClr val="tx2"/>
                  </a:solidFill>
                  <a:ea typeface="Cambria Math" panose="02040503050406030204" pitchFamily="18" charset="0"/>
                </a:endParaRPr>
              </a:p>
              <a:p>
                <a:r>
                  <a:rPr lang="lv-LV" sz="2800" dirty="0">
                    <a:solidFill>
                      <a:schemeClr val="tx2"/>
                    </a:solidFill>
                  </a:rPr>
                  <a:t>Iegūstam: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sz="28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e>
                      <m:sup>
                        <m:r>
                          <a:rPr lang="lv-LV" sz="28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lv-LV" sz="28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(</m:t>
                    </m:r>
                    <m:r>
                      <m:rPr>
                        <m:sty m:val="p"/>
                      </m:rPr>
                      <a:rPr lang="lv-LV" sz="28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lv-LV" sz="28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13)</m:t>
                    </m:r>
                  </m:oMath>
                </a14:m>
                <a:endParaRPr lang="en-US" sz="28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" y="3694569"/>
                <a:ext cx="6565900" cy="861774"/>
              </a:xfrm>
              <a:prstGeom prst="rect">
                <a:avLst/>
              </a:prstGeom>
              <a:blipFill rotWithShape="0">
                <a:blip r:embed="rId5"/>
                <a:stretch>
                  <a:fillRect l="-3250" b="-24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2194560" y="3234055"/>
            <a:ext cx="243840" cy="207010"/>
          </a:xfrm>
          <a:prstGeom prst="rightArrow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4183380" y="3234055"/>
            <a:ext cx="243840" cy="207010"/>
          </a:xfrm>
          <a:prstGeom prst="rightArrow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783830" y="3234055"/>
            <a:ext cx="243840" cy="207010"/>
          </a:xfrm>
          <a:prstGeom prst="rightArrow">
            <a:avLst/>
          </a:prstGeom>
          <a:noFill/>
          <a:ln w="2540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0"/>
              </p:nvPr>
            </p:nvSpPr>
            <p:spPr>
              <a:xfrm>
                <a:off x="3458817" y="758505"/>
                <a:ext cx="5333583" cy="3680145"/>
              </a:xfrm>
            </p:spPr>
            <p:txBody>
              <a:bodyPr>
                <a:noAutofit/>
              </a:bodyPr>
              <a:lstStyle/>
              <a:p>
                <a:r>
                  <a:rPr lang="lv-LV" dirty="0"/>
                  <a:t>Izvēlamies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lv-LV" dirty="0"/>
                  <a:t> un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lv-LV" dirty="0"/>
                  <a:t>. </a:t>
                </a:r>
              </a:p>
              <a:p>
                <a:pPr/>
                <a:r>
                  <a:rPr lang="lv-LV" dirty="0"/>
                  <a:t>Pamatosim, ka </a:t>
                </a:r>
                <a:br>
                  <a:rPr lang="lv-LV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lv-LV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(</m:t>
                      </m:r>
                      <m:r>
                        <m:rPr>
                          <m:sty m:val="p"/>
                        </m:rPr>
                        <a:rPr lang="lv-LV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v-LV" dirty="0"/>
              </a:p>
              <a:p>
                <a:r>
                  <a:rPr lang="lv-LV" dirty="0"/>
                  <a:t>No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lv-LV" dirty="0"/>
                  <a:t> krāsām izveidojam visas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lv-LV" dirty="0"/>
                  <a:t>-pērlīšu krelles. To 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lv-LV" dirty="0"/>
                  <a:t>. Atskaitām trīs vienkrāsainās krelles. Iegūstam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lv-LV" dirty="0"/>
                  <a:t>. Citas krelles var apvienot ekvivalences klasēs, kas savietojas ar pagriezieniem pa leņķiem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lv-LV" dirty="0"/>
                  <a:t>. Tādēļ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−3</m:t>
                    </m:r>
                  </m:oMath>
                </a14:m>
                <a:r>
                  <a:rPr lang="lv-LV" dirty="0"/>
                  <a:t> dalās 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lv-LV" dirty="0"/>
                  <a:t>. 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3458817" y="758505"/>
                <a:ext cx="5333583" cy="3680145"/>
              </a:xfrm>
              <a:blipFill rotWithShape="0">
                <a:blip r:embed="rId3"/>
                <a:stretch>
                  <a:fillRect l="-3429" t="-2318" r="-4686" b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Ilustrācija: Kreļļu </a:t>
            </a:r>
            <a:r>
              <a:rPr lang="lv-LV" dirty="0"/>
              <a:t>skaitīšana</a:t>
            </a:r>
            <a:endParaRPr lang="en-US" dirty="0"/>
          </a:p>
        </p:txBody>
      </p:sp>
      <p:pic>
        <p:nvPicPr>
          <p:cNvPr id="2052" name="Picture 4" descr="https://upload.wikimedia.org/wikipedia/commons/thumb/8/80/Proofs-of-Fermats-Little-Theorem-bracelet1.svg/200px-Proofs-of-Fermats-Little-Theorem-bracelet1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49" y="1496161"/>
            <a:ext cx="190500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14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sz="2400" b="1" dirty="0"/>
                  <a:t>Teorēma: </a:t>
                </a:r>
                <a:r>
                  <a:rPr lang="en-US" sz="2400" dirty="0" err="1"/>
                  <a:t>Doti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- </a:t>
                </a:r>
                <a:r>
                  <a:rPr lang="en-US" sz="2400" dirty="0" err="1"/>
                  <a:t>ir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natur</a:t>
                </a:r>
                <a:r>
                  <a:rPr lang="lv-LV" sz="2400" dirty="0"/>
                  <a:t>āli skaitļi, kuri ir pa pāriem savstarpēji pirmskaitļi un </a:t>
                </a:r>
                <a14:m>
                  <m:oMath xmlns:m="http://schemas.openxmlformats.org/officeDocument/2006/math"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v-LV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lv-LV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lv-LV" sz="2400" dirty="0"/>
                  <a:t>ir viņu reizinājums. Tad katram veselu skaitļu komplektam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lv-LV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lv-LV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lv-LV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lv-LV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lv-LV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lv-LV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lv-LV" sz="2400" dirty="0"/>
                  <a:t> ir tieši viena kongruenču klase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sz="2400" dirty="0"/>
                  <a:t>, kurai </a:t>
                </a:r>
                <a14:m>
                  <m:oMath xmlns:m="http://schemas.openxmlformats.org/officeDocument/2006/math"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lv-LV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lv-LV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lv-LV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lv-LV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lv-LV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lv-LV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sz="2400" dirty="0"/>
                  <a:t>, kur </a:t>
                </a:r>
                <a14:m>
                  <m:oMath xmlns:m="http://schemas.openxmlformats.org/officeDocument/2006/math"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lv-LV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lv-LV" sz="2400" dirty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99" t="-2759" r="-2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Ķīniešu atlikumu teorēma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600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82988" y="758505"/>
                <a:ext cx="3721286" cy="3680145"/>
              </a:xfrm>
            </p:spPr>
            <p:txBody>
              <a:bodyPr>
                <a:normAutofit/>
              </a:bodyPr>
              <a:lstStyle/>
              <a:p>
                <a:r>
                  <a:rPr lang="lv-LV" sz="2400" b="1" dirty="0"/>
                  <a:t>Pretējā virzienā: </a:t>
                </a:r>
                <a:r>
                  <a:rPr lang="lv-LV" sz="2400" dirty="0"/>
                  <a:t>Lineāras kongruences jāvar risināt tikai pēc pirmskaitļu pakāpju moduļiem.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≡1 (</m:t>
                      </m:r>
                      <m:r>
                        <m:rPr>
                          <m:sty m:val="p"/>
                        </m:rPr>
                        <a:rPr lang="lv-LV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lv-LV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lv-LV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lv-LV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lv-LV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lv-LV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lv-LV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lv-LV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v-LV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lv-LV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lv-LV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lv-LV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lv-LV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mod</m:t>
                          </m:r>
                          <m:r>
                            <a:rPr lang="lv-LV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lv-LV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lv-LV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>
                          <a:solidFill>
                            <a:srgbClr val="FF0000"/>
                          </a:solidFill>
                        </a:rPr>
                        <m:t>⟺</m:t>
                      </m:r>
                    </m:oMath>
                  </m:oMathPara>
                </a14:m>
                <a:endParaRPr lang="lv-LV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≡52 (</m:t>
                      </m:r>
                      <m:r>
                        <m:rPr>
                          <m:sty m:val="p"/>
                        </m:rPr>
                        <a:rPr lang="lv-LV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mod</m:t>
                      </m:r>
                      <m:r>
                        <a:rPr lang="lv-LV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105)</m:t>
                      </m:r>
                    </m:oMath>
                  </m:oMathPara>
                </a14:m>
                <a:endParaRPr lang="lv-LV" sz="2400" dirty="0"/>
              </a:p>
              <a:p>
                <a:endParaRPr lang="lv-LV" sz="24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2988" y="758505"/>
                <a:ext cx="3721286" cy="3680145"/>
              </a:xfrm>
              <a:blipFill rotWithShape="1">
                <a:blip r:embed="rId2"/>
                <a:stretch>
                  <a:fillRect l="-4762" t="-2759" r="-3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chinese remainder theorem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82" y="550115"/>
            <a:ext cx="38100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39271" y="550115"/>
            <a:ext cx="4240305" cy="3822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dirty="0">
                <a:solidFill>
                  <a:schemeClr val="tx2"/>
                </a:solidFill>
              </a:rPr>
              <a:t>Saliekot rindās pa 3, paliek pāri 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9270" y="1518304"/>
            <a:ext cx="4240305" cy="3822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dirty="0">
                <a:solidFill>
                  <a:schemeClr val="tx2"/>
                </a:solidFill>
              </a:rPr>
              <a:t>Saliekot rindās pa 5, paliek pāri 2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9129" y="2785332"/>
            <a:ext cx="4240305" cy="3822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dirty="0">
                <a:solidFill>
                  <a:schemeClr val="tx2"/>
                </a:solidFill>
              </a:rPr>
              <a:t>Saliekot rindās pa 7, paliek pāri 3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9271" y="4438650"/>
            <a:ext cx="4240305" cy="4929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lv-LV" dirty="0">
                <a:solidFill>
                  <a:schemeClr val="tx2"/>
                </a:solidFill>
              </a:rPr>
              <a:t>Var pamatot, ka mazākais šāds skaitlis ir 52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4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/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b="1" dirty="0"/>
                  <a:t>(USAMO, 2008/1) </a:t>
                </a:r>
              </a:p>
              <a:p>
                <a:r>
                  <a:rPr lang="en-US" sz="2400" dirty="0" err="1"/>
                  <a:t>Pierādīt</a:t>
                </a:r>
                <a:r>
                  <a:rPr lang="en-US" sz="2400" dirty="0"/>
                  <a:t>, ka </a:t>
                </a:r>
                <a:r>
                  <a:rPr lang="en-US" sz="2400" dirty="0" err="1"/>
                  <a:t>jebkuram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naturālam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eksistē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savstarpēji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pirmskaitļi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lv-LV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lv-LV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kas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visi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lielāki</a:t>
                </a:r>
                <a:r>
                  <a:rPr lang="en-US" sz="2400" dirty="0"/>
                  <a:t> par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 err="1"/>
                  <a:t>kuriem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ir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divu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pēc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kārtas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sekojošu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naturālu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skaitļu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reizinājums</a:t>
                </a:r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Prove that for each positive integer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there are pairwise relatively prime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, all strictly greater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lv-LV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lv-LV" sz="24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is the product of two consecutive integers.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99" t="-2759" r="-1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  <a:endParaRPr lang="en-US">
                  <a:noFill/>
                </a:endParaRP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46219"/>
      </p:ext>
    </p:extLst>
  </p:cSld>
  <p:clrMapOvr>
    <a:masterClrMapping/>
  </p:clrMapOvr>
</p:sld>
</file>

<file path=ppt/theme/theme1.xml><?xml version="1.0" encoding="utf-8"?>
<a:theme xmlns:a="http://schemas.openxmlformats.org/drawingml/2006/main" name="Forcepoint PPTX Template - 2016-01-22a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74117A76-D633-4793-8AB1-923034CCCB8C}"/>
    </a:ext>
  </a:extLst>
</a:theme>
</file>

<file path=ppt/theme/theme2.xml><?xml version="1.0" encoding="utf-8"?>
<a:theme xmlns:a="http://schemas.openxmlformats.org/drawingml/2006/main" name="1_Forcepoint PPTX Template - 2016-01-22a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74117A76-D633-4793-8AB1-923034CCCB8C}"/>
    </a:ext>
  </a:extLst>
</a:theme>
</file>

<file path=ppt/theme/theme3.xml><?xml version="1.0" encoding="utf-8"?>
<a:theme xmlns:a="http://schemas.openxmlformats.org/drawingml/2006/main" name="1_Title Slide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A8EEB839-6761-4E9E-9A82-056589DF385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Forcepoint PPTX Template - 2016-01-22a</Template>
  <TotalTime>16725</TotalTime>
  <Words>1327</Words>
  <Application>Microsoft Office PowerPoint</Application>
  <PresentationFormat>On-screen Show (16:9)</PresentationFormat>
  <Paragraphs>462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Arial Rounded MT Bold</vt:lpstr>
      <vt:lpstr>Calibri</vt:lpstr>
      <vt:lpstr>Cambria Math</vt:lpstr>
      <vt:lpstr>Webdings</vt:lpstr>
      <vt:lpstr>Wingdings</vt:lpstr>
      <vt:lpstr>Forcepoint PPTX Template - 2016-01-22a</vt:lpstr>
      <vt:lpstr>1_Forcepoint PPTX Template - 2016-01-22a</vt:lpstr>
      <vt:lpstr>1_Title Slide</vt:lpstr>
      <vt:lpstr>Z/mZ aritmētika un faktorgredzens</vt:lpstr>
      <vt:lpstr>Dirihlē princips #2</vt:lpstr>
      <vt:lpstr>Reizināšanas pēc moduļa; M-Fermā teorēma</vt:lpstr>
      <vt:lpstr>Kongruences attiecībā uz reizināšanu. Inversie elementi </vt:lpstr>
      <vt:lpstr>Kā meklēt inversos elementus?</vt:lpstr>
      <vt:lpstr>Ilustrācija: Kreļļu skaitīšana</vt:lpstr>
      <vt:lpstr>Ķīniešu atlikumu teorēma</vt:lpstr>
      <vt:lpstr>PowerPoint Presentation</vt:lpstr>
      <vt:lpstr>PowerPoint Presentation</vt:lpstr>
      <vt:lpstr>No2002.9.4</vt:lpstr>
      <vt:lpstr>No2011.10.3</vt:lpstr>
      <vt:lpstr>MD uzdevums #3</vt:lpstr>
      <vt:lpstr>Uzdevums #1: Baltijas Ceļš, 2018-11-05  </vt:lpstr>
      <vt:lpstr>Uzdevums #1: Atrisinājums</vt:lpstr>
      <vt:lpstr>Uzdevums par faktoriāliem</vt:lpstr>
      <vt:lpstr>Veselo skaitļu aritmētika – operācijas div un mod. </vt:lpstr>
      <vt:lpstr>Veselo skaitļu funkcijas</vt:lpstr>
      <vt:lpstr>Dalītāju skaita funkcija</vt:lpstr>
      <vt:lpstr>Par ieslēgšanas-izslēgšanas principu</vt:lpstr>
      <vt:lpstr>Mazā Fermā teorēma</vt:lpstr>
      <vt:lpstr>Mazās Fermā teorēmas pierādījums</vt:lpstr>
      <vt:lpstr>Pamatideja</vt:lpstr>
      <vt:lpstr>Veselo skaitļu aritmētika – operācijas div un mod. </vt:lpstr>
      <vt:lpstr>Trīs gadījumi – kāds skaitlis ir daļas saucējā</vt:lpstr>
      <vt:lpstr>Bw2016.3 (Baltic Way, 2016.g. rudens, 3. uzdevums)</vt:lpstr>
      <vt:lpstr>BW.TST.2016.17 ("Baltijas ceļa" atlases sacensības)</vt:lpstr>
      <vt:lpstr>Tipisks piemērs</vt:lpstr>
      <vt:lpstr>Nekonstruktīvs inversā elementa pamatojums</vt:lpstr>
      <vt:lpstr>Pretējie un inversie elementi </vt:lpstr>
      <vt:lpstr>Kā meklēt inversos elementus?</vt:lpstr>
      <vt:lpstr>PowerPoint Presentation</vt:lpstr>
      <vt:lpstr>Inversās operācijas</vt:lpstr>
      <vt:lpstr>Kongruenču klašu izpausmes</vt:lpstr>
      <vt:lpstr>Atlases Sacensības "Baltijas Ceļam"</vt:lpstr>
      <vt:lpstr>Uzdevums #2: Atrisinājums – 1</vt:lpstr>
      <vt:lpstr>Uzdevums #2: Atrisinājums – 2</vt:lpstr>
      <vt:lpstr>Uzdevums #2: Atrisinājums – 3</vt:lpstr>
    </vt:vector>
  </TitlesOfParts>
  <Company>Websense,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Skaitļu teorija olimpiādēs</dc:title>
  <dc:subject>Forcepoint</dc:subject>
  <dc:creator>Apsitis, Kalvis</dc:creator>
  <cp:lastModifiedBy>Kalvis Apsītis</cp:lastModifiedBy>
  <cp:revision>546</cp:revision>
  <cp:lastPrinted>2016-11-05T06:20:46Z</cp:lastPrinted>
  <dcterms:created xsi:type="dcterms:W3CDTF">2016-04-09T20:26:42Z</dcterms:created>
  <dcterms:modified xsi:type="dcterms:W3CDTF">2020-11-14T23:19:48Z</dcterms:modified>
</cp:coreProperties>
</file>