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  <p:sldMasterId id="2147483770" r:id="rId2"/>
    <p:sldMasterId id="2147483768" r:id="rId3"/>
  </p:sldMasterIdLst>
  <p:notesMasterIdLst>
    <p:notesMasterId r:id="rId69"/>
  </p:notesMasterIdLst>
  <p:handoutMasterIdLst>
    <p:handoutMasterId r:id="rId70"/>
  </p:handoutMasterIdLst>
  <p:sldIdLst>
    <p:sldId id="272" r:id="rId4"/>
    <p:sldId id="620" r:id="rId5"/>
    <p:sldId id="585" r:id="rId6"/>
    <p:sldId id="619" r:id="rId7"/>
    <p:sldId id="595" r:id="rId8"/>
    <p:sldId id="614" r:id="rId9"/>
    <p:sldId id="615" r:id="rId10"/>
    <p:sldId id="640" r:id="rId11"/>
    <p:sldId id="639" r:id="rId12"/>
    <p:sldId id="624" r:id="rId13"/>
    <p:sldId id="616" r:id="rId14"/>
    <p:sldId id="629" r:id="rId15"/>
    <p:sldId id="625" r:id="rId16"/>
    <p:sldId id="627" r:id="rId17"/>
    <p:sldId id="626" r:id="rId18"/>
    <p:sldId id="628" r:id="rId19"/>
    <p:sldId id="642" r:id="rId20"/>
    <p:sldId id="611" r:id="rId21"/>
    <p:sldId id="650" r:id="rId22"/>
    <p:sldId id="651" r:id="rId23"/>
    <p:sldId id="565" r:id="rId24"/>
    <p:sldId id="564" r:id="rId25"/>
    <p:sldId id="568" r:id="rId26"/>
    <p:sldId id="577" r:id="rId27"/>
    <p:sldId id="636" r:id="rId28"/>
    <p:sldId id="578" r:id="rId29"/>
    <p:sldId id="579" r:id="rId30"/>
    <p:sldId id="637" r:id="rId31"/>
    <p:sldId id="580" r:id="rId32"/>
    <p:sldId id="612" r:id="rId33"/>
    <p:sldId id="621" r:id="rId34"/>
    <p:sldId id="623" r:id="rId35"/>
    <p:sldId id="622" r:id="rId36"/>
    <p:sldId id="581" r:id="rId37"/>
    <p:sldId id="583" r:id="rId38"/>
    <p:sldId id="618" r:id="rId39"/>
    <p:sldId id="582" r:id="rId40"/>
    <p:sldId id="641" r:id="rId41"/>
    <p:sldId id="638" r:id="rId42"/>
    <p:sldId id="643" r:id="rId43"/>
    <p:sldId id="644" r:id="rId44"/>
    <p:sldId id="646" r:id="rId45"/>
    <p:sldId id="648" r:id="rId46"/>
    <p:sldId id="645" r:id="rId47"/>
    <p:sldId id="653" r:id="rId48"/>
    <p:sldId id="654" r:id="rId49"/>
    <p:sldId id="655" r:id="rId50"/>
    <p:sldId id="656" r:id="rId51"/>
    <p:sldId id="657" r:id="rId52"/>
    <p:sldId id="658" r:id="rId53"/>
    <p:sldId id="659" r:id="rId54"/>
    <p:sldId id="660" r:id="rId55"/>
    <p:sldId id="661" r:id="rId56"/>
    <p:sldId id="662" r:id="rId57"/>
    <p:sldId id="663" r:id="rId58"/>
    <p:sldId id="664" r:id="rId59"/>
    <p:sldId id="665" r:id="rId60"/>
    <p:sldId id="666" r:id="rId61"/>
    <p:sldId id="667" r:id="rId62"/>
    <p:sldId id="668" r:id="rId63"/>
    <p:sldId id="669" r:id="rId64"/>
    <p:sldId id="670" r:id="rId65"/>
    <p:sldId id="671" r:id="rId66"/>
    <p:sldId id="672" r:id="rId67"/>
    <p:sldId id="673" r:id="rId68"/>
  </p:sldIdLst>
  <p:sldSz cx="9144000" cy="5143500" type="screen16x9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evads" id="{FA9B0D58-8C3A-4184-B3C8-81ABCF175461}">
          <p14:sldIdLst>
            <p14:sldId id="272"/>
            <p14:sldId id="620"/>
            <p14:sldId id="585"/>
            <p14:sldId id="619"/>
            <p14:sldId id="595"/>
          </p14:sldIdLst>
        </p14:section>
        <p14:section name="Iracionalitātes pierādījumi" id="{FE3BE684-70DA-43AF-B282-E2F1171995A7}">
          <p14:sldIdLst>
            <p14:sldId id="614"/>
            <p14:sldId id="615"/>
            <p14:sldId id="640"/>
            <p14:sldId id="639"/>
            <p14:sldId id="624"/>
            <p14:sldId id="616"/>
            <p14:sldId id="629"/>
          </p14:sldIdLst>
        </p14:section>
        <p14:section name="Tuī-Morzes virkne" id="{8CF27C48-D1B5-457B-8831-03C40FB9B57A}">
          <p14:sldIdLst>
            <p14:sldId id="625"/>
            <p14:sldId id="627"/>
            <p14:sldId id="626"/>
            <p14:sldId id="628"/>
          </p14:sldIdLst>
        </p14:section>
        <p14:section name="Rekurentas virknes ar kvadrātsaknēm" id="{D95A6E24-AA4D-454A-927D-06E4BC99E63E}">
          <p14:sldIdLst>
            <p14:sldId id="642"/>
            <p14:sldId id="611"/>
            <p14:sldId id="650"/>
            <p14:sldId id="651"/>
          </p14:sldIdLst>
        </p14:section>
        <p14:section name="Racionāli tuvinājumi" id="{3730EF7F-60DC-4A18-9FED-7B5C9BAE22E2}">
          <p14:sldIdLst>
            <p14:sldId id="565"/>
            <p14:sldId id="564"/>
            <p14:sldId id="568"/>
            <p14:sldId id="577"/>
            <p14:sldId id="636"/>
            <p14:sldId id="578"/>
            <p14:sldId id="579"/>
            <p14:sldId id="637"/>
            <p14:sldId id="580"/>
          </p14:sldIdLst>
        </p14:section>
        <p14:section name="Uzkonstruējami skaitļi" id="{6417F254-4C11-48E2-B9C7-A4CE610BBC40}">
          <p14:sldIdLst>
            <p14:sldId id="612"/>
            <p14:sldId id="621"/>
            <p14:sldId id="623"/>
            <p14:sldId id="622"/>
            <p14:sldId id="581"/>
            <p14:sldId id="583"/>
            <p14:sldId id="618"/>
            <p14:sldId id="582"/>
            <p14:sldId id="641"/>
          </p14:sldIdLst>
        </p14:section>
        <p14:section name="Veselās daļas īpašības" id="{AE2D7797-E9BA-4901-9E2C-F905DDAD3FBA}">
          <p14:sldIdLst>
            <p14:sldId id="638"/>
            <p14:sldId id="643"/>
            <p14:sldId id="644"/>
            <p14:sldId id="646"/>
            <p14:sldId id="648"/>
            <p14:sldId id="645"/>
          </p14:sldIdLst>
        </p14:section>
        <p14:section name="Untitled Section" id="{5DB92EE0-BA06-4679-A5B0-A13DA64213C4}">
          <p14:sldIdLst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  <p14:sldId id="664"/>
            <p14:sldId id="665"/>
            <p14:sldId id="666"/>
            <p14:sldId id="667"/>
            <p14:sldId id="668"/>
            <p14:sldId id="669"/>
            <p14:sldId id="670"/>
            <p14:sldId id="671"/>
            <p14:sldId id="672"/>
            <p14:sldId id="6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64">
          <p15:clr>
            <a:srgbClr val="A4A3A4"/>
          </p15:clr>
        </p15:guide>
        <p15:guide id="2" pos="220">
          <p15:clr>
            <a:srgbClr val="A4A3A4"/>
          </p15:clr>
        </p15:guide>
        <p15:guide id="3" pos="55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00"/>
    <a:srgbClr val="FF9999"/>
    <a:srgbClr val="CC99FF"/>
    <a:srgbClr val="9CBDD8"/>
    <a:srgbClr val="00395E"/>
    <a:srgbClr val="FF6C0C"/>
    <a:srgbClr val="299D37"/>
    <a:srgbClr val="80808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65175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68" y="96"/>
      </p:cViewPr>
      <p:guideLst>
        <p:guide orient="horz" pos="3064"/>
        <p:guide pos="220"/>
        <p:guide pos="55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4326"/>
    </p:cViewPr>
  </p:sorterViewPr>
  <p:notesViewPr>
    <p:cSldViewPr snapToGrid="0" snapToObjects="1" showGuides="1">
      <p:cViewPr>
        <p:scale>
          <a:sx n="70" d="100"/>
          <a:sy n="70" d="100"/>
        </p:scale>
        <p:origin x="-3048" y="-58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3E62D330-A21E-4CA8-B066-FB950CEE6323}" type="datetimeFigureOut">
              <a:rPr lang="en-GB" smtClean="0"/>
              <a:t>01/05/2021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9C7C7189-B2F5-4D8E-B522-BCD40F60C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156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/>
          <a:lstStyle>
            <a:lvl1pPr algn="r">
              <a:defRPr sz="1300"/>
            </a:lvl1pPr>
          </a:lstStyle>
          <a:p>
            <a:fld id="{6D4765DB-18AC-3F42-8A01-45EA04C553EE}" type="datetimeFigureOut">
              <a:rPr lang="en-US" smtClean="0"/>
              <a:pPr/>
              <a:t>5/1/2021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8" tIns="49519" rIns="99038" bIns="495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38" tIns="49519" rIns="99038" bIns="4951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38" tIns="49519" rIns="99038" bIns="49519" rtlCol="0" anchor="b"/>
          <a:lstStyle>
            <a:lvl1pPr algn="r">
              <a:defRPr sz="1300"/>
            </a:lvl1pPr>
          </a:lstStyle>
          <a:p>
            <a:fld id="{2836B008-1A7D-0F4F-ABE4-6B8E2FFE7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01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1. </a:t>
            </a:r>
            <a:r>
              <a:rPr lang="en-US" baseline="0" dirty="0" err="1" smtClean="0"/>
              <a:t>Periodiski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procesi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</a:t>
            </a:r>
            <a:r>
              <a:rPr lang="en-US" baseline="0" dirty="0" smtClean="0"/>
              <a:t>/bez </a:t>
            </a:r>
            <a:r>
              <a:rPr lang="en-US" baseline="0" dirty="0" err="1" smtClean="0"/>
              <a:t>priek</a:t>
            </a:r>
            <a:r>
              <a:rPr lang="lv-LV" baseline="0" dirty="0" smtClean="0"/>
              <a:t>šperiodu</a:t>
            </a:r>
          </a:p>
          <a:p>
            <a:r>
              <a:rPr lang="lv-LV" baseline="0" dirty="0" smtClean="0"/>
              <a:t>2. Dažādas metodes iracionalitātes pierādīšanai</a:t>
            </a:r>
          </a:p>
          <a:p>
            <a:r>
              <a:rPr lang="lv-LV" baseline="0" dirty="0" smtClean="0"/>
              <a:t>3. Lineāras rekurences</a:t>
            </a:r>
          </a:p>
          <a:p>
            <a:r>
              <a:rPr lang="lv-LV" baseline="0" dirty="0" smtClean="0"/>
              <a:t>4. Logaritmu lietojumi</a:t>
            </a:r>
          </a:p>
          <a:p>
            <a:r>
              <a:rPr lang="lv-LV" baseline="0" dirty="0" smtClean="0"/>
              <a:t>5. Iracionālu skaitļu tuvināšana ar racionāliem skaitļiem; Fareja virknes</a:t>
            </a:r>
          </a:p>
          <a:p>
            <a:r>
              <a:rPr lang="lv-LV" baseline="0" dirty="0" smtClean="0"/>
              <a:t>6. Veselās daļas īpašības</a:t>
            </a:r>
            <a:endParaRPr lang="lv-LV" baseline="0" dirty="0"/>
          </a:p>
        </p:txBody>
      </p:sp>
    </p:spTree>
    <p:extLst>
      <p:ext uri="{BB962C8B-B14F-4D97-AF65-F5344CB8AC3E}">
        <p14:creationId xmlns:p14="http://schemas.microsoft.com/office/powerpoint/2010/main" val="33735211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Atbilde: Var, bet tad vajadzīgs</a:t>
            </a:r>
            <a:r>
              <a:rPr lang="lv-LV" baseline="0" dirty="0" smtClean="0"/>
              <a:t> arī vienības nogrieznis, jo citādi kvadrātsakne kā attālums nav definēta.</a:t>
            </a:r>
          </a:p>
          <a:p>
            <a:endParaRPr lang="lv-LV" baseline="0" dirty="0" smtClean="0"/>
          </a:p>
          <a:p>
            <a:r>
              <a:rPr lang="lv-LV" dirty="0" smtClean="0"/>
              <a:t>https://www.cut-the-knot.org/arithmetic/rational.shtml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78074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71243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1,2,4,5,6,10,</a:t>
            </a:r>
            <a:r>
              <a:rPr lang="lv-LV" baseline="0" dirty="0" smtClean="0"/>
              <a:t> 1</a:t>
            </a:r>
            <a:r>
              <a:rPr lang="lv-LV" dirty="0" smtClean="0"/>
              <a:t>1,12,14,15,16,20,</a:t>
            </a:r>
            <a:r>
              <a:rPr lang="lv-LV" baseline="0" dirty="0" smtClean="0"/>
              <a:t> 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3405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Summary: </a:t>
            </a:r>
            <a:br>
              <a:rPr lang="lv-LV" dirty="0" smtClean="0"/>
            </a:br>
            <a:r>
              <a:rPr lang="lv-LV" dirty="0" smtClean="0"/>
              <a:t>Reāli skaitļi kā neperiodiskas decimāldaļas. </a:t>
            </a:r>
          </a:p>
          <a:p>
            <a:r>
              <a:rPr lang="lv-LV" dirty="0" smtClean="0"/>
              <a:t>Pamatojumi, ka skaitlis ir racionāls/iracionāls (pamatmetodes – sqrt(2); logaritms; e). </a:t>
            </a:r>
          </a:p>
          <a:p>
            <a:endParaRPr lang="lv-LV" dirty="0" smtClean="0"/>
          </a:p>
          <a:p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31882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Reāli skaitļi ir racionālu skaitļu virknes robežas.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04624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(sqrt(a)  + sqrt(b)  + sqrt(c))*....</a:t>
            </a:r>
            <a:r>
              <a:rPr lang="lv-LV" baseline="0" dirty="0" smtClean="0"/>
              <a:t> = 4*a*b – (a+b – c)^2 = 2ab+2ac+2bc – a^2-b^2-c^2</a:t>
            </a:r>
            <a:endParaRPr lang="lv-LV" dirty="0" smtClean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3400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list(map(lambda x: ( (1 + math.sqrt(5))/2  )**x/math.sqrt(5), range(0,20)))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2823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lv-LV" dirty="0" smtClean="0"/>
              <a:t>Dirihlē princips.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48384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45098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https://en.wikipedia.org/wiki/Farey_sequence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38344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https://en.wikipedia.org/wiki/Stern%E2%80%93Brocot_tree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68348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8081752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578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 userDrawn="1"/>
        </p:nvSpPr>
        <p:spPr>
          <a:xfrm>
            <a:off x="-8718" y="3040"/>
            <a:ext cx="9152718" cy="508520"/>
          </a:xfrm>
          <a:prstGeom prst="roundRect">
            <a:avLst>
              <a:gd name="adj" fmla="val 20337"/>
            </a:avLst>
          </a:prstGeom>
          <a:solidFill>
            <a:srgbClr val="FF6C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450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845680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55827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0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 userDrawn="1"/>
        </p:nvSpPr>
        <p:spPr>
          <a:xfrm>
            <a:off x="0" y="4402"/>
            <a:ext cx="9144000" cy="495300"/>
          </a:xfrm>
          <a:prstGeom prst="roundRect">
            <a:avLst/>
          </a:prstGeom>
          <a:solidFill>
            <a:srgbClr val="0095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2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86624" y="758505"/>
            <a:ext cx="4105776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347471" y="61722"/>
            <a:ext cx="7615429" cy="38066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518410" y="36764"/>
            <a:ext cx="406266" cy="381716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08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04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 smtClean="0"/>
              <a:t>CLICK TO EDIT PRESENTATION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Presenter Name</a:t>
            </a:r>
          </a:p>
          <a:p>
            <a:pPr lvl="0"/>
            <a:r>
              <a:rPr lang="en-US" dirty="0" smtClean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80438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996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7471" y="758505"/>
            <a:ext cx="5132053" cy="36801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>
                <a:solidFill>
                  <a:schemeClr val="tx2"/>
                </a:solidFill>
              </a:defRPr>
            </a:lvl1pPr>
            <a:lvl2pPr marL="455613" indent="-223838"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2pPr>
            <a:lvl3pPr marL="679450" indent="-209550"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>
                <a:solidFill>
                  <a:schemeClr val="tx2"/>
                </a:solidFill>
              </a:defRPr>
            </a:lvl3pPr>
            <a:lvl4pPr marL="896112" indent="-228600"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title"/>
          </p:nvPr>
        </p:nvSpPr>
        <p:spPr>
          <a:xfrm>
            <a:off x="5864535" y="2694918"/>
            <a:ext cx="2976957" cy="962681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algn="ctr">
              <a:defRPr sz="3200" b="1">
                <a:solidFill>
                  <a:srgbClr val="00395E"/>
                </a:solidFill>
              </a:defRPr>
            </a:lvl1pPr>
          </a:lstStyle>
          <a:p>
            <a:r>
              <a:rPr lang="en-US" dirty="0"/>
              <a:t>Click to edit Master title </a:t>
            </a:r>
            <a:r>
              <a:rPr lang="en-US" dirty="0" err="1"/>
              <a:t>styl</a:t>
            </a:r>
            <a:endParaRPr lang="en-US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126292" y="1435065"/>
            <a:ext cx="453443" cy="426042"/>
            <a:chOff x="6471270" y="680644"/>
            <a:chExt cx="1763486" cy="1656920"/>
          </a:xfrm>
        </p:grpSpPr>
        <p:cxnSp>
          <p:nvCxnSpPr>
            <p:cNvPr id="12" name="Straight Connector 11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rgbClr val="00395E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468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1450" y="1945640"/>
            <a:ext cx="3609975" cy="1308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marR="0" indent="0" algn="l" defTabSz="4572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1">
                <a:solidFill>
                  <a:srgbClr val="00395E"/>
                </a:solidFill>
              </a:defRPr>
            </a:lvl1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19600" y="1945640"/>
            <a:ext cx="4384675" cy="2854960"/>
          </a:xfrm>
          <a:prstGeom prst="rect">
            <a:avLst/>
          </a:prstGeom>
        </p:spPr>
        <p:txBody>
          <a:bodyPr vert="horz"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buNone/>
              <a:defRPr sz="1800" b="1" i="0" baseline="0">
                <a:solidFill>
                  <a:srgbClr val="FFFFFF"/>
                </a:solidFill>
              </a:defRPr>
            </a:lvl1pPr>
            <a:lvl2pPr>
              <a:buNone/>
              <a:defRPr>
                <a:solidFill>
                  <a:srgbClr val="FFFFFF"/>
                </a:solidFill>
              </a:defRPr>
            </a:lvl2pPr>
            <a:lvl3pPr>
              <a:buNone/>
              <a:defRPr>
                <a:solidFill>
                  <a:srgbClr val="FFFFFF"/>
                </a:solidFill>
              </a:defRPr>
            </a:lvl3pPr>
            <a:lvl4pPr>
              <a:buNone/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 Name</a:t>
            </a:r>
          </a:p>
          <a:p>
            <a:pPr lvl="0"/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426865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</a:t>
            </a:r>
            <a:r>
              <a:rPr lang="en-US" sz="1000" baseline="0" dirty="0" smtClean="0">
                <a:solidFill>
                  <a:schemeClr val="tx2"/>
                </a:solidFill>
              </a:rPr>
              <a:t>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72" r:id="rId2"/>
    <p:sldLayoutId id="2147483766" r:id="rId3"/>
    <p:sldLayoutId id="2147483767" r:id="rId4"/>
    <p:sldLayoutId id="2147483773" r:id="rId5"/>
    <p:sldLayoutId id="214748378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00276" y="4784547"/>
            <a:ext cx="6604264" cy="2975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dirty="0">
                <a:solidFill>
                  <a:schemeClr val="tx2"/>
                </a:solidFill>
              </a:rPr>
              <a:t>NMS </a:t>
            </a:r>
            <a:r>
              <a:rPr lang="en-GB" sz="1000" baseline="0" dirty="0" err="1">
                <a:solidFill>
                  <a:schemeClr val="tx2"/>
                </a:solidFill>
              </a:rPr>
              <a:t>Izlases</a:t>
            </a:r>
            <a:r>
              <a:rPr lang="en-GB" sz="1000" baseline="0" dirty="0">
                <a:solidFill>
                  <a:schemeClr val="tx2"/>
                </a:solidFill>
              </a:rPr>
              <a:t> </a:t>
            </a:r>
            <a:r>
              <a:rPr lang="en-GB" sz="1000" baseline="0" dirty="0" err="1">
                <a:solidFill>
                  <a:schemeClr val="tx2"/>
                </a:solidFill>
              </a:rPr>
              <a:t>Nodarb</a:t>
            </a:r>
            <a:r>
              <a:rPr lang="lv-LV" sz="1000" baseline="0" dirty="0">
                <a:solidFill>
                  <a:schemeClr val="tx2"/>
                </a:solidFill>
              </a:rPr>
              <a:t>ības</a:t>
            </a:r>
            <a:r>
              <a:rPr lang="en-US" sz="1000" baseline="0" dirty="0">
                <a:solidFill>
                  <a:schemeClr val="tx2"/>
                </a:solidFill>
              </a:rPr>
              <a:t> |  </a:t>
            </a:r>
            <a:r>
              <a:rPr lang="lv-LV" sz="1000" baseline="0" dirty="0" smtClean="0">
                <a:solidFill>
                  <a:schemeClr val="tx2"/>
                </a:solidFill>
              </a:rPr>
              <a:t>4-</a:t>
            </a:r>
            <a:fld id="{2066355A-084C-D24E-9AD2-7E4FC41EA627}" type="slidenum">
              <a:rPr lang="en-US" sz="1000" baseline="0" smtClean="0">
                <a:solidFill>
                  <a:schemeClr val="tx2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sz="1000" baseline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15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726854" y="450583"/>
            <a:ext cx="1040400" cy="442800"/>
          </a:xfrm>
          <a:prstGeom prst="roundRect">
            <a:avLst/>
          </a:prstGeom>
          <a:solidFill>
            <a:srgbClr val="00395E"/>
          </a:solidFill>
          <a:ln w="6350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 userDrawn="1"/>
        </p:nvSpPr>
        <p:spPr>
          <a:xfrm>
            <a:off x="647700" y="368300"/>
            <a:ext cx="1193979" cy="596990"/>
          </a:xfrm>
          <a:prstGeom prst="roundRect">
            <a:avLst/>
          </a:prstGeom>
          <a:noFill/>
          <a:ln w="44450">
            <a:solidFill>
              <a:srgbClr val="00395E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1942" y="397537"/>
            <a:ext cx="576238" cy="538157"/>
            <a:chOff x="1231942" y="397537"/>
            <a:chExt cx="576238" cy="538157"/>
          </a:xfrm>
        </p:grpSpPr>
        <p:sp>
          <p:nvSpPr>
            <p:cNvPr id="5" name="Rectangle 4"/>
            <p:cNvSpPr/>
            <p:nvPr userDrawn="1"/>
          </p:nvSpPr>
          <p:spPr>
            <a:xfrm>
              <a:off x="1231942" y="397537"/>
              <a:ext cx="499505" cy="5381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700163" y="433321"/>
              <a:ext cx="108017" cy="4720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693157" y="404163"/>
              <a:ext cx="86309" cy="62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1689599" y="874247"/>
              <a:ext cx="93426" cy="481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 userDrawn="1"/>
        </p:nvCxnSpPr>
        <p:spPr>
          <a:xfrm flipV="1">
            <a:off x="0" y="1502229"/>
            <a:ext cx="9144000" cy="0"/>
          </a:xfrm>
          <a:prstGeom prst="line">
            <a:avLst/>
          </a:prstGeom>
          <a:ln w="44450">
            <a:solidFill>
              <a:srgbClr val="00395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 userDrawn="1"/>
        </p:nvSpPr>
        <p:spPr>
          <a:xfrm>
            <a:off x="3987800" y="1866900"/>
            <a:ext cx="4889500" cy="3022600"/>
          </a:xfrm>
          <a:prstGeom prst="roundRect">
            <a:avLst>
              <a:gd name="adj" fmla="val 82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26854" y="459520"/>
            <a:ext cx="453443" cy="426042"/>
            <a:chOff x="6471270" y="680644"/>
            <a:chExt cx="1763486" cy="1656920"/>
          </a:xfrm>
        </p:grpSpPr>
        <p:cxnSp>
          <p:nvCxnSpPr>
            <p:cNvPr id="9" name="Straight Connector 8"/>
            <p:cNvCxnSpPr/>
            <p:nvPr userDrawn="1"/>
          </p:nvCxnSpPr>
          <p:spPr>
            <a:xfrm flipH="1">
              <a:off x="7353013" y="680644"/>
              <a:ext cx="13750" cy="165692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>
              <a:off x="6471270" y="1509104"/>
              <a:ext cx="1763486" cy="0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>
              <a:off x="6717546" y="933362"/>
              <a:ext cx="1317580" cy="1165797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H="1">
              <a:off x="6717546" y="904784"/>
              <a:ext cx="1317580" cy="1166026"/>
            </a:xfrm>
            <a:prstGeom prst="line">
              <a:avLst/>
            </a:prstGeom>
            <a:ln w="571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650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2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3.xml"/><Relationship Id="rId12" Type="http://schemas.openxmlformats.org/officeDocument/2006/relationships/image" Target="../media/image2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6.png"/><Relationship Id="rId5" Type="http://schemas.openxmlformats.org/officeDocument/2006/relationships/tags" Target="../tags/tag5.xml"/><Relationship Id="rId10" Type="http://schemas.openxmlformats.org/officeDocument/2006/relationships/image" Target="../media/image25.png"/><Relationship Id="rId4" Type="http://schemas.openxmlformats.org/officeDocument/2006/relationships/tags" Target="../tags/tag4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945640"/>
            <a:ext cx="3609975" cy="872034"/>
          </a:xfrm>
        </p:spPr>
        <p:txBody>
          <a:bodyPr/>
          <a:lstStyle/>
          <a:p>
            <a:r>
              <a:rPr lang="lv-LV" dirty="0" smtClean="0"/>
              <a:t>Racionāli un iracionāli skaitļi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Pamatot atsevišķu skaitļu racionalitāti/iracionalitāti.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Konstruēt funkcijas starp racionālu/iracionālu skaitļu kopām vai pamatot to neesamību.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Tuvināt ar racionālu virkni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  <a:sym typeface="Wingdings" panose="05000000000000000000" pitchFamily="2" charset="2"/>
              </a:rPr>
              <a:t>Iracionalitātes, kas ļauj izteikt veselus/racionālus skaitļus (rekurentas virknes)</a:t>
            </a: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r>
              <a:rPr lang="lv-LV" dirty="0" smtClean="0">
                <a:solidFill>
                  <a:schemeClr val="tx2"/>
                </a:solidFill>
              </a:rPr>
              <a:t>Lietot veselās daļas īpašības</a:t>
            </a: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 smtClean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0000"/>
              </a:lnSpc>
              <a:buFont typeface="Webdings" panose="05030102010509060703" pitchFamily="18" charset="2"/>
              <a:buChar char="4"/>
            </a:pP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5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Skaitļa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decimālpierakstu veido, izrakstot aiz komata visu naturālo skaitļu ciparus: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=0.12345678910111213141516171819…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Pierādīt, ka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lv-LV" dirty="0" smtClean="0"/>
                  <a:t> ir iracionāls.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45345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b="1" dirty="0" smtClean="0"/>
                  <a:t>Definīcija: </a:t>
                </a:r>
                <a:r>
                  <a:rPr lang="lv-LV" dirty="0" smtClean="0"/>
                  <a:t>Ar skaitli e apzīmējam sekojošu summu: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 ir iracionāls.</a:t>
                </a:r>
              </a:p>
              <a:p>
                <a:r>
                  <a:rPr lang="lv-LV" dirty="0" smtClean="0"/>
                  <a:t>No pretējā. Pieņemam, ka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. Aplūkojam izteiksmi:</a:t>
                </a:r>
              </a:p>
              <a:p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!</m:t>
                    </m:r>
                    <m:d>
                      <m:d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1+1+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f>
                              <m:fPr>
                                <m:ctrlP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lv-LV" dirty="0" smtClean="0"/>
                  <a:t>, kas pēc pieņēmuma ir vesels.</a:t>
                </a:r>
              </a:p>
              <a:p>
                <a:r>
                  <a:rPr lang="lv-LV" dirty="0" smtClean="0"/>
                  <a:t>No otras puses, šī starpība ir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e>
                        </m:d>
                        <m:r>
                          <a:rPr lang="lv-LV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lv-LV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lv-LV" dirty="0" smtClean="0"/>
                  <a:t>, kas ir mazāka par ģeometrisku progresiju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lv-LV" b="0" i="1" smtClean="0">
                        <a:latin typeface="Cambria Math" panose="02040503050406030204" pitchFamily="18" charset="0"/>
                      </a:rPr>
                      <m:t>+…=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lv-LV" dirty="0" smtClean="0"/>
                  <a:t>, kas nav vesels.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397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ātri konverģējošām rindām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927722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lv-LV" sz="2000" dirty="0" smtClean="0"/>
              <a:t>Vai sekojošs skaitlis:</a:t>
            </a:r>
          </a:p>
          <a:p>
            <a:endParaRPr lang="lv-LV" sz="2000" dirty="0"/>
          </a:p>
          <a:p>
            <a:endParaRPr lang="lv-LV" sz="2000" dirty="0" smtClean="0"/>
          </a:p>
          <a:p>
            <a:r>
              <a:rPr lang="lv-LV" sz="2000" dirty="0" smtClean="0"/>
              <a:t>ir racionāls vai iracionāls?</a:t>
            </a:r>
            <a:endParaRPr lang="lv-LV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24" y="1059129"/>
            <a:ext cx="86677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6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sz="1600" i="1" dirty="0"/>
              <a:t>T</a:t>
            </a:r>
            <a:r>
              <a:rPr lang="lv-LV" sz="1600" baseline="-25000" dirty="0"/>
              <a:t>0</a:t>
            </a:r>
            <a:r>
              <a:rPr lang="lv-LV" sz="1600" dirty="0"/>
              <a:t> = 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1</a:t>
            </a:r>
            <a:r>
              <a:rPr lang="lv-LV" sz="1600" dirty="0"/>
              <a:t> = 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2</a:t>
            </a:r>
            <a:r>
              <a:rPr lang="lv-LV" sz="1600" dirty="0"/>
              <a:t> = 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3</a:t>
            </a:r>
            <a:r>
              <a:rPr lang="lv-LV" sz="1600" dirty="0"/>
              <a:t> = 01101001.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4</a:t>
            </a:r>
            <a:r>
              <a:rPr lang="lv-LV" sz="1600" dirty="0"/>
              <a:t> = 0110100110010110.</a:t>
            </a:r>
          </a:p>
          <a:p>
            <a:r>
              <a:rPr lang="lv-LV" sz="1600" i="1" dirty="0"/>
              <a:t>T</a:t>
            </a:r>
            <a:r>
              <a:rPr lang="lv-LV" sz="1600" baseline="-25000" dirty="0"/>
              <a:t>5</a:t>
            </a:r>
            <a:r>
              <a:rPr lang="lv-LV" sz="1600" dirty="0"/>
              <a:t> = 01101001100101101001011001101001.</a:t>
            </a:r>
          </a:p>
          <a:p>
            <a:endParaRPr lang="lv-LV" sz="1600" dirty="0" smtClean="0"/>
          </a:p>
          <a:p>
            <a:endParaRPr lang="lv-LV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 marL="0" marR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0001</m:t>
                                </m:r>
                              </m:oMath>
                            </m:oMathPara>
                          </a14:m>
                          <a:endParaRPr lang="lv-LV" sz="1400" dirty="0" smtClean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0111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1011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1101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lv-LV" sz="1400" b="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lv-LV" sz="1400" i="1" dirty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lv-LV" sz="1400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lv-LV" sz="140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/>
              <p:cNvGraphicFramePr>
                <a:graphicFrameLocks noGrp="1"/>
              </p:cNvGraphicFramePr>
              <p:nvPr>
                <p:ph idx="10"/>
                <p:extLst>
                  <p:ext uri="{D42A27DB-BD31-4B8C-83A1-F6EECF244321}">
                    <p14:modId xmlns:p14="http://schemas.microsoft.com/office/powerpoint/2010/main" val="1269612687"/>
                  </p:ext>
                </p:extLst>
              </p:nvPr>
            </p:nvGraphicFramePr>
            <p:xfrm>
              <a:off x="4616878" y="582669"/>
              <a:ext cx="4106863" cy="4486811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359014">
                      <a:extLst>
                        <a:ext uri="{9D8B030D-6E8A-4147-A177-3AD203B41FA5}">
                          <a16:colId xmlns:a16="http://schemas.microsoft.com/office/drawing/2014/main" val="2817933217"/>
                        </a:ext>
                      </a:extLst>
                    </a:gridCol>
                    <a:gridCol w="1078399">
                      <a:extLst>
                        <a:ext uri="{9D8B030D-6E8A-4147-A177-3AD203B41FA5}">
                          <a16:colId xmlns:a16="http://schemas.microsoft.com/office/drawing/2014/main" val="447392940"/>
                        </a:ext>
                      </a:extLst>
                    </a:gridCol>
                    <a:gridCol w="1309035">
                      <a:extLst>
                        <a:ext uri="{9D8B030D-6E8A-4147-A177-3AD203B41FA5}">
                          <a16:colId xmlns:a16="http://schemas.microsoft.com/office/drawing/2014/main" val="489962239"/>
                        </a:ext>
                      </a:extLst>
                    </a:gridCol>
                    <a:gridCol w="1360415">
                      <a:extLst>
                        <a:ext uri="{9D8B030D-6E8A-4147-A177-3AD203B41FA5}">
                          <a16:colId xmlns:a16="http://schemas.microsoft.com/office/drawing/2014/main" val="1568678741"/>
                        </a:ext>
                      </a:extLst>
                    </a:gridCol>
                  </a:tblGrid>
                  <a:tr h="254729"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n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Bināri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Vieninieki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tc>
                      <a:txBody>
                        <a:bodyPr/>
                        <a:lstStyle/>
                        <a:p>
                          <a:r>
                            <a:rPr lang="lv-LV" sz="1400" dirty="0" smtClean="0"/>
                            <a:t>T.M.virkne</a:t>
                          </a:r>
                          <a:endParaRPr lang="lv-LV" sz="1400" dirty="0"/>
                        </a:p>
                      </a:txBody>
                      <a:tcPr marT="0" marB="0"/>
                    </a:tc>
                    <a:extLst>
                      <a:ext uri="{0D108BD9-81ED-4DB2-BD59-A6C34878D82A}">
                        <a16:rowId xmlns:a16="http://schemas.microsoft.com/office/drawing/2014/main" val="98494245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7838" r="-10508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7838" r="-250282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7838" r="-106047" b="-17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7838" r="-1786" b="-17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8220402"/>
                      </a:ext>
                    </a:extLst>
                  </a:tr>
                  <a:tr h="225369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37838" r="-10508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37838" r="-250282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37838" r="-106047" b="-1683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37838" r="-1786" b="-16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200750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284091" r="-10508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284091" r="-250282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284091" r="-106047" b="-1315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284091" r="-1786" b="-1315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3557246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375556" r="-10508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375556" r="-250282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375556" r="-106047" b="-118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375556" r="-1786" b="-118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452432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486364" r="-10508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486364" r="-250282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486364" r="-106047" b="-1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486364" r="-1786" b="-11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30792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586364" r="-10508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586364" r="-250282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586364" r="-106047" b="-10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586364" r="-1786" b="-10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5080698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671111" r="-10508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671111" r="-250282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671111" r="-106047" b="-8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671111" r="-1786" b="-8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726682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788636" r="-10508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788636" r="-250282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788636" r="-106047" b="-8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788636" r="-1786" b="-8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586554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888636" r="-10508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888636" r="-250282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888636" r="-106047" b="-7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888636" r="-1786" b="-711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15700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966667" r="-10508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966667" r="-250282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966667" r="-106047" b="-59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966667" r="-1786" b="-59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938640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090909" r="-10508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090909" r="-250282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090909" r="-106047" b="-5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090909" r="-1786" b="-5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780899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164444" r="-10508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164444" r="-250282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164444" r="-106047" b="-39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164444" r="-1786" b="-39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065609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293182" r="-10508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293182" r="-250282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293182" r="-106047" b="-3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293182" r="-1786" b="-3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6804233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393182" r="-10508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393182" r="-250282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393182" r="-106047" b="-2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393182" r="-1786" b="-2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6287167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460000" r="-10508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460000" r="-250282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460000" r="-106047" b="-10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460000" r="-1786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2191525"/>
                      </a:ext>
                    </a:extLst>
                  </a:tr>
                  <a:tr h="270096"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695" t="-1595455" r="-10508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33898" t="-1595455" r="-250282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110233" t="-1595455" r="-106047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lv-LV"/>
                        </a:p>
                      </a:txBody>
                      <a:tcPr marT="0" marB="0">
                        <a:blipFill>
                          <a:blip r:embed="rId2"/>
                          <a:stretch>
                            <a:fillRect l="-201786" t="-1595455" r="-178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12571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Tuī-Morzes virkne (Thue-Morse Sequence)</a:t>
            </a:r>
            <a:endParaRPr lang="lv-LV" dirty="0"/>
          </a:p>
        </p:txBody>
      </p:sp>
      <p:sp>
        <p:nvSpPr>
          <p:cNvPr id="7" name="Rounded Rectangle 6"/>
          <p:cNvSpPr/>
          <p:nvPr/>
        </p:nvSpPr>
        <p:spPr>
          <a:xfrm>
            <a:off x="7854215" y="856648"/>
            <a:ext cx="413887" cy="4212832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Rounded Rectangle 7"/>
          <p:cNvSpPr/>
          <p:nvPr/>
        </p:nvSpPr>
        <p:spPr>
          <a:xfrm rot="16200000">
            <a:off x="1542155" y="1080141"/>
            <a:ext cx="308255" cy="1920581"/>
          </a:xfrm>
          <a:prstGeom prst="roundRect">
            <a:avLst/>
          </a:prstGeom>
          <a:noFill/>
          <a:ln w="19050"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60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7471" y="3429897"/>
            <a:ext cx="8456803" cy="1008754"/>
          </a:xfrm>
        </p:spPr>
        <p:txBody>
          <a:bodyPr>
            <a:noAutofit/>
          </a:bodyPr>
          <a:lstStyle/>
          <a:p>
            <a:r>
              <a:rPr lang="lv-LV" dirty="0" smtClean="0"/>
              <a:t>Sākumā uzraksta simbolu "0". Katrā nākamajā solī </a:t>
            </a:r>
          </a:p>
          <a:p>
            <a:r>
              <a:rPr lang="lv-LV" dirty="0" smtClean="0"/>
              <a:t>"0" </a:t>
            </a:r>
            <a:r>
              <a:rPr lang="lv-LV" dirty="0" smtClean="0">
                <a:sym typeface="Wingdings" panose="05000000000000000000" pitchFamily="2" charset="2"/>
              </a:rPr>
              <a:t> "01"</a:t>
            </a:r>
          </a:p>
          <a:p>
            <a:r>
              <a:rPr lang="lv-LV" dirty="0" smtClean="0">
                <a:sym typeface="Wingdings" panose="05000000000000000000" pitchFamily="2" charset="2"/>
              </a:rPr>
              <a:t>"1"  "10"</a:t>
            </a:r>
            <a:endParaRPr lang="lv-LV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Virknes iegūšana ar simbolu pārrakstīšanu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623752"/>
            <a:ext cx="5313146" cy="262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3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lv-LV" dirty="0" smtClean="0"/>
                  <a:t>Izrakstām kopai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{0,1,2,…,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lv-LV" dirty="0" smtClean="0"/>
                  <a:t> visas iespējamās apakškopas (leksikogrāfiski sakārtotas no beigām). Iekrāsojam rūtiņu t.t.t. ja kopu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dirty="0" smtClean="0"/>
                  <a:t> simetriskā starpība ir ar nepāru elementiem: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1(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2)</m:t>
                    </m:r>
                  </m:oMath>
                </a14:m>
                <a:endParaRPr lang="lv-LV" dirty="0" smtClean="0"/>
              </a:p>
              <a:p>
                <a:r>
                  <a:rPr lang="lv-LV" dirty="0" smtClean="0"/>
                  <a:t>Iegūstam Tuī-Morzes virkni, ja kādu no kvadrātiem lasa "pa rindiņām".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1" y="3359217"/>
                <a:ext cx="8456803" cy="1079433"/>
              </a:xfrm>
              <a:blipFill>
                <a:blip r:embed="rId2"/>
                <a:stretch>
                  <a:fillRect l="-1802" t="-12429" r="-793" b="-1129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Ģeometriska konstrukcija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71" y="571852"/>
            <a:ext cx="8613649" cy="268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454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Pamatot, ka Tuī-Morzes virkne ir neperiodiska. T.i. skaitlis, kura binārais pieraksts 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0.0110100110010110…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ir iracionāls.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69817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2.kārtas rekurenču risināšana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943020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lv-LV" dirty="0" smtClean="0"/>
                  <a:t>Aplūkosim rekurentu virkni: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 smtClean="0"/>
              </a:p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Ja kvadrātvienādojumam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𝑎𝑟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lv-LV" dirty="0" smtClean="0"/>
                  <a:t> ir divas dažādas reālas saknes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, tad virknes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 vispārīgo locekli var izteikt ar sakarību</a:t>
                </a:r>
                <a:endParaRPr lang="lv-LV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lv-LV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kur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var izteikt, zinot virknes sākumnosacījumus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).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19" t="-2152" r="-7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Rekurentas virknes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55914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Aplūkosim kvadrātvienādojumu, kuram ir divas saknes: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=1−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Pēc Vjeta teorēmas, kvadrātvienādojums 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dirty="0" smtClean="0"/>
                  <a:t>Tātad formula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izsaka rekurentu sakarību: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lv-LV" i="1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2900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 iracionalitāti skaitļiem ar dažādām metodēm.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Aplūkot "kvaziperiodisko" Tuī-Morzes virkni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Pamatot, ka kopas ir/nav sanumurējamas; veidot injektīvus, bijektīvus attēlojumus, lietot Kantora diagonalizācijas metodi.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Parādīt kā iracionāla robeža rodas, skaitot permutācijas-sajukumus.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Parādīt kā iracionāla robeža rodas, aprēķinot rekurentu virkņu blakus locekļu attiecības.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Konstruēt Fareja virknes, papildinot tās ar racionālu skaitļu mediānām; tuvināt iracionālu skaitli optimālā veidā.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Aprakstīt uzkonstruējamus skaitļus ģeometrijā. 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lv-LV" dirty="0" smtClean="0"/>
              <a:t>Lietot veselās daļas īpašības.</a:t>
            </a:r>
          </a:p>
          <a:p>
            <a:pPr marL="457200" indent="-457200">
              <a:buFont typeface="+mj-lt"/>
              <a:buAutoNum type="arabicPeriod"/>
            </a:pPr>
            <a:endParaRPr lang="lv-LV" dirty="0" smtClean="0"/>
          </a:p>
          <a:p>
            <a:pPr marL="457200" indent="-457200"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Kopsavilkums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356986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lv-LV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1, 2, 6, 14, 34, 82, 198, 478,…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Otrs saskaitāmais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lv-LV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lv-LV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lv-LV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strauji tiecas uz 0.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2791326"/>
                <a:ext cx="4105776" cy="1647324"/>
              </a:xfrm>
              <a:blipFill>
                <a:blip r:embed="rId2"/>
                <a:stretch>
                  <a:fillRect l="-4451" b="-1963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</p:spPr>
            <p:txBody>
              <a:bodyPr/>
              <a:lstStyle/>
              <a:p>
                <a:r>
                  <a:rPr lang="lv-LV" dirty="0" smtClean="0"/>
                  <a:t>Arī Fibonači skaitļus var izteikt kā divu ģeometrisku progresiju summu (no kurām viena strauji dilst uz 0. Otra ir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lv-LV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lv-LV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lv-LV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lv-LV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lv-LV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lv-LV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lv-LV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4686624" y="2289731"/>
                <a:ext cx="4105776" cy="2148919"/>
              </a:xfrm>
              <a:blipFill>
                <a:blip r:embed="rId3"/>
                <a:stretch>
                  <a:fillRect l="-4606" t="-4261" r="-6092" b="-1079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Aprēķinu piemēri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3" y="783390"/>
            <a:ext cx="4235075" cy="18528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312" y="783390"/>
            <a:ext cx="4220400" cy="116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70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z="2800" dirty="0" smtClean="0"/>
              <a:t>Tuvināšana ar racionālu virkni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70858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400" dirty="0" smtClean="0"/>
                  <a:t>Pierādīt, ka eksistē tāds naturāls skaitlis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400" dirty="0" smtClean="0"/>
                  <a:t>, ka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sz="2400" dirty="0" smtClean="0"/>
                  <a:t> decimālais </a:t>
                </a:r>
                <a:r>
                  <a:rPr lang="lv-LV" sz="2400" dirty="0"/>
                  <a:t>pieraksts sākas ar </a:t>
                </a:r>
                <a:r>
                  <a:rPr lang="lv-LV" sz="2400" dirty="0" smtClean="0"/>
                  <a:t>cipariem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2021…</m:t>
                    </m:r>
                  </m:oMath>
                </a14:m>
                <a:r>
                  <a:rPr lang="lv-LV" sz="2400" dirty="0" smtClean="0"/>
                  <a:t>.</a:t>
                </a:r>
                <a:endParaRPr lang="lv-LV" sz="24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552612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b="1" dirty="0" smtClean="0"/>
                  <a:t>Risinājuma plāns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Pierakstām nevienādības, kas izsaka uzdevuma apgalvojumu.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Skaitļa 2 kāpināšanu (pēc logaritmēšanas) var izteikt kā iracionāla skaitļa pieskaitīšanu pakāpes decimāllogaritmam.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Lietojam Dirihlē teorēmu, lai pamatotu, ka lieliem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dažas vērtības nonāks ļoti tuvu (pēc decimāllogaritma daļveida daļas).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lv-LV" dirty="0" smtClean="0"/>
                  <a:t>Izmantojot šo mazāko soli, nonākam vajadzīgajā intervālā.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3311" r="-1009" b="-2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 pamatot, ka 2 pakāpes var sākties ar to, ko vajag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15716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eksistē tāds naturāls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/>
                  <a:t>, ka vienlaicīgi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1995… </m:t>
                    </m:r>
                  </m:oMath>
                </a14:m>
                <a:r>
                  <a:rPr lang="lv-LV" dirty="0"/>
                  <a:t>, 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/>
                  <a:t> sākas ar cipariem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5991…</m:t>
                    </m:r>
                  </m:oMath>
                </a14:m>
                <a:r>
                  <a:rPr lang="lv-LV" dirty="0" smtClean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7502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Uzdevums: </a:t>
                </a:r>
                <a:r>
                  <a:rPr lang="lv-LV" dirty="0" smtClean="0"/>
                  <a:t>Pierādīt</a:t>
                </a:r>
                <a:r>
                  <a:rPr lang="lv-LV" dirty="0"/>
                  <a:t>, ka funkcija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𝑠𝑖𝑛𝑥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⁡</m:t>
                    </m:r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nav periodiska.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49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94812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lv-LV" i="1" dirty="0" smtClean="0">
                        <a:latin typeface="Cambria Math" panose="02040503050406030204" pitchFamily="18" charset="0"/>
                      </a:rPr>
                      <m:t>=1.4142135623731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lv-LV" dirty="0"/>
                  <a:t>. </a:t>
                </a:r>
                <a:r>
                  <a:rPr lang="lv-LV" dirty="0" smtClean="0"/>
                  <a:t>Tuvinājumi </a:t>
                </a:r>
                <a:r>
                  <a:rPr lang="lv-LV" dirty="0"/>
                  <a:t>skaitlim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ir: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0.41421…</m:t>
                    </m:r>
                  </m:oMath>
                </a14:m>
                <a:r>
                  <a:rPr lang="lv-LV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0.01421…</m:t>
                    </m:r>
                  </m:oMath>
                </a14:m>
                <a:r>
                  <a:rPr lang="lv-LV" dirty="0" smtClean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1.41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ar kļūdu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0.00421…</m:t>
                    </m:r>
                  </m:oMath>
                </a14:m>
                <a:r>
                  <a:rPr lang="lv-LV" dirty="0" smtClean="0"/>
                  <a:t>; utt.</a:t>
                </a:r>
                <a:endParaRPr lang="lv-LV" dirty="0"/>
              </a:p>
              <a:p>
                <a:r>
                  <a:rPr lang="lv-LV" dirty="0" smtClean="0"/>
                  <a:t>Bet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lv-LV" dirty="0" smtClean="0"/>
                  <a:t> nav optimāls racionālais tuvinājums, jo citām daļām kļūda ir vēl mazāka: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≈0.00245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Aplūkosim, kā tos var atrast (un cik labi var tuvināt).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483" b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Katru racionālu skaitli var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15518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b="1" dirty="0" smtClean="0"/>
                  <a:t>Teorēma:  </a:t>
                </a:r>
                <a:r>
                  <a:rPr lang="lv-LV" dirty="0" smtClean="0"/>
                  <a:t>Katram </a:t>
                </a:r>
                <a:r>
                  <a:rPr lang="lv-LV" dirty="0"/>
                  <a:t>pozitīvam reālam skaitlim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var atrast bezgalīgi daudz racionālus tuvinājumus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lv-LV" dirty="0"/>
                  <a:t> ar dažādiem saucējiem, no kuriem katram ir spēkā </a:t>
                </a:r>
                <a:r>
                  <a:rPr lang="lv-LV" dirty="0" smtClean="0"/>
                  <a:t>nevienādība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r>
                  <a:rPr lang="lv-LV" i="1" dirty="0" smtClean="0"/>
                  <a:t>Šie tuvinājumi ir daudz labāki nekā (pareizi noapaļotas) galīgās decimāldaļas, jo 1.414 jeb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1414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lv-LV" i="1" dirty="0" smtClean="0"/>
                  <a:t> tuvina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i="1" dirty="0" smtClean="0"/>
                  <a:t> ar kļūdu, kas var sasniegt 0.0005 (nevis 0.000001)</a:t>
                </a:r>
                <a:endParaRPr lang="lv-LV" i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80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Teorēma par kvadrātisko tuvināšanu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2545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</p:spPr>
            <p:txBody>
              <a:bodyPr/>
              <a:lstStyle/>
              <a:p>
                <a:r>
                  <a:rPr lang="lv-LV" sz="2000" dirty="0" smtClean="0"/>
                  <a:t>Izrakstām augošā secībā visas daļas no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[0;1]</m:t>
                    </m:r>
                  </m:oMath>
                </a14:m>
                <a:r>
                  <a:rPr lang="lv-LV" sz="2000" dirty="0" smtClean="0"/>
                  <a:t>, kuru saucēji nepārsniedz fiksētu skaitli (piemēram, 9).</a:t>
                </a:r>
              </a:p>
              <a:p>
                <a:r>
                  <a:rPr lang="lv-LV" sz="2000" b="1" dirty="0" smtClean="0"/>
                  <a:t>Jautājums:</a:t>
                </a:r>
                <a:r>
                  <a:rPr lang="lv-LV" sz="2000" dirty="0" smtClean="0"/>
                  <a:t> Kā uzzināt, vai daļas a/b, c/d ir "kaimiņi" Fareja virknē?</a:t>
                </a:r>
                <a:endParaRPr lang="lv-LV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6708808" y="758505"/>
                <a:ext cx="2083592" cy="3680145"/>
              </a:xfrm>
              <a:blipFill>
                <a:blip r:embed="rId3"/>
                <a:stretch>
                  <a:fillRect l="-7625" t="-1987" r="-10557" b="-546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Fareja virknes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471" y="840786"/>
            <a:ext cx="6254840" cy="351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79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</p:spPr>
            <p:txBody>
              <a:bodyPr>
                <a:noAutofit/>
              </a:bodyPr>
              <a:lstStyle/>
              <a:p>
                <a:r>
                  <a:rPr lang="lv-LV" sz="2000" dirty="0" smtClean="0"/>
                  <a:t>Kā iegūt vislabākos (ar mazāko saucēju) racionālos tuvinājumus skaitļiem 2 un 5? 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Optimāli tuvinājumi no augšas un no apakšas.</a:t>
                </a:r>
                <a:endParaRPr lang="lv-LV" sz="2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472" y="758505"/>
                <a:ext cx="2876991" cy="3680145"/>
              </a:xfrm>
              <a:blipFill>
                <a:blip r:embed="rId3"/>
                <a:stretch>
                  <a:fillRect l="-5297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Tuvināšana ar Fareja virknēm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7953" y="778438"/>
            <a:ext cx="5553157" cy="312119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4841508" y="3599847"/>
            <a:ext cx="0" cy="644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lv-LV" sz="2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=0.3678794…</m:t>
                    </m:r>
                  </m:oMath>
                </a14:m>
                <a:r>
                  <a:rPr lang="lv-LV" sz="2400" dirty="0" smtClean="0"/>
                  <a:t> </a:t>
                </a:r>
                <a:endParaRPr lang="lv-LV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872" y="4265394"/>
                <a:ext cx="2920736" cy="461665"/>
              </a:xfrm>
              <a:prstGeom prst="rect">
                <a:avLst/>
              </a:prstGeom>
              <a:blipFill>
                <a:blip r:embed="rId5"/>
                <a:stretch>
                  <a:fillRect l="-417" b="-21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37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7472" y="758505"/>
            <a:ext cx="2453480" cy="3680145"/>
          </a:xfrm>
        </p:spPr>
        <p:txBody>
          <a:bodyPr>
            <a:noAutofit/>
          </a:bodyPr>
          <a:lstStyle/>
          <a:p>
            <a:r>
              <a:rPr lang="lv-LV" dirty="0" smtClean="0"/>
              <a:t>Mazākā skaitļu kopa, 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endParaRPr lang="lv-LV" dirty="0"/>
          </a:p>
        </p:txBody>
      </p:sp>
      <p:sp>
        <p:nvSpPr>
          <p:cNvPr id="9" name="Content Placeholder 8"/>
          <p:cNvSpPr>
            <a:spLocks noGrp="1"/>
          </p:cNvSpPr>
          <p:nvPr>
            <p:ph idx="10"/>
          </p:nvPr>
        </p:nvSpPr>
        <p:spPr>
          <a:xfrm>
            <a:off x="5861784" y="758505"/>
            <a:ext cx="2930615" cy="3680145"/>
          </a:xfrm>
        </p:spPr>
        <p:txBody>
          <a:bodyPr/>
          <a:lstStyle/>
          <a:p>
            <a:r>
              <a:rPr lang="lv-LV" dirty="0"/>
              <a:t>Mazākā skaitļu kopa, kas satur skaitļus 0 un </a:t>
            </a:r>
            <a:r>
              <a:rPr lang="lv-LV" dirty="0" smtClean="0"/>
              <a:t>1, kurā var </a:t>
            </a:r>
            <a:r>
              <a:rPr lang="lv-LV" dirty="0"/>
              <a:t>veikt visas </a:t>
            </a:r>
            <a:r>
              <a:rPr lang="lv-LV" dirty="0" smtClean="0"/>
              <a:t>četras </a:t>
            </a:r>
            <a:r>
              <a:rPr lang="lv-LV" dirty="0"/>
              <a:t>aritmētiskās darbības </a:t>
            </a:r>
            <a:r>
              <a:rPr lang="lv-LV" dirty="0" smtClean="0"/>
              <a:t>(dabisks izņēmums: nevar </a:t>
            </a:r>
            <a:r>
              <a:rPr lang="lv-LV" dirty="0"/>
              <a:t>dalīt ar 0).</a:t>
            </a:r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Kāpēc ir būtiska racionālo skaitļu kopa?</a:t>
            </a:r>
            <a:endParaRPr lang="lv-LV" dirty="0"/>
          </a:p>
        </p:txBody>
      </p:sp>
      <p:sp>
        <p:nvSpPr>
          <p:cNvPr id="10" name="Content Placeholder 4"/>
          <p:cNvSpPr txBox="1">
            <a:spLocks/>
          </p:cNvSpPr>
          <p:nvPr/>
        </p:nvSpPr>
        <p:spPr>
          <a:xfrm>
            <a:off x="2936186" y="758504"/>
            <a:ext cx="2790364" cy="36801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v-LV" dirty="0" smtClean="0"/>
              <a:t>Mazākā skaitļu kopa, kas satur skaitļus 0 un 1, kurā var veikt </a:t>
            </a:r>
            <a:r>
              <a:rPr lang="lv-LV" i="1" dirty="0" smtClean="0">
                <a:solidFill>
                  <a:srgbClr val="0070C0"/>
                </a:solidFill>
              </a:rPr>
              <a:t>saskaitīšanu</a:t>
            </a:r>
            <a:r>
              <a:rPr lang="lv-LV" dirty="0" smtClean="0"/>
              <a:t>. </a:t>
            </a:r>
            <a:r>
              <a:rPr lang="lv-LV" i="1" dirty="0" smtClean="0">
                <a:solidFill>
                  <a:srgbClr val="0070C0"/>
                </a:solidFill>
              </a:rPr>
              <a:t>atņemšanu</a:t>
            </a:r>
            <a:r>
              <a:rPr lang="lv-LV" dirty="0" smtClean="0"/>
              <a:t> un </a:t>
            </a:r>
            <a:r>
              <a:rPr lang="lv-LV" i="1" dirty="0" smtClean="0">
                <a:solidFill>
                  <a:srgbClr val="0070C0"/>
                </a:solidFill>
              </a:rPr>
              <a:t>reizināšanu</a:t>
            </a:r>
            <a:r>
              <a:rPr lang="lv-LV" dirty="0" smtClean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21848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u="sng" dirty="0" smtClean="0"/>
              <a:t>Uzkonstruējami skaitļi:</a:t>
            </a:r>
          </a:p>
          <a:p>
            <a:r>
              <a:rPr lang="lv-LV" dirty="0" smtClean="0"/>
              <a:t>https</a:t>
            </a:r>
            <a:r>
              <a:rPr lang="lv-LV" dirty="0"/>
              <a:t>://www.cut-the-knot.org/arithmetic/rational.shtml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Iracionalitāte ģeometrijā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8656740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Ģeometriskos uzdevumos var aplūkot visus reālos skaitļus.</a:t>
            </a:r>
          </a:p>
          <a:p>
            <a:r>
              <a:rPr lang="lv-LV" dirty="0" smtClean="0"/>
              <a:t>Svarīga ģeometrijas apakšnozare: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Aplūkojam tās figūras un konstrukcijas, ko var veikt ar cirkuli un lineālu.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Sāk ar vienības nogriezni (ar garumu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).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 ir konstruējams, ja tas ir garums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𝑀𝐾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, kur punktus M, K konstruē ar cirkuli un lineālu.</a:t>
                </a:r>
                <a:endParaRPr lang="lv-LV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564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60758" y="3445846"/>
            <a:ext cx="3840480" cy="1049153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659655" y="4215867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Oval 10"/>
          <p:cNvSpPr/>
          <p:nvPr/>
        </p:nvSpPr>
        <p:spPr>
          <a:xfrm>
            <a:off x="6841955" y="3886998"/>
            <a:ext cx="91440" cy="91440"/>
          </a:xfrm>
          <a:prstGeom prst="ellipse">
            <a:avLst/>
          </a:prstGeom>
          <a:gradFill>
            <a:gsLst>
              <a:gs pos="0">
                <a:srgbClr val="002060"/>
              </a:gs>
              <a:gs pos="100000">
                <a:schemeClr val="accent4">
                  <a:lumMod val="40000"/>
                  <a:lumOff val="60000"/>
                </a:schemeClr>
              </a:gs>
            </a:gsLst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TextBox 11"/>
          <p:cNvSpPr txBox="1"/>
          <p:nvPr/>
        </p:nvSpPr>
        <p:spPr>
          <a:xfrm>
            <a:off x="5662062" y="431033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A</a:t>
            </a:r>
            <a:endParaRPr lang="lv-LV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7090" y="397042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chemeClr val="tx2"/>
                </a:solidFill>
              </a:rPr>
              <a:t>B</a:t>
            </a:r>
            <a:endParaRPr lang="lv-LV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1554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sz="2000" b="1" dirty="0" smtClean="0"/>
                  <a:t>Uzdevums: </a:t>
                </a:r>
                <a:r>
                  <a:rPr lang="lv-LV" sz="2000" dirty="0"/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/>
                  <a:t> un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. Vai var uzkonstruēt to </a:t>
                </a:r>
                <a:r>
                  <a:rPr lang="lv-LV" sz="2000" dirty="0" smtClean="0"/>
                  <a:t>dalījumu </a:t>
                </a:r>
                <a:r>
                  <a:rPr lang="lv-LV" sz="2000" dirty="0"/>
                  <a:t>(nogriezni garumā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sz="20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sz="2000" dirty="0"/>
                  <a:t>)?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3863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 cirkuli/lineālu var reizināt un dalīt</a:t>
            </a:r>
            <a:endParaRPr lang="lv-LV" dirty="0"/>
          </a:p>
        </p:txBody>
      </p:sp>
      <p:pic>
        <p:nvPicPr>
          <p:cNvPr id="1026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67" y="3017785"/>
            <a:ext cx="3789836" cy="142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lv-LV" b="1" dirty="0" smtClean="0">
                    <a:solidFill>
                      <a:schemeClr val="tx2"/>
                    </a:solidFill>
                  </a:rPr>
                  <a:t>Uzdevums: </a:t>
                </a:r>
                <a:r>
                  <a:rPr lang="lv-LV" dirty="0" smtClean="0">
                    <a:solidFill>
                      <a:schemeClr val="tx2"/>
                    </a:solidFill>
                  </a:rPr>
                  <a:t>Uz taisnes atzīmēts vienības nogrieznis garumā 1, arī nogriežņi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. Vai var uzkonstruēt to reizinājumu (nogriezni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lv-LV" dirty="0" smtClean="0">
                    <a:solidFill>
                      <a:schemeClr val="tx2"/>
                    </a:solidFill>
                  </a:rPr>
                  <a:t>)?</a:t>
                </a:r>
                <a:endParaRPr lang="lv-LV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49" y="758505"/>
                <a:ext cx="3789836" cy="1477328"/>
              </a:xfrm>
              <a:prstGeom prst="rect">
                <a:avLst/>
              </a:prstGeom>
              <a:blipFill>
                <a:blip r:embed="rId4"/>
                <a:stretch>
                  <a:fillRect l="-1447" t="-2058" b="-53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78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jwilson.coe.uga.edu/MATH7200/Thm4.10b.gif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7663" y="1539312"/>
            <a:ext cx="4105275" cy="211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Var konstruēt arī atsevišķus iracionāla garuma nogriežņus. Piemēram, ja doti nogriežņi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 smtClean="0"/>
                  <a:t>, var konstruēt nogriezni, kura garums ir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Dots nogrieznis garumā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Vai var konstruēt nogriezni garumā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lv-LV" dirty="0" smtClean="0"/>
                  <a:t> ?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4"/>
                <a:stretch>
                  <a:fillRect l="-4606" t="-2318" r="-6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Kvadrātsakņu konstruēšana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6057210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</p:spPr>
            <p:txBody>
              <a:bodyPr>
                <a:normAutofit fontScale="85000" lnSpcReduction="10000"/>
              </a:bodyPr>
              <a:lstStyle/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72</m:t>
                            </m:r>
                          </m:e>
                          <m:sup>
                            <m:r>
                              <a:rPr lang="lv-LV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e>
                    </m:d>
                    <m: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lv-LV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lv-LV" dirty="0" smtClean="0"/>
              </a:p>
              <a:p>
                <a:r>
                  <a:rPr lang="lv-LV" dirty="0" smtClean="0"/>
                  <a:t>kur «Zelta </a:t>
                </a:r>
                <a:r>
                  <a:rPr lang="lv-LV" dirty="0"/>
                  <a:t>attiecība»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  <m:r>
                          <a:rPr lang="lv-LV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72</m:t>
                                </m:r>
                              </m:e>
                              <m:sup>
                                <m:r>
                                  <a:rPr lang="lv-LV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°</m:t>
                                </m:r>
                              </m:sup>
                            </m:sSup>
                          </m:e>
                        </m:d>
                        <m: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lv-LV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lv-LV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lv-LV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ad>
                      <m:radPr>
                        <m:degHide m:val="on"/>
                        <m:ctrlP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10+2</m:t>
                        </m:r>
                        <m:rad>
                          <m:radPr>
                            <m:degHide m:val="on"/>
                            <m:ctrlP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lv-LV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rad>
                      </m:e>
                    </m:rad>
                  </m:oMath>
                </a14:m>
                <a:endParaRPr lang="lv-LV" dirty="0" smtClean="0">
                  <a:solidFill>
                    <a:schemeClr val="tx2"/>
                  </a:solidFill>
                </a:endParaRPr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 smtClean="0"/>
              </a:p>
              <a:p>
                <a:pPr marL="342900" indent="-342900">
                  <a:buFont typeface="Webdings" panose="05030102010509060703" pitchFamily="18" charset="2"/>
                  <a:buChar char="4"/>
                </a:pPr>
                <a:endParaRPr lang="lv-LV" dirty="0"/>
              </a:p>
              <a:p>
                <a:r>
                  <a:rPr lang="lv-LV" b="1" dirty="0" smtClean="0"/>
                  <a:t>Jautājums: </a:t>
                </a:r>
                <a:r>
                  <a:rPr lang="lv-LV" dirty="0" smtClean="0"/>
                  <a:t>Vai var uzrakstīt kvadrātvienādojumu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lv-LV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d>
                  </m:oMath>
                </a14:m>
                <a:r>
                  <a:rPr lang="lv-LV" dirty="0" smtClean="0"/>
                  <a:t>? 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78941" y="758505"/>
                <a:ext cx="4725333" cy="3680145"/>
              </a:xfrm>
              <a:blipFill>
                <a:blip r:embed="rId2"/>
                <a:stretch>
                  <a:fillRect l="-3226" t="-33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Regulāra piecstūra konstruēšana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55875" y="758505"/>
            <a:ext cx="3589591" cy="4048489"/>
            <a:chOff x="493059" y="944852"/>
            <a:chExt cx="2814918" cy="3174781"/>
          </a:xfrm>
        </p:grpSpPr>
        <p:pic>
          <p:nvPicPr>
            <p:cNvPr id="6" name="Picture 2" descr="PentagonConstructi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059" y="944852"/>
              <a:ext cx="2814918" cy="3174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Connector 7"/>
            <p:cNvCxnSpPr/>
            <p:nvPr/>
          </p:nvCxnSpPr>
          <p:spPr>
            <a:xfrm>
              <a:off x="2187388" y="1201271"/>
              <a:ext cx="0" cy="1237129"/>
            </a:xfrm>
            <a:prstGeom prst="line">
              <a:avLst/>
            </a:prstGeom>
            <a:ln w="412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792941" y="2438400"/>
              <a:ext cx="394447" cy="0"/>
            </a:xfrm>
            <a:prstGeom prst="line">
              <a:avLst/>
            </a:prstGeom>
            <a:ln w="41275"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/>
          <p:cNvSpPr/>
          <p:nvPr/>
        </p:nvSpPr>
        <p:spPr>
          <a:xfrm>
            <a:off x="744071" y="4563035"/>
            <a:ext cx="3738282" cy="42134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013488" y="1085491"/>
            <a:ext cx="503000" cy="157759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0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 veida vienādsānu trijstūrus veido punkti šajā zīmējumā? (Kādi ir to leņķi?)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Kādas ir attiecības starp izkrāsotajiem nogriežņiem?</a:t>
            </a:r>
          </a:p>
          <a:p>
            <a:endParaRPr lang="lv-LV" dirty="0" smtClean="0"/>
          </a:p>
          <a:p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Piecstaru zvaigzne</a:t>
            </a:r>
            <a:endParaRPr lang="lv-LV" dirty="0"/>
          </a:p>
        </p:txBody>
      </p:sp>
      <p:pic>
        <p:nvPicPr>
          <p:cNvPr id="2050" name="Picture 2" descr="https://upload.wikimedia.org/wikipedia/commons/thumb/3/30/Pentagram-phi.svg/800px-Pentagram-phi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758505"/>
            <a:ext cx="3836032" cy="383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626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Pierādīt</a:t>
                </a:r>
                <a:r>
                  <a:rPr lang="lv-LV" dirty="0"/>
                  <a:t>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/>
                  <a:t> nevar izteikt formā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𝑏</m:t>
                    </m:r>
                    <m:rad>
                      <m:radPr>
                        <m:degHide m:val="on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rad>
                  </m:oMath>
                </a14:m>
                <a:r>
                  <a:rPr lang="lv-LV" dirty="0" smtClean="0"/>
                  <a:t>, </a:t>
                </a:r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 smtClean="0"/>
                  <a:t> </a:t>
                </a:r>
                <a:r>
                  <a:rPr lang="lv-LV" dirty="0"/>
                  <a:t>ir racionāli skaitļi.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Piemērs: Kuba dubultošana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55748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Antīkās Grieķijas rezultāts: </a:t>
            </a:r>
            <a:r>
              <a:rPr lang="lv-LV" dirty="0" smtClean="0"/>
              <a:t>Ar cirkuli un lineālu var uzkonstruēt regulāru 5-stūri. </a:t>
            </a:r>
          </a:p>
          <a:p>
            <a:r>
              <a:rPr lang="lv-LV" b="1" dirty="0" smtClean="0"/>
              <a:t>K.F.Gauss (19.gs.): </a:t>
            </a:r>
            <a:r>
              <a:rPr lang="lv-LV" dirty="0" smtClean="0"/>
              <a:t>Ar cirkuli un lineālu var uzkonstruēt regulāru 17-stūri.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Par dažādu leņķu konstruēšanu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0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Ar </a:t>
                </a:r>
                <a:r>
                  <a:rPr lang="lv-LV" dirty="0"/>
                  <a:t>cirkuli un lineālu nevar uzkonstruēt regulāru 9-stūri - leņķa trisekcijas uzdevums neizpildāms 60 grādu leņķim</a:t>
                </a:r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Jautājums:</a:t>
                </a:r>
                <a:r>
                  <a:rPr lang="lv-LV" dirty="0" smtClean="0"/>
                  <a:t> Vai var uzrakstīt algebrisku vienādojumu ar veseliem koeficientiem, kura sakne ir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r>
                  <a:rPr lang="lv-LV" dirty="0" smtClean="0"/>
                  <a:t> ?</a:t>
                </a:r>
                <a:endParaRPr lang="en-US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06555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06605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Racionālie skaitļi 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Ar efektīviem algoritmiem var saskaitīt, atņemt, utt.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Var ērti pierakstīt un saglabāt datora atmiņā (vienīgi bažas par saīsināšanu)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dirty="0" smtClean="0"/>
              <a:t>Kādēļ </a:t>
            </a:r>
            <a:r>
              <a:rPr lang="lv-LV" dirty="0"/>
              <a:t>vajadzīgi arī reālie skaitļi</a:t>
            </a:r>
            <a:r>
              <a:rPr lang="lv-LV" dirty="0" smtClean="0"/>
              <a:t>?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Daži attālumi ģeometrijas uzdevumos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Saknes, logaritmi, trigonometriskās funkcijas</a:t>
            </a:r>
          </a:p>
          <a:p>
            <a:pPr marL="798513" lvl="1" indent="-342900">
              <a:buFont typeface="Arial" panose="020B0604020202020204" pitchFamily="34" charset="0"/>
              <a:buChar char="•"/>
            </a:pPr>
            <a:r>
              <a:rPr lang="lv-LV" dirty="0" smtClean="0"/>
              <a:t>Virkņu robežas</a:t>
            </a:r>
            <a:endParaRPr lang="lv-LV" dirty="0"/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5178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Apakšējā veselā daļa </a:t>
                </a:r>
                <a:r>
                  <a:rPr lang="lv-LV" dirty="0" smtClean="0"/>
                  <a:t>(floor) </a:t>
                </a:r>
                <a:endParaRPr lang="en-US" dirty="0"/>
              </a:p>
              <a:p>
                <a:r>
                  <a:rPr lang="lv-LV" dirty="0" smtClean="0"/>
                  <a:t>ir lielākais veselais skaitlis, kas nepārsniedz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Daļveida daļa </a:t>
                </a:r>
                <a:r>
                  <a:rPr lang="lv-LV" dirty="0" smtClean="0"/>
                  <a:t>(fractional part):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⌊"/>
                        <m:endChr m:val="⌋"/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lv-LV" i="1" dirty="0" smtClean="0">
                    <a:solidFill>
                      <a:srgbClr val="0070C0"/>
                    </a:solidFill>
                  </a:rPr>
                  <a:t>Augšējā veselā daļa</a:t>
                </a:r>
                <a:r>
                  <a:rPr lang="lv-LV" dirty="0" smtClean="0"/>
                  <a:t> (ceiling)</a:t>
                </a:r>
                <a:br>
                  <a:rPr lang="lv-LV" dirty="0" smtClean="0"/>
                </a:br>
                <a:r>
                  <a:rPr lang="lv-LV" dirty="0" smtClean="0"/>
                  <a:t>ir mazākais veselais skaitlis, kas nav mazāks par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  <a:p>
                <a:endParaRPr lang="lv-LV" b="1" dirty="0" smtClean="0"/>
              </a:p>
              <a:p>
                <a:r>
                  <a:rPr lang="lv-LV" b="1" dirty="0" smtClean="0"/>
                  <a:t>Piemēri: </a:t>
                </a:r>
                <a:endParaRPr lang="en-US" b="1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8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Veselās daļas</a:t>
            </a:r>
            <a:endParaRPr lang="lv-LV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5613" indent="-223838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90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79450" indent="-2095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85000"/>
              <a:buFont typeface="Webdings" panose="05030102010509060703" pitchFamily="18" charset="2"/>
              <a:buChar char="4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896112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478354" y="758505"/>
            <a:ext cx="1714500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5872" y="2024219"/>
            <a:ext cx="1714500" cy="3829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919438" y="3299686"/>
            <a:ext cx="1443038" cy="3829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51961" y="3295606"/>
            <a:ext cx="143732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1163403" y="3907102"/>
            <a:ext cx="2014538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965139" y="3887896"/>
            <a:ext cx="202596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96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Apakšējās un augšējās veselās daļas grafiki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076325"/>
            <a:ext cx="6838950" cy="299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680" y="4196788"/>
                <a:ext cx="1234825" cy="461665"/>
              </a:xfrm>
              <a:prstGeom prst="rect">
                <a:avLst/>
              </a:prstGeom>
              <a:blipFill>
                <a:blip r:embed="rId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lv-LV" sz="2400" i="1" dirty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lv-LV" sz="240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400" b="0" i="1" dirty="0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lv-LV" sz="24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38" y="4061860"/>
                <a:ext cx="1234825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7364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Dažas acīmredzamas īpašības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18" y="662253"/>
            <a:ext cx="526732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37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sz="2000" dirty="0" smtClean="0"/>
                  <a:t>(5) Ja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𝑞𝑏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sz="2000" dirty="0" smtClean="0"/>
                  <a:t> ir dalījums veseliem skaitļiem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sz="2000" dirty="0" smtClean="0"/>
                  <a:t> un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sz="2000" dirty="0" smtClean="0"/>
                  <a:t> (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sz="2000" dirty="0" smtClean="0"/>
                  <a:t>), tad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lv-LV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lv-LV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lv-LV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  <m:r>
                        <a:rPr lang="lv-LV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000" dirty="0" smtClean="0"/>
              </a:p>
              <a:p>
                <a:r>
                  <a:rPr lang="lv-LV" sz="2000" dirty="0" smtClean="0"/>
                  <a:t>(6) Izteiksme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 noapaļo skaitli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līdz tuvākajam veselajam skaitlim (puses apaļo uz augšu)</a:t>
                </a:r>
              </a:p>
              <a:p>
                <a:r>
                  <a:rPr lang="lv-LV" sz="2000" dirty="0" smtClean="0"/>
                  <a:t>(7)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lv-LV" sz="2000" dirty="0" smtClean="0"/>
              </a:p>
              <a:p>
                <a:r>
                  <a:rPr lang="lv-LV" sz="2000" dirty="0" smtClean="0"/>
                  <a:t>(8) Skaitļa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daudzkārtņu skaits, kas nepārsniedz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ir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</a:p>
              <a:p>
                <a:r>
                  <a:rPr lang="lv-LV" sz="2000" dirty="0" smtClean="0"/>
                  <a:t>(9) Visiem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sz="2000" dirty="0" smtClean="0"/>
                  <a:t> un naturāliem </a:t>
                </a:r>
                <a14:m>
                  <m:oMath xmlns:m="http://schemas.openxmlformats.org/officeDocument/2006/math">
                    <m:r>
                      <a:rPr lang="lv-LV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sz="2000" dirty="0" smtClean="0"/>
                  <a:t> izpildās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⌊"/>
                                <m:endChr m:val="⌋"/>
                                <m:ctrlPr>
                                  <a:rPr lang="lv-LV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lv-LV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lv-LV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lv-LV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lv-LV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lv-LV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lv-LV" sz="2000" dirty="0" smtClean="0"/>
                  <a:t>.</a:t>
                </a:r>
                <a:endParaRPr lang="lv-LV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198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Citas īpašības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9872566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lv-LV" b="1" dirty="0" smtClean="0"/>
                  <a:t>Piemērs</a:t>
                </a:r>
                <a:r>
                  <a:rPr lang="en-US" dirty="0" smtClean="0"/>
                  <a:t>: </a:t>
                </a:r>
                <a:r>
                  <a:rPr lang="lv-LV" dirty="0" smtClean="0"/>
                  <a:t>Dots reāls skaitlis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 smtClean="0"/>
                  <a:t>. Pierādīt, ka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⌋=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⌋ + 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 + 1/2⌋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endParaRPr lang="lv-LV" dirty="0" smtClean="0"/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Apzīmējam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/>
                      </a:rPr>
                      <m:t>𝜀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, </a:t>
                </a:r>
                <a:r>
                  <a:rPr lang="lv-LV" dirty="0" smtClean="0">
                    <a:ea typeface="Cambria Math"/>
                  </a:rPr>
                  <a:t>kur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</m:oMath>
                </a14:m>
                <a:r>
                  <a:rPr lang="en-US" dirty="0"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ir vesels skaitlis un</a:t>
                </a:r>
                <a:r>
                  <a:rPr lang="en-US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itchFamily="18" charset="0"/>
                      </a:rPr>
                      <m:t>&lt;1</m:t>
                    </m:r>
                  </m:oMath>
                </a14:m>
                <a:r>
                  <a:rPr lang="en-US" dirty="0">
                    <a:latin typeface="Cambria Math"/>
                    <a:ea typeface="Cambria Math"/>
                  </a:rPr>
                  <a:t>. </a:t>
                </a:r>
              </a:p>
              <a:p>
                <a:r>
                  <a:rPr lang="en-US" u="sng" dirty="0" smtClean="0">
                    <a:latin typeface="Cambria Math"/>
                    <a:ea typeface="Cambria Math"/>
                  </a:rPr>
                  <a:t>1</a:t>
                </a:r>
                <a:r>
                  <a:rPr lang="lv-LV" u="sng" dirty="0" smtClean="0">
                    <a:latin typeface="Cambria Math"/>
                    <a:ea typeface="Cambria Math"/>
                  </a:rPr>
                  <a:t>.gadījums</a:t>
                </a:r>
                <a:r>
                  <a:rPr lang="en-US" u="sng" dirty="0" smtClean="0">
                    <a:latin typeface="Cambria Math"/>
                    <a:ea typeface="Cambria Math"/>
                  </a:rPr>
                  <a:t>: </a:t>
                </a:r>
                <a:r>
                  <a:rPr lang="en-US" i="1" dirty="0" smtClean="0">
                    <a:latin typeface="Cambria Math"/>
                    <a:ea typeface="Cambria Math"/>
                  </a:rPr>
                  <a:t>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 </a:t>
                </a:r>
                <a:r>
                  <a:rPr lang="en-US" dirty="0">
                    <a:latin typeface="Cambria Math"/>
                    <a:ea typeface="Cambria Math"/>
                  </a:rPr>
                  <a:t>&lt; ½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&lt; 1.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n,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latin typeface="Cambria Math"/>
                    <a:ea typeface="Cambria Math"/>
                  </a:rPr>
                  <a:t> jo</a:t>
                </a:r>
                <a:r>
                  <a:rPr lang="en-US" i="1" dirty="0" smtClean="0">
                    <a:latin typeface="Cambria Math"/>
                    <a:ea typeface="Cambria Math"/>
                  </a:rPr>
                  <a:t> 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½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1/2</a:t>
                </a:r>
                <a:r>
                  <a:rPr lang="en-US" dirty="0">
                    <a:latin typeface="Cambria Math"/>
                    <a:ea typeface="Cambria Math"/>
                  </a:rPr>
                  <a:t> +</a:t>
                </a:r>
                <a:r>
                  <a:rPr lang="el-GR" dirty="0">
                    <a:latin typeface="Cambria Math"/>
                    <a:ea typeface="Cambria Math"/>
                  </a:rPr>
                  <a:t> ε</a:t>
                </a:r>
                <a:r>
                  <a:rPr lang="en-US" dirty="0">
                    <a:latin typeface="Cambria Math"/>
                    <a:ea typeface="Cambria Math"/>
                  </a:rPr>
                  <a:t> )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 </a:t>
                </a:r>
                <a:r>
                  <a:rPr lang="en-US" dirty="0">
                    <a:latin typeface="Cambria Math"/>
                    <a:ea typeface="Cambria Math"/>
                  </a:rPr>
                  <a:t>≤</a:t>
                </a:r>
                <a:r>
                  <a:rPr lang="en-US" dirty="0">
                    <a:ea typeface="Cambria Math"/>
                  </a:rPr>
                  <a:t> ½ +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&lt; 1. </a:t>
                </a: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 un </a:t>
                </a:r>
                <a:r>
                  <a:rPr lang="en-US" dirty="0" smtClean="0"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.</a:t>
                </a:r>
                <a:endParaRPr lang="en-US" dirty="0">
                  <a:ea typeface="Cambria Math"/>
                </a:endParaRPr>
              </a:p>
              <a:p>
                <a:r>
                  <a:rPr lang="lv-LV" u="sng" dirty="0" smtClean="0">
                    <a:latin typeface="Cambria Math"/>
                    <a:ea typeface="Cambria Math"/>
                  </a:rPr>
                  <a:t>2.gadījums</a:t>
                </a:r>
                <a:r>
                  <a:rPr lang="en-US" i="1" u="sng" dirty="0" smtClean="0">
                    <a:latin typeface="Cambria Math"/>
                    <a:ea typeface="Cambria Math"/>
                  </a:rPr>
                  <a:t>:</a:t>
                </a:r>
                <a:r>
                  <a:rPr lang="en-US" i="1" dirty="0" smtClean="0">
                    <a:latin typeface="Cambria Math"/>
                    <a:ea typeface="Cambria Math"/>
                  </a:rPr>
                  <a:t>     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≥ ½ </a:t>
                </a: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+ 2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=  (2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+(2</a:t>
                </a:r>
                <a:r>
                  <a:rPr lang="el-GR" dirty="0">
                    <a:latin typeface="Cambria Math"/>
                    <a:ea typeface="Cambria Math"/>
                  </a:rPr>
                  <a:t>ε</a:t>
                </a:r>
                <a:r>
                  <a:rPr lang="en-US" dirty="0">
                    <a:latin typeface="Cambria Math"/>
                    <a:ea typeface="Cambria Math"/>
                  </a:rPr>
                  <a:t>  − 1)  </a:t>
                </a:r>
                <a:r>
                  <a:rPr lang="lv-LV" dirty="0" smtClean="0">
                    <a:latin typeface="Cambria Math"/>
                    <a:ea typeface="Cambria Math"/>
                  </a:rPr>
                  <a:t>un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+ 1, </a:t>
                </a:r>
                <a:r>
                  <a:rPr lang="lv-LV" dirty="0" smtClean="0">
                    <a:latin typeface="Cambria Math"/>
                    <a:ea typeface="Cambria Math"/>
                  </a:rPr>
                  <a:t>jo</a:t>
                </a:r>
                <a:r>
                  <a:rPr lang="en-US" dirty="0" smtClean="0"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0≤2</m:t>
                    </m:r>
                    <m:r>
                      <a:rPr lang="el-GR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itchFamily="18" charset="0"/>
                      </a:rPr>
                      <m:t>−1&lt;1</m:t>
                    </m:r>
                  </m:oMath>
                </a14:m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(1/2 +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 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)</a:t>
                </a:r>
                <a:r>
                  <a:rPr lang="en-US" dirty="0">
                    <a:latin typeface="Cambria Math"/>
                    <a:ea typeface="Cambria Math"/>
                  </a:rPr>
                  <a:t>⌋ = ⌊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+  (</a:t>
                </a:r>
                <a:r>
                  <a:rPr lang="el-GR" dirty="0">
                    <a:latin typeface="Cambria Math" pitchFamily="18" charset="0"/>
                    <a:ea typeface="Cambria Math" pitchFamily="18" charset="0"/>
                  </a:rPr>
                  <a:t>ε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 – 1/2)</a:t>
                </a:r>
                <a:r>
                  <a:rPr lang="en-US" dirty="0">
                    <a:latin typeface="Cambria Math"/>
                    <a:ea typeface="Cambria Math"/>
                  </a:rPr>
                  <a:t>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</a:t>
                </a:r>
                <a:r>
                  <a:rPr lang="en-US" dirty="0" smtClean="0">
                    <a:latin typeface="Cambria Math"/>
                    <a:ea typeface="Cambria Math"/>
                  </a:rPr>
                  <a:t>1. </a:t>
                </a:r>
                <a:endParaRPr lang="en-US" dirty="0">
                  <a:latin typeface="Cambria Math"/>
                  <a:ea typeface="Cambria Math"/>
                </a:endParaRPr>
              </a:p>
              <a:p>
                <a:pPr lvl="1"/>
                <a:r>
                  <a:rPr lang="lv-LV" dirty="0" smtClean="0">
                    <a:latin typeface="Cambria Math"/>
                    <a:ea typeface="Cambria Math"/>
                  </a:rPr>
                  <a:t>Tātad</a:t>
                </a:r>
                <a:r>
                  <a:rPr lang="en-US" dirty="0" smtClean="0">
                    <a:latin typeface="Cambria Math"/>
                    <a:ea typeface="Cambria Math"/>
                  </a:rPr>
                  <a:t>,  </a:t>
                </a:r>
                <a:r>
                  <a:rPr lang="en-US" dirty="0">
                    <a:latin typeface="Cambria Math"/>
                    <a:ea typeface="Cambria Math"/>
                  </a:rPr>
                  <a:t>⌊2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 </a:t>
                </a:r>
                <a:r>
                  <a:rPr lang="en-US" dirty="0">
                    <a:ea typeface="Cambria Math"/>
                  </a:rPr>
                  <a:t>and </a:t>
                </a:r>
                <a:r>
                  <a:rPr lang="en-US" dirty="0">
                    <a:latin typeface="Cambria Math"/>
                    <a:ea typeface="Cambria Math"/>
                  </a:rPr>
                  <a:t>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⌋ + ⌊</a:t>
                </a:r>
                <a:r>
                  <a:rPr lang="en-US" i="1" dirty="0">
                    <a:latin typeface="Cambria Math"/>
                    <a:ea typeface="Cambria Math"/>
                  </a:rPr>
                  <a:t>x</a:t>
                </a:r>
                <a:r>
                  <a:rPr lang="en-US" dirty="0">
                    <a:latin typeface="Cambria Math"/>
                    <a:ea typeface="Cambria Math"/>
                  </a:rPr>
                  <a:t> + 1/2⌋ = 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(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+ 1)  = 2</a:t>
                </a:r>
                <a:r>
                  <a:rPr lang="en-US" i="1" dirty="0">
                    <a:latin typeface="Cambria Math"/>
                    <a:ea typeface="Cambria Math"/>
                  </a:rPr>
                  <a:t>n</a:t>
                </a:r>
                <a:r>
                  <a:rPr lang="en-US" dirty="0">
                    <a:latin typeface="Cambria Math"/>
                    <a:ea typeface="Cambria Math"/>
                  </a:rPr>
                  <a:t> + 1.           </a:t>
                </a:r>
                <a:endParaRPr lang="en-US" dirty="0">
                  <a:ea typeface="Cambria Math"/>
                </a:endParaRP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02" t="-2815" r="-649" b="-29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421152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Liela iesildīšanās sadaļa...</a:t>
            </a:r>
            <a:endParaRPr lang="lv-LV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Tests par racionāliem, iracionāliem skaitļiem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4007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Sauksim naturālu skaitli </a:t>
                </a:r>
                <a:r>
                  <a:rPr lang="lv-LV" i="1" dirty="0"/>
                  <a:t>n</a:t>
                </a:r>
                <a:r>
                  <a:rPr lang="lv-LV" dirty="0"/>
                  <a:t> par </a:t>
                </a:r>
                <a:r>
                  <a:rPr lang="lv-LV" i="1" dirty="0"/>
                  <a:t>derīgu</a:t>
                </a:r>
                <a:r>
                  <a:rPr lang="lv-LV" dirty="0"/>
                  <a:t>, ja attēlā dotās izteiksmes vērtība arī ir naturāls skaitlis.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+85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+2021</m:t>
                          </m:r>
                        </m:e>
                      </m:rad>
                    </m:oMath>
                  </m:oMathPara>
                </a14:m>
                <a:endParaRPr lang="lv-LV" dirty="0" smtClean="0"/>
              </a:p>
              <a:p>
                <a:r>
                  <a:rPr lang="lv-LV" dirty="0" smtClean="0"/>
                  <a:t>Atrast </a:t>
                </a:r>
                <a:r>
                  <a:rPr lang="lv-LV" dirty="0"/>
                  <a:t>visu derīgo skaitļu summu.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20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Ieteikums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Vajag</a:t>
            </a:r>
            <a:r>
              <a:rPr lang="en-US" dirty="0" smtClean="0"/>
              <a:t> </a:t>
            </a:r>
            <a:r>
              <a:rPr lang="en-US" dirty="0" err="1" smtClean="0"/>
              <a:t>reizin</a:t>
            </a:r>
            <a:r>
              <a:rPr lang="lv-LV" dirty="0" smtClean="0"/>
              <a:t>āt ar 4 zem saknes un atdalīt pilno kvadrātu.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9866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naturālu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, kuram izpildās attēlā dotā vienādība.</a:t>
                </a:r>
              </a:p>
              <a:p>
                <a:r>
                  <a:rPr lang="lv-LV" dirty="0"/>
                  <a:t>(Formulā ar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lv-LV" dirty="0"/>
                  <a:t> apzīmēta skaitļa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veselā daļa.)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</m:e>
                      </m:d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=1898</m:t>
                      </m:r>
                    </m:oMath>
                  </m:oMathPara>
                </a14:m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Quiz2021#4.2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9352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Vajag sasummēt līdz pilnām divnieka pakāpēm. Pēc tam atrast, cik saskaitāmo pietrūkst līdz 1898.</a:t>
            </a:r>
          </a:p>
          <a:p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105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lv-LV" dirty="0" smtClean="0"/>
                  <a:t>Racionālu skaitli var pierakstīt kā racionālu daļu p/q. (Dažreiz ir vairāki pieraksti, bet var pārveidot saīsinātā formā un veikt visas darbības). </a:t>
                </a:r>
              </a:p>
              <a:p>
                <a:r>
                  <a:rPr lang="lv-LV" dirty="0" smtClean="0"/>
                  <a:t>Ko nozīmē definēt iracionālu skaitli. Ko nozīmē tas, ka matemātikā pazīstamas konstantes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lv-LV" dirty="0" smtClean="0"/>
                  <a:t> vai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, vai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Bezgalīgas decimāldaļas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Racionālo skaitļu Košī virknes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lv-LV" dirty="0" smtClean="0"/>
                  <a:t>Dedekinda šķēlumi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64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Ko nozīmē definēt iracionālu skaitli?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9749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Cik daudzi no pirmajiem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lv-LV" dirty="0"/>
                  <a:t> naturālajiem skaitļiem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,100</m:t>
                    </m:r>
                  </m:oMath>
                </a14:m>
                <a:r>
                  <a:rPr lang="lv-LV" dirty="0"/>
                  <a:t>) ir izsakāmi ar attēlā redzamo izteiksmi, kur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ir reāls skaitlis</a:t>
                </a:r>
                <a:r>
                  <a:rPr lang="lv-LV" dirty="0" smtClean="0"/>
                  <a:t>.</a:t>
                </a:r>
                <a:endParaRPr lang="ru-RU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[1;10] ir 6 vērtības.</a:t>
                </a:r>
              </a:p>
              <a:p>
                <a:r>
                  <a:rPr lang="lv-LV" dirty="0" smtClean="0"/>
                  <a:t>Simetrijas dēļ – citur ir tāpat. </a:t>
                </a:r>
              </a:p>
              <a:p>
                <a:r>
                  <a:rPr lang="lv-LV" dirty="0" smtClean="0"/>
                  <a:t>60 vērtības, kuras var dabūt.</a:t>
                </a:r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01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Quiz2021#4.3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53784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 1:</a:t>
                </a:r>
                <a:r>
                  <a:rPr lang="lv-LV" dirty="0" smtClean="0"/>
                  <a:t> Funkcijas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grafiks simetrisks pret paralēlajām pārnesēm.</a:t>
                </a:r>
              </a:p>
              <a:p>
                <a:r>
                  <a:rPr lang="lv-LV" b="1" dirty="0"/>
                  <a:t>Ieteikums </a:t>
                </a:r>
                <a:r>
                  <a:rPr lang="lv-LV" b="1" dirty="0" smtClean="0"/>
                  <a:t>2: </a:t>
                </a:r>
                <a:r>
                  <a:rPr lang="lv-LV" dirty="0" smtClean="0"/>
                  <a:t>Pietiek aplūkot tās vērtības, kurām saucējā ir LKD(2,4,6,8).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062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 pozitīvs skaitlis </a:t>
                </a:r>
                <a14:m>
                  <m:oMath xmlns:m="http://schemas.openxmlformats.org/officeDocument/2006/math">
                    <m:r>
                      <a:rPr lang="lv-LV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 smtClean="0"/>
                  <a:t>, kam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2&lt;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 dirty="0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lv-LV" dirty="0"/>
                  <a:t>. </a:t>
                </a:r>
              </a:p>
              <a:p>
                <a:r>
                  <a:rPr lang="lv-LV" dirty="0"/>
                  <a:t>Atrast </a:t>
                </a:r>
                <a:r>
                  <a:rPr lang="lv-LV" dirty="0" smtClean="0"/>
                  <a:t>izteiksmes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−144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lv-LV" dirty="0"/>
                  <a:t> vērtību.</a:t>
                </a:r>
              </a:p>
              <a:p>
                <a:r>
                  <a:rPr lang="lv-LV" dirty="0"/>
                  <a:t/>
                </a:r>
                <a:br>
                  <a:rPr lang="lv-LV" dirty="0"/>
                </a:b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Quiz2021#4.4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0021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Izteikt a ar kubisku vienādojumu, minēt saknes.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Kāpināt zelta attiecību kvadrātā.</a:t>
            </a:r>
          </a:p>
          <a:p>
            <a:r>
              <a:rPr lang="lv-LV" b="1" dirty="0" smtClean="0"/>
              <a:t>Ieteikums:</a:t>
            </a:r>
            <a:r>
              <a:rPr lang="lv-LV" dirty="0" smtClean="0"/>
              <a:t> Vienkāršot izteiksmi ar Ņūtona binoma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349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Atrast mazāko naturālo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lv-LV" dirty="0"/>
                  <a:t>, pie kura vienādojumam </a:t>
                </a:r>
                <a:endParaRPr lang="lv-LV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2021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 smtClean="0"/>
                  <a:t>nav </a:t>
                </a:r>
                <a:r>
                  <a:rPr lang="lv-LV" dirty="0"/>
                  <a:t>atrisinājuma veselos skaitļos.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Quiz2021#4.5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86891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Ieteikums: </a:t>
                </a:r>
                <a:r>
                  <a:rPr lang="lv-LV" dirty="0" smtClean="0"/>
                  <a:t>Risinām nevienādību: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2021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8471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Dots,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lv-LV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lv-LV" dirty="0" smtClean="0"/>
                  <a:t>, kur </a:t>
                </a:r>
                <a:r>
                  <a:rPr lang="lv-LV" dirty="0"/>
                  <a:t>naturāli skaitļi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/>
                  <a:t> veido augošu ģeometrisku progresiju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lv-LV" dirty="0"/>
                  <a:t> ir vesela skaitļa kvadrāts. </a:t>
                </a:r>
                <a:r>
                  <a:rPr lang="lv-LV" dirty="0" smtClean="0"/>
                  <a:t>Atrast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223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Quiz2021#4.6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6168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Ģeometriskai progresijai logaritmi aug aritmētiskā progresijā.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7005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0"/>
              </p:nvPr>
            </p:nvSpPr>
            <p:spPr/>
            <p:txBody>
              <a:bodyPr/>
              <a:lstStyle/>
              <a:p>
                <a:r>
                  <a:rPr lang="lv-LV" dirty="0" smtClean="0"/>
                  <a:t>Attēlā </a:t>
                </a:r>
                <a:r>
                  <a:rPr lang="lv-LV" dirty="0"/>
                  <a:t>redzami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lv-LV" dirty="0"/>
                  <a:t> kongruenti aplīši trīs rindās, kuriem no ārpuses pieskaras taisnstūris. Taisnstūra garākās malas attiecība pret īsāko ir uzdota ar formulu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rad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lv-LV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kur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ir naturāli skaitļi. </a:t>
                </a:r>
              </a:p>
              <a:p>
                <a:r>
                  <a:rPr lang="lv-LV" dirty="0"/>
                  <a:t>Atrast skaitļus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.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blipFill>
                <a:blip r:embed="rId2"/>
                <a:stretch>
                  <a:fillRect l="-4606" t="-2318" r="-4458" b="-86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Quiz2021#4.7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1" y="933651"/>
            <a:ext cx="3572924" cy="14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Var ieviest apzīmējumu rādiusam un izteikt garumu un platumu.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72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dirty="0" smtClean="0"/>
                  <a:t>(Plaši zināms: Kvadrātsakne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lv-LV" dirty="0" smtClean="0"/>
                  <a:t> ir iracionāla).</a:t>
                </a:r>
              </a:p>
              <a:p>
                <a:r>
                  <a:rPr lang="lv-LV" b="1" dirty="0" smtClean="0"/>
                  <a:t>Apgalvojums:</a:t>
                </a:r>
                <a:r>
                  <a:rPr lang="lv-LV" dirty="0" smtClean="0"/>
                  <a:t> Jebkuriem naturāliem skaitļiem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vai nu izrādās,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lv-LV" dirty="0" smtClean="0"/>
                  <a:t> ir naturāls skaitlis, vai arī tas ir iracionāls skaitlis.</a:t>
                </a:r>
              </a:p>
              <a:p>
                <a:r>
                  <a:rPr lang="lv-LV" b="1" dirty="0" smtClean="0"/>
                  <a:t>Pierādījums: </a:t>
                </a:r>
                <a:r>
                  <a:rPr lang="lv-LV" dirty="0" smtClean="0"/>
                  <a:t>Pietiek pārbaudīt, ka neviena sakne nevar būt racionāla daļa (kas nav vesela). No pretējā: Pieņemam, ka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den>
                    </m:f>
                  </m:oMath>
                </a14:m>
                <a:r>
                  <a:rPr lang="lv-LV" dirty="0" smtClean="0"/>
                  <a:t>.   Ja daļa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lv-LV" dirty="0" smtClean="0"/>
                  <a:t> ir nesaīsināma, tad kāpinot katru skaitli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-tajā pakāpē, arī daļa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lv-LV" dirty="0" smtClean="0"/>
                  <a:t> būs nesaīsināma. Pretruna, jo pieņēmām, ka a ir vesels.</a:t>
                </a:r>
                <a:endParaRPr lang="lv-LV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1325" r="-1226" b="-1109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Sakņu iracionalitāte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129829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Uzrakstīt attēlā redzamās izteiksmes vērtību kā racionālu skaitli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lv-LV" dirty="0" smtClean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func>
                            <m:func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lv-LV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</m:e>
                                <m:sup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Quiz2021#4.8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52122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Ieteikums:</a:t>
            </a:r>
            <a:r>
              <a:rPr lang="lv-LV" dirty="0" smtClean="0"/>
              <a:t> Gan daļas skaitītājā, gan saucējā var panākt vienādas bāzes logaritmus un lietot logaritma bāzes maiņas formulu.</a:t>
            </a:r>
            <a:endParaRPr lang="lv-LV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108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Virknē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1000, 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1000−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pirmie divi locekļi ir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lv-LV" dirty="0"/>
                  <a:t> un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, bet katru nākamo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/>
                  <a:t> iegūst atņemot iepriekšējo no tam </a:t>
                </a:r>
                <a:r>
                  <a:rPr lang="lv-LV" dirty="0" smtClean="0"/>
                  <a:t>iepriekšējā: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  <a:p>
                <a:r>
                  <a:rPr lang="lv-LV" dirty="0"/>
                  <a:t>Virknes pēdējais loceklis ir pirmais negatīvais skaitlis, kas parādās šajā procesā. Kura naturāla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lv-LV" dirty="0"/>
                  <a:t> vērtība rada visgarāko virkni?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Quiz2021#4.9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364294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5737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Reāls skaitlis r apmierina attēlā doto vienādību.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91</m:t>
                              </m:r>
                            </m:num>
                            <m:den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=546.</m:t>
                      </m:r>
                    </m:oMath>
                  </m:oMathPara>
                </a14:m>
                <a:endParaRPr lang="lv-LV" dirty="0"/>
              </a:p>
              <a:p>
                <a:endParaRPr lang="lv-LV" dirty="0" smtClean="0"/>
              </a:p>
              <a:p>
                <a:r>
                  <a:rPr lang="lv-LV" dirty="0"/>
                  <a:t>Atrast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 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dirty="0"/>
                  <a:t> veselo daļu</a:t>
                </a:r>
                <a:r>
                  <a:rPr lang="lv-LV" dirty="0" smtClean="0"/>
                  <a:t>).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Quiz2021#4.10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34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4118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lv-LV" b="1" dirty="0" smtClean="0"/>
                  <a:t>Piemērs:</a:t>
                </a:r>
                <a:r>
                  <a:rPr lang="lv-LV" dirty="0" smtClean="0"/>
                  <a:t> Pamatot, ka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3.321928…</m:t>
                    </m:r>
                  </m:oMath>
                </a14:m>
                <a:r>
                  <a:rPr lang="lv-LV" dirty="0" smtClean="0"/>
                  <a:t> ir iracionāls.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Intuitīvi – šis logaritms rāda, par cik jāpalielina kāpinātājs, lai pakāpe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dirty="0" smtClean="0"/>
                  <a:t> palielinātos 10 reizes.</a:t>
                </a:r>
              </a:p>
              <a:p>
                <a:endParaRPr lang="lv-LV" dirty="0"/>
              </a:p>
              <a:p>
                <a:endParaRPr lang="lv-LV" b="1" dirty="0" smtClean="0"/>
              </a:p>
              <a:p>
                <a:endParaRPr lang="lv-LV" b="1" dirty="0"/>
              </a:p>
              <a:p>
                <a:endParaRPr lang="lv-LV" b="1" dirty="0" smtClean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039" b="-1258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6092792" y="758505"/>
            <a:ext cx="2699607" cy="3680145"/>
          </a:xfrm>
        </p:spPr>
        <p:txBody>
          <a:bodyPr/>
          <a:lstStyle/>
          <a:p>
            <a:r>
              <a:rPr lang="lv-LV" dirty="0" smtClean="0"/>
              <a:t>Attēlā redzamas 2 pakāpes no 0-tās līdz 29-tajai. </a:t>
            </a:r>
            <a:endParaRPr lang="lv-LV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" y="1947536"/>
            <a:ext cx="3932659" cy="1264069"/>
          </a:xfrm>
          <a:prstGeom prst="rect">
            <a:avLst/>
          </a:prstGeom>
        </p:spPr>
      </p:pic>
      <p:pic>
        <p:nvPicPr>
          <p:cNvPr id="2050" name="Picture 2" descr="Art of Problem Solv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372" y="840631"/>
            <a:ext cx="897193" cy="4160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21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 smtClean="0"/>
                  <a:t>Apgalvojums: </a:t>
                </a:r>
                <a:r>
                  <a:rPr lang="lv-LV" dirty="0" smtClean="0"/>
                  <a:t>Naturālā skaitļa n decimālpierakstā ciparu skaits ir tieši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fName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r>
                  <a:rPr lang="lv-LV" b="1" dirty="0" smtClean="0"/>
                  <a:t>Piemērs: </a:t>
                </a:r>
                <a:r>
                  <a:rPr lang="lv-LV" dirty="0" smtClean="0"/>
                  <a:t>Atrast skaitļa 2 pakāpes, kuru decimālpierakstā ir tieši 300 cipari.</a:t>
                </a:r>
              </a:p>
              <a:p>
                <a:r>
                  <a:rPr lang="lv-LV" b="1" dirty="0" smtClean="0"/>
                  <a:t>Atbilde: </a:t>
                </a:r>
                <a:r>
                  <a:rPr lang="lv-LV" dirty="0" smtClean="0"/>
                  <a:t>Tās ir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994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995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51" t="-2318" r="-1335" b="-447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Piemērs</a:t>
            </a:r>
            <a:endParaRPr lang="lv-LV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877" y="853626"/>
            <a:ext cx="4378721" cy="306670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6355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b="1" dirty="0"/>
                  <a:t>Apgalvojums: </a:t>
                </a:r>
                <a:r>
                  <a:rPr lang="lv-LV" dirty="0"/>
                  <a:t>Jebkuriem racionāliem skaitļiem </a:t>
                </a:r>
                <a14:m>
                  <m:oMath xmlns:m="http://schemas.openxmlformats.org/officeDocument/2006/math">
                    <m:r>
                      <a:rPr lang="lv-LV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lv-LV" dirty="0"/>
                  <a:t> logaritms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lv-LV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lv-LV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lv-LV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lv-LV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fName>
                        <m:e>
                          <m:r>
                            <a:rPr lang="lv-LV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func>
                    </m:oMath>
                  </m:oMathPara>
                </a14:m>
                <a:endParaRPr lang="lv-LV" dirty="0"/>
              </a:p>
              <a:p>
                <a:r>
                  <a:rPr lang="lv-LV" dirty="0"/>
                  <a:t>ir iracionāls (ja vien a un b nav tā paša racionāla skaitļa divas veselas pakāpes). </a:t>
                </a:r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63" t="-2318" r="-100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Logaritmi ir iracionāli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27812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floor x\rfloor$&#10;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f(x) = \lceil x\rceil$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3.5\rceil = 4$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3.5\rfloor = 3$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ceil -1.5\rceil = -1$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lfloor -1.5\rfloor = -2$&#10;&#10;&#10;&#10;\end{document}"/>
  <p:tag name="IGUANATEXSIZE" val="30"/>
</p:tagLst>
</file>

<file path=ppt/theme/theme1.xml><?xml version="1.0" encoding="utf-8"?>
<a:theme xmlns:a="http://schemas.openxmlformats.org/drawingml/2006/main" name="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2.xml><?xml version="1.0" encoding="utf-8"?>
<a:theme xmlns:a="http://schemas.openxmlformats.org/drawingml/2006/main" name="1_Forcepoint PPTX Template - 2016-01-22a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74117A76-D633-4793-8AB1-923034CCCB8C}"/>
    </a:ext>
  </a:extLst>
</a:theme>
</file>

<file path=ppt/theme/theme3.xml><?xml version="1.0" encoding="utf-8"?>
<a:theme xmlns:a="http://schemas.openxmlformats.org/drawingml/2006/main" name="1_Title Slide">
  <a:themeElements>
    <a:clrScheme name="Forcepoint Palette">
      <a:dk1>
        <a:srgbClr val="43B02A"/>
      </a:dk1>
      <a:lt1>
        <a:srgbClr val="FFFFFF"/>
      </a:lt1>
      <a:dk2>
        <a:srgbClr val="000000"/>
      </a:dk2>
      <a:lt2>
        <a:srgbClr val="666465"/>
      </a:lt2>
      <a:accent1>
        <a:srgbClr val="E62D1E"/>
      </a:accent1>
      <a:accent2>
        <a:srgbClr val="FF6C0C"/>
      </a:accent2>
      <a:accent3>
        <a:srgbClr val="FFAD00"/>
      </a:accent3>
      <a:accent4>
        <a:srgbClr val="0A64AA"/>
      </a:accent4>
      <a:accent5>
        <a:srgbClr val="2093CF"/>
      </a:accent5>
      <a:accent6>
        <a:srgbClr val="808080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Forcepoint PPTX Template - 2016-01-22a.potx" id="{D80DFC58-F814-4D82-9B27-F04FB0F87D7A}" vid="{A8EEB839-6761-4E9E-9A82-056589DF385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Forcepoint PPTX Template - 2016-01-22a</Template>
  <TotalTime>18405</TotalTime>
  <Words>1747</Words>
  <Application>Microsoft Office PowerPoint</Application>
  <PresentationFormat>On-screen Show (16:9)</PresentationFormat>
  <Paragraphs>355</Paragraphs>
  <Slides>65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Cambria Math</vt:lpstr>
      <vt:lpstr>Webdings</vt:lpstr>
      <vt:lpstr>Wingdings</vt:lpstr>
      <vt:lpstr>Forcepoint PPTX Template - 2016-01-22a</vt:lpstr>
      <vt:lpstr>1_Forcepoint PPTX Template - 2016-01-22a</vt:lpstr>
      <vt:lpstr>1_Title Slide</vt:lpstr>
      <vt:lpstr>Racionāli un iracionāli skaitļi</vt:lpstr>
      <vt:lpstr>Kopsavilkums</vt:lpstr>
      <vt:lpstr>Kāpēc ir būtiska racionālo skaitļu kopa?</vt:lpstr>
      <vt:lpstr>PowerPoint Presentation</vt:lpstr>
      <vt:lpstr>Ko nozīmē definēt iracionālu skaitli?</vt:lpstr>
      <vt:lpstr>Sakņu iracionalitāte</vt:lpstr>
      <vt:lpstr>PowerPoint Presentation</vt:lpstr>
      <vt:lpstr>Piemērs</vt:lpstr>
      <vt:lpstr>Logaritmi ir iracionāli</vt:lpstr>
      <vt:lpstr>Piemērs</vt:lpstr>
      <vt:lpstr>Iracionalitāte ātri konverģējošām rindām</vt:lpstr>
      <vt:lpstr>Piemērs</vt:lpstr>
      <vt:lpstr>Tuī-Morzes virkne (Thue-Morse Sequence)</vt:lpstr>
      <vt:lpstr>Virknes iegūšana ar simbolu pārrakstīšanu</vt:lpstr>
      <vt:lpstr>Ģeometriska konstrukcija</vt:lpstr>
      <vt:lpstr>Piemērs</vt:lpstr>
      <vt:lpstr>2.kārtas rekurenču risināšana</vt:lpstr>
      <vt:lpstr>Rekurentas virknes</vt:lpstr>
      <vt:lpstr>Piemērs</vt:lpstr>
      <vt:lpstr>Aprēķinu piemēri</vt:lpstr>
      <vt:lpstr>Tuvināšana ar racionālu virkni</vt:lpstr>
      <vt:lpstr>Piemērs</vt:lpstr>
      <vt:lpstr>Kā pamatot, ka 2 pakāpes var sākties ar to, ko vajag</vt:lpstr>
      <vt:lpstr>Piemērs</vt:lpstr>
      <vt:lpstr>Piemērs</vt:lpstr>
      <vt:lpstr>Katru racionālu skaitli var </vt:lpstr>
      <vt:lpstr>Teorēma par kvadrātisko tuvināšanu</vt:lpstr>
      <vt:lpstr>Fareja virknes</vt:lpstr>
      <vt:lpstr>Tuvināšana ar Fareja virknēm</vt:lpstr>
      <vt:lpstr>Iracionalitāte ģeometrijā</vt:lpstr>
      <vt:lpstr>PowerPoint Presentation</vt:lpstr>
      <vt:lpstr>Ar cirkuli/lineālu var reizināt un dalīt</vt:lpstr>
      <vt:lpstr>Kvadrātsakņu konstruēšana</vt:lpstr>
      <vt:lpstr>Piemērs: Regulāra piecstūra konstruēšana</vt:lpstr>
      <vt:lpstr>Piemērs: Piecstaru zvaigzne</vt:lpstr>
      <vt:lpstr>Piemērs: Kuba dubultošana</vt:lpstr>
      <vt:lpstr>Par dažādu leņķu konstruēšanu</vt:lpstr>
      <vt:lpstr>PowerPoint Presentation</vt:lpstr>
      <vt:lpstr>Veselās daļas īpašības</vt:lpstr>
      <vt:lpstr>Veselās daļas</vt:lpstr>
      <vt:lpstr>Apakšējās un augšējās veselās daļas grafiki</vt:lpstr>
      <vt:lpstr>Dažas acīmredzamas īpašības</vt:lpstr>
      <vt:lpstr>Citas īpašības</vt:lpstr>
      <vt:lpstr>Piemērs</vt:lpstr>
      <vt:lpstr>Tests par racionāliem, iracionāliem skaitļiem</vt:lpstr>
      <vt:lpstr>Quiz2021#4.1</vt:lpstr>
      <vt:lpstr>PowerPoint Presentation</vt:lpstr>
      <vt:lpstr>Quiz2021#4.2</vt:lpstr>
      <vt:lpstr>PowerPoint Presentation</vt:lpstr>
      <vt:lpstr>Quiz2021#4.3</vt:lpstr>
      <vt:lpstr>PowerPoint Presentation</vt:lpstr>
      <vt:lpstr>Quiz2021#4.4</vt:lpstr>
      <vt:lpstr>PowerPoint Presentation</vt:lpstr>
      <vt:lpstr>Quiz2021#4.5</vt:lpstr>
      <vt:lpstr>PowerPoint Presentation</vt:lpstr>
      <vt:lpstr>Quiz2021#4.6</vt:lpstr>
      <vt:lpstr>PowerPoint Presentation</vt:lpstr>
      <vt:lpstr>Quiz2021#4.7</vt:lpstr>
      <vt:lpstr>PowerPoint Presentation</vt:lpstr>
      <vt:lpstr>Quiz2021#4.8</vt:lpstr>
      <vt:lpstr>PowerPoint Presentation</vt:lpstr>
      <vt:lpstr>Quiz2021#4.9</vt:lpstr>
      <vt:lpstr>PowerPoint Presentation</vt:lpstr>
      <vt:lpstr>Quiz2021#4.10</vt:lpstr>
      <vt:lpstr>PowerPoint Presentation</vt:lpstr>
    </vt:vector>
  </TitlesOfParts>
  <Company>Websense,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Skaitļu teorija olimpiādēs</dc:title>
  <dc:subject>Forcepoint</dc:subject>
  <dc:creator>Apsitis, Kalvis</dc:creator>
  <cp:lastModifiedBy>Kalvis Apsītis</cp:lastModifiedBy>
  <cp:revision>675</cp:revision>
  <cp:lastPrinted>2016-11-05T06:20:46Z</cp:lastPrinted>
  <dcterms:created xsi:type="dcterms:W3CDTF">2016-04-09T20:26:42Z</dcterms:created>
  <dcterms:modified xsi:type="dcterms:W3CDTF">2021-04-30T21:50:13Z</dcterms:modified>
</cp:coreProperties>
</file>