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770" r:id="rId2"/>
    <p:sldMasterId id="2147483768" r:id="rId3"/>
  </p:sldMasterIdLst>
  <p:notesMasterIdLst>
    <p:notesMasterId r:id="rId17"/>
  </p:notesMasterIdLst>
  <p:handoutMasterIdLst>
    <p:handoutMasterId r:id="rId18"/>
  </p:handoutMasterIdLst>
  <p:sldIdLst>
    <p:sldId id="272" r:id="rId4"/>
    <p:sldId id="620" r:id="rId5"/>
    <p:sldId id="621" r:id="rId6"/>
    <p:sldId id="623" r:id="rId7"/>
    <p:sldId id="622" r:id="rId8"/>
    <p:sldId id="638" r:id="rId9"/>
    <p:sldId id="639" r:id="rId10"/>
    <p:sldId id="643" r:id="rId11"/>
    <p:sldId id="644" r:id="rId12"/>
    <p:sldId id="641" r:id="rId13"/>
    <p:sldId id="624" r:id="rId14"/>
    <p:sldId id="625" r:id="rId15"/>
    <p:sldId id="626" r:id="rId16"/>
  </p:sldIdLst>
  <p:sldSz cx="9144000" cy="5143500" type="screen16x9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7E49C0-C4C8-4478-99D6-2E5493B833C7}">
          <p14:sldIdLst>
            <p14:sldId id="272"/>
          </p14:sldIdLst>
        </p14:section>
        <p14:section name="Untitled Section" id="{0D634564-40EC-4F4C-BE56-76B5E207A6EE}">
          <p14:sldIdLst>
            <p14:sldId id="620"/>
            <p14:sldId id="621"/>
            <p14:sldId id="623"/>
            <p14:sldId id="622"/>
            <p14:sldId id="638"/>
            <p14:sldId id="639"/>
            <p14:sldId id="643"/>
            <p14:sldId id="644"/>
            <p14:sldId id="641"/>
            <p14:sldId id="624"/>
            <p14:sldId id="625"/>
            <p14:sldId id="6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4">
          <p15:clr>
            <a:srgbClr val="A4A3A4"/>
          </p15:clr>
        </p15:guide>
        <p15:guide id="2" pos="220">
          <p15:clr>
            <a:srgbClr val="A4A3A4"/>
          </p15:clr>
        </p15:guide>
        <p15:guide id="3" pos="55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00"/>
    <a:srgbClr val="FF9999"/>
    <a:srgbClr val="CC99FF"/>
    <a:srgbClr val="9CBDD8"/>
    <a:srgbClr val="00395E"/>
    <a:srgbClr val="FF6C0C"/>
    <a:srgbClr val="299D37"/>
    <a:srgbClr val="80808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65175" autoAdjust="0"/>
  </p:normalViewPr>
  <p:slideViewPr>
    <p:cSldViewPr snapToGrid="0" snapToObjects="1" showGuides="1">
      <p:cViewPr varScale="1">
        <p:scale>
          <a:sx n="99" d="100"/>
          <a:sy n="99" d="100"/>
        </p:scale>
        <p:origin x="1968" y="96"/>
      </p:cViewPr>
      <p:guideLst>
        <p:guide orient="horz" pos="3064"/>
        <p:guide pos="220"/>
        <p:guide pos="55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4326"/>
    </p:cViewPr>
  </p:sorterViewPr>
  <p:notesViewPr>
    <p:cSldViewPr snapToGrid="0" snapToObjects="1" showGuides="1">
      <p:cViewPr>
        <p:scale>
          <a:sx n="70" d="100"/>
          <a:sy n="70" d="100"/>
        </p:scale>
        <p:origin x="-3048" y="-5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>
              <a:defRPr sz="1300"/>
            </a:lvl1pPr>
          </a:lstStyle>
          <a:p>
            <a:fld id="{3E62D330-A21E-4CA8-B066-FB950CEE6323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r">
              <a:defRPr sz="1300"/>
            </a:lvl1pPr>
          </a:lstStyle>
          <a:p>
            <a:fld id="{9C7C7189-B2F5-4D8E-B522-BCD40F60C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156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>
              <a:defRPr sz="1300"/>
            </a:lvl1pPr>
          </a:lstStyle>
          <a:p>
            <a:fld id="{6D4765DB-18AC-3F42-8A01-45EA04C553EE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8" tIns="49519" rIns="99038" bIns="495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38" tIns="49519" rIns="99038" bIns="495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r">
              <a:defRPr sz="1300"/>
            </a:lvl1pPr>
          </a:lstStyle>
          <a:p>
            <a:fld id="{2836B008-1A7D-0F4F-ABE4-6B8E2FFE7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01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lv-LV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Induktīvā pāreja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v-LV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Induktīvā pāreja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v-LV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Induktīvā pāreja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v-LV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Izmainītu apgalvojumu induktīvie pierādījumi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v-LV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Induktīvās konstrukcijas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v-LV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Multiplikatīvā indukcija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v-LV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Indukcija pa cipariem skaitļa decimālajā pierakstā</a:t>
            </a:r>
            <a:endParaRPr lang="lv-LV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521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Valsts4Posms-1979.10.2</a:t>
            </a:r>
            <a:endParaRPr lang="lv-LV" b="0" dirty="0"/>
          </a:p>
        </p:txBody>
      </p:sp>
    </p:spTree>
    <p:extLst>
      <p:ext uri="{BB962C8B-B14F-4D97-AF65-F5344CB8AC3E}">
        <p14:creationId xmlns:p14="http://schemas.microsoft.com/office/powerpoint/2010/main" val="3478541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Attiecībā uz pirmskaitļu indeksiem, kvadrātfunkcija ir krietni sarežģītāka nekā</a:t>
            </a:r>
            <a:r>
              <a:rPr lang="lv-LV" baseline="0" dirty="0" smtClean="0"/>
              <a:t> eksponentfunkcija.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39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* Kas ir vienkārša polinoma sakne? </a:t>
            </a:r>
          </a:p>
          <a:p>
            <a:r>
              <a:rPr lang="lv-LV" dirty="0" smtClean="0"/>
              <a:t>* Kādēļ Henzela lemmā polinoma saknei jābūt vienkāršai?</a:t>
            </a:r>
            <a:r>
              <a:rPr lang="lv-LV" baseline="0" dirty="0" smtClean="0"/>
              <a:t> Vai eksistē pretpiemērs (lemmu nevar lietot, ja sakne nav vienkārša).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51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/>
              <a:t>Jāmin arī piemēri, kādēļ Henzela lemma</a:t>
            </a:r>
            <a:r>
              <a:rPr lang="lv-LV" baseline="0" dirty="0"/>
              <a:t> vairākkārtīgām saknēm var nebūt spēkā.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56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56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-8718" y="3040"/>
            <a:ext cx="9152718" cy="508520"/>
          </a:xfrm>
          <a:prstGeom prst="roundRect">
            <a:avLst>
              <a:gd name="adj" fmla="val 20337"/>
            </a:avLst>
          </a:prstGeom>
          <a:solidFill>
            <a:srgbClr val="FF6C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8456803" cy="3680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8081752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9" name="Straight Connector 8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578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-8718" y="3040"/>
            <a:ext cx="9152718" cy="508520"/>
          </a:xfrm>
          <a:prstGeom prst="roundRect">
            <a:avLst>
              <a:gd name="adj" fmla="val 20337"/>
            </a:avLst>
          </a:prstGeom>
          <a:solidFill>
            <a:srgbClr val="FF6C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2" y="758505"/>
            <a:ext cx="4105776" cy="3680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86624" y="758505"/>
            <a:ext cx="4105776" cy="3680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61542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450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0" y="4402"/>
            <a:ext cx="9144000" cy="495300"/>
          </a:xfrm>
          <a:prstGeom prst="roundRect">
            <a:avLst/>
          </a:prstGeom>
          <a:solidFill>
            <a:srgbClr val="0095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845680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55827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503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0" y="4402"/>
            <a:ext cx="9144000" cy="495300"/>
          </a:xfrm>
          <a:prstGeom prst="roundRect">
            <a:avLst/>
          </a:prstGeom>
          <a:solidFill>
            <a:srgbClr val="0095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2" y="758505"/>
            <a:ext cx="4105776" cy="3680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86624" y="758505"/>
            <a:ext cx="4105776" cy="3680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61542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804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1450" y="1945640"/>
            <a:ext cx="3609975" cy="1308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457200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rgbClr val="00395E"/>
                </a:solidFill>
              </a:defRPr>
            </a:lvl1pPr>
          </a:lstStyle>
          <a:p>
            <a:pPr lvl="0"/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19600" y="1945640"/>
            <a:ext cx="4384675" cy="285496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i="0" baseline="0">
                <a:solidFill>
                  <a:srgbClr val="FFFFFF"/>
                </a:solidFill>
              </a:defRPr>
            </a:lvl1pPr>
            <a:lvl2pPr>
              <a:buNone/>
              <a:defRPr>
                <a:solidFill>
                  <a:srgbClr val="FFFFFF"/>
                </a:solidFill>
              </a:defRPr>
            </a:lvl2pPr>
            <a:lvl3pPr>
              <a:buNone/>
              <a:defRPr>
                <a:solidFill>
                  <a:srgbClr val="FFFFFF"/>
                </a:solidFill>
              </a:defRPr>
            </a:lvl3pPr>
            <a:lvl4pPr>
              <a:buNone/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80438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513205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5864535" y="2694918"/>
            <a:ext cx="2976957" cy="96268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ctr">
              <a:defRPr sz="3200" b="1">
                <a:solidFill>
                  <a:srgbClr val="00395E"/>
                </a:solidFill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126292" y="1435065"/>
            <a:ext cx="453443" cy="426042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468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1450" y="1945640"/>
            <a:ext cx="3609975" cy="1308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457200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rgbClr val="00395E"/>
                </a:solidFill>
              </a:defRPr>
            </a:lvl1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19600" y="1945640"/>
            <a:ext cx="4384675" cy="285496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i="0" baseline="0">
                <a:solidFill>
                  <a:srgbClr val="FFFFFF"/>
                </a:solidFill>
              </a:defRPr>
            </a:lvl1pPr>
            <a:lvl2pPr>
              <a:buNone/>
              <a:defRPr>
                <a:solidFill>
                  <a:srgbClr val="FFFFFF"/>
                </a:solidFill>
              </a:defRPr>
            </a:lvl2pPr>
            <a:lvl3pPr>
              <a:buNone/>
              <a:defRPr>
                <a:solidFill>
                  <a:srgbClr val="FFFFFF"/>
                </a:solidFill>
              </a:defRPr>
            </a:lvl3pPr>
            <a:lvl4pPr>
              <a:buNone/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426865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0276" y="4784547"/>
            <a:ext cx="6604264" cy="297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dirty="0">
                <a:solidFill>
                  <a:schemeClr val="tx2"/>
                </a:solidFill>
              </a:rPr>
              <a:t>NMS </a:t>
            </a:r>
            <a:r>
              <a:rPr lang="en-GB" sz="1000" baseline="0" dirty="0" err="1">
                <a:solidFill>
                  <a:schemeClr val="tx2"/>
                </a:solidFill>
              </a:rPr>
              <a:t>Izlases</a:t>
            </a:r>
            <a:r>
              <a:rPr lang="en-GB" sz="1000" baseline="0" dirty="0">
                <a:solidFill>
                  <a:schemeClr val="tx2"/>
                </a:solidFill>
              </a:rPr>
              <a:t> </a:t>
            </a:r>
            <a:r>
              <a:rPr lang="en-GB" sz="1000" baseline="0" dirty="0" err="1">
                <a:solidFill>
                  <a:schemeClr val="tx2"/>
                </a:solidFill>
              </a:rPr>
              <a:t>Nodarb</a:t>
            </a:r>
            <a:r>
              <a:rPr lang="lv-LV" sz="1000" baseline="0" dirty="0">
                <a:solidFill>
                  <a:schemeClr val="tx2"/>
                </a:solidFill>
              </a:rPr>
              <a:t>ības</a:t>
            </a:r>
            <a:r>
              <a:rPr lang="en-US" sz="1000" baseline="0" dirty="0">
                <a:solidFill>
                  <a:schemeClr val="tx2"/>
                </a:solidFill>
              </a:rPr>
              <a:t> |  </a:t>
            </a:r>
            <a:r>
              <a:rPr lang="lv-LV" sz="1000" baseline="0" dirty="0" smtClean="0">
                <a:solidFill>
                  <a:schemeClr val="tx2"/>
                </a:solidFill>
              </a:rPr>
              <a:t>5</a:t>
            </a:r>
            <a:r>
              <a:rPr lang="en-US" sz="1000" baseline="0" dirty="0" smtClean="0">
                <a:solidFill>
                  <a:schemeClr val="tx2"/>
                </a:solidFill>
              </a:rPr>
              <a:t>-</a:t>
            </a:r>
            <a:fld id="{2066355A-084C-D24E-9AD2-7E4FC41EA627}" type="slidenum">
              <a:rPr lang="en-US" sz="1000" baseline="0" smtClean="0">
                <a:solidFill>
                  <a:schemeClr val="tx2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sz="1000" baseline="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2" r:id="rId2"/>
    <p:sldLayoutId id="2147483766" r:id="rId3"/>
    <p:sldLayoutId id="2147483767" r:id="rId4"/>
    <p:sldLayoutId id="2147483773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0276" y="4784547"/>
            <a:ext cx="6604264" cy="297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dirty="0">
                <a:solidFill>
                  <a:schemeClr val="tx2"/>
                </a:solidFill>
              </a:rPr>
              <a:t>NMS </a:t>
            </a:r>
            <a:r>
              <a:rPr lang="en-GB" sz="1000" baseline="0" dirty="0" err="1">
                <a:solidFill>
                  <a:schemeClr val="tx2"/>
                </a:solidFill>
              </a:rPr>
              <a:t>Izlases</a:t>
            </a:r>
            <a:r>
              <a:rPr lang="en-GB" sz="1000" baseline="0" dirty="0">
                <a:solidFill>
                  <a:schemeClr val="tx2"/>
                </a:solidFill>
              </a:rPr>
              <a:t> </a:t>
            </a:r>
            <a:r>
              <a:rPr lang="en-GB" sz="1000" baseline="0" dirty="0" err="1">
                <a:solidFill>
                  <a:schemeClr val="tx2"/>
                </a:solidFill>
              </a:rPr>
              <a:t>Nodarb</a:t>
            </a:r>
            <a:r>
              <a:rPr lang="lv-LV" sz="1000" baseline="0" dirty="0">
                <a:solidFill>
                  <a:schemeClr val="tx2"/>
                </a:solidFill>
              </a:rPr>
              <a:t>ības</a:t>
            </a:r>
            <a:r>
              <a:rPr lang="en-US" sz="1000" baseline="0" dirty="0">
                <a:solidFill>
                  <a:schemeClr val="tx2"/>
                </a:solidFill>
              </a:rPr>
              <a:t> |  </a:t>
            </a:r>
            <a:r>
              <a:rPr lang="lv-LV" sz="1000" baseline="0" dirty="0" smtClean="0">
                <a:solidFill>
                  <a:schemeClr val="tx2"/>
                </a:solidFill>
              </a:rPr>
              <a:t>5-</a:t>
            </a:r>
            <a:fld id="{2066355A-084C-D24E-9AD2-7E4FC41EA627}" type="slidenum">
              <a:rPr lang="en-US" sz="1000" baseline="0" smtClean="0">
                <a:solidFill>
                  <a:schemeClr val="tx2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sz="10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5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726854" y="450583"/>
            <a:ext cx="1040400" cy="442800"/>
          </a:xfrm>
          <a:prstGeom prst="roundRect">
            <a:avLst/>
          </a:prstGeom>
          <a:solidFill>
            <a:srgbClr val="00395E"/>
          </a:solidFill>
          <a:ln w="63500">
            <a:solidFill>
              <a:srgbClr val="0039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647700" y="368300"/>
            <a:ext cx="1193979" cy="596990"/>
          </a:xfrm>
          <a:prstGeom prst="roundRect">
            <a:avLst/>
          </a:prstGeom>
          <a:noFill/>
          <a:ln w="44450">
            <a:solidFill>
              <a:srgbClr val="0039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1942" y="397537"/>
            <a:ext cx="576238" cy="538157"/>
            <a:chOff x="1231942" y="397537"/>
            <a:chExt cx="576238" cy="538157"/>
          </a:xfrm>
        </p:grpSpPr>
        <p:sp>
          <p:nvSpPr>
            <p:cNvPr id="5" name="Rectangle 4"/>
            <p:cNvSpPr/>
            <p:nvPr userDrawn="1"/>
          </p:nvSpPr>
          <p:spPr>
            <a:xfrm>
              <a:off x="1231942" y="397537"/>
              <a:ext cx="499505" cy="538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700163" y="433321"/>
              <a:ext cx="108017" cy="4720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693157" y="404163"/>
              <a:ext cx="86309" cy="62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689599" y="874247"/>
              <a:ext cx="93426" cy="48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/>
          <p:cNvCxnSpPr/>
          <p:nvPr userDrawn="1"/>
        </p:nvCxnSpPr>
        <p:spPr>
          <a:xfrm flipV="1">
            <a:off x="0" y="1502229"/>
            <a:ext cx="9144000" cy="0"/>
          </a:xfrm>
          <a:prstGeom prst="line">
            <a:avLst/>
          </a:prstGeom>
          <a:ln w="44450">
            <a:solidFill>
              <a:srgbClr val="00395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 userDrawn="1"/>
        </p:nvSpPr>
        <p:spPr>
          <a:xfrm>
            <a:off x="3987800" y="1866900"/>
            <a:ext cx="4889500" cy="3022600"/>
          </a:xfrm>
          <a:prstGeom prst="roundRect">
            <a:avLst>
              <a:gd name="adj" fmla="val 826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26854" y="459520"/>
            <a:ext cx="453443" cy="426042"/>
            <a:chOff x="6471270" y="680644"/>
            <a:chExt cx="1763486" cy="1656920"/>
          </a:xfrm>
        </p:grpSpPr>
        <p:cxnSp>
          <p:nvCxnSpPr>
            <p:cNvPr id="9" name="Straight Connector 8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650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1.png"/><Relationship Id="rId4" Type="http://schemas.openxmlformats.org/officeDocument/2006/relationships/image" Target="../media/image2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945640"/>
            <a:ext cx="3609975" cy="872034"/>
          </a:xfrm>
        </p:spPr>
        <p:txBody>
          <a:bodyPr/>
          <a:lstStyle/>
          <a:p>
            <a:r>
              <a:rPr lang="en-US" dirty="0" err="1" smtClean="0"/>
              <a:t>Indukcija</a:t>
            </a:r>
            <a:r>
              <a:rPr lang="en-US" dirty="0" smtClean="0"/>
              <a:t> </a:t>
            </a:r>
            <a:r>
              <a:rPr lang="en-US" dirty="0" err="1" smtClean="0"/>
              <a:t>skait</a:t>
            </a:r>
            <a:r>
              <a:rPr lang="lv-LV" dirty="0" smtClean="0"/>
              <a:t>ļu teorijas uzdevumos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en-US" dirty="0" err="1" smtClean="0">
                <a:solidFill>
                  <a:schemeClr val="tx2"/>
                </a:solidFill>
              </a:rPr>
              <a:t>Risin</a:t>
            </a:r>
            <a:r>
              <a:rPr lang="lv-LV" dirty="0" smtClean="0">
                <a:solidFill>
                  <a:schemeClr val="tx2"/>
                </a:solidFill>
              </a:rPr>
              <a:t>ājumi Tiešsaistes Sacensībām</a:t>
            </a: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lv-LV" dirty="0" smtClean="0">
                <a:solidFill>
                  <a:schemeClr val="tx2"/>
                </a:solidFill>
              </a:rPr>
              <a:t>Dažādi uzdevumi, kuros izmanto indukciju</a:t>
            </a: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dirty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dirty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dirty="0" smtClean="0"/>
                  <a:t>Vienādojumam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lv-LV" dirty="0" smtClean="0"/>
                  <a:t> eksistē atrisinājums (mod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lv-LV" dirty="0" smtClean="0"/>
                  <a:t>):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lv-LV" dirty="0" smtClean="0"/>
                  <a:t> un arī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ru-RU" dirty="0" smtClean="0"/>
                  <a:t> (</a:t>
                </a:r>
                <a:r>
                  <a:rPr lang="en-US" dirty="0" smtClean="0"/>
                  <a:t>mod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 smtClean="0"/>
                  <a:t>). Bet </a:t>
                </a:r>
                <a:r>
                  <a:rPr lang="lv-LV" dirty="0" smtClean="0"/>
                  <a:t>šie atrisinājumi precīzi neatbilst jau pie (mod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lv-LV" dirty="0" smtClean="0"/>
                  <a:t>). </a:t>
                </a:r>
              </a:p>
              <a:p>
                <a:pPr marL="672274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2+1</m:t>
                              </m:r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∙5</m:t>
                              </m:r>
                            </m:e>
                          </m:d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≡0  </m:t>
                      </m:r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lv-LV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mod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lv-LV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72274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2+1</m:t>
                              </m:r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∙5+2∙</m:t>
                              </m:r>
                              <m:sSup>
                                <m:sSupPr>
                                  <m:ctrlPr>
                                    <a:rPr lang="lv-LV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≡0  </m:t>
                      </m:r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lv-LV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mod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lv-LV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72274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lv-LV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2+1</m:t>
                              </m:r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∙5+2∙</m:t>
                              </m:r>
                              <m:sSup>
                                <m:sSupPr>
                                  <m:ctrlPr>
                                    <a:rPr lang="lv-LV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lv-LV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lv-LV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+1∙</m:t>
                              </m:r>
                              <m:sSup>
                                <m:sSupPr>
                                  <m:ctrlPr>
                                    <a:rPr lang="lv-LV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+1 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≡0 (</m:t>
                      </m:r>
                      <m:r>
                        <m:rPr>
                          <m:sty m:val="p"/>
                        </m:rPr>
                        <a:rPr lang="lv-LV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v-LV" dirty="0" smtClean="0"/>
              </a:p>
              <a:p>
                <a:r>
                  <a:rPr lang="lv-LV" dirty="0" smtClean="0"/>
                  <a:t>Pakāpeniska atrisinājuma precizēšana līdzinās mēģinājumam tuvināti atrast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lv-LV" dirty="0" smtClean="0"/>
                  <a:t>, soli pa solim uzlabojot dalāmību ar 5.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63" t="-2318" r="-165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«Kvadrātvienādojumi» kongruencēm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5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dirty="0"/>
                  <a:t>Pierādiet, ka katrai augošai aritmētiskai progresijai, kas sastāv no naturāliem skaitļiem, eksistē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lv-LV" dirty="0"/>
                  <a:t> pēc kārtas sekojoši locekļi, kas visi ir salikti skaitļi.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 r="-259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428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dirty="0" smtClean="0"/>
                  <a:t>Pierādiet, ka no skaitļiem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1,2,3,</m:t>
                    </m:r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 smtClean="0"/>
                  <a:t> </a:t>
                </a:r>
                <a:r>
                  <a:rPr lang="lv-LV" dirty="0"/>
                  <a:t>var izvēlēties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/>
                  <a:t> skaitļus tā, ka nekādi trīs no tiem neveido aritmētisko progresiju.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 r="-173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38145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Atrodiet </a:t>
                </a:r>
                <a:r>
                  <a:rPr lang="lv-LV" dirty="0"/>
                  <a:t>visus tādus naturālus skaitļus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lv-LV" dirty="0"/>
                  <a:t>, kuriem </a:t>
                </a:r>
                <a:r>
                  <a:rPr lang="lv-LV" dirty="0" smtClean="0"/>
                  <a:t>vienādojumam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lv-LV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lv-LV" dirty="0"/>
                  <a:t>ir vismaz viens atrisinājums naturālos </a:t>
                </a:r>
                <a:r>
                  <a:rPr lang="lv-LV" dirty="0" smtClean="0"/>
                  <a:t>skaitļos.</a:t>
                </a:r>
                <a:endParaRPr lang="lv-LV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838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lv-LV" dirty="0" smtClean="0"/>
              <a:t>Pamatot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Kopsavilkums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3569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v-LV" dirty="0" smtClean="0"/>
                  <a:t>Pierādiet, ka skaitlis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sSup>
                          <m:sSupPr>
                            <m:ctrlPr>
                              <a:rPr lang="lv-LV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lv-LV" dirty="0"/>
                  <a:t> dalās 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</m:oMath>
                </a14:m>
                <a:r>
                  <a:rPr lang="lv-LV" dirty="0" smtClean="0"/>
                  <a:t>, </a:t>
                </a:r>
                <a:r>
                  <a:rPr lang="lv-LV" dirty="0"/>
                  <a:t>ja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lv-LV" dirty="0"/>
                  <a:t> ir nepāra skaitlis, bet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/>
                  <a:t> ir naturāls skaitlis.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149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9516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lv-LV" dirty="0" smtClean="0"/>
                  <a:t>Pierādiet, ka katram naturālam skaitlim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lv-LV" dirty="0" smtClean="0"/>
                  <a:t> </a:t>
                </a:r>
                <a:r>
                  <a:rPr lang="lv-LV" dirty="0"/>
                  <a:t>eksistē bezgalīgi daudz tādu naturālu skaitļu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/>
                  <a:t>, kuriem skaitlis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lv-LV" dirty="0"/>
                  <a:t> dalās ar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/>
                  <a:t>.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19" t="-2152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1513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v-LV" dirty="0" smtClean="0"/>
                  <a:t>Pierādīt, ka eksistē tāds naturāls skaitlis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/>
                  <a:t>, ka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lv-LV" dirty="0"/>
                  <a:t> dalās 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1979</m:t>
                        </m:r>
                      </m:sup>
                    </m:sSup>
                  </m:oMath>
                </a14:m>
                <a:r>
                  <a:rPr lang="lv-LV" dirty="0" smtClean="0"/>
                  <a:t>.</a:t>
                </a:r>
                <a:endParaRPr lang="lv-LV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63" t="-2318" r="-100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7069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Uzdevums 2.5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02313" y="1652270"/>
              <a:ext cx="8570753" cy="1143826"/>
            </p:xfrm>
            <a:graphic>
              <a:graphicData uri="http://schemas.openxmlformats.org/drawingml/2006/table">
                <a:tbl>
                  <a:tblPr firstCol="1" bandCol="1">
                    <a:tableStyleId>{5C22544A-7EE6-4342-B048-85BDC9FD1C3A}</a:tableStyleId>
                  </a:tblPr>
                  <a:tblGrid>
                    <a:gridCol w="14192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67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9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326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881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6275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34590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623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7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57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 182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 2057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 14557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45807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lv-LV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lv-LV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lv-LV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lv-LV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50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3250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3312</a:t>
                          </a:r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4231250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211906250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2098281250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v-LV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lv-LV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lv-LV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lv-LV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lv-LV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lv-LV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6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7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2327236"/>
                  </p:ext>
                </p:extLst>
              </p:nvPr>
            </p:nvGraphicFramePr>
            <p:xfrm>
              <a:off x="302313" y="1652270"/>
              <a:ext cx="8570753" cy="1143826"/>
            </p:xfrm>
            <a:graphic>
              <a:graphicData uri="http://schemas.openxmlformats.org/drawingml/2006/table">
                <a:tbl>
                  <a:tblPr firstCol="1" bandCol="1">
                    <a:tableStyleId>{5C22544A-7EE6-4342-B048-85BDC9FD1C3A}</a:tableStyleId>
                  </a:tblPr>
                  <a:tblGrid>
                    <a:gridCol w="1419245"/>
                    <a:gridCol w="556784"/>
                    <a:gridCol w="630903"/>
                    <a:gridCol w="833269"/>
                    <a:gridCol w="998819"/>
                    <a:gridCol w="1162756"/>
                    <a:gridCol w="1345906"/>
                    <a:gridCol w="162307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29" t="-8197" r="-504721" b="-2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7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57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 182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 2057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 14557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45807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29" t="-108197" r="-504721" b="-1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50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3250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3312</a:t>
                          </a:r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4231250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211906250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2098281250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401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29" t="-192424" r="-504721" b="-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6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7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02314" y="3204492"/>
              <a:ext cx="8570751" cy="1143826"/>
            </p:xfrm>
            <a:graphic>
              <a:graphicData uri="http://schemas.openxmlformats.org/drawingml/2006/table">
                <a:tbl>
                  <a:tblPr firstCol="1" bandCol="1">
                    <a:tableStyleId>{00A15C55-8517-42AA-B614-E9B94910E393}</a:tableStyleId>
                  </a:tblPr>
                  <a:tblGrid>
                    <a:gridCol w="14192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29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666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2136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3268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288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6143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18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68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443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1068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1068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32318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lv-LV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lv-LV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lv-LV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lv-LV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325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4625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196250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1140625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1140625</a:t>
                          </a:r>
                          <a:endParaRPr lang="en-US" dirty="0" smtClean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1044453125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v-LV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lv-LV" b="1" i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lv-LV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lv-LV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lv-LV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lv-LV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6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7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5134822"/>
                  </p:ext>
                </p:extLst>
              </p:nvPr>
            </p:nvGraphicFramePr>
            <p:xfrm>
              <a:off x="302314" y="3204492"/>
              <a:ext cx="8570751" cy="1143826"/>
            </p:xfrm>
            <a:graphic>
              <a:graphicData uri="http://schemas.openxmlformats.org/drawingml/2006/table">
                <a:tbl>
                  <a:tblPr firstCol="1" bandCol="1">
                    <a:tableStyleId>{00A15C55-8517-42AA-B614-E9B94910E393}</a:tableStyleId>
                  </a:tblPr>
                  <a:tblGrid>
                    <a:gridCol w="1419246"/>
                    <a:gridCol w="532978"/>
                    <a:gridCol w="666611"/>
                    <a:gridCol w="821365"/>
                    <a:gridCol w="1032686"/>
                    <a:gridCol w="1128889"/>
                    <a:gridCol w="1354667"/>
                    <a:gridCol w="161430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29" t="-6557" r="-504721" b="-2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18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68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443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1068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1068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32318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29" t="-104839" r="-504721" b="-1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325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4625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196250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1140625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1140625</a:t>
                          </a:r>
                          <a:endParaRPr lang="en-US" dirty="0" smtClean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1044453125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401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29" t="-192424" r="-504721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6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7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5064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v-LV" b="1" dirty="0" smtClean="0"/>
                  <a:t>Lemma [Hensel]: </a:t>
                </a:r>
                <a:r>
                  <a:rPr lang="lv-LV" dirty="0" smtClean="0"/>
                  <a:t>Ja polinomam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ir vienkārša sakne pēc kāda pirmskaitļa moduļa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lv-LV" dirty="0"/>
                  <a:t>, tad polinomam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būs arī</a:t>
                </a:r>
              </a:p>
              <a:p>
                <a:r>
                  <a:rPr lang="lv-LV" dirty="0"/>
                  <a:t>vienkārša sakne pēc jebkuras šī pirmskaitļa pakāpes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lv-LV" dirty="0" smtClean="0"/>
                  <a:t>, </a:t>
                </a:r>
                <a:r>
                  <a:rPr lang="lv-LV" dirty="0"/>
                  <a:t>kuru var iegūt pakāpeniski "paceļot </a:t>
                </a:r>
                <a:r>
                  <a:rPr lang="lv-LV" dirty="0" smtClean="0"/>
                  <a:t>pakāpi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lv-LV" dirty="0" smtClean="0"/>
                  <a:t>" </a:t>
                </a:r>
                <a:r>
                  <a:rPr lang="lv-LV" dirty="0"/>
                  <a:t>kongruencē pēc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lv-LV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lv-LV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163" t="-2318" r="-1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Henzela 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v-LV" sz="2000" b="1" dirty="0" smtClean="0"/>
                  <a:t>1.definīcija: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sz="2000" dirty="0"/>
                  <a:t> ir vienkārša sakne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lv-LV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sz="2000" dirty="0"/>
                  <a:t>, ja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sz="2000" dirty="0"/>
                  <a:t> dalās ar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lv-LV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lv-LV" sz="2000" dirty="0"/>
                  <a:t>, bet nedalās 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lv-LV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lv-LV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lv-LV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lv-LV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lv-LV" sz="2000" dirty="0"/>
                  <a:t>.</a:t>
                </a:r>
              </a:p>
              <a:p>
                <a:r>
                  <a:rPr lang="lv-LV" sz="2000" b="1" dirty="0"/>
                  <a:t>2.definīcija:</a:t>
                </a:r>
                <a:r>
                  <a:rPr lang="lv-LV" sz="2000" dirty="0"/>
                  <a:t>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sz="2000" dirty="0"/>
                  <a:t> ir vienkārša sakne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sz="2000" dirty="0"/>
                  <a:t>, ja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lv-LV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lv-LV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lv-LV" sz="2000" dirty="0"/>
                  <a:t>, bet </a:t>
                </a:r>
                <a14:m>
                  <m:oMath xmlns:m="http://schemas.openxmlformats.org/officeDocument/2006/math">
                    <m:r>
                      <a:rPr lang="lv-LV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sz="20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lv-LV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lv-LV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lv-LV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lv-LV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lv-LV" sz="2000" i="1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lv-LV" sz="2000" dirty="0"/>
                  <a:t> (Atkārtojam atvasinājuma definīciju...)</a:t>
                </a:r>
              </a:p>
              <a:p>
                <a:r>
                  <a:rPr lang="lv-LV" sz="2000" dirty="0"/>
                  <a:t>Abas definīcijas ir ekvivalentas:</a:t>
                </a:r>
              </a:p>
              <a:p>
                <a:pPr marL="342900" indent="-342900">
                  <a:buFont typeface="Webdings" panose="05030102010509060703" pitchFamily="18" charset="2"/>
                  <a:buChar char="4"/>
                </a:pPr>
                <a:r>
                  <a:rPr lang="lv-LV" sz="2000" dirty="0"/>
                  <a:t>Ja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lv-LV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lv-LV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lv-LV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lv-LV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lv-LV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lv-LV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lv-LV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sz="2000" dirty="0"/>
                  <a:t>, tad atvasinājumam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lv-LV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lv-LV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sz="2000" dirty="0" smtClean="0"/>
                  <a:t> ir </a:t>
                </a:r>
                <a:r>
                  <a:rPr lang="lv-LV" sz="2000" dirty="0"/>
                  <a:t>sakne:</a:t>
                </a:r>
                <a:r>
                  <a:rPr lang="lv-LV" sz="2000" i="1" dirty="0">
                    <a:latin typeface="Cambria Math" panose="02040503050406030204" pitchFamily="18" charset="0"/>
                  </a:rPr>
                  <a:t/>
                </a:r>
                <a:br>
                  <a:rPr lang="lv-LV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lv-LV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)=2</m:t>
                        </m:r>
                        <m:d>
                          <m:dPr>
                            <m:ctrlP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lv-LV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lv-LV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lv-LV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lv-LV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lv-LV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lv-LV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lv-LV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lv-LV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lv-LV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lv-LV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lv-LV" sz="20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lv-LV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v-LV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02" t="-198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Kas ir "vienkārša sakne"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Daži 3. un 4. pakāpes polinomi ar 2. un 3.kārtīgām saknēm. Redzams bildītē, vai grafika pieskare krusto x asi vai pieskaras tai (pieskarties var arī 3., 4. un augstākās pakāpēs). </a:t>
            </a:r>
          </a:p>
          <a:p>
            <a:endParaRPr lang="lv-LV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Piemēri par vairākkārtīgām saknēm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rcepoint PPTX Template - 2016-01-22a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74117A76-D633-4793-8AB1-923034CCCB8C}"/>
    </a:ext>
  </a:extLst>
</a:theme>
</file>

<file path=ppt/theme/theme2.xml><?xml version="1.0" encoding="utf-8"?>
<a:theme xmlns:a="http://schemas.openxmlformats.org/drawingml/2006/main" name="1_Forcepoint PPTX Template - 2016-01-22a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74117A76-D633-4793-8AB1-923034CCCB8C}"/>
    </a:ext>
  </a:extLst>
</a:theme>
</file>

<file path=ppt/theme/theme3.xml><?xml version="1.0" encoding="utf-8"?>
<a:theme xmlns:a="http://schemas.openxmlformats.org/drawingml/2006/main" name="1_Title Slide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A8EEB839-6761-4E9E-9A82-056589DF385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Forcepoint PPTX Template - 2016-01-22a</Template>
  <TotalTime>21017</TotalTime>
  <Words>335</Words>
  <Application>Microsoft Office PowerPoint</Application>
  <PresentationFormat>On-screen Show (16:9)</PresentationFormat>
  <Paragraphs>95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Webdings</vt:lpstr>
      <vt:lpstr>Wingdings</vt:lpstr>
      <vt:lpstr>Forcepoint PPTX Template - 2016-01-22a</vt:lpstr>
      <vt:lpstr>1_Forcepoint PPTX Template - 2016-01-22a</vt:lpstr>
      <vt:lpstr>1_Title Slide</vt:lpstr>
      <vt:lpstr>Indukcija skaitļu teorijas uzdevumos</vt:lpstr>
      <vt:lpstr>Kopsavilkums</vt:lpstr>
      <vt:lpstr>PowerPoint Presentation</vt:lpstr>
      <vt:lpstr>PowerPoint Presentation</vt:lpstr>
      <vt:lpstr>PowerPoint Presentation</vt:lpstr>
      <vt:lpstr>Uzdevums 2.5</vt:lpstr>
      <vt:lpstr>Henzela lemma</vt:lpstr>
      <vt:lpstr>Kas ir "vienkārša sakne"</vt:lpstr>
      <vt:lpstr>Piemēri par vairākkārtīgām saknēm</vt:lpstr>
      <vt:lpstr>«Kvadrātvienādojumi» kongruencēm</vt:lpstr>
      <vt:lpstr>PowerPoint Presentation</vt:lpstr>
      <vt:lpstr>PowerPoint Presentation</vt:lpstr>
      <vt:lpstr>PowerPoint Presentation</vt:lpstr>
    </vt:vector>
  </TitlesOfParts>
  <Company>Websense,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Skaitļu teorija olimpiādēs</dc:title>
  <dc:subject>Forcepoint</dc:subject>
  <dc:creator>Apsitis, Kalvis</dc:creator>
  <cp:lastModifiedBy>Kalvis Apsītis</cp:lastModifiedBy>
  <cp:revision>705</cp:revision>
  <cp:lastPrinted>2016-11-05T06:20:46Z</cp:lastPrinted>
  <dcterms:created xsi:type="dcterms:W3CDTF">2016-04-09T20:26:42Z</dcterms:created>
  <dcterms:modified xsi:type="dcterms:W3CDTF">2021-04-30T21:33:34Z</dcterms:modified>
</cp:coreProperties>
</file>