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DFC84B-065C-4DF1-A8C3-9E9421BB6F67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Untitled Section" id="{93FDE97D-6708-4AC1-AC48-8BEFC83592A3}">
          <p14:sldIdLst>
            <p14:sldId id="269"/>
            <p14:sldId id="270"/>
            <p14:sldId id="271"/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0093" autoAdjust="0"/>
  </p:normalViewPr>
  <p:slideViewPr>
    <p:cSldViewPr snapToGrid="0">
      <p:cViewPr varScale="1">
        <p:scale>
          <a:sx n="69" d="100"/>
          <a:sy n="69" d="100"/>
        </p:scale>
        <p:origin x="21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D6F64-9499-420C-A356-1BA574BC52FB}" type="datetimeFigureOut">
              <a:rPr lang="lv-LV" smtClean="0"/>
              <a:t>01.05.2021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05DE0-F5C7-40C1-B519-A0886E8AD7D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96083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01972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792322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Šrēdera-Bernšteina</a:t>
            </a:r>
            <a:r>
              <a:rPr lang="lv-LV" baseline="0" dirty="0" smtClean="0"/>
              <a:t> teorēma ļauj šo visu pamatot labāk...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820136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105712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16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93211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A8950-A46C-447F-B0FA-FE9DF2449E44}" type="datetimeFigureOut">
              <a:rPr lang="lv-LV" smtClean="0"/>
              <a:t>01.05.2021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1A3B-D053-4B74-A0CA-540949F7A33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8902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A8950-A46C-447F-B0FA-FE9DF2449E44}" type="datetimeFigureOut">
              <a:rPr lang="lv-LV" smtClean="0"/>
              <a:t>01.05.2021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1A3B-D053-4B74-A0CA-540949F7A33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7939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A8950-A46C-447F-B0FA-FE9DF2449E44}" type="datetimeFigureOut">
              <a:rPr lang="lv-LV" smtClean="0"/>
              <a:t>01.05.2021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1A3B-D053-4B74-A0CA-540949F7A33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42003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0" y="5869"/>
            <a:ext cx="12192000" cy="660400"/>
          </a:xfrm>
          <a:prstGeom prst="roundRect">
            <a:avLst/>
          </a:prstGeom>
          <a:solidFill>
            <a:srgbClr val="0095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3296" y="1011341"/>
            <a:ext cx="11275737" cy="49068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3200">
                <a:solidFill>
                  <a:schemeClr val="tx2"/>
                </a:solidFill>
              </a:defRPr>
            </a:lvl1pPr>
            <a:lvl2pPr marL="607469" indent="-298443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3200">
                <a:solidFill>
                  <a:schemeClr val="tx2"/>
                </a:solidFill>
              </a:defRPr>
            </a:lvl2pPr>
            <a:lvl3pPr marL="905911" indent="-279393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3200">
                <a:solidFill>
                  <a:schemeClr val="tx2"/>
                </a:solidFill>
              </a:defRPr>
            </a:lvl3pPr>
            <a:lvl4pPr marL="1194786" indent="-304792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</a:defRPr>
            </a:lvl4pPr>
            <a:lvl5pPr marL="2438339" indent="0">
              <a:buNone/>
              <a:defRPr sz="3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463296" y="82297"/>
            <a:ext cx="10077705" cy="507548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11357880" y="49019"/>
            <a:ext cx="541688" cy="508955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0089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0" y="5869"/>
            <a:ext cx="12192000" cy="660400"/>
          </a:xfrm>
          <a:prstGeom prst="roundRect">
            <a:avLst/>
          </a:prstGeom>
          <a:solidFill>
            <a:srgbClr val="0095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3296" y="1011341"/>
            <a:ext cx="5474368" cy="49068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3200">
                <a:solidFill>
                  <a:schemeClr val="tx2"/>
                </a:solidFill>
              </a:defRPr>
            </a:lvl1pPr>
            <a:lvl2pPr marL="607469" indent="-298443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3200">
                <a:solidFill>
                  <a:schemeClr val="tx2"/>
                </a:solidFill>
              </a:defRPr>
            </a:lvl2pPr>
            <a:lvl3pPr marL="905911" indent="-279393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3200">
                <a:solidFill>
                  <a:schemeClr val="tx2"/>
                </a:solidFill>
              </a:defRPr>
            </a:lvl3pPr>
            <a:lvl4pPr marL="1194786" indent="-304792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</a:defRPr>
            </a:lvl4pPr>
            <a:lvl5pPr marL="2438339" indent="0">
              <a:buNone/>
              <a:defRPr sz="3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48832" y="1011341"/>
            <a:ext cx="5474368" cy="49068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3200">
                <a:solidFill>
                  <a:schemeClr val="tx2"/>
                </a:solidFill>
              </a:defRPr>
            </a:lvl1pPr>
            <a:lvl2pPr marL="607469" indent="-298443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3200">
                <a:solidFill>
                  <a:schemeClr val="tx2"/>
                </a:solidFill>
              </a:defRPr>
            </a:lvl2pPr>
            <a:lvl3pPr marL="905911" indent="-279393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3200">
                <a:solidFill>
                  <a:schemeClr val="tx2"/>
                </a:solidFill>
              </a:defRPr>
            </a:lvl3pPr>
            <a:lvl4pPr marL="1194786" indent="-304792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</a:defRPr>
            </a:lvl4pPr>
            <a:lvl5pPr marL="2438339" indent="0">
              <a:buNone/>
              <a:defRPr sz="3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463296" y="82297"/>
            <a:ext cx="10153905" cy="507548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357880" y="49019"/>
            <a:ext cx="541688" cy="508955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6283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0" y="5869"/>
            <a:ext cx="12192000" cy="660400"/>
          </a:xfrm>
          <a:prstGeom prst="roundRect">
            <a:avLst/>
          </a:prstGeom>
          <a:solidFill>
            <a:srgbClr val="0095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3296" y="1011341"/>
            <a:ext cx="5474368" cy="49068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3200">
                <a:solidFill>
                  <a:schemeClr val="tx2"/>
                </a:solidFill>
              </a:defRPr>
            </a:lvl1pPr>
            <a:lvl2pPr marL="607469" indent="-298443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3200">
                <a:solidFill>
                  <a:schemeClr val="tx2"/>
                </a:solidFill>
              </a:defRPr>
            </a:lvl2pPr>
            <a:lvl3pPr marL="905911" indent="-279393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3200">
                <a:solidFill>
                  <a:schemeClr val="tx2"/>
                </a:solidFill>
              </a:defRPr>
            </a:lvl3pPr>
            <a:lvl4pPr marL="1194786" indent="-304792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</a:defRPr>
            </a:lvl4pPr>
            <a:lvl5pPr marL="2438339" indent="0">
              <a:buNone/>
              <a:defRPr sz="3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48832" y="1011341"/>
            <a:ext cx="5474368" cy="49068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3200">
                <a:solidFill>
                  <a:schemeClr val="tx2"/>
                </a:solidFill>
              </a:defRPr>
            </a:lvl1pPr>
            <a:lvl2pPr marL="607469" indent="-298443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3200">
                <a:solidFill>
                  <a:schemeClr val="tx2"/>
                </a:solidFill>
              </a:defRPr>
            </a:lvl2pPr>
            <a:lvl3pPr marL="905911" indent="-279393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3200">
                <a:solidFill>
                  <a:schemeClr val="tx2"/>
                </a:solidFill>
              </a:defRPr>
            </a:lvl3pPr>
            <a:lvl4pPr marL="1194786" indent="-304792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</a:defRPr>
            </a:lvl4pPr>
            <a:lvl5pPr marL="2438339" indent="0">
              <a:buNone/>
              <a:defRPr sz="3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463296" y="82297"/>
            <a:ext cx="10153905" cy="507548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357880" y="49019"/>
            <a:ext cx="541688" cy="508955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7887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3296" y="1011341"/>
            <a:ext cx="6842737" cy="49068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3200">
                <a:solidFill>
                  <a:schemeClr val="tx2"/>
                </a:solidFill>
              </a:defRPr>
            </a:lvl1pPr>
            <a:lvl2pPr marL="607469" indent="-298443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3200">
                <a:solidFill>
                  <a:schemeClr val="tx2"/>
                </a:solidFill>
              </a:defRPr>
            </a:lvl2pPr>
            <a:lvl3pPr marL="905911" indent="-279393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3200">
                <a:solidFill>
                  <a:schemeClr val="tx2"/>
                </a:solidFill>
              </a:defRPr>
            </a:lvl3pPr>
            <a:lvl4pPr marL="1194786" indent="-304792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</a:defRPr>
            </a:lvl4pPr>
            <a:lvl5pPr marL="2438339" indent="0">
              <a:buNone/>
              <a:defRPr sz="3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7819381" y="3593225"/>
            <a:ext cx="3969276" cy="1283575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ctr">
              <a:defRPr sz="4267" b="1">
                <a:solidFill>
                  <a:srgbClr val="00395E"/>
                </a:solidFill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err="1"/>
              <a:t>styl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501723" y="1913420"/>
            <a:ext cx="604591" cy="568056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021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A8950-A46C-447F-B0FA-FE9DF2449E44}" type="datetimeFigureOut">
              <a:rPr lang="lv-LV" smtClean="0"/>
              <a:t>01.05.2021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1A3B-D053-4B74-A0CA-540949F7A33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2540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A8950-A46C-447F-B0FA-FE9DF2449E44}" type="datetimeFigureOut">
              <a:rPr lang="lv-LV" smtClean="0"/>
              <a:t>01.05.2021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1A3B-D053-4B74-A0CA-540949F7A33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2981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A8950-A46C-447F-B0FA-FE9DF2449E44}" type="datetimeFigureOut">
              <a:rPr lang="lv-LV" smtClean="0"/>
              <a:t>01.05.2021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1A3B-D053-4B74-A0CA-540949F7A33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5823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A8950-A46C-447F-B0FA-FE9DF2449E44}" type="datetimeFigureOut">
              <a:rPr lang="lv-LV" smtClean="0"/>
              <a:t>01.05.2021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1A3B-D053-4B74-A0CA-540949F7A33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978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A8950-A46C-447F-B0FA-FE9DF2449E44}" type="datetimeFigureOut">
              <a:rPr lang="lv-LV" smtClean="0"/>
              <a:t>01.05.2021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1A3B-D053-4B74-A0CA-540949F7A33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7153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A8950-A46C-447F-B0FA-FE9DF2449E44}" type="datetimeFigureOut">
              <a:rPr lang="lv-LV" smtClean="0"/>
              <a:t>01.05.2021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1A3B-D053-4B74-A0CA-540949F7A33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3629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A8950-A46C-447F-B0FA-FE9DF2449E44}" type="datetimeFigureOut">
              <a:rPr lang="lv-LV" smtClean="0"/>
              <a:t>01.05.2021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1A3B-D053-4B74-A0CA-540949F7A33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4062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A8950-A46C-447F-B0FA-FE9DF2449E44}" type="datetimeFigureOut">
              <a:rPr lang="lv-LV" smtClean="0"/>
              <a:t>01.05.2021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1A3B-D053-4B74-A0CA-540949F7A33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1993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A8950-A46C-447F-B0FA-FE9DF2449E44}" type="datetimeFigureOut">
              <a:rPr lang="lv-LV" smtClean="0"/>
              <a:t>01.05.2021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C1A3B-D053-4B74-A0CA-540949F7A33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3275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Elementu skaitu kopā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lv-LV" dirty="0" smtClean="0"/>
                  <a:t> apzīmē ar 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lv-LV" dirty="0" smtClean="0"/>
                  <a:t>. </a:t>
                </a:r>
              </a:p>
              <a:p>
                <a:r>
                  <a:rPr lang="lv-LV" dirty="0" smtClean="0"/>
                  <a:t>Tukšajā kopā ir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lv-LV" dirty="0" smtClean="0"/>
                  <a:t> elementu; citās ir vairāk. </a:t>
                </a:r>
              </a:p>
              <a:p>
                <a:r>
                  <a:rPr lang="lv-LV" dirty="0" smtClean="0"/>
                  <a:t>Kad var apgalvot, ka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|=|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lv-LV" dirty="0" smtClean="0"/>
                  <a:t>? </a:t>
                </a:r>
              </a:p>
              <a:p>
                <a:pPr marL="457189" indent="-457189">
                  <a:buFont typeface="Arial" panose="020B0604020202020204" pitchFamily="34" charset="0"/>
                  <a:buChar char="•"/>
                </a:pPr>
                <a:r>
                  <a:rPr lang="lv-LV" dirty="0" smtClean="0"/>
                  <a:t>Abās kopās (ja tās ir galīgas) elementu skaitu var saskaitīt.</a:t>
                </a:r>
              </a:p>
              <a:p>
                <a:pPr marL="457189" indent="-457189">
                  <a:buFont typeface="Arial" panose="020B0604020202020204" pitchFamily="34" charset="0"/>
                  <a:buChar char="•"/>
                </a:pPr>
                <a:r>
                  <a:rPr lang="lv-LV" dirty="0" smtClean="0"/>
                  <a:t>Ko dara tad, ja abas kopas ir bezgalīgas?</a:t>
                </a:r>
                <a:endParaRPr lang="lv-LV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63" t="-2318" r="-36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Kopas kardinalitāte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02204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v-LV" dirty="0" smtClean="0"/>
                  <a:t>Vai vairāk punktu uz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lv-LV" dirty="0" smtClean="0"/>
                  <a:t>vai uz bezgalīgas taisnes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R</a:t>
                </a:r>
                <a:r>
                  <a:rPr lang="en-US" dirty="0" smtClean="0"/>
                  <a:t> ? </a:t>
                </a:r>
                <a:endParaRPr lang="lv-LV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62" t="-347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Funkcija starp punktiem uz riņķa līnijas un taisnes</a:t>
            </a:r>
            <a:endParaRPr lang="lv-LV" dirty="0"/>
          </a:p>
        </p:txBody>
      </p:sp>
      <p:pic>
        <p:nvPicPr>
          <p:cNvPr id="4" name="Picture 2" descr="https://2.bp.blogspot.com/-SmykDdYg_mA/VeSytC9VMpI/AAAAAAAADC4/hA2MC1ngW1w/s640/projective-line-diagra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949" y="2858555"/>
            <a:ext cx="9426051" cy="272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58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v-LV" b="1" dirty="0" smtClean="0"/>
                  <a:t>Apgalvojums:</a:t>
                </a:r>
                <a:r>
                  <a:rPr lang="lv-LV" dirty="0" smtClean="0"/>
                  <a:t> Kvadrātu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[0;1]</m:t>
                    </m:r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[0;1]</m:t>
                    </m:r>
                  </m:oMath>
                </a14:m>
                <a:r>
                  <a:rPr lang="lv-LV" dirty="0" smtClean="0"/>
                  <a:t> var attēlot ar injekciju par nogriezni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[0;1]</m:t>
                    </m:r>
                  </m:oMath>
                </a14:m>
                <a:r>
                  <a:rPr lang="lv-LV" dirty="0" smtClean="0"/>
                  <a:t>. </a:t>
                </a:r>
                <a:br>
                  <a:rPr lang="lv-LV" dirty="0" smtClean="0"/>
                </a:br>
                <a:r>
                  <a:rPr lang="lv-LV" dirty="0" smtClean="0"/>
                  <a:t>(</a:t>
                </a:r>
                <a:r>
                  <a:rPr lang="lv-LV" i="1" dirty="0" smtClean="0"/>
                  <a:t>Intuitīvi: </a:t>
                </a:r>
                <a:r>
                  <a:rPr lang="lv-LV" dirty="0" smtClean="0"/>
                  <a:t>Pāreja no 1-dimensiju figūrām uz 2-dimensiju figūrām punktu skaitu šajās kopās nepalielina.)</a:t>
                </a:r>
                <a:endParaRPr lang="lv-LV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2" t="-347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2D nav vairāk punktu kā 1D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4774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585" indent="-609585">
              <a:buClrTx/>
              <a:buFont typeface="+mj-lt"/>
              <a:buAutoNum type="arabicPeriod"/>
            </a:pPr>
            <a:r>
              <a:rPr lang="lv-LV" dirty="0" smtClean="0"/>
              <a:t>Pieņemam no pretējā, ka reālus skaitļus starp [0;1] var sanumurēt kādā secībā: </a:t>
            </a:r>
            <a:br>
              <a:rPr lang="lv-LV" dirty="0" smtClean="0"/>
            </a:br>
            <a:r>
              <a:rPr lang="en-US" i="1" dirty="0" smtClean="0"/>
              <a:t>r</a:t>
            </a:r>
            <a:r>
              <a:rPr lang="en-US" baseline="-25000" dirty="0" smtClean="0"/>
              <a:t>1 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 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3 </a:t>
            </a:r>
            <a:r>
              <a:rPr lang="en-US" dirty="0"/>
              <a:t>,… .</a:t>
            </a:r>
          </a:p>
          <a:p>
            <a:pPr marL="609585" indent="-609585">
              <a:buClrTx/>
              <a:buFont typeface="+mj-lt"/>
              <a:buAutoNum type="arabicPeriod"/>
            </a:pPr>
            <a:r>
              <a:rPr lang="lv-LV" dirty="0" smtClean="0"/>
              <a:t>Katru no skaitļiem uzrakstām kā bezgalīgu decimāldaļu.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6741763" y="1441654"/>
            <a:ext cx="5334736" cy="2128733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6853189" y="4840441"/>
            <a:ext cx="2964099" cy="26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4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3733" dirty="0"/>
              <a:t>Sajukumi (Derangements)</a:t>
            </a:r>
            <a:endParaRPr lang="lv-LV" sz="3733" dirty="0"/>
          </a:p>
        </p:txBody>
      </p:sp>
    </p:spTree>
    <p:extLst>
      <p:ext uri="{BB962C8B-B14F-4D97-AF65-F5344CB8AC3E}">
        <p14:creationId xmlns:p14="http://schemas.microsoft.com/office/powerpoint/2010/main" val="270080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lv-LV" b="1" dirty="0" smtClean="0"/>
              <a:t>Definīcija</a:t>
            </a:r>
            <a:r>
              <a:rPr lang="en-US" dirty="0" smtClean="0"/>
              <a:t>:  </a:t>
            </a:r>
            <a:r>
              <a:rPr lang="lv-LV" dirty="0" smtClean="0"/>
              <a:t>Par sajukumu</a:t>
            </a:r>
            <a:r>
              <a:rPr lang="en-US" dirty="0" smtClean="0"/>
              <a:t> </a:t>
            </a:r>
            <a:r>
              <a:rPr lang="lv-LV" dirty="0" smtClean="0"/>
              <a:t>(</a:t>
            </a:r>
            <a:r>
              <a:rPr lang="en-US" i="1" dirty="0" smtClean="0"/>
              <a:t>derangement</a:t>
            </a:r>
            <a:r>
              <a:rPr lang="lv-LV" dirty="0" smtClean="0"/>
              <a:t>) saucam objektu permutāciju, kas nesatur nekustīgus punktus.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lv-LV" b="1" dirty="0" smtClean="0"/>
              <a:t>Piemērs</a:t>
            </a:r>
            <a:r>
              <a:rPr lang="en-US" dirty="0" smtClean="0"/>
              <a:t>: </a:t>
            </a:r>
            <a:r>
              <a:rPr lang="lv-LV" dirty="0" smtClean="0"/>
              <a:t>Permutācija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21453 </a:t>
            </a:r>
            <a:r>
              <a:rPr lang="lv-LV" dirty="0" smtClean="0">
                <a:latin typeface="Cambria Math" pitchFamily="18" charset="0"/>
                <a:ea typeface="Cambria Math" pitchFamily="18" charset="0"/>
              </a:rPr>
              <a:t>ir sajaukums (derangement) </a:t>
            </a:r>
            <a:r>
              <a:rPr lang="lv-LV" dirty="0" smtClean="0"/>
              <a:t>neatstāj nekustīgus punktus</a:t>
            </a:r>
            <a:r>
              <a:rPr lang="lv-LV" dirty="0" smtClean="0">
                <a:latin typeface="Cambria Math" pitchFamily="18" charset="0"/>
                <a:ea typeface="Cambria Math" pitchFamily="18" charset="0"/>
              </a:rPr>
              <a:t>, jo </a:t>
            </a:r>
            <a:r>
              <a:rPr lang="lv-LV" dirty="0" smtClean="0"/>
              <a:t>neviens elements nepaliek sākotnējā pozīcijā.</a:t>
            </a:r>
          </a:p>
          <a:p>
            <a:pPr>
              <a:buNone/>
            </a:pPr>
            <a:r>
              <a:rPr lang="lv-LV" dirty="0" smtClean="0"/>
              <a:t>Permutācijai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21543</a:t>
            </a:r>
            <a:r>
              <a:rPr lang="en-US" dirty="0" smtClean="0"/>
              <a:t> </a:t>
            </a:r>
            <a:r>
              <a:rPr lang="lv-LV" dirty="0" smtClean="0"/>
              <a:t>ir nekustīgs punkts (4 paliek uz vietas).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Permutācijas ar/bez nekustīgiem punktiem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6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lv-LV" b="1" dirty="0" smtClean="0"/>
              <a:t>Apgalvojums</a:t>
            </a:r>
            <a:r>
              <a:rPr lang="en-US" dirty="0" smtClean="0"/>
              <a:t>: </a:t>
            </a:r>
            <a:r>
              <a:rPr lang="lv-LV" dirty="0" smtClean="0"/>
              <a:t>Kopā ar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 element</a:t>
            </a:r>
            <a:r>
              <a:rPr lang="lv-LV" dirty="0" smtClean="0"/>
              <a:t>iem sajukumu skaits:</a:t>
            </a:r>
            <a:r>
              <a:rPr lang="en-US" dirty="0" smtClean="0"/>
              <a:t> </a:t>
            </a:r>
            <a:endParaRPr lang="lv-LV" dirty="0" smtClean="0"/>
          </a:p>
          <a:p>
            <a:pPr>
              <a:buNone/>
            </a:pPr>
            <a:endParaRPr lang="lv-LV" dirty="0"/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dirty="0" smtClean="0">
                <a:ea typeface="Cambria Math"/>
              </a:rPr>
              <a:t>Pierādījumā izmantojam ieslēgšanas/izslēgšanas principu.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Derangements (continued)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80705" y="2483385"/>
            <a:ext cx="6714617" cy="82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3296" y="1011341"/>
                <a:ext cx="11275737" cy="3313612"/>
              </a:xfrm>
            </p:spPr>
            <p:txBody>
              <a:bodyPr>
                <a:noAutofit/>
              </a:bodyPr>
              <a:lstStyle/>
              <a:p>
                <a:pPr>
                  <a:buNone/>
                </a:pPr>
                <a:r>
                  <a:rPr lang="lv-LV" b="1" dirty="0" smtClean="0"/>
                  <a:t>Cepuru uzdevums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 smtClean="0"/>
                  <a:t> cilvēki steigā pamet teātri; garderobists katram iedod kaut kādu cepuri. Kāda ir varbūtība, ka neviens nedabūs savu cepuri?</a:t>
                </a:r>
                <a:endParaRPr lang="en-US" dirty="0" smtClean="0"/>
              </a:p>
              <a:p>
                <a:pPr>
                  <a:buNone/>
                </a:pPr>
                <a:r>
                  <a:rPr lang="lv-LV" b="1" dirty="0" smtClean="0"/>
                  <a:t>Atrisinājums: </a:t>
                </a:r>
                <a:r>
                  <a:rPr lang="lv-LV" dirty="0" smtClean="0"/>
                  <a:t>Sajukumu skaits jādala ar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lv-LV" dirty="0" smtClean="0"/>
                  <a:t> (visu permutāciju skaitu)</a:t>
                </a:r>
                <a:r>
                  <a:rPr lang="en-US" dirty="0" smtClean="0"/>
                  <a:t> </a:t>
                </a:r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r>
                  <a:rPr lang="en-US" dirty="0" smtClean="0"/>
                  <a:t>    </a:t>
                </a:r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3296" y="1011341"/>
                <a:ext cx="11275737" cy="3313612"/>
              </a:xfrm>
              <a:blipFill>
                <a:blip r:embed="rId4"/>
                <a:stretch>
                  <a:fillRect l="-2162" t="-5157" r="-2703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Sajukumi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68598" y="3346858"/>
            <a:ext cx="6413001" cy="8497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08010" y="4540833"/>
              <a:ext cx="11431020" cy="1753615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859195">
                      <a:extLst>
                        <a:ext uri="{9D8B030D-6E8A-4147-A177-3AD203B41FA5}">
                          <a16:colId xmlns:a16="http://schemas.microsoft.com/office/drawing/2014/main" val="3992360315"/>
                        </a:ext>
                      </a:extLst>
                    </a:gridCol>
                    <a:gridCol w="1079719">
                      <a:extLst>
                        <a:ext uri="{9D8B030D-6E8A-4147-A177-3AD203B41FA5}">
                          <a16:colId xmlns:a16="http://schemas.microsoft.com/office/drawing/2014/main" val="2009689385"/>
                        </a:ext>
                      </a:extLst>
                    </a:gridCol>
                    <a:gridCol w="1270535">
                      <a:extLst>
                        <a:ext uri="{9D8B030D-6E8A-4147-A177-3AD203B41FA5}">
                          <a16:colId xmlns:a16="http://schemas.microsoft.com/office/drawing/2014/main" val="352584527"/>
                        </a:ext>
                      </a:extLst>
                    </a:gridCol>
                    <a:gridCol w="1103696">
                      <a:extLst>
                        <a:ext uri="{9D8B030D-6E8A-4147-A177-3AD203B41FA5}">
                          <a16:colId xmlns:a16="http://schemas.microsoft.com/office/drawing/2014/main" val="3462744148"/>
                        </a:ext>
                      </a:extLst>
                    </a:gridCol>
                    <a:gridCol w="1155032">
                      <a:extLst>
                        <a:ext uri="{9D8B030D-6E8A-4147-A177-3AD203B41FA5}">
                          <a16:colId xmlns:a16="http://schemas.microsoft.com/office/drawing/2014/main" val="2078919851"/>
                        </a:ext>
                      </a:extLst>
                    </a:gridCol>
                    <a:gridCol w="1152504">
                      <a:extLst>
                        <a:ext uri="{9D8B030D-6E8A-4147-A177-3AD203B41FA5}">
                          <a16:colId xmlns:a16="http://schemas.microsoft.com/office/drawing/2014/main" val="2223752069"/>
                        </a:ext>
                      </a:extLst>
                    </a:gridCol>
                    <a:gridCol w="1270113">
                      <a:extLst>
                        <a:ext uri="{9D8B030D-6E8A-4147-A177-3AD203B41FA5}">
                          <a16:colId xmlns:a16="http://schemas.microsoft.com/office/drawing/2014/main" val="1599664124"/>
                        </a:ext>
                      </a:extLst>
                    </a:gridCol>
                    <a:gridCol w="1270113">
                      <a:extLst>
                        <a:ext uri="{9D8B030D-6E8A-4147-A177-3AD203B41FA5}">
                          <a16:colId xmlns:a16="http://schemas.microsoft.com/office/drawing/2014/main" val="1888202935"/>
                        </a:ext>
                      </a:extLst>
                    </a:gridCol>
                    <a:gridCol w="1270113">
                      <a:extLst>
                        <a:ext uri="{9D8B030D-6E8A-4147-A177-3AD203B41FA5}">
                          <a16:colId xmlns:a16="http://schemas.microsoft.com/office/drawing/2014/main" val="2620393330"/>
                        </a:ext>
                      </a:extLst>
                    </a:gridCol>
                  </a:tblGrid>
                  <a:tr h="4944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2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lv-LV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2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2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2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lv-LV" sz="2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2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lv-LV" sz="2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2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lv-LV" sz="2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2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lv-LV" sz="2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2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lv-LV" sz="2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2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lv-LV" sz="2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2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lv-LV" sz="2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62617791"/>
                      </a:ext>
                    </a:extLst>
                  </a:tr>
                  <a:tr h="7647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lv-LV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v-LV" sz="2400" b="0" i="1" dirty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lv-LV" sz="2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lv-LV" sz="2400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lv-LV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lv-LV" sz="2400" b="0" i="1" dirty="0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lang="lv-LV" sz="2400" b="0" dirty="0"/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21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0/1</m:t>
                                </m:r>
                              </m:oMath>
                            </m:oMathPara>
                          </a14:m>
                          <a:endParaRPr lang="lv-LV" sz="21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21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lv-LV" sz="21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21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2/6</m:t>
                                </m:r>
                              </m:oMath>
                            </m:oMathPara>
                          </a14:m>
                          <a:endParaRPr lang="lv-LV" sz="21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21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9/24</m:t>
                                </m:r>
                              </m:oMath>
                            </m:oMathPara>
                          </a14:m>
                          <a:endParaRPr lang="lv-LV" sz="21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21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44/120</m:t>
                                </m:r>
                              </m:oMath>
                            </m:oMathPara>
                          </a14:m>
                          <a:endParaRPr lang="lv-LV" sz="21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21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265/720</m:t>
                                </m:r>
                              </m:oMath>
                            </m:oMathPara>
                          </a14:m>
                          <a:endParaRPr lang="lv-LV" sz="21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21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1854/5040</m:t>
                                </m:r>
                              </m:oMath>
                            </m:oMathPara>
                          </a14:m>
                          <a:endParaRPr lang="lv-LV" sz="21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21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14833/40320</m:t>
                                </m:r>
                              </m:oMath>
                            </m:oMathPara>
                          </a14:m>
                          <a:endParaRPr lang="lv-LV" sz="21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203242364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r>
                            <a:rPr lang="lv-LV" sz="1900" b="0" dirty="0" smtClean="0"/>
                            <a:t>Varbūtība</a:t>
                          </a:r>
                          <a:endParaRPr lang="lv-LV" sz="1900" b="0" dirty="0"/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900" dirty="0" smtClean="0">
                              <a:solidFill>
                                <a:schemeClr val="tx2"/>
                              </a:solidFill>
                            </a:rPr>
                            <a:t>0.00000</a:t>
                          </a:r>
                          <a:endParaRPr lang="lv-LV" sz="19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900" dirty="0" smtClean="0">
                              <a:solidFill>
                                <a:schemeClr val="tx2"/>
                              </a:solidFill>
                            </a:rPr>
                            <a:t>0.50000</a:t>
                          </a:r>
                          <a:endParaRPr lang="lv-LV" sz="19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900" dirty="0" smtClean="0">
                              <a:solidFill>
                                <a:schemeClr val="tx2"/>
                              </a:solidFill>
                            </a:rPr>
                            <a:t>0.33333</a:t>
                          </a:r>
                          <a:endParaRPr lang="lv-LV" sz="19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900" dirty="0" smtClean="0">
                              <a:solidFill>
                                <a:schemeClr val="tx2"/>
                              </a:solidFill>
                            </a:rPr>
                            <a:t>0.37500</a:t>
                          </a:r>
                          <a:endParaRPr lang="lv-LV" sz="19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900" dirty="0" smtClean="0">
                              <a:solidFill>
                                <a:schemeClr val="tx2"/>
                              </a:solidFill>
                            </a:rPr>
                            <a:t>0.66667</a:t>
                          </a:r>
                          <a:endParaRPr lang="lv-LV" sz="19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900" dirty="0" smtClean="0">
                              <a:solidFill>
                                <a:schemeClr val="tx2"/>
                              </a:solidFill>
                            </a:rPr>
                            <a:t>0.36806</a:t>
                          </a:r>
                          <a:endParaRPr lang="lv-LV" sz="19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900" dirty="0" smtClean="0">
                              <a:solidFill>
                                <a:schemeClr val="tx2"/>
                              </a:solidFill>
                            </a:rPr>
                            <a:t>0.36786</a:t>
                          </a:r>
                          <a:endParaRPr lang="lv-LV" sz="19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900" dirty="0" smtClean="0">
                              <a:solidFill>
                                <a:schemeClr val="tx2"/>
                              </a:solidFill>
                            </a:rPr>
                            <a:t>0.36788</a:t>
                          </a:r>
                          <a:endParaRPr lang="lv-LV" sz="19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14514366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08010" y="4540833"/>
              <a:ext cx="11431020" cy="1753615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859195">
                      <a:extLst>
                        <a:ext uri="{9D8B030D-6E8A-4147-A177-3AD203B41FA5}">
                          <a16:colId xmlns:a16="http://schemas.microsoft.com/office/drawing/2014/main" val="3992360315"/>
                        </a:ext>
                      </a:extLst>
                    </a:gridCol>
                    <a:gridCol w="1079719">
                      <a:extLst>
                        <a:ext uri="{9D8B030D-6E8A-4147-A177-3AD203B41FA5}">
                          <a16:colId xmlns:a16="http://schemas.microsoft.com/office/drawing/2014/main" val="2009689385"/>
                        </a:ext>
                      </a:extLst>
                    </a:gridCol>
                    <a:gridCol w="1270535">
                      <a:extLst>
                        <a:ext uri="{9D8B030D-6E8A-4147-A177-3AD203B41FA5}">
                          <a16:colId xmlns:a16="http://schemas.microsoft.com/office/drawing/2014/main" val="352584527"/>
                        </a:ext>
                      </a:extLst>
                    </a:gridCol>
                    <a:gridCol w="1103696">
                      <a:extLst>
                        <a:ext uri="{9D8B030D-6E8A-4147-A177-3AD203B41FA5}">
                          <a16:colId xmlns:a16="http://schemas.microsoft.com/office/drawing/2014/main" val="3462744148"/>
                        </a:ext>
                      </a:extLst>
                    </a:gridCol>
                    <a:gridCol w="1155032">
                      <a:extLst>
                        <a:ext uri="{9D8B030D-6E8A-4147-A177-3AD203B41FA5}">
                          <a16:colId xmlns:a16="http://schemas.microsoft.com/office/drawing/2014/main" val="2078919851"/>
                        </a:ext>
                      </a:extLst>
                    </a:gridCol>
                    <a:gridCol w="1152504">
                      <a:extLst>
                        <a:ext uri="{9D8B030D-6E8A-4147-A177-3AD203B41FA5}">
                          <a16:colId xmlns:a16="http://schemas.microsoft.com/office/drawing/2014/main" val="2223752069"/>
                        </a:ext>
                      </a:extLst>
                    </a:gridCol>
                    <a:gridCol w="1270113">
                      <a:extLst>
                        <a:ext uri="{9D8B030D-6E8A-4147-A177-3AD203B41FA5}">
                          <a16:colId xmlns:a16="http://schemas.microsoft.com/office/drawing/2014/main" val="1599664124"/>
                        </a:ext>
                      </a:extLst>
                    </a:gridCol>
                    <a:gridCol w="1270113">
                      <a:extLst>
                        <a:ext uri="{9D8B030D-6E8A-4147-A177-3AD203B41FA5}">
                          <a16:colId xmlns:a16="http://schemas.microsoft.com/office/drawing/2014/main" val="1888202935"/>
                        </a:ext>
                      </a:extLst>
                    </a:gridCol>
                    <a:gridCol w="1270113">
                      <a:extLst>
                        <a:ext uri="{9D8B030D-6E8A-4147-A177-3AD203B41FA5}">
                          <a16:colId xmlns:a16="http://schemas.microsoft.com/office/drawing/2014/main" val="2620393330"/>
                        </a:ext>
                      </a:extLst>
                    </a:gridCol>
                  </a:tblGrid>
                  <a:tr h="494453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L="121920" marR="121920" marT="60960" marB="60960">
                        <a:blipFill>
                          <a:blip r:embed="rId6"/>
                          <a:stretch>
                            <a:fillRect l="-328" t="-1235" r="-515738" b="-25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L="60960" marR="60960" marT="60960" marB="60960">
                        <a:blipFill>
                          <a:blip r:embed="rId6"/>
                          <a:stretch>
                            <a:fillRect l="-172881" t="-1235" r="-788701" b="-25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L="60960" marR="60960" marT="60960" marB="60960">
                        <a:blipFill>
                          <a:blip r:embed="rId6"/>
                          <a:stretch>
                            <a:fillRect l="-231100" t="-1235" r="-567943" b="-25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L="121920" marR="121920" marT="60960" marB="60960">
                        <a:blipFill>
                          <a:blip r:embed="rId6"/>
                          <a:stretch>
                            <a:fillRect l="-382320" t="-1235" r="-555801" b="-25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L="121920" marR="121920" marT="60960" marB="60960">
                        <a:blipFill>
                          <a:blip r:embed="rId6"/>
                          <a:stretch>
                            <a:fillRect l="-459474" t="-1235" r="-429474" b="-25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L="121920" marR="121920" marT="60960" marB="60960">
                        <a:blipFill>
                          <a:blip r:embed="rId6"/>
                          <a:stretch>
                            <a:fillRect l="-562434" t="-1235" r="-331746" b="-25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L="121920" marR="121920" marT="60960" marB="60960">
                        <a:blipFill>
                          <a:blip r:embed="rId6"/>
                          <a:stretch>
                            <a:fillRect l="-601923" t="-1235" r="-201442" b="-25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L="121920" marR="121920" marT="60960" marB="60960">
                        <a:blipFill>
                          <a:blip r:embed="rId6"/>
                          <a:stretch>
                            <a:fillRect l="-698565" t="-1235" r="-100478" b="-25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L="121920" marR="121920" marT="60960" marB="60960">
                        <a:blipFill>
                          <a:blip r:embed="rId6"/>
                          <a:stretch>
                            <a:fillRect l="-802404" t="-1235" r="-962" b="-25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617791"/>
                      </a:ext>
                    </a:extLst>
                  </a:tr>
                  <a:tr h="764709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L="60960" marR="60960" marT="60960" marB="60960">
                        <a:blipFill>
                          <a:blip r:embed="rId6"/>
                          <a:stretch>
                            <a:fillRect l="-328" t="-64567" r="-515738" b="-653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L="60960" marR="60960" marT="60960" marB="60960">
                        <a:blipFill>
                          <a:blip r:embed="rId6"/>
                          <a:stretch>
                            <a:fillRect l="-172881" t="-64567" r="-788701" b="-653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L="60960" marR="60960" marT="60960" marB="60960">
                        <a:blipFill>
                          <a:blip r:embed="rId6"/>
                          <a:stretch>
                            <a:fillRect l="-231100" t="-64567" r="-567943" b="-653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L="60960" marR="60960" marT="60960" marB="60960">
                        <a:blipFill>
                          <a:blip r:embed="rId6"/>
                          <a:stretch>
                            <a:fillRect l="-382320" t="-64567" r="-555801" b="-653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L="60960" marR="60960" marT="60960" marB="60960">
                        <a:blipFill>
                          <a:blip r:embed="rId6"/>
                          <a:stretch>
                            <a:fillRect l="-459474" t="-64567" r="-429474" b="-653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L="60960" marR="60960" marT="60960" marB="60960">
                        <a:blipFill>
                          <a:blip r:embed="rId6"/>
                          <a:stretch>
                            <a:fillRect l="-562434" t="-64567" r="-331746" b="-653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L="60960" marR="60960" marT="60960" marB="60960">
                        <a:blipFill>
                          <a:blip r:embed="rId6"/>
                          <a:stretch>
                            <a:fillRect l="-601923" t="-64567" r="-201442" b="-653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L="60960" marR="60960" marT="60960" marB="60960">
                        <a:blipFill>
                          <a:blip r:embed="rId6"/>
                          <a:stretch>
                            <a:fillRect l="-698565" t="-64567" r="-100478" b="-653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L="60960" marR="60960" marT="60960" marB="60960">
                        <a:blipFill>
                          <a:blip r:embed="rId6"/>
                          <a:stretch>
                            <a:fillRect l="-802404" t="-64567" r="-962" b="-653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242364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r>
                            <a:rPr lang="lv-LV" sz="1900" b="0" dirty="0" smtClean="0"/>
                            <a:t>Varbūtība</a:t>
                          </a:r>
                          <a:endParaRPr lang="lv-LV" sz="1900" b="0" dirty="0"/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900" dirty="0" smtClean="0">
                              <a:solidFill>
                                <a:schemeClr val="tx2"/>
                              </a:solidFill>
                            </a:rPr>
                            <a:t>0.00000</a:t>
                          </a:r>
                          <a:endParaRPr lang="lv-LV" sz="19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900" dirty="0" smtClean="0">
                              <a:solidFill>
                                <a:schemeClr val="tx2"/>
                              </a:solidFill>
                            </a:rPr>
                            <a:t>0.50000</a:t>
                          </a:r>
                          <a:endParaRPr lang="lv-LV" sz="19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900" dirty="0" smtClean="0">
                              <a:solidFill>
                                <a:schemeClr val="tx2"/>
                              </a:solidFill>
                            </a:rPr>
                            <a:t>0.33333</a:t>
                          </a:r>
                          <a:endParaRPr lang="lv-LV" sz="19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900" dirty="0" smtClean="0">
                              <a:solidFill>
                                <a:schemeClr val="tx2"/>
                              </a:solidFill>
                            </a:rPr>
                            <a:t>0.37500</a:t>
                          </a:r>
                          <a:endParaRPr lang="lv-LV" sz="19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900" dirty="0" smtClean="0">
                              <a:solidFill>
                                <a:schemeClr val="tx2"/>
                              </a:solidFill>
                            </a:rPr>
                            <a:t>0.66667</a:t>
                          </a:r>
                          <a:endParaRPr lang="lv-LV" sz="19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900" dirty="0" smtClean="0">
                              <a:solidFill>
                                <a:schemeClr val="tx2"/>
                              </a:solidFill>
                            </a:rPr>
                            <a:t>0.36806</a:t>
                          </a:r>
                          <a:endParaRPr lang="lv-LV" sz="19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900" dirty="0" smtClean="0">
                              <a:solidFill>
                                <a:schemeClr val="tx2"/>
                              </a:solidFill>
                            </a:rPr>
                            <a:t>0.36786</a:t>
                          </a:r>
                          <a:endParaRPr lang="lv-LV" sz="19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900" dirty="0" smtClean="0">
                              <a:solidFill>
                                <a:schemeClr val="tx2"/>
                              </a:solidFill>
                            </a:rPr>
                            <a:t>0.36788</a:t>
                          </a:r>
                          <a:endParaRPr lang="lv-LV" sz="19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14514366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8073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Ieslēgšanas-izslēgšanas princips</a:t>
            </a:r>
            <a:endParaRPr lang="lv-LV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580858" y="1854715"/>
            <a:ext cx="11226132" cy="433277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05940" y="1006072"/>
            <a:ext cx="2594473" cy="4324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550" y="2900479"/>
            <a:ext cx="99949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0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3625" y="818888"/>
            <a:ext cx="5474368" cy="1837737"/>
          </a:xfrm>
        </p:spPr>
        <p:txBody>
          <a:bodyPr/>
          <a:lstStyle/>
          <a:p>
            <a:r>
              <a:rPr lang="lv-LV" dirty="0" smtClean="0"/>
              <a:t>Funkcija f:A</a:t>
            </a:r>
            <a:r>
              <a:rPr lang="lv-LV" dirty="0" smtClean="0">
                <a:sym typeface="Wingdings" panose="05000000000000000000" pitchFamily="2" charset="2"/>
              </a:rPr>
              <a:t>B</a:t>
            </a:r>
            <a:r>
              <a:rPr lang="lv-LV" dirty="0" smtClean="0"/>
              <a:t> ir </a:t>
            </a:r>
            <a:r>
              <a:rPr lang="lv-LV" i="1" dirty="0" smtClean="0">
                <a:solidFill>
                  <a:srgbClr val="0070C0"/>
                </a:solidFill>
              </a:rPr>
              <a:t>injektīva</a:t>
            </a:r>
            <a:r>
              <a:rPr lang="lv-LV" dirty="0" smtClean="0"/>
              <a:t>, ja katram elementam no B ir </a:t>
            </a:r>
            <a:r>
              <a:rPr lang="lv-LV" u="sng" dirty="0" smtClean="0"/>
              <a:t>ne vairāk kā viens</a:t>
            </a:r>
            <a:r>
              <a:rPr lang="lv-LV" dirty="0" smtClean="0"/>
              <a:t> elements no A, kurš par to attēlojas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lv-LV" dirty="0"/>
              <a:t>Funkcija f:A</a:t>
            </a:r>
            <a:r>
              <a:rPr lang="lv-LV" dirty="0">
                <a:sym typeface="Wingdings" panose="05000000000000000000" pitchFamily="2" charset="2"/>
              </a:rPr>
              <a:t>B</a:t>
            </a:r>
            <a:r>
              <a:rPr lang="lv-LV" dirty="0"/>
              <a:t> ir </a:t>
            </a:r>
            <a:r>
              <a:rPr lang="lv-LV" i="1" dirty="0" smtClean="0">
                <a:solidFill>
                  <a:srgbClr val="0070C0"/>
                </a:solidFill>
              </a:rPr>
              <a:t>bijektīva</a:t>
            </a:r>
            <a:r>
              <a:rPr lang="lv-LV" dirty="0"/>
              <a:t>, ja katram elementam no B ir </a:t>
            </a:r>
            <a:r>
              <a:rPr lang="lv-LV" u="sng" dirty="0" smtClean="0"/>
              <a:t>tieši </a:t>
            </a:r>
            <a:r>
              <a:rPr lang="lv-LV" u="sng" dirty="0"/>
              <a:t>viens</a:t>
            </a:r>
            <a:r>
              <a:rPr lang="lv-LV" dirty="0"/>
              <a:t> elements no A, kurš par to attēlojas</a:t>
            </a:r>
          </a:p>
          <a:p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Injektīvas un bijektīvas funkcijas</a:t>
            </a:r>
            <a:endParaRPr lang="lv-LV" dirty="0"/>
          </a:p>
        </p:txBody>
      </p:sp>
      <p:sp>
        <p:nvSpPr>
          <p:cNvPr id="7" name="Flowchart: Connector 6"/>
          <p:cNvSpPr/>
          <p:nvPr/>
        </p:nvSpPr>
        <p:spPr>
          <a:xfrm>
            <a:off x="3450867" y="3246717"/>
            <a:ext cx="487680" cy="487680"/>
          </a:xfrm>
          <a:prstGeom prst="flowChartConnector">
            <a:avLst/>
          </a:prstGeom>
          <a:solidFill>
            <a:srgbClr val="4F81BD">
              <a:alpha val="27059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3450867" y="6006197"/>
            <a:ext cx="487680" cy="487680"/>
          </a:xfrm>
          <a:prstGeom prst="flowChartConnector">
            <a:avLst/>
          </a:prstGeom>
          <a:solidFill>
            <a:srgbClr val="4F81BD">
              <a:alpha val="27059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1477861" y="4374720"/>
            <a:ext cx="487680" cy="487680"/>
          </a:xfrm>
          <a:prstGeom prst="flowChartConnector">
            <a:avLst/>
          </a:prstGeom>
          <a:solidFill>
            <a:srgbClr val="4F81BD">
              <a:alpha val="27059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1477861" y="4964813"/>
            <a:ext cx="487680" cy="487680"/>
          </a:xfrm>
          <a:prstGeom prst="flowChartConnector">
            <a:avLst/>
          </a:prstGeom>
          <a:solidFill>
            <a:srgbClr val="4F81BD">
              <a:alpha val="27059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1477861" y="3666609"/>
            <a:ext cx="487680" cy="487680"/>
          </a:xfrm>
          <a:prstGeom prst="flowChartConnector">
            <a:avLst/>
          </a:prstGeom>
          <a:solidFill>
            <a:srgbClr val="4F81BD">
              <a:alpha val="27059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Flowchart: Connector 6"/>
          <p:cNvSpPr/>
          <p:nvPr/>
        </p:nvSpPr>
        <p:spPr>
          <a:xfrm>
            <a:off x="1477861" y="5554905"/>
            <a:ext cx="487680" cy="487680"/>
          </a:xfrm>
          <a:prstGeom prst="flowChartConnector">
            <a:avLst/>
          </a:prstGeom>
          <a:solidFill>
            <a:srgbClr val="4F81BD">
              <a:alpha val="27059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3450867" y="4610757"/>
            <a:ext cx="487680" cy="487680"/>
          </a:xfrm>
          <a:prstGeom prst="flowChartConnector">
            <a:avLst/>
          </a:prstGeom>
          <a:solidFill>
            <a:srgbClr val="4F81BD">
              <a:alpha val="27059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3450867" y="5318868"/>
            <a:ext cx="487680" cy="487680"/>
          </a:xfrm>
          <a:prstGeom prst="flowChartConnector">
            <a:avLst/>
          </a:prstGeom>
          <a:solidFill>
            <a:srgbClr val="4F81BD">
              <a:alpha val="27059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z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7857" y="3338795"/>
            <a:ext cx="518184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33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33040" y="3405758"/>
            <a:ext cx="518184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33" dirty="0">
                <a:solidFill>
                  <a:schemeClr val="tx2"/>
                </a:solidFill>
              </a:rPr>
              <a:t>B</a:t>
            </a:r>
          </a:p>
        </p:txBody>
      </p:sp>
      <p:cxnSp>
        <p:nvCxnSpPr>
          <p:cNvPr id="17" name="Straight Arrow Connector 16"/>
          <p:cNvCxnSpPr>
            <a:stCxn id="9" idx="6"/>
            <a:endCxn id="13" idx="2"/>
          </p:cNvCxnSpPr>
          <p:nvPr/>
        </p:nvCxnSpPr>
        <p:spPr>
          <a:xfrm>
            <a:off x="1965542" y="4618560"/>
            <a:ext cx="1485325" cy="236037"/>
          </a:xfrm>
          <a:prstGeom prst="straightConnector1">
            <a:avLst/>
          </a:prstGeom>
          <a:ln w="63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1"/>
          </p:cNvCxnSpPr>
          <p:nvPr/>
        </p:nvCxnSpPr>
        <p:spPr>
          <a:xfrm>
            <a:off x="1965541" y="3910450"/>
            <a:ext cx="1556744" cy="1479837"/>
          </a:xfrm>
          <a:prstGeom prst="straightConnector1">
            <a:avLst/>
          </a:prstGeom>
          <a:ln w="63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3450867" y="3939871"/>
            <a:ext cx="487680" cy="487680"/>
          </a:xfrm>
          <a:prstGeom prst="flowChartConnector">
            <a:avLst/>
          </a:prstGeom>
          <a:solidFill>
            <a:srgbClr val="4F81BD">
              <a:alpha val="27059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0" idx="6"/>
            <a:endCxn id="7" idx="2"/>
          </p:cNvCxnSpPr>
          <p:nvPr/>
        </p:nvCxnSpPr>
        <p:spPr>
          <a:xfrm flipV="1">
            <a:off x="1965542" y="3490557"/>
            <a:ext cx="1485325" cy="1718096"/>
          </a:xfrm>
          <a:prstGeom prst="straightConnector1">
            <a:avLst/>
          </a:prstGeom>
          <a:ln w="63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6"/>
            <a:endCxn id="8" idx="2"/>
          </p:cNvCxnSpPr>
          <p:nvPr/>
        </p:nvCxnSpPr>
        <p:spPr>
          <a:xfrm>
            <a:off x="1965542" y="5798746"/>
            <a:ext cx="1485325" cy="451292"/>
          </a:xfrm>
          <a:prstGeom prst="straightConnector1">
            <a:avLst/>
          </a:prstGeom>
          <a:ln w="63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283368" y="3118586"/>
            <a:ext cx="898360" cy="3503596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 sz="2400"/>
          </a:p>
        </p:txBody>
      </p:sp>
      <p:sp>
        <p:nvSpPr>
          <p:cNvPr id="24" name="Rounded Rectangle 23"/>
          <p:cNvSpPr/>
          <p:nvPr/>
        </p:nvSpPr>
        <p:spPr>
          <a:xfrm>
            <a:off x="3205247" y="3116447"/>
            <a:ext cx="898360" cy="3505735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 sz="2400"/>
          </a:p>
        </p:txBody>
      </p:sp>
      <p:sp>
        <p:nvSpPr>
          <p:cNvPr id="25" name="Flowchart: Connector 24"/>
          <p:cNvSpPr/>
          <p:nvPr/>
        </p:nvSpPr>
        <p:spPr>
          <a:xfrm>
            <a:off x="8955655" y="3230931"/>
            <a:ext cx="487680" cy="487680"/>
          </a:xfrm>
          <a:prstGeom prst="flowChartConnector">
            <a:avLst/>
          </a:prstGeom>
          <a:solidFill>
            <a:srgbClr val="4F81BD">
              <a:alpha val="27059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Flowchart: Connector 26"/>
          <p:cNvSpPr/>
          <p:nvPr/>
        </p:nvSpPr>
        <p:spPr>
          <a:xfrm>
            <a:off x="6982649" y="4038100"/>
            <a:ext cx="487680" cy="487680"/>
          </a:xfrm>
          <a:prstGeom prst="flowChartConnector">
            <a:avLst/>
          </a:prstGeom>
          <a:solidFill>
            <a:srgbClr val="4F81BD">
              <a:alpha val="27059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8" name="Flowchart: Connector 27"/>
          <p:cNvSpPr/>
          <p:nvPr/>
        </p:nvSpPr>
        <p:spPr>
          <a:xfrm>
            <a:off x="6982649" y="4628193"/>
            <a:ext cx="487680" cy="487680"/>
          </a:xfrm>
          <a:prstGeom prst="flowChartConnector">
            <a:avLst/>
          </a:prstGeom>
          <a:solidFill>
            <a:srgbClr val="4F81BD">
              <a:alpha val="27059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9" name="Flowchart: Connector 28"/>
          <p:cNvSpPr/>
          <p:nvPr/>
        </p:nvSpPr>
        <p:spPr>
          <a:xfrm>
            <a:off x="6982649" y="3329989"/>
            <a:ext cx="487680" cy="487680"/>
          </a:xfrm>
          <a:prstGeom prst="flowChartConnector">
            <a:avLst/>
          </a:prstGeom>
          <a:solidFill>
            <a:srgbClr val="4F81BD">
              <a:alpha val="27059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0" name="Flowchart: Connector 6"/>
          <p:cNvSpPr/>
          <p:nvPr/>
        </p:nvSpPr>
        <p:spPr>
          <a:xfrm>
            <a:off x="6982649" y="5218285"/>
            <a:ext cx="487680" cy="487680"/>
          </a:xfrm>
          <a:prstGeom prst="flowChartConnector">
            <a:avLst/>
          </a:prstGeom>
          <a:solidFill>
            <a:srgbClr val="4F81BD">
              <a:alpha val="27059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1" name="Flowchart: Connector 30"/>
          <p:cNvSpPr/>
          <p:nvPr/>
        </p:nvSpPr>
        <p:spPr>
          <a:xfrm>
            <a:off x="8955655" y="4594971"/>
            <a:ext cx="487680" cy="487680"/>
          </a:xfrm>
          <a:prstGeom prst="flowChartConnector">
            <a:avLst/>
          </a:prstGeom>
          <a:solidFill>
            <a:srgbClr val="4F81BD">
              <a:alpha val="27059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Flowchart: Connector 31"/>
          <p:cNvSpPr/>
          <p:nvPr/>
        </p:nvSpPr>
        <p:spPr>
          <a:xfrm>
            <a:off x="8955655" y="5303081"/>
            <a:ext cx="487680" cy="487680"/>
          </a:xfrm>
          <a:prstGeom prst="flowChartConnector">
            <a:avLst/>
          </a:prstGeom>
          <a:solidFill>
            <a:srgbClr val="4F81BD">
              <a:alpha val="27059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z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32645" y="3323009"/>
            <a:ext cx="518184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33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637828" y="3389971"/>
            <a:ext cx="518184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33" dirty="0">
                <a:solidFill>
                  <a:schemeClr val="tx2"/>
                </a:solidFill>
              </a:rPr>
              <a:t>B</a:t>
            </a:r>
          </a:p>
        </p:txBody>
      </p:sp>
      <p:cxnSp>
        <p:nvCxnSpPr>
          <p:cNvPr id="35" name="Straight Arrow Connector 34"/>
          <p:cNvCxnSpPr>
            <a:stCxn id="27" idx="6"/>
            <a:endCxn id="37" idx="2"/>
          </p:cNvCxnSpPr>
          <p:nvPr/>
        </p:nvCxnSpPr>
        <p:spPr>
          <a:xfrm flipV="1">
            <a:off x="7470330" y="4167924"/>
            <a:ext cx="1485325" cy="114016"/>
          </a:xfrm>
          <a:prstGeom prst="straightConnector1">
            <a:avLst/>
          </a:prstGeom>
          <a:ln w="63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6"/>
            <a:endCxn id="32" idx="1"/>
          </p:cNvCxnSpPr>
          <p:nvPr/>
        </p:nvCxnSpPr>
        <p:spPr>
          <a:xfrm>
            <a:off x="7470329" y="3573830"/>
            <a:ext cx="1556744" cy="1800671"/>
          </a:xfrm>
          <a:prstGeom prst="straightConnector1">
            <a:avLst/>
          </a:prstGeom>
          <a:ln w="63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36"/>
          <p:cNvSpPr/>
          <p:nvPr/>
        </p:nvSpPr>
        <p:spPr>
          <a:xfrm>
            <a:off x="8955655" y="3924084"/>
            <a:ext cx="487680" cy="487680"/>
          </a:xfrm>
          <a:prstGeom prst="flowChartConnector">
            <a:avLst/>
          </a:prstGeom>
          <a:solidFill>
            <a:srgbClr val="4F81BD">
              <a:alpha val="27059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28" idx="6"/>
            <a:endCxn id="25" idx="2"/>
          </p:cNvCxnSpPr>
          <p:nvPr/>
        </p:nvCxnSpPr>
        <p:spPr>
          <a:xfrm flipV="1">
            <a:off x="7470330" y="3474771"/>
            <a:ext cx="1485325" cy="1397263"/>
          </a:xfrm>
          <a:prstGeom prst="straightConnector1">
            <a:avLst/>
          </a:prstGeom>
          <a:ln w="63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6"/>
            <a:endCxn id="31" idx="2"/>
          </p:cNvCxnSpPr>
          <p:nvPr/>
        </p:nvCxnSpPr>
        <p:spPr>
          <a:xfrm flipV="1">
            <a:off x="7470330" y="4838811"/>
            <a:ext cx="1485325" cy="623315"/>
          </a:xfrm>
          <a:prstGeom prst="straightConnector1">
            <a:avLst/>
          </a:prstGeom>
          <a:ln w="63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6788156" y="3102800"/>
            <a:ext cx="898360" cy="2939787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 sz="2400"/>
          </a:p>
        </p:txBody>
      </p:sp>
      <p:sp>
        <p:nvSpPr>
          <p:cNvPr id="41" name="Rounded Rectangle 40"/>
          <p:cNvSpPr/>
          <p:nvPr/>
        </p:nvSpPr>
        <p:spPr>
          <a:xfrm>
            <a:off x="8710035" y="3100661"/>
            <a:ext cx="898360" cy="2926139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 sz="2400"/>
          </a:p>
        </p:txBody>
      </p:sp>
    </p:spTree>
    <p:extLst>
      <p:ext uri="{BB962C8B-B14F-4D97-AF65-F5344CB8AC3E}">
        <p14:creationId xmlns:p14="http://schemas.microsoft.com/office/powerpoint/2010/main" val="411979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lv-LV" sz="1800" dirty="0"/>
              <a:t>Sanumurētas bezgalīgi daudzas istabas. Viesnīcā vienmēr var iemitināt jaunus viesus – arī tad, ja tā ir pilna (visas istabas ir aizņemtas).</a:t>
            </a:r>
          </a:p>
          <a:p>
            <a:pPr>
              <a:buNone/>
            </a:pPr>
            <a:endParaRPr lang="lv-LV" sz="1800" dirty="0"/>
          </a:p>
          <a:p>
            <a:r>
              <a:rPr lang="lv-LV" sz="1867" b="1" dirty="0"/>
              <a:t>Konstrukcija</a:t>
            </a:r>
            <a:r>
              <a:rPr lang="en-US" sz="1867" dirty="0"/>
              <a:t>: </a:t>
            </a:r>
            <a:r>
              <a:rPr lang="lv-LV" sz="1867" dirty="0"/>
              <a:t>Kad ierodas jauns viesis, esošo iemītnieku no istabas #1 pārceļ uz istabu #2 utt.  (no istabas #n uz istabu #n+1 visiem naturāliem skaitļiem.) Šādi atbrīvojas istaba #1.</a:t>
            </a:r>
          </a:p>
          <a:p>
            <a:endParaRPr lang="lv-LV" sz="1867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lv-LV" sz="1867" dirty="0"/>
              <a:t>Var iemitināt jebkuru galīgu skaitu viesu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lv-LV" sz="1867" dirty="0"/>
              <a:t>Jebkuru sanumurējami bezgalīgu skaitu viesu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lv-LV" sz="1867" dirty="0"/>
              <a:t>Sanumurējami daudzus bezgalīgus autobusus ar viesiem.</a:t>
            </a:r>
            <a:endParaRPr lang="en-US" sz="1867" dirty="0"/>
          </a:p>
          <a:p>
            <a:endParaRPr lang="en-US" sz="1867" dirty="0"/>
          </a:p>
          <a:p>
            <a:pPr>
              <a:buNone/>
            </a:pPr>
            <a:endParaRPr lang="en-US" sz="18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Hilbert</a:t>
            </a:r>
            <a:r>
              <a:rPr lang="lv-LV" dirty="0" smtClean="0"/>
              <a:t>a viesnīca (Hilbert's Hotel)</a:t>
            </a:r>
            <a:endParaRPr lang="en-US" dirty="0"/>
          </a:p>
        </p:txBody>
      </p:sp>
      <p:pic>
        <p:nvPicPr>
          <p:cNvPr id="8" name="Picture 7" descr="hilbe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92916" y="1097280"/>
            <a:ext cx="902208" cy="12801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88116" y="224028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David Hilbert</a:t>
            </a:r>
          </a:p>
        </p:txBody>
      </p:sp>
      <p:pic>
        <p:nvPicPr>
          <p:cNvPr id="6" name="Content Placeholder 6" descr="hilberthote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51069" y="3230739"/>
            <a:ext cx="5485184" cy="24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lv-LV" b="1" dirty="0" smtClean="0"/>
              <a:t>Konstrukcija: </a:t>
            </a:r>
            <a:r>
              <a:rPr lang="lv-LV" dirty="0" smtClean="0"/>
              <a:t>Var uzskaitīt veselos skaitļus virknē: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0, 1, </a:t>
            </a:r>
            <a:r>
              <a:rPr lang="en-US" i="1" dirty="0" smtClean="0">
                <a:latin typeface="Cambria Math"/>
                <a:ea typeface="Cambria Math"/>
              </a:rPr>
              <a:t>−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1, 2, </a:t>
            </a:r>
            <a:r>
              <a:rPr lang="en-US" i="1" dirty="0" smtClean="0">
                <a:latin typeface="Cambria Math"/>
                <a:ea typeface="Cambria Math"/>
              </a:rPr>
              <a:t>−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2, 3, </a:t>
            </a:r>
            <a:r>
              <a:rPr lang="en-US" i="1" dirty="0" smtClean="0">
                <a:latin typeface="Cambria Math"/>
                <a:ea typeface="Cambria Math"/>
              </a:rPr>
              <a:t>−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 ,………..</a:t>
            </a:r>
          </a:p>
          <a:p>
            <a:pPr>
              <a:buNone/>
            </a:pPr>
            <a:r>
              <a:rPr lang="lv-LV" dirty="0" smtClean="0"/>
              <a:t>Var definēt bijekciju no</a:t>
            </a:r>
            <a:r>
              <a:rPr lang="en-US" dirty="0" smtClean="0"/>
              <a:t> </a:t>
            </a:r>
            <a:r>
              <a:rPr lang="en-US" b="1" dirty="0" smtClean="0"/>
              <a:t>N</a:t>
            </a:r>
            <a:r>
              <a:rPr lang="en-US" dirty="0" smtClean="0"/>
              <a:t>  </a:t>
            </a:r>
            <a:r>
              <a:rPr lang="lv-LV" dirty="0" smtClean="0"/>
              <a:t>uz</a:t>
            </a:r>
            <a:r>
              <a:rPr lang="en-US" dirty="0" smtClean="0"/>
              <a:t> </a:t>
            </a:r>
            <a:r>
              <a:rPr lang="en-US" b="1" dirty="0" smtClean="0"/>
              <a:t>Z</a:t>
            </a:r>
            <a:r>
              <a:rPr lang="en-US" dirty="0" smtClean="0"/>
              <a:t>:</a:t>
            </a:r>
          </a:p>
          <a:p>
            <a:pPr lvl="1"/>
            <a:r>
              <a:rPr lang="lv-LV" dirty="0" smtClean="0"/>
              <a:t>Pāra n</a:t>
            </a:r>
            <a:r>
              <a:rPr lang="en-US" dirty="0" smtClean="0"/>
              <a:t>:   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r>
              <a:rPr lang="en-US" i="1" dirty="0" smtClean="0"/>
              <a:t> = n/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 lvl="1"/>
            <a:r>
              <a:rPr lang="lv-LV" dirty="0" smtClean="0"/>
              <a:t>Nepāra n</a:t>
            </a:r>
            <a:r>
              <a:rPr lang="en-US" dirty="0" smtClean="0"/>
              <a:t>:     </a:t>
            </a:r>
            <a:r>
              <a:rPr lang="en-US" i="1" dirty="0" smtClean="0"/>
              <a:t>f</a:t>
            </a:r>
            <a:r>
              <a:rPr lang="en-US" dirty="0" smtClean="0"/>
              <a:t>(n) = </a:t>
            </a:r>
            <a:r>
              <a:rPr lang="en-US" i="1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i="1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 lvl="1">
              <a:buNone/>
            </a:pP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Visus veselos skaitļus var sanumurēt</a:t>
            </a:r>
            <a:endParaRPr lang="en-US" dirty="0"/>
          </a:p>
        </p:txBody>
      </p:sp>
      <p:pic>
        <p:nvPicPr>
          <p:cNvPr id="1026" name="Picture 2" descr="https://upload.wikimedia.org/wikipedia/commons/thumb/0/07/Hilbert%27s_Hotel.png/1920px-Hilbert%27s_Hot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247" y="4287301"/>
            <a:ext cx="4479381" cy="211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30840" y="3229033"/>
            <a:ext cx="373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/>
              <a:t>Divas bezgalīgas rindas apvieno vienā.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5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296" y="1011341"/>
            <a:ext cx="3746152" cy="4906860"/>
          </a:xfrm>
        </p:spPr>
        <p:txBody>
          <a:bodyPr>
            <a:normAutofit/>
          </a:bodyPr>
          <a:lstStyle/>
          <a:p>
            <a:r>
              <a:rPr lang="lv-LV" b="1" dirty="0" smtClean="0"/>
              <a:t>Definīcija</a:t>
            </a:r>
            <a:r>
              <a:rPr lang="en-US" dirty="0" smtClean="0"/>
              <a:t>: </a:t>
            </a:r>
            <a:r>
              <a:rPr lang="lv-LV" dirty="0" smtClean="0"/>
              <a:t>Racionāla daļa ir pierakstāma kā divu naturālu skaitļu dalījums. </a:t>
            </a:r>
          </a:p>
          <a:p>
            <a:r>
              <a:rPr lang="lv-LV" b="1" dirty="0" smtClean="0"/>
              <a:t>Apgalvojums:</a:t>
            </a:r>
            <a:r>
              <a:rPr lang="lv-LV" dirty="0" smtClean="0"/>
              <a:t> Visas racionālās daļas var sanumurēt.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lv-LV" sz="4000" dirty="0"/>
              <a:t>Racionālie skaitļi (&gt;0) ir sanumurējami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878" y="811063"/>
            <a:ext cx="44323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0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lv-LV" sz="2667" dirty="0"/>
                  <a:t>Intuitīvi: No divām injektīvām funkcijām no </a:t>
                </a:r>
                <a14:m>
                  <m:oMath xmlns:m="http://schemas.openxmlformats.org/officeDocument/2006/math">
                    <m:r>
                      <a:rPr lang="lv-LV" sz="2667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lv-LV" sz="2667" dirty="0"/>
                  <a:t> uz </a:t>
                </a:r>
                <a14:m>
                  <m:oMath xmlns:m="http://schemas.openxmlformats.org/officeDocument/2006/math">
                    <m:r>
                      <a:rPr lang="lv-LV" sz="2667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lv-LV" sz="2667" dirty="0"/>
                  <a:t> un no </a:t>
                </a:r>
                <a14:m>
                  <m:oMath xmlns:m="http://schemas.openxmlformats.org/officeDocument/2006/math">
                    <m:r>
                      <a:rPr lang="lv-LV" sz="2667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lv-LV" sz="2667" dirty="0"/>
                  <a:t> uz </a:t>
                </a:r>
                <a14:m>
                  <m:oMath xmlns:m="http://schemas.openxmlformats.org/officeDocument/2006/math">
                    <m:r>
                      <a:rPr lang="lv-LV" sz="2667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lv-LV" sz="2667" dirty="0"/>
                  <a:t> var izveidot vienu bijekciju (attēlojumu, kas uzreiz darbojas abos virzienos).</a:t>
                </a:r>
              </a:p>
              <a:p>
                <a:r>
                  <a:rPr lang="lv-LV" sz="2667" b="1" dirty="0"/>
                  <a:t>Teorēma (Schröder–Bernstein)</a:t>
                </a:r>
                <a:r>
                  <a:rPr lang="en-US" sz="2667" dirty="0"/>
                  <a:t> </a:t>
                </a:r>
                <a:r>
                  <a:rPr lang="lv-LV" sz="2667" dirty="0"/>
                  <a:t>Ja eksistē injektīvas funkcijas </a:t>
                </a:r>
                <a:r>
                  <a:rPr lang="en-US" sz="2667" dirty="0"/>
                  <a:t> </a:t>
                </a:r>
                <a:r>
                  <a:rPr lang="lv-LV" sz="2667" i="1" dirty="0">
                    <a:latin typeface="Cambria Math" panose="02040503050406030204" pitchFamily="18" charset="0"/>
                  </a:rPr>
                  <a:t/>
                </a:r>
                <a:br>
                  <a:rPr lang="lv-LV" sz="2667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667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667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67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67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667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667" dirty="0"/>
                  <a:t> and </a:t>
                </a:r>
                <a14:m>
                  <m:oMath xmlns:m="http://schemas.openxmlformats.org/officeDocument/2006/math">
                    <m:r>
                      <a:rPr lang="en-US" sz="2667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667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67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667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667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667" dirty="0"/>
                  <a:t> </a:t>
                </a:r>
                <a:r>
                  <a:rPr lang="lv-LV" sz="2667" dirty="0"/>
                  <a:t>starp kopām</a:t>
                </a:r>
                <a:r>
                  <a:rPr lang="en-US" sz="2667" dirty="0"/>
                  <a:t> </a:t>
                </a:r>
                <a14:m>
                  <m:oMath xmlns:m="http://schemas.openxmlformats.org/officeDocument/2006/math">
                    <m:r>
                      <a:rPr lang="en-US" sz="2667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667" dirty="0"/>
                  <a:t> </a:t>
                </a:r>
                <a:r>
                  <a:rPr lang="lv-LV" sz="2667" dirty="0"/>
                  <a:t>un </a:t>
                </a:r>
                <a14:m>
                  <m:oMath xmlns:m="http://schemas.openxmlformats.org/officeDocument/2006/math">
                    <m:r>
                      <a:rPr lang="lv-LV" sz="2667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667" dirty="0"/>
                  <a:t>, </a:t>
                </a:r>
                <a:r>
                  <a:rPr lang="lv-LV" sz="2667" dirty="0"/>
                  <a:t>tad eksistē</a:t>
                </a:r>
                <a:r>
                  <a:rPr lang="en-US" sz="2667" dirty="0"/>
                  <a:t> </a:t>
                </a:r>
                <a:r>
                  <a:rPr lang="lv-LV" sz="2667" dirty="0"/>
                  <a:t>bijektīva funkcija</a:t>
                </a:r>
                <a:r>
                  <a:rPr lang="en-US" sz="2667" dirty="0"/>
                  <a:t> </a:t>
                </a:r>
                <a14:m>
                  <m:oMath xmlns:m="http://schemas.openxmlformats.org/officeDocument/2006/math">
                    <m:r>
                      <a:rPr lang="en-US" sz="2667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667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67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lv-LV" sz="2667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en-US" sz="2667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667" dirty="0"/>
                  <a:t>.</a:t>
                </a:r>
              </a:p>
              <a:p>
                <a:r>
                  <a:rPr lang="lv-LV" sz="2667" dirty="0"/>
                  <a:t>Kopu kardinalitātes apzīmējumos tas nozīmē sekojošo:</a:t>
                </a:r>
                <a:r>
                  <a:rPr lang="en-US" sz="2667" dirty="0"/>
                  <a:t/>
                </a:r>
                <a:br>
                  <a:rPr lang="en-US" sz="2667" dirty="0"/>
                </a:br>
                <a:r>
                  <a:rPr lang="lv-LV" sz="2667" dirty="0"/>
                  <a:t>Ja</a:t>
                </a:r>
                <a:r>
                  <a:rPr lang="en-US" sz="2667" dirty="0"/>
                  <a:t> </a:t>
                </a:r>
                <a14:m>
                  <m:oMath xmlns:m="http://schemas.openxmlformats.org/officeDocument/2006/math">
                    <m:r>
                      <a:rPr lang="en-US" sz="2667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667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67" i="1" dirty="0">
                        <a:latin typeface="Cambria Math" panose="02040503050406030204" pitchFamily="18" charset="0"/>
                      </a:rPr>
                      <m:t>|≤|</m:t>
                    </m:r>
                    <m:r>
                      <a:rPr lang="en-US" sz="2667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667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667" dirty="0"/>
                  <a:t> </a:t>
                </a:r>
                <a:r>
                  <a:rPr lang="lv-LV" sz="2667" dirty="0"/>
                  <a:t>un</a:t>
                </a:r>
                <a:r>
                  <a:rPr lang="en-US" sz="2667" dirty="0"/>
                  <a:t> </a:t>
                </a:r>
                <a14:m>
                  <m:oMath xmlns:m="http://schemas.openxmlformats.org/officeDocument/2006/math">
                    <m:r>
                      <a:rPr lang="en-US" sz="2667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667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667" i="1" dirty="0">
                        <a:latin typeface="Cambria Math" panose="02040503050406030204" pitchFamily="18" charset="0"/>
                      </a:rPr>
                      <m:t>|≤|</m:t>
                    </m:r>
                    <m:r>
                      <a:rPr lang="en-US" sz="2667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667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667" dirty="0"/>
                  <a:t>, </a:t>
                </a:r>
                <a:r>
                  <a:rPr lang="lv-LV" sz="2667" dirty="0"/>
                  <a:t>tad arī</a:t>
                </a:r>
                <a:r>
                  <a:rPr lang="en-US" sz="2667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67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67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667" i="1" dirty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667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667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667" dirty="0"/>
                  <a:t>.</a:t>
                </a:r>
              </a:p>
              <a:p>
                <a:r>
                  <a:rPr lang="en-US" sz="2667" i="1" dirty="0"/>
                  <a:t>(</a:t>
                </a:r>
                <a:r>
                  <a:rPr lang="lv-LV" sz="2667" i="1" dirty="0"/>
                  <a:t>Rakstām</a:t>
                </a:r>
                <a:r>
                  <a:rPr lang="en-US" sz="2667" i="1" dirty="0"/>
                  <a:t> </a:t>
                </a:r>
                <a14:m>
                  <m:oMath xmlns:m="http://schemas.openxmlformats.org/officeDocument/2006/math">
                    <m:r>
                      <a:rPr lang="en-US" sz="2667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667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67" i="1" dirty="0">
                        <a:latin typeface="Cambria Math" panose="02040503050406030204" pitchFamily="18" charset="0"/>
                      </a:rPr>
                      <m:t>|≤|</m:t>
                    </m:r>
                    <m:r>
                      <a:rPr lang="en-US" sz="2667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667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lv-LV" sz="2667" i="1" dirty="0"/>
                  <a:t>, ja ir injekcija no</a:t>
                </a:r>
                <a:r>
                  <a:rPr lang="en-US" sz="2667" i="1" dirty="0"/>
                  <a:t> </a:t>
                </a:r>
                <a:r>
                  <a:rPr lang="en-US" sz="2667" i="1" dirty="0"/>
                  <a:t>A </a:t>
                </a:r>
                <a:r>
                  <a:rPr lang="lv-LV" sz="2667" i="1" dirty="0"/>
                  <a:t>iekš</a:t>
                </a:r>
                <a:r>
                  <a:rPr lang="en-US" sz="2667" i="1" dirty="0"/>
                  <a:t> B</a:t>
                </a:r>
                <a:r>
                  <a:rPr lang="lv-LV" sz="2667" i="1" dirty="0"/>
                  <a:t>: Varbūt attēli f(a) nepārklāj visu kopu B, bet kopā A noteikti nav vairāk elementu kā kopā B, ja tos visus var "sasēdināt" kopā B bez saskriešanās jeb kolīzijām.</a:t>
                </a:r>
                <a:r>
                  <a:rPr lang="en-US" sz="2667" i="1" dirty="0"/>
                  <a:t>)</a:t>
                </a:r>
                <a:endParaRPr lang="en-US" sz="2667" i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02" t="-1987" r="-209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Šrēdera-Bernšteina teorēma</a:t>
            </a:r>
          </a:p>
        </p:txBody>
      </p:sp>
    </p:spTree>
    <p:extLst>
      <p:ext uri="{BB962C8B-B14F-4D97-AF65-F5344CB8AC3E}">
        <p14:creationId xmlns:p14="http://schemas.microsoft.com/office/powerpoint/2010/main" val="49804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b="1" dirty="0" smtClean="0"/>
              <a:t>Jautājums 1:</a:t>
            </a:r>
            <a:r>
              <a:rPr lang="lv-LV" dirty="0" smtClean="0"/>
              <a:t> Vai uz gara reālo skaitļu taisnes nogriežņa ir vairāk punktu nekā uz īsa?</a:t>
            </a:r>
          </a:p>
          <a:p>
            <a:r>
              <a:rPr lang="lv-LV" b="1" dirty="0" smtClean="0"/>
              <a:t>Jautājums 2:</a:t>
            </a:r>
            <a:r>
              <a:rPr lang="lv-LV" dirty="0" smtClean="0"/>
              <a:t> Vai uz slēgta nogriežņa vairāk punktu nekā uz vaļēja?</a:t>
            </a:r>
          </a:p>
          <a:p>
            <a:r>
              <a:rPr lang="lv-LV" b="1" dirty="0" smtClean="0"/>
              <a:t>Jautājums 3: </a:t>
            </a:r>
            <a:r>
              <a:rPr lang="lv-LV" dirty="0" smtClean="0"/>
              <a:t>Vai vairāk punktu uz taisnes vai uz riņķa līnijas?</a:t>
            </a:r>
          </a:p>
          <a:p>
            <a:r>
              <a:rPr lang="lv-LV" b="1" dirty="0" smtClean="0"/>
              <a:t>Jautājums 4:</a:t>
            </a:r>
            <a:r>
              <a:rPr lang="lv-LV" dirty="0" smtClean="0"/>
              <a:t> Vai vairāk punktu uz taisnes vai plaknē?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lv-LV" b="1" dirty="0" smtClean="0"/>
                  <a:t>Formalizējot: </a:t>
                </a:r>
              </a:p>
              <a:p>
                <a:pPr marL="457189" indent="-457189">
                  <a:buFont typeface="Arial" panose="020B0604020202020204" pitchFamily="34" charset="0"/>
                  <a:buChar char="•"/>
                </a:pPr>
                <a:r>
                  <a:rPr lang="lv-LV" dirty="0" smtClean="0"/>
                  <a:t>Vai | [0;1] | = | [0;2] | ? </a:t>
                </a:r>
              </a:p>
              <a:p>
                <a:pPr marL="457189" indent="-457189">
                  <a:buFont typeface="Arial" panose="020B0604020202020204" pitchFamily="34" charset="0"/>
                  <a:buChar char="•"/>
                </a:pPr>
                <a:r>
                  <a:rPr lang="lv-LV" dirty="0" smtClean="0"/>
                  <a:t>Vai </a:t>
                </a:r>
                <a:r>
                  <a:rPr lang="lv-LV" dirty="0"/>
                  <a:t>| [0;1] | = | [</a:t>
                </a:r>
                <a:r>
                  <a:rPr lang="lv-LV" dirty="0" smtClean="0"/>
                  <a:t>0;1) </a:t>
                </a:r>
                <a:r>
                  <a:rPr lang="lv-LV" dirty="0"/>
                  <a:t>| ? </a:t>
                </a:r>
                <a:endParaRPr lang="lv-LV" dirty="0" smtClean="0"/>
              </a:p>
              <a:p>
                <a:pPr marL="457189" indent="-457189">
                  <a:buFont typeface="Arial" panose="020B0604020202020204" pitchFamily="34" charset="0"/>
                  <a:buChar char="•"/>
                </a:pPr>
                <a:r>
                  <a:rPr lang="lv-LV" dirty="0"/>
                  <a:t>Vai | [</a:t>
                </a:r>
                <a:r>
                  <a:rPr lang="lv-LV" dirty="0" smtClean="0"/>
                  <a:t>0;1) </a:t>
                </a:r>
                <a:r>
                  <a:rPr lang="lv-LV" dirty="0"/>
                  <a:t>| = | </a:t>
                </a:r>
                <a:r>
                  <a:rPr lang="lv-LV" b="1" dirty="0" smtClean="0"/>
                  <a:t>R</a:t>
                </a:r>
                <a:r>
                  <a:rPr lang="lv-LV" dirty="0" smtClean="0"/>
                  <a:t> | </a:t>
                </a:r>
                <a:r>
                  <a:rPr lang="lv-LV" dirty="0"/>
                  <a:t>? </a:t>
                </a:r>
                <a:endParaRPr lang="lv-LV" dirty="0" smtClean="0"/>
              </a:p>
              <a:p>
                <a:pPr marL="457189" indent="-457189">
                  <a:buFont typeface="Arial" panose="020B0604020202020204" pitchFamily="34" charset="0"/>
                  <a:buChar char="•"/>
                </a:pPr>
                <a:r>
                  <a:rPr lang="lv-LV" dirty="0" smtClean="0"/>
                  <a:t>Vai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lv-LV" b="1" i="0" dirty="0" smtClean="0">
                        <a:latin typeface="Cambria Math" panose="02040503050406030204" pitchFamily="18" charset="0"/>
                      </a:rPr>
                      <m:t>𝐑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 | = |</m:t>
                    </m:r>
                    <m:sSup>
                      <m:sSup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1" i="0" dirty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lv-LV" dirty="0"/>
              </a:p>
              <a:p>
                <a:pPr marL="457189" indent="-457189">
                  <a:buFont typeface="Arial" panose="020B0604020202020204" pitchFamily="34" charset="0"/>
                  <a:buChar char="•"/>
                </a:pPr>
                <a:endParaRPr lang="lv-LV" dirty="0"/>
              </a:p>
              <a:p>
                <a:pPr marL="457189" indent="-457189">
                  <a:buFont typeface="Arial" panose="020B0604020202020204" pitchFamily="34" charset="0"/>
                  <a:buChar char="•"/>
                </a:pPr>
                <a:endParaRPr lang="lv-LV" dirty="0" smtClean="0"/>
              </a:p>
              <a:p>
                <a:endParaRPr lang="lv-LV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4606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6195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lv-LV" dirty="0" smtClean="0"/>
              <a:t>Par "dilation" angliski sauc "homotētiju". </a:t>
            </a:r>
          </a:p>
          <a:p>
            <a:r>
              <a:rPr lang="lv-LV" dirty="0" smtClean="0"/>
              <a:t>Tas ir līdzības attēlojums – katram punktam vienā nogrieznī piekārtots viens punkts otrā nogrieznī. </a:t>
            </a:r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64" y="1107173"/>
            <a:ext cx="56134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4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5" name="Picture 2" descr="How to define a bijection between $(0,1)$ and $(0,1]$? - Mathematics Stack  Ex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6" y="1386039"/>
            <a:ext cx="5749357" cy="506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22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tabular}{l}&#10;$r_1 = 0.d_{11}d_{12}d_{13}d_{14}d_{15}d_{16}\ldots$\\&#10;$r_2 = 0.d_{21}d_{22}d_{23}d_{24}d_{25}d_{26}\ldots$\\&#10;$r_3 = 0.d_{31}d_{32}d_{33}d_{34}d_{35}d_{36}\ldots$\\&#10;\hspace{.5cm}$\vdots$&#10;\end{tabular}&#10;\end{document}"/>
  <p:tag name="IGUANATEXSIZ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r = .r_1r_2r_3r_4\ldots$&#10;\end{document}"/>
  <p:tag name="IGUANATEXSIZ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D_n = n! \left[ 1 - \frac{1}{1!} + \frac{1}{2!} - \frac{1}{3!} + \cdots + (-1)^{n}\frac{1}{n!} \right].$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frac{D_n}{n!} =  \left[ 1 - \frac{1}{1!} + \frac{1}{2!} - \frac{1}{3!} + \cdots + (-1)^{n}\frac{1}{n!} \right]$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|A| + |B| + |C|  - |A \cap B| - |A \cap C| - |B \cap C| + |A \cap B \cap C|$$&#10;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|A \cup B \cup C| =$$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</Words>
  <Application>Microsoft Office PowerPoint</Application>
  <PresentationFormat>Widescreen</PresentationFormat>
  <Paragraphs>134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Webdings</vt:lpstr>
      <vt:lpstr>Wingdings</vt:lpstr>
      <vt:lpstr>Office Theme</vt:lpstr>
      <vt:lpstr>Kopas kardinalitāte</vt:lpstr>
      <vt:lpstr>Injektīvas un bijektīvas funkcijas</vt:lpstr>
      <vt:lpstr>Hilberta viesnīca (Hilbert's Hotel)</vt:lpstr>
      <vt:lpstr>Visus veselos skaitļus var sanumurēt</vt:lpstr>
      <vt:lpstr>Racionālie skaitļi (&gt;0) ir sanumurējami</vt:lpstr>
      <vt:lpstr>Šrēdera-Bernšteina teorēma</vt:lpstr>
      <vt:lpstr>PowerPoint Presentation</vt:lpstr>
      <vt:lpstr>PowerPoint Presentation</vt:lpstr>
      <vt:lpstr>PowerPoint Presentation</vt:lpstr>
      <vt:lpstr>Funkcija starp punktiem uz riņķa līnijas un taisnes</vt:lpstr>
      <vt:lpstr>2D nav vairāk punktu kā 1D</vt:lpstr>
      <vt:lpstr>PowerPoint Presentation</vt:lpstr>
      <vt:lpstr>Sajukumi (Derangements)</vt:lpstr>
      <vt:lpstr>Permutācijas ar/bez nekustīgiem punktiem</vt:lpstr>
      <vt:lpstr>Derangements (continued)</vt:lpstr>
      <vt:lpstr>Sajukumi</vt:lpstr>
      <vt:lpstr>Ieslēgšanas-izslēgšanas princips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Kopas kardinalitāte</dc:title>
  <dc:creator>Kalvis Apsītis</dc:creator>
  <cp:lastModifiedBy>Kalvis Apsītis</cp:lastModifiedBy>
  <cp:revision>1</cp:revision>
  <dcterms:created xsi:type="dcterms:W3CDTF">2021-04-30T21:49:00Z</dcterms:created>
  <dcterms:modified xsi:type="dcterms:W3CDTF">2021-04-30T21:49:41Z</dcterms:modified>
</cp:coreProperties>
</file>