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685" r:id="rId2"/>
    <p:sldMasterId id="2147483672" r:id="rId3"/>
  </p:sldMasterIdLst>
  <p:notesMasterIdLst>
    <p:notesMasterId r:id="rId23"/>
  </p:notesMasterIdLst>
  <p:handoutMasterIdLst>
    <p:handoutMasterId r:id="rId24"/>
  </p:handoutMasterIdLst>
  <p:sldIdLst>
    <p:sldId id="272" r:id="rId4"/>
    <p:sldId id="414" r:id="rId5"/>
    <p:sldId id="390" r:id="rId6"/>
    <p:sldId id="360" r:id="rId7"/>
    <p:sldId id="391" r:id="rId8"/>
    <p:sldId id="392" r:id="rId9"/>
    <p:sldId id="408" r:id="rId10"/>
    <p:sldId id="409" r:id="rId11"/>
    <p:sldId id="393" r:id="rId12"/>
    <p:sldId id="394" r:id="rId13"/>
    <p:sldId id="395" r:id="rId14"/>
    <p:sldId id="396" r:id="rId15"/>
    <p:sldId id="410" r:id="rId16"/>
    <p:sldId id="413" r:id="rId17"/>
    <p:sldId id="399" r:id="rId18"/>
    <p:sldId id="403" r:id="rId19"/>
    <p:sldId id="404" r:id="rId20"/>
    <p:sldId id="402" r:id="rId21"/>
    <p:sldId id="405" r:id="rId2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irihlē princips: Ievads" id="{1FAD1ABF-089D-455E-B1C3-A7DF80C39BDF}">
          <p14:sldIdLst>
            <p14:sldId id="272"/>
            <p14:sldId id="414"/>
          </p14:sldIdLst>
        </p14:section>
        <p14:section name="Apgalvojumi par izvietojumiem" id="{0360F507-1377-4E48-A3FA-98DC0FBBD6FB}">
          <p14:sldIdLst>
            <p14:sldId id="390"/>
            <p14:sldId id="360"/>
            <p14:sldId id="391"/>
            <p14:sldId id="392"/>
            <p14:sldId id="408"/>
            <p14:sldId id="409"/>
          </p14:sldIdLst>
        </p14:section>
        <p14:section name="Zeķu uzdevumi" id="{807CCA47-04AC-4033-B4A6-EC82D576D8C4}">
          <p14:sldIdLst>
            <p14:sldId id="393"/>
            <p14:sldId id="394"/>
            <p14:sldId id="395"/>
            <p14:sldId id="396"/>
            <p14:sldId id="410"/>
            <p14:sldId id="413"/>
          </p14:sldIdLst>
        </p14:section>
        <p14:section name="Būrīši kā skaitļi, intervāli, plaknes apgabali" id="{A7FD1D38-8173-4DB3-BD7F-18C4F53AD052}">
          <p14:sldIdLst>
            <p14:sldId id="399"/>
            <p14:sldId id="403"/>
            <p14:sldId id="404"/>
            <p14:sldId id="402"/>
            <p14:sldId id="405"/>
          </p14:sldIdLst>
        </p14:section>
      </p14:sectionLst>
    </p:ext>
    <p:ext uri="{EFAFB233-063F-42B5-8137-9DF3F51BA10A}">
      <p15:sldGuideLst xmlns:p15="http://schemas.microsoft.com/office/powerpoint/2012/main">
        <p15:guide id="1" orient="horz" pos="3064">
          <p15:clr>
            <a:srgbClr val="A4A3A4"/>
          </p15:clr>
        </p15:guide>
        <p15:guide id="2" pos="220">
          <p15:clr>
            <a:srgbClr val="A4A3A4"/>
          </p15:clr>
        </p15:guide>
        <p15:guide id="3" pos="554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psitis, Kalvis" initials="AK" lastIdx="1" clrIdx="0">
    <p:extLst>
      <p:ext uri="{19B8F6BF-5375-455C-9EA6-DF929625EA0E}">
        <p15:presenceInfo xmlns:p15="http://schemas.microsoft.com/office/powerpoint/2012/main" userId="S-1-5-21-2099920240-397961286-17591369-3379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A64AA"/>
    <a:srgbClr val="299D37"/>
    <a:srgbClr val="43B02A"/>
    <a:srgbClr val="FF6C0C"/>
    <a:srgbClr val="3333FF"/>
    <a:srgbClr val="0077B9"/>
    <a:srgbClr val="00395E"/>
    <a:srgbClr val="0095CD"/>
    <a:srgbClr val="000000"/>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70" autoAdjust="0"/>
    <p:restoredTop sz="82346" autoAdjust="0"/>
  </p:normalViewPr>
  <p:slideViewPr>
    <p:cSldViewPr snapToGrid="0" snapToObjects="1" showGuides="1">
      <p:cViewPr varScale="1">
        <p:scale>
          <a:sx n="97" d="100"/>
          <a:sy n="97" d="100"/>
        </p:scale>
        <p:origin x="763" y="77"/>
      </p:cViewPr>
      <p:guideLst>
        <p:guide orient="horz" pos="3064"/>
        <p:guide pos="220"/>
        <p:guide pos="554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326"/>
    </p:cViewPr>
  </p:sorterViewPr>
  <p:notesViewPr>
    <p:cSldViewPr snapToGrid="0" snapToObjects="1" showGuides="1">
      <p:cViewPr>
        <p:scale>
          <a:sx n="70" d="100"/>
          <a:sy n="70" d="100"/>
        </p:scale>
        <p:origin x="-3048" y="-5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62D330-A21E-4CA8-B066-FB950CEE6323}" type="datetimeFigureOut">
              <a:rPr lang="en-GB" smtClean="0"/>
              <a:t>14/01/2018</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C7C7189-B2F5-4D8E-B522-BCD40F60C82B}" type="slidenum">
              <a:rPr lang="en-GB" smtClean="0"/>
              <a:t>‹#›</a:t>
            </a:fld>
            <a:endParaRPr lang="en-GB"/>
          </a:p>
        </p:txBody>
      </p:sp>
    </p:spTree>
    <p:extLst>
      <p:ext uri="{BB962C8B-B14F-4D97-AF65-F5344CB8AC3E}">
        <p14:creationId xmlns:p14="http://schemas.microsoft.com/office/powerpoint/2010/main" val="1180156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4765DB-18AC-3F42-8A01-45EA04C553EE}" type="datetimeFigureOut">
              <a:rPr lang="en-US" smtClean="0"/>
              <a:pPr/>
              <a:t>1/14/2018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36B008-1A7D-0F4F-ABE4-6B8E2FFE7421}" type="slidenum">
              <a:rPr lang="en-US" smtClean="0"/>
              <a:pPr/>
              <a:t>‹#›</a:t>
            </a:fld>
            <a:endParaRPr lang="en-US"/>
          </a:p>
        </p:txBody>
      </p:sp>
    </p:spTree>
    <p:extLst>
      <p:ext uri="{BB962C8B-B14F-4D97-AF65-F5344CB8AC3E}">
        <p14:creationId xmlns:p14="http://schemas.microsoft.com/office/powerpoint/2010/main" val="146230150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smtClean="0"/>
          </a:p>
        </p:txBody>
      </p:sp>
    </p:spTree>
    <p:extLst>
      <p:ext uri="{BB962C8B-B14F-4D97-AF65-F5344CB8AC3E}">
        <p14:creationId xmlns:p14="http://schemas.microsoft.com/office/powerpoint/2010/main" val="3373521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https://twitter.com/RaminNasibov/status/952260724792979457</a:t>
            </a:r>
            <a:endParaRPr lang="en-US" dirty="0"/>
          </a:p>
        </p:txBody>
      </p:sp>
    </p:spTree>
    <p:extLst>
      <p:ext uri="{BB962C8B-B14F-4D97-AF65-F5344CB8AC3E}">
        <p14:creationId xmlns:p14="http://schemas.microsoft.com/office/powerpoint/2010/main" val="96797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9445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"Īsti"</a:t>
            </a:r>
            <a:r>
              <a:rPr lang="lv-LV" baseline="0" dirty="0" smtClean="0"/>
              <a:t> nejauši bumbulīšu sadalījumi pa būrīšiem (vai skolēnu sadalījumi pa dzimšanas </a:t>
            </a:r>
            <a:r>
              <a:rPr lang="lv-LV" baseline="0" smtClean="0"/>
              <a:t>mēnešiem) reti kad izskatās vienmērīgi.  </a:t>
            </a:r>
            <a:endParaRPr lang="en-US" dirty="0"/>
          </a:p>
        </p:txBody>
      </p:sp>
    </p:spTree>
    <p:extLst>
      <p:ext uri="{BB962C8B-B14F-4D97-AF65-F5344CB8AC3E}">
        <p14:creationId xmlns:p14="http://schemas.microsoft.com/office/powerpoint/2010/main" val="1072961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dirty="0"/>
              <a:t>**Answer:** (B), (D), (C), (A). </a:t>
            </a:r>
          </a:p>
          <a:p>
            <a:endParaRPr lang="en-US" dirty="0"/>
          </a:p>
          <a:p>
            <a:r>
              <a:rPr lang="en-US" dirty="0"/>
              <a:t>**Explanation:** This poll question is mean</a:t>
            </a:r>
            <a:r>
              <a:rPr lang="en-US" baseline="0" dirty="0"/>
              <a:t>t to raise awareness about various DLP features, there may be different opinions on which feature is more technically complex than another. </a:t>
            </a:r>
            <a:r>
              <a:rPr lang="en-US" dirty="0"/>
              <a:t>Here we provide</a:t>
            </a:r>
            <a:r>
              <a:rPr lang="en-US" baseline="0" dirty="0"/>
              <a:t> one</a:t>
            </a:r>
            <a:r>
              <a:rPr lang="en-US" dirty="0"/>
              <a:t> possible viewpoint</a:t>
            </a:r>
            <a:r>
              <a:rPr lang="en-US" baseline="0" dirty="0"/>
              <a:t>, how to tell about the </a:t>
            </a:r>
            <a:r>
              <a:rPr lang="en-US" dirty="0"/>
              <a:t>competitive advantages of the </a:t>
            </a:r>
            <a:r>
              <a:rPr lang="en-US" dirty="0" err="1"/>
              <a:t>Forcepoint</a:t>
            </a:r>
            <a:r>
              <a:rPr lang="en-US" dirty="0"/>
              <a:t> DLP. </a:t>
            </a:r>
          </a:p>
          <a:p>
            <a:r>
              <a:rPr lang="en-US" dirty="0"/>
              <a:t>* (B) Controlling regular expressions in attachments is an easy task once we know how to extract text from a document (which is well-defined for most document types). This feature is present in very many DLP products – even the simplest ones.</a:t>
            </a:r>
          </a:p>
          <a:p>
            <a:r>
              <a:rPr lang="en-US" dirty="0"/>
              <a:t>* (D) Cyberbullying relies on text classification (such as Bayesian, SVM or other AI algorithms), it uses a well-known</a:t>
            </a:r>
            <a:r>
              <a:rPr lang="en-US" baseline="0" dirty="0"/>
              <a:t> </a:t>
            </a:r>
            <a:r>
              <a:rPr lang="en-US" dirty="0"/>
              <a:t>algorithm.</a:t>
            </a:r>
            <a:r>
              <a:rPr lang="en-US" baseline="0" dirty="0"/>
              <a:t> These algorithms are not just more complicated than regex matching, but also require a training set (</a:t>
            </a:r>
            <a:r>
              <a:rPr lang="en-US" dirty="0"/>
              <a:t>i.e. large repository of text fragments that represent cyberbullying). </a:t>
            </a:r>
          </a:p>
          <a:p>
            <a:r>
              <a:rPr lang="en-US" dirty="0"/>
              <a:t>* (C) Detecting credit card numbers is not an easy task. </a:t>
            </a:r>
            <a:r>
              <a:rPr lang="en-US" dirty="0" err="1"/>
              <a:t>Luhn</a:t>
            </a:r>
            <a:r>
              <a:rPr lang="en-US" dirty="0"/>
              <a:t> checks and similar checksums eliminates only the most obvious false positives. </a:t>
            </a:r>
            <a:r>
              <a:rPr lang="en-US" dirty="0" err="1"/>
              <a:t>Forcepoint</a:t>
            </a:r>
            <a:r>
              <a:rPr lang="en-US" dirty="0"/>
              <a:t> classifiers can distinguish among more than 100 natural-language contexts, where credit card numbers appear. Contexts</a:t>
            </a:r>
            <a:r>
              <a:rPr lang="en-US" baseline="0" dirty="0"/>
              <a:t> depend on so called *support terms* - words that are not confidential by themselves, but increase the likelihood for some number to be a credit-card number.</a:t>
            </a:r>
            <a:r>
              <a:rPr lang="en-US" dirty="0"/>
              <a:t> There are multiple script classifiers that are built around the support</a:t>
            </a:r>
            <a:r>
              <a:rPr lang="en-US" baseline="0" dirty="0"/>
              <a:t> terms</a:t>
            </a:r>
            <a:r>
              <a:rPr lang="en-US" dirty="0"/>
              <a:t>. </a:t>
            </a:r>
          </a:p>
          <a:p>
            <a:r>
              <a:rPr lang="en-US" dirty="0"/>
              <a:t>* (A) Matching fingerprints on laptop (using Bloom filters – very condensed form of hashing) is one of the competitive advantages of the </a:t>
            </a:r>
            <a:r>
              <a:rPr lang="en-US" dirty="0" err="1"/>
              <a:t>Forcepoint</a:t>
            </a:r>
            <a:r>
              <a:rPr lang="en-US" dirty="0"/>
              <a:t> DLP. Despite the “classical” algorithm, this solution in its full form is tricky and is not matched by the DLP competitors.</a:t>
            </a:r>
          </a:p>
          <a:p>
            <a:endParaRPr lang="en-US" dirty="0"/>
          </a:p>
        </p:txBody>
      </p:sp>
      <p:sp>
        <p:nvSpPr>
          <p:cNvPr id="5" name="Slide Image Placeholder 4"/>
          <p:cNvSpPr>
            <a:spLocks noGrp="1" noRot="1" noChangeAspect="1"/>
          </p:cNvSpPr>
          <p:nvPr>
            <p:ph type="sldImg"/>
          </p:nvPr>
        </p:nvSpPr>
        <p:spPr>
          <a:xfrm>
            <a:off x="457200" y="720725"/>
            <a:ext cx="6399213" cy="3598863"/>
          </a:xfrm>
        </p:spPr>
      </p:sp>
    </p:spTree>
    <p:extLst>
      <p:ext uri="{BB962C8B-B14F-4D97-AF65-F5344CB8AC3E}">
        <p14:creationId xmlns:p14="http://schemas.microsoft.com/office/powerpoint/2010/main" val="2094914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dirty="0"/>
              <a:t>**Answer:** (B), (D), (C), (A). </a:t>
            </a:r>
          </a:p>
          <a:p>
            <a:endParaRPr lang="en-US" dirty="0"/>
          </a:p>
          <a:p>
            <a:r>
              <a:rPr lang="en-US" dirty="0"/>
              <a:t>**Explanation:** This poll question is mean</a:t>
            </a:r>
            <a:r>
              <a:rPr lang="en-US" baseline="0" dirty="0"/>
              <a:t>t to raise awareness about various DLP features, there may be different opinions on which feature is more technically complex than another. </a:t>
            </a:r>
            <a:r>
              <a:rPr lang="en-US" dirty="0"/>
              <a:t>Here we provide</a:t>
            </a:r>
            <a:r>
              <a:rPr lang="en-US" baseline="0" dirty="0"/>
              <a:t> one</a:t>
            </a:r>
            <a:r>
              <a:rPr lang="en-US" dirty="0"/>
              <a:t> possible viewpoint</a:t>
            </a:r>
            <a:r>
              <a:rPr lang="en-US" baseline="0" dirty="0"/>
              <a:t>, how to tell about the </a:t>
            </a:r>
            <a:r>
              <a:rPr lang="en-US" dirty="0"/>
              <a:t>competitive advantages of the </a:t>
            </a:r>
            <a:r>
              <a:rPr lang="en-US" dirty="0" err="1"/>
              <a:t>Forcepoint</a:t>
            </a:r>
            <a:r>
              <a:rPr lang="en-US" dirty="0"/>
              <a:t> DLP. </a:t>
            </a:r>
          </a:p>
          <a:p>
            <a:r>
              <a:rPr lang="en-US" dirty="0"/>
              <a:t>* (B) Controlling regular expressions in attachments is an easy task once we know how to extract text from a document (which is well-defined for most document types). This feature is present in very many DLP products – even the simplest ones.</a:t>
            </a:r>
          </a:p>
          <a:p>
            <a:r>
              <a:rPr lang="en-US" dirty="0"/>
              <a:t>* (D) Cyberbullying relies on text classification (such as Bayesian, SVM or other AI algorithms), it uses a well-known</a:t>
            </a:r>
            <a:r>
              <a:rPr lang="en-US" baseline="0" dirty="0"/>
              <a:t> </a:t>
            </a:r>
            <a:r>
              <a:rPr lang="en-US" dirty="0"/>
              <a:t>algorithm.</a:t>
            </a:r>
            <a:r>
              <a:rPr lang="en-US" baseline="0" dirty="0"/>
              <a:t> These algorithms are not just more complicated than regex matching, but also require a training set (</a:t>
            </a:r>
            <a:r>
              <a:rPr lang="en-US" dirty="0"/>
              <a:t>i.e. large repository of text fragments that represent cyberbullying). </a:t>
            </a:r>
          </a:p>
          <a:p>
            <a:r>
              <a:rPr lang="en-US" dirty="0"/>
              <a:t>* (C) Detecting credit card numbers is not an easy task. </a:t>
            </a:r>
            <a:r>
              <a:rPr lang="en-US" dirty="0" err="1"/>
              <a:t>Luhn</a:t>
            </a:r>
            <a:r>
              <a:rPr lang="en-US" dirty="0"/>
              <a:t> checks and similar checksums eliminates only the most obvious false positives. </a:t>
            </a:r>
            <a:r>
              <a:rPr lang="en-US" dirty="0" err="1"/>
              <a:t>Forcepoint</a:t>
            </a:r>
            <a:r>
              <a:rPr lang="en-US" dirty="0"/>
              <a:t> classifiers can distinguish among more than 100 natural-language contexts, where credit card numbers appear. Contexts</a:t>
            </a:r>
            <a:r>
              <a:rPr lang="en-US" baseline="0" dirty="0"/>
              <a:t> depend on so called *support terms* - words that are not confidential by themselves, but increase the likelihood for some number to be a credit-card number.</a:t>
            </a:r>
            <a:r>
              <a:rPr lang="en-US" dirty="0"/>
              <a:t> There are multiple script classifiers that are built around the support</a:t>
            </a:r>
            <a:r>
              <a:rPr lang="en-US" baseline="0" dirty="0"/>
              <a:t> terms</a:t>
            </a:r>
            <a:r>
              <a:rPr lang="en-US" dirty="0"/>
              <a:t>. </a:t>
            </a:r>
          </a:p>
          <a:p>
            <a:r>
              <a:rPr lang="en-US" dirty="0"/>
              <a:t>* (A) Matching fingerprints on laptop (using Bloom filters – very condensed form of hashing) is one of the competitive advantages of the </a:t>
            </a:r>
            <a:r>
              <a:rPr lang="en-US" dirty="0" err="1"/>
              <a:t>Forcepoint</a:t>
            </a:r>
            <a:r>
              <a:rPr lang="en-US" dirty="0"/>
              <a:t> DLP. Despite the “classical” algorithm, this solution in its full form is tricky and is not matched by the DLP competitors.</a:t>
            </a:r>
          </a:p>
          <a:p>
            <a:endParaRPr lang="en-US" dirty="0"/>
          </a:p>
        </p:txBody>
      </p:sp>
      <p:sp>
        <p:nvSpPr>
          <p:cNvPr id="5" name="Slide Image Placeholder 4"/>
          <p:cNvSpPr>
            <a:spLocks noGrp="1" noRot="1" noChangeAspect="1"/>
          </p:cNvSpPr>
          <p:nvPr>
            <p:ph type="sldImg"/>
          </p:nvPr>
        </p:nvSpPr>
        <p:spPr>
          <a:xfrm>
            <a:off x="457200" y="720725"/>
            <a:ext cx="6399213" cy="3598863"/>
          </a:xfrm>
        </p:spPr>
      </p:sp>
    </p:spTree>
    <p:extLst>
      <p:ext uri="{BB962C8B-B14F-4D97-AF65-F5344CB8AC3E}">
        <p14:creationId xmlns:p14="http://schemas.microsoft.com/office/powerpoint/2010/main" val="30474111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normAutofit lnSpcReduction="10000"/>
          </a:bodyPr>
          <a:lstStyle/>
          <a:p>
            <a:r>
              <a:rPr lang="en-US" dirty="0"/>
              <a:t>**Answer:** (B), (D), (C), (A). </a:t>
            </a:r>
          </a:p>
          <a:p>
            <a:endParaRPr lang="en-US" dirty="0"/>
          </a:p>
          <a:p>
            <a:r>
              <a:rPr lang="en-US" dirty="0"/>
              <a:t>**Explanation:** This poll question is mean</a:t>
            </a:r>
            <a:r>
              <a:rPr lang="en-US" baseline="0" dirty="0"/>
              <a:t>t to raise awareness about various DLP features, there may be different opinions on which feature is more technically complex than another. </a:t>
            </a:r>
            <a:r>
              <a:rPr lang="en-US" dirty="0"/>
              <a:t>Here we provide</a:t>
            </a:r>
            <a:r>
              <a:rPr lang="en-US" baseline="0" dirty="0"/>
              <a:t> one</a:t>
            </a:r>
            <a:r>
              <a:rPr lang="en-US" dirty="0"/>
              <a:t> possible viewpoint</a:t>
            </a:r>
            <a:r>
              <a:rPr lang="en-US" baseline="0" dirty="0"/>
              <a:t>, how to tell about the </a:t>
            </a:r>
            <a:r>
              <a:rPr lang="en-US" dirty="0"/>
              <a:t>competitive advantages of the </a:t>
            </a:r>
            <a:r>
              <a:rPr lang="en-US" dirty="0" err="1"/>
              <a:t>Forcepoint</a:t>
            </a:r>
            <a:r>
              <a:rPr lang="en-US" dirty="0"/>
              <a:t> DLP. </a:t>
            </a:r>
          </a:p>
          <a:p>
            <a:r>
              <a:rPr lang="en-US" dirty="0"/>
              <a:t>* (B) Controlling regular expressions in attachments is an easy task once we know how to extract text from a document (which is well-defined for most document types). This feature is present in very many DLP products – even the simplest ones.</a:t>
            </a:r>
          </a:p>
          <a:p>
            <a:r>
              <a:rPr lang="en-US" dirty="0"/>
              <a:t>* (D) Cyberbullying relies on text classification (such as Bayesian, SVM or other AI algorithms), it uses a well-known</a:t>
            </a:r>
            <a:r>
              <a:rPr lang="en-US" baseline="0" dirty="0"/>
              <a:t> </a:t>
            </a:r>
            <a:r>
              <a:rPr lang="en-US" dirty="0"/>
              <a:t>algorithm.</a:t>
            </a:r>
            <a:r>
              <a:rPr lang="en-US" baseline="0" dirty="0"/>
              <a:t> These algorithms are not just more complicated than regex matching, but also require a training set (</a:t>
            </a:r>
            <a:r>
              <a:rPr lang="en-US" dirty="0"/>
              <a:t>i.e. large repository of text fragments that represent cyberbullying). </a:t>
            </a:r>
          </a:p>
          <a:p>
            <a:r>
              <a:rPr lang="en-US" dirty="0"/>
              <a:t>* (C) Detecting credit card numbers is not an easy task. </a:t>
            </a:r>
            <a:r>
              <a:rPr lang="en-US" dirty="0" err="1"/>
              <a:t>Luhn</a:t>
            </a:r>
            <a:r>
              <a:rPr lang="en-US" dirty="0"/>
              <a:t> checks and similar checksums eliminates only the most obvious false positives. </a:t>
            </a:r>
            <a:r>
              <a:rPr lang="en-US" dirty="0" err="1"/>
              <a:t>Forcepoint</a:t>
            </a:r>
            <a:r>
              <a:rPr lang="en-US" dirty="0"/>
              <a:t> classifiers can distinguish among more than 100 natural-language contexts, where credit card numbers appear. Contexts</a:t>
            </a:r>
            <a:r>
              <a:rPr lang="en-US" baseline="0" dirty="0"/>
              <a:t> depend on so called *support terms* - words that are not confidential by themselves, but increase the likelihood for some number to be a credit-card number.</a:t>
            </a:r>
            <a:r>
              <a:rPr lang="en-US" dirty="0"/>
              <a:t> There are multiple script classifiers that are built around the support</a:t>
            </a:r>
            <a:r>
              <a:rPr lang="en-US" baseline="0" dirty="0"/>
              <a:t> terms</a:t>
            </a:r>
            <a:r>
              <a:rPr lang="en-US" dirty="0"/>
              <a:t>. </a:t>
            </a:r>
          </a:p>
          <a:p>
            <a:r>
              <a:rPr lang="en-US" dirty="0"/>
              <a:t>* (A) Matching fingerprints on laptop (using Bloom filters – very condensed form of hashing) is one of the competitive advantages of the </a:t>
            </a:r>
            <a:r>
              <a:rPr lang="en-US" dirty="0" err="1"/>
              <a:t>Forcepoint</a:t>
            </a:r>
            <a:r>
              <a:rPr lang="en-US" dirty="0"/>
              <a:t> DLP. Despite the “classical” algorithm, this solution in its full form is tricky and is not matched by the DLP competitors.</a:t>
            </a:r>
          </a:p>
          <a:p>
            <a:endParaRPr lang="en-US" dirty="0"/>
          </a:p>
        </p:txBody>
      </p:sp>
      <p:sp>
        <p:nvSpPr>
          <p:cNvPr id="5" name="Slide Image Placeholder 4"/>
          <p:cNvSpPr>
            <a:spLocks noGrp="1" noRot="1" noChangeAspect="1"/>
          </p:cNvSpPr>
          <p:nvPr>
            <p:ph type="sldImg"/>
          </p:nvPr>
        </p:nvSpPr>
        <p:spPr>
          <a:xfrm>
            <a:off x="457200" y="720725"/>
            <a:ext cx="6399213" cy="3598863"/>
          </a:xfrm>
        </p:spPr>
      </p:sp>
    </p:spTree>
    <p:extLst>
      <p:ext uri="{BB962C8B-B14F-4D97-AF65-F5344CB8AC3E}">
        <p14:creationId xmlns:p14="http://schemas.microsoft.com/office/powerpoint/2010/main" val="3672294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http://www.pmlp.gov.lv/lv/sakums/statistika/iedzivotaju-registrs/</a:t>
            </a:r>
            <a:endParaRPr lang="lv-LV" dirty="0" smtClean="0"/>
          </a:p>
          <a:p>
            <a:endParaRPr lang="en-US" dirty="0"/>
          </a:p>
        </p:txBody>
      </p:sp>
    </p:spTree>
    <p:extLst>
      <p:ext uri="{BB962C8B-B14F-4D97-AF65-F5344CB8AC3E}">
        <p14:creationId xmlns:p14="http://schemas.microsoft.com/office/powerpoint/2010/main" val="809236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Ikdienā parasti uzskata,</a:t>
            </a:r>
            <a:r>
              <a:rPr lang="lv-LV" baseline="0" dirty="0" smtClean="0"/>
              <a:t> ka skaitļi $7,14,</a:t>
            </a:r>
            <a:r>
              <a:rPr lang="uk-UA" baseline="0" dirty="0" smtClean="0"/>
              <a:t>\</a:t>
            </a:r>
            <a:r>
              <a:rPr lang="en-US" baseline="0" dirty="0" err="1" smtClean="0"/>
              <a:t>ldots</a:t>
            </a:r>
            <a:r>
              <a:rPr lang="en-US" baseline="0" dirty="0" smtClean="0"/>
              <a:t>$ dal</a:t>
            </a:r>
            <a:r>
              <a:rPr lang="lv-LV" baseline="0" dirty="0" smtClean="0"/>
              <a:t>ās ar $7$ **bez atlikuma**. Tomēr vienkāršības dēļ var uzskatīt, ka šiem skaitļiem atlikumi, dalot ar $7$ vienādi ar $0$. </a:t>
            </a:r>
            <a:endParaRPr lang="en-US" dirty="0"/>
          </a:p>
        </p:txBody>
      </p:sp>
    </p:spTree>
    <p:extLst>
      <p:ext uri="{BB962C8B-B14F-4D97-AF65-F5344CB8AC3E}">
        <p14:creationId xmlns:p14="http://schemas.microsoft.com/office/powerpoint/2010/main" val="65014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ext 2 Column">
    <p:spTree>
      <p:nvGrpSpPr>
        <p:cNvPr id="1" name=""/>
        <p:cNvGrpSpPr/>
        <p:nvPr/>
      </p:nvGrpSpPr>
      <p:grpSpPr>
        <a:xfrm>
          <a:off x="0" y="0"/>
          <a:ext cx="0" cy="0"/>
          <a:chOff x="0" y="0"/>
          <a:chExt cx="0" cy="0"/>
        </a:xfrm>
      </p:grpSpPr>
      <p:sp>
        <p:nvSpPr>
          <p:cNvPr id="16" name="Rounded Rectangle 15"/>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9431773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7972545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9395840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0462485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Knowledge Check - Q&amp;A">
    <p:spTree>
      <p:nvGrpSpPr>
        <p:cNvPr id="1" name=""/>
        <p:cNvGrpSpPr/>
        <p:nvPr/>
      </p:nvGrpSpPr>
      <p:grpSpPr>
        <a:xfrm>
          <a:off x="0" y="0"/>
          <a:ext cx="0" cy="0"/>
          <a:chOff x="0" y="0"/>
          <a:chExt cx="0" cy="0"/>
        </a:xfrm>
      </p:grpSpPr>
      <p:pic>
        <p:nvPicPr>
          <p:cNvPr id="11" name="Picture 10" descr="dots-overlay.png"/>
          <p:cNvPicPr>
            <a:picLocks noChangeAspect="1"/>
          </p:cNvPicPr>
          <p:nvPr userDrawn="1"/>
        </p:nvPicPr>
        <p:blipFill>
          <a:blip r:embed="rId2" cstate="email">
            <a:alphaModFix amt="17000"/>
            <a:extLst>
              <a:ext uri="{28A0092B-C50C-407E-A947-70E740481C1C}">
                <a14:useLocalDpi xmlns:a14="http://schemas.microsoft.com/office/drawing/2010/main"/>
              </a:ext>
            </a:extLst>
          </a:blip>
          <a:stretch>
            <a:fillRect/>
          </a:stretch>
        </p:blipFill>
        <p:spPr>
          <a:xfrm flipH="1">
            <a:off x="2" y="0"/>
            <a:ext cx="4571998" cy="5143500"/>
          </a:xfrm>
          <a:prstGeom prst="rect">
            <a:avLst/>
          </a:prstGeom>
          <a:solidFill>
            <a:schemeClr val="tx1"/>
          </a:solidFill>
        </p:spPr>
      </p:pic>
      <p:sp>
        <p:nvSpPr>
          <p:cNvPr id="3" name="Rectangle 2"/>
          <p:cNvSpPr/>
          <p:nvPr userDrawn="1"/>
        </p:nvSpPr>
        <p:spPr>
          <a:xfrm>
            <a:off x="0" y="0"/>
            <a:ext cx="4572000" cy="5143500"/>
          </a:xfrm>
          <a:prstGeom prst="rect">
            <a:avLst/>
          </a:prstGeom>
          <a:solidFill>
            <a:srgbClr val="FF6C0C">
              <a:alpha val="9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p:cNvSpPr>
            <a:spLocks noGrp="1"/>
          </p:cNvSpPr>
          <p:nvPr>
            <p:ph type="body" sz="quarter" idx="10"/>
          </p:nvPr>
        </p:nvSpPr>
        <p:spPr>
          <a:xfrm>
            <a:off x="87313" y="1049914"/>
            <a:ext cx="4419600" cy="3551347"/>
          </a:xfrm>
          <a:prstGeom prst="rect">
            <a:avLst/>
          </a:prstGeom>
        </p:spPr>
        <p:txBody>
          <a:bodyPr/>
          <a:lstStyle>
            <a:lvl1pPr marL="0" indent="0">
              <a:buFont typeface="+mj-lt"/>
              <a:buNone/>
              <a:defRPr sz="2000">
                <a:solidFill>
                  <a:schemeClr val="bg1"/>
                </a:solidFill>
                <a:latin typeface="Arial" panose="020B0604020202020204" pitchFamily="34" charset="0"/>
                <a:cs typeface="Arial" panose="020B0604020202020204" pitchFamily="34" charset="0"/>
              </a:defRPr>
            </a:lvl1pPr>
            <a:lvl2pPr>
              <a:defRPr sz="1800">
                <a:solidFill>
                  <a:schemeClr val="bg1"/>
                </a:solidFill>
                <a:latin typeface="Arial" panose="020B0604020202020204" pitchFamily="34" charset="0"/>
                <a:cs typeface="Arial" panose="020B0604020202020204" pitchFamily="34" charset="0"/>
              </a:defRPr>
            </a:lvl2pPr>
            <a:lvl3pPr>
              <a:defRPr sz="1600">
                <a:solidFill>
                  <a:schemeClr val="bg1"/>
                </a:solidFill>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p:txBody>
      </p:sp>
      <p:sp>
        <p:nvSpPr>
          <p:cNvPr id="8" name="TextBox 7"/>
          <p:cNvSpPr txBox="1"/>
          <p:nvPr userDrawn="1"/>
        </p:nvSpPr>
        <p:spPr>
          <a:xfrm>
            <a:off x="1" y="263347"/>
            <a:ext cx="4572000" cy="523220"/>
          </a:xfrm>
          <a:prstGeom prst="rect">
            <a:avLst/>
          </a:prstGeom>
          <a:noFill/>
        </p:spPr>
        <p:txBody>
          <a:bodyPr wrap="square" rtlCol="0">
            <a:spAutoFit/>
          </a:bodyPr>
          <a:lstStyle/>
          <a:p>
            <a:pPr algn="ctr"/>
            <a:r>
              <a:rPr lang="lv-LV" sz="2800" b="1" dirty="0" smtClean="0">
                <a:solidFill>
                  <a:schemeClr val="bg1"/>
                </a:solidFill>
                <a:latin typeface="Arial" panose="020B0604020202020204" pitchFamily="34" charset="0"/>
                <a:cs typeface="Arial" panose="020B0604020202020204" pitchFamily="34" charset="0"/>
              </a:rPr>
              <a:t>Pārbaudi</a:t>
            </a:r>
            <a:r>
              <a:rPr lang="lv-LV" sz="2800" b="1" baseline="0" dirty="0" smtClean="0">
                <a:solidFill>
                  <a:schemeClr val="bg1"/>
                </a:solidFill>
                <a:latin typeface="Arial" panose="020B0604020202020204" pitchFamily="34" charset="0"/>
                <a:cs typeface="Arial" panose="020B0604020202020204" pitchFamily="34" charset="0"/>
              </a:rPr>
              <a:t> sevi</a:t>
            </a:r>
            <a:endParaRPr lang="en-US" sz="2800" b="1" dirty="0">
              <a:solidFill>
                <a:schemeClr val="bg1"/>
              </a:solidFill>
              <a:latin typeface="Arial" panose="020B0604020202020204" pitchFamily="34" charset="0"/>
              <a:cs typeface="Arial" panose="020B0604020202020204" pitchFamily="34" charset="0"/>
            </a:endParaRPr>
          </a:p>
        </p:txBody>
      </p:sp>
      <p:sp>
        <p:nvSpPr>
          <p:cNvPr id="9" name="TextBox 8"/>
          <p:cNvSpPr txBox="1"/>
          <p:nvPr userDrawn="1"/>
        </p:nvSpPr>
        <p:spPr>
          <a:xfrm>
            <a:off x="4572001" y="263347"/>
            <a:ext cx="4572000" cy="523220"/>
          </a:xfrm>
          <a:prstGeom prst="rect">
            <a:avLst/>
          </a:prstGeom>
          <a:noFill/>
        </p:spPr>
        <p:txBody>
          <a:bodyPr wrap="square" rtlCol="0">
            <a:spAutoFit/>
          </a:bodyPr>
          <a:lstStyle/>
          <a:p>
            <a:pPr algn="ctr"/>
            <a:r>
              <a:rPr lang="lv-LV" sz="2800" b="1" dirty="0" smtClean="0">
                <a:solidFill>
                  <a:schemeClr val="tx2"/>
                </a:solidFill>
                <a:latin typeface="Arial" panose="020B0604020202020204" pitchFamily="34" charset="0"/>
                <a:cs typeface="Arial" panose="020B0604020202020204" pitchFamily="34" charset="0"/>
              </a:rPr>
              <a:t>Atbildes</a:t>
            </a:r>
            <a:endParaRPr lang="en-US" sz="2800" b="1" dirty="0">
              <a:solidFill>
                <a:schemeClr val="tx2"/>
              </a:solidFill>
              <a:latin typeface="Arial" panose="020B0604020202020204" pitchFamily="34" charset="0"/>
              <a:cs typeface="Arial" panose="020B0604020202020204" pitchFamily="34" charset="0"/>
            </a:endParaRPr>
          </a:p>
        </p:txBody>
      </p:sp>
      <p:sp>
        <p:nvSpPr>
          <p:cNvPr id="10" name="Text Placeholder 4"/>
          <p:cNvSpPr>
            <a:spLocks noGrp="1"/>
          </p:cNvSpPr>
          <p:nvPr>
            <p:ph type="body" sz="quarter" idx="11"/>
          </p:nvPr>
        </p:nvSpPr>
        <p:spPr>
          <a:xfrm>
            <a:off x="4648201" y="1049914"/>
            <a:ext cx="4419600" cy="3551347"/>
          </a:xfrm>
          <a:prstGeom prst="rect">
            <a:avLst/>
          </a:prstGeom>
        </p:spPr>
        <p:txBody>
          <a:bodyPr/>
          <a:lstStyle>
            <a:lvl1pPr marL="0" indent="0">
              <a:buFont typeface="+mj-lt"/>
              <a:buNone/>
              <a:defRPr sz="2000">
                <a:solidFill>
                  <a:schemeClr val="tx2"/>
                </a:solidFill>
                <a:latin typeface="Arial" panose="020B0604020202020204" pitchFamily="34" charset="0"/>
                <a:cs typeface="Arial" panose="020B0604020202020204" pitchFamily="34" charset="0"/>
              </a:defRPr>
            </a:lvl1pPr>
            <a:lvl2pPr>
              <a:defRPr sz="1800">
                <a:solidFill>
                  <a:schemeClr val="tx2"/>
                </a:solidFill>
                <a:latin typeface="Arial" panose="020B0604020202020204" pitchFamily="34" charset="0"/>
                <a:cs typeface="Arial" panose="020B0604020202020204" pitchFamily="34" charset="0"/>
              </a:defRPr>
            </a:lvl2pPr>
            <a:lvl3pPr>
              <a:defRPr sz="1600">
                <a:solidFill>
                  <a:schemeClr val="tx2"/>
                </a:solidFill>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p:txBody>
      </p:sp>
      <p:grpSp>
        <p:nvGrpSpPr>
          <p:cNvPr id="12" name="Group 11"/>
          <p:cNvGrpSpPr/>
          <p:nvPr userDrawn="1"/>
        </p:nvGrpSpPr>
        <p:grpSpPr>
          <a:xfrm>
            <a:off x="501312" y="334099"/>
            <a:ext cx="406266" cy="381716"/>
            <a:chOff x="6471270" y="680644"/>
            <a:chExt cx="1763486" cy="1656920"/>
          </a:xfrm>
        </p:grpSpPr>
        <p:cxnSp>
          <p:nvCxnSpPr>
            <p:cNvPr id="13" name="Straight Connector 12"/>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1563715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10" name="Content Placeholder 2"/>
          <p:cNvSpPr>
            <a:spLocks noGrp="1"/>
          </p:cNvSpPr>
          <p:nvPr>
            <p:ph idx="1"/>
          </p:nvPr>
        </p:nvSpPr>
        <p:spPr>
          <a:xfrm>
            <a:off x="347471" y="758505"/>
            <a:ext cx="513205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5864535" y="2694918"/>
            <a:ext cx="2976957" cy="962681"/>
          </a:xfrm>
          <a:prstGeom prst="rect">
            <a:avLst/>
          </a:prstGeom>
        </p:spPr>
        <p:txBody>
          <a:bodyPr vert="horz" wrap="square" lIns="0" tIns="0" rIns="0" bIns="0">
            <a:noAutofit/>
          </a:bodyPr>
          <a:lstStyle>
            <a:lvl1pPr algn="ctr">
              <a:defRPr sz="3200" b="1">
                <a:solidFill>
                  <a:srgbClr val="00395E"/>
                </a:solidFill>
              </a:defRPr>
            </a:lvl1pPr>
          </a:lstStyle>
          <a:p>
            <a:r>
              <a:rPr lang="en-US" dirty="0" smtClean="0"/>
              <a:t>Click to edit Master title </a:t>
            </a:r>
            <a:r>
              <a:rPr lang="en-US" dirty="0" err="1" smtClean="0"/>
              <a:t>styl</a:t>
            </a:r>
            <a:endParaRPr lang="en-US" dirty="0"/>
          </a:p>
        </p:txBody>
      </p:sp>
      <p:grpSp>
        <p:nvGrpSpPr>
          <p:cNvPr id="9" name="Group 8"/>
          <p:cNvGrpSpPr/>
          <p:nvPr userDrawn="1"/>
        </p:nvGrpSpPr>
        <p:grpSpPr>
          <a:xfrm>
            <a:off x="7126292" y="1435065"/>
            <a:ext cx="453443" cy="426042"/>
            <a:chOff x="6471270" y="680644"/>
            <a:chExt cx="1763486" cy="1656920"/>
          </a:xfrm>
        </p:grpSpPr>
        <p:cxnSp>
          <p:nvCxnSpPr>
            <p:cNvPr id="12" name="Straight Connector 11"/>
            <p:cNvCxnSpPr/>
            <p:nvPr userDrawn="1"/>
          </p:nvCxnSpPr>
          <p:spPr>
            <a:xfrm flipH="1">
              <a:off x="7353013" y="680644"/>
              <a:ext cx="13750" cy="165692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H="1">
              <a:off x="6717546" y="904784"/>
              <a:ext cx="1317580" cy="1166026"/>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77695215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smtClean="0">
                <a:solidFill>
                  <a:schemeClr val="tx2"/>
                </a:solidFill>
              </a:rPr>
              <a:t>NMS </a:t>
            </a:r>
            <a:r>
              <a:rPr lang="en-GB" sz="1000" baseline="0" dirty="0" err="1" smtClean="0">
                <a:solidFill>
                  <a:schemeClr val="tx2"/>
                </a:solidFill>
              </a:rPr>
              <a:t>Izlases</a:t>
            </a:r>
            <a:r>
              <a:rPr lang="en-GB" sz="1000" baseline="0" dirty="0" smtClean="0">
                <a:solidFill>
                  <a:schemeClr val="tx2"/>
                </a:solidFill>
              </a:rPr>
              <a:t> </a:t>
            </a:r>
            <a:r>
              <a:rPr lang="en-GB" sz="1000" baseline="0" dirty="0" err="1" smtClean="0">
                <a:solidFill>
                  <a:schemeClr val="tx2"/>
                </a:solidFill>
              </a:rPr>
              <a:t>Nodarb</a:t>
            </a:r>
            <a:r>
              <a:rPr lang="lv-LV" sz="1000" baseline="0" dirty="0" smtClean="0">
                <a:solidFill>
                  <a:schemeClr val="tx2"/>
                </a:solidFill>
              </a:rPr>
              <a:t>ības</a:t>
            </a:r>
            <a:r>
              <a:rPr lang="en-US" sz="1000" baseline="0" dirty="0" smtClean="0">
                <a:solidFill>
                  <a:schemeClr val="tx2"/>
                </a:solidFill>
              </a:rPr>
              <a:t> |  </a:t>
            </a:r>
            <a:r>
              <a:rPr lang="lv-LV" sz="1000" baseline="0" dirty="0" smtClean="0">
                <a:solidFill>
                  <a:schemeClr val="tx2"/>
                </a:solidFill>
              </a:rPr>
              <a:t>1-</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89" r:id="rId1"/>
    <p:sldLayoutId id="2147483688" r:id="rId2"/>
    <p:sldLayoutId id="2147483677" r:id="rId3"/>
    <p:sldLayoutId id="2147483684" r:id="rId4"/>
    <p:sldLayoutId id="2147483690" r:id="rId5"/>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smtClean="0">
                <a:solidFill>
                  <a:schemeClr val="tx2"/>
                </a:solidFill>
              </a:rPr>
              <a:t>NMS </a:t>
            </a:r>
            <a:r>
              <a:rPr lang="en-GB" sz="1000" baseline="0" dirty="0" err="1" smtClean="0">
                <a:solidFill>
                  <a:schemeClr val="tx2"/>
                </a:solidFill>
              </a:rPr>
              <a:t>Izlases</a:t>
            </a:r>
            <a:r>
              <a:rPr lang="en-GB" sz="1000" baseline="0" dirty="0" smtClean="0">
                <a:solidFill>
                  <a:schemeClr val="tx2"/>
                </a:solidFill>
              </a:rPr>
              <a:t> </a:t>
            </a:r>
            <a:r>
              <a:rPr lang="en-GB" sz="1000" baseline="0" dirty="0" err="1" smtClean="0">
                <a:solidFill>
                  <a:schemeClr val="tx2"/>
                </a:solidFill>
              </a:rPr>
              <a:t>Nodarb</a:t>
            </a:r>
            <a:r>
              <a:rPr lang="lv-LV" sz="1000" baseline="0" dirty="0" smtClean="0">
                <a:solidFill>
                  <a:schemeClr val="tx2"/>
                </a:solidFill>
              </a:rPr>
              <a:t>ības</a:t>
            </a:r>
            <a:r>
              <a:rPr lang="en-US" sz="1000" baseline="0" dirty="0" smtClean="0">
                <a:solidFill>
                  <a:schemeClr val="tx2"/>
                </a:solidFill>
              </a:rPr>
              <a:t> |  </a:t>
            </a:r>
            <a:r>
              <a:rPr lang="lv-LV" sz="1000" baseline="0" dirty="0" smtClean="0">
                <a:solidFill>
                  <a:schemeClr val="tx2"/>
                </a:solidFill>
              </a:rPr>
              <a:t>1-</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extLst>
      <p:ext uri="{BB962C8B-B14F-4D97-AF65-F5344CB8AC3E}">
        <p14:creationId xmlns:p14="http://schemas.microsoft.com/office/powerpoint/2010/main" val="4222885511"/>
      </p:ext>
    </p:extLst>
  </p:cSld>
  <p:clrMap bg1="lt1" tx1="dk1" bg2="lt2" tx2="dk2" accent1="accent1" accent2="accent2" accent3="accent3" accent4="accent4" accent5="accent5" accent6="accent6" hlink="hlink" folHlink="folHlink"/>
  <p:sldLayoutIdLst>
    <p:sldLayoutId id="2147483687" r:id="rId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6"/>
          <p:cNvSpPr/>
          <p:nvPr userDrawn="1"/>
        </p:nvSpPr>
        <p:spPr>
          <a:xfrm>
            <a:off x="726854" y="450583"/>
            <a:ext cx="1040400" cy="442800"/>
          </a:xfrm>
          <a:prstGeom prst="roundRect">
            <a:avLst/>
          </a:prstGeom>
          <a:solidFill>
            <a:srgbClr val="00395E"/>
          </a:solidFill>
          <a:ln w="6350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userDrawn="1"/>
        </p:nvSpPr>
        <p:spPr>
          <a:xfrm>
            <a:off x="647700" y="368300"/>
            <a:ext cx="1193979" cy="596990"/>
          </a:xfrm>
          <a:prstGeom prst="roundRect">
            <a:avLst/>
          </a:prstGeom>
          <a:noFill/>
          <a:ln w="4445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1231942" y="397537"/>
            <a:ext cx="576238" cy="538157"/>
            <a:chOff x="1231942" y="397537"/>
            <a:chExt cx="576238" cy="538157"/>
          </a:xfrm>
        </p:grpSpPr>
        <p:sp>
          <p:nvSpPr>
            <p:cNvPr id="5" name="Rectangle 4"/>
            <p:cNvSpPr/>
            <p:nvPr userDrawn="1"/>
          </p:nvSpPr>
          <p:spPr>
            <a:xfrm>
              <a:off x="1231942" y="397537"/>
              <a:ext cx="499505" cy="5381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00163" y="433321"/>
              <a:ext cx="108017" cy="4720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1693157" y="404163"/>
              <a:ext cx="86309" cy="625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689599" y="874247"/>
              <a:ext cx="93426" cy="481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8" name="Straight Connector 17"/>
          <p:cNvCxnSpPr/>
          <p:nvPr userDrawn="1"/>
        </p:nvCxnSpPr>
        <p:spPr>
          <a:xfrm flipV="1">
            <a:off x="0" y="1502229"/>
            <a:ext cx="9144000" cy="0"/>
          </a:xfrm>
          <a:prstGeom prst="line">
            <a:avLst/>
          </a:prstGeom>
          <a:ln w="44450">
            <a:solidFill>
              <a:srgbClr val="00395E"/>
            </a:solidFill>
          </a:ln>
          <a:effectLst/>
        </p:spPr>
        <p:style>
          <a:lnRef idx="2">
            <a:schemeClr val="accent1"/>
          </a:lnRef>
          <a:fillRef idx="0">
            <a:schemeClr val="accent1"/>
          </a:fillRef>
          <a:effectRef idx="1">
            <a:schemeClr val="accent1"/>
          </a:effectRef>
          <a:fontRef idx="minor">
            <a:schemeClr val="tx1"/>
          </a:fontRef>
        </p:style>
      </p:cxnSp>
      <p:sp>
        <p:nvSpPr>
          <p:cNvPr id="19" name="Rounded Rectangle 18"/>
          <p:cNvSpPr/>
          <p:nvPr userDrawn="1"/>
        </p:nvSpPr>
        <p:spPr>
          <a:xfrm>
            <a:off x="3987800" y="1866900"/>
            <a:ext cx="4889500" cy="3022600"/>
          </a:xfrm>
          <a:prstGeom prst="roundRect">
            <a:avLst>
              <a:gd name="adj" fmla="val 8264"/>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26854" y="459520"/>
            <a:ext cx="453443" cy="426042"/>
            <a:chOff x="6471270" y="680644"/>
            <a:chExt cx="1763486" cy="1656920"/>
          </a:xfrm>
        </p:grpSpPr>
        <p:cxnSp>
          <p:nvCxnSpPr>
            <p:cNvPr id="9" name="Straight Connector 8"/>
            <p:cNvCxnSpPr/>
            <p:nvPr userDrawn="1"/>
          </p:nvCxnSpPr>
          <p:spPr>
            <a:xfrm flipH="1">
              <a:off x="7353013" y="680644"/>
              <a:ext cx="13750" cy="165692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6471270" y="1509104"/>
              <a:ext cx="1763486" cy="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6717546" y="933362"/>
              <a:ext cx="1317580" cy="1165797"/>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6717546" y="904784"/>
              <a:ext cx="1317580" cy="1166026"/>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cSld>
  <p:clrMap bg1="lt1" tx1="dk1" bg2="lt2" tx2="dk2" accent1="accent1" accent2="accent2" accent3="accent3" accent4="accent4" accent5="accent5" accent6="accent6" hlink="hlink" folHlink="folHlink"/>
  <p:sldLayoutIdLst>
    <p:sldLayoutId id="2147483673" r:id="rId1"/>
  </p:sldLayoutIdLst>
  <p:timing>
    <p:tnLst>
      <p:par>
        <p:cTn id="1" dur="indefinite" restart="never" nodeType="tmRoot"/>
      </p:par>
    </p:tnLst>
  </p:timing>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http://bit.ly/2z8FL8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50" y="1945640"/>
            <a:ext cx="3609975" cy="3052118"/>
          </a:xfrm>
        </p:spPr>
        <p:txBody>
          <a:bodyPr/>
          <a:lstStyle/>
          <a:p>
            <a:pPr algn="ctr"/>
            <a:r>
              <a:rPr lang="en-US" dirty="0" err="1" smtClean="0"/>
              <a:t>Dirihl</a:t>
            </a:r>
            <a:r>
              <a:rPr lang="lv-LV" dirty="0" smtClean="0"/>
              <a:t>ē princips: </a:t>
            </a:r>
            <a:r>
              <a:rPr lang="en-US" dirty="0" err="1" smtClean="0"/>
              <a:t>Ievads</a:t>
            </a:r>
            <a:r>
              <a:rPr lang="lv-LV" dirty="0" smtClean="0"/>
              <a:t/>
            </a:r>
            <a:br>
              <a:rPr lang="lv-LV" dirty="0" smtClean="0"/>
            </a:br>
            <a:r>
              <a:rPr lang="lv-LV" dirty="0" smtClean="0"/>
              <a:t>(</a:t>
            </a:r>
            <a:r>
              <a:rPr lang="en-US" dirty="0" smtClean="0"/>
              <a:t>1</a:t>
            </a:r>
            <a:r>
              <a:rPr lang="lv-LV" dirty="0" smtClean="0"/>
              <a:t>. daļa)</a:t>
            </a:r>
            <a:br>
              <a:rPr lang="lv-LV" dirty="0" smtClean="0"/>
            </a:br>
            <a:r>
              <a:rPr lang="lv-LV" sz="2000" dirty="0" smtClean="0"/>
              <a:t>Sagatavošanās materiāls 2018-02 Novadu olimpiādei</a:t>
            </a:r>
            <a:br>
              <a:rPr lang="lv-LV" sz="2000" dirty="0" smtClean="0"/>
            </a:br>
            <a:r>
              <a:rPr lang="lv-LV" sz="2000" dirty="0"/>
              <a:t/>
            </a:r>
            <a:br>
              <a:rPr lang="lv-LV" sz="2000" dirty="0"/>
            </a:br>
            <a:endParaRPr lang="en-US" b="0" i="1"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sz="quarter" idx="10"/>
          </p:nvPr>
        </p:nvSpPr>
        <p:spPr/>
        <p:txBody>
          <a:bodyPr/>
          <a:lstStyle/>
          <a:p>
            <a:pPr marL="285750" indent="-285750">
              <a:lnSpc>
                <a:spcPct val="100000"/>
              </a:lnSpc>
              <a:buFont typeface="Webdings" panose="05030102010509060703" pitchFamily="18" charset="2"/>
              <a:buChar char="4"/>
            </a:pPr>
            <a:r>
              <a:rPr lang="lv-LV" sz="2000" dirty="0" smtClean="0">
                <a:solidFill>
                  <a:schemeClr val="tx2"/>
                </a:solidFill>
              </a:rPr>
              <a:t>Apgalvojumi par izvietojumiem</a:t>
            </a:r>
          </a:p>
          <a:p>
            <a:pPr marL="285750" indent="-285750">
              <a:lnSpc>
                <a:spcPct val="100000"/>
              </a:lnSpc>
              <a:buFont typeface="Webdings" panose="05030102010509060703" pitchFamily="18" charset="2"/>
              <a:buChar char="4"/>
            </a:pPr>
            <a:r>
              <a:rPr lang="lv-LV" sz="2000" dirty="0" smtClean="0">
                <a:solidFill>
                  <a:schemeClr val="tx2"/>
                </a:solidFill>
              </a:rPr>
              <a:t>Zeķu uzdevumi</a:t>
            </a:r>
          </a:p>
          <a:p>
            <a:pPr marL="285750" indent="-285750">
              <a:lnSpc>
                <a:spcPct val="100000"/>
              </a:lnSpc>
              <a:buFont typeface="Webdings" panose="05030102010509060703" pitchFamily="18" charset="2"/>
              <a:buChar char="4"/>
            </a:pPr>
            <a:r>
              <a:rPr lang="lv-LV" sz="2000" dirty="0" smtClean="0">
                <a:solidFill>
                  <a:schemeClr val="tx2"/>
                </a:solidFill>
              </a:rPr>
              <a:t>Būrīši kā skaiļi, intervāli, plaknes apgabali</a:t>
            </a:r>
          </a:p>
          <a:p>
            <a:pPr marL="285750" indent="-285750">
              <a:lnSpc>
                <a:spcPct val="100000"/>
              </a:lnSpc>
              <a:buFont typeface="Webdings" panose="05030102010509060703" pitchFamily="18" charset="2"/>
              <a:buChar char="4"/>
            </a:pPr>
            <a:r>
              <a:rPr lang="lv-LV" sz="2000" dirty="0" smtClean="0">
                <a:solidFill>
                  <a:schemeClr val="tx2"/>
                </a:solidFill>
              </a:rPr>
              <a:t>Novērtējums galējai nevis tipiskai situācijai</a:t>
            </a:r>
          </a:p>
          <a:p>
            <a:pPr marL="285750" indent="-285750">
              <a:lnSpc>
                <a:spcPct val="100000"/>
              </a:lnSpc>
              <a:buFont typeface="Webdings" panose="05030102010509060703" pitchFamily="18" charset="2"/>
              <a:buChar char="4"/>
            </a:pPr>
            <a:endParaRPr lang="lv-LV" sz="2000" dirty="0" smtClean="0">
              <a:solidFill>
                <a:schemeClr val="tx2"/>
              </a:solidFill>
            </a:endParaRPr>
          </a:p>
          <a:p>
            <a:pPr marL="285750" indent="-285750">
              <a:lnSpc>
                <a:spcPct val="100000"/>
              </a:lnSpc>
              <a:buFont typeface="Webdings" panose="05030102010509060703" pitchFamily="18" charset="2"/>
              <a:buChar char="4"/>
            </a:pPr>
            <a:endParaRPr lang="lv-LV" sz="2000" dirty="0" smtClean="0">
              <a:solidFill>
                <a:schemeClr val="tx2"/>
              </a:solidFill>
            </a:endParaRPr>
          </a:p>
          <a:p>
            <a:pPr marL="285750" indent="-285750">
              <a:lnSpc>
                <a:spcPct val="100000"/>
              </a:lnSpc>
              <a:buFont typeface="Webdings" panose="05030102010509060703" pitchFamily="18" charset="2"/>
              <a:buChar char="4"/>
            </a:pPr>
            <a:endParaRPr lang="lv-LV" sz="2000" dirty="0" smtClean="0">
              <a:solidFill>
                <a:schemeClr val="tx2"/>
              </a:solidFill>
            </a:endParaRPr>
          </a:p>
          <a:p>
            <a:pPr marL="285750" indent="-285750">
              <a:lnSpc>
                <a:spcPct val="100000"/>
              </a:lnSpc>
              <a:buFont typeface="Webdings" panose="05030102010509060703" pitchFamily="18" charset="2"/>
              <a:buChar char="4"/>
            </a:pPr>
            <a:endParaRPr lang="lv-LV" sz="2000" dirty="0" smtClean="0">
              <a:solidFill>
                <a:schemeClr val="tx2"/>
              </a:solidFill>
            </a:endParaRPr>
          </a:p>
        </p:txBody>
      </p:sp>
      <p:sp>
        <p:nvSpPr>
          <p:cNvPr id="4" name="TextBox 3"/>
          <p:cNvSpPr txBox="1"/>
          <p:nvPr/>
        </p:nvSpPr>
        <p:spPr>
          <a:xfrm>
            <a:off x="1128409" y="1264596"/>
            <a:ext cx="184731" cy="369332"/>
          </a:xfrm>
          <a:prstGeom prst="rect">
            <a:avLst/>
          </a:prstGeom>
          <a:noFill/>
        </p:spPr>
        <p:txBody>
          <a:bodyPr wrap="none" rtlCol="0">
            <a:spAutoFit/>
          </a:bodyPr>
          <a:lstStyle/>
          <a:p>
            <a:endParaRPr lang="en-US" dirty="0"/>
          </a:p>
        </p:txBody>
      </p:sp>
      <p:pic>
        <p:nvPicPr>
          <p:cNvPr id="1026" name="Picture 2" descr="Preview of your QR Cod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5693" y="151496"/>
            <a:ext cx="1268582" cy="126858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932207" y="291830"/>
            <a:ext cx="3300904" cy="830997"/>
          </a:xfrm>
          <a:prstGeom prst="rect">
            <a:avLst/>
          </a:prstGeom>
          <a:noFill/>
        </p:spPr>
        <p:txBody>
          <a:bodyPr wrap="none" rtlCol="0">
            <a:spAutoFit/>
          </a:bodyPr>
          <a:lstStyle/>
          <a:p>
            <a:pPr algn="ctr"/>
            <a:r>
              <a:rPr lang="lv-LV" sz="2400" dirty="0" smtClean="0">
                <a:solidFill>
                  <a:schemeClr val="tx2"/>
                </a:solidFill>
                <a:cs typeface="Times New Roman" panose="02020603050405020304" pitchFamily="18" charset="0"/>
              </a:rPr>
              <a:t>Apciemojiet NMS lapu!</a:t>
            </a:r>
          </a:p>
          <a:p>
            <a:pPr algn="ctr"/>
            <a:r>
              <a:rPr lang="lv-LV" sz="2400" i="1" dirty="0" smtClean="0">
                <a:latin typeface="Times New Roman" panose="02020603050405020304" pitchFamily="18" charset="0"/>
                <a:cs typeface="Times New Roman" panose="02020603050405020304" pitchFamily="18" charset="0"/>
                <a:hlinkClick r:id="rId4"/>
              </a:rPr>
              <a:t>http</a:t>
            </a:r>
            <a:r>
              <a:rPr lang="lv-LV" sz="2400" i="1" dirty="0">
                <a:latin typeface="Times New Roman" panose="02020603050405020304" pitchFamily="18" charset="0"/>
                <a:cs typeface="Times New Roman" panose="02020603050405020304" pitchFamily="18" charset="0"/>
                <a:hlinkClick r:id="rId4"/>
              </a:rPr>
              <a:t>://</a:t>
            </a:r>
            <a:r>
              <a:rPr lang="lv-LV" sz="2400" i="1" dirty="0" smtClean="0">
                <a:latin typeface="Times New Roman" panose="02020603050405020304" pitchFamily="18" charset="0"/>
                <a:cs typeface="Times New Roman" panose="02020603050405020304" pitchFamily="18" charset="0"/>
                <a:hlinkClick r:id="rId4"/>
              </a:rPr>
              <a:t>bit.ly/2z8FL8T</a:t>
            </a:r>
            <a:r>
              <a:rPr lang="lv-LV" sz="2400" i="1" dirty="0" smtClean="0">
                <a:latin typeface="Times New Roman" panose="02020603050405020304" pitchFamily="18" charset="0"/>
                <a:cs typeface="Times New Roman" panose="02020603050405020304" pitchFamily="18" charset="0"/>
              </a:rPr>
              <a:t>  </a:t>
            </a:r>
            <a:endParaRPr lang="en-US" sz="2400" dirty="0"/>
          </a:p>
        </p:txBody>
      </p:sp>
    </p:spTree>
    <p:extLst>
      <p:ext uri="{BB962C8B-B14F-4D97-AF65-F5344CB8AC3E}">
        <p14:creationId xmlns:p14="http://schemas.microsoft.com/office/powerpoint/2010/main" val="21529567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a:t>Piem</a:t>
            </a:r>
            <a:r>
              <a:rPr lang="lv-LV" b="1" dirty="0"/>
              <a:t>ērs: </a:t>
            </a:r>
            <a:r>
              <a:rPr lang="lv-LV" dirty="0"/>
              <a:t>Tumšā, tumšā istabā atrodas tumšs skapis. Tajā ir tieši 20 vienādas melnas zeķes un tieši 20 vienādas zilas zeķes. Cik zeķu no skapja jāizņem (neskatoties), lai starp izņemtajām noteikti būtu divas </a:t>
            </a:r>
            <a:r>
              <a:rPr lang="lv-LV" dirty="0" smtClean="0"/>
              <a:t>zeķes melnā krāsā?</a:t>
            </a:r>
            <a:endParaRPr lang="en-US" dirty="0"/>
          </a:p>
        </p:txBody>
      </p:sp>
      <p:sp>
        <p:nvSpPr>
          <p:cNvPr id="3" name="Title 2"/>
          <p:cNvSpPr>
            <a:spLocks noGrp="1"/>
          </p:cNvSpPr>
          <p:nvPr>
            <p:ph type="title"/>
          </p:nvPr>
        </p:nvSpPr>
        <p:spPr/>
        <p:txBody>
          <a:bodyPr/>
          <a:lstStyle/>
          <a:p>
            <a:r>
              <a:rPr lang="lv-LV" dirty="0" smtClean="0"/>
              <a:t>Piemērs par noteiktas krāsas zeķēm</a:t>
            </a:r>
            <a:endParaRPr lang="en-US" dirty="0"/>
          </a:p>
        </p:txBody>
      </p:sp>
    </p:spTree>
    <p:extLst>
      <p:ext uri="{BB962C8B-B14F-4D97-AF65-F5344CB8AC3E}">
        <p14:creationId xmlns:p14="http://schemas.microsoft.com/office/powerpoint/2010/main" val="33106447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dirty="0" smtClean="0"/>
                  <a:t>"Cik zeķu jāizvēlas, lai ..." </a:t>
                </a:r>
                <a:r>
                  <a:rPr lang="lv-LV" dirty="0" smtClean="0">
                    <a:sym typeface="Wingdings" panose="05000000000000000000" pitchFamily="2" charset="2"/>
                  </a:rPr>
                  <a:t> </a:t>
                </a:r>
                <a:br>
                  <a:rPr lang="lv-LV" dirty="0" smtClean="0">
                    <a:sym typeface="Wingdings" panose="05000000000000000000" pitchFamily="2" charset="2"/>
                  </a:rPr>
                </a:br>
                <a:r>
                  <a:rPr lang="lv-LV" dirty="0" smtClean="0">
                    <a:sym typeface="Wingdings" panose="05000000000000000000" pitchFamily="2" charset="2"/>
                  </a:rPr>
                  <a:t>       "Kādu mazāko skaitu zeķu jāizvēlas, lai ..."</a:t>
                </a:r>
                <a:endParaRPr lang="lv-LV" dirty="0" smtClean="0"/>
              </a:p>
              <a:p>
                <a:r>
                  <a:rPr lang="lv-LV" dirty="0" smtClean="0"/>
                  <a:t>Ne visi optimizācijas uzdevumi risināmi ar Dirihlē principu. Bet visos pastāv garīga sacensība jeb spēle starp apakšējo un augšējo novērtējumu: </a:t>
                </a:r>
              </a:p>
              <a:p>
                <a:r>
                  <a:rPr lang="lv-LV" dirty="0" smtClean="0"/>
                  <a:t>(1) Izvēloties </a:t>
                </a:r>
                <a14:m>
                  <m:oMath xmlns:m="http://schemas.openxmlformats.org/officeDocument/2006/math">
                    <m:r>
                      <a:rPr lang="lv-LV" i="1" dirty="0" smtClean="0">
                        <a:latin typeface="Cambria Math" panose="02040503050406030204" pitchFamily="18" charset="0"/>
                      </a:rPr>
                      <m:t>𝑁</m:t>
                    </m:r>
                  </m:oMath>
                </a14:m>
                <a:r>
                  <a:rPr lang="lv-LV" dirty="0" smtClean="0"/>
                  <a:t> zeķes, iespējams pretpiemērs, kur vēlamais apgalvojums neizpildās, </a:t>
                </a:r>
              </a:p>
              <a:p>
                <a:r>
                  <a:rPr lang="lv-LV" dirty="0" smtClean="0"/>
                  <a:t>(2) Izvēloties </a:t>
                </a:r>
                <a14:m>
                  <m:oMath xmlns:m="http://schemas.openxmlformats.org/officeDocument/2006/math">
                    <m:r>
                      <a:rPr lang="lv-LV" i="1" dirty="0" smtClean="0">
                        <a:latin typeface="Cambria Math" panose="02040503050406030204" pitchFamily="18" charset="0"/>
                      </a:rPr>
                      <m:t>𝑁</m:t>
                    </m:r>
                    <m:r>
                      <a:rPr lang="lv-LV" i="1" dirty="0" smtClean="0">
                        <a:latin typeface="Cambria Math" panose="02040503050406030204" pitchFamily="18" charset="0"/>
                      </a:rPr>
                      <m:t>+1</m:t>
                    </m:r>
                  </m:oMath>
                </a14:m>
                <a:r>
                  <a:rPr lang="lv-LV" dirty="0" smtClean="0"/>
                  <a:t> zeķes, vēlamais apgalvojums vienmēr izpildās.</a:t>
                </a:r>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2163" t="-2318" r="-2019" b="-66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lv-LV" dirty="0" smtClean="0"/>
              <a:t>Optimizācijas uzdevumi</a:t>
            </a:r>
            <a:endParaRPr lang="en-US" dirty="0"/>
          </a:p>
        </p:txBody>
      </p:sp>
    </p:spTree>
    <p:extLst>
      <p:ext uri="{BB962C8B-B14F-4D97-AF65-F5344CB8AC3E}">
        <p14:creationId xmlns:p14="http://schemas.microsoft.com/office/powerpoint/2010/main" val="29980656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47471" y="758506"/>
            <a:ext cx="8456803" cy="1245392"/>
          </a:xfrm>
        </p:spPr>
        <p:txBody>
          <a:bodyPr>
            <a:normAutofit/>
          </a:bodyPr>
          <a:lstStyle/>
          <a:p>
            <a:r>
              <a:rPr lang="lv-LV" sz="2400" b="1" dirty="0" smtClean="0"/>
              <a:t>Pierādījuma uzdevums: </a:t>
            </a:r>
            <a:r>
              <a:rPr lang="lv-LV" sz="2400" dirty="0" smtClean="0"/>
              <a:t>Doti </a:t>
            </a:r>
            <a:r>
              <a:rPr lang="lv-LV" sz="2400" dirty="0"/>
              <a:t>naturāli skaitļi no 1 līdz 8. Pierādīt, ka, izvēloties jebkurus piecus </a:t>
            </a:r>
            <a:r>
              <a:rPr lang="lv-LV" sz="2400" dirty="0" smtClean="0"/>
              <a:t>   no </a:t>
            </a:r>
            <a:r>
              <a:rPr lang="lv-LV" sz="2400" dirty="0"/>
              <a:t>tiem, varēs atrast tādus divus, kuru summa ir 9.</a:t>
            </a:r>
            <a:endParaRPr lang="en-US" sz="2400" dirty="0"/>
          </a:p>
        </p:txBody>
      </p:sp>
      <p:sp>
        <p:nvSpPr>
          <p:cNvPr id="4" name="Title 3"/>
          <p:cNvSpPr>
            <a:spLocks noGrp="1"/>
          </p:cNvSpPr>
          <p:nvPr>
            <p:ph type="title"/>
          </p:nvPr>
        </p:nvSpPr>
        <p:spPr/>
        <p:txBody>
          <a:bodyPr/>
          <a:lstStyle/>
          <a:p>
            <a:r>
              <a:rPr lang="lv-LV" sz="2400" dirty="0" smtClean="0"/>
              <a:t>2. uzdevums</a:t>
            </a:r>
            <a:endParaRPr lang="en-US" sz="2400" dirty="0"/>
          </a:p>
        </p:txBody>
      </p:sp>
      <p:pic>
        <p:nvPicPr>
          <p:cNvPr id="3074" name="Picture 2" descr="Attēlu rezultāti vaicājumam “ink bl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7258" y="661229"/>
            <a:ext cx="1732688" cy="173268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4"/>
          <p:cNvSpPr txBox="1">
            <a:spLocks/>
          </p:cNvSpPr>
          <p:nvPr/>
        </p:nvSpPr>
        <p:spPr>
          <a:xfrm>
            <a:off x="347470" y="2978488"/>
            <a:ext cx="8456803" cy="1262771"/>
          </a:xfrm>
          <a:prstGeom prst="rect">
            <a:avLst/>
          </a:prstGeom>
        </p:spPr>
        <p:txBody>
          <a:bodyPr lIns="0" tIns="0" rIns="0" bIns="0">
            <a:norm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16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1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1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12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1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sz="2400" b="1" dirty="0" smtClean="0"/>
              <a:t>Optimizācijas uzdevums: </a:t>
            </a:r>
            <a:r>
              <a:rPr lang="lv-LV" sz="2400" dirty="0" smtClean="0"/>
              <a:t>Doti naturāli skaitļi no 1 līdz 8. Kāds mazākais skaits no tiem jāizvēlas, lai starp tiem atrastos divi, kuru summa ir 9?</a:t>
            </a:r>
            <a:endParaRPr lang="en-US" sz="2400" dirty="0"/>
          </a:p>
        </p:txBody>
      </p:sp>
    </p:spTree>
    <p:extLst>
      <p:ext uri="{BB962C8B-B14F-4D97-AF65-F5344CB8AC3E}">
        <p14:creationId xmlns:p14="http://schemas.microsoft.com/office/powerpoint/2010/main" val="56050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47471" y="758505"/>
                <a:ext cx="8456803" cy="3200651"/>
              </a:xfrm>
            </p:spPr>
            <p:txBody>
              <a:bodyPr>
                <a:noAutofit/>
              </a:bodyPr>
              <a:lstStyle/>
              <a:p>
                <a:pPr marL="342900" indent="-342900">
                  <a:buFont typeface="Webdings" panose="05030102010509060703" pitchFamily="18" charset="2"/>
                  <a:buChar char="4"/>
                </a:pPr>
                <a14:m>
                  <m:oMath xmlns:m="http://schemas.openxmlformats.org/officeDocument/2006/math">
                    <m:r>
                      <a:rPr lang="lv-LV" i="1" dirty="0" smtClean="0">
                        <a:latin typeface="Cambria Math" panose="02040503050406030204" pitchFamily="18" charset="0"/>
                      </a:rPr>
                      <m:t>1+8=9</m:t>
                    </m:r>
                  </m:oMath>
                </a14:m>
                <a:r>
                  <a:rPr lang="lv-LV" dirty="0" smtClean="0"/>
                  <a:t>,</a:t>
                </a:r>
              </a:p>
              <a:p>
                <a:pPr marL="342900" indent="-342900">
                  <a:buFont typeface="Webdings" panose="05030102010509060703" pitchFamily="18" charset="2"/>
                  <a:buChar char="4"/>
                </a:pPr>
                <a14:m>
                  <m:oMath xmlns:m="http://schemas.openxmlformats.org/officeDocument/2006/math">
                    <m:r>
                      <a:rPr lang="lv-LV" i="1" dirty="0" smtClean="0">
                        <a:latin typeface="Cambria Math" panose="02040503050406030204" pitchFamily="18" charset="0"/>
                      </a:rPr>
                      <m:t>2+7=9</m:t>
                    </m:r>
                  </m:oMath>
                </a14:m>
                <a:r>
                  <a:rPr lang="lv-LV" dirty="0" smtClean="0"/>
                  <a:t>,</a:t>
                </a:r>
              </a:p>
              <a:p>
                <a:pPr marL="342900" indent="-342900">
                  <a:buFont typeface="Webdings" panose="05030102010509060703" pitchFamily="18" charset="2"/>
                  <a:buChar char="4"/>
                </a:pPr>
                <a14:m>
                  <m:oMath xmlns:m="http://schemas.openxmlformats.org/officeDocument/2006/math">
                    <m:r>
                      <a:rPr lang="lv-LV" i="1" dirty="0" smtClean="0">
                        <a:latin typeface="Cambria Math" panose="02040503050406030204" pitchFamily="18" charset="0"/>
                      </a:rPr>
                      <m:t>3+6=9</m:t>
                    </m:r>
                  </m:oMath>
                </a14:m>
                <a:r>
                  <a:rPr lang="lv-LV" dirty="0" smtClean="0"/>
                  <a:t>,</a:t>
                </a:r>
              </a:p>
              <a:p>
                <a:pPr marL="342900" indent="-342900">
                  <a:buFont typeface="Webdings" panose="05030102010509060703" pitchFamily="18" charset="2"/>
                  <a:buChar char="4"/>
                </a:pPr>
                <a14:m>
                  <m:oMath xmlns:m="http://schemas.openxmlformats.org/officeDocument/2006/math">
                    <m:r>
                      <a:rPr lang="lv-LV" i="1" dirty="0" smtClean="0">
                        <a:latin typeface="Cambria Math" panose="02040503050406030204" pitchFamily="18" charset="0"/>
                      </a:rPr>
                      <m:t>4+5=9</m:t>
                    </m:r>
                  </m:oMath>
                </a14:m>
                <a:r>
                  <a:rPr lang="lv-LV" dirty="0" smtClean="0"/>
                  <a:t>.</a:t>
                </a:r>
              </a:p>
              <a:p>
                <a:pPr marL="342900" indent="-342900">
                  <a:buFont typeface="Webdings" panose="05030102010509060703" pitchFamily="18" charset="2"/>
                  <a:buChar char="4"/>
                </a:pPr>
                <a:endParaRPr lang="lv-LV" dirty="0"/>
              </a:p>
              <a:p>
                <a:r>
                  <a:rPr lang="lv-LV" b="1" dirty="0" smtClean="0"/>
                  <a:t>Būri: </a:t>
                </a:r>
                <a:r>
                  <a:rPr lang="lv-LV" dirty="0"/>
                  <a:t>4 pārīši, kas varētu summā dot skaitli 9</a:t>
                </a:r>
              </a:p>
              <a:p>
                <a:r>
                  <a:rPr lang="lv-LV" b="1" dirty="0" smtClean="0"/>
                  <a:t>Objekti: </a:t>
                </a:r>
                <a:r>
                  <a:rPr lang="lv-LV" dirty="0"/>
                  <a:t>Izvēlētie skaitļi</a:t>
                </a:r>
                <a:endParaRPr lang="en-US" dirty="0"/>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47471" y="758505"/>
                <a:ext cx="8456803" cy="3200651"/>
              </a:xfrm>
              <a:blipFill rotWithShape="0">
                <a:blip r:embed="rId2"/>
                <a:stretch>
                  <a:fillRect l="-2163" t="-2667"/>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Kad summa ir 9?</a:t>
            </a:r>
            <a:endParaRPr lang="en-US" dirty="0"/>
          </a:p>
        </p:txBody>
      </p:sp>
      <p:sp>
        <p:nvSpPr>
          <p:cNvPr id="6" name="Rectangle 5"/>
          <p:cNvSpPr/>
          <p:nvPr/>
        </p:nvSpPr>
        <p:spPr>
          <a:xfrm>
            <a:off x="2861059" y="1274322"/>
            <a:ext cx="1186775" cy="651753"/>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4414242" y="1261352"/>
            <a:ext cx="1186775" cy="651753"/>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5967425" y="1261351"/>
            <a:ext cx="1186775" cy="651753"/>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520608" y="1261350"/>
            <a:ext cx="1186775" cy="651753"/>
          </a:xfrm>
          <a:prstGeom prst="rect">
            <a:avLst/>
          </a:prstGeom>
          <a:noFill/>
          <a:ln w="1905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2968063" y="1945689"/>
            <a:ext cx="825867" cy="369332"/>
          </a:xfrm>
          <a:prstGeom prst="rect">
            <a:avLst/>
          </a:prstGeom>
          <a:noFill/>
        </p:spPr>
        <p:txBody>
          <a:bodyPr wrap="none" rtlCol="0">
            <a:spAutoFit/>
          </a:bodyPr>
          <a:lstStyle/>
          <a:p>
            <a:r>
              <a:rPr lang="lv-LV" dirty="0" smtClean="0"/>
              <a:t>1 un 8</a:t>
            </a:r>
            <a:endParaRPr lang="en-US" dirty="0"/>
          </a:p>
        </p:txBody>
      </p:sp>
      <p:sp>
        <p:nvSpPr>
          <p:cNvPr id="11" name="TextBox 10"/>
          <p:cNvSpPr txBox="1"/>
          <p:nvPr/>
        </p:nvSpPr>
        <p:spPr>
          <a:xfrm>
            <a:off x="4594695" y="1945689"/>
            <a:ext cx="825867" cy="369332"/>
          </a:xfrm>
          <a:prstGeom prst="rect">
            <a:avLst/>
          </a:prstGeom>
          <a:noFill/>
        </p:spPr>
        <p:txBody>
          <a:bodyPr wrap="none" rtlCol="0">
            <a:spAutoFit/>
          </a:bodyPr>
          <a:lstStyle/>
          <a:p>
            <a:r>
              <a:rPr lang="lv-LV" dirty="0" smtClean="0"/>
              <a:t>2 un 7</a:t>
            </a:r>
            <a:endParaRPr lang="en-US" dirty="0"/>
          </a:p>
        </p:txBody>
      </p:sp>
      <p:sp>
        <p:nvSpPr>
          <p:cNvPr id="12" name="TextBox 11"/>
          <p:cNvSpPr txBox="1"/>
          <p:nvPr/>
        </p:nvSpPr>
        <p:spPr>
          <a:xfrm>
            <a:off x="6129053" y="1929476"/>
            <a:ext cx="825867" cy="369332"/>
          </a:xfrm>
          <a:prstGeom prst="rect">
            <a:avLst/>
          </a:prstGeom>
          <a:noFill/>
        </p:spPr>
        <p:txBody>
          <a:bodyPr wrap="none" rtlCol="0">
            <a:spAutoFit/>
          </a:bodyPr>
          <a:lstStyle/>
          <a:p>
            <a:r>
              <a:rPr lang="lv-LV" dirty="0" smtClean="0"/>
              <a:t>3 un 7</a:t>
            </a:r>
            <a:endParaRPr lang="en-US" dirty="0"/>
          </a:p>
        </p:txBody>
      </p:sp>
      <p:sp>
        <p:nvSpPr>
          <p:cNvPr id="13" name="TextBox 12"/>
          <p:cNvSpPr txBox="1"/>
          <p:nvPr/>
        </p:nvSpPr>
        <p:spPr>
          <a:xfrm>
            <a:off x="7663411" y="1952333"/>
            <a:ext cx="825867" cy="369332"/>
          </a:xfrm>
          <a:prstGeom prst="rect">
            <a:avLst/>
          </a:prstGeom>
          <a:noFill/>
        </p:spPr>
        <p:txBody>
          <a:bodyPr wrap="none" rtlCol="0">
            <a:spAutoFit/>
          </a:bodyPr>
          <a:lstStyle/>
          <a:p>
            <a:r>
              <a:rPr lang="lv-LV" dirty="0" smtClean="0"/>
              <a:t>4 un 5</a:t>
            </a:r>
            <a:endParaRPr lang="en-US" dirty="0"/>
          </a:p>
        </p:txBody>
      </p:sp>
    </p:spTree>
    <p:extLst>
      <p:ext uri="{BB962C8B-B14F-4D97-AF65-F5344CB8AC3E}">
        <p14:creationId xmlns:p14="http://schemas.microsoft.com/office/powerpoint/2010/main" val="301711821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lv-LV" sz="2400" dirty="0" smtClean="0"/>
              <a:t>Tumšā skapī ir ļoti daudz vienādu melnu un arī ļoti daudz vienādu zilu zeķu. Kāds mazākais skaits zeķu pāru no skapja jāizvelk, lai noteikti tiktu izvilkti divi vienādi zeķu pāri (t.i. (M,M), (Z,Z) vai (M,Z))?</a:t>
            </a:r>
            <a:endParaRPr lang="en-US" sz="2400" dirty="0"/>
          </a:p>
        </p:txBody>
      </p:sp>
      <p:sp>
        <p:nvSpPr>
          <p:cNvPr id="3" name="Text Placeholder 2"/>
          <p:cNvSpPr>
            <a:spLocks noGrp="1"/>
          </p:cNvSpPr>
          <p:nvPr>
            <p:ph type="body" sz="quarter" idx="11"/>
          </p:nvPr>
        </p:nvSpPr>
        <p:spPr/>
        <p:txBody>
          <a:bodyPr/>
          <a:lstStyle/>
          <a:p>
            <a:endParaRPr lang="lv-LV" sz="2400" dirty="0" smtClean="0"/>
          </a:p>
          <a:p>
            <a:endParaRPr lang="en-US" sz="2400" dirty="0"/>
          </a:p>
        </p:txBody>
      </p:sp>
      <p:sp>
        <p:nvSpPr>
          <p:cNvPr id="6" name="Rectangle 5"/>
          <p:cNvSpPr/>
          <p:nvPr/>
        </p:nvSpPr>
        <p:spPr>
          <a:xfrm>
            <a:off x="4854101" y="1177047"/>
            <a:ext cx="4027251" cy="787940"/>
          </a:xfrm>
          <a:prstGeom prst="rect">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8233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lnSpcReduction="10000"/>
              </a:bodyPr>
              <a:lstStyle/>
              <a:p>
                <a:r>
                  <a:rPr lang="lv-LV" b="1" dirty="0" smtClean="0"/>
                  <a:t>Piemērs: </a:t>
                </a:r>
                <a:r>
                  <a:rPr lang="lv-LV" dirty="0" smtClean="0"/>
                  <a:t>Pieņemsim, ka </a:t>
                </a:r>
                <a:r>
                  <a:rPr lang="en-US" dirty="0" err="1" smtClean="0"/>
                  <a:t>cilvēka</a:t>
                </a:r>
                <a:r>
                  <a:rPr lang="en-US" dirty="0" smtClean="0"/>
                  <a:t> </a:t>
                </a:r>
                <a:r>
                  <a:rPr lang="en-US" dirty="0" err="1"/>
                  <a:t>matu</a:t>
                </a:r>
                <a:r>
                  <a:rPr lang="en-US" dirty="0"/>
                  <a:t> </a:t>
                </a:r>
                <a:r>
                  <a:rPr lang="en-US" dirty="0" err="1"/>
                  <a:t>skaits</a:t>
                </a:r>
                <a:r>
                  <a:rPr lang="en-US" dirty="0"/>
                  <a:t> </a:t>
                </a:r>
                <a:r>
                  <a:rPr lang="en-US" dirty="0" err="1"/>
                  <a:t>nevar</a:t>
                </a:r>
                <a:r>
                  <a:rPr lang="en-US" dirty="0"/>
                  <a:t> </a:t>
                </a:r>
                <a:r>
                  <a:rPr lang="en-US" dirty="0" err="1"/>
                  <a:t>būt</a:t>
                </a:r>
                <a:r>
                  <a:rPr lang="en-US" dirty="0"/>
                  <a:t> </a:t>
                </a:r>
                <a:r>
                  <a:rPr lang="en-US" dirty="0" err="1"/>
                  <a:t>lielāks</a:t>
                </a:r>
                <a:r>
                  <a:rPr lang="en-US" dirty="0"/>
                  <a:t> par </a:t>
                </a:r>
                <a14:m>
                  <m:oMath xmlns:m="http://schemas.openxmlformats.org/officeDocument/2006/math">
                    <m:r>
                      <a:rPr lang="en-US" i="1" dirty="0" smtClean="0">
                        <a:latin typeface="Cambria Math" panose="02040503050406030204" pitchFamily="18" charset="0"/>
                      </a:rPr>
                      <m:t>500000</m:t>
                    </m:r>
                  </m:oMath>
                </a14:m>
                <a:r>
                  <a:rPr lang="en-US" dirty="0"/>
                  <a:t>. </a:t>
                </a:r>
                <a:r>
                  <a:rPr lang="en-US" dirty="0" err="1"/>
                  <a:t>Pierādīt</a:t>
                </a:r>
                <a:r>
                  <a:rPr lang="en-US" dirty="0"/>
                  <a:t>, </a:t>
                </a:r>
                <a:r>
                  <a:rPr lang="en-US" dirty="0" err="1"/>
                  <a:t>ka</a:t>
                </a:r>
                <a:r>
                  <a:rPr lang="en-US" dirty="0"/>
                  <a:t> </a:t>
                </a:r>
                <a:r>
                  <a:rPr lang="en-US" dirty="0" err="1"/>
                  <a:t>Rīgā</a:t>
                </a:r>
                <a:r>
                  <a:rPr lang="en-US" dirty="0"/>
                  <a:t> </a:t>
                </a:r>
                <a:r>
                  <a:rPr lang="en-US" dirty="0" err="1"/>
                  <a:t>dzīvo</a:t>
                </a:r>
                <a:r>
                  <a:rPr lang="en-US" dirty="0"/>
                  <a:t> </a:t>
                </a:r>
                <a:r>
                  <a:rPr lang="en-US" dirty="0" err="1"/>
                  <a:t>vismaz</a:t>
                </a:r>
                <a:r>
                  <a:rPr lang="en-US" dirty="0"/>
                  <a:t> </a:t>
                </a:r>
                <a:r>
                  <a:rPr lang="en-US" dirty="0" err="1"/>
                  <a:t>divi</a:t>
                </a:r>
                <a:r>
                  <a:rPr lang="en-US" dirty="0"/>
                  <a:t> </a:t>
                </a:r>
                <a:r>
                  <a:rPr lang="en-US" dirty="0" err="1"/>
                  <a:t>cilvēki</a:t>
                </a:r>
                <a:r>
                  <a:rPr lang="en-US" dirty="0"/>
                  <a:t> </a:t>
                </a:r>
                <a:r>
                  <a:rPr lang="en-US" dirty="0" err="1"/>
                  <a:t>ar</a:t>
                </a:r>
                <a:r>
                  <a:rPr lang="en-US" dirty="0"/>
                  <a:t> </a:t>
                </a:r>
                <a:r>
                  <a:rPr lang="en-US" dirty="0" err="1"/>
                  <a:t>vienādu</a:t>
                </a:r>
                <a:r>
                  <a:rPr lang="en-US" dirty="0"/>
                  <a:t> </a:t>
                </a:r>
                <a:r>
                  <a:rPr lang="en-US" dirty="0" err="1"/>
                  <a:t>skaitu</a:t>
                </a:r>
                <a:r>
                  <a:rPr lang="en-US" dirty="0"/>
                  <a:t> </a:t>
                </a:r>
                <a:r>
                  <a:rPr lang="en-US" dirty="0" err="1"/>
                  <a:t>matu</a:t>
                </a:r>
                <a:r>
                  <a:rPr lang="en-US" dirty="0" smtClean="0"/>
                  <a:t>.</a:t>
                </a:r>
                <a:endParaRPr lang="lv-LV" dirty="0"/>
              </a:p>
              <a:p>
                <a:r>
                  <a:rPr lang="lv-LV" dirty="0" smtClean="0"/>
                  <a:t>"Būriem" atbilst iespējamie matu skaiti (no </a:t>
                </a:r>
                <a14:m>
                  <m:oMath xmlns:m="http://schemas.openxmlformats.org/officeDocument/2006/math">
                    <m:r>
                      <a:rPr lang="lv-LV" i="1" dirty="0" smtClean="0">
                        <a:latin typeface="Cambria Math" panose="02040503050406030204" pitchFamily="18" charset="0"/>
                      </a:rPr>
                      <m:t>0</m:t>
                    </m:r>
                  </m:oMath>
                </a14:m>
                <a:r>
                  <a:rPr lang="lv-LV" dirty="0" smtClean="0"/>
                  <a:t> līdz </a:t>
                </a:r>
                <a14:m>
                  <m:oMath xmlns:m="http://schemas.openxmlformats.org/officeDocument/2006/math">
                    <m:r>
                      <a:rPr lang="lv-LV" i="1" dirty="0" smtClean="0">
                        <a:latin typeface="Cambria Math" panose="02040503050406030204" pitchFamily="18" charset="0"/>
                      </a:rPr>
                      <m:t>500</m:t>
                    </m:r>
                    <m:r>
                      <a:rPr lang="lv-LV" b="0" i="1" dirty="0" smtClean="0">
                        <a:latin typeface="Cambria Math" panose="02040503050406030204" pitchFamily="18" charset="0"/>
                      </a:rPr>
                      <m:t> </m:t>
                    </m:r>
                    <m:r>
                      <a:rPr lang="lv-LV" i="1" dirty="0" smtClean="0">
                        <a:latin typeface="Cambria Math" panose="02040503050406030204" pitchFamily="18" charset="0"/>
                      </a:rPr>
                      <m:t>000</m:t>
                    </m:r>
                  </m:oMath>
                </a14:m>
                <a:r>
                  <a:rPr lang="lv-LV" dirty="0" smtClean="0"/>
                  <a:t>). </a:t>
                </a:r>
              </a:p>
              <a:p>
                <a:r>
                  <a:rPr lang="lv-LV" dirty="0" smtClean="0"/>
                  <a:t>Rīgas iedzīvotāju skaits ir izplūdis lielums:</a:t>
                </a:r>
              </a:p>
              <a:p>
                <a:pPr marL="342900" indent="-342900">
                  <a:buFont typeface="Webdings" panose="05030102010509060703" pitchFamily="18" charset="2"/>
                  <a:buChar char="4"/>
                </a:pPr>
                <a:r>
                  <a:rPr lang="lv-LV" dirty="0" smtClean="0"/>
                  <a:t>2011.g. tautas skaitīšana: </a:t>
                </a:r>
                <a14:m>
                  <m:oMath xmlns:m="http://schemas.openxmlformats.org/officeDocument/2006/math">
                    <m:r>
                      <a:rPr lang="en-US" i="1" dirty="0" smtClean="0">
                        <a:latin typeface="Cambria Math" panose="02040503050406030204" pitchFamily="18" charset="0"/>
                      </a:rPr>
                      <m:t>658</m:t>
                    </m:r>
                    <m:r>
                      <a:rPr lang="lv-LV" b="0" i="1" dirty="0" smtClean="0">
                        <a:latin typeface="Cambria Math" panose="02040503050406030204" pitchFamily="18" charset="0"/>
                      </a:rPr>
                      <m:t> </m:t>
                    </m:r>
                    <m:r>
                      <a:rPr lang="en-US" i="1" dirty="0" smtClean="0">
                        <a:latin typeface="Cambria Math" panose="02040503050406030204" pitchFamily="18" charset="0"/>
                      </a:rPr>
                      <m:t>640</m:t>
                    </m:r>
                  </m:oMath>
                </a14:m>
                <a:endParaRPr lang="lv-LV" dirty="0" smtClean="0"/>
              </a:p>
              <a:p>
                <a:pPr marL="342900" indent="-342900">
                  <a:buFont typeface="Webdings" panose="05030102010509060703" pitchFamily="18" charset="2"/>
                  <a:buChar char="4"/>
                </a:pPr>
                <a:r>
                  <a:rPr lang="lv-LV" dirty="0" smtClean="0"/>
                  <a:t>CSP dati, tabuliņa ISG01 (2017.g. sākumā): </a:t>
                </a:r>
                <a14:m>
                  <m:oMath xmlns:m="http://schemas.openxmlformats.org/officeDocument/2006/math">
                    <m:r>
                      <a:rPr lang="en-US" i="1" dirty="0" smtClean="0">
                        <a:latin typeface="Cambria Math" panose="02040503050406030204" pitchFamily="18" charset="0"/>
                      </a:rPr>
                      <m:t>641</m:t>
                    </m:r>
                    <m:r>
                      <a:rPr lang="lv-LV" b="0" i="1" dirty="0" smtClean="0">
                        <a:latin typeface="Cambria Math" panose="02040503050406030204" pitchFamily="18" charset="0"/>
                      </a:rPr>
                      <m:t> </m:t>
                    </m:r>
                    <m:r>
                      <a:rPr lang="en-US" i="1" dirty="0" smtClean="0">
                        <a:latin typeface="Cambria Math" panose="02040503050406030204" pitchFamily="18" charset="0"/>
                      </a:rPr>
                      <m:t>423</m:t>
                    </m:r>
                  </m:oMath>
                </a14:m>
                <a:endParaRPr lang="lv-LV" dirty="0" smtClean="0"/>
              </a:p>
              <a:p>
                <a:pPr marL="342900" indent="-342900">
                  <a:buFont typeface="Webdings" panose="05030102010509060703" pitchFamily="18" charset="2"/>
                  <a:buChar char="4"/>
                </a:pPr>
                <a:r>
                  <a:rPr lang="lv-LV" dirty="0" smtClean="0"/>
                  <a:t>Iedzīvotāju reģistrs (01.07.2017): </a:t>
                </a:r>
                <a14:m>
                  <m:oMath xmlns:m="http://schemas.openxmlformats.org/officeDocument/2006/math">
                    <m:r>
                      <a:rPr lang="en-US" i="1" dirty="0" smtClean="0">
                        <a:latin typeface="Cambria Math" panose="02040503050406030204" pitchFamily="18" charset="0"/>
                      </a:rPr>
                      <m:t>700</m:t>
                    </m:r>
                    <m:r>
                      <a:rPr lang="lv-LV" b="0" i="1" dirty="0" smtClean="0">
                        <a:latin typeface="Cambria Math" panose="02040503050406030204" pitchFamily="18" charset="0"/>
                      </a:rPr>
                      <m:t> </m:t>
                    </m:r>
                    <m:r>
                      <a:rPr lang="en-US" i="1" dirty="0" smtClean="0">
                        <a:latin typeface="Cambria Math" panose="02040503050406030204" pitchFamily="18" charset="0"/>
                      </a:rPr>
                      <m:t>518</m:t>
                    </m:r>
                  </m:oMath>
                </a14:m>
                <a:endParaRPr lang="lv-LV" dirty="0" smtClean="0"/>
              </a:p>
              <a:p>
                <a:r>
                  <a:rPr lang="lv-LV" dirty="0" smtClean="0"/>
                  <a:t>...tomēr visi šie lielumi pārsniedz būru skaitu </a:t>
                </a:r>
                <a14:m>
                  <m:oMath xmlns:m="http://schemas.openxmlformats.org/officeDocument/2006/math">
                    <m:r>
                      <a:rPr lang="lv-LV" i="1" dirty="0" smtClean="0">
                        <a:latin typeface="Cambria Math" panose="02040503050406030204" pitchFamily="18" charset="0"/>
                      </a:rPr>
                      <m:t>𝑁</m:t>
                    </m:r>
                    <m:r>
                      <a:rPr lang="lv-LV" i="1" dirty="0" smtClean="0">
                        <a:latin typeface="Cambria Math" panose="02040503050406030204" pitchFamily="18" charset="0"/>
                      </a:rPr>
                      <m:t>=500001</m:t>
                    </m:r>
                  </m:oMath>
                </a14:m>
                <a:r>
                  <a:rPr lang="lv-LV" dirty="0" smtClean="0"/>
                  <a:t>.</a:t>
                </a:r>
              </a:p>
              <a:p>
                <a:pPr marL="342900" indent="-342900">
                  <a:buFont typeface="Arial" panose="020B0604020202020204" pitchFamily="34" charset="0"/>
                  <a:buChar char="•"/>
                </a:pPr>
                <a:endParaRPr lang="lv-LV" dirty="0" smtClean="0"/>
              </a:p>
              <a:p>
                <a:pPr marL="342900" indent="-342900">
                  <a:buFont typeface="Arial" panose="020B0604020202020204" pitchFamily="34" charset="0"/>
                  <a:buChar char="•"/>
                </a:pPr>
                <a:endParaRPr lang="lv-LV" dirty="0" smtClean="0"/>
              </a:p>
              <a:p>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163" t="-3311" r="-577"/>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Par ļoti lieliem skaitļiem</a:t>
            </a:r>
            <a:endParaRPr lang="en-US" dirty="0"/>
          </a:p>
        </p:txBody>
      </p:sp>
    </p:spTree>
    <p:extLst>
      <p:ext uri="{BB962C8B-B14F-4D97-AF65-F5344CB8AC3E}">
        <p14:creationId xmlns:p14="http://schemas.microsoft.com/office/powerpoint/2010/main" val="22424498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lv-LV" sz="2400" dirty="0"/>
              <a:t>Izliekta 100-stūra virsotnes kaut kādā secībā sanumurētas ar naturāliem skaitļiem no 1 līdz 100, katra virsotne ar citu skaitli. Katrai malai aprēķina tās galu numuru starpību (no lielākā skaitļa atņem mazāko). Pierādīt, ka vismaz divām malām šīs starpības ir vienādas! </a:t>
            </a:r>
            <a:endParaRPr lang="en-US" sz="2400" dirty="0"/>
          </a:p>
        </p:txBody>
      </p:sp>
      <p:sp>
        <p:nvSpPr>
          <p:cNvPr id="3" name="Title 2"/>
          <p:cNvSpPr>
            <a:spLocks noGrp="1"/>
          </p:cNvSpPr>
          <p:nvPr>
            <p:ph type="title"/>
          </p:nvPr>
        </p:nvSpPr>
        <p:spPr/>
        <p:txBody>
          <a:bodyPr/>
          <a:lstStyle/>
          <a:p>
            <a:r>
              <a:rPr lang="lv-LV" sz="2400" dirty="0" smtClean="0"/>
              <a:t>3. uzdevums</a:t>
            </a:r>
            <a:endParaRPr lang="en-US" sz="2400" dirty="0"/>
          </a:p>
        </p:txBody>
      </p:sp>
    </p:spTree>
    <p:extLst>
      <p:ext uri="{BB962C8B-B14F-4D97-AF65-F5344CB8AC3E}">
        <p14:creationId xmlns:p14="http://schemas.microsoft.com/office/powerpoint/2010/main" val="8386375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b="1" dirty="0" smtClean="0"/>
                  <a:t>Par "būriem": </a:t>
                </a:r>
                <a:r>
                  <a:rPr lang="lv-LV" dirty="0" smtClean="0"/>
                  <a:t>Lielākais skaits atšķirīgo starpību? </a:t>
                </a:r>
              </a:p>
              <a:p>
                <a:pPr marL="342900" indent="-342900">
                  <a:buFont typeface="Webdings" panose="05030102010509060703" pitchFamily="18" charset="2"/>
                  <a:buChar char="4"/>
                </a:pPr>
                <a:r>
                  <a:rPr lang="lv-LV" dirty="0" smtClean="0"/>
                  <a:t>Mazākā starpība ir 1 (</a:t>
                </a:r>
                <a14:m>
                  <m:oMath xmlns:m="http://schemas.openxmlformats.org/officeDocument/2006/math">
                    <m:r>
                      <a:rPr lang="lv-LV" i="1" dirty="0" smtClean="0">
                        <a:latin typeface="Cambria Math" panose="02040503050406030204" pitchFamily="18" charset="0"/>
                      </a:rPr>
                      <m:t>2−1=1</m:t>
                    </m:r>
                  </m:oMath>
                </a14:m>
                <a:r>
                  <a:rPr lang="lv-LV" dirty="0" smtClean="0"/>
                  <a:t>)</a:t>
                </a:r>
              </a:p>
              <a:p>
                <a:pPr marL="342900" indent="-342900">
                  <a:buFont typeface="Webdings" panose="05030102010509060703" pitchFamily="18" charset="2"/>
                  <a:buChar char="4"/>
                </a:pPr>
                <a:r>
                  <a:rPr lang="lv-LV" dirty="0" smtClean="0"/>
                  <a:t>Lielākā starpība ir 99 (</a:t>
                </a:r>
                <a14:m>
                  <m:oMath xmlns:m="http://schemas.openxmlformats.org/officeDocument/2006/math">
                    <m:r>
                      <a:rPr lang="lv-LV" i="1" dirty="0" smtClean="0">
                        <a:latin typeface="Cambria Math" panose="02040503050406030204" pitchFamily="18" charset="0"/>
                      </a:rPr>
                      <m:t>100−1=99</m:t>
                    </m:r>
                  </m:oMath>
                </a14:m>
                <a:r>
                  <a:rPr lang="lv-LV" dirty="0" smtClean="0"/>
                  <a:t>)</a:t>
                </a:r>
              </a:p>
              <a:p>
                <a:endParaRPr lang="lv-LV" dirty="0" smtClean="0"/>
              </a:p>
              <a:p>
                <a:r>
                  <a:rPr lang="lv-LV" b="1" dirty="0" smtClean="0"/>
                  <a:t>Par "trušiem": </a:t>
                </a:r>
                <a:r>
                  <a:rPr lang="lv-LV" dirty="0" smtClean="0"/>
                  <a:t>Izliektam 100-stūrim ir pavisam </a:t>
                </a:r>
                <a14:m>
                  <m:oMath xmlns:m="http://schemas.openxmlformats.org/officeDocument/2006/math">
                    <m:r>
                      <a:rPr lang="lv-LV" i="1" dirty="0" smtClean="0">
                        <a:latin typeface="Cambria Math" panose="02040503050406030204" pitchFamily="18" charset="0"/>
                      </a:rPr>
                      <m:t>100 </m:t>
                    </m:r>
                  </m:oMath>
                </a14:m>
                <a:r>
                  <a:rPr lang="lv-LV" dirty="0" smtClean="0"/>
                  <a:t>malu. </a:t>
                </a:r>
                <a:br>
                  <a:rPr lang="lv-LV" dirty="0" smtClean="0"/>
                </a:br>
                <a:r>
                  <a:rPr lang="lv-LV" dirty="0" smtClean="0"/>
                  <a:t>Dažādu starpību visām malām nepietiek (Dirihlē princips).</a:t>
                </a:r>
                <a:endParaRPr lang="lv-LV"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2163" t="-2318"/>
                </a:stretch>
              </a:blipFill>
            </p:spPr>
            <p:txBody>
              <a:bodyPr/>
              <a:lstStyle/>
              <a:p>
                <a:r>
                  <a:rPr lang="en-US">
                    <a:noFill/>
                  </a:rPr>
                  <a:t> </a:t>
                </a:r>
              </a:p>
            </p:txBody>
          </p:sp>
        </mc:Fallback>
      </mc:AlternateContent>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699942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400" dirty="0"/>
                  <a:t>Pierādīt, ka no jebkuriem astoņiem naturāliem skaitļiem var izvēlēties tādus divus, kuru starpība dalās ar </a:t>
                </a:r>
                <a14:m>
                  <m:oMath xmlns:m="http://schemas.openxmlformats.org/officeDocument/2006/math">
                    <m:r>
                      <a:rPr lang="lv-LV" sz="2400" i="1" dirty="0" smtClean="0">
                        <a:latin typeface="Cambria Math" panose="02040503050406030204" pitchFamily="18" charset="0"/>
                      </a:rPr>
                      <m:t>7</m:t>
                    </m:r>
                  </m:oMath>
                </a14:m>
                <a:r>
                  <a:rPr lang="lv-LV" sz="2400" dirty="0" smtClean="0"/>
                  <a:t>.</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2163" t="-2318"/>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sz="2400" dirty="0" smtClean="0"/>
              <a:t>8. uzdevums</a:t>
            </a:r>
            <a:endParaRPr lang="en-US" sz="2400" dirty="0"/>
          </a:p>
        </p:txBody>
      </p:sp>
    </p:spTree>
    <p:extLst>
      <p:ext uri="{BB962C8B-B14F-4D97-AF65-F5344CB8AC3E}">
        <p14:creationId xmlns:p14="http://schemas.microsoft.com/office/powerpoint/2010/main" val="8380775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92500" lnSpcReduction="10000"/>
              </a:bodyPr>
              <a:lstStyle/>
              <a:p>
                <a:r>
                  <a:rPr lang="lv-LV" dirty="0" smtClean="0"/>
                  <a:t>Būrīšu izvēle – tādu skaitļu grupas, kur atņemot jebkurus divus no vienas grupas, to starpība dalās ar </a:t>
                </a:r>
                <a14:m>
                  <m:oMath xmlns:m="http://schemas.openxmlformats.org/officeDocument/2006/math">
                    <m:r>
                      <a:rPr lang="lv-LV" i="1" dirty="0" smtClean="0">
                        <a:latin typeface="Cambria Math" panose="02040503050406030204" pitchFamily="18" charset="0"/>
                      </a:rPr>
                      <m:t>7</m:t>
                    </m:r>
                  </m:oMath>
                </a14:m>
                <a:r>
                  <a:rPr lang="lv-LV" dirty="0" smtClean="0"/>
                  <a:t>. </a:t>
                </a:r>
              </a:p>
              <a:p>
                <a:pPr marL="342900" indent="-342900">
                  <a:buFont typeface="Webdings" panose="05030102010509060703" pitchFamily="18" charset="2"/>
                  <a:buChar char="4"/>
                </a:pPr>
                <a14:m>
                  <m:oMath xmlns:m="http://schemas.openxmlformats.org/officeDocument/2006/math">
                    <m:r>
                      <a:rPr lang="lv-LV" i="1" dirty="0" smtClean="0">
                        <a:latin typeface="Cambria Math" panose="02040503050406030204" pitchFamily="18" charset="0"/>
                      </a:rPr>
                      <m:t>7,14,21,</m:t>
                    </m:r>
                    <m:r>
                      <a:rPr lang="lv-LV" b="0" i="1" dirty="0" smtClean="0">
                        <a:latin typeface="Cambria Math" panose="02040503050406030204" pitchFamily="18" charset="0"/>
                      </a:rPr>
                      <m:t>28</m:t>
                    </m:r>
                    <m:r>
                      <a:rPr lang="lv-LV" i="1" dirty="0" smtClean="0">
                        <a:latin typeface="Cambria Math" panose="02040503050406030204" pitchFamily="18" charset="0"/>
                      </a:rPr>
                      <m:t>…</m:t>
                    </m:r>
                  </m:oMath>
                </a14:m>
                <a:endParaRPr lang="lv-LV" dirty="0" smtClean="0"/>
              </a:p>
              <a:p>
                <a:pPr marL="342900" indent="-342900">
                  <a:buFont typeface="Webdings" panose="05030102010509060703" pitchFamily="18" charset="2"/>
                  <a:buChar char="4"/>
                </a:pPr>
                <a14:m>
                  <m:oMath xmlns:m="http://schemas.openxmlformats.org/officeDocument/2006/math">
                    <m:r>
                      <a:rPr lang="lv-LV" i="1" dirty="0" smtClean="0">
                        <a:latin typeface="Cambria Math" panose="02040503050406030204" pitchFamily="18" charset="0"/>
                      </a:rPr>
                      <m:t>1,8,15,22,29,…</m:t>
                    </m:r>
                  </m:oMath>
                </a14:m>
                <a:endParaRPr lang="lv-LV" dirty="0" smtClean="0"/>
              </a:p>
              <a:p>
                <a:pPr marL="342900" indent="-342900">
                  <a:buFont typeface="Webdings" panose="05030102010509060703" pitchFamily="18" charset="2"/>
                  <a:buChar char="4"/>
                </a:pPr>
                <a14:m>
                  <m:oMath xmlns:m="http://schemas.openxmlformats.org/officeDocument/2006/math">
                    <m:r>
                      <a:rPr lang="lv-LV" i="1" dirty="0" smtClean="0">
                        <a:latin typeface="Cambria Math" panose="02040503050406030204" pitchFamily="18" charset="0"/>
                      </a:rPr>
                      <m:t>2,9,16,23,30,…</m:t>
                    </m:r>
                  </m:oMath>
                </a14:m>
                <a:endParaRPr lang="lv-LV" dirty="0" smtClean="0"/>
              </a:p>
              <a:p>
                <a:pPr marL="342900" indent="-342900">
                  <a:buFont typeface="Webdings" panose="05030102010509060703" pitchFamily="18" charset="2"/>
                  <a:buChar char="4"/>
                </a:pPr>
                <a14:m>
                  <m:oMath xmlns:m="http://schemas.openxmlformats.org/officeDocument/2006/math">
                    <m:r>
                      <a:rPr lang="lv-LV" i="1" dirty="0" smtClean="0">
                        <a:latin typeface="Cambria Math" panose="02040503050406030204" pitchFamily="18" charset="0"/>
                      </a:rPr>
                      <m:t>3,10,17,24,31,…</m:t>
                    </m:r>
                  </m:oMath>
                </a14:m>
                <a:endParaRPr lang="lv-LV" dirty="0" smtClean="0"/>
              </a:p>
              <a:p>
                <a:pPr marL="342900" indent="-342900">
                  <a:buFont typeface="Webdings" panose="05030102010509060703" pitchFamily="18" charset="2"/>
                  <a:buChar char="4"/>
                </a:pPr>
                <a:r>
                  <a:rPr lang="lv-LV" dirty="0" smtClean="0"/>
                  <a:t>...</a:t>
                </a:r>
              </a:p>
              <a:p>
                <a:pPr marL="342900" indent="-342900">
                  <a:buFont typeface="Webdings" panose="05030102010509060703" pitchFamily="18" charset="2"/>
                  <a:buChar char="4"/>
                </a:pPr>
                <a:endParaRPr lang="lv-LV" dirty="0" smtClean="0"/>
              </a:p>
              <a:p>
                <a:endParaRPr lang="lv-LV" dirty="0"/>
              </a:p>
              <a:p>
                <a:r>
                  <a:rPr lang="lv-LV" b="1" dirty="0" smtClean="0"/>
                  <a:t>Citiem vārdiem: </a:t>
                </a:r>
                <a:r>
                  <a:rPr lang="lv-LV" dirty="0" smtClean="0"/>
                  <a:t>Katrā grupā skaitļiem vienādi atlikumi, dalot ar </a:t>
                </a:r>
                <a14:m>
                  <m:oMath xmlns:m="http://schemas.openxmlformats.org/officeDocument/2006/math">
                    <m:r>
                      <a:rPr lang="lv-LV" i="1" dirty="0" smtClean="0">
                        <a:latin typeface="Cambria Math" panose="02040503050406030204" pitchFamily="18" charset="0"/>
                      </a:rPr>
                      <m:t>7</m:t>
                    </m:r>
                  </m:oMath>
                </a14:m>
                <a:r>
                  <a:rPr lang="lv-LV" dirty="0" smtClean="0"/>
                  <a:t>.</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019" t="-3146" b="-1325"/>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Grupēšana atbilstoši atlikumiem</a:t>
            </a:r>
            <a:endParaRPr lang="en-US" dirty="0"/>
          </a:p>
        </p:txBody>
      </p:sp>
      <p:pic>
        <p:nvPicPr>
          <p:cNvPr id="2" name="Picture 1"/>
          <p:cNvPicPr>
            <a:picLocks noChangeAspect="1"/>
          </p:cNvPicPr>
          <p:nvPr/>
        </p:nvPicPr>
        <p:blipFill>
          <a:blip r:embed="rId4"/>
          <a:stretch>
            <a:fillRect/>
          </a:stretch>
        </p:blipFill>
        <p:spPr>
          <a:xfrm>
            <a:off x="3409560" y="1367840"/>
            <a:ext cx="3882780" cy="2125657"/>
          </a:xfrm>
          <a:prstGeom prst="rect">
            <a:avLst/>
          </a:prstGeom>
          <a:ln>
            <a:solidFill>
              <a:schemeClr val="tx2"/>
            </a:solidFill>
          </a:ln>
        </p:spPr>
      </p:pic>
      <p:sp>
        <p:nvSpPr>
          <p:cNvPr id="3" name="Rounded Rectangle 2"/>
          <p:cNvSpPr/>
          <p:nvPr/>
        </p:nvSpPr>
        <p:spPr>
          <a:xfrm>
            <a:off x="4556760" y="2103120"/>
            <a:ext cx="441960" cy="1783080"/>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b"/>
          <a:lstStyle/>
          <a:p>
            <a:pPr algn="ctr"/>
            <a:r>
              <a:rPr lang="lv-LV" dirty="0" smtClean="0">
                <a:solidFill>
                  <a:schemeClr val="tx2"/>
                </a:solidFill>
              </a:rPr>
              <a:t>...</a:t>
            </a:r>
            <a:endParaRPr lang="en-US" dirty="0">
              <a:solidFill>
                <a:schemeClr val="tx2"/>
              </a:solidFill>
            </a:endParaRPr>
          </a:p>
        </p:txBody>
      </p:sp>
      <p:sp>
        <p:nvSpPr>
          <p:cNvPr id="7" name="Rounded Rectangle 6"/>
          <p:cNvSpPr/>
          <p:nvPr/>
        </p:nvSpPr>
        <p:spPr>
          <a:xfrm>
            <a:off x="5129970" y="1733276"/>
            <a:ext cx="441960" cy="2152923"/>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b"/>
          <a:lstStyle/>
          <a:p>
            <a:pPr algn="ctr"/>
            <a:r>
              <a:rPr lang="lv-LV" dirty="0" smtClean="0">
                <a:solidFill>
                  <a:schemeClr val="tx2"/>
                </a:solidFill>
              </a:rPr>
              <a:t>...</a:t>
            </a:r>
            <a:endParaRPr lang="en-US" dirty="0">
              <a:solidFill>
                <a:schemeClr val="tx2"/>
              </a:solidFill>
            </a:endParaRPr>
          </a:p>
        </p:txBody>
      </p:sp>
      <p:sp>
        <p:nvSpPr>
          <p:cNvPr id="8" name="Rounded Rectangle 7"/>
          <p:cNvSpPr/>
          <p:nvPr/>
        </p:nvSpPr>
        <p:spPr>
          <a:xfrm>
            <a:off x="5664957" y="1733276"/>
            <a:ext cx="441960" cy="2152924"/>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b"/>
          <a:lstStyle/>
          <a:p>
            <a:pPr algn="ctr"/>
            <a:r>
              <a:rPr lang="lv-LV" dirty="0" smtClean="0">
                <a:solidFill>
                  <a:schemeClr val="tx2"/>
                </a:solidFill>
              </a:rPr>
              <a:t>...</a:t>
            </a:r>
            <a:endParaRPr lang="en-US" dirty="0">
              <a:solidFill>
                <a:schemeClr val="tx2"/>
              </a:solidFill>
            </a:endParaRPr>
          </a:p>
        </p:txBody>
      </p:sp>
      <p:sp>
        <p:nvSpPr>
          <p:cNvPr id="9" name="Rounded Rectangle 8"/>
          <p:cNvSpPr/>
          <p:nvPr/>
        </p:nvSpPr>
        <p:spPr>
          <a:xfrm>
            <a:off x="6199944" y="1725656"/>
            <a:ext cx="441960" cy="2160544"/>
          </a:xfrm>
          <a:prstGeom prst="roundRect">
            <a:avLst/>
          </a:prstGeom>
          <a:noFill/>
        </p:spPr>
        <p:style>
          <a:lnRef idx="1">
            <a:schemeClr val="accent1"/>
          </a:lnRef>
          <a:fillRef idx="3">
            <a:schemeClr val="accent1"/>
          </a:fillRef>
          <a:effectRef idx="2">
            <a:schemeClr val="accent1"/>
          </a:effectRef>
          <a:fontRef idx="minor">
            <a:schemeClr val="lt1"/>
          </a:fontRef>
        </p:style>
        <p:txBody>
          <a:bodyPr rtlCol="0" anchor="b"/>
          <a:lstStyle/>
          <a:p>
            <a:pPr algn="ctr"/>
            <a:r>
              <a:rPr lang="lv-LV" dirty="0" smtClean="0">
                <a:solidFill>
                  <a:schemeClr val="tx2"/>
                </a:solidFill>
              </a:rPr>
              <a:t>...</a:t>
            </a:r>
            <a:endParaRPr lang="en-US" dirty="0">
              <a:solidFill>
                <a:schemeClr val="tx2"/>
              </a:solidFill>
            </a:endParaRPr>
          </a:p>
        </p:txBody>
      </p:sp>
    </p:spTree>
    <p:extLst>
      <p:ext uri="{BB962C8B-B14F-4D97-AF65-F5344CB8AC3E}">
        <p14:creationId xmlns:p14="http://schemas.microsoft.com/office/powerpoint/2010/main" val="12585520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689584" y="758825"/>
            <a:ext cx="2943860" cy="3679825"/>
          </a:xfrm>
        </p:spPr>
      </p:pic>
      <p:sp>
        <p:nvSpPr>
          <p:cNvPr id="4" name="Title 3"/>
          <p:cNvSpPr>
            <a:spLocks noGrp="1"/>
          </p:cNvSpPr>
          <p:nvPr>
            <p:ph type="title"/>
          </p:nvPr>
        </p:nvSpPr>
        <p:spPr/>
        <p:txBody>
          <a:bodyPr/>
          <a:lstStyle/>
          <a:p>
            <a:endParaRPr lang="en-US"/>
          </a:p>
        </p:txBody>
      </p:sp>
    </p:spTree>
    <p:extLst>
      <p:ext uri="{BB962C8B-B14F-4D97-AF65-F5344CB8AC3E}">
        <p14:creationId xmlns:p14="http://schemas.microsoft.com/office/powerpoint/2010/main" val="2635912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47471" y="758506"/>
            <a:ext cx="8456803" cy="1829052"/>
          </a:xfrm>
        </p:spPr>
        <p:txBody>
          <a:bodyPr>
            <a:normAutofit/>
          </a:bodyPr>
          <a:lstStyle/>
          <a:p>
            <a:r>
              <a:rPr lang="lv-LV" sz="2400" b="1" dirty="0" smtClean="0"/>
              <a:t>Uzdevums: </a:t>
            </a:r>
            <a:r>
              <a:rPr lang="lv-LV" sz="2400" dirty="0" smtClean="0"/>
              <a:t>Pulciņā </a:t>
            </a:r>
            <a:r>
              <a:rPr lang="lv-LV" sz="2400" dirty="0"/>
              <a:t>ir 13 skolēni. Pierādīt, ka no tiem var atrast tādus divus, kas dzimuši </a:t>
            </a:r>
            <a:r>
              <a:rPr lang="lv-LV" sz="2400" dirty="0" smtClean="0"/>
              <a:t>vienā </a:t>
            </a:r>
            <a:r>
              <a:rPr lang="lv-LV" sz="2400" dirty="0"/>
              <a:t>un tajā pašā mēnesī</a:t>
            </a:r>
            <a:r>
              <a:rPr lang="lv-LV" sz="2400" dirty="0" smtClean="0"/>
              <a:t>!</a:t>
            </a:r>
          </a:p>
          <a:p>
            <a:endParaRPr lang="lv-LV" sz="2400" dirty="0"/>
          </a:p>
        </p:txBody>
      </p:sp>
      <p:sp>
        <p:nvSpPr>
          <p:cNvPr id="5" name="Title 4"/>
          <p:cNvSpPr>
            <a:spLocks noGrp="1"/>
          </p:cNvSpPr>
          <p:nvPr>
            <p:ph type="title"/>
          </p:nvPr>
        </p:nvSpPr>
        <p:spPr/>
        <p:txBody>
          <a:bodyPr/>
          <a:lstStyle/>
          <a:p>
            <a:r>
              <a:rPr lang="lv-LV" sz="2400" dirty="0" smtClean="0"/>
              <a:t>1. uzdevums</a:t>
            </a:r>
            <a:endParaRPr lang="en-US" sz="2400" dirty="0"/>
          </a:p>
        </p:txBody>
      </p:sp>
    </p:spTree>
    <p:extLst>
      <p:ext uri="{BB962C8B-B14F-4D97-AF65-F5344CB8AC3E}">
        <p14:creationId xmlns:p14="http://schemas.microsoft.com/office/powerpoint/2010/main" val="21917122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sz="2000" b="1" dirty="0" smtClean="0"/>
                  <a:t>Pieņēmums no pretējā </a:t>
                </a:r>
              </a:p>
              <a:p>
                <a:r>
                  <a:rPr lang="lv-LV" sz="2000" b="1" u="sng" dirty="0" smtClean="0"/>
                  <a:t>Apgalvojums (kas jāpierāda)</a:t>
                </a:r>
              </a:p>
              <a:p>
                <a:r>
                  <a:rPr lang="lv-LV" sz="2000" dirty="0" smtClean="0"/>
                  <a:t>"Pulciņā 13 skolēni. No tiem VISOS GADĪJUMOS VAR atrast </a:t>
                </a:r>
                <a:r>
                  <a:rPr lang="lv-LV" sz="2000" dirty="0" smtClean="0">
                    <a:solidFill>
                      <a:srgbClr val="FF0000"/>
                    </a:solidFill>
                  </a:rPr>
                  <a:t>vismaz</a:t>
                </a:r>
                <a:r>
                  <a:rPr lang="lv-LV" sz="2000" dirty="0" smtClean="0"/>
                  <a:t> </a:t>
                </a:r>
                <a:r>
                  <a:rPr lang="lv-LV" sz="2000" dirty="0" smtClean="0">
                    <a:solidFill>
                      <a:srgbClr val="FF0000"/>
                    </a:solidFill>
                  </a:rPr>
                  <a:t>divus</a:t>
                </a:r>
                <a:r>
                  <a:rPr lang="lv-LV" sz="2000" dirty="0" smtClean="0"/>
                  <a:t>, kas dzimuši vienā mēnesī"</a:t>
                </a:r>
              </a:p>
              <a:p>
                <a:r>
                  <a:rPr lang="lv-LV" sz="2000" b="1" u="sng" dirty="0" smtClean="0">
                    <a:sym typeface="Wingdings" panose="05000000000000000000" pitchFamily="2" charset="2"/>
                  </a:rPr>
                  <a:t>Pretējais apgalvojums (ko pieņemam)</a:t>
                </a:r>
              </a:p>
              <a:p>
                <a:r>
                  <a:rPr lang="lv-LV" sz="2000" dirty="0" smtClean="0">
                    <a:sym typeface="Wingdings" panose="05000000000000000000" pitchFamily="2" charset="2"/>
                  </a:rPr>
                  <a:t>"Pulciņā 13 skolēni. ATRADĪSIES GADĪJUMS, kur NEVAR: </a:t>
                </a:r>
                <a:r>
                  <a:rPr lang="lv-LV" sz="2000" dirty="0" smtClean="0">
                    <a:solidFill>
                      <a:srgbClr val="FF0000"/>
                    </a:solidFill>
                    <a:sym typeface="Wingdings" panose="05000000000000000000" pitchFamily="2" charset="2"/>
                  </a:rPr>
                  <a:t>Nekādi divi</a:t>
                </a:r>
                <a:r>
                  <a:rPr lang="lv-LV" sz="2000" dirty="0" smtClean="0">
                    <a:sym typeface="Wingdings" panose="05000000000000000000" pitchFamily="2" charset="2"/>
                  </a:rPr>
                  <a:t> nebūs dzimuši vienā mēnesī </a:t>
                </a:r>
                <a:r>
                  <a:rPr lang="lv-LV" sz="2000" b="1" dirty="0" smtClean="0">
                    <a:solidFill>
                      <a:srgbClr val="0070C0"/>
                    </a:solidFill>
                    <a:sym typeface="Wingdings" panose="05000000000000000000" pitchFamily="2" charset="2"/>
                  </a:rPr>
                  <a:t>JEB</a:t>
                </a:r>
                <a:r>
                  <a:rPr lang="lv-LV" sz="2000" dirty="0" smtClean="0">
                    <a:sym typeface="Wingdings" panose="05000000000000000000" pitchFamily="2" charset="2"/>
                  </a:rPr>
                  <a:t> Katrā mēnesī dzimis </a:t>
                </a:r>
                <a:r>
                  <a:rPr lang="lv-LV" sz="2000" dirty="0" smtClean="0">
                    <a:solidFill>
                      <a:srgbClr val="FF0000"/>
                    </a:solidFill>
                    <a:sym typeface="Wingdings" panose="05000000000000000000" pitchFamily="2" charset="2"/>
                  </a:rPr>
                  <a:t>ne vairāk kā viens</a:t>
                </a:r>
                <a:r>
                  <a:rPr lang="lv-LV" sz="2000" dirty="0" smtClean="0">
                    <a:sym typeface="Wingdings" panose="05000000000000000000" pitchFamily="2" charset="2"/>
                  </a:rPr>
                  <a:t>".</a:t>
                </a:r>
              </a:p>
              <a:p>
                <a:endParaRPr lang="lv-LV" sz="2000" dirty="0" smtClean="0">
                  <a:sym typeface="Wingdings" panose="05000000000000000000" pitchFamily="2" charset="2"/>
                </a:endParaRPr>
              </a:p>
              <a:p>
                <a:r>
                  <a:rPr lang="lv-LV" sz="2000" dirty="0" smtClean="0">
                    <a:sym typeface="Wingdings" panose="05000000000000000000" pitchFamily="2" charset="2"/>
                  </a:rPr>
                  <a:t>Janvārī dzimis 1 (vai 0); ...; Decembrī dzimis 1 (vai 0)  </a:t>
                </a:r>
                <a:br>
                  <a:rPr lang="lv-LV" sz="2000" dirty="0" smtClean="0">
                    <a:sym typeface="Wingdings" panose="05000000000000000000" pitchFamily="2" charset="2"/>
                  </a:rPr>
                </a:br>
                <a:r>
                  <a:rPr lang="lv-LV" sz="2000" dirty="0" smtClean="0">
                    <a:sym typeface="Wingdings" panose="05000000000000000000" pitchFamily="2" charset="2"/>
                  </a:rPr>
                  <a:t>     saskaitot iegūst ne vairāk kā </a:t>
                </a:r>
                <a14:m>
                  <m:oMath xmlns:m="http://schemas.openxmlformats.org/officeDocument/2006/math">
                    <m:r>
                      <a:rPr lang="lv-LV" sz="2000" i="1" dirty="0" smtClean="0">
                        <a:latin typeface="Cambria Math" panose="02040503050406030204" pitchFamily="18" charset="0"/>
                        <a:sym typeface="Wingdings" panose="05000000000000000000" pitchFamily="2" charset="2"/>
                      </a:rPr>
                      <m:t>1+1+…+1</m:t>
                    </m:r>
                    <m:r>
                      <a:rPr lang="lv-LV" sz="2000" i="1" dirty="0" smtClean="0">
                        <a:latin typeface="Cambria Math" panose="02040503050406030204" pitchFamily="18" charset="0"/>
                        <a:ea typeface="Cambria Math" panose="02040503050406030204" pitchFamily="18" charset="0"/>
                        <a:sym typeface="Wingdings" panose="05000000000000000000" pitchFamily="2" charset="2"/>
                      </a:rPr>
                      <m:t>≤</m:t>
                    </m:r>
                    <m:r>
                      <a:rPr lang="lv-LV" sz="2000" b="0" i="1" dirty="0" smtClean="0">
                        <a:latin typeface="Cambria Math" panose="02040503050406030204" pitchFamily="18" charset="0"/>
                        <a:ea typeface="Cambria Math" panose="02040503050406030204" pitchFamily="18" charset="0"/>
                        <a:sym typeface="Wingdings" panose="05000000000000000000" pitchFamily="2" charset="2"/>
                      </a:rPr>
                      <m:t>12</m:t>
                    </m:r>
                  </m:oMath>
                </a14:m>
                <a:r>
                  <a:rPr lang="lv-LV" sz="2000" dirty="0" smtClean="0">
                    <a:sym typeface="Wingdings" panose="05000000000000000000" pitchFamily="2" charset="2"/>
                  </a:rPr>
                  <a:t>. </a:t>
                </a:r>
                <a:r>
                  <a:rPr lang="lv-LV" sz="2000" dirty="0">
                    <a:sym typeface="Wingdings" panose="05000000000000000000" pitchFamily="2" charset="2"/>
                  </a:rPr>
                  <a:t/>
                </a:r>
                <a:br>
                  <a:rPr lang="lv-LV" sz="2000" dirty="0">
                    <a:sym typeface="Wingdings" panose="05000000000000000000" pitchFamily="2" charset="2"/>
                  </a:rPr>
                </a:br>
                <a:r>
                  <a:rPr lang="lv-LV" sz="2000" dirty="0" smtClean="0">
                    <a:sym typeface="Wingdings" panose="05000000000000000000" pitchFamily="2" charset="2"/>
                  </a:rPr>
                  <a:t>Pretruna, jo skolēnu ir </a:t>
                </a:r>
                <a14:m>
                  <m:oMath xmlns:m="http://schemas.openxmlformats.org/officeDocument/2006/math">
                    <m:r>
                      <a:rPr lang="lv-LV" sz="2000" i="1" dirty="0" smtClean="0">
                        <a:latin typeface="Cambria Math" panose="02040503050406030204" pitchFamily="18" charset="0"/>
                        <a:sym typeface="Wingdings" panose="05000000000000000000" pitchFamily="2" charset="2"/>
                      </a:rPr>
                      <m:t>13</m:t>
                    </m:r>
                  </m:oMath>
                </a14:m>
                <a:r>
                  <a:rPr lang="lv-LV" sz="2000" dirty="0" smtClean="0">
                    <a:sym typeface="Wingdings" panose="05000000000000000000" pitchFamily="2" charset="2"/>
                  </a:rPr>
                  <a:t>. Tātad sākotnējais apgalvojums pierādīts.</a:t>
                </a:r>
              </a:p>
              <a:p>
                <a:r>
                  <a:rPr lang="lv-LV" sz="2000" dirty="0" smtClean="0">
                    <a:sym typeface="Wingdings" panose="05000000000000000000" pitchFamily="2" charset="2"/>
                  </a:rPr>
                  <a:t>(Kā atrast šos skolēnus? Mēs nezinām un mums nerūp!)</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1802" t="-1987" r="-2451" b="-15397"/>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S</a:t>
            </a:r>
            <a:r>
              <a:rPr lang="lv-LV" dirty="0" smtClean="0"/>
              <a:t>akrītoši dzimšanas mēneši (no pretējā)</a:t>
            </a:r>
            <a:endParaRPr lang="en-US" dirty="0"/>
          </a:p>
        </p:txBody>
      </p:sp>
    </p:spTree>
    <p:extLst>
      <p:ext uri="{BB962C8B-B14F-4D97-AF65-F5344CB8AC3E}">
        <p14:creationId xmlns:p14="http://schemas.microsoft.com/office/powerpoint/2010/main" val="31299424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b="1" dirty="0" smtClean="0"/>
                  <a:t>Dirihlē princips: </a:t>
                </a:r>
                <a:r>
                  <a:rPr lang="lv-LV" dirty="0" smtClean="0"/>
                  <a:t>Ir </a:t>
                </a:r>
                <a14:m>
                  <m:oMath xmlns:m="http://schemas.openxmlformats.org/officeDocument/2006/math">
                    <m:r>
                      <a:rPr lang="lv-LV" i="1" dirty="0" smtClean="0">
                        <a:latin typeface="Cambria Math" panose="02040503050406030204" pitchFamily="18" charset="0"/>
                      </a:rPr>
                      <m:t>𝑁</m:t>
                    </m:r>
                    <m:r>
                      <a:rPr lang="lv-LV" i="1" dirty="0" smtClean="0">
                        <a:latin typeface="Cambria Math" panose="02040503050406030204" pitchFamily="18" charset="0"/>
                      </a:rPr>
                      <m:t>=12</m:t>
                    </m:r>
                  </m:oMath>
                </a14:m>
                <a:r>
                  <a:rPr lang="lv-LV" dirty="0" smtClean="0"/>
                  <a:t> grupas (iespējamie mēneši) un </a:t>
                </a:r>
                <a14:m>
                  <m:oMath xmlns:m="http://schemas.openxmlformats.org/officeDocument/2006/math">
                    <m:r>
                      <a:rPr lang="lv-LV" i="1" dirty="0" smtClean="0">
                        <a:latin typeface="Cambria Math" panose="02040503050406030204" pitchFamily="18" charset="0"/>
                      </a:rPr>
                      <m:t>𝑁</m:t>
                    </m:r>
                    <m:r>
                      <a:rPr lang="lv-LV" i="1" dirty="0" smtClean="0">
                        <a:latin typeface="Cambria Math" panose="02040503050406030204" pitchFamily="18" charset="0"/>
                      </a:rPr>
                      <m:t>+1=13</m:t>
                    </m:r>
                  </m:oMath>
                </a14:m>
                <a:r>
                  <a:rPr lang="lv-LV" dirty="0" smtClean="0"/>
                  <a:t> objekti (skolēni). </a:t>
                </a:r>
                <a:br>
                  <a:rPr lang="lv-LV" dirty="0" smtClean="0"/>
                </a:br>
                <a:r>
                  <a:rPr lang="lv-LV" dirty="0" smtClean="0"/>
                  <a:t>Apgalvojums: Lai kā </a:t>
                </a:r>
                <a14:m>
                  <m:oMath xmlns:m="http://schemas.openxmlformats.org/officeDocument/2006/math">
                    <m:r>
                      <a:rPr lang="lv-LV" i="1" dirty="0" smtClean="0">
                        <a:latin typeface="Cambria Math" panose="02040503050406030204" pitchFamily="18" charset="0"/>
                      </a:rPr>
                      <m:t>𝑁</m:t>
                    </m:r>
                    <m:r>
                      <a:rPr lang="lv-LV" i="1" dirty="0" smtClean="0">
                        <a:latin typeface="Cambria Math" panose="02040503050406030204" pitchFamily="18" charset="0"/>
                      </a:rPr>
                      <m:t>+1</m:t>
                    </m:r>
                  </m:oMath>
                </a14:m>
                <a:r>
                  <a:rPr lang="lv-LV" dirty="0" smtClean="0"/>
                  <a:t> objektus izvietotu pa </a:t>
                </a:r>
                <a14:m>
                  <m:oMath xmlns:m="http://schemas.openxmlformats.org/officeDocument/2006/math">
                    <m:r>
                      <a:rPr lang="lv-LV" i="1" dirty="0" smtClean="0">
                        <a:latin typeface="Cambria Math" panose="02040503050406030204" pitchFamily="18" charset="0"/>
                      </a:rPr>
                      <m:t>𝑁</m:t>
                    </m:r>
                  </m:oMath>
                </a14:m>
                <a:r>
                  <a:rPr lang="lv-LV" dirty="0" smtClean="0"/>
                  <a:t> grupām, </a:t>
                </a:r>
                <a:r>
                  <a:rPr lang="lv-LV" i="1" dirty="0" smtClean="0">
                    <a:solidFill>
                      <a:srgbClr val="0070C0"/>
                    </a:solidFill>
                  </a:rPr>
                  <a:t>vismaz</a:t>
                </a:r>
                <a:r>
                  <a:rPr lang="lv-LV" dirty="0" smtClean="0">
                    <a:solidFill>
                      <a:srgbClr val="0070C0"/>
                    </a:solidFill>
                  </a:rPr>
                  <a:t> </a:t>
                </a:r>
                <a:r>
                  <a:rPr lang="lv-LV" dirty="0" smtClean="0"/>
                  <a:t>vienā grupā nonāks </a:t>
                </a:r>
                <a:r>
                  <a:rPr lang="lv-LV" i="1" dirty="0" smtClean="0">
                    <a:solidFill>
                      <a:srgbClr val="0070C0"/>
                    </a:solidFill>
                  </a:rPr>
                  <a:t>vismaz</a:t>
                </a:r>
                <a:r>
                  <a:rPr lang="lv-LV" dirty="0" smtClean="0"/>
                  <a:t> divi objekti.  </a:t>
                </a:r>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2163" t="-2318"/>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Sakrītoši dzimšanas mēneši (Dirihlē princips)</a:t>
            </a:r>
            <a:endParaRPr lang="en-US" dirty="0"/>
          </a:p>
        </p:txBody>
      </p:sp>
    </p:spTree>
    <p:extLst>
      <p:ext uri="{BB962C8B-B14F-4D97-AF65-F5344CB8AC3E}">
        <p14:creationId xmlns:p14="http://schemas.microsoft.com/office/powerpoint/2010/main" val="1650688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347471" y="758506"/>
            <a:ext cx="8456803" cy="525546"/>
          </a:xfrm>
        </p:spPr>
        <p:txBody>
          <a:bodyPr/>
          <a:lstStyle/>
          <a:p>
            <a:r>
              <a:rPr lang="lv-LV" dirty="0"/>
              <a:t>13 skolēni var piedzimt ļoti daudzos veidos</a:t>
            </a:r>
            <a:r>
              <a:rPr lang="lv-LV" dirty="0" smtClean="0"/>
              <a:t>.</a:t>
            </a:r>
            <a:endParaRPr lang="lv-LV" dirty="0"/>
          </a:p>
          <a:p>
            <a:endParaRPr lang="lv-LV" dirty="0"/>
          </a:p>
          <a:p>
            <a:endParaRPr lang="en-US" dirty="0"/>
          </a:p>
        </p:txBody>
      </p:sp>
      <p:sp>
        <p:nvSpPr>
          <p:cNvPr id="5" name="Title 4"/>
          <p:cNvSpPr>
            <a:spLocks noGrp="1"/>
          </p:cNvSpPr>
          <p:nvPr>
            <p:ph type="title"/>
          </p:nvPr>
        </p:nvSpPr>
        <p:spPr/>
        <p:txBody>
          <a:bodyPr/>
          <a:lstStyle/>
          <a:p>
            <a:r>
              <a:rPr lang="lv-LV" dirty="0" smtClean="0"/>
              <a:t>Dirihlē princips kā skats no liela augstuma</a:t>
            </a:r>
            <a:endParaRPr lang="en-US" dirty="0"/>
          </a:p>
        </p:txBody>
      </p:sp>
      <mc:AlternateContent xmlns:mc="http://schemas.openxmlformats.org/markup-compatibility/2006" xmlns:a14="http://schemas.microsoft.com/office/drawing/2010/main">
        <mc:Choice Requires="a14">
          <p:sp>
            <p:nvSpPr>
              <p:cNvPr id="7" name="TextBox 6"/>
              <p:cNvSpPr txBox="1"/>
              <p:nvPr/>
            </p:nvSpPr>
            <p:spPr>
              <a:xfrm>
                <a:off x="0" y="2967351"/>
                <a:ext cx="8382551"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i="1" smtClean="0">
                              <a:solidFill>
                                <a:schemeClr val="tx2"/>
                              </a:solidFill>
                              <a:latin typeface="Cambria Math" panose="02040503050406030204" pitchFamily="18" charset="0"/>
                            </a:rPr>
                          </m:ctrlPr>
                        </m:sSubSupPr>
                        <m:e>
                          <m:r>
                            <a:rPr lang="lv-LV" sz="2400" b="0" i="1" smtClean="0">
                              <a:solidFill>
                                <a:schemeClr val="tx2"/>
                              </a:solidFill>
                              <a:latin typeface="Cambria Math" panose="02040503050406030204" pitchFamily="18" charset="0"/>
                            </a:rPr>
                            <m:t>𝐶</m:t>
                          </m:r>
                        </m:e>
                        <m:sub>
                          <m:r>
                            <a:rPr lang="lv-LV" sz="2400" b="0" i="1" smtClean="0">
                              <a:solidFill>
                                <a:schemeClr val="tx2"/>
                              </a:solidFill>
                              <a:latin typeface="Cambria Math" panose="02040503050406030204" pitchFamily="18" charset="0"/>
                            </a:rPr>
                            <m:t>13+11</m:t>
                          </m:r>
                        </m:sub>
                        <m:sup>
                          <m:r>
                            <a:rPr lang="lv-LV" sz="2400" b="0" i="1" smtClean="0">
                              <a:solidFill>
                                <a:schemeClr val="tx2"/>
                              </a:solidFill>
                              <a:latin typeface="Cambria Math" panose="02040503050406030204" pitchFamily="18" charset="0"/>
                            </a:rPr>
                            <m:t>13</m:t>
                          </m:r>
                        </m:sup>
                      </m:sSubSup>
                      <m:r>
                        <a:rPr lang="lv-LV" sz="2400" b="0" i="1" smtClean="0">
                          <a:solidFill>
                            <a:schemeClr val="tx2"/>
                          </a:solidFill>
                          <a:latin typeface="Cambria Math" panose="02040503050406030204" pitchFamily="18" charset="0"/>
                        </a:rPr>
                        <m:t>=</m:t>
                      </m:r>
                      <m:f>
                        <m:fPr>
                          <m:ctrlPr>
                            <a:rPr lang="lv-LV" sz="2400" b="0" i="1" smtClean="0">
                              <a:solidFill>
                                <a:schemeClr val="tx2"/>
                              </a:solidFill>
                              <a:latin typeface="Cambria Math" panose="02040503050406030204" pitchFamily="18" charset="0"/>
                            </a:rPr>
                          </m:ctrlPr>
                        </m:fPr>
                        <m:num>
                          <m:r>
                            <a:rPr lang="lv-LV" sz="2400" b="0" i="1" smtClean="0">
                              <a:solidFill>
                                <a:schemeClr val="tx2"/>
                              </a:solidFill>
                              <a:latin typeface="Cambria Math" panose="02040503050406030204" pitchFamily="18" charset="0"/>
                            </a:rPr>
                            <m:t>24!</m:t>
                          </m:r>
                        </m:num>
                        <m:den>
                          <m:r>
                            <a:rPr lang="lv-LV" sz="2400" b="0" i="1" smtClean="0">
                              <a:solidFill>
                                <a:schemeClr val="tx2"/>
                              </a:solidFill>
                              <a:latin typeface="Cambria Math" panose="02040503050406030204" pitchFamily="18" charset="0"/>
                            </a:rPr>
                            <m:t>13!∙</m:t>
                          </m:r>
                          <m:r>
                            <a:rPr lang="lv-LV" sz="2400" b="0" i="1" smtClean="0">
                              <a:solidFill>
                                <a:schemeClr val="tx2"/>
                              </a:solidFill>
                              <a:latin typeface="Cambria Math" panose="02040503050406030204" pitchFamily="18" charset="0"/>
                              <a:ea typeface="Cambria Math" panose="02040503050406030204" pitchFamily="18" charset="0"/>
                            </a:rPr>
                            <m:t>11!</m:t>
                          </m:r>
                        </m:den>
                      </m:f>
                      <m:r>
                        <a:rPr lang="lv-LV" sz="2400" b="0" i="1" smtClean="0">
                          <a:solidFill>
                            <a:schemeClr val="tx2"/>
                          </a:solidFill>
                          <a:latin typeface="Cambria Math" panose="02040503050406030204" pitchFamily="18" charset="0"/>
                        </a:rPr>
                        <m:t>=</m:t>
                      </m:r>
                      <m:f>
                        <m:fPr>
                          <m:ctrlPr>
                            <a:rPr lang="lv-LV" sz="2400" b="0" i="1" smtClean="0">
                              <a:solidFill>
                                <a:schemeClr val="tx2"/>
                              </a:solidFill>
                              <a:latin typeface="Cambria Math" panose="02040503050406030204" pitchFamily="18" charset="0"/>
                            </a:rPr>
                          </m:ctrlPr>
                        </m:fPr>
                        <m:num>
                          <m:d>
                            <m:dPr>
                              <m:ctrlPr>
                                <a:rPr lang="lv-LV" sz="2400" b="0" i="1" smtClean="0">
                                  <a:solidFill>
                                    <a:schemeClr val="tx2"/>
                                  </a:solidFill>
                                  <a:latin typeface="Cambria Math" panose="02040503050406030204" pitchFamily="18" charset="0"/>
                                </a:rPr>
                              </m:ctrlPr>
                            </m:dPr>
                            <m:e>
                              <m:r>
                                <a:rPr lang="lv-LV" sz="2400" b="0" i="1" smtClean="0">
                                  <a:solidFill>
                                    <a:schemeClr val="tx2"/>
                                  </a:solidFill>
                                  <a:latin typeface="Cambria Math" panose="02040503050406030204" pitchFamily="18" charset="0"/>
                                </a:rPr>
                                <m:t>1</m:t>
                              </m:r>
                              <m:r>
                                <a:rPr lang="lv-LV" sz="2400" b="0" i="1" smtClean="0">
                                  <a:solidFill>
                                    <a:schemeClr val="tx2"/>
                                  </a:solidFill>
                                  <a:latin typeface="Cambria Math" panose="02040503050406030204" pitchFamily="18" charset="0"/>
                                  <a:ea typeface="Cambria Math" panose="02040503050406030204" pitchFamily="18" charset="0"/>
                                </a:rPr>
                                <m:t>∙2∙⋯∙23∙24</m:t>
                              </m:r>
                            </m:e>
                          </m:d>
                        </m:num>
                        <m:den>
                          <m:d>
                            <m:dPr>
                              <m:ctrlPr>
                                <a:rPr lang="lv-LV" sz="2400" b="0" i="1" smtClean="0">
                                  <a:solidFill>
                                    <a:schemeClr val="tx2"/>
                                  </a:solidFill>
                                  <a:latin typeface="Cambria Math" panose="02040503050406030204" pitchFamily="18" charset="0"/>
                                </a:rPr>
                              </m:ctrlPr>
                            </m:dPr>
                            <m:e>
                              <m:r>
                                <a:rPr lang="lv-LV" sz="2400" b="0" i="1" smtClean="0">
                                  <a:solidFill>
                                    <a:schemeClr val="tx2"/>
                                  </a:solidFill>
                                  <a:latin typeface="Cambria Math" panose="02040503050406030204" pitchFamily="18" charset="0"/>
                                </a:rPr>
                                <m:t>1</m:t>
                              </m:r>
                              <m:r>
                                <a:rPr lang="lv-LV" sz="2400" b="0" i="1" smtClean="0">
                                  <a:solidFill>
                                    <a:schemeClr val="tx2"/>
                                  </a:solidFill>
                                  <a:latin typeface="Cambria Math" panose="02040503050406030204" pitchFamily="18" charset="0"/>
                                  <a:ea typeface="Cambria Math" panose="02040503050406030204" pitchFamily="18" charset="0"/>
                                </a:rPr>
                                <m:t>∙2∙…∙13</m:t>
                              </m:r>
                            </m:e>
                          </m:d>
                          <m:d>
                            <m:dPr>
                              <m:ctrlPr>
                                <a:rPr lang="lv-LV" sz="2400" b="0" i="1" smtClean="0">
                                  <a:solidFill>
                                    <a:schemeClr val="tx2"/>
                                  </a:solidFill>
                                  <a:latin typeface="Cambria Math" panose="02040503050406030204" pitchFamily="18" charset="0"/>
                                </a:rPr>
                              </m:ctrlPr>
                            </m:dPr>
                            <m:e>
                              <m:r>
                                <a:rPr lang="lv-LV" sz="2400" i="1">
                                  <a:solidFill>
                                    <a:schemeClr val="tx2"/>
                                  </a:solidFill>
                                  <a:latin typeface="Cambria Math" panose="02040503050406030204" pitchFamily="18" charset="0"/>
                                </a:rPr>
                                <m:t>1</m:t>
                              </m:r>
                              <m:r>
                                <a:rPr lang="lv-LV" sz="2400" i="1">
                                  <a:solidFill>
                                    <a:schemeClr val="tx2"/>
                                  </a:solidFill>
                                  <a:latin typeface="Cambria Math" panose="02040503050406030204" pitchFamily="18" charset="0"/>
                                  <a:ea typeface="Cambria Math" panose="02040503050406030204" pitchFamily="18" charset="0"/>
                                </a:rPr>
                                <m:t>∙2∙…∙11</m:t>
                              </m:r>
                            </m:e>
                          </m:d>
                        </m:den>
                      </m:f>
                      <m:r>
                        <a:rPr lang="lv-LV" sz="2400" b="0" i="1" smtClean="0">
                          <a:solidFill>
                            <a:schemeClr val="tx2"/>
                          </a:solidFill>
                          <a:latin typeface="Cambria Math" panose="02040503050406030204" pitchFamily="18" charset="0"/>
                        </a:rPr>
                        <m:t>=2496144</m:t>
                      </m:r>
                    </m:oMath>
                  </m:oMathPara>
                </a14:m>
                <a:endParaRPr lang="en-US" sz="2400" dirty="0">
                  <a:solidFill>
                    <a:schemeClr val="tx2"/>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0" y="2967351"/>
                <a:ext cx="8382551" cy="861326"/>
              </a:xfrm>
              <a:prstGeom prst="rect">
                <a:avLst/>
              </a:prstGeom>
              <a:blipFill rotWithShape="0">
                <a:blip r:embed="rId3"/>
                <a:stretch>
                  <a:fillRect/>
                </a:stretch>
              </a:blipFill>
            </p:spPr>
            <p:txBody>
              <a:bodyPr/>
              <a:lstStyle/>
              <a:p>
                <a:r>
                  <a:rPr lang="en-US">
                    <a:noFill/>
                  </a:rPr>
                  <a:t> </a:t>
                </a:r>
              </a:p>
            </p:txBody>
          </p:sp>
        </mc:Fallback>
      </mc:AlternateContent>
      <p:cxnSp>
        <p:nvCxnSpPr>
          <p:cNvPr id="8" name="Straight Connector 7"/>
          <p:cNvCxnSpPr/>
          <p:nvPr/>
        </p:nvCxnSpPr>
        <p:spPr>
          <a:xfrm>
            <a:off x="2002121" y="1348097"/>
            <a:ext cx="9727" cy="739302"/>
          </a:xfrm>
          <a:prstGeom prst="line">
            <a:avLst/>
          </a:prstGeom>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342349" y="1567767"/>
            <a:ext cx="282102" cy="2821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69847" y="1567767"/>
            <a:ext cx="282102" cy="2821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997345" y="1576697"/>
            <a:ext cx="282102" cy="2821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1332269" y="1567767"/>
            <a:ext cx="282102" cy="2821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1667195" y="1567767"/>
            <a:ext cx="282102" cy="2821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2375123" y="1348097"/>
            <a:ext cx="9727" cy="739302"/>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753566" y="1339167"/>
            <a:ext cx="9727" cy="739302"/>
          </a:xfrm>
          <a:prstGeom prst="line">
            <a:avLst/>
          </a:prstGeom>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2844466" y="1576697"/>
            <a:ext cx="282102" cy="2821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3207741" y="1348097"/>
            <a:ext cx="9727" cy="739302"/>
          </a:xfrm>
          <a:prstGeom prst="line">
            <a:avLst/>
          </a:prstGeom>
        </p:spPr>
        <p:style>
          <a:lnRef idx="2">
            <a:schemeClr val="accent1"/>
          </a:lnRef>
          <a:fillRef idx="0">
            <a:schemeClr val="accent1"/>
          </a:fillRef>
          <a:effectRef idx="1">
            <a:schemeClr val="accent1"/>
          </a:effectRef>
          <a:fontRef idx="minor">
            <a:schemeClr val="tx1"/>
          </a:fontRef>
        </p:style>
      </p:cxnSp>
      <p:sp>
        <p:nvSpPr>
          <p:cNvPr id="18" name="Oval 17"/>
          <p:cNvSpPr/>
          <p:nvPr/>
        </p:nvSpPr>
        <p:spPr>
          <a:xfrm>
            <a:off x="3298641" y="1576697"/>
            <a:ext cx="282102" cy="2821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p:nvPr/>
        </p:nvCxnSpPr>
        <p:spPr>
          <a:xfrm>
            <a:off x="3661916" y="1348097"/>
            <a:ext cx="9727" cy="739302"/>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106364" y="1348097"/>
            <a:ext cx="9727" cy="739302"/>
          </a:xfrm>
          <a:prstGeom prst="line">
            <a:avLst/>
          </a:prstGeom>
        </p:spPr>
        <p:style>
          <a:lnRef idx="2">
            <a:schemeClr val="accent1"/>
          </a:lnRef>
          <a:fillRef idx="0">
            <a:schemeClr val="accent1"/>
          </a:fillRef>
          <a:effectRef idx="1">
            <a:schemeClr val="accent1"/>
          </a:effectRef>
          <a:fontRef idx="minor">
            <a:schemeClr val="tx1"/>
          </a:fontRef>
        </p:style>
      </p:cxnSp>
      <p:sp>
        <p:nvSpPr>
          <p:cNvPr id="21" name="Oval 20"/>
          <p:cNvSpPr/>
          <p:nvPr/>
        </p:nvSpPr>
        <p:spPr>
          <a:xfrm>
            <a:off x="4219136" y="1567767"/>
            <a:ext cx="282102" cy="2821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546634" y="1567767"/>
            <a:ext cx="282102" cy="2821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4874132" y="1576697"/>
            <a:ext cx="282102" cy="2821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5266338" y="1357002"/>
            <a:ext cx="9727" cy="739302"/>
          </a:xfrm>
          <a:prstGeom prst="line">
            <a:avLst/>
          </a:prstGeom>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5379110" y="1576672"/>
            <a:ext cx="282102" cy="2821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5706608" y="1576672"/>
            <a:ext cx="282102" cy="2821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7" name="Straight Connector 26"/>
          <p:cNvCxnSpPr/>
          <p:nvPr/>
        </p:nvCxnSpPr>
        <p:spPr>
          <a:xfrm>
            <a:off x="6074061" y="1365932"/>
            <a:ext cx="9727" cy="73930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6452504" y="1357002"/>
            <a:ext cx="9727" cy="739302"/>
          </a:xfrm>
          <a:prstGeom prst="line">
            <a:avLst/>
          </a:prstGeom>
        </p:spPr>
        <p:style>
          <a:lnRef idx="2">
            <a:schemeClr val="accent1"/>
          </a:lnRef>
          <a:fillRef idx="0">
            <a:schemeClr val="accent1"/>
          </a:fillRef>
          <a:effectRef idx="1">
            <a:schemeClr val="accent1"/>
          </a:effectRef>
          <a:fontRef idx="minor">
            <a:schemeClr val="tx1"/>
          </a:fontRef>
        </p:style>
      </p:cxnSp>
      <p:sp>
        <p:nvSpPr>
          <p:cNvPr id="29" name="Oval 28"/>
          <p:cNvSpPr/>
          <p:nvPr/>
        </p:nvSpPr>
        <p:spPr>
          <a:xfrm>
            <a:off x="6543404" y="1594532"/>
            <a:ext cx="282102" cy="28210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6906679" y="1365932"/>
            <a:ext cx="9727" cy="739302"/>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7323987" y="1369203"/>
            <a:ext cx="9727" cy="739302"/>
          </a:xfrm>
          <a:prstGeom prst="line">
            <a:avLst/>
          </a:prstGeom>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898707" y="2108505"/>
            <a:ext cx="646331" cy="369332"/>
          </a:xfrm>
          <a:prstGeom prst="rect">
            <a:avLst/>
          </a:prstGeom>
          <a:noFill/>
        </p:spPr>
        <p:txBody>
          <a:bodyPr wrap="none" rtlCol="0">
            <a:spAutoFit/>
          </a:bodyPr>
          <a:lstStyle/>
          <a:p>
            <a:r>
              <a:rPr lang="lv-LV" b="1" i="1" dirty="0" smtClean="0">
                <a:solidFill>
                  <a:srgbClr val="299D37"/>
                </a:solidFill>
              </a:rPr>
              <a:t>Jan.</a:t>
            </a:r>
            <a:endParaRPr lang="en-US" b="1" i="1" dirty="0">
              <a:solidFill>
                <a:srgbClr val="299D37"/>
              </a:solidFill>
            </a:endParaRPr>
          </a:p>
        </p:txBody>
      </p:sp>
      <p:sp>
        <p:nvSpPr>
          <p:cNvPr id="33" name="TextBox 32"/>
          <p:cNvSpPr txBox="1"/>
          <p:nvPr/>
        </p:nvSpPr>
        <p:spPr>
          <a:xfrm>
            <a:off x="1949297" y="2458672"/>
            <a:ext cx="659155" cy="369332"/>
          </a:xfrm>
          <a:prstGeom prst="rect">
            <a:avLst/>
          </a:prstGeom>
          <a:noFill/>
        </p:spPr>
        <p:txBody>
          <a:bodyPr wrap="none" rtlCol="0">
            <a:spAutoFit/>
          </a:bodyPr>
          <a:lstStyle/>
          <a:p>
            <a:r>
              <a:rPr lang="lv-LV" b="1" i="1" dirty="0" smtClean="0">
                <a:solidFill>
                  <a:srgbClr val="299D37"/>
                </a:solidFill>
              </a:rPr>
              <a:t>Feb.</a:t>
            </a:r>
            <a:endParaRPr lang="en-US" b="1" i="1" dirty="0">
              <a:solidFill>
                <a:srgbClr val="299D37"/>
              </a:solidFill>
            </a:endParaRPr>
          </a:p>
        </p:txBody>
      </p:sp>
      <p:sp>
        <p:nvSpPr>
          <p:cNvPr id="34" name="TextBox 33"/>
          <p:cNvSpPr txBox="1"/>
          <p:nvPr/>
        </p:nvSpPr>
        <p:spPr>
          <a:xfrm>
            <a:off x="2272462" y="2108505"/>
            <a:ext cx="646395" cy="369332"/>
          </a:xfrm>
          <a:prstGeom prst="rect">
            <a:avLst/>
          </a:prstGeom>
          <a:noFill/>
        </p:spPr>
        <p:txBody>
          <a:bodyPr wrap="none" rtlCol="0">
            <a:spAutoFit/>
          </a:bodyPr>
          <a:lstStyle/>
          <a:p>
            <a:r>
              <a:rPr lang="lv-LV" b="1" i="1" dirty="0" smtClean="0">
                <a:solidFill>
                  <a:srgbClr val="299D37"/>
                </a:solidFill>
              </a:rPr>
              <a:t>Mar.</a:t>
            </a:r>
            <a:endParaRPr lang="en-US" b="1" i="1" dirty="0">
              <a:solidFill>
                <a:srgbClr val="299D37"/>
              </a:solidFill>
            </a:endParaRPr>
          </a:p>
        </p:txBody>
      </p:sp>
      <p:sp>
        <p:nvSpPr>
          <p:cNvPr id="35" name="TextBox 34"/>
          <p:cNvSpPr txBox="1"/>
          <p:nvPr/>
        </p:nvSpPr>
        <p:spPr>
          <a:xfrm>
            <a:off x="2715193" y="2458672"/>
            <a:ext cx="633571" cy="369332"/>
          </a:xfrm>
          <a:prstGeom prst="rect">
            <a:avLst/>
          </a:prstGeom>
          <a:noFill/>
        </p:spPr>
        <p:txBody>
          <a:bodyPr wrap="none" rtlCol="0">
            <a:spAutoFit/>
          </a:bodyPr>
          <a:lstStyle/>
          <a:p>
            <a:r>
              <a:rPr lang="lv-LV" b="1" i="1" dirty="0" smtClean="0">
                <a:solidFill>
                  <a:srgbClr val="299D37"/>
                </a:solidFill>
              </a:rPr>
              <a:t>Apr.</a:t>
            </a:r>
            <a:endParaRPr lang="en-US" b="1" i="1" dirty="0">
              <a:solidFill>
                <a:srgbClr val="299D37"/>
              </a:solidFill>
            </a:endParaRPr>
          </a:p>
        </p:txBody>
      </p:sp>
      <p:sp>
        <p:nvSpPr>
          <p:cNvPr id="36" name="TextBox 35"/>
          <p:cNvSpPr txBox="1"/>
          <p:nvPr/>
        </p:nvSpPr>
        <p:spPr>
          <a:xfrm>
            <a:off x="3176042" y="2108505"/>
            <a:ext cx="633507" cy="369332"/>
          </a:xfrm>
          <a:prstGeom prst="rect">
            <a:avLst/>
          </a:prstGeom>
          <a:noFill/>
        </p:spPr>
        <p:txBody>
          <a:bodyPr wrap="none" rtlCol="0">
            <a:spAutoFit/>
          </a:bodyPr>
          <a:lstStyle/>
          <a:p>
            <a:r>
              <a:rPr lang="lv-LV" b="1" i="1" dirty="0" smtClean="0">
                <a:solidFill>
                  <a:srgbClr val="299D37"/>
                </a:solidFill>
              </a:rPr>
              <a:t>May</a:t>
            </a:r>
            <a:endParaRPr lang="en-US" b="1" i="1" dirty="0">
              <a:solidFill>
                <a:srgbClr val="299D37"/>
              </a:solidFill>
            </a:endParaRPr>
          </a:p>
        </p:txBody>
      </p:sp>
      <p:sp>
        <p:nvSpPr>
          <p:cNvPr id="37" name="TextBox 36"/>
          <p:cNvSpPr txBox="1"/>
          <p:nvPr/>
        </p:nvSpPr>
        <p:spPr>
          <a:xfrm>
            <a:off x="3598453" y="2472206"/>
            <a:ext cx="659155" cy="369332"/>
          </a:xfrm>
          <a:prstGeom prst="rect">
            <a:avLst/>
          </a:prstGeom>
          <a:noFill/>
        </p:spPr>
        <p:txBody>
          <a:bodyPr wrap="none" rtlCol="0">
            <a:spAutoFit/>
          </a:bodyPr>
          <a:lstStyle/>
          <a:p>
            <a:r>
              <a:rPr lang="lv-LV" b="1" i="1" dirty="0" smtClean="0">
                <a:solidFill>
                  <a:srgbClr val="299D37"/>
                </a:solidFill>
              </a:rPr>
              <a:t>Jun.</a:t>
            </a:r>
            <a:endParaRPr lang="en-US" b="1" i="1" dirty="0">
              <a:solidFill>
                <a:srgbClr val="299D37"/>
              </a:solidFill>
            </a:endParaRPr>
          </a:p>
        </p:txBody>
      </p:sp>
      <p:sp>
        <p:nvSpPr>
          <p:cNvPr id="38" name="TextBox 37"/>
          <p:cNvSpPr txBox="1"/>
          <p:nvPr/>
        </p:nvSpPr>
        <p:spPr>
          <a:xfrm>
            <a:off x="4394500" y="2105234"/>
            <a:ext cx="582211" cy="369332"/>
          </a:xfrm>
          <a:prstGeom prst="rect">
            <a:avLst/>
          </a:prstGeom>
          <a:noFill/>
        </p:spPr>
        <p:txBody>
          <a:bodyPr wrap="none" rtlCol="0">
            <a:spAutoFit/>
          </a:bodyPr>
          <a:lstStyle/>
          <a:p>
            <a:r>
              <a:rPr lang="lv-LV" b="1" i="1" dirty="0" smtClean="0">
                <a:solidFill>
                  <a:srgbClr val="299D37"/>
                </a:solidFill>
              </a:rPr>
              <a:t>Jul.</a:t>
            </a:r>
            <a:endParaRPr lang="en-US" b="1" i="1" dirty="0">
              <a:solidFill>
                <a:srgbClr val="299D37"/>
              </a:solidFill>
            </a:endParaRPr>
          </a:p>
        </p:txBody>
      </p:sp>
      <p:sp>
        <p:nvSpPr>
          <p:cNvPr id="39" name="TextBox 38"/>
          <p:cNvSpPr txBox="1"/>
          <p:nvPr/>
        </p:nvSpPr>
        <p:spPr>
          <a:xfrm>
            <a:off x="5396266" y="2445571"/>
            <a:ext cx="697627" cy="369332"/>
          </a:xfrm>
          <a:prstGeom prst="rect">
            <a:avLst/>
          </a:prstGeom>
          <a:noFill/>
        </p:spPr>
        <p:txBody>
          <a:bodyPr wrap="none" rtlCol="0">
            <a:spAutoFit/>
          </a:bodyPr>
          <a:lstStyle/>
          <a:p>
            <a:r>
              <a:rPr lang="lv-LV" b="1" i="1" dirty="0" smtClean="0">
                <a:solidFill>
                  <a:srgbClr val="299D37"/>
                </a:solidFill>
              </a:rPr>
              <a:t>Aug.</a:t>
            </a:r>
            <a:endParaRPr lang="en-US" b="1" i="1" dirty="0">
              <a:solidFill>
                <a:srgbClr val="299D37"/>
              </a:solidFill>
            </a:endParaRPr>
          </a:p>
        </p:txBody>
      </p:sp>
      <p:sp>
        <p:nvSpPr>
          <p:cNvPr id="40" name="TextBox 39"/>
          <p:cNvSpPr txBox="1"/>
          <p:nvPr/>
        </p:nvSpPr>
        <p:spPr>
          <a:xfrm>
            <a:off x="6031413" y="2087399"/>
            <a:ext cx="671979" cy="369332"/>
          </a:xfrm>
          <a:prstGeom prst="rect">
            <a:avLst/>
          </a:prstGeom>
          <a:noFill/>
        </p:spPr>
        <p:txBody>
          <a:bodyPr wrap="none" rtlCol="0">
            <a:spAutoFit/>
          </a:bodyPr>
          <a:lstStyle/>
          <a:p>
            <a:r>
              <a:rPr lang="lv-LV" b="1" i="1" dirty="0" smtClean="0">
                <a:solidFill>
                  <a:srgbClr val="299D37"/>
                </a:solidFill>
              </a:rPr>
              <a:t>Sep.</a:t>
            </a:r>
            <a:endParaRPr lang="en-US" b="1" i="1" dirty="0">
              <a:solidFill>
                <a:srgbClr val="299D37"/>
              </a:solidFill>
            </a:endParaRPr>
          </a:p>
        </p:txBody>
      </p:sp>
      <p:sp>
        <p:nvSpPr>
          <p:cNvPr id="41" name="TextBox 40"/>
          <p:cNvSpPr txBox="1"/>
          <p:nvPr/>
        </p:nvSpPr>
        <p:spPr>
          <a:xfrm>
            <a:off x="6380226" y="2474566"/>
            <a:ext cx="633507" cy="369332"/>
          </a:xfrm>
          <a:prstGeom prst="rect">
            <a:avLst/>
          </a:prstGeom>
          <a:noFill/>
        </p:spPr>
        <p:txBody>
          <a:bodyPr wrap="none" rtlCol="0">
            <a:spAutoFit/>
          </a:bodyPr>
          <a:lstStyle/>
          <a:p>
            <a:r>
              <a:rPr lang="lv-LV" b="1" i="1" dirty="0" smtClean="0">
                <a:solidFill>
                  <a:srgbClr val="299D37"/>
                </a:solidFill>
              </a:rPr>
              <a:t>Okt.</a:t>
            </a:r>
            <a:endParaRPr lang="en-US" b="1" i="1" dirty="0">
              <a:solidFill>
                <a:srgbClr val="299D37"/>
              </a:solidFill>
            </a:endParaRPr>
          </a:p>
        </p:txBody>
      </p:sp>
      <p:sp>
        <p:nvSpPr>
          <p:cNvPr id="42" name="TextBox 41"/>
          <p:cNvSpPr txBox="1"/>
          <p:nvPr/>
        </p:nvSpPr>
        <p:spPr>
          <a:xfrm>
            <a:off x="6906679" y="2105234"/>
            <a:ext cx="672043" cy="369332"/>
          </a:xfrm>
          <a:prstGeom prst="rect">
            <a:avLst/>
          </a:prstGeom>
          <a:noFill/>
        </p:spPr>
        <p:txBody>
          <a:bodyPr wrap="none" rtlCol="0">
            <a:spAutoFit/>
          </a:bodyPr>
          <a:lstStyle/>
          <a:p>
            <a:r>
              <a:rPr lang="lv-LV" b="1" i="1" dirty="0" smtClean="0">
                <a:solidFill>
                  <a:srgbClr val="299D37"/>
                </a:solidFill>
              </a:rPr>
              <a:t>Nov.</a:t>
            </a:r>
            <a:endParaRPr lang="en-US" b="1" i="1" dirty="0">
              <a:solidFill>
                <a:srgbClr val="299D37"/>
              </a:solidFill>
            </a:endParaRPr>
          </a:p>
        </p:txBody>
      </p:sp>
      <p:sp>
        <p:nvSpPr>
          <p:cNvPr id="43" name="TextBox 42"/>
          <p:cNvSpPr txBox="1"/>
          <p:nvPr/>
        </p:nvSpPr>
        <p:spPr>
          <a:xfrm>
            <a:off x="7438768" y="2441372"/>
            <a:ext cx="671979" cy="369332"/>
          </a:xfrm>
          <a:prstGeom prst="rect">
            <a:avLst/>
          </a:prstGeom>
          <a:noFill/>
        </p:spPr>
        <p:txBody>
          <a:bodyPr wrap="none" rtlCol="0">
            <a:spAutoFit/>
          </a:bodyPr>
          <a:lstStyle/>
          <a:p>
            <a:r>
              <a:rPr lang="lv-LV" b="1" i="1" dirty="0" smtClean="0">
                <a:solidFill>
                  <a:srgbClr val="299D37"/>
                </a:solidFill>
              </a:rPr>
              <a:t>Dec.</a:t>
            </a:r>
            <a:endParaRPr lang="en-US" b="1" i="1" dirty="0">
              <a:solidFill>
                <a:srgbClr val="299D37"/>
              </a:solidFill>
            </a:endParaRPr>
          </a:p>
        </p:txBody>
      </p:sp>
      <p:sp>
        <p:nvSpPr>
          <p:cNvPr id="44" name="Content Placeholder 5"/>
          <p:cNvSpPr txBox="1">
            <a:spLocks/>
          </p:cNvSpPr>
          <p:nvPr/>
        </p:nvSpPr>
        <p:spPr>
          <a:xfrm>
            <a:off x="347471" y="3968024"/>
            <a:ext cx="8456803" cy="525546"/>
          </a:xfrm>
          <a:prstGeom prst="rect">
            <a:avLst/>
          </a:prstGeom>
        </p:spPr>
        <p:txBody>
          <a:bodyPr lIns="0" tIns="0" rIns="0" bIns="0">
            <a:norm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24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2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2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24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dirty="0" smtClean="0"/>
              <a:t>Visu ko var izrēķināt, bet ne viss mums der.</a:t>
            </a:r>
            <a:endParaRPr lang="en-US" dirty="0"/>
          </a:p>
        </p:txBody>
      </p:sp>
    </p:spTree>
    <p:extLst>
      <p:ext uri="{BB962C8B-B14F-4D97-AF65-F5344CB8AC3E}">
        <p14:creationId xmlns:p14="http://schemas.microsoft.com/office/powerpoint/2010/main" val="42103510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lv-LV" sz="2400" dirty="0" smtClean="0"/>
              <a:t>Pulciņā ir 13 skolēni. Kāds lielākais skaits skolēnu var būt dzimuši vienā mēnesī. </a:t>
            </a:r>
            <a:endParaRPr lang="lv-LV" sz="2400" dirty="0"/>
          </a:p>
          <a:p>
            <a:pPr marL="0" indent="0">
              <a:buNone/>
            </a:pPr>
            <a:endParaRPr lang="en-US" sz="2400" dirty="0"/>
          </a:p>
        </p:txBody>
      </p:sp>
      <p:sp>
        <p:nvSpPr>
          <p:cNvPr id="3" name="Text Placeholder 2"/>
          <p:cNvSpPr>
            <a:spLocks noGrp="1"/>
          </p:cNvSpPr>
          <p:nvPr>
            <p:ph type="body" sz="quarter" idx="11"/>
          </p:nvPr>
        </p:nvSpPr>
        <p:spPr/>
        <p:txBody>
          <a:bodyPr/>
          <a:lstStyle/>
          <a:p>
            <a:endParaRPr lang="lv-LV" sz="2400" dirty="0" smtClean="0"/>
          </a:p>
          <a:p>
            <a:endParaRPr lang="en-US" sz="2400" dirty="0"/>
          </a:p>
        </p:txBody>
      </p:sp>
      <p:sp>
        <p:nvSpPr>
          <p:cNvPr id="6" name="Rectangle 5"/>
          <p:cNvSpPr/>
          <p:nvPr/>
        </p:nvSpPr>
        <p:spPr>
          <a:xfrm>
            <a:off x="4854101" y="1177047"/>
            <a:ext cx="4027251" cy="787940"/>
          </a:xfrm>
          <a:prstGeom prst="rect">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9537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0" indent="0">
              <a:buNone/>
            </a:pPr>
            <a:r>
              <a:rPr lang="lv-LV" sz="2400" dirty="0" smtClean="0"/>
              <a:t>Pulciņā ir 13 skolēni. Kāds lielākais skaits skolēnu noteikti dzimuši vienā mēnesī. </a:t>
            </a:r>
            <a:endParaRPr lang="lv-LV" sz="2400" dirty="0"/>
          </a:p>
          <a:p>
            <a:pPr marL="0" indent="0">
              <a:buNone/>
            </a:pPr>
            <a:endParaRPr lang="en-US" sz="2400" dirty="0"/>
          </a:p>
        </p:txBody>
      </p:sp>
      <p:sp>
        <p:nvSpPr>
          <p:cNvPr id="3" name="Text Placeholder 2"/>
          <p:cNvSpPr>
            <a:spLocks noGrp="1"/>
          </p:cNvSpPr>
          <p:nvPr>
            <p:ph type="body" sz="quarter" idx="11"/>
          </p:nvPr>
        </p:nvSpPr>
        <p:spPr/>
        <p:txBody>
          <a:bodyPr/>
          <a:lstStyle/>
          <a:p>
            <a:endParaRPr lang="lv-LV" sz="2400" dirty="0" smtClean="0"/>
          </a:p>
          <a:p>
            <a:endParaRPr lang="en-US" sz="2400" dirty="0"/>
          </a:p>
        </p:txBody>
      </p:sp>
      <p:sp>
        <p:nvSpPr>
          <p:cNvPr id="6" name="Rectangle 5"/>
          <p:cNvSpPr/>
          <p:nvPr/>
        </p:nvSpPr>
        <p:spPr>
          <a:xfrm>
            <a:off x="4854101" y="1177047"/>
            <a:ext cx="4027251" cy="787940"/>
          </a:xfrm>
          <a:prstGeom prst="rect">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07567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err="1" smtClean="0"/>
              <a:t>Piem</a:t>
            </a:r>
            <a:r>
              <a:rPr lang="lv-LV" b="1" dirty="0" smtClean="0"/>
              <a:t>ērs: </a:t>
            </a:r>
            <a:r>
              <a:rPr lang="lv-LV" dirty="0" smtClean="0"/>
              <a:t>Tumšā, tumšā istabā atrodas tumšs skapis. Tajā ir tieši 20 vienādas melnas zeķes un tieši 20 vienādas zilas zeķes. Cik zeķu no skapja jāizņem (neskatoties), lai starp izņemtajām noteikti būtu divas vienādas krāsas zeķes?</a:t>
            </a:r>
            <a:endParaRPr lang="en-US" dirty="0"/>
          </a:p>
        </p:txBody>
      </p:sp>
      <p:sp>
        <p:nvSpPr>
          <p:cNvPr id="3" name="Title 2"/>
          <p:cNvSpPr>
            <a:spLocks noGrp="1"/>
          </p:cNvSpPr>
          <p:nvPr>
            <p:ph type="title"/>
          </p:nvPr>
        </p:nvSpPr>
        <p:spPr/>
        <p:txBody>
          <a:bodyPr/>
          <a:lstStyle/>
          <a:p>
            <a:r>
              <a:rPr lang="lv-LV" dirty="0" smtClean="0"/>
              <a:t>Piemērs par vienādas krāsas zeķēm</a:t>
            </a:r>
            <a:endParaRPr lang="en-US" dirty="0"/>
          </a:p>
        </p:txBody>
      </p:sp>
    </p:spTree>
    <p:extLst>
      <p:ext uri="{BB962C8B-B14F-4D97-AF65-F5344CB8AC3E}">
        <p14:creationId xmlns:p14="http://schemas.microsoft.com/office/powerpoint/2010/main" val="1052700441"/>
      </p:ext>
    </p:extLst>
  </p:cSld>
  <p:clrMapOvr>
    <a:masterClrMapping/>
  </p:clrMapOvr>
  <p:timing>
    <p:tnLst>
      <p:par>
        <p:cTn id="1" dur="indefinite" restart="never" nodeType="tmRoot"/>
      </p:par>
    </p:tnLst>
  </p:timing>
</p:sld>
</file>

<file path=ppt/theme/theme1.xml><?xml version="1.0" encoding="utf-8"?>
<a:theme xmlns:a="http://schemas.openxmlformats.org/drawingml/2006/main" name="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2.xml><?xml version="1.0" encoding="utf-8"?>
<a:theme xmlns:a="http://schemas.openxmlformats.org/drawingml/2006/main" name="1_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3.xml><?xml version="1.0" encoding="utf-8"?>
<a:theme xmlns:a="http://schemas.openxmlformats.org/drawingml/2006/main" name="Title Slide">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A8EEB839-6761-4E9E-9A82-056589DF385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Forcepoint PPTX Template - 2016-01-22a</Template>
  <TotalTime>18213</TotalTime>
  <Words>1746</Words>
  <Application>Microsoft Office PowerPoint</Application>
  <PresentationFormat>On-screen Show (16:9)</PresentationFormat>
  <Paragraphs>122</Paragraphs>
  <Slides>19</Slides>
  <Notes>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19</vt:i4>
      </vt:variant>
    </vt:vector>
  </HeadingPairs>
  <TitlesOfParts>
    <vt:vector size="28" baseType="lpstr">
      <vt:lpstr>Arial</vt:lpstr>
      <vt:lpstr>Calibri</vt:lpstr>
      <vt:lpstr>Cambria Math</vt:lpstr>
      <vt:lpstr>Times New Roman</vt:lpstr>
      <vt:lpstr>Webdings</vt:lpstr>
      <vt:lpstr>Wingdings</vt:lpstr>
      <vt:lpstr>Forcepoint PPTX Template - 2016-01-22a</vt:lpstr>
      <vt:lpstr>1_Forcepoint PPTX Template - 2016-01-22a</vt:lpstr>
      <vt:lpstr>Title Slide</vt:lpstr>
      <vt:lpstr>Dirihlē princips: Ievads (1. daļa) Sagatavošanās materiāls 2018-02 Novadu olimpiādei  </vt:lpstr>
      <vt:lpstr>PowerPoint Presentation</vt:lpstr>
      <vt:lpstr>1. uzdevums</vt:lpstr>
      <vt:lpstr>Sakrītoši dzimšanas mēneši (no pretējā)</vt:lpstr>
      <vt:lpstr>Sakrītoši dzimšanas mēneši (Dirihlē princips)</vt:lpstr>
      <vt:lpstr>Dirihlē princips kā skats no liela augstuma</vt:lpstr>
      <vt:lpstr>PowerPoint Presentation</vt:lpstr>
      <vt:lpstr>PowerPoint Presentation</vt:lpstr>
      <vt:lpstr>Piemērs par vienādas krāsas zeķēm</vt:lpstr>
      <vt:lpstr>Piemērs par noteiktas krāsas zeķēm</vt:lpstr>
      <vt:lpstr>Optimizācijas uzdevumi</vt:lpstr>
      <vt:lpstr>2. uzdevums</vt:lpstr>
      <vt:lpstr>Kad summa ir 9?</vt:lpstr>
      <vt:lpstr>PowerPoint Presentation</vt:lpstr>
      <vt:lpstr>Par ļoti lieliem skaitļiem</vt:lpstr>
      <vt:lpstr>3. uzdevums</vt:lpstr>
      <vt:lpstr>PowerPoint Presentation</vt:lpstr>
      <vt:lpstr>8. uzdevums</vt:lpstr>
      <vt:lpstr>Grupēšana atbilstoši atlikumiem</vt:lpstr>
    </vt:vector>
  </TitlesOfParts>
  <Company>Websense, Inc.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Skaitļu teorija olimpiādēs</dc:title>
  <dc:subject>Forcepoint</dc:subject>
  <dc:creator>Apsitis, Kalvis</dc:creator>
  <cp:lastModifiedBy>Apsitis, Kalvis</cp:lastModifiedBy>
  <cp:revision>638</cp:revision>
  <dcterms:created xsi:type="dcterms:W3CDTF">2016-04-09T20:26:42Z</dcterms:created>
  <dcterms:modified xsi:type="dcterms:W3CDTF">2018-01-14T22:13:57Z</dcterms:modified>
</cp:coreProperties>
</file>