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5" r:id="rId2"/>
    <p:sldMasterId id="2147483672" r:id="rId3"/>
  </p:sldMasterIdLst>
  <p:notesMasterIdLst>
    <p:notesMasterId r:id="rId20"/>
  </p:notesMasterIdLst>
  <p:handoutMasterIdLst>
    <p:handoutMasterId r:id="rId21"/>
  </p:handoutMasterIdLst>
  <p:sldIdLst>
    <p:sldId id="272" r:id="rId4"/>
    <p:sldId id="416" r:id="rId5"/>
    <p:sldId id="417" r:id="rId6"/>
    <p:sldId id="418" r:id="rId7"/>
    <p:sldId id="423" r:id="rId8"/>
    <p:sldId id="424" r:id="rId9"/>
    <p:sldId id="420" r:id="rId10"/>
    <p:sldId id="425" r:id="rId11"/>
    <p:sldId id="415" r:id="rId12"/>
    <p:sldId id="422" r:id="rId13"/>
    <p:sldId id="419" r:id="rId14"/>
    <p:sldId id="421" r:id="rId15"/>
    <p:sldId id="426" r:id="rId16"/>
    <p:sldId id="401" r:id="rId17"/>
    <p:sldId id="407" r:id="rId18"/>
    <p:sldId id="41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rihlē princips: Ievads" id="{1FAD1ABF-089D-455E-B1C3-A7DF80C39BDF}">
          <p14:sldIdLst>
            <p14:sldId id="272"/>
            <p14:sldId id="416"/>
            <p14:sldId id="417"/>
            <p14:sldId id="418"/>
            <p14:sldId id="423"/>
            <p14:sldId id="424"/>
          </p14:sldIdLst>
        </p14:section>
        <p14:section name="Kombinatorika būrīšu saskaitīšanai" id="{F7DCD2E3-2436-4ACA-8DF6-34B85D2AEF44}">
          <p14:sldIdLst>
            <p14:sldId id="420"/>
            <p14:sldId id="425"/>
            <p14:sldId id="415"/>
            <p14:sldId id="422"/>
            <p14:sldId id="419"/>
            <p14:sldId id="421"/>
            <p14:sldId id="426"/>
          </p14:sldIdLst>
        </p14:section>
        <p14:section name="Vienādība ar noteiktu precizitāti" id="{CF8C9686-213E-4F65-830F-A05B654B6386}">
          <p14:sldIdLst>
            <p14:sldId id="401"/>
            <p14:sldId id="407"/>
            <p14:sldId id="414"/>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sitis, Kalvis" initials="AK" lastIdx="1" clrIdx="0">
    <p:extLst>
      <p:ext uri="{19B8F6BF-5375-455C-9EA6-DF929625EA0E}">
        <p15:presenceInfo xmlns:p15="http://schemas.microsoft.com/office/powerpoint/2012/main" userId="S-1-5-21-2099920240-397961286-17591369-337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F13"/>
    <a:srgbClr val="3F803F"/>
    <a:srgbClr val="299D37"/>
    <a:srgbClr val="0A64AA"/>
    <a:srgbClr val="43B02A"/>
    <a:srgbClr val="FF6C0C"/>
    <a:srgbClr val="3333FF"/>
    <a:srgbClr val="0077B9"/>
    <a:srgbClr val="00395E"/>
    <a:srgbClr val="0095C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0" autoAdjust="0"/>
    <p:restoredTop sz="82346" autoAdjust="0"/>
  </p:normalViewPr>
  <p:slideViewPr>
    <p:cSldViewPr snapToGrid="0" snapToObjects="1" showGuides="1">
      <p:cViewPr varScale="1">
        <p:scale>
          <a:sx n="97" d="100"/>
          <a:sy n="97" d="100"/>
        </p:scale>
        <p:origin x="763" y="67"/>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2D330-A21E-4CA8-B066-FB950CEE6323}" type="datetimeFigureOut">
              <a:rPr lang="en-GB" smtClean="0"/>
              <a:t>31/12/2017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765DB-18AC-3F42-8A01-45EA04C553EE}" type="datetimeFigureOut">
              <a:rPr lang="en-US" smtClean="0"/>
              <a:pPr/>
              <a:t>12/31/2017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337352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722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1" kern="1200" dirty="0" smtClean="0">
                <a:solidFill>
                  <a:schemeClr val="tx1"/>
                </a:solidFill>
                <a:effectLst/>
                <a:latin typeface="+mn-lt"/>
                <a:ea typeface="+mn-ea"/>
                <a:cs typeface="+mn-cs"/>
              </a:rPr>
              <a:t>Es gibt … niemals eine völlige Gleichartigkeit im Großen wie im Kleinen. Das hat Eure Kurfürstliche Hoheit genau gewusst, als Sie im Garten von Herrenhausen dem verstorbenen Herrn von Alvensleben sagte, er solle sehen, ob er zwei vollständig gleichartige Blätter fände, und er fand nichts.</a:t>
            </a:r>
            <a:endParaRPr lang="lv-LV" sz="1200" b="0" i="1" kern="1200" dirty="0" smtClean="0">
              <a:solidFill>
                <a:schemeClr val="tx1"/>
              </a:solidFill>
              <a:effectLst/>
              <a:latin typeface="+mn-lt"/>
              <a:ea typeface="+mn-ea"/>
              <a:cs typeface="+mn-cs"/>
            </a:endParaRPr>
          </a:p>
          <a:p>
            <a:r>
              <a:rPr lang="en-US" dirty="0" smtClean="0"/>
              <a:t>https://philosophynow.org/issues/30/Leibniz_and_the_Leaves_Beyond_Identity</a:t>
            </a:r>
            <a:endParaRPr lang="en-US" dirty="0"/>
          </a:p>
        </p:txBody>
      </p:sp>
    </p:spTree>
    <p:extLst>
      <p:ext uri="{BB962C8B-B14F-4D97-AF65-F5344CB8AC3E}">
        <p14:creationId xmlns:p14="http://schemas.microsoft.com/office/powerpoint/2010/main" val="231944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Cilvēku masu parasti nav saprātīgi mērīt līdz miligramam.</a:t>
            </a:r>
            <a:r>
              <a:rPr lang="lv-LV" baseline="0" dirty="0" smtClean="0"/>
              <a:t> Citādi būtu jāvienojas, vai cilvēka masā ir jāieskaita, piemēram, viņa asaras.</a:t>
            </a:r>
            <a:endParaRPr lang="en-US" dirty="0"/>
          </a:p>
        </p:txBody>
      </p:sp>
    </p:spTree>
    <p:extLst>
      <p:ext uri="{BB962C8B-B14F-4D97-AF65-F5344CB8AC3E}">
        <p14:creationId xmlns:p14="http://schemas.microsoft.com/office/powerpoint/2010/main" val="368625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a:t>**Answer:** (B), (D), (C), (A). </a:t>
            </a:r>
          </a:p>
          <a:p>
            <a:endParaRPr lang="en-US" dirty="0"/>
          </a:p>
          <a:p>
            <a:r>
              <a:rPr lang="en-US" dirty="0"/>
              <a:t>**Explanation:** This poll question is mean</a:t>
            </a:r>
            <a:r>
              <a:rPr lang="en-US" baseline="0" dirty="0"/>
              <a:t>t to raise awareness about various DLP features, there may be different opinions on which feature is more technically complex than another. </a:t>
            </a:r>
            <a:r>
              <a:rPr lang="en-US" dirty="0"/>
              <a:t>Here we provide</a:t>
            </a:r>
            <a:r>
              <a:rPr lang="en-US" baseline="0" dirty="0"/>
              <a:t> one</a:t>
            </a:r>
            <a:r>
              <a:rPr lang="en-US" dirty="0"/>
              <a:t> possible viewpoint</a:t>
            </a:r>
            <a:r>
              <a:rPr lang="en-US" baseline="0" dirty="0"/>
              <a:t>, how to tell about the </a:t>
            </a:r>
            <a:r>
              <a:rPr lang="en-US" dirty="0"/>
              <a:t>competitive advantages of the </a:t>
            </a:r>
            <a:r>
              <a:rPr lang="en-US" dirty="0" err="1"/>
              <a:t>Forcepoint</a:t>
            </a:r>
            <a:r>
              <a:rPr lang="en-US" dirty="0"/>
              <a:t> DLP. </a:t>
            </a:r>
          </a:p>
          <a:p>
            <a:r>
              <a:rPr lang="en-US" dirty="0"/>
              <a:t>* (B) Controlling regular expressions in attachments is an easy task once we know how to extract text from a document (which is well-defined for most document types). This feature is present in very many DLP products – even the simplest ones.</a:t>
            </a:r>
          </a:p>
          <a:p>
            <a:r>
              <a:rPr lang="en-US" dirty="0"/>
              <a:t>* (D) Cyberbullying relies on text classification (such as Bayesian, SVM or other AI algorithms), it uses a well-known</a:t>
            </a:r>
            <a:r>
              <a:rPr lang="en-US" baseline="0" dirty="0"/>
              <a:t> </a:t>
            </a:r>
            <a:r>
              <a:rPr lang="en-US" dirty="0"/>
              <a:t>algorithm.</a:t>
            </a:r>
            <a:r>
              <a:rPr lang="en-US" baseline="0" dirty="0"/>
              <a:t> These algorithms are not just more complicated than regex matching, but also require a training set (</a:t>
            </a:r>
            <a:r>
              <a:rPr lang="en-US" dirty="0"/>
              <a:t>i.e. large repository of text fragments that represent cyberbullying). </a:t>
            </a:r>
          </a:p>
          <a:p>
            <a:r>
              <a:rPr lang="en-US" dirty="0"/>
              <a:t>* (C) Detecting credit card numbers is not an easy task. </a:t>
            </a:r>
            <a:r>
              <a:rPr lang="en-US" dirty="0" err="1"/>
              <a:t>Luhn</a:t>
            </a:r>
            <a:r>
              <a:rPr lang="en-US" dirty="0"/>
              <a:t> checks and similar checksums eliminates only the most obvious false positives. </a:t>
            </a:r>
            <a:r>
              <a:rPr lang="en-US" dirty="0" err="1"/>
              <a:t>Forcepoint</a:t>
            </a:r>
            <a:r>
              <a:rPr lang="en-US" dirty="0"/>
              <a:t> classifiers can distinguish among more than 100 natural-language contexts, where credit card numbers appear. Contexts</a:t>
            </a:r>
            <a:r>
              <a:rPr lang="en-US" baseline="0" dirty="0"/>
              <a:t> depend on so called *support terms* - words that are not confidential by themselves, but increase the likelihood for some number to be a credit-card number.</a:t>
            </a:r>
            <a:r>
              <a:rPr lang="en-US" dirty="0"/>
              <a:t> There are multiple script classifiers that are built around the support</a:t>
            </a:r>
            <a:r>
              <a:rPr lang="en-US" baseline="0" dirty="0"/>
              <a:t> terms</a:t>
            </a:r>
            <a:r>
              <a:rPr lang="en-US" dirty="0"/>
              <a:t>. </a:t>
            </a:r>
          </a:p>
          <a:p>
            <a:r>
              <a:rPr lang="en-US" dirty="0"/>
              <a:t>* (A) Matching fingerprints on laptop (using Bloom filters – very condensed form of hashing) is one of the competitive advantages of the </a:t>
            </a:r>
            <a:r>
              <a:rPr lang="en-US" dirty="0" err="1"/>
              <a:t>Forcepoint</a:t>
            </a:r>
            <a:r>
              <a:rPr lang="en-US" dirty="0"/>
              <a:t> DLP. Despite the “classical” algorithm, this solution in its full form is tricky and is not matched by the DLP competitors.</a:t>
            </a:r>
          </a:p>
          <a:p>
            <a:endParaRPr lang="en-US" dirty="0"/>
          </a:p>
        </p:txBody>
      </p:sp>
      <p:sp>
        <p:nvSpPr>
          <p:cNvPr id="5" name="Slide Image Placeholder 4"/>
          <p:cNvSpPr>
            <a:spLocks noGrp="1" noRot="1" noChangeAspect="1"/>
          </p:cNvSpPr>
          <p:nvPr>
            <p:ph type="sldImg"/>
          </p:nvPr>
        </p:nvSpPr>
        <p:spPr>
          <a:xfrm>
            <a:off x="457200" y="720725"/>
            <a:ext cx="6399213" cy="3598863"/>
          </a:xfrm>
        </p:spPr>
      </p:sp>
    </p:spTree>
    <p:extLst>
      <p:ext uri="{BB962C8B-B14F-4D97-AF65-F5344CB8AC3E}">
        <p14:creationId xmlns:p14="http://schemas.microsoft.com/office/powerpoint/2010/main" val="295932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94317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7254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39584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46248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Knowledge Check - Q&amp;A">
    <p:spTree>
      <p:nvGrpSpPr>
        <p:cNvPr id="1" name=""/>
        <p:cNvGrpSpPr/>
        <p:nvPr/>
      </p:nvGrpSpPr>
      <p:grpSpPr>
        <a:xfrm>
          <a:off x="0" y="0"/>
          <a:ext cx="0" cy="0"/>
          <a:chOff x="0" y="0"/>
          <a:chExt cx="0" cy="0"/>
        </a:xfrm>
      </p:grpSpPr>
      <p:pic>
        <p:nvPicPr>
          <p:cNvPr id="11" name="Picture 10" descr="dots-overlay.png"/>
          <p:cNvPicPr>
            <a:picLocks noChangeAspect="1"/>
          </p:cNvPicPr>
          <p:nvPr userDrawn="1"/>
        </p:nvPicPr>
        <p:blipFill>
          <a:blip r:embed="rId2" cstate="email">
            <a:alphaModFix amt="17000"/>
            <a:extLst>
              <a:ext uri="{28A0092B-C50C-407E-A947-70E740481C1C}">
                <a14:useLocalDpi xmlns:a14="http://schemas.microsoft.com/office/drawing/2010/main"/>
              </a:ext>
            </a:extLst>
          </a:blip>
          <a:stretch>
            <a:fillRect/>
          </a:stretch>
        </p:blipFill>
        <p:spPr>
          <a:xfrm flipH="1">
            <a:off x="2" y="0"/>
            <a:ext cx="4571998" cy="5143500"/>
          </a:xfrm>
          <a:prstGeom prst="rect">
            <a:avLst/>
          </a:prstGeom>
          <a:solidFill>
            <a:schemeClr val="tx1"/>
          </a:solidFill>
        </p:spPr>
      </p:pic>
      <p:sp>
        <p:nvSpPr>
          <p:cNvPr id="3" name="Rectangle 2"/>
          <p:cNvSpPr/>
          <p:nvPr userDrawn="1"/>
        </p:nvSpPr>
        <p:spPr>
          <a:xfrm>
            <a:off x="0" y="0"/>
            <a:ext cx="4572000" cy="5143500"/>
          </a:xfrm>
          <a:prstGeom prst="rect">
            <a:avLst/>
          </a:prstGeom>
          <a:solidFill>
            <a:srgbClr val="FF6C0C">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87313" y="1049914"/>
            <a:ext cx="4419600" cy="3551347"/>
          </a:xfrm>
          <a:prstGeom prst="rect">
            <a:avLst/>
          </a:prstGeom>
        </p:spPr>
        <p:txBody>
          <a:bodyPr/>
          <a:lstStyle>
            <a:lvl1pPr marL="0" indent="0">
              <a:buFont typeface="+mj-lt"/>
              <a:buNone/>
              <a:defRPr sz="2000">
                <a:solidFill>
                  <a:schemeClr val="bg1"/>
                </a:solidFill>
                <a:latin typeface="Arial" panose="020B0604020202020204" pitchFamily="34" charset="0"/>
                <a:cs typeface="Arial" panose="020B0604020202020204" pitchFamily="34" charset="0"/>
              </a:defRPr>
            </a:lvl1pPr>
            <a:lvl2pPr>
              <a:defRPr sz="1800">
                <a:solidFill>
                  <a:schemeClr val="bg1"/>
                </a:solidFill>
                <a:latin typeface="Arial" panose="020B0604020202020204" pitchFamily="34" charset="0"/>
                <a:cs typeface="Arial" panose="020B0604020202020204" pitchFamily="34" charset="0"/>
              </a:defRPr>
            </a:lvl2pPr>
            <a:lvl3pPr>
              <a:defRPr sz="1600">
                <a:solidFill>
                  <a:schemeClr val="bg1"/>
                </a:solidFill>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 y="263347"/>
            <a:ext cx="4572000" cy="523220"/>
          </a:xfrm>
          <a:prstGeom prst="rect">
            <a:avLst/>
          </a:prstGeom>
          <a:noFill/>
        </p:spPr>
        <p:txBody>
          <a:bodyPr wrap="square" rtlCol="0">
            <a:spAutoFit/>
          </a:bodyPr>
          <a:lstStyle/>
          <a:p>
            <a:pPr algn="ctr"/>
            <a:r>
              <a:rPr lang="lv-LV" sz="2800" b="1" dirty="0" smtClean="0">
                <a:solidFill>
                  <a:schemeClr val="bg1"/>
                </a:solidFill>
                <a:latin typeface="Arial" panose="020B0604020202020204" pitchFamily="34" charset="0"/>
                <a:cs typeface="Arial" panose="020B0604020202020204" pitchFamily="34" charset="0"/>
              </a:rPr>
              <a:t>Pārbaudi</a:t>
            </a:r>
            <a:r>
              <a:rPr lang="lv-LV" sz="2800" b="1" baseline="0" dirty="0" smtClean="0">
                <a:solidFill>
                  <a:schemeClr val="bg1"/>
                </a:solidFill>
                <a:latin typeface="Arial" panose="020B0604020202020204" pitchFamily="34" charset="0"/>
                <a:cs typeface="Arial" panose="020B0604020202020204" pitchFamily="34" charset="0"/>
              </a:rPr>
              <a:t> sevi</a:t>
            </a:r>
            <a:endParaRPr lang="en-US" sz="2800" b="1" dirty="0">
              <a:solidFill>
                <a:schemeClr val="bg1"/>
              </a:solidFill>
              <a:latin typeface="Arial" panose="020B0604020202020204" pitchFamily="34" charset="0"/>
              <a:cs typeface="Arial" panose="020B0604020202020204" pitchFamily="34" charset="0"/>
            </a:endParaRPr>
          </a:p>
        </p:txBody>
      </p:sp>
      <p:sp>
        <p:nvSpPr>
          <p:cNvPr id="9" name="TextBox 8"/>
          <p:cNvSpPr txBox="1"/>
          <p:nvPr userDrawn="1"/>
        </p:nvSpPr>
        <p:spPr>
          <a:xfrm>
            <a:off x="4572001" y="263347"/>
            <a:ext cx="4572000" cy="523220"/>
          </a:xfrm>
          <a:prstGeom prst="rect">
            <a:avLst/>
          </a:prstGeom>
          <a:noFill/>
        </p:spPr>
        <p:txBody>
          <a:bodyPr wrap="square" rtlCol="0">
            <a:spAutoFit/>
          </a:bodyPr>
          <a:lstStyle/>
          <a:p>
            <a:pPr algn="ctr"/>
            <a:r>
              <a:rPr lang="lv-LV" sz="2800" b="1" dirty="0" smtClean="0">
                <a:solidFill>
                  <a:schemeClr val="tx2"/>
                </a:solidFill>
                <a:latin typeface="Arial" panose="020B0604020202020204" pitchFamily="34" charset="0"/>
                <a:cs typeface="Arial" panose="020B0604020202020204" pitchFamily="34" charset="0"/>
              </a:rPr>
              <a:t>Atbildes</a:t>
            </a:r>
            <a:endParaRPr lang="en-US" sz="2800" b="1" dirty="0">
              <a:solidFill>
                <a:schemeClr val="tx2"/>
              </a:solidFill>
              <a:latin typeface="Arial" panose="020B0604020202020204" pitchFamily="34" charset="0"/>
              <a:cs typeface="Arial" panose="020B0604020202020204" pitchFamily="34" charset="0"/>
            </a:endParaRPr>
          </a:p>
        </p:txBody>
      </p:sp>
      <p:sp>
        <p:nvSpPr>
          <p:cNvPr id="10" name="Text Placeholder 4"/>
          <p:cNvSpPr>
            <a:spLocks noGrp="1"/>
          </p:cNvSpPr>
          <p:nvPr>
            <p:ph type="body" sz="quarter" idx="11"/>
          </p:nvPr>
        </p:nvSpPr>
        <p:spPr>
          <a:xfrm>
            <a:off x="4648201" y="1049914"/>
            <a:ext cx="4419600" cy="3551347"/>
          </a:xfrm>
          <a:prstGeom prst="rect">
            <a:avLst/>
          </a:prstGeom>
        </p:spPr>
        <p:txBody>
          <a:bodyPr/>
          <a:lstStyle>
            <a:lvl1pPr marL="0" indent="0">
              <a:buFont typeface="+mj-lt"/>
              <a:buNone/>
              <a:defRPr sz="2000">
                <a:solidFill>
                  <a:schemeClr val="tx2"/>
                </a:solidFill>
                <a:latin typeface="Arial" panose="020B0604020202020204" pitchFamily="34" charset="0"/>
                <a:cs typeface="Arial" panose="020B0604020202020204" pitchFamily="34" charset="0"/>
              </a:defRPr>
            </a:lvl1pPr>
            <a:lvl2pPr>
              <a:defRPr sz="1800">
                <a:solidFill>
                  <a:schemeClr val="tx2"/>
                </a:solidFill>
                <a:latin typeface="Arial" panose="020B0604020202020204" pitchFamily="34" charset="0"/>
                <a:cs typeface="Arial" panose="020B0604020202020204" pitchFamily="34" charset="0"/>
              </a:defRPr>
            </a:lvl2pPr>
            <a:lvl3pPr>
              <a:defRPr sz="1600">
                <a:solidFill>
                  <a:schemeClr val="tx2"/>
                </a:solidFill>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grpSp>
        <p:nvGrpSpPr>
          <p:cNvPr id="12" name="Group 11"/>
          <p:cNvGrpSpPr/>
          <p:nvPr userDrawn="1"/>
        </p:nvGrpSpPr>
        <p:grpSpPr>
          <a:xfrm>
            <a:off x="501312" y="334099"/>
            <a:ext cx="406266" cy="381716"/>
            <a:chOff x="6471270" y="680644"/>
            <a:chExt cx="1763486" cy="1656920"/>
          </a:xfrm>
        </p:grpSpPr>
        <p:cxnSp>
          <p:nvCxnSpPr>
            <p:cNvPr id="13" name="Straight Connector 12"/>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156371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smtClean="0"/>
              <a:t>Click to edit Master title </a:t>
            </a:r>
            <a:r>
              <a:rPr lang="en-US" dirty="0" err="1" smtClean="0"/>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769521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71480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431384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smtClean="0">
                <a:solidFill>
                  <a:schemeClr val="tx2"/>
                </a:solidFill>
              </a:rPr>
              <a:t>NMS </a:t>
            </a:r>
            <a:r>
              <a:rPr lang="en-GB" sz="1000" baseline="0" dirty="0" err="1" smtClean="0">
                <a:solidFill>
                  <a:schemeClr val="tx2"/>
                </a:solidFill>
              </a:rPr>
              <a:t>Izlases</a:t>
            </a:r>
            <a:r>
              <a:rPr lang="en-GB" sz="1000" baseline="0" dirty="0" smtClean="0">
                <a:solidFill>
                  <a:schemeClr val="tx2"/>
                </a:solidFill>
              </a:rPr>
              <a:t> </a:t>
            </a:r>
            <a:r>
              <a:rPr lang="en-GB" sz="1000" baseline="0" dirty="0" err="1" smtClean="0">
                <a:solidFill>
                  <a:schemeClr val="tx2"/>
                </a:solidFill>
              </a:rPr>
              <a:t>Nodarb</a:t>
            </a:r>
            <a:r>
              <a:rPr lang="lv-LV" sz="1000" baseline="0" dirty="0" smtClean="0">
                <a:solidFill>
                  <a:schemeClr val="tx2"/>
                </a:solidFill>
              </a:rPr>
              <a:t>ības</a:t>
            </a:r>
            <a:r>
              <a:rPr lang="en-US" sz="1000" baseline="0" dirty="0" smtClean="0">
                <a:solidFill>
                  <a:schemeClr val="tx2"/>
                </a:solidFill>
              </a:rPr>
              <a:t> |  </a:t>
            </a:r>
            <a:r>
              <a:rPr lang="lv-LV" sz="1000" baseline="0" dirty="0" smtClean="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77" r:id="rId3"/>
    <p:sldLayoutId id="2147483684" r:id="rId4"/>
    <p:sldLayoutId id="214748369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smtClean="0">
                <a:solidFill>
                  <a:schemeClr val="tx2"/>
                </a:solidFill>
              </a:rPr>
              <a:t>NMS </a:t>
            </a:r>
            <a:r>
              <a:rPr lang="en-GB" sz="1000" baseline="0" dirty="0" err="1" smtClean="0">
                <a:solidFill>
                  <a:schemeClr val="tx2"/>
                </a:solidFill>
              </a:rPr>
              <a:t>Izlases</a:t>
            </a:r>
            <a:r>
              <a:rPr lang="en-GB" sz="1000" baseline="0" dirty="0" smtClean="0">
                <a:solidFill>
                  <a:schemeClr val="tx2"/>
                </a:solidFill>
              </a:rPr>
              <a:t> </a:t>
            </a:r>
            <a:r>
              <a:rPr lang="en-GB" sz="1000" baseline="0" dirty="0" err="1" smtClean="0">
                <a:solidFill>
                  <a:schemeClr val="tx2"/>
                </a:solidFill>
              </a:rPr>
              <a:t>Nodarb</a:t>
            </a:r>
            <a:r>
              <a:rPr lang="lv-LV" sz="1000" baseline="0" dirty="0" smtClean="0">
                <a:solidFill>
                  <a:schemeClr val="tx2"/>
                </a:solidFill>
              </a:rPr>
              <a:t>ības</a:t>
            </a:r>
            <a:r>
              <a:rPr lang="en-US" sz="1000" baseline="0" dirty="0" smtClean="0">
                <a:solidFill>
                  <a:schemeClr val="tx2"/>
                </a:solidFill>
              </a:rPr>
              <a:t> |  </a:t>
            </a:r>
            <a:r>
              <a:rPr lang="lv-LV" sz="1000" baseline="0" dirty="0" smtClean="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4222885511"/>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3" r:id="rId1"/>
    <p:sldLayoutId id="2147483691" r:id="rId2"/>
    <p:sldLayoutId id="2147483692"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bit.ly/2z8FL8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 y="1945640"/>
            <a:ext cx="3609975" cy="3052118"/>
          </a:xfrm>
        </p:spPr>
        <p:txBody>
          <a:bodyPr/>
          <a:lstStyle/>
          <a:p>
            <a:pPr algn="ctr"/>
            <a:r>
              <a:rPr lang="en-US" dirty="0" err="1" smtClean="0"/>
              <a:t>Dirihl</a:t>
            </a:r>
            <a:r>
              <a:rPr lang="lv-LV" dirty="0" smtClean="0"/>
              <a:t>ē princips: </a:t>
            </a:r>
            <a:r>
              <a:rPr lang="en-US" dirty="0" err="1" smtClean="0"/>
              <a:t>Visp</a:t>
            </a:r>
            <a:r>
              <a:rPr lang="lv-LV" dirty="0" smtClean="0"/>
              <a:t>ārinājumi</a:t>
            </a:r>
            <a:br>
              <a:rPr lang="lv-LV" dirty="0" smtClean="0"/>
            </a:br>
            <a:r>
              <a:rPr lang="lv-LV" dirty="0" smtClean="0"/>
              <a:t>(2. daļa)</a:t>
            </a:r>
            <a:br>
              <a:rPr lang="lv-LV" dirty="0" smtClean="0"/>
            </a:br>
            <a:r>
              <a:rPr lang="lv-LV" sz="2000" dirty="0"/>
              <a:t>Sagatavošanās materiāls 2018-02 Novadu olimpiādei</a:t>
            </a:r>
            <a:r>
              <a:rPr lang="lv-LV" sz="2000" dirty="0" smtClean="0"/>
              <a:t/>
            </a:r>
            <a:br>
              <a:rPr lang="lv-LV" sz="2000" dirty="0" smtClean="0"/>
            </a:br>
            <a:r>
              <a:rPr lang="lv-LV" sz="2000" dirty="0"/>
              <a:t/>
            </a:r>
            <a:br>
              <a:rPr lang="lv-LV" sz="2000" dirty="0"/>
            </a:br>
            <a:endParaRPr lang="en-US" b="0"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Vispārinātais Dirihlē princips</a:t>
            </a:r>
          </a:p>
          <a:p>
            <a:pPr marL="285750" indent="-285750">
              <a:lnSpc>
                <a:spcPct val="100000"/>
              </a:lnSpc>
              <a:buFont typeface="Webdings" panose="05030102010509060703" pitchFamily="18" charset="2"/>
              <a:buChar char="4"/>
            </a:pPr>
            <a:r>
              <a:rPr lang="lv-LV" sz="2000" dirty="0" smtClean="0">
                <a:solidFill>
                  <a:schemeClr val="tx2"/>
                </a:solidFill>
              </a:rPr>
              <a:t>Kombinatorika būrīšu saskaitīšanai</a:t>
            </a:r>
          </a:p>
          <a:p>
            <a:pPr marL="285750" indent="-285750">
              <a:lnSpc>
                <a:spcPct val="100000"/>
              </a:lnSpc>
              <a:buFont typeface="Webdings" panose="05030102010509060703" pitchFamily="18" charset="2"/>
              <a:buChar char="4"/>
            </a:pPr>
            <a:r>
              <a:rPr lang="lv-LV" sz="2000" dirty="0" smtClean="0">
                <a:solidFill>
                  <a:schemeClr val="tx2"/>
                </a:solidFill>
              </a:rPr>
              <a:t>Vienādība ar noteiktu precizitāti</a:t>
            </a: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p:txBody>
      </p:sp>
      <p:sp>
        <p:nvSpPr>
          <p:cNvPr id="4" name="TextBox 3"/>
          <p:cNvSpPr txBox="1"/>
          <p:nvPr/>
        </p:nvSpPr>
        <p:spPr>
          <a:xfrm>
            <a:off x="1128409" y="1264596"/>
            <a:ext cx="184731" cy="369332"/>
          </a:xfrm>
          <a:prstGeom prst="rect">
            <a:avLst/>
          </a:prstGeom>
          <a:noFill/>
        </p:spPr>
        <p:txBody>
          <a:bodyPr wrap="none" rtlCol="0">
            <a:spAutoFit/>
          </a:bodyPr>
          <a:lstStyle/>
          <a:p>
            <a:endParaRPr lang="en-US" dirty="0"/>
          </a:p>
        </p:txBody>
      </p:sp>
      <p:pic>
        <p:nvPicPr>
          <p:cNvPr id="1026" name="Picture 2" descr="Preview of your QR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693" y="151496"/>
            <a:ext cx="1268582" cy="1268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32207" y="291830"/>
            <a:ext cx="3300904" cy="830997"/>
          </a:xfrm>
          <a:prstGeom prst="rect">
            <a:avLst/>
          </a:prstGeom>
          <a:noFill/>
        </p:spPr>
        <p:txBody>
          <a:bodyPr wrap="none" rtlCol="0">
            <a:spAutoFit/>
          </a:bodyPr>
          <a:lstStyle/>
          <a:p>
            <a:pPr algn="ctr"/>
            <a:r>
              <a:rPr lang="lv-LV" sz="2400" dirty="0" smtClean="0">
                <a:solidFill>
                  <a:schemeClr val="tx2"/>
                </a:solidFill>
                <a:cs typeface="Times New Roman" panose="02020603050405020304" pitchFamily="18" charset="0"/>
              </a:rPr>
              <a:t>Apciemojiet NMS lapu!</a:t>
            </a:r>
          </a:p>
          <a:p>
            <a:pPr algn="ctr"/>
            <a:r>
              <a:rPr lang="lv-LV" sz="2400" i="1" dirty="0" smtClean="0">
                <a:latin typeface="Times New Roman" panose="02020603050405020304" pitchFamily="18" charset="0"/>
                <a:cs typeface="Times New Roman" panose="02020603050405020304" pitchFamily="18" charset="0"/>
                <a:hlinkClick r:id="rId4"/>
              </a:rPr>
              <a:t>http</a:t>
            </a:r>
            <a:r>
              <a:rPr lang="lv-LV" sz="2400" i="1" dirty="0">
                <a:latin typeface="Times New Roman" panose="02020603050405020304" pitchFamily="18" charset="0"/>
                <a:cs typeface="Times New Roman" panose="02020603050405020304" pitchFamily="18" charset="0"/>
                <a:hlinkClick r:id="rId4"/>
              </a:rPr>
              <a:t>://</a:t>
            </a:r>
            <a:r>
              <a:rPr lang="lv-LV" sz="2400" i="1" dirty="0" smtClean="0">
                <a:latin typeface="Times New Roman" panose="02020603050405020304" pitchFamily="18" charset="0"/>
                <a:cs typeface="Times New Roman" panose="02020603050405020304" pitchFamily="18" charset="0"/>
                <a:hlinkClick r:id="rId4"/>
              </a:rPr>
              <a:t>bit.ly/2z8FL8T</a:t>
            </a:r>
            <a:r>
              <a:rPr lang="lv-LV" sz="2400" i="1" dirty="0" smtClean="0">
                <a:latin typeface="Times New Roman" panose="02020603050405020304" pitchFamily="18"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215295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3 uzdevumus var (ne)izrēķināt 8 veidos</a:t>
            </a:r>
            <a:endParaRPr lang="en-US" dirty="0"/>
          </a:p>
        </p:txBody>
      </p:sp>
      <p:pic>
        <p:nvPicPr>
          <p:cNvPr id="6" name="Picture 5"/>
          <p:cNvPicPr>
            <a:picLocks noChangeAspect="1"/>
          </p:cNvPicPr>
          <p:nvPr/>
        </p:nvPicPr>
        <p:blipFill>
          <a:blip r:embed="rId2"/>
          <a:stretch>
            <a:fillRect/>
          </a:stretch>
        </p:blipFill>
        <p:spPr>
          <a:xfrm>
            <a:off x="760089" y="2020358"/>
            <a:ext cx="7181153" cy="1434042"/>
          </a:xfrm>
          <a:prstGeom prst="rect">
            <a:avLst/>
          </a:prstGeom>
        </p:spPr>
      </p:pic>
      <p:sp>
        <p:nvSpPr>
          <p:cNvPr id="7" name="TextBox 6"/>
          <p:cNvSpPr txBox="1"/>
          <p:nvPr/>
        </p:nvSpPr>
        <p:spPr>
          <a:xfrm>
            <a:off x="271271" y="631206"/>
            <a:ext cx="6146234" cy="1200329"/>
          </a:xfrm>
          <a:prstGeom prst="rect">
            <a:avLst/>
          </a:prstGeom>
          <a:noFill/>
        </p:spPr>
        <p:txBody>
          <a:bodyPr wrap="none" rtlCol="0">
            <a:spAutoFit/>
          </a:bodyPr>
          <a:lstStyle/>
          <a:p>
            <a:r>
              <a:rPr lang="lv-LV" sz="2400" dirty="0" smtClean="0">
                <a:solidFill>
                  <a:schemeClr val="tx2"/>
                </a:solidFill>
              </a:rPr>
              <a:t>13 skolēni vienā būrītī?</a:t>
            </a:r>
          </a:p>
          <a:p>
            <a:pPr marL="342900" indent="-342900">
              <a:buClr>
                <a:srgbClr val="00B050"/>
              </a:buClr>
              <a:buSzPct val="90000"/>
              <a:buFont typeface="Webdings" panose="05030102010509060703" pitchFamily="18" charset="2"/>
              <a:buChar char="4"/>
            </a:pPr>
            <a:r>
              <a:rPr lang="lv-LV" sz="2400" b="1" dirty="0" smtClean="0">
                <a:solidFill>
                  <a:schemeClr val="tx2"/>
                </a:solidFill>
              </a:rPr>
              <a:t>Trusīši: </a:t>
            </a:r>
            <a:r>
              <a:rPr lang="lv-LV" sz="2400" dirty="0" smtClean="0">
                <a:solidFill>
                  <a:schemeClr val="tx2"/>
                </a:solidFill>
              </a:rPr>
              <a:t>Skolēni</a:t>
            </a:r>
          </a:p>
          <a:p>
            <a:pPr marL="342900" indent="-342900">
              <a:buClr>
                <a:srgbClr val="00B050"/>
              </a:buClr>
              <a:buSzPct val="90000"/>
              <a:buFont typeface="Webdings" panose="05030102010509060703" pitchFamily="18" charset="2"/>
              <a:buChar char="4"/>
            </a:pPr>
            <a:r>
              <a:rPr lang="lv-LV" sz="2400" b="1" dirty="0" smtClean="0">
                <a:solidFill>
                  <a:schemeClr val="tx2"/>
                </a:solidFill>
              </a:rPr>
              <a:t>Būrīši: </a:t>
            </a:r>
            <a:r>
              <a:rPr lang="lv-LV" sz="2400" dirty="0" smtClean="0">
                <a:solidFill>
                  <a:schemeClr val="tx2"/>
                </a:solidFill>
              </a:rPr>
              <a:t>Izrēķināto uzdevumu kombinācija</a:t>
            </a:r>
            <a:endParaRPr lang="en-US" sz="2400" dirty="0">
              <a:solidFill>
                <a:schemeClr val="tx2"/>
              </a:solidFill>
            </a:endParaRPr>
          </a:p>
        </p:txBody>
      </p:sp>
    </p:spTree>
    <p:extLst>
      <p:ext uri="{BB962C8B-B14F-4D97-AF65-F5344CB8AC3E}">
        <p14:creationId xmlns:p14="http://schemas.microsoft.com/office/powerpoint/2010/main" val="750527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lv-LV" sz="2400" dirty="0"/>
              <a:t>Rūtiņu virsotnēs atzīmēti 16 balti punkti (skat. 1. att.). Vai tieši septiņus punktus var nokrāsot melnus tā, </a:t>
            </a:r>
            <a:r>
              <a:rPr lang="lv-LV" sz="2400" dirty="0" smtClean="0"/>
              <a:t>lai nekādi </a:t>
            </a:r>
            <a:r>
              <a:rPr lang="lv-LV" sz="2400" dirty="0"/>
              <a:t>trīs vienā krāsā nokrāsoti punkti neatrastos uz vienas taisnes?</a:t>
            </a:r>
            <a:endParaRPr lang="en-US" sz="2400" dirty="0"/>
          </a:p>
        </p:txBody>
      </p:sp>
      <p:sp>
        <p:nvSpPr>
          <p:cNvPr id="3" name="Title 2"/>
          <p:cNvSpPr>
            <a:spLocks noGrp="1"/>
          </p:cNvSpPr>
          <p:nvPr>
            <p:ph type="title"/>
          </p:nvPr>
        </p:nvSpPr>
        <p:spPr/>
        <p:txBody>
          <a:bodyPr/>
          <a:lstStyle/>
          <a:p>
            <a:r>
              <a:rPr lang="lv-LV" sz="2400" dirty="0" smtClean="0"/>
              <a:t>11. uzdevums</a:t>
            </a:r>
            <a:endParaRPr lang="en-US" sz="2400" dirty="0"/>
          </a:p>
        </p:txBody>
      </p:sp>
      <p:pic>
        <p:nvPicPr>
          <p:cNvPr id="4" name="Picture 3"/>
          <p:cNvPicPr>
            <a:picLocks noChangeAspect="1"/>
          </p:cNvPicPr>
          <p:nvPr/>
        </p:nvPicPr>
        <p:blipFill>
          <a:blip r:embed="rId2"/>
          <a:stretch>
            <a:fillRect/>
          </a:stretch>
        </p:blipFill>
        <p:spPr>
          <a:xfrm>
            <a:off x="2765353" y="1950820"/>
            <a:ext cx="1838026" cy="1755417"/>
          </a:xfrm>
          <a:prstGeom prst="rect">
            <a:avLst/>
          </a:prstGeom>
        </p:spPr>
      </p:pic>
    </p:spTree>
    <p:extLst>
      <p:ext uri="{BB962C8B-B14F-4D97-AF65-F5344CB8AC3E}">
        <p14:creationId xmlns:p14="http://schemas.microsoft.com/office/powerpoint/2010/main" val="1941917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i="1" dirty="0" smtClean="0"/>
              <a:t>Vai </a:t>
            </a:r>
            <a:r>
              <a:rPr lang="lv-LV" i="1" dirty="0"/>
              <a:t>tieši septiņus punktus var nokrāsot </a:t>
            </a:r>
            <a:r>
              <a:rPr lang="lv-LV" b="1" i="1" dirty="0"/>
              <a:t>melnus</a:t>
            </a:r>
            <a:r>
              <a:rPr lang="lv-LV" i="1" dirty="0"/>
              <a:t> tā, lai nekādi trīs </a:t>
            </a:r>
            <a:r>
              <a:rPr lang="lv-LV" b="1" i="1" dirty="0"/>
              <a:t>vienā krāsā </a:t>
            </a:r>
            <a:r>
              <a:rPr lang="lv-LV" i="1" dirty="0"/>
              <a:t>nokrāsoti punkti neatrastos uz vienas taisnes</a:t>
            </a:r>
            <a:r>
              <a:rPr lang="lv-LV" i="1" dirty="0" smtClean="0"/>
              <a:t>?</a:t>
            </a:r>
          </a:p>
          <a:p>
            <a:endParaRPr lang="lv-LV" i="1" dirty="0" smtClean="0"/>
          </a:p>
          <a:p>
            <a:r>
              <a:rPr lang="lv-LV" dirty="0" smtClean="0"/>
              <a:t>Ja 7 punkti no 16 ir </a:t>
            </a:r>
            <a:r>
              <a:rPr lang="lv-LV" b="1" dirty="0" smtClean="0"/>
              <a:t>melni</a:t>
            </a:r>
            <a:r>
              <a:rPr lang="lv-LV" dirty="0" smtClean="0"/>
              <a:t>, tad atlikušie 9 ir </a:t>
            </a:r>
            <a:r>
              <a:rPr lang="lv-LV" b="1" dirty="0" smtClean="0"/>
              <a:t>balti</a:t>
            </a:r>
            <a:r>
              <a:rPr lang="lv-LV" dirty="0" smtClean="0"/>
              <a:t>. </a:t>
            </a:r>
          </a:p>
          <a:p>
            <a:r>
              <a:rPr lang="lv-LV" dirty="0" smtClean="0"/>
              <a:t>Baltos novietot tā, lai nekādi trīs neatrastos uz vienas taisnes, acīmredzot, ir grūtāk nekā melnos.</a:t>
            </a:r>
            <a:endParaRPr lang="en-US" dirty="0"/>
          </a:p>
          <a:p>
            <a:endParaRPr lang="en-US" dirty="0"/>
          </a:p>
        </p:txBody>
      </p:sp>
      <p:sp>
        <p:nvSpPr>
          <p:cNvPr id="4" name="Title 3"/>
          <p:cNvSpPr>
            <a:spLocks noGrp="1"/>
          </p:cNvSpPr>
          <p:nvPr>
            <p:ph type="title"/>
          </p:nvPr>
        </p:nvSpPr>
        <p:spPr/>
        <p:txBody>
          <a:bodyPr/>
          <a:lstStyle/>
          <a:p>
            <a:r>
              <a:rPr lang="lv-LV" dirty="0"/>
              <a:t>Asimetrija uzdevuma </a:t>
            </a:r>
            <a:r>
              <a:rPr lang="lv-LV" dirty="0" smtClean="0"/>
              <a:t>nosacījumā</a:t>
            </a:r>
            <a:endParaRPr lang="en-US" dirty="0"/>
          </a:p>
        </p:txBody>
      </p:sp>
    </p:spTree>
    <p:extLst>
      <p:ext uri="{BB962C8B-B14F-4D97-AF65-F5344CB8AC3E}">
        <p14:creationId xmlns:p14="http://schemas.microsoft.com/office/powerpoint/2010/main" val="3648620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347471" y="758505"/>
                <a:ext cx="6478997" cy="3680145"/>
              </a:xfrm>
            </p:spPr>
            <p:txBody>
              <a:bodyPr>
                <a:normAutofit fontScale="92500" lnSpcReduction="10000"/>
              </a:bodyPr>
              <a:lstStyle/>
              <a:p>
                <a:r>
                  <a:rPr lang="lv-LV" dirty="0" smtClean="0"/>
                  <a:t>Četros būrīšos (=uz četrām horizontālām taisnēm) novietoti </a:t>
                </a:r>
                <a14:m>
                  <m:oMath xmlns:m="http://schemas.openxmlformats.org/officeDocument/2006/math">
                    <m:r>
                      <a:rPr lang="lv-LV" i="1" dirty="0" smtClean="0">
                        <a:latin typeface="Cambria Math" panose="02040503050406030204" pitchFamily="18" charset="0"/>
                      </a:rPr>
                      <m:t>9</m:t>
                    </m:r>
                  </m:oMath>
                </a14:m>
                <a:r>
                  <a:rPr lang="lv-LV" dirty="0" smtClean="0"/>
                  <a:t> balti punkti. </a:t>
                </a:r>
              </a:p>
              <a:p>
                <a:r>
                  <a:rPr lang="lv-LV" dirty="0" smtClean="0"/>
                  <a:t>Pa divi vienā būrītī nesanāks </a:t>
                </a:r>
                <a:r>
                  <a:rPr lang="lv-LV" dirty="0" smtClean="0">
                    <a:sym typeface="Wingdings" panose="05000000000000000000" pitchFamily="2" charset="2"/>
                  </a:rPr>
                  <a:t> atradīsies būrītis, kurā ir </a:t>
                </a:r>
                <a14:m>
                  <m:oMath xmlns:m="http://schemas.openxmlformats.org/officeDocument/2006/math">
                    <m:r>
                      <a:rPr lang="lv-LV" i="1" dirty="0" smtClean="0">
                        <a:latin typeface="Cambria Math" panose="02040503050406030204" pitchFamily="18" charset="0"/>
                        <a:sym typeface="Wingdings" panose="05000000000000000000" pitchFamily="2" charset="2"/>
                      </a:rPr>
                      <m:t>3</m:t>
                    </m:r>
                  </m:oMath>
                </a14:m>
                <a:r>
                  <a:rPr lang="lv-LV" dirty="0" smtClean="0">
                    <a:sym typeface="Wingdings" panose="05000000000000000000" pitchFamily="2" charset="2"/>
                  </a:rPr>
                  <a:t> punkti. Tie arī būs uz uz vienas taisnes.</a:t>
                </a:r>
              </a:p>
              <a:p>
                <a:r>
                  <a:rPr lang="en-US" b="1" dirty="0" err="1" smtClean="0">
                    <a:sym typeface="Wingdings" panose="05000000000000000000" pitchFamily="2" charset="2"/>
                  </a:rPr>
                  <a:t>Piebildes</a:t>
                </a:r>
                <a:r>
                  <a:rPr lang="lv-LV" b="1" dirty="0" smtClean="0">
                    <a:sym typeface="Wingdings" panose="05000000000000000000" pitchFamily="2" charset="2"/>
                  </a:rPr>
                  <a:t>:</a:t>
                </a:r>
                <a:endParaRPr lang="lv-LV" b="1" dirty="0" smtClean="0">
                  <a:sym typeface="Wingdings" panose="05000000000000000000" pitchFamily="2" charset="2"/>
                </a:endParaRPr>
              </a:p>
              <a:p>
                <a:pPr marL="342900" indent="-342900">
                  <a:buFont typeface="Webdings" panose="05030102010509060703" pitchFamily="18" charset="2"/>
                  <a:buChar char="4"/>
                </a:pPr>
                <a:r>
                  <a:rPr lang="lv-LV" dirty="0" smtClean="0">
                    <a:sym typeface="Wingdings" panose="05000000000000000000" pitchFamily="2" charset="2"/>
                  </a:rPr>
                  <a:t>Var pamatot ne vien taisnes eksistenci, bet pat horizontālas taisnes eksistenci caur punktiem vienā krāsā. </a:t>
                </a:r>
              </a:p>
              <a:p>
                <a:pPr marL="342900" indent="-342900">
                  <a:buFont typeface="Webdings" panose="05030102010509060703" pitchFamily="18" charset="2"/>
                  <a:buChar char="4"/>
                </a:pPr>
                <a:r>
                  <a:rPr lang="lv-LV" dirty="0" smtClean="0">
                    <a:sym typeface="Wingdings" panose="05000000000000000000" pitchFamily="2" charset="2"/>
                  </a:rPr>
                  <a:t>Kas notiek, ja punkti ir </a:t>
                </a:r>
                <a14:m>
                  <m:oMath xmlns:m="http://schemas.openxmlformats.org/officeDocument/2006/math">
                    <m:r>
                      <a:rPr lang="lv-LV" i="1" dirty="0" smtClean="0">
                        <a:latin typeface="Cambria Math" panose="02040503050406030204" pitchFamily="18" charset="0"/>
                        <a:sym typeface="Wingdings" panose="05000000000000000000" pitchFamily="2" charset="2"/>
                      </a:rPr>
                      <m:t>8</m:t>
                    </m:r>
                  </m:oMath>
                </a14:m>
                <a:r>
                  <a:rPr lang="lv-LV" dirty="0" smtClean="0">
                    <a:sym typeface="Wingdings" panose="05000000000000000000" pitchFamily="2" charset="2"/>
                  </a:rPr>
                  <a:t> melni un </a:t>
                </a:r>
                <a14:m>
                  <m:oMath xmlns:m="http://schemas.openxmlformats.org/officeDocument/2006/math">
                    <m:r>
                      <a:rPr lang="lv-LV" i="1" dirty="0" smtClean="0">
                        <a:latin typeface="Cambria Math" panose="02040503050406030204" pitchFamily="18" charset="0"/>
                        <a:sym typeface="Wingdings" panose="05000000000000000000" pitchFamily="2" charset="2"/>
                      </a:rPr>
                      <m:t>8</m:t>
                    </m:r>
                  </m:oMath>
                </a14:m>
                <a:r>
                  <a:rPr lang="lv-LV" dirty="0" smtClean="0">
                    <a:sym typeface="Wingdings" panose="05000000000000000000" pitchFamily="2" charset="2"/>
                  </a:rPr>
                  <a:t> balti? (Vai vienmēr būs </a:t>
                </a:r>
                <a14:m>
                  <m:oMath xmlns:m="http://schemas.openxmlformats.org/officeDocument/2006/math">
                    <m:r>
                      <a:rPr lang="lv-LV" i="1" dirty="0" smtClean="0">
                        <a:latin typeface="Cambria Math" panose="02040503050406030204" pitchFamily="18" charset="0"/>
                        <a:sym typeface="Wingdings" panose="05000000000000000000" pitchFamily="2" charset="2"/>
                      </a:rPr>
                      <m:t>3</m:t>
                    </m:r>
                  </m:oMath>
                </a14:m>
                <a:r>
                  <a:rPr lang="lv-LV" dirty="0" smtClean="0">
                    <a:sym typeface="Wingdings" panose="05000000000000000000" pitchFamily="2" charset="2"/>
                  </a:rPr>
                  <a:t> vienādi nokrāsoti punkti uz vienas taisnes?)</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347471" y="758505"/>
                <a:ext cx="6478997" cy="3680145"/>
              </a:xfrm>
              <a:blipFill rotWithShape="0">
                <a:blip r:embed="rId2"/>
                <a:stretch>
                  <a:fillRect l="-2634" t="-3146" r="-1881" b="-215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Punktus var grupēt, piemēram, četrās rindiņās</a:t>
            </a:r>
            <a:endParaRPr lang="en-US" dirty="0"/>
          </a:p>
        </p:txBody>
      </p:sp>
      <p:pic>
        <p:nvPicPr>
          <p:cNvPr id="6" name="Picture 5"/>
          <p:cNvPicPr>
            <a:picLocks noChangeAspect="1"/>
          </p:cNvPicPr>
          <p:nvPr/>
        </p:nvPicPr>
        <p:blipFill>
          <a:blip r:embed="rId3"/>
          <a:stretch>
            <a:fillRect/>
          </a:stretch>
        </p:blipFill>
        <p:spPr>
          <a:xfrm>
            <a:off x="6826468" y="1864109"/>
            <a:ext cx="1838026" cy="1755417"/>
          </a:xfrm>
          <a:prstGeom prst="rect">
            <a:avLst/>
          </a:prstGeom>
        </p:spPr>
      </p:pic>
      <p:sp>
        <p:nvSpPr>
          <p:cNvPr id="7" name="Rounded Rectangle 6"/>
          <p:cNvSpPr/>
          <p:nvPr/>
        </p:nvSpPr>
        <p:spPr>
          <a:xfrm>
            <a:off x="7039303" y="1939159"/>
            <a:ext cx="1466194" cy="25224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7039303" y="2266457"/>
            <a:ext cx="1466194" cy="25224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7039303" y="2641969"/>
            <a:ext cx="1466194" cy="25224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039303" y="3017481"/>
            <a:ext cx="1466194" cy="252248"/>
          </a:xfrm>
          <a:prstGeom prst="round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741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Vai eksistē 2 vienādas liepu lapas?</a:t>
            </a:r>
            <a:endParaRPr lang="en-US" dirty="0"/>
          </a:p>
        </p:txBody>
      </p:sp>
      <p:pic>
        <p:nvPicPr>
          <p:cNvPr id="1026" name="Picture 2" descr="Attēlu rezultāti vaicājumam “bīdmē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434" y="618075"/>
            <a:ext cx="3063254" cy="1144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7/75/Close_up_of_vernier_scale.jpg/260px-Close_up_of_vernier_sca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8096" y="749253"/>
            <a:ext cx="2339340" cy="881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37960" y="1631005"/>
            <a:ext cx="2479612" cy="646331"/>
          </a:xfrm>
          <a:prstGeom prst="rect">
            <a:avLst/>
          </a:prstGeom>
          <a:noFill/>
        </p:spPr>
        <p:txBody>
          <a:bodyPr wrap="square" rtlCol="0">
            <a:spAutoFit/>
          </a:bodyPr>
          <a:lstStyle/>
          <a:p>
            <a:pPr algn="ctr"/>
            <a:r>
              <a:rPr lang="lv-LV" dirty="0" smtClean="0"/>
              <a:t>Nomērīts 3.58 mm</a:t>
            </a:r>
          </a:p>
          <a:p>
            <a:pPr algn="ctr"/>
            <a:r>
              <a:rPr lang="lv-LV" dirty="0" smtClean="0"/>
              <a:t>attālums</a:t>
            </a:r>
            <a:endParaRPr lang="en-US" dirty="0"/>
          </a:p>
        </p:txBody>
      </p:sp>
      <p:pic>
        <p:nvPicPr>
          <p:cNvPr id="1032" name="Picture 8" descr="https://upload.wikimedia.org/wikipedia/commons/thumb/6/65/Electress_Sophia%2C_Princess_Palatine.jpg/330px-Electress_Sophia%2C_Princess_Palatin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1431" y="1905234"/>
            <a:ext cx="1942465" cy="22779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20647" y="4179088"/>
            <a:ext cx="1945213" cy="830997"/>
          </a:xfrm>
          <a:prstGeom prst="rect">
            <a:avLst/>
          </a:prstGeom>
          <a:noFill/>
        </p:spPr>
        <p:txBody>
          <a:bodyPr wrap="none" rtlCol="0">
            <a:spAutoFit/>
          </a:bodyPr>
          <a:lstStyle/>
          <a:p>
            <a:pPr algn="ctr"/>
            <a:r>
              <a:rPr lang="en-US" sz="1200" b="1" dirty="0"/>
              <a:t>Sophia of </a:t>
            </a:r>
            <a:r>
              <a:rPr lang="en-US" sz="1200" b="1" dirty="0" smtClean="0"/>
              <a:t>Hanover</a:t>
            </a:r>
            <a:endParaRPr lang="lv-LV" sz="1200" b="1" dirty="0" smtClean="0"/>
          </a:p>
          <a:p>
            <a:pPr algn="ctr"/>
            <a:r>
              <a:rPr lang="lv-LV" sz="1200" dirty="0" smtClean="0"/>
              <a:t>(</a:t>
            </a:r>
            <a:r>
              <a:rPr lang="en-US" sz="1200" dirty="0" smtClean="0"/>
              <a:t>1630 –</a:t>
            </a:r>
            <a:r>
              <a:rPr lang="lv-LV" sz="1200" dirty="0" smtClean="0"/>
              <a:t> </a:t>
            </a:r>
            <a:r>
              <a:rPr lang="en-US" sz="1200" dirty="0" smtClean="0"/>
              <a:t>1714</a:t>
            </a:r>
            <a:r>
              <a:rPr lang="lv-LV" sz="1200" dirty="0" smtClean="0"/>
              <a:t>)</a:t>
            </a:r>
          </a:p>
          <a:p>
            <a:pPr algn="ctr"/>
            <a:r>
              <a:rPr lang="lv-LV" sz="1200" dirty="0" smtClean="0"/>
              <a:t>Prinču Viljama un Henrija </a:t>
            </a:r>
            <a:br>
              <a:rPr lang="lv-LV" sz="1200" dirty="0" smtClean="0"/>
            </a:br>
            <a:r>
              <a:rPr lang="lv-LV" sz="1200" dirty="0" smtClean="0"/>
              <a:t>(vec)</a:t>
            </a:r>
            <a:r>
              <a:rPr lang="lv-LV" sz="1200" baseline="30000" dirty="0" smtClean="0"/>
              <a:t>11</a:t>
            </a:r>
            <a:r>
              <a:rPr lang="lv-LV" sz="1200" dirty="0" smtClean="0"/>
              <a:t>māmiņa</a:t>
            </a:r>
            <a:endParaRPr lang="en-US" sz="1200" dirty="0"/>
          </a:p>
        </p:txBody>
      </p:sp>
      <p:pic>
        <p:nvPicPr>
          <p:cNvPr id="1034" name="Picture 10" descr="https://upload.wikimedia.org/wikipedia/commons/thumb/e/e4/Karl_August_I.jpg/220px-Karl_August_I.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408" y="1905234"/>
            <a:ext cx="1746188" cy="22779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513477" y="4183216"/>
            <a:ext cx="1402050" cy="646331"/>
          </a:xfrm>
          <a:prstGeom prst="rect">
            <a:avLst/>
          </a:prstGeom>
          <a:noFill/>
        </p:spPr>
        <p:txBody>
          <a:bodyPr wrap="none" rtlCol="0">
            <a:spAutoFit/>
          </a:bodyPr>
          <a:lstStyle/>
          <a:p>
            <a:pPr algn="ctr"/>
            <a:r>
              <a:rPr lang="lv-LV" sz="1200" b="1" dirty="0"/>
              <a:t>Carl August </a:t>
            </a:r>
            <a:endParaRPr lang="lv-LV" sz="1200" b="1" dirty="0" smtClean="0"/>
          </a:p>
          <a:p>
            <a:pPr algn="ctr"/>
            <a:r>
              <a:rPr lang="lv-LV" sz="1200" b="1" dirty="0" smtClean="0"/>
              <a:t>von Alvensleben</a:t>
            </a:r>
          </a:p>
          <a:p>
            <a:pPr algn="ctr"/>
            <a:r>
              <a:rPr lang="lv-LV" sz="1200" dirty="0" smtClean="0"/>
              <a:t>(1661-1697)</a:t>
            </a:r>
            <a:endParaRPr lang="en-US" sz="1200" dirty="0"/>
          </a:p>
        </p:txBody>
      </p:sp>
      <p:pic>
        <p:nvPicPr>
          <p:cNvPr id="1036" name="Picture 12" descr="Attēlu rezultāti vaicājumam “lindenbaum blatt”"/>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6934" r="1886" b="1140"/>
          <a:stretch/>
        </p:blipFill>
        <p:spPr bwMode="auto">
          <a:xfrm>
            <a:off x="6805766" y="2512756"/>
            <a:ext cx="1944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thumb/8/8d/Christoph_Bernhard_Francke_-_Bildnis_des_Philosophen_Leibniz_%28ca._1695%29.jpg/330px-Christoph_Bernhard_Francke_-_Bildnis_des_Philosophen_Leibniz_%28ca._1695%29.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08" y="1905234"/>
            <a:ext cx="1841415" cy="22779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7430" y="4183216"/>
            <a:ext cx="1512209" cy="646331"/>
          </a:xfrm>
          <a:prstGeom prst="rect">
            <a:avLst/>
          </a:prstGeom>
          <a:noFill/>
        </p:spPr>
        <p:txBody>
          <a:bodyPr wrap="none" rtlCol="0">
            <a:spAutoFit/>
          </a:bodyPr>
          <a:lstStyle/>
          <a:p>
            <a:pPr algn="ctr"/>
            <a:r>
              <a:rPr lang="de-DE" sz="1200" b="1" dirty="0"/>
              <a:t>Gottfried Wilhelm </a:t>
            </a:r>
            <a:endParaRPr lang="lv-LV" sz="1200" b="1" dirty="0" smtClean="0"/>
          </a:p>
          <a:p>
            <a:pPr algn="ctr"/>
            <a:r>
              <a:rPr lang="de-DE" sz="1200" b="1" dirty="0" smtClean="0"/>
              <a:t>Leibniz</a:t>
            </a:r>
            <a:endParaRPr lang="lv-LV" sz="1200" b="1" dirty="0" smtClean="0"/>
          </a:p>
          <a:p>
            <a:pPr algn="ctr"/>
            <a:r>
              <a:rPr lang="lv-LV" sz="1200" dirty="0" smtClean="0"/>
              <a:t>(1646-1716)</a:t>
            </a:r>
            <a:endParaRPr lang="de-DE" sz="1200" dirty="0"/>
          </a:p>
        </p:txBody>
      </p:sp>
    </p:spTree>
    <p:extLst>
      <p:ext uri="{BB962C8B-B14F-4D97-AF65-F5344CB8AC3E}">
        <p14:creationId xmlns:p14="http://schemas.microsoft.com/office/powerpoint/2010/main" val="199060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b="1" dirty="0" smtClean="0"/>
                  <a:t>Piemērs: </a:t>
                </a:r>
                <a:r>
                  <a:rPr lang="lv-LV" dirty="0" smtClean="0"/>
                  <a:t>Pasaulē dzīvo 7 miljardi tādu cilvēku, kuru ķermeņa masa nepārsniedz 200kg. Pierādīt, ka starp tiem var atrast divus tādus, kuru masas ir vienādas (tās noapaļojot līdz tuvākajam miligramam). </a:t>
                </a:r>
              </a:p>
              <a:p>
                <a:endParaRPr lang="lv-LV" dirty="0" smtClean="0"/>
              </a:p>
              <a:p>
                <a:endParaRPr lang="lv-LV" dirty="0" smtClean="0"/>
              </a:p>
              <a:p>
                <a:r>
                  <a:rPr lang="lv-LV" dirty="0" smtClean="0"/>
                  <a:t>Pārveidojam: </a:t>
                </a:r>
                <a14:m>
                  <m:oMath xmlns:m="http://schemas.openxmlformats.org/officeDocument/2006/math">
                    <m:r>
                      <a:rPr lang="lv-LV" i="1" dirty="0" smtClean="0">
                        <a:latin typeface="Cambria Math" panose="02040503050406030204" pitchFamily="18" charset="0"/>
                      </a:rPr>
                      <m:t>200</m:t>
                    </m:r>
                    <m:r>
                      <m:rPr>
                        <m:sty m:val="p"/>
                      </m:rPr>
                      <a:rPr lang="lv-LV" i="0" dirty="0" smtClean="0">
                        <a:latin typeface="Cambria Math" panose="02040503050406030204" pitchFamily="18" charset="0"/>
                      </a:rPr>
                      <m:t>kg</m:t>
                    </m:r>
                    <m:r>
                      <a:rPr lang="lv-LV" i="1" dirty="0" smtClean="0">
                        <a:latin typeface="Cambria Math" panose="02040503050406030204" pitchFamily="18" charset="0"/>
                      </a:rPr>
                      <m:t> = 200</m:t>
                    </m:r>
                    <m:r>
                      <a:rPr lang="lv-LV" b="0" i="1" dirty="0" smtClean="0">
                        <a:latin typeface="Cambria Math" panose="02040503050406030204" pitchFamily="18" charset="0"/>
                      </a:rPr>
                      <m:t> 000 000 </m:t>
                    </m:r>
                    <m:r>
                      <m:rPr>
                        <m:sty m:val="p"/>
                      </m:rPr>
                      <a:rPr lang="lv-LV" b="0" i="0" dirty="0" smtClean="0">
                        <a:latin typeface="Cambria Math" panose="02040503050406030204" pitchFamily="18" charset="0"/>
                        <a:ea typeface="Cambria Math" panose="02040503050406030204" pitchFamily="18" charset="0"/>
                      </a:rPr>
                      <m:t>mg</m:t>
                    </m:r>
                  </m:oMath>
                </a14:m>
                <a:r>
                  <a:rPr lang="lv-LV" dirty="0" smtClean="0"/>
                  <a:t>.</a:t>
                </a:r>
                <a:endParaRPr lang="lv-LV" dirty="0"/>
              </a:p>
              <a:p>
                <a:r>
                  <a:rPr lang="lv-LV" dirty="0" smtClean="0"/>
                  <a:t>T.i. </a:t>
                </a:r>
                <a:r>
                  <a:rPr lang="lv-LV" dirty="0"/>
                  <a:t>i</a:t>
                </a:r>
                <a:r>
                  <a:rPr lang="lv-LV" dirty="0" smtClean="0"/>
                  <a:t>r pavisam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=200 000 001</m:t>
                    </m:r>
                  </m:oMath>
                </a14:m>
                <a:r>
                  <a:rPr lang="lv-LV" dirty="0" smtClean="0"/>
                  <a:t> dažādu "būrīšu" (iespējamo masu miligramos). Izvietojot tajos </a:t>
                </a:r>
                <a:br>
                  <a:rPr lang="lv-LV" dirty="0" smtClean="0"/>
                </a:br>
                <a14:m>
                  <m:oMath xmlns:m="http://schemas.openxmlformats.org/officeDocument/2006/math">
                    <m:r>
                      <a:rPr lang="lv-LV" i="1" dirty="0" smtClean="0">
                        <a:latin typeface="Cambria Math" panose="02040503050406030204" pitchFamily="18" charset="0"/>
                      </a:rPr>
                      <m:t>7</m:t>
                    </m:r>
                    <m:r>
                      <a:rPr lang="lv-LV" b="0" i="1" dirty="0" smtClean="0">
                        <a:latin typeface="Cambria Math" panose="02040503050406030204" pitchFamily="18" charset="0"/>
                      </a:rPr>
                      <m:t> </m:t>
                    </m:r>
                    <m:r>
                      <a:rPr lang="lv-LV" i="1" dirty="0" smtClean="0">
                        <a:latin typeface="Cambria Math" panose="02040503050406030204" pitchFamily="18" charset="0"/>
                      </a:rPr>
                      <m:t>000</m:t>
                    </m:r>
                    <m:r>
                      <a:rPr lang="lv-LV" b="0" i="1" dirty="0" smtClean="0">
                        <a:latin typeface="Cambria Math" panose="02040503050406030204" pitchFamily="18" charset="0"/>
                      </a:rPr>
                      <m:t> </m:t>
                    </m:r>
                    <m:r>
                      <a:rPr lang="lv-LV" i="1" dirty="0" smtClean="0">
                        <a:latin typeface="Cambria Math" panose="02040503050406030204" pitchFamily="18" charset="0"/>
                      </a:rPr>
                      <m:t>000</m:t>
                    </m:r>
                    <m:r>
                      <a:rPr lang="lv-LV" b="0" i="1" dirty="0" smtClean="0">
                        <a:latin typeface="Cambria Math" panose="02040503050406030204" pitchFamily="18" charset="0"/>
                      </a:rPr>
                      <m:t> </m:t>
                    </m:r>
                    <m:r>
                      <a:rPr lang="lv-LV" i="1" dirty="0" smtClean="0">
                        <a:latin typeface="Cambria Math" panose="02040503050406030204" pitchFamily="18" charset="0"/>
                      </a:rPr>
                      <m:t>000</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200 000 002</m:t>
                    </m:r>
                  </m:oMath>
                </a14:m>
                <a:r>
                  <a:rPr lang="lv-LV" dirty="0" smtClean="0"/>
                  <a:t> dažādus "trusīšus", divi no tiem nonāks vienā "būrītī".</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1586" b="-2251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Piemērs par divu cilvēku masu vienādību</a:t>
            </a:r>
            <a:endParaRPr lang="en-US" dirty="0"/>
          </a:p>
        </p:txBody>
      </p:sp>
      <mc:AlternateContent xmlns:mc="http://schemas.openxmlformats.org/markup-compatibility/2006" xmlns:a14="http://schemas.microsoft.com/office/drawing/2010/main">
        <mc:Choice Requires="a14">
          <p:sp>
            <p:nvSpPr>
              <p:cNvPr id="4" name="Cube 3"/>
              <p:cNvSpPr/>
              <p:nvPr/>
            </p:nvSpPr>
            <p:spPr>
              <a:xfrm>
                <a:off x="7109839" y="1958340"/>
                <a:ext cx="929261" cy="980180"/>
              </a:xfrm>
              <a:prstGeom prst="cub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1400" b="0" i="1" dirty="0" smtClean="0">
                          <a:solidFill>
                            <a:schemeClr val="tx2"/>
                          </a:solidFill>
                          <a:latin typeface="Cambria Math" panose="02040503050406030204" pitchFamily="18" charset="0"/>
                        </a:rPr>
                        <m:t>    </m:t>
                      </m:r>
                      <m:r>
                        <a:rPr lang="lv-LV" sz="1400" i="1" dirty="0" smtClean="0">
                          <a:solidFill>
                            <a:schemeClr val="tx2"/>
                          </a:solidFill>
                          <a:latin typeface="Cambria Math" panose="02040503050406030204" pitchFamily="18" charset="0"/>
                        </a:rPr>
                        <m:t>1</m:t>
                      </m:r>
                      <m:r>
                        <m:rPr>
                          <m:sty m:val="p"/>
                        </m:rPr>
                        <a:rPr lang="lv-LV" sz="1400" b="0" i="0" dirty="0" smtClean="0">
                          <a:solidFill>
                            <a:schemeClr val="tx2"/>
                          </a:solidFill>
                          <a:latin typeface="Cambria Math" panose="02040503050406030204" pitchFamily="18" charset="0"/>
                        </a:rPr>
                        <m:t>mg</m:t>
                      </m:r>
                      <m:r>
                        <a:rPr lang="lv-LV" sz="1400" b="0" i="1" dirty="0" smtClean="0">
                          <a:solidFill>
                            <a:schemeClr val="tx2"/>
                          </a:solidFill>
                          <a:latin typeface="Cambria Math" panose="02040503050406030204" pitchFamily="18" charset="0"/>
                        </a:rPr>
                        <m:t>=</m:t>
                      </m:r>
                      <m:r>
                        <a:rPr lang="lv-LV" sz="1400" i="1" dirty="0" smtClean="0">
                          <a:solidFill>
                            <a:schemeClr val="tx2"/>
                          </a:solidFill>
                          <a:latin typeface="Cambria Math" panose="02040503050406030204" pitchFamily="18" charset="0"/>
                        </a:rPr>
                        <m:t>1</m:t>
                      </m:r>
                      <m:sSup>
                        <m:sSupPr>
                          <m:ctrlPr>
                            <a:rPr lang="lv-LV" sz="1400" i="1" dirty="0" smtClean="0">
                              <a:solidFill>
                                <a:schemeClr val="tx2"/>
                              </a:solidFill>
                              <a:latin typeface="Cambria Math" panose="02040503050406030204" pitchFamily="18" charset="0"/>
                            </a:rPr>
                          </m:ctrlPr>
                        </m:sSupPr>
                        <m:e>
                          <m:r>
                            <m:rPr>
                              <m:sty m:val="p"/>
                            </m:rPr>
                            <a:rPr lang="lv-LV" sz="1400" b="0" i="0" dirty="0" smtClean="0">
                              <a:solidFill>
                                <a:schemeClr val="tx2"/>
                              </a:solidFill>
                              <a:latin typeface="Cambria Math" panose="02040503050406030204" pitchFamily="18" charset="0"/>
                            </a:rPr>
                            <m:t>mm</m:t>
                          </m:r>
                        </m:e>
                        <m:sup>
                          <m:r>
                            <a:rPr lang="lv-LV" sz="1400" b="0" i="1" dirty="0" smtClean="0">
                              <a:solidFill>
                                <a:schemeClr val="tx2"/>
                              </a:solidFill>
                              <a:latin typeface="Cambria Math" panose="02040503050406030204" pitchFamily="18" charset="0"/>
                            </a:rPr>
                            <m:t>3</m:t>
                          </m:r>
                        </m:sup>
                      </m:sSup>
                    </m:oMath>
                  </m:oMathPara>
                </a14:m>
                <a:endParaRPr lang="en-US" dirty="0">
                  <a:solidFill>
                    <a:schemeClr val="tx2"/>
                  </a:solidFill>
                </a:endParaRPr>
              </a:p>
            </p:txBody>
          </p:sp>
        </mc:Choice>
        <mc:Fallback xmlns="">
          <p:sp>
            <p:nvSpPr>
              <p:cNvPr id="4" name="Cube 3"/>
              <p:cNvSpPr>
                <a:spLocks noRot="1" noChangeAspect="1" noMove="1" noResize="1" noEditPoints="1" noAdjustHandles="1" noChangeArrowheads="1" noChangeShapeType="1" noTextEdit="1"/>
              </p:cNvSpPr>
              <p:nvPr/>
            </p:nvSpPr>
            <p:spPr>
              <a:xfrm>
                <a:off x="7109839" y="1958340"/>
                <a:ext cx="929261" cy="980180"/>
              </a:xfrm>
              <a:prstGeom prst="cube">
                <a:avLst/>
              </a:prstGeom>
              <a:blipFill rotWithShape="0">
                <a:blip r:embed="rId4"/>
                <a:stretch>
                  <a:fillRect l="-3871"/>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be 4"/>
              <p:cNvSpPr/>
              <p:nvPr/>
            </p:nvSpPr>
            <p:spPr>
              <a:xfrm>
                <a:off x="5290436" y="1896274"/>
                <a:ext cx="1293243" cy="1364106"/>
              </a:xfrm>
              <a:prstGeom prst="cub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    </m:t>
                      </m:r>
                      <m:r>
                        <a:rPr lang="lv-LV" i="1" dirty="0" smtClean="0">
                          <a:solidFill>
                            <a:schemeClr val="tx2"/>
                          </a:solidFill>
                          <a:latin typeface="Cambria Math" panose="02040503050406030204" pitchFamily="18" charset="0"/>
                        </a:rPr>
                        <m:t>1</m:t>
                      </m:r>
                      <m:r>
                        <m:rPr>
                          <m:sty m:val="p"/>
                        </m:rPr>
                        <a:rPr lang="lv-LV" b="0" i="0" dirty="0" smtClean="0">
                          <a:solidFill>
                            <a:schemeClr val="tx2"/>
                          </a:solidFill>
                          <a:latin typeface="Cambria Math" panose="02040503050406030204" pitchFamily="18" charset="0"/>
                        </a:rPr>
                        <m:t>g</m:t>
                      </m:r>
                      <m:r>
                        <a:rPr lang="lv-LV" b="0" i="1" dirty="0" smtClean="0">
                          <a:solidFill>
                            <a:schemeClr val="tx2"/>
                          </a:solidFill>
                          <a:latin typeface="Cambria Math" panose="02040503050406030204" pitchFamily="18" charset="0"/>
                        </a:rPr>
                        <m:t>=</m:t>
                      </m:r>
                      <m:r>
                        <a:rPr lang="lv-LV" i="1" dirty="0" smtClean="0">
                          <a:solidFill>
                            <a:schemeClr val="tx2"/>
                          </a:solidFill>
                          <a:latin typeface="Cambria Math" panose="02040503050406030204" pitchFamily="18" charset="0"/>
                        </a:rPr>
                        <m:t>1</m:t>
                      </m:r>
                      <m:sSup>
                        <m:sSupPr>
                          <m:ctrlPr>
                            <a:rPr lang="lv-LV" i="1" dirty="0" smtClean="0">
                              <a:solidFill>
                                <a:schemeClr val="tx2"/>
                              </a:solidFill>
                              <a:latin typeface="Cambria Math" panose="02040503050406030204" pitchFamily="18" charset="0"/>
                            </a:rPr>
                          </m:ctrlPr>
                        </m:sSupPr>
                        <m:e>
                          <m:r>
                            <m:rPr>
                              <m:sty m:val="p"/>
                            </m:rPr>
                            <a:rPr lang="lv-LV" b="0" i="0" dirty="0" smtClean="0">
                              <a:solidFill>
                                <a:schemeClr val="tx2"/>
                              </a:solidFill>
                              <a:latin typeface="Cambria Math" panose="02040503050406030204" pitchFamily="18" charset="0"/>
                            </a:rPr>
                            <m:t>cm</m:t>
                          </m:r>
                        </m:e>
                        <m:sup>
                          <m:r>
                            <a:rPr lang="lv-LV" b="0" i="1" dirty="0" smtClean="0">
                              <a:solidFill>
                                <a:schemeClr val="tx2"/>
                              </a:solidFill>
                              <a:latin typeface="Cambria Math" panose="02040503050406030204" pitchFamily="18" charset="0"/>
                            </a:rPr>
                            <m:t>3</m:t>
                          </m:r>
                        </m:sup>
                      </m:sSup>
                    </m:oMath>
                  </m:oMathPara>
                </a14:m>
                <a:endParaRPr lang="lv-LV" dirty="0" smtClean="0">
                  <a:solidFill>
                    <a:schemeClr val="tx2"/>
                  </a:solidFill>
                </a:endParaRPr>
              </a:p>
            </p:txBody>
          </p:sp>
        </mc:Choice>
        <mc:Fallback xmlns="">
          <p:sp>
            <p:nvSpPr>
              <p:cNvPr id="5" name="Cube 4"/>
              <p:cNvSpPr>
                <a:spLocks noRot="1" noChangeAspect="1" noMove="1" noResize="1" noEditPoints="1" noAdjustHandles="1" noChangeArrowheads="1" noChangeShapeType="1" noTextEdit="1"/>
              </p:cNvSpPr>
              <p:nvPr/>
            </p:nvSpPr>
            <p:spPr>
              <a:xfrm>
                <a:off x="5290436" y="1896274"/>
                <a:ext cx="1293243" cy="1364106"/>
              </a:xfrm>
              <a:prstGeom prst="cube">
                <a:avLst/>
              </a:prstGeom>
              <a:blipFill rotWithShape="0">
                <a:blip r:embed="rId5"/>
                <a:stretch>
                  <a:fillRect/>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874845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lstStyle/>
              <a:p>
                <a:pPr marL="0" indent="0">
                  <a:buNone/>
                </a:pPr>
                <a:r>
                  <a:rPr lang="lv-LV" sz="2400" dirty="0" smtClean="0"/>
                  <a:t>Divus šaurus leņķus (</a:t>
                </a:r>
                <a14:m>
                  <m:oMath xmlns:m="http://schemas.openxmlformats.org/officeDocument/2006/math">
                    <m:r>
                      <a:rPr lang="lv-LV" sz="2400" i="1" smtClean="0">
                        <a:latin typeface="Cambria Math" panose="02040503050406030204" pitchFamily="18" charset="0"/>
                        <a:ea typeface="Cambria Math" panose="02040503050406030204" pitchFamily="18" charset="0"/>
                      </a:rPr>
                      <m:t>𝛼</m:t>
                    </m:r>
                  </m:oMath>
                </a14:m>
                <a:r>
                  <a:rPr lang="lv-LV" sz="2400" dirty="0" smtClean="0"/>
                  <a:t>, </a:t>
                </a:r>
                <a14:m>
                  <m:oMath xmlns:m="http://schemas.openxmlformats.org/officeDocument/2006/math">
                    <m:r>
                      <a:rPr lang="lv-LV" sz="2400" i="1" smtClean="0">
                        <a:latin typeface="Cambria Math" panose="02040503050406030204" pitchFamily="18" charset="0"/>
                        <a:ea typeface="Cambria Math" panose="02040503050406030204" pitchFamily="18" charset="0"/>
                      </a:rPr>
                      <m:t>𝛽</m:t>
                    </m:r>
                  </m:oMath>
                </a14:m>
                <a:r>
                  <a:rPr lang="lv-LV" sz="2400" dirty="0" smtClean="0"/>
                  <a:t> – abi lielāki par </a:t>
                </a:r>
                <a14:m>
                  <m:oMath xmlns:m="http://schemas.openxmlformats.org/officeDocument/2006/math">
                    <m:r>
                      <a:rPr lang="lv-LV" sz="2400">
                        <a:latin typeface="Cambria Math" panose="02040503050406030204" pitchFamily="18" charset="0"/>
                        <a:ea typeface="Cambria Math" panose="02040503050406030204" pitchFamily="18" charset="0"/>
                      </a:rPr>
                      <m:t>0</m:t>
                    </m:r>
                    <m:r>
                      <a:rPr lang="lv-LV" sz="2400" i="1" smtClean="0">
                        <a:latin typeface="Cambria Math" panose="02040503050406030204" pitchFamily="18" charset="0"/>
                        <a:ea typeface="Cambria Math" panose="02040503050406030204" pitchFamily="18" charset="0"/>
                      </a:rPr>
                      <m:t>°</m:t>
                    </m:r>
                  </m:oMath>
                </a14:m>
                <a:r>
                  <a:rPr lang="lv-LV" sz="2400" dirty="0" smtClean="0"/>
                  <a:t> un mazāki par </a:t>
                </a:r>
                <a14:m>
                  <m:oMath xmlns:m="http://schemas.openxmlformats.org/officeDocument/2006/math">
                    <m:r>
                      <a:rPr lang="lv-LV" sz="2400" b="0" i="1" smtClean="0">
                        <a:latin typeface="Cambria Math" panose="02040503050406030204" pitchFamily="18" charset="0"/>
                      </a:rPr>
                      <m:t>90</m:t>
                    </m:r>
                    <m:r>
                      <a:rPr lang="lv-LV" sz="2400" b="0" i="1" smtClean="0">
                        <a:latin typeface="Cambria Math" panose="02040503050406030204" pitchFamily="18" charset="0"/>
                        <a:ea typeface="Cambria Math" panose="02040503050406030204" pitchFamily="18" charset="0"/>
                      </a:rPr>
                      <m:t>°</m:t>
                    </m:r>
                  </m:oMath>
                </a14:m>
                <a:r>
                  <a:rPr lang="lv-LV" sz="2400" dirty="0" smtClean="0"/>
                  <a:t>) sauksim par "apmēram vienādiem", ja to lielumi atšķiras mazāk kā par </a:t>
                </a:r>
                <a14:m>
                  <m:oMath xmlns:m="http://schemas.openxmlformats.org/officeDocument/2006/math">
                    <m:r>
                      <a:rPr lang="lv-LV" sz="2400" b="0" i="1" smtClean="0">
                        <a:latin typeface="Cambria Math" panose="02040503050406030204" pitchFamily="18" charset="0"/>
                      </a:rPr>
                      <m:t>1</m:t>
                    </m:r>
                    <m:r>
                      <a:rPr lang="lv-LV" sz="2400" b="0" i="1" smtClean="0">
                        <a:latin typeface="Cambria Math" panose="02040503050406030204" pitchFamily="18" charset="0"/>
                        <a:ea typeface="Cambria Math" panose="02040503050406030204" pitchFamily="18" charset="0"/>
                      </a:rPr>
                      <m:t>°</m:t>
                    </m:r>
                  </m:oMath>
                </a14:m>
                <a:r>
                  <a:rPr lang="lv-LV" sz="2400" dirty="0" smtClean="0"/>
                  <a:t>. Cik šauri leņķi jāuzzīmē, lai starp tiem noteikti būtu divi "apmēram vienādi"?</a:t>
                </a:r>
                <a:endParaRPr lang="en-US" sz="2400"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rotWithShape="0">
                <a:blip r:embed="rId3"/>
                <a:stretch>
                  <a:fillRect l="-2069" t="-1201" r="-3586"/>
                </a:stretch>
              </a:blipFill>
            </p:spPr>
            <p:txBody>
              <a:bodyPr/>
              <a:lstStyle/>
              <a:p>
                <a:r>
                  <a:rPr lang="en-US">
                    <a:noFill/>
                  </a:rPr>
                  <a:t> </a:t>
                </a:r>
              </a:p>
            </p:txBody>
          </p:sp>
        </mc:Fallback>
      </mc:AlternateContent>
      <p:sp>
        <p:nvSpPr>
          <p:cNvPr id="3" name="Text Placeholder 2"/>
          <p:cNvSpPr>
            <a:spLocks noGrp="1"/>
          </p:cNvSpPr>
          <p:nvPr>
            <p:ph type="body" sz="quarter" idx="11"/>
          </p:nvPr>
        </p:nvSpPr>
        <p:spPr/>
        <p:txBody>
          <a:bodyPr/>
          <a:lstStyle/>
          <a:p>
            <a:endParaRPr lang="lv-LV" sz="2400" dirty="0" smtClean="0"/>
          </a:p>
          <a:p>
            <a:endParaRPr lang="en-US" sz="2400" dirty="0"/>
          </a:p>
        </p:txBody>
      </p:sp>
      <p:sp>
        <p:nvSpPr>
          <p:cNvPr id="6" name="Rectangle 5"/>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9362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lv-LV" dirty="0" smtClean="0"/>
              <a:t>That is </a:t>
            </a:r>
            <a:r>
              <a:rPr lang="en-US" dirty="0" smtClean="0"/>
              <a:t>the </a:t>
            </a:r>
            <a:r>
              <a:rPr lang="en-US" dirty="0"/>
              <a:t>news from Lake </a:t>
            </a:r>
            <a:r>
              <a:rPr lang="en-US" dirty="0" err="1"/>
              <a:t>Wobegon</a:t>
            </a:r>
            <a:r>
              <a:rPr lang="en-US" dirty="0"/>
              <a:t>, where all the women are strong, all the men are good looking, and all the children are above average</a:t>
            </a:r>
            <a:r>
              <a:rPr lang="en-US" dirty="0" smtClean="0"/>
              <a:t>.</a:t>
            </a:r>
            <a:endParaRPr lang="lv-LV" dirty="0" smtClean="0"/>
          </a:p>
          <a:p>
            <a:r>
              <a:rPr lang="lv-LV" i="1" dirty="0" smtClean="0"/>
              <a:t>(Tās ir ziņas no Vobe</a:t>
            </a:r>
            <a:r>
              <a:rPr lang="en-US" i="1" dirty="0" smtClean="0"/>
              <a:t>g</a:t>
            </a:r>
            <a:r>
              <a:rPr lang="lv-LV" i="1" dirty="0" smtClean="0"/>
              <a:t>ona Ezera, kur visas sievietes ir stipras, visi vīrieši ir izskatīgi un visi bērni pārsniedz vidusmēru.)</a:t>
            </a:r>
            <a:endParaRPr lang="en-US" i="1" dirty="0"/>
          </a:p>
        </p:txBody>
      </p:sp>
      <mc:AlternateContent xmlns:mc="http://schemas.openxmlformats.org/markup-compatibility/2006" xmlns:a14="http://schemas.microsoft.com/office/drawing/2010/main">
        <mc:Choice Requires="a14">
          <p:sp>
            <p:nvSpPr>
              <p:cNvPr id="6" name="Content Placeholder 5"/>
              <p:cNvSpPr>
                <a:spLocks noGrp="1"/>
              </p:cNvSpPr>
              <p:nvPr>
                <p:ph idx="10"/>
              </p:nvPr>
            </p:nvSpPr>
            <p:spPr>
              <a:xfrm>
                <a:off x="5242034" y="758505"/>
                <a:ext cx="3550365" cy="3680145"/>
              </a:xfrm>
              <a:prstGeom prst="rect">
                <a:avLst/>
              </a:prstGeom>
            </p:spPr>
            <p:txBody>
              <a:bodyPr anchor="ctr">
                <a:noAutofit/>
              </a:bodyPr>
              <a:lstStyle/>
              <a:p>
                <a:r>
                  <a:rPr lang="lv-LV" b="1" dirty="0" smtClean="0"/>
                  <a:t>Visi</a:t>
                </a:r>
                <a:r>
                  <a:rPr lang="lv-LV" dirty="0" smtClean="0"/>
                  <a:t> nevar pārsniegt vidusmēru (visi arī nevar būt zem vidusmēra). </a:t>
                </a:r>
              </a:p>
              <a:p>
                <a:r>
                  <a:rPr lang="lv-LV" dirty="0" smtClean="0"/>
                  <a:t>Ja </a:t>
                </a:r>
                <a14:m>
                  <m:oMath xmlns:m="http://schemas.openxmlformats.org/officeDocument/2006/math">
                    <m:acc>
                      <m:accPr>
                        <m:chr m:val="̅"/>
                        <m:ctrlPr>
                          <a:rPr lang="en-US" i="1" smtClean="0">
                            <a:latin typeface="Cambria Math" panose="02040503050406030204" pitchFamily="18" charset="0"/>
                          </a:rPr>
                        </m:ctrlPr>
                      </m:accPr>
                      <m:e>
                        <m:r>
                          <a:rPr lang="lv-LV" b="0" i="1" smtClean="0">
                            <a:latin typeface="Cambria Math" panose="02040503050406030204" pitchFamily="18" charset="0"/>
                          </a:rPr>
                          <m:t>𝑥</m:t>
                        </m:r>
                      </m:e>
                    </m:acc>
                    <m:r>
                      <a:rPr lang="lv-LV" b="0" i="1" smtClean="0">
                        <a:latin typeface="Cambria Math" panose="02040503050406030204" pitchFamily="18" charset="0"/>
                      </a:rPr>
                      <m:t>=</m:t>
                    </m:r>
                    <m:f>
                      <m:fPr>
                        <m:ctrlPr>
                          <a:rPr lang="lv-LV" b="0" i="1" smtClean="0">
                            <a:latin typeface="Cambria Math" panose="02040503050406030204" pitchFamily="18" charset="0"/>
                          </a:rPr>
                        </m:ctrlPr>
                      </m:fPr>
                      <m:num>
                        <m:sSub>
                          <m:sSubPr>
                            <m:ctrlPr>
                              <a:rPr lang="lv-LV" b="0" i="1" smtClean="0">
                                <a:latin typeface="Cambria Math" panose="02040503050406030204" pitchFamily="18" charset="0"/>
                              </a:rPr>
                            </m:ctrlPr>
                          </m:sSubPr>
                          <m:e>
                            <m:r>
                              <a:rPr lang="lv-LV" b="0" i="1" smtClean="0">
                                <a:latin typeface="Cambria Math" panose="02040503050406030204" pitchFamily="18" charset="0"/>
                              </a:rPr>
                              <m:t>𝑥</m:t>
                            </m:r>
                          </m:e>
                          <m:sub>
                            <m:r>
                              <a:rPr lang="lv-LV" b="0" i="1" smtClean="0">
                                <a:latin typeface="Cambria Math" panose="02040503050406030204" pitchFamily="18" charset="0"/>
                              </a:rPr>
                              <m:t>1</m:t>
                            </m:r>
                          </m:sub>
                        </m:sSub>
                        <m:r>
                          <a:rPr lang="lv-LV" b="0" i="1" smtClean="0">
                            <a:latin typeface="Cambria Math" panose="02040503050406030204" pitchFamily="18" charset="0"/>
                          </a:rPr>
                          <m:t>+</m:t>
                        </m:r>
                        <m:sSub>
                          <m:sSubPr>
                            <m:ctrlPr>
                              <a:rPr lang="lv-LV" b="0" i="1" smtClean="0">
                                <a:latin typeface="Cambria Math" panose="02040503050406030204" pitchFamily="18" charset="0"/>
                              </a:rPr>
                            </m:ctrlPr>
                          </m:sSubPr>
                          <m:e>
                            <m:r>
                              <a:rPr lang="lv-LV" b="0" i="1" smtClean="0">
                                <a:latin typeface="Cambria Math" panose="02040503050406030204" pitchFamily="18" charset="0"/>
                              </a:rPr>
                              <m:t>𝑥</m:t>
                            </m:r>
                          </m:e>
                          <m:sub>
                            <m:r>
                              <a:rPr lang="lv-LV" b="0" i="1" smtClean="0">
                                <a:latin typeface="Cambria Math" panose="02040503050406030204" pitchFamily="18" charset="0"/>
                              </a:rPr>
                              <m:t>2</m:t>
                            </m:r>
                          </m:sub>
                        </m:sSub>
                        <m:r>
                          <a:rPr lang="lv-LV" b="0" i="1" smtClean="0">
                            <a:latin typeface="Cambria Math" panose="02040503050406030204" pitchFamily="18" charset="0"/>
                          </a:rPr>
                          <m:t>+</m:t>
                        </m:r>
                        <m:r>
                          <a:rPr lang="lv-LV" b="0" i="1" smtClean="0">
                            <a:latin typeface="Cambria Math" panose="02040503050406030204" pitchFamily="18" charset="0"/>
                            <a:ea typeface="Cambria Math" panose="02040503050406030204" pitchFamily="18" charset="0"/>
                          </a:rPr>
                          <m:t>⋯+</m:t>
                        </m:r>
                        <m:sSub>
                          <m:sSubPr>
                            <m:ctrlPr>
                              <a:rPr lang="lv-LV" b="0" i="1" smtClean="0">
                                <a:latin typeface="Cambria Math" panose="02040503050406030204" pitchFamily="18" charset="0"/>
                                <a:ea typeface="Cambria Math" panose="02040503050406030204" pitchFamily="18" charset="0"/>
                              </a:rPr>
                            </m:ctrlPr>
                          </m:sSubPr>
                          <m:e>
                            <m:r>
                              <a:rPr lang="lv-LV" b="0" i="1" smtClean="0">
                                <a:latin typeface="Cambria Math" panose="02040503050406030204" pitchFamily="18" charset="0"/>
                                <a:ea typeface="Cambria Math" panose="02040503050406030204" pitchFamily="18" charset="0"/>
                              </a:rPr>
                              <m:t>𝑥</m:t>
                            </m:r>
                          </m:e>
                          <m:sub>
                            <m:r>
                              <a:rPr lang="lv-LV" b="0" i="1" smtClean="0">
                                <a:latin typeface="Cambria Math" panose="02040503050406030204" pitchFamily="18" charset="0"/>
                                <a:ea typeface="Cambria Math" panose="02040503050406030204" pitchFamily="18" charset="0"/>
                              </a:rPr>
                              <m:t>𝑛</m:t>
                            </m:r>
                          </m:sub>
                        </m:sSub>
                      </m:num>
                      <m:den>
                        <m:r>
                          <a:rPr lang="lv-LV" b="0" i="1" smtClean="0">
                            <a:latin typeface="Cambria Math" panose="02040503050406030204" pitchFamily="18" charset="0"/>
                          </a:rPr>
                          <m:t>𝑛</m:t>
                        </m:r>
                      </m:den>
                    </m:f>
                  </m:oMath>
                </a14:m>
                <a:r>
                  <a:rPr lang="lv-LV" dirty="0" smtClean="0"/>
                  <a:t>, </a:t>
                </a:r>
              </a:p>
              <a:p>
                <a:r>
                  <a:rPr lang="lv-LV" dirty="0" smtClean="0"/>
                  <a:t>tad vismaz viens </a:t>
                </a:r>
                <a14:m>
                  <m:oMath xmlns:m="http://schemas.openxmlformats.org/officeDocument/2006/math">
                    <m:sSub>
                      <m:sSubPr>
                        <m:ctrlPr>
                          <a:rPr lang="lv-LV" i="1" smtClean="0">
                            <a:latin typeface="Cambria Math" panose="02040503050406030204" pitchFamily="18" charset="0"/>
                          </a:rPr>
                        </m:ctrlPr>
                      </m:sSubPr>
                      <m:e>
                        <m:r>
                          <a:rPr lang="lv-LV" b="0" i="1" smtClean="0">
                            <a:latin typeface="Cambria Math" panose="02040503050406030204" pitchFamily="18" charset="0"/>
                          </a:rPr>
                          <m:t>𝑥</m:t>
                        </m:r>
                      </m:e>
                      <m:sub>
                        <m:r>
                          <a:rPr lang="lv-LV" b="0" i="1" smtClean="0">
                            <a:latin typeface="Cambria Math" panose="02040503050406030204" pitchFamily="18" charset="0"/>
                          </a:rPr>
                          <m:t>𝑖</m:t>
                        </m:r>
                      </m:sub>
                    </m:sSub>
                    <m:r>
                      <a:rPr lang="lv-LV" i="1" smtClean="0">
                        <a:latin typeface="Cambria Math" panose="02040503050406030204" pitchFamily="18" charset="0"/>
                        <a:ea typeface="Cambria Math" panose="02040503050406030204" pitchFamily="18" charset="0"/>
                      </a:rPr>
                      <m:t>≥</m:t>
                    </m:r>
                    <m:acc>
                      <m:accPr>
                        <m:chr m:val="̅"/>
                        <m:ctrlPr>
                          <a:rPr lang="lv-LV" i="1" smtClean="0">
                            <a:latin typeface="Cambria Math" panose="02040503050406030204" pitchFamily="18" charset="0"/>
                            <a:ea typeface="Cambria Math" panose="02040503050406030204" pitchFamily="18" charset="0"/>
                          </a:rPr>
                        </m:ctrlPr>
                      </m:accPr>
                      <m:e>
                        <m:r>
                          <a:rPr lang="lv-LV" b="0" i="1" smtClean="0">
                            <a:latin typeface="Cambria Math" panose="02040503050406030204" pitchFamily="18" charset="0"/>
                            <a:ea typeface="Cambria Math" panose="02040503050406030204" pitchFamily="18" charset="0"/>
                          </a:rPr>
                          <m:t>𝑥</m:t>
                        </m:r>
                      </m:e>
                    </m:acc>
                  </m:oMath>
                </a14:m>
                <a:r>
                  <a:rPr lang="lv-LV" dirty="0" smtClean="0"/>
                  <a:t> un vismaz viens </a:t>
                </a:r>
                <a14:m>
                  <m:oMath xmlns:m="http://schemas.openxmlformats.org/officeDocument/2006/math">
                    <m:sSub>
                      <m:sSubPr>
                        <m:ctrlPr>
                          <a:rPr lang="lv-LV" i="1" smtClean="0">
                            <a:latin typeface="Cambria Math" panose="02040503050406030204" pitchFamily="18" charset="0"/>
                          </a:rPr>
                        </m:ctrlPr>
                      </m:sSubPr>
                      <m:e>
                        <m:r>
                          <a:rPr lang="lv-LV" b="0" i="1" smtClean="0">
                            <a:latin typeface="Cambria Math" panose="02040503050406030204" pitchFamily="18" charset="0"/>
                          </a:rPr>
                          <m:t>𝑥</m:t>
                        </m:r>
                      </m:e>
                      <m:sub>
                        <m:r>
                          <a:rPr lang="lv-LV" b="0" i="1" smtClean="0">
                            <a:latin typeface="Cambria Math" panose="02040503050406030204" pitchFamily="18" charset="0"/>
                          </a:rPr>
                          <m:t>𝑗</m:t>
                        </m:r>
                      </m:sub>
                    </m:sSub>
                    <m:r>
                      <a:rPr lang="lv-LV" i="1" smtClean="0">
                        <a:latin typeface="Cambria Math" panose="02040503050406030204" pitchFamily="18" charset="0"/>
                        <a:ea typeface="Cambria Math" panose="02040503050406030204" pitchFamily="18" charset="0"/>
                      </a:rPr>
                      <m:t>≤</m:t>
                    </m:r>
                    <m:acc>
                      <m:accPr>
                        <m:chr m:val="̅"/>
                        <m:ctrlPr>
                          <a:rPr lang="lv-LV" i="1" smtClean="0">
                            <a:latin typeface="Cambria Math" panose="02040503050406030204" pitchFamily="18" charset="0"/>
                            <a:ea typeface="Cambria Math" panose="02040503050406030204" pitchFamily="18" charset="0"/>
                          </a:rPr>
                        </m:ctrlPr>
                      </m:accPr>
                      <m:e>
                        <m:r>
                          <a:rPr lang="lv-LV" b="0" i="1" smtClean="0">
                            <a:latin typeface="Cambria Math" panose="02040503050406030204" pitchFamily="18" charset="0"/>
                            <a:ea typeface="Cambria Math" panose="02040503050406030204" pitchFamily="18" charset="0"/>
                          </a:rPr>
                          <m:t>𝑥</m:t>
                        </m:r>
                      </m:e>
                    </m:acc>
                  </m:oMath>
                </a14:m>
                <a:r>
                  <a:rPr lang="lv-LV" dirty="0" smtClean="0"/>
                  <a:t>.</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0"/>
              </p:nvPr>
            </p:nvSpPr>
            <p:spPr>
              <a:xfrm>
                <a:off x="5242034" y="758505"/>
                <a:ext cx="3550365" cy="3680145"/>
              </a:xfrm>
              <a:prstGeom prst="rect">
                <a:avLst/>
              </a:prstGeom>
              <a:blipFill rotWithShape="0">
                <a:blip r:embed="rId2"/>
                <a:stretch>
                  <a:fillRect l="-5326" r="-206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Par aritmētiskā vidējā īpašību</a:t>
            </a:r>
            <a:endParaRPr lang="en-US" dirty="0"/>
          </a:p>
        </p:txBody>
      </p:sp>
      <p:sp>
        <p:nvSpPr>
          <p:cNvPr id="2" name="Right Brace 1"/>
          <p:cNvSpPr/>
          <p:nvPr/>
        </p:nvSpPr>
        <p:spPr>
          <a:xfrm>
            <a:off x="4721517" y="758505"/>
            <a:ext cx="252248" cy="378984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3064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b="1" dirty="0"/>
                  <a:t>Dirihlē princips</a:t>
                </a:r>
              </a:p>
              <a:p>
                <a:r>
                  <a:rPr lang="lv-LV" dirty="0"/>
                  <a:t>Ja </a:t>
                </a:r>
                <a14:m>
                  <m:oMath xmlns:m="http://schemas.openxmlformats.org/officeDocument/2006/math">
                    <m:r>
                      <a:rPr lang="lv-LV" i="1" dirty="0">
                        <a:latin typeface="Cambria Math" panose="02040503050406030204" pitchFamily="18" charset="0"/>
                      </a:rPr>
                      <m:t>𝑁</m:t>
                    </m:r>
                    <m:r>
                      <a:rPr lang="lv-LV" i="1" dirty="0">
                        <a:latin typeface="Cambria Math" panose="02040503050406030204" pitchFamily="18" charset="0"/>
                      </a:rPr>
                      <m:t>+1</m:t>
                    </m:r>
                  </m:oMath>
                </a14:m>
                <a:r>
                  <a:rPr lang="lv-LV" dirty="0"/>
                  <a:t> trusīši un </a:t>
                </a:r>
                <a14:m>
                  <m:oMath xmlns:m="http://schemas.openxmlformats.org/officeDocument/2006/math">
                    <m:r>
                      <a:rPr lang="lv-LV" i="1" dirty="0">
                        <a:latin typeface="Cambria Math" panose="02040503050406030204" pitchFamily="18" charset="0"/>
                      </a:rPr>
                      <m:t>𝑁</m:t>
                    </m:r>
                  </m:oMath>
                </a14:m>
                <a:r>
                  <a:rPr lang="lv-LV" dirty="0"/>
                  <a:t> būri, tad vismaz vienā būrī būs vismaz divi trusīši. </a:t>
                </a:r>
                <a:endParaRPr lang="lv-LV" dirty="0" smtClean="0"/>
              </a:p>
              <a:p>
                <a:r>
                  <a:rPr lang="lv-LV" b="1" dirty="0" smtClean="0"/>
                  <a:t>Vispārinājums</a:t>
                </a:r>
                <a:endParaRPr lang="lv-LV" b="1" dirty="0"/>
              </a:p>
              <a:p>
                <a:r>
                  <a:rPr lang="lv-LV" dirty="0"/>
                  <a:t>Ja </a:t>
                </a:r>
                <a14:m>
                  <m:oMath xmlns:m="http://schemas.openxmlformats.org/officeDocument/2006/math">
                    <m:r>
                      <a:rPr lang="lv-LV" i="1" dirty="0">
                        <a:latin typeface="Cambria Math" panose="02040503050406030204" pitchFamily="18" charset="0"/>
                      </a:rPr>
                      <m:t>𝐾</m:t>
                    </m:r>
                  </m:oMath>
                </a14:m>
                <a:r>
                  <a:rPr lang="lv-LV" dirty="0"/>
                  <a:t> trusīši un </a:t>
                </a:r>
                <a14:m>
                  <m:oMath xmlns:m="http://schemas.openxmlformats.org/officeDocument/2006/math">
                    <m:r>
                      <a:rPr lang="lv-LV" i="1" dirty="0">
                        <a:latin typeface="Cambria Math" panose="02040503050406030204" pitchFamily="18" charset="0"/>
                      </a:rPr>
                      <m:t>𝑀</m:t>
                    </m:r>
                  </m:oMath>
                </a14:m>
                <a:r>
                  <a:rPr lang="lv-LV" dirty="0"/>
                  <a:t> būri, tad vismaz vienā </a:t>
                </a:r>
                <a:r>
                  <a:rPr lang="en-US" dirty="0" smtClean="0"/>
                  <a:t>b</a:t>
                </a:r>
                <a:r>
                  <a:rPr lang="lv-LV" dirty="0" smtClean="0"/>
                  <a:t>ūrī būs </a:t>
                </a:r>
                <a:r>
                  <a:rPr lang="lv-LV" dirty="0"/>
                  <a:t>vismaz </a:t>
                </a:r>
                <a14:m>
                  <m:oMath xmlns:m="http://schemas.openxmlformats.org/officeDocument/2006/math">
                    <m:d>
                      <m:dPr>
                        <m:begChr m:val="⌈"/>
                        <m:endChr m:val="⌉"/>
                        <m:ctrlPr>
                          <a:rPr lang="lv-LV" i="1">
                            <a:latin typeface="Cambria Math" panose="02040503050406030204" pitchFamily="18" charset="0"/>
                          </a:rPr>
                        </m:ctrlPr>
                      </m:dPr>
                      <m:e>
                        <m:r>
                          <a:rPr lang="lv-LV" i="1">
                            <a:latin typeface="Cambria Math" panose="02040503050406030204" pitchFamily="18" charset="0"/>
                          </a:rPr>
                          <m:t>𝐾</m:t>
                        </m:r>
                        <m:r>
                          <a:rPr lang="lv-LV" i="1">
                            <a:latin typeface="Cambria Math" panose="02040503050406030204" pitchFamily="18" charset="0"/>
                          </a:rPr>
                          <m:t>/</m:t>
                        </m:r>
                        <m:r>
                          <a:rPr lang="lv-LV" i="1">
                            <a:latin typeface="Cambria Math" panose="02040503050406030204" pitchFamily="18" charset="0"/>
                          </a:rPr>
                          <m:t>𝑀</m:t>
                        </m:r>
                      </m:e>
                    </m:d>
                  </m:oMath>
                </a14:m>
                <a:r>
                  <a:rPr lang="lv-LV" dirty="0"/>
                  <a:t> </a:t>
                </a:r>
                <a:r>
                  <a:rPr lang="lv-LV" dirty="0" smtClean="0"/>
                  <a:t>trusīši (augšējā </a:t>
                </a:r>
                <a:r>
                  <a:rPr lang="lv-LV" dirty="0"/>
                  <a:t>veselā daļa – mazākais veselais skaitlis, kurš nav mazāks par </a:t>
                </a:r>
                <a14:m>
                  <m:oMath xmlns:m="http://schemas.openxmlformats.org/officeDocument/2006/math">
                    <m:r>
                      <a:rPr lang="lv-LV" i="1" dirty="0">
                        <a:latin typeface="Cambria Math" panose="02040503050406030204" pitchFamily="18" charset="0"/>
                      </a:rPr>
                      <m:t>𝐾</m:t>
                    </m:r>
                    <m:r>
                      <a:rPr lang="lv-LV" i="1" dirty="0">
                        <a:latin typeface="Cambria Math" panose="02040503050406030204" pitchFamily="18" charset="0"/>
                      </a:rPr>
                      <m:t>/</m:t>
                    </m:r>
                    <m:r>
                      <a:rPr lang="lv-LV" i="1" dirty="0">
                        <a:latin typeface="Cambria Math" panose="02040503050406030204" pitchFamily="18" charset="0"/>
                      </a:rPr>
                      <m:t>𝑀</m:t>
                    </m:r>
                  </m:oMath>
                </a14:m>
                <a:r>
                  <a:rPr lang="lv-LV" dirty="0"/>
                  <a:t>). </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451" t="-2318" r="-3561" b="-20530"/>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Dirihlē </a:t>
            </a:r>
            <a:r>
              <a:rPr lang="lv-LV" dirty="0"/>
              <a:t>p</a:t>
            </a:r>
            <a:r>
              <a:rPr lang="lv-LV" dirty="0" smtClean="0"/>
              <a:t>rincipa vispārinājums</a:t>
            </a:r>
            <a:endParaRPr lang="en-US" dirty="0"/>
          </a:p>
        </p:txBody>
      </p:sp>
      <p:sp>
        <p:nvSpPr>
          <p:cNvPr id="5" name="Oval 4"/>
          <p:cNvSpPr/>
          <p:nvPr/>
        </p:nvSpPr>
        <p:spPr>
          <a:xfrm>
            <a:off x="5691352" y="1135117"/>
            <a:ext cx="1292772" cy="3303533"/>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575842" y="1135117"/>
            <a:ext cx="1292772" cy="3303533"/>
          </a:xfrm>
          <a:prstGeom prst="ellipse">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247738" y="1603494"/>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247738" y="1962444"/>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247738" y="2321394"/>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247738" y="2679870"/>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247738" y="3038346"/>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247738" y="3396822"/>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47738" y="3756342"/>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Oval 13"/>
              <p:cNvSpPr/>
              <p:nvPr/>
            </p:nvSpPr>
            <p:spPr>
              <a:xfrm>
                <a:off x="8078228" y="1674444"/>
                <a:ext cx="288000" cy="288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lIns="72000" rIns="0" rtlCol="0" anchor="ctr"/>
              <a:lstStyle/>
              <a:p>
                <a:pPr algn="ctr"/>
                <a14:m>
                  <m:oMathPara xmlns:m="http://schemas.openxmlformats.org/officeDocument/2006/math">
                    <m:oMathParaPr>
                      <m:jc m:val="centerGroup"/>
                    </m:oMathParaPr>
                    <m:oMath xmlns:m="http://schemas.openxmlformats.org/officeDocument/2006/math">
                      <m:r>
                        <a:rPr lang="lv-LV" i="1" dirty="0" smtClean="0">
                          <a:solidFill>
                            <a:schemeClr val="tx2"/>
                          </a:solidFill>
                          <a:latin typeface="Cambria Math" panose="02040503050406030204" pitchFamily="18" charset="0"/>
                        </a:rPr>
                        <m:t>𝑎</m:t>
                      </m:r>
                    </m:oMath>
                  </m:oMathPara>
                </a14:m>
                <a:endParaRPr lang="en-US"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8078228" y="1674444"/>
                <a:ext cx="288000" cy="288000"/>
              </a:xfrm>
              <a:prstGeom prst="ellipse">
                <a:avLst/>
              </a:prstGeom>
              <a:blipFill rotWithShape="0">
                <a:blip r:embed="rId3"/>
                <a:stretch>
                  <a:fillRect/>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8078228" y="2543266"/>
                <a:ext cx="288000" cy="288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lIns="72000" rIns="0" rtlCol="0" anchor="ctr"/>
              <a:lstStyle/>
              <a:p>
                <a:pPr algn="ct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𝑏</m:t>
                      </m:r>
                    </m:oMath>
                  </m:oMathPara>
                </a14:m>
                <a:endParaRPr lang="en-US" dirty="0">
                  <a:solidFill>
                    <a:schemeClr val="tx2"/>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8078228" y="2543266"/>
                <a:ext cx="288000" cy="288000"/>
              </a:xfrm>
              <a:prstGeom prst="ellipse">
                <a:avLst/>
              </a:prstGeom>
              <a:blipFill rotWithShape="0">
                <a:blip r:embed="rId4"/>
                <a:stretch>
                  <a:fillRect b="-6122"/>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8078228" y="3412088"/>
                <a:ext cx="288000" cy="288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lIns="72000" rIns="0" rtlCol="0" anchor="ctr"/>
              <a:lstStyle/>
              <a:p>
                <a:pPr algn="ct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𝑐</m:t>
                      </m:r>
                    </m:oMath>
                  </m:oMathPara>
                </a14:m>
                <a:endParaRPr lang="en-US" dirty="0">
                  <a:solidFill>
                    <a:schemeClr val="tx2"/>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8078228" y="3412088"/>
                <a:ext cx="288000" cy="288000"/>
              </a:xfrm>
              <a:prstGeom prst="ellipse">
                <a:avLst/>
              </a:prstGeom>
              <a:blipFill rotWithShape="0">
                <a:blip r:embed="rId5"/>
                <a:stretch>
                  <a:fillRect/>
                </a:stretch>
              </a:blipFill>
              <a:effectLst/>
            </p:spPr>
            <p:txBody>
              <a:bodyPr/>
              <a:lstStyle/>
              <a:p>
                <a:r>
                  <a:rPr lang="en-US">
                    <a:noFill/>
                  </a:rPr>
                  <a:t> </a:t>
                </a:r>
              </a:p>
            </p:txBody>
          </p:sp>
        </mc:Fallback>
      </mc:AlternateContent>
      <p:sp>
        <p:nvSpPr>
          <p:cNvPr id="17" name="TextBox 16"/>
          <p:cNvSpPr txBox="1"/>
          <p:nvPr/>
        </p:nvSpPr>
        <p:spPr>
          <a:xfrm>
            <a:off x="5963686" y="1539605"/>
            <a:ext cx="284052" cy="307777"/>
          </a:xfrm>
          <a:prstGeom prst="rect">
            <a:avLst/>
          </a:prstGeom>
          <a:noFill/>
        </p:spPr>
        <p:txBody>
          <a:bodyPr wrap="none" rtlCol="0">
            <a:spAutoFit/>
          </a:bodyPr>
          <a:lstStyle/>
          <a:p>
            <a:r>
              <a:rPr lang="lv-LV" sz="1400" dirty="0" smtClean="0">
                <a:solidFill>
                  <a:schemeClr val="tx2"/>
                </a:solidFill>
              </a:rPr>
              <a:t>1</a:t>
            </a:r>
            <a:endParaRPr lang="en-US" sz="1400" dirty="0">
              <a:solidFill>
                <a:schemeClr val="tx2"/>
              </a:solidFill>
            </a:endParaRPr>
          </a:p>
        </p:txBody>
      </p:sp>
      <p:sp>
        <p:nvSpPr>
          <p:cNvPr id="18" name="TextBox 17"/>
          <p:cNvSpPr txBox="1"/>
          <p:nvPr/>
        </p:nvSpPr>
        <p:spPr>
          <a:xfrm>
            <a:off x="5963686" y="1898555"/>
            <a:ext cx="284052" cy="307777"/>
          </a:xfrm>
          <a:prstGeom prst="rect">
            <a:avLst/>
          </a:prstGeom>
          <a:noFill/>
        </p:spPr>
        <p:txBody>
          <a:bodyPr wrap="none" rtlCol="0">
            <a:spAutoFit/>
          </a:bodyPr>
          <a:lstStyle/>
          <a:p>
            <a:r>
              <a:rPr lang="lv-LV" sz="1400" dirty="0" smtClean="0">
                <a:solidFill>
                  <a:schemeClr val="tx2"/>
                </a:solidFill>
              </a:rPr>
              <a:t>2</a:t>
            </a:r>
            <a:endParaRPr lang="en-US" sz="1400" dirty="0">
              <a:solidFill>
                <a:schemeClr val="tx2"/>
              </a:solidFill>
            </a:endParaRPr>
          </a:p>
        </p:txBody>
      </p:sp>
      <p:sp>
        <p:nvSpPr>
          <p:cNvPr id="19" name="TextBox 18"/>
          <p:cNvSpPr txBox="1"/>
          <p:nvPr/>
        </p:nvSpPr>
        <p:spPr>
          <a:xfrm>
            <a:off x="5962751" y="2251870"/>
            <a:ext cx="284052" cy="307777"/>
          </a:xfrm>
          <a:prstGeom prst="rect">
            <a:avLst/>
          </a:prstGeom>
          <a:noFill/>
        </p:spPr>
        <p:txBody>
          <a:bodyPr wrap="none" rtlCol="0">
            <a:spAutoFit/>
          </a:bodyPr>
          <a:lstStyle/>
          <a:p>
            <a:r>
              <a:rPr lang="lv-LV" sz="1400" dirty="0">
                <a:solidFill>
                  <a:schemeClr val="tx2"/>
                </a:solidFill>
              </a:rPr>
              <a:t>3</a:t>
            </a:r>
            <a:endParaRPr lang="en-US" sz="1400" dirty="0">
              <a:solidFill>
                <a:schemeClr val="tx2"/>
              </a:solidFill>
            </a:endParaRPr>
          </a:p>
        </p:txBody>
      </p:sp>
      <p:sp>
        <p:nvSpPr>
          <p:cNvPr id="20" name="TextBox 19"/>
          <p:cNvSpPr txBox="1"/>
          <p:nvPr/>
        </p:nvSpPr>
        <p:spPr>
          <a:xfrm>
            <a:off x="5963686" y="2629171"/>
            <a:ext cx="284052" cy="307777"/>
          </a:xfrm>
          <a:prstGeom prst="rect">
            <a:avLst/>
          </a:prstGeom>
          <a:noFill/>
        </p:spPr>
        <p:txBody>
          <a:bodyPr wrap="none" rtlCol="0">
            <a:spAutoFit/>
          </a:bodyPr>
          <a:lstStyle/>
          <a:p>
            <a:r>
              <a:rPr lang="lv-LV" sz="1400" dirty="0">
                <a:solidFill>
                  <a:schemeClr val="tx2"/>
                </a:solidFill>
              </a:rPr>
              <a:t>4</a:t>
            </a:r>
            <a:endParaRPr lang="en-US" sz="1400" dirty="0">
              <a:solidFill>
                <a:schemeClr val="tx2"/>
              </a:solidFill>
            </a:endParaRPr>
          </a:p>
        </p:txBody>
      </p:sp>
      <p:sp>
        <p:nvSpPr>
          <p:cNvPr id="21" name="TextBox 20"/>
          <p:cNvSpPr txBox="1"/>
          <p:nvPr/>
        </p:nvSpPr>
        <p:spPr>
          <a:xfrm>
            <a:off x="5962751" y="2974969"/>
            <a:ext cx="284052" cy="307777"/>
          </a:xfrm>
          <a:prstGeom prst="rect">
            <a:avLst/>
          </a:prstGeom>
          <a:noFill/>
        </p:spPr>
        <p:txBody>
          <a:bodyPr wrap="none" rtlCol="0">
            <a:spAutoFit/>
          </a:bodyPr>
          <a:lstStyle/>
          <a:p>
            <a:r>
              <a:rPr lang="lv-LV" sz="1400" dirty="0">
                <a:solidFill>
                  <a:schemeClr val="tx2"/>
                </a:solidFill>
              </a:rPr>
              <a:t>5</a:t>
            </a:r>
            <a:endParaRPr lang="en-US" sz="1400" dirty="0">
              <a:solidFill>
                <a:schemeClr val="tx2"/>
              </a:solidFill>
            </a:endParaRPr>
          </a:p>
        </p:txBody>
      </p:sp>
      <p:sp>
        <p:nvSpPr>
          <p:cNvPr id="22" name="TextBox 21"/>
          <p:cNvSpPr txBox="1"/>
          <p:nvPr/>
        </p:nvSpPr>
        <p:spPr>
          <a:xfrm>
            <a:off x="5962751" y="3332933"/>
            <a:ext cx="284052" cy="307777"/>
          </a:xfrm>
          <a:prstGeom prst="rect">
            <a:avLst/>
          </a:prstGeom>
          <a:noFill/>
        </p:spPr>
        <p:txBody>
          <a:bodyPr wrap="none" rtlCol="0">
            <a:spAutoFit/>
          </a:bodyPr>
          <a:lstStyle/>
          <a:p>
            <a:r>
              <a:rPr lang="lv-LV" sz="1400" dirty="0" smtClean="0">
                <a:solidFill>
                  <a:schemeClr val="tx2"/>
                </a:solidFill>
              </a:rPr>
              <a:t>6</a:t>
            </a:r>
            <a:endParaRPr lang="en-US" sz="1400" dirty="0">
              <a:solidFill>
                <a:schemeClr val="tx2"/>
              </a:solidFill>
            </a:endParaRPr>
          </a:p>
        </p:txBody>
      </p:sp>
      <p:sp>
        <p:nvSpPr>
          <p:cNvPr id="23" name="TextBox 22"/>
          <p:cNvSpPr txBox="1"/>
          <p:nvPr/>
        </p:nvSpPr>
        <p:spPr>
          <a:xfrm>
            <a:off x="5962751" y="3692453"/>
            <a:ext cx="284052" cy="307777"/>
          </a:xfrm>
          <a:prstGeom prst="rect">
            <a:avLst/>
          </a:prstGeom>
          <a:noFill/>
        </p:spPr>
        <p:txBody>
          <a:bodyPr wrap="none" rtlCol="0">
            <a:spAutoFit/>
          </a:bodyPr>
          <a:lstStyle/>
          <a:p>
            <a:r>
              <a:rPr lang="lv-LV" sz="1400" dirty="0">
                <a:solidFill>
                  <a:schemeClr val="tx2"/>
                </a:solidFill>
              </a:rPr>
              <a:t>7</a:t>
            </a:r>
            <a:endParaRPr lang="en-US" sz="1400" dirty="0">
              <a:solidFill>
                <a:schemeClr val="tx2"/>
              </a:solidFill>
            </a:endParaRPr>
          </a:p>
        </p:txBody>
      </p:sp>
      <mc:AlternateContent xmlns:mc="http://schemas.openxmlformats.org/markup-compatibility/2006" xmlns:a14="http://schemas.microsoft.com/office/drawing/2010/main">
        <mc:Choice Requires="a14">
          <p:sp>
            <p:nvSpPr>
              <p:cNvPr id="24" name="TextBox 23"/>
              <p:cNvSpPr txBox="1"/>
              <p:nvPr/>
            </p:nvSpPr>
            <p:spPr>
              <a:xfrm>
                <a:off x="5666441" y="622753"/>
                <a:ext cx="106381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400" i="1" dirty="0" smtClean="0">
                          <a:solidFill>
                            <a:schemeClr val="tx2"/>
                          </a:solidFill>
                          <a:latin typeface="Cambria Math" panose="02040503050406030204" pitchFamily="18" charset="0"/>
                        </a:rPr>
                        <m:t>𝐾</m:t>
                      </m:r>
                      <m:r>
                        <a:rPr lang="lv-LV" sz="2400" i="1" dirty="0" smtClean="0">
                          <a:solidFill>
                            <a:schemeClr val="tx2"/>
                          </a:solidFill>
                          <a:latin typeface="Cambria Math" panose="02040503050406030204" pitchFamily="18" charset="0"/>
                        </a:rPr>
                        <m:t>=7</m:t>
                      </m:r>
                    </m:oMath>
                  </m:oMathPara>
                </a14:m>
                <a:endParaRPr lang="en-US" sz="2400" dirty="0">
                  <a:solidFill>
                    <a:schemeClr val="tx2"/>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666441" y="622753"/>
                <a:ext cx="1063817"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7690319" y="625229"/>
                <a:ext cx="110850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400" b="0" i="1" dirty="0" smtClean="0">
                          <a:solidFill>
                            <a:schemeClr val="tx2"/>
                          </a:solidFill>
                          <a:latin typeface="Cambria Math" panose="02040503050406030204" pitchFamily="18" charset="0"/>
                        </a:rPr>
                        <m:t>𝑀</m:t>
                      </m:r>
                      <m:r>
                        <a:rPr lang="lv-LV" sz="2400" i="1" dirty="0" smtClean="0">
                          <a:solidFill>
                            <a:schemeClr val="tx2"/>
                          </a:solidFill>
                          <a:latin typeface="Cambria Math" panose="02040503050406030204" pitchFamily="18" charset="0"/>
                        </a:rPr>
                        <m:t>=</m:t>
                      </m:r>
                      <m:r>
                        <a:rPr lang="lv-LV" sz="2400" b="0" i="1" dirty="0" smtClean="0">
                          <a:solidFill>
                            <a:schemeClr val="tx2"/>
                          </a:solidFill>
                          <a:latin typeface="Cambria Math" panose="02040503050406030204" pitchFamily="18" charset="0"/>
                        </a:rPr>
                        <m:t>3</m:t>
                      </m:r>
                    </m:oMath>
                  </m:oMathPara>
                </a14:m>
                <a:endParaRPr lang="en-US" sz="2400" dirty="0">
                  <a:solidFill>
                    <a:schemeClr val="tx2"/>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690319" y="625229"/>
                <a:ext cx="1108509" cy="461665"/>
              </a:xfrm>
              <a:prstGeom prst="rect">
                <a:avLst/>
              </a:prstGeom>
              <a:blipFill rotWithShape="0">
                <a:blip r:embed="rId7"/>
                <a:stretch>
                  <a:fillRect/>
                </a:stretch>
              </a:blipFill>
            </p:spPr>
            <p:txBody>
              <a:bodyPr/>
              <a:lstStyle/>
              <a:p>
                <a:r>
                  <a:rPr lang="en-US">
                    <a:noFill/>
                  </a:rPr>
                  <a:t> </a:t>
                </a:r>
              </a:p>
            </p:txBody>
          </p:sp>
        </mc:Fallback>
      </mc:AlternateContent>
      <p:cxnSp>
        <p:nvCxnSpPr>
          <p:cNvPr id="27" name="Straight Arrow Connector 26"/>
          <p:cNvCxnSpPr>
            <a:stCxn id="7" idx="6"/>
            <a:endCxn id="14" idx="2"/>
          </p:cNvCxnSpPr>
          <p:nvPr/>
        </p:nvCxnSpPr>
        <p:spPr>
          <a:xfrm>
            <a:off x="6427738" y="1693494"/>
            <a:ext cx="1650490" cy="124950"/>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0" idx="6"/>
            <a:endCxn id="14" idx="3"/>
          </p:cNvCxnSpPr>
          <p:nvPr/>
        </p:nvCxnSpPr>
        <p:spPr>
          <a:xfrm flipV="1">
            <a:off x="6427738" y="1920267"/>
            <a:ext cx="1692667" cy="849603"/>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8" idx="6"/>
            <a:endCxn id="16" idx="1"/>
          </p:cNvCxnSpPr>
          <p:nvPr/>
        </p:nvCxnSpPr>
        <p:spPr>
          <a:xfrm>
            <a:off x="6427738" y="2052444"/>
            <a:ext cx="1692667" cy="1401821"/>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1" idx="6"/>
            <a:endCxn id="16" idx="2"/>
          </p:cNvCxnSpPr>
          <p:nvPr/>
        </p:nvCxnSpPr>
        <p:spPr>
          <a:xfrm>
            <a:off x="6427738" y="3128346"/>
            <a:ext cx="1650490" cy="427742"/>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3" idx="6"/>
            <a:endCxn id="16" idx="3"/>
          </p:cNvCxnSpPr>
          <p:nvPr/>
        </p:nvCxnSpPr>
        <p:spPr>
          <a:xfrm flipV="1">
            <a:off x="6427738" y="3657911"/>
            <a:ext cx="1692667" cy="188431"/>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6"/>
            <a:endCxn id="15" idx="2"/>
          </p:cNvCxnSpPr>
          <p:nvPr/>
        </p:nvCxnSpPr>
        <p:spPr>
          <a:xfrm>
            <a:off x="6427738" y="2411394"/>
            <a:ext cx="1650490" cy="275872"/>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6"/>
            <a:endCxn id="15" idx="3"/>
          </p:cNvCxnSpPr>
          <p:nvPr/>
        </p:nvCxnSpPr>
        <p:spPr>
          <a:xfrm flipV="1">
            <a:off x="6427738" y="2789089"/>
            <a:ext cx="1692667" cy="697733"/>
          </a:xfrm>
          <a:prstGeom prst="straightConnector1">
            <a:avLst/>
          </a:prstGeom>
          <a:ln w="952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8042228" y="3376088"/>
            <a:ext cx="360000" cy="360000"/>
          </a:xfrm>
          <a:prstGeom prst="ellipse">
            <a:avLst/>
          </a:prstGeom>
          <a:noFill/>
          <a:ln w="19050">
            <a:solidFill>
              <a:srgbClr val="299D37"/>
            </a:solidFill>
          </a:ln>
          <a:effectLst/>
        </p:spPr>
        <p:style>
          <a:lnRef idx="1">
            <a:schemeClr val="accent1"/>
          </a:lnRef>
          <a:fillRef idx="3">
            <a:schemeClr val="accent1"/>
          </a:fillRef>
          <a:effectRef idx="2">
            <a:schemeClr val="accent1"/>
          </a:effectRef>
          <a:fontRef idx="minor">
            <a:schemeClr val="lt1"/>
          </a:fontRef>
        </p:style>
        <p:txBody>
          <a:bodyPr lIns="72000" rIns="0" rtlCol="0" anchor="ctr"/>
          <a:lstStyle/>
          <a:p>
            <a:pPr algn="ctr"/>
            <a:endParaRPr lang="en-US" dirty="0">
              <a:solidFill>
                <a:schemeClr val="tx2"/>
              </a:solidFill>
            </a:endParaRPr>
          </a:p>
        </p:txBody>
      </p:sp>
    </p:spTree>
    <p:extLst>
      <p:ext uri="{BB962C8B-B14F-4D97-AF65-F5344CB8AC3E}">
        <p14:creationId xmlns:p14="http://schemas.microsoft.com/office/powerpoint/2010/main" val="369670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indent="-457200">
              <a:buFont typeface="+mj-lt"/>
              <a:buAutoNum type="arabicPeriod"/>
            </a:pPr>
            <a:r>
              <a:rPr lang="lv-LV" dirty="0"/>
              <a:t>P</a:t>
            </a:r>
            <a:r>
              <a:rPr lang="lv-LV" dirty="0" smtClean="0"/>
              <a:t>azīt uzdevumu:</a:t>
            </a:r>
          </a:p>
          <a:p>
            <a:pPr marL="912813" lvl="1" indent="-457200"/>
            <a:r>
              <a:rPr lang="lv-LV" dirty="0" smtClean="0"/>
              <a:t>"Pierādīt, ka atradīsies..."</a:t>
            </a:r>
          </a:p>
          <a:p>
            <a:pPr marL="912813" lvl="1" indent="-457200"/>
            <a:r>
              <a:rPr lang="lv-LV" dirty="0" smtClean="0"/>
              <a:t>"Pierādīt, ka, izvēloties ... no tiem, atradīsies... "</a:t>
            </a:r>
          </a:p>
          <a:p>
            <a:pPr marL="912813" lvl="1" indent="-457200"/>
            <a:r>
              <a:rPr lang="lv-LV" dirty="0" smtClean="0"/>
              <a:t>"Kāds mazākais skaits jāizvēlas, lai..."</a:t>
            </a:r>
          </a:p>
          <a:p>
            <a:pPr marL="912813" lvl="1" indent="-457200"/>
            <a:r>
              <a:rPr lang="lv-LV" dirty="0" smtClean="0"/>
              <a:t>"Dots ... . Vai var izvēlēties ... tā, lai ..."</a:t>
            </a:r>
          </a:p>
          <a:p>
            <a:pPr marL="457200" indent="-457200">
              <a:buFont typeface="+mj-lt"/>
              <a:buAutoNum type="arabicPeriod"/>
            </a:pPr>
            <a:r>
              <a:rPr lang="lv-LV" dirty="0" smtClean="0"/>
              <a:t>Noteikt, kas būs "truši" un kas būs "būri". Dažreiz to saskaitīšana prasa kombinatorikas prasmes.</a:t>
            </a:r>
          </a:p>
          <a:p>
            <a:pPr marL="457200" indent="-457200">
              <a:buFont typeface="+mj-lt"/>
              <a:buAutoNum type="arabicPeriod"/>
            </a:pPr>
            <a:r>
              <a:rPr lang="lv-LV" dirty="0" smtClean="0"/>
              <a:t>Dirihlē principa lietošana reizēm dod tikai starprezultātu; tad spriedums jānoved līdz galam.</a:t>
            </a:r>
            <a:endParaRPr lang="en-US" dirty="0"/>
          </a:p>
        </p:txBody>
      </p:sp>
      <p:sp>
        <p:nvSpPr>
          <p:cNvPr id="4" name="Title 3"/>
          <p:cNvSpPr>
            <a:spLocks noGrp="1"/>
          </p:cNvSpPr>
          <p:nvPr>
            <p:ph type="title"/>
          </p:nvPr>
        </p:nvSpPr>
        <p:spPr/>
        <p:txBody>
          <a:bodyPr/>
          <a:lstStyle/>
          <a:p>
            <a:r>
              <a:rPr lang="lv-LV" dirty="0" smtClean="0"/>
              <a:t>Dirihlē principa lietošana</a:t>
            </a:r>
            <a:endParaRPr lang="en-US" dirty="0"/>
          </a:p>
        </p:txBody>
      </p:sp>
    </p:spTree>
    <p:extLst>
      <p:ext uri="{BB962C8B-B14F-4D97-AF65-F5344CB8AC3E}">
        <p14:creationId xmlns:p14="http://schemas.microsoft.com/office/powerpoint/2010/main" val="261012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lv-LV" dirty="0" smtClean="0"/>
              <a:t>Pavisam ir 15 āboli, 15 banāni un 15 apelsīni. Kāds mazākais skaits no šiem augļiem jāizvēlas, lai starp izvēlētajiem noteikti būtu vismaz 5 augļi ar vienādiem nosaukumiem? </a:t>
            </a:r>
            <a:endParaRPr lang="en-US" dirty="0"/>
          </a:p>
        </p:txBody>
      </p:sp>
      <p:sp>
        <p:nvSpPr>
          <p:cNvPr id="4" name="Rectangle 3"/>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982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lv-LV" dirty="0" smtClean="0"/>
              <a:t>Citplanētietim ir silti, ja viņam ir kāds no šiem apģērbu komplektiem:</a:t>
            </a:r>
          </a:p>
          <a:p>
            <a:pPr marL="342900" indent="-342900">
              <a:buFont typeface="Webdings" panose="05030102010509060703" pitchFamily="18" charset="2"/>
              <a:buChar char="4"/>
            </a:pPr>
            <a:r>
              <a:rPr lang="lv-LV" dirty="0" smtClean="0"/>
              <a:t>1 sega</a:t>
            </a:r>
          </a:p>
          <a:p>
            <a:pPr marL="342900" indent="-342900">
              <a:buFont typeface="Webdings" panose="05030102010509060703" pitchFamily="18" charset="2"/>
              <a:buChar char="4"/>
            </a:pPr>
            <a:r>
              <a:rPr lang="lv-LV" dirty="0" smtClean="0"/>
              <a:t>2 džemperi</a:t>
            </a:r>
          </a:p>
          <a:p>
            <a:pPr marL="342900" indent="-342900">
              <a:buFont typeface="Webdings" panose="05030102010509060703" pitchFamily="18" charset="2"/>
              <a:buChar char="4"/>
            </a:pPr>
            <a:r>
              <a:rPr lang="lv-LV" dirty="0" smtClean="0"/>
              <a:t>3 šalles</a:t>
            </a:r>
          </a:p>
          <a:p>
            <a:pPr marL="342900" indent="-342900">
              <a:buFont typeface="Webdings" panose="05030102010509060703" pitchFamily="18" charset="2"/>
              <a:buChar char="4"/>
            </a:pPr>
            <a:r>
              <a:rPr lang="lv-LV" dirty="0" smtClean="0"/>
              <a:t>4 legingi</a:t>
            </a:r>
          </a:p>
          <a:p>
            <a:pPr marL="342900" indent="-342900">
              <a:buFont typeface="Webdings" panose="05030102010509060703" pitchFamily="18" charset="2"/>
              <a:buChar char="4"/>
            </a:pPr>
            <a:r>
              <a:rPr lang="lv-LV" dirty="0" smtClean="0"/>
              <a:t>5 adītas cepurītes</a:t>
            </a:r>
          </a:p>
          <a:p>
            <a:pPr marL="342900" indent="-342900">
              <a:buFont typeface="Webdings" panose="05030102010509060703" pitchFamily="18" charset="2"/>
              <a:buChar char="4"/>
            </a:pPr>
            <a:r>
              <a:rPr lang="lv-LV" dirty="0" smtClean="0"/>
              <a:t>6 dūraiņi </a:t>
            </a:r>
          </a:p>
          <a:p>
            <a:r>
              <a:rPr lang="lv-LV" dirty="0" smtClean="0"/>
              <a:t>Kāds mazākais apģērbu skaits nepieciešams, lai citplanētietim būtu silti?</a:t>
            </a:r>
            <a:endParaRPr lang="en-US" dirty="0"/>
          </a:p>
        </p:txBody>
      </p:sp>
      <p:sp>
        <p:nvSpPr>
          <p:cNvPr id="4" name="Rectangle 3"/>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17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7471" y="758506"/>
            <a:ext cx="8456803" cy="1829052"/>
          </a:xfrm>
        </p:spPr>
        <p:txBody>
          <a:bodyPr>
            <a:normAutofit/>
          </a:bodyPr>
          <a:lstStyle/>
          <a:p>
            <a:r>
              <a:rPr lang="lv-LV" sz="2400" b="1" dirty="0" smtClean="0"/>
              <a:t>Uzdevums: </a:t>
            </a:r>
            <a:r>
              <a:rPr lang="lv-LV" sz="2400" dirty="0" smtClean="0"/>
              <a:t>Sniegbaltīte </a:t>
            </a:r>
            <a:r>
              <a:rPr lang="lv-LV" sz="2400" dirty="0"/>
              <a:t>uzdāvināja katram no 7 rūķīšiem pa 5 konfektēm: „Vāverīti”, „Margrietiņu” un „Lācīti”, pie </a:t>
            </a:r>
            <a:r>
              <a:rPr lang="lv-LV" sz="2400" dirty="0" smtClean="0"/>
              <a:t>tam katrs </a:t>
            </a:r>
            <a:r>
              <a:rPr lang="lv-LV" sz="2400" dirty="0"/>
              <a:t>rūķītis saņēma vismaz vienu katra veida </a:t>
            </a:r>
            <a:r>
              <a:rPr lang="lv-LV" sz="2400" dirty="0" smtClean="0"/>
              <a:t>konfekti. Pierādīt</a:t>
            </a:r>
            <a:r>
              <a:rPr lang="lv-LV" sz="2400" dirty="0"/>
              <a:t>, ka ir divi tādi rūķīši, kam </a:t>
            </a:r>
            <a:r>
              <a:rPr lang="lv-LV" sz="2400" dirty="0" smtClean="0"/>
              <a:t>viņa uzdāvināja vienādus </a:t>
            </a:r>
            <a:r>
              <a:rPr lang="lv-LV" sz="2400" dirty="0"/>
              <a:t>konfekšu komplektus!</a:t>
            </a:r>
          </a:p>
        </p:txBody>
      </p:sp>
      <p:sp>
        <p:nvSpPr>
          <p:cNvPr id="5" name="Title 4"/>
          <p:cNvSpPr>
            <a:spLocks noGrp="1"/>
          </p:cNvSpPr>
          <p:nvPr>
            <p:ph type="title"/>
          </p:nvPr>
        </p:nvSpPr>
        <p:spPr/>
        <p:txBody>
          <a:bodyPr/>
          <a:lstStyle/>
          <a:p>
            <a:r>
              <a:rPr lang="lv-LV" sz="2400" dirty="0" smtClean="0"/>
              <a:t>4. uzdevums</a:t>
            </a:r>
            <a:endParaRPr lang="en-US" sz="2400" dirty="0"/>
          </a:p>
        </p:txBody>
      </p:sp>
    </p:spTree>
    <p:extLst>
      <p:ext uri="{BB962C8B-B14F-4D97-AF65-F5344CB8AC3E}">
        <p14:creationId xmlns:p14="http://schemas.microsoft.com/office/powerpoint/2010/main" val="3124656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68202449"/>
              </p:ext>
            </p:extLst>
          </p:nvPr>
        </p:nvGraphicFramePr>
        <p:xfrm>
          <a:off x="152403" y="1808688"/>
          <a:ext cx="8822268" cy="1933575"/>
        </p:xfrm>
        <a:graphic>
          <a:graphicData uri="http://schemas.openxmlformats.org/drawingml/2006/table">
            <a:tbl>
              <a:tblPr bandRow="1">
                <a:tableStyleId>{00A15C55-8517-42AA-B614-E9B94910E393}</a:tableStyleId>
              </a:tblPr>
              <a:tblGrid>
                <a:gridCol w="1329265"/>
                <a:gridCol w="1191383"/>
                <a:gridCol w="1260324"/>
                <a:gridCol w="1260324"/>
                <a:gridCol w="1260324"/>
                <a:gridCol w="1260324"/>
                <a:gridCol w="1260324"/>
              </a:tblGrid>
              <a:tr h="644525">
                <a:tc>
                  <a:txBody>
                    <a:bodyPr/>
                    <a:lstStyle/>
                    <a:p>
                      <a:r>
                        <a:rPr lang="lv-LV" dirty="0" smtClean="0">
                          <a:solidFill>
                            <a:schemeClr val="tx2"/>
                          </a:solidFill>
                        </a:rPr>
                        <a:t>Lācītis</a:t>
                      </a:r>
                      <a:endParaRPr lang="en-US" dirty="0">
                        <a:solidFill>
                          <a:schemeClr val="tx2"/>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44525">
                <a:tc>
                  <a:txBody>
                    <a:bodyPr/>
                    <a:lstStyle/>
                    <a:p>
                      <a:r>
                        <a:rPr lang="lv-LV" dirty="0" smtClean="0">
                          <a:solidFill>
                            <a:schemeClr val="tx2"/>
                          </a:solidFill>
                        </a:rPr>
                        <a:t>Margrietiņa</a:t>
                      </a:r>
                      <a:endParaRPr lang="en-US" dirty="0">
                        <a:solidFill>
                          <a:schemeClr val="tx2"/>
                        </a:solidFill>
                      </a:endParaRP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644525">
                <a:tc>
                  <a:txBody>
                    <a:bodyPr/>
                    <a:lstStyle/>
                    <a:p>
                      <a:r>
                        <a:rPr lang="lv-LV" dirty="0" smtClean="0">
                          <a:solidFill>
                            <a:schemeClr val="tx2"/>
                          </a:solidFill>
                        </a:rPr>
                        <a:t>Vāverīte</a:t>
                      </a:r>
                      <a:endParaRPr lang="en-US" dirty="0">
                        <a:solidFill>
                          <a:schemeClr val="tx2"/>
                        </a:solidFill>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Title 3"/>
          <p:cNvSpPr>
            <a:spLocks noGrp="1"/>
          </p:cNvSpPr>
          <p:nvPr>
            <p:ph type="title"/>
          </p:nvPr>
        </p:nvSpPr>
        <p:spPr/>
        <p:txBody>
          <a:bodyPr/>
          <a:lstStyle/>
          <a:p>
            <a:r>
              <a:rPr lang="lv-LV" dirty="0" smtClean="0"/>
              <a:t>Konfekšu komplektu skaitīšana</a:t>
            </a:r>
            <a:endParaRPr lang="en-US" dirty="0"/>
          </a:p>
        </p:txBody>
      </p:sp>
      <p:sp>
        <p:nvSpPr>
          <p:cNvPr id="7" name="TextBox 6"/>
          <p:cNvSpPr txBox="1"/>
          <p:nvPr/>
        </p:nvSpPr>
        <p:spPr>
          <a:xfrm>
            <a:off x="271271" y="631206"/>
            <a:ext cx="6599884" cy="1200329"/>
          </a:xfrm>
          <a:prstGeom prst="rect">
            <a:avLst/>
          </a:prstGeom>
          <a:noFill/>
        </p:spPr>
        <p:txBody>
          <a:bodyPr wrap="none" rtlCol="0">
            <a:spAutoFit/>
          </a:bodyPr>
          <a:lstStyle/>
          <a:p>
            <a:r>
              <a:rPr lang="lv-LV" sz="2400" dirty="0" smtClean="0">
                <a:solidFill>
                  <a:schemeClr val="tx2"/>
                </a:solidFill>
              </a:rPr>
              <a:t>Meklējam kolīziju – divus "saskrējušos" rūķīšus</a:t>
            </a:r>
          </a:p>
          <a:p>
            <a:pPr marL="342900" indent="-342900">
              <a:buClr>
                <a:srgbClr val="00B050"/>
              </a:buClr>
              <a:buSzPct val="90000"/>
              <a:buFont typeface="Webdings" panose="05030102010509060703" pitchFamily="18" charset="2"/>
              <a:buChar char="4"/>
            </a:pPr>
            <a:r>
              <a:rPr lang="lv-LV" sz="2400" b="1" dirty="0" smtClean="0">
                <a:solidFill>
                  <a:schemeClr val="tx2"/>
                </a:solidFill>
              </a:rPr>
              <a:t>Trusīši: </a:t>
            </a:r>
            <a:r>
              <a:rPr lang="lv-LV" sz="2400" dirty="0" smtClean="0">
                <a:solidFill>
                  <a:schemeClr val="tx2"/>
                </a:solidFill>
              </a:rPr>
              <a:t>Rūķīši</a:t>
            </a:r>
          </a:p>
          <a:p>
            <a:pPr marL="342900" indent="-342900">
              <a:buClr>
                <a:srgbClr val="00B050"/>
              </a:buClr>
              <a:buSzPct val="90000"/>
              <a:buFont typeface="Webdings" panose="05030102010509060703" pitchFamily="18" charset="2"/>
              <a:buChar char="4"/>
            </a:pPr>
            <a:r>
              <a:rPr lang="lv-LV" sz="2400" b="1" dirty="0" smtClean="0">
                <a:solidFill>
                  <a:schemeClr val="tx2"/>
                </a:solidFill>
              </a:rPr>
              <a:t>Būrīši: </a:t>
            </a:r>
            <a:r>
              <a:rPr lang="lv-LV" sz="2400" dirty="0" smtClean="0">
                <a:solidFill>
                  <a:schemeClr val="tx2"/>
                </a:solidFill>
              </a:rPr>
              <a:t>Konfekšu komplekti</a:t>
            </a:r>
            <a:endParaRPr lang="en-US" sz="2400" dirty="0">
              <a:solidFill>
                <a:schemeClr val="tx2"/>
              </a:solidFill>
            </a:endParaRPr>
          </a:p>
        </p:txBody>
      </p:sp>
      <p:grpSp>
        <p:nvGrpSpPr>
          <p:cNvPr id="14" name="Group 13"/>
          <p:cNvGrpSpPr/>
          <p:nvPr/>
        </p:nvGrpSpPr>
        <p:grpSpPr>
          <a:xfrm>
            <a:off x="5291665" y="1921928"/>
            <a:ext cx="347133" cy="1620000"/>
            <a:chOff x="1532467" y="2133598"/>
            <a:chExt cx="347133" cy="1620000"/>
          </a:xfrm>
        </p:grpSpPr>
        <p:sp>
          <p:nvSpPr>
            <p:cNvPr id="8" name="Oval 7"/>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785533" y="1921928"/>
            <a:ext cx="347133" cy="1620000"/>
            <a:chOff x="1532467" y="2133598"/>
            <a:chExt cx="347133" cy="1620000"/>
          </a:xfrm>
        </p:grpSpPr>
        <p:sp>
          <p:nvSpPr>
            <p:cNvPr id="16" name="Oval 15"/>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4038599" y="1921928"/>
            <a:ext cx="347133" cy="1620000"/>
            <a:chOff x="1532467" y="2133598"/>
            <a:chExt cx="347133" cy="1620000"/>
          </a:xfrm>
        </p:grpSpPr>
        <p:sp>
          <p:nvSpPr>
            <p:cNvPr id="21" name="Oval 20"/>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1646764" y="1924130"/>
            <a:ext cx="347133" cy="1620000"/>
            <a:chOff x="1532467" y="2133598"/>
            <a:chExt cx="347133" cy="1620000"/>
          </a:xfrm>
        </p:grpSpPr>
        <p:sp>
          <p:nvSpPr>
            <p:cNvPr id="26" name="Oval 25"/>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ounded Rectangle 26"/>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6604000" y="1921928"/>
            <a:ext cx="347133" cy="1620000"/>
            <a:chOff x="1532467" y="2133598"/>
            <a:chExt cx="347133" cy="1620000"/>
          </a:xfrm>
        </p:grpSpPr>
        <p:sp>
          <p:nvSpPr>
            <p:cNvPr id="31" name="Oval 30"/>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903717" y="1921928"/>
            <a:ext cx="347133" cy="1620000"/>
            <a:chOff x="1532467" y="2133598"/>
            <a:chExt cx="347133" cy="1620000"/>
          </a:xfrm>
        </p:grpSpPr>
        <p:sp>
          <p:nvSpPr>
            <p:cNvPr id="36" name="Oval 35"/>
            <p:cNvSpPr/>
            <p:nvPr/>
          </p:nvSpPr>
          <p:spPr>
            <a:xfrm>
              <a:off x="1600200" y="215900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32467" y="2133598"/>
              <a:ext cx="347133" cy="1620000"/>
            </a:xfrm>
            <a:prstGeom prst="roundRect">
              <a:avLst/>
            </a:prstGeom>
            <a:noFill/>
            <a:ln w="19050">
              <a:solidFill>
                <a:srgbClr val="007F1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1600200" y="2760505"/>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1600200" y="3409510"/>
              <a:ext cx="180000" cy="180000"/>
            </a:xfrm>
            <a:prstGeom prst="ellipse">
              <a:avLst/>
            </a:prstGeom>
            <a:gradFill>
              <a:gsLst>
                <a:gs pos="0">
                  <a:srgbClr val="00B050"/>
                </a:gs>
                <a:gs pos="100000">
                  <a:srgbClr val="3F803F"/>
                </a:gs>
              </a:gsLst>
            </a:gradFill>
            <a:ln>
              <a:solidFill>
                <a:srgbClr val="3F803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Oval 39"/>
          <p:cNvSpPr/>
          <p:nvPr/>
        </p:nvSpPr>
        <p:spPr>
          <a:xfrm>
            <a:off x="8432760" y="3447774"/>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1" name="Oval 40"/>
          <p:cNvSpPr/>
          <p:nvPr/>
        </p:nvSpPr>
        <p:spPr>
          <a:xfrm>
            <a:off x="2100665" y="1968666"/>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2100665" y="2218644"/>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245867" y="1949532"/>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3245867" y="2548835"/>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4509556" y="1968666"/>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4509556" y="3197840"/>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5790179" y="2545742"/>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5790179" y="2824565"/>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p:nvPr/>
        </p:nvSpPr>
        <p:spPr>
          <a:xfrm>
            <a:off x="7089896" y="2548835"/>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089896" y="3184789"/>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8432760" y="3184789"/>
            <a:ext cx="180000" cy="18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1646764" y="3740290"/>
            <a:ext cx="757770" cy="400110"/>
          </a:xfrm>
          <a:prstGeom prst="rect">
            <a:avLst/>
          </a:prstGeom>
          <a:noFill/>
        </p:spPr>
        <p:txBody>
          <a:bodyPr wrap="square" rtlCol="0">
            <a:spAutoFit/>
          </a:bodyPr>
          <a:lstStyle/>
          <a:p>
            <a:r>
              <a:rPr lang="lv-LV" sz="2000" dirty="0" smtClean="0">
                <a:solidFill>
                  <a:schemeClr val="tx2"/>
                </a:solidFill>
              </a:rPr>
              <a:t>"LL"</a:t>
            </a:r>
            <a:endParaRPr lang="en-US" sz="2000" dirty="0">
              <a:solidFill>
                <a:schemeClr val="tx2"/>
              </a:solidFill>
            </a:endParaRPr>
          </a:p>
        </p:txBody>
      </p:sp>
      <p:sp>
        <p:nvSpPr>
          <p:cNvPr id="53" name="TextBox 52"/>
          <p:cNvSpPr txBox="1"/>
          <p:nvPr/>
        </p:nvSpPr>
        <p:spPr>
          <a:xfrm>
            <a:off x="2796563" y="3740290"/>
            <a:ext cx="862503" cy="400110"/>
          </a:xfrm>
          <a:prstGeom prst="rect">
            <a:avLst/>
          </a:prstGeom>
          <a:noFill/>
        </p:spPr>
        <p:txBody>
          <a:bodyPr wrap="square" rtlCol="0">
            <a:spAutoFit/>
          </a:bodyPr>
          <a:lstStyle/>
          <a:p>
            <a:r>
              <a:rPr lang="lv-LV" sz="2000" dirty="0" smtClean="0">
                <a:solidFill>
                  <a:schemeClr val="tx2"/>
                </a:solidFill>
              </a:rPr>
              <a:t>"LM"</a:t>
            </a:r>
            <a:endParaRPr lang="en-US" sz="2000" dirty="0">
              <a:solidFill>
                <a:schemeClr val="tx2"/>
              </a:solidFill>
            </a:endParaRPr>
          </a:p>
        </p:txBody>
      </p:sp>
      <p:sp>
        <p:nvSpPr>
          <p:cNvPr id="54" name="TextBox 53"/>
          <p:cNvSpPr txBox="1"/>
          <p:nvPr/>
        </p:nvSpPr>
        <p:spPr>
          <a:xfrm>
            <a:off x="4051095" y="3740290"/>
            <a:ext cx="757770" cy="400110"/>
          </a:xfrm>
          <a:prstGeom prst="rect">
            <a:avLst/>
          </a:prstGeom>
          <a:noFill/>
        </p:spPr>
        <p:txBody>
          <a:bodyPr wrap="square" rtlCol="0">
            <a:spAutoFit/>
          </a:bodyPr>
          <a:lstStyle/>
          <a:p>
            <a:r>
              <a:rPr lang="lv-LV" sz="2000" dirty="0" smtClean="0">
                <a:solidFill>
                  <a:schemeClr val="tx2"/>
                </a:solidFill>
              </a:rPr>
              <a:t>"LV"</a:t>
            </a:r>
            <a:endParaRPr lang="en-US" sz="2000" dirty="0">
              <a:solidFill>
                <a:schemeClr val="tx2"/>
              </a:solidFill>
            </a:endParaRPr>
          </a:p>
        </p:txBody>
      </p:sp>
      <p:sp>
        <p:nvSpPr>
          <p:cNvPr id="55" name="TextBox 54"/>
          <p:cNvSpPr txBox="1"/>
          <p:nvPr/>
        </p:nvSpPr>
        <p:spPr>
          <a:xfrm>
            <a:off x="5200894" y="3740290"/>
            <a:ext cx="939802" cy="400110"/>
          </a:xfrm>
          <a:prstGeom prst="rect">
            <a:avLst/>
          </a:prstGeom>
          <a:noFill/>
        </p:spPr>
        <p:txBody>
          <a:bodyPr wrap="square" rtlCol="0">
            <a:spAutoFit/>
          </a:bodyPr>
          <a:lstStyle/>
          <a:p>
            <a:r>
              <a:rPr lang="lv-LV" sz="2000" dirty="0" smtClean="0">
                <a:solidFill>
                  <a:schemeClr val="tx2"/>
                </a:solidFill>
              </a:rPr>
              <a:t>"MM"</a:t>
            </a:r>
            <a:endParaRPr lang="en-US" sz="2000" dirty="0">
              <a:solidFill>
                <a:schemeClr val="tx2"/>
              </a:solidFill>
            </a:endParaRPr>
          </a:p>
        </p:txBody>
      </p:sp>
      <p:sp>
        <p:nvSpPr>
          <p:cNvPr id="56" name="TextBox 55"/>
          <p:cNvSpPr txBox="1"/>
          <p:nvPr/>
        </p:nvSpPr>
        <p:spPr>
          <a:xfrm>
            <a:off x="6532725" y="3740290"/>
            <a:ext cx="955474" cy="400110"/>
          </a:xfrm>
          <a:prstGeom prst="rect">
            <a:avLst/>
          </a:prstGeom>
          <a:noFill/>
        </p:spPr>
        <p:txBody>
          <a:bodyPr wrap="square" rtlCol="0">
            <a:spAutoFit/>
          </a:bodyPr>
          <a:lstStyle/>
          <a:p>
            <a:r>
              <a:rPr lang="lv-LV" sz="2000" dirty="0" smtClean="0">
                <a:solidFill>
                  <a:schemeClr val="tx2"/>
                </a:solidFill>
              </a:rPr>
              <a:t>"MV"</a:t>
            </a:r>
            <a:endParaRPr lang="en-US" sz="2000" dirty="0">
              <a:solidFill>
                <a:schemeClr val="tx2"/>
              </a:solidFill>
            </a:endParaRPr>
          </a:p>
        </p:txBody>
      </p:sp>
      <p:sp>
        <p:nvSpPr>
          <p:cNvPr id="57" name="TextBox 56"/>
          <p:cNvSpPr txBox="1"/>
          <p:nvPr/>
        </p:nvSpPr>
        <p:spPr>
          <a:xfrm>
            <a:off x="7880227" y="3740290"/>
            <a:ext cx="848906" cy="400110"/>
          </a:xfrm>
          <a:prstGeom prst="rect">
            <a:avLst/>
          </a:prstGeom>
          <a:noFill/>
        </p:spPr>
        <p:txBody>
          <a:bodyPr wrap="square" rtlCol="0">
            <a:spAutoFit/>
          </a:bodyPr>
          <a:lstStyle/>
          <a:p>
            <a:r>
              <a:rPr lang="lv-LV" sz="2000" dirty="0" smtClean="0">
                <a:solidFill>
                  <a:schemeClr val="tx2"/>
                </a:solidFill>
              </a:rPr>
              <a:t>"VV"</a:t>
            </a:r>
            <a:endParaRPr lang="en-US" sz="2000" dirty="0">
              <a:solidFill>
                <a:schemeClr val="tx2"/>
              </a:solidFill>
            </a:endParaRPr>
          </a:p>
        </p:txBody>
      </p:sp>
      <mc:AlternateContent xmlns:mc="http://schemas.openxmlformats.org/markup-compatibility/2006" xmlns:a14="http://schemas.microsoft.com/office/drawing/2010/main">
        <mc:Choice Requires="a14">
          <p:sp>
            <p:nvSpPr>
              <p:cNvPr id="58" name="TextBox 57"/>
              <p:cNvSpPr txBox="1"/>
              <p:nvPr/>
            </p:nvSpPr>
            <p:spPr>
              <a:xfrm>
                <a:off x="169674" y="4196083"/>
                <a:ext cx="8889659" cy="646331"/>
              </a:xfrm>
              <a:prstGeom prst="rect">
                <a:avLst/>
              </a:prstGeom>
              <a:noFill/>
            </p:spPr>
            <p:txBody>
              <a:bodyPr wrap="square" rtlCol="0">
                <a:spAutoFit/>
              </a:bodyPr>
              <a:lstStyle/>
              <a:p>
                <a:r>
                  <a:rPr lang="lv-LV" i="1" dirty="0" smtClean="0">
                    <a:solidFill>
                      <a:schemeClr val="tx2"/>
                    </a:solidFill>
                  </a:rPr>
                  <a:t>Var skaitīt atbilstoši summām </a:t>
                </a:r>
                <a14:m>
                  <m:oMath xmlns:m="http://schemas.openxmlformats.org/officeDocument/2006/math">
                    <m:r>
                      <a:rPr lang="lv-LV" i="1" dirty="0" smtClean="0">
                        <a:solidFill>
                          <a:schemeClr val="tx2"/>
                        </a:solidFill>
                        <a:latin typeface="Cambria Math" panose="02040503050406030204" pitchFamily="18" charset="0"/>
                      </a:rPr>
                      <m:t>3+1+1=5</m:t>
                    </m:r>
                  </m:oMath>
                </a14:m>
                <a:r>
                  <a:rPr lang="lv-LV" i="1" dirty="0" smtClean="0">
                    <a:solidFill>
                      <a:schemeClr val="tx2"/>
                    </a:solidFill>
                  </a:rPr>
                  <a:t> un </a:t>
                </a:r>
                <a14:m>
                  <m:oMath xmlns:m="http://schemas.openxmlformats.org/officeDocument/2006/math">
                    <m:r>
                      <a:rPr lang="lv-LV" i="1" dirty="0" smtClean="0">
                        <a:solidFill>
                          <a:schemeClr val="tx2"/>
                        </a:solidFill>
                        <a:latin typeface="Cambria Math" panose="02040503050406030204" pitchFamily="18" charset="0"/>
                      </a:rPr>
                      <m:t>2+2+1=5</m:t>
                    </m:r>
                  </m:oMath>
                </a14:m>
                <a:r>
                  <a:rPr lang="lv-LV" i="1" dirty="0" smtClean="0">
                    <a:solidFill>
                      <a:schemeClr val="tx2"/>
                    </a:solidFill>
                  </a:rPr>
                  <a:t> (kā NMSa materiālā). </a:t>
                </a:r>
              </a:p>
              <a:p>
                <a:r>
                  <a:rPr lang="lv-LV" i="1" dirty="0" smtClean="0">
                    <a:solidFill>
                      <a:schemeClr val="tx2"/>
                    </a:solidFill>
                  </a:rPr>
                  <a:t>Ka tik sistemātiski un neko neizlaižot.</a:t>
                </a:r>
                <a:endParaRPr lang="en-US" i="1" dirty="0">
                  <a:solidFill>
                    <a:schemeClr val="tx2"/>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169674" y="4196083"/>
                <a:ext cx="8889659" cy="646331"/>
              </a:xfrm>
              <a:prstGeom prst="rect">
                <a:avLst/>
              </a:prstGeom>
              <a:blipFill rotWithShape="0">
                <a:blip r:embed="rId2"/>
                <a:stretch>
                  <a:fillRect l="-617"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189077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a:bodyPr>
              <a:lstStyle/>
              <a:p>
                <a:r>
                  <a:rPr lang="lv-LV" sz="2400" dirty="0"/>
                  <a:t>Profesora Cipariņa olimpiādē bija </a:t>
                </a:r>
                <a14:m>
                  <m:oMath xmlns:m="http://schemas.openxmlformats.org/officeDocument/2006/math">
                    <m:r>
                      <a:rPr lang="lv-LV" sz="2400" i="1" dirty="0" smtClean="0">
                        <a:latin typeface="Cambria Math" panose="02040503050406030204" pitchFamily="18" charset="0"/>
                      </a:rPr>
                      <m:t>3</m:t>
                    </m:r>
                  </m:oMath>
                </a14:m>
                <a:r>
                  <a:rPr lang="lv-LV" sz="2400" dirty="0"/>
                  <a:t> uzdevumi. Tajā piedalījās </a:t>
                </a:r>
                <a14:m>
                  <m:oMath xmlns:m="http://schemas.openxmlformats.org/officeDocument/2006/math">
                    <m:r>
                      <a:rPr lang="lv-LV" sz="2400" i="1" dirty="0" smtClean="0">
                        <a:latin typeface="Cambria Math" panose="02040503050406030204" pitchFamily="18" charset="0"/>
                      </a:rPr>
                      <m:t>100</m:t>
                    </m:r>
                  </m:oMath>
                </a14:m>
                <a:r>
                  <a:rPr lang="lv-LV" sz="2400" dirty="0"/>
                  <a:t> skolēni. Pierādīt, ka atradīsies vismaz </a:t>
                </a:r>
                <a14:m>
                  <m:oMath xmlns:m="http://schemas.openxmlformats.org/officeDocument/2006/math">
                    <m:r>
                      <a:rPr lang="lv-LV" sz="2400" i="1" dirty="0" smtClean="0">
                        <a:latin typeface="Cambria Math" panose="02040503050406030204" pitchFamily="18" charset="0"/>
                      </a:rPr>
                      <m:t>13</m:t>
                    </m:r>
                  </m:oMath>
                </a14:m>
                <a:r>
                  <a:rPr lang="lv-LV" sz="2400" dirty="0" smtClean="0"/>
                  <a:t> skolēni</a:t>
                </a:r>
                <a:r>
                  <a:rPr lang="lv-LV" sz="2400" dirty="0"/>
                  <a:t>, kas izrēķināja vienus un tos pašus uzdevumus (vai arī neizrēķināja nevienu uzdevumu)! Katrs </a:t>
                </a:r>
                <a:r>
                  <a:rPr lang="lv-LV" sz="2400" dirty="0" smtClean="0"/>
                  <a:t>skolēns katru </a:t>
                </a:r>
                <a:r>
                  <a:rPr lang="lv-LV" sz="2400" dirty="0"/>
                  <a:t>uzdevumu vai nu izrēķināja, vai neizrēķināja, daļēji risinājumi netika iesniegti.</a:t>
                </a:r>
                <a:endParaRPr lang="en-US" sz="24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2019" t="-215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sz="2400" dirty="0" smtClean="0"/>
              <a:t>10. uzdevums</a:t>
            </a:r>
            <a:endParaRPr lang="en-US" sz="2400" dirty="0"/>
          </a:p>
        </p:txBody>
      </p:sp>
    </p:spTree>
    <p:extLst>
      <p:ext uri="{BB962C8B-B14F-4D97-AF65-F5344CB8AC3E}">
        <p14:creationId xmlns:p14="http://schemas.microsoft.com/office/powerpoint/2010/main" val="3517625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18772</TotalTime>
  <Words>1205</Words>
  <Application>Microsoft Office PowerPoint</Application>
  <PresentationFormat>On-screen Show (16:9)</PresentationFormat>
  <Paragraphs>115</Paragraphs>
  <Slides>16</Slides>
  <Notes>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Cambria Math</vt:lpstr>
      <vt:lpstr>Times New Roman</vt:lpstr>
      <vt:lpstr>Webdings</vt:lpstr>
      <vt:lpstr>Wingdings</vt:lpstr>
      <vt:lpstr>Forcepoint PPTX Template - 2016-01-22a</vt:lpstr>
      <vt:lpstr>1_Forcepoint PPTX Template - 2016-01-22a</vt:lpstr>
      <vt:lpstr>Title Slide</vt:lpstr>
      <vt:lpstr>Dirihlē princips: Vispārinājumi (2. daļa) Sagatavošanās materiāls 2018-02 Novadu olimpiādei  </vt:lpstr>
      <vt:lpstr>Par aritmētiskā vidējā īpašību</vt:lpstr>
      <vt:lpstr>Dirihlē principa vispārinājums</vt:lpstr>
      <vt:lpstr>Dirihlē principa lietošana</vt:lpstr>
      <vt:lpstr>PowerPoint Presentation</vt:lpstr>
      <vt:lpstr>PowerPoint Presentation</vt:lpstr>
      <vt:lpstr>4. uzdevums</vt:lpstr>
      <vt:lpstr>Konfekšu komplektu skaitīšana</vt:lpstr>
      <vt:lpstr>10. uzdevums</vt:lpstr>
      <vt:lpstr>3 uzdevumus var (ne)izrēķināt 8 veidos</vt:lpstr>
      <vt:lpstr>11. uzdevums</vt:lpstr>
      <vt:lpstr>Asimetrija uzdevuma nosacījumā</vt:lpstr>
      <vt:lpstr>Punktus var grupēt, piemēram, četrās rindiņās</vt:lpstr>
      <vt:lpstr>Vai eksistē 2 vienādas liepu lapas?</vt:lpstr>
      <vt:lpstr>Piemērs par divu cilvēku masu vienādību</vt:lpstr>
      <vt:lpstr>PowerPoint Presentation</vt:lpstr>
    </vt:vector>
  </TitlesOfParts>
  <Company>Websense,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Apsitis, Kalvis</cp:lastModifiedBy>
  <cp:revision>660</cp:revision>
  <dcterms:created xsi:type="dcterms:W3CDTF">2016-04-09T20:26:42Z</dcterms:created>
  <dcterms:modified xsi:type="dcterms:W3CDTF">2017-12-31T16:08:39Z</dcterms:modified>
</cp:coreProperties>
</file>