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5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72" r:id="rId4"/>
    <p:sldId id="412" r:id="rId5"/>
    <p:sldId id="426" r:id="rId6"/>
    <p:sldId id="431" r:id="rId7"/>
    <p:sldId id="413" r:id="rId8"/>
    <p:sldId id="425" r:id="rId9"/>
    <p:sldId id="414" r:id="rId10"/>
    <p:sldId id="423" r:id="rId11"/>
    <p:sldId id="418" r:id="rId12"/>
    <p:sldId id="424" r:id="rId13"/>
    <p:sldId id="419" r:id="rId14"/>
    <p:sldId id="427" r:id="rId15"/>
    <p:sldId id="433" r:id="rId16"/>
    <p:sldId id="428" r:id="rId17"/>
    <p:sldId id="429" r:id="rId18"/>
    <p:sldId id="434" r:id="rId19"/>
    <p:sldId id="430" r:id="rId20"/>
    <p:sldId id="43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rihlē princips: Lietojumi kombinatorikā" id="{1FAD1ABF-089D-455E-B1C3-A7DF80C39BDF}">
          <p14:sldIdLst>
            <p14:sldId id="272"/>
          </p14:sldIdLst>
        </p14:section>
        <p14:section name="Spriedumi ar ekstrēmiem elementiem" id="{0360F507-1377-4E48-A3FA-98DC0FBBD6FB}">
          <p14:sldIdLst>
            <p14:sldId id="412"/>
            <p14:sldId id="426"/>
            <p14:sldId id="431"/>
            <p14:sldId id="413"/>
            <p14:sldId id="425"/>
          </p14:sldIdLst>
        </p14:section>
        <p14:section name="Dirihlē princips kā sprieduma daļa" id="{492C8154-A4E5-49C0-9CDD-D225571BE8BA}">
          <p14:sldIdLst>
            <p14:sldId id="414"/>
            <p14:sldId id="423"/>
            <p14:sldId id="418"/>
            <p14:sldId id="424"/>
            <p14:sldId id="419"/>
            <p14:sldId id="427"/>
            <p14:sldId id="433"/>
          </p14:sldIdLst>
        </p14:section>
        <p14:section name="Algoritmu ātruma novērtējumi" id="{A8FEE98E-B83D-4B02-A204-11F42BC30390}">
          <p14:sldIdLst>
            <p14:sldId id="428"/>
            <p14:sldId id="429"/>
            <p14:sldId id="434"/>
            <p14:sldId id="430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sitis, Kalvis" initials="AK" lastIdx="1" clrIdx="0">
    <p:extLst>
      <p:ext uri="{19B8F6BF-5375-455C-9EA6-DF929625EA0E}">
        <p15:presenceInfo xmlns:p15="http://schemas.microsoft.com/office/powerpoint/2012/main" userId="S-1-5-21-2099920240-397961286-17591369-33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D37"/>
    <a:srgbClr val="43B02A"/>
    <a:srgbClr val="FF6C0C"/>
    <a:srgbClr val="3333FF"/>
    <a:srgbClr val="0077B9"/>
    <a:srgbClr val="00395E"/>
    <a:srgbClr val="0095CD"/>
    <a:srgbClr val="000000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67594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344" y="72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D330-A21E-4CA8-B066-FB950CEE6323}" type="datetimeFigureOut">
              <a:rPr lang="en-GB" smtClean="0"/>
              <a:t>31/12/2017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65DB-18AC-3F42-8A01-45EA04C553EE}" type="datetimeFigureOut">
              <a:rPr lang="en-US" smtClean="0"/>
              <a:pPr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"Ar</a:t>
            </a:r>
            <a:r>
              <a:rPr lang="lv-LV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from Spain", Google search (Don+Juan+invites+sculpture). </a:t>
            </a:r>
          </a:p>
          <a:p>
            <a:r>
              <a:rPr lang="en-US" dirty="0" smtClean="0"/>
              <a:t>https://www.pinterest.com/pin/394768723576891146/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8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31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16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25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95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62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95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77" r:id="rId3"/>
    <p:sldLayoutId id="214748368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2z8FL8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3052118"/>
          </a:xfrm>
        </p:spPr>
        <p:txBody>
          <a:bodyPr/>
          <a:lstStyle/>
          <a:p>
            <a:r>
              <a:rPr lang="en-US" dirty="0" err="1" smtClean="0"/>
              <a:t>Dirihl</a:t>
            </a:r>
            <a:r>
              <a:rPr lang="lv-LV" dirty="0" smtClean="0"/>
              <a:t>ē princips: Lietojumi kombinatorikā </a:t>
            </a:r>
            <a:br>
              <a:rPr lang="lv-LV" dirty="0" smtClean="0"/>
            </a:br>
            <a:r>
              <a:rPr lang="lv-LV" dirty="0" smtClean="0"/>
              <a:t>(3. daļa) </a:t>
            </a:r>
            <a:br>
              <a:rPr lang="lv-LV" dirty="0" smtClean="0"/>
            </a:br>
            <a:r>
              <a:rPr lang="lv-LV" sz="2000" dirty="0" smtClean="0"/>
              <a:t>Sagatavošanās materiāls 2018-02 Novadu olimpiādei</a:t>
            </a:r>
            <a:r>
              <a:rPr lang="lv-LV" sz="2000" dirty="0"/>
              <a:t/>
            </a:r>
            <a:br>
              <a:rPr lang="lv-LV" sz="2000" dirty="0"/>
            </a:b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sz="2000" dirty="0" smtClean="0">
                <a:solidFill>
                  <a:schemeClr val="tx2"/>
                </a:solidFill>
              </a:rPr>
              <a:t>Spriedumi ar ekstrēmiem elementiem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sz="2000" dirty="0" smtClean="0">
                <a:solidFill>
                  <a:schemeClr val="tx2"/>
                </a:solidFill>
              </a:rPr>
              <a:t>Algoritmu ātruma novērtējumi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409" y="12645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93" y="151496"/>
            <a:ext cx="1268582" cy="1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2207" y="291830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Apciemojiet NMS lapu!</a:t>
            </a:r>
          </a:p>
          <a:p>
            <a:pPr algn="ctr"/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lv-LV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bit.ly/2z8FL8T</a:t>
            </a:r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(10)=1</m:t>
                    </m:r>
                  </m:oMath>
                </a14:m>
                <a:r>
                  <a:rPr lang="lv-LV" dirty="0" smtClean="0"/>
                  <a:t>,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(11)=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(20)=2</m:t>
                    </m:r>
                  </m:oMath>
                </a14:m>
                <a:r>
                  <a:rPr lang="lv-LV" dirty="0" smtClean="0"/>
                  <a:t>,</a:t>
                </a:r>
                <a:br>
                  <a:rPr lang="lv-LV" dirty="0" smtClean="0"/>
                </a:br>
                <a:r>
                  <a:rPr lang="lv-LV" dirty="0" smtClean="0"/>
                  <a:t>...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(89)=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(98)=17</m:t>
                    </m:r>
                  </m:oMath>
                </a14:m>
                <a:r>
                  <a:rPr lang="lv-LV" dirty="0" smtClean="0"/>
                  <a:t>,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(99)=18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2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Aplūkojam ekstrēmos elementus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807" y="689171"/>
            <a:ext cx="3744378" cy="34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 smtClean="0"/>
                  <a:t>(</a:t>
                </a:r>
                <a:r>
                  <a:rPr lang="lv-LV" sz="2400" i="1" dirty="0" smtClean="0"/>
                  <a:t>Galvenokārt </a:t>
                </a:r>
                <a:r>
                  <a:rPr lang="lv-LV" sz="2400" i="1" dirty="0"/>
                  <a:t>9.-12. klašu </a:t>
                </a:r>
                <a:r>
                  <a:rPr lang="lv-LV" sz="2400" i="1" dirty="0" smtClean="0"/>
                  <a:t>skolēniem.</a:t>
                </a:r>
                <a:r>
                  <a:rPr lang="lv-LV" sz="2400" dirty="0" smtClean="0"/>
                  <a:t>)</a:t>
                </a:r>
                <a:endParaRPr lang="lv-LV" sz="2400" dirty="0"/>
              </a:p>
              <a:p>
                <a:r>
                  <a:rPr lang="lv-LV" sz="2400" b="1" dirty="0" smtClean="0"/>
                  <a:t>Uzdevums: </a:t>
                </a:r>
                <a:r>
                  <a:rPr lang="lv-LV" sz="2400" dirty="0" smtClean="0"/>
                  <a:t>Pēterītim </a:t>
                </a:r>
                <a:r>
                  <a:rPr lang="lv-LV" sz="2400" dirty="0"/>
                  <a:t>bija 100 aplīši, uz kuriem uzrakstīti naturālie skaitļi no 1 līdz 100 (uz katra aplīša cits skaitlis</a:t>
                </a:r>
                <a:r>
                  <a:rPr lang="lv-LV" sz="2400" dirty="0" smtClean="0"/>
                  <a:t>). Skolotāja </a:t>
                </a:r>
                <a:r>
                  <a:rPr lang="lv-LV" sz="2400" dirty="0"/>
                  <a:t>lika izvēlēties 4 aplīšus un izvietot tos tā, lai būtu patiesa </a:t>
                </a:r>
                <a:r>
                  <a:rPr lang="lv-LV" sz="2400" dirty="0" smtClean="0"/>
                  <a:t>vienādība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○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/>
                      <m:t>○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/>
                      <m:t>○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/>
                      <m:t>○</m:t>
                    </m:r>
                  </m:oMath>
                </a14:m>
                <a:r>
                  <a:rPr lang="lv-LV" sz="2400" dirty="0" smtClean="0"/>
                  <a:t>. </a:t>
                </a:r>
              </a:p>
              <a:p>
                <a:r>
                  <a:rPr lang="lv-LV" sz="2400" dirty="0" smtClean="0"/>
                  <a:t>Aplīši bija izbiruši </a:t>
                </a:r>
                <a:r>
                  <a:rPr lang="lv-LV" sz="2400" dirty="0"/>
                  <a:t>uz grīdas, un līdz šī uzdevuma saņemšanai Pēteris bija paguvis savākt tikai 21 aplīti. Vai ar tiem </a:t>
                </a:r>
                <a:r>
                  <a:rPr lang="lv-LV" sz="2400" dirty="0" smtClean="0"/>
                  <a:t>viņam noteikti </a:t>
                </a:r>
                <a:r>
                  <a:rPr lang="lv-LV" sz="2400" dirty="0"/>
                  <a:t>pietika, lai izpildītu skolotājas uzdevumu?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16.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1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Dirihlē princips mudina salīdzināt divus lielumus: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dirty="0" smtClean="0"/>
                  <a:t>Cik ir iespējamo summu, saskaitot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lv-LV" dirty="0" smtClean="0"/>
                  <a:t> skaitļus no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[1;100]</m:t>
                    </m:r>
                  </m:oMath>
                </a14:m>
                <a:r>
                  <a:rPr lang="lv-LV" dirty="0" smtClean="0"/>
                  <a:t>?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dirty="0" smtClean="0"/>
                  <a:t>Cik dažādus pārus var izvēlēties no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lv-LV" dirty="0" smtClean="0"/>
                  <a:t> aplīša?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Divi lieli skaitļi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Cik ir iespējamo summu, saskaitot </a:t>
                </a:r>
                <a14:m>
                  <m:oMath xmlns:m="http://schemas.openxmlformats.org/officeDocument/2006/math">
                    <m:r>
                      <a:rPr lang="lv-LV" b="0" i="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lv-LV" b="1" dirty="0"/>
                  <a:t> skaitļus no </a:t>
                </a:r>
                <a14:m>
                  <m:oMath xmlns:m="http://schemas.openxmlformats.org/officeDocument/2006/math">
                    <m:r>
                      <a:rPr lang="lv-LV" b="0" i="1" dirty="0">
                        <a:latin typeface="Cambria Math" panose="02040503050406030204" pitchFamily="18" charset="0"/>
                      </a:rPr>
                      <m:t>[1;100]</m:t>
                    </m:r>
                  </m:oMath>
                </a14:m>
                <a:r>
                  <a:rPr lang="lv-LV" dirty="0"/>
                  <a:t>?</a:t>
                </a:r>
              </a:p>
              <a:p>
                <a:r>
                  <a:rPr lang="lv-LV" dirty="0" smtClean="0"/>
                  <a:t>Mazākā summa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1+2=3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Lielākā summa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99+100=199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Pavisam šādu summu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199−2=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197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endParaRPr lang="lv-LV" dirty="0" smtClean="0"/>
              </a:p>
              <a:p>
                <a:r>
                  <a:rPr lang="lv-LV" b="1" dirty="0"/>
                  <a:t>Cik dažādus pārus var izvēlēties no </a:t>
                </a:r>
                <a14:m>
                  <m:oMath xmlns:m="http://schemas.openxmlformats.org/officeDocument/2006/math">
                    <m:r>
                      <a:rPr lang="lv-LV" b="0" i="0" dirty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lv-LV" b="1" dirty="0"/>
                  <a:t> aplīša?</a:t>
                </a:r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∙20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420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210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Pēdējais jautājums: </a:t>
                </a:r>
                <a:r>
                  <a:rPr lang="lv-LV" dirty="0" smtClean="0"/>
                  <a:t>Vai aplīšu pāri var pārklāties?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Divu lielu skaitļu salīdzināšana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9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Spēlētājs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iedomājas skaitli no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līdz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lv-LV" dirty="0" smtClean="0"/>
                  <a:t>. Cik jautājumi (uz kuriem atbild JĀ vai NĒ) vajadzīgi spēlētājam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, lai noskaidrotu, kuru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iedomājās?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Meklēšanas uzdevumi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Binārā meklēšana (Divide and Conquer)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04825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940050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75275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810500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04825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40050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75275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810500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04825" y="1881591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40050" y="1881591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375275" y="1881591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810500" y="1881591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04825" y="2322324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940050" y="2322324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375275" y="2322324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810500" y="2322324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8150" y="1848483"/>
            <a:ext cx="1809750" cy="936000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43225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3378450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813675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248900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943225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378450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813675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4248900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943225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378450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3813675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248900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2943225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3378450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813675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48900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86075" y="914353"/>
            <a:ext cx="890700" cy="936000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43182" y="213765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No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56525" y="1227615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Yes</a:t>
            </a:r>
            <a:endParaRPr lang="en-US" b="1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609250" y="1000125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6044475" y="1000125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6479700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914925" y="1000125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5609250" y="1440858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044475" y="1440858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479700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6914925" y="1440858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609250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044475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6479700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6914925" y="1881591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609250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6044475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6479700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6914925" y="2322324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452100" y="1412281"/>
            <a:ext cx="890700" cy="432000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330350" y="144361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No</a:t>
            </a:r>
            <a:endParaRPr lang="en-US" b="1" dirty="0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504825" y="3143250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940050" y="3143250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375275" y="3143250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1810500" y="3143250"/>
            <a:ext cx="360000" cy="360000"/>
          </a:xfrm>
          <a:prstGeom prst="ellipse">
            <a:avLst/>
          </a:prstGeom>
          <a:noFill/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504825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940050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1375275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810500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504825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940050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375275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810500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504825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940050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1375275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810500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793025" y="3107250"/>
            <a:ext cx="432000" cy="432000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195275" y="314644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No</a:t>
            </a:r>
            <a:endParaRPr lang="en-US" b="1" dirty="0"/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4210575" y="3143250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4645800" y="3143250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5081025" y="3143250"/>
            <a:ext cx="360000" cy="360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5516250" y="3143250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4210575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>
                <a:solidFill>
                  <a:schemeClr val="bg1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4645800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5081025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7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5516250" y="3583983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4210575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4645800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5081025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5516250" y="4024716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4210575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13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4645800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5081025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15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5516250" y="4465449"/>
            <a:ext cx="360000" cy="360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bg1">
                    <a:lumMod val="75000"/>
                  </a:schemeClr>
                </a:solidFill>
              </a:rPr>
              <a:t>16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994095"/>
          </a:xfrm>
        </p:spPr>
        <p:txBody>
          <a:bodyPr/>
          <a:lstStyle/>
          <a:p>
            <a:r>
              <a:rPr lang="lv-LV" b="1" dirty="0" smtClean="0"/>
              <a:t>Reizināšanas likums kombinatorikā: </a:t>
            </a:r>
          </a:p>
          <a:p>
            <a:r>
              <a:rPr lang="lv-LV" dirty="0" smtClean="0"/>
              <a:t>Pēc 3 jautājumiem (ar atbildēm </a:t>
            </a:r>
            <a:r>
              <a:rPr lang="lv-LV" b="1" dirty="0" smtClean="0"/>
              <a:t>Jā/Nē</a:t>
            </a:r>
            <a:r>
              <a:rPr lang="lv-LV" dirty="0" smtClean="0"/>
              <a:t>) veidojas tieši 8 "gali"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Kāpēc nevar labāk?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85775" y="31909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43050" y="25325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43050" y="38493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52725" y="22033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52725" y="28617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46575" y="35201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6575" y="417855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9725" y="1939325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49725" y="2289961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49725" y="2640597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949725" y="2991233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49725" y="3341869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49725" y="3692505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49725" y="4043141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49725" y="4393775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4" idx="7"/>
            <a:endCxn id="5" idx="2"/>
          </p:cNvCxnSpPr>
          <p:nvPr/>
        </p:nvCxnSpPr>
        <p:spPr>
          <a:xfrm flipV="1">
            <a:off x="670143" y="2640550"/>
            <a:ext cx="872907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5"/>
            <a:endCxn id="6" idx="2"/>
          </p:cNvCxnSpPr>
          <p:nvPr/>
        </p:nvCxnSpPr>
        <p:spPr>
          <a:xfrm>
            <a:off x="670143" y="3375318"/>
            <a:ext cx="872907" cy="582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7"/>
            <a:endCxn id="7" idx="2"/>
          </p:cNvCxnSpPr>
          <p:nvPr/>
        </p:nvCxnSpPr>
        <p:spPr>
          <a:xfrm flipV="1">
            <a:off x="1727418" y="2311350"/>
            <a:ext cx="1025307" cy="252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8" idx="2"/>
          </p:cNvCxnSpPr>
          <p:nvPr/>
        </p:nvCxnSpPr>
        <p:spPr>
          <a:xfrm>
            <a:off x="1727418" y="2716918"/>
            <a:ext cx="1025307" cy="252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27418" y="3630107"/>
            <a:ext cx="1025307" cy="252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727418" y="4009855"/>
            <a:ext cx="1025307" cy="252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7"/>
            <a:endCxn id="12" idx="2"/>
          </p:cNvCxnSpPr>
          <p:nvPr/>
        </p:nvCxnSpPr>
        <p:spPr>
          <a:xfrm flipV="1">
            <a:off x="2937093" y="2047325"/>
            <a:ext cx="1012632" cy="187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13" idx="2"/>
          </p:cNvCxnSpPr>
          <p:nvPr/>
        </p:nvCxnSpPr>
        <p:spPr>
          <a:xfrm>
            <a:off x="2968725" y="2311350"/>
            <a:ext cx="981000" cy="86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  <a:endCxn id="14" idx="2"/>
          </p:cNvCxnSpPr>
          <p:nvPr/>
        </p:nvCxnSpPr>
        <p:spPr>
          <a:xfrm flipV="1">
            <a:off x="2937093" y="2748597"/>
            <a:ext cx="1012632" cy="144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  <a:endCxn id="15" idx="2"/>
          </p:cNvCxnSpPr>
          <p:nvPr/>
        </p:nvCxnSpPr>
        <p:spPr>
          <a:xfrm>
            <a:off x="2937093" y="3046118"/>
            <a:ext cx="1012632" cy="5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7"/>
            <a:endCxn id="16" idx="2"/>
          </p:cNvCxnSpPr>
          <p:nvPr/>
        </p:nvCxnSpPr>
        <p:spPr>
          <a:xfrm flipV="1">
            <a:off x="2930943" y="3449869"/>
            <a:ext cx="1018782" cy="10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5"/>
            <a:endCxn id="17" idx="2"/>
          </p:cNvCxnSpPr>
          <p:nvPr/>
        </p:nvCxnSpPr>
        <p:spPr>
          <a:xfrm>
            <a:off x="2930943" y="3704518"/>
            <a:ext cx="1018782" cy="9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930550" y="4113913"/>
            <a:ext cx="1018782" cy="101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9" idx="2"/>
          </p:cNvCxnSpPr>
          <p:nvPr/>
        </p:nvCxnSpPr>
        <p:spPr>
          <a:xfrm>
            <a:off x="2968725" y="4294669"/>
            <a:ext cx="981000" cy="207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21318" y="260041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Yes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11150" y="36329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05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/>
                  <a:t>Piemērs: </a:t>
                </a:r>
                <a:r>
                  <a:rPr lang="lv-LV" dirty="0"/>
                  <a:t>Dotas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lv-LV" dirty="0"/>
                  <a:t> monētas, viena no tām ir viltota (sver vairāk nekā parastās). Cik svēršanas uz sviras svariem bez atsvariem nepieciešamas, lai atrastu viltoto monētu?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i="1" dirty="0" smtClean="0"/>
                  <a:t>(</a:t>
                </a:r>
                <a:r>
                  <a:rPr lang="lv-LV" i="1" dirty="0"/>
                  <a:t>Katra svēršana salīdzina monētu svaru divos svaru kausos – rezultāts var būt lielāks/mazāks/vienāds.)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Svēršanas uzdevums</a:t>
            </a:r>
            <a:endParaRPr lang="en-US" dirty="0"/>
          </a:p>
        </p:txBody>
      </p:sp>
      <p:pic>
        <p:nvPicPr>
          <p:cNvPr id="2050" name="Picture 2" descr="Attēlu rezultāti vaicājumam “sviras svari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697162"/>
            <a:ext cx="200977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idx="10"/>
          </p:nvPr>
        </p:nvSpPr>
        <p:spPr>
          <a:xfrm>
            <a:off x="3657600" y="1834879"/>
            <a:ext cx="5106225" cy="1319213"/>
          </a:xfrm>
        </p:spPr>
        <p:txBody>
          <a:bodyPr/>
          <a:lstStyle/>
          <a:p>
            <a:pPr marL="342900" indent="-342900">
              <a:buFont typeface="Webdings" panose="05030102010509060703" pitchFamily="18" charset="2"/>
              <a:buChar char="4"/>
            </a:pPr>
            <a:r>
              <a:rPr lang="lv-LV" dirty="0" smtClean="0"/>
              <a:t>Kreisais &gt; Labais: </a:t>
            </a:r>
          </a:p>
          <a:p>
            <a:pPr marL="342900" indent="-342900">
              <a:buFont typeface="Webdings" panose="05030102010509060703" pitchFamily="18" charset="2"/>
              <a:buChar char="4"/>
            </a:pPr>
            <a:r>
              <a:rPr lang="lv-LV" dirty="0" smtClean="0"/>
              <a:t>Kreisais &lt; Labais: </a:t>
            </a:r>
          </a:p>
          <a:p>
            <a:pPr marL="342900" indent="-342900">
              <a:buFont typeface="Webdings" panose="05030102010509060703" pitchFamily="18" charset="2"/>
              <a:buChar char="4"/>
            </a:pPr>
            <a:r>
              <a:rPr lang="lv-LV" dirty="0" smtClean="0"/>
              <a:t>Kreisais = Labais: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Dalīšana uz 3</a:t>
            </a:r>
            <a:endParaRPr lang="en-US" dirty="0"/>
          </a:p>
        </p:txBody>
      </p:sp>
      <p:pic>
        <p:nvPicPr>
          <p:cNvPr id="22" name="Picture 2" descr="Attēlu rezultāti vaicājumam “sviras svari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925511"/>
            <a:ext cx="3073400" cy="222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57200" y="1973126"/>
            <a:ext cx="1009649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1–9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71724" y="1959564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10-18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10100" y="1169124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1–9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70779" y="1169124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10-18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31458" y="1169124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19-27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0099" y="703087"/>
            <a:ext cx="3770506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1–27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29400" y="1834879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1–9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29399" y="2277806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10-18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29398" y="2720733"/>
            <a:ext cx="1049147" cy="331924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400" dirty="0" smtClean="0">
                <a:solidFill>
                  <a:schemeClr val="tx2"/>
                </a:solidFill>
              </a:rPr>
              <a:t>19-27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8847" y="3246357"/>
            <a:ext cx="754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solidFill>
                  <a:schemeClr val="tx2"/>
                </a:solidFill>
              </a:rPr>
              <a:t>Pēc tam atkal aizdomīgo grupu dala trīs apakšgrupās.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7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b="1" dirty="0" smtClean="0"/>
              <a:t>Uzdevums: </a:t>
            </a:r>
            <a:r>
              <a:rPr lang="lv-LV" sz="2400" dirty="0" smtClean="0"/>
              <a:t>Vairākās </a:t>
            </a:r>
            <a:r>
              <a:rPr lang="lv-LV" sz="2400" dirty="0"/>
              <a:t>kaudzītēs kopā ir 58 sērkociņi; nevienā kaudzītē nav mazāk kā 1 sērkociņš un nav vairāk kā </a:t>
            </a:r>
            <a:r>
              <a:rPr lang="lv-LV" sz="2400" dirty="0" smtClean="0"/>
              <a:t>12 sērkociņi</a:t>
            </a:r>
            <a:r>
              <a:rPr lang="lv-LV" sz="2400" dirty="0"/>
              <a:t>. Pierādīt, ka ir divas kaudzītes, kurās ir vienāds sērkociņu skaits, vai ir divas kaudzītes, kurās kopā </a:t>
            </a:r>
            <a:r>
              <a:rPr lang="lv-LV" sz="2400" dirty="0" smtClean="0"/>
              <a:t>ir tieši </a:t>
            </a:r>
            <a:r>
              <a:rPr lang="lv-LV" sz="2400" dirty="0"/>
              <a:t>13 sērkociņi!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7.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4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Zīmējam diagrammas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5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7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9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1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3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5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7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9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1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73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05837" y="163756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71" y="680936"/>
            <a:ext cx="7427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>
                <a:solidFill>
                  <a:schemeClr val="tx2"/>
                </a:solidFill>
              </a:rPr>
              <a:t>Jautājums: </a:t>
            </a:r>
          </a:p>
          <a:p>
            <a:r>
              <a:rPr lang="lv-LV" sz="2400" dirty="0" smtClean="0">
                <a:solidFill>
                  <a:schemeClr val="tx2"/>
                </a:solidFill>
              </a:rPr>
              <a:t>Kā uzdevuma konfigurāciju var izteikt ar diagrammu?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7470" y="2195205"/>
            <a:ext cx="7998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3B02A"/>
              </a:buClr>
            </a:pPr>
            <a:r>
              <a:rPr lang="lv-LV" sz="2400" dirty="0" smtClean="0">
                <a:solidFill>
                  <a:schemeClr val="tx2"/>
                </a:solidFill>
              </a:rPr>
              <a:t>Uzdevumā prasīts pierādīt, ka </a:t>
            </a:r>
            <a:br>
              <a:rPr lang="lv-LV" sz="2400" dirty="0" smtClean="0">
                <a:solidFill>
                  <a:schemeClr val="tx2"/>
                </a:solidFill>
              </a:rPr>
            </a:br>
            <a:r>
              <a:rPr lang="lv-LV" sz="2400" dirty="0" smtClean="0">
                <a:solidFill>
                  <a:schemeClr val="tx2"/>
                </a:solidFill>
              </a:rPr>
              <a:t>"ir divas vienādas kaudzītes" </a:t>
            </a:r>
          </a:p>
          <a:p>
            <a:pPr>
              <a:buClr>
                <a:srgbClr val="43B02A"/>
              </a:buClr>
            </a:pPr>
            <a:r>
              <a:rPr lang="lv-LV" sz="2400" b="1" dirty="0" smtClean="0">
                <a:solidFill>
                  <a:srgbClr val="0070C0"/>
                </a:solidFill>
              </a:rPr>
              <a:t>VAI</a:t>
            </a:r>
            <a:r>
              <a:rPr lang="lv-LV" sz="2400" dirty="0" smtClean="0">
                <a:solidFill>
                  <a:schemeClr val="tx2"/>
                </a:solidFill>
              </a:rPr>
              <a:t>  "ir divas kaudzītes ar summu 13"</a:t>
            </a:r>
          </a:p>
          <a:p>
            <a:pPr>
              <a:buClr>
                <a:srgbClr val="43B02A"/>
              </a:buClr>
            </a:pPr>
            <a:r>
              <a:rPr lang="lv-LV" sz="2400" b="1" u="sng" dirty="0">
                <a:solidFill>
                  <a:schemeClr val="tx2"/>
                </a:solidFill>
              </a:rPr>
              <a:t>Spriedums no pretējā</a:t>
            </a:r>
            <a:r>
              <a:rPr lang="lv-LV" sz="2400" b="1" u="sng" dirty="0" smtClean="0">
                <a:solidFill>
                  <a:schemeClr val="tx2"/>
                </a:solidFill>
              </a:rPr>
              <a:t>:</a:t>
            </a:r>
          </a:p>
          <a:p>
            <a:pPr>
              <a:buClr>
                <a:srgbClr val="43B02A"/>
              </a:buClr>
            </a:pPr>
            <a:r>
              <a:rPr lang="lv-LV" sz="2400" dirty="0" smtClean="0">
                <a:solidFill>
                  <a:schemeClr val="tx2"/>
                </a:solidFill>
              </a:rPr>
              <a:t>"nav divu vienādu kaudzīšu" </a:t>
            </a:r>
            <a:br>
              <a:rPr lang="lv-LV" sz="2400" dirty="0" smtClean="0">
                <a:solidFill>
                  <a:schemeClr val="tx2"/>
                </a:solidFill>
              </a:rPr>
            </a:br>
            <a:r>
              <a:rPr lang="lv-LV" sz="2400" b="1" dirty="0" smtClean="0">
                <a:solidFill>
                  <a:srgbClr val="0070C0"/>
                </a:solidFill>
              </a:rPr>
              <a:t>UN</a:t>
            </a:r>
            <a:r>
              <a:rPr lang="lv-LV" sz="2400" dirty="0" smtClean="0">
                <a:solidFill>
                  <a:schemeClr val="tx2"/>
                </a:solidFill>
              </a:rPr>
              <a:t> "nav divu kaudzīšu ar summu 13"</a:t>
            </a:r>
          </a:p>
        </p:txBody>
      </p:sp>
    </p:spTree>
    <p:extLst>
      <p:ext uri="{BB962C8B-B14F-4D97-AF65-F5344CB8AC3E}">
        <p14:creationId xmlns:p14="http://schemas.microsoft.com/office/powerpoint/2010/main" val="18848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Tie paši trusīši, bet divu veidu būrīši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6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8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0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2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06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8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0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02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66012" y="1433492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12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46218" y="71349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0618" y="713492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46218" y="713492"/>
            <a:ext cx="472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32082" y="821492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49086" y="821492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32082" y="821492"/>
            <a:ext cx="3917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766821" y="929492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98608" y="924845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766821" y="924845"/>
            <a:ext cx="3031787" cy="4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30506" y="103749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77076" y="1053296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230506" y="1037492"/>
            <a:ext cx="2146570" cy="15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45553" y="1161296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45817" y="1169696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45553" y="1161296"/>
            <a:ext cx="1300264" cy="8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78090" y="126929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04477" y="1269296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8090" y="1269296"/>
            <a:ext cx="426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946218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362012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794012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240099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658012" y="1846938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094033" y="1846938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537955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968110" y="1846938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386012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821255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249086" y="1846938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682012" y="1865492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98012" y="1865492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Nekādās divās nevar būt vienāds sērkociņu skaits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98012" y="758340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Nekādās divās sērkociņu summa nevar būt 13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47471" y="2652814"/>
            <a:ext cx="654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>
                <a:solidFill>
                  <a:schemeClr val="tx2"/>
                </a:solidFill>
              </a:rPr>
              <a:t>Ekstremālais gadījums (lielākā kopsumma)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4012" y="331382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146012" y="331382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78012" y="331382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10012" y="331382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42012" y="331382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74012" y="331382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06012" y="3313829"/>
            <a:ext cx="43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38012" y="3313829"/>
            <a:ext cx="43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70012" y="3313829"/>
            <a:ext cx="43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602012" y="3313829"/>
            <a:ext cx="43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10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34012" y="3313829"/>
            <a:ext cx="43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66012" y="3313829"/>
            <a:ext cx="432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12</a:t>
            </a:r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42925" y="4248150"/>
                <a:ext cx="545213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7+8+9+10+11+12=</m:t>
                      </m:r>
                      <m:r>
                        <a:rPr lang="lv-LV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lv-LV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lv-LV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7+12</m:t>
                          </m:r>
                        </m:num>
                        <m:den>
                          <m:r>
                            <a:rPr lang="lv-LV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=3∙19=57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4248150"/>
                <a:ext cx="5452134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5"/>
                <a:ext cx="8456803" cy="1294031"/>
              </a:xfrm>
            </p:spPr>
            <p:txBody>
              <a:bodyPr/>
              <a:lstStyle/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Kādā valstī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lv-LV" dirty="0" smtClean="0"/>
                  <a:t> pilsētas; dažas no tām savieno divvirzienu avioreisi. Pierādīt, ka atradīsies divas tādas pilsētas, no kurām ir avioreisi uz vienādu skaitu pilsētu.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5"/>
                <a:ext cx="8456803" cy="1294031"/>
              </a:xfrm>
              <a:blipFill rotWithShape="0">
                <a:blip r:embed="rId2"/>
                <a:stretch>
                  <a:fillRect l="-2163" t="-6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Grafā ir divas virsotnes ar vienādu </a:t>
            </a:r>
            <a:r>
              <a:rPr lang="en-US" dirty="0" err="1" smtClean="0"/>
              <a:t>pak</a:t>
            </a:r>
            <a:r>
              <a:rPr lang="lv-LV" dirty="0" smtClean="0"/>
              <a:t>āpi (</a:t>
            </a:r>
            <a:r>
              <a:rPr lang="lv-LV" i="1" dirty="0" smtClean="0"/>
              <a:t>degree</a:t>
            </a:r>
            <a:r>
              <a:rPr lang="lv-LV" dirty="0" smtClean="0"/>
              <a:t>)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904672" y="2256817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8127" y="2256817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04672" y="3693268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8127" y="3695259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2" idx="6"/>
            <a:endCxn id="6" idx="2"/>
          </p:cNvCxnSpPr>
          <p:nvPr/>
        </p:nvCxnSpPr>
        <p:spPr>
          <a:xfrm>
            <a:off x="1120672" y="2364817"/>
            <a:ext cx="1327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1089040" y="2441185"/>
            <a:ext cx="1390719" cy="1283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8" idx="2"/>
          </p:cNvCxnSpPr>
          <p:nvPr/>
        </p:nvCxnSpPr>
        <p:spPr>
          <a:xfrm>
            <a:off x="1120672" y="3801268"/>
            <a:ext cx="1327455" cy="1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8" idx="0"/>
          </p:cNvCxnSpPr>
          <p:nvPr/>
        </p:nvCxnSpPr>
        <p:spPr>
          <a:xfrm>
            <a:off x="2556127" y="2472817"/>
            <a:ext cx="0" cy="1222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6"/>
                <a:ext cx="8456803" cy="2013878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dirty="0" smtClean="0"/>
                  <a:t>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reisu sasniedzamo pilsētu skaits: Skaitlis no </a:t>
                </a:r>
                <a14:m>
                  <m:oMath xmlns:m="http://schemas.openxmlformats.org/officeDocument/2006/math">
                    <m:r>
                      <a:rPr lang="lv-LV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dirty="0" smtClean="0"/>
                  <a:t>Pilsētu skaits: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lv-LV" dirty="0"/>
              </a:p>
              <a:p>
                <a:r>
                  <a:rPr lang="lv-LV" dirty="0" smtClean="0"/>
                  <a:t>Tā nav pretruna. Bet grafā nevar būt virsotne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kaimiņiem (t.i. nevienu) </a:t>
                </a:r>
                <a:r>
                  <a:rPr lang="lv-LV" b="1" dirty="0" smtClean="0">
                    <a:solidFill>
                      <a:srgbClr val="0070C0"/>
                    </a:solidFill>
                  </a:rPr>
                  <a:t>UN </a:t>
                </a:r>
                <a:r>
                  <a:rPr lang="lv-LV" dirty="0" smtClean="0"/>
                  <a:t>virsotne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dirty="0" smtClean="0"/>
                  <a:t> kaimiņiem (t.i. visiem).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6"/>
                <a:ext cx="8456803" cy="2013878"/>
              </a:xfrm>
              <a:blipFill rotWithShape="0">
                <a:blip r:embed="rId2"/>
                <a:stretch>
                  <a:fillRect l="-2163" t="-4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Būru un trušu "piedzīšana"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8482" y="2488258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>
                <a:solidFill>
                  <a:schemeClr val="tx2"/>
                </a:solidFill>
              </a:rPr>
              <a:t>Kur te ir Dirihlē princips?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10511" y="2949923"/>
            <a:ext cx="2042808" cy="550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30790" y="3489412"/>
                <a:ext cx="354302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lv-LV" sz="2400" b="1" dirty="0" smtClean="0">
                    <a:solidFill>
                      <a:schemeClr val="tx2"/>
                    </a:solidFill>
                  </a:rPr>
                  <a:t>1.gadījums: </a:t>
                </a:r>
              </a:p>
              <a:p>
                <a:pPr algn="ctr"/>
                <a:r>
                  <a:rPr lang="lv-LV" sz="2400" dirty="0" smtClean="0">
                    <a:solidFill>
                      <a:schemeClr val="tx2"/>
                    </a:solidFill>
                  </a:rPr>
                  <a:t>Ir izolēta pilsēta. </a:t>
                </a:r>
                <a:br>
                  <a:rPr lang="lv-LV" sz="2400" dirty="0" smtClean="0">
                    <a:solidFill>
                      <a:schemeClr val="tx2"/>
                    </a:solidFill>
                  </a:rPr>
                </a:br>
                <a:r>
                  <a:rPr lang="lv-LV" sz="2400" dirty="0" smtClean="0">
                    <a:solidFill>
                      <a:schemeClr val="tx2"/>
                    </a:solidFill>
                  </a:rPr>
                  <a:t>Kaimiņu skaits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[0;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790" y="3489412"/>
                <a:ext cx="3543021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065" t="-3553" r="-137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496127" y="2927839"/>
            <a:ext cx="1527243" cy="483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72989" y="3328828"/>
                <a:ext cx="354302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lv-LV" sz="2400" b="1" dirty="0" smtClean="0">
                    <a:solidFill>
                      <a:schemeClr val="tx2"/>
                    </a:solidFill>
                  </a:rPr>
                  <a:t>2.gadījums: </a:t>
                </a:r>
              </a:p>
              <a:p>
                <a:pPr algn="ctr"/>
                <a:r>
                  <a:rPr lang="lv-LV" sz="2400" dirty="0" smtClean="0">
                    <a:solidFill>
                      <a:schemeClr val="tx2"/>
                    </a:solidFill>
                  </a:rPr>
                  <a:t>Katra pilsēta savienota. </a:t>
                </a:r>
                <a:br>
                  <a:rPr lang="lv-LV" sz="2400" dirty="0" smtClean="0">
                    <a:solidFill>
                      <a:schemeClr val="tx2"/>
                    </a:solidFill>
                  </a:rPr>
                </a:br>
                <a:r>
                  <a:rPr lang="lv-LV" sz="2400" dirty="0" smtClean="0">
                    <a:solidFill>
                      <a:schemeClr val="tx2"/>
                    </a:solidFill>
                  </a:rPr>
                  <a:t>Kaimiņu skaits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lv-LV" sz="24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89" y="3328828"/>
                <a:ext cx="3543021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065" t="-3553" r="-1377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b="1" dirty="0" smtClean="0"/>
                  <a:t>Uzdevums: </a:t>
                </a:r>
                <a:r>
                  <a:rPr lang="en-US" sz="2400" dirty="0" err="1" smtClean="0"/>
                  <a:t>Mākslinieku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darbnīcā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izgatavotas</a:t>
                </a:r>
                <a:r>
                  <a:rPr lang="en-US" sz="2400" dirty="0"/>
                  <a:t> 36 </a:t>
                </a:r>
                <a:r>
                  <a:rPr lang="en-US" sz="2400" dirty="0" err="1"/>
                  <a:t>skulptūras</a:t>
                </a:r>
                <a:r>
                  <a:rPr lang="en-US" sz="2400" dirty="0"/>
                  <a:t>, kuru masa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490 kg, 495 kg, 500 kg, ..., 665 kg. </a:t>
                </a:r>
                <a:r>
                  <a:rPr lang="en-US" sz="2400" dirty="0" err="1"/>
                  <a:t>Vai</a:t>
                </a:r>
                <a:r>
                  <a:rPr lang="en-US" sz="2400" dirty="0"/>
                  <a:t> visas </a:t>
                </a:r>
                <a:r>
                  <a:rPr lang="en-US" sz="2400" dirty="0" err="1" smtClean="0"/>
                  <a:t>šīs</a:t>
                </a:r>
                <a:r>
                  <a:rPr lang="lv-LV" sz="2400" dirty="0" smtClean="0"/>
                  <a:t> </a:t>
                </a:r>
                <a:r>
                  <a:rPr lang="en-US" sz="2400" dirty="0" err="1" smtClean="0"/>
                  <a:t>skulptūras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aizvest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7 </a:t>
                </a:r>
                <a:r>
                  <a:rPr lang="en-US" sz="2400" dirty="0" err="1"/>
                  <a:t>automašīnām</a:t>
                </a:r>
                <a:r>
                  <a:rPr lang="en-US" sz="2400" dirty="0"/>
                  <a:t>, ja </a:t>
                </a:r>
                <a:r>
                  <a:rPr lang="en-US" sz="2400" dirty="0" err="1"/>
                  <a:t>katrai</a:t>
                </a:r>
                <a:r>
                  <a:rPr lang="en-US" sz="2400" dirty="0"/>
                  <a:t> no </a:t>
                </a:r>
                <a:r>
                  <a:rPr lang="en-US" sz="2400" dirty="0" err="1"/>
                  <a:t>tām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kravnesība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3 </a:t>
                </a:r>
                <a:r>
                  <a:rPr lang="en-US" sz="2400" dirty="0" err="1"/>
                  <a:t>tonnas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katru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automašīnu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drīkst</a:t>
                </a:r>
                <a:r>
                  <a:rPr lang="lv-LV" sz="2400" dirty="0" smtClean="0"/>
                  <a:t> </a:t>
                </a:r>
                <a:r>
                  <a:rPr lang="en-US" sz="2400" dirty="0" err="1" smtClean="0"/>
                  <a:t>veikt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tikai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vienu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reisu</a:t>
                </a:r>
                <a:r>
                  <a:rPr lang="en-US" sz="2400" dirty="0"/>
                  <a:t> un </a:t>
                </a:r>
                <a:r>
                  <a:rPr lang="en-US" sz="2400" dirty="0" err="1"/>
                  <a:t>automašīnas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nedrīkst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pārslogot</a:t>
                </a:r>
                <a:r>
                  <a:rPr lang="en-US" sz="2400" dirty="0" smtClean="0"/>
                  <a:t>?</a:t>
                </a:r>
                <a:endParaRPr lang="lv-LV" sz="2400" dirty="0" smtClean="0"/>
              </a:p>
              <a:p>
                <a:endParaRPr lang="lv-LV" sz="2400" dirty="0"/>
              </a:p>
              <a:p>
                <a:r>
                  <a:rPr lang="lv-LV" sz="2400" dirty="0" smtClean="0"/>
                  <a:t>Aritmētiskas progresijas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400" dirty="0" smtClean="0"/>
                  <a:t>-tais loceklis un summa...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9.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4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7472" y="758505"/>
            <a:ext cx="5119474" cy="3680145"/>
          </a:xfrm>
        </p:spPr>
        <p:txBody>
          <a:bodyPr>
            <a:noAutofit/>
          </a:bodyPr>
          <a:lstStyle/>
          <a:p>
            <a:r>
              <a:rPr lang="lv-LV" dirty="0" smtClean="0"/>
              <a:t>Nepietiktu vietas pa 5 statujām katrā no 7 mašīnām </a:t>
            </a:r>
            <a:r>
              <a:rPr lang="lv-LV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lv-LV" dirty="0" smtClean="0">
                <a:sym typeface="Wingdings" panose="05000000000000000000" pitchFamily="2" charset="2"/>
              </a:rPr>
              <a:t>Kādā no mašīnām ir 6 statujas </a:t>
            </a:r>
          </a:p>
          <a:p>
            <a:r>
              <a:rPr lang="lv-LV" dirty="0" smtClean="0">
                <a:sym typeface="Wingdings" panose="05000000000000000000" pitchFamily="2" charset="2"/>
              </a:rPr>
              <a:t>Kāda ir mazākā iespējamā šo statuju masa?</a:t>
            </a:r>
            <a:endParaRPr lang="lv-LV" dirty="0">
              <a:sym typeface="Wingdings" panose="05000000000000000000" pitchFamily="2" charset="2"/>
            </a:endParaRPr>
          </a:p>
          <a:p>
            <a:r>
              <a:rPr lang="lv-LV" b="1" dirty="0" smtClean="0">
                <a:sym typeface="Wingdings" panose="05000000000000000000" pitchFamily="2" charset="2"/>
              </a:rPr>
              <a:t>Jautājums: </a:t>
            </a:r>
            <a:r>
              <a:rPr lang="lv-LV" dirty="0" smtClean="0">
                <a:sym typeface="Wingdings" panose="05000000000000000000" pitchFamily="2" charset="2"/>
              </a:rPr>
              <a:t/>
            </a:r>
            <a:br>
              <a:rPr lang="lv-LV" dirty="0" smtClean="0">
                <a:sym typeface="Wingdings" panose="05000000000000000000" pitchFamily="2" charset="2"/>
              </a:rPr>
            </a:br>
            <a:r>
              <a:rPr lang="lv-LV" dirty="0" smtClean="0">
                <a:sym typeface="Wingdings" panose="05000000000000000000" pitchFamily="2" charset="2"/>
              </a:rPr>
              <a:t>Vai uzdevumā dotās statuju masas atrodas "uz robežas"? (Vai varētu aizvest, ja katra statuja novājētu par </a:t>
            </a:r>
            <a:br>
              <a:rPr lang="lv-LV" dirty="0" smtClean="0">
                <a:sym typeface="Wingdings" panose="05000000000000000000" pitchFamily="2" charset="2"/>
              </a:rPr>
            </a:br>
            <a:r>
              <a:rPr lang="lv-LV" dirty="0" smtClean="0">
                <a:sym typeface="Wingdings" panose="05000000000000000000" pitchFamily="2" charset="2"/>
              </a:rPr>
              <a:t>1 kg?)</a:t>
            </a:r>
            <a:endParaRPr lang="lv-LV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Ekstrēmie elementi divos līmeņos</a:t>
            </a:r>
            <a:endParaRPr lang="en-US" dirty="0"/>
          </a:p>
        </p:txBody>
      </p:sp>
      <p:pic>
        <p:nvPicPr>
          <p:cNvPr id="1028" name="Picture 4" descr="https://i.pinimg.com/originals/42/7f/6d/427f6dc64aa6aca516d0b2e5711bd39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641377"/>
            <a:ext cx="2710681" cy="367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0414" y="4315856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1200" b="1" dirty="0" smtClean="0">
                <a:solidFill>
                  <a:schemeClr val="tx2"/>
                </a:solidFill>
              </a:rPr>
              <a:t>Juan Muñoz </a:t>
            </a:r>
            <a:r>
              <a:rPr lang="lv-LV" sz="1200" dirty="0" smtClean="0">
                <a:solidFill>
                  <a:schemeClr val="tx2"/>
                </a:solidFill>
              </a:rPr>
              <a:t>(</a:t>
            </a:r>
            <a:r>
              <a:rPr lang="lv-LV" sz="1200" dirty="0">
                <a:solidFill>
                  <a:schemeClr val="tx2"/>
                </a:solidFill>
              </a:rPr>
              <a:t>1953-2001</a:t>
            </a:r>
            <a:r>
              <a:rPr lang="lv-LV" sz="1200" dirty="0" smtClean="0">
                <a:solidFill>
                  <a:schemeClr val="tx2"/>
                </a:solidFill>
              </a:rPr>
              <a:t>).</a:t>
            </a:r>
          </a:p>
          <a:p>
            <a:pPr algn="ctr"/>
            <a:r>
              <a:rPr lang="lv-LV" sz="1200" dirty="0">
                <a:solidFill>
                  <a:schemeClr val="tx2"/>
                </a:solidFill>
              </a:rPr>
              <a:t>F</a:t>
            </a:r>
            <a:r>
              <a:rPr lang="lv-LV" sz="1200" dirty="0" smtClean="0">
                <a:solidFill>
                  <a:schemeClr val="tx2"/>
                </a:solidFill>
              </a:rPr>
              <a:t>iguras </a:t>
            </a:r>
            <a:r>
              <a:rPr lang="lv-LV" sz="1200" dirty="0">
                <a:solidFill>
                  <a:schemeClr val="tx2"/>
                </a:solidFill>
              </a:rPr>
              <a:t>humanas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6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 smtClean="0"/>
              <a:t>(</a:t>
            </a:r>
            <a:r>
              <a:rPr lang="lv-LV" sz="2400" i="1" dirty="0" smtClean="0"/>
              <a:t>Galvenokārt </a:t>
            </a:r>
            <a:r>
              <a:rPr lang="lv-LV" sz="2400" i="1" dirty="0"/>
              <a:t>9.-12. klašu </a:t>
            </a:r>
            <a:r>
              <a:rPr lang="lv-LV" sz="2400" i="1" dirty="0" smtClean="0"/>
              <a:t>skolēniem</a:t>
            </a:r>
            <a:r>
              <a:rPr lang="lv-LV" sz="2400" dirty="0" smtClean="0"/>
              <a:t>.)</a:t>
            </a:r>
            <a:endParaRPr lang="lv-LV" sz="2400" dirty="0"/>
          </a:p>
          <a:p>
            <a:r>
              <a:rPr lang="lv-LV" sz="2400" b="1" dirty="0" smtClean="0"/>
              <a:t>Uzdevums: </a:t>
            </a:r>
            <a:r>
              <a:rPr lang="lv-LV" sz="2400" dirty="0" smtClean="0"/>
              <a:t>Pierādīt</a:t>
            </a:r>
            <a:r>
              <a:rPr lang="lv-LV" sz="2400" dirty="0"/>
              <a:t>, ka starp jebkuriem 35 divciparu skaitļiem var atrast trīs tādus skaitļus, kuru ciparu summas </a:t>
            </a:r>
            <a:r>
              <a:rPr lang="lv-LV" sz="2400" dirty="0" smtClean="0"/>
              <a:t>ir vienādas!</a:t>
            </a:r>
            <a:endParaRPr lang="lv-LV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15.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8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18088</TotalTime>
  <Words>799</Words>
  <Application>Microsoft Office PowerPoint</Application>
  <PresentationFormat>On-screen Show (16:9)</PresentationFormat>
  <Paragraphs>213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Webdings</vt:lpstr>
      <vt:lpstr>Wingdings</vt:lpstr>
      <vt:lpstr>Forcepoint PPTX Template - 2016-01-22a</vt:lpstr>
      <vt:lpstr>1_Forcepoint PPTX Template - 2016-01-22a</vt:lpstr>
      <vt:lpstr>Title Slide</vt:lpstr>
      <vt:lpstr>Dirihlē princips: Lietojumi kombinatorikā  (3. daļa)  Sagatavošanās materiāls 2018-02 Novadu olimpiādei </vt:lpstr>
      <vt:lpstr>7. uzdevums</vt:lpstr>
      <vt:lpstr>Zīmējam diagrammas</vt:lpstr>
      <vt:lpstr>Tie paši trusīši, bet divu veidu būrīši</vt:lpstr>
      <vt:lpstr>Grafā ir divas virsotnes ar vienādu pakāpi (degree)</vt:lpstr>
      <vt:lpstr>Būru un trušu "piedzīšana"</vt:lpstr>
      <vt:lpstr>9. uzdevums</vt:lpstr>
      <vt:lpstr>Ekstrēmie elementi divos līmeņos</vt:lpstr>
      <vt:lpstr>15. uzdevums</vt:lpstr>
      <vt:lpstr>Aplūkojam ekstrēmos elementus</vt:lpstr>
      <vt:lpstr>16. uzdevums</vt:lpstr>
      <vt:lpstr>Divi lieli skaitļi</vt:lpstr>
      <vt:lpstr>Divu lielu skaitļu salīdzināšana</vt:lpstr>
      <vt:lpstr>Meklēšanas uzdevumi</vt:lpstr>
      <vt:lpstr>Binārā meklēšana (Divide and Conquer)</vt:lpstr>
      <vt:lpstr>Kāpēc nevar labāk?</vt:lpstr>
      <vt:lpstr>Svēršanas uzdevums</vt:lpstr>
      <vt:lpstr>Dalīšana uz 3</vt:lpstr>
    </vt:vector>
  </TitlesOfParts>
  <Company>Websense,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Apsitis, Kalvis</cp:lastModifiedBy>
  <cp:revision>636</cp:revision>
  <dcterms:created xsi:type="dcterms:W3CDTF">2016-04-09T20:26:42Z</dcterms:created>
  <dcterms:modified xsi:type="dcterms:W3CDTF">2017-12-31T18:29:40Z</dcterms:modified>
</cp:coreProperties>
</file>