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685" r:id="rId2"/>
    <p:sldMasterId id="2147483672" r:id="rId3"/>
  </p:sldMasterIdLst>
  <p:notesMasterIdLst>
    <p:notesMasterId r:id="rId19"/>
  </p:notesMasterIdLst>
  <p:handoutMasterIdLst>
    <p:handoutMasterId r:id="rId20"/>
  </p:handoutMasterIdLst>
  <p:sldIdLst>
    <p:sldId id="272" r:id="rId4"/>
    <p:sldId id="275" r:id="rId5"/>
    <p:sldId id="282" r:id="rId6"/>
    <p:sldId id="287" r:id="rId7"/>
    <p:sldId id="289" r:id="rId8"/>
    <p:sldId id="277" r:id="rId9"/>
    <p:sldId id="283" r:id="rId10"/>
    <p:sldId id="278" r:id="rId11"/>
    <p:sldId id="284" r:id="rId12"/>
    <p:sldId id="290" r:id="rId13"/>
    <p:sldId id="291" r:id="rId14"/>
    <p:sldId id="279" r:id="rId15"/>
    <p:sldId id="286" r:id="rId16"/>
    <p:sldId id="293" r:id="rId17"/>
    <p:sldId id="29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rihlē princips: Lietojumi kombinatorikā" id="{1FAD1ABF-089D-455E-B1C3-A7DF80C39BDF}">
          <p14:sldIdLst>
            <p14:sldId id="272"/>
          </p14:sldIdLst>
        </p14:section>
        <p14:section name="Punktu konfigurācijas" id="{0D258BB7-535C-4242-8800-54B0A32697D8}">
          <p14:sldIdLst>
            <p14:sldId id="275"/>
            <p14:sldId id="282"/>
            <p14:sldId id="287"/>
            <p14:sldId id="289"/>
          </p14:sldIdLst>
        </p14:section>
        <p14:section name="Dažādi ģeometriski grupējumi" id="{20BA17B3-A36F-4A39-A0D3-63442C30CE5B}">
          <p14:sldIdLst>
            <p14:sldId id="277"/>
            <p14:sldId id="283"/>
            <p14:sldId id="278"/>
            <p14:sldId id="284"/>
          </p14:sldIdLst>
        </p14:section>
        <p14:section name="Rūtiņu uzdevumi" id="{15D7393C-16B7-4111-8875-5198C1F46F71}">
          <p14:sldIdLst>
            <p14:sldId id="290"/>
            <p14:sldId id="291"/>
            <p14:sldId id="279"/>
            <p14:sldId id="286"/>
            <p14:sldId id="29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sitis, Kalvis" initials="AK" lastIdx="1" clrIdx="0">
    <p:extLst>
      <p:ext uri="{19B8F6BF-5375-455C-9EA6-DF929625EA0E}">
        <p15:presenceInfo xmlns:p15="http://schemas.microsoft.com/office/powerpoint/2012/main" userId="S-1-5-21-2099920240-397961286-17591369-337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299D37"/>
    <a:srgbClr val="43B02A"/>
    <a:srgbClr val="FF6C0C"/>
    <a:srgbClr val="0077B9"/>
    <a:srgbClr val="00395E"/>
    <a:srgbClr val="0095CD"/>
    <a:srgbClr val="000000"/>
    <a:srgbClr val="8080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67594" autoAdjust="0"/>
  </p:normalViewPr>
  <p:slideViewPr>
    <p:cSldViewPr snapToGrid="0" snapToObjects="1" showGuides="1">
      <p:cViewPr varScale="1">
        <p:scale>
          <a:sx n="79" d="100"/>
          <a:sy n="79" d="100"/>
        </p:scale>
        <p:origin x="1344" y="72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2D330-A21E-4CA8-B066-FB950CEE6323}" type="datetimeFigureOut">
              <a:rPr lang="en-GB" smtClean="0"/>
              <a:t>08/01/2018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765DB-18AC-3F42-8A01-45EA04C553EE}" type="datetimeFigureOut">
              <a:rPr lang="en-US" smtClean="0"/>
              <a:pPr/>
              <a:t>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https://www.cut-the-knot.org/pigeonhole/TwoColorsInPlane.shtml#solution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6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4317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16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725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958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624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 smtClean="0"/>
              <a:t>Click to edit Master title </a:t>
            </a:r>
            <a:r>
              <a:rPr lang="en-US" dirty="0" err="1" smtClean="0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6952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77" r:id="rId3"/>
    <p:sldLayoutId id="2147483684" r:id="rId4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 smtClean="0">
                <a:solidFill>
                  <a:schemeClr val="tx2"/>
                </a:solidFill>
              </a:rPr>
              <a:t>NMS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Izlases</a:t>
            </a:r>
            <a:r>
              <a:rPr lang="en-GB" sz="1000" baseline="0" dirty="0" smtClean="0">
                <a:solidFill>
                  <a:schemeClr val="tx2"/>
                </a:solidFill>
              </a:rPr>
              <a:t> </a:t>
            </a:r>
            <a:r>
              <a:rPr lang="en-GB" sz="1000" baseline="0" dirty="0" err="1" smtClean="0">
                <a:solidFill>
                  <a:schemeClr val="tx2"/>
                </a:solidFill>
              </a:rPr>
              <a:t>Nodarb</a:t>
            </a:r>
            <a:r>
              <a:rPr lang="lv-LV" sz="1000" baseline="0" dirty="0" smtClean="0">
                <a:solidFill>
                  <a:schemeClr val="tx2"/>
                </a:solidFill>
              </a:rPr>
              <a:t>ības</a:t>
            </a:r>
            <a:r>
              <a:rPr lang="en-US" sz="1000" baseline="0" dirty="0" smtClean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85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it.ly/2z8FL8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2616101"/>
          </a:xfrm>
        </p:spPr>
        <p:txBody>
          <a:bodyPr/>
          <a:lstStyle/>
          <a:p>
            <a:r>
              <a:rPr lang="en-US" dirty="0" err="1" smtClean="0"/>
              <a:t>Dirihl</a:t>
            </a:r>
            <a:r>
              <a:rPr lang="lv-LV" dirty="0" smtClean="0"/>
              <a:t>ē princips: Figūriņu izvietojumi </a:t>
            </a:r>
            <a:br>
              <a:rPr lang="lv-LV" dirty="0" smtClean="0"/>
            </a:br>
            <a:r>
              <a:rPr lang="lv-LV" dirty="0" smtClean="0"/>
              <a:t>(</a:t>
            </a:r>
            <a:r>
              <a:rPr lang="en-US" smtClean="0"/>
              <a:t>4</a:t>
            </a:r>
            <a:r>
              <a:rPr lang="lv-LV" smtClean="0"/>
              <a:t>. </a:t>
            </a:r>
            <a:r>
              <a:rPr lang="lv-LV" dirty="0" smtClean="0"/>
              <a:t>daļa) </a:t>
            </a:r>
            <a:br>
              <a:rPr lang="lv-LV" dirty="0" smtClean="0"/>
            </a:br>
            <a:r>
              <a:rPr lang="lv-LV" sz="2000" dirty="0" smtClean="0"/>
              <a:t>Sagatavošanās materiāls 2018-02 Novadu olimpiādei</a:t>
            </a:r>
            <a:r>
              <a:rPr lang="lv-LV" sz="2000" dirty="0"/>
              <a:t/>
            </a:r>
            <a:br>
              <a:rPr lang="lv-LV" sz="2000" dirty="0"/>
            </a:b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en-US" sz="2000" dirty="0" err="1" smtClean="0">
                <a:solidFill>
                  <a:schemeClr val="tx2"/>
                </a:solidFill>
              </a:rPr>
              <a:t>Punktu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</a:rPr>
              <a:t>konfigur</a:t>
            </a:r>
            <a:r>
              <a:rPr lang="lv-LV" sz="2000" dirty="0" smtClean="0">
                <a:solidFill>
                  <a:schemeClr val="tx2"/>
                </a:solidFill>
              </a:rPr>
              <a:t>ācijas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en-US" sz="2000" dirty="0" smtClean="0">
                <a:solidFill>
                  <a:schemeClr val="tx2"/>
                </a:solidFill>
              </a:rPr>
              <a:t>Da</a:t>
            </a:r>
            <a:r>
              <a:rPr lang="lv-LV" sz="2000" dirty="0" smtClean="0">
                <a:solidFill>
                  <a:schemeClr val="tx2"/>
                </a:solidFill>
              </a:rPr>
              <a:t>žādi ģeometriski grupējumi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sz="2000" dirty="0" smtClean="0">
                <a:solidFill>
                  <a:schemeClr val="tx2"/>
                </a:solidFill>
              </a:rPr>
              <a:t>Rūtiņu uzdevumi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sz="2000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8409" y="12645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Preview of your QR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693" y="151496"/>
            <a:ext cx="1268582" cy="1268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32207" y="291830"/>
            <a:ext cx="3300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sz="2400" dirty="0" smtClean="0">
                <a:solidFill>
                  <a:schemeClr val="tx2"/>
                </a:solidFill>
                <a:cs typeface="Times New Roman" panose="02020603050405020304" pitchFamily="18" charset="0"/>
              </a:rPr>
              <a:t>Apciemojiet NMS lapu!</a:t>
            </a:r>
          </a:p>
          <a:p>
            <a:pPr algn="ctr"/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</a:t>
            </a:r>
            <a:r>
              <a:rPr lang="lv-LV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</a:t>
            </a:r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bit.ly/2z8FL8T</a:t>
            </a:r>
            <a:r>
              <a:rPr lang="lv-LV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6"/>
                <a:ext cx="8456803" cy="1624772"/>
              </a:xfrm>
            </p:spPr>
            <p:txBody>
              <a:bodyPr>
                <a:noAutofit/>
              </a:bodyPr>
              <a:lstStyle/>
              <a:p>
                <a:r>
                  <a:rPr lang="lv-LV" sz="2400" b="1" dirty="0" smtClean="0"/>
                  <a:t>Uzdevums: </a:t>
                </a:r>
                <a:r>
                  <a:rPr lang="lv-LV" sz="2400" dirty="0" smtClean="0"/>
                  <a:t>Kādu mazāko skaitu rūtiņu jāiekrāso kvadrātā ar izmēriem </a:t>
                </a: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dirty="0"/>
                  <a:t>rūtiņas, lai neiekrāsotajā daļā nevarētu ievietot tādu stūrīti (varbūt pagrieztu citā virzienā), kāds redzams </a:t>
                </a:r>
                <a:r>
                  <a:rPr lang="lv-LV" sz="2400" dirty="0" smtClean="0"/>
                  <a:t>zīmējumā?</a:t>
                </a:r>
                <a:endParaRPr lang="lv-LV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6"/>
                <a:ext cx="8456803" cy="1624772"/>
              </a:xfrm>
              <a:blipFill rotWithShape="0">
                <a:blip r:embed="rId2"/>
                <a:stretch>
                  <a:fillRect l="-2163" t="-5243" r="-2163" b="-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471" y="29949"/>
            <a:ext cx="8081752" cy="380661"/>
          </a:xfrm>
        </p:spPr>
        <p:txBody>
          <a:bodyPr/>
          <a:lstStyle/>
          <a:p>
            <a:r>
              <a:rPr lang="lv-LV" sz="2400" dirty="0" smtClean="0"/>
              <a:t>So1993.7.3</a:t>
            </a:r>
            <a:endParaRPr lang="en-US" sz="2400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12838" y="1974715"/>
            <a:ext cx="1347634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13" y="1870570"/>
            <a:ext cx="1012010" cy="10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6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ontent Placeholder 63"/>
              <p:cNvSpPr>
                <a:spLocks noGrp="1"/>
              </p:cNvSpPr>
              <p:nvPr>
                <p:ph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Ja atzīmēsim vien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17 </m:t>
                    </m:r>
                  </m:oMath>
                </a14:m>
                <a:r>
                  <a:rPr lang="lv-LV" dirty="0" smtClean="0"/>
                  <a:t>rūtiņas, tad vismaz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36−17=19</m:t>
                    </m:r>
                  </m:oMath>
                </a14:m>
                <a:r>
                  <a:rPr lang="lv-LV" dirty="0" smtClean="0"/>
                  <a:t> paliks neatzīmētas.</a:t>
                </a:r>
              </a:p>
              <a:p>
                <a:r>
                  <a:rPr lang="lv-LV" dirty="0" smtClean="0"/>
                  <a:t>Saliekot 19 neatzīmētās rūtiņas pa 9 būrīšiem, atradīsies būrītis, kur ir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⌈"/>
                          <m:endChr m:val="⌉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neatzīmētas rūtiņas.</a:t>
                </a:r>
                <a:endParaRPr lang="en-US" dirty="0"/>
              </a:p>
            </p:txBody>
          </p:sp>
        </mc:Choice>
        <mc:Fallback xmlns="">
          <p:sp>
            <p:nvSpPr>
              <p:cNvPr id="64" name="Content Placeholder 6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 rotWithShape="0">
                <a:blip r:embed="rId2"/>
                <a:stretch>
                  <a:fillRect l="-4606" t="-2318" r="-2229" b="-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Kvadrāta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lv-LV" dirty="0" smtClean="0"/>
                  <a:t> būriskošana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402" t="-22222" b="-4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75600" y="89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1600" y="89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727600" y="89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03600" y="89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79600" y="89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455600" y="89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75600" y="1473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51600" y="1473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27600" y="1473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303600" y="1473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879600" y="1473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55600" y="1473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75600" y="2049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151600" y="2049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727600" y="2049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03600" y="2049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879600" y="2049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55600" y="2049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5600" y="2625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51600" y="2625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727600" y="2625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303600" y="2625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2879600" y="2625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55600" y="2625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75600" y="3201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51600" y="3201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27600" y="3201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03600" y="3201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879600" y="3201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55600" y="3201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75600" y="377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151600" y="377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727600" y="377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303600" y="377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879600" y="377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55600" y="3777600"/>
            <a:ext cx="576000" cy="57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5600" y="8976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727600" y="8976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879600" y="8976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75600" y="20500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727600" y="20500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879600" y="20455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75600" y="32020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727600" y="32057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879600" y="3201200"/>
            <a:ext cx="1152000" cy="115200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9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5"/>
                <a:ext cx="8456803" cy="1984695"/>
              </a:xfrm>
            </p:spPr>
            <p:txBody>
              <a:bodyPr>
                <a:noAutofit/>
              </a:bodyPr>
              <a:lstStyle/>
              <a:p>
                <a:r>
                  <a:rPr lang="lv-LV" sz="2400" b="1" dirty="0" smtClean="0"/>
                  <a:t>Uzdevums: </a:t>
                </a:r>
                <a:r>
                  <a:rPr lang="lv-LV" sz="2400" dirty="0" smtClean="0"/>
                  <a:t>Kādu lielāko skaitu 1. zīm. attēloto figūru var izgriezt no rūtiņu kvadrāta </a:t>
                </a: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400" dirty="0"/>
                  <a:t>, kuram izņemtas četras stūra rūtiņas: </a:t>
                </a:r>
                <a:r>
                  <a:rPr lang="lv-LV" sz="2400" dirty="0" smtClean="0"/>
                  <a:t>(a</a:t>
                </a:r>
                <a:r>
                  <a:rPr lang="lv-LV" sz="2400" dirty="0"/>
                  <a:t>) ja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= 6</m:t>
                    </m:r>
                  </m:oMath>
                </a14:m>
                <a:r>
                  <a:rPr lang="lv-LV" sz="2400" dirty="0"/>
                  <a:t> (skat. 2. zīm</a:t>
                </a:r>
                <a:r>
                  <a:rPr lang="lv-LV" sz="2400" dirty="0" smtClean="0"/>
                  <a:t>.),(b</a:t>
                </a:r>
                <a:r>
                  <a:rPr lang="lv-LV" sz="2400" dirty="0"/>
                  <a:t>) ja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= 7 </m:t>
                    </m:r>
                  </m:oMath>
                </a14:m>
                <a:r>
                  <a:rPr lang="lv-LV" sz="2400" dirty="0"/>
                  <a:t>(skat. 3. zīm.). Griezuma līnijām jāiet pa rūtiņu malām, 1. zīm. figūra var būt pagriezta vai apgriezta spoguļattēlā.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5"/>
                <a:ext cx="8456803" cy="1984695"/>
              </a:xfrm>
              <a:blipFill rotWithShape="0">
                <a:blip r:embed="rId2"/>
                <a:stretch>
                  <a:fillRect l="-2163" t="-4294" r="-2523" b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Vo2003.9.5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12330" y="2586370"/>
            <a:ext cx="5713100" cy="233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7471" y="2852057"/>
            <a:ext cx="8456803" cy="1586593"/>
          </a:xfrm>
        </p:spPr>
        <p:txBody>
          <a:bodyPr/>
          <a:lstStyle/>
          <a:p>
            <a:r>
              <a:rPr lang="lv-LV" dirty="0" smtClean="0"/>
              <a:t>Lai atrastu lielāko skaitu figūriņu, pietiekami izdarīt 2 lietas:</a:t>
            </a:r>
          </a:p>
          <a:p>
            <a:pPr marL="342900" indent="-342900">
              <a:buFont typeface="Webdings" panose="05030102010509060703" pitchFamily="18" charset="2"/>
              <a:buChar char="4"/>
            </a:pPr>
            <a:r>
              <a:rPr lang="lv-LV" dirty="0" smtClean="0"/>
              <a:t>Parādīt piemēru, kur izvietotas n figūriņas.</a:t>
            </a:r>
          </a:p>
          <a:p>
            <a:pPr marL="342900" indent="-342900">
              <a:buFont typeface="Webdings" panose="05030102010509060703" pitchFamily="18" charset="2"/>
              <a:buChar char="4"/>
            </a:pPr>
            <a:r>
              <a:rPr lang="lv-LV" dirty="0" smtClean="0"/>
              <a:t>Pamatot, ka n+1 figūriņas izvietot nevar.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Piemēru konstrukcija (nesaistīta ar Dirihlē principu)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5" y="655201"/>
            <a:ext cx="1628232" cy="15752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282" y="579001"/>
            <a:ext cx="1702087" cy="1727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41079" y="2263140"/>
                <a:ext cx="1021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79" y="2263140"/>
                <a:ext cx="102130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3859" y="2263140"/>
                <a:ext cx="1021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859" y="2263140"/>
                <a:ext cx="102130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24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9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lv-LV" dirty="0" smtClean="0"/>
              <a:t>Ja ievietos 10 figūriņas, tad vienai pelēkajai rūtiņai uzklāsies divas figūriņas.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Katra figūriņa uzklājas vismaz 1 iekrāsotajai rūtiņai</a:t>
            </a:r>
            <a:endParaRPr lang="en-US" dirty="0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961037" y="12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961037" y="157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>
            <a:spLocks noChangeAspect="1"/>
          </p:cNvSpPr>
          <p:nvPr/>
        </p:nvSpPr>
        <p:spPr>
          <a:xfrm>
            <a:off x="961037" y="193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961037" y="229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961037" y="26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1321037" y="121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1321037" y="157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>
            <a:spLocks noChangeAspect="1"/>
          </p:cNvSpPr>
          <p:nvPr/>
        </p:nvSpPr>
        <p:spPr>
          <a:xfrm>
            <a:off x="1321037" y="193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1321037" y="229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321037" y="265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ChangeAspect="1"/>
          </p:cNvSpPr>
          <p:nvPr/>
        </p:nvSpPr>
        <p:spPr>
          <a:xfrm>
            <a:off x="1681037" y="12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ChangeAspect="1"/>
          </p:cNvSpPr>
          <p:nvPr/>
        </p:nvSpPr>
        <p:spPr>
          <a:xfrm>
            <a:off x="1681037" y="157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ChangeAspect="1"/>
          </p:cNvSpPr>
          <p:nvPr/>
        </p:nvSpPr>
        <p:spPr>
          <a:xfrm>
            <a:off x="1681037" y="193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>
            <a:spLocks noChangeAspect="1"/>
          </p:cNvSpPr>
          <p:nvPr/>
        </p:nvSpPr>
        <p:spPr>
          <a:xfrm>
            <a:off x="1681037" y="229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ChangeAspect="1"/>
          </p:cNvSpPr>
          <p:nvPr/>
        </p:nvSpPr>
        <p:spPr>
          <a:xfrm>
            <a:off x="1681037" y="26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>
            <a:spLocks noChangeAspect="1"/>
          </p:cNvSpPr>
          <p:nvPr/>
        </p:nvSpPr>
        <p:spPr>
          <a:xfrm>
            <a:off x="2041037" y="121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>
            <a:spLocks noChangeAspect="1"/>
          </p:cNvSpPr>
          <p:nvPr/>
        </p:nvSpPr>
        <p:spPr>
          <a:xfrm>
            <a:off x="2041037" y="157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 noChangeAspect="1"/>
          </p:cNvSpPr>
          <p:nvPr/>
        </p:nvSpPr>
        <p:spPr>
          <a:xfrm>
            <a:off x="2041037" y="193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>
            <a:spLocks noChangeAspect="1"/>
          </p:cNvSpPr>
          <p:nvPr/>
        </p:nvSpPr>
        <p:spPr>
          <a:xfrm>
            <a:off x="2041037" y="229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>
            <a:spLocks noChangeAspect="1"/>
          </p:cNvSpPr>
          <p:nvPr/>
        </p:nvSpPr>
        <p:spPr>
          <a:xfrm>
            <a:off x="2041037" y="265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>
            <a:spLocks noChangeAspect="1"/>
          </p:cNvSpPr>
          <p:nvPr/>
        </p:nvSpPr>
        <p:spPr>
          <a:xfrm>
            <a:off x="2401037" y="12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>
            <a:spLocks noChangeAspect="1"/>
          </p:cNvSpPr>
          <p:nvPr/>
        </p:nvSpPr>
        <p:spPr>
          <a:xfrm>
            <a:off x="2401037" y="157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2401037" y="193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2401037" y="229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2401037" y="26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>
            <a:spLocks noChangeAspect="1"/>
          </p:cNvSpPr>
          <p:nvPr/>
        </p:nvSpPr>
        <p:spPr>
          <a:xfrm>
            <a:off x="2761037" y="121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2761037" y="157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>
            <a:spLocks noChangeAspect="1"/>
          </p:cNvSpPr>
          <p:nvPr/>
        </p:nvSpPr>
        <p:spPr>
          <a:xfrm>
            <a:off x="2761037" y="193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>
            <a:spLocks noChangeAspect="1"/>
          </p:cNvSpPr>
          <p:nvPr/>
        </p:nvSpPr>
        <p:spPr>
          <a:xfrm>
            <a:off x="2761037" y="229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761037" y="2657495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>
            <a:spLocks noChangeAspect="1"/>
          </p:cNvSpPr>
          <p:nvPr/>
        </p:nvSpPr>
        <p:spPr>
          <a:xfrm>
            <a:off x="3121037" y="12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3121037" y="157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3121037" y="193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3121037" y="229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>
            <a:spLocks noChangeAspect="1"/>
          </p:cNvSpPr>
          <p:nvPr/>
        </p:nvSpPr>
        <p:spPr>
          <a:xfrm>
            <a:off x="3121037" y="26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1321037" y="8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1681037" y="8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>
            <a:spLocks noChangeAspect="1"/>
          </p:cNvSpPr>
          <p:nvPr/>
        </p:nvSpPr>
        <p:spPr>
          <a:xfrm>
            <a:off x="2041037" y="8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2401037" y="8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>
            <a:spLocks noChangeAspect="1"/>
          </p:cNvSpPr>
          <p:nvPr/>
        </p:nvSpPr>
        <p:spPr>
          <a:xfrm>
            <a:off x="2761037" y="85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>
            <a:spLocks noChangeAspect="1"/>
          </p:cNvSpPr>
          <p:nvPr/>
        </p:nvSpPr>
        <p:spPr>
          <a:xfrm>
            <a:off x="1321037" y="30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>
            <a:spLocks noChangeAspect="1"/>
          </p:cNvSpPr>
          <p:nvPr/>
        </p:nvSpPr>
        <p:spPr>
          <a:xfrm>
            <a:off x="1681037" y="30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>
            <a:spLocks noChangeAspect="1"/>
          </p:cNvSpPr>
          <p:nvPr/>
        </p:nvSpPr>
        <p:spPr>
          <a:xfrm>
            <a:off x="2041037" y="30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>
            <a:spLocks noChangeAspect="1"/>
          </p:cNvSpPr>
          <p:nvPr/>
        </p:nvSpPr>
        <p:spPr>
          <a:xfrm>
            <a:off x="2401037" y="30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>
            <a:spLocks noChangeAspect="1"/>
          </p:cNvSpPr>
          <p:nvPr/>
        </p:nvSpPr>
        <p:spPr>
          <a:xfrm>
            <a:off x="2761037" y="3017495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876128" y="4097332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>
            <a:spLocks noChangeAspect="1"/>
          </p:cNvSpPr>
          <p:nvPr/>
        </p:nvSpPr>
        <p:spPr>
          <a:xfrm>
            <a:off x="1236128" y="40973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>
            <a:spLocks noChangeAspect="1"/>
          </p:cNvSpPr>
          <p:nvPr/>
        </p:nvSpPr>
        <p:spPr>
          <a:xfrm>
            <a:off x="1236128" y="3737332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>
            <a:spLocks noChangeAspect="1"/>
          </p:cNvSpPr>
          <p:nvPr/>
        </p:nvSpPr>
        <p:spPr>
          <a:xfrm>
            <a:off x="1596128" y="3737332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>
            <a:spLocks noChangeAspect="1"/>
          </p:cNvSpPr>
          <p:nvPr/>
        </p:nvSpPr>
        <p:spPr>
          <a:xfrm>
            <a:off x="2851388" y="4097332"/>
            <a:ext cx="36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>
            <a:spLocks noChangeAspect="1"/>
          </p:cNvSpPr>
          <p:nvPr/>
        </p:nvSpPr>
        <p:spPr>
          <a:xfrm>
            <a:off x="3211388" y="4097332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>
            <a:spLocks noChangeAspect="1"/>
          </p:cNvSpPr>
          <p:nvPr/>
        </p:nvSpPr>
        <p:spPr>
          <a:xfrm>
            <a:off x="2491388" y="3737332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>
            <a:spLocks noChangeAspect="1"/>
          </p:cNvSpPr>
          <p:nvPr/>
        </p:nvSpPr>
        <p:spPr>
          <a:xfrm>
            <a:off x="2851388" y="3737332"/>
            <a:ext cx="360000" cy="360000"/>
          </a:xfrm>
          <a:prstGeom prst="rect">
            <a:avLst/>
          </a:prstGeom>
          <a:noFill/>
          <a:ln w="190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7472" y="758506"/>
            <a:ext cx="4105776" cy="1037638"/>
          </a:xfrm>
        </p:spPr>
        <p:txBody>
          <a:bodyPr/>
          <a:lstStyle/>
          <a:p>
            <a:r>
              <a:rPr lang="lv-LV" dirty="0" smtClean="0"/>
              <a:t>Figūriņas ir būrīši</a:t>
            </a:r>
          </a:p>
          <a:p>
            <a:r>
              <a:rPr lang="lv-LV" dirty="0" smtClean="0"/>
              <a:t>Rūtiņas ir trusīši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811486" y="758505"/>
            <a:ext cx="3980914" cy="1027695"/>
          </a:xfrm>
        </p:spPr>
        <p:txBody>
          <a:bodyPr/>
          <a:lstStyle/>
          <a:p>
            <a:r>
              <a:rPr lang="lv-LV" dirty="0" smtClean="0"/>
              <a:t>Rūtiņas ir būrīši</a:t>
            </a:r>
          </a:p>
          <a:p>
            <a:r>
              <a:rPr lang="lv-LV" dirty="0" smtClean="0"/>
              <a:t>Figūriņas ir trusīši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Rūtiņu-figūriņu savstarpējā piederība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355275" y="735878"/>
            <a:ext cx="0" cy="400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841171" y="979714"/>
            <a:ext cx="1845453" cy="468086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41171" y="979714"/>
            <a:ext cx="1845453" cy="468086"/>
          </a:xfrm>
          <a:prstGeom prst="straightConnector1">
            <a:avLst/>
          </a:prstGeom>
          <a:ln w="12700">
            <a:solidFill>
              <a:schemeClr val="tx2"/>
            </a:solidFill>
            <a:headEnd type="triangle" w="lg" len="med"/>
            <a:tailEnd type="triangle" w="lg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34085" y="2022577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794085" y="2022577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152323" y="2022577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512323" y="20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72323" y="20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232323" y="2022577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34085" y="238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94085" y="238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1152323" y="238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512323" y="2382577"/>
            <a:ext cx="36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872323" y="238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232323" y="238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34085" y="274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94085" y="274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152323" y="274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512323" y="274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872323" y="274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232323" y="274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34085" y="310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794085" y="310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152323" y="310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12323" y="310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1872323" y="310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232323" y="310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34085" y="346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794085" y="346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152323" y="346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1512323" y="346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872323" y="346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32323" y="346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34085" y="38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794085" y="38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152323" y="38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512323" y="38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872323" y="38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2232323" y="382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35170" y="346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153845" y="346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1872323" y="346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30801" y="202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1149476" y="202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1867954" y="202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5170" y="274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153845" y="274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872323" y="2742577"/>
            <a:ext cx="720000" cy="720000"/>
          </a:xfrm>
          <a:prstGeom prst="rect">
            <a:avLst/>
          </a:prstGeom>
          <a:noFill/>
          <a:ln w="3175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182894" y="328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182894" y="3649326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539065" y="3642577"/>
            <a:ext cx="360000" cy="360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6035954" y="2409277"/>
            <a:ext cx="1080000" cy="720000"/>
            <a:chOff x="6035954" y="2409277"/>
            <a:chExt cx="1080000" cy="720000"/>
          </a:xfrm>
        </p:grpSpPr>
        <p:sp>
          <p:nvSpPr>
            <p:cNvPr id="125" name="Rectangle 124"/>
            <p:cNvSpPr>
              <a:spLocks noChangeAspect="1"/>
            </p:cNvSpPr>
            <p:nvPr/>
          </p:nvSpPr>
          <p:spPr>
            <a:xfrm>
              <a:off x="6035954" y="2769277"/>
              <a:ext cx="360000" cy="36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>
              <a:spLocks noChangeAspect="1"/>
            </p:cNvSpPr>
            <p:nvPr/>
          </p:nvSpPr>
          <p:spPr>
            <a:xfrm>
              <a:off x="6395954" y="2769277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>
              <a:spLocks noChangeAspect="1"/>
            </p:cNvSpPr>
            <p:nvPr/>
          </p:nvSpPr>
          <p:spPr>
            <a:xfrm>
              <a:off x="6395954" y="2409277"/>
              <a:ext cx="360000" cy="36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>
              <a:spLocks noChangeAspect="1"/>
            </p:cNvSpPr>
            <p:nvPr/>
          </p:nvSpPr>
          <p:spPr>
            <a:xfrm>
              <a:off x="6755954" y="2409277"/>
              <a:ext cx="360000" cy="3600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836706" y="1991911"/>
            <a:ext cx="1080000" cy="720000"/>
            <a:chOff x="6035954" y="2409277"/>
            <a:chExt cx="1080000" cy="720000"/>
          </a:xfrm>
        </p:grpSpPr>
        <p:sp>
          <p:nvSpPr>
            <p:cNvPr id="131" name="Rectangle 130"/>
            <p:cNvSpPr>
              <a:spLocks noChangeAspect="1"/>
            </p:cNvSpPr>
            <p:nvPr/>
          </p:nvSpPr>
          <p:spPr>
            <a:xfrm>
              <a:off x="6035954" y="2769277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>
              <a:spLocks noChangeAspect="1"/>
            </p:cNvSpPr>
            <p:nvPr/>
          </p:nvSpPr>
          <p:spPr>
            <a:xfrm>
              <a:off x="6395954" y="2769277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>
              <a:spLocks noChangeAspect="1"/>
            </p:cNvSpPr>
            <p:nvPr/>
          </p:nvSpPr>
          <p:spPr>
            <a:xfrm>
              <a:off x="6395954" y="2409277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>
              <a:spLocks noChangeAspect="1"/>
            </p:cNvSpPr>
            <p:nvPr/>
          </p:nvSpPr>
          <p:spPr>
            <a:xfrm>
              <a:off x="6755954" y="2409277"/>
              <a:ext cx="360000" cy="3600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/>
          <p:cNvGrpSpPr/>
          <p:nvPr/>
        </p:nvGrpSpPr>
        <p:grpSpPr>
          <a:xfrm rot="5400000">
            <a:off x="6621943" y="2633116"/>
            <a:ext cx="1080000" cy="720000"/>
            <a:chOff x="6035954" y="2409277"/>
            <a:chExt cx="1080000" cy="720000"/>
          </a:xfrm>
        </p:grpSpPr>
        <p:sp>
          <p:nvSpPr>
            <p:cNvPr id="136" name="Rectangle 135"/>
            <p:cNvSpPr>
              <a:spLocks noChangeAspect="1"/>
            </p:cNvSpPr>
            <p:nvPr/>
          </p:nvSpPr>
          <p:spPr>
            <a:xfrm>
              <a:off x="6035954" y="2769277"/>
              <a:ext cx="360000" cy="36000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>
              <a:spLocks noChangeAspect="1"/>
            </p:cNvSpPr>
            <p:nvPr/>
          </p:nvSpPr>
          <p:spPr>
            <a:xfrm>
              <a:off x="6395954" y="2769277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>
              <a:spLocks noChangeAspect="1"/>
            </p:cNvSpPr>
            <p:nvPr/>
          </p:nvSpPr>
          <p:spPr>
            <a:xfrm>
              <a:off x="6395954" y="2409277"/>
              <a:ext cx="360000" cy="36000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>
              <a:spLocks noChangeAspect="1"/>
            </p:cNvSpPr>
            <p:nvPr/>
          </p:nvSpPr>
          <p:spPr>
            <a:xfrm>
              <a:off x="6755954" y="2409277"/>
              <a:ext cx="360000" cy="360000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/>
          <p:cNvGrpSpPr/>
          <p:nvPr/>
        </p:nvGrpSpPr>
        <p:grpSpPr>
          <a:xfrm rot="16200000">
            <a:off x="6184925" y="1782637"/>
            <a:ext cx="1080000" cy="720000"/>
            <a:chOff x="6035954" y="2409277"/>
            <a:chExt cx="1080000" cy="720000"/>
          </a:xfrm>
        </p:grpSpPr>
        <p:sp>
          <p:nvSpPr>
            <p:cNvPr id="141" name="Rectangle 140"/>
            <p:cNvSpPr>
              <a:spLocks noChangeAspect="1"/>
            </p:cNvSpPr>
            <p:nvPr/>
          </p:nvSpPr>
          <p:spPr>
            <a:xfrm>
              <a:off x="6035954" y="2769277"/>
              <a:ext cx="360000" cy="360000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>
              <a:spLocks noChangeAspect="1"/>
            </p:cNvSpPr>
            <p:nvPr/>
          </p:nvSpPr>
          <p:spPr>
            <a:xfrm>
              <a:off x="6395954" y="2769277"/>
              <a:ext cx="360000" cy="36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333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>
              <a:spLocks noChangeAspect="1"/>
            </p:cNvSpPr>
            <p:nvPr/>
          </p:nvSpPr>
          <p:spPr>
            <a:xfrm>
              <a:off x="6395954" y="2409277"/>
              <a:ext cx="360000" cy="360000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>
              <a:spLocks noChangeAspect="1"/>
            </p:cNvSpPr>
            <p:nvPr/>
          </p:nvSpPr>
          <p:spPr>
            <a:xfrm>
              <a:off x="6755954" y="2409277"/>
              <a:ext cx="360000" cy="360000"/>
            </a:xfrm>
            <a:prstGeom prst="rect">
              <a:avLst/>
            </a:prstGeom>
            <a:noFill/>
            <a:ln w="19050">
              <a:solidFill>
                <a:srgbClr val="3333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5" name="Content Placeholder 4"/>
          <p:cNvSpPr txBox="1">
            <a:spLocks/>
          </p:cNvSpPr>
          <p:nvPr/>
        </p:nvSpPr>
        <p:spPr>
          <a:xfrm>
            <a:off x="4811486" y="3708683"/>
            <a:ext cx="3980914" cy="1027695"/>
          </a:xfrm>
          <a:prstGeom prst="rect">
            <a:avLst/>
          </a:prstGeom>
        </p:spPr>
        <p:txBody>
          <a:bodyPr lIns="0" tIns="0" rIns="0" bIns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5613" indent="-22383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9450" indent="-2095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6112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Katrai figūriņai jābūt tieši vienai rūtiņai (=būrītim), kurai tā pieder.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2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err="1"/>
                  <a:t>Taisne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nokrāsota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dažādās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krāsās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Pierādīt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uz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tās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atrast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divus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punktus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nokrāsoti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vienā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krāsā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un</a:t>
                </a:r>
                <a:r>
                  <a:rPr lang="lv-LV" sz="2400" dirty="0" smtClean="0"/>
                  <a:t> </a:t>
                </a:r>
                <a:r>
                  <a:rPr lang="en-US" sz="2400" dirty="0" err="1" smtClean="0"/>
                  <a:t>starp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kuriem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attālums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centimetros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vesels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skaitlis</a:t>
                </a:r>
                <a:r>
                  <a:rPr lang="en-US" sz="2400" dirty="0"/>
                  <a:t>!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5.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44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Liekam klāt arvien jaunus trusīšus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05838" y="1400783"/>
            <a:ext cx="8424000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76724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5610" y="133905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4496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13382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92268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471154" y="133905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50040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828926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507812" y="133905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86698" y="133599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865584" y="133905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544470" y="133905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1863610" y="1562100"/>
            <a:ext cx="678886" cy="1231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755900" y="1562100"/>
            <a:ext cx="3751912" cy="1231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638300" y="2817167"/>
            <a:ext cx="5656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>
                <a:solidFill>
                  <a:schemeClr val="tx2"/>
                </a:solidFill>
              </a:rPr>
              <a:t>Kaut kad parādīsies divi punkti vienā krāsā attālumā, kas ir vesels skaitlis.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71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Piemērs: </a:t>
            </a:r>
            <a:r>
              <a:rPr lang="lv-LV" dirty="0" smtClean="0"/>
              <a:t>Katrs plaknes punkts nokrāsots zils vai sarkans. Pierādīt, ka eksistē taisnstūris, kura visas virsotnes ir vienā krāsā.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Kaut kas līdzīgs 2 dimensijās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7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Pāreja no ģeometrijas uz kombinatoriku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05838" y="1400783"/>
            <a:ext cx="641052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05838" y="2010383"/>
            <a:ext cx="641052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05838" y="2457856"/>
            <a:ext cx="641052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471" y="3326860"/>
                <a:ext cx="523252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lv-LV" sz="2400" dirty="0" smtClean="0">
                    <a:solidFill>
                      <a:schemeClr val="tx2"/>
                    </a:solidFill>
                  </a:rPr>
                  <a:t>Ja plaknes punkti nokrāsoti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lv-LV" sz="2400" dirty="0" smtClean="0">
                    <a:solidFill>
                      <a:schemeClr val="tx2"/>
                    </a:solidFill>
                  </a:rPr>
                  <a:t> krāsās,</a:t>
                </a:r>
              </a:p>
              <a:p>
                <a:r>
                  <a:rPr lang="lv-LV" sz="2400" dirty="0" smtClean="0">
                    <a:solidFill>
                      <a:schemeClr val="tx2"/>
                    </a:solidFill>
                  </a:rPr>
                  <a:t>vai vienmēr varēs atrast režģi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sz="2400" dirty="0" smtClean="0">
                    <a:solidFill>
                      <a:schemeClr val="tx2"/>
                    </a:solidFill>
                  </a:rPr>
                  <a:t> </a:t>
                </a:r>
              </a:p>
              <a:p>
                <a:r>
                  <a:rPr lang="lv-LV" sz="2400" dirty="0" smtClean="0">
                    <a:solidFill>
                      <a:schemeClr val="tx2"/>
                    </a:solidFill>
                  </a:rPr>
                  <a:t>ar punktiem, kuri visi ir vienā krāsā?</a:t>
                </a:r>
                <a:endParaRPr lang="en-US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" y="3326860"/>
                <a:ext cx="5232523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748" t="-3553" r="-932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138153" y="3450076"/>
            <a:ext cx="15726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38153" y="3849203"/>
            <a:ext cx="15726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38153" y="4505075"/>
            <a:ext cx="1572638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38153" y="3450076"/>
            <a:ext cx="0" cy="104400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010990" y="3461075"/>
            <a:ext cx="0" cy="104400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10791" y="3461075"/>
            <a:ext cx="0" cy="104400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084153" y="339902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956990" y="339607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656791" y="339607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080911" y="379520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956990" y="379520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656791" y="379520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084153" y="444818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956990" y="444453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656791" y="4444534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076724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076724" y="195944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076724" y="24085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755610" y="133905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1755610" y="195638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755610" y="2405456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434496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34496" y="1959446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2434496" y="24085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13382" y="1342119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113382" y="1959446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113382" y="2408519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792268" y="1346783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792268" y="1964110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3792268" y="2413183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471154" y="1342119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4471154" y="1959446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471154" y="2408519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150040" y="1335857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150040" y="1953184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150040" y="2402257"/>
            <a:ext cx="108000" cy="108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28926" y="1332029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828926" y="1949356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8926" y="2398429"/>
            <a:ext cx="108000" cy="108000"/>
          </a:xfrm>
          <a:prstGeom prst="ellipse">
            <a:avLst/>
          </a:prstGeom>
          <a:gradFill>
            <a:gsLst>
              <a:gs pos="0">
                <a:srgbClr val="0070C0"/>
              </a:gs>
              <a:gs pos="100000">
                <a:srgbClr val="00B0F0"/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07812" y="1335857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507812" y="1953184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507812" y="2402257"/>
            <a:ext cx="108000" cy="108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2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sz="2400" dirty="0"/>
                  <a:t>Katrā no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lv-LV" sz="2400" dirty="0"/>
                  <a:t> mazajiem trijstūriem (skat. 2. att.) ir ierakstīts viens skaitlis, pavisam ierakstīti septiņi trijnieki </a:t>
                </a:r>
                <a:r>
                  <a:rPr lang="lv-LV" sz="2400" dirty="0" smtClean="0"/>
                  <a:t>un deviņi </a:t>
                </a:r>
                <a:r>
                  <a:rPr lang="lv-LV" sz="2400" dirty="0"/>
                  <a:t>piecinieki. Pierādīt, ka var izvēlēties tādu trijstūri, kā parādīts 3. att., kurā ierakstīto skaitļu summa </a:t>
                </a:r>
                <a:r>
                  <a:rPr lang="lv-LV" sz="2400" dirty="0" smtClean="0"/>
                  <a:t>ir vismaz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18</m:t>
                    </m:r>
                  </m:oMath>
                </a14:m>
                <a:r>
                  <a:rPr lang="lv-LV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12. uzdevums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29" y="2413751"/>
            <a:ext cx="5333293" cy="19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8"/>
              <p:cNvSpPr>
                <a:spLocks noGrp="1"/>
              </p:cNvSpPr>
              <p:nvPr>
                <p:ph idx="10"/>
              </p:nvPr>
            </p:nvSpPr>
            <p:spPr>
              <a:xfrm>
                <a:off x="3886200" y="758505"/>
                <a:ext cx="4906200" cy="3680145"/>
              </a:xfrm>
            </p:spPr>
            <p:txBody>
              <a:bodyPr>
                <a:noAutofit/>
              </a:bodyPr>
              <a:lstStyle/>
              <a:p>
                <a:r>
                  <a:rPr lang="lv-LV" dirty="0" smtClean="0"/>
                  <a:t>Septiņi trijnieki un </a:t>
                </a:r>
              </a:p>
              <a:p>
                <a:r>
                  <a:rPr lang="lv-LV" dirty="0" smtClean="0"/>
                  <a:t>Deviņi piecinieki: </a:t>
                </a:r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∙3+9∙5=66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 smtClean="0"/>
              </a:p>
              <a:p>
                <a:r>
                  <a:rPr lang="lv-LV" dirty="0" smtClean="0"/>
                  <a:t>Vienā no 4 melnajiem trijstūriem jābūt vismaz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66/4</m:t>
                        </m:r>
                      </m:e>
                    </m:d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Bet saskaitot 4 skaitļus ("3" vai "5") var dabūt tikai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12,14,16,18,20.</m:t>
                      </m:r>
                    </m:oMath>
                  </m:oMathPara>
                </a14:m>
                <a:endParaRPr lang="lv-LV" b="0" dirty="0" smtClean="0"/>
              </a:p>
              <a:p>
                <a:r>
                  <a:rPr lang="lv-LV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9" name="Content Placeholder 1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886200" y="758505"/>
                <a:ext cx="4906200" cy="3680145"/>
              </a:xfrm>
              <a:blipFill rotWithShape="0">
                <a:blip r:embed="rId2"/>
                <a:stretch>
                  <a:fillRect l="-3856" t="-2318" r="-1741" b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Dažreiz iespējamās summas mainās lēcieniem </a:t>
            </a:r>
            <a:endParaRPr lang="en-US" dirty="0"/>
          </a:p>
        </p:txBody>
      </p:sp>
      <p:sp>
        <p:nvSpPr>
          <p:cNvPr id="2" name="Isosceles Triangle 1"/>
          <p:cNvSpPr>
            <a:spLocks noChangeAspect="1"/>
          </p:cNvSpPr>
          <p:nvPr/>
        </p:nvSpPr>
        <p:spPr>
          <a:xfrm>
            <a:off x="1439600" y="2901293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>
            <a:off x="863600" y="2901293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>
            <a:off x="2022857" y="2901293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>
            <a:off x="2600671" y="2901293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>
            <a:off x="1150330" y="2404741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>
            <a:off x="1725677" y="2404741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>
            <a:spLocks noChangeAspect="1"/>
          </p:cNvSpPr>
          <p:nvPr/>
        </p:nvSpPr>
        <p:spPr>
          <a:xfrm>
            <a:off x="2312671" y="2404741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>
            <a:spLocks noChangeAspect="1"/>
          </p:cNvSpPr>
          <p:nvPr/>
        </p:nvSpPr>
        <p:spPr>
          <a:xfrm>
            <a:off x="1439600" y="1908189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>
            <a:spLocks noChangeAspect="1"/>
          </p:cNvSpPr>
          <p:nvPr/>
        </p:nvSpPr>
        <p:spPr>
          <a:xfrm>
            <a:off x="2019228" y="1908189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/>
          <p:cNvSpPr>
            <a:spLocks noChangeAspect="1"/>
          </p:cNvSpPr>
          <p:nvPr/>
        </p:nvSpPr>
        <p:spPr>
          <a:xfrm>
            <a:off x="1725242" y="1411637"/>
            <a:ext cx="576000" cy="496552"/>
          </a:xfrm>
          <a:prstGeom prst="triangle">
            <a:avLst/>
          </a:prstGeom>
          <a:noFill/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/>
          <p:cNvSpPr>
            <a:spLocks noChangeAspect="1"/>
          </p:cNvSpPr>
          <p:nvPr/>
        </p:nvSpPr>
        <p:spPr>
          <a:xfrm>
            <a:off x="1448671" y="1423562"/>
            <a:ext cx="1152000" cy="993104"/>
          </a:xfrm>
          <a:prstGeom prst="triangle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>
            <a:spLocks noChangeAspect="1"/>
          </p:cNvSpPr>
          <p:nvPr/>
        </p:nvSpPr>
        <p:spPr>
          <a:xfrm>
            <a:off x="2019228" y="2416666"/>
            <a:ext cx="1152000" cy="993104"/>
          </a:xfrm>
          <a:prstGeom prst="triangle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>
            <a:spLocks noChangeAspect="1"/>
          </p:cNvSpPr>
          <p:nvPr/>
        </p:nvSpPr>
        <p:spPr>
          <a:xfrm>
            <a:off x="872671" y="2416666"/>
            <a:ext cx="1152000" cy="993104"/>
          </a:xfrm>
          <a:prstGeom prst="triangle">
            <a:avLst/>
          </a:prstGeom>
          <a:noFill/>
          <a:ln w="254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1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sz="2400" dirty="0"/>
              <a:t>Vai eksistē tāds a) 11-stūris; b) 12-stūris, kuram astoņas virsotnes atrodas uz vienas taisnes?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400" dirty="0" smtClean="0"/>
              <a:t>13. uzdevums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37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8 punktu ķēdīti pārtrauc 3 vai 4 vietās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76230" y="3707663"/>
            <a:ext cx="6552000" cy="0"/>
          </a:xfrm>
          <a:prstGeom prst="line">
            <a:avLst/>
          </a:prstGeom>
          <a:ln w="9525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847116" y="364899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26002" y="3645936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04888" y="364899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83774" y="364899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62660" y="364899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241546" y="3645936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20432" y="364899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99318" y="364899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2905760" y="3756999"/>
            <a:ext cx="0" cy="551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937760" y="3756999"/>
            <a:ext cx="0" cy="551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1573883" y="3046103"/>
            <a:ext cx="1038882" cy="986513"/>
          </a:xfrm>
          <a:prstGeom prst="arc">
            <a:avLst>
              <a:gd name="adj1" fmla="val 10709693"/>
              <a:gd name="adj2" fmla="val 16144266"/>
            </a:avLst>
          </a:prstGeom>
          <a:ln>
            <a:head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>
            <a:off x="6346978" y="3064133"/>
            <a:ext cx="1038882" cy="986513"/>
          </a:xfrm>
          <a:prstGeom prst="arc">
            <a:avLst>
              <a:gd name="adj1" fmla="val 15928627"/>
              <a:gd name="adj2" fmla="val 97766"/>
            </a:avLst>
          </a:prstGeom>
          <a:ln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endCxn id="21" idx="0"/>
          </p:cNvCxnSpPr>
          <p:nvPr/>
        </p:nvCxnSpPr>
        <p:spPr>
          <a:xfrm>
            <a:off x="2093324" y="3046103"/>
            <a:ext cx="4734186" cy="19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67" y="821576"/>
            <a:ext cx="3457897" cy="1444103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3096888" y="1466107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493036" y="1466107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924778" y="1466107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225364" y="1471570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83760" y="1466107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208378" y="1471570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58881" y="147497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89064" y="1474979"/>
            <a:ext cx="108000" cy="108000"/>
          </a:xfrm>
          <a:prstGeom prst="ellipse">
            <a:avLst/>
          </a:prstGeom>
          <a:gradFill>
            <a:gsLst>
              <a:gs pos="0">
                <a:schemeClr val="tx1">
                  <a:lumMod val="75000"/>
                </a:schemeClr>
              </a:gs>
              <a:gs pos="100000">
                <a:srgbClr val="00B050"/>
              </a:gs>
            </a:gsLst>
          </a:gra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18527</TotalTime>
  <Words>458</Words>
  <Application>Microsoft Office PowerPoint</Application>
  <PresentationFormat>On-screen Show (16:9)</PresentationFormat>
  <Paragraphs>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Webdings</vt:lpstr>
      <vt:lpstr>Wingdings</vt:lpstr>
      <vt:lpstr>Forcepoint PPTX Template - 2016-01-22a</vt:lpstr>
      <vt:lpstr>1_Forcepoint PPTX Template - 2016-01-22a</vt:lpstr>
      <vt:lpstr>Title Slide</vt:lpstr>
      <vt:lpstr>Dirihlē princips: Figūriņu izvietojumi  (4. daļa)  Sagatavošanās materiāls 2018-02 Novadu olimpiādei </vt:lpstr>
      <vt:lpstr>5. uzdevums</vt:lpstr>
      <vt:lpstr>Liekam klāt arvien jaunus trusīšus</vt:lpstr>
      <vt:lpstr>Kaut kas līdzīgs 2 dimensijās</vt:lpstr>
      <vt:lpstr>Pāreja no ģeometrijas uz kombinatoriku</vt:lpstr>
      <vt:lpstr>12. uzdevums</vt:lpstr>
      <vt:lpstr>Dažreiz iespējamās summas mainās lēcieniem </vt:lpstr>
      <vt:lpstr>13. uzdevums</vt:lpstr>
      <vt:lpstr>8 punktu ķēdīti pārtrauc 3 vai 4 vietās</vt:lpstr>
      <vt:lpstr>So1993.7.3</vt:lpstr>
      <vt:lpstr>Kvadrāta 6×6 būriskošana</vt:lpstr>
      <vt:lpstr>Vo2003.9.5</vt:lpstr>
      <vt:lpstr>Piemēru konstrukcija (nesaistīta ar Dirihlē principu)</vt:lpstr>
      <vt:lpstr>Katra figūriņa uzklājas vismaz 1 iekrāsotajai rūtiņai</vt:lpstr>
      <vt:lpstr>Rūtiņu-figūriņu savstarpējā piederība</vt:lpstr>
    </vt:vector>
  </TitlesOfParts>
  <Company>Websense,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Apsitis, Kalvis</cp:lastModifiedBy>
  <cp:revision>643</cp:revision>
  <dcterms:created xsi:type="dcterms:W3CDTF">2016-04-09T20:26:42Z</dcterms:created>
  <dcterms:modified xsi:type="dcterms:W3CDTF">2018-01-07T22:29:17Z</dcterms:modified>
</cp:coreProperties>
</file>