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5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2" r:id="rId4"/>
    <p:sldId id="275" r:id="rId5"/>
    <p:sldId id="280" r:id="rId6"/>
    <p:sldId id="287" r:id="rId7"/>
    <p:sldId id="288" r:id="rId8"/>
    <p:sldId id="278" r:id="rId9"/>
    <p:sldId id="281" r:id="rId10"/>
    <p:sldId id="279" r:id="rId11"/>
    <p:sldId id="289" r:id="rId12"/>
    <p:sldId id="282" r:id="rId13"/>
    <p:sldId id="284" r:id="rId14"/>
    <p:sldId id="285" r:id="rId15"/>
    <p:sldId id="291" r:id="rId16"/>
    <p:sldId id="290" r:id="rId17"/>
    <p:sldId id="276" r:id="rId18"/>
    <p:sldId id="283" r:id="rId19"/>
    <p:sldId id="286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rihlē princips: Lietojumi kombinatorikā" id="{1FAD1ABF-089D-455E-B1C3-A7DF80C39BDF}">
          <p14:sldIdLst>
            <p14:sldId id="272"/>
          </p14:sldIdLst>
        </p14:section>
        <p14:section name="Iespējamie atlikumi kā būrīši" id="{64A11F2E-F7F4-48A0-9B5F-A926B1B279C1}">
          <p14:sldIdLst>
            <p14:sldId id="275"/>
            <p14:sldId id="280"/>
            <p14:sldId id="287"/>
            <p14:sldId id="288"/>
            <p14:sldId id="278"/>
            <p14:sldId id="281"/>
          </p14:sldIdLst>
        </p14:section>
        <p14:section name="Griešana intervālos" id="{7E93AC20-EB0B-41E3-B08B-516B71F87662}">
          <p14:sldIdLst>
            <p14:sldId id="279"/>
            <p14:sldId id="289"/>
            <p14:sldId id="282"/>
            <p14:sldId id="284"/>
            <p14:sldId id="285"/>
            <p14:sldId id="291"/>
            <p14:sldId id="290"/>
          </p14:sldIdLst>
        </p14:section>
        <p14:section name="Grupēšana cita veida klasēs" id="{B72FBA73-78AB-4221-BAC6-75218825C1DD}">
          <p14:sldIdLst>
            <p14:sldId id="276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sitis, Kalvis" initials="AK" lastIdx="1" clrIdx="0">
    <p:extLst>
      <p:ext uri="{19B8F6BF-5375-455C-9EA6-DF929625EA0E}">
        <p15:presenceInfo xmlns:p15="http://schemas.microsoft.com/office/powerpoint/2012/main" userId="S-1-5-21-2099920240-397961286-17591369-33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9FF"/>
    <a:srgbClr val="43B02A"/>
    <a:srgbClr val="299D37"/>
    <a:srgbClr val="0077B9"/>
    <a:srgbClr val="FF6C0C"/>
    <a:srgbClr val="3333FF"/>
    <a:srgbClr val="00395E"/>
    <a:srgbClr val="0095CD"/>
    <a:srgbClr val="00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67594" autoAdjust="0"/>
  </p:normalViewPr>
  <p:slideViewPr>
    <p:cSldViewPr snapToGrid="0" snapToObjects="1" showGuides="1">
      <p:cViewPr varScale="1">
        <p:scale>
          <a:sx n="79" d="100"/>
          <a:sy n="79" d="100"/>
        </p:scale>
        <p:origin x="686" y="72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D330-A21E-4CA8-B066-FB950CEE6323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65DB-18AC-3F42-8A01-45EA04C553EE}" type="datetimeFigureOut">
              <a:rPr lang="en-US" smtClean="0"/>
              <a:pPr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8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https://math.stackexchange.com/questions/676269/if-one-eats-100-chocolates-in-58-days-then-he-must-be-eating-exactly-15-choc</a:t>
            </a:r>
            <a:endParaRPr lang="lv-LV" dirty="0" smtClean="0"/>
          </a:p>
          <a:p>
            <a:endParaRPr lang="lv-LV" dirty="0" smtClean="0"/>
          </a:p>
          <a:p>
            <a:r>
              <a:rPr lang="en-US" dirty="0" smtClean="0"/>
              <a:t>X eats 100 chocolates in 58 </a:t>
            </a:r>
            <a:r>
              <a:rPr lang="en-US" dirty="0" err="1" smtClean="0"/>
              <a:t>days,eating</a:t>
            </a:r>
            <a:r>
              <a:rPr lang="en-US" dirty="0" smtClean="0"/>
              <a:t> at least 1 chocolate per day.</a:t>
            </a:r>
            <a:r>
              <a:rPr lang="lv-LV" dirty="0" smtClean="0"/>
              <a:t> </a:t>
            </a:r>
            <a:r>
              <a:rPr lang="en-US" dirty="0" smtClean="0"/>
              <a:t>Prove that,</a:t>
            </a:r>
            <a:r>
              <a:rPr lang="lv-LV" dirty="0" smtClean="0"/>
              <a:t> </a:t>
            </a:r>
            <a:r>
              <a:rPr lang="en-US" dirty="0" smtClean="0"/>
              <a:t>in some consecutive days,</a:t>
            </a:r>
            <a:r>
              <a:rPr lang="lv-LV" dirty="0" smtClean="0"/>
              <a:t> </a:t>
            </a:r>
            <a:r>
              <a:rPr lang="en-US" dirty="0" smtClean="0"/>
              <a:t>she ate exactly 15 chocolates.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8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Kaut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9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Trepes</a:t>
            </a:r>
            <a:r>
              <a:rPr lang="lv-LV" baseline="0" dirty="0" smtClean="0"/>
              <a:t> funkcija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Tas attiecas ne tikai uz šo uzdevumu – bet</a:t>
            </a:r>
            <a:r>
              <a:rPr lang="lv-LV" baseline="0" dirty="0" smtClean="0"/>
              <a:t> Dirihlē princips nereti dod ļoti precīzu novērtējumu.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31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16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25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95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62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95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77" r:id="rId3"/>
    <p:sldLayoutId id="214748368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2z8FL8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2616101"/>
          </a:xfrm>
        </p:spPr>
        <p:txBody>
          <a:bodyPr/>
          <a:lstStyle/>
          <a:p>
            <a:r>
              <a:rPr lang="en-US" dirty="0" err="1" smtClean="0"/>
              <a:t>Dirihl</a:t>
            </a:r>
            <a:r>
              <a:rPr lang="lv-LV" dirty="0" smtClean="0"/>
              <a:t>ē princips: </a:t>
            </a:r>
            <a:r>
              <a:rPr lang="en-US" dirty="0" err="1" smtClean="0"/>
              <a:t>Skait</a:t>
            </a:r>
            <a:r>
              <a:rPr lang="lv-LV" dirty="0" smtClean="0"/>
              <a:t>ļu teorija</a:t>
            </a:r>
            <a:br>
              <a:rPr lang="lv-LV" dirty="0" smtClean="0"/>
            </a:br>
            <a:r>
              <a:rPr lang="lv-LV" dirty="0" smtClean="0"/>
              <a:t>(5. daļa) </a:t>
            </a:r>
            <a:br>
              <a:rPr lang="lv-LV" dirty="0" smtClean="0"/>
            </a:br>
            <a:r>
              <a:rPr lang="lv-LV" sz="2000" dirty="0" smtClean="0"/>
              <a:t>Sagatavošanās materiāls 2018-02 Novadu olimpiādei</a:t>
            </a:r>
            <a:r>
              <a:rPr lang="lv-LV" sz="2000" dirty="0"/>
              <a:t/>
            </a:r>
            <a:br>
              <a:rPr lang="lv-LV" sz="2000" dirty="0"/>
            </a:b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sz="2000" dirty="0" smtClean="0">
                <a:solidFill>
                  <a:schemeClr val="tx2"/>
                </a:solidFill>
              </a:rPr>
              <a:t>Iespējamie a</a:t>
            </a:r>
            <a:r>
              <a:rPr lang="en-US" sz="2000" dirty="0" err="1" smtClean="0">
                <a:solidFill>
                  <a:schemeClr val="tx2"/>
                </a:solidFill>
              </a:rPr>
              <a:t>tlikumi</a:t>
            </a:r>
            <a:r>
              <a:rPr lang="en-US" sz="2000" dirty="0" smtClean="0">
                <a:solidFill>
                  <a:schemeClr val="tx2"/>
                </a:solidFill>
              </a:rPr>
              <a:t> k</a:t>
            </a:r>
            <a:r>
              <a:rPr lang="lv-LV" sz="2000" dirty="0" smtClean="0">
                <a:solidFill>
                  <a:schemeClr val="tx2"/>
                </a:solidFill>
              </a:rPr>
              <a:t>ā būrīši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sz="2000" dirty="0" smtClean="0">
                <a:solidFill>
                  <a:schemeClr val="tx2"/>
                </a:solidFill>
              </a:rPr>
              <a:t>Naturālo skaitļu virknes griešana intervālos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sz="2000" dirty="0" smtClean="0">
                <a:solidFill>
                  <a:schemeClr val="tx2"/>
                </a:solidFill>
              </a:rPr>
              <a:t>Grupēšana cita veida klasēs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409" y="12645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93" y="151496"/>
            <a:ext cx="1268582" cy="1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2207" y="291830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Apciemojiet NMS lapu!</a:t>
            </a:r>
          </a:p>
          <a:p>
            <a:pPr algn="ctr"/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lv-LV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bit.ly/2z8FL8T</a:t>
            </a:r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 katriem 10 var izvēlēties ne vairāk kā 3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439644" y="3700064"/>
            <a:ext cx="554477" cy="544749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0077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46521" y="3700064"/>
            <a:ext cx="554477" cy="54474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43B02A"/>
              </a:gs>
            </a:gsLst>
          </a:gra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53398" y="3700064"/>
            <a:ext cx="554477" cy="544749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279FF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680906" y="3706549"/>
            <a:ext cx="554477" cy="544749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6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7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60275" y="3709792"/>
            <a:ext cx="554477" cy="544749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0077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87783" y="3709792"/>
            <a:ext cx="554477" cy="544749"/>
          </a:xfrm>
          <a:prstGeom prst="ellipse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solidFill>
              <a:srgbClr val="0077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8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67152" y="3709792"/>
            <a:ext cx="554477" cy="54474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43B02A"/>
              </a:gs>
            </a:gsLst>
          </a:gra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5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094660" y="3700063"/>
            <a:ext cx="554477" cy="544749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43B02A"/>
              </a:gs>
            </a:gsLst>
          </a:gradFill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5974" y="862537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6928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9026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11124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33222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55320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577418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99516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21614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243712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65812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5311" y="862537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36265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58363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80461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02559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24657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46755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68853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90951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13049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35149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354648" y="862537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05602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27700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49798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071896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93994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516092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738190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60288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82386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404486" y="923316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25418" y="1282691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6372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8470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20568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42666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364764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586862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08960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031058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253156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475256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83572" y="1285951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934526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156624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378722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600820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3822918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45016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267114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489212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711310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933410" y="134673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54648" y="1282691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05602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627700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849798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071896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293994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516092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738190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960288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182386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404486" y="1343470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26794" y="1707894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77748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99846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921944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144042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366140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88238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810336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032434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54532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476632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2884948" y="1711154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935902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158000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80098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602196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824294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046392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268490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490588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712686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934786" y="177193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356024" y="1707894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406978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5629076" y="1768673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851174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073272" y="1768673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295370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6517468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739566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961664" y="1768673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183762" y="1768673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405862" y="1768673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30531" y="2132996"/>
            <a:ext cx="2304000" cy="301557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81485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03583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925681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147779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369877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591975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814073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2036171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2258269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480369" y="2193775"/>
            <a:ext cx="180000" cy="180000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972210" y="3706549"/>
            <a:ext cx="554477" cy="544749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279FF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/>
              <a:t>6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7800908" y="3700062"/>
            <a:ext cx="554477" cy="544749"/>
          </a:xfrm>
          <a:prstGeom prst="ellipse">
            <a:avLst/>
          </a:prstGeom>
          <a:gradFill>
            <a:gsLst>
              <a:gs pos="0">
                <a:srgbClr val="7030A0"/>
              </a:gs>
              <a:gs pos="100000">
                <a:srgbClr val="F279FF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lv-LV" dirty="0" smtClean="0"/>
              <a:t>10</a:t>
            </a:r>
            <a:endParaRPr lang="en-US" dirty="0"/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1535320" y="2073790"/>
            <a:ext cx="3737072" cy="1575224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660025" y="2067270"/>
            <a:ext cx="695360" cy="1632792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40" idx="2"/>
            <a:endCxn id="142" idx="6"/>
          </p:cNvCxnSpPr>
          <p:nvPr/>
        </p:nvCxnSpPr>
        <p:spPr>
          <a:xfrm flipH="1">
            <a:off x="5339448" y="4503906"/>
            <a:ext cx="528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5868144" y="4413906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5159448" y="4413906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454390" y="4418808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/>
          <p:cNvCxnSpPr>
            <a:stCxn id="142" idx="2"/>
            <a:endCxn id="144" idx="6"/>
          </p:cNvCxnSpPr>
          <p:nvPr/>
        </p:nvCxnSpPr>
        <p:spPr>
          <a:xfrm flipH="1">
            <a:off x="4634390" y="4503906"/>
            <a:ext cx="525058" cy="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3745694" y="4423710"/>
            <a:ext cx="180000" cy="1800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144" idx="2"/>
            <a:endCxn id="147" idx="6"/>
          </p:cNvCxnSpPr>
          <p:nvPr/>
        </p:nvCxnSpPr>
        <p:spPr>
          <a:xfrm flipH="1">
            <a:off x="3925694" y="4508808"/>
            <a:ext cx="528696" cy="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Aģents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lv-LV" dirty="0" smtClean="0"/>
                  <a:t> dienu laikā apēda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lv-LV" dirty="0" smtClean="0"/>
                  <a:t> konfektes, katru dienu vismaz vienu konfekti. Pierādīt, ka var atrast dažas pēc kārtas sekojošas dienas, kurās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lv-LV" dirty="0" smtClean="0"/>
                  <a:t> apēda tieši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lv-LV" dirty="0" smtClean="0"/>
                  <a:t> konfektes.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Par skaitļu virkņu summēšanu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Apēsto konfekšu virkne: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Kumulatīvās summas: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b="0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b="0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lv-LV" dirty="0" smtClean="0"/>
                  <a:t>,</a:t>
                </a:r>
              </a:p>
              <a:p>
                <a:r>
                  <a:rPr lang="lv-LV" dirty="0" smtClean="0"/>
                  <a:t>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451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Apēsto konfekšu kumulatīvā funkcija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55" b="6256"/>
          <a:stretch/>
        </p:blipFill>
        <p:spPr>
          <a:xfrm>
            <a:off x="4453248" y="38912"/>
            <a:ext cx="4602079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Trepe nobīdīta par 14 uz augšu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911"/>
          <a:stretch/>
        </p:blipFill>
        <p:spPr>
          <a:xfrm>
            <a:off x="1762552" y="116736"/>
            <a:ext cx="5618895" cy="4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Divas stingri augošas virknes: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=45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un arī virkne, kur katrs loceklis palielināts par 14: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+14&lt;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+14&lt;…&lt;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+14=59.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Abās šajās virknēs kopā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lv-LV" dirty="0" smtClean="0"/>
                  <a:t> veseli skaitļi. Tie visi ir intervālā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[1;59]</m:t>
                    </m:r>
                  </m:oMath>
                </a14:m>
                <a:r>
                  <a:rPr lang="lv-LV" dirty="0" smtClean="0"/>
                  <a:t>. Pēc Dirihlē principa divi no tiem sakrīt. </a:t>
                </a:r>
              </a:p>
              <a:p>
                <a:r>
                  <a:rPr lang="lv-LV" dirty="0" smtClean="0"/>
                  <a:t>Vai var būt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lv-LV" dirty="0" smtClean="0"/>
                  <a:t>? Vai arī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+14=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lv-LV" dirty="0" smtClean="0"/>
                  <a:t>? </a:t>
                </a:r>
              </a:p>
              <a:p>
                <a:r>
                  <a:rPr lang="lv-LV" b="1" dirty="0" smtClean="0"/>
                  <a:t>Tātad: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lv-LV" dirty="0" smtClean="0"/>
                  <a:t> (kur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 smtClean="0"/>
                  <a:t>). </a:t>
                </a:r>
              </a:p>
              <a:p>
                <a:r>
                  <a:rPr lang="lv-LV" dirty="0" smtClean="0"/>
                  <a:t>Tieši 14 konfektes tika apēstas dienās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+1,⋯,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937" b="-6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Saber kopā divu virkņu locekļus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/>
                  <a:t>No pirmajiem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sz="2400" dirty="0"/>
                  <a:t> naturālajiem skaitļiem izvēlēts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51</m:t>
                    </m:r>
                  </m:oMath>
                </a14:m>
                <a:r>
                  <a:rPr lang="lv-LV" sz="2400" dirty="0"/>
                  <a:t> </a:t>
                </a:r>
                <a:r>
                  <a:rPr lang="lv-LV" sz="2400" dirty="0" smtClean="0"/>
                  <a:t>skaitlis. Pierādīt</a:t>
                </a:r>
                <a:r>
                  <a:rPr lang="lv-LV" sz="2400" dirty="0"/>
                  <a:t>, ka no tiem var izvēlēties divus, no </a:t>
                </a:r>
                <a:r>
                  <a:rPr lang="lv-LV" sz="2400" dirty="0" smtClean="0"/>
                  <a:t>kuriem viens </a:t>
                </a:r>
                <a:r>
                  <a:rPr lang="lv-LV" sz="2400" dirty="0"/>
                  <a:t>dalās ar otru!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14.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760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Var, piemēram, izvēlēties visus, kas lielāki par 50: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1,2,3,…,48,49,50,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51,52,53,…,98,99,100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Tad jebkurš dalījums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51,100</m:t>
                        </m:r>
                      </m:e>
                    </m:d>
                  </m:oMath>
                </a14:m>
                <a:r>
                  <a:rPr lang="lv-LV" dirty="0" smtClean="0"/>
                  <a:t>, 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 smtClean="0"/>
                  <a:t> būs: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1&lt;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&lt;2.</m:t>
                      </m:r>
                    </m:oMath>
                  </m:oMathPara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Šis atrisinājums nav vienīgais – var šo to samainīt. Teiksim, ja izvēlas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lv-LV" dirty="0" smtClean="0"/>
                  <a:t>, tad jāmet ārā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dirty="0" smtClean="0"/>
                  <a:t>. Ja izvēlas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lv-LV" dirty="0" smtClean="0"/>
                  <a:t>, tad jāmet ārā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Pretpiemērs: Ar 50 skaitļiem nepietiek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Veidosim grupas kā ģeometriskas progresijas: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,2,4,8,16,32,64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,6,12,24,48,96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,10,20,40,80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,14,28,56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,18,36,72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,22,44,88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,26,52</m:t>
                          </m:r>
                        </m:e>
                      </m:d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lv-LV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Katrs skaitlis ir nepāru skaitlis reiz divnieka pakāpe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sz="2400" b="1" dirty="0" smtClean="0"/>
                  <a:t>Uzdevums: </a:t>
                </a:r>
                <a:r>
                  <a:rPr lang="lv-LV" sz="2400" dirty="0" smtClean="0"/>
                  <a:t>Pierādīt</a:t>
                </a:r>
                <a:r>
                  <a:rPr lang="lv-LV" sz="2400" dirty="0"/>
                  <a:t>, ka starp jebkuriem sešiem naturāliem skaitļiem, kas nedalās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sz="2400" dirty="0"/>
                  <a:t>, var atrast divus tādus, kuru </a:t>
                </a:r>
                <a:r>
                  <a:rPr lang="lv-LV" sz="2400" dirty="0" smtClean="0"/>
                  <a:t>summa vai </a:t>
                </a:r>
                <a:r>
                  <a:rPr lang="lv-LV" sz="2400" dirty="0"/>
                  <a:t>starpība dalās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6.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4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64"/>
          <p:cNvSpPr>
            <a:spLocks noGrp="1"/>
          </p:cNvSpPr>
          <p:nvPr>
            <p:ph idx="1"/>
          </p:nvPr>
        </p:nvSpPr>
        <p:spPr>
          <a:xfrm>
            <a:off x="347471" y="758506"/>
            <a:ext cx="8456803" cy="1141811"/>
          </a:xfrm>
        </p:spPr>
        <p:txBody>
          <a:bodyPr/>
          <a:lstStyle/>
          <a:p>
            <a:r>
              <a:rPr lang="lv-LV" dirty="0"/>
              <a:t>Visiem aplūkojamajiem skaitļiem atrodam atlikumus, dalot ar </a:t>
            </a:r>
            <a:r>
              <a:rPr lang="lv-LV" dirty="0" smtClean="0"/>
              <a:t>10. Atlikums </a:t>
            </a:r>
            <a:r>
              <a:rPr lang="lv-LV" dirty="0"/>
              <a:t>var būt jebkurš skaitlis (1,2,...,9), izņemot </a:t>
            </a:r>
            <a:r>
              <a:rPr lang="lv-LV" dirty="0" smtClean="0"/>
              <a:t>atlikumu 0 </a:t>
            </a:r>
            <a:r>
              <a:rPr lang="lv-LV" dirty="0"/>
              <a:t>– </a:t>
            </a:r>
            <a:r>
              <a:rPr lang="lv-LV" dirty="0" smtClean="0"/>
              <a:t>jo </a:t>
            </a:r>
            <a:r>
              <a:rPr lang="lv-LV" dirty="0"/>
              <a:t>šie skaitļi dalītos ar 10.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Divu veidu būrīši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9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1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3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5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7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5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69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1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7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33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8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65643" y="2602119"/>
            <a:ext cx="432000" cy="432000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2"/>
                </a:solidFill>
              </a:rPr>
              <a:t>9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1849" y="188211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72470" y="1882119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41849" y="1882119"/>
            <a:ext cx="34306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27713" y="1990119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50938" y="1985472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27713" y="1990119"/>
            <a:ext cx="26173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62452" y="2098119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29643" y="2098119"/>
            <a:ext cx="0" cy="50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662452" y="2090218"/>
            <a:ext cx="1767191" cy="7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126137" y="2206119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998147" y="2201472"/>
            <a:ext cx="0" cy="39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126137" y="2198218"/>
            <a:ext cx="872010" cy="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69609" y="2306763"/>
            <a:ext cx="0" cy="287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841849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246561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1662452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2115802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2537097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2998147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429035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3850938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4272470" y="3034119"/>
            <a:ext cx="0" cy="581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22009" y="2306763"/>
            <a:ext cx="0" cy="287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469609" y="2306763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3577" y="1864642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Loka galos esošo skaitļu </a:t>
            </a:r>
            <a:r>
              <a:rPr lang="lv-LV" b="1" dirty="0" smtClean="0"/>
              <a:t>summa</a:t>
            </a:r>
            <a:r>
              <a:rPr lang="lv-LV" dirty="0" smtClean="0"/>
              <a:t> dalītos ar 10.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783577" y="2993278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Vienas bultiņas galā esošo skaitļu </a:t>
            </a:r>
            <a:r>
              <a:rPr lang="lv-LV" b="1" dirty="0" smtClean="0"/>
              <a:t>starpība</a:t>
            </a:r>
            <a:r>
              <a:rPr lang="lv-LV" dirty="0" smtClean="0"/>
              <a:t> dalītos ar 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No pretējā: Ja uzdevuma nosacījums neizpildītos un būtu 6 skaitļi, tad būtu 6 </a:t>
            </a:r>
            <a:r>
              <a:rPr lang="lv-LV" b="1" dirty="0"/>
              <a:t>dažādi</a:t>
            </a:r>
            <a:r>
              <a:rPr lang="lv-LV" dirty="0"/>
              <a:t> atlikumi. Bet tad kādam no 5 lokiem abos galos ir </a:t>
            </a:r>
            <a:r>
              <a:rPr lang="lv-LV" dirty="0" smtClean="0"/>
              <a:t>atlikumi, kas summā dod 10. </a:t>
            </a:r>
          </a:p>
          <a:p>
            <a:endParaRPr lang="lv-LV" dirty="0"/>
          </a:p>
          <a:p>
            <a:r>
              <a:rPr lang="lv-LV" b="1" dirty="0" smtClean="0"/>
              <a:t>Jautājums: </a:t>
            </a:r>
            <a:r>
              <a:rPr lang="lv-LV" dirty="0" smtClean="0"/>
              <a:t>Kad skaitļus var aizstāt ar atlikumiem (dalot ar 10, piemēram)?</a:t>
            </a:r>
          </a:p>
          <a:p>
            <a:r>
              <a:rPr lang="lv-LV" dirty="0" smtClean="0"/>
              <a:t>Tad ja mūs interesē viņu summas, starpības, reizinājuma atlikums, dalot ar 10. (Vai pats dalāmības fakts.)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Atlikumi kā būrīši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u="sng" dirty="0" smtClean="0"/>
                  <a:t>Kopsavilkums: </a:t>
                </a:r>
              </a:p>
              <a:p>
                <a:r>
                  <a:rPr lang="lv-LV" dirty="0" smtClean="0"/>
                  <a:t>No </a:t>
                </a:r>
                <a:r>
                  <a:rPr lang="lv-LV" b="1" dirty="0" smtClean="0"/>
                  <a:t>jebkuriem sešiem </a:t>
                </a:r>
                <a:r>
                  <a:rPr lang="lv-LV" dirty="0" smtClean="0"/>
                  <a:t>naturāliem skaitļiem </a:t>
                </a:r>
                <a:r>
                  <a:rPr lang="lv-LV" b="1" dirty="0" smtClean="0"/>
                  <a:t>var atrast divus </a:t>
                </a:r>
                <a:r>
                  <a:rPr lang="lv-LV" dirty="0" smtClean="0"/>
                  <a:t>skaitļus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, kam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b="1" dirty="0" smtClean="0">
                    <a:solidFill>
                      <a:srgbClr val="0070C0"/>
                    </a:solidFill>
                  </a:rPr>
                  <a:t>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r>
                  <a:rPr lang="lv-LV" dirty="0" smtClean="0"/>
                  <a:t>Tad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Citiem vārdiem, starp</a:t>
                </a:r>
                <a:r>
                  <a:rPr lang="en-US" dirty="0" smtClean="0"/>
                  <a:t> se</a:t>
                </a:r>
                <a:r>
                  <a:rPr lang="lv-LV" dirty="0" smtClean="0"/>
                  <a:t>šiem pilniem kvadrātiem atrodas vismaz divi, kam decimālpieraksts beidzas ar to pašu ciparu (jeb to starpība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Summa/starpība dalās ar 10 </a:t>
            </a:r>
            <a:r>
              <a:rPr lang="lv-LV" dirty="0" smtClean="0">
                <a:sym typeface="Wingdings" panose="05000000000000000000" pitchFamily="2" charset="2"/>
              </a:rPr>
              <a:t></a:t>
            </a:r>
            <a:r>
              <a:rPr lang="lv-LV" dirty="0" smtClean="0"/>
              <a:t> kvadrātu starpība...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sz="2400" dirty="0"/>
                  <a:t>Pierādīt, ka no septiņiem patvaļīgiem naturāliem skaitļiem var izvēlēties divus tādus skaitļus, kuru </a:t>
                </a:r>
                <a:r>
                  <a:rPr lang="lv-LV" sz="2400" dirty="0" smtClean="0"/>
                  <a:t>kvadrātu starpība </a:t>
                </a:r>
                <a:r>
                  <a:rPr lang="lv-LV" sz="2400" dirty="0"/>
                  <a:t>dalās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17.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7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6"/>
                <a:ext cx="8456803" cy="1955512"/>
              </a:xfrm>
            </p:spPr>
            <p:txBody>
              <a:bodyPr>
                <a:noAutofit/>
              </a:bodyPr>
              <a:lstStyle/>
              <a:p>
                <a:r>
                  <a:rPr lang="lv-LV" dirty="0" smtClean="0"/>
                  <a:t>Dalot naturālu skaitli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ar 11 var rasties visi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dirty="0" smtClean="0"/>
                  <a:t> atlikumi: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0,1,2,3,4,5,6,7,8,9,10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Iespējamie atlikumi, dalot pilnu kvadrātu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 smtClean="0"/>
                  <a:t>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dirty="0" smtClean="0"/>
                  <a:t> var pieņemt vien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lv-LV" dirty="0" smtClean="0"/>
                  <a:t> vērtības: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0,1,3,4,5,9</m:t>
                      </m:r>
                    </m:oMath>
                  </m:oMathPara>
                </a14:m>
                <a:endParaRPr lang="lv-LV" dirty="0" smtClean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6"/>
                <a:ext cx="8456803" cy="1955512"/>
              </a:xfrm>
              <a:blipFill rotWithShape="0">
                <a:blip r:embed="rId2"/>
                <a:stretch>
                  <a:fillRect l="-2163" t="-4361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Būrīšu ir mazāk nekā šķiet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697733"/>
                  </p:ext>
                </p:extLst>
              </p:nvPr>
            </p:nvGraphicFramePr>
            <p:xfrm>
              <a:off x="572936" y="2845211"/>
              <a:ext cx="800587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</a:tblGrid>
                  <a:tr h="4330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7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8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9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lv-LV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lv-LV" sz="24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697733"/>
                  </p:ext>
                </p:extLst>
              </p:nvPr>
            </p:nvGraphicFramePr>
            <p:xfrm>
              <a:off x="572936" y="2845211"/>
              <a:ext cx="800587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  <a:gridCol w="667156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9" t="-7895" r="-1099091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1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2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4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5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6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7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8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9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/>
                            <a:t>10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09" t="-109333" r="-1099091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lv-LV" sz="2400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sz="2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4902739" y="375961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590160" y="3759611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02739" y="3978619"/>
            <a:ext cx="68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267198" y="3748127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258125" y="3734887"/>
            <a:ext cx="0" cy="3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67198" y="4072127"/>
            <a:ext cx="1990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73291" y="373488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896908" y="3734887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3291" y="4166887"/>
            <a:ext cx="3323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18295" y="376261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574601" y="374812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18295" y="4302619"/>
            <a:ext cx="4656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234116" y="3748127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232839" y="3748127"/>
            <a:ext cx="0" cy="64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4116" y="4396127"/>
            <a:ext cx="5998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b="1" dirty="0" smtClean="0"/>
                  <a:t>Uzdevums: </a:t>
                </a:r>
                <a:r>
                  <a:rPr lang="lv-LV" sz="2400" dirty="0" smtClean="0"/>
                  <a:t>Kādu </a:t>
                </a:r>
                <a:r>
                  <a:rPr lang="lv-LV" sz="2400" dirty="0"/>
                  <a:t>lielāko daudzumu dažādu naturālu skaitļu, kas nepārsniedz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sz="2400" dirty="0"/>
                  <a:t>, var </a:t>
                </a:r>
                <a:r>
                  <a:rPr lang="lv-LV" sz="2400" dirty="0" smtClean="0"/>
                  <a:t>izvēlēties tā</a:t>
                </a:r>
                <a:r>
                  <a:rPr lang="lv-LV" sz="2400" dirty="0"/>
                  <a:t>, lai nekādu divu izvēlēto skaitļu starpība nebūtu ne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sz="2400" dirty="0"/>
                  <a:t>, ne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lv-LV" sz="2400" dirty="0"/>
                  <a:t>, ne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lv-LV" sz="2400" dirty="0"/>
                  <a:t>?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/>
              <a:t>Ao2002.7.5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0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Piemērs, kas iegūts ar "alkatīgo taktiku" (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greedy algorithm</a:t>
                </a:r>
                <a:r>
                  <a:rPr lang="lv-LV" dirty="0" smtClean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1,2,3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,4,5,6,7,8,9,10,</m:t>
                      </m:r>
                      <m:r>
                        <a:rPr lang="lv-LV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11,12,13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,14,…,20,</m:t>
                      </m:r>
                      <m:r>
                        <a:rPr lang="lv-LV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21,22,23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,24,…,30…</m:t>
                      </m:r>
                    </m:oMath>
                  </m:oMathPara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Ja skaitļu nogriezni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[1;100]</m:t>
                    </m:r>
                  </m:oMath>
                </a14:m>
                <a:r>
                  <a:rPr lang="lv-LV" dirty="0" smtClean="0"/>
                  <a:t> griež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 smtClean="0"/>
                  <a:t> gabalos pa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 smtClean="0"/>
                  <a:t> skaitļiem, var izvēlēties tieši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lv-LV" dirty="0" smtClean="0"/>
                  <a:t> skaitļus.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 1 līdz 100 izvēlas pirmos skaitļus, kurus 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18424</TotalTime>
  <Words>597</Words>
  <Application>Microsoft Office PowerPoint</Application>
  <PresentationFormat>On-screen Show (16:9)</PresentationFormat>
  <Paragraphs>132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Webdings</vt:lpstr>
      <vt:lpstr>Wingdings</vt:lpstr>
      <vt:lpstr>Forcepoint PPTX Template - 2016-01-22a</vt:lpstr>
      <vt:lpstr>1_Forcepoint PPTX Template - 2016-01-22a</vt:lpstr>
      <vt:lpstr>Title Slide</vt:lpstr>
      <vt:lpstr>Dirihlē princips: Skaitļu teorija (5. daļa)  Sagatavošanās materiāls 2018-02 Novadu olimpiādei </vt:lpstr>
      <vt:lpstr>6. uzdevums</vt:lpstr>
      <vt:lpstr>Divu veidu būrīši</vt:lpstr>
      <vt:lpstr>Atlikumi kā būrīši</vt:lpstr>
      <vt:lpstr>Summa/starpība dalās ar 10  kvadrātu starpība... </vt:lpstr>
      <vt:lpstr>17. uzdevums</vt:lpstr>
      <vt:lpstr>Būrīšu ir mazāk nekā šķiet</vt:lpstr>
      <vt:lpstr>Ao2002.7.5</vt:lpstr>
      <vt:lpstr>No 1 līdz 100 izvēlas pirmos skaitļus, kurus var</vt:lpstr>
      <vt:lpstr>No katriem 10 var izvēlēties ne vairāk kā 3</vt:lpstr>
      <vt:lpstr>Par skaitļu virkņu summēšanu</vt:lpstr>
      <vt:lpstr>Apēsto konfekšu kumulatīvā funkcija</vt:lpstr>
      <vt:lpstr>Trepe nobīdīta par 14 uz augšu</vt:lpstr>
      <vt:lpstr>Saber kopā divu virkņu locekļus</vt:lpstr>
      <vt:lpstr>14. uzdevums</vt:lpstr>
      <vt:lpstr>Pretpiemērs: Ar 50 skaitļiem nepietiek</vt:lpstr>
      <vt:lpstr>Katrs skaitlis ir nepāru skaitlis reiz divnieka pakāpe</vt:lpstr>
    </vt:vector>
  </TitlesOfParts>
  <Company>Websense,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Apsitis, Kalvis</cp:lastModifiedBy>
  <cp:revision>643</cp:revision>
  <dcterms:created xsi:type="dcterms:W3CDTF">2016-04-09T20:26:42Z</dcterms:created>
  <dcterms:modified xsi:type="dcterms:W3CDTF">2018-01-03T09:45:19Z</dcterms:modified>
</cp:coreProperties>
</file>