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80" r:id="rId2"/>
    <p:sldId id="306" r:id="rId3"/>
    <p:sldId id="311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66" d="100"/>
          <a:sy n="66" d="100"/>
        </p:scale>
        <p:origin x="60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2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lvis.Apsitis@rbs.l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inen-tracer-682.appspot.com/numtheory/slides.html" TargetMode="External"/><Relationship Id="rId4" Type="http://schemas.openxmlformats.org/officeDocument/2006/relationships/hyperlink" Target="http://nms.lu.lv/izlases-nodarbiba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ogeometry.com/math_geometry_quotes/lincoln_abraham_geometry_euclid.html" TargetMode="External"/><Relationship Id="rId2" Type="http://schemas.openxmlformats.org/officeDocument/2006/relationships/hyperlink" Target="https://www.c82.net/euclid/book1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nms.lu.lv/olimpiades/atklata/m-g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lv-LV" altLang="lv-LV" dirty="0" smtClean="0">
                <a:ea typeface="ＭＳ Ｐゴシック" panose="020B0600070205080204" pitchFamily="34" charset="-128"/>
              </a:rPr>
              <a:t>Remote Math Competition</a:t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(Proposal)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r>
              <a:rPr lang="lv-LV" altLang="lv-LV" dirty="0" smtClean="0">
                <a:ea typeface="ＭＳ Ｐゴシック" panose="020B0600070205080204" pitchFamily="34" charset="-128"/>
                <a:hlinkClick r:id="rId3"/>
              </a:rPr>
              <a:t>Kalvis.Apsitis@rbs.lv</a:t>
            </a:r>
            <a:endParaRPr lang="lv-LV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endParaRPr lang="lv-LV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dirty="0" smtClean="0">
                <a:ea typeface="ＭＳ Ｐゴシック" panose="020B0600070205080204" pitchFamily="34" charset="-128"/>
              </a:rPr>
              <a:t>Math olympiad-related activity:</a:t>
            </a:r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dirty="0">
                <a:hlinkClick r:id="rId4"/>
              </a:rPr>
              <a:t>http://nms.lu.lv/izlases-nodarbibas</a:t>
            </a:r>
            <a:r>
              <a:rPr lang="lv-LV" altLang="lv-LV" sz="2000" dirty="0" smtClean="0">
                <a:hlinkClick r:id="rId4"/>
              </a:rPr>
              <a:t>/</a:t>
            </a:r>
            <a:r>
              <a:rPr lang="lv-LV" altLang="lv-LV" sz="2000" dirty="0" smtClean="0"/>
              <a:t> </a:t>
            </a:r>
          </a:p>
          <a:p>
            <a:pPr eaLnBrk="1" hangingPunct="1"/>
            <a:r>
              <a:rPr lang="en-US" altLang="lv-LV" sz="2000" dirty="0">
                <a:ea typeface="ＭＳ Ｐゴシック" panose="020B0600070205080204" pitchFamily="34" charset="-128"/>
                <a:hlinkClick r:id="rId5"/>
              </a:rPr>
              <a:t>http://</a:t>
            </a:r>
            <a:r>
              <a:rPr lang="en-US" altLang="lv-LV" sz="2000" dirty="0" smtClean="0">
                <a:ea typeface="ＭＳ Ｐゴシック" panose="020B0600070205080204" pitchFamily="34" charset="-128"/>
                <a:hlinkClick r:id="rId5"/>
              </a:rPr>
              <a:t>linen-tracer-682.appspot.com/numtheory/slides.html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</a:t>
            </a:r>
            <a:endParaRPr lang="en-US" altLang="lv-LV" sz="2000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Remote Competition Guidelines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 smtClean="0">
                <a:solidFill>
                  <a:srgbClr val="FF0000"/>
                </a:solidFill>
              </a:rPr>
              <a:t>(Note: This is about non-Olympiad competitions that serve similar goals to the Olympiads).</a:t>
            </a:r>
          </a:p>
          <a:p>
            <a:r>
              <a:rPr lang="lv-LV" sz="2000" b="1" dirty="0" smtClean="0"/>
              <a:t>Math skills = Ability to write proofs.</a:t>
            </a:r>
            <a:r>
              <a:rPr lang="lv-LV" sz="2000" dirty="0" smtClean="0"/>
              <a:t> Nevertheless, proofs are time-consuming to grade (Open Olympiad takes about 1 month). Some skills can be taught in tests – such as US AIME.</a:t>
            </a:r>
          </a:p>
          <a:p>
            <a:r>
              <a:rPr lang="lv-LV" sz="2000" b="1" dirty="0" smtClean="0"/>
              <a:t>Tests can develop reading skills.</a:t>
            </a:r>
            <a:r>
              <a:rPr lang="lv-LV" sz="2000" dirty="0" smtClean="0"/>
              <a:t> One of the key human skill is to create the mathematical problem from a </a:t>
            </a:r>
            <a:r>
              <a:rPr lang="lv-LV" sz="2000" i="1" dirty="0" smtClean="0"/>
              <a:t>word problem</a:t>
            </a:r>
            <a:r>
              <a:rPr lang="lv-LV" sz="2000" dirty="0" smtClean="0"/>
              <a:t> (</a:t>
            </a:r>
            <a:r>
              <a:rPr lang="lv-LV" sz="2000" i="1" dirty="0" smtClean="0"/>
              <a:t>teksta uzdevums</a:t>
            </a:r>
            <a:r>
              <a:rPr lang="lv-LV" sz="2000" dirty="0" smtClean="0"/>
              <a:t>). Test questions with non-traditional wording.</a:t>
            </a:r>
          </a:p>
          <a:p>
            <a:r>
              <a:rPr lang="lv-LV" sz="2000" b="1" dirty="0" smtClean="0"/>
              <a:t>In remote exams problems should pass the "Google criterion".</a:t>
            </a:r>
            <a:r>
              <a:rPr lang="lv-LV" sz="2000" dirty="0" smtClean="0"/>
              <a:t> Not OK, if solution can be found with Google, or Wolfram Alpha, or PhotoMath. Remote students use Internet anyway.</a:t>
            </a:r>
          </a:p>
          <a:p>
            <a:r>
              <a:rPr lang="lv-LV" sz="2000" b="1" dirty="0" smtClean="0"/>
              <a:t>Competition should be accessible to "non-elite" participants.</a:t>
            </a:r>
            <a:r>
              <a:rPr lang="lv-LV" sz="2000" dirty="0"/>
              <a:t> </a:t>
            </a:r>
            <a:r>
              <a:rPr lang="lv-LV" sz="2000" dirty="0" smtClean="0"/>
              <a:t>The usual risk – have only hard problems and give "zeroes" to all (except students prepared by "olympiad insiders"). </a:t>
            </a:r>
          </a:p>
          <a:p>
            <a:r>
              <a:rPr lang="lv-LV" sz="2000" b="1" dirty="0" smtClean="0"/>
              <a:t>Select the time and communication strategy carefully. 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lv-LV" sz="2000" dirty="0" smtClean="0"/>
              <a:t>Competitions need to happen to avoid overlaps with other school events; in convenient time (working day afternoons?). Carefully decide when and to whom the information is sent.</a:t>
            </a:r>
          </a:p>
          <a:p>
            <a:pPr marL="0" indent="0">
              <a:buNone/>
            </a:pPr>
            <a:r>
              <a:rPr lang="lv-LV" sz="2000" dirty="0" smtClean="0"/>
              <a:t>(Includes feedback from Elīza Gaile – who organizes yet another olympiad, </a:t>
            </a:r>
            <a:br>
              <a:rPr lang="lv-LV" sz="2000" dirty="0" smtClean="0"/>
            </a:br>
            <a:r>
              <a:rPr lang="lv-LV" sz="2000" dirty="0" smtClean="0"/>
              <a:t>"Atvērtā kopa" – "The Open Set"; team olympiad planning to introduce some remote elements.)</a:t>
            </a:r>
            <a:endParaRPr lang="lv-LV" sz="2000" dirty="0"/>
          </a:p>
          <a:p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35736214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Remote Competition/Test - Alternatives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lv-LV" b="1" dirty="0" smtClean="0"/>
              <a:t>Probably need to target the Grades 9-12 only. </a:t>
            </a:r>
            <a:r>
              <a:rPr lang="lv-LV" dirty="0" smtClean="0"/>
              <a:t>One or two problem-sets?</a:t>
            </a:r>
          </a:p>
          <a:p>
            <a:pPr marL="457200" indent="-457200">
              <a:buFont typeface="+mj-lt"/>
              <a:buAutoNum type="arabicPeriod"/>
            </a:pPr>
            <a:r>
              <a:rPr lang="lv-LV" b="1" dirty="0" smtClean="0"/>
              <a:t>Math by itself is interdisciplinary.</a:t>
            </a:r>
            <a:r>
              <a:rPr lang="lv-LV" dirty="0" smtClean="0"/>
              <a:t> (Reading, writing, computations.) Socialization is also important. Is it team competition or an individual one?</a:t>
            </a:r>
          </a:p>
          <a:p>
            <a:pPr marL="457200" indent="-457200">
              <a:buFont typeface="+mj-lt"/>
              <a:buAutoNum type="arabicPeriod"/>
            </a:pPr>
            <a:r>
              <a:rPr lang="lv-LV" b="1" dirty="0" smtClean="0"/>
              <a:t>How the responses are written. </a:t>
            </a:r>
            <a:r>
              <a:rPr lang="lv-LV" dirty="0" smtClean="0"/>
              <a:t>Is the goal to compute something? To prove something? Short answer + short justification?</a:t>
            </a:r>
          </a:p>
          <a:p>
            <a:pPr marL="457200" indent="-457200">
              <a:buFont typeface="+mj-lt"/>
              <a:buAutoNum type="arabicPeriod"/>
            </a:pPr>
            <a:r>
              <a:rPr lang="lv-LV" b="1" dirty="0" smtClean="0"/>
              <a:t>Any warm-up exercises. </a:t>
            </a:r>
            <a:r>
              <a:rPr lang="lv-LV" dirty="0" smtClean="0"/>
              <a:t>Success of the competitions depend on the preparedness of the learners; having proper skills and interests.</a:t>
            </a:r>
          </a:p>
          <a:p>
            <a:pPr marL="0" indent="0">
              <a:buNone/>
            </a:pPr>
            <a:endParaRPr lang="lv-LV" b="1" dirty="0" smtClean="0"/>
          </a:p>
          <a:p>
            <a:pPr marL="0" indent="0">
              <a:buNone/>
            </a:pPr>
            <a:r>
              <a:rPr lang="lv-LV" b="1" dirty="0" smtClean="0"/>
              <a:t>Friendly user interface:</a:t>
            </a:r>
            <a:r>
              <a:rPr lang="lv-LV" dirty="0" smtClean="0"/>
              <a:t> Answers are submitted all at once. "Mobile-first design" and some instant feedback to the participants. Question order – mixed. </a:t>
            </a:r>
          </a:p>
          <a:p>
            <a:pPr marL="457200" indent="-457200">
              <a:buFont typeface="+mj-lt"/>
              <a:buAutoNum type="arabicPeriod"/>
            </a:pPr>
            <a:endParaRPr lang="lv-LV" dirty="0" smtClean="0"/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564558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 Lenses of Innovation</a:t>
            </a:r>
            <a:endParaRPr lang="lv-LV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660864"/>
              </p:ext>
            </p:extLst>
          </p:nvPr>
        </p:nvGraphicFramePr>
        <p:xfrm>
          <a:off x="1422400" y="1752600"/>
          <a:ext cx="9931400" cy="43967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8322">
                  <a:extLst>
                    <a:ext uri="{9D8B030D-6E8A-4147-A177-3AD203B41FA5}">
                      <a16:colId xmlns:a16="http://schemas.microsoft.com/office/drawing/2014/main" val="2853855260"/>
                    </a:ext>
                  </a:extLst>
                </a:gridCol>
                <a:gridCol w="8203078">
                  <a:extLst>
                    <a:ext uri="{9D8B030D-6E8A-4147-A177-3AD203B41FA5}">
                      <a16:colId xmlns:a16="http://schemas.microsoft.com/office/drawing/2014/main" val="51002198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Name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How it applies to our</a:t>
                      </a:r>
                      <a:r>
                        <a:rPr lang="lv-LV" sz="2000" baseline="0" dirty="0" smtClean="0"/>
                        <a:t> solution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32362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Desirability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The competition</a:t>
                      </a:r>
                      <a:r>
                        <a:rPr lang="lv-LV" sz="2000" baseline="0" dirty="0" smtClean="0"/>
                        <a:t> format should develop skills that the students (their parents, their future universities and/or employers) actually need.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66923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Feasibility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There are substantial initial costs to create good courseware</a:t>
                      </a:r>
                      <a:r>
                        <a:rPr lang="lv-LV" sz="2000" baseline="0" dirty="0" smtClean="0"/>
                        <a:t> (training materials and problem sets).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37381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Viability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2000" dirty="0" smtClean="0"/>
                        <a:t>Unless we have another</a:t>
                      </a:r>
                      <a:r>
                        <a:rPr lang="lv-LV" sz="2000" baseline="0" dirty="0" smtClean="0"/>
                        <a:t> A.Andžāns who knows how to get public money, some services have to be monetized. The participants (or their parents) could cover some costs. Some interest from advertizers – banks, insurance companies, IT enterprises.</a:t>
                      </a:r>
                      <a:br>
                        <a:rPr lang="lv-LV" sz="2000" baseline="0" dirty="0" smtClean="0"/>
                      </a:br>
                      <a:r>
                        <a:rPr lang="lv-LV" sz="2000" baseline="0" dirty="0" smtClean="0"/>
                        <a:t>A service that spends little money per single participant (as most MOOC courses) could survive for a modest registration fee (or a whole set of subscription levels). Individual grading effort would cost more.</a:t>
                      </a:r>
                      <a:endParaRPr lang="lv-LV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60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5468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All math education undergoing major changes</a:t>
            </a:r>
          </a:p>
          <a:p>
            <a:r>
              <a:rPr lang="lv-LV" dirty="0" smtClean="0"/>
              <a:t>"Top talent" is educated in very few places</a:t>
            </a:r>
          </a:p>
          <a:p>
            <a:r>
              <a:rPr lang="lv-LV" dirty="0" smtClean="0"/>
              <a:t>Epidemic and disruptions can force changes</a:t>
            </a:r>
          </a:p>
          <a:p>
            <a:r>
              <a:rPr lang="lv-LV" dirty="0" smtClean="0"/>
              <a:t>3 </a:t>
            </a:r>
            <a:r>
              <a:rPr lang="lv-LV" dirty="0"/>
              <a:t>Lenses of Innovation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lv-LV" dirty="0" smtClean="0"/>
              <a:t>(</a:t>
            </a:r>
            <a:r>
              <a:rPr lang="lv-LV" dirty="0"/>
              <a:t>desirability, feasibility, viability)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add one more STEM activity for high-schools?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Procedural Math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sz="2400" dirty="0" smtClean="0"/>
              <a:t>PhotoMath, Wolfram Alpha and other CRM, Internet Search, AI applications are very capable.</a:t>
            </a:r>
          </a:p>
          <a:p>
            <a:r>
              <a:rPr lang="lv-LV" sz="2400" dirty="0" smtClean="0"/>
              <a:t>Procedural math is eas</a:t>
            </a:r>
            <a:r>
              <a:rPr lang="en-US" sz="2400" dirty="0" smtClean="0"/>
              <a:t>y</a:t>
            </a:r>
            <a:r>
              <a:rPr lang="lv-LV" sz="2400" dirty="0" smtClean="0"/>
              <a:t> to test</a:t>
            </a:r>
            <a:r>
              <a:rPr lang="en-US" sz="2400" dirty="0" smtClean="0"/>
              <a:t> and an important </a:t>
            </a:r>
            <a:r>
              <a:rPr lang="lv-LV" sz="2400" dirty="0" smtClean="0"/>
              <a:t>part in the math education</a:t>
            </a:r>
            <a:r>
              <a:rPr lang="en-US" sz="2400" dirty="0" smtClean="0"/>
              <a:t> – so </a:t>
            </a:r>
            <a:r>
              <a:rPr lang="lv-LV" sz="2400" dirty="0" smtClean="0"/>
              <a:t>it will probably dominate the graduation exams</a:t>
            </a:r>
            <a:r>
              <a:rPr lang="en-US" sz="2400" dirty="0" smtClean="0"/>
              <a:t> in Latvia; still some </a:t>
            </a:r>
            <a:r>
              <a:rPr lang="lv-LV" sz="2400" dirty="0" smtClean="0"/>
              <a:t>students will </a:t>
            </a:r>
            <a:r>
              <a:rPr lang="en-US" sz="2400" dirty="0" smtClean="0"/>
              <a:t>view </a:t>
            </a:r>
            <a:r>
              <a:rPr lang="lv-LV" sz="2400" dirty="0" smtClean="0"/>
              <a:t>such math</a:t>
            </a:r>
            <a:r>
              <a:rPr lang="en-US" sz="2400" dirty="0" smtClean="0"/>
              <a:t> as </a:t>
            </a:r>
            <a:r>
              <a:rPr lang="lv-LV" sz="2400" dirty="0" smtClean="0"/>
              <a:t>pointless</a:t>
            </a:r>
            <a:r>
              <a:rPr lang="en-US" sz="2400" dirty="0" smtClean="0"/>
              <a:t>.</a:t>
            </a:r>
            <a:r>
              <a:rPr lang="lv-LV" sz="2400" dirty="0" smtClean="0"/>
              <a:t> That is OK.</a:t>
            </a:r>
            <a:endParaRPr 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172200" y="5859777"/>
            <a:ext cx="5410200" cy="693423"/>
          </a:xfrm>
        </p:spPr>
        <p:txBody>
          <a:bodyPr/>
          <a:lstStyle/>
          <a:p>
            <a:pPr marL="0" indent="0">
              <a:buNone/>
            </a:pPr>
            <a:r>
              <a:rPr lang="lv-LV" sz="1600" i="1" dirty="0" smtClean="0"/>
              <a:t>Computing in the head at the universal school of S.Rachinski. (A painting by Nikolai Bogdanov-Belskii. </a:t>
            </a:r>
            <a:r>
              <a:rPr lang="ru-RU" sz="1600" i="1" dirty="0" smtClean="0"/>
              <a:t>1895</a:t>
            </a:r>
            <a:r>
              <a:rPr lang="lv-LV" sz="1600" i="1" dirty="0" smtClean="0"/>
              <a:t>.)</a:t>
            </a:r>
            <a:endParaRPr lang="lv-LV" sz="1600" i="1" dirty="0"/>
          </a:p>
        </p:txBody>
      </p:sp>
      <p:pic>
        <p:nvPicPr>
          <p:cNvPr id="1026" name="Picture 2" descr="https://upload.wikimedia.org/wikipedia/commons/thumb/a/a7/BogdanovBelsky_UstnySchet.jpg/800px-BogdanovBelsky_UstnySche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412" y="1402078"/>
            <a:ext cx="3048000" cy="4274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3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Education: Shifting Accents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4038600"/>
            <a:ext cx="4978400" cy="25146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/>
              <a:t>Math education usually reflects what is important for the society at large.</a:t>
            </a:r>
          </a:p>
          <a:p>
            <a:r>
              <a:rPr lang="en-US" sz="2000" dirty="0" smtClean="0"/>
              <a:t>Trigonometry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dirty="0" smtClean="0"/>
              <a:t>Spherical geometry </a:t>
            </a:r>
            <a:br>
              <a:rPr lang="en-US" sz="2000" dirty="0" smtClean="0"/>
            </a:br>
            <a:r>
              <a:rPr lang="en-US" sz="2000" dirty="0" smtClean="0"/>
              <a:t>(High seas navigation, 19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century)</a:t>
            </a:r>
          </a:p>
          <a:p>
            <a:r>
              <a:rPr lang="en-US" sz="2000" dirty="0" smtClean="0"/>
              <a:t>Algebra </a:t>
            </a:r>
            <a:r>
              <a:rPr lang="en-US" sz="2000" dirty="0" smtClean="0">
                <a:sym typeface="Wingdings" panose="05000000000000000000" pitchFamily="2" charset="2"/>
              </a:rPr>
              <a:t> Calculus</a:t>
            </a:r>
            <a:r>
              <a:rPr lang="lv-LV" sz="2000" dirty="0" smtClean="0">
                <a:sym typeface="Wingdings" panose="05000000000000000000" pitchFamily="2" charset="2"/>
              </a:rPr>
              <a:t>  Diff. Equations</a:t>
            </a:r>
            <a:r>
              <a:rPr lang="en-US" sz="2000" dirty="0" smtClean="0">
                <a:sym typeface="Wingdings" panose="05000000000000000000" pitchFamily="2" charset="2"/>
              </a:rPr>
              <a:t> (1960ies</a:t>
            </a:r>
            <a:r>
              <a:rPr lang="lv-LV" sz="2000" dirty="0" smtClean="0">
                <a:sym typeface="Wingdings" panose="05000000000000000000" pitchFamily="2" charset="2"/>
              </a:rPr>
              <a:t>; complex tasks, few computers</a:t>
            </a:r>
            <a:r>
              <a:rPr lang="en-US" sz="200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Probabilities  Statistics (Modern world)</a:t>
            </a:r>
            <a:endParaRPr lang="lv-LV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/>
              <a:t>In practice this change is not easy.</a:t>
            </a:r>
          </a:p>
          <a:p>
            <a:r>
              <a:rPr lang="en-US" sz="2000" dirty="0" smtClean="0"/>
              <a:t>Math teachers in Latvia mostly agree on </a:t>
            </a:r>
            <a:r>
              <a:rPr lang="en-US" sz="2000" dirty="0" err="1" smtClean="0"/>
              <a:t>th</a:t>
            </a:r>
            <a:r>
              <a:rPr lang="lv-LV" sz="2000" dirty="0" smtClean="0"/>
              <a:t>e following</a:t>
            </a:r>
            <a:r>
              <a:rPr lang="en-US" sz="2000" dirty="0" smtClean="0"/>
              <a:t>: </a:t>
            </a:r>
            <a:r>
              <a:rPr lang="en-US" sz="2000" i="1" dirty="0" smtClean="0"/>
              <a:t>Math knowledge is an interrelated system, </a:t>
            </a:r>
            <a:r>
              <a:rPr lang="lv-LV" sz="2000" i="1" dirty="0" smtClean="0"/>
              <a:t>all </a:t>
            </a:r>
            <a:r>
              <a:rPr lang="en-US" sz="2000" i="1" dirty="0" smtClean="0"/>
              <a:t>complex</a:t>
            </a:r>
            <a:r>
              <a:rPr lang="lv-LV" sz="2000" i="1" dirty="0" smtClean="0"/>
              <a:t> (and useful)</a:t>
            </a:r>
            <a:r>
              <a:rPr lang="en-US" sz="2000" i="1" dirty="0" smtClean="0"/>
              <a:t> skills build on simpler ones. </a:t>
            </a:r>
            <a:endParaRPr lang="lv-LV" sz="2000" dirty="0"/>
          </a:p>
          <a:p>
            <a:r>
              <a:rPr lang="en-US" sz="2000" dirty="0" smtClean="0"/>
              <a:t>In physics, chemistry and computing you are sometimes allowed to </a:t>
            </a:r>
            <a:r>
              <a:rPr lang="lv-LV" sz="2000" dirty="0" smtClean="0"/>
              <a:t>use facts</a:t>
            </a:r>
            <a:r>
              <a:rPr lang="en-US" sz="2000" dirty="0" smtClean="0"/>
              <a:t> that you cannot fully prove.</a:t>
            </a:r>
          </a:p>
          <a:p>
            <a:r>
              <a:rPr lang="en-US" sz="2000" dirty="0" smtClean="0"/>
              <a:t>Some similarity to music education – to create good music, children would need to spend many hours every week playing scales, arpeggios, etc.</a:t>
            </a:r>
            <a:r>
              <a:rPr lang="lv-LV" sz="2000" dirty="0" smtClean="0"/>
              <a:t> Not good, if nearly 100% of the time is spent playing scales.</a:t>
            </a:r>
            <a:endParaRPr lang="en-US" sz="2000" dirty="0" smtClean="0"/>
          </a:p>
          <a:p>
            <a:endParaRPr lang="en-US" sz="2000" dirty="0" smtClean="0"/>
          </a:p>
          <a:p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1295400"/>
            <a:ext cx="4648200" cy="263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594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Reasoning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"Let </a:t>
            </a:r>
            <a:r>
              <a:rPr lang="en-US" sz="2400" dirty="0"/>
              <a:t>no one ignorant of geometry </a:t>
            </a:r>
            <a:r>
              <a:rPr lang="en-US" sz="2400" dirty="0" smtClean="0"/>
              <a:t>enter" (6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century source on Plato Academy). </a:t>
            </a:r>
          </a:p>
          <a:p>
            <a:r>
              <a:rPr lang="en-US" sz="2400" dirty="0" smtClean="0"/>
              <a:t>Euclid Elements (Byrne) </a:t>
            </a:r>
            <a:r>
              <a:rPr lang="en-US" sz="2400" dirty="0"/>
              <a:t>- </a:t>
            </a:r>
            <a:r>
              <a:rPr lang="en-US" sz="2400" dirty="0">
                <a:hlinkClick r:id="rId2"/>
              </a:rPr>
              <a:t>https://www.c82.net/euclid/book1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Abraham Lincoln quotes on this book.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gogeometry.com/math_geometry_quotes/lincoln_abraham_geometry_euclid.html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1524000"/>
            <a:ext cx="5049506" cy="514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0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 Olympiads – History and Structure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2743200"/>
          </a:xfrm>
        </p:spPr>
        <p:txBody>
          <a:bodyPr/>
          <a:lstStyle/>
          <a:p>
            <a:r>
              <a:rPr lang="en-US" sz="2000" b="1" dirty="0" smtClean="0"/>
              <a:t>Austria-Hungary: </a:t>
            </a:r>
            <a:br>
              <a:rPr lang="en-US" sz="2000" b="1" dirty="0" smtClean="0"/>
            </a:br>
            <a:r>
              <a:rPr lang="en-US" sz="2000" dirty="0" smtClean="0"/>
              <a:t>The </a:t>
            </a:r>
            <a:r>
              <a:rPr lang="en-US" sz="2000" dirty="0" err="1" smtClean="0"/>
              <a:t>Kürschák-Eötvös</a:t>
            </a:r>
            <a:r>
              <a:rPr lang="en-US" sz="2000" dirty="0" smtClean="0"/>
              <a:t> Math</a:t>
            </a:r>
            <a:r>
              <a:rPr lang="en-US" sz="2000" dirty="0"/>
              <a:t> </a:t>
            </a:r>
            <a:r>
              <a:rPr lang="en-US" sz="2000" dirty="0" smtClean="0"/>
              <a:t>Competition</a:t>
            </a:r>
            <a:r>
              <a:rPr lang="en-US" sz="2000" dirty="0"/>
              <a:t> </a:t>
            </a:r>
            <a:r>
              <a:rPr lang="en-US" sz="2000" dirty="0" smtClean="0"/>
              <a:t>– founded in </a:t>
            </a:r>
            <a:r>
              <a:rPr lang="en-US" sz="2000" dirty="0"/>
              <a:t>1894, for students up to the first year of </a:t>
            </a:r>
            <a:r>
              <a:rPr lang="en-US" sz="2000" dirty="0" smtClean="0"/>
              <a:t>university.</a:t>
            </a:r>
          </a:p>
          <a:p>
            <a:r>
              <a:rPr lang="en-US" sz="2000" dirty="0" smtClean="0"/>
              <a:t>Since 1951 in Latvia ("regional", "republic-wide")</a:t>
            </a:r>
          </a:p>
          <a:p>
            <a:r>
              <a:rPr lang="en-US" sz="2000" dirty="0" smtClean="0"/>
              <a:t>Since 1974 – Open Olympiads (</a:t>
            </a:r>
            <a:r>
              <a:rPr lang="en-US" sz="2000" dirty="0" err="1" smtClean="0"/>
              <a:t>Agnis</a:t>
            </a:r>
            <a:r>
              <a:rPr lang="en-US" sz="2000" dirty="0" smtClean="0"/>
              <a:t> And</a:t>
            </a:r>
            <a:r>
              <a:rPr lang="lv-LV" sz="2000" dirty="0" smtClean="0"/>
              <a:t>žāns). </a:t>
            </a:r>
            <a:r>
              <a:rPr lang="en-US" sz="2000" dirty="0" smtClean="0"/>
              <a:t> </a:t>
            </a:r>
          </a:p>
          <a:p>
            <a:endParaRPr lang="lv-LV" sz="2000" dirty="0" smtClean="0"/>
          </a:p>
        </p:txBody>
      </p:sp>
      <p:pic>
        <p:nvPicPr>
          <p:cNvPr id="2052" name="Picture 4" descr="Matemātikas olimpiāžu un konkursu uzdevumi - Agnis Andžāns, Aivars Bērziņš, Mārīte  Stupāne - iBook.lv - Grāmatu drau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450" y="1281079"/>
            <a:ext cx="25527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gnis Andžāns — Vikipēdij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832924"/>
            <a:ext cx="2133600" cy="248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df.lu.lv/fileadmin/_processed_/4/2/csm_marite_stupane_1986_3fe77dfa9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49" y="3308723"/>
            <a:ext cx="1983901" cy="314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608992"/>
              </p:ext>
            </p:extLst>
          </p:nvPr>
        </p:nvGraphicFramePr>
        <p:xfrm>
          <a:off x="1219200" y="4495800"/>
          <a:ext cx="5638800" cy="222504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1074335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461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In BITL/BBA?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258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Algebra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Used</a:t>
                      </a:r>
                      <a:r>
                        <a:rPr lang="lv-LV" baseline="0" dirty="0" smtClean="0"/>
                        <a:t> i</a:t>
                      </a:r>
                      <a:r>
                        <a:rPr lang="lv-LV" dirty="0" smtClean="0"/>
                        <a:t>n 1st</a:t>
                      </a:r>
                      <a:r>
                        <a:rPr lang="lv-LV" baseline="0" dirty="0" smtClean="0"/>
                        <a:t> year math, Statistics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9789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Combinatorics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Used in Discrete</a:t>
                      </a:r>
                      <a:r>
                        <a:rPr lang="lv-LV" baseline="0" dirty="0" smtClean="0"/>
                        <a:t> Structures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7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Geometry 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(Some computer graphics class?)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07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Number Theory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Used in Discrete Structures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"School-problem"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7608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85250" y="4648200"/>
            <a:ext cx="2362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i="1" dirty="0" smtClean="0"/>
              <a:t>A.Andžāns.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i="1" dirty="0" smtClean="0"/>
              <a:t>Mārīte Stupāne (Seile) – a student-organizer of olympiads in 1980ies.</a:t>
            </a:r>
            <a:endParaRPr lang="lv-LV" sz="2000" i="1" dirty="0"/>
          </a:p>
        </p:txBody>
      </p:sp>
    </p:spTree>
    <p:extLst>
      <p:ext uri="{BB962C8B-B14F-4D97-AF65-F5344CB8AC3E}">
        <p14:creationId xmlns:p14="http://schemas.microsoft.com/office/powerpoint/2010/main" val="3803007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Open Math Olympiad Involvement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001000" y="1752600"/>
            <a:ext cx="3581400" cy="4114800"/>
          </a:xfrm>
        </p:spPr>
        <p:txBody>
          <a:bodyPr/>
          <a:lstStyle/>
          <a:p>
            <a:r>
              <a:rPr lang="lv-LV" sz="2000" dirty="0" smtClean="0"/>
              <a:t>Grades 5-12; ages 12-19.</a:t>
            </a:r>
          </a:p>
          <a:p>
            <a:r>
              <a:rPr lang="lv-LV" sz="2000" dirty="0" smtClean="0"/>
              <a:t>Some Grade 3,4 students (ages 10-11) join Grade 5. </a:t>
            </a:r>
          </a:p>
          <a:p>
            <a:r>
              <a:rPr lang="lv-LV" sz="2000" dirty="0"/>
              <a:t>Some 3000 participants; 2-3% of all eligible high-school students</a:t>
            </a:r>
            <a:r>
              <a:rPr lang="lv-LV" sz="2000" dirty="0" smtClean="0"/>
              <a:t>.</a:t>
            </a:r>
          </a:p>
          <a:p>
            <a:r>
              <a:rPr lang="lv-LV" sz="2000" dirty="0" smtClean="0"/>
              <a:t>Involvement heavily depends on the support of local teachers, school directors etc.</a:t>
            </a:r>
          </a:p>
          <a:p>
            <a:r>
              <a:rPr lang="lv-LV" sz="2000" dirty="0" smtClean="0"/>
              <a:t>50:50 gender balance.</a:t>
            </a:r>
          </a:p>
          <a:p>
            <a:pPr marL="0" indent="0">
              <a:buNone/>
            </a:pPr>
            <a:endParaRPr lang="lv-LV" sz="2000" dirty="0"/>
          </a:p>
          <a:p>
            <a:endParaRPr lang="lv-LV" sz="2000" dirty="0" smtClean="0"/>
          </a:p>
          <a:p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71600"/>
            <a:ext cx="6705600" cy="38492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267200"/>
            <a:ext cx="3532897" cy="23468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http://nms.lu.lv/wp-content/uploads/2013/06/IMG_3139-300x2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4735374"/>
            <a:ext cx="285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439150" y="5244476"/>
            <a:ext cx="3067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i="1" dirty="0" smtClean="0"/>
              <a:t>Olympiad organizers (LU NMS – Remote School of Mathematics) now. </a:t>
            </a:r>
            <a:endParaRPr lang="lv-LV" sz="2000" i="1" dirty="0"/>
          </a:p>
        </p:txBody>
      </p:sp>
    </p:spTree>
    <p:extLst>
      <p:ext uri="{BB962C8B-B14F-4D97-AF65-F5344CB8AC3E}">
        <p14:creationId xmlns:p14="http://schemas.microsoft.com/office/powerpoint/2010/main" val="3284497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Motivational Stories for the Olympiad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sz="2000" dirty="0" smtClean="0"/>
              <a:t>For the organizers/participants it feels like a Song Festival (Dziesmusvētki).</a:t>
            </a:r>
          </a:p>
          <a:p>
            <a:r>
              <a:rPr lang="lv-LV" sz="2000" b="1" dirty="0" smtClean="0"/>
              <a:t>"Marketing story" in 1980-ies:</a:t>
            </a:r>
            <a:r>
              <a:rPr lang="lv-LV" sz="2000" dirty="0" smtClean="0"/>
              <a:t/>
            </a:r>
            <a:br>
              <a:rPr lang="lv-LV" sz="2000" dirty="0" smtClean="0"/>
            </a:br>
            <a:r>
              <a:rPr lang="lv-LV" sz="2000" dirty="0" smtClean="0"/>
              <a:t>Olympiads is a way to identify people having special talents all around the country; they should be helped to serve the scientifically-technical progress (and/or our new nation-state).</a:t>
            </a:r>
          </a:p>
          <a:p>
            <a:r>
              <a:rPr lang="lv-LV" sz="2000" dirty="0" smtClean="0"/>
              <a:t>Currently nearly all prize-winners in grades 9-12 come from a few top schools – the "social lift" story is not very convincing.</a:t>
            </a:r>
          </a:p>
          <a:p>
            <a:r>
              <a:rPr lang="lv-LV" sz="2000" dirty="0" smtClean="0"/>
              <a:t>Participation is still very high – but need some reason for the less privileged participants</a:t>
            </a:r>
            <a:endParaRPr lang="lv-LV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67379"/>
            <a:ext cx="4967514" cy="49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32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Epidemic Changes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sz="2400" dirty="0" smtClean="0"/>
              <a:t>The Open Olympiad in April 2020 was canceled due to epidemic. </a:t>
            </a:r>
          </a:p>
          <a:p>
            <a:r>
              <a:rPr lang="lv-LV" sz="2400" dirty="0" smtClean="0"/>
              <a:t>Olympiad preparation is now done by NMS (Neklātienes matemātikas skola – Remote School of Mathematics at University of Latvia) via MS Teams and Zoom. </a:t>
            </a:r>
          </a:p>
          <a:p>
            <a:r>
              <a:rPr lang="lv-LV" sz="2400" dirty="0" smtClean="0"/>
              <a:t>(Originally, in 1970ies and 1980ies NMS was a remote school in a different sense – they graded hand-written exams sent by participants via regular mail.)</a:t>
            </a:r>
            <a:endParaRPr lang="lv-LV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There are also plans to organize a statewide 100% remote olympiad (in two stages – regional and nation-wide). </a:t>
            </a:r>
          </a:p>
          <a:p>
            <a:r>
              <a:rPr lang="lv-LV" dirty="0" smtClean="0"/>
              <a:t>Open Olympiad has been announced as well (end of April, 2021).</a:t>
            </a:r>
          </a:p>
          <a:p>
            <a:r>
              <a:rPr lang="lv-LV" sz="2000" dirty="0">
                <a:hlinkClick r:id="rId2"/>
              </a:rPr>
              <a:t>http://nms.lu.lv/olimpiades/atklata/m-g</a:t>
            </a:r>
            <a:r>
              <a:rPr lang="lv-LV" sz="2000" dirty="0" smtClean="0">
                <a:hlinkClick r:id="rId2"/>
              </a:rPr>
              <a:t>/</a:t>
            </a:r>
            <a:r>
              <a:rPr lang="lv-LV" sz="2000" dirty="0" smtClean="0"/>
              <a:t> 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275419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3155</TotalTime>
  <Words>897</Words>
  <Application>Microsoft Office PowerPoint</Application>
  <PresentationFormat>Widescreen</PresentationFormat>
  <Paragraphs>92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Times New Roman</vt:lpstr>
      <vt:lpstr>Wingdings</vt:lpstr>
      <vt:lpstr>Notebook</vt:lpstr>
      <vt:lpstr>Remote Math Competition (Proposal)</vt:lpstr>
      <vt:lpstr>PowerPoint Presentation</vt:lpstr>
      <vt:lpstr>Procedural Math</vt:lpstr>
      <vt:lpstr>Math Education: Shifting Accents</vt:lpstr>
      <vt:lpstr>Math Reasoning</vt:lpstr>
      <vt:lpstr>Math Olympiads – History and Structure</vt:lpstr>
      <vt:lpstr>Open Math Olympiad Involvement</vt:lpstr>
      <vt:lpstr>Motivational Stories for the Olympiad</vt:lpstr>
      <vt:lpstr>Epidemic Changes</vt:lpstr>
      <vt:lpstr>Remote Competition Guidelines</vt:lpstr>
      <vt:lpstr>Remote Competition/Test - Alternatives</vt:lpstr>
      <vt:lpstr>3 Lenses of Innovation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198</cp:revision>
  <cp:lastPrinted>1601-01-01T00:00:00Z</cp:lastPrinted>
  <dcterms:created xsi:type="dcterms:W3CDTF">1601-01-01T00:00:00Z</dcterms:created>
  <dcterms:modified xsi:type="dcterms:W3CDTF">2020-11-26T23:00:10Z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