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87" r:id="rId2"/>
    <p:sldMasterId id="2147483691" r:id="rId3"/>
  </p:sldMasterIdLst>
  <p:notesMasterIdLst>
    <p:notesMasterId r:id="rId17"/>
  </p:notesMasterIdLst>
  <p:handoutMasterIdLst>
    <p:handoutMasterId r:id="rId18"/>
  </p:handoutMasterIdLst>
  <p:sldIdLst>
    <p:sldId id="649" r:id="rId4"/>
    <p:sldId id="663" r:id="rId5"/>
    <p:sldId id="650" r:id="rId6"/>
    <p:sldId id="651" r:id="rId7"/>
    <p:sldId id="652" r:id="rId8"/>
    <p:sldId id="653" r:id="rId9"/>
    <p:sldId id="654" r:id="rId10"/>
    <p:sldId id="655" r:id="rId11"/>
    <p:sldId id="656" r:id="rId12"/>
    <p:sldId id="657" r:id="rId13"/>
    <p:sldId id="658" r:id="rId14"/>
    <p:sldId id="659" r:id="rId15"/>
    <p:sldId id="662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ella vienādojumi" id="{D66A49A4-7F7F-44E5-B7C2-0B4BBD8BAC0A}">
          <p14:sldIdLst>
            <p14:sldId id="649"/>
            <p14:sldId id="663"/>
            <p14:sldId id="650"/>
            <p14:sldId id="651"/>
            <p14:sldId id="652"/>
            <p14:sldId id="653"/>
          </p14:sldIdLst>
        </p14:section>
        <p14:section name="Pella vienādojumi" id="{3528F961-5632-4C81-9E63-2AB99A3E5543}">
          <p14:sldIdLst>
            <p14:sldId id="654"/>
            <p14:sldId id="655"/>
            <p14:sldId id="656"/>
            <p14:sldId id="657"/>
            <p14:sldId id="658"/>
            <p14:sldId id="659"/>
            <p14:sldId id="6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4">
          <p15:clr>
            <a:srgbClr val="A4A3A4"/>
          </p15:clr>
        </p15:guide>
        <p15:guide id="2" pos="220">
          <p15:clr>
            <a:srgbClr val="A4A3A4"/>
          </p15:clr>
        </p15:guide>
        <p15:guide id="3" pos="55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sitis, Kalvis" initials="AK" lastIdx="1" clrIdx="0">
    <p:extLst>
      <p:ext uri="{19B8F6BF-5375-455C-9EA6-DF929625EA0E}">
        <p15:presenceInfo xmlns:p15="http://schemas.microsoft.com/office/powerpoint/2012/main" userId="S-1-5-21-2099920240-397961286-17591369-337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99D37"/>
    <a:srgbClr val="E62D1E"/>
    <a:srgbClr val="3333FF"/>
    <a:srgbClr val="FF6C0C"/>
    <a:srgbClr val="000000"/>
    <a:srgbClr val="808080"/>
    <a:srgbClr val="4D4D4D"/>
    <a:srgbClr val="666465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 autoAdjust="0"/>
    <p:restoredTop sz="65891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1920" y="96"/>
      </p:cViewPr>
      <p:guideLst>
        <p:guide orient="horz" pos="3064"/>
        <p:guide pos="220"/>
        <p:guide pos="55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4326"/>
    </p:cViewPr>
  </p:sorterViewPr>
  <p:notesViewPr>
    <p:cSldViewPr snapToGrid="0" snapToObjects="1" showGuides="1">
      <p:cViewPr>
        <p:scale>
          <a:sx n="70" d="100"/>
          <a:sy n="70" d="100"/>
        </p:scale>
        <p:origin x="-3048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2D330-A21E-4CA8-B066-FB950CEE6323}" type="datetimeFigureOut">
              <a:rPr lang="en-GB" smtClean="0"/>
              <a:t>16/01/2022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C7189-B2F5-4D8E-B522-BCD40F60C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56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765DB-18AC-3F42-8A01-45EA04C553EE}" type="datetimeFigureOut">
              <a:rPr lang="en-US" smtClean="0"/>
              <a:pPr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6B008-1A7D-0F4F-ABE4-6B8E2FFE7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1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Saknes pie mod 3 ir atstatumā 3. </a:t>
            </a:r>
          </a:p>
          <a:p>
            <a:r>
              <a:rPr lang="lv-LV" dirty="0"/>
              <a:t>Saknes pie mod 5 neeksistē</a:t>
            </a:r>
          </a:p>
          <a:p>
            <a:r>
              <a:rPr lang="lv-LV" dirty="0"/>
              <a:t>Saknes pie mod 7 var būt ar starpību 2</a:t>
            </a:r>
            <a:r>
              <a:rPr lang="lv-LV" baseline="0" dirty="0"/>
              <a:t> (vai 5)</a:t>
            </a:r>
            <a:endParaRPr lang="lv-LV" dirty="0"/>
          </a:p>
          <a:p>
            <a:r>
              <a:rPr lang="lv-LV" dirty="0"/>
              <a:t>Saknes pie mod</a:t>
            </a:r>
            <a:r>
              <a:rPr lang="lv-LV" baseline="0" dirty="0"/>
              <a:t> 11 neeksistē</a:t>
            </a:r>
          </a:p>
          <a:p>
            <a:r>
              <a:rPr lang="lv-LV" baseline="0" dirty="0"/>
              <a:t>Saknes pie mod 13 var būt ar starpību 6 (vai 7)</a:t>
            </a:r>
          </a:p>
          <a:p>
            <a:r>
              <a:rPr lang="lv-LV" baseline="0" dirty="0"/>
              <a:t>Saknes pie mod 17 neeksistē</a:t>
            </a:r>
          </a:p>
          <a:p>
            <a:r>
              <a:rPr lang="lv-LV" baseline="0" dirty="0"/>
              <a:t>Saknes pie mod 19 var būt ar starpību 4 (vai 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7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8081752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35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55827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56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9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513205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5864535" y="2694918"/>
            <a:ext cx="2976957" cy="96268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ctr">
              <a:defRPr sz="3200" b="1">
                <a:solidFill>
                  <a:srgbClr val="00395E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905267" y="1097768"/>
            <a:ext cx="895493" cy="841379"/>
            <a:chOff x="6471270" y="680644"/>
            <a:chExt cx="1763486" cy="1656920"/>
          </a:xfrm>
        </p:grpSpPr>
        <p:cxnSp>
          <p:nvCxnSpPr>
            <p:cNvPr id="3" name="Straight Connector 2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10160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10160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10160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10160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19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55827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87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513205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5864535" y="2694918"/>
            <a:ext cx="2976957" cy="96268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ctr">
              <a:defRPr sz="3200" b="1">
                <a:solidFill>
                  <a:srgbClr val="00395E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905267" y="1097768"/>
            <a:ext cx="895493" cy="841379"/>
            <a:chOff x="6471270" y="680644"/>
            <a:chExt cx="1763486" cy="1656920"/>
          </a:xfrm>
        </p:grpSpPr>
        <p:cxnSp>
          <p:nvCxnSpPr>
            <p:cNvPr id="3" name="Straight Connector 2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10160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10160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10160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10160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321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450" y="1945640"/>
            <a:ext cx="3609975" cy="13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4572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00395E"/>
                </a:solidFill>
              </a:defRPr>
            </a:lvl1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0" y="1945640"/>
            <a:ext cx="4384675" cy="285496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FFFFFF"/>
                </a:solidFill>
              </a:defRPr>
            </a:lvl1pPr>
            <a:lvl2pPr>
              <a:buNone/>
              <a:defRPr>
                <a:solidFill>
                  <a:srgbClr val="FFFFFF"/>
                </a:solidFill>
              </a:defRPr>
            </a:lvl2pPr>
            <a:lvl3pPr>
              <a:buNone/>
              <a:defRPr>
                <a:solidFill>
                  <a:srgbClr val="FFFFFF"/>
                </a:solidFill>
              </a:defRPr>
            </a:lvl3pPr>
            <a:lvl4pPr>
              <a:buNone/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87935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>
                <a:solidFill>
                  <a:schemeClr val="tx2"/>
                </a:solidFill>
              </a:rPr>
              <a:t>NMS </a:t>
            </a:r>
            <a:r>
              <a:rPr lang="en-GB" sz="1000" baseline="0" dirty="0" err="1">
                <a:solidFill>
                  <a:schemeClr val="tx2"/>
                </a:solidFill>
              </a:rPr>
              <a:t>Izlases</a:t>
            </a:r>
            <a:r>
              <a:rPr lang="en-GB" sz="1000" baseline="0" dirty="0">
                <a:solidFill>
                  <a:schemeClr val="tx2"/>
                </a:solidFill>
              </a:rPr>
              <a:t> </a:t>
            </a:r>
            <a:r>
              <a:rPr lang="en-GB" sz="1000" baseline="0" dirty="0" err="1">
                <a:solidFill>
                  <a:schemeClr val="tx2"/>
                </a:solidFill>
              </a:rPr>
              <a:t>Nodarb</a:t>
            </a:r>
            <a:r>
              <a:rPr lang="lv-LV" sz="1000" baseline="0" dirty="0">
                <a:solidFill>
                  <a:schemeClr val="tx2"/>
                </a:solidFill>
              </a:rPr>
              <a:t>ības</a:t>
            </a:r>
            <a:r>
              <a:rPr lang="en-US" sz="1000" baseline="0" dirty="0">
                <a:solidFill>
                  <a:schemeClr val="tx2"/>
                </a:solidFill>
              </a:rPr>
              <a:t> |  3-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5" r:id="rId2"/>
    <p:sldLayoutId id="2147483686" r:id="rId3"/>
    <p:sldLayoutId id="2147483694" r:id="rId4"/>
    <p:sldLayoutId id="214748369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>
                <a:solidFill>
                  <a:schemeClr val="tx2"/>
                </a:solidFill>
              </a:rPr>
              <a:t>NMS </a:t>
            </a:r>
            <a:r>
              <a:rPr lang="en-GB" sz="1000" baseline="0" dirty="0" err="1">
                <a:solidFill>
                  <a:schemeClr val="tx2"/>
                </a:solidFill>
              </a:rPr>
              <a:t>Izlases</a:t>
            </a:r>
            <a:r>
              <a:rPr lang="en-GB" sz="1000" baseline="0" dirty="0">
                <a:solidFill>
                  <a:schemeClr val="tx2"/>
                </a:solidFill>
              </a:rPr>
              <a:t> </a:t>
            </a:r>
            <a:r>
              <a:rPr lang="en-GB" sz="1000" baseline="0" dirty="0" err="1">
                <a:solidFill>
                  <a:schemeClr val="tx2"/>
                </a:solidFill>
              </a:rPr>
              <a:t>Nodarb</a:t>
            </a:r>
            <a:r>
              <a:rPr lang="lv-LV" sz="1000" baseline="0" dirty="0">
                <a:solidFill>
                  <a:schemeClr val="tx2"/>
                </a:solidFill>
              </a:rPr>
              <a:t>ības</a:t>
            </a:r>
            <a:r>
              <a:rPr lang="en-US" sz="1000" baseline="0" dirty="0">
                <a:solidFill>
                  <a:schemeClr val="tx2"/>
                </a:solidFill>
              </a:rPr>
              <a:t> |  3</a:t>
            </a:r>
            <a:r>
              <a:rPr lang="lv-LV" sz="1000" baseline="0" dirty="0">
                <a:solidFill>
                  <a:schemeClr val="tx2"/>
                </a:solidFill>
              </a:rPr>
              <a:t>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726854" y="450583"/>
            <a:ext cx="1040400" cy="442800"/>
          </a:xfrm>
          <a:prstGeom prst="roundRect">
            <a:avLst/>
          </a:prstGeom>
          <a:solidFill>
            <a:srgbClr val="00395E"/>
          </a:solidFill>
          <a:ln w="6350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647700" y="368300"/>
            <a:ext cx="1193979" cy="596990"/>
          </a:xfrm>
          <a:prstGeom prst="roundRect">
            <a:avLst/>
          </a:prstGeom>
          <a:noFill/>
          <a:ln w="4445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1942" y="397537"/>
            <a:ext cx="576238" cy="538157"/>
            <a:chOff x="1231942" y="397537"/>
            <a:chExt cx="576238" cy="538157"/>
          </a:xfrm>
        </p:grpSpPr>
        <p:sp>
          <p:nvSpPr>
            <p:cNvPr id="5" name="Rectangle 4"/>
            <p:cNvSpPr/>
            <p:nvPr userDrawn="1"/>
          </p:nvSpPr>
          <p:spPr>
            <a:xfrm>
              <a:off x="1231942" y="397537"/>
              <a:ext cx="499505" cy="538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700163" y="433321"/>
              <a:ext cx="108017" cy="472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693157" y="404163"/>
              <a:ext cx="86309" cy="62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689599" y="874247"/>
              <a:ext cx="93426" cy="48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 userDrawn="1"/>
        </p:nvCxnSpPr>
        <p:spPr>
          <a:xfrm flipV="1">
            <a:off x="0" y="1502229"/>
            <a:ext cx="9144000" cy="0"/>
          </a:xfrm>
          <a:prstGeom prst="line">
            <a:avLst/>
          </a:prstGeom>
          <a:ln w="44450">
            <a:solidFill>
              <a:srgbClr val="0039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 userDrawn="1"/>
        </p:nvSpPr>
        <p:spPr>
          <a:xfrm>
            <a:off x="3987800" y="1866900"/>
            <a:ext cx="4889500" cy="3022600"/>
          </a:xfrm>
          <a:prstGeom prst="roundRect">
            <a:avLst>
              <a:gd name="adj" fmla="val 826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26854" y="459520"/>
            <a:ext cx="453443" cy="426042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2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3010tangents.files.wordpress.com/2015/03/root2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3010tangents.files.wordpress.com/2015/03/root2.png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Kvadrātiskas kongruences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41" y="307808"/>
            <a:ext cx="4810276" cy="43123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5309" y="8912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09" y="89122"/>
                <a:ext cx="37702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97270" y="8142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70" y="81420"/>
                <a:ext cx="37702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24264" y="31334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64" y="313348"/>
                <a:ext cx="3770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28516" y="55842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16" y="558422"/>
                <a:ext cx="37702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9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/>
                  <a:t>Aplūkojam gadījumu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lv-LV" dirty="0"/>
                  <a:t>. </a:t>
                </a:r>
              </a:p>
              <a:p>
                <a:r>
                  <a:rPr lang="lv-LV" dirty="0"/>
                  <a:t>Tad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dirty="0"/>
                  <a:t> jeb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lv-LV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lv-LV" dirty="0"/>
                  <a:t>. </a:t>
                </a:r>
              </a:p>
              <a:p>
                <a:endParaRPr lang="lv-LV" dirty="0"/>
              </a:p>
              <a:p>
                <a:r>
                  <a:rPr lang="lv-LV" dirty="0"/>
                  <a:t>Ir arī gadījums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lv-LV" dirty="0"/>
                  <a:t> (to vajag aplūkot atsevišķi). </a:t>
                </a:r>
              </a:p>
              <a:p>
                <a:endParaRPr lang="lv-LV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Divu veidu atrisinājumi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8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lv-LV" dirty="0"/>
                  <a:t>.  (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lv-LV" dirty="0"/>
                  <a:t> ir labs racionāls tuvinājums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dirty="0"/>
                  <a:t> ).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lv-LV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lv-LV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lv-LV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lv-LV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,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lv-LV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lv-LV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lv-LV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lv-LV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lv-LV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lv-LV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  <m:sSub>
                          <m:sSubPr>
                            <m:ctrlP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lv-LV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lv-LV" dirty="0"/>
                  <a:t>, ja </a:t>
                </a:r>
                <a14:m>
                  <m:oMath xmlns:m="http://schemas.openxmlformats.org/officeDocument/2006/math">
                    <m:r>
                      <a:rPr lang="lv-LV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lv-LV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=(3,2)</m:t>
                    </m:r>
                  </m:oMath>
                </a14:m>
                <a:r>
                  <a:rPr lang="lv-LV" dirty="0"/>
                  <a:t>,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lv-LV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lv-LV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lv-LV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lv-LV" i="1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lv-LV" dirty="0"/>
                  <a:t>,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lv-LV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lv-LV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99</m:t>
                    </m:r>
                    <m:r>
                      <a:rPr lang="lv-LV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70</m:t>
                    </m:r>
                    <m:r>
                      <a:rPr lang="lv-LV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,</a:t>
                </a:r>
              </a:p>
              <a:p>
                <a:r>
                  <a:rPr lang="lv-LV" dirty="0"/>
                  <a:t> </a:t>
                </a:r>
              </a:p>
              <a:p>
                <a:endParaRPr lang="lv-LV" dirty="0"/>
              </a:p>
              <a:p>
                <a:endParaRPr lang="lv-LV" dirty="0"/>
              </a:p>
              <a:p>
                <a:endParaRPr lang="lv-LV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Pella vienādojumi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8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lv-LV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lv-LV" b="0" dirty="0"/>
                  <a:t>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lv-LV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3−2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rad>
                    <m:r>
                      <a:rPr lang="lv-LV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rad>
                  </m:oMath>
                </a14:m>
                <a:r>
                  <a:rPr lang="lv-LV" dirty="0"/>
                  <a:t>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5</m:t>
                    </m:r>
                    <m:rad>
                      <m:radPr>
                        <m:degHide m:val="on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lv-LV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lv-LV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</m:rad>
                    <m:r>
                      <a:rPr lang="lv-LV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r>
                  <a:rPr lang="lv-LV" dirty="0"/>
                  <a:t>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lv-LV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12</m:t>
                    </m:r>
                    <m:rad>
                      <m:radPr>
                        <m:degHide m:val="on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lv-LV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289</m:t>
                        </m:r>
                      </m:e>
                    </m:rad>
                    <m:r>
                      <a:rPr lang="lv-LV" i="1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288</m:t>
                        </m:r>
                      </m:e>
                    </m:rad>
                  </m:oMath>
                </a14:m>
                <a:r>
                  <a:rPr lang="lv-LV" dirty="0"/>
                  <a:t>,</a:t>
                </a:r>
              </a:p>
              <a:p>
                <a:endParaRPr lang="lv-LV" dirty="0"/>
              </a:p>
              <a:p>
                <a:endParaRPr lang="lv-LV" dirty="0"/>
              </a:p>
              <a:p>
                <a:endParaRPr lang="lv-LV" dirty="0"/>
              </a:p>
              <a:p>
                <a:endParaRPr lang="lv-LV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Vēl viena variācija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52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Tuvin</a:t>
                </a:r>
                <a:r>
                  <a:rPr lang="lv-LV" dirty="0"/>
                  <a:t>āta saknes aprēķināšana, atmetot augstākas kārtas bezgalīgi mazos.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lv-LV" dirty="0"/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lv-LV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lv-LV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lv-LV" dirty="0"/>
                  <a:t>,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51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Racionāli tuvinājumi un ķēžu daļas</a:t>
            </a:r>
            <a:endParaRPr lang="en-US" dirty="0"/>
          </a:p>
        </p:txBody>
      </p:sp>
      <p:pic>
        <p:nvPicPr>
          <p:cNvPr id="6" name="Picture 2" descr="Continued fraction of √2, which has period p=1. Image: Zahnradzacken, via Wikimedia Commons.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93" y="2435406"/>
            <a:ext cx="3984838" cy="208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87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9" descr="thumbnail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0" y="1068449"/>
            <a:ext cx="5710429" cy="352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40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dirty="0"/>
                  <a:t>Par </a:t>
                </a:r>
                <a:r>
                  <a:rPr lang="lv-LV" i="1" dirty="0"/>
                  <a:t>aromātisku</a:t>
                </a:r>
                <a:r>
                  <a:rPr lang="lv-LV" dirty="0"/>
                  <a:t> sauksim tādu naturālu skaitļu kopu, kas sastāv no vismaz diviem elementiem un katram no tās elementiem ir vismaz viens kopīgs pirmreizinātājs ar vismaz vienu no pārējiem elementiem. Apzīmēsim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lv-LV" dirty="0"/>
                  <a:t>. Kāda ir mazākā iespējamā naturālā skaitļa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dirty="0"/>
                  <a:t> vērtība, pie nosacījuma, ka eksistē tāds nenegatīvs vesels</a:t>
                </a:r>
              </a:p>
              <a:p>
                <a:r>
                  <a:rPr lang="lv-LV" dirty="0"/>
                  <a:t>skaitlis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/>
                  <a:t>, kuram kopa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+1),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+2),⋯,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ir aromātiska?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 r="-2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Mājasdarbs 5.12 (IMO2016.4)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+1≡0 (</m:t>
                      </m:r>
                      <m:r>
                        <m:rPr>
                          <m:sty m:val="p"/>
                        </m:rPr>
                        <a:rPr lang="lv-LV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3)</m:t>
                      </m:r>
                    </m:oMath>
                  </m:oMathPara>
                </a14:m>
                <a:endParaRPr lang="lv-LV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+1≡0 (</m:t>
                      </m:r>
                      <m:r>
                        <m:rPr>
                          <m:sty m:val="p"/>
                        </m:rPr>
                        <a:rPr lang="lv-LV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v-LV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+1≡0 (</m:t>
                      </m:r>
                      <m:r>
                        <m:rPr>
                          <m:sty m:val="p"/>
                        </m:rPr>
                        <a:rPr lang="lv-LV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v-LV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+1≡0 (</m:t>
                      </m:r>
                      <m:r>
                        <m:rPr>
                          <m:sty m:val="p"/>
                        </m:rPr>
                        <a:rPr lang="lv-LV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v-LV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+1≡0 (</m:t>
                      </m:r>
                      <m:r>
                        <m:rPr>
                          <m:sty m:val="p"/>
                        </m:rPr>
                        <a:rPr lang="lv-LV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v-LV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+1≡0 (</m:t>
                      </m:r>
                      <m:r>
                        <m:rPr>
                          <m:sty m:val="p"/>
                        </m:rPr>
                        <a:rPr lang="lv-LV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v-LV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+1≡0 (</m:t>
                      </m:r>
                      <m:r>
                        <m:rPr>
                          <m:sty m:val="p"/>
                        </m:rPr>
                        <a:rPr lang="lv-LV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v-LV" dirty="0"/>
              </a:p>
              <a:p>
                <a:endParaRPr lang="lv-LV" dirty="0"/>
              </a:p>
              <a:p>
                <a:endParaRPr lang="lv-LV" dirty="0"/>
              </a:p>
              <a:p>
                <a:endParaRPr lang="lv-LV" dirty="0"/>
              </a:p>
              <a:p>
                <a:endParaRPr lang="lv-LV" dirty="0"/>
              </a:p>
              <a:p>
                <a:endParaRPr lang="lv-LV" dirty="0"/>
              </a:p>
              <a:p>
                <a:endParaRPr lang="lv-LV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Kvadrātiskas kongruences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4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4679048"/>
                  </p:ext>
                </p:extLst>
              </p:nvPr>
            </p:nvGraphicFramePr>
            <p:xfrm>
              <a:off x="197222" y="758825"/>
              <a:ext cx="8740596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71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06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18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51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02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370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3703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3703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3703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3703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3703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3703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37030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37030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37030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37030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437030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437030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437030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437030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57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91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111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133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157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183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211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241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273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307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6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343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L="0" marR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lv-LV" baseline="0" dirty="0">
                              <a:solidFill>
                                <a:schemeClr val="tx2"/>
                              </a:solidFill>
                            </a:rPr>
                            <a:t>ar </a:t>
                          </a:r>
                          <a14:m>
                            <m:oMath xmlns:m="http://schemas.openxmlformats.org/officeDocument/2006/math">
                              <m:r>
                                <a:rPr lang="lv-LV" i="1" baseline="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lv-LV" dirty="0">
                              <a:solidFill>
                                <a:schemeClr val="tx2"/>
                              </a:solidFill>
                            </a:rPr>
                            <a:t>ar </a:t>
                          </a:r>
                          <a14:m>
                            <m:oMath xmlns:m="http://schemas.openxmlformats.org/officeDocument/2006/math">
                              <m:r>
                                <a:rPr lang="lv-LV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lv-LV" dirty="0">
                              <a:solidFill>
                                <a:schemeClr val="tx2"/>
                              </a:solidFill>
                            </a:rPr>
                            <a:t>ar </a:t>
                          </a:r>
                          <a14:m>
                            <m:oMath xmlns:m="http://schemas.openxmlformats.org/officeDocument/2006/math">
                              <m:r>
                                <a:rPr lang="lv-LV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lv-LV" dirty="0">
                              <a:solidFill>
                                <a:schemeClr val="tx2"/>
                              </a:solidFill>
                            </a:rPr>
                            <a:t>ar </a:t>
                          </a:r>
                          <a14:m>
                            <m:oMath xmlns:m="http://schemas.openxmlformats.org/officeDocument/2006/math">
                              <m:r>
                                <a:rPr lang="lv-LV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oMath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lv-LV" dirty="0">
                              <a:solidFill>
                                <a:schemeClr val="tx2"/>
                              </a:solidFill>
                            </a:rPr>
                            <a:t>ar</a:t>
                          </a:r>
                          <a:r>
                            <a:rPr lang="lv-LV" baseline="0" dirty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lv-LV" i="1" baseline="0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oMath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lv-LV" dirty="0">
                              <a:solidFill>
                                <a:schemeClr val="tx2"/>
                              </a:solidFill>
                            </a:rPr>
                            <a:t>ar </a:t>
                          </a:r>
                          <a14:m>
                            <m:oMath xmlns:m="http://schemas.openxmlformats.org/officeDocument/2006/math">
                              <m:r>
                                <a:rPr lang="lv-LV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oMath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lv-LV" dirty="0">
                              <a:solidFill>
                                <a:schemeClr val="tx2"/>
                              </a:solidFill>
                            </a:rPr>
                            <a:t>ar </a:t>
                          </a:r>
                          <a14:m>
                            <m:oMath xmlns:m="http://schemas.openxmlformats.org/officeDocument/2006/math">
                              <m:r>
                                <a:rPr lang="lv-LV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oMath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04679048"/>
                  </p:ext>
                </p:extLst>
              </p:nvPr>
            </p:nvGraphicFramePr>
            <p:xfrm>
              <a:off x="197222" y="758825"/>
              <a:ext cx="8740596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7178"/>
                    <a:gridCol w="320654"/>
                    <a:gridCol w="371890"/>
                    <a:gridCol w="415132"/>
                    <a:gridCol w="360292"/>
                    <a:gridCol w="437030"/>
                    <a:gridCol w="437030"/>
                    <a:gridCol w="437030"/>
                    <a:gridCol w="437030"/>
                    <a:gridCol w="437030"/>
                    <a:gridCol w="437030"/>
                    <a:gridCol w="437030"/>
                    <a:gridCol w="437030"/>
                    <a:gridCol w="437030"/>
                    <a:gridCol w="437030"/>
                    <a:gridCol w="437030"/>
                    <a:gridCol w="437030"/>
                    <a:gridCol w="437030"/>
                    <a:gridCol w="437030"/>
                    <a:gridCol w="43703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847" t="-1639" r="-1119492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28846" t="-1639" r="-2440385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80328" t="-1639" r="-198032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36232" t="-1639" r="-1650725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10169" t="-1639" r="-183050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07042" t="-1639" r="-142112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98611" t="-1639" r="-1301389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98611" t="-1639" r="-1201389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98611" t="-1639" r="-1101389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11268" t="-1639" r="-1016901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97222" t="-1639" r="-90277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97222" t="-1639" r="-80277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97222" t="-1639" r="-70277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15493" t="-1639" r="-612676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95833" t="-1639" r="-50416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95833" t="-1639" r="-40416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95833" t="-1639" r="-30416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19718" t="-1639" r="-208451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94444" t="-1639" r="-105556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894444" t="-1639" r="-5556" b="-8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847" t="-101639" r="-1119492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>
                        <a:blipFill rotWithShape="0">
                          <a:blip r:embed="rId5"/>
                          <a:stretch>
                            <a:fillRect l="-228846" t="-101639" r="-2440385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>
                        <a:blipFill rotWithShape="0">
                          <a:blip r:embed="rId5"/>
                          <a:stretch>
                            <a:fillRect l="-280328" t="-101639" r="-1980328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>
                        <a:blipFill rotWithShape="0">
                          <a:blip r:embed="rId5"/>
                          <a:stretch>
                            <a:fillRect l="-336232" t="-101639" r="-1650725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>
                        <a:blipFill rotWithShape="0">
                          <a:blip r:embed="rId5"/>
                          <a:stretch>
                            <a:fillRect l="-510169" t="-101639" r="-1830508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>
                        <a:blipFill rotWithShape="0">
                          <a:blip r:embed="rId5"/>
                          <a:stretch>
                            <a:fillRect l="-507042" t="-101639" r="-142112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>
                        <a:blipFill rotWithShape="0">
                          <a:blip r:embed="rId5"/>
                          <a:stretch>
                            <a:fillRect l="-598611" t="-101639" r="-1301389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>
                        <a:blipFill rotWithShape="0">
                          <a:blip r:embed="rId5"/>
                          <a:stretch>
                            <a:fillRect l="-698611" t="-101639" r="-1201389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>
                        <a:blipFill rotWithShape="0">
                          <a:blip r:embed="rId5"/>
                          <a:stretch>
                            <a:fillRect l="-798611" t="-101639" r="-1101389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>
                        <a:blipFill rotWithShape="0">
                          <a:blip r:embed="rId5"/>
                          <a:stretch>
                            <a:fillRect l="-911268" t="-101639" r="-101690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>
                        <a:blipFill rotWithShape="0">
                          <a:blip r:embed="rId5"/>
                          <a:stretch>
                            <a:fillRect l="-997222" t="-101639" r="-902778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>
                        <a:blipFill rotWithShape="0">
                          <a:blip r:embed="rId5"/>
                          <a:stretch>
                            <a:fillRect l="-1097222" t="-101639" r="-802778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>
                        <a:blipFill rotWithShape="0">
                          <a:blip r:embed="rId5"/>
                          <a:stretch>
                            <a:fillRect l="-1197222" t="-101639" r="-702778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>
                        <a:blipFill rotWithShape="0">
                          <a:blip r:embed="rId5"/>
                          <a:stretch>
                            <a:fillRect l="-1315493" t="-101639" r="-612676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>
                        <a:blipFill rotWithShape="0">
                          <a:blip r:embed="rId5"/>
                          <a:stretch>
                            <a:fillRect l="-1395833" t="-101639" r="-50416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>
                        <a:blipFill rotWithShape="0">
                          <a:blip r:embed="rId5"/>
                          <a:stretch>
                            <a:fillRect l="-1495833" t="-101639" r="-40416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>
                        <a:blipFill rotWithShape="0">
                          <a:blip r:embed="rId5"/>
                          <a:stretch>
                            <a:fillRect l="-1595833" t="-101639" r="-30416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>
                        <a:blipFill rotWithShape="0">
                          <a:blip r:embed="rId5"/>
                          <a:stretch>
                            <a:fillRect l="-1719718" t="-101639" r="-208451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>
                        <a:blipFill rotWithShape="0">
                          <a:blip r:embed="rId5"/>
                          <a:stretch>
                            <a:fillRect l="-1794444" t="-101639" r="-105556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>
                        <a:blipFill rotWithShape="0">
                          <a:blip r:embed="rId5"/>
                          <a:stretch>
                            <a:fillRect l="-1894444" t="-101639" r="-5556" b="-7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847" t="-201639" r="-111949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28846" t="-201639" r="-2440385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80328" t="-201639" r="-198032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36232" t="-201639" r="-1650725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10169" t="-201639" r="-183050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07042" t="-201639" r="-142112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98611" t="-201639" r="-130138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98611" t="-201639" r="-120138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98611" t="-201639" r="-110138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11268" t="-201639" r="-101690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97222" t="-201639" r="-90277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97222" t="-201639" r="-80277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97222" t="-201639" r="-70277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15493" t="-201639" r="-612676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95833" t="-201639" r="-50416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95833" t="-201639" r="-40416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95833" t="-201639" r="-30416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19718" t="-201639" r="-208451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94444" t="-201639" r="-105556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894444" t="-201639" r="-5556" b="-6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847" t="-301639" r="-111949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28846" t="-301639" r="-2440385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80328" t="-301639" r="-198032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36232" t="-301639" r="-1650725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10169" t="-301639" r="-183050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07042" t="-301639" r="-142112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98611" t="-301639" r="-130138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98611" t="-301639" r="-120138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98611" t="-301639" r="-110138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11268" t="-301639" r="-101690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97222" t="-301639" r="-90277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97222" t="-301639" r="-80277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97222" t="-301639" r="-70277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15493" t="-301639" r="-612676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95833" t="-301639" r="-50416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95833" t="-301639" r="-40416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95833" t="-301639" r="-30416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19718" t="-301639" r="-208451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94444" t="-301639" r="-105556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894444" t="-301639" r="-5556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847" t="-408333" r="-1119492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28846" t="-408333" r="-2440385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80328" t="-408333" r="-1980328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36232" t="-408333" r="-1650725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10169" t="-408333" r="-1830508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07042" t="-408333" r="-1421127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598611" t="-408333" r="-1301389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698611" t="-408333" r="-1201389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798611" t="-408333" r="-1101389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11268" t="-408333" r="-1016901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97222" t="-408333" r="-902778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97222" t="-408333" r="-802778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197222" t="-408333" r="-702778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15493" t="-408333" r="-612676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395833" t="-408333" r="-504167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95833" t="-408333" r="-404167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595833" t="-408333" r="-304167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19718" t="-408333" r="-208451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94444" t="-408333" r="-105556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894444" t="-408333" r="-5556" b="-431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847" t="-500000" r="-111949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847" t="-600000" r="-111949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847" t="-700000" r="-111949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847" t="-800000" r="-111949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lv-LV" dirty="0"/>
                  <a:t>Funkcijas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lv-LV" dirty="0"/>
                  <a:t> vērtības un atlikumi 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6"/>
                <a:stretch>
                  <a:fillRect l="-2419" t="-22222" b="-46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05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04147" y="758505"/>
                <a:ext cx="5700127" cy="3680145"/>
              </a:xfrm>
            </p:spPr>
            <p:txBody>
              <a:bodyPr/>
              <a:lstStyle/>
              <a:p>
                <a:r>
                  <a:rPr lang="lv-LV" b="1" dirty="0"/>
                  <a:t>Jautājums: </a:t>
                </a:r>
                <a:r>
                  <a:rPr lang="lv-LV" dirty="0"/>
                  <a:t>Kā panākt, lai vajadzīgajās vietās rastos vajadzīgie atlikumi, dalot ar pirmskaitļiem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3, 7, 19</m:t>
                    </m:r>
                  </m:oMath>
                </a14:m>
                <a:r>
                  <a:rPr lang="lv-LV" dirty="0"/>
                  <a:t>?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4147" y="758505"/>
                <a:ext cx="5700127" cy="3680145"/>
              </a:xfrm>
              <a:blipFill rotWithShape="0">
                <a:blip r:embed="rId2"/>
                <a:stretch>
                  <a:fillRect l="-3209" t="-2318" r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Nulles atlikumu savstarpējais novietojums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18640" y="946485"/>
            <a:ext cx="398487" cy="3984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8640" y="1497372"/>
            <a:ext cx="398487" cy="3984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640" y="2048259"/>
            <a:ext cx="398487" cy="3984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8640" y="2598577"/>
            <a:ext cx="398487" cy="3984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640" y="3148895"/>
            <a:ext cx="398487" cy="3984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640" y="3699213"/>
            <a:ext cx="398487" cy="3984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74821" y="1145728"/>
            <a:ext cx="344906" cy="1652092"/>
            <a:chOff x="1074821" y="1145728"/>
            <a:chExt cx="344906" cy="165209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074821" y="1145728"/>
              <a:ext cx="34490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419726" y="1145728"/>
              <a:ext cx="0" cy="16520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074821" y="2797820"/>
              <a:ext cx="3449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491916" y="1620699"/>
            <a:ext cx="344906" cy="2285553"/>
            <a:chOff x="1074821" y="1145728"/>
            <a:chExt cx="344906" cy="1652092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074821" y="1145728"/>
              <a:ext cx="34490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419726" y="1145728"/>
              <a:ext cx="0" cy="16520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074821" y="2797820"/>
              <a:ext cx="3449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009274" y="2171018"/>
            <a:ext cx="344906" cy="1221887"/>
            <a:chOff x="1074821" y="1145728"/>
            <a:chExt cx="344906" cy="1652092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074821" y="1145728"/>
              <a:ext cx="34490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419726" y="1145728"/>
              <a:ext cx="0" cy="16520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1074821" y="2797820"/>
              <a:ext cx="3449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178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Pella vienādojumi</a:t>
            </a:r>
            <a:endParaRPr lang="en-US" dirty="0"/>
          </a:p>
        </p:txBody>
      </p:sp>
      <p:pic>
        <p:nvPicPr>
          <p:cNvPr id="7170" name="Picture 2" descr="Continued fraction of √2, which has period p=1. Image: Zahnradzacken, via Wikimedia Commons.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1" y="1365679"/>
            <a:ext cx="4478974" cy="234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04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39450" y="758505"/>
                <a:ext cx="8456803" cy="3680145"/>
              </a:xfrm>
            </p:spPr>
            <p:txBody>
              <a:bodyPr>
                <a:noAutofit/>
              </a:bodyPr>
              <a:lstStyle/>
              <a:p>
                <a:r>
                  <a:rPr lang="lv-LV" dirty="0"/>
                  <a:t>Kopa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lv-LV" dirty="0"/>
                  <a:t> ir tādu naturālo skaitļu n kopa,kuriem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lv-LV" dirty="0"/>
                  <a:t> dalās ar kādu skaitli no skaitļu rindas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i="1" dirty="0">
                          <a:latin typeface="Cambria Math" panose="02040503050406030204" pitchFamily="18" charset="0"/>
                        </a:rPr>
                        <m:t>+1,</m:t>
                      </m:r>
                      <m:sSup>
                        <m:sSupPr>
                          <m:ctrlPr>
                            <a:rPr lang="lv-LV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i="1" dirty="0">
                          <a:latin typeface="Cambria Math" panose="02040503050406030204" pitchFamily="18" charset="0"/>
                        </a:rPr>
                        <m:t>+2,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lv-LV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/>
              </a:p>
              <a:p>
                <a:r>
                  <a:rPr lang="lv-LV" dirty="0"/>
                  <a:t>Pierādiet, ka kopa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lv-LV" dirty="0"/>
                  <a:t> satur bezgalīgi daudz skaitļus katrā no šādām formām: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 7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+1, 7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+2, 7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+5, 7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lv-LV" dirty="0"/>
                  <a:t>, un nesatur nevienu skaitli formā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lv-LV" dirty="0"/>
                  <a:t> vai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lv-LV" dirty="0"/>
                  <a:t> (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dirty="0"/>
                  <a:t> ir vesels skaitlis).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450" y="758505"/>
                <a:ext cx="8456803" cy="3680145"/>
              </a:xfrm>
              <a:blipFill rotWithShape="0">
                <a:blip r:embed="rId5"/>
                <a:stretch>
                  <a:fillRect l="-2235" t="-2318" r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Mājasdarbs 2.11 (EGMO2016.6)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1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16=</m:t>
                    </m:r>
                    <m:sSup>
                      <m:sSup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lv-LV" dirty="0"/>
                  <a:t> dalās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lv-LV" dirty="0"/>
                  <a:t>,  (</a:t>
                </a:r>
                <a14:m>
                  <m:oMath xmlns:m="http://schemas.openxmlformats.org/officeDocument/2006/math">
                    <m:r>
                      <a:rPr lang="lv-LV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lv-LV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lv-LV" dirty="0"/>
                  <a:t>)</a:t>
                </a:r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1296=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lv-LV" dirty="0"/>
                  <a:t> dalās ar </a:t>
                </a:r>
                <a14:m>
                  <m:oMath xmlns:m="http://schemas.openxmlformats.org/officeDocument/2006/math">
                    <m:r>
                      <a:rPr lang="lv-LV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48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r>
                  <a:rPr lang="lv-LV" dirty="0"/>
                  <a:t>, (</a:t>
                </a:r>
                <a14:m>
                  <m:oMath xmlns:m="http://schemas.openxmlformats.org/officeDocument/2006/math">
                    <m:r>
                      <a:rPr lang="lv-LV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lv-LV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lv-LV" dirty="0"/>
                  <a:t>)</a:t>
                </a:r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20736=12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lv-LV" dirty="0"/>
                  <a:t> dalās 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162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>
                        <a:latin typeface="Cambria Math" panose="02040503050406030204" pitchFamily="18" charset="0"/>
                      </a:rPr>
                      <m:t>+18</m:t>
                    </m:r>
                  </m:oMath>
                </a14:m>
                <a:r>
                  <a:rPr lang="lv-LV" dirty="0"/>
                  <a:t>, (</a:t>
                </a:r>
                <a14:m>
                  <m:oMath xmlns:m="http://schemas.openxmlformats.org/officeDocument/2006/math">
                    <m:r>
                      <a:rPr lang="lv-LV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lv-LV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r>
                  <a:rPr lang="lv-LV" dirty="0"/>
                  <a:t>)</a:t>
                </a:r>
              </a:p>
              <a:p>
                <a:r>
                  <a:rPr lang="lv-LV" dirty="0"/>
                  <a:t>...</a:t>
                </a:r>
              </a:p>
              <a:p>
                <a14:m>
                  <m:oMath xmlns:m="http://schemas.openxmlformats.org/officeDocument/2006/math">
                    <m:r>
                      <a:rPr lang="lv-LV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dirty="0"/>
                  <a:t>,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dirty="0"/>
                  <a:t>,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𝑑𝑚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lv-LV" dirty="0"/>
                  <a:t>,</a:t>
                </a:r>
              </a:p>
              <a:p>
                <a:r>
                  <a:rPr lang="lv-LV" dirty="0"/>
                  <a:t>Ja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lv-LV" dirty="0"/>
                  <a:t> dalās ar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lv-LV" dirty="0"/>
                  <a:t>, tad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lv-LV" dirty="0"/>
                  <a:t> dalās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lv-LV" dirty="0"/>
                  <a:t>.</a:t>
                </a:r>
              </a:p>
              <a:p>
                <a:r>
                  <a:rPr lang="lv-LV" dirty="0"/>
                  <a:t>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lv-LV" dirty="0"/>
                  <a:t>. Savukārt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lv-LV" dirty="0"/>
                  <a:t> nedaudz lielāks par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lv-LV" dirty="0"/>
                  <a:t>. T.i.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&lt;4.</m:t>
                      </m:r>
                    </m:oMath>
                  </m:oMathPara>
                </a14:m>
                <a:endParaRPr lang="lv-LV" dirty="0"/>
              </a:p>
              <a:p>
                <a:endParaRPr lang="lv-LV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lv-LV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2019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Piemēri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0420"/>
      </p:ext>
    </p:extLst>
  </p:cSld>
  <p:clrMapOvr>
    <a:masterClrMapping/>
  </p:clrMapOvr>
</p:sld>
</file>

<file path=ppt/theme/theme1.xml><?xml version="1.0" encoding="utf-8"?>
<a:theme xmlns:a="http://schemas.openxmlformats.org/drawingml/2006/main" name="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2.xml><?xml version="1.0" encoding="utf-8"?>
<a:theme xmlns:a="http://schemas.openxmlformats.org/drawingml/2006/main" name="1_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3.xml><?xml version="1.0" encoding="utf-8"?>
<a:theme xmlns:a="http://schemas.openxmlformats.org/drawingml/2006/main" name="Title Slide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A8EEB839-6761-4E9E-9A82-056589DF385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Forcepoint PPTX Template - 2016-01-22a</Template>
  <TotalTime>18840</TotalTime>
  <Words>300</Words>
  <Application>Microsoft Office PowerPoint</Application>
  <PresentationFormat>On-screen Show (16:9)</PresentationFormat>
  <Paragraphs>181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Webdings</vt:lpstr>
      <vt:lpstr>Wingdings</vt:lpstr>
      <vt:lpstr>Forcepoint PPTX Template - 2016-01-22a</vt:lpstr>
      <vt:lpstr>1_Forcepoint PPTX Template - 2016-01-22a</vt:lpstr>
      <vt:lpstr>Title Slide</vt:lpstr>
      <vt:lpstr>Kvadrātiskas kongruences</vt:lpstr>
      <vt:lpstr>PowerPoint Presentation</vt:lpstr>
      <vt:lpstr>Mājasdarbs 5.12 (IMO2016.4)</vt:lpstr>
      <vt:lpstr>Kvadrātiskas kongruences</vt:lpstr>
      <vt:lpstr>Funkcijas f(n)=n^2+n+1 vērtības un atlikumi </vt:lpstr>
      <vt:lpstr>Nulles atlikumu savstarpējais novietojums</vt:lpstr>
      <vt:lpstr>Pella vienādojumi</vt:lpstr>
      <vt:lpstr>Mājasdarbs 2.11 (EGMO2016.6)</vt:lpstr>
      <vt:lpstr>Piemēri</vt:lpstr>
      <vt:lpstr>Divu veidu atrisinājumi</vt:lpstr>
      <vt:lpstr>Pella vienādojumi</vt:lpstr>
      <vt:lpstr>Vēl viena variācija</vt:lpstr>
      <vt:lpstr>Racionāli tuvinājumi un ķēžu daļas</vt:lpstr>
    </vt:vector>
  </TitlesOfParts>
  <Company>Websense,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Skaitļu teorija olimpiādēs</dc:title>
  <dc:subject>Forcepoint</dc:subject>
  <dc:creator>Apsitis, Kalvis</dc:creator>
  <cp:lastModifiedBy>Kalvis Apsītis</cp:lastModifiedBy>
  <cp:revision>602</cp:revision>
  <dcterms:created xsi:type="dcterms:W3CDTF">2016-04-09T20:26:42Z</dcterms:created>
  <dcterms:modified xsi:type="dcterms:W3CDTF">2022-01-16T20:06:26Z</dcterms:modified>
</cp:coreProperties>
</file>