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80" r:id="rId2"/>
    <p:sldId id="328" r:id="rId3"/>
    <p:sldId id="306" r:id="rId4"/>
    <p:sldId id="354" r:id="rId5"/>
    <p:sldId id="355" r:id="rId6"/>
    <p:sldId id="356" r:id="rId7"/>
    <p:sldId id="357" r:id="rId8"/>
    <p:sldId id="358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28"/>
            <p14:sldId id="306"/>
          </p14:sldIdLst>
        </p14:section>
        <p14:section name="Linked lists" id="{62458B2C-3DC7-4A09-942F-4152940BE323}">
          <p14:sldIdLst>
            <p14:sldId id="354"/>
            <p14:sldId id="355"/>
            <p14:sldId id="356"/>
            <p14:sldId id="357"/>
            <p14:sldId id="358"/>
          </p14:sldIdLst>
        </p14:section>
        <p14:section name="Array Lists" id="{8A186743-8FFC-4C6A-A24C-B575D45BDE9D}">
          <p14:sldIdLst/>
        </p14:section>
        <p14:section name="Iterators" id="{A3531265-4C28-47B6-A182-205B6EE3FE8E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Lists" id="{065F20BC-1D18-49F2-BCAB-D1D5D5DBD13C}">
          <p14:sldIdLst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9.xml"/><Relationship Id="rId7" Type="http://schemas.openxmlformats.org/officeDocument/2006/relationships/slide" Target="slides/slide24.xml"/><Relationship Id="rId2" Type="http://schemas.openxmlformats.org/officeDocument/2006/relationships/slide" Target="slides/slide15.xml"/><Relationship Id="rId1" Type="http://schemas.openxmlformats.org/officeDocument/2006/relationships/slide" Target="slides/slide14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4294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9911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7027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7084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67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73867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0429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4066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10535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0585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52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23055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71979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24794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34628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0594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32057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691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3010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27259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72166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5141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92474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217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2010 Goodrich, Tamassia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6B67A-33DB-4139-AB42-DE286B82395E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3330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50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7594-9369-4BD5-B098-F2392BA5D514}" type="datetime8">
              <a:rPr lang="en-US"/>
              <a:pPr>
                <a:defRPr/>
              </a:pPr>
              <a:t>9/13/2021 12:12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Linked Lists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C5F1E-79ED-49F5-9198-BBF4E00248A7}" type="slidenum">
              <a:rPr lang="en-US" altLang="lv-LV"/>
              <a:pPr/>
              <a:t>‹#›</a:t>
            </a:fld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101775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  <p:sldLayoutId id="2147483699" r:id="rId6"/>
    <p:sldLayoutId id="2147483700" r:id="rId7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3.1. List Structures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Data structures that support iterators are called </a:t>
            </a:r>
            <a:r>
              <a:rPr lang="en-US" altLang="lv-LV" sz="2400" dirty="0">
                <a:solidFill>
                  <a:schemeClr val="tx2"/>
                </a:solidFill>
              </a:rPr>
              <a:t>containers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Examples include Stack, Queue, Vector, List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lv-LV" sz="2400" dirty="0"/>
              <a:t>Various notions of iterator: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(standard) iterator</a:t>
            </a:r>
            <a:r>
              <a:rPr lang="en-US" altLang="lv-LV" sz="2000" dirty="0"/>
              <a:t>: allows read-write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 err="1">
                <a:solidFill>
                  <a:schemeClr val="tx2"/>
                </a:solidFill>
              </a:rPr>
              <a:t>const</a:t>
            </a:r>
            <a:r>
              <a:rPr lang="en-US" altLang="lv-LV" sz="2000" dirty="0">
                <a:solidFill>
                  <a:schemeClr val="tx2"/>
                </a:solidFill>
              </a:rPr>
              <a:t> iterator</a:t>
            </a:r>
            <a:r>
              <a:rPr lang="en-US" altLang="lv-LV" sz="2000" dirty="0"/>
              <a:t>: provides read-only access to elements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bidirectional iterator</a:t>
            </a:r>
            <a:r>
              <a:rPr lang="en-US" altLang="lv-LV" sz="2000" dirty="0"/>
              <a:t>: supports both ++p and –p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lv-LV" sz="2000" dirty="0">
                <a:solidFill>
                  <a:schemeClr val="tx2"/>
                </a:solidFill>
              </a:rPr>
              <a:t>random-access iterator</a:t>
            </a:r>
            <a:r>
              <a:rPr lang="en-US" altLang="lv-LV" sz="2000" dirty="0"/>
              <a:t>: supports both </a:t>
            </a:r>
            <a:r>
              <a:rPr lang="en-US" altLang="lv-LV" sz="2000" dirty="0" err="1"/>
              <a:t>p+i</a:t>
            </a:r>
            <a:r>
              <a:rPr lang="en-US" altLang="lv-LV" sz="2000" dirty="0"/>
              <a:t> and p-</a:t>
            </a:r>
            <a:r>
              <a:rPr lang="en-US" altLang="lv-LV" sz="2000" dirty="0" err="1"/>
              <a:t>i</a:t>
            </a:r>
            <a:endParaRPr lang="en-US" altLang="lv-LV" sz="2000" dirty="0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86B164A-179E-4241-8831-6A98085B5E92}" type="slidenum">
              <a:rPr lang="en-US" altLang="lv-LV" sz="1400"/>
              <a:pPr eaLnBrk="1" hangingPunct="1"/>
              <a:t>10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12222981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Iterating through a Container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 dirty="0"/>
              <a:t>Let C be </a:t>
            </a:r>
            <a:r>
              <a:rPr lang="en-US" altLang="lv-LV" sz="2800" dirty="0" smtClean="0"/>
              <a:t>an array-type </a:t>
            </a:r>
            <a:r>
              <a:rPr lang="en-US" altLang="lv-LV" sz="2800" dirty="0"/>
              <a:t>container and p be an iterator for 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(p 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C.begin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C.end</a:t>
            </a:r>
            <a:r>
              <a:rPr lang="en-US" altLang="lv-LV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loop_body</a:t>
            </a:r>
            <a:endParaRPr lang="en-US" altLang="lv-LV" i="1" dirty="0" smtClean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/>
            <a:r>
              <a:rPr lang="en-US" altLang="lv-LV" sz="2800" dirty="0"/>
              <a:t>Example: (with an STL vector)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typedef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vector&lt;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&gt;::iterator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Iterator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sum = 0;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(Iterator p =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V.begin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p != </a:t>
            </a:r>
            <a:r>
              <a:rPr lang="en-US" altLang="lv-LV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V.end</a:t>
            </a: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 ++p)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sum += *p;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lv-LV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return sum;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F5F9973-F4FA-4473-919A-AB2CA1A490E7}" type="slidenum">
              <a:rPr lang="en-US" altLang="lv-LV" sz="1400"/>
              <a:pPr eaLnBrk="1" hangingPunct="1"/>
              <a:t>11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7258529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Implementing Iterators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Array-based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array A of the n elements</a:t>
            </a:r>
          </a:p>
          <a:p>
            <a:pPr lvl="1" eaLnBrk="1" hangingPunct="1"/>
            <a:r>
              <a:rPr lang="en-US" altLang="lv-LV" sz="2200"/>
              <a:t>index i that keeps track of the cursor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0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n (index following the last element)</a:t>
            </a:r>
          </a:p>
          <a:p>
            <a:pPr eaLnBrk="1" hangingPunct="1"/>
            <a:r>
              <a:rPr lang="en-US" altLang="lv-LV" sz="2500">
                <a:solidFill>
                  <a:schemeClr val="tx2"/>
                </a:solidFill>
              </a:rPr>
              <a:t>Linked list-based</a:t>
            </a:r>
            <a:endParaRPr lang="en-US" altLang="lv-LV" sz="2500"/>
          </a:p>
          <a:p>
            <a:pPr lvl="1" eaLnBrk="1" hangingPunct="1"/>
            <a:r>
              <a:rPr lang="en-US" altLang="lv-LV" sz="2200"/>
              <a:t>doubly-linked list L storing the elements, with sentinels for header and trailer</a:t>
            </a:r>
          </a:p>
          <a:p>
            <a:pPr lvl="1" eaLnBrk="1" hangingPunct="1"/>
            <a:r>
              <a:rPr lang="en-US" altLang="lv-LV" sz="2200"/>
              <a:t>pointer to node containing the current element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begin</a:t>
            </a:r>
            <a:r>
              <a:rPr lang="en-US" altLang="lv-LV" sz="2200"/>
              <a:t>() = front node</a:t>
            </a:r>
          </a:p>
          <a:p>
            <a:pPr lvl="1" eaLnBrk="1" hangingPunct="1"/>
            <a:r>
              <a:rPr lang="en-US" altLang="lv-LV" sz="2200">
                <a:solidFill>
                  <a:schemeClr val="tx2"/>
                </a:solidFill>
              </a:rPr>
              <a:t>end</a:t>
            </a:r>
            <a:r>
              <a:rPr lang="en-US" altLang="lv-LV" sz="2200"/>
              <a:t>() = trailer node (just after last node)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2D122DF-9BA4-4809-9583-B20D5639864F}" type="slidenum">
              <a:rPr lang="en-US" altLang="lv-LV" sz="1400"/>
              <a:pPr eaLnBrk="1" hangingPunct="1"/>
              <a:t>12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51886463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STL Iterators in C++</a:t>
            </a: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Each STL container type C supports </a:t>
            </a:r>
            <a:r>
              <a:rPr lang="en-US" dirty="0" err="1"/>
              <a:t>iterators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read/write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rgbClr val="2C61F6"/>
                </a:solidFill>
              </a:rPr>
              <a:t>C::</a:t>
            </a:r>
            <a:r>
              <a:rPr lang="en-US" sz="2000" dirty="0" err="1">
                <a:solidFill>
                  <a:srgbClr val="2C61F6"/>
                </a:solidFill>
              </a:rPr>
              <a:t>const_iterator</a:t>
            </a:r>
            <a:r>
              <a:rPr lang="en-US" sz="2000" dirty="0">
                <a:solidFill>
                  <a:srgbClr val="2C61F6"/>
                </a:solidFill>
              </a:rPr>
              <a:t> </a:t>
            </a:r>
            <a:r>
              <a:rPr lang="en-US" sz="2000" dirty="0"/>
              <a:t>– read-only </a:t>
            </a:r>
            <a:r>
              <a:rPr lang="en-US" sz="2000" dirty="0" err="1"/>
              <a:t>iterator</a:t>
            </a:r>
            <a:r>
              <a:rPr lang="en-US" sz="2000" dirty="0"/>
              <a:t> type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rgbClr val="0033CC"/>
                </a:solidFill>
              </a:rPr>
              <a:t>C.begin</a:t>
            </a:r>
            <a:r>
              <a:rPr lang="en-US" sz="2000" dirty="0">
                <a:solidFill>
                  <a:srgbClr val="0033CC"/>
                </a:solidFill>
              </a:rPr>
              <a:t>(), </a:t>
            </a:r>
            <a:r>
              <a:rPr lang="en-US" sz="2000" dirty="0" err="1">
                <a:solidFill>
                  <a:srgbClr val="0033CC"/>
                </a:solidFill>
              </a:rPr>
              <a:t>C.end</a:t>
            </a:r>
            <a:r>
              <a:rPr lang="en-US" sz="2000" dirty="0">
                <a:solidFill>
                  <a:srgbClr val="0033CC"/>
                </a:solidFill>
              </a:rPr>
              <a:t>() </a:t>
            </a:r>
            <a:r>
              <a:rPr lang="en-US" sz="2000" dirty="0"/>
              <a:t>– return start/end </a:t>
            </a:r>
            <a:r>
              <a:rPr lang="en-US" sz="2000" dirty="0" err="1"/>
              <a:t>iterators</a:t>
            </a:r>
            <a:endParaRPr lang="en-US" sz="2000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This </a:t>
            </a:r>
            <a:r>
              <a:rPr lang="en-US" dirty="0" err="1"/>
              <a:t>iterator</a:t>
            </a:r>
            <a:r>
              <a:rPr lang="en-US" dirty="0"/>
              <a:t>-based operators and methods: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*p: </a:t>
            </a:r>
            <a:r>
              <a:rPr lang="en-US" sz="2000" dirty="0"/>
              <a:t>access current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++p, --p: </a:t>
            </a:r>
            <a:r>
              <a:rPr lang="en-US" sz="2000" dirty="0"/>
              <a:t>advance to next/previous element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 err="1">
                <a:solidFill>
                  <a:schemeClr val="tx2"/>
                </a:solidFill>
              </a:rPr>
              <a:t>C.assign</a:t>
            </a:r>
            <a:r>
              <a:rPr lang="en-US" sz="2000" dirty="0">
                <a:solidFill>
                  <a:schemeClr val="tx2"/>
                </a:solidFill>
              </a:rPr>
              <a:t>(p, q):</a:t>
            </a:r>
            <a:r>
              <a:rPr lang="en-US" sz="2000" dirty="0"/>
              <a:t> replace C with contents referenced by the </a:t>
            </a:r>
            <a:r>
              <a:rPr lang="en-US" sz="2000" dirty="0" err="1"/>
              <a:t>iterator</a:t>
            </a:r>
            <a:r>
              <a:rPr lang="en-US" sz="2000" dirty="0"/>
              <a:t> range [p, q) (from p up to, but not including, q)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insert(p, e): </a:t>
            </a:r>
            <a:r>
              <a:rPr lang="en-US" sz="2000" dirty="0"/>
              <a:t>insert e prior to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erase(p): </a:t>
            </a:r>
            <a:r>
              <a:rPr lang="en-US" sz="2000" dirty="0"/>
              <a:t>remove element at position 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erase(p, q): </a:t>
            </a:r>
            <a:r>
              <a:rPr lang="en-US" sz="2000" dirty="0"/>
              <a:t>remove elements in the </a:t>
            </a:r>
            <a:r>
              <a:rPr lang="en-US" sz="2000" dirty="0" err="1"/>
              <a:t>iterator</a:t>
            </a:r>
            <a:r>
              <a:rPr lang="en-US" sz="2000" dirty="0"/>
              <a:t> range [p, q)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869FB1-838A-41F9-B199-239AC2B1F989}" type="slidenum">
              <a:rPr lang="en-US" altLang="lv-LV" sz="1400"/>
              <a:pPr eaLnBrk="1" hangingPunct="1"/>
              <a:t>13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168375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Sequence ADT</a:t>
            </a:r>
          </a:p>
        </p:txBody>
      </p:sp>
      <p:sp>
        <p:nvSpPr>
          <p:cNvPr id="922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The </a:t>
            </a:r>
            <a:r>
              <a:rPr lang="en-US" altLang="lv-LV" sz="2400">
                <a:solidFill>
                  <a:schemeClr val="tx2"/>
                </a:solidFill>
              </a:rPr>
              <a:t>Sequence</a:t>
            </a:r>
            <a:r>
              <a:rPr lang="en-US" altLang="lv-LV" sz="2400"/>
              <a:t> ADT is the union of the Array List and Node List ADTs</a:t>
            </a:r>
          </a:p>
          <a:p>
            <a:pPr eaLnBrk="1" hangingPunct="1"/>
            <a:r>
              <a:rPr lang="en-US" altLang="lv-LV" sz="2400"/>
              <a:t>Elements accessed by</a:t>
            </a:r>
          </a:p>
          <a:p>
            <a:pPr lvl="1" eaLnBrk="1" hangingPunct="1"/>
            <a:r>
              <a:rPr lang="en-US" altLang="lv-LV" sz="2000"/>
              <a:t>Index, or</a:t>
            </a:r>
          </a:p>
          <a:p>
            <a:pPr lvl="1" eaLnBrk="1" hangingPunct="1"/>
            <a:r>
              <a:rPr lang="en-US" altLang="lv-LV" sz="2000"/>
              <a:t>Position</a:t>
            </a:r>
          </a:p>
          <a:p>
            <a:pPr eaLnBrk="1" hangingPunct="1"/>
            <a:r>
              <a:rPr lang="en-US" altLang="lv-LV" sz="2400"/>
              <a:t>Generic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size</a:t>
            </a:r>
            <a:r>
              <a:rPr lang="en-US" altLang="lv-LV" sz="2000"/>
              <a:t>(), </a:t>
            </a:r>
            <a:r>
              <a:rPr lang="en-US" altLang="lv-LV" sz="2000">
                <a:solidFill>
                  <a:schemeClr val="tx2"/>
                </a:solidFill>
              </a:rPr>
              <a:t>empty</a:t>
            </a:r>
            <a:r>
              <a:rPr lang="en-US" altLang="lv-LV" sz="2000"/>
              <a:t>()</a:t>
            </a:r>
          </a:p>
          <a:p>
            <a:pPr eaLnBrk="1" hangingPunct="1"/>
            <a:r>
              <a:rPr lang="en-US" altLang="lv-LV" sz="2400"/>
              <a:t>ArrayList-based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at</a:t>
            </a:r>
            <a:r>
              <a:rPr lang="en-US" altLang="lv-LV" sz="2000"/>
              <a:t>(i), </a:t>
            </a:r>
            <a:r>
              <a:rPr lang="en-US" altLang="lv-LV" sz="2000">
                <a:solidFill>
                  <a:schemeClr val="tx2"/>
                </a:solidFill>
              </a:rPr>
              <a:t>set</a:t>
            </a:r>
            <a:r>
              <a:rPr lang="en-US" altLang="lv-LV" sz="2000"/>
              <a:t>(i, o),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(i, o), </a:t>
            </a:r>
            <a:r>
              <a:rPr lang="en-US" altLang="lv-LV" sz="2000">
                <a:solidFill>
                  <a:schemeClr val="tx2"/>
                </a:solidFill>
              </a:rPr>
              <a:t>erase</a:t>
            </a:r>
            <a:r>
              <a:rPr lang="en-US" altLang="lv-LV" sz="2000"/>
              <a:t>(i)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1B2AF52-B608-456F-8CF5-CDE1CE9AE74C}" type="slidenum">
              <a:rPr lang="en-US" altLang="lv-LV" sz="1400"/>
              <a:pPr eaLnBrk="1" hangingPunct="1"/>
              <a:t>14</a:t>
            </a:fld>
            <a:endParaRPr lang="en-US" altLang="lv-LV" sz="1400"/>
          </a:p>
        </p:txBody>
      </p:sp>
      <p:sp>
        <p:nvSpPr>
          <p:cNvPr id="922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86800" y="1676400"/>
            <a:ext cx="3505200" cy="4343400"/>
          </a:xfrm>
        </p:spPr>
        <p:txBody>
          <a:bodyPr/>
          <a:lstStyle/>
          <a:p>
            <a:pPr eaLnBrk="1" hangingPunct="1"/>
            <a:r>
              <a:rPr lang="en-US" altLang="lv-LV" sz="2400"/>
              <a:t>List-based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begin</a:t>
            </a:r>
            <a:r>
              <a:rPr lang="en-US" altLang="lv-LV" sz="2000"/>
              <a:t>(), </a:t>
            </a:r>
            <a:r>
              <a:rPr lang="en-US" altLang="lv-LV" sz="2000">
                <a:solidFill>
                  <a:schemeClr val="tx2"/>
                </a:solidFill>
              </a:rPr>
              <a:t>end</a:t>
            </a:r>
            <a:r>
              <a:rPr lang="en-US" altLang="lv-LV" sz="2000"/>
              <a:t>()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insertFront</a:t>
            </a:r>
            <a:r>
              <a:rPr lang="en-US" altLang="lv-LV" sz="2000"/>
              <a:t>(o),</a:t>
            </a:r>
            <a:r>
              <a:rPr lang="en-US" altLang="lv-LV" sz="2000">
                <a:solidFill>
                  <a:schemeClr val="tx2"/>
                </a:solidFill>
              </a:rPr>
              <a:t> insertBack</a:t>
            </a:r>
            <a:r>
              <a:rPr lang="en-US" altLang="lv-LV" sz="2000"/>
              <a:t>(o) 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eraseFront</a:t>
            </a:r>
            <a:r>
              <a:rPr lang="en-US" altLang="lv-LV" sz="2000"/>
              <a:t>(),</a:t>
            </a:r>
            <a:r>
              <a:rPr lang="en-US" altLang="lv-LV" sz="2000">
                <a:solidFill>
                  <a:schemeClr val="tx2"/>
                </a:solidFill>
              </a:rPr>
              <a:t> eraseBack</a:t>
            </a:r>
            <a:r>
              <a:rPr lang="en-US" altLang="lv-LV" sz="2000"/>
              <a:t>()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insert </a:t>
            </a:r>
            <a:r>
              <a:rPr lang="en-US" altLang="lv-LV" sz="2000"/>
              <a:t>(p, o), </a:t>
            </a:r>
            <a:r>
              <a:rPr lang="en-US" altLang="lv-LV" sz="2000">
                <a:solidFill>
                  <a:schemeClr val="tx2"/>
                </a:solidFill>
              </a:rPr>
              <a:t>erase</a:t>
            </a:r>
            <a:r>
              <a:rPr lang="en-US" altLang="lv-LV" sz="2000"/>
              <a:t>(p)</a:t>
            </a:r>
          </a:p>
          <a:p>
            <a:pPr eaLnBrk="1" hangingPunct="1"/>
            <a:r>
              <a:rPr lang="en-US" altLang="lv-LV" sz="2400"/>
              <a:t>Bridge methods: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atIndex</a:t>
            </a:r>
            <a:r>
              <a:rPr lang="en-US" altLang="lv-LV" sz="2000"/>
              <a:t>(i), </a:t>
            </a:r>
            <a:r>
              <a:rPr lang="en-US" altLang="lv-LV" sz="2000">
                <a:solidFill>
                  <a:schemeClr val="tx2"/>
                </a:solidFill>
              </a:rPr>
              <a:t>indexOf</a:t>
            </a:r>
            <a:r>
              <a:rPr lang="en-US" altLang="lv-LV" sz="200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304694459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Applications of Sequences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800"/>
              <a:t>The Sequence ADT is a basic, general-purpose, data structure for storing an ordered collection of elements</a:t>
            </a:r>
          </a:p>
          <a:p>
            <a:pPr eaLnBrk="1" hangingPunct="1"/>
            <a:r>
              <a:rPr lang="en-US" altLang="lv-LV" sz="2800"/>
              <a:t>Direct applications:</a:t>
            </a:r>
          </a:p>
          <a:p>
            <a:pPr lvl="1" eaLnBrk="1" hangingPunct="1"/>
            <a:r>
              <a:rPr lang="en-US" altLang="lv-LV"/>
              <a:t>Generic replacement for stack, queue, vector, or list</a:t>
            </a:r>
          </a:p>
          <a:p>
            <a:pPr lvl="1" eaLnBrk="1" hangingPunct="1"/>
            <a:r>
              <a:rPr lang="en-US" altLang="lv-LV"/>
              <a:t>small database (e.g., address book)</a:t>
            </a:r>
          </a:p>
          <a:p>
            <a:pPr eaLnBrk="1" hangingPunct="1"/>
            <a:r>
              <a:rPr lang="en-US" altLang="lv-LV" sz="2800"/>
              <a:t>Indirect applications:</a:t>
            </a:r>
          </a:p>
          <a:p>
            <a:pPr lvl="1" eaLnBrk="1" hangingPunct="1"/>
            <a:r>
              <a:rPr lang="en-US" altLang="lv-LV"/>
              <a:t>Building block of more complex data structures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83933E1-581C-42BD-84FF-FCBFF368309D}" type="slidenum">
              <a:rPr lang="en-US" altLang="lv-LV" sz="1400"/>
              <a:pPr eaLnBrk="1" hangingPunct="1"/>
              <a:t>15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8224215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Linked List Implementation</a:t>
            </a:r>
          </a:p>
        </p:txBody>
      </p:sp>
      <p:sp>
        <p:nvSpPr>
          <p:cNvPr id="1126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310186" cy="4114800"/>
          </a:xfrm>
          <a:noFill/>
        </p:spPr>
        <p:txBody>
          <a:bodyPr/>
          <a:lstStyle/>
          <a:p>
            <a:pPr eaLnBrk="1" hangingPunct="1"/>
            <a:r>
              <a:rPr lang="en-US" altLang="lv-LV" sz="2000" dirty="0"/>
              <a:t>A doubly linked list provides a reasonable implementation of the Sequence ADT</a:t>
            </a:r>
          </a:p>
          <a:p>
            <a:pPr eaLnBrk="1" hangingPunct="1"/>
            <a:r>
              <a:rPr lang="en-US" altLang="lv-LV" sz="2000" dirty="0"/>
              <a:t>Nodes implement Position and store:</a:t>
            </a:r>
          </a:p>
          <a:p>
            <a:pPr lvl="1" eaLnBrk="1" hangingPunct="1"/>
            <a:r>
              <a:rPr lang="en-US" altLang="lv-LV" sz="1800" dirty="0"/>
              <a:t>element</a:t>
            </a:r>
          </a:p>
          <a:p>
            <a:pPr lvl="1" eaLnBrk="1" hangingPunct="1"/>
            <a:r>
              <a:rPr lang="en-US" altLang="lv-LV" sz="1800" dirty="0"/>
              <a:t>link to the previous node</a:t>
            </a:r>
          </a:p>
          <a:p>
            <a:pPr lvl="1" eaLnBrk="1" hangingPunct="1"/>
            <a:r>
              <a:rPr lang="en-US" altLang="lv-LV" sz="1800" dirty="0"/>
              <a:t>link to the next node</a:t>
            </a:r>
          </a:p>
          <a:p>
            <a:pPr eaLnBrk="1" hangingPunct="1"/>
            <a:r>
              <a:rPr lang="en-US" altLang="lv-LV" sz="2000" dirty="0"/>
              <a:t>Special trailer and header nodes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1D5948-E5DC-4F13-8FAB-ED0023315E92}" type="slidenum">
              <a:rPr lang="en-US" altLang="lv-LV" sz="1400"/>
              <a:pPr eaLnBrk="1" hangingPunct="1"/>
              <a:t>16</a:t>
            </a:fld>
            <a:endParaRPr lang="en-US" altLang="lv-LV" sz="1400"/>
          </a:p>
        </p:txBody>
      </p:sp>
      <p:sp>
        <p:nvSpPr>
          <p:cNvPr id="11270" name="Rectangle 15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1" name="Rectangle 16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2" name="Rectangle 17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3" name="Freeform 18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4" name="Rectangle 19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6" name="Rectangle 21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7" name="Freeform 22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79" name="Rectangle 24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0" name="Rectangle 25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1" name="Freeform 26"/>
          <p:cNvSpPr>
            <a:spLocks/>
          </p:cNvSpPr>
          <p:nvPr/>
        </p:nvSpPr>
        <p:spPr bwMode="auto">
          <a:xfrm>
            <a:off x="7239000" y="46624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2" name="Rectangle 27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3" name="Rectangle 28"/>
          <p:cNvSpPr>
            <a:spLocks noChangeArrowheads="1"/>
          </p:cNvSpPr>
          <p:nvPr/>
        </p:nvSpPr>
        <p:spPr bwMode="auto">
          <a:xfrm>
            <a:off x="8305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4" name="Rectangle 29"/>
          <p:cNvSpPr>
            <a:spLocks noChangeArrowheads="1"/>
          </p:cNvSpPr>
          <p:nvPr/>
        </p:nvSpPr>
        <p:spPr bwMode="auto">
          <a:xfrm>
            <a:off x="861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85" name="Freeform 30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6" name="Freeform 31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7" name="Freeform 32"/>
          <p:cNvSpPr>
            <a:spLocks/>
          </p:cNvSpPr>
          <p:nvPr/>
        </p:nvSpPr>
        <p:spPr bwMode="auto">
          <a:xfrm rot="10800000">
            <a:off x="7391400" y="4814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8" name="Freeform 33"/>
          <p:cNvSpPr>
            <a:spLocks/>
          </p:cNvSpPr>
          <p:nvPr/>
        </p:nvSpPr>
        <p:spPr bwMode="auto">
          <a:xfrm>
            <a:off x="381317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89" name="Freeform 34"/>
          <p:cNvSpPr>
            <a:spLocks/>
          </p:cNvSpPr>
          <p:nvPr/>
        </p:nvSpPr>
        <p:spPr bwMode="auto">
          <a:xfrm>
            <a:off x="533400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0" name="Freeform 35"/>
          <p:cNvSpPr>
            <a:spLocks/>
          </p:cNvSpPr>
          <p:nvPr/>
        </p:nvSpPr>
        <p:spPr bwMode="auto">
          <a:xfrm>
            <a:off x="6854826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1" name="Freeform 36"/>
          <p:cNvSpPr>
            <a:spLocks/>
          </p:cNvSpPr>
          <p:nvPr/>
        </p:nvSpPr>
        <p:spPr bwMode="auto">
          <a:xfrm>
            <a:off x="8375651" y="48006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1292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384801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3" name="Picture 3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384801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4" name="Picture 3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384801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1295" name="Picture 4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384801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296" name="Rectangle 41"/>
          <p:cNvSpPr>
            <a:spLocks noChangeArrowheads="1"/>
          </p:cNvSpPr>
          <p:nvPr/>
        </p:nvSpPr>
        <p:spPr bwMode="auto">
          <a:xfrm>
            <a:off x="952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7" name="Rectangle 42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298" name="Freeform 43"/>
          <p:cNvSpPr>
            <a:spLocks/>
          </p:cNvSpPr>
          <p:nvPr/>
        </p:nvSpPr>
        <p:spPr bwMode="auto">
          <a:xfrm>
            <a:off x="8763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299" name="Freeform 44"/>
          <p:cNvSpPr>
            <a:spLocks/>
          </p:cNvSpPr>
          <p:nvPr/>
        </p:nvSpPr>
        <p:spPr bwMode="auto">
          <a:xfrm rot="10800000">
            <a:off x="8915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0" name="Freeform 45"/>
          <p:cNvSpPr>
            <a:spLocks/>
          </p:cNvSpPr>
          <p:nvPr/>
        </p:nvSpPr>
        <p:spPr bwMode="auto">
          <a:xfrm>
            <a:off x="2667000" y="46482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1" name="Freeform 46"/>
          <p:cNvSpPr>
            <a:spLocks/>
          </p:cNvSpPr>
          <p:nvPr/>
        </p:nvSpPr>
        <p:spPr bwMode="auto">
          <a:xfrm rot="10800000">
            <a:off x="2819400" y="4800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1302" name="Text Box 47"/>
          <p:cNvSpPr txBox="1">
            <a:spLocks noChangeArrowheads="1"/>
          </p:cNvSpPr>
          <p:nvPr/>
        </p:nvSpPr>
        <p:spPr bwMode="auto">
          <a:xfrm>
            <a:off x="9217025" y="4191001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trailer</a:t>
            </a:r>
          </a:p>
        </p:txBody>
      </p:sp>
      <p:sp>
        <p:nvSpPr>
          <p:cNvPr id="11303" name="Text Box 48"/>
          <p:cNvSpPr txBox="1">
            <a:spLocks noChangeArrowheads="1"/>
          </p:cNvSpPr>
          <p:nvPr/>
        </p:nvSpPr>
        <p:spPr bwMode="auto">
          <a:xfrm>
            <a:off x="2149476" y="4267201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header</a:t>
            </a:r>
          </a:p>
        </p:txBody>
      </p:sp>
      <p:sp>
        <p:nvSpPr>
          <p:cNvPr id="11304" name="AutoShape 49"/>
          <p:cNvSpPr>
            <a:spLocks noChangeArrowheads="1"/>
          </p:cNvSpPr>
          <p:nvPr/>
        </p:nvSpPr>
        <p:spPr bwMode="auto">
          <a:xfrm>
            <a:off x="3200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5" name="Text Box 50"/>
          <p:cNvSpPr txBox="1">
            <a:spLocks noChangeArrowheads="1"/>
          </p:cNvSpPr>
          <p:nvPr/>
        </p:nvSpPr>
        <p:spPr bwMode="auto">
          <a:xfrm>
            <a:off x="7135814" y="4251326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11306" name="AutoShape 51"/>
          <p:cNvSpPr>
            <a:spLocks noChangeArrowheads="1"/>
          </p:cNvSpPr>
          <p:nvPr/>
        </p:nvSpPr>
        <p:spPr bwMode="auto">
          <a:xfrm>
            <a:off x="3429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1307" name="Text Box 52"/>
          <p:cNvSpPr txBox="1">
            <a:spLocks noChangeArrowheads="1"/>
          </p:cNvSpPr>
          <p:nvPr/>
        </p:nvSpPr>
        <p:spPr bwMode="auto">
          <a:xfrm>
            <a:off x="7872414" y="6019801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1308" name="Rectangle 5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010400" y="1524000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Position-based methods run in constant time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lv-LV" sz="2000" dirty="0"/>
              <a:t>Index-based methods require searching from header or trailer while keeping track of indices; hence, run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382546679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Array-based Implementation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3282951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We use a circular array storing positions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A position object stores: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Index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sz="2400" dirty="0"/>
              <a:t>Indices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f</a:t>
            </a:r>
            <a:r>
              <a:rPr lang="en-US" altLang="lv-LV" sz="2400" dirty="0"/>
              <a:t> and </a:t>
            </a:r>
            <a:r>
              <a:rPr lang="en-US" altLang="lv-LV" sz="2400" b="1" i="1" dirty="0">
                <a:latin typeface="Times New Roman" panose="02020603050405020304" pitchFamily="18" charset="0"/>
              </a:rPr>
              <a:t>l</a:t>
            </a:r>
            <a:r>
              <a:rPr lang="en-US" altLang="lv-LV" sz="2400" dirty="0"/>
              <a:t> keep track of first and last positions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627D62C-C23E-49B0-82CF-1AA8F7EAF48F}" type="slidenum">
              <a:rPr lang="en-US" altLang="lv-LV" sz="1400"/>
              <a:pPr eaLnBrk="1" hangingPunct="1"/>
              <a:t>17</a:t>
            </a:fld>
            <a:endParaRPr lang="en-US" altLang="lv-LV" sz="1400"/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5346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59563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6" name="Rectangle 16"/>
          <p:cNvSpPr>
            <a:spLocks noChangeArrowheads="1"/>
          </p:cNvSpPr>
          <p:nvPr/>
        </p:nvSpPr>
        <p:spPr bwMode="auto">
          <a:xfrm>
            <a:off x="65659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7" name="Rectangle 17"/>
          <p:cNvSpPr>
            <a:spLocks noChangeArrowheads="1"/>
          </p:cNvSpPr>
          <p:nvPr/>
        </p:nvSpPr>
        <p:spPr bwMode="auto">
          <a:xfrm>
            <a:off x="71755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8" name="Rectangle 18"/>
          <p:cNvSpPr>
            <a:spLocks noChangeArrowheads="1"/>
          </p:cNvSpPr>
          <p:nvPr/>
        </p:nvSpPr>
        <p:spPr bwMode="auto">
          <a:xfrm>
            <a:off x="7785100" y="52832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299" name="Rectangle 19"/>
          <p:cNvSpPr>
            <a:spLocks noChangeArrowheads="1"/>
          </p:cNvSpPr>
          <p:nvPr/>
        </p:nvSpPr>
        <p:spPr bwMode="auto">
          <a:xfrm>
            <a:off x="54991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300" name="Rectangle 20"/>
          <p:cNvSpPr>
            <a:spLocks noChangeArrowheads="1"/>
          </p:cNvSpPr>
          <p:nvPr/>
        </p:nvSpPr>
        <p:spPr bwMode="auto">
          <a:xfrm>
            <a:off x="58039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1" name="Rectangle 23"/>
          <p:cNvSpPr>
            <a:spLocks noChangeArrowheads="1"/>
          </p:cNvSpPr>
          <p:nvPr/>
        </p:nvSpPr>
        <p:spPr bwMode="auto">
          <a:xfrm>
            <a:off x="6629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302" name="Rectangle 24"/>
          <p:cNvSpPr>
            <a:spLocks noChangeArrowheads="1"/>
          </p:cNvSpPr>
          <p:nvPr/>
        </p:nvSpPr>
        <p:spPr bwMode="auto">
          <a:xfrm>
            <a:off x="69342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3" name="Rectangle 27"/>
          <p:cNvSpPr>
            <a:spLocks noChangeArrowheads="1"/>
          </p:cNvSpPr>
          <p:nvPr/>
        </p:nvSpPr>
        <p:spPr bwMode="auto">
          <a:xfrm>
            <a:off x="78486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04" name="Rectangle 28"/>
          <p:cNvSpPr>
            <a:spLocks noChangeArrowheads="1"/>
          </p:cNvSpPr>
          <p:nvPr/>
        </p:nvSpPr>
        <p:spPr bwMode="auto">
          <a:xfrm>
            <a:off x="8153400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5" name="Rectangle 31"/>
          <p:cNvSpPr>
            <a:spLocks noChangeArrowheads="1"/>
          </p:cNvSpPr>
          <p:nvPr/>
        </p:nvSpPr>
        <p:spPr bwMode="auto">
          <a:xfrm>
            <a:off x="90439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06" name="Rectangle 32"/>
          <p:cNvSpPr>
            <a:spLocks noChangeArrowheads="1"/>
          </p:cNvSpPr>
          <p:nvPr/>
        </p:nvSpPr>
        <p:spPr bwMode="auto">
          <a:xfrm>
            <a:off x="9348788" y="389255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07" name="Freeform 34"/>
          <p:cNvSpPr>
            <a:spLocks/>
          </p:cNvSpPr>
          <p:nvPr/>
        </p:nvSpPr>
        <p:spPr bwMode="auto">
          <a:xfrm>
            <a:off x="5803900" y="4203700"/>
            <a:ext cx="539750" cy="1358900"/>
          </a:xfrm>
          <a:custGeom>
            <a:avLst/>
            <a:gdLst>
              <a:gd name="T0" fmla="*/ 431800 w 340"/>
              <a:gd name="T1" fmla="*/ 1358900 h 856"/>
              <a:gd name="T2" fmla="*/ 482600 w 340"/>
              <a:gd name="T3" fmla="*/ 863600 h 856"/>
              <a:gd name="T4" fmla="*/ 88900 w 340"/>
              <a:gd name="T5" fmla="*/ 635000 h 856"/>
              <a:gd name="T6" fmla="*/ 0 w 340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340"/>
              <a:gd name="T13" fmla="*/ 0 h 856"/>
              <a:gd name="T14" fmla="*/ 340 w 340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0" h="856">
                <a:moveTo>
                  <a:pt x="272" y="856"/>
                </a:moveTo>
                <a:cubicBezTo>
                  <a:pt x="277" y="804"/>
                  <a:pt x="340" y="620"/>
                  <a:pt x="304" y="544"/>
                </a:cubicBezTo>
                <a:cubicBezTo>
                  <a:pt x="268" y="468"/>
                  <a:pt x="107" y="491"/>
                  <a:pt x="56" y="400"/>
                </a:cubicBezTo>
                <a:cubicBezTo>
                  <a:pt x="5" y="309"/>
                  <a:pt x="12" y="83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08" name="Freeform 37"/>
          <p:cNvSpPr>
            <a:spLocks/>
          </p:cNvSpPr>
          <p:nvPr/>
        </p:nvSpPr>
        <p:spPr bwMode="auto">
          <a:xfrm>
            <a:off x="5943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12309" name="Picture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866901"/>
            <a:ext cx="685800" cy="8350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0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1898651"/>
            <a:ext cx="685800" cy="8032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1" name="Picture 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2089151"/>
            <a:ext cx="685800" cy="6127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312" name="Picture 4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25" y="2038351"/>
            <a:ext cx="685800" cy="66357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313" name="AutoShape 45"/>
          <p:cNvSpPr>
            <a:spLocks noChangeArrowheads="1"/>
          </p:cNvSpPr>
          <p:nvPr/>
        </p:nvSpPr>
        <p:spPr bwMode="auto">
          <a:xfrm>
            <a:off x="5295900" y="3454400"/>
            <a:ext cx="4991100" cy="1295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4" name="Text Box 46"/>
          <p:cNvSpPr txBox="1">
            <a:spLocks noChangeArrowheads="1"/>
          </p:cNvSpPr>
          <p:nvPr/>
        </p:nvSpPr>
        <p:spPr bwMode="auto">
          <a:xfrm>
            <a:off x="9067800" y="4352926"/>
            <a:ext cx="1169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positions</a:t>
            </a:r>
          </a:p>
        </p:txBody>
      </p:sp>
      <p:sp>
        <p:nvSpPr>
          <p:cNvPr id="12315" name="AutoShape 47"/>
          <p:cNvSpPr>
            <a:spLocks noChangeArrowheads="1"/>
          </p:cNvSpPr>
          <p:nvPr/>
        </p:nvSpPr>
        <p:spPr bwMode="auto">
          <a:xfrm>
            <a:off x="5486400" y="1549400"/>
            <a:ext cx="4724400" cy="152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6" name="Text Box 48"/>
          <p:cNvSpPr txBox="1">
            <a:spLocks noChangeArrowheads="1"/>
          </p:cNvSpPr>
          <p:nvPr/>
        </p:nvSpPr>
        <p:spPr bwMode="auto">
          <a:xfrm>
            <a:off x="8915400" y="1587501"/>
            <a:ext cx="119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12317" name="Rectangle 52"/>
          <p:cNvSpPr>
            <a:spLocks noChangeArrowheads="1"/>
          </p:cNvSpPr>
          <p:nvPr/>
        </p:nvSpPr>
        <p:spPr bwMode="auto">
          <a:xfrm>
            <a:off x="83947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8" name="Rectangle 54"/>
          <p:cNvSpPr>
            <a:spLocks noChangeArrowheads="1"/>
          </p:cNvSpPr>
          <p:nvPr/>
        </p:nvSpPr>
        <p:spPr bwMode="auto">
          <a:xfrm>
            <a:off x="90043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19" name="Rectangle 55"/>
          <p:cNvSpPr>
            <a:spLocks noChangeArrowheads="1"/>
          </p:cNvSpPr>
          <p:nvPr/>
        </p:nvSpPr>
        <p:spPr bwMode="auto">
          <a:xfrm>
            <a:off x="9613900" y="5283200"/>
            <a:ext cx="609600" cy="609600"/>
          </a:xfrm>
          <a:prstGeom prst="rect">
            <a:avLst/>
          </a:prstGeom>
          <a:solidFill>
            <a:srgbClr val="F4E9B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12320" name="Freeform 57"/>
          <p:cNvSpPr>
            <a:spLocks/>
          </p:cNvSpPr>
          <p:nvPr/>
        </p:nvSpPr>
        <p:spPr bwMode="auto">
          <a:xfrm>
            <a:off x="6765926" y="4203700"/>
            <a:ext cx="277813" cy="1358900"/>
          </a:xfrm>
          <a:custGeom>
            <a:avLst/>
            <a:gdLst>
              <a:gd name="T0" fmla="*/ 80963 w 175"/>
              <a:gd name="T1" fmla="*/ 1358900 h 856"/>
              <a:gd name="T2" fmla="*/ 28575 w 175"/>
              <a:gd name="T3" fmla="*/ 850900 h 856"/>
              <a:gd name="T4" fmla="*/ 257175 w 175"/>
              <a:gd name="T5" fmla="*/ 482600 h 856"/>
              <a:gd name="T6" fmla="*/ 155575 w 175"/>
              <a:gd name="T7" fmla="*/ 0 h 856"/>
              <a:gd name="T8" fmla="*/ 0 60000 65536"/>
              <a:gd name="T9" fmla="*/ 0 60000 65536"/>
              <a:gd name="T10" fmla="*/ 0 60000 65536"/>
              <a:gd name="T11" fmla="*/ 0 60000 65536"/>
              <a:gd name="T12" fmla="*/ 0 w 175"/>
              <a:gd name="T13" fmla="*/ 0 h 856"/>
              <a:gd name="T14" fmla="*/ 175 w 175"/>
              <a:gd name="T15" fmla="*/ 856 h 8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5" h="856">
                <a:moveTo>
                  <a:pt x="51" y="856"/>
                </a:moveTo>
                <a:cubicBezTo>
                  <a:pt x="46" y="803"/>
                  <a:pt x="0" y="628"/>
                  <a:pt x="18" y="536"/>
                </a:cubicBezTo>
                <a:cubicBezTo>
                  <a:pt x="36" y="444"/>
                  <a:pt x="149" y="393"/>
                  <a:pt x="162" y="304"/>
                </a:cubicBezTo>
                <a:cubicBezTo>
                  <a:pt x="175" y="215"/>
                  <a:pt x="111" y="63"/>
                  <a:pt x="98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1" name="Freeform 58"/>
          <p:cNvSpPr>
            <a:spLocks/>
          </p:cNvSpPr>
          <p:nvPr/>
        </p:nvSpPr>
        <p:spPr bwMode="auto">
          <a:xfrm>
            <a:off x="7467600" y="4216400"/>
            <a:ext cx="685800" cy="1346200"/>
          </a:xfrm>
          <a:custGeom>
            <a:avLst/>
            <a:gdLst>
              <a:gd name="T0" fmla="*/ 0 w 790"/>
              <a:gd name="T1" fmla="*/ 1346200 h 832"/>
              <a:gd name="T2" fmla="*/ 84206 w 790"/>
              <a:gd name="T3" fmla="*/ 893152 h 832"/>
              <a:gd name="T4" fmla="*/ 463566 w 790"/>
              <a:gd name="T5" fmla="*/ 660156 h 832"/>
              <a:gd name="T6" fmla="*/ 685800 w 790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790"/>
              <a:gd name="T13" fmla="*/ 0 h 832"/>
              <a:gd name="T14" fmla="*/ 790 w 790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0" h="832">
                <a:moveTo>
                  <a:pt x="0" y="832"/>
                </a:moveTo>
                <a:cubicBezTo>
                  <a:pt x="16" y="785"/>
                  <a:pt x="8" y="623"/>
                  <a:pt x="97" y="552"/>
                </a:cubicBezTo>
                <a:cubicBezTo>
                  <a:pt x="186" y="481"/>
                  <a:pt x="418" y="500"/>
                  <a:pt x="534" y="408"/>
                </a:cubicBezTo>
                <a:cubicBezTo>
                  <a:pt x="650" y="316"/>
                  <a:pt x="737" y="85"/>
                  <a:pt x="79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2" name="Freeform 59"/>
          <p:cNvSpPr>
            <a:spLocks/>
          </p:cNvSpPr>
          <p:nvPr/>
        </p:nvSpPr>
        <p:spPr bwMode="auto">
          <a:xfrm>
            <a:off x="8077200" y="4203700"/>
            <a:ext cx="1270000" cy="1358900"/>
          </a:xfrm>
          <a:custGeom>
            <a:avLst/>
            <a:gdLst>
              <a:gd name="T0" fmla="*/ 0 w 1170"/>
              <a:gd name="T1" fmla="*/ 1358900 h 864"/>
              <a:gd name="T2" fmla="*/ 332154 w 1170"/>
              <a:gd name="T3" fmla="*/ 742362 h 864"/>
              <a:gd name="T4" fmla="*/ 966068 w 1170"/>
              <a:gd name="T5" fmla="*/ 415220 h 864"/>
              <a:gd name="T6" fmla="*/ 1270000 w 117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170"/>
              <a:gd name="T13" fmla="*/ 0 h 864"/>
              <a:gd name="T14" fmla="*/ 1170 w 117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" h="864">
                <a:moveTo>
                  <a:pt x="0" y="864"/>
                </a:moveTo>
                <a:cubicBezTo>
                  <a:pt x="51" y="799"/>
                  <a:pt x="158" y="572"/>
                  <a:pt x="306" y="472"/>
                </a:cubicBezTo>
                <a:cubicBezTo>
                  <a:pt x="454" y="372"/>
                  <a:pt x="746" y="343"/>
                  <a:pt x="890" y="264"/>
                </a:cubicBezTo>
                <a:cubicBezTo>
                  <a:pt x="1034" y="185"/>
                  <a:pt x="1112" y="55"/>
                  <a:pt x="117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3" name="Freeform 60"/>
          <p:cNvSpPr>
            <a:spLocks/>
          </p:cNvSpPr>
          <p:nvPr/>
        </p:nvSpPr>
        <p:spPr bwMode="auto">
          <a:xfrm>
            <a:off x="7086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4" name="Freeform 61"/>
          <p:cNvSpPr>
            <a:spLocks/>
          </p:cNvSpPr>
          <p:nvPr/>
        </p:nvSpPr>
        <p:spPr bwMode="auto">
          <a:xfrm>
            <a:off x="83058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5" name="Freeform 62"/>
          <p:cNvSpPr>
            <a:spLocks/>
          </p:cNvSpPr>
          <p:nvPr/>
        </p:nvSpPr>
        <p:spPr bwMode="auto">
          <a:xfrm>
            <a:off x="9499600" y="2692400"/>
            <a:ext cx="152400" cy="1371600"/>
          </a:xfrm>
          <a:custGeom>
            <a:avLst/>
            <a:gdLst>
              <a:gd name="T0" fmla="*/ 0 w 96"/>
              <a:gd name="T1" fmla="*/ 1371600 h 864"/>
              <a:gd name="T2" fmla="*/ 114300 w 96"/>
              <a:gd name="T3" fmla="*/ 609600 h 864"/>
              <a:gd name="T4" fmla="*/ 152400 w 96"/>
              <a:gd name="T5" fmla="*/ 0 h 864"/>
              <a:gd name="T6" fmla="*/ 0 60000 65536"/>
              <a:gd name="T7" fmla="*/ 0 60000 65536"/>
              <a:gd name="T8" fmla="*/ 0 60000 65536"/>
              <a:gd name="T9" fmla="*/ 0 w 96"/>
              <a:gd name="T10" fmla="*/ 0 h 864"/>
              <a:gd name="T11" fmla="*/ 96 w 9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864">
                <a:moveTo>
                  <a:pt x="0" y="864"/>
                </a:moveTo>
                <a:cubicBezTo>
                  <a:pt x="12" y="784"/>
                  <a:pt x="56" y="528"/>
                  <a:pt x="72" y="384"/>
                </a:cubicBezTo>
                <a:cubicBezTo>
                  <a:pt x="88" y="240"/>
                  <a:pt x="91" y="80"/>
                  <a:pt x="96" y="0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2326" name="Rectangle 63"/>
          <p:cNvSpPr>
            <a:spLocks noChangeArrowheads="1"/>
          </p:cNvSpPr>
          <p:nvPr/>
        </p:nvSpPr>
        <p:spPr bwMode="auto">
          <a:xfrm>
            <a:off x="4927601" y="5397500"/>
            <a:ext cx="296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S</a:t>
            </a:r>
            <a:endParaRPr lang="en-US" altLang="lv-LV" b="1"/>
          </a:p>
        </p:txBody>
      </p:sp>
      <p:sp>
        <p:nvSpPr>
          <p:cNvPr id="12327" name="Rectangle 66"/>
          <p:cNvSpPr>
            <a:spLocks noChangeArrowheads="1"/>
          </p:cNvSpPr>
          <p:nvPr/>
        </p:nvSpPr>
        <p:spPr bwMode="auto">
          <a:xfrm>
            <a:off x="85598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l</a:t>
            </a:r>
            <a:endParaRPr lang="en-US" altLang="lv-LV"/>
          </a:p>
        </p:txBody>
      </p:sp>
      <p:sp>
        <p:nvSpPr>
          <p:cNvPr id="12328" name="Rectangle 67"/>
          <p:cNvSpPr>
            <a:spLocks noChangeArrowheads="1"/>
          </p:cNvSpPr>
          <p:nvPr/>
        </p:nvSpPr>
        <p:spPr bwMode="auto">
          <a:xfrm>
            <a:off x="6108700" y="5918200"/>
            <a:ext cx="292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b="1" i="1">
                <a:latin typeface="Times New Roman" panose="02020603050405020304" pitchFamily="18" charset="0"/>
              </a:rPr>
              <a:t>f</a:t>
            </a:r>
            <a:endParaRPr lang="en-US" altLang="lv-LV"/>
          </a:p>
        </p:txBody>
      </p:sp>
    </p:spTree>
    <p:extLst>
      <p:ext uri="{BB962C8B-B14F-4D97-AF65-F5344CB8AC3E}">
        <p14:creationId xmlns:p14="http://schemas.microsoft.com/office/powerpoint/2010/main" val="322146652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Comparing Sequence Implementations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3D3727-7592-49B0-AF82-746697CFE14F}" type="slidenum">
              <a:rPr lang="en-US" altLang="lv-LV" sz="1400"/>
              <a:pPr eaLnBrk="1" hangingPunct="1"/>
              <a:t>18</a:t>
            </a:fld>
            <a:endParaRPr lang="en-US" altLang="lv-LV" sz="1400"/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/>
        </p:nvGraphicFramePr>
        <p:xfrm>
          <a:off x="2438400" y="1616075"/>
          <a:ext cx="7620000" cy="45720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114243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258243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7137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464550"/>
                  </a:ext>
                </a:extLst>
              </a:tr>
              <a:tr h="219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size, 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27340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atIndex, indexOf, at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2037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begin, end</a:t>
                      </a:r>
                      <a:endParaRPr kumimoji="0" lang="en-US" altLang="lv-LV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91575"/>
                  </a:ext>
                </a:extLst>
              </a:tr>
              <a:tr h="342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set(p,e)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625233"/>
                  </a:ext>
                </a:extLst>
              </a:tr>
              <a:tr h="269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set(i,e)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95519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insert(i,e), erase(i)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3461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insertBack, eraseBack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747565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insertFront, eraseFront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179467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insert(p,e), erase(p)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lv-LV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11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6338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Position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3891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Position</a:t>
            </a:r>
            <a:r>
              <a:rPr lang="en-US" dirty="0" smtClean="0"/>
              <a:t> ADT models the notion of place within a data structure where a single object is stored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It gives a unified view of diverse ways of storing data, such as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cell of an array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a node of a linked list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Just one method: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object </a:t>
            </a:r>
            <a:r>
              <a:rPr lang="en-US" dirty="0" err="1" smtClean="0">
                <a:solidFill>
                  <a:schemeClr val="tx2"/>
                </a:solidFill>
              </a:rPr>
              <a:t>p.element</a:t>
            </a:r>
            <a:r>
              <a:rPr lang="en-US" dirty="0" smtClean="0"/>
              <a:t>(): returns the element at position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In C++ it is convenient to implement this as *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endParaRPr lang="en-US" dirty="0" smtClean="0"/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E82FC1-A5D2-43C9-9F2B-1D9FAE1F2ADA}" type="slidenum">
              <a:rPr lang="en-US" altLang="lv-LV" sz="1400"/>
              <a:pPr eaLnBrk="1" hangingPunct="1"/>
              <a:t>19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2163318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4000" y="1524000"/>
            <a:ext cx="4978400" cy="5181600"/>
          </a:xfrm>
        </p:spPr>
        <p:txBody>
          <a:bodyPr/>
          <a:lstStyle/>
          <a:p>
            <a:pPr marL="457200" indent="-914400">
              <a:buNone/>
            </a:pPr>
            <a:r>
              <a:rPr lang="en-US" altLang="lv-LV" dirty="0"/>
              <a:t>3.1 List-like structures</a:t>
            </a:r>
          </a:p>
          <a:p>
            <a:pPr marL="457200" indent="-914400">
              <a:buNone/>
            </a:pPr>
            <a:r>
              <a:rPr lang="en-US" altLang="lv-LV" dirty="0"/>
              <a:t>3.2 Tree-like structures</a:t>
            </a:r>
          </a:p>
          <a:p>
            <a:pPr marL="457200" indent="-914400">
              <a:buNone/>
            </a:pPr>
            <a:r>
              <a:rPr lang="en-US" altLang="lv-LV" dirty="0"/>
              <a:t>3.3	</a:t>
            </a:r>
            <a:r>
              <a:rPr lang="lv-LV" altLang="lv-LV" dirty="0"/>
              <a:t> </a:t>
            </a:r>
            <a:r>
              <a:rPr lang="en-US" altLang="lv-LV" dirty="0"/>
              <a:t>Priority queues and heaps</a:t>
            </a:r>
          </a:p>
          <a:p>
            <a:pPr marL="457200" indent="-914400">
              <a:buNone/>
            </a:pPr>
            <a:r>
              <a:rPr lang="en-US" altLang="lv-LV" dirty="0"/>
              <a:t>3.4	</a:t>
            </a:r>
            <a:r>
              <a:rPr lang="lv-LV" altLang="lv-LV" dirty="0"/>
              <a:t> </a:t>
            </a:r>
            <a:r>
              <a:rPr lang="en-US" altLang="lv-LV" dirty="0"/>
              <a:t>Maps and dictionaries</a:t>
            </a:r>
          </a:p>
          <a:p>
            <a:pPr marL="457200" indent="-914400">
              <a:buNone/>
            </a:pPr>
            <a:r>
              <a:rPr lang="en-US" altLang="lv-LV" dirty="0"/>
              <a:t>3.5	</a:t>
            </a:r>
            <a:r>
              <a:rPr lang="lv-LV" altLang="lv-LV" dirty="0"/>
              <a:t> Balancing</a:t>
            </a:r>
            <a:r>
              <a:rPr lang="en-US" altLang="lv-LV" dirty="0"/>
              <a:t> BST</a:t>
            </a:r>
          </a:p>
          <a:p>
            <a:pPr marL="457200" indent="-914400">
              <a:buNone/>
            </a:pPr>
            <a:r>
              <a:rPr lang="en-US" altLang="lv-LV" dirty="0"/>
              <a:t>3.6	</a:t>
            </a:r>
            <a:r>
              <a:rPr lang="lv-LV" altLang="lv-LV" dirty="0"/>
              <a:t> </a:t>
            </a:r>
            <a:r>
              <a:rPr lang="en-US" altLang="lv-LV" dirty="0"/>
              <a:t>Sorting algorithms</a:t>
            </a:r>
          </a:p>
          <a:p>
            <a:pPr marL="457200" indent="-914400">
              <a:buNone/>
            </a:pPr>
            <a:r>
              <a:rPr lang="en-US" altLang="lv-LV" dirty="0"/>
              <a:t>3.7	</a:t>
            </a:r>
            <a:r>
              <a:rPr lang="lv-LV" altLang="lv-LV" dirty="0"/>
              <a:t> </a:t>
            </a:r>
            <a:r>
              <a:rPr lang="en-US" altLang="lv-LV" dirty="0"/>
              <a:t>Sets and hashing</a:t>
            </a:r>
          </a:p>
          <a:p>
            <a:pPr marL="457200" indent="-914400">
              <a:buNone/>
            </a:pPr>
            <a:r>
              <a:rPr lang="en-US" altLang="lv-LV" dirty="0"/>
              <a:t>3.8	</a:t>
            </a:r>
            <a:r>
              <a:rPr lang="lv-LV" altLang="lv-LV" dirty="0"/>
              <a:t> </a:t>
            </a:r>
            <a:r>
              <a:rPr lang="en-US" altLang="lv-LV" dirty="0"/>
              <a:t>Graphs and traversals</a:t>
            </a:r>
          </a:p>
          <a:p>
            <a:pPr marL="457200" indent="-914400">
              <a:buNone/>
            </a:pPr>
            <a:r>
              <a:rPr lang="en-US" altLang="lv-LV" dirty="0"/>
              <a:t>3.9	</a:t>
            </a:r>
            <a:r>
              <a:rPr lang="lv-LV" altLang="lv-LV" dirty="0"/>
              <a:t> </a:t>
            </a:r>
            <a:r>
              <a:rPr lang="en-US" altLang="lv-LV" dirty="0"/>
              <a:t>Shortest Paths and MST</a:t>
            </a:r>
            <a:endParaRPr lang="lv-LV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16958" y="3810000"/>
            <a:ext cx="4846320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604000" y="15240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234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Node List ADT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The </a:t>
            </a:r>
            <a:r>
              <a:rPr lang="en-US" altLang="lv-LV" dirty="0" smtClean="0">
                <a:solidFill>
                  <a:schemeClr val="tx2"/>
                </a:solidFill>
              </a:rPr>
              <a:t>Node List</a:t>
            </a:r>
            <a:r>
              <a:rPr lang="en-US" altLang="lv-LV" dirty="0" smtClean="0"/>
              <a:t> ADT models a sequence of positions storing arbitrary objects</a:t>
            </a:r>
          </a:p>
          <a:p>
            <a:pPr eaLnBrk="1" hangingPunct="1"/>
            <a:r>
              <a:rPr lang="en-US" altLang="lv-LV" dirty="0" smtClean="0"/>
              <a:t>It establishes a before/after relation between positions</a:t>
            </a:r>
          </a:p>
          <a:p>
            <a:pPr eaLnBrk="1" hangingPunct="1"/>
            <a:r>
              <a:rPr lang="en-US" altLang="lv-LV" dirty="0" smtClean="0"/>
              <a:t>Generic methods:</a:t>
            </a:r>
          </a:p>
          <a:p>
            <a:pPr lvl="1" eaLnBrk="1" hangingPunct="1"/>
            <a:r>
              <a:rPr lang="en-US" altLang="lv-LV" dirty="0" smtClean="0">
                <a:solidFill>
                  <a:schemeClr val="tx2"/>
                </a:solidFill>
              </a:rPr>
              <a:t>size</a:t>
            </a:r>
            <a:r>
              <a:rPr lang="en-US" altLang="lv-LV" dirty="0" smtClean="0"/>
              <a:t>(), </a:t>
            </a:r>
            <a:r>
              <a:rPr lang="en-US" altLang="lv-LV" dirty="0" smtClean="0">
                <a:solidFill>
                  <a:schemeClr val="tx2"/>
                </a:solidFill>
              </a:rPr>
              <a:t>empty</a:t>
            </a:r>
            <a:r>
              <a:rPr lang="en-US" altLang="lv-LV" dirty="0" smtClean="0"/>
              <a:t>()</a:t>
            </a:r>
          </a:p>
          <a:p>
            <a:pPr lvl="1" eaLnBrk="1" hangingPunct="1"/>
            <a:endParaRPr lang="en-US" altLang="lv-LV" dirty="0"/>
          </a:p>
          <a:p>
            <a:pPr eaLnBrk="1" hangingPunct="1"/>
            <a:endParaRPr lang="en-US" altLang="lv-LV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begin</a:t>
            </a:r>
            <a:r>
              <a:rPr lang="en-US" dirty="0"/>
              <a:t>(), </a:t>
            </a:r>
            <a:r>
              <a:rPr lang="en-US" dirty="0">
                <a:solidFill>
                  <a:schemeClr val="tx2"/>
                </a:solidFill>
              </a:rPr>
              <a:t>end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Update methods: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insertFront</a:t>
            </a:r>
            <a:r>
              <a:rPr lang="en-US" dirty="0"/>
              <a:t>(e), </a:t>
            </a:r>
            <a:r>
              <a:rPr lang="en-US" dirty="0" err="1">
                <a:solidFill>
                  <a:schemeClr val="tx2"/>
                </a:solidFill>
              </a:rPr>
              <a:t>insertBack</a:t>
            </a:r>
            <a:r>
              <a:rPr lang="en-US" dirty="0"/>
              <a:t>(e)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err="1">
                <a:solidFill>
                  <a:schemeClr val="tx2"/>
                </a:solidFill>
              </a:rPr>
              <a:t>removeFront</a:t>
            </a:r>
            <a:r>
              <a:rPr lang="en-US" dirty="0"/>
              <a:t>(), </a:t>
            </a:r>
            <a:r>
              <a:rPr lang="en-US" dirty="0" err="1">
                <a:solidFill>
                  <a:schemeClr val="tx2"/>
                </a:solidFill>
              </a:rPr>
              <a:t>removeBack</a:t>
            </a:r>
            <a:r>
              <a:rPr lang="en-US" dirty="0"/>
              <a:t>()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Iterator-based update: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insert</a:t>
            </a:r>
            <a:r>
              <a:rPr lang="en-US" dirty="0"/>
              <a:t>(p, e)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chemeClr val="tx2"/>
                </a:solidFill>
              </a:rPr>
              <a:t>remove</a:t>
            </a:r>
            <a:r>
              <a:rPr lang="en-US" dirty="0"/>
              <a:t>(p)</a:t>
            </a:r>
          </a:p>
          <a:p>
            <a:endParaRPr lang="lv-LV" dirty="0"/>
          </a:p>
        </p:txBody>
      </p:sp>
      <p:sp>
        <p:nvSpPr>
          <p:cNvPr id="51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142EB8C-686A-40DA-81CC-50AB39A25999}" type="slidenum">
              <a:rPr lang="en-US" altLang="lv-LV" sz="1400"/>
              <a:pPr eaLnBrk="1" hangingPunct="1"/>
              <a:t>20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86705324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Doubly Linked List</a:t>
            </a:r>
            <a:endParaRPr lang="en-US" altLang="lv-LV" smtClean="0">
              <a:cs typeface="Tahoma" panose="020B0604030504040204" pitchFamily="3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627690" cy="2514599"/>
          </a:xfrm>
        </p:spPr>
        <p:txBody>
          <a:bodyPr/>
          <a:lstStyle/>
          <a:p>
            <a:pPr eaLnBrk="1" hangingPunct="1"/>
            <a:r>
              <a:rPr lang="en-US" altLang="lv-LV" sz="2000" dirty="0"/>
              <a:t>A doubly linked list provides a natural implementation of the Node List ADT</a:t>
            </a:r>
          </a:p>
          <a:p>
            <a:pPr eaLnBrk="1" hangingPunct="1"/>
            <a:r>
              <a:rPr lang="en-US" altLang="lv-LV" sz="2000" dirty="0"/>
              <a:t>Nodes implement Position and store:</a:t>
            </a:r>
          </a:p>
          <a:p>
            <a:pPr lvl="1" eaLnBrk="1" hangingPunct="1"/>
            <a:r>
              <a:rPr lang="en-US" altLang="lv-LV" sz="1800" dirty="0"/>
              <a:t>element</a:t>
            </a:r>
          </a:p>
          <a:p>
            <a:pPr lvl="1" eaLnBrk="1" hangingPunct="1"/>
            <a:r>
              <a:rPr lang="en-US" altLang="lv-LV" sz="1800" dirty="0"/>
              <a:t>link to the previous node</a:t>
            </a:r>
          </a:p>
          <a:p>
            <a:pPr lvl="1" eaLnBrk="1" hangingPunct="1"/>
            <a:r>
              <a:rPr lang="en-US" altLang="lv-LV" sz="1800" dirty="0"/>
              <a:t>link to the next node</a:t>
            </a:r>
          </a:p>
          <a:p>
            <a:pPr eaLnBrk="1" hangingPunct="1"/>
            <a:r>
              <a:rPr lang="en-US" altLang="lv-LV" sz="2000" dirty="0"/>
              <a:t>Special trailer and header nodes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04046A-E488-4CCD-8A77-2E57C0A6B144}" type="slidenum">
              <a:rPr lang="en-US" altLang="lv-LV" sz="1400"/>
              <a:pPr eaLnBrk="1" hangingPunct="1"/>
              <a:t>21</a:t>
            </a:fld>
            <a:endParaRPr lang="en-US" altLang="lv-LV" sz="140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879792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9296401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9794876" y="2514601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cxnSp>
        <p:nvCxnSpPr>
          <p:cNvPr id="6153" name="AutoShape 10"/>
          <p:cNvCxnSpPr>
            <a:cxnSpLocks noChangeShapeType="1"/>
          </p:cNvCxnSpPr>
          <p:nvPr/>
        </p:nvCxnSpPr>
        <p:spPr bwMode="auto">
          <a:xfrm rot="10800000">
            <a:off x="8299451" y="2390776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AutoShape 12"/>
          <p:cNvCxnSpPr>
            <a:cxnSpLocks noChangeShapeType="1"/>
          </p:cNvCxnSpPr>
          <p:nvPr/>
        </p:nvCxnSpPr>
        <p:spPr bwMode="auto">
          <a:xfrm flipV="1">
            <a:off x="10044113" y="2390776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3"/>
          <p:cNvCxnSpPr>
            <a:cxnSpLocks noChangeShapeType="1"/>
            <a:endCxn id="6158" idx="0"/>
          </p:cNvCxnSpPr>
          <p:nvPr/>
        </p:nvCxnSpPr>
        <p:spPr bwMode="auto">
          <a:xfrm rot="16200000" flipH="1">
            <a:off x="9280525" y="3030538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6" name="Text Box 14"/>
          <p:cNvSpPr txBox="1">
            <a:spLocks noChangeArrowheads="1"/>
          </p:cNvSpPr>
          <p:nvPr/>
        </p:nvSpPr>
        <p:spPr bwMode="auto">
          <a:xfrm>
            <a:off x="8215314" y="199390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prev</a:t>
            </a:r>
          </a:p>
        </p:txBody>
      </p:sp>
      <p:sp>
        <p:nvSpPr>
          <p:cNvPr id="6157" name="Text Box 15"/>
          <p:cNvSpPr txBox="1">
            <a:spLocks noChangeArrowheads="1"/>
          </p:cNvSpPr>
          <p:nvPr/>
        </p:nvSpPr>
        <p:spPr bwMode="auto">
          <a:xfrm>
            <a:off x="10147301" y="19939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next</a:t>
            </a: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9191626" y="3303589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3429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0" name="Rectangle 35"/>
          <p:cNvSpPr>
            <a:spLocks noChangeArrowheads="1"/>
          </p:cNvSpPr>
          <p:nvPr/>
        </p:nvSpPr>
        <p:spPr bwMode="auto">
          <a:xfrm>
            <a:off x="3733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1" name="Rectangle 36"/>
          <p:cNvSpPr>
            <a:spLocks noChangeArrowheads="1"/>
          </p:cNvSpPr>
          <p:nvPr/>
        </p:nvSpPr>
        <p:spPr bwMode="auto">
          <a:xfrm>
            <a:off x="4038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2" name="Freeform 40"/>
          <p:cNvSpPr>
            <a:spLocks/>
          </p:cNvSpPr>
          <p:nvPr/>
        </p:nvSpPr>
        <p:spPr bwMode="auto">
          <a:xfrm>
            <a:off x="4191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3" name="Rectangle 44"/>
          <p:cNvSpPr>
            <a:spLocks noChangeArrowheads="1"/>
          </p:cNvSpPr>
          <p:nvPr/>
        </p:nvSpPr>
        <p:spPr bwMode="auto">
          <a:xfrm>
            <a:off x="4953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4" name="Rectangle 45"/>
          <p:cNvSpPr>
            <a:spLocks noChangeArrowheads="1"/>
          </p:cNvSpPr>
          <p:nvPr/>
        </p:nvSpPr>
        <p:spPr bwMode="auto">
          <a:xfrm>
            <a:off x="5257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5" name="Rectangle 46"/>
          <p:cNvSpPr>
            <a:spLocks noChangeArrowheads="1"/>
          </p:cNvSpPr>
          <p:nvPr/>
        </p:nvSpPr>
        <p:spPr bwMode="auto">
          <a:xfrm>
            <a:off x="5562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6" name="Freeform 47"/>
          <p:cNvSpPr>
            <a:spLocks/>
          </p:cNvSpPr>
          <p:nvPr/>
        </p:nvSpPr>
        <p:spPr bwMode="auto">
          <a:xfrm>
            <a:off x="5715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67" name="Rectangle 50"/>
          <p:cNvSpPr>
            <a:spLocks noChangeArrowheads="1"/>
          </p:cNvSpPr>
          <p:nvPr/>
        </p:nvSpPr>
        <p:spPr bwMode="auto">
          <a:xfrm>
            <a:off x="6477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8" name="Rectangle 51"/>
          <p:cNvSpPr>
            <a:spLocks noChangeArrowheads="1"/>
          </p:cNvSpPr>
          <p:nvPr/>
        </p:nvSpPr>
        <p:spPr bwMode="auto">
          <a:xfrm>
            <a:off x="6781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69" name="Rectangle 52"/>
          <p:cNvSpPr>
            <a:spLocks noChangeArrowheads="1"/>
          </p:cNvSpPr>
          <p:nvPr/>
        </p:nvSpPr>
        <p:spPr bwMode="auto">
          <a:xfrm>
            <a:off x="7086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0" name="Freeform 53"/>
          <p:cNvSpPr>
            <a:spLocks/>
          </p:cNvSpPr>
          <p:nvPr/>
        </p:nvSpPr>
        <p:spPr bwMode="auto">
          <a:xfrm>
            <a:off x="7239000" y="49514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1" name="Rectangle 56"/>
          <p:cNvSpPr>
            <a:spLocks noChangeArrowheads="1"/>
          </p:cNvSpPr>
          <p:nvPr/>
        </p:nvSpPr>
        <p:spPr bwMode="auto">
          <a:xfrm>
            <a:off x="8001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2" name="Rectangle 57"/>
          <p:cNvSpPr>
            <a:spLocks noChangeArrowheads="1"/>
          </p:cNvSpPr>
          <p:nvPr/>
        </p:nvSpPr>
        <p:spPr bwMode="auto">
          <a:xfrm>
            <a:off x="83058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3" name="Rectangle 58"/>
          <p:cNvSpPr>
            <a:spLocks noChangeArrowheads="1"/>
          </p:cNvSpPr>
          <p:nvPr/>
        </p:nvSpPr>
        <p:spPr bwMode="auto">
          <a:xfrm>
            <a:off x="8610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74" name="Freeform 41"/>
          <p:cNvSpPr>
            <a:spLocks/>
          </p:cNvSpPr>
          <p:nvPr/>
        </p:nvSpPr>
        <p:spPr bwMode="auto">
          <a:xfrm rot="10800000">
            <a:off x="4343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5" name="Freeform 48"/>
          <p:cNvSpPr>
            <a:spLocks/>
          </p:cNvSpPr>
          <p:nvPr/>
        </p:nvSpPr>
        <p:spPr bwMode="auto">
          <a:xfrm rot="10800000">
            <a:off x="5867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6" name="Freeform 54"/>
          <p:cNvSpPr>
            <a:spLocks/>
          </p:cNvSpPr>
          <p:nvPr/>
        </p:nvSpPr>
        <p:spPr bwMode="auto">
          <a:xfrm rot="10800000">
            <a:off x="7391400" y="5103812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7" name="Freeform 63"/>
          <p:cNvSpPr>
            <a:spLocks/>
          </p:cNvSpPr>
          <p:nvPr/>
        </p:nvSpPr>
        <p:spPr bwMode="auto">
          <a:xfrm>
            <a:off x="381317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8" name="Freeform 64"/>
          <p:cNvSpPr>
            <a:spLocks/>
          </p:cNvSpPr>
          <p:nvPr/>
        </p:nvSpPr>
        <p:spPr bwMode="auto">
          <a:xfrm>
            <a:off x="533400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79" name="Freeform 65"/>
          <p:cNvSpPr>
            <a:spLocks/>
          </p:cNvSpPr>
          <p:nvPr/>
        </p:nvSpPr>
        <p:spPr bwMode="auto">
          <a:xfrm>
            <a:off x="6854826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0" name="Freeform 66"/>
          <p:cNvSpPr>
            <a:spLocks/>
          </p:cNvSpPr>
          <p:nvPr/>
        </p:nvSpPr>
        <p:spPr bwMode="auto">
          <a:xfrm>
            <a:off x="8375651" y="5089524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pic>
        <p:nvPicPr>
          <p:cNvPr id="6181" name="Picture 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5673725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2" name="Picture 6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5673725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3" name="Picture 6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673725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84" name="Picture 7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5673725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85" name="Rectangle 72"/>
          <p:cNvSpPr>
            <a:spLocks noChangeArrowheads="1"/>
          </p:cNvSpPr>
          <p:nvPr/>
        </p:nvSpPr>
        <p:spPr bwMode="auto">
          <a:xfrm>
            <a:off x="95250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6" name="Rectangle 73"/>
          <p:cNvSpPr>
            <a:spLocks noChangeArrowheads="1"/>
          </p:cNvSpPr>
          <p:nvPr/>
        </p:nvSpPr>
        <p:spPr bwMode="auto">
          <a:xfrm>
            <a:off x="2514600" y="493712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87" name="Freeform 74"/>
          <p:cNvSpPr>
            <a:spLocks/>
          </p:cNvSpPr>
          <p:nvPr/>
        </p:nvSpPr>
        <p:spPr bwMode="auto">
          <a:xfrm>
            <a:off x="8763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8" name="Freeform 75"/>
          <p:cNvSpPr>
            <a:spLocks/>
          </p:cNvSpPr>
          <p:nvPr/>
        </p:nvSpPr>
        <p:spPr bwMode="auto">
          <a:xfrm rot="10800000">
            <a:off x="8915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89" name="Freeform 76"/>
          <p:cNvSpPr>
            <a:spLocks/>
          </p:cNvSpPr>
          <p:nvPr/>
        </p:nvSpPr>
        <p:spPr bwMode="auto">
          <a:xfrm>
            <a:off x="2667000" y="49371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0" name="Freeform 77"/>
          <p:cNvSpPr>
            <a:spLocks/>
          </p:cNvSpPr>
          <p:nvPr/>
        </p:nvSpPr>
        <p:spPr bwMode="auto">
          <a:xfrm rot="10800000">
            <a:off x="2819400" y="5089524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6191" name="Text Box 78"/>
          <p:cNvSpPr txBox="1">
            <a:spLocks noChangeArrowheads="1"/>
          </p:cNvSpPr>
          <p:nvPr/>
        </p:nvSpPr>
        <p:spPr bwMode="auto">
          <a:xfrm>
            <a:off x="9217025" y="44799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trailer</a:t>
            </a:r>
          </a:p>
        </p:txBody>
      </p:sp>
      <p:sp>
        <p:nvSpPr>
          <p:cNvPr id="6192" name="Text Box 79"/>
          <p:cNvSpPr txBox="1">
            <a:spLocks noChangeArrowheads="1"/>
          </p:cNvSpPr>
          <p:nvPr/>
        </p:nvSpPr>
        <p:spPr bwMode="auto">
          <a:xfrm>
            <a:off x="2149476" y="4556125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header</a:t>
            </a:r>
          </a:p>
        </p:txBody>
      </p:sp>
      <p:sp>
        <p:nvSpPr>
          <p:cNvPr id="6193" name="AutoShape 82"/>
          <p:cNvSpPr>
            <a:spLocks noChangeArrowheads="1"/>
          </p:cNvSpPr>
          <p:nvPr/>
        </p:nvSpPr>
        <p:spPr bwMode="auto">
          <a:xfrm>
            <a:off x="3200400" y="4556124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4" name="Text Box 83"/>
          <p:cNvSpPr txBox="1">
            <a:spLocks noChangeArrowheads="1"/>
          </p:cNvSpPr>
          <p:nvPr/>
        </p:nvSpPr>
        <p:spPr bwMode="auto">
          <a:xfrm>
            <a:off x="7135814" y="4540250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nodes/positions</a:t>
            </a:r>
          </a:p>
        </p:txBody>
      </p:sp>
      <p:sp>
        <p:nvSpPr>
          <p:cNvPr id="6195" name="AutoShape 84"/>
          <p:cNvSpPr>
            <a:spLocks noChangeArrowheads="1"/>
          </p:cNvSpPr>
          <p:nvPr/>
        </p:nvSpPr>
        <p:spPr bwMode="auto">
          <a:xfrm>
            <a:off x="3429000" y="5546724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6196" name="Text Box 85"/>
          <p:cNvSpPr txBox="1">
            <a:spLocks noChangeArrowheads="1"/>
          </p:cNvSpPr>
          <p:nvPr/>
        </p:nvSpPr>
        <p:spPr bwMode="auto">
          <a:xfrm>
            <a:off x="7872414" y="6308725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6197" name="Text Box 87"/>
          <p:cNvSpPr txBox="1">
            <a:spLocks noChangeArrowheads="1"/>
          </p:cNvSpPr>
          <p:nvPr/>
        </p:nvSpPr>
        <p:spPr bwMode="auto">
          <a:xfrm>
            <a:off x="10363200" y="3352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</a:t>
            </a:r>
          </a:p>
        </p:txBody>
      </p:sp>
      <p:sp>
        <p:nvSpPr>
          <p:cNvPr id="6198" name="AutoShape 88"/>
          <p:cNvSpPr>
            <a:spLocks noChangeArrowheads="1"/>
          </p:cNvSpPr>
          <p:nvPr/>
        </p:nvSpPr>
        <p:spPr bwMode="auto">
          <a:xfrm>
            <a:off x="7924800" y="19050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54519830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operation </a:t>
            </a:r>
            <a:r>
              <a:rPr lang="en-US" altLang="lv-LV" sz="2000">
                <a:solidFill>
                  <a:schemeClr val="tx2"/>
                </a:solidFill>
              </a:rPr>
              <a:t>insert</a:t>
            </a:r>
            <a:r>
              <a:rPr lang="en-US" altLang="lv-LV" sz="2000"/>
              <a:t>(p, x), which inserts x before p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8B7F3AA-2509-4182-8D20-8E3E41C533D0}" type="slidenum">
              <a:rPr lang="en-US" altLang="lv-LV" sz="1400"/>
              <a:pPr eaLnBrk="1" hangingPunct="1"/>
              <a:t>22</a:t>
            </a:fld>
            <a:endParaRPr lang="en-US" altLang="lv-LV" sz="1400"/>
          </a:p>
        </p:txBody>
      </p:sp>
      <p:sp>
        <p:nvSpPr>
          <p:cNvPr id="7172" name="AutoShape 157"/>
          <p:cNvSpPr>
            <a:spLocks noChangeArrowheads="1"/>
          </p:cNvSpPr>
          <p:nvPr/>
        </p:nvSpPr>
        <p:spPr bwMode="auto">
          <a:xfrm>
            <a:off x="6324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5" name="Rectangle 5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6" name="Rectangle 5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7" name="Rectangle 5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78" name="Freeform 53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79" name="Rectangle 54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0" name="Rectangle 55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1" name="Rectangle 56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2" name="Freeform 57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3" name="Rectangle 58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4" name="Rectangle 59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5" name="Rectangle 60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6" name="Freeform 6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87" name="Rectangle 6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8" name="Rectangle 63"/>
          <p:cNvSpPr>
            <a:spLocks noChangeArrowheads="1"/>
          </p:cNvSpPr>
          <p:nvPr/>
        </p:nvSpPr>
        <p:spPr bwMode="auto">
          <a:xfrm>
            <a:off x="8534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89" name="Rectangle 64"/>
          <p:cNvSpPr>
            <a:spLocks noChangeArrowheads="1"/>
          </p:cNvSpPr>
          <p:nvPr/>
        </p:nvSpPr>
        <p:spPr bwMode="auto">
          <a:xfrm>
            <a:off x="883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0" name="Freeform 65"/>
          <p:cNvSpPr>
            <a:spLocks/>
          </p:cNvSpPr>
          <p:nvPr/>
        </p:nvSpPr>
        <p:spPr bwMode="auto">
          <a:xfrm rot="10800000">
            <a:off x="4572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1" name="Freeform 66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2" name="Freeform 67"/>
          <p:cNvSpPr>
            <a:spLocks/>
          </p:cNvSpPr>
          <p:nvPr/>
        </p:nvSpPr>
        <p:spPr bwMode="auto">
          <a:xfrm rot="10800000">
            <a:off x="7620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3" name="Rectangle 72"/>
          <p:cNvSpPr>
            <a:spLocks noChangeArrowheads="1"/>
          </p:cNvSpPr>
          <p:nvPr/>
        </p:nvSpPr>
        <p:spPr bwMode="auto">
          <a:xfrm>
            <a:off x="975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4" name="Rectangle 73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195" name="Freeform 74"/>
          <p:cNvSpPr>
            <a:spLocks/>
          </p:cNvSpPr>
          <p:nvPr/>
        </p:nvSpPr>
        <p:spPr bwMode="auto">
          <a:xfrm>
            <a:off x="899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6" name="Freeform 75"/>
          <p:cNvSpPr>
            <a:spLocks/>
          </p:cNvSpPr>
          <p:nvPr/>
        </p:nvSpPr>
        <p:spPr bwMode="auto">
          <a:xfrm rot="10800000">
            <a:off x="914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7" name="Freeform 76"/>
          <p:cNvSpPr>
            <a:spLocks/>
          </p:cNvSpPr>
          <p:nvPr/>
        </p:nvSpPr>
        <p:spPr bwMode="auto">
          <a:xfrm>
            <a:off x="2895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8" name="Freeform 77"/>
          <p:cNvSpPr>
            <a:spLocks/>
          </p:cNvSpPr>
          <p:nvPr/>
        </p:nvSpPr>
        <p:spPr bwMode="auto">
          <a:xfrm rot="10800000">
            <a:off x="3048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199" name="Text Box 78"/>
          <p:cNvSpPr txBox="1">
            <a:spLocks noChangeArrowheads="1"/>
          </p:cNvSpPr>
          <p:nvPr/>
        </p:nvSpPr>
        <p:spPr bwMode="auto">
          <a:xfrm>
            <a:off x="3925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00" name="Text Box 79"/>
          <p:cNvSpPr txBox="1">
            <a:spLocks noChangeArrowheads="1"/>
          </p:cNvSpPr>
          <p:nvPr/>
        </p:nvSpPr>
        <p:spPr bwMode="auto">
          <a:xfrm>
            <a:off x="5449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01" name="Text Box 80"/>
          <p:cNvSpPr txBox="1">
            <a:spLocks noChangeArrowheads="1"/>
          </p:cNvSpPr>
          <p:nvPr/>
        </p:nvSpPr>
        <p:spPr bwMode="auto">
          <a:xfrm>
            <a:off x="6973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02" name="Text Box 81"/>
          <p:cNvSpPr txBox="1">
            <a:spLocks noChangeArrowheads="1"/>
          </p:cNvSpPr>
          <p:nvPr/>
        </p:nvSpPr>
        <p:spPr bwMode="auto">
          <a:xfrm>
            <a:off x="8497888" y="538321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03" name="Rectangle 4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4" name="Rectangle 5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5" name="Rectangle 6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6" name="Freeform 7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07" name="Rectangle 8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8" name="Rectangle 9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09" name="Rectangle 10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0" name="Freeform 11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11" name="Group 117"/>
          <p:cNvGrpSpPr>
            <a:grpSpLocks/>
          </p:cNvGrpSpPr>
          <p:nvPr/>
        </p:nvGrpSpPr>
        <p:grpSpPr bwMode="auto">
          <a:xfrm>
            <a:off x="6705600" y="2286000"/>
            <a:ext cx="914400" cy="304800"/>
            <a:chOff x="4224" y="1728"/>
            <a:chExt cx="576" cy="192"/>
          </a:xfrm>
        </p:grpSpPr>
        <p:sp>
          <p:nvSpPr>
            <p:cNvPr id="7258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9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60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12" name="Freeform 19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3" name="Freeform 20"/>
          <p:cNvSpPr>
            <a:spLocks/>
          </p:cNvSpPr>
          <p:nvPr/>
        </p:nvSpPr>
        <p:spPr bwMode="auto">
          <a:xfrm rot="10800000">
            <a:off x="6096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4" name="Rectangle 30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5" name="Rectangle 31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16" name="Freeform 32"/>
          <p:cNvSpPr>
            <a:spLocks/>
          </p:cNvSpPr>
          <p:nvPr/>
        </p:nvSpPr>
        <p:spPr bwMode="auto">
          <a:xfrm>
            <a:off x="7467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7" name="Freeform 33"/>
          <p:cNvSpPr>
            <a:spLocks/>
          </p:cNvSpPr>
          <p:nvPr/>
        </p:nvSpPr>
        <p:spPr bwMode="auto">
          <a:xfrm rot="10800000">
            <a:off x="7620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8" name="Freeform 34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19" name="Freeform 35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0" name="Text Box 43"/>
          <p:cNvSpPr txBox="1">
            <a:spLocks noChangeArrowheads="1"/>
          </p:cNvSpPr>
          <p:nvPr/>
        </p:nvSpPr>
        <p:spPr bwMode="auto">
          <a:xfrm>
            <a:off x="3940176" y="2200275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21" name="Text Box 45"/>
          <p:cNvSpPr txBox="1">
            <a:spLocks noChangeArrowheads="1"/>
          </p:cNvSpPr>
          <p:nvPr/>
        </p:nvSpPr>
        <p:spPr bwMode="auto">
          <a:xfrm>
            <a:off x="5437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22" name="Text Box 47"/>
          <p:cNvSpPr txBox="1">
            <a:spLocks noChangeArrowheads="1"/>
          </p:cNvSpPr>
          <p:nvPr/>
        </p:nvSpPr>
        <p:spPr bwMode="auto">
          <a:xfrm>
            <a:off x="6961188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23" name="Text Box 115"/>
          <p:cNvSpPr txBox="1">
            <a:spLocks noChangeArrowheads="1"/>
          </p:cNvSpPr>
          <p:nvPr/>
        </p:nvSpPr>
        <p:spPr bwMode="auto">
          <a:xfrm>
            <a:off x="6948488" y="18288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24" name="Rectangle 120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5" name="Rectangle 121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6" name="Rectangle 122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7" name="Freeform 123"/>
          <p:cNvSpPr>
            <a:spLocks/>
          </p:cNvSpPr>
          <p:nvPr/>
        </p:nvSpPr>
        <p:spPr bwMode="auto">
          <a:xfrm>
            <a:off x="4419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28" name="Rectangle 12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29" name="Rectangle 12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0" name="Rectangle 12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1" name="Freeform 127"/>
          <p:cNvSpPr>
            <a:spLocks/>
          </p:cNvSpPr>
          <p:nvPr/>
        </p:nvSpPr>
        <p:spPr bwMode="auto">
          <a:xfrm>
            <a:off x="5943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grpSp>
        <p:nvGrpSpPr>
          <p:cNvPr id="7232" name="Group 128"/>
          <p:cNvGrpSpPr>
            <a:grpSpLocks/>
          </p:cNvGrpSpPr>
          <p:nvPr/>
        </p:nvGrpSpPr>
        <p:grpSpPr bwMode="auto">
          <a:xfrm>
            <a:off x="8229600" y="3657600"/>
            <a:ext cx="914400" cy="304800"/>
            <a:chOff x="4224" y="1728"/>
            <a:chExt cx="576" cy="192"/>
          </a:xfrm>
        </p:grpSpPr>
        <p:sp>
          <p:nvSpPr>
            <p:cNvPr id="7255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6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  <p:sp>
          <p:nvSpPr>
            <p:cNvPr id="7257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lv-LV" altLang="lv-LV"/>
            </a:p>
          </p:txBody>
        </p:sp>
      </p:grpSp>
      <p:sp>
        <p:nvSpPr>
          <p:cNvPr id="7233" name="Freeform 132"/>
          <p:cNvSpPr>
            <a:spLocks/>
          </p:cNvSpPr>
          <p:nvPr/>
        </p:nvSpPr>
        <p:spPr bwMode="auto">
          <a:xfrm rot="10800000">
            <a:off x="4572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4" name="Freeform 133"/>
          <p:cNvSpPr>
            <a:spLocks/>
          </p:cNvSpPr>
          <p:nvPr/>
        </p:nvSpPr>
        <p:spPr bwMode="auto">
          <a:xfrm>
            <a:off x="6094413" y="3810001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5" name="Rectangle 137"/>
          <p:cNvSpPr>
            <a:spLocks noChangeArrowheads="1"/>
          </p:cNvSpPr>
          <p:nvPr/>
        </p:nvSpPr>
        <p:spPr bwMode="auto">
          <a:xfrm>
            <a:off x="975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6" name="Rectangle 138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37" name="Freeform 139"/>
          <p:cNvSpPr>
            <a:spLocks/>
          </p:cNvSpPr>
          <p:nvPr/>
        </p:nvSpPr>
        <p:spPr bwMode="auto">
          <a:xfrm>
            <a:off x="899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8" name="Freeform 140"/>
          <p:cNvSpPr>
            <a:spLocks/>
          </p:cNvSpPr>
          <p:nvPr/>
        </p:nvSpPr>
        <p:spPr bwMode="auto">
          <a:xfrm rot="10800000">
            <a:off x="914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39" name="Freeform 141"/>
          <p:cNvSpPr>
            <a:spLocks/>
          </p:cNvSpPr>
          <p:nvPr/>
        </p:nvSpPr>
        <p:spPr bwMode="auto">
          <a:xfrm>
            <a:off x="2895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0" name="Freeform 142"/>
          <p:cNvSpPr>
            <a:spLocks/>
          </p:cNvSpPr>
          <p:nvPr/>
        </p:nvSpPr>
        <p:spPr bwMode="auto">
          <a:xfrm rot="10800000">
            <a:off x="3048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41" name="Text Box 143"/>
          <p:cNvSpPr txBox="1">
            <a:spLocks noChangeArrowheads="1"/>
          </p:cNvSpPr>
          <p:nvPr/>
        </p:nvSpPr>
        <p:spPr bwMode="auto">
          <a:xfrm>
            <a:off x="3922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7242" name="Text Box 144"/>
          <p:cNvSpPr txBox="1">
            <a:spLocks noChangeArrowheads="1"/>
          </p:cNvSpPr>
          <p:nvPr/>
        </p:nvSpPr>
        <p:spPr bwMode="auto">
          <a:xfrm>
            <a:off x="5446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7243" name="Text Box 145"/>
          <p:cNvSpPr txBox="1">
            <a:spLocks noChangeArrowheads="1"/>
          </p:cNvSpPr>
          <p:nvPr/>
        </p:nvSpPr>
        <p:spPr bwMode="auto">
          <a:xfrm>
            <a:off x="8494713" y="35718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7244" name="Text Box 146"/>
          <p:cNvSpPr txBox="1">
            <a:spLocks noChangeArrowheads="1"/>
          </p:cNvSpPr>
          <p:nvPr/>
        </p:nvSpPr>
        <p:spPr bwMode="auto">
          <a:xfrm>
            <a:off x="8534401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45" name="Rectangle 147"/>
          <p:cNvSpPr>
            <a:spLocks noChangeArrowheads="1"/>
          </p:cNvSpPr>
          <p:nvPr/>
        </p:nvSpPr>
        <p:spPr bwMode="auto">
          <a:xfrm>
            <a:off x="6705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6" name="Rectangle 148"/>
          <p:cNvSpPr>
            <a:spLocks noChangeArrowheads="1"/>
          </p:cNvSpPr>
          <p:nvPr/>
        </p:nvSpPr>
        <p:spPr bwMode="auto">
          <a:xfrm>
            <a:off x="7010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7" name="Rectangle 149"/>
          <p:cNvSpPr>
            <a:spLocks noChangeArrowheads="1"/>
          </p:cNvSpPr>
          <p:nvPr/>
        </p:nvSpPr>
        <p:spPr bwMode="auto">
          <a:xfrm>
            <a:off x="7315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7248" name="Text Box 151"/>
          <p:cNvSpPr txBox="1">
            <a:spLocks noChangeArrowheads="1"/>
          </p:cNvSpPr>
          <p:nvPr/>
        </p:nvSpPr>
        <p:spPr bwMode="auto">
          <a:xfrm>
            <a:off x="6970713" y="41814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7249" name="Freeform 152"/>
          <p:cNvSpPr>
            <a:spLocks/>
          </p:cNvSpPr>
          <p:nvPr/>
        </p:nvSpPr>
        <p:spPr bwMode="auto">
          <a:xfrm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0" name="Freeform 153"/>
          <p:cNvSpPr>
            <a:spLocks/>
          </p:cNvSpPr>
          <p:nvPr/>
        </p:nvSpPr>
        <p:spPr bwMode="auto">
          <a:xfrm flipH="1">
            <a:off x="7467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7251" name="Text Box 154"/>
          <p:cNvSpPr txBox="1">
            <a:spLocks noChangeArrowheads="1"/>
          </p:cNvSpPr>
          <p:nvPr/>
        </p:nvSpPr>
        <p:spPr bwMode="auto">
          <a:xfrm>
            <a:off x="7620001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  <p:sp>
        <p:nvSpPr>
          <p:cNvPr id="7252" name="Text Box 155"/>
          <p:cNvSpPr txBox="1">
            <a:spLocks noChangeArrowheads="1"/>
          </p:cNvSpPr>
          <p:nvPr/>
        </p:nvSpPr>
        <p:spPr bwMode="auto">
          <a:xfrm>
            <a:off x="8534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7253" name="Text Box 156"/>
          <p:cNvSpPr txBox="1">
            <a:spLocks noChangeArrowheads="1"/>
          </p:cNvSpPr>
          <p:nvPr/>
        </p:nvSpPr>
        <p:spPr bwMode="auto">
          <a:xfrm>
            <a:off x="7010401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5779887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Insertion Algorithm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/>
              <a:t>Algorithm </a:t>
            </a:r>
            <a:r>
              <a:rPr lang="en-US" altLang="lv-LV">
                <a:solidFill>
                  <a:schemeClr val="tx2"/>
                </a:solidFill>
              </a:rPr>
              <a:t>insert</a:t>
            </a:r>
            <a:r>
              <a:rPr lang="en-US" altLang="lv-LV"/>
              <a:t>(p, e): </a:t>
            </a:r>
            <a:r>
              <a:rPr lang="en-US" altLang="lv-LV">
                <a:solidFill>
                  <a:srgbClr val="2C61F6"/>
                </a:solidFill>
              </a:rPr>
              <a:t>{insert e before p}</a:t>
            </a:r>
            <a:endParaRPr lang="en-US" altLang="lv-LV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Create a new node 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element = 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p; 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v  </a:t>
            </a:r>
            <a:r>
              <a:rPr lang="en-US" altLang="lv-LV">
                <a:solidFill>
                  <a:srgbClr val="2C61F6"/>
                </a:solidFill>
              </a:rPr>
              <a:t>{link in v before p}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v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u;  u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v  </a:t>
            </a:r>
            <a:r>
              <a:rPr lang="en-US" altLang="lv-LV">
                <a:solidFill>
                  <a:srgbClr val="2C61F6"/>
                </a:solidFill>
              </a:rPr>
              <a:t>{link in v after u}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2C3A043-D0E7-4AEA-AB51-BDB5FC4775BF}" type="slidenum">
              <a:rPr lang="en-US" altLang="lv-LV" sz="1400"/>
              <a:pPr eaLnBrk="1" hangingPunct="1"/>
              <a:t>23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09488420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000"/>
              <a:t>We visualize </a:t>
            </a:r>
            <a:r>
              <a:rPr lang="en-US" altLang="lv-LV" sz="2000">
                <a:solidFill>
                  <a:schemeClr val="tx2"/>
                </a:solidFill>
              </a:rPr>
              <a:t>remove</a:t>
            </a:r>
            <a:r>
              <a:rPr lang="en-US" altLang="lv-LV" sz="2000"/>
              <a:t>(p)</a:t>
            </a:r>
            <a:endParaRPr lang="en-US" altLang="lv-LV" sz="28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B3EB1F-665B-43DB-91F7-56099EF02044}" type="slidenum">
              <a:rPr lang="en-US" altLang="lv-LV" sz="1400"/>
              <a:pPr eaLnBrk="1" hangingPunct="1"/>
              <a:t>24</a:t>
            </a:fld>
            <a:endParaRPr lang="en-US" altLang="lv-LV" sz="1400"/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7810500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6" name="Freeform 8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0" name="Freeform 12"/>
          <p:cNvSpPr>
            <a:spLocks/>
          </p:cNvSpPr>
          <p:nvPr/>
        </p:nvSpPr>
        <p:spPr bwMode="auto">
          <a:xfrm>
            <a:off x="5943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7010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4" name="Freeform 16"/>
          <p:cNvSpPr>
            <a:spLocks/>
          </p:cNvSpPr>
          <p:nvPr/>
        </p:nvSpPr>
        <p:spPr bwMode="auto">
          <a:xfrm>
            <a:off x="7467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>
            <a:off x="8229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>
            <a:off x="8534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7" name="Rectangle 19"/>
          <p:cNvSpPr>
            <a:spLocks noChangeArrowheads="1"/>
          </p:cNvSpPr>
          <p:nvPr/>
        </p:nvSpPr>
        <p:spPr bwMode="auto">
          <a:xfrm>
            <a:off x="883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3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39" name="Freeform 21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0" name="Freeform 22"/>
          <p:cNvSpPr>
            <a:spLocks/>
          </p:cNvSpPr>
          <p:nvPr/>
        </p:nvSpPr>
        <p:spPr bwMode="auto">
          <a:xfrm rot="10800000">
            <a:off x="7620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975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2" name="Rectangle 28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43" name="Freeform 29"/>
          <p:cNvSpPr>
            <a:spLocks/>
          </p:cNvSpPr>
          <p:nvPr/>
        </p:nvSpPr>
        <p:spPr bwMode="auto">
          <a:xfrm>
            <a:off x="899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4" name="Freeform 30"/>
          <p:cNvSpPr>
            <a:spLocks/>
          </p:cNvSpPr>
          <p:nvPr/>
        </p:nvSpPr>
        <p:spPr bwMode="auto">
          <a:xfrm rot="10800000">
            <a:off x="914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5" name="Freeform 31"/>
          <p:cNvSpPr>
            <a:spLocks/>
          </p:cNvSpPr>
          <p:nvPr/>
        </p:nvSpPr>
        <p:spPr bwMode="auto">
          <a:xfrm>
            <a:off x="2895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6" name="Freeform 32"/>
          <p:cNvSpPr>
            <a:spLocks/>
          </p:cNvSpPr>
          <p:nvPr/>
        </p:nvSpPr>
        <p:spPr bwMode="auto">
          <a:xfrm rot="10800000">
            <a:off x="3048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47" name="Text Box 33"/>
          <p:cNvSpPr txBox="1">
            <a:spLocks noChangeArrowheads="1"/>
          </p:cNvSpPr>
          <p:nvPr/>
        </p:nvSpPr>
        <p:spPr bwMode="auto">
          <a:xfrm>
            <a:off x="3930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5454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49" name="Text Box 35"/>
          <p:cNvSpPr txBox="1">
            <a:spLocks noChangeArrowheads="1"/>
          </p:cNvSpPr>
          <p:nvPr/>
        </p:nvSpPr>
        <p:spPr bwMode="auto">
          <a:xfrm>
            <a:off x="6978651" y="219233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50" name="Text Box 36"/>
          <p:cNvSpPr txBox="1">
            <a:spLocks noChangeArrowheads="1"/>
          </p:cNvSpPr>
          <p:nvPr/>
        </p:nvSpPr>
        <p:spPr bwMode="auto">
          <a:xfrm>
            <a:off x="8494713" y="220027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51" name="Text Box 99"/>
          <p:cNvSpPr txBox="1">
            <a:spLocks noChangeArrowheads="1"/>
          </p:cNvSpPr>
          <p:nvPr/>
        </p:nvSpPr>
        <p:spPr bwMode="auto">
          <a:xfrm>
            <a:off x="8496301" y="1752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52" name="AutoShape 103"/>
          <p:cNvSpPr>
            <a:spLocks noChangeArrowheads="1"/>
          </p:cNvSpPr>
          <p:nvPr/>
        </p:nvSpPr>
        <p:spPr bwMode="auto">
          <a:xfrm>
            <a:off x="7810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3" name="Rectangle 104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4" name="Rectangle 105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5" name="Rectangle 106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6" name="Freeform 107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57" name="Rectangle 108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8" name="Rectangle 109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59" name="Rectangle 110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0" name="Freeform 111"/>
          <p:cNvSpPr>
            <a:spLocks/>
          </p:cNvSpPr>
          <p:nvPr/>
        </p:nvSpPr>
        <p:spPr bwMode="auto">
          <a:xfrm>
            <a:off x="5943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1" name="Rectangle 112"/>
          <p:cNvSpPr>
            <a:spLocks noChangeArrowheads="1"/>
          </p:cNvSpPr>
          <p:nvPr/>
        </p:nvSpPr>
        <p:spPr bwMode="auto">
          <a:xfrm>
            <a:off x="6705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2" name="Rectangle 113"/>
          <p:cNvSpPr>
            <a:spLocks noChangeArrowheads="1"/>
          </p:cNvSpPr>
          <p:nvPr/>
        </p:nvSpPr>
        <p:spPr bwMode="auto">
          <a:xfrm>
            <a:off x="7010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3" name="Rectangle 114"/>
          <p:cNvSpPr>
            <a:spLocks noChangeArrowheads="1"/>
          </p:cNvSpPr>
          <p:nvPr/>
        </p:nvSpPr>
        <p:spPr bwMode="auto">
          <a:xfrm>
            <a:off x="7315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4" name="Freeform 115"/>
          <p:cNvSpPr>
            <a:spLocks/>
          </p:cNvSpPr>
          <p:nvPr/>
        </p:nvSpPr>
        <p:spPr bwMode="auto">
          <a:xfrm>
            <a:off x="7467600" y="3340101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5" name="Rectangle 116"/>
          <p:cNvSpPr>
            <a:spLocks noChangeArrowheads="1"/>
          </p:cNvSpPr>
          <p:nvPr/>
        </p:nvSpPr>
        <p:spPr bwMode="auto">
          <a:xfrm>
            <a:off x="8229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6" name="Rectangle 117"/>
          <p:cNvSpPr>
            <a:spLocks noChangeArrowheads="1"/>
          </p:cNvSpPr>
          <p:nvPr/>
        </p:nvSpPr>
        <p:spPr bwMode="auto">
          <a:xfrm>
            <a:off x="8534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7" name="Rectangle 118"/>
          <p:cNvSpPr>
            <a:spLocks noChangeArrowheads="1"/>
          </p:cNvSpPr>
          <p:nvPr/>
        </p:nvSpPr>
        <p:spPr bwMode="auto">
          <a:xfrm>
            <a:off x="8839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68" name="Freeform 119"/>
          <p:cNvSpPr>
            <a:spLocks/>
          </p:cNvSpPr>
          <p:nvPr/>
        </p:nvSpPr>
        <p:spPr bwMode="auto">
          <a:xfrm rot="10800000">
            <a:off x="4572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69" name="Freeform 120"/>
          <p:cNvSpPr>
            <a:spLocks/>
          </p:cNvSpPr>
          <p:nvPr/>
        </p:nvSpPr>
        <p:spPr bwMode="auto">
          <a:xfrm rot="10800000">
            <a:off x="6096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0" name="Freeform 121"/>
          <p:cNvSpPr>
            <a:spLocks/>
          </p:cNvSpPr>
          <p:nvPr/>
        </p:nvSpPr>
        <p:spPr bwMode="auto">
          <a:xfrm>
            <a:off x="7632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1" name="Rectangle 126"/>
          <p:cNvSpPr>
            <a:spLocks noChangeArrowheads="1"/>
          </p:cNvSpPr>
          <p:nvPr/>
        </p:nvSpPr>
        <p:spPr bwMode="auto">
          <a:xfrm>
            <a:off x="975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2" name="Rectangle 127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73" name="Freeform 128"/>
          <p:cNvSpPr>
            <a:spLocks/>
          </p:cNvSpPr>
          <p:nvPr/>
        </p:nvSpPr>
        <p:spPr bwMode="auto">
          <a:xfrm>
            <a:off x="9004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4" name="Freeform 129"/>
          <p:cNvSpPr>
            <a:spLocks/>
          </p:cNvSpPr>
          <p:nvPr/>
        </p:nvSpPr>
        <p:spPr bwMode="auto">
          <a:xfrm>
            <a:off x="7632701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5" name="Freeform 130"/>
          <p:cNvSpPr>
            <a:spLocks/>
          </p:cNvSpPr>
          <p:nvPr/>
        </p:nvSpPr>
        <p:spPr bwMode="auto">
          <a:xfrm>
            <a:off x="2895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6" name="Freeform 131"/>
          <p:cNvSpPr>
            <a:spLocks/>
          </p:cNvSpPr>
          <p:nvPr/>
        </p:nvSpPr>
        <p:spPr bwMode="auto">
          <a:xfrm rot="10800000">
            <a:off x="3048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77" name="Text Box 132"/>
          <p:cNvSpPr txBox="1">
            <a:spLocks noChangeArrowheads="1"/>
          </p:cNvSpPr>
          <p:nvPr/>
        </p:nvSpPr>
        <p:spPr bwMode="auto">
          <a:xfrm>
            <a:off x="3930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278" name="Text Box 133"/>
          <p:cNvSpPr txBox="1">
            <a:spLocks noChangeArrowheads="1"/>
          </p:cNvSpPr>
          <p:nvPr/>
        </p:nvSpPr>
        <p:spPr bwMode="auto">
          <a:xfrm>
            <a:off x="5454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79" name="Text Box 134"/>
          <p:cNvSpPr txBox="1">
            <a:spLocks noChangeArrowheads="1"/>
          </p:cNvSpPr>
          <p:nvPr/>
        </p:nvSpPr>
        <p:spPr bwMode="auto">
          <a:xfrm>
            <a:off x="6978651" y="3276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280" name="Text Box 135"/>
          <p:cNvSpPr txBox="1">
            <a:spLocks noChangeArrowheads="1"/>
          </p:cNvSpPr>
          <p:nvPr/>
        </p:nvSpPr>
        <p:spPr bwMode="auto">
          <a:xfrm>
            <a:off x="8502651" y="4267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9281" name="Text Box 136"/>
          <p:cNvSpPr txBox="1">
            <a:spLocks noChangeArrowheads="1"/>
          </p:cNvSpPr>
          <p:nvPr/>
        </p:nvSpPr>
        <p:spPr bwMode="auto">
          <a:xfrm>
            <a:off x="8496301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/>
              <a:t>p</a:t>
            </a:r>
          </a:p>
        </p:txBody>
      </p:sp>
      <p:sp>
        <p:nvSpPr>
          <p:cNvPr id="9282" name="Rectangle 138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3" name="Rectangle 139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4" name="Rectangle 140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5" name="Freeform 141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86" name="Rectangle 142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7" name="Rectangle 143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8" name="Rectangle 144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89" name="Freeform 145"/>
          <p:cNvSpPr>
            <a:spLocks/>
          </p:cNvSpPr>
          <p:nvPr/>
        </p:nvSpPr>
        <p:spPr bwMode="auto">
          <a:xfrm>
            <a:off x="5943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0" name="Rectangle 146"/>
          <p:cNvSpPr>
            <a:spLocks noChangeArrowheads="1"/>
          </p:cNvSpPr>
          <p:nvPr/>
        </p:nvSpPr>
        <p:spPr bwMode="auto">
          <a:xfrm>
            <a:off x="6705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1" name="Rectangle 147"/>
          <p:cNvSpPr>
            <a:spLocks noChangeArrowheads="1"/>
          </p:cNvSpPr>
          <p:nvPr/>
        </p:nvSpPr>
        <p:spPr bwMode="auto">
          <a:xfrm>
            <a:off x="7010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2" name="Rectangle 148"/>
          <p:cNvSpPr>
            <a:spLocks noChangeArrowheads="1"/>
          </p:cNvSpPr>
          <p:nvPr/>
        </p:nvSpPr>
        <p:spPr bwMode="auto">
          <a:xfrm>
            <a:off x="7315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3" name="Freeform 153"/>
          <p:cNvSpPr>
            <a:spLocks/>
          </p:cNvSpPr>
          <p:nvPr/>
        </p:nvSpPr>
        <p:spPr bwMode="auto">
          <a:xfrm rot="10800000">
            <a:off x="4572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4" name="Freeform 154"/>
          <p:cNvSpPr>
            <a:spLocks/>
          </p:cNvSpPr>
          <p:nvPr/>
        </p:nvSpPr>
        <p:spPr bwMode="auto">
          <a:xfrm rot="10800000">
            <a:off x="6096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5" name="Rectangle 160"/>
          <p:cNvSpPr>
            <a:spLocks noChangeArrowheads="1"/>
          </p:cNvSpPr>
          <p:nvPr/>
        </p:nvSpPr>
        <p:spPr bwMode="auto">
          <a:xfrm>
            <a:off x="8229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6" name="Rectangle 161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9297" name="Freeform 164"/>
          <p:cNvSpPr>
            <a:spLocks/>
          </p:cNvSpPr>
          <p:nvPr/>
        </p:nvSpPr>
        <p:spPr bwMode="auto">
          <a:xfrm>
            <a:off x="2895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8" name="Freeform 165"/>
          <p:cNvSpPr>
            <a:spLocks/>
          </p:cNvSpPr>
          <p:nvPr/>
        </p:nvSpPr>
        <p:spPr bwMode="auto">
          <a:xfrm rot="10800000">
            <a:off x="3048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299" name="Text Box 166"/>
          <p:cNvSpPr txBox="1">
            <a:spLocks noChangeArrowheads="1"/>
          </p:cNvSpPr>
          <p:nvPr/>
        </p:nvSpPr>
        <p:spPr bwMode="auto">
          <a:xfrm>
            <a:off x="3930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300" name="Text Box 167"/>
          <p:cNvSpPr txBox="1">
            <a:spLocks noChangeArrowheads="1"/>
          </p:cNvSpPr>
          <p:nvPr/>
        </p:nvSpPr>
        <p:spPr bwMode="auto">
          <a:xfrm>
            <a:off x="5454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301" name="Text Box 168"/>
          <p:cNvSpPr txBox="1">
            <a:spLocks noChangeArrowheads="1"/>
          </p:cNvSpPr>
          <p:nvPr/>
        </p:nvSpPr>
        <p:spPr bwMode="auto">
          <a:xfrm>
            <a:off x="6978651" y="5384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302" name="Freeform 171"/>
          <p:cNvSpPr>
            <a:spLocks/>
          </p:cNvSpPr>
          <p:nvPr/>
        </p:nvSpPr>
        <p:spPr bwMode="auto">
          <a:xfrm>
            <a:off x="7467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9303" name="Freeform 172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91417111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Deletion Algorithm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 b="1"/>
              <a:t>Algorithm </a:t>
            </a:r>
            <a:r>
              <a:rPr lang="en-US" altLang="lv-LV">
                <a:solidFill>
                  <a:schemeClr val="tx2"/>
                </a:solidFill>
              </a:rPr>
              <a:t>remove</a:t>
            </a:r>
            <a:r>
              <a:rPr lang="en-US" altLang="lv-LV"/>
              <a:t>(p):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w = p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u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next = w</a:t>
            </a:r>
            <a:r>
              <a:rPr lang="en-US" altLang="lv-LV">
                <a:solidFill>
                  <a:srgbClr val="2C61F6"/>
                </a:solidFill>
              </a:rPr>
              <a:t> {linking out p}</a:t>
            </a:r>
            <a:endParaRPr lang="en-US" altLang="lv-LV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lv-LV"/>
              <a:t>	w</a:t>
            </a:r>
            <a:r>
              <a:rPr lang="en-US" altLang="lv-LV">
                <a:sym typeface="Symbol" panose="05050102010706020507" pitchFamily="18" charset="2"/>
              </a:rPr>
              <a:t></a:t>
            </a:r>
            <a:r>
              <a:rPr lang="en-US" altLang="lv-LV"/>
              <a:t>prev = u </a:t>
            </a:r>
            <a:endParaRPr lang="en-US" altLang="lv-LV">
              <a:solidFill>
                <a:srgbClr val="2C61F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lv-LV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1173C8E-9E9F-44A9-91F3-C8CC3893DD7D}" type="slidenum">
              <a:rPr lang="en-US" altLang="lv-LV" sz="1400"/>
              <a:pPr eaLnBrk="1" hangingPunct="1"/>
              <a:t>25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110477430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Performance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3000"/>
              <a:t>In the implementation of the List ADT by means of a doubly linked list</a:t>
            </a:r>
          </a:p>
          <a:p>
            <a:pPr lvl="1" eaLnBrk="1" hangingPunct="1"/>
            <a:r>
              <a:rPr lang="en-US" altLang="lv-LV" sz="2600"/>
              <a:t>The space used by a list with </a:t>
            </a:r>
            <a:r>
              <a:rPr lang="en-US" altLang="lv-LV" sz="2600" b="1" i="1">
                <a:latin typeface="Times New Roman" panose="02020603050405020304" pitchFamily="18" charset="0"/>
              </a:rPr>
              <a:t>n</a:t>
            </a:r>
            <a:r>
              <a:rPr lang="en-US" altLang="lv-LV" sz="2600"/>
              <a:t> elements is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</a:t>
            </a:r>
            <a:r>
              <a:rPr lang="en-US" altLang="lv-LV" sz="2600" b="1" i="1">
                <a:latin typeface="Times New Roman" panose="02020603050405020304" pitchFamily="18" charset="0"/>
              </a:rPr>
              <a:t>n</a:t>
            </a:r>
            <a:r>
              <a:rPr lang="en-US" altLang="lv-LV" sz="260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lv-LV" sz="2600"/>
              <a:t>The space used by each position of the list is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endParaRPr lang="en-US" altLang="lv-LV" sz="2600"/>
          </a:p>
          <a:p>
            <a:pPr lvl="1" eaLnBrk="1" hangingPunct="1"/>
            <a:r>
              <a:rPr lang="en-US" altLang="lv-LV" sz="2600"/>
              <a:t>All the operations of the List ADT run in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r>
              <a:rPr lang="en-US" altLang="lv-LV" sz="2600"/>
              <a:t> time</a:t>
            </a:r>
          </a:p>
          <a:p>
            <a:pPr lvl="1" eaLnBrk="1" hangingPunct="1"/>
            <a:r>
              <a:rPr lang="en-US" altLang="lv-LV" sz="2600"/>
              <a:t>Operation element() of the </a:t>
            </a:r>
            <a:br>
              <a:rPr lang="en-US" altLang="lv-LV" sz="2600"/>
            </a:br>
            <a:r>
              <a:rPr lang="en-US" altLang="lv-LV" sz="2600"/>
              <a:t>Position ADT runs in </a:t>
            </a:r>
            <a:r>
              <a:rPr lang="en-US" altLang="lv-LV" sz="2600" b="1" i="1">
                <a:latin typeface="Times New Roman" panose="02020603050405020304" pitchFamily="18" charset="0"/>
              </a:rPr>
              <a:t>O</a:t>
            </a:r>
            <a:r>
              <a:rPr lang="en-US" altLang="lv-LV" sz="2600">
                <a:latin typeface="Times New Roman" panose="02020603050405020304" pitchFamily="18" charset="0"/>
              </a:rPr>
              <a:t>(1)</a:t>
            </a:r>
            <a:r>
              <a:rPr lang="en-US" altLang="lv-LV" sz="2600"/>
              <a:t> time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FDA2C59-8BED-4EE7-A7F3-FA493D3185FC}" type="slidenum">
              <a:rPr lang="en-US" altLang="lv-LV" sz="1400"/>
              <a:pPr eaLnBrk="1" hangingPunct="1"/>
              <a:t>26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29246796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algorithms special among other types of software?</a:t>
            </a:r>
          </a:p>
          <a:p>
            <a:r>
              <a:rPr lang="lv-LV" dirty="0" smtClean="0"/>
              <a:t>What algorithmic characeristics can we learn from "Hello, World" and similar examples?</a:t>
            </a:r>
          </a:p>
          <a:p>
            <a:r>
              <a:rPr lang="lv-LV" dirty="0" smtClean="0"/>
              <a:t>Why </a:t>
            </a:r>
            <a:r>
              <a:rPr lang="en-US" dirty="0" smtClean="0"/>
              <a:t>learn</a:t>
            </a:r>
            <a:r>
              <a:rPr lang="lv-LV" dirty="0" smtClean="0"/>
              <a:t> C++ language?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care about code on text-based input/output?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/>
              <a:t>Singly Linked List</a:t>
            </a:r>
            <a:endParaRPr lang="en-US" altLang="lv-LV" dirty="0" smtClean="0">
              <a:cs typeface="Tahoma" panose="020B0604030504040204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4921251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lv-LV" dirty="0"/>
              <a:t>A singly linked list is a concrete data structure consisting of a sequence of nodes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lv-LV" dirty="0"/>
              <a:t>Each node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lv-LV" sz="2000" dirty="0"/>
              <a:t>link to the next node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42AFEB6-EBDA-4B56-A97C-B181520C3166}" type="slidenum">
              <a:rPr lang="en-US" altLang="lv-LV" sz="1400"/>
              <a:pPr eaLnBrk="1" hangingPunct="1"/>
              <a:t>4</a:t>
            </a:fld>
            <a:endParaRPr lang="en-US" altLang="lv-LV" sz="1400"/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7010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3" name="Text Box 11"/>
          <p:cNvSpPr txBox="1">
            <a:spLocks noChangeArrowheads="1"/>
          </p:cNvSpPr>
          <p:nvPr/>
        </p:nvSpPr>
        <p:spPr bwMode="auto">
          <a:xfrm>
            <a:off x="8458201" y="198120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next</a:t>
            </a:r>
          </a:p>
        </p:txBody>
      </p:sp>
      <p:sp>
        <p:nvSpPr>
          <p:cNvPr id="4104" name="Text Box 12"/>
          <p:cNvSpPr txBox="1">
            <a:spLocks noChangeArrowheads="1"/>
          </p:cNvSpPr>
          <p:nvPr/>
        </p:nvSpPr>
        <p:spPr bwMode="auto">
          <a:xfrm>
            <a:off x="6953251" y="3438526"/>
            <a:ext cx="722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4105" name="Text Box 13"/>
          <p:cNvSpPr txBox="1">
            <a:spLocks noChangeArrowheads="1"/>
          </p:cNvSpPr>
          <p:nvPr/>
        </p:nvSpPr>
        <p:spPr bwMode="auto">
          <a:xfrm>
            <a:off x="8382000" y="3352801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/>
              <a:t>node</a:t>
            </a:r>
          </a:p>
        </p:txBody>
      </p:sp>
      <p:sp>
        <p:nvSpPr>
          <p:cNvPr id="4106" name="AutoShape 14"/>
          <p:cNvSpPr>
            <a:spLocks noChangeArrowheads="1"/>
          </p:cNvSpPr>
          <p:nvPr/>
        </p:nvSpPr>
        <p:spPr bwMode="auto">
          <a:xfrm>
            <a:off x="6705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7" name="Rectangle 17"/>
          <p:cNvSpPr>
            <a:spLocks noChangeArrowheads="1"/>
          </p:cNvSpPr>
          <p:nvPr/>
        </p:nvSpPr>
        <p:spPr bwMode="auto">
          <a:xfrm>
            <a:off x="7620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08" name="Line 18"/>
          <p:cNvSpPr>
            <a:spLocks noChangeShapeType="1"/>
          </p:cNvSpPr>
          <p:nvPr/>
        </p:nvSpPr>
        <p:spPr bwMode="auto">
          <a:xfrm>
            <a:off x="7315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09" name="Line 19"/>
          <p:cNvSpPr>
            <a:spLocks noChangeShapeType="1"/>
          </p:cNvSpPr>
          <p:nvPr/>
        </p:nvSpPr>
        <p:spPr bwMode="auto">
          <a:xfrm flipV="1">
            <a:off x="7924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0" name="Rectangle 20"/>
          <p:cNvSpPr>
            <a:spLocks noChangeArrowheads="1"/>
          </p:cNvSpPr>
          <p:nvPr/>
        </p:nvSpPr>
        <p:spPr bwMode="auto">
          <a:xfrm>
            <a:off x="2438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1" name="Text Box 22"/>
          <p:cNvSpPr txBox="1">
            <a:spLocks noChangeArrowheads="1"/>
          </p:cNvSpPr>
          <p:nvPr/>
        </p:nvSpPr>
        <p:spPr bwMode="auto">
          <a:xfrm>
            <a:off x="25828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4112" name="Rectangle 24"/>
          <p:cNvSpPr>
            <a:spLocks noChangeArrowheads="1"/>
          </p:cNvSpPr>
          <p:nvPr/>
        </p:nvSpPr>
        <p:spPr bwMode="auto">
          <a:xfrm>
            <a:off x="3048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3" name="Line 25"/>
          <p:cNvSpPr>
            <a:spLocks noChangeShapeType="1"/>
          </p:cNvSpPr>
          <p:nvPr/>
        </p:nvSpPr>
        <p:spPr bwMode="auto">
          <a:xfrm>
            <a:off x="27432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4" name="Line 26"/>
          <p:cNvSpPr>
            <a:spLocks noChangeShapeType="1"/>
          </p:cNvSpPr>
          <p:nvPr/>
        </p:nvSpPr>
        <p:spPr bwMode="auto">
          <a:xfrm flipV="1">
            <a:off x="33528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5" name="Rectangle 27"/>
          <p:cNvSpPr>
            <a:spLocks noChangeArrowheads="1"/>
          </p:cNvSpPr>
          <p:nvPr/>
        </p:nvSpPr>
        <p:spPr bwMode="auto">
          <a:xfrm>
            <a:off x="4267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6" name="Rectangle 28"/>
          <p:cNvSpPr>
            <a:spLocks noChangeArrowheads="1"/>
          </p:cNvSpPr>
          <p:nvPr/>
        </p:nvSpPr>
        <p:spPr bwMode="auto">
          <a:xfrm>
            <a:off x="4876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7" name="Line 29"/>
          <p:cNvSpPr>
            <a:spLocks noChangeShapeType="1"/>
          </p:cNvSpPr>
          <p:nvPr/>
        </p:nvSpPr>
        <p:spPr bwMode="auto">
          <a:xfrm flipV="1">
            <a:off x="51816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18" name="Rectangle 30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19" name="Rectangle 31"/>
          <p:cNvSpPr>
            <a:spLocks noChangeArrowheads="1"/>
          </p:cNvSpPr>
          <p:nvPr/>
        </p:nvSpPr>
        <p:spPr bwMode="auto">
          <a:xfrm>
            <a:off x="67056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0" name="Line 32"/>
          <p:cNvSpPr>
            <a:spLocks noChangeShapeType="1"/>
          </p:cNvSpPr>
          <p:nvPr/>
        </p:nvSpPr>
        <p:spPr bwMode="auto">
          <a:xfrm flipV="1">
            <a:off x="70104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1" name="Rectangle 33"/>
          <p:cNvSpPr>
            <a:spLocks noChangeArrowheads="1"/>
          </p:cNvSpPr>
          <p:nvPr/>
        </p:nvSpPr>
        <p:spPr bwMode="auto">
          <a:xfrm>
            <a:off x="79248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2" name="Rectangle 34"/>
          <p:cNvSpPr>
            <a:spLocks noChangeArrowheads="1"/>
          </p:cNvSpPr>
          <p:nvPr/>
        </p:nvSpPr>
        <p:spPr bwMode="auto">
          <a:xfrm>
            <a:off x="85344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lv-LV" altLang="lv-LV"/>
          </a:p>
        </p:txBody>
      </p:sp>
      <p:sp>
        <p:nvSpPr>
          <p:cNvPr id="4123" name="Line 35"/>
          <p:cNvSpPr>
            <a:spLocks noChangeShapeType="1"/>
          </p:cNvSpPr>
          <p:nvPr/>
        </p:nvSpPr>
        <p:spPr bwMode="auto">
          <a:xfrm flipV="1">
            <a:off x="8839200" y="4876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4" name="Text Box 37"/>
          <p:cNvSpPr txBox="1">
            <a:spLocks noChangeArrowheads="1"/>
          </p:cNvSpPr>
          <p:nvPr/>
        </p:nvSpPr>
        <p:spPr bwMode="auto">
          <a:xfrm>
            <a:off x="44116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4125" name="Line 38"/>
          <p:cNvSpPr>
            <a:spLocks noChangeShapeType="1"/>
          </p:cNvSpPr>
          <p:nvPr/>
        </p:nvSpPr>
        <p:spPr bwMode="auto">
          <a:xfrm>
            <a:off x="45720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6" name="Text Box 39"/>
          <p:cNvSpPr txBox="1">
            <a:spLocks noChangeArrowheads="1"/>
          </p:cNvSpPr>
          <p:nvPr/>
        </p:nvSpPr>
        <p:spPr bwMode="auto">
          <a:xfrm>
            <a:off x="6240463" y="578167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4127" name="Line 40"/>
          <p:cNvSpPr>
            <a:spLocks noChangeShapeType="1"/>
          </p:cNvSpPr>
          <p:nvPr/>
        </p:nvSpPr>
        <p:spPr bwMode="auto">
          <a:xfrm>
            <a:off x="64008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28" name="Text Box 41"/>
          <p:cNvSpPr txBox="1">
            <a:spLocks noChangeArrowheads="1"/>
          </p:cNvSpPr>
          <p:nvPr/>
        </p:nvSpPr>
        <p:spPr bwMode="auto">
          <a:xfrm>
            <a:off x="8059739" y="5781676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4129" name="Line 42"/>
          <p:cNvSpPr>
            <a:spLocks noChangeShapeType="1"/>
          </p:cNvSpPr>
          <p:nvPr/>
        </p:nvSpPr>
        <p:spPr bwMode="auto">
          <a:xfrm>
            <a:off x="8229600" y="48768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30" name="Text Box 43"/>
          <p:cNvSpPr txBox="1">
            <a:spLocks noChangeArrowheads="1"/>
          </p:cNvSpPr>
          <p:nvPr/>
        </p:nvSpPr>
        <p:spPr bwMode="auto">
          <a:xfrm>
            <a:off x="9726613" y="467836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lv-LV" sz="2000" b="1">
                <a:sym typeface="Symbol" panose="05050102010706020507" pitchFamily="18" charset="2"/>
              </a:rPr>
              <a:t></a:t>
            </a:r>
            <a:endParaRPr lang="en-US" altLang="lv-LV" sz="2000" b="1"/>
          </a:p>
        </p:txBody>
      </p:sp>
    </p:spTree>
    <p:extLst>
      <p:ext uri="{BB962C8B-B14F-4D97-AF65-F5344CB8AC3E}">
        <p14:creationId xmlns:p14="http://schemas.microsoft.com/office/powerpoint/2010/main" val="40603943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Inserting at the Head</a:t>
            </a:r>
          </a:p>
        </p:txBody>
      </p:sp>
      <p:pic>
        <p:nvPicPr>
          <p:cNvPr id="512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61605"/>
            <a:ext cx="4495800" cy="5164597"/>
          </a:xfrm>
        </p:spPr>
      </p:pic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A6FF9B8-E777-4EE3-A6BE-F113AAE53EC3}" type="slidenum">
              <a:rPr lang="en-US" altLang="lv-LV" sz="1400"/>
              <a:pPr eaLnBrk="1" hangingPunct="1"/>
              <a:t>5</a:t>
            </a:fld>
            <a:endParaRPr lang="en-US" altLang="lv-LV" sz="1400"/>
          </a:p>
        </p:txBody>
      </p:sp>
      <p:sp>
        <p:nvSpPr>
          <p:cNvPr id="5126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1709384"/>
            <a:ext cx="3810000" cy="41148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Allocate a new node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Insert new element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Have new node point to old head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dirty="0" smtClean="0"/>
              <a:t>Update head to point to new node</a:t>
            </a:r>
          </a:p>
        </p:txBody>
      </p:sp>
    </p:spTree>
    <p:extLst>
      <p:ext uri="{BB962C8B-B14F-4D97-AF65-F5344CB8AC3E}">
        <p14:creationId xmlns:p14="http://schemas.microsoft.com/office/powerpoint/2010/main" val="2363100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Removing at the Head</a:t>
            </a:r>
          </a:p>
        </p:txBody>
      </p:sp>
      <p:pic>
        <p:nvPicPr>
          <p:cNvPr id="615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891053"/>
            <a:ext cx="3181982" cy="1429587"/>
          </a:xfrm>
        </p:spPr>
      </p:pic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732C19-EE35-43E3-8C07-C44E8BB342FC}" type="slidenum">
              <a:rPr lang="en-US" altLang="lv-LV" sz="1400"/>
              <a:pPr eaLnBrk="1" hangingPunct="1"/>
              <a:t>6</a:t>
            </a:fld>
            <a:endParaRPr lang="en-US" altLang="lv-LV" sz="1400"/>
          </a:p>
        </p:txBody>
      </p:sp>
      <p:sp>
        <p:nvSpPr>
          <p:cNvPr id="6149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26587" y="1968029"/>
            <a:ext cx="5080000" cy="41148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800" dirty="0"/>
              <a:t>Update head to point to next node in the list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lv-LV" sz="2800" dirty="0"/>
              <a:t>Allow garbage collector to reclaim the former first node</a:t>
            </a:r>
          </a:p>
        </p:txBody>
      </p:sp>
      <p:pic>
        <p:nvPicPr>
          <p:cNvPr id="6151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1800" y="3401166"/>
            <a:ext cx="3616840" cy="1323234"/>
          </a:xfrm>
        </p:spPr>
      </p:pic>
      <p:pic>
        <p:nvPicPr>
          <p:cNvPr id="6152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1800" y="1832769"/>
            <a:ext cx="3961801" cy="1371600"/>
          </a:xfrm>
          <a:noFill/>
        </p:spPr>
      </p:pic>
    </p:spTree>
    <p:extLst>
      <p:ext uri="{BB962C8B-B14F-4D97-AF65-F5344CB8AC3E}">
        <p14:creationId xmlns:p14="http://schemas.microsoft.com/office/powerpoint/2010/main" val="286216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Inserting at the Tail</a:t>
            </a:r>
          </a:p>
        </p:txBody>
      </p:sp>
      <p:pic>
        <p:nvPicPr>
          <p:cNvPr id="717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52600"/>
            <a:ext cx="4038600" cy="4242571"/>
          </a:xfrm>
        </p:spPr>
      </p:pic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070688E-A988-48A6-9080-0053F5900C97}" type="slidenum">
              <a:rPr lang="en-US" altLang="lv-LV" sz="1400"/>
              <a:pPr eaLnBrk="1" hangingPunct="1"/>
              <a:t>7</a:t>
            </a:fld>
            <a:endParaRPr lang="en-US" altLang="lv-LV" sz="1400"/>
          </a:p>
        </p:txBody>
      </p:sp>
      <p:sp>
        <p:nvSpPr>
          <p:cNvPr id="7174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1676400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sz="2800"/>
              <a:t>Allocate a new node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sz="2800"/>
              <a:t>Insert new element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sz="2800"/>
              <a:t>Have new node point to null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sz="2800"/>
              <a:t>Have old last node point to new node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AutoNum type="arabicPeriod"/>
            </a:pPr>
            <a:r>
              <a:rPr lang="en-US" altLang="lv-LV" sz="2800"/>
              <a:t>Update tail to point to new node</a:t>
            </a:r>
          </a:p>
        </p:txBody>
      </p:sp>
    </p:spTree>
    <p:extLst>
      <p:ext uri="{BB962C8B-B14F-4D97-AF65-F5344CB8AC3E}">
        <p14:creationId xmlns:p14="http://schemas.microsoft.com/office/powerpoint/2010/main" val="3884603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Removing at the Tail</a:t>
            </a:r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894" y="2133600"/>
            <a:ext cx="3742857" cy="1343212"/>
          </a:xfrm>
        </p:spPr>
      </p:pic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62234B-91CD-40EA-BBDE-51D8CE702232}" type="slidenum">
              <a:rPr lang="en-US" altLang="lv-LV" sz="1400"/>
              <a:pPr eaLnBrk="1" hangingPunct="1"/>
              <a:t>8</a:t>
            </a:fld>
            <a:endParaRPr lang="en-US" altLang="lv-LV" sz="1400"/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19200" y="1992313"/>
            <a:ext cx="5080000" cy="4114800"/>
          </a:xfrm>
        </p:spPr>
        <p:txBody>
          <a:bodyPr/>
          <a:lstStyle/>
          <a:p>
            <a:pPr eaLnBrk="1" hangingPunct="1"/>
            <a:r>
              <a:rPr lang="en-US" altLang="lv-LV" sz="2800" dirty="0"/>
              <a:t>Removing at the tail of a singly linked list is not efficient!</a:t>
            </a:r>
          </a:p>
          <a:p>
            <a:pPr eaLnBrk="1" hangingPunct="1"/>
            <a:r>
              <a:rPr lang="en-US" altLang="lv-LV" sz="2800" dirty="0"/>
              <a:t>There is no constant-time way to update the tail to point to the previous node</a:t>
            </a:r>
          </a:p>
        </p:txBody>
      </p:sp>
    </p:spTree>
    <p:extLst>
      <p:ext uri="{BB962C8B-B14F-4D97-AF65-F5344CB8AC3E}">
        <p14:creationId xmlns:p14="http://schemas.microsoft.com/office/powerpoint/2010/main" val="415438899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smtClean="0"/>
              <a:t>Containers and Iterators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v-LV" sz="2400"/>
              <a:t>An </a:t>
            </a:r>
            <a:r>
              <a:rPr lang="en-US" altLang="lv-LV" sz="2400">
                <a:solidFill>
                  <a:schemeClr val="tx2"/>
                </a:solidFill>
              </a:rPr>
              <a:t>iterator</a:t>
            </a:r>
            <a:r>
              <a:rPr lang="en-US" altLang="lv-LV" sz="2400"/>
              <a:t> abstracts the process of scanning through a collection of elements</a:t>
            </a:r>
          </a:p>
          <a:p>
            <a:pPr eaLnBrk="1" hangingPunct="1"/>
            <a:r>
              <a:rPr lang="en-US" altLang="lv-LV" sz="2400"/>
              <a:t>A </a:t>
            </a:r>
            <a:r>
              <a:rPr lang="en-US" altLang="lv-LV" sz="2400">
                <a:solidFill>
                  <a:schemeClr val="tx2"/>
                </a:solidFill>
              </a:rPr>
              <a:t>container</a:t>
            </a:r>
            <a:r>
              <a:rPr lang="en-US" altLang="lv-LV" sz="2400"/>
              <a:t> is an abstract data structure that supports element access through iterators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begin(): </a:t>
            </a:r>
            <a:r>
              <a:rPr lang="en-US" altLang="lv-LV" sz="2000"/>
              <a:t>returns an iterator to the first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end(): </a:t>
            </a:r>
            <a:r>
              <a:rPr lang="en-US" altLang="lv-LV" sz="2000"/>
              <a:t>return an iterator to an imaginary position just after the last element</a:t>
            </a:r>
          </a:p>
          <a:p>
            <a:pPr eaLnBrk="1" hangingPunct="1"/>
            <a:r>
              <a:rPr lang="en-US" altLang="lv-LV" sz="2400"/>
              <a:t>An iterator behaves like a pointer to an element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*p: </a:t>
            </a:r>
            <a:r>
              <a:rPr lang="en-US" altLang="lv-LV" sz="2000"/>
              <a:t>returns the element referenced by this iterator</a:t>
            </a:r>
          </a:p>
          <a:p>
            <a:pPr lvl="1" eaLnBrk="1" hangingPunct="1"/>
            <a:r>
              <a:rPr lang="en-US" altLang="lv-LV" sz="2000">
                <a:solidFill>
                  <a:schemeClr val="tx2"/>
                </a:solidFill>
              </a:rPr>
              <a:t>++p:</a:t>
            </a:r>
            <a:r>
              <a:rPr lang="en-US" altLang="lv-LV" sz="2000"/>
              <a:t> advances to the next element</a:t>
            </a:r>
          </a:p>
          <a:p>
            <a:pPr eaLnBrk="1" hangingPunct="1"/>
            <a:r>
              <a:rPr lang="en-US" altLang="lv-LV" sz="2400"/>
              <a:t>Extends the concept of </a:t>
            </a:r>
            <a:r>
              <a:rPr lang="en-US" altLang="lv-LV" sz="2400">
                <a:solidFill>
                  <a:schemeClr val="tx2"/>
                </a:solidFill>
              </a:rPr>
              <a:t>position</a:t>
            </a:r>
            <a:r>
              <a:rPr lang="en-US" altLang="lv-LV" sz="2400"/>
              <a:t> by adding a traversal capability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89FC58-73DA-442C-8E89-3F2C525195EF}" type="slidenum">
              <a:rPr lang="en-US" altLang="lv-LV" sz="1400"/>
              <a:pPr eaLnBrk="1" hangingPunct="1"/>
              <a:t>9</a:t>
            </a:fld>
            <a:endParaRPr lang="en-US" altLang="lv-LV" sz="1400"/>
          </a:p>
        </p:txBody>
      </p:sp>
    </p:spTree>
    <p:extLst>
      <p:ext uri="{BB962C8B-B14F-4D97-AF65-F5344CB8AC3E}">
        <p14:creationId xmlns:p14="http://schemas.microsoft.com/office/powerpoint/2010/main" val="332561677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2478</TotalTime>
  <Words>1329</Words>
  <Application>Microsoft Office PowerPoint</Application>
  <PresentationFormat>Widescreen</PresentationFormat>
  <Paragraphs>298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Liberation Mono</vt:lpstr>
      <vt:lpstr>Symbol</vt:lpstr>
      <vt:lpstr>Tahoma</vt:lpstr>
      <vt:lpstr>Times New Roman</vt:lpstr>
      <vt:lpstr>Wingdings</vt:lpstr>
      <vt:lpstr>Notebook</vt:lpstr>
      <vt:lpstr>Data Structures 3.1. List Structures</vt:lpstr>
      <vt:lpstr>Table of Contents</vt:lpstr>
      <vt:lpstr>PowerPoint Presentation</vt:lpstr>
      <vt:lpstr>Singly Linked List</vt:lpstr>
      <vt:lpstr>Inserting at the Head</vt:lpstr>
      <vt:lpstr>Removing at the Head</vt:lpstr>
      <vt:lpstr>Inserting at the Tail</vt:lpstr>
      <vt:lpstr>Removing at the Tail</vt:lpstr>
      <vt:lpstr>Containers and Iterators</vt:lpstr>
      <vt:lpstr>Containers</vt:lpstr>
      <vt:lpstr>Iterating through a Container</vt:lpstr>
      <vt:lpstr>Implementing Iterators</vt:lpstr>
      <vt:lpstr>STL Iterators in C++</vt:lpstr>
      <vt:lpstr>Sequence ADT</vt:lpstr>
      <vt:lpstr>Applications of Sequences</vt:lpstr>
      <vt:lpstr>Linked List Implementation</vt:lpstr>
      <vt:lpstr>Array-based Implementation</vt:lpstr>
      <vt:lpstr>Comparing Sequence Implementations</vt:lpstr>
      <vt:lpstr>Position ADT</vt:lpstr>
      <vt:lpstr>Node List ADT</vt:lpstr>
      <vt:lpstr>Doubly Linked List</vt:lpstr>
      <vt:lpstr>Insertion</vt:lpstr>
      <vt:lpstr>Insertion Algorithm</vt:lpstr>
      <vt:lpstr>Deletion</vt:lpstr>
      <vt:lpstr>Deletion Algorithm</vt:lpstr>
      <vt:lpstr>Performance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132</cp:revision>
  <cp:lastPrinted>2020-10-03T20:44:22Z</cp:lastPrinted>
  <dcterms:created xsi:type="dcterms:W3CDTF">1601-01-01T00:00:00Z</dcterms:created>
  <dcterms:modified xsi:type="dcterms:W3CDTF">2021-09-12T21:29:44Z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