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430" r:id="rId2"/>
    <p:sldId id="513" r:id="rId3"/>
    <p:sldId id="433" r:id="rId4"/>
    <p:sldId id="434" r:id="rId5"/>
    <p:sldId id="539" r:id="rId6"/>
    <p:sldId id="435" r:id="rId7"/>
    <p:sldId id="532" r:id="rId8"/>
    <p:sldId id="537" r:id="rId9"/>
    <p:sldId id="535" r:id="rId10"/>
    <p:sldId id="533" r:id="rId11"/>
    <p:sldId id="536" r:id="rId12"/>
    <p:sldId id="534" r:id="rId13"/>
    <p:sldId id="448" r:id="rId14"/>
    <p:sldId id="452" r:id="rId15"/>
    <p:sldId id="453" r:id="rId16"/>
    <p:sldId id="538" r:id="rId17"/>
    <p:sldId id="456" r:id="rId18"/>
    <p:sldId id="527" r:id="rId19"/>
    <p:sldId id="458" r:id="rId20"/>
    <p:sldId id="459" r:id="rId21"/>
    <p:sldId id="529" r:id="rId22"/>
    <p:sldId id="531" r:id="rId23"/>
    <p:sldId id="461" r:id="rId24"/>
    <p:sldId id="462" r:id="rId25"/>
    <p:sldId id="464" r:id="rId26"/>
    <p:sldId id="485" r:id="rId27"/>
    <p:sldId id="514" r:id="rId28"/>
    <p:sldId id="515" r:id="rId29"/>
    <p:sldId id="516" r:id="rId30"/>
    <p:sldId id="517" r:id="rId31"/>
    <p:sldId id="519" r:id="rId32"/>
    <p:sldId id="520" r:id="rId33"/>
    <p:sldId id="521" r:id="rId34"/>
    <p:sldId id="522" r:id="rId35"/>
    <p:sldId id="523" r:id="rId36"/>
    <p:sldId id="524" r:id="rId37"/>
    <p:sldId id="525" r:id="rId38"/>
    <p:sldId id="486" r:id="rId39"/>
    <p:sldId id="495" r:id="rId40"/>
    <p:sldId id="496" r:id="rId41"/>
    <p:sldId id="497" r:id="rId42"/>
    <p:sldId id="498" r:id="rId43"/>
    <p:sldId id="499" r:id="rId44"/>
    <p:sldId id="500" r:id="rId45"/>
    <p:sldId id="501" r:id="rId46"/>
    <p:sldId id="502" r:id="rId47"/>
    <p:sldId id="503" r:id="rId48"/>
    <p:sldId id="504" r:id="rId49"/>
    <p:sldId id="505" r:id="rId50"/>
    <p:sldId id="506" r:id="rId5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E5C100-A010-4275-8087-908421985311}">
          <p14:sldIdLst>
            <p14:sldId id="430"/>
            <p14:sldId id="513"/>
            <p14:sldId id="433"/>
            <p14:sldId id="434"/>
            <p14:sldId id="539"/>
          </p14:sldIdLst>
        </p14:section>
        <p14:section name="Singly Linked Lists" id="{B5ADA8E3-4EBE-4575-A0D8-BB2C8F5F5444}">
          <p14:sldIdLst>
            <p14:sldId id="435"/>
            <p14:sldId id="532"/>
            <p14:sldId id="537"/>
            <p14:sldId id="535"/>
            <p14:sldId id="533"/>
            <p14:sldId id="536"/>
            <p14:sldId id="534"/>
            <p14:sldId id="448"/>
            <p14:sldId id="452"/>
          </p14:sldIdLst>
        </p14:section>
        <p14:section name="Doubly Linked Lists" id="{13920AE5-4D68-49E1-A4F3-A25CB2821291}">
          <p14:sldIdLst>
            <p14:sldId id="453"/>
            <p14:sldId id="538"/>
            <p14:sldId id="456"/>
            <p14:sldId id="527"/>
            <p14:sldId id="458"/>
            <p14:sldId id="459"/>
            <p14:sldId id="529"/>
            <p14:sldId id="531"/>
          </p14:sldIdLst>
        </p14:section>
        <p14:section name="Circular Lists" id="{CE8B4F6B-C924-47E9-B5D3-E5F7F0CCE716}">
          <p14:sldIdLst>
            <p14:sldId id="461"/>
            <p14:sldId id="462"/>
            <p14:sldId id="464"/>
          </p14:sldIdLst>
        </p14:section>
        <p14:section name="STL" id="{9F29A542-16C8-479E-AB31-B0AEEB2E17C2}">
          <p14:sldIdLst>
            <p14:sldId id="485"/>
            <p14:sldId id="514"/>
            <p14:sldId id="515"/>
            <p14:sldId id="516"/>
            <p14:sldId id="517"/>
            <p14:sldId id="519"/>
            <p14:sldId id="520"/>
            <p14:sldId id="521"/>
            <p14:sldId id="522"/>
            <p14:sldId id="523"/>
            <p14:sldId id="524"/>
            <p14:sldId id="525"/>
            <p14:sldId id="486"/>
          </p14:sldIdLst>
        </p14:section>
        <p14:section name="Similar Containers" id="{1424091E-F28C-498E-A8E5-2B66695E797B}">
          <p14:sldIdLst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3411" autoAdjust="0"/>
  </p:normalViewPr>
  <p:slideViewPr>
    <p:cSldViewPr>
      <p:cViewPr varScale="1">
        <p:scale>
          <a:sx n="88" d="100"/>
          <a:sy n="88" d="100"/>
        </p:scale>
        <p:origin x="102" y="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0.xml"/><Relationship Id="rId3" Type="http://schemas.openxmlformats.org/officeDocument/2006/relationships/slide" Target="slides/slide21.xml"/><Relationship Id="rId7" Type="http://schemas.openxmlformats.org/officeDocument/2006/relationships/slide" Target="slides/slide49.xml"/><Relationship Id="rId2" Type="http://schemas.openxmlformats.org/officeDocument/2006/relationships/slide" Target="slides/slide18.xml"/><Relationship Id="rId1" Type="http://schemas.openxmlformats.org/officeDocument/2006/relationships/slide" Target="slides/slide16.xml"/><Relationship Id="rId6" Type="http://schemas.openxmlformats.org/officeDocument/2006/relationships/slide" Target="slides/slide45.xml"/><Relationship Id="rId5" Type="http://schemas.openxmlformats.org/officeDocument/2006/relationships/slide" Target="slides/slide44.xml"/><Relationship Id="rId4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want to become professionals = can create systems that others will use</a:t>
            </a:r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like to challenge themselves with difficult problems.</a:t>
            </a:r>
            <a:endParaRPr lang="en-US" altLang="lv-LV" sz="2000" dirty="0" smtClean="0"/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highly motivated people who also want to sleep; who take normal course-load, but typically do not work full-time yet.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698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Inserting a node at the end of a list is likewise easy to accomplish as illustrated in the next slide</a:t>
            </a:r>
          </a:p>
          <a:p>
            <a:pPr lvl="1"/>
            <a:r>
              <a:rPr lang="en-US" dirty="0" smtClean="0"/>
              <a:t>The new node is created and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member of the node is initialized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/>
              <a:t> member is initialized to null, since the node is at the end of the list</a:t>
            </a:r>
            <a:endParaRPr lang="en-US" dirty="0" smtClean="0">
              <a:cs typeface="Courier New" pitchFamily="49" charset="0"/>
            </a:endParaRP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/>
              <a:t> member of the current last node is set to point to the new node Since the new node is now the end of the list,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 pointer has to be updated to point to it</a:t>
            </a:r>
          </a:p>
          <a:p>
            <a:pPr lvl="1"/>
            <a:r>
              <a:rPr lang="en-US" dirty="0" smtClean="0"/>
              <a:t>As before, if the list is initially empty, both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 would be set to point to the new node </a:t>
            </a:r>
          </a:p>
          <a:p>
            <a:endParaRPr lang="lv-LV" dirty="0" smtClean="0"/>
          </a:p>
          <a:p>
            <a:pPr lvl="1"/>
            <a:endParaRPr lang="lv-LV" dirty="0" smtClean="0"/>
          </a:p>
          <a:p>
            <a:pPr lvl="1"/>
            <a:endParaRPr lang="lv-LV" dirty="0" smtClean="0"/>
          </a:p>
          <a:p>
            <a:pPr lvl="1"/>
            <a:r>
              <a:rPr lang="en-US" dirty="0" smtClean="0"/>
              <a:t>Deleting at the end of a list requires additional processing</a:t>
            </a:r>
          </a:p>
          <a:p>
            <a:pPr lvl="1"/>
            <a:r>
              <a:rPr lang="en-US" dirty="0" smtClean="0"/>
              <a:t>This is because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 pointer must be backed up to the previous node in the list</a:t>
            </a:r>
          </a:p>
          <a:p>
            <a:pPr lvl="1"/>
            <a:r>
              <a:rPr lang="en-US" dirty="0" smtClean="0"/>
              <a:t>Since this can’t be done directly, we need a temporary pointer to traverse the list until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→ next = tail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24520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lv-LV" dirty="0" smtClean="0"/>
          </a:p>
          <a:p>
            <a:pPr lvl="1"/>
            <a:r>
              <a:rPr lang="en-US" dirty="0" smtClean="0"/>
              <a:t>What if we want to delete a specific node based on its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member?</a:t>
            </a:r>
          </a:p>
          <a:p>
            <a:pPr lvl="1"/>
            <a:r>
              <a:rPr lang="en-US" dirty="0" smtClean="0"/>
              <a:t>In that case we have to locate the specific node, then link around it by linking the previous node to the following node</a:t>
            </a:r>
          </a:p>
          <a:p>
            <a:pPr lvl="1"/>
            <a:r>
              <a:rPr lang="en-US" dirty="0" smtClean="0"/>
              <a:t>But again, to do this we need to keep track of the previous node, and we need to keep track of the node containing the target value</a:t>
            </a:r>
            <a:endParaRPr lang="lv-LV" dirty="0" smtClean="0"/>
          </a:p>
          <a:p>
            <a:pPr lvl="1"/>
            <a:r>
              <a:rPr lang="en-US" dirty="0" smtClean="0"/>
              <a:t>As can be seen, the two extra pointers,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/>
              <a:t>, are initialized to the first and second nodes in the list</a:t>
            </a:r>
          </a:p>
          <a:p>
            <a:pPr lvl="1"/>
            <a:r>
              <a:rPr lang="en-US" dirty="0" smtClean="0"/>
              <a:t>They traverse the list until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→ info</a:t>
            </a:r>
            <a:r>
              <a:rPr lang="en-US" dirty="0" smtClean="0"/>
              <a:t> matches the target value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22633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1494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9325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First, the new node is created and 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he data member is initialized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Since the node is being inserted at the end of the list, its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member is set to null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member is set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to link it back to the former end of the list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pointer is now set to point to this new node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To complete the link,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member of the previous node is set to point to the new node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8994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1696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19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Deleting a node from the end of a doubly linked list is also easy, because there is a direct link to the previous node in the list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This eliminates the need to traverse the list to find the previous node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To do this, we retrieve the data member from the node, then set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to the node’s predecessor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7888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20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091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b="1" dirty="0" smtClean="0"/>
              <a:t>Algorithm </a:t>
            </a:r>
            <a:r>
              <a:rPr lang="en-US" altLang="lv-LV" dirty="0" smtClean="0">
                <a:solidFill>
                  <a:schemeClr val="tx2"/>
                </a:solidFill>
              </a:rPr>
              <a:t>remove</a:t>
            </a:r>
            <a:r>
              <a:rPr lang="en-US" altLang="lv-LV" dirty="0" smtClean="0"/>
              <a:t>(p):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 smtClean="0"/>
              <a:t>	u = </a:t>
            </a:r>
            <a:r>
              <a:rPr lang="en-US" altLang="lv-LV" dirty="0" err="1" smtClean="0"/>
              <a:t>p</a:t>
            </a:r>
            <a:r>
              <a:rPr lang="en-US" altLang="lv-LV" dirty="0" err="1" smtClean="0">
                <a:sym typeface="Symbol" panose="05050102010706020507" pitchFamily="18" charset="2"/>
              </a:rPr>
              <a:t></a:t>
            </a:r>
            <a:r>
              <a:rPr lang="en-US" altLang="lv-LV" dirty="0" err="1" smtClean="0"/>
              <a:t>prev</a:t>
            </a:r>
            <a:endParaRPr lang="en-US" altLang="lv-LV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 smtClean="0"/>
              <a:t>	w = </a:t>
            </a:r>
            <a:r>
              <a:rPr lang="en-US" altLang="lv-LV" dirty="0" err="1" smtClean="0"/>
              <a:t>p</a:t>
            </a:r>
            <a:r>
              <a:rPr lang="en-US" altLang="lv-LV" dirty="0" err="1" smtClean="0">
                <a:sym typeface="Symbol" panose="05050102010706020507" pitchFamily="18" charset="2"/>
              </a:rPr>
              <a:t></a:t>
            </a:r>
            <a:r>
              <a:rPr lang="en-US" altLang="lv-LV" dirty="0" err="1" smtClean="0"/>
              <a:t>next</a:t>
            </a:r>
            <a:endParaRPr lang="en-US" altLang="lv-LV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 smtClean="0"/>
              <a:t>	</a:t>
            </a:r>
            <a:r>
              <a:rPr lang="en-US" altLang="lv-LV" dirty="0" err="1" smtClean="0"/>
              <a:t>u</a:t>
            </a:r>
            <a:r>
              <a:rPr lang="en-US" altLang="lv-LV" dirty="0" err="1" smtClean="0">
                <a:sym typeface="Symbol" panose="05050102010706020507" pitchFamily="18" charset="2"/>
              </a:rPr>
              <a:t></a:t>
            </a:r>
            <a:r>
              <a:rPr lang="en-US" altLang="lv-LV" dirty="0" err="1" smtClean="0"/>
              <a:t>next</a:t>
            </a:r>
            <a:r>
              <a:rPr lang="en-US" altLang="lv-LV" dirty="0" smtClean="0"/>
              <a:t> = w</a:t>
            </a:r>
            <a:r>
              <a:rPr lang="en-US" altLang="lv-LV" dirty="0" smtClean="0">
                <a:solidFill>
                  <a:srgbClr val="2C61F6"/>
                </a:solidFill>
              </a:rPr>
              <a:t> {linking out p}</a:t>
            </a:r>
            <a:endParaRPr lang="en-US" altLang="lv-LV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 smtClean="0"/>
              <a:t>	</a:t>
            </a:r>
            <a:r>
              <a:rPr lang="en-US" altLang="lv-LV" dirty="0" err="1" smtClean="0"/>
              <a:t>w</a:t>
            </a:r>
            <a:r>
              <a:rPr lang="en-US" altLang="lv-LV" dirty="0" err="1" smtClean="0">
                <a:sym typeface="Symbol" panose="05050102010706020507" pitchFamily="18" charset="2"/>
              </a:rPr>
              <a:t></a:t>
            </a:r>
            <a:r>
              <a:rPr lang="en-US" altLang="lv-LV" dirty="0" err="1" smtClean="0"/>
              <a:t>prev</a:t>
            </a:r>
            <a:r>
              <a:rPr lang="en-US" altLang="lv-LV" dirty="0" smtClean="0"/>
              <a:t> = u </a:t>
            </a:r>
            <a:endParaRPr lang="en-US" altLang="lv-LV" dirty="0" smtClean="0">
              <a:solidFill>
                <a:srgbClr val="2C61F6"/>
              </a:solidFill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252263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3953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7275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23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6867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26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8506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Documentation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>
                <a:ea typeface="Times New Roman" pitchFamily="18" charset="0"/>
              </a:rPr>
              <a:t>SGI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http://www.sgi.com/tech/stl/ (recommended because of clarity)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err="1" smtClean="0">
                <a:ea typeface="Times New Roman" pitchFamily="18" charset="0"/>
              </a:rPr>
              <a:t>Dinkumware</a:t>
            </a:r>
            <a:endParaRPr lang="en-US" altLang="en-US" dirty="0" smtClean="0">
              <a:ea typeface="Times New Roman" pitchFamily="18" charset="0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http://www.dinkumware.com/refxcpp.html (beware of several library versions)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>
                <a:ea typeface="Times New Roman" pitchFamily="18" charset="0"/>
              </a:rPr>
              <a:t>Rogue Wave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http://www.roguewave.com/support/docs/sourcepro/stdlibug/index.html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14313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38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6165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98799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6389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11773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52667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877287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71371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1468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8523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912379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926787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939878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406634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6121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6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5161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00810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member stores the node’s information content;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/>
              <a:t> member points to the next node in the list</a:t>
            </a:r>
          </a:p>
          <a:p>
            <a:r>
              <a:rPr lang="en-US" dirty="0" smtClean="0"/>
              <a:t>Notice that the definition refers to the class itself, because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/>
              <a:t> pointer points to a node of the same type being defined</a:t>
            </a:r>
          </a:p>
          <a:p>
            <a:r>
              <a:rPr lang="en-US" dirty="0" smtClean="0"/>
              <a:t>Objects that contain this type of reference are called </a:t>
            </a:r>
            <a:r>
              <a:rPr lang="en-US" b="1" i="1" dirty="0" smtClean="0"/>
              <a:t>self-referential objects</a:t>
            </a:r>
          </a:p>
          <a:p>
            <a:r>
              <a:rPr lang="en-US" dirty="0" smtClean="0"/>
              <a:t>The definition also contains two constructors</a:t>
            </a:r>
          </a:p>
          <a:p>
            <a:pPr lvl="1"/>
            <a:r>
              <a:rPr lang="en-US" dirty="0" smtClean="0"/>
              <a:t>One sets the next pointer to 0 and leaves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member undefined</a:t>
            </a:r>
          </a:p>
          <a:p>
            <a:pPr lvl="1"/>
            <a:r>
              <a:rPr lang="en-US" dirty="0" smtClean="0"/>
              <a:t>The other initializes both members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8194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345430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Note that if the list is initially empty, both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 would be set to point to the new node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lv-LV" altLang="lv-LV" dirty="0" smtClean="0"/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endParaRPr lang="lv-LV" altLang="lv-LV" dirty="0" smtClean="0"/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 smtClean="0"/>
              <a:t>Allocate a new node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 smtClean="0"/>
              <a:t>Insert new element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 smtClean="0"/>
              <a:t>Have new node point to old head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 smtClean="0"/>
              <a:t>Update head to point to new node</a:t>
            </a:r>
          </a:p>
          <a:p>
            <a:endParaRPr lang="lv-LV" dirty="0" smtClean="0"/>
          </a:p>
          <a:p>
            <a:endParaRPr lang="lv-LV" dirty="0" smtClean="0"/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sz="1200" dirty="0" smtClean="0"/>
              <a:t>Update head to point to next node in the list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sz="1200" dirty="0" smtClean="0"/>
              <a:t>Allow garbage collector to reclaim the former first node</a:t>
            </a:r>
          </a:p>
          <a:p>
            <a:endParaRPr lang="lv-LV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19542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</a:p>
          <a:p>
            <a:pPr lvl="1"/>
            <a:r>
              <a:rPr lang="en-US" dirty="0" smtClean="0"/>
              <a:t>The operation of deleting a node consists of returning the value stored in the node and releasing the memory occupied by the node</a:t>
            </a:r>
          </a:p>
          <a:p>
            <a:pPr lvl="1"/>
            <a:r>
              <a:rPr lang="en-US" dirty="0" smtClean="0"/>
              <a:t>Again, we can consider operations at the beginning and end of the list</a:t>
            </a:r>
          </a:p>
          <a:p>
            <a:pPr lvl="1"/>
            <a:r>
              <a:rPr lang="en-US" dirty="0" smtClean="0"/>
              <a:t>To delete at the beginning of the list, we first retrieve the value stored in the first node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 → info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Then we can use a temporary pointer to point to the node, and set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to point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 → next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Finally, the former first node can be deleted, releasing its memory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These operations are illustrated in figure 3.6(a) – (c)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6692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5102423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</p:spTree>
    <p:extLst>
      <p:ext uri="{BB962C8B-B14F-4D97-AF65-F5344CB8AC3E}">
        <p14:creationId xmlns:p14="http://schemas.microsoft.com/office/powerpoint/2010/main" val="48297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6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1538819"/>
            <a:ext cx="4897967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7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  <p:sldLayoutId id="2147483701" r:id="rId8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sa-server.cs.vt.edu/ODSA/Books/CS3/html/ListADT.html" TargetMode="External"/><Relationship Id="rId2" Type="http://schemas.openxmlformats.org/officeDocument/2006/relationships/hyperlink" Target="https://en.wikipedia.org/wiki/List_(abstract_data_type)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Week04</a:t>
            </a:r>
            <a:br>
              <a:rPr lang="lv-LV" dirty="0" smtClean="0"/>
            </a:br>
            <a:r>
              <a:rPr lang="lv-LV" dirty="0" smtClean="0"/>
              <a:t>List </a:t>
            </a:r>
            <a:r>
              <a:rPr lang="lv-LV" dirty="0" smtClean="0"/>
              <a:t>Structures</a:t>
            </a:r>
            <a:endParaRPr lang="lv-LV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429172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Insert</a:t>
            </a:r>
            <a:r>
              <a:rPr lang="lv-LV" altLang="lv-LV" dirty="0" smtClean="0"/>
              <a:t>/Delete</a:t>
            </a:r>
            <a:r>
              <a:rPr lang="en-US" altLang="lv-LV" dirty="0" smtClean="0"/>
              <a:t> </a:t>
            </a:r>
            <a:r>
              <a:rPr lang="en-US" altLang="lv-LV" dirty="0" smtClean="0"/>
              <a:t>at the Head</a:t>
            </a:r>
          </a:p>
        </p:txBody>
      </p:sp>
      <p:pic>
        <p:nvPicPr>
          <p:cNvPr id="512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24" y="2286000"/>
            <a:ext cx="3832476" cy="4402597"/>
          </a:xfrm>
        </p:spPr>
      </p:pic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A6FF9B8-E777-4EE3-A6BE-F113AAE53EC3}" type="slidenum">
              <a:rPr lang="en-US" altLang="lv-LV" sz="1400"/>
              <a:pPr eaLnBrk="1" hangingPunct="1"/>
              <a:t>10</a:t>
            </a:fld>
            <a:endParaRPr lang="en-US" altLang="lv-LV" sz="140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1800" y="4891053"/>
            <a:ext cx="3181982" cy="142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401166"/>
            <a:ext cx="3616840" cy="1323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32769"/>
            <a:ext cx="396180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22400" y="1752600"/>
            <a:ext cx="3860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What if list is initially empty?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1588775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Special Cases at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1" y="4200526"/>
            <a:ext cx="10160000" cy="2135187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Two </a:t>
            </a:r>
            <a:r>
              <a:rPr lang="en-US" dirty="0" smtClean="0"/>
              <a:t>special cases exist when carrying out this deletion</a:t>
            </a:r>
          </a:p>
          <a:p>
            <a:pPr lvl="1"/>
            <a:r>
              <a:rPr lang="en-US" dirty="0" smtClean="0"/>
              <a:t>The first arises when the list is empty, in which case the caller must be notified of the action to take</a:t>
            </a:r>
          </a:p>
          <a:p>
            <a:pPr lvl="1"/>
            <a:r>
              <a:rPr lang="en-US" dirty="0" smtClean="0"/>
              <a:t>The second occurs when a single node is in the list, requiring that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 be set to null to indicate the list is now empty</a:t>
            </a:r>
          </a:p>
          <a:p>
            <a:pPr lvl="1"/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2" y="1905000"/>
            <a:ext cx="49561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307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Insert/Delete</a:t>
            </a:r>
            <a:r>
              <a:rPr lang="en-US" altLang="lv-LV" dirty="0" smtClean="0"/>
              <a:t> </a:t>
            </a:r>
            <a:r>
              <a:rPr lang="en-US" altLang="lv-LV" dirty="0" smtClean="0"/>
              <a:t>at the Tail</a:t>
            </a:r>
          </a:p>
        </p:txBody>
      </p:sp>
      <p:pic>
        <p:nvPicPr>
          <p:cNvPr id="819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10938"/>
            <a:ext cx="3742857" cy="1343212"/>
          </a:xfrm>
        </p:spPr>
      </p:pic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09026" y="1691831"/>
            <a:ext cx="5080000" cy="1284287"/>
          </a:xfrm>
        </p:spPr>
        <p:txBody>
          <a:bodyPr/>
          <a:lstStyle/>
          <a:p>
            <a:pPr eaLnBrk="1" hangingPunct="1"/>
            <a:r>
              <a:rPr lang="lv-LV" altLang="lv-LV" sz="2800" dirty="0" smtClean="0"/>
              <a:t>Delete</a:t>
            </a:r>
            <a:r>
              <a:rPr lang="en-US" altLang="lv-LV" sz="2800" dirty="0" smtClean="0"/>
              <a:t> </a:t>
            </a:r>
            <a:r>
              <a:rPr lang="en-US" altLang="lv-LV" sz="2800" dirty="0"/>
              <a:t>at the tail of a singly linked list is not </a:t>
            </a:r>
            <a:r>
              <a:rPr lang="en-US" altLang="lv-LV" sz="2800" dirty="0" smtClean="0"/>
              <a:t>efficient</a:t>
            </a:r>
            <a:r>
              <a:rPr lang="lv-LV" altLang="lv-LV" sz="2800" dirty="0"/>
              <a:t>!</a:t>
            </a:r>
            <a:endParaRPr lang="en-US" altLang="lv-LV" sz="28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535" y="2810938"/>
            <a:ext cx="3657600" cy="384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6665" y="1524000"/>
            <a:ext cx="5025735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lv-LV" dirty="0"/>
              <a:t>Allocate a new node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lv-LV" dirty="0"/>
              <a:t>Have old last node point to new node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lv-LV" dirty="0"/>
              <a:t>Update tail to point to new node</a:t>
            </a:r>
          </a:p>
          <a:p>
            <a:endParaRPr lang="lv-LV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9175751" y="4114800"/>
            <a:ext cx="273049" cy="1676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7296666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Locate and Delete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28800"/>
            <a:ext cx="739926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385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Searching in </a:t>
            </a:r>
            <a:r>
              <a:rPr lang="en-US" dirty="0" smtClean="0"/>
              <a:t>Singly </a:t>
            </a:r>
            <a:r>
              <a:rPr lang="en-US" dirty="0" smtClean="0"/>
              <a:t>Linked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purpose of a search is to scan a linked list to find a particular data member</a:t>
            </a:r>
          </a:p>
          <a:p>
            <a:r>
              <a:rPr lang="en-US" dirty="0" smtClean="0"/>
              <a:t>No modification is made to the list, so this can be done easily using a single temporary pointer</a:t>
            </a:r>
          </a:p>
          <a:p>
            <a:r>
              <a:rPr lang="en-US" dirty="0" smtClean="0"/>
              <a:t>We simply traverse the list until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member of the node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/>
              <a:t> points to matches the target,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tmp → next</a:t>
            </a:r>
            <a:r>
              <a:rPr lang="en-US" dirty="0" smtClean="0"/>
              <a:t> is null</a:t>
            </a:r>
          </a:p>
          <a:p>
            <a:r>
              <a:rPr lang="en-US" dirty="0" smtClean="0"/>
              <a:t>If the latter case occurs, we have reached the end of the list and the search fails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96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Doubly Linked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Lists</a:t>
            </a:r>
            <a:r>
              <a:rPr lang="lv-LV" sz="3600" dirty="0" smtClean="0">
                <a:latin typeface="Calibri" pitchFamily="34" charset="0"/>
                <a:cs typeface="Calibri" pitchFamily="34" charset="0"/>
              </a:rPr>
              <a:t> – Enable Stepping Back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>
                <a:latin typeface="Calibri" pitchFamily="34" charset="0"/>
                <a:cs typeface="Calibri" pitchFamily="34" charset="0"/>
              </a:rPr>
              <a:t>In a singly-linked list w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continually have to scan to the node just before the end in order to delete correctly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If the nature of processing requires frequent deletions of that type, this significantly slows down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operations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cs typeface="Calibri" pitchFamily="34" charset="0"/>
              </a:rPr>
              <a:t>The methods that manipulate these types of lists are slightly more complicated than their singly linked </a:t>
            </a:r>
            <a:r>
              <a:rPr lang="en-US" dirty="0" smtClean="0">
                <a:cs typeface="Calibri" pitchFamily="34" charset="0"/>
              </a:rPr>
              <a:t>counterparts</a:t>
            </a:r>
            <a:r>
              <a:rPr lang="lv-LV" dirty="0" smtClean="0">
                <a:cs typeface="Calibri" pitchFamily="34" charset="0"/>
              </a:rPr>
              <a:t>; constant slow-down (but much larger savings, if you need to step back).</a:t>
            </a:r>
            <a:endParaRPr lang="en-US" dirty="0"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898571"/>
            <a:ext cx="7615820" cy="168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430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Doubly Linked List</a:t>
            </a:r>
            <a:endParaRPr lang="en-US" altLang="lv-LV" dirty="0" smtClean="0">
              <a:cs typeface="Tahoma" panose="020B0604030504040204" pitchFamily="34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627690" cy="2514599"/>
          </a:xfrm>
        </p:spPr>
        <p:txBody>
          <a:bodyPr/>
          <a:lstStyle/>
          <a:p>
            <a:pPr eaLnBrk="1" hangingPunct="1"/>
            <a:r>
              <a:rPr lang="en-US" altLang="lv-LV" sz="2000" dirty="0" smtClean="0"/>
              <a:t>Nodes </a:t>
            </a:r>
            <a:r>
              <a:rPr lang="en-US" altLang="lv-LV" sz="2000" dirty="0"/>
              <a:t>implement Position and store:</a:t>
            </a:r>
          </a:p>
          <a:p>
            <a:pPr lvl="1" eaLnBrk="1" hangingPunct="1"/>
            <a:r>
              <a:rPr lang="lv-LV" altLang="lv-LV" sz="1800" b="1" dirty="0" smtClean="0"/>
              <a:t>info</a:t>
            </a:r>
            <a:r>
              <a:rPr lang="lv-LV" altLang="lv-LV" sz="1800" dirty="0" smtClean="0"/>
              <a:t>  - useful payload</a:t>
            </a:r>
            <a:endParaRPr lang="en-US" altLang="lv-LV" sz="1800" dirty="0"/>
          </a:p>
          <a:p>
            <a:pPr lvl="1" eaLnBrk="1" hangingPunct="1"/>
            <a:r>
              <a:rPr lang="lv-LV" altLang="lv-LV" sz="1800" b="1" dirty="0"/>
              <a:t>p</a:t>
            </a:r>
            <a:r>
              <a:rPr lang="lv-LV" altLang="lv-LV" sz="1800" b="1" dirty="0" smtClean="0"/>
              <a:t>rev</a:t>
            </a:r>
            <a:r>
              <a:rPr lang="lv-LV" altLang="lv-LV" sz="1800" dirty="0" smtClean="0"/>
              <a:t> - </a:t>
            </a:r>
            <a:r>
              <a:rPr lang="en-US" altLang="lv-LV" sz="1800" dirty="0" smtClean="0"/>
              <a:t>link </a:t>
            </a:r>
            <a:r>
              <a:rPr lang="en-US" altLang="lv-LV" sz="1800" dirty="0"/>
              <a:t>to the previous node</a:t>
            </a:r>
          </a:p>
          <a:p>
            <a:pPr lvl="1" eaLnBrk="1" hangingPunct="1"/>
            <a:r>
              <a:rPr lang="lv-LV" altLang="lv-LV" sz="1800" b="1" dirty="0" smtClean="0"/>
              <a:t>next</a:t>
            </a:r>
            <a:r>
              <a:rPr lang="lv-LV" altLang="lv-LV" sz="1800" dirty="0" smtClean="0"/>
              <a:t> - </a:t>
            </a:r>
            <a:r>
              <a:rPr lang="en-US" altLang="lv-LV" sz="1800" dirty="0" smtClean="0"/>
              <a:t>link </a:t>
            </a:r>
            <a:r>
              <a:rPr lang="en-US" altLang="lv-LV" sz="1800" dirty="0"/>
              <a:t>to the next node</a:t>
            </a:r>
          </a:p>
          <a:p>
            <a:pPr eaLnBrk="1" hangingPunct="1"/>
            <a:r>
              <a:rPr lang="lv-LV" altLang="lv-LV" sz="2000" dirty="0" smtClean="0"/>
              <a:t>Pointers to </a:t>
            </a:r>
            <a:r>
              <a:rPr lang="lv-LV" altLang="lv-LV" sz="2000" b="1" dirty="0" smtClean="0"/>
              <a:t>head</a:t>
            </a:r>
            <a:r>
              <a:rPr lang="lv-LV" altLang="lv-LV" sz="2000" dirty="0" smtClean="0"/>
              <a:t> and to </a:t>
            </a:r>
            <a:r>
              <a:rPr lang="lv-LV" altLang="lv-LV" sz="2000" b="1" dirty="0" smtClean="0"/>
              <a:t>tail</a:t>
            </a:r>
            <a:r>
              <a:rPr lang="lv-LV" altLang="lv-LV" sz="2000" dirty="0" smtClean="0"/>
              <a:t>.</a:t>
            </a:r>
            <a:endParaRPr lang="en-US" altLang="lv-LV" sz="2000" dirty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A04046A-E488-4CCD-8A77-2E57C0A6B144}" type="slidenum">
              <a:rPr lang="en-US" altLang="lv-LV" sz="1400"/>
              <a:pPr eaLnBrk="1" hangingPunct="1"/>
              <a:t>16</a:t>
            </a:fld>
            <a:endParaRPr lang="en-US" altLang="lv-LV" sz="1400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8797926" y="25146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9296401" y="25146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9794876" y="25146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6153" name="AutoShape 10"/>
          <p:cNvCxnSpPr>
            <a:cxnSpLocks noChangeShapeType="1"/>
          </p:cNvCxnSpPr>
          <p:nvPr/>
        </p:nvCxnSpPr>
        <p:spPr bwMode="auto">
          <a:xfrm rot="10800000">
            <a:off x="8299451" y="2390776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AutoShape 12"/>
          <p:cNvCxnSpPr>
            <a:cxnSpLocks noChangeShapeType="1"/>
          </p:cNvCxnSpPr>
          <p:nvPr/>
        </p:nvCxnSpPr>
        <p:spPr bwMode="auto">
          <a:xfrm flipV="1">
            <a:off x="10044113" y="2390776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13"/>
          <p:cNvCxnSpPr>
            <a:cxnSpLocks noChangeShapeType="1"/>
            <a:endCxn id="6158" idx="0"/>
          </p:cNvCxnSpPr>
          <p:nvPr/>
        </p:nvCxnSpPr>
        <p:spPr bwMode="auto">
          <a:xfrm rot="16200000" flipH="1">
            <a:off x="9280525" y="3030538"/>
            <a:ext cx="539750" cy="63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6" name="Text Box 14"/>
          <p:cNvSpPr txBox="1">
            <a:spLocks noChangeArrowheads="1"/>
          </p:cNvSpPr>
          <p:nvPr/>
        </p:nvSpPr>
        <p:spPr bwMode="auto">
          <a:xfrm>
            <a:off x="8215314" y="1993901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prev</a:t>
            </a:r>
          </a:p>
        </p:txBody>
      </p:sp>
      <p:sp>
        <p:nvSpPr>
          <p:cNvPr id="6157" name="Text Box 15"/>
          <p:cNvSpPr txBox="1">
            <a:spLocks noChangeArrowheads="1"/>
          </p:cNvSpPr>
          <p:nvPr/>
        </p:nvSpPr>
        <p:spPr bwMode="auto">
          <a:xfrm>
            <a:off x="10147301" y="1993901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next</a:t>
            </a:r>
          </a:p>
        </p:txBody>
      </p:sp>
      <p:sp>
        <p:nvSpPr>
          <p:cNvPr id="6158" name="Text Box 16"/>
          <p:cNvSpPr txBox="1">
            <a:spLocks noChangeArrowheads="1"/>
          </p:cNvSpPr>
          <p:nvPr/>
        </p:nvSpPr>
        <p:spPr bwMode="auto">
          <a:xfrm>
            <a:off x="9250104" y="3303589"/>
            <a:ext cx="6053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lv-LV" altLang="lv-LV" sz="2000" dirty="0" smtClean="0">
                <a:solidFill>
                  <a:schemeClr val="tx2"/>
                </a:solidFill>
              </a:rPr>
              <a:t>info</a:t>
            </a:r>
            <a:endParaRPr lang="en-US" altLang="lv-LV" sz="2000" dirty="0">
              <a:solidFill>
                <a:schemeClr val="tx2"/>
              </a:solidFill>
            </a:endParaRPr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3429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0" name="Rectangle 35"/>
          <p:cNvSpPr>
            <a:spLocks noChangeArrowheads="1"/>
          </p:cNvSpPr>
          <p:nvPr/>
        </p:nvSpPr>
        <p:spPr bwMode="auto">
          <a:xfrm>
            <a:off x="3733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1" name="Rectangle 36"/>
          <p:cNvSpPr>
            <a:spLocks noChangeArrowheads="1"/>
          </p:cNvSpPr>
          <p:nvPr/>
        </p:nvSpPr>
        <p:spPr bwMode="auto">
          <a:xfrm>
            <a:off x="4038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2" name="Freeform 40"/>
          <p:cNvSpPr>
            <a:spLocks/>
          </p:cNvSpPr>
          <p:nvPr/>
        </p:nvSpPr>
        <p:spPr bwMode="auto">
          <a:xfrm>
            <a:off x="4191000" y="49514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63" name="Rectangle 44"/>
          <p:cNvSpPr>
            <a:spLocks noChangeArrowheads="1"/>
          </p:cNvSpPr>
          <p:nvPr/>
        </p:nvSpPr>
        <p:spPr bwMode="auto">
          <a:xfrm>
            <a:off x="4953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4" name="Rectangle 45"/>
          <p:cNvSpPr>
            <a:spLocks noChangeArrowheads="1"/>
          </p:cNvSpPr>
          <p:nvPr/>
        </p:nvSpPr>
        <p:spPr bwMode="auto">
          <a:xfrm>
            <a:off x="5257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5" name="Rectangle 46"/>
          <p:cNvSpPr>
            <a:spLocks noChangeArrowheads="1"/>
          </p:cNvSpPr>
          <p:nvPr/>
        </p:nvSpPr>
        <p:spPr bwMode="auto">
          <a:xfrm>
            <a:off x="5562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6" name="Freeform 47"/>
          <p:cNvSpPr>
            <a:spLocks/>
          </p:cNvSpPr>
          <p:nvPr/>
        </p:nvSpPr>
        <p:spPr bwMode="auto">
          <a:xfrm>
            <a:off x="5715000" y="49514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67" name="Rectangle 50"/>
          <p:cNvSpPr>
            <a:spLocks noChangeArrowheads="1"/>
          </p:cNvSpPr>
          <p:nvPr/>
        </p:nvSpPr>
        <p:spPr bwMode="auto">
          <a:xfrm>
            <a:off x="6477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8" name="Rectangle 51"/>
          <p:cNvSpPr>
            <a:spLocks noChangeArrowheads="1"/>
          </p:cNvSpPr>
          <p:nvPr/>
        </p:nvSpPr>
        <p:spPr bwMode="auto">
          <a:xfrm>
            <a:off x="6781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9" name="Rectangle 52"/>
          <p:cNvSpPr>
            <a:spLocks noChangeArrowheads="1"/>
          </p:cNvSpPr>
          <p:nvPr/>
        </p:nvSpPr>
        <p:spPr bwMode="auto">
          <a:xfrm>
            <a:off x="7086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0" name="Freeform 53"/>
          <p:cNvSpPr>
            <a:spLocks/>
          </p:cNvSpPr>
          <p:nvPr/>
        </p:nvSpPr>
        <p:spPr bwMode="auto">
          <a:xfrm>
            <a:off x="7239000" y="49514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1" name="Rectangle 56"/>
          <p:cNvSpPr>
            <a:spLocks noChangeArrowheads="1"/>
          </p:cNvSpPr>
          <p:nvPr/>
        </p:nvSpPr>
        <p:spPr bwMode="auto">
          <a:xfrm>
            <a:off x="8001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2" name="Rectangle 57"/>
          <p:cNvSpPr>
            <a:spLocks noChangeArrowheads="1"/>
          </p:cNvSpPr>
          <p:nvPr/>
        </p:nvSpPr>
        <p:spPr bwMode="auto">
          <a:xfrm>
            <a:off x="8305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3" name="Rectangle 58"/>
          <p:cNvSpPr>
            <a:spLocks noChangeArrowheads="1"/>
          </p:cNvSpPr>
          <p:nvPr/>
        </p:nvSpPr>
        <p:spPr bwMode="auto">
          <a:xfrm>
            <a:off x="8610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4" name="Freeform 41"/>
          <p:cNvSpPr>
            <a:spLocks/>
          </p:cNvSpPr>
          <p:nvPr/>
        </p:nvSpPr>
        <p:spPr bwMode="auto">
          <a:xfrm rot="10800000">
            <a:off x="4343400" y="51038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5" name="Freeform 48"/>
          <p:cNvSpPr>
            <a:spLocks/>
          </p:cNvSpPr>
          <p:nvPr/>
        </p:nvSpPr>
        <p:spPr bwMode="auto">
          <a:xfrm rot="10800000">
            <a:off x="5867400" y="51038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6" name="Freeform 54"/>
          <p:cNvSpPr>
            <a:spLocks/>
          </p:cNvSpPr>
          <p:nvPr/>
        </p:nvSpPr>
        <p:spPr bwMode="auto">
          <a:xfrm rot="10800000">
            <a:off x="7391400" y="51038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7" name="Freeform 63"/>
          <p:cNvSpPr>
            <a:spLocks/>
          </p:cNvSpPr>
          <p:nvPr/>
        </p:nvSpPr>
        <p:spPr bwMode="auto">
          <a:xfrm>
            <a:off x="3813176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8" name="Freeform 64"/>
          <p:cNvSpPr>
            <a:spLocks/>
          </p:cNvSpPr>
          <p:nvPr/>
        </p:nvSpPr>
        <p:spPr bwMode="auto">
          <a:xfrm>
            <a:off x="5334001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9" name="Freeform 65"/>
          <p:cNvSpPr>
            <a:spLocks/>
          </p:cNvSpPr>
          <p:nvPr/>
        </p:nvSpPr>
        <p:spPr bwMode="auto">
          <a:xfrm>
            <a:off x="6854826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80" name="Freeform 66"/>
          <p:cNvSpPr>
            <a:spLocks/>
          </p:cNvSpPr>
          <p:nvPr/>
        </p:nvSpPr>
        <p:spPr bwMode="auto">
          <a:xfrm>
            <a:off x="8375651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6181" name="Picture 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673725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2" name="Picture 6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5673725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3" name="Picture 6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673725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4" name="Picture 7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5673725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185" name="Rectangle 72"/>
          <p:cNvSpPr>
            <a:spLocks noChangeArrowheads="1"/>
          </p:cNvSpPr>
          <p:nvPr/>
        </p:nvSpPr>
        <p:spPr bwMode="auto">
          <a:xfrm>
            <a:off x="9525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6" name="Rectangle 73"/>
          <p:cNvSpPr>
            <a:spLocks noChangeArrowheads="1"/>
          </p:cNvSpPr>
          <p:nvPr/>
        </p:nvSpPr>
        <p:spPr bwMode="auto">
          <a:xfrm>
            <a:off x="2514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7" name="Freeform 74"/>
          <p:cNvSpPr>
            <a:spLocks/>
          </p:cNvSpPr>
          <p:nvPr/>
        </p:nvSpPr>
        <p:spPr bwMode="auto">
          <a:xfrm>
            <a:off x="8763000" y="49371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88" name="Freeform 75"/>
          <p:cNvSpPr>
            <a:spLocks/>
          </p:cNvSpPr>
          <p:nvPr/>
        </p:nvSpPr>
        <p:spPr bwMode="auto">
          <a:xfrm rot="10800000">
            <a:off x="8915400" y="50895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89" name="Freeform 76"/>
          <p:cNvSpPr>
            <a:spLocks/>
          </p:cNvSpPr>
          <p:nvPr/>
        </p:nvSpPr>
        <p:spPr bwMode="auto">
          <a:xfrm>
            <a:off x="2667000" y="49371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90" name="Freeform 77"/>
          <p:cNvSpPr>
            <a:spLocks/>
          </p:cNvSpPr>
          <p:nvPr/>
        </p:nvSpPr>
        <p:spPr bwMode="auto">
          <a:xfrm rot="10800000">
            <a:off x="2819400" y="50895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91" name="Text Box 78"/>
          <p:cNvSpPr txBox="1">
            <a:spLocks noChangeArrowheads="1"/>
          </p:cNvSpPr>
          <p:nvPr/>
        </p:nvSpPr>
        <p:spPr bwMode="auto">
          <a:xfrm>
            <a:off x="9373746" y="4479925"/>
            <a:ext cx="524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lv-LV" altLang="lv-LV" sz="2000" dirty="0" smtClean="0"/>
              <a:t>tail</a:t>
            </a:r>
            <a:endParaRPr lang="en-US" altLang="lv-LV" sz="2000" dirty="0"/>
          </a:p>
        </p:txBody>
      </p:sp>
      <p:sp>
        <p:nvSpPr>
          <p:cNvPr id="6192" name="Text Box 79"/>
          <p:cNvSpPr txBox="1">
            <a:spLocks noChangeArrowheads="1"/>
          </p:cNvSpPr>
          <p:nvPr/>
        </p:nvSpPr>
        <p:spPr bwMode="auto">
          <a:xfrm>
            <a:off x="2259257" y="4556125"/>
            <a:ext cx="737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 dirty="0" smtClean="0"/>
              <a:t>head</a:t>
            </a:r>
            <a:endParaRPr lang="en-US" altLang="lv-LV" sz="2000" dirty="0"/>
          </a:p>
        </p:txBody>
      </p:sp>
      <p:sp>
        <p:nvSpPr>
          <p:cNvPr id="6193" name="AutoShape 82"/>
          <p:cNvSpPr>
            <a:spLocks noChangeArrowheads="1"/>
          </p:cNvSpPr>
          <p:nvPr/>
        </p:nvSpPr>
        <p:spPr bwMode="auto">
          <a:xfrm>
            <a:off x="3200400" y="4556124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94" name="Text Box 83"/>
          <p:cNvSpPr txBox="1">
            <a:spLocks noChangeArrowheads="1"/>
          </p:cNvSpPr>
          <p:nvPr/>
        </p:nvSpPr>
        <p:spPr bwMode="auto">
          <a:xfrm>
            <a:off x="7135814" y="4540250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nodes/positions</a:t>
            </a:r>
          </a:p>
        </p:txBody>
      </p:sp>
      <p:sp>
        <p:nvSpPr>
          <p:cNvPr id="6195" name="AutoShape 84"/>
          <p:cNvSpPr>
            <a:spLocks noChangeArrowheads="1"/>
          </p:cNvSpPr>
          <p:nvPr/>
        </p:nvSpPr>
        <p:spPr bwMode="auto">
          <a:xfrm>
            <a:off x="3429000" y="5546724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96" name="Text Box 85"/>
          <p:cNvSpPr txBox="1">
            <a:spLocks noChangeArrowheads="1"/>
          </p:cNvSpPr>
          <p:nvPr/>
        </p:nvSpPr>
        <p:spPr bwMode="auto">
          <a:xfrm>
            <a:off x="7872414" y="6308725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6197" name="Text Box 87"/>
          <p:cNvSpPr txBox="1">
            <a:spLocks noChangeArrowheads="1"/>
          </p:cNvSpPr>
          <p:nvPr/>
        </p:nvSpPr>
        <p:spPr bwMode="auto">
          <a:xfrm>
            <a:off x="10345818" y="3352801"/>
            <a:ext cx="7713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lv-LV" altLang="lv-LV" sz="2000" dirty="0"/>
              <a:t>N</a:t>
            </a:r>
            <a:r>
              <a:rPr lang="en-US" altLang="lv-LV" sz="2000" dirty="0" smtClean="0"/>
              <a:t>ode</a:t>
            </a:r>
            <a:endParaRPr lang="en-US" altLang="lv-LV" sz="2000" dirty="0"/>
          </a:p>
        </p:txBody>
      </p:sp>
      <p:sp>
        <p:nvSpPr>
          <p:cNvPr id="6198" name="AutoShape 88"/>
          <p:cNvSpPr>
            <a:spLocks noChangeArrowheads="1"/>
          </p:cNvSpPr>
          <p:nvPr/>
        </p:nvSpPr>
        <p:spPr bwMode="auto">
          <a:xfrm>
            <a:off x="7924800" y="190500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70017130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Doubly Linked Lists 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endParaRPr lang="en-US" sz="1200" dirty="0"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2314924"/>
            <a:ext cx="5410200" cy="2866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920" y="2314924"/>
            <a:ext cx="5695488" cy="317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5054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</a:t>
            </a: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visualize operation </a:t>
            </a:r>
            <a:r>
              <a:rPr lang="en-US" altLang="lv-LV" sz="2000">
                <a:solidFill>
                  <a:schemeClr val="tx2"/>
                </a:solidFill>
              </a:rPr>
              <a:t>insert</a:t>
            </a:r>
            <a:r>
              <a:rPr lang="en-US" altLang="lv-LV" sz="2000"/>
              <a:t>(p, x), which inserts x before p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8B7F3AA-2509-4182-8D20-8E3E41C533D0}" type="slidenum">
              <a:rPr lang="en-US" altLang="lv-LV" sz="1400"/>
              <a:pPr eaLnBrk="1" hangingPunct="1"/>
              <a:t>18</a:t>
            </a:fld>
            <a:endParaRPr lang="en-US" altLang="lv-LV" sz="1400"/>
          </a:p>
        </p:txBody>
      </p:sp>
      <p:sp>
        <p:nvSpPr>
          <p:cNvPr id="7172" name="AutoShape 157"/>
          <p:cNvSpPr>
            <a:spLocks noChangeArrowheads="1"/>
          </p:cNvSpPr>
          <p:nvPr/>
        </p:nvSpPr>
        <p:spPr bwMode="auto">
          <a:xfrm>
            <a:off x="6324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5" name="Rectangle 50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6" name="Rectangle 51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7" name="Rectangle 52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8" name="Freeform 53"/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79" name="Rectangle 54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0" name="Rectangle 55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1" name="Rectangle 56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2" name="Freeform 57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83" name="Rectangle 58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4" name="Rectangle 59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5" name="Rectangle 60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6" name="Freeform 61"/>
          <p:cNvSpPr>
            <a:spLocks/>
          </p:cNvSpPr>
          <p:nvPr/>
        </p:nvSpPr>
        <p:spPr bwMode="auto">
          <a:xfrm>
            <a:off x="7467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87" name="Rectangle 6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8" name="Rectangle 63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9" name="Rectangle 64"/>
          <p:cNvSpPr>
            <a:spLocks noChangeArrowheads="1"/>
          </p:cNvSpPr>
          <p:nvPr/>
        </p:nvSpPr>
        <p:spPr bwMode="auto">
          <a:xfrm>
            <a:off x="883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0" name="Freeform 65"/>
          <p:cNvSpPr>
            <a:spLocks/>
          </p:cNvSpPr>
          <p:nvPr/>
        </p:nvSpPr>
        <p:spPr bwMode="auto">
          <a:xfrm rot="10800000">
            <a:off x="4572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1" name="Freeform 66"/>
          <p:cNvSpPr>
            <a:spLocks/>
          </p:cNvSpPr>
          <p:nvPr/>
        </p:nvSpPr>
        <p:spPr bwMode="auto">
          <a:xfrm rot="10800000">
            <a:off x="6096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2" name="Freeform 67"/>
          <p:cNvSpPr>
            <a:spLocks/>
          </p:cNvSpPr>
          <p:nvPr/>
        </p:nvSpPr>
        <p:spPr bwMode="auto">
          <a:xfrm rot="10800000">
            <a:off x="7620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3" name="Rectangle 72"/>
          <p:cNvSpPr>
            <a:spLocks noChangeArrowheads="1"/>
          </p:cNvSpPr>
          <p:nvPr/>
        </p:nvSpPr>
        <p:spPr bwMode="auto">
          <a:xfrm>
            <a:off x="975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4" name="Rectangle 73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5" name="Freeform 74"/>
          <p:cNvSpPr>
            <a:spLocks/>
          </p:cNvSpPr>
          <p:nvPr/>
        </p:nvSpPr>
        <p:spPr bwMode="auto">
          <a:xfrm>
            <a:off x="8991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6" name="Freeform 75"/>
          <p:cNvSpPr>
            <a:spLocks/>
          </p:cNvSpPr>
          <p:nvPr/>
        </p:nvSpPr>
        <p:spPr bwMode="auto">
          <a:xfrm rot="10800000">
            <a:off x="9144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7" name="Freeform 76"/>
          <p:cNvSpPr>
            <a:spLocks/>
          </p:cNvSpPr>
          <p:nvPr/>
        </p:nvSpPr>
        <p:spPr bwMode="auto">
          <a:xfrm>
            <a:off x="2895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8" name="Freeform 77"/>
          <p:cNvSpPr>
            <a:spLocks/>
          </p:cNvSpPr>
          <p:nvPr/>
        </p:nvSpPr>
        <p:spPr bwMode="auto">
          <a:xfrm rot="10800000">
            <a:off x="3048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9" name="Text Box 78"/>
          <p:cNvSpPr txBox="1">
            <a:spLocks noChangeArrowheads="1"/>
          </p:cNvSpPr>
          <p:nvPr/>
        </p:nvSpPr>
        <p:spPr bwMode="auto">
          <a:xfrm>
            <a:off x="3925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00" name="Text Box 79"/>
          <p:cNvSpPr txBox="1">
            <a:spLocks noChangeArrowheads="1"/>
          </p:cNvSpPr>
          <p:nvPr/>
        </p:nvSpPr>
        <p:spPr bwMode="auto">
          <a:xfrm>
            <a:off x="5449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01" name="Text Box 80"/>
          <p:cNvSpPr txBox="1">
            <a:spLocks noChangeArrowheads="1"/>
          </p:cNvSpPr>
          <p:nvPr/>
        </p:nvSpPr>
        <p:spPr bwMode="auto">
          <a:xfrm>
            <a:off x="6973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02" name="Text Box 81"/>
          <p:cNvSpPr txBox="1">
            <a:spLocks noChangeArrowheads="1"/>
          </p:cNvSpPr>
          <p:nvPr/>
        </p:nvSpPr>
        <p:spPr bwMode="auto">
          <a:xfrm>
            <a:off x="8497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03" name="Rectangle 4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4" name="Rectangle 5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5" name="Rectangle 6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6" name="Freeform 7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07" name="Rectangle 8"/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8" name="Rectangle 9"/>
          <p:cNvSpPr>
            <a:spLocks noChangeArrowheads="1"/>
          </p:cNvSpPr>
          <p:nvPr/>
        </p:nvSpPr>
        <p:spPr bwMode="auto">
          <a:xfrm>
            <a:off x="5486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9" name="Rectangle 10"/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0" name="Freeform 11"/>
          <p:cNvSpPr>
            <a:spLocks/>
          </p:cNvSpPr>
          <p:nvPr/>
        </p:nvSpPr>
        <p:spPr bwMode="auto">
          <a:xfrm>
            <a:off x="5943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grpSp>
        <p:nvGrpSpPr>
          <p:cNvPr id="7211" name="Group 117"/>
          <p:cNvGrpSpPr>
            <a:grpSpLocks/>
          </p:cNvGrpSpPr>
          <p:nvPr/>
        </p:nvGrpSpPr>
        <p:grpSpPr bwMode="auto">
          <a:xfrm>
            <a:off x="6705600" y="2286000"/>
            <a:ext cx="914400" cy="304800"/>
            <a:chOff x="4224" y="1728"/>
            <a:chExt cx="576" cy="192"/>
          </a:xfrm>
        </p:grpSpPr>
        <p:sp>
          <p:nvSpPr>
            <p:cNvPr id="7258" name="Rectangle 16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59" name="Rectangle 17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60" name="Rectangle 18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7212" name="Freeform 19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3" name="Freeform 20"/>
          <p:cNvSpPr>
            <a:spLocks/>
          </p:cNvSpPr>
          <p:nvPr/>
        </p:nvSpPr>
        <p:spPr bwMode="auto">
          <a:xfrm rot="10800000">
            <a:off x="6096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4" name="Rectangle 30"/>
          <p:cNvSpPr>
            <a:spLocks noChangeArrowheads="1"/>
          </p:cNvSpPr>
          <p:nvPr/>
        </p:nvSpPr>
        <p:spPr bwMode="auto">
          <a:xfrm>
            <a:off x="8229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5" name="Rectangle 31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6" name="Freeform 32"/>
          <p:cNvSpPr>
            <a:spLocks/>
          </p:cNvSpPr>
          <p:nvPr/>
        </p:nvSpPr>
        <p:spPr bwMode="auto">
          <a:xfrm>
            <a:off x="7467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7" name="Freeform 33"/>
          <p:cNvSpPr>
            <a:spLocks/>
          </p:cNvSpPr>
          <p:nvPr/>
        </p:nvSpPr>
        <p:spPr bwMode="auto">
          <a:xfrm rot="10800000">
            <a:off x="7620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8" name="Freeform 34"/>
          <p:cNvSpPr>
            <a:spLocks/>
          </p:cNvSpPr>
          <p:nvPr/>
        </p:nvSpPr>
        <p:spPr bwMode="auto">
          <a:xfrm>
            <a:off x="2895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9" name="Freeform 35"/>
          <p:cNvSpPr>
            <a:spLocks/>
          </p:cNvSpPr>
          <p:nvPr/>
        </p:nvSpPr>
        <p:spPr bwMode="auto">
          <a:xfrm rot="10800000">
            <a:off x="3048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20" name="Text Box 43"/>
          <p:cNvSpPr txBox="1">
            <a:spLocks noChangeArrowheads="1"/>
          </p:cNvSpPr>
          <p:nvPr/>
        </p:nvSpPr>
        <p:spPr bwMode="auto">
          <a:xfrm>
            <a:off x="3940176" y="2200275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21" name="Text Box 45"/>
          <p:cNvSpPr txBox="1">
            <a:spLocks noChangeArrowheads="1"/>
          </p:cNvSpPr>
          <p:nvPr/>
        </p:nvSpPr>
        <p:spPr bwMode="auto">
          <a:xfrm>
            <a:off x="5437188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22" name="Text Box 47"/>
          <p:cNvSpPr txBox="1">
            <a:spLocks noChangeArrowheads="1"/>
          </p:cNvSpPr>
          <p:nvPr/>
        </p:nvSpPr>
        <p:spPr bwMode="auto">
          <a:xfrm>
            <a:off x="6961188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23" name="Text Box 115"/>
          <p:cNvSpPr txBox="1">
            <a:spLocks noChangeArrowheads="1"/>
          </p:cNvSpPr>
          <p:nvPr/>
        </p:nvSpPr>
        <p:spPr bwMode="auto">
          <a:xfrm>
            <a:off x="6948488" y="18288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7224" name="Rectangle 120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5" name="Rectangle 121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6" name="Rectangle 122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7" name="Freeform 123"/>
          <p:cNvSpPr>
            <a:spLocks/>
          </p:cNvSpPr>
          <p:nvPr/>
        </p:nvSpPr>
        <p:spPr bwMode="auto">
          <a:xfrm>
            <a:off x="4419600" y="3671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28" name="Rectangle 124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9" name="Rectangle 125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0" name="Rectangle 126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1" name="Freeform 127"/>
          <p:cNvSpPr>
            <a:spLocks/>
          </p:cNvSpPr>
          <p:nvPr/>
        </p:nvSpPr>
        <p:spPr bwMode="auto">
          <a:xfrm>
            <a:off x="5943600" y="3638550"/>
            <a:ext cx="2286000" cy="171450"/>
          </a:xfrm>
          <a:custGeom>
            <a:avLst/>
            <a:gdLst>
              <a:gd name="T0" fmla="*/ 0 w 1440"/>
              <a:gd name="T1" fmla="*/ 169863 h 108"/>
              <a:gd name="T2" fmla="*/ 1238250 w 1440"/>
              <a:gd name="T3" fmla="*/ 0 h 108"/>
              <a:gd name="T4" fmla="*/ 2286000 w 1440"/>
              <a:gd name="T5" fmla="*/ 171450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grpSp>
        <p:nvGrpSpPr>
          <p:cNvPr id="7232" name="Group 128"/>
          <p:cNvGrpSpPr>
            <a:grpSpLocks/>
          </p:cNvGrpSpPr>
          <p:nvPr/>
        </p:nvGrpSpPr>
        <p:grpSpPr bwMode="auto">
          <a:xfrm>
            <a:off x="8229600" y="3657600"/>
            <a:ext cx="914400" cy="304800"/>
            <a:chOff x="4224" y="1728"/>
            <a:chExt cx="576" cy="192"/>
          </a:xfrm>
        </p:grpSpPr>
        <p:sp>
          <p:nvSpPr>
            <p:cNvPr id="7255" name="Rectangle 129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56" name="Rectangle 130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57" name="Rectangle 131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7233" name="Freeform 132"/>
          <p:cNvSpPr>
            <a:spLocks/>
          </p:cNvSpPr>
          <p:nvPr/>
        </p:nvSpPr>
        <p:spPr bwMode="auto">
          <a:xfrm rot="10800000">
            <a:off x="4572000" y="3824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4" name="Freeform 133"/>
          <p:cNvSpPr>
            <a:spLocks/>
          </p:cNvSpPr>
          <p:nvPr/>
        </p:nvSpPr>
        <p:spPr bwMode="auto">
          <a:xfrm>
            <a:off x="6094413" y="3810001"/>
            <a:ext cx="2286000" cy="161925"/>
          </a:xfrm>
          <a:custGeom>
            <a:avLst/>
            <a:gdLst>
              <a:gd name="T0" fmla="*/ 2286000 w 1440"/>
              <a:gd name="T1" fmla="*/ 1588 h 102"/>
              <a:gd name="T2" fmla="*/ 1077913 w 1440"/>
              <a:gd name="T3" fmla="*/ 161925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5" name="Rectangle 137"/>
          <p:cNvSpPr>
            <a:spLocks noChangeArrowheads="1"/>
          </p:cNvSpPr>
          <p:nvPr/>
        </p:nvSpPr>
        <p:spPr bwMode="auto">
          <a:xfrm>
            <a:off x="975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6" name="Rectangle 138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7" name="Freeform 139"/>
          <p:cNvSpPr>
            <a:spLocks/>
          </p:cNvSpPr>
          <p:nvPr/>
        </p:nvSpPr>
        <p:spPr bwMode="auto">
          <a:xfrm>
            <a:off x="8991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8" name="Freeform 140"/>
          <p:cNvSpPr>
            <a:spLocks/>
          </p:cNvSpPr>
          <p:nvPr/>
        </p:nvSpPr>
        <p:spPr bwMode="auto">
          <a:xfrm rot="10800000">
            <a:off x="9144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9" name="Freeform 141"/>
          <p:cNvSpPr>
            <a:spLocks/>
          </p:cNvSpPr>
          <p:nvPr/>
        </p:nvSpPr>
        <p:spPr bwMode="auto">
          <a:xfrm>
            <a:off x="2895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40" name="Freeform 142"/>
          <p:cNvSpPr>
            <a:spLocks/>
          </p:cNvSpPr>
          <p:nvPr/>
        </p:nvSpPr>
        <p:spPr bwMode="auto">
          <a:xfrm rot="10800000">
            <a:off x="3048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41" name="Text Box 143"/>
          <p:cNvSpPr txBox="1">
            <a:spLocks noChangeArrowheads="1"/>
          </p:cNvSpPr>
          <p:nvPr/>
        </p:nvSpPr>
        <p:spPr bwMode="auto">
          <a:xfrm>
            <a:off x="3922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42" name="Text Box 144"/>
          <p:cNvSpPr txBox="1">
            <a:spLocks noChangeArrowheads="1"/>
          </p:cNvSpPr>
          <p:nvPr/>
        </p:nvSpPr>
        <p:spPr bwMode="auto">
          <a:xfrm>
            <a:off x="5446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43" name="Text Box 145"/>
          <p:cNvSpPr txBox="1">
            <a:spLocks noChangeArrowheads="1"/>
          </p:cNvSpPr>
          <p:nvPr/>
        </p:nvSpPr>
        <p:spPr bwMode="auto">
          <a:xfrm>
            <a:off x="8494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44" name="Text Box 146"/>
          <p:cNvSpPr txBox="1">
            <a:spLocks noChangeArrowheads="1"/>
          </p:cNvSpPr>
          <p:nvPr/>
        </p:nvSpPr>
        <p:spPr bwMode="auto">
          <a:xfrm>
            <a:off x="8534401" y="3200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7245" name="Rectangle 147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6" name="Rectangle 148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7" name="Rectangle 149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8" name="Text Box 151"/>
          <p:cNvSpPr txBox="1">
            <a:spLocks noChangeArrowheads="1"/>
          </p:cNvSpPr>
          <p:nvPr/>
        </p:nvSpPr>
        <p:spPr bwMode="auto">
          <a:xfrm>
            <a:off x="6970713" y="41814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49" name="Freeform 152"/>
          <p:cNvSpPr>
            <a:spLocks/>
          </p:cNvSpPr>
          <p:nvPr/>
        </p:nvSpPr>
        <p:spPr bwMode="auto">
          <a:xfrm>
            <a:off x="5943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50" name="Freeform 153"/>
          <p:cNvSpPr>
            <a:spLocks/>
          </p:cNvSpPr>
          <p:nvPr/>
        </p:nvSpPr>
        <p:spPr bwMode="auto">
          <a:xfrm flipH="1">
            <a:off x="7467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51" name="Text Box 154"/>
          <p:cNvSpPr txBox="1">
            <a:spLocks noChangeArrowheads="1"/>
          </p:cNvSpPr>
          <p:nvPr/>
        </p:nvSpPr>
        <p:spPr bwMode="auto">
          <a:xfrm>
            <a:off x="7620001" y="3962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q</a:t>
            </a:r>
          </a:p>
        </p:txBody>
      </p:sp>
      <p:sp>
        <p:nvSpPr>
          <p:cNvPr id="7252" name="Text Box 155"/>
          <p:cNvSpPr txBox="1">
            <a:spLocks noChangeArrowheads="1"/>
          </p:cNvSpPr>
          <p:nvPr/>
        </p:nvSpPr>
        <p:spPr bwMode="auto">
          <a:xfrm>
            <a:off x="8534401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7253" name="Text Box 156"/>
          <p:cNvSpPr txBox="1">
            <a:spLocks noChangeArrowheads="1"/>
          </p:cNvSpPr>
          <p:nvPr/>
        </p:nvSpPr>
        <p:spPr bwMode="auto">
          <a:xfrm>
            <a:off x="7010401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30631481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sz="3600" dirty="0" smtClean="0">
                <a:latin typeface="Calibri" pitchFamily="34" charset="0"/>
                <a:cs typeface="Calibri" pitchFamily="34" charset="0"/>
              </a:rPr>
              <a:t>Insertion to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Doubly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Linked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List</a:t>
            </a:r>
            <a:r>
              <a:rPr lang="lv-LV" sz="3600" dirty="0" smtClean="0">
                <a:latin typeface="Calibri" pitchFamily="34" charset="0"/>
                <a:cs typeface="Calibri" pitchFamily="34" charset="0"/>
              </a:rPr>
              <a:t>s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Insertion (continued)</a:t>
            </a:r>
          </a:p>
          <a:p>
            <a:pPr lvl="1"/>
            <a:r>
              <a:rPr lang="en-US" sz="2000" dirty="0">
                <a:latin typeface="Calibri" pitchFamily="34" charset="0"/>
                <a:cs typeface="Calibri" pitchFamily="34" charset="0"/>
              </a:rPr>
              <a:t>A special case exists if the node being inserted is the only node in the list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In this case there is no previous node, so both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point to the new node and in the last step,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would be set to point to the new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node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b="1" dirty="0"/>
              <a:t>Algorithm </a:t>
            </a:r>
            <a:r>
              <a:rPr lang="en-US" altLang="lv-LV" sz="2000" dirty="0">
                <a:solidFill>
                  <a:schemeClr val="tx2"/>
                </a:solidFill>
              </a:rPr>
              <a:t>insert</a:t>
            </a:r>
            <a:r>
              <a:rPr lang="en-US" altLang="lv-LV" sz="2000" dirty="0"/>
              <a:t>(p, e): </a:t>
            </a:r>
            <a:r>
              <a:rPr lang="en-US" altLang="lv-LV" sz="2000" dirty="0">
                <a:solidFill>
                  <a:srgbClr val="2C61F6"/>
                </a:solidFill>
              </a:rPr>
              <a:t>{insert e before p}</a:t>
            </a:r>
            <a:endParaRPr lang="en-US" altLang="lv-LV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dirty="0"/>
              <a:t>	Create a new node 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dirty="0"/>
              <a:t>	</a:t>
            </a:r>
            <a:r>
              <a:rPr lang="en-US" altLang="lv-LV" sz="2000" dirty="0" err="1"/>
              <a:t>v</a:t>
            </a:r>
            <a:r>
              <a:rPr lang="en-US" altLang="lv-LV" sz="2000" dirty="0" err="1">
                <a:sym typeface="Symbol" panose="05050102010706020507" pitchFamily="18" charset="2"/>
              </a:rPr>
              <a:t></a:t>
            </a:r>
            <a:r>
              <a:rPr lang="en-US" altLang="lv-LV" sz="2000" dirty="0" err="1"/>
              <a:t>element</a:t>
            </a:r>
            <a:r>
              <a:rPr lang="en-US" altLang="lv-LV" sz="2000" dirty="0"/>
              <a:t> = 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dirty="0"/>
              <a:t>	u = </a:t>
            </a:r>
            <a:r>
              <a:rPr lang="en-US" altLang="lv-LV" sz="2000" dirty="0" err="1"/>
              <a:t>p</a:t>
            </a:r>
            <a:r>
              <a:rPr lang="en-US" altLang="lv-LV" sz="2000" dirty="0" err="1">
                <a:sym typeface="Symbol" panose="05050102010706020507" pitchFamily="18" charset="2"/>
              </a:rPr>
              <a:t></a:t>
            </a:r>
            <a:r>
              <a:rPr lang="en-US" altLang="lv-LV" sz="2000" dirty="0" err="1"/>
              <a:t>prev</a:t>
            </a:r>
            <a:endParaRPr lang="en-US" altLang="lv-LV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lv-LV" altLang="lv-LV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dirty="0"/>
              <a:t>	</a:t>
            </a:r>
            <a:r>
              <a:rPr lang="en-US" altLang="lv-LV" sz="2000" dirty="0" err="1"/>
              <a:t>v</a:t>
            </a:r>
            <a:r>
              <a:rPr lang="en-US" altLang="lv-LV" sz="2000" dirty="0" err="1">
                <a:sym typeface="Symbol" panose="05050102010706020507" pitchFamily="18" charset="2"/>
              </a:rPr>
              <a:t></a:t>
            </a:r>
            <a:r>
              <a:rPr lang="en-US" altLang="lv-LV" sz="2000" dirty="0" err="1"/>
              <a:t>next</a:t>
            </a:r>
            <a:r>
              <a:rPr lang="en-US" altLang="lv-LV" sz="2000" dirty="0"/>
              <a:t> = p;  </a:t>
            </a:r>
            <a:r>
              <a:rPr lang="lv-LV" altLang="lv-LV" sz="2000" dirty="0" smtClean="0"/>
              <a:t/>
            </a:r>
            <a:br>
              <a:rPr lang="lv-LV" altLang="lv-LV" sz="2000" dirty="0" smtClean="0"/>
            </a:br>
            <a:r>
              <a:rPr lang="en-US" altLang="lv-LV" sz="2000" dirty="0" err="1" smtClean="0"/>
              <a:t>p</a:t>
            </a:r>
            <a:r>
              <a:rPr lang="en-US" altLang="lv-LV" sz="2000" dirty="0" err="1">
                <a:sym typeface="Symbol" panose="05050102010706020507" pitchFamily="18" charset="2"/>
              </a:rPr>
              <a:t></a:t>
            </a:r>
            <a:r>
              <a:rPr lang="en-US" altLang="lv-LV" sz="2000" dirty="0" err="1"/>
              <a:t>prev</a:t>
            </a:r>
            <a:r>
              <a:rPr lang="en-US" altLang="lv-LV" sz="2000" dirty="0"/>
              <a:t> = v  </a:t>
            </a:r>
            <a:r>
              <a:rPr lang="en-US" altLang="lv-LV" sz="2000" dirty="0">
                <a:solidFill>
                  <a:srgbClr val="2C61F6"/>
                </a:solidFill>
              </a:rPr>
              <a:t>{link in v before p</a:t>
            </a:r>
            <a:r>
              <a:rPr lang="en-US" altLang="lv-LV" sz="2000" dirty="0" smtClean="0">
                <a:solidFill>
                  <a:srgbClr val="2C61F6"/>
                </a:solidFill>
              </a:rPr>
              <a:t>}</a:t>
            </a:r>
            <a:endParaRPr lang="lv-LV" altLang="lv-LV" sz="2000" dirty="0" smtClean="0">
              <a:solidFill>
                <a:srgbClr val="2C61F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lv-LV" sz="2000" dirty="0">
              <a:solidFill>
                <a:srgbClr val="2C61F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dirty="0"/>
              <a:t>	</a:t>
            </a:r>
            <a:r>
              <a:rPr lang="en-US" altLang="lv-LV" sz="2000" dirty="0" err="1"/>
              <a:t>v</a:t>
            </a:r>
            <a:r>
              <a:rPr lang="en-US" altLang="lv-LV" sz="2000" dirty="0" err="1">
                <a:sym typeface="Symbol" panose="05050102010706020507" pitchFamily="18" charset="2"/>
              </a:rPr>
              <a:t></a:t>
            </a:r>
            <a:r>
              <a:rPr lang="en-US" altLang="lv-LV" sz="2000" dirty="0" err="1"/>
              <a:t>prev</a:t>
            </a:r>
            <a:r>
              <a:rPr lang="en-US" altLang="lv-LV" sz="2000" dirty="0"/>
              <a:t> = u;  </a:t>
            </a:r>
            <a:endParaRPr lang="lv-LV" altLang="lv-LV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v-LV" altLang="lv-LV" sz="2000" dirty="0"/>
              <a:t> </a:t>
            </a:r>
            <a:r>
              <a:rPr lang="lv-LV" altLang="lv-LV" sz="2000" dirty="0" smtClean="0"/>
              <a:t>    </a:t>
            </a:r>
            <a:r>
              <a:rPr lang="en-US" altLang="lv-LV" sz="2000" dirty="0" err="1" smtClean="0"/>
              <a:t>u</a:t>
            </a:r>
            <a:r>
              <a:rPr lang="en-US" altLang="lv-LV" sz="2000" dirty="0" err="1">
                <a:sym typeface="Symbol" panose="05050102010706020507" pitchFamily="18" charset="2"/>
              </a:rPr>
              <a:t></a:t>
            </a:r>
            <a:r>
              <a:rPr lang="en-US" altLang="lv-LV" sz="2000" dirty="0" err="1"/>
              <a:t>next</a:t>
            </a:r>
            <a:r>
              <a:rPr lang="en-US" altLang="lv-LV" sz="2000" dirty="0"/>
              <a:t> = v  </a:t>
            </a:r>
            <a:r>
              <a:rPr lang="en-US" altLang="lv-LV" sz="2000" dirty="0">
                <a:solidFill>
                  <a:srgbClr val="2C61F6"/>
                </a:solidFill>
              </a:rPr>
              <a:t>{link in v after u}</a:t>
            </a:r>
          </a:p>
          <a:p>
            <a:endParaRPr lang="lv-LV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404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7162800" cy="3352800"/>
          </a:xfrm>
        </p:spPr>
        <p:txBody>
          <a:bodyPr/>
          <a:lstStyle/>
          <a:p>
            <a:r>
              <a:rPr lang="lv-LV" dirty="0" smtClean="0"/>
              <a:t>Common aspects of list-like data structures?</a:t>
            </a:r>
          </a:p>
          <a:p>
            <a:r>
              <a:rPr lang="lv-LV" dirty="0" smtClean="0"/>
              <a:t>Lists with their "minimal" ADT.</a:t>
            </a:r>
            <a:endParaRPr lang="lv-L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Why Lists can be Preferred (w.r.t to Vector, Stack, Queue)?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235522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Doubly Linked Lists 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943600" y="1752601"/>
            <a:ext cx="5638800" cy="4114800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Deletion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The node can then be deleted, and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pointer of the new last node set to null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couple of special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cases</a:t>
            </a:r>
            <a:r>
              <a:rPr lang="lv-LV" dirty="0" smtClean="0">
                <a:latin typeface="Calibri" pitchFamily="34" charset="0"/>
                <a:cs typeface="Calibri" pitchFamily="34" charset="0"/>
              </a:rPr>
              <a:t>: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dirty="0">
                <a:latin typeface="Calibri" pitchFamily="34" charset="0"/>
                <a:cs typeface="Calibri" pitchFamily="34" charset="0"/>
              </a:rPr>
              <a:t>If the node being deleted is the only node in the list,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need to be set to null</a:t>
            </a:r>
          </a:p>
          <a:p>
            <a:pPr lvl="2"/>
            <a:r>
              <a:rPr lang="en-US" dirty="0">
                <a:latin typeface="Calibri" pitchFamily="34" charset="0"/>
                <a:cs typeface="Calibri" pitchFamily="34" charset="0"/>
              </a:rPr>
              <a:t>Also, if the list is empty, an attempt to delete a node should be handled and reported to the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user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54" y="1938338"/>
            <a:ext cx="49434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5694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Deletion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visualize </a:t>
            </a:r>
            <a:r>
              <a:rPr lang="en-US" altLang="lv-LV" sz="2000">
                <a:solidFill>
                  <a:schemeClr val="tx2"/>
                </a:solidFill>
              </a:rPr>
              <a:t>remove</a:t>
            </a:r>
            <a:r>
              <a:rPr lang="en-US" altLang="lv-LV" sz="2000"/>
              <a:t>(p)</a:t>
            </a:r>
            <a:endParaRPr lang="en-US" altLang="lv-LV" sz="280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3B3EB1F-665B-43DB-91F7-56099EF02044}" type="slidenum">
              <a:rPr lang="en-US" altLang="lv-LV" sz="1400"/>
              <a:pPr eaLnBrk="1" hangingPunct="1"/>
              <a:t>21</a:t>
            </a:fld>
            <a:endParaRPr lang="en-US" altLang="lv-LV" sz="1400"/>
          </a:p>
        </p:txBody>
      </p:sp>
      <p:sp>
        <p:nvSpPr>
          <p:cNvPr id="9222" name="AutoShape 4"/>
          <p:cNvSpPr>
            <a:spLocks noChangeArrowheads="1"/>
          </p:cNvSpPr>
          <p:nvPr/>
        </p:nvSpPr>
        <p:spPr bwMode="auto">
          <a:xfrm>
            <a:off x="7810500" y="1828800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5" name="Rectangle 7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6" name="Freeform 8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27" name="Rectangle 9"/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8" name="Rectangle 10"/>
          <p:cNvSpPr>
            <a:spLocks noChangeArrowheads="1"/>
          </p:cNvSpPr>
          <p:nvPr/>
        </p:nvSpPr>
        <p:spPr bwMode="auto">
          <a:xfrm>
            <a:off x="5486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9" name="Rectangle 11"/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0" name="Freeform 12"/>
          <p:cNvSpPr>
            <a:spLocks/>
          </p:cNvSpPr>
          <p:nvPr/>
        </p:nvSpPr>
        <p:spPr bwMode="auto">
          <a:xfrm>
            <a:off x="5943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1" name="Rectangle 13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2" name="Rectangle 14"/>
          <p:cNvSpPr>
            <a:spLocks noChangeArrowheads="1"/>
          </p:cNvSpPr>
          <p:nvPr/>
        </p:nvSpPr>
        <p:spPr bwMode="auto">
          <a:xfrm>
            <a:off x="7010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3" name="Rectangle 15"/>
          <p:cNvSpPr>
            <a:spLocks noChangeArrowheads="1"/>
          </p:cNvSpPr>
          <p:nvPr/>
        </p:nvSpPr>
        <p:spPr bwMode="auto">
          <a:xfrm>
            <a:off x="7315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4" name="Freeform 16"/>
          <p:cNvSpPr>
            <a:spLocks/>
          </p:cNvSpPr>
          <p:nvPr/>
        </p:nvSpPr>
        <p:spPr bwMode="auto">
          <a:xfrm>
            <a:off x="7467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5" name="Rectangle 17"/>
          <p:cNvSpPr>
            <a:spLocks noChangeArrowheads="1"/>
          </p:cNvSpPr>
          <p:nvPr/>
        </p:nvSpPr>
        <p:spPr bwMode="auto">
          <a:xfrm>
            <a:off x="8229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6" name="Rectangle 18"/>
          <p:cNvSpPr>
            <a:spLocks noChangeArrowheads="1"/>
          </p:cNvSpPr>
          <p:nvPr/>
        </p:nvSpPr>
        <p:spPr bwMode="auto">
          <a:xfrm>
            <a:off x="8534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7" name="Rectangle 19"/>
          <p:cNvSpPr>
            <a:spLocks noChangeArrowheads="1"/>
          </p:cNvSpPr>
          <p:nvPr/>
        </p:nvSpPr>
        <p:spPr bwMode="auto">
          <a:xfrm>
            <a:off x="883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8" name="Freeform 20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9" name="Freeform 21"/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0" name="Freeform 22"/>
          <p:cNvSpPr>
            <a:spLocks/>
          </p:cNvSpPr>
          <p:nvPr/>
        </p:nvSpPr>
        <p:spPr bwMode="auto">
          <a:xfrm rot="10800000">
            <a:off x="7620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1" name="Rectangle 27"/>
          <p:cNvSpPr>
            <a:spLocks noChangeArrowheads="1"/>
          </p:cNvSpPr>
          <p:nvPr/>
        </p:nvSpPr>
        <p:spPr bwMode="auto">
          <a:xfrm>
            <a:off x="975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2" name="Rectangle 28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3" name="Freeform 29"/>
          <p:cNvSpPr>
            <a:spLocks/>
          </p:cNvSpPr>
          <p:nvPr/>
        </p:nvSpPr>
        <p:spPr bwMode="auto">
          <a:xfrm>
            <a:off x="8991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4" name="Freeform 30"/>
          <p:cNvSpPr>
            <a:spLocks/>
          </p:cNvSpPr>
          <p:nvPr/>
        </p:nvSpPr>
        <p:spPr bwMode="auto">
          <a:xfrm rot="10800000">
            <a:off x="9144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5" name="Freeform 31"/>
          <p:cNvSpPr>
            <a:spLocks/>
          </p:cNvSpPr>
          <p:nvPr/>
        </p:nvSpPr>
        <p:spPr bwMode="auto">
          <a:xfrm>
            <a:off x="2895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6" name="Freeform 32"/>
          <p:cNvSpPr>
            <a:spLocks/>
          </p:cNvSpPr>
          <p:nvPr/>
        </p:nvSpPr>
        <p:spPr bwMode="auto">
          <a:xfrm rot="10800000">
            <a:off x="3048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7" name="Text Box 33"/>
          <p:cNvSpPr txBox="1">
            <a:spLocks noChangeArrowheads="1"/>
          </p:cNvSpPr>
          <p:nvPr/>
        </p:nvSpPr>
        <p:spPr bwMode="auto">
          <a:xfrm>
            <a:off x="3930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48" name="Text Box 34"/>
          <p:cNvSpPr txBox="1">
            <a:spLocks noChangeArrowheads="1"/>
          </p:cNvSpPr>
          <p:nvPr/>
        </p:nvSpPr>
        <p:spPr bwMode="auto">
          <a:xfrm>
            <a:off x="5454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49" name="Text Box 35"/>
          <p:cNvSpPr txBox="1">
            <a:spLocks noChangeArrowheads="1"/>
          </p:cNvSpPr>
          <p:nvPr/>
        </p:nvSpPr>
        <p:spPr bwMode="auto">
          <a:xfrm>
            <a:off x="6978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250" name="Text Box 36"/>
          <p:cNvSpPr txBox="1">
            <a:spLocks noChangeArrowheads="1"/>
          </p:cNvSpPr>
          <p:nvPr/>
        </p:nvSpPr>
        <p:spPr bwMode="auto">
          <a:xfrm>
            <a:off x="8494713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9251" name="Text Box 99"/>
          <p:cNvSpPr txBox="1">
            <a:spLocks noChangeArrowheads="1"/>
          </p:cNvSpPr>
          <p:nvPr/>
        </p:nvSpPr>
        <p:spPr bwMode="auto">
          <a:xfrm>
            <a:off x="8496301" y="1752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9252" name="AutoShape 103"/>
          <p:cNvSpPr>
            <a:spLocks noChangeArrowheads="1"/>
          </p:cNvSpPr>
          <p:nvPr/>
        </p:nvSpPr>
        <p:spPr bwMode="auto">
          <a:xfrm>
            <a:off x="7810500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3" name="Rectangle 104"/>
          <p:cNvSpPr>
            <a:spLocks noChangeArrowheads="1"/>
          </p:cNvSpPr>
          <p:nvPr/>
        </p:nvSpPr>
        <p:spPr bwMode="auto">
          <a:xfrm>
            <a:off x="3657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4" name="Rectangle 105"/>
          <p:cNvSpPr>
            <a:spLocks noChangeArrowheads="1"/>
          </p:cNvSpPr>
          <p:nvPr/>
        </p:nvSpPr>
        <p:spPr bwMode="auto">
          <a:xfrm>
            <a:off x="3962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5" name="Rectangle 106"/>
          <p:cNvSpPr>
            <a:spLocks noChangeArrowheads="1"/>
          </p:cNvSpPr>
          <p:nvPr/>
        </p:nvSpPr>
        <p:spPr bwMode="auto">
          <a:xfrm>
            <a:off x="4267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6" name="Freeform 107"/>
          <p:cNvSpPr>
            <a:spLocks/>
          </p:cNvSpPr>
          <p:nvPr/>
        </p:nvSpPr>
        <p:spPr bwMode="auto">
          <a:xfrm>
            <a:off x="4419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57" name="Rectangle 108"/>
          <p:cNvSpPr>
            <a:spLocks noChangeArrowheads="1"/>
          </p:cNvSpPr>
          <p:nvPr/>
        </p:nvSpPr>
        <p:spPr bwMode="auto">
          <a:xfrm>
            <a:off x="5181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8" name="Rectangle 109"/>
          <p:cNvSpPr>
            <a:spLocks noChangeArrowheads="1"/>
          </p:cNvSpPr>
          <p:nvPr/>
        </p:nvSpPr>
        <p:spPr bwMode="auto">
          <a:xfrm>
            <a:off x="5486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9" name="Rectangle 110"/>
          <p:cNvSpPr>
            <a:spLocks noChangeArrowheads="1"/>
          </p:cNvSpPr>
          <p:nvPr/>
        </p:nvSpPr>
        <p:spPr bwMode="auto">
          <a:xfrm>
            <a:off x="5791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0" name="Freeform 111"/>
          <p:cNvSpPr>
            <a:spLocks/>
          </p:cNvSpPr>
          <p:nvPr/>
        </p:nvSpPr>
        <p:spPr bwMode="auto">
          <a:xfrm>
            <a:off x="5943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61" name="Rectangle 112"/>
          <p:cNvSpPr>
            <a:spLocks noChangeArrowheads="1"/>
          </p:cNvSpPr>
          <p:nvPr/>
        </p:nvSpPr>
        <p:spPr bwMode="auto">
          <a:xfrm>
            <a:off x="6705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2" name="Rectangle 113"/>
          <p:cNvSpPr>
            <a:spLocks noChangeArrowheads="1"/>
          </p:cNvSpPr>
          <p:nvPr/>
        </p:nvSpPr>
        <p:spPr bwMode="auto">
          <a:xfrm>
            <a:off x="7010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3" name="Rectangle 114"/>
          <p:cNvSpPr>
            <a:spLocks noChangeArrowheads="1"/>
          </p:cNvSpPr>
          <p:nvPr/>
        </p:nvSpPr>
        <p:spPr bwMode="auto">
          <a:xfrm>
            <a:off x="7315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4" name="Freeform 115"/>
          <p:cNvSpPr>
            <a:spLocks/>
          </p:cNvSpPr>
          <p:nvPr/>
        </p:nvSpPr>
        <p:spPr bwMode="auto">
          <a:xfrm>
            <a:off x="7467600" y="3340101"/>
            <a:ext cx="2286000" cy="188913"/>
          </a:xfrm>
          <a:custGeom>
            <a:avLst/>
            <a:gdLst>
              <a:gd name="T0" fmla="*/ 0 w 1440"/>
              <a:gd name="T1" fmla="*/ 188913 h 119"/>
              <a:gd name="T2" fmla="*/ 1231900 w 1440"/>
              <a:gd name="T3" fmla="*/ 11113 h 119"/>
              <a:gd name="T4" fmla="*/ 2286000 w 1440"/>
              <a:gd name="T5" fmla="*/ 125413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65" name="Rectangle 116"/>
          <p:cNvSpPr>
            <a:spLocks noChangeArrowheads="1"/>
          </p:cNvSpPr>
          <p:nvPr/>
        </p:nvSpPr>
        <p:spPr bwMode="auto">
          <a:xfrm>
            <a:off x="82296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6" name="Rectangle 117"/>
          <p:cNvSpPr>
            <a:spLocks noChangeArrowheads="1"/>
          </p:cNvSpPr>
          <p:nvPr/>
        </p:nvSpPr>
        <p:spPr bwMode="auto">
          <a:xfrm>
            <a:off x="85344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7" name="Rectangle 118"/>
          <p:cNvSpPr>
            <a:spLocks noChangeArrowheads="1"/>
          </p:cNvSpPr>
          <p:nvPr/>
        </p:nvSpPr>
        <p:spPr bwMode="auto">
          <a:xfrm>
            <a:off x="88392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8" name="Freeform 119"/>
          <p:cNvSpPr>
            <a:spLocks/>
          </p:cNvSpPr>
          <p:nvPr/>
        </p:nvSpPr>
        <p:spPr bwMode="auto">
          <a:xfrm rot="10800000">
            <a:off x="4572000" y="35433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69" name="Freeform 120"/>
          <p:cNvSpPr>
            <a:spLocks/>
          </p:cNvSpPr>
          <p:nvPr/>
        </p:nvSpPr>
        <p:spPr bwMode="auto">
          <a:xfrm rot="10800000">
            <a:off x="6096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0" name="Freeform 121"/>
          <p:cNvSpPr>
            <a:spLocks/>
          </p:cNvSpPr>
          <p:nvPr/>
        </p:nvSpPr>
        <p:spPr bwMode="auto">
          <a:xfrm>
            <a:off x="7632700" y="3617913"/>
            <a:ext cx="749300" cy="863600"/>
          </a:xfrm>
          <a:custGeom>
            <a:avLst/>
            <a:gdLst>
              <a:gd name="T0" fmla="*/ 749300 w 472"/>
              <a:gd name="T1" fmla="*/ 863600 h 544"/>
              <a:gd name="T2" fmla="*/ 609600 w 472"/>
              <a:gd name="T3" fmla="*/ 241300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1" name="Rectangle 126"/>
          <p:cNvSpPr>
            <a:spLocks noChangeArrowheads="1"/>
          </p:cNvSpPr>
          <p:nvPr/>
        </p:nvSpPr>
        <p:spPr bwMode="auto">
          <a:xfrm>
            <a:off x="9753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72" name="Rectangle 127"/>
          <p:cNvSpPr>
            <a:spLocks noChangeArrowheads="1"/>
          </p:cNvSpPr>
          <p:nvPr/>
        </p:nvSpPr>
        <p:spPr bwMode="auto">
          <a:xfrm>
            <a:off x="2743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73" name="Freeform 128"/>
          <p:cNvSpPr>
            <a:spLocks/>
          </p:cNvSpPr>
          <p:nvPr/>
        </p:nvSpPr>
        <p:spPr bwMode="auto">
          <a:xfrm>
            <a:off x="9004300" y="3654425"/>
            <a:ext cx="736600" cy="852488"/>
          </a:xfrm>
          <a:custGeom>
            <a:avLst/>
            <a:gdLst>
              <a:gd name="T0" fmla="*/ 0 w 464"/>
              <a:gd name="T1" fmla="*/ 852488 h 537"/>
              <a:gd name="T2" fmla="*/ 152400 w 464"/>
              <a:gd name="T3" fmla="*/ 141288 h 537"/>
              <a:gd name="T4" fmla="*/ 736600 w 464"/>
              <a:gd name="T5" fmla="*/ 1588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4" name="Freeform 129"/>
          <p:cNvSpPr>
            <a:spLocks/>
          </p:cNvSpPr>
          <p:nvPr/>
        </p:nvSpPr>
        <p:spPr bwMode="auto">
          <a:xfrm>
            <a:off x="7632701" y="3529013"/>
            <a:ext cx="2271713" cy="177800"/>
          </a:xfrm>
          <a:custGeom>
            <a:avLst/>
            <a:gdLst>
              <a:gd name="T0" fmla="*/ 2271713 w 1431"/>
              <a:gd name="T1" fmla="*/ 0 h 112"/>
              <a:gd name="T2" fmla="*/ 1079500 w 1431"/>
              <a:gd name="T3" fmla="*/ 177800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5" name="Freeform 130"/>
          <p:cNvSpPr>
            <a:spLocks/>
          </p:cNvSpPr>
          <p:nvPr/>
        </p:nvSpPr>
        <p:spPr bwMode="auto">
          <a:xfrm>
            <a:off x="2895600" y="33766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6" name="Freeform 131"/>
          <p:cNvSpPr>
            <a:spLocks/>
          </p:cNvSpPr>
          <p:nvPr/>
        </p:nvSpPr>
        <p:spPr bwMode="auto">
          <a:xfrm rot="10800000">
            <a:off x="3048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7" name="Text Box 132"/>
          <p:cNvSpPr txBox="1">
            <a:spLocks noChangeArrowheads="1"/>
          </p:cNvSpPr>
          <p:nvPr/>
        </p:nvSpPr>
        <p:spPr bwMode="auto">
          <a:xfrm>
            <a:off x="3930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78" name="Text Box 133"/>
          <p:cNvSpPr txBox="1">
            <a:spLocks noChangeArrowheads="1"/>
          </p:cNvSpPr>
          <p:nvPr/>
        </p:nvSpPr>
        <p:spPr bwMode="auto">
          <a:xfrm>
            <a:off x="5454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79" name="Text Box 134"/>
          <p:cNvSpPr txBox="1">
            <a:spLocks noChangeArrowheads="1"/>
          </p:cNvSpPr>
          <p:nvPr/>
        </p:nvSpPr>
        <p:spPr bwMode="auto">
          <a:xfrm>
            <a:off x="6978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280" name="Text Box 135"/>
          <p:cNvSpPr txBox="1">
            <a:spLocks noChangeArrowheads="1"/>
          </p:cNvSpPr>
          <p:nvPr/>
        </p:nvSpPr>
        <p:spPr bwMode="auto">
          <a:xfrm>
            <a:off x="8502651" y="4267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9281" name="Text Box 136"/>
          <p:cNvSpPr txBox="1">
            <a:spLocks noChangeArrowheads="1"/>
          </p:cNvSpPr>
          <p:nvPr/>
        </p:nvSpPr>
        <p:spPr bwMode="auto">
          <a:xfrm>
            <a:off x="8496301" y="3833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9282" name="Rectangle 138"/>
          <p:cNvSpPr>
            <a:spLocks noChangeArrowheads="1"/>
          </p:cNvSpPr>
          <p:nvPr/>
        </p:nvSpPr>
        <p:spPr bwMode="auto">
          <a:xfrm>
            <a:off x="3657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3" name="Rectangle 139"/>
          <p:cNvSpPr>
            <a:spLocks noChangeArrowheads="1"/>
          </p:cNvSpPr>
          <p:nvPr/>
        </p:nvSpPr>
        <p:spPr bwMode="auto">
          <a:xfrm>
            <a:off x="3962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4" name="Rectangle 140"/>
          <p:cNvSpPr>
            <a:spLocks noChangeArrowheads="1"/>
          </p:cNvSpPr>
          <p:nvPr/>
        </p:nvSpPr>
        <p:spPr bwMode="auto">
          <a:xfrm>
            <a:off x="4267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5" name="Freeform 141"/>
          <p:cNvSpPr>
            <a:spLocks/>
          </p:cNvSpPr>
          <p:nvPr/>
        </p:nvSpPr>
        <p:spPr bwMode="auto">
          <a:xfrm>
            <a:off x="4419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86" name="Rectangle 142"/>
          <p:cNvSpPr>
            <a:spLocks noChangeArrowheads="1"/>
          </p:cNvSpPr>
          <p:nvPr/>
        </p:nvSpPr>
        <p:spPr bwMode="auto">
          <a:xfrm>
            <a:off x="5181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7" name="Rectangle 143"/>
          <p:cNvSpPr>
            <a:spLocks noChangeArrowheads="1"/>
          </p:cNvSpPr>
          <p:nvPr/>
        </p:nvSpPr>
        <p:spPr bwMode="auto">
          <a:xfrm>
            <a:off x="5486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8" name="Rectangle 144"/>
          <p:cNvSpPr>
            <a:spLocks noChangeArrowheads="1"/>
          </p:cNvSpPr>
          <p:nvPr/>
        </p:nvSpPr>
        <p:spPr bwMode="auto">
          <a:xfrm>
            <a:off x="5791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9" name="Freeform 145"/>
          <p:cNvSpPr>
            <a:spLocks/>
          </p:cNvSpPr>
          <p:nvPr/>
        </p:nvSpPr>
        <p:spPr bwMode="auto">
          <a:xfrm>
            <a:off x="5943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0" name="Rectangle 146"/>
          <p:cNvSpPr>
            <a:spLocks noChangeArrowheads="1"/>
          </p:cNvSpPr>
          <p:nvPr/>
        </p:nvSpPr>
        <p:spPr bwMode="auto">
          <a:xfrm>
            <a:off x="6705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1" name="Rectangle 147"/>
          <p:cNvSpPr>
            <a:spLocks noChangeArrowheads="1"/>
          </p:cNvSpPr>
          <p:nvPr/>
        </p:nvSpPr>
        <p:spPr bwMode="auto">
          <a:xfrm>
            <a:off x="7010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2" name="Rectangle 148"/>
          <p:cNvSpPr>
            <a:spLocks noChangeArrowheads="1"/>
          </p:cNvSpPr>
          <p:nvPr/>
        </p:nvSpPr>
        <p:spPr bwMode="auto">
          <a:xfrm>
            <a:off x="7315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3" name="Freeform 153"/>
          <p:cNvSpPr>
            <a:spLocks/>
          </p:cNvSpPr>
          <p:nvPr/>
        </p:nvSpPr>
        <p:spPr bwMode="auto">
          <a:xfrm rot="10800000">
            <a:off x="4572000" y="56515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4" name="Freeform 154"/>
          <p:cNvSpPr>
            <a:spLocks/>
          </p:cNvSpPr>
          <p:nvPr/>
        </p:nvSpPr>
        <p:spPr bwMode="auto">
          <a:xfrm rot="10800000">
            <a:off x="6096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5" name="Rectangle 160"/>
          <p:cNvSpPr>
            <a:spLocks noChangeArrowheads="1"/>
          </p:cNvSpPr>
          <p:nvPr/>
        </p:nvSpPr>
        <p:spPr bwMode="auto">
          <a:xfrm>
            <a:off x="8229600" y="54991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6" name="Rectangle 161"/>
          <p:cNvSpPr>
            <a:spLocks noChangeArrowheads="1"/>
          </p:cNvSpPr>
          <p:nvPr/>
        </p:nvSpPr>
        <p:spPr bwMode="auto">
          <a:xfrm>
            <a:off x="2743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7" name="Freeform 164"/>
          <p:cNvSpPr>
            <a:spLocks/>
          </p:cNvSpPr>
          <p:nvPr/>
        </p:nvSpPr>
        <p:spPr bwMode="auto">
          <a:xfrm>
            <a:off x="2895600" y="54848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8" name="Freeform 165"/>
          <p:cNvSpPr>
            <a:spLocks/>
          </p:cNvSpPr>
          <p:nvPr/>
        </p:nvSpPr>
        <p:spPr bwMode="auto">
          <a:xfrm rot="10800000">
            <a:off x="3048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9" name="Text Box 166"/>
          <p:cNvSpPr txBox="1">
            <a:spLocks noChangeArrowheads="1"/>
          </p:cNvSpPr>
          <p:nvPr/>
        </p:nvSpPr>
        <p:spPr bwMode="auto">
          <a:xfrm>
            <a:off x="3930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300" name="Text Box 167"/>
          <p:cNvSpPr txBox="1">
            <a:spLocks noChangeArrowheads="1"/>
          </p:cNvSpPr>
          <p:nvPr/>
        </p:nvSpPr>
        <p:spPr bwMode="auto">
          <a:xfrm>
            <a:off x="5454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301" name="Text Box 168"/>
          <p:cNvSpPr txBox="1">
            <a:spLocks noChangeArrowheads="1"/>
          </p:cNvSpPr>
          <p:nvPr/>
        </p:nvSpPr>
        <p:spPr bwMode="auto">
          <a:xfrm>
            <a:off x="6978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302" name="Freeform 171"/>
          <p:cNvSpPr>
            <a:spLocks/>
          </p:cNvSpPr>
          <p:nvPr/>
        </p:nvSpPr>
        <p:spPr bwMode="auto">
          <a:xfrm>
            <a:off x="7467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303" name="Freeform 172"/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9677876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Performance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3000" dirty="0"/>
              <a:t>In the implementation of the List ADT by means of a doubly linked list</a:t>
            </a:r>
          </a:p>
          <a:p>
            <a:pPr lvl="1" eaLnBrk="1" hangingPunct="1"/>
            <a:r>
              <a:rPr lang="en-US" altLang="lv-LV" sz="2600" dirty="0"/>
              <a:t>The space used by a list with 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600" dirty="0"/>
              <a:t> elements is 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600" dirty="0">
                <a:latin typeface="Times New Roman" panose="02020603050405020304" pitchFamily="18" charset="0"/>
              </a:rPr>
              <a:t>(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6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lv-LV" sz="2600" dirty="0"/>
              <a:t>The space used by each position of the list is 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600" dirty="0">
                <a:latin typeface="Times New Roman" panose="02020603050405020304" pitchFamily="18" charset="0"/>
              </a:rPr>
              <a:t>(1)</a:t>
            </a:r>
            <a:endParaRPr lang="en-US" altLang="lv-LV" sz="2600" dirty="0"/>
          </a:p>
          <a:p>
            <a:pPr lvl="1" eaLnBrk="1" hangingPunct="1"/>
            <a:r>
              <a:rPr lang="en-US" altLang="lv-LV" sz="2600" dirty="0"/>
              <a:t>All the operations of the List ADT run in 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600" dirty="0">
                <a:latin typeface="Times New Roman" panose="02020603050405020304" pitchFamily="18" charset="0"/>
              </a:rPr>
              <a:t>(1)</a:t>
            </a:r>
            <a:r>
              <a:rPr lang="en-US" altLang="lv-LV" sz="2600" dirty="0"/>
              <a:t> time</a:t>
            </a:r>
          </a:p>
          <a:p>
            <a:pPr lvl="1" eaLnBrk="1" hangingPunct="1"/>
            <a:r>
              <a:rPr lang="en-US" altLang="lv-LV" sz="2600" dirty="0"/>
              <a:t>Operation element() of the </a:t>
            </a:r>
            <a:br>
              <a:rPr lang="en-US" altLang="lv-LV" sz="2600" dirty="0"/>
            </a:br>
            <a:r>
              <a:rPr lang="en-US" altLang="lv-LV" sz="2600" dirty="0"/>
              <a:t>Position ADT runs in 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600" dirty="0">
                <a:latin typeface="Times New Roman" panose="02020603050405020304" pitchFamily="18" charset="0"/>
              </a:rPr>
              <a:t>(1)</a:t>
            </a:r>
            <a:r>
              <a:rPr lang="en-US" altLang="lv-LV" sz="2600" dirty="0"/>
              <a:t> time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FDA2C59-8BED-4EE7-A7F3-FA493D3185FC}" type="slidenum">
              <a:rPr lang="en-US" altLang="lv-LV" sz="1400"/>
              <a:pPr eaLnBrk="1" hangingPunct="1"/>
              <a:t>22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15819502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Circular Lists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Another useful arrangement of nodes is the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circular list</a:t>
            </a:r>
            <a:r>
              <a:rPr lang="en-US" dirty="0">
                <a:latin typeface="Calibri" pitchFamily="34" charset="0"/>
                <a:cs typeface="Calibri" pitchFamily="34" charset="0"/>
              </a:rPr>
              <a:t>; in this structure the nodes form a ring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1200" dirty="0">
                <a:cs typeface="Calibri" pitchFamily="34" charset="0"/>
              </a:rPr>
              <a:t>Fig. 3-13 </a:t>
            </a:r>
            <a:r>
              <a:rPr lang="en-US" sz="1200" dirty="0"/>
              <a:t>A circular singly linked list</a:t>
            </a:r>
            <a:endParaRPr lang="en-US" sz="1200" dirty="0"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 implementation requires only one permanent pointer (usually referred to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>
                <a:cs typeface="Courier New" pitchFamily="49" charset="0"/>
              </a:rPr>
              <a:t>)</a:t>
            </a:r>
          </a:p>
          <a:p>
            <a:r>
              <a:rPr lang="en-US" dirty="0" smtClean="0">
                <a:cs typeface="Courier New" pitchFamily="49" charset="0"/>
              </a:rPr>
              <a:t>Insertions at the front and the end of this type of list are shown in figure 3-14(a) and (b)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2514600"/>
            <a:ext cx="35909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1331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Lists (continued)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4" y="1676401"/>
            <a:ext cx="60864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60508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simplicity of this list does present a few problems</a:t>
            </a:r>
          </a:p>
          <a:p>
            <a:pPr lvl="1"/>
            <a:r>
              <a:rPr lang="en-US" dirty="0" smtClean="0"/>
              <a:t>Deleting nodes requires a loop to locate the predecessor of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 node, much as we saw with singly linked lists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perations that require processing the list in reverse are going to be inefficient</a:t>
            </a:r>
          </a:p>
          <a:p>
            <a:r>
              <a:rPr lang="en-US" dirty="0" smtClean="0"/>
              <a:t>To deal with this, the list can be made doubly linked</a:t>
            </a:r>
          </a:p>
          <a:p>
            <a:r>
              <a:rPr lang="en-US" dirty="0" smtClean="0"/>
              <a:t>This forms two rings, one going forward through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/>
              <a:t> pointers, and the other backwards through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dirty="0" smtClean="0"/>
              <a:t> pointers</a:t>
            </a:r>
          </a:p>
          <a:p>
            <a:r>
              <a:rPr lang="en-US" dirty="0" smtClean="0"/>
              <a:t>This is illustrated in figure 3-15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sz="1200" dirty="0"/>
              <a:t>Fig. 3-15 A circular doubly linked list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840" y="4648201"/>
            <a:ext cx="3438525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148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Lists in the Standard Template Library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The STL implements lists as generic doubly linked lists with head and tail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pointers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class is available in a program through the directive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&lt;list&gt;</a:t>
            </a:r>
            <a:r>
              <a:rPr lang="en-US" dirty="0" smtClean="0">
                <a:cs typeface="Courier New" pitchFamily="49" charset="0"/>
              </a:rPr>
              <a:t>, and a list of the methods in the list container is shown in 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en-US" dirty="0" smtClean="0">
                <a:cs typeface="Courier New" pitchFamily="49" charset="0"/>
              </a:rPr>
              <a:t>pages 110 – 112</a:t>
            </a:r>
            <a:r>
              <a:rPr lang="en-US" dirty="0" smtClean="0">
                <a:cs typeface="Courier New" pitchFamily="49" charset="0"/>
              </a:rPr>
              <a:t>)</a:t>
            </a:r>
            <a:r>
              <a:rPr lang="lv-LV" dirty="0" smtClean="0">
                <a:cs typeface="Courier New" pitchFamily="49" charset="0"/>
              </a:rPr>
              <a:t> of Drozdek textbook.</a:t>
            </a:r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572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The STL</a:t>
            </a:r>
            <a:endParaRPr lang="en-US" sz="32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>
                <a:ea typeface="ＭＳ Ｐゴシック" pitchFamily="34" charset="-128"/>
              </a:rPr>
              <a:t>Part of the ISO C++ Standard Library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>
                <a:ea typeface="ＭＳ Ｐゴシック" pitchFamily="34" charset="-128"/>
              </a:rPr>
              <a:t>Mostly non-numerical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ea typeface="Times New Roman" pitchFamily="18" charset="0"/>
              </a:rPr>
              <a:t>Only 4 standard algorithms specifically do computation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Accumulate, inner_product, partial_sum, adjacent_difference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ea typeface="Times New Roman" pitchFamily="18" charset="0"/>
              </a:rPr>
              <a:t>Handles textual data as well as numeric data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E.g. string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ea typeface="Times New Roman" pitchFamily="18" charset="0"/>
              </a:rPr>
              <a:t>Deals with organization of code and data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Built-in types, user-defined types, and data structures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>
                <a:ea typeface="ＭＳ Ｐゴシック" pitchFamily="34" charset="-128"/>
              </a:rPr>
              <a:t>Optimizing disk access was among its original uses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ea typeface="Times New Roman" pitchFamily="18" charset="0"/>
              </a:rPr>
              <a:t>Performance was always a key concern</a:t>
            </a:r>
          </a:p>
        </p:txBody>
      </p:sp>
    </p:spTree>
    <p:extLst>
      <p:ext uri="{BB962C8B-B14F-4D97-AF65-F5344CB8AC3E}">
        <p14:creationId xmlns:p14="http://schemas.microsoft.com/office/powerpoint/2010/main" val="40131336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The STL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Designed by Alex </a:t>
            </a:r>
            <a:r>
              <a:rPr lang="en-US" altLang="en-US" sz="2800" dirty="0" err="1">
                <a:ea typeface="ＭＳ Ｐゴシック" pitchFamily="34" charset="-128"/>
              </a:rPr>
              <a:t>Stepanov</a:t>
            </a:r>
            <a:endParaRPr lang="en-US" altLang="en-US" sz="2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General aim: The most general, most</a:t>
            </a:r>
            <a:br>
              <a:rPr lang="en-US" altLang="en-US" sz="2800" dirty="0">
                <a:ea typeface="ＭＳ Ｐゴシック" pitchFamily="34" charset="-128"/>
              </a:rPr>
            </a:br>
            <a:r>
              <a:rPr lang="en-US" altLang="en-US" sz="2800" dirty="0">
                <a:ea typeface="ＭＳ Ｐゴシック" pitchFamily="34" charset="-128"/>
              </a:rPr>
              <a:t>efficient, most flexible representation</a:t>
            </a:r>
            <a:br>
              <a:rPr lang="en-US" altLang="en-US" sz="2800" dirty="0">
                <a:ea typeface="ＭＳ Ｐゴシック" pitchFamily="34" charset="-128"/>
              </a:rPr>
            </a:br>
            <a:r>
              <a:rPr lang="en-US" altLang="en-US" sz="2800" dirty="0">
                <a:ea typeface="ＭＳ Ｐゴシック" pitchFamily="34" charset="-128"/>
              </a:rPr>
              <a:t>of concepts (ideas, algorithms)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Represent separate concepts separately in code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Combine concepts freely wherever meaningful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General aim to make programming </a:t>
            </a:r>
            <a:r>
              <a:rPr lang="ja-JP" altLang="en-US" sz="2800" dirty="0">
                <a:ea typeface="ＭＳ Ｐゴシック" pitchFamily="34" charset="-128"/>
              </a:rPr>
              <a:t>“</a:t>
            </a:r>
            <a:r>
              <a:rPr lang="en-US" altLang="ja-JP" sz="2800" dirty="0">
                <a:ea typeface="ＭＳ Ｐゴシック" pitchFamily="34" charset="-128"/>
              </a:rPr>
              <a:t>like math</a:t>
            </a:r>
            <a:r>
              <a:rPr lang="ja-JP" altLang="en-US" sz="2800" dirty="0">
                <a:ea typeface="ＭＳ Ｐゴシック" pitchFamily="34" charset="-128"/>
              </a:rPr>
              <a:t>”</a:t>
            </a:r>
            <a:endParaRPr lang="en-US" altLang="ja-JP" sz="2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or even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Good programming </a:t>
            </a:r>
            <a:r>
              <a:rPr lang="en-US" altLang="ja-JP" i="1" dirty="0">
                <a:ea typeface="ＭＳ Ｐゴシック" pitchFamily="34" charset="-128"/>
              </a:rPr>
              <a:t>is</a:t>
            </a:r>
            <a:r>
              <a:rPr lang="en-US" altLang="ja-JP" dirty="0">
                <a:ea typeface="ＭＳ Ｐゴシック" pitchFamily="34" charset="-128"/>
              </a:rPr>
              <a:t> math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endParaRPr lang="en-US" altLang="ja-JP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works for integers, for floating-point numbers, for polynomials, for …</a:t>
            </a:r>
          </a:p>
        </p:txBody>
      </p:sp>
      <p:pic>
        <p:nvPicPr>
          <p:cNvPr id="4" name="Picture 8" descr="100_0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2600" y="2133600"/>
            <a:ext cx="1641764" cy="218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599238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Basic model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Algorithms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 smtClean="0">
                <a:ea typeface="Times New Roman" pitchFamily="18" charset="0"/>
              </a:rPr>
              <a:t>	sort, find, search, copy, …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1524000" y="5357018"/>
            <a:ext cx="6324600" cy="1173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Containers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 smtClean="0">
                <a:ea typeface="Times New Roman" pitchFamily="18" charset="0"/>
              </a:rPr>
              <a:t>	              vector, list, map, </a:t>
            </a:r>
            <a:r>
              <a:rPr lang="en-US" altLang="en-US" dirty="0" err="1" smtClean="0">
                <a:ea typeface="Times New Roman" pitchFamily="18" charset="0"/>
              </a:rPr>
              <a:t>unordered_map</a:t>
            </a:r>
            <a:r>
              <a:rPr lang="en-US" altLang="en-US" dirty="0" smtClean="0">
                <a:ea typeface="Times New Roman" pitchFamily="18" charset="0"/>
              </a:rPr>
              <a:t>, …</a:t>
            </a:r>
          </a:p>
        </p:txBody>
      </p:sp>
      <p:sp>
        <p:nvSpPr>
          <p:cNvPr id="18438" name="AutoShape 7"/>
          <p:cNvSpPr>
            <a:spLocks noChangeArrowheads="1"/>
          </p:cNvSpPr>
          <p:nvPr/>
        </p:nvSpPr>
        <p:spPr bwMode="auto">
          <a:xfrm>
            <a:off x="4800600" y="3429000"/>
            <a:ext cx="19050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iterators</a:t>
            </a:r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2971800" y="2667000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>
            <a:off x="3810000" y="26670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4572000" y="2590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5410200" y="2667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7226300" y="1611313"/>
            <a:ext cx="3581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Separation of concerns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Algorithms manipulate data, but don</a:t>
            </a: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t know about containers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Containers store data, but don</a:t>
            </a: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t know about algorithms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Algorithms and containers interact through iterators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Each container has its own iterator types</a:t>
            </a:r>
          </a:p>
        </p:txBody>
      </p:sp>
      <p:sp>
        <p:nvSpPr>
          <p:cNvPr id="18444" name="Line 18"/>
          <p:cNvSpPr>
            <a:spLocks noChangeShapeType="1"/>
          </p:cNvSpPr>
          <p:nvPr/>
        </p:nvSpPr>
        <p:spPr bwMode="auto">
          <a:xfrm flipH="1" flipV="1">
            <a:off x="6096000" y="4267200"/>
            <a:ext cx="609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5" name="Line 19"/>
          <p:cNvSpPr>
            <a:spLocks noChangeShapeType="1"/>
          </p:cNvSpPr>
          <p:nvPr/>
        </p:nvSpPr>
        <p:spPr bwMode="auto">
          <a:xfrm flipV="1">
            <a:off x="5638800" y="42672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6" name="Line 20"/>
          <p:cNvSpPr>
            <a:spLocks noChangeShapeType="1"/>
          </p:cNvSpPr>
          <p:nvPr/>
        </p:nvSpPr>
        <p:spPr bwMode="auto">
          <a:xfrm flipV="1">
            <a:off x="4953000" y="4267200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7" name="Line 21"/>
          <p:cNvSpPr>
            <a:spLocks noChangeShapeType="1"/>
          </p:cNvSpPr>
          <p:nvPr/>
        </p:nvSpPr>
        <p:spPr bwMode="auto">
          <a:xfrm flipV="1">
            <a:off x="4038600" y="4191000"/>
            <a:ext cx="838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018272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Looking ahead – in this chapter, we’ll consider: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Singly Linked Lists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Doubly Linked Lists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Circular Lists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Lists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in the Standard Template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783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The STL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ea typeface="ＭＳ Ｐゴシック" pitchFamily="34" charset="-128"/>
              </a:rPr>
              <a:t>An ISO C++ standard framework of about 10 containers and about 60 algorithms connected by iterators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Other organizations provide more containers and algorithms in the style of the STL</a:t>
            </a:r>
          </a:p>
          <a:p>
            <a:pPr lvl="2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Boost.org, Microsoft, SGI, …</a:t>
            </a:r>
          </a:p>
          <a:p>
            <a:pPr eaLnBrk="1" hangingPunct="1">
              <a:defRPr/>
            </a:pPr>
            <a:r>
              <a:rPr lang="en-US" altLang="en-US" sz="2800" dirty="0">
                <a:ea typeface="ＭＳ Ｐゴシック" pitchFamily="34" charset="-128"/>
              </a:rPr>
              <a:t>Probably the currently best known and most widely used example of generic 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FD1D42E-228D-42D9-97BC-AFC843EE9DD1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2573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Basic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A pair of iterators defines a sequence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The beginning (points to the first element – if any)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The end (points to the one-beyond-the-last element)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0EE065-6E9F-402C-9A32-96DF0D1D677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800600" y="2667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8686800" y="38100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72390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46482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32004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6858000" y="2667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21515" name="AutoShape 10"/>
          <p:cNvCxnSpPr>
            <a:cxnSpLocks noChangeShapeType="1"/>
            <a:stCxn id="21513" idx="3"/>
            <a:endCxn id="21512" idx="1"/>
          </p:cNvCxnSpPr>
          <p:nvPr/>
        </p:nvCxnSpPr>
        <p:spPr bwMode="auto">
          <a:xfrm>
            <a:off x="3962400" y="40005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1"/>
          <p:cNvCxnSpPr>
            <a:cxnSpLocks noChangeShapeType="1"/>
            <a:stCxn id="21511" idx="3"/>
            <a:endCxn id="21510" idx="1"/>
          </p:cNvCxnSpPr>
          <p:nvPr/>
        </p:nvCxnSpPr>
        <p:spPr bwMode="auto">
          <a:xfrm>
            <a:off x="8001000" y="40005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7" name="Rectangle 12"/>
          <p:cNvSpPr>
            <a:spLocks noChangeArrowheads="1"/>
          </p:cNvSpPr>
          <p:nvPr/>
        </p:nvSpPr>
        <p:spPr bwMode="auto">
          <a:xfrm>
            <a:off x="6019800" y="3810000"/>
            <a:ext cx="762000" cy="381000"/>
          </a:xfrm>
          <a:prstGeom prst="rect">
            <a:avLst/>
          </a:prstGeom>
          <a:noFill/>
          <a:ln w="9525" cap="rnd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…</a:t>
            </a:r>
          </a:p>
        </p:txBody>
      </p:sp>
      <p:cxnSp>
        <p:nvCxnSpPr>
          <p:cNvPr id="21518" name="AutoShape 13"/>
          <p:cNvCxnSpPr>
            <a:cxnSpLocks noChangeShapeType="1"/>
            <a:stCxn id="21512" idx="3"/>
            <a:endCxn id="21517" idx="1"/>
          </p:cNvCxnSpPr>
          <p:nvPr/>
        </p:nvCxnSpPr>
        <p:spPr bwMode="auto">
          <a:xfrm>
            <a:off x="5410200" y="40005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14"/>
          <p:cNvCxnSpPr>
            <a:cxnSpLocks noChangeShapeType="1"/>
            <a:stCxn id="21517" idx="3"/>
            <a:endCxn id="21511" idx="1"/>
          </p:cNvCxnSpPr>
          <p:nvPr/>
        </p:nvCxnSpPr>
        <p:spPr bwMode="auto">
          <a:xfrm>
            <a:off x="6781800" y="40005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0" name="Line 15"/>
          <p:cNvSpPr>
            <a:spLocks noChangeShapeType="1"/>
          </p:cNvSpPr>
          <p:nvPr/>
        </p:nvSpPr>
        <p:spPr bwMode="auto">
          <a:xfrm flipH="1">
            <a:off x="3581400" y="28956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7239000" y="2819400"/>
            <a:ext cx="1828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3962400" y="26670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begin: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6172200" y="26670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end: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057400" y="4495800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An iterator is a type that supports the  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iterator operations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”</a:t>
            </a:r>
            <a:endParaRPr lang="en-US" altLang="ja-JP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++ Go to next element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* Get value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== Does this iterator point to the same element as that iterator?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Some iterators support more operations (e.g. --, +, and [ ])</a:t>
            </a:r>
          </a:p>
        </p:txBody>
      </p:sp>
    </p:spTree>
    <p:extLst>
      <p:ext uri="{BB962C8B-B14F-4D97-AF65-F5344CB8AC3E}">
        <p14:creationId xmlns:p14="http://schemas.microsoft.com/office/powerpoint/2010/main" val="5048031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Containers</a:t>
            </a:r>
            <a:br>
              <a:rPr lang="en-US" sz="4000" dirty="0"/>
            </a:br>
            <a:r>
              <a:rPr lang="en-US" sz="2400" dirty="0"/>
              <a:t>(hold sequences in difference ways)</a:t>
            </a:r>
            <a:endParaRPr lang="en-US" sz="32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2133601"/>
            <a:ext cx="101600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b="1">
                <a:ea typeface="ＭＳ Ｐゴシック" pitchFamily="34" charset="-128"/>
              </a:rPr>
              <a:t>vector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b="1">
                <a:ea typeface="ＭＳ Ｐゴシック" pitchFamily="34" charset="-128"/>
              </a:rPr>
              <a:t>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>
                <a:ea typeface="ＭＳ Ｐゴシック" pitchFamily="34" charset="-128"/>
              </a:rPr>
              <a:t>(doubly linked)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b="1">
                <a:ea typeface="ＭＳ Ｐゴシック" pitchFamily="34" charset="-128"/>
              </a:rPr>
              <a:t>set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>
                <a:ea typeface="ＭＳ Ｐゴシック" pitchFamily="34" charset="-128"/>
              </a:rPr>
              <a:t>(a kind of tree)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91B508A-F132-4808-A56B-E0070DF6753A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962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886200" y="2895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886200" y="4114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562600" y="2057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324600" y="2057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086600" y="2057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848600" y="2057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5410200" y="3200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934200" y="3200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8305800" y="3200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8610600" y="5486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6172200" y="5486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5029200" y="5486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6294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5715000" y="4724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7391400" y="5486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9601200" y="3200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7848600" y="4724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8610600" y="2057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22552" name="AutoShape 24"/>
          <p:cNvCxnSpPr>
            <a:cxnSpLocks noChangeShapeType="1"/>
            <a:stCxn id="22540" idx="3"/>
            <a:endCxn id="22541" idx="1"/>
          </p:cNvCxnSpPr>
          <p:nvPr/>
        </p:nvCxnSpPr>
        <p:spPr bwMode="auto">
          <a:xfrm>
            <a:off x="6172200" y="33909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AutoShape 25"/>
          <p:cNvCxnSpPr>
            <a:cxnSpLocks noChangeShapeType="1"/>
            <a:stCxn id="22541" idx="3"/>
            <a:endCxn id="22542" idx="1"/>
          </p:cNvCxnSpPr>
          <p:nvPr/>
        </p:nvCxnSpPr>
        <p:spPr bwMode="auto">
          <a:xfrm>
            <a:off x="7696200" y="33909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26"/>
          <p:cNvCxnSpPr>
            <a:cxnSpLocks noChangeShapeType="1"/>
            <a:stCxn id="22542" idx="3"/>
            <a:endCxn id="22549" idx="1"/>
          </p:cNvCxnSpPr>
          <p:nvPr/>
        </p:nvCxnSpPr>
        <p:spPr bwMode="auto">
          <a:xfrm>
            <a:off x="9067800" y="33909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29"/>
          <p:cNvCxnSpPr>
            <a:cxnSpLocks noChangeShapeType="1"/>
            <a:stCxn id="22547" idx="2"/>
            <a:endCxn id="22545" idx="0"/>
          </p:cNvCxnSpPr>
          <p:nvPr/>
        </p:nvCxnSpPr>
        <p:spPr bwMode="auto">
          <a:xfrm flipH="1">
            <a:off x="5410200" y="51054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30"/>
          <p:cNvCxnSpPr>
            <a:cxnSpLocks noChangeShapeType="1"/>
            <a:stCxn id="22547" idx="2"/>
            <a:endCxn id="22544" idx="0"/>
          </p:cNvCxnSpPr>
          <p:nvPr/>
        </p:nvCxnSpPr>
        <p:spPr bwMode="auto">
          <a:xfrm>
            <a:off x="6096000" y="5105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31"/>
          <p:cNvCxnSpPr>
            <a:cxnSpLocks noChangeShapeType="1"/>
            <a:stCxn id="22546" idx="2"/>
            <a:endCxn id="22547" idx="0"/>
          </p:cNvCxnSpPr>
          <p:nvPr/>
        </p:nvCxnSpPr>
        <p:spPr bwMode="auto">
          <a:xfrm rot="5400000">
            <a:off x="6400800" y="4114800"/>
            <a:ext cx="3048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AutoShape 32"/>
          <p:cNvCxnSpPr>
            <a:cxnSpLocks noChangeShapeType="1"/>
            <a:stCxn id="22546" idx="2"/>
            <a:endCxn id="22550" idx="0"/>
          </p:cNvCxnSpPr>
          <p:nvPr/>
        </p:nvCxnSpPr>
        <p:spPr bwMode="auto">
          <a:xfrm rot="16200000" flipH="1">
            <a:off x="7467600" y="3962400"/>
            <a:ext cx="3048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AutoShape 33"/>
          <p:cNvCxnSpPr>
            <a:cxnSpLocks noChangeShapeType="1"/>
            <a:stCxn id="22535" idx="3"/>
            <a:endCxn id="22546" idx="1"/>
          </p:cNvCxnSpPr>
          <p:nvPr/>
        </p:nvCxnSpPr>
        <p:spPr bwMode="auto">
          <a:xfrm flipV="1">
            <a:off x="4648200" y="4229100"/>
            <a:ext cx="19812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AutoShape 34"/>
          <p:cNvCxnSpPr>
            <a:cxnSpLocks noChangeShapeType="1"/>
            <a:stCxn id="22534" idx="3"/>
            <a:endCxn id="22540" idx="1"/>
          </p:cNvCxnSpPr>
          <p:nvPr/>
        </p:nvCxnSpPr>
        <p:spPr bwMode="auto">
          <a:xfrm>
            <a:off x="4648200" y="3086100"/>
            <a:ext cx="762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1" name="AutoShape 35"/>
          <p:cNvCxnSpPr>
            <a:cxnSpLocks noChangeShapeType="1"/>
            <a:stCxn id="22533" idx="3"/>
            <a:endCxn id="22536" idx="1"/>
          </p:cNvCxnSpPr>
          <p:nvPr/>
        </p:nvCxnSpPr>
        <p:spPr bwMode="auto">
          <a:xfrm>
            <a:off x="4724400" y="19431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2" name="Rectangle 38"/>
          <p:cNvSpPr>
            <a:spLocks noChangeArrowheads="1"/>
          </p:cNvSpPr>
          <p:nvPr/>
        </p:nvSpPr>
        <p:spPr bwMode="auto">
          <a:xfrm>
            <a:off x="6934200" y="6248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2563" name="Rectangle 40"/>
          <p:cNvSpPr>
            <a:spLocks noChangeArrowheads="1"/>
          </p:cNvSpPr>
          <p:nvPr/>
        </p:nvSpPr>
        <p:spPr bwMode="auto">
          <a:xfrm>
            <a:off x="8001000" y="6248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22564" name="AutoShape 41"/>
          <p:cNvCxnSpPr>
            <a:cxnSpLocks noChangeShapeType="1"/>
            <a:stCxn id="22548" idx="2"/>
            <a:endCxn id="22562" idx="0"/>
          </p:cNvCxnSpPr>
          <p:nvPr/>
        </p:nvCxnSpPr>
        <p:spPr bwMode="auto">
          <a:xfrm flipH="1">
            <a:off x="7315200" y="5867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5" name="AutoShape 42"/>
          <p:cNvCxnSpPr>
            <a:cxnSpLocks noChangeShapeType="1"/>
            <a:stCxn id="22548" idx="2"/>
            <a:endCxn id="22563" idx="0"/>
          </p:cNvCxnSpPr>
          <p:nvPr/>
        </p:nvCxnSpPr>
        <p:spPr bwMode="auto">
          <a:xfrm>
            <a:off x="7772400" y="58674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6" name="Rectangle 43"/>
          <p:cNvSpPr>
            <a:spLocks noChangeArrowheads="1"/>
          </p:cNvSpPr>
          <p:nvPr/>
        </p:nvSpPr>
        <p:spPr bwMode="auto">
          <a:xfrm>
            <a:off x="8534400" y="3200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22567" name="AutoShape 32"/>
          <p:cNvCxnSpPr>
            <a:cxnSpLocks noChangeShapeType="1"/>
            <a:stCxn id="22550" idx="2"/>
            <a:endCxn id="22548" idx="0"/>
          </p:cNvCxnSpPr>
          <p:nvPr/>
        </p:nvCxnSpPr>
        <p:spPr bwMode="auto">
          <a:xfrm rot="5400000">
            <a:off x="7810500" y="50673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8" name="AutoShape 32"/>
          <p:cNvCxnSpPr>
            <a:cxnSpLocks noChangeShapeType="1"/>
            <a:stCxn id="22550" idx="2"/>
            <a:endCxn id="22543" idx="0"/>
          </p:cNvCxnSpPr>
          <p:nvPr/>
        </p:nvCxnSpPr>
        <p:spPr bwMode="auto">
          <a:xfrm rot="16200000" flipH="1">
            <a:off x="8420100" y="4914900"/>
            <a:ext cx="381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0" name="AutoShape 32"/>
          <p:cNvCxnSpPr>
            <a:cxnSpLocks noChangeShapeType="1"/>
            <a:endCxn id="22543" idx="0"/>
          </p:cNvCxnSpPr>
          <p:nvPr/>
        </p:nvCxnSpPr>
        <p:spPr bwMode="auto">
          <a:xfrm rot="5400000">
            <a:off x="8953500" y="4991100"/>
            <a:ext cx="533400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1" name="AutoShape 32"/>
          <p:cNvCxnSpPr>
            <a:cxnSpLocks noChangeShapeType="1"/>
            <a:endCxn id="22540" idx="0"/>
          </p:cNvCxnSpPr>
          <p:nvPr/>
        </p:nvCxnSpPr>
        <p:spPr bwMode="auto">
          <a:xfrm>
            <a:off x="5029200" y="2667000"/>
            <a:ext cx="762000" cy="533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2" name="AutoShape 32"/>
          <p:cNvCxnSpPr>
            <a:cxnSpLocks noChangeShapeType="1"/>
            <a:endCxn id="22549" idx="0"/>
          </p:cNvCxnSpPr>
          <p:nvPr/>
        </p:nvCxnSpPr>
        <p:spPr bwMode="auto">
          <a:xfrm rot="5400000">
            <a:off x="9867900" y="2781300"/>
            <a:ext cx="533400" cy="3048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3" name="AutoShape 32"/>
          <p:cNvCxnSpPr>
            <a:cxnSpLocks noChangeShapeType="1"/>
            <a:endCxn id="22551" idx="0"/>
          </p:cNvCxnSpPr>
          <p:nvPr/>
        </p:nvCxnSpPr>
        <p:spPr bwMode="auto">
          <a:xfrm rot="5400000">
            <a:off x="8991600" y="1600200"/>
            <a:ext cx="457200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4" name="AutoShape 32"/>
          <p:cNvCxnSpPr>
            <a:cxnSpLocks noChangeShapeType="1"/>
            <a:endCxn id="22545" idx="1"/>
          </p:cNvCxnSpPr>
          <p:nvPr/>
        </p:nvCxnSpPr>
        <p:spPr bwMode="auto">
          <a:xfrm>
            <a:off x="4267200" y="5334000"/>
            <a:ext cx="762000" cy="3429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5" name="AutoShape 32"/>
          <p:cNvCxnSpPr>
            <a:cxnSpLocks noChangeShapeType="1"/>
            <a:endCxn id="22536" idx="0"/>
          </p:cNvCxnSpPr>
          <p:nvPr/>
        </p:nvCxnSpPr>
        <p:spPr bwMode="auto">
          <a:xfrm rot="16200000" flipH="1">
            <a:off x="5486400" y="1600200"/>
            <a:ext cx="457200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45007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lv-LV" altLang="en-US" dirty="0" smtClean="0">
                <a:ea typeface="ＭＳ Ｐゴシック" pitchFamily="34" charset="-128"/>
              </a:rPr>
              <a:t>"Generic</a:t>
            </a:r>
            <a:r>
              <a:rPr lang="en-US" altLang="en-US" dirty="0" smtClean="0">
                <a:ea typeface="ＭＳ Ｐゴシック" pitchFamily="34" charset="-128"/>
              </a:rPr>
              <a:t> algorithm</a:t>
            </a:r>
            <a:r>
              <a:rPr lang="lv-LV" altLang="en-US" dirty="0" smtClean="0">
                <a:ea typeface="ＭＳ Ｐゴシック" pitchFamily="34" charset="-128"/>
              </a:rPr>
              <a:t>"</a:t>
            </a:r>
            <a:r>
              <a:rPr lang="en-US" altLang="en-US" dirty="0" smtClean="0">
                <a:ea typeface="ＭＳ Ｐゴシック" pitchFamily="34" charset="-128"/>
              </a:rPr>
              <a:t>: </a:t>
            </a:r>
            <a:r>
              <a:rPr lang="en-US" altLang="en-US" b="1" dirty="0" smtClean="0">
                <a:ea typeface="ＭＳ Ｐゴシック" pitchFamily="34" charset="-128"/>
              </a:rPr>
              <a:t>find()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2435225"/>
            <a:ext cx="10160000" cy="3432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Find the first element that equals a value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6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template&lt;class In, class T&gt;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In find(In first, In last, </a:t>
            </a:r>
            <a:r>
              <a:rPr lang="en-US" altLang="en-US" sz="2000" b="1" dirty="0" err="1">
                <a:ea typeface="ＭＳ Ｐゴシック" pitchFamily="34" charset="-128"/>
              </a:rPr>
              <a:t>const</a:t>
            </a:r>
            <a:r>
              <a:rPr lang="en-US" altLang="en-US" sz="2000" b="1" dirty="0">
                <a:ea typeface="ＭＳ Ｐゴシック" pitchFamily="34" charset="-128"/>
              </a:rPr>
              <a:t> T&amp; </a:t>
            </a:r>
            <a:r>
              <a:rPr lang="en-US" altLang="en-US" sz="2000" b="1" dirty="0" err="1">
                <a:ea typeface="ＭＳ Ｐゴシック" pitchFamily="34" charset="-128"/>
              </a:rPr>
              <a:t>val</a:t>
            </a:r>
            <a:r>
              <a:rPr lang="en-US" altLang="en-US" sz="2000" b="1" dirty="0">
                <a:ea typeface="ＭＳ Ｐゴシック" pitchFamily="34" charset="-128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while (first!=last &amp;&amp; *first != </a:t>
            </a:r>
            <a:r>
              <a:rPr lang="en-US" altLang="en-US" sz="2000" b="1" dirty="0" err="1">
                <a:ea typeface="ＭＳ Ｐゴシック" pitchFamily="34" charset="-128"/>
              </a:rPr>
              <a:t>val</a:t>
            </a:r>
            <a:r>
              <a:rPr lang="en-US" altLang="en-US" sz="2000" b="1" dirty="0">
                <a:ea typeface="ＭＳ Ｐゴシック" pitchFamily="34" charset="-128"/>
              </a:rPr>
              <a:t>) ++first;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return first;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void f(vector&lt;</a:t>
            </a:r>
            <a:r>
              <a:rPr lang="en-US" altLang="en-US" sz="2000" b="1" dirty="0" err="1">
                <a:ea typeface="ＭＳ Ｐゴシック" pitchFamily="34" charset="-128"/>
              </a:rPr>
              <a:t>int</a:t>
            </a:r>
            <a:r>
              <a:rPr lang="en-US" altLang="en-US" sz="2000" b="1" dirty="0">
                <a:ea typeface="ＭＳ Ｐゴシック" pitchFamily="34" charset="-128"/>
              </a:rPr>
              <a:t>&gt;&amp; v, </a:t>
            </a:r>
            <a:r>
              <a:rPr lang="en-US" altLang="en-US" sz="2000" b="1" dirty="0" err="1">
                <a:ea typeface="ＭＳ Ｐゴシック" pitchFamily="34" charset="-128"/>
              </a:rPr>
              <a:t>int</a:t>
            </a:r>
            <a:r>
              <a:rPr lang="en-US" altLang="en-US" sz="2000" b="1" dirty="0">
                <a:ea typeface="ＭＳ Ｐゴシック" pitchFamily="34" charset="-128"/>
              </a:rPr>
              <a:t> x)	// </a:t>
            </a:r>
            <a:r>
              <a:rPr lang="en-US" altLang="en-US" sz="2000" i="1" dirty="0">
                <a:ea typeface="ＭＳ Ｐゴシック" pitchFamily="34" charset="-128"/>
              </a:rPr>
              <a:t>find an </a:t>
            </a:r>
            <a:r>
              <a:rPr lang="en-US" altLang="en-US" sz="2000" i="1" dirty="0" err="1">
                <a:ea typeface="ＭＳ Ｐゴシック" pitchFamily="34" charset="-128"/>
              </a:rPr>
              <a:t>int</a:t>
            </a:r>
            <a:r>
              <a:rPr lang="en-US" altLang="en-US" sz="2000" i="1" dirty="0">
                <a:ea typeface="ＭＳ Ｐゴシック" pitchFamily="34" charset="-128"/>
              </a:rPr>
              <a:t> in a vector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vector&lt;</a:t>
            </a:r>
            <a:r>
              <a:rPr lang="en-US" altLang="en-US" sz="2000" b="1" dirty="0" err="1">
                <a:ea typeface="ＭＳ Ｐゴシック" pitchFamily="34" charset="-128"/>
              </a:rPr>
              <a:t>int</a:t>
            </a:r>
            <a:r>
              <a:rPr lang="en-US" altLang="en-US" sz="2000" b="1" dirty="0">
                <a:ea typeface="ＭＳ Ｐゴシック" pitchFamily="34" charset="-128"/>
              </a:rPr>
              <a:t>&gt;::iterator p = find(</a:t>
            </a:r>
            <a:r>
              <a:rPr lang="en-US" altLang="en-US" sz="2000" b="1" dirty="0" err="1">
                <a:ea typeface="ＭＳ Ｐゴシック" pitchFamily="34" charset="-128"/>
              </a:rPr>
              <a:t>v.begin</a:t>
            </a:r>
            <a:r>
              <a:rPr lang="en-US" altLang="en-US" sz="2000" b="1" dirty="0">
                <a:ea typeface="ＭＳ Ｐゴシック" pitchFamily="34" charset="-128"/>
              </a:rPr>
              <a:t>(),</a:t>
            </a:r>
            <a:r>
              <a:rPr lang="en-US" altLang="en-US" sz="2000" b="1" dirty="0" err="1">
                <a:ea typeface="ＭＳ Ｐゴシック" pitchFamily="34" charset="-128"/>
              </a:rPr>
              <a:t>v.end</a:t>
            </a:r>
            <a:r>
              <a:rPr lang="en-US" altLang="en-US" sz="2000" b="1" dirty="0">
                <a:ea typeface="ＭＳ Ｐゴシック" pitchFamily="34" charset="-128"/>
              </a:rPr>
              <a:t>(),x);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if (p!=</a:t>
            </a:r>
            <a:r>
              <a:rPr lang="en-US" altLang="en-US" sz="2000" b="1" dirty="0" err="1">
                <a:ea typeface="ＭＳ Ｐゴシック" pitchFamily="34" charset="-128"/>
              </a:rPr>
              <a:t>v.end</a:t>
            </a:r>
            <a:r>
              <a:rPr lang="en-US" altLang="en-US" sz="2000" b="1" dirty="0">
                <a:ea typeface="ＭＳ Ｐゴシック" pitchFamily="34" charset="-128"/>
              </a:rPr>
              <a:t>()) { /* </a:t>
            </a:r>
            <a:r>
              <a:rPr lang="en-US" altLang="en-US" sz="2000" i="1" dirty="0">
                <a:ea typeface="ＭＳ Ｐゴシック" pitchFamily="34" charset="-128"/>
              </a:rPr>
              <a:t>we found </a:t>
            </a:r>
            <a:r>
              <a:rPr lang="en-US" altLang="en-US" sz="2000" b="1" i="1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x </a:t>
            </a:r>
            <a:r>
              <a:rPr lang="en-US" altLang="en-US" sz="2000" b="1" dirty="0">
                <a:ea typeface="ＭＳ Ｐゴシック" pitchFamily="34" charset="-128"/>
              </a:rPr>
              <a:t>*/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// </a:t>
            </a:r>
            <a:r>
              <a:rPr lang="en-US" altLang="en-US" sz="2000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CD2D51E-88CF-4AEF-B169-2F16F0F68DD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362200" y="1905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8915400" y="1543447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7287986" y="1624012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4925786" y="1597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3543300" y="1611311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9884229" y="2314972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23563" name="AutoShape 10"/>
          <p:cNvCxnSpPr>
            <a:cxnSpLocks noChangeShapeType="1"/>
            <a:stCxn id="23561" idx="3"/>
            <a:endCxn id="23560" idx="1"/>
          </p:cNvCxnSpPr>
          <p:nvPr/>
        </p:nvCxnSpPr>
        <p:spPr bwMode="auto">
          <a:xfrm flipV="1">
            <a:off x="4305300" y="1787525"/>
            <a:ext cx="620486" cy="142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AutoShape 11"/>
          <p:cNvCxnSpPr>
            <a:cxnSpLocks noChangeShapeType="1"/>
            <a:stCxn id="23559" idx="3"/>
          </p:cNvCxnSpPr>
          <p:nvPr/>
        </p:nvCxnSpPr>
        <p:spPr bwMode="auto">
          <a:xfrm>
            <a:off x="8049986" y="1814512"/>
            <a:ext cx="560614" cy="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6324600" y="990600"/>
            <a:ext cx="762000" cy="381000"/>
          </a:xfrm>
          <a:prstGeom prst="rect">
            <a:avLst/>
          </a:prstGeom>
          <a:noFill/>
          <a:ln w="9525" cap="rnd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…</a:t>
            </a:r>
          </a:p>
        </p:txBody>
      </p:sp>
      <p:cxnSp>
        <p:nvCxnSpPr>
          <p:cNvPr id="23566" name="AutoShape 13"/>
          <p:cNvCxnSpPr>
            <a:cxnSpLocks noChangeShapeType="1"/>
            <a:stCxn id="23560" idx="3"/>
          </p:cNvCxnSpPr>
          <p:nvPr/>
        </p:nvCxnSpPr>
        <p:spPr bwMode="auto">
          <a:xfrm>
            <a:off x="5687786" y="1787525"/>
            <a:ext cx="658586" cy="7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14"/>
          <p:cNvCxnSpPr>
            <a:cxnSpLocks noChangeShapeType="1"/>
            <a:endCxn id="23559" idx="1"/>
          </p:cNvCxnSpPr>
          <p:nvPr/>
        </p:nvCxnSpPr>
        <p:spPr bwMode="auto">
          <a:xfrm>
            <a:off x="6830786" y="1808163"/>
            <a:ext cx="457200" cy="63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8" name="Line 15"/>
          <p:cNvSpPr>
            <a:spLocks noChangeShapeType="1"/>
          </p:cNvSpPr>
          <p:nvPr/>
        </p:nvSpPr>
        <p:spPr bwMode="auto">
          <a:xfrm flipV="1">
            <a:off x="2743200" y="1814512"/>
            <a:ext cx="887186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 flipH="1" flipV="1">
            <a:off x="9345386" y="1966914"/>
            <a:ext cx="925286" cy="348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0" name="Text Box 17"/>
          <p:cNvSpPr txBox="1">
            <a:spLocks noChangeArrowheads="1"/>
          </p:cNvSpPr>
          <p:nvPr/>
        </p:nvSpPr>
        <p:spPr bwMode="auto">
          <a:xfrm>
            <a:off x="1524000" y="19050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begin:</a:t>
            </a:r>
          </a:p>
        </p:txBody>
      </p:sp>
      <p:sp>
        <p:nvSpPr>
          <p:cNvPr id="23571" name="Text Box 18"/>
          <p:cNvSpPr txBox="1">
            <a:spLocks noChangeArrowheads="1"/>
          </p:cNvSpPr>
          <p:nvPr/>
        </p:nvSpPr>
        <p:spPr bwMode="auto">
          <a:xfrm>
            <a:off x="9296400" y="2720578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end:</a:t>
            </a:r>
          </a:p>
        </p:txBody>
      </p:sp>
    </p:spTree>
    <p:extLst>
      <p:ext uri="{BB962C8B-B14F-4D97-AF65-F5344CB8AC3E}">
        <p14:creationId xmlns:p14="http://schemas.microsoft.com/office/powerpoint/2010/main" val="10052572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/>
              <a:t>find</a:t>
            </a:r>
            <a:r>
              <a:rPr lang="en-US" sz="4000" b="1" dirty="0" smtClean="0"/>
              <a:t>()</a:t>
            </a:r>
            <a:r>
              <a:rPr lang="lv-LV" sz="4000" b="1" dirty="0"/>
              <a:t> </a:t>
            </a:r>
            <a:r>
              <a:rPr lang="lv-LV" sz="4000" b="1" dirty="0" smtClean="0"/>
              <a:t>– Different Types/Containers</a:t>
            </a:r>
            <a:endParaRPr lang="en-US" sz="28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void f(vector&lt;</a:t>
            </a:r>
            <a:r>
              <a:rPr lang="en-US" altLang="en-US" sz="1800" b="1" dirty="0" err="1">
                <a:ea typeface="ＭＳ Ｐゴシック" pitchFamily="34" charset="-128"/>
              </a:rPr>
              <a:t>int</a:t>
            </a:r>
            <a:r>
              <a:rPr lang="en-US" altLang="en-US" sz="1800" b="1" dirty="0">
                <a:ea typeface="ＭＳ Ｐゴシック" pitchFamily="34" charset="-128"/>
              </a:rPr>
              <a:t>&gt;&amp; v, </a:t>
            </a:r>
            <a:r>
              <a:rPr lang="en-US" altLang="en-US" sz="1800" b="1" dirty="0" err="1">
                <a:ea typeface="ＭＳ Ｐゴシック" pitchFamily="34" charset="-128"/>
              </a:rPr>
              <a:t>int</a:t>
            </a:r>
            <a:r>
              <a:rPr lang="en-US" altLang="en-US" sz="1800" b="1" dirty="0">
                <a:ea typeface="ＭＳ Ｐゴシック" pitchFamily="34" charset="-128"/>
              </a:rPr>
              <a:t> x)		// </a:t>
            </a:r>
            <a:r>
              <a:rPr lang="en-US" altLang="en-US" sz="1800" i="1" dirty="0">
                <a:ea typeface="ＭＳ Ｐゴシック" pitchFamily="34" charset="-128"/>
              </a:rPr>
              <a:t>works for </a:t>
            </a:r>
            <a:r>
              <a:rPr lang="en-US" altLang="en-US" sz="1800" b="1" i="1" dirty="0">
                <a:ea typeface="ＭＳ Ｐゴシック" pitchFamily="34" charset="-128"/>
              </a:rPr>
              <a:t>vector</a:t>
            </a:r>
            <a:r>
              <a:rPr lang="en-US" altLang="en-US" sz="1800" i="1" dirty="0">
                <a:ea typeface="ＭＳ Ｐゴシック" pitchFamily="34" charset="-128"/>
              </a:rPr>
              <a:t> of </a:t>
            </a:r>
            <a:r>
              <a:rPr lang="en-US" altLang="en-US" sz="1800" b="1" i="1" dirty="0" err="1">
                <a:ea typeface="ＭＳ Ｐゴシック" pitchFamily="34" charset="-128"/>
              </a:rPr>
              <a:t>int</a:t>
            </a:r>
            <a:r>
              <a:rPr lang="en-US" altLang="en-US" sz="1800" i="1" dirty="0" err="1">
                <a:ea typeface="ＭＳ Ｐゴシック" pitchFamily="34" charset="-128"/>
              </a:rPr>
              <a:t>s</a:t>
            </a:r>
            <a:endParaRPr lang="en-US" altLang="en-US" sz="18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vector&lt;</a:t>
            </a:r>
            <a:r>
              <a:rPr lang="en-US" altLang="en-US" sz="1800" b="1" dirty="0" err="1">
                <a:ea typeface="ＭＳ Ｐゴシック" pitchFamily="34" charset="-128"/>
              </a:rPr>
              <a:t>int</a:t>
            </a:r>
            <a:r>
              <a:rPr lang="en-US" altLang="en-US" sz="1800" b="1" dirty="0">
                <a:ea typeface="ＭＳ Ｐゴシック" pitchFamily="34" charset="-128"/>
              </a:rPr>
              <a:t>&gt;::iterator p = find(</a:t>
            </a:r>
            <a:r>
              <a:rPr lang="en-US" altLang="en-US" sz="1800" b="1" dirty="0" err="1">
                <a:ea typeface="ＭＳ Ｐゴシック" pitchFamily="34" charset="-128"/>
              </a:rPr>
              <a:t>v.begin</a:t>
            </a:r>
            <a:r>
              <a:rPr lang="en-US" altLang="en-US" sz="1800" b="1" dirty="0">
                <a:ea typeface="ＭＳ Ｐゴシック" pitchFamily="34" charset="-128"/>
              </a:rPr>
              <a:t>(),</a:t>
            </a:r>
            <a:r>
              <a:rPr lang="en-US" altLang="en-US" sz="1800" b="1" dirty="0" err="1">
                <a:ea typeface="ＭＳ Ｐゴシック" pitchFamily="34" charset="-128"/>
              </a:rPr>
              <a:t>v.end</a:t>
            </a:r>
            <a:r>
              <a:rPr lang="en-US" altLang="en-US" sz="1800" b="1" dirty="0">
                <a:ea typeface="ＭＳ Ｐゴシック" pitchFamily="34" charset="-128"/>
              </a:rPr>
              <a:t>(),x);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if (p!=</a:t>
            </a:r>
            <a:r>
              <a:rPr lang="en-US" altLang="en-US" sz="1800" b="1" dirty="0" err="1">
                <a:ea typeface="ＭＳ Ｐゴシック" pitchFamily="34" charset="-128"/>
              </a:rPr>
              <a:t>v.end</a:t>
            </a:r>
            <a:r>
              <a:rPr lang="en-US" altLang="en-US" sz="1800" b="1" dirty="0">
                <a:ea typeface="ＭＳ Ｐゴシック" pitchFamily="34" charset="-128"/>
              </a:rPr>
              <a:t>()) { /* </a:t>
            </a:r>
            <a:r>
              <a:rPr lang="en-US" altLang="en-US" sz="1800" i="1" dirty="0">
                <a:ea typeface="ＭＳ Ｐゴシック" pitchFamily="34" charset="-128"/>
              </a:rPr>
              <a:t>we found</a:t>
            </a:r>
            <a:r>
              <a:rPr lang="en-US" altLang="en-US" sz="1800" b="1" i="1" dirty="0">
                <a:ea typeface="ＭＳ Ｐゴシック" pitchFamily="34" charset="-128"/>
              </a:rPr>
              <a:t>  </a:t>
            </a:r>
            <a:r>
              <a:rPr lang="en-US" altLang="en-US" sz="1800" i="1" dirty="0">
                <a:ea typeface="ＭＳ Ｐゴシック" pitchFamily="34" charset="-128"/>
              </a:rPr>
              <a:t>x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b="1" dirty="0">
                <a:ea typeface="ＭＳ Ｐゴシック" pitchFamily="34" charset="-128"/>
              </a:rPr>
              <a:t>*/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// </a:t>
            </a:r>
            <a:r>
              <a:rPr lang="en-US" altLang="en-US" sz="1800" i="1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void f(list&lt;string&gt;&amp; v, string x)		// </a:t>
            </a:r>
            <a:r>
              <a:rPr lang="en-US" altLang="en-US" sz="1800" i="1" dirty="0">
                <a:ea typeface="ＭＳ Ｐゴシック" pitchFamily="34" charset="-128"/>
              </a:rPr>
              <a:t>works for </a:t>
            </a:r>
            <a:r>
              <a:rPr lang="en-US" altLang="en-US" sz="1800" b="1" i="1" dirty="0">
                <a:ea typeface="ＭＳ Ｐゴシック" pitchFamily="34" charset="-128"/>
              </a:rPr>
              <a:t>list</a:t>
            </a:r>
            <a:r>
              <a:rPr lang="en-US" altLang="en-US" sz="1800" i="1" dirty="0">
                <a:ea typeface="ＭＳ Ｐゴシック" pitchFamily="34" charset="-128"/>
              </a:rPr>
              <a:t> of </a:t>
            </a:r>
            <a:r>
              <a:rPr lang="en-US" altLang="en-US" sz="1800" b="1" i="1" dirty="0">
                <a:ea typeface="ＭＳ Ｐゴシック" pitchFamily="34" charset="-128"/>
              </a:rPr>
              <a:t>string</a:t>
            </a:r>
            <a:r>
              <a:rPr lang="en-US" altLang="en-US" sz="1800" i="1" dirty="0">
                <a:ea typeface="ＭＳ Ｐゴシック" pitchFamily="34" charset="-128"/>
              </a:rPr>
              <a:t>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list&lt;string&gt;::iterator p = find(</a:t>
            </a:r>
            <a:r>
              <a:rPr lang="en-US" altLang="en-US" sz="1800" b="1" dirty="0" err="1">
                <a:ea typeface="ＭＳ Ｐゴシック" pitchFamily="34" charset="-128"/>
              </a:rPr>
              <a:t>v.begin</a:t>
            </a:r>
            <a:r>
              <a:rPr lang="en-US" altLang="en-US" sz="1800" b="1" dirty="0">
                <a:ea typeface="ＭＳ Ｐゴシック" pitchFamily="34" charset="-128"/>
              </a:rPr>
              <a:t>(),</a:t>
            </a:r>
            <a:r>
              <a:rPr lang="en-US" altLang="en-US" sz="1800" b="1" dirty="0" err="1">
                <a:ea typeface="ＭＳ Ｐゴシック" pitchFamily="34" charset="-128"/>
              </a:rPr>
              <a:t>v.end</a:t>
            </a:r>
            <a:r>
              <a:rPr lang="en-US" altLang="en-US" sz="1800" b="1" dirty="0">
                <a:ea typeface="ＭＳ Ｐゴシック" pitchFamily="34" charset="-128"/>
              </a:rPr>
              <a:t>(),x);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if (p!=</a:t>
            </a:r>
            <a:r>
              <a:rPr lang="en-US" altLang="en-US" sz="1800" b="1" dirty="0" err="1">
                <a:ea typeface="ＭＳ Ｐゴシック" pitchFamily="34" charset="-128"/>
              </a:rPr>
              <a:t>v.end</a:t>
            </a:r>
            <a:r>
              <a:rPr lang="en-US" altLang="en-US" sz="1800" b="1" dirty="0">
                <a:ea typeface="ＭＳ Ｐゴシック" pitchFamily="34" charset="-128"/>
              </a:rPr>
              <a:t>()) { /* </a:t>
            </a:r>
            <a:r>
              <a:rPr lang="en-US" altLang="en-US" sz="1800" i="1" dirty="0">
                <a:ea typeface="ＭＳ Ｐゴシック" pitchFamily="34" charset="-128"/>
              </a:rPr>
              <a:t>we found</a:t>
            </a:r>
            <a:r>
              <a:rPr lang="en-US" altLang="en-US" sz="1800" b="1" i="1" dirty="0">
                <a:ea typeface="ＭＳ Ｐゴシック" pitchFamily="34" charset="-128"/>
              </a:rPr>
              <a:t>  </a:t>
            </a:r>
            <a:r>
              <a:rPr lang="en-US" altLang="en-US" sz="1800" i="1" dirty="0">
                <a:ea typeface="ＭＳ Ｐゴシック" pitchFamily="34" charset="-128"/>
              </a:rPr>
              <a:t>x </a:t>
            </a:r>
            <a:r>
              <a:rPr lang="en-US" altLang="en-US" sz="1800" b="1" dirty="0">
                <a:ea typeface="ＭＳ Ｐゴシック" pitchFamily="34" charset="-128"/>
              </a:rPr>
              <a:t>*/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// </a:t>
            </a:r>
            <a:r>
              <a:rPr lang="en-US" altLang="en-US" sz="1800" i="1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void f(set&lt;double&gt;&amp; v, double x)		// </a:t>
            </a:r>
            <a:r>
              <a:rPr lang="en-US" altLang="en-US" sz="1800" i="1" dirty="0">
                <a:ea typeface="ＭＳ Ｐゴシック" pitchFamily="34" charset="-128"/>
              </a:rPr>
              <a:t>works for </a:t>
            </a:r>
            <a:r>
              <a:rPr lang="en-US" altLang="en-US" sz="1800" b="1" i="1" dirty="0">
                <a:ea typeface="ＭＳ Ｐゴシック" pitchFamily="34" charset="-128"/>
              </a:rPr>
              <a:t>set</a:t>
            </a:r>
            <a:r>
              <a:rPr lang="en-US" altLang="en-US" sz="1800" i="1" dirty="0">
                <a:ea typeface="ＭＳ Ｐゴシック" pitchFamily="34" charset="-128"/>
              </a:rPr>
              <a:t> of </a:t>
            </a:r>
            <a:r>
              <a:rPr lang="en-US" altLang="en-US" sz="1800" b="1" i="1" dirty="0">
                <a:ea typeface="ＭＳ Ｐゴシック" pitchFamily="34" charset="-128"/>
              </a:rPr>
              <a:t>double</a:t>
            </a:r>
            <a:r>
              <a:rPr lang="en-US" altLang="en-US" sz="1800" i="1" dirty="0">
                <a:ea typeface="ＭＳ Ｐゴシック" pitchFamily="34" charset="-128"/>
              </a:rPr>
              <a:t>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set&lt;double&gt;::iterator p = find(</a:t>
            </a:r>
            <a:r>
              <a:rPr lang="en-US" altLang="en-US" sz="1800" b="1" dirty="0" err="1">
                <a:ea typeface="ＭＳ Ｐゴシック" pitchFamily="34" charset="-128"/>
              </a:rPr>
              <a:t>v.begin</a:t>
            </a:r>
            <a:r>
              <a:rPr lang="en-US" altLang="en-US" sz="1800" b="1" dirty="0">
                <a:ea typeface="ＭＳ Ｐゴシック" pitchFamily="34" charset="-128"/>
              </a:rPr>
              <a:t>(),</a:t>
            </a:r>
            <a:r>
              <a:rPr lang="en-US" altLang="en-US" sz="1800" b="1" dirty="0" err="1">
                <a:ea typeface="ＭＳ Ｐゴシック" pitchFamily="34" charset="-128"/>
              </a:rPr>
              <a:t>v.end</a:t>
            </a:r>
            <a:r>
              <a:rPr lang="en-US" altLang="en-US" sz="1800" b="1" dirty="0">
                <a:ea typeface="ＭＳ Ｐゴシック" pitchFamily="34" charset="-128"/>
              </a:rPr>
              <a:t>(),x);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if (p!=</a:t>
            </a:r>
            <a:r>
              <a:rPr lang="en-US" altLang="en-US" sz="1800" b="1" dirty="0" err="1">
                <a:ea typeface="ＭＳ Ｐゴシック" pitchFamily="34" charset="-128"/>
              </a:rPr>
              <a:t>v.end</a:t>
            </a:r>
            <a:r>
              <a:rPr lang="en-US" altLang="en-US" sz="1800" b="1" dirty="0">
                <a:ea typeface="ＭＳ Ｐゴシック" pitchFamily="34" charset="-128"/>
              </a:rPr>
              <a:t>()) { /* </a:t>
            </a:r>
            <a:r>
              <a:rPr lang="en-US" altLang="en-US" sz="1800" i="1" dirty="0">
                <a:ea typeface="ＭＳ Ｐゴシック" pitchFamily="34" charset="-128"/>
              </a:rPr>
              <a:t>we found </a:t>
            </a:r>
            <a:r>
              <a:rPr lang="en-US" altLang="en-US" sz="1800" b="1" i="1" dirty="0">
                <a:ea typeface="ＭＳ Ｐゴシック" pitchFamily="34" charset="-128"/>
              </a:rPr>
              <a:t> </a:t>
            </a:r>
            <a:r>
              <a:rPr lang="en-US" altLang="en-US" sz="1800" i="1" dirty="0">
                <a:ea typeface="ＭＳ Ｐゴシック" pitchFamily="34" charset="-128"/>
              </a:rPr>
              <a:t>x </a:t>
            </a:r>
            <a:r>
              <a:rPr lang="en-US" altLang="en-US" sz="1800" b="1" dirty="0">
                <a:ea typeface="ＭＳ Ｐゴシック" pitchFamily="34" charset="-128"/>
              </a:rPr>
              <a:t>*/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// </a:t>
            </a:r>
            <a:r>
              <a:rPr lang="en-US" altLang="en-US" sz="1800" i="1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D467EAC-A5AB-42FF-AFB1-B1DB3B9B3010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66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Algorithms and iterators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An iterator points to (refers to, denotes) an element of a sequence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The end of the sequence is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one past the last element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endParaRPr lang="en-US" altLang="ja-JP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b="1" i="1" dirty="0">
                <a:ea typeface="Times New Roman" pitchFamily="18" charset="0"/>
              </a:rPr>
              <a:t>not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ja-JP" altLang="en-US" sz="2000" dirty="0">
                <a:ea typeface="ＭＳ Ｐゴシック" pitchFamily="34" charset="-128"/>
              </a:rPr>
              <a:t>“</a:t>
            </a:r>
            <a:r>
              <a:rPr lang="en-US" altLang="ja-JP" sz="2000" dirty="0">
                <a:ea typeface="ＭＳ Ｐゴシック" pitchFamily="34" charset="-128"/>
              </a:rPr>
              <a:t>the last element</a:t>
            </a:r>
            <a:r>
              <a:rPr lang="ja-JP" altLang="en-US" sz="2000" dirty="0">
                <a:ea typeface="ＭＳ Ｐゴシック" pitchFamily="34" charset="-128"/>
              </a:rPr>
              <a:t>”</a:t>
            </a:r>
            <a:endParaRPr lang="en-US" altLang="ja-JP" sz="20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That</a:t>
            </a:r>
            <a:r>
              <a:rPr lang="ja-JP" altLang="en-US" sz="2000" dirty="0">
                <a:ea typeface="ＭＳ Ｐゴシック" pitchFamily="34" charset="-128"/>
              </a:rPr>
              <a:t>’</a:t>
            </a:r>
            <a:r>
              <a:rPr lang="en-US" altLang="ja-JP" sz="2000" dirty="0">
                <a:ea typeface="ＭＳ Ｐゴシック" pitchFamily="34" charset="-128"/>
              </a:rPr>
              <a:t>s necessary to elegantly represent an empty sequence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One-past-the-last-element </a:t>
            </a:r>
            <a:r>
              <a:rPr lang="en-US" altLang="en-US" sz="2000" dirty="0" err="1">
                <a:ea typeface="Times New Roman" pitchFamily="18" charset="0"/>
              </a:rPr>
              <a:t>isn</a:t>
            </a:r>
            <a:r>
              <a:rPr lang="ja-JP" altLang="en-US" sz="2000" dirty="0">
                <a:ea typeface="ＭＳ Ｐゴシック" pitchFamily="34" charset="-128"/>
              </a:rPr>
              <a:t>’</a:t>
            </a:r>
            <a:r>
              <a:rPr lang="en-US" altLang="ja-JP" sz="2000" dirty="0">
                <a:ea typeface="ＭＳ Ｐゴシック" pitchFamily="34" charset="-128"/>
              </a:rPr>
              <a:t>t an element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You can compare an iterator pointing to it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You can</a:t>
            </a:r>
            <a:r>
              <a:rPr lang="ja-JP" altLang="en-US" sz="1800" dirty="0">
                <a:ea typeface="ＭＳ Ｐゴシック" pitchFamily="34" charset="-128"/>
              </a:rPr>
              <a:t>’</a:t>
            </a:r>
            <a:r>
              <a:rPr lang="en-US" altLang="ja-JP" sz="1800" dirty="0">
                <a:ea typeface="ＭＳ Ｐゴシック" pitchFamily="34" charset="-128"/>
              </a:rPr>
              <a:t>t dereference it (read its value)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Returning the end of the sequence is the standard idiom for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not found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or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unsuccessful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2819400" y="5094287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2514600" y="6084887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3276600" y="6084887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4038600" y="6084887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4800600" y="6084887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5562600" y="6084887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200400" y="5322887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9144000" y="5399087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7315200" y="5399087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4953000" y="5094287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8305800" y="6237287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7772400" y="5551487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H="1">
            <a:off x="8839200" y="5551487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5334000" y="5322887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4038600" y="5094288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the end: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7391400" y="4560888"/>
            <a:ext cx="26670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An empty sequence: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begin:               end: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1828800" y="4865687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some iterator:</a:t>
            </a:r>
          </a:p>
        </p:txBody>
      </p:sp>
    </p:spTree>
    <p:extLst>
      <p:ext uri="{BB962C8B-B14F-4D97-AF65-F5344CB8AC3E}">
        <p14:creationId xmlns:p14="http://schemas.microsoft.com/office/powerpoint/2010/main" val="1498114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Simple algorithm: </a:t>
            </a:r>
            <a:r>
              <a:rPr lang="en-US" altLang="en-US" b="1" smtClean="0">
                <a:ea typeface="ＭＳ Ｐゴシック" pitchFamily="34" charset="-128"/>
              </a:rPr>
              <a:t>find_if()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>
                <a:ea typeface="ＭＳ Ｐゴシック" pitchFamily="34" charset="-128"/>
              </a:rPr>
              <a:t>Find the first element that matches a criterion (predicate)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>
                <a:ea typeface="Times New Roman" pitchFamily="18" charset="0"/>
              </a:rPr>
              <a:t>Here, a predicate takes one argument and returns a </a:t>
            </a:r>
            <a:r>
              <a:rPr lang="en-US" altLang="en-US" b="1">
                <a:ea typeface="Times New Roman" pitchFamily="18" charset="0"/>
              </a:rPr>
              <a:t>bool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b="1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template&lt;class In, class Pred&gt;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In find_if(In first, In last, Pred pred)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while (first!=last &amp;&amp; !pred(*first)) ++first;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return first;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void f(vector&lt;int&gt;&amp; v)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vector&lt;int&gt;::iterator p = find_if(v.begin(),v.end,Odd());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if (p!=v.end()) { /* </a:t>
            </a:r>
            <a:r>
              <a:rPr lang="en-US" altLang="en-US" sz="2000" i="1">
                <a:ea typeface="Times New Roman" pitchFamily="18" charset="0"/>
              </a:rPr>
              <a:t>we found an odd number </a:t>
            </a:r>
            <a:r>
              <a:rPr lang="en-US" altLang="en-US" sz="2000" b="1">
                <a:ea typeface="Times New Roman" pitchFamily="18" charset="0"/>
              </a:rPr>
              <a:t>*/ 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// </a:t>
            </a:r>
            <a:r>
              <a:rPr lang="en-US" altLang="en-US" sz="2000">
                <a:ea typeface="Times New Roman" pitchFamily="18" charset="0"/>
              </a:rPr>
              <a:t>…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}</a:t>
            </a:r>
            <a:endParaRPr lang="en-US" altLang="en-US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442219D-7A17-4153-9613-1410500F9742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8915400" y="33528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 predicate</a:t>
            </a:r>
          </a:p>
        </p:txBody>
      </p:sp>
      <p:cxnSp>
        <p:nvCxnSpPr>
          <p:cNvPr id="26630" name="Straight Arrow Connector 6"/>
          <p:cNvCxnSpPr>
            <a:cxnSpLocks noChangeShapeType="1"/>
          </p:cNvCxnSpPr>
          <p:nvPr/>
        </p:nvCxnSpPr>
        <p:spPr bwMode="auto">
          <a:xfrm flipH="1">
            <a:off x="8382000" y="3657600"/>
            <a:ext cx="838200" cy="14478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36042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Predicates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 predicate (of one argument) is a function or a function object that takes an argument and returns a </a:t>
            </a:r>
            <a:r>
              <a:rPr lang="en-US" b="1" dirty="0" err="1"/>
              <a:t>bool</a:t>
            </a:r>
            <a:endParaRPr lang="en-US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For example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A function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err="1"/>
              <a:t>bool</a:t>
            </a:r>
            <a:r>
              <a:rPr lang="en-US" sz="2000" b="1" dirty="0"/>
              <a:t> odd(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) { return i%2; } // </a:t>
            </a:r>
            <a:r>
              <a:rPr lang="en-US" sz="2000" b="1" i="1" dirty="0"/>
              <a:t>% </a:t>
            </a:r>
            <a:r>
              <a:rPr lang="en-US" sz="2000" i="1" dirty="0"/>
              <a:t>is the remainder (modulo) operator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odd(7);			        // </a:t>
            </a:r>
            <a:r>
              <a:rPr lang="en-US" sz="2000" i="1" dirty="0"/>
              <a:t>call</a:t>
            </a:r>
            <a:r>
              <a:rPr lang="en-US" sz="2000" b="1" i="1" dirty="0"/>
              <a:t> odd</a:t>
            </a:r>
            <a:r>
              <a:rPr lang="en-US" sz="2000" i="1" dirty="0"/>
              <a:t>: is 7 odd</a:t>
            </a:r>
            <a:r>
              <a:rPr lang="en-US" sz="1800" i="1" dirty="0"/>
              <a:t>?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A function object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err="1"/>
              <a:t>struct</a:t>
            </a:r>
            <a:r>
              <a:rPr lang="en-US" sz="2000" b="1" dirty="0"/>
              <a:t> Odd {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bool</a:t>
            </a:r>
            <a:r>
              <a:rPr lang="en-US" sz="2000" b="1" dirty="0"/>
              <a:t> operator()(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) const { return i%2; }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};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Odd </a:t>
            </a:r>
            <a:r>
              <a:rPr lang="en-US" sz="2000" b="1" dirty="0" err="1"/>
              <a:t>odd</a:t>
            </a:r>
            <a:r>
              <a:rPr lang="en-US" sz="2000" b="1" dirty="0"/>
              <a:t>;	// </a:t>
            </a:r>
            <a:r>
              <a:rPr lang="en-US" sz="2000" i="1" dirty="0"/>
              <a:t>make an object</a:t>
            </a:r>
            <a:r>
              <a:rPr lang="en-US" sz="2000" b="1" i="1" dirty="0"/>
              <a:t> odd </a:t>
            </a:r>
            <a:r>
              <a:rPr lang="en-US" sz="2000" i="1" dirty="0"/>
              <a:t>of type</a:t>
            </a:r>
            <a:r>
              <a:rPr lang="en-US" sz="2000" b="1" i="1" dirty="0"/>
              <a:t> Odd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odd(7);		// </a:t>
            </a:r>
            <a:r>
              <a:rPr lang="en-US" sz="2000" i="1" dirty="0"/>
              <a:t>call </a:t>
            </a:r>
            <a:r>
              <a:rPr lang="en-US" sz="2000" b="1" i="1" dirty="0"/>
              <a:t>odd</a:t>
            </a:r>
            <a:r>
              <a:rPr lang="en-US" sz="2000" i="1" dirty="0"/>
              <a:t>: is 7 odd?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A671805-0EEA-4691-8CC3-1800413940F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0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Concluding Remarks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The motivation for introducing linked lists was to allow dynamic allocation of memory, using only what was needed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Insertion and deletion of data was also easily effected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This does not eliminate the need for arrays; random access to elements cannot be achieved with lists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However for specific elements, or for algorithms that focus on changing the structure of the data, lists are preferable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Arrays also have less overhead in space utilization; all that is needed is the space for data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Lists need to allocate pointers, which can add substantial space overhead depending on the application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81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Containers and Iterators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400"/>
              <a:t>An </a:t>
            </a:r>
            <a:r>
              <a:rPr lang="en-US" altLang="lv-LV" sz="2400">
                <a:solidFill>
                  <a:schemeClr val="tx2"/>
                </a:solidFill>
              </a:rPr>
              <a:t>iterator</a:t>
            </a:r>
            <a:r>
              <a:rPr lang="en-US" altLang="lv-LV" sz="2400"/>
              <a:t> abstracts the process of scanning through a collection of elements</a:t>
            </a:r>
          </a:p>
          <a:p>
            <a:pPr eaLnBrk="1" hangingPunct="1"/>
            <a:r>
              <a:rPr lang="en-US" altLang="lv-LV" sz="2400"/>
              <a:t>A </a:t>
            </a:r>
            <a:r>
              <a:rPr lang="en-US" altLang="lv-LV" sz="2400">
                <a:solidFill>
                  <a:schemeClr val="tx2"/>
                </a:solidFill>
              </a:rPr>
              <a:t>container</a:t>
            </a:r>
            <a:r>
              <a:rPr lang="en-US" altLang="lv-LV" sz="2400"/>
              <a:t> is an abstract data structure that supports element access through iterators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begin(): </a:t>
            </a:r>
            <a:r>
              <a:rPr lang="en-US" altLang="lv-LV" sz="2000"/>
              <a:t>returns an iterator to the first element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end(): </a:t>
            </a:r>
            <a:r>
              <a:rPr lang="en-US" altLang="lv-LV" sz="2000"/>
              <a:t>return an iterator to an imaginary position just after the last element</a:t>
            </a:r>
          </a:p>
          <a:p>
            <a:pPr eaLnBrk="1" hangingPunct="1"/>
            <a:r>
              <a:rPr lang="en-US" altLang="lv-LV" sz="2400"/>
              <a:t>An iterator behaves like a pointer to an element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*p: </a:t>
            </a:r>
            <a:r>
              <a:rPr lang="en-US" altLang="lv-LV" sz="2000"/>
              <a:t>returns the element referenced by this iterator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++p:</a:t>
            </a:r>
            <a:r>
              <a:rPr lang="en-US" altLang="lv-LV" sz="2000"/>
              <a:t> advances to the next element</a:t>
            </a:r>
          </a:p>
          <a:p>
            <a:pPr eaLnBrk="1" hangingPunct="1"/>
            <a:r>
              <a:rPr lang="en-US" altLang="lv-LV" sz="2400"/>
              <a:t>Extends the concept of </a:t>
            </a:r>
            <a:r>
              <a:rPr lang="en-US" altLang="lv-LV" sz="2400">
                <a:solidFill>
                  <a:schemeClr val="tx2"/>
                </a:solidFill>
              </a:rPr>
              <a:t>position</a:t>
            </a:r>
            <a:r>
              <a:rPr lang="en-US" altLang="lv-LV" sz="2400"/>
              <a:t> by adding a traversal capability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789FC58-73DA-442C-8E89-3F2C525195EF}" type="slidenum">
              <a:rPr lang="en-US" altLang="lv-LV" sz="1400"/>
              <a:pPr eaLnBrk="1" hangingPunct="1"/>
              <a:t>39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5912728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Introduction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Arrays are useful in many applications but suffer from two significant limitations</a:t>
            </a:r>
          </a:p>
          <a:p>
            <a:pPr lvl="1"/>
            <a:r>
              <a:rPr lang="en-US" sz="2000" dirty="0">
                <a:latin typeface="Calibri" pitchFamily="34" charset="0"/>
                <a:cs typeface="Calibri" pitchFamily="34" charset="0"/>
              </a:rPr>
              <a:t>The size of the array must be known at the time the code is compiled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The elements of the array are the same distance apart in memory, requiring potentially extensive shifting when inserting a new element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This can be overcome by using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linked lists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collections of independent memory locations (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nodes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that store data and links to other nodes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Moving between the nodes is accomplished by following the links, which are the addresses of the nodes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There are numerous ways to implement linked lists, but the most common utilizes pointers, providing great flexibility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990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Containers</a:t>
            </a:r>
          </a:p>
        </p:txBody>
      </p:sp>
      <p:sp>
        <p:nvSpPr>
          <p:cNvPr id="512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lv-LV" sz="2400" dirty="0"/>
              <a:t>Data structures that support iterators are called </a:t>
            </a:r>
            <a:r>
              <a:rPr lang="en-US" altLang="lv-LV" sz="2400" dirty="0">
                <a:solidFill>
                  <a:schemeClr val="tx2"/>
                </a:solidFill>
              </a:rPr>
              <a:t>containers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lv-LV" sz="2400" dirty="0"/>
              <a:t>Examples include Stack, Queue, Vector, List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lv-LV" sz="2400" dirty="0"/>
              <a:t>Various notions of iterator: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(standard) iterator</a:t>
            </a:r>
            <a:r>
              <a:rPr lang="en-US" altLang="lv-LV" sz="2000" dirty="0"/>
              <a:t>: allows read-write access to elements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 err="1">
                <a:solidFill>
                  <a:schemeClr val="tx2"/>
                </a:solidFill>
              </a:rPr>
              <a:t>const</a:t>
            </a:r>
            <a:r>
              <a:rPr lang="en-US" altLang="lv-LV" sz="2000" dirty="0">
                <a:solidFill>
                  <a:schemeClr val="tx2"/>
                </a:solidFill>
              </a:rPr>
              <a:t> iterator</a:t>
            </a:r>
            <a:r>
              <a:rPr lang="en-US" altLang="lv-LV" sz="2000" dirty="0"/>
              <a:t>: provides read-only access to elements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bidirectional iterator</a:t>
            </a:r>
            <a:r>
              <a:rPr lang="en-US" altLang="lv-LV" sz="2000" dirty="0"/>
              <a:t>: supports both ++p and –p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random-access iterator</a:t>
            </a:r>
            <a:r>
              <a:rPr lang="en-US" altLang="lv-LV" sz="2000" dirty="0"/>
              <a:t>: supports both </a:t>
            </a:r>
            <a:r>
              <a:rPr lang="en-US" altLang="lv-LV" sz="2000" dirty="0" err="1"/>
              <a:t>p+i</a:t>
            </a:r>
            <a:r>
              <a:rPr lang="en-US" altLang="lv-LV" sz="2000" dirty="0"/>
              <a:t> and p-</a:t>
            </a:r>
            <a:r>
              <a:rPr lang="en-US" altLang="lv-LV" sz="2000" dirty="0" err="1"/>
              <a:t>i</a:t>
            </a:r>
            <a:endParaRPr lang="en-US" altLang="lv-LV" sz="2000" dirty="0"/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86B164A-179E-4241-8831-6A98085B5E92}" type="slidenum">
              <a:rPr lang="en-US" altLang="lv-LV" sz="1400"/>
              <a:pPr eaLnBrk="1" hangingPunct="1"/>
              <a:t>40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702752047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Iterating through a Container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800" dirty="0"/>
              <a:t>Let C be </a:t>
            </a:r>
            <a:r>
              <a:rPr lang="en-US" altLang="lv-LV" sz="2800" dirty="0" smtClean="0"/>
              <a:t>an array-type </a:t>
            </a:r>
            <a:r>
              <a:rPr lang="en-US" altLang="lv-LV" sz="2800" dirty="0"/>
              <a:t>container and p be an iterator for 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 (p = </a:t>
            </a:r>
            <a:r>
              <a:rPr lang="en-US" altLang="lv-LV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C.begin</a:t>
            </a: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p != </a:t>
            </a:r>
            <a:r>
              <a:rPr lang="en-US" altLang="lv-LV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C.end</a:t>
            </a: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++p)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i="1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loop_body</a:t>
            </a:r>
            <a:endParaRPr lang="en-US" altLang="lv-LV" i="1" dirty="0" smtClean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/>
            <a:r>
              <a:rPr lang="en-US" altLang="lv-LV" sz="2800" dirty="0"/>
              <a:t>Example: (with an STL vector)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typedef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vector&lt;</a:t>
            </a: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&gt;::iterator </a:t>
            </a: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Iterator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sum = 0;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 (Iterator p = </a:t>
            </a: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V.begin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p != </a:t>
            </a: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V.end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++p)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sum += *p;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return sum;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F5F9973-F4FA-4473-919A-AB2CA1A490E7}" type="slidenum">
              <a:rPr lang="en-US" altLang="lv-LV" sz="1400"/>
              <a:pPr eaLnBrk="1" hangingPunct="1"/>
              <a:t>41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4178759897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Implementing Iterators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500">
                <a:solidFill>
                  <a:schemeClr val="tx2"/>
                </a:solidFill>
              </a:rPr>
              <a:t>Array-based</a:t>
            </a:r>
            <a:endParaRPr lang="en-US" altLang="lv-LV" sz="2500"/>
          </a:p>
          <a:p>
            <a:pPr lvl="1" eaLnBrk="1" hangingPunct="1"/>
            <a:r>
              <a:rPr lang="en-US" altLang="lv-LV" sz="2200"/>
              <a:t>array A of the n elements</a:t>
            </a:r>
          </a:p>
          <a:p>
            <a:pPr lvl="1" eaLnBrk="1" hangingPunct="1"/>
            <a:r>
              <a:rPr lang="en-US" altLang="lv-LV" sz="2200"/>
              <a:t>index i that keeps track of the cursor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begin</a:t>
            </a:r>
            <a:r>
              <a:rPr lang="en-US" altLang="lv-LV" sz="2200"/>
              <a:t>() = 0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end</a:t>
            </a:r>
            <a:r>
              <a:rPr lang="en-US" altLang="lv-LV" sz="2200"/>
              <a:t>() = n (index following the last element)</a:t>
            </a:r>
          </a:p>
          <a:p>
            <a:pPr eaLnBrk="1" hangingPunct="1"/>
            <a:r>
              <a:rPr lang="en-US" altLang="lv-LV" sz="2500">
                <a:solidFill>
                  <a:schemeClr val="tx2"/>
                </a:solidFill>
              </a:rPr>
              <a:t>Linked list-based</a:t>
            </a:r>
            <a:endParaRPr lang="en-US" altLang="lv-LV" sz="2500"/>
          </a:p>
          <a:p>
            <a:pPr lvl="1" eaLnBrk="1" hangingPunct="1"/>
            <a:r>
              <a:rPr lang="en-US" altLang="lv-LV" sz="2200"/>
              <a:t>doubly-linked list L storing the elements, with sentinels for header and trailer</a:t>
            </a:r>
          </a:p>
          <a:p>
            <a:pPr lvl="1" eaLnBrk="1" hangingPunct="1"/>
            <a:r>
              <a:rPr lang="en-US" altLang="lv-LV" sz="2200"/>
              <a:t>pointer to node containing the current element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begin</a:t>
            </a:r>
            <a:r>
              <a:rPr lang="en-US" altLang="lv-LV" sz="2200"/>
              <a:t>() = front node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end</a:t>
            </a:r>
            <a:r>
              <a:rPr lang="en-US" altLang="lv-LV" sz="2200"/>
              <a:t>() = trailer node (just after last node)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2D122DF-9BA4-4809-9583-B20D5639864F}" type="slidenum">
              <a:rPr lang="en-US" altLang="lv-LV" sz="1400"/>
              <a:pPr eaLnBrk="1" hangingPunct="1"/>
              <a:t>42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189038285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STL Iterators in C++</a:t>
            </a:r>
          </a:p>
        </p:txBody>
      </p:sp>
      <p:sp>
        <p:nvSpPr>
          <p:cNvPr id="83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Each STL container type C supports </a:t>
            </a:r>
            <a:r>
              <a:rPr lang="en-US" dirty="0" err="1"/>
              <a:t>iterators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rgbClr val="2C61F6"/>
                </a:solidFill>
              </a:rPr>
              <a:t>C::</a:t>
            </a:r>
            <a:r>
              <a:rPr lang="en-US" sz="2000" dirty="0" err="1">
                <a:solidFill>
                  <a:srgbClr val="2C61F6"/>
                </a:solidFill>
              </a:rPr>
              <a:t>iterator</a:t>
            </a:r>
            <a:r>
              <a:rPr lang="en-US" sz="2000" dirty="0">
                <a:solidFill>
                  <a:srgbClr val="2C61F6"/>
                </a:solidFill>
              </a:rPr>
              <a:t> </a:t>
            </a:r>
            <a:r>
              <a:rPr lang="en-US" sz="2000" dirty="0"/>
              <a:t>– read/write </a:t>
            </a:r>
            <a:r>
              <a:rPr lang="en-US" sz="2000" dirty="0" err="1"/>
              <a:t>iterator</a:t>
            </a:r>
            <a:r>
              <a:rPr lang="en-US" sz="2000" dirty="0"/>
              <a:t> type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rgbClr val="2C61F6"/>
                </a:solidFill>
              </a:rPr>
              <a:t>C::</a:t>
            </a:r>
            <a:r>
              <a:rPr lang="en-US" sz="2000" dirty="0" err="1">
                <a:solidFill>
                  <a:srgbClr val="2C61F6"/>
                </a:solidFill>
              </a:rPr>
              <a:t>const_iterator</a:t>
            </a:r>
            <a:r>
              <a:rPr lang="en-US" sz="2000" dirty="0">
                <a:solidFill>
                  <a:srgbClr val="2C61F6"/>
                </a:solidFill>
              </a:rPr>
              <a:t> </a:t>
            </a:r>
            <a:r>
              <a:rPr lang="en-US" sz="2000" dirty="0"/>
              <a:t>– read-only </a:t>
            </a:r>
            <a:r>
              <a:rPr lang="en-US" sz="2000" dirty="0" err="1"/>
              <a:t>iterator</a:t>
            </a:r>
            <a:r>
              <a:rPr lang="en-US" sz="2000" dirty="0"/>
              <a:t> type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err="1">
                <a:solidFill>
                  <a:srgbClr val="0033CC"/>
                </a:solidFill>
              </a:rPr>
              <a:t>C.begin</a:t>
            </a:r>
            <a:r>
              <a:rPr lang="en-US" sz="2000" dirty="0">
                <a:solidFill>
                  <a:srgbClr val="0033CC"/>
                </a:solidFill>
              </a:rPr>
              <a:t>(), </a:t>
            </a:r>
            <a:r>
              <a:rPr lang="en-US" sz="2000" dirty="0" err="1">
                <a:solidFill>
                  <a:srgbClr val="0033CC"/>
                </a:solidFill>
              </a:rPr>
              <a:t>C.end</a:t>
            </a:r>
            <a:r>
              <a:rPr lang="en-US" sz="2000" dirty="0">
                <a:solidFill>
                  <a:srgbClr val="0033CC"/>
                </a:solidFill>
              </a:rPr>
              <a:t>() </a:t>
            </a:r>
            <a:r>
              <a:rPr lang="en-US" sz="2000" dirty="0"/>
              <a:t>– return start/end </a:t>
            </a:r>
            <a:r>
              <a:rPr lang="en-US" sz="2000" dirty="0" err="1"/>
              <a:t>iterators</a:t>
            </a:r>
            <a:endParaRPr lang="en-US" sz="2000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This </a:t>
            </a:r>
            <a:r>
              <a:rPr lang="en-US" dirty="0" err="1"/>
              <a:t>iterator</a:t>
            </a:r>
            <a:r>
              <a:rPr lang="en-US" dirty="0"/>
              <a:t>-based operators and methods: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*p: </a:t>
            </a:r>
            <a:r>
              <a:rPr lang="en-US" sz="2000" dirty="0"/>
              <a:t>access current element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++p, --p: </a:t>
            </a:r>
            <a:r>
              <a:rPr lang="en-US" sz="2000" dirty="0"/>
              <a:t>advance to next/previous element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err="1">
                <a:solidFill>
                  <a:schemeClr val="tx2"/>
                </a:solidFill>
              </a:rPr>
              <a:t>C.assign</a:t>
            </a:r>
            <a:r>
              <a:rPr lang="en-US" sz="2000" dirty="0">
                <a:solidFill>
                  <a:schemeClr val="tx2"/>
                </a:solidFill>
              </a:rPr>
              <a:t>(p, q):</a:t>
            </a:r>
            <a:r>
              <a:rPr lang="en-US" sz="2000" dirty="0"/>
              <a:t> replace C with contents referenced by the </a:t>
            </a:r>
            <a:r>
              <a:rPr lang="en-US" sz="2000" dirty="0" err="1"/>
              <a:t>iterator</a:t>
            </a:r>
            <a:r>
              <a:rPr lang="en-US" sz="2000" dirty="0"/>
              <a:t> range [p, q) (from p up to, but not including, q)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insert(p, e): </a:t>
            </a:r>
            <a:r>
              <a:rPr lang="en-US" sz="2000" dirty="0"/>
              <a:t>insert e prior to position p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erase(p): </a:t>
            </a:r>
            <a:r>
              <a:rPr lang="en-US" sz="2000" dirty="0"/>
              <a:t>remove element at position p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erase(p, q): </a:t>
            </a:r>
            <a:r>
              <a:rPr lang="en-US" sz="2000" dirty="0"/>
              <a:t>remove elements in the </a:t>
            </a:r>
            <a:r>
              <a:rPr lang="en-US" sz="2000" dirty="0" err="1"/>
              <a:t>iterator</a:t>
            </a:r>
            <a:r>
              <a:rPr lang="en-US" sz="2000" dirty="0"/>
              <a:t> range [p, q)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B869FB1-838A-41F9-B199-239AC2B1F989}" type="slidenum">
              <a:rPr lang="en-US" altLang="lv-LV" sz="1400"/>
              <a:pPr eaLnBrk="1" hangingPunct="1"/>
              <a:t>43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452854101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Sequence ADT</a:t>
            </a:r>
          </a:p>
        </p:txBody>
      </p:sp>
      <p:sp>
        <p:nvSpPr>
          <p:cNvPr id="922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826000" cy="4114800"/>
          </a:xfrm>
        </p:spPr>
        <p:txBody>
          <a:bodyPr/>
          <a:lstStyle/>
          <a:p>
            <a:pPr eaLnBrk="1" hangingPunct="1"/>
            <a:r>
              <a:rPr lang="en-US" altLang="lv-LV" sz="2400" dirty="0"/>
              <a:t>The </a:t>
            </a:r>
            <a:r>
              <a:rPr lang="en-US" altLang="lv-LV" sz="2400" dirty="0">
                <a:solidFill>
                  <a:schemeClr val="tx2"/>
                </a:solidFill>
              </a:rPr>
              <a:t>Sequence</a:t>
            </a:r>
            <a:r>
              <a:rPr lang="en-US" altLang="lv-LV" sz="2400" dirty="0"/>
              <a:t> ADT is the union of the Array List and Node List ADTs</a:t>
            </a:r>
          </a:p>
          <a:p>
            <a:pPr eaLnBrk="1" hangingPunct="1"/>
            <a:r>
              <a:rPr lang="en-US" altLang="lv-LV" sz="2400" dirty="0"/>
              <a:t>Elements accessed by</a:t>
            </a:r>
          </a:p>
          <a:p>
            <a:pPr lvl="1" eaLnBrk="1" hangingPunct="1"/>
            <a:r>
              <a:rPr lang="en-US" altLang="lv-LV" sz="2000" dirty="0"/>
              <a:t>Index, or</a:t>
            </a:r>
          </a:p>
          <a:p>
            <a:pPr lvl="1" eaLnBrk="1" hangingPunct="1"/>
            <a:r>
              <a:rPr lang="en-US" altLang="lv-LV" sz="2000" dirty="0"/>
              <a:t>Position</a:t>
            </a:r>
          </a:p>
          <a:p>
            <a:pPr eaLnBrk="1" hangingPunct="1"/>
            <a:r>
              <a:rPr lang="en-US" altLang="lv-LV" sz="2400" dirty="0"/>
              <a:t>Generic methods: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size</a:t>
            </a:r>
            <a:r>
              <a:rPr lang="en-US" altLang="lv-LV" sz="2000" dirty="0"/>
              <a:t>(), </a:t>
            </a:r>
            <a:r>
              <a:rPr lang="en-US" altLang="lv-LV" sz="2000" dirty="0">
                <a:solidFill>
                  <a:schemeClr val="tx2"/>
                </a:solidFill>
              </a:rPr>
              <a:t>empty</a:t>
            </a:r>
            <a:r>
              <a:rPr lang="en-US" altLang="lv-LV" sz="2000" dirty="0"/>
              <a:t>()</a:t>
            </a:r>
          </a:p>
          <a:p>
            <a:pPr eaLnBrk="1" hangingPunct="1"/>
            <a:r>
              <a:rPr lang="en-US" altLang="lv-LV" sz="2400" dirty="0" err="1"/>
              <a:t>ArrayList</a:t>
            </a:r>
            <a:r>
              <a:rPr lang="en-US" altLang="lv-LV" sz="2400" dirty="0"/>
              <a:t>-based methods: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at</a:t>
            </a:r>
            <a:r>
              <a:rPr lang="en-US" altLang="lv-LV" sz="2000" dirty="0"/>
              <a:t>(</a:t>
            </a:r>
            <a:r>
              <a:rPr lang="en-US" altLang="lv-LV" sz="2000" dirty="0" err="1"/>
              <a:t>i</a:t>
            </a:r>
            <a:r>
              <a:rPr lang="en-US" altLang="lv-LV" sz="2000" dirty="0"/>
              <a:t>), </a:t>
            </a:r>
            <a:r>
              <a:rPr lang="en-US" altLang="lv-LV" sz="2000" dirty="0">
                <a:solidFill>
                  <a:schemeClr val="tx2"/>
                </a:solidFill>
              </a:rPr>
              <a:t>set</a:t>
            </a:r>
            <a:r>
              <a:rPr lang="en-US" altLang="lv-LV" sz="2000" dirty="0"/>
              <a:t>(</a:t>
            </a:r>
            <a:r>
              <a:rPr lang="en-US" altLang="lv-LV" sz="2000" dirty="0" err="1"/>
              <a:t>i</a:t>
            </a:r>
            <a:r>
              <a:rPr lang="en-US" altLang="lv-LV" sz="2000" dirty="0"/>
              <a:t>, o), </a:t>
            </a:r>
            <a:r>
              <a:rPr lang="en-US" altLang="lv-LV" sz="2000" dirty="0">
                <a:solidFill>
                  <a:schemeClr val="tx2"/>
                </a:solidFill>
              </a:rPr>
              <a:t>insert</a:t>
            </a:r>
            <a:r>
              <a:rPr lang="en-US" altLang="lv-LV" sz="2000" dirty="0"/>
              <a:t>(</a:t>
            </a:r>
            <a:r>
              <a:rPr lang="en-US" altLang="lv-LV" sz="2000" dirty="0" err="1"/>
              <a:t>i</a:t>
            </a:r>
            <a:r>
              <a:rPr lang="en-US" altLang="lv-LV" sz="2000" dirty="0"/>
              <a:t>, o), </a:t>
            </a:r>
            <a:r>
              <a:rPr lang="en-US" altLang="lv-LV" sz="2000" dirty="0">
                <a:solidFill>
                  <a:schemeClr val="tx2"/>
                </a:solidFill>
              </a:rPr>
              <a:t>erase</a:t>
            </a:r>
            <a:r>
              <a:rPr lang="en-US" altLang="lv-LV" sz="2000" dirty="0"/>
              <a:t>(</a:t>
            </a:r>
            <a:r>
              <a:rPr lang="en-US" altLang="lv-LV" sz="2000" dirty="0" err="1"/>
              <a:t>i</a:t>
            </a:r>
            <a:r>
              <a:rPr lang="en-US" altLang="lv-LV" sz="2000" dirty="0"/>
              <a:t>)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1B2AF52-B608-456F-8CF5-CDE1CE9AE74C}" type="slidenum">
              <a:rPr lang="en-US" altLang="lv-LV" sz="1400"/>
              <a:pPr eaLnBrk="1" hangingPunct="1"/>
              <a:t>44</a:t>
            </a:fld>
            <a:endParaRPr lang="en-US" altLang="lv-LV" sz="1400"/>
          </a:p>
        </p:txBody>
      </p:sp>
      <p:sp>
        <p:nvSpPr>
          <p:cNvPr id="9222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929665" y="1709171"/>
            <a:ext cx="3505200" cy="4343400"/>
          </a:xfrm>
        </p:spPr>
        <p:txBody>
          <a:bodyPr/>
          <a:lstStyle/>
          <a:p>
            <a:pPr eaLnBrk="1" hangingPunct="1"/>
            <a:r>
              <a:rPr lang="en-US" altLang="lv-LV" sz="2400" dirty="0"/>
              <a:t>List-based methods: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begin</a:t>
            </a:r>
            <a:r>
              <a:rPr lang="en-US" altLang="lv-LV" sz="2000" dirty="0"/>
              <a:t>(), </a:t>
            </a:r>
            <a:r>
              <a:rPr lang="en-US" altLang="lv-LV" sz="2000" dirty="0">
                <a:solidFill>
                  <a:schemeClr val="tx2"/>
                </a:solidFill>
              </a:rPr>
              <a:t>end</a:t>
            </a:r>
            <a:r>
              <a:rPr lang="en-US" altLang="lv-LV" sz="2000" dirty="0"/>
              <a:t>()</a:t>
            </a:r>
          </a:p>
          <a:p>
            <a:pPr lvl="1" eaLnBrk="1" hangingPunct="1"/>
            <a:r>
              <a:rPr lang="en-US" altLang="lv-LV" sz="2000" dirty="0" err="1">
                <a:solidFill>
                  <a:schemeClr val="tx2"/>
                </a:solidFill>
              </a:rPr>
              <a:t>insertFront</a:t>
            </a:r>
            <a:r>
              <a:rPr lang="en-US" altLang="lv-LV" sz="2000" dirty="0"/>
              <a:t>(o),</a:t>
            </a:r>
            <a:r>
              <a:rPr lang="en-US" altLang="lv-LV" sz="2000" dirty="0">
                <a:solidFill>
                  <a:schemeClr val="tx2"/>
                </a:solidFill>
              </a:rPr>
              <a:t> </a:t>
            </a:r>
            <a:r>
              <a:rPr lang="en-US" altLang="lv-LV" sz="2000" dirty="0" err="1">
                <a:solidFill>
                  <a:schemeClr val="tx2"/>
                </a:solidFill>
              </a:rPr>
              <a:t>insertBack</a:t>
            </a:r>
            <a:r>
              <a:rPr lang="en-US" altLang="lv-LV" sz="2000" dirty="0"/>
              <a:t>(o) </a:t>
            </a:r>
          </a:p>
          <a:p>
            <a:pPr lvl="1" eaLnBrk="1" hangingPunct="1"/>
            <a:r>
              <a:rPr lang="en-US" altLang="lv-LV" sz="2000" dirty="0" err="1">
                <a:solidFill>
                  <a:schemeClr val="tx2"/>
                </a:solidFill>
              </a:rPr>
              <a:t>eraseFront</a:t>
            </a:r>
            <a:r>
              <a:rPr lang="en-US" altLang="lv-LV" sz="2000" dirty="0"/>
              <a:t>(),</a:t>
            </a:r>
            <a:r>
              <a:rPr lang="en-US" altLang="lv-LV" sz="2000" dirty="0">
                <a:solidFill>
                  <a:schemeClr val="tx2"/>
                </a:solidFill>
              </a:rPr>
              <a:t> </a:t>
            </a:r>
            <a:r>
              <a:rPr lang="en-US" altLang="lv-LV" sz="2000" dirty="0" err="1">
                <a:solidFill>
                  <a:schemeClr val="tx2"/>
                </a:solidFill>
              </a:rPr>
              <a:t>eraseBack</a:t>
            </a:r>
            <a:r>
              <a:rPr lang="en-US" altLang="lv-LV" sz="2000" dirty="0"/>
              <a:t>()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insert </a:t>
            </a:r>
            <a:r>
              <a:rPr lang="en-US" altLang="lv-LV" sz="2000" dirty="0"/>
              <a:t>(p, o), </a:t>
            </a:r>
            <a:r>
              <a:rPr lang="en-US" altLang="lv-LV" sz="2000" dirty="0">
                <a:solidFill>
                  <a:schemeClr val="tx2"/>
                </a:solidFill>
              </a:rPr>
              <a:t>erase</a:t>
            </a:r>
            <a:r>
              <a:rPr lang="en-US" altLang="lv-LV" sz="2000" dirty="0"/>
              <a:t>(p)</a:t>
            </a:r>
          </a:p>
          <a:p>
            <a:pPr eaLnBrk="1" hangingPunct="1"/>
            <a:r>
              <a:rPr lang="en-US" altLang="lv-LV" sz="2400" dirty="0"/>
              <a:t>Bridge methods:</a:t>
            </a:r>
          </a:p>
          <a:p>
            <a:pPr lvl="1" eaLnBrk="1" hangingPunct="1"/>
            <a:r>
              <a:rPr lang="en-US" altLang="lv-LV" sz="2000" dirty="0" err="1">
                <a:solidFill>
                  <a:schemeClr val="tx2"/>
                </a:solidFill>
              </a:rPr>
              <a:t>atIndex</a:t>
            </a:r>
            <a:r>
              <a:rPr lang="en-US" altLang="lv-LV" sz="2000" dirty="0"/>
              <a:t>(</a:t>
            </a:r>
            <a:r>
              <a:rPr lang="en-US" altLang="lv-LV" sz="2000" dirty="0" err="1"/>
              <a:t>i</a:t>
            </a:r>
            <a:r>
              <a:rPr lang="en-US" altLang="lv-LV" sz="2000" dirty="0"/>
              <a:t>), </a:t>
            </a:r>
            <a:r>
              <a:rPr lang="en-US" altLang="lv-LV" sz="2000" dirty="0" err="1">
                <a:solidFill>
                  <a:schemeClr val="tx2"/>
                </a:solidFill>
              </a:rPr>
              <a:t>indexOf</a:t>
            </a:r>
            <a:r>
              <a:rPr lang="en-US" altLang="lv-LV" sz="2000" dirty="0"/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4157708769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Applications of Sequences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800"/>
              <a:t>The Sequence ADT is a basic, general-purpose, data structure for storing an ordered collection of elements</a:t>
            </a:r>
          </a:p>
          <a:p>
            <a:pPr eaLnBrk="1" hangingPunct="1"/>
            <a:r>
              <a:rPr lang="en-US" altLang="lv-LV" sz="2800"/>
              <a:t>Direct applications:</a:t>
            </a:r>
          </a:p>
          <a:p>
            <a:pPr lvl="1" eaLnBrk="1" hangingPunct="1"/>
            <a:r>
              <a:rPr lang="en-US" altLang="lv-LV"/>
              <a:t>Generic replacement for stack, queue, vector, or list</a:t>
            </a:r>
          </a:p>
          <a:p>
            <a:pPr lvl="1" eaLnBrk="1" hangingPunct="1"/>
            <a:r>
              <a:rPr lang="en-US" altLang="lv-LV"/>
              <a:t>small database (e.g., address book)</a:t>
            </a:r>
          </a:p>
          <a:p>
            <a:pPr eaLnBrk="1" hangingPunct="1"/>
            <a:r>
              <a:rPr lang="en-US" altLang="lv-LV" sz="2800"/>
              <a:t>Indirect applications:</a:t>
            </a:r>
          </a:p>
          <a:p>
            <a:pPr lvl="1" eaLnBrk="1" hangingPunct="1"/>
            <a:r>
              <a:rPr lang="en-US" altLang="lv-LV"/>
              <a:t>Building block of more complex data structures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83933E1-581C-42BD-84FF-FCBFF368309D}" type="slidenum">
              <a:rPr lang="en-US" altLang="lv-LV" sz="1400"/>
              <a:pPr eaLnBrk="1" hangingPunct="1"/>
              <a:t>45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004488683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Linked List Implementation</a:t>
            </a:r>
          </a:p>
        </p:txBody>
      </p:sp>
      <p:sp>
        <p:nvSpPr>
          <p:cNvPr id="1126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310186" cy="4114800"/>
          </a:xfrm>
          <a:noFill/>
        </p:spPr>
        <p:txBody>
          <a:bodyPr/>
          <a:lstStyle/>
          <a:p>
            <a:pPr eaLnBrk="1" hangingPunct="1"/>
            <a:r>
              <a:rPr lang="en-US" altLang="lv-LV" sz="2000" dirty="0"/>
              <a:t>A doubly linked list provides a reasonable implementation of the Sequence ADT</a:t>
            </a:r>
          </a:p>
          <a:p>
            <a:pPr eaLnBrk="1" hangingPunct="1"/>
            <a:r>
              <a:rPr lang="en-US" altLang="lv-LV" sz="2000" dirty="0"/>
              <a:t>Nodes implement Position and store:</a:t>
            </a:r>
          </a:p>
          <a:p>
            <a:pPr lvl="1" eaLnBrk="1" hangingPunct="1"/>
            <a:r>
              <a:rPr lang="en-US" altLang="lv-LV" sz="1800" dirty="0"/>
              <a:t>element</a:t>
            </a:r>
          </a:p>
          <a:p>
            <a:pPr lvl="1" eaLnBrk="1" hangingPunct="1"/>
            <a:r>
              <a:rPr lang="en-US" altLang="lv-LV" sz="1800" dirty="0"/>
              <a:t>link to the previous node</a:t>
            </a:r>
          </a:p>
          <a:p>
            <a:pPr lvl="1" eaLnBrk="1" hangingPunct="1"/>
            <a:r>
              <a:rPr lang="en-US" altLang="lv-LV" sz="1800" dirty="0"/>
              <a:t>link to the next node</a:t>
            </a:r>
          </a:p>
          <a:p>
            <a:pPr eaLnBrk="1" hangingPunct="1"/>
            <a:r>
              <a:rPr lang="en-US" altLang="lv-LV" sz="2000" dirty="0"/>
              <a:t>Special trailer and header nodes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F1D5948-E5DC-4F13-8FAB-ED0023315E92}" type="slidenum">
              <a:rPr lang="en-US" altLang="lv-LV" sz="1400"/>
              <a:pPr eaLnBrk="1" hangingPunct="1"/>
              <a:t>46</a:t>
            </a:fld>
            <a:endParaRPr lang="en-US" altLang="lv-LV" sz="1400"/>
          </a:p>
        </p:txBody>
      </p:sp>
      <p:sp>
        <p:nvSpPr>
          <p:cNvPr id="11270" name="Rectangle 15"/>
          <p:cNvSpPr>
            <a:spLocks noChangeArrowheads="1"/>
          </p:cNvSpPr>
          <p:nvPr/>
        </p:nvSpPr>
        <p:spPr bwMode="auto">
          <a:xfrm>
            <a:off x="3429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1" name="Rectangle 16"/>
          <p:cNvSpPr>
            <a:spLocks noChangeArrowheads="1"/>
          </p:cNvSpPr>
          <p:nvPr/>
        </p:nvSpPr>
        <p:spPr bwMode="auto">
          <a:xfrm>
            <a:off x="3733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2" name="Rectangle 17"/>
          <p:cNvSpPr>
            <a:spLocks noChangeArrowheads="1"/>
          </p:cNvSpPr>
          <p:nvPr/>
        </p:nvSpPr>
        <p:spPr bwMode="auto">
          <a:xfrm>
            <a:off x="4038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3" name="Freeform 18"/>
          <p:cNvSpPr>
            <a:spLocks/>
          </p:cNvSpPr>
          <p:nvPr/>
        </p:nvSpPr>
        <p:spPr bwMode="auto">
          <a:xfrm>
            <a:off x="4191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74" name="Rectangle 19"/>
          <p:cNvSpPr>
            <a:spLocks noChangeArrowheads="1"/>
          </p:cNvSpPr>
          <p:nvPr/>
        </p:nvSpPr>
        <p:spPr bwMode="auto">
          <a:xfrm>
            <a:off x="4953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5" name="Rectangle 20"/>
          <p:cNvSpPr>
            <a:spLocks noChangeArrowheads="1"/>
          </p:cNvSpPr>
          <p:nvPr/>
        </p:nvSpPr>
        <p:spPr bwMode="auto">
          <a:xfrm>
            <a:off x="5257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6" name="Rectangle 21"/>
          <p:cNvSpPr>
            <a:spLocks noChangeArrowheads="1"/>
          </p:cNvSpPr>
          <p:nvPr/>
        </p:nvSpPr>
        <p:spPr bwMode="auto">
          <a:xfrm>
            <a:off x="5562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7" name="Freeform 22"/>
          <p:cNvSpPr>
            <a:spLocks/>
          </p:cNvSpPr>
          <p:nvPr/>
        </p:nvSpPr>
        <p:spPr bwMode="auto">
          <a:xfrm>
            <a:off x="5715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78" name="Rectangle 23"/>
          <p:cNvSpPr>
            <a:spLocks noChangeArrowheads="1"/>
          </p:cNvSpPr>
          <p:nvPr/>
        </p:nvSpPr>
        <p:spPr bwMode="auto">
          <a:xfrm>
            <a:off x="6477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9" name="Rectangle 24"/>
          <p:cNvSpPr>
            <a:spLocks noChangeArrowheads="1"/>
          </p:cNvSpPr>
          <p:nvPr/>
        </p:nvSpPr>
        <p:spPr bwMode="auto">
          <a:xfrm>
            <a:off x="6781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0" name="Rectangle 25"/>
          <p:cNvSpPr>
            <a:spLocks noChangeArrowheads="1"/>
          </p:cNvSpPr>
          <p:nvPr/>
        </p:nvSpPr>
        <p:spPr bwMode="auto">
          <a:xfrm>
            <a:off x="7086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1" name="Freeform 26"/>
          <p:cNvSpPr>
            <a:spLocks/>
          </p:cNvSpPr>
          <p:nvPr/>
        </p:nvSpPr>
        <p:spPr bwMode="auto">
          <a:xfrm>
            <a:off x="7239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2" name="Rectangle 27"/>
          <p:cNvSpPr>
            <a:spLocks noChangeArrowheads="1"/>
          </p:cNvSpPr>
          <p:nvPr/>
        </p:nvSpPr>
        <p:spPr bwMode="auto">
          <a:xfrm>
            <a:off x="8001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3" name="Rectangle 28"/>
          <p:cNvSpPr>
            <a:spLocks noChangeArrowheads="1"/>
          </p:cNvSpPr>
          <p:nvPr/>
        </p:nvSpPr>
        <p:spPr bwMode="auto">
          <a:xfrm>
            <a:off x="8305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4" name="Rectangle 29"/>
          <p:cNvSpPr>
            <a:spLocks noChangeArrowheads="1"/>
          </p:cNvSpPr>
          <p:nvPr/>
        </p:nvSpPr>
        <p:spPr bwMode="auto">
          <a:xfrm>
            <a:off x="8610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5" name="Freeform 30"/>
          <p:cNvSpPr>
            <a:spLocks/>
          </p:cNvSpPr>
          <p:nvPr/>
        </p:nvSpPr>
        <p:spPr bwMode="auto">
          <a:xfrm rot="10800000">
            <a:off x="4343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6" name="Freeform 31"/>
          <p:cNvSpPr>
            <a:spLocks/>
          </p:cNvSpPr>
          <p:nvPr/>
        </p:nvSpPr>
        <p:spPr bwMode="auto">
          <a:xfrm rot="10800000">
            <a:off x="5867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7" name="Freeform 32"/>
          <p:cNvSpPr>
            <a:spLocks/>
          </p:cNvSpPr>
          <p:nvPr/>
        </p:nvSpPr>
        <p:spPr bwMode="auto">
          <a:xfrm rot="10800000">
            <a:off x="7391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8" name="Freeform 33"/>
          <p:cNvSpPr>
            <a:spLocks/>
          </p:cNvSpPr>
          <p:nvPr/>
        </p:nvSpPr>
        <p:spPr bwMode="auto">
          <a:xfrm>
            <a:off x="3813176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9" name="Freeform 34"/>
          <p:cNvSpPr>
            <a:spLocks/>
          </p:cNvSpPr>
          <p:nvPr/>
        </p:nvSpPr>
        <p:spPr bwMode="auto">
          <a:xfrm>
            <a:off x="5334001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90" name="Freeform 35"/>
          <p:cNvSpPr>
            <a:spLocks/>
          </p:cNvSpPr>
          <p:nvPr/>
        </p:nvSpPr>
        <p:spPr bwMode="auto">
          <a:xfrm>
            <a:off x="6854826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91" name="Freeform 36"/>
          <p:cNvSpPr>
            <a:spLocks/>
          </p:cNvSpPr>
          <p:nvPr/>
        </p:nvSpPr>
        <p:spPr bwMode="auto">
          <a:xfrm>
            <a:off x="8375651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11292" name="Picture 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384801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3" name="Picture 3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5384801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4" name="Picture 3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384801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5" name="Picture 4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5384801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1296" name="Rectangle 41"/>
          <p:cNvSpPr>
            <a:spLocks noChangeArrowheads="1"/>
          </p:cNvSpPr>
          <p:nvPr/>
        </p:nvSpPr>
        <p:spPr bwMode="auto">
          <a:xfrm>
            <a:off x="9525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97" name="Rectangle 42"/>
          <p:cNvSpPr>
            <a:spLocks noChangeArrowheads="1"/>
          </p:cNvSpPr>
          <p:nvPr/>
        </p:nvSpPr>
        <p:spPr bwMode="auto">
          <a:xfrm>
            <a:off x="2514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98" name="Freeform 43"/>
          <p:cNvSpPr>
            <a:spLocks/>
          </p:cNvSpPr>
          <p:nvPr/>
        </p:nvSpPr>
        <p:spPr bwMode="auto">
          <a:xfrm>
            <a:off x="8763000" y="46482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99" name="Freeform 44"/>
          <p:cNvSpPr>
            <a:spLocks/>
          </p:cNvSpPr>
          <p:nvPr/>
        </p:nvSpPr>
        <p:spPr bwMode="auto">
          <a:xfrm rot="10800000">
            <a:off x="8915400" y="4800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300" name="Freeform 45"/>
          <p:cNvSpPr>
            <a:spLocks/>
          </p:cNvSpPr>
          <p:nvPr/>
        </p:nvSpPr>
        <p:spPr bwMode="auto">
          <a:xfrm>
            <a:off x="2667000" y="46482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301" name="Freeform 46"/>
          <p:cNvSpPr>
            <a:spLocks/>
          </p:cNvSpPr>
          <p:nvPr/>
        </p:nvSpPr>
        <p:spPr bwMode="auto">
          <a:xfrm rot="10800000">
            <a:off x="2819400" y="4800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302" name="Text Box 47"/>
          <p:cNvSpPr txBox="1">
            <a:spLocks noChangeArrowheads="1"/>
          </p:cNvSpPr>
          <p:nvPr/>
        </p:nvSpPr>
        <p:spPr bwMode="auto">
          <a:xfrm>
            <a:off x="9217025" y="4191001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trailer</a:t>
            </a:r>
          </a:p>
        </p:txBody>
      </p:sp>
      <p:sp>
        <p:nvSpPr>
          <p:cNvPr id="11303" name="Text Box 48"/>
          <p:cNvSpPr txBox="1">
            <a:spLocks noChangeArrowheads="1"/>
          </p:cNvSpPr>
          <p:nvPr/>
        </p:nvSpPr>
        <p:spPr bwMode="auto">
          <a:xfrm>
            <a:off x="2149476" y="4267201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header</a:t>
            </a:r>
          </a:p>
        </p:txBody>
      </p:sp>
      <p:sp>
        <p:nvSpPr>
          <p:cNvPr id="11304" name="AutoShape 49"/>
          <p:cNvSpPr>
            <a:spLocks noChangeArrowheads="1"/>
          </p:cNvSpPr>
          <p:nvPr/>
        </p:nvSpPr>
        <p:spPr bwMode="auto">
          <a:xfrm>
            <a:off x="3200400" y="42672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305" name="Text Box 50"/>
          <p:cNvSpPr txBox="1">
            <a:spLocks noChangeArrowheads="1"/>
          </p:cNvSpPr>
          <p:nvPr/>
        </p:nvSpPr>
        <p:spPr bwMode="auto">
          <a:xfrm>
            <a:off x="7135814" y="4251326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nodes/positions</a:t>
            </a:r>
          </a:p>
        </p:txBody>
      </p:sp>
      <p:sp>
        <p:nvSpPr>
          <p:cNvPr id="11306" name="AutoShape 51"/>
          <p:cNvSpPr>
            <a:spLocks noChangeArrowheads="1"/>
          </p:cNvSpPr>
          <p:nvPr/>
        </p:nvSpPr>
        <p:spPr bwMode="auto">
          <a:xfrm>
            <a:off x="3429000" y="52578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307" name="Text Box 52"/>
          <p:cNvSpPr txBox="1">
            <a:spLocks noChangeArrowheads="1"/>
          </p:cNvSpPr>
          <p:nvPr/>
        </p:nvSpPr>
        <p:spPr bwMode="auto">
          <a:xfrm>
            <a:off x="7872414" y="6019801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11308" name="Rectangle 5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010400" y="1524000"/>
            <a:ext cx="335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lv-LV" sz="2000" dirty="0"/>
              <a:t>Position-based methods run in constant time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lv-LV" sz="2000" dirty="0"/>
              <a:t>Index-based methods require searching from header or trailer while keeping track of indices; hence, run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713307922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Array-based Implementation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3282951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We use a circular array storing positions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A position object stores: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Index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Indices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f</a:t>
            </a:r>
            <a:r>
              <a:rPr lang="en-US" altLang="lv-LV" sz="2400" dirty="0"/>
              <a:t> and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l</a:t>
            </a:r>
            <a:r>
              <a:rPr lang="en-US" altLang="lv-LV" sz="2400" dirty="0"/>
              <a:t> keep track of first and last positions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627D62C-C23E-49B0-82CF-1AA8F7EAF48F}" type="slidenum">
              <a:rPr lang="en-US" altLang="lv-LV" sz="1400"/>
              <a:pPr eaLnBrk="1" hangingPunct="1"/>
              <a:t>47</a:t>
            </a:fld>
            <a:endParaRPr lang="en-US" altLang="lv-LV" sz="1400"/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53467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5" name="Rectangle 15"/>
          <p:cNvSpPr>
            <a:spLocks noChangeArrowheads="1"/>
          </p:cNvSpPr>
          <p:nvPr/>
        </p:nvSpPr>
        <p:spPr bwMode="auto">
          <a:xfrm>
            <a:off x="59563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6" name="Rectangle 16"/>
          <p:cNvSpPr>
            <a:spLocks noChangeArrowheads="1"/>
          </p:cNvSpPr>
          <p:nvPr/>
        </p:nvSpPr>
        <p:spPr bwMode="auto">
          <a:xfrm>
            <a:off x="65659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7" name="Rectangle 17"/>
          <p:cNvSpPr>
            <a:spLocks noChangeArrowheads="1"/>
          </p:cNvSpPr>
          <p:nvPr/>
        </p:nvSpPr>
        <p:spPr bwMode="auto">
          <a:xfrm>
            <a:off x="71755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8" name="Rectangle 18"/>
          <p:cNvSpPr>
            <a:spLocks noChangeArrowheads="1"/>
          </p:cNvSpPr>
          <p:nvPr/>
        </p:nvSpPr>
        <p:spPr bwMode="auto">
          <a:xfrm>
            <a:off x="77851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9" name="Rectangle 19"/>
          <p:cNvSpPr>
            <a:spLocks noChangeArrowheads="1"/>
          </p:cNvSpPr>
          <p:nvPr/>
        </p:nvSpPr>
        <p:spPr bwMode="auto">
          <a:xfrm>
            <a:off x="54991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00" name="Rectangle 20"/>
          <p:cNvSpPr>
            <a:spLocks noChangeArrowheads="1"/>
          </p:cNvSpPr>
          <p:nvPr/>
        </p:nvSpPr>
        <p:spPr bwMode="auto">
          <a:xfrm>
            <a:off x="58039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1" name="Rectangle 23"/>
          <p:cNvSpPr>
            <a:spLocks noChangeArrowheads="1"/>
          </p:cNvSpPr>
          <p:nvPr/>
        </p:nvSpPr>
        <p:spPr bwMode="auto">
          <a:xfrm>
            <a:off x="66294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02" name="Rectangle 24"/>
          <p:cNvSpPr>
            <a:spLocks noChangeArrowheads="1"/>
          </p:cNvSpPr>
          <p:nvPr/>
        </p:nvSpPr>
        <p:spPr bwMode="auto">
          <a:xfrm>
            <a:off x="69342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3" name="Rectangle 27"/>
          <p:cNvSpPr>
            <a:spLocks noChangeArrowheads="1"/>
          </p:cNvSpPr>
          <p:nvPr/>
        </p:nvSpPr>
        <p:spPr bwMode="auto">
          <a:xfrm>
            <a:off x="78486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304" name="Rectangle 28"/>
          <p:cNvSpPr>
            <a:spLocks noChangeArrowheads="1"/>
          </p:cNvSpPr>
          <p:nvPr/>
        </p:nvSpPr>
        <p:spPr bwMode="auto">
          <a:xfrm>
            <a:off x="81534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5" name="Rectangle 31"/>
          <p:cNvSpPr>
            <a:spLocks noChangeArrowheads="1"/>
          </p:cNvSpPr>
          <p:nvPr/>
        </p:nvSpPr>
        <p:spPr bwMode="auto">
          <a:xfrm>
            <a:off x="9043988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306" name="Rectangle 32"/>
          <p:cNvSpPr>
            <a:spLocks noChangeArrowheads="1"/>
          </p:cNvSpPr>
          <p:nvPr/>
        </p:nvSpPr>
        <p:spPr bwMode="auto">
          <a:xfrm>
            <a:off x="9348788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7" name="Freeform 34"/>
          <p:cNvSpPr>
            <a:spLocks/>
          </p:cNvSpPr>
          <p:nvPr/>
        </p:nvSpPr>
        <p:spPr bwMode="auto">
          <a:xfrm>
            <a:off x="5803900" y="4203700"/>
            <a:ext cx="539750" cy="1358900"/>
          </a:xfrm>
          <a:custGeom>
            <a:avLst/>
            <a:gdLst>
              <a:gd name="T0" fmla="*/ 431800 w 340"/>
              <a:gd name="T1" fmla="*/ 1358900 h 856"/>
              <a:gd name="T2" fmla="*/ 482600 w 340"/>
              <a:gd name="T3" fmla="*/ 863600 h 856"/>
              <a:gd name="T4" fmla="*/ 88900 w 340"/>
              <a:gd name="T5" fmla="*/ 635000 h 856"/>
              <a:gd name="T6" fmla="*/ 0 w 340"/>
              <a:gd name="T7" fmla="*/ 0 h 856"/>
              <a:gd name="T8" fmla="*/ 0 60000 65536"/>
              <a:gd name="T9" fmla="*/ 0 60000 65536"/>
              <a:gd name="T10" fmla="*/ 0 60000 65536"/>
              <a:gd name="T11" fmla="*/ 0 60000 65536"/>
              <a:gd name="T12" fmla="*/ 0 w 340"/>
              <a:gd name="T13" fmla="*/ 0 h 856"/>
              <a:gd name="T14" fmla="*/ 340 w 340"/>
              <a:gd name="T15" fmla="*/ 856 h 8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0" h="856">
                <a:moveTo>
                  <a:pt x="272" y="856"/>
                </a:moveTo>
                <a:cubicBezTo>
                  <a:pt x="277" y="804"/>
                  <a:pt x="340" y="620"/>
                  <a:pt x="304" y="544"/>
                </a:cubicBezTo>
                <a:cubicBezTo>
                  <a:pt x="268" y="468"/>
                  <a:pt x="107" y="491"/>
                  <a:pt x="56" y="400"/>
                </a:cubicBezTo>
                <a:cubicBezTo>
                  <a:pt x="5" y="309"/>
                  <a:pt x="12" y="83"/>
                  <a:pt x="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08" name="Freeform 37"/>
          <p:cNvSpPr>
            <a:spLocks/>
          </p:cNvSpPr>
          <p:nvPr/>
        </p:nvSpPr>
        <p:spPr bwMode="auto">
          <a:xfrm>
            <a:off x="5943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12309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1866901"/>
            <a:ext cx="685800" cy="83502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0" name="Picture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0" y="1898651"/>
            <a:ext cx="685800" cy="8032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1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588" y="2089151"/>
            <a:ext cx="685800" cy="6127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2" name="Picture 4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2038351"/>
            <a:ext cx="685800" cy="6635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2313" name="AutoShape 45"/>
          <p:cNvSpPr>
            <a:spLocks noChangeArrowheads="1"/>
          </p:cNvSpPr>
          <p:nvPr/>
        </p:nvSpPr>
        <p:spPr bwMode="auto">
          <a:xfrm>
            <a:off x="5295900" y="3454400"/>
            <a:ext cx="4991100" cy="1295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4" name="Text Box 46"/>
          <p:cNvSpPr txBox="1">
            <a:spLocks noChangeArrowheads="1"/>
          </p:cNvSpPr>
          <p:nvPr/>
        </p:nvSpPr>
        <p:spPr bwMode="auto">
          <a:xfrm>
            <a:off x="9067800" y="4352926"/>
            <a:ext cx="1169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positions</a:t>
            </a:r>
          </a:p>
        </p:txBody>
      </p:sp>
      <p:sp>
        <p:nvSpPr>
          <p:cNvPr id="12315" name="AutoShape 47"/>
          <p:cNvSpPr>
            <a:spLocks noChangeArrowheads="1"/>
          </p:cNvSpPr>
          <p:nvPr/>
        </p:nvSpPr>
        <p:spPr bwMode="auto">
          <a:xfrm>
            <a:off x="5486400" y="1549400"/>
            <a:ext cx="47244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6" name="Text Box 48"/>
          <p:cNvSpPr txBox="1">
            <a:spLocks noChangeArrowheads="1"/>
          </p:cNvSpPr>
          <p:nvPr/>
        </p:nvSpPr>
        <p:spPr bwMode="auto">
          <a:xfrm>
            <a:off x="8915400" y="1587501"/>
            <a:ext cx="1195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12317" name="Rectangle 52"/>
          <p:cNvSpPr>
            <a:spLocks noChangeArrowheads="1"/>
          </p:cNvSpPr>
          <p:nvPr/>
        </p:nvSpPr>
        <p:spPr bwMode="auto">
          <a:xfrm>
            <a:off x="83947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8" name="Rectangle 54"/>
          <p:cNvSpPr>
            <a:spLocks noChangeArrowheads="1"/>
          </p:cNvSpPr>
          <p:nvPr/>
        </p:nvSpPr>
        <p:spPr bwMode="auto">
          <a:xfrm>
            <a:off x="90043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9" name="Rectangle 55"/>
          <p:cNvSpPr>
            <a:spLocks noChangeArrowheads="1"/>
          </p:cNvSpPr>
          <p:nvPr/>
        </p:nvSpPr>
        <p:spPr bwMode="auto">
          <a:xfrm>
            <a:off x="96139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20" name="Freeform 57"/>
          <p:cNvSpPr>
            <a:spLocks/>
          </p:cNvSpPr>
          <p:nvPr/>
        </p:nvSpPr>
        <p:spPr bwMode="auto">
          <a:xfrm>
            <a:off x="6765926" y="4203700"/>
            <a:ext cx="277813" cy="1358900"/>
          </a:xfrm>
          <a:custGeom>
            <a:avLst/>
            <a:gdLst>
              <a:gd name="T0" fmla="*/ 80963 w 175"/>
              <a:gd name="T1" fmla="*/ 1358900 h 856"/>
              <a:gd name="T2" fmla="*/ 28575 w 175"/>
              <a:gd name="T3" fmla="*/ 850900 h 856"/>
              <a:gd name="T4" fmla="*/ 257175 w 175"/>
              <a:gd name="T5" fmla="*/ 482600 h 856"/>
              <a:gd name="T6" fmla="*/ 155575 w 175"/>
              <a:gd name="T7" fmla="*/ 0 h 856"/>
              <a:gd name="T8" fmla="*/ 0 60000 65536"/>
              <a:gd name="T9" fmla="*/ 0 60000 65536"/>
              <a:gd name="T10" fmla="*/ 0 60000 65536"/>
              <a:gd name="T11" fmla="*/ 0 60000 65536"/>
              <a:gd name="T12" fmla="*/ 0 w 175"/>
              <a:gd name="T13" fmla="*/ 0 h 856"/>
              <a:gd name="T14" fmla="*/ 175 w 175"/>
              <a:gd name="T15" fmla="*/ 856 h 8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5" h="856">
                <a:moveTo>
                  <a:pt x="51" y="856"/>
                </a:moveTo>
                <a:cubicBezTo>
                  <a:pt x="46" y="803"/>
                  <a:pt x="0" y="628"/>
                  <a:pt x="18" y="536"/>
                </a:cubicBezTo>
                <a:cubicBezTo>
                  <a:pt x="36" y="444"/>
                  <a:pt x="149" y="393"/>
                  <a:pt x="162" y="304"/>
                </a:cubicBezTo>
                <a:cubicBezTo>
                  <a:pt x="175" y="215"/>
                  <a:pt x="111" y="63"/>
                  <a:pt x="98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1" name="Freeform 58"/>
          <p:cNvSpPr>
            <a:spLocks/>
          </p:cNvSpPr>
          <p:nvPr/>
        </p:nvSpPr>
        <p:spPr bwMode="auto">
          <a:xfrm>
            <a:off x="7467600" y="4216400"/>
            <a:ext cx="685800" cy="1346200"/>
          </a:xfrm>
          <a:custGeom>
            <a:avLst/>
            <a:gdLst>
              <a:gd name="T0" fmla="*/ 0 w 790"/>
              <a:gd name="T1" fmla="*/ 1346200 h 832"/>
              <a:gd name="T2" fmla="*/ 84206 w 790"/>
              <a:gd name="T3" fmla="*/ 893152 h 832"/>
              <a:gd name="T4" fmla="*/ 463566 w 790"/>
              <a:gd name="T5" fmla="*/ 660156 h 832"/>
              <a:gd name="T6" fmla="*/ 685800 w 790"/>
              <a:gd name="T7" fmla="*/ 0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790"/>
              <a:gd name="T13" fmla="*/ 0 h 832"/>
              <a:gd name="T14" fmla="*/ 790 w 790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0" h="832">
                <a:moveTo>
                  <a:pt x="0" y="832"/>
                </a:moveTo>
                <a:cubicBezTo>
                  <a:pt x="16" y="785"/>
                  <a:pt x="8" y="623"/>
                  <a:pt x="97" y="552"/>
                </a:cubicBezTo>
                <a:cubicBezTo>
                  <a:pt x="186" y="481"/>
                  <a:pt x="418" y="500"/>
                  <a:pt x="534" y="408"/>
                </a:cubicBezTo>
                <a:cubicBezTo>
                  <a:pt x="650" y="316"/>
                  <a:pt x="737" y="85"/>
                  <a:pt x="79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2" name="Freeform 59"/>
          <p:cNvSpPr>
            <a:spLocks/>
          </p:cNvSpPr>
          <p:nvPr/>
        </p:nvSpPr>
        <p:spPr bwMode="auto">
          <a:xfrm>
            <a:off x="8077200" y="4203700"/>
            <a:ext cx="1270000" cy="1358900"/>
          </a:xfrm>
          <a:custGeom>
            <a:avLst/>
            <a:gdLst>
              <a:gd name="T0" fmla="*/ 0 w 1170"/>
              <a:gd name="T1" fmla="*/ 1358900 h 864"/>
              <a:gd name="T2" fmla="*/ 332154 w 1170"/>
              <a:gd name="T3" fmla="*/ 742362 h 864"/>
              <a:gd name="T4" fmla="*/ 966068 w 1170"/>
              <a:gd name="T5" fmla="*/ 415220 h 864"/>
              <a:gd name="T6" fmla="*/ 1270000 w 1170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170"/>
              <a:gd name="T13" fmla="*/ 0 h 864"/>
              <a:gd name="T14" fmla="*/ 1170 w 1170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0" h="864">
                <a:moveTo>
                  <a:pt x="0" y="864"/>
                </a:moveTo>
                <a:cubicBezTo>
                  <a:pt x="51" y="799"/>
                  <a:pt x="158" y="572"/>
                  <a:pt x="306" y="472"/>
                </a:cubicBezTo>
                <a:cubicBezTo>
                  <a:pt x="454" y="372"/>
                  <a:pt x="746" y="343"/>
                  <a:pt x="890" y="264"/>
                </a:cubicBezTo>
                <a:cubicBezTo>
                  <a:pt x="1034" y="185"/>
                  <a:pt x="1112" y="55"/>
                  <a:pt x="117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3" name="Freeform 60"/>
          <p:cNvSpPr>
            <a:spLocks/>
          </p:cNvSpPr>
          <p:nvPr/>
        </p:nvSpPr>
        <p:spPr bwMode="auto">
          <a:xfrm>
            <a:off x="7086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4" name="Freeform 61"/>
          <p:cNvSpPr>
            <a:spLocks/>
          </p:cNvSpPr>
          <p:nvPr/>
        </p:nvSpPr>
        <p:spPr bwMode="auto">
          <a:xfrm>
            <a:off x="83058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5" name="Freeform 62"/>
          <p:cNvSpPr>
            <a:spLocks/>
          </p:cNvSpPr>
          <p:nvPr/>
        </p:nvSpPr>
        <p:spPr bwMode="auto">
          <a:xfrm>
            <a:off x="9499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6" name="Rectangle 63"/>
          <p:cNvSpPr>
            <a:spLocks noChangeArrowheads="1"/>
          </p:cNvSpPr>
          <p:nvPr/>
        </p:nvSpPr>
        <p:spPr bwMode="auto">
          <a:xfrm>
            <a:off x="4927601" y="53975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S</a:t>
            </a:r>
            <a:endParaRPr lang="en-US" altLang="lv-LV" b="1"/>
          </a:p>
        </p:txBody>
      </p:sp>
      <p:sp>
        <p:nvSpPr>
          <p:cNvPr id="12327" name="Rectangle 66"/>
          <p:cNvSpPr>
            <a:spLocks noChangeArrowheads="1"/>
          </p:cNvSpPr>
          <p:nvPr/>
        </p:nvSpPr>
        <p:spPr bwMode="auto">
          <a:xfrm>
            <a:off x="8559800" y="5918200"/>
            <a:ext cx="292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l</a:t>
            </a:r>
            <a:endParaRPr lang="en-US" altLang="lv-LV"/>
          </a:p>
        </p:txBody>
      </p:sp>
      <p:sp>
        <p:nvSpPr>
          <p:cNvPr id="12328" name="Rectangle 67"/>
          <p:cNvSpPr>
            <a:spLocks noChangeArrowheads="1"/>
          </p:cNvSpPr>
          <p:nvPr/>
        </p:nvSpPr>
        <p:spPr bwMode="auto">
          <a:xfrm>
            <a:off x="6108700" y="5918200"/>
            <a:ext cx="292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f</a:t>
            </a:r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4140649484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Comparing Sequence Implementations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3D3727-7592-49B0-AF82-746697CFE14F}" type="slidenum">
              <a:rPr lang="en-US" altLang="lv-LV" sz="1400"/>
              <a:pPr eaLnBrk="1" hangingPunct="1"/>
              <a:t>48</a:t>
            </a:fld>
            <a:endParaRPr lang="en-US" altLang="lv-LV" sz="1400"/>
          </a:p>
        </p:txBody>
      </p:sp>
      <p:graphicFrame>
        <p:nvGraphicFramePr>
          <p:cNvPr id="76909" name="Group 109"/>
          <p:cNvGraphicFramePr>
            <a:graphicFrameLocks noGrp="1"/>
          </p:cNvGraphicFramePr>
          <p:nvPr/>
        </p:nvGraphicFramePr>
        <p:xfrm>
          <a:off x="2438400" y="1616075"/>
          <a:ext cx="7620000" cy="457200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114243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258243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71371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464550"/>
                  </a:ext>
                </a:extLst>
              </a:tr>
              <a:tr h="219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size, empty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527340"/>
                  </a:ext>
                </a:extLst>
              </a:tr>
              <a:tr h="400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atIndex, indexOf, at</a:t>
                      </a:r>
                      <a:endParaRPr kumimoji="0" lang="en-US" altLang="lv-LV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92037"/>
                  </a:ext>
                </a:extLst>
              </a:tr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begin, end</a:t>
                      </a:r>
                      <a:endParaRPr kumimoji="0" lang="en-US" altLang="lv-LV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191575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set(p,e)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625233"/>
                  </a:ext>
                </a:extLst>
              </a:tr>
              <a:tr h="269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set(i,e)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595519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insert(i,e), erase(i)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34617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insertBack, eraseBack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747565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insertFront, eraseFront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179467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insert(p,e), erase(p)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11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248250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Position ADT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3891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/>
                </a:solidFill>
              </a:rPr>
              <a:t>Position</a:t>
            </a:r>
            <a:r>
              <a:rPr lang="en-US" dirty="0" smtClean="0"/>
              <a:t> ADT models the notion of place within a data structure where a single object is stored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It gives a unified view of diverse ways of storing data, such as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a cell of an array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a node of a linked list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Just one method: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object </a:t>
            </a:r>
            <a:r>
              <a:rPr lang="en-US" dirty="0" err="1" smtClean="0">
                <a:solidFill>
                  <a:schemeClr val="tx2"/>
                </a:solidFill>
              </a:rPr>
              <a:t>p.element</a:t>
            </a:r>
            <a:r>
              <a:rPr lang="en-US" dirty="0" smtClean="0"/>
              <a:t>(): returns the element at position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In C++ it is convenient to implement this as *</a:t>
            </a:r>
            <a:r>
              <a:rPr lang="en-US" dirty="0" smtClean="0">
                <a:solidFill>
                  <a:schemeClr val="tx2"/>
                </a:solidFill>
              </a:rPr>
              <a:t>p</a:t>
            </a:r>
            <a:endParaRPr lang="en-US" dirty="0" smtClean="0"/>
          </a:p>
        </p:txBody>
      </p:sp>
      <p:sp>
        <p:nvSpPr>
          <p:cNvPr id="41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FE82FC1-A5D2-43C9-9F2B-1D9FAE1F2ADA}" type="slidenum">
              <a:rPr lang="en-US" altLang="lv-LV" sz="1400"/>
              <a:pPr eaLnBrk="1" hangingPunct="1"/>
              <a:t>49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36103005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Abstract Data Type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v-LV" dirty="0" smtClean="0"/>
              <a:t>List is the first Abstract Data Type in this course. </a:t>
            </a:r>
          </a:p>
          <a:p>
            <a:r>
              <a:rPr lang="lv-LV" dirty="0" smtClean="0"/>
              <a:t>Data container supporting some operations. </a:t>
            </a:r>
          </a:p>
          <a:p>
            <a:r>
              <a:rPr lang="lv-LV" dirty="0">
                <a:hlinkClick r:id="rId2"/>
              </a:rPr>
              <a:t>https://en.wikipedia.org/wiki/List_(abstract_data_type</a:t>
            </a:r>
            <a:r>
              <a:rPr lang="lv-LV" dirty="0" smtClean="0">
                <a:hlinkClick r:id="rId2"/>
              </a:rPr>
              <a:t>)</a:t>
            </a:r>
            <a:r>
              <a:rPr lang="lv-LV" dirty="0" smtClean="0"/>
              <a:t> </a:t>
            </a:r>
          </a:p>
          <a:p>
            <a:r>
              <a:rPr lang="lv-LV" dirty="0">
                <a:hlinkClick r:id="rId3"/>
              </a:rPr>
              <a:t>https://</a:t>
            </a:r>
            <a:r>
              <a:rPr lang="lv-LV" dirty="0" smtClean="0">
                <a:hlinkClick r:id="rId3"/>
              </a:rPr>
              <a:t>opendsa-server.cs.vt.edu/ODSA/Books/CS3/html/ListADT.html</a:t>
            </a:r>
            <a:endParaRPr lang="lv-LV" dirty="0" smtClean="0"/>
          </a:p>
          <a:p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dirty="0" smtClean="0"/>
              <a:t>Constructor for an</a:t>
            </a:r>
            <a:r>
              <a:rPr lang="en-US" dirty="0" smtClean="0"/>
              <a:t> </a:t>
            </a:r>
            <a:r>
              <a:rPr lang="en-US" dirty="0"/>
              <a:t>empty list;</a:t>
            </a:r>
          </a:p>
          <a:p>
            <a:r>
              <a:rPr lang="lv-LV" dirty="0" smtClean="0"/>
              <a:t>Test if list</a:t>
            </a:r>
            <a:r>
              <a:rPr lang="en-US" dirty="0" smtClean="0"/>
              <a:t> </a:t>
            </a:r>
            <a:r>
              <a:rPr lang="en-US" dirty="0"/>
              <a:t>is empty;</a:t>
            </a:r>
          </a:p>
          <a:p>
            <a:r>
              <a:rPr lang="lv-LV" dirty="0" smtClean="0"/>
              <a:t>P</a:t>
            </a:r>
            <a:r>
              <a:rPr lang="en-US" dirty="0" err="1" smtClean="0"/>
              <a:t>repend</a:t>
            </a:r>
            <a:r>
              <a:rPr lang="en-US" dirty="0" smtClean="0"/>
              <a:t> </a:t>
            </a:r>
            <a:r>
              <a:rPr lang="en-US" dirty="0"/>
              <a:t>an </a:t>
            </a:r>
            <a:r>
              <a:rPr lang="lv-LV" dirty="0" smtClean="0"/>
              <a:t>element</a:t>
            </a:r>
            <a:r>
              <a:rPr lang="en-US" dirty="0" smtClean="0"/>
              <a:t> </a:t>
            </a:r>
            <a:r>
              <a:rPr lang="en-US" dirty="0"/>
              <a:t>to a list</a:t>
            </a:r>
          </a:p>
          <a:p>
            <a:r>
              <a:rPr lang="lv-LV" dirty="0" smtClean="0"/>
              <a:t>A</a:t>
            </a:r>
            <a:r>
              <a:rPr lang="en-US" dirty="0" err="1" smtClean="0"/>
              <a:t>ppend</a:t>
            </a:r>
            <a:r>
              <a:rPr lang="en-US" dirty="0" smtClean="0"/>
              <a:t> </a:t>
            </a:r>
            <a:r>
              <a:rPr lang="en-US" dirty="0"/>
              <a:t>an </a:t>
            </a:r>
            <a:r>
              <a:rPr lang="en-US" dirty="0" smtClean="0"/>
              <a:t>e</a:t>
            </a:r>
            <a:r>
              <a:rPr lang="lv-LV" dirty="0" smtClean="0"/>
              <a:t>lement</a:t>
            </a:r>
            <a:r>
              <a:rPr lang="en-US" dirty="0" smtClean="0"/>
              <a:t> </a:t>
            </a:r>
            <a:r>
              <a:rPr lang="en-US" dirty="0"/>
              <a:t>to a list</a:t>
            </a:r>
          </a:p>
          <a:p>
            <a:r>
              <a:rPr lang="lv-LV" dirty="0" smtClean="0"/>
              <a:t>References to the head (first) and tail (last) elements.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58302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Node List ADT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The </a:t>
            </a:r>
            <a:r>
              <a:rPr lang="en-US" altLang="lv-LV" dirty="0" smtClean="0">
                <a:solidFill>
                  <a:schemeClr val="tx2"/>
                </a:solidFill>
              </a:rPr>
              <a:t>Node List</a:t>
            </a:r>
            <a:r>
              <a:rPr lang="en-US" altLang="lv-LV" dirty="0" smtClean="0"/>
              <a:t> ADT models a sequence of positions storing arbitrary objects</a:t>
            </a:r>
          </a:p>
          <a:p>
            <a:pPr eaLnBrk="1" hangingPunct="1"/>
            <a:r>
              <a:rPr lang="en-US" altLang="lv-LV" dirty="0" smtClean="0"/>
              <a:t>It establishes a before/after relation between positions</a:t>
            </a:r>
          </a:p>
          <a:p>
            <a:pPr eaLnBrk="1" hangingPunct="1"/>
            <a:r>
              <a:rPr lang="en-US" altLang="lv-LV" dirty="0" smtClean="0"/>
              <a:t>Generic methods:</a:t>
            </a:r>
          </a:p>
          <a:p>
            <a:pPr lvl="1" eaLnBrk="1" hangingPunct="1"/>
            <a:r>
              <a:rPr lang="en-US" altLang="lv-LV" dirty="0" smtClean="0">
                <a:solidFill>
                  <a:schemeClr val="tx2"/>
                </a:solidFill>
              </a:rPr>
              <a:t>size</a:t>
            </a:r>
            <a:r>
              <a:rPr lang="en-US" altLang="lv-LV" dirty="0" smtClean="0"/>
              <a:t>(), </a:t>
            </a:r>
            <a:r>
              <a:rPr lang="en-US" altLang="lv-LV" dirty="0" smtClean="0">
                <a:solidFill>
                  <a:schemeClr val="tx2"/>
                </a:solidFill>
              </a:rPr>
              <a:t>empty</a:t>
            </a:r>
            <a:r>
              <a:rPr lang="en-US" altLang="lv-LV" dirty="0" smtClean="0"/>
              <a:t>()</a:t>
            </a:r>
          </a:p>
          <a:p>
            <a:pPr lvl="1" eaLnBrk="1" hangingPunct="1"/>
            <a:endParaRPr lang="en-US" altLang="lv-LV" dirty="0"/>
          </a:p>
          <a:p>
            <a:pPr eaLnBrk="1" hangingPunct="1"/>
            <a:endParaRPr lang="en-US" altLang="lv-LV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Iterators: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begin</a:t>
            </a:r>
            <a:r>
              <a:rPr lang="en-US" dirty="0"/>
              <a:t>(), </a:t>
            </a:r>
            <a:r>
              <a:rPr lang="en-US" dirty="0">
                <a:solidFill>
                  <a:schemeClr val="tx2"/>
                </a:solidFill>
              </a:rPr>
              <a:t>end</a:t>
            </a:r>
            <a:r>
              <a:rPr lang="en-US" dirty="0"/>
              <a:t>()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Update methods: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err="1">
                <a:solidFill>
                  <a:schemeClr val="tx2"/>
                </a:solidFill>
              </a:rPr>
              <a:t>insertFront</a:t>
            </a:r>
            <a:r>
              <a:rPr lang="en-US" dirty="0"/>
              <a:t>(e), </a:t>
            </a:r>
            <a:r>
              <a:rPr lang="en-US" dirty="0" err="1">
                <a:solidFill>
                  <a:schemeClr val="tx2"/>
                </a:solidFill>
              </a:rPr>
              <a:t>insertBack</a:t>
            </a:r>
            <a:r>
              <a:rPr lang="en-US" dirty="0"/>
              <a:t>(e)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err="1">
                <a:solidFill>
                  <a:schemeClr val="tx2"/>
                </a:solidFill>
              </a:rPr>
              <a:t>removeFront</a:t>
            </a:r>
            <a:r>
              <a:rPr lang="en-US" dirty="0"/>
              <a:t>(), </a:t>
            </a:r>
            <a:r>
              <a:rPr lang="en-US" dirty="0" err="1">
                <a:solidFill>
                  <a:schemeClr val="tx2"/>
                </a:solidFill>
              </a:rPr>
              <a:t>removeBack</a:t>
            </a:r>
            <a:r>
              <a:rPr lang="en-US" dirty="0"/>
              <a:t>()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Iterator-based update: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insert</a:t>
            </a:r>
            <a:r>
              <a:rPr lang="en-US" dirty="0"/>
              <a:t>(p, e)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remove</a:t>
            </a:r>
            <a:r>
              <a:rPr lang="en-US" dirty="0"/>
              <a:t>(p)</a:t>
            </a:r>
          </a:p>
          <a:p>
            <a:endParaRPr lang="lv-LV" dirty="0"/>
          </a:p>
        </p:txBody>
      </p:sp>
      <p:sp>
        <p:nvSpPr>
          <p:cNvPr id="51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142EB8C-686A-40DA-81CC-50AB39A25999}" type="slidenum">
              <a:rPr lang="en-US" altLang="lv-LV" sz="1400"/>
              <a:pPr eaLnBrk="1" hangingPunct="1"/>
              <a:t>50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3995805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Singly Linked Lists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If a node contains a pointer to another node, we can string together any number of nodes, and need only a single variable to access the sequence</a:t>
            </a:r>
          </a:p>
          <a:p>
            <a:r>
              <a:rPr lang="en-US" dirty="0" smtClean="0"/>
              <a:t>In its simplest </a:t>
            </a:r>
            <a:r>
              <a:rPr lang="en-US" dirty="0"/>
              <a:t>form, each node is composed of a datum and a </a:t>
            </a:r>
            <a:r>
              <a:rPr lang="en-US" dirty="0" smtClean="0"/>
              <a:t>link (the address) </a:t>
            </a:r>
            <a:r>
              <a:rPr lang="en-US" dirty="0"/>
              <a:t>to the next node in the </a:t>
            </a:r>
            <a:r>
              <a:rPr lang="en-US" dirty="0" smtClean="0"/>
              <a:t>sequence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This is called a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singly linked </a:t>
            </a: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list</a:t>
            </a:r>
            <a:endParaRPr lang="lv-LV" b="1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Notice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the single variable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used to access the entire list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Also note the last node in the list has a null pointer ( \ )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44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Singly Linked List</a:t>
            </a:r>
            <a:endParaRPr lang="en-US" altLang="lv-LV" dirty="0" smtClean="0">
              <a:cs typeface="Tahoma" panose="020B0604030504040204" pitchFamily="34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921251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A singly linked list is a concrete data structure consisting of a sequence of nodes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Each node stores</a:t>
            </a:r>
          </a:p>
          <a:p>
            <a:pPr lvl="1" eaLnBrk="1" hangingPunct="1">
              <a:lnSpc>
                <a:spcPct val="90000"/>
              </a:lnSpc>
            </a:pPr>
            <a:r>
              <a:rPr lang="lv-LV" altLang="lv-LV" sz="2000" dirty="0" smtClean="0"/>
              <a:t>info (useful </a:t>
            </a:r>
            <a:r>
              <a:rPr lang="en-US" altLang="lv-LV" sz="2000" dirty="0" smtClean="0"/>
              <a:t>element</a:t>
            </a:r>
            <a:r>
              <a:rPr lang="lv-LV" altLang="lv-LV" sz="2000" dirty="0" smtClean="0"/>
              <a:t> of some type)</a:t>
            </a:r>
            <a:endParaRPr lang="en-US" altLang="lv-LV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link to the next node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42AFEB6-EBDA-4B56-A97C-B181520C3166}" type="slidenum">
              <a:rPr lang="en-US" altLang="lv-LV" sz="1400"/>
              <a:pPr eaLnBrk="1" hangingPunct="1"/>
              <a:t>7</a:t>
            </a:fld>
            <a:endParaRPr lang="en-US" altLang="lv-LV" sz="1400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70104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3" name="Text Box 11"/>
          <p:cNvSpPr txBox="1">
            <a:spLocks noChangeArrowheads="1"/>
          </p:cNvSpPr>
          <p:nvPr/>
        </p:nvSpPr>
        <p:spPr bwMode="auto">
          <a:xfrm>
            <a:off x="8458201" y="1981201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next</a:t>
            </a:r>
          </a:p>
        </p:txBody>
      </p:sp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7011729" y="3438526"/>
            <a:ext cx="6053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lv-LV" altLang="lv-LV" sz="2000" dirty="0" smtClean="0">
                <a:solidFill>
                  <a:schemeClr val="tx2"/>
                </a:solidFill>
              </a:rPr>
              <a:t>info</a:t>
            </a:r>
            <a:endParaRPr lang="en-US" altLang="lv-LV" sz="2000" dirty="0">
              <a:solidFill>
                <a:schemeClr val="tx2"/>
              </a:solidFill>
            </a:endParaRPr>
          </a:p>
        </p:txBody>
      </p:sp>
      <p:sp>
        <p:nvSpPr>
          <p:cNvPr id="4105" name="Text Box 13"/>
          <p:cNvSpPr txBox="1">
            <a:spLocks noChangeArrowheads="1"/>
          </p:cNvSpPr>
          <p:nvPr/>
        </p:nvSpPr>
        <p:spPr bwMode="auto">
          <a:xfrm>
            <a:off x="8364618" y="3352801"/>
            <a:ext cx="7713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lv-LV" altLang="lv-LV" sz="2000" dirty="0" smtClean="0"/>
              <a:t>Node</a:t>
            </a:r>
            <a:endParaRPr lang="en-US" altLang="lv-LV" sz="2000" dirty="0"/>
          </a:p>
        </p:txBody>
      </p:sp>
      <p:sp>
        <p:nvSpPr>
          <p:cNvPr id="4106" name="AutoShape 14"/>
          <p:cNvSpPr>
            <a:spLocks noChangeArrowheads="1"/>
          </p:cNvSpPr>
          <p:nvPr/>
        </p:nvSpPr>
        <p:spPr bwMode="auto">
          <a:xfrm>
            <a:off x="6705600" y="1828800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7" name="Rectangle 17"/>
          <p:cNvSpPr>
            <a:spLocks noChangeArrowheads="1"/>
          </p:cNvSpPr>
          <p:nvPr/>
        </p:nvSpPr>
        <p:spPr bwMode="auto">
          <a:xfrm>
            <a:off x="76200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8" name="Line 18"/>
          <p:cNvSpPr>
            <a:spLocks noChangeShapeType="1"/>
          </p:cNvSpPr>
          <p:nvPr/>
        </p:nvSpPr>
        <p:spPr bwMode="auto">
          <a:xfrm>
            <a:off x="7315200" y="24384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09" name="Line 19"/>
          <p:cNvSpPr>
            <a:spLocks noChangeShapeType="1"/>
          </p:cNvSpPr>
          <p:nvPr/>
        </p:nvSpPr>
        <p:spPr bwMode="auto">
          <a:xfrm flipV="1">
            <a:off x="7924800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10" name="Rectangle 20"/>
          <p:cNvSpPr>
            <a:spLocks noChangeArrowheads="1"/>
          </p:cNvSpPr>
          <p:nvPr/>
        </p:nvSpPr>
        <p:spPr bwMode="auto">
          <a:xfrm>
            <a:off x="2438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1" name="Text Box 22"/>
          <p:cNvSpPr txBox="1">
            <a:spLocks noChangeArrowheads="1"/>
          </p:cNvSpPr>
          <p:nvPr/>
        </p:nvSpPr>
        <p:spPr bwMode="auto">
          <a:xfrm>
            <a:off x="2582863" y="5781676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112" name="Rectangle 24"/>
          <p:cNvSpPr>
            <a:spLocks noChangeArrowheads="1"/>
          </p:cNvSpPr>
          <p:nvPr/>
        </p:nvSpPr>
        <p:spPr bwMode="auto">
          <a:xfrm>
            <a:off x="3048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3" name="Line 25"/>
          <p:cNvSpPr>
            <a:spLocks noChangeShapeType="1"/>
          </p:cNvSpPr>
          <p:nvPr/>
        </p:nvSpPr>
        <p:spPr bwMode="auto">
          <a:xfrm>
            <a:off x="27432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14" name="Line 26"/>
          <p:cNvSpPr>
            <a:spLocks noChangeShapeType="1"/>
          </p:cNvSpPr>
          <p:nvPr/>
        </p:nvSpPr>
        <p:spPr bwMode="auto">
          <a:xfrm flipV="1">
            <a:off x="33528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15" name="Rectangle 27"/>
          <p:cNvSpPr>
            <a:spLocks noChangeArrowheads="1"/>
          </p:cNvSpPr>
          <p:nvPr/>
        </p:nvSpPr>
        <p:spPr bwMode="auto">
          <a:xfrm>
            <a:off x="4267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6" name="Rectangle 28"/>
          <p:cNvSpPr>
            <a:spLocks noChangeArrowheads="1"/>
          </p:cNvSpPr>
          <p:nvPr/>
        </p:nvSpPr>
        <p:spPr bwMode="auto">
          <a:xfrm>
            <a:off x="4876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7" name="Line 29"/>
          <p:cNvSpPr>
            <a:spLocks noChangeShapeType="1"/>
          </p:cNvSpPr>
          <p:nvPr/>
        </p:nvSpPr>
        <p:spPr bwMode="auto">
          <a:xfrm flipV="1">
            <a:off x="51816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18" name="Rectangle 30"/>
          <p:cNvSpPr>
            <a:spLocks noChangeArrowheads="1"/>
          </p:cNvSpPr>
          <p:nvPr/>
        </p:nvSpPr>
        <p:spPr bwMode="auto">
          <a:xfrm>
            <a:off x="6096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9" name="Rectangle 31"/>
          <p:cNvSpPr>
            <a:spLocks noChangeArrowheads="1"/>
          </p:cNvSpPr>
          <p:nvPr/>
        </p:nvSpPr>
        <p:spPr bwMode="auto">
          <a:xfrm>
            <a:off x="67056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20" name="Line 32"/>
          <p:cNvSpPr>
            <a:spLocks noChangeShapeType="1"/>
          </p:cNvSpPr>
          <p:nvPr/>
        </p:nvSpPr>
        <p:spPr bwMode="auto">
          <a:xfrm flipV="1">
            <a:off x="70104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21" name="Rectangle 33"/>
          <p:cNvSpPr>
            <a:spLocks noChangeArrowheads="1"/>
          </p:cNvSpPr>
          <p:nvPr/>
        </p:nvSpPr>
        <p:spPr bwMode="auto">
          <a:xfrm>
            <a:off x="7924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22" name="Rectangle 34"/>
          <p:cNvSpPr>
            <a:spLocks noChangeArrowheads="1"/>
          </p:cNvSpPr>
          <p:nvPr/>
        </p:nvSpPr>
        <p:spPr bwMode="auto">
          <a:xfrm>
            <a:off x="8534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23" name="Line 35"/>
          <p:cNvSpPr>
            <a:spLocks noChangeShapeType="1"/>
          </p:cNvSpPr>
          <p:nvPr/>
        </p:nvSpPr>
        <p:spPr bwMode="auto">
          <a:xfrm flipV="1">
            <a:off x="88392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24" name="Text Box 37"/>
          <p:cNvSpPr txBox="1">
            <a:spLocks noChangeArrowheads="1"/>
          </p:cNvSpPr>
          <p:nvPr/>
        </p:nvSpPr>
        <p:spPr bwMode="auto">
          <a:xfrm>
            <a:off x="4411663" y="5781676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125" name="Line 38"/>
          <p:cNvSpPr>
            <a:spLocks noChangeShapeType="1"/>
          </p:cNvSpPr>
          <p:nvPr/>
        </p:nvSpPr>
        <p:spPr bwMode="auto">
          <a:xfrm>
            <a:off x="45720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26" name="Text Box 39"/>
          <p:cNvSpPr txBox="1">
            <a:spLocks noChangeArrowheads="1"/>
          </p:cNvSpPr>
          <p:nvPr/>
        </p:nvSpPr>
        <p:spPr bwMode="auto">
          <a:xfrm>
            <a:off x="6240463" y="5781676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127" name="Line 40"/>
          <p:cNvSpPr>
            <a:spLocks noChangeShapeType="1"/>
          </p:cNvSpPr>
          <p:nvPr/>
        </p:nvSpPr>
        <p:spPr bwMode="auto">
          <a:xfrm>
            <a:off x="64008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28" name="Text Box 41"/>
          <p:cNvSpPr txBox="1">
            <a:spLocks noChangeArrowheads="1"/>
          </p:cNvSpPr>
          <p:nvPr/>
        </p:nvSpPr>
        <p:spPr bwMode="auto">
          <a:xfrm>
            <a:off x="8059739" y="5781676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4129" name="Line 42"/>
          <p:cNvSpPr>
            <a:spLocks noChangeShapeType="1"/>
          </p:cNvSpPr>
          <p:nvPr/>
        </p:nvSpPr>
        <p:spPr bwMode="auto">
          <a:xfrm>
            <a:off x="82296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30" name="Text Box 43"/>
          <p:cNvSpPr txBox="1">
            <a:spLocks noChangeArrowheads="1"/>
          </p:cNvSpPr>
          <p:nvPr/>
        </p:nvSpPr>
        <p:spPr bwMode="auto">
          <a:xfrm>
            <a:off x="9726613" y="46783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  <a:endParaRPr lang="en-US" altLang="lv-LV" sz="2000" b="1"/>
          </a:p>
        </p:txBody>
      </p:sp>
    </p:spTree>
    <p:extLst>
      <p:ext uri="{BB962C8B-B14F-4D97-AF65-F5344CB8AC3E}">
        <p14:creationId xmlns:p14="http://schemas.microsoft.com/office/powerpoint/2010/main" val="179607001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Singly Linked Node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IntSLLNode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public: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IntSLLNode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next = 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sv-SE" sz="2000" dirty="0">
                <a:latin typeface="Courier New" pitchFamily="49" charset="0"/>
                <a:cs typeface="Courier New" pitchFamily="49" charset="0"/>
              </a:rPr>
              <a:t>	   IntSLLNode(int i, IntSLLNode *in = 0){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info = i; next = in;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int info;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IntSLLNode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*next;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200"/>
              </a:spcBef>
            </a:pPr>
            <a:r>
              <a:rPr lang="en-US" dirty="0" smtClean="0">
                <a:cs typeface="Courier New" pitchFamily="49" charset="0"/>
              </a:rPr>
              <a:t>As can be seen here and in the previous figure, a node consists of two data members,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>
                <a:cs typeface="Courier New" pitchFamily="49" charset="0"/>
              </a:rPr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67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List storing Integers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820676" y="1752600"/>
            <a:ext cx="3761724" cy="4114800"/>
          </a:xfrm>
        </p:spPr>
        <p:txBody>
          <a:bodyPr/>
          <a:lstStyle/>
          <a:p>
            <a:r>
              <a:rPr lang="lv-LV" b="1" dirty="0" smtClean="0">
                <a:solidFill>
                  <a:srgbClr val="FF0000"/>
                </a:solidFill>
              </a:rPr>
              <a:t>Note: </a:t>
            </a:r>
            <a:r>
              <a:rPr lang="lv-LV" dirty="0" smtClean="0"/>
              <a:t>Some textbooks use </a:t>
            </a:r>
            <a:r>
              <a:rPr lang="lv-LV" b="1" dirty="0" smtClean="0"/>
              <a:t>tail</a:t>
            </a:r>
            <a:r>
              <a:rPr lang="lv-LV" dirty="0" smtClean="0"/>
              <a:t> to refer to the remaining part of the list (everything except the </a:t>
            </a:r>
            <a:r>
              <a:rPr lang="lv-LV" b="1" dirty="0" smtClean="0"/>
              <a:t>head</a:t>
            </a:r>
            <a:r>
              <a:rPr lang="lv-LV" dirty="0" smtClean="0"/>
              <a:t>).</a:t>
            </a:r>
            <a:endParaRPr lang="lv-LV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753876" cy="404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2215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3085</TotalTime>
  <Words>3410</Words>
  <Application>Microsoft Office PowerPoint</Application>
  <PresentationFormat>Widescreen</PresentationFormat>
  <Paragraphs>618</Paragraphs>
  <Slides>50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ＭＳ Ｐゴシック</vt:lpstr>
      <vt:lpstr>Arial</vt:lpstr>
      <vt:lpstr>Calibri</vt:lpstr>
      <vt:lpstr>Courier New</vt:lpstr>
      <vt:lpstr>Liberation Mono</vt:lpstr>
      <vt:lpstr>Symbol</vt:lpstr>
      <vt:lpstr>Tahoma</vt:lpstr>
      <vt:lpstr>Times New Roman</vt:lpstr>
      <vt:lpstr>Wingdings</vt:lpstr>
      <vt:lpstr>Notebook</vt:lpstr>
      <vt:lpstr>Week04 List Structures</vt:lpstr>
      <vt:lpstr>PowerPoint Presentation</vt:lpstr>
      <vt:lpstr>Objectives</vt:lpstr>
      <vt:lpstr>Introduction</vt:lpstr>
      <vt:lpstr>Abstract Data Type</vt:lpstr>
      <vt:lpstr>Singly Linked Lists</vt:lpstr>
      <vt:lpstr>Singly Linked List</vt:lpstr>
      <vt:lpstr>Singly Linked Node type</vt:lpstr>
      <vt:lpstr>List storing Integers</vt:lpstr>
      <vt:lpstr>Insert/Delete at the Head</vt:lpstr>
      <vt:lpstr>Special Cases at Deletion</vt:lpstr>
      <vt:lpstr>Insert/Delete at the Tail</vt:lpstr>
      <vt:lpstr>Locate and Delete</vt:lpstr>
      <vt:lpstr>Searching in Singly Linked Lists</vt:lpstr>
      <vt:lpstr>Doubly Linked Lists – Enable Stepping Back</vt:lpstr>
      <vt:lpstr>Doubly Linked List</vt:lpstr>
      <vt:lpstr>Doubly Linked Lists (continued)</vt:lpstr>
      <vt:lpstr>Insertion</vt:lpstr>
      <vt:lpstr>Insertion to Doubly Linked Lists</vt:lpstr>
      <vt:lpstr>Doubly Linked Lists (continued)</vt:lpstr>
      <vt:lpstr>Deletion</vt:lpstr>
      <vt:lpstr>Performance</vt:lpstr>
      <vt:lpstr>Circular Lists</vt:lpstr>
      <vt:lpstr>Circular Lists (continued)</vt:lpstr>
      <vt:lpstr>Circular Lists (continued)</vt:lpstr>
      <vt:lpstr>Lists in the Standard Template Library</vt:lpstr>
      <vt:lpstr>The STL</vt:lpstr>
      <vt:lpstr>The STL</vt:lpstr>
      <vt:lpstr>Basic model</vt:lpstr>
      <vt:lpstr>The STL</vt:lpstr>
      <vt:lpstr>Basic model</vt:lpstr>
      <vt:lpstr>Containers (hold sequences in difference ways)</vt:lpstr>
      <vt:lpstr>"Generic algorithm": find()</vt:lpstr>
      <vt:lpstr>find() – Different Types/Containers</vt:lpstr>
      <vt:lpstr>Algorithms and iterators</vt:lpstr>
      <vt:lpstr>Simple algorithm: find_if()</vt:lpstr>
      <vt:lpstr>Predicates</vt:lpstr>
      <vt:lpstr>Concluding Remarks</vt:lpstr>
      <vt:lpstr>Containers and Iterators</vt:lpstr>
      <vt:lpstr>Containers</vt:lpstr>
      <vt:lpstr>Iterating through a Container</vt:lpstr>
      <vt:lpstr>Implementing Iterators</vt:lpstr>
      <vt:lpstr>STL Iterators in C++</vt:lpstr>
      <vt:lpstr>Sequence ADT</vt:lpstr>
      <vt:lpstr>Applications of Sequences</vt:lpstr>
      <vt:lpstr>Linked List Implementation</vt:lpstr>
      <vt:lpstr>Array-based Implementation</vt:lpstr>
      <vt:lpstr>Comparing Sequence Implementations</vt:lpstr>
      <vt:lpstr>Position ADT</vt:lpstr>
      <vt:lpstr>Node List ADT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192</cp:revision>
  <cp:lastPrinted>1601-01-01T00:00:00Z</cp:lastPrinted>
  <dcterms:created xsi:type="dcterms:W3CDTF">1601-01-01T00:00:00Z</dcterms:created>
  <dcterms:modified xsi:type="dcterms:W3CDTF">2021-09-20T07:15:39Z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