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3"/>
  </p:notesMasterIdLst>
  <p:handoutMasterIdLst>
    <p:handoutMasterId r:id="rId114"/>
  </p:handoutMasterIdLst>
  <p:sldIdLst>
    <p:sldId id="280" r:id="rId2"/>
    <p:sldId id="328" r:id="rId3"/>
    <p:sldId id="306" r:id="rId4"/>
    <p:sldId id="329"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71" r:id="rId43"/>
    <p:sldId id="372"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3" r:id="rId65"/>
    <p:sldId id="394" r:id="rId66"/>
    <p:sldId id="395" r:id="rId67"/>
    <p:sldId id="396" r:id="rId68"/>
    <p:sldId id="397" r:id="rId69"/>
    <p:sldId id="398" r:id="rId70"/>
    <p:sldId id="399" r:id="rId71"/>
    <p:sldId id="400" r:id="rId72"/>
    <p:sldId id="401" r:id="rId73"/>
    <p:sldId id="402" r:id="rId74"/>
    <p:sldId id="403" r:id="rId75"/>
    <p:sldId id="404" r:id="rId76"/>
    <p:sldId id="405" r:id="rId77"/>
    <p:sldId id="406" r:id="rId78"/>
    <p:sldId id="407" r:id="rId79"/>
    <p:sldId id="408" r:id="rId80"/>
    <p:sldId id="409" r:id="rId81"/>
    <p:sldId id="410" r:id="rId82"/>
    <p:sldId id="412" r:id="rId83"/>
    <p:sldId id="415" r:id="rId84"/>
    <p:sldId id="416" r:id="rId85"/>
    <p:sldId id="417" r:id="rId86"/>
    <p:sldId id="418" r:id="rId87"/>
    <p:sldId id="419" r:id="rId88"/>
    <p:sldId id="420" r:id="rId89"/>
    <p:sldId id="421" r:id="rId90"/>
    <p:sldId id="422" r:id="rId91"/>
    <p:sldId id="423" r:id="rId92"/>
    <p:sldId id="424" r:id="rId93"/>
    <p:sldId id="425" r:id="rId94"/>
    <p:sldId id="426" r:id="rId95"/>
    <p:sldId id="439" r:id="rId96"/>
    <p:sldId id="440" r:id="rId97"/>
    <p:sldId id="441" r:id="rId98"/>
    <p:sldId id="442" r:id="rId99"/>
    <p:sldId id="443" r:id="rId100"/>
    <p:sldId id="444" r:id="rId101"/>
    <p:sldId id="445" r:id="rId102"/>
    <p:sldId id="446" r:id="rId103"/>
    <p:sldId id="447" r:id="rId104"/>
    <p:sldId id="448" r:id="rId105"/>
    <p:sldId id="449" r:id="rId106"/>
    <p:sldId id="450" r:id="rId107"/>
    <p:sldId id="451" r:id="rId108"/>
    <p:sldId id="456" r:id="rId109"/>
    <p:sldId id="452" r:id="rId110"/>
    <p:sldId id="453" r:id="rId111"/>
    <p:sldId id="454" r:id="rId11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328"/>
            <p14:sldId id="306"/>
            <p14:sldId id="329"/>
          </p14:sldIdLst>
        </p14:section>
        <p14:section name="C++ Vectors" id="{9ED2AEFD-4B31-4EE5-B53E-C25EFAC39B59}">
          <p14:sldIdLst>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Lst>
        </p14:section>
        <p14:section name="Vector Class" id="{293C7C54-5CF4-4114-89C7-93C43FDBFBE7}">
          <p14:sldIdLst>
            <p14:sldId id="368"/>
            <p14:sldId id="371"/>
            <p14:sldId id="372"/>
            <p14:sldId id="373"/>
            <p14:sldId id="374"/>
            <p14:sldId id="375"/>
            <p14:sldId id="376"/>
            <p14:sldId id="377"/>
            <p14:sldId id="378"/>
            <p14:sldId id="379"/>
            <p14:sldId id="380"/>
            <p14:sldId id="381"/>
            <p14:sldId id="382"/>
            <p14:sldId id="383"/>
          </p14:sldIdLst>
        </p14:section>
        <p14:section name="Templates" id="{BA2B2CC3-9763-406F-AAB1-F274E827B9D6}">
          <p14:sldIdLst>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Lst>
        </p14:section>
        <p14:section name="Other Containers" id="{F0656CEB-1603-436B-8F6F-63D9F91AE0F0}">
          <p14:sldIdLst>
            <p14:sldId id="412"/>
            <p14:sldId id="415"/>
            <p14:sldId id="416"/>
            <p14:sldId id="417"/>
            <p14:sldId id="418"/>
            <p14:sldId id="419"/>
            <p14:sldId id="420"/>
            <p14:sldId id="421"/>
            <p14:sldId id="422"/>
            <p14:sldId id="423"/>
            <p14:sldId id="424"/>
            <p14:sldId id="425"/>
            <p14:sldId id="426"/>
            <p14:sldId id="439"/>
            <p14:sldId id="440"/>
            <p14:sldId id="441"/>
            <p14:sldId id="442"/>
            <p14:sldId id="443"/>
            <p14:sldId id="444"/>
            <p14:sldId id="445"/>
            <p14:sldId id="446"/>
            <p14:sldId id="447"/>
            <p14:sldId id="448"/>
            <p14:sldId id="449"/>
            <p14:sldId id="450"/>
            <p14:sldId id="451"/>
            <p14:sldId id="456"/>
            <p14:sldId id="452"/>
            <p14:sldId id="453"/>
            <p14:sldId id="45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71" autoAdjust="0"/>
    <p:restoredTop sz="82599" autoAdjust="0"/>
  </p:normalViewPr>
  <p:slideViewPr>
    <p:cSldViewPr>
      <p:cViewPr varScale="1">
        <p:scale>
          <a:sx n="95" d="100"/>
          <a:sy n="95" d="100"/>
        </p:scale>
        <p:origin x="558"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4BCE8937-BA10-475E-AD41-74C2778330FD}"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580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E8D070D7-C89B-4AE7-8644-EE4FAB9B19AD}"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860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DC22166A-5C59-4FB1-BE19-FF99241876D7}"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0334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CF73EF01-64C3-4B75-8B6A-E39823F82950}"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8723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44B92E3F-0221-466F-AF3C-37F5418C670B}"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475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3AFF5EA-F0DA-4510-8DF2-B00295CF64A4}"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329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B9AEC8A3-480B-4D46-8442-8BA30F2DE903}" type="slidenum">
              <a:rPr lang="en-US" altLang="en-US">
                <a:latin typeface="Arial" panose="020B0604020202020204" pitchFamily="34" charset="0"/>
              </a:rPr>
              <a:pPr/>
              <a:t>22</a:t>
            </a:fld>
            <a:endParaRPr lang="en-US" altLang="en-US">
              <a:latin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3386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5336992F-DEAE-403F-B914-617A70D0B563}" type="slidenum">
              <a:rPr lang="en-US" altLang="en-US">
                <a:latin typeface="Arial" panose="020B0604020202020204" pitchFamily="34" charset="0"/>
              </a:rPr>
              <a:pPr/>
              <a:t>29</a:t>
            </a:fld>
            <a:endParaRPr lang="en-US" altLang="en-US">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99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AF5D85D-0EA0-4D58-8770-3DA5D1D5951B}" type="slidenum">
              <a:rPr lang="en-US" altLang="en-US">
                <a:latin typeface="Arial" panose="020B0604020202020204" pitchFamily="34" charset="0"/>
              </a:rPr>
              <a:pPr/>
              <a:t>30</a:t>
            </a:fld>
            <a:endParaRPr lang="en-US" altLang="en-US">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6973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15EAD2F-65B0-4F93-8EBA-9FE480D715D4}" type="slidenum">
              <a:rPr lang="en-US" altLang="en-US">
                <a:latin typeface="Arial" panose="020B0604020202020204" pitchFamily="34" charset="0"/>
              </a:rPr>
              <a:pPr/>
              <a:t>31</a:t>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71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381000" y="685800"/>
            <a:ext cx="6096000" cy="3429000"/>
          </a:xfrm>
          <a:ln/>
        </p:spPr>
      </p:sp>
      <p:sp>
        <p:nvSpPr>
          <p:cNvPr id="9219" name="Notes Placeholder 2"/>
          <p:cNvSpPr>
            <a:spLocks noGrp="1"/>
          </p:cNvSpPr>
          <p:nvPr>
            <p:ph type="body" idx="1"/>
          </p:nvPr>
        </p:nvSpPr>
        <p:spPr>
          <a:noFill/>
        </p:spPr>
        <p:txBody>
          <a:bodyPr/>
          <a:lstStyle/>
          <a:p>
            <a:endParaRPr lang="lv-LV" altLang="lv-LV" smtClean="0">
              <a:latin typeface="Arial" panose="020B0604020202020204" pitchFamily="34" charset="0"/>
            </a:endParaRPr>
          </a:p>
        </p:txBody>
      </p:sp>
      <p:sp>
        <p:nvSpPr>
          <p:cNvPr id="9220" name="Header Placeholder 3"/>
          <p:cNvSpPr>
            <a:spLocks noGrp="1"/>
          </p:cNvSpPr>
          <p:nvPr>
            <p:ph type="hdr" sz="quarter"/>
          </p:nvPr>
        </p:nvSpPr>
        <p:spPr>
          <a:xfrm>
            <a:off x="0" y="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Algoritmu testēšana un atkļūdošana mācību programmēšanas uzdevumiem</a:t>
            </a:r>
          </a:p>
        </p:txBody>
      </p:sp>
      <p:sp>
        <p:nvSpPr>
          <p:cNvPr id="9221" name="Footer Placeholder 4"/>
          <p:cNvSpPr>
            <a:spLocks noGrp="1"/>
          </p:cNvSpPr>
          <p:nvPr>
            <p:ph type="ftr" sz="quarter" idx="4"/>
          </p:nvPr>
        </p:nvSpPr>
        <p:spPr>
          <a:xfrm>
            <a:off x="0"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Guntis Arnicāns</a:t>
            </a:r>
          </a:p>
        </p:txBody>
      </p:sp>
      <p:sp>
        <p:nvSpPr>
          <p:cNvPr id="9222"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1DB7BB-F0AC-4EB2-BBC0-DD4C3463AA75}" type="slidenum">
              <a:rPr lang="lv-LV" altLang="lv-LV" sz="1200" smtClean="0">
                <a:latin typeface="Arial" panose="020B0604020202020204" pitchFamily="34" charset="0"/>
              </a:rPr>
              <a:pPr/>
              <a:t>2</a:t>
            </a:fld>
            <a:endParaRPr lang="lv-LV" altLang="lv-LV" sz="1200" smtClean="0">
              <a:latin typeface="Arial" panose="020B0604020202020204" pitchFamily="34" charset="0"/>
            </a:endParaRPr>
          </a:p>
        </p:txBody>
      </p:sp>
    </p:spTree>
    <p:extLst>
      <p:ext uri="{BB962C8B-B14F-4D97-AF65-F5344CB8AC3E}">
        <p14:creationId xmlns:p14="http://schemas.microsoft.com/office/powerpoint/2010/main" val="1055953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E9D21C6E-C797-4A30-A70B-B3BD6F3FF1E5}" type="slidenum">
              <a:rPr lang="en-US" altLang="en-US">
                <a:latin typeface="Arial" panose="020B0604020202020204" pitchFamily="34" charset="0"/>
              </a:rPr>
              <a:pPr/>
              <a:t>32</a:t>
            </a:fld>
            <a:endParaRPr lang="en-US" altLang="en-US">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9515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DD70C926-8FBB-473F-890E-E5C7A908D03E}" type="slidenum">
              <a:rPr lang="en-US" altLang="en-US">
                <a:latin typeface="Arial" panose="020B0604020202020204" pitchFamily="34" charset="0"/>
              </a:rPr>
              <a:pPr/>
              <a:t>33</a:t>
            </a:fld>
            <a:endParaRPr lang="en-US" altLang="en-US">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5237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65B33B6F-5460-4CD1-957E-1648EE966FC7}" type="slidenum">
              <a:rPr lang="en-US" altLang="en-US">
                <a:latin typeface="Arial" panose="020B0604020202020204" pitchFamily="34" charset="0"/>
              </a:rPr>
              <a:pPr/>
              <a:t>34</a:t>
            </a:fld>
            <a:endParaRPr lang="en-US" altLang="en-US">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254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657EDF2-F91E-41E5-8F9D-E7E92678701F}" type="slidenum">
              <a:rPr lang="en-US" altLang="en-US">
                <a:latin typeface="Arial" panose="020B0604020202020204" pitchFamily="34" charset="0"/>
              </a:rPr>
              <a:pPr/>
              <a:t>35</a:t>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9091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272E07E-2FB5-468F-B521-3F4069889C5F}" type="slidenum">
              <a:rPr lang="en-US" altLang="en-US">
                <a:latin typeface="Arial" panose="020B0604020202020204" pitchFamily="34" charset="0"/>
              </a:rPr>
              <a:pPr/>
              <a:t>36</a:t>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9055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D7A052BF-8A6B-4958-96A1-99F2EFF13D7B}" type="slidenum">
              <a:rPr lang="en-US" altLang="en-US">
                <a:latin typeface="Arial" panose="020B0604020202020204" pitchFamily="34" charset="0"/>
              </a:rPr>
              <a:pPr/>
              <a:t>37</a:t>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408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1E453C2-8D30-4641-8D65-ABFFE8FF05DC}" type="slidenum">
              <a:rPr lang="en-US" altLang="en-US">
                <a:latin typeface="Arial" panose="020B0604020202020204" pitchFamily="34" charset="0"/>
              </a:rPr>
              <a:pPr/>
              <a:t>38</a:t>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2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7DFE9C4-0A38-41C4-B0A5-6C3D695AD459}" type="slidenum">
              <a:rPr lang="en-US" altLang="en-US">
                <a:latin typeface="Arial" panose="020B0604020202020204" pitchFamily="34" charset="0"/>
              </a:rPr>
              <a:pPr/>
              <a:t>39</a:t>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567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2F5B4D67-B0C2-41E0-8C42-613D33211E85}" type="slidenum">
              <a:rPr lang="en-US" altLang="en-US">
                <a:latin typeface="Arial" panose="020B0604020202020204" pitchFamily="34" charset="0"/>
              </a:rPr>
              <a:pPr/>
              <a:t>40</a:t>
            </a:fld>
            <a:endParaRPr lang="en-US" altLang="en-US">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344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introduction to the STL, the containers and algorithms part of the C++ standard library. Here we’ll meet sequences, iterators, and containers (such as vector, list, and map). The algorithms include find(), </a:t>
            </a:r>
            <a:r>
              <a:rPr lang="en-US" dirty="0" err="1" smtClean="0"/>
              <a:t>find_if</a:t>
            </a:r>
            <a:r>
              <a:rPr lang="en-US" dirty="0" smtClean="0"/>
              <a:t>(), sort(), copy(), </a:t>
            </a:r>
            <a:r>
              <a:rPr lang="en-US" dirty="0" err="1" smtClean="0"/>
              <a:t>copy_if</a:t>
            </a:r>
            <a:r>
              <a:rPr lang="en-US" dirty="0" smtClean="0"/>
              <a:t>(), and accumulate().</a:t>
            </a:r>
          </a:p>
        </p:txBody>
      </p:sp>
    </p:spTree>
    <p:extLst>
      <p:ext uri="{BB962C8B-B14F-4D97-AF65-F5344CB8AC3E}">
        <p14:creationId xmlns:p14="http://schemas.microsoft.com/office/powerpoint/2010/main" val="334389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3</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8A13C516-26F5-48DD-85F7-1B83D355EEBB}"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685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7696612-69F9-4CBB-9D80-F47EA7B47C05}" type="slidenum">
              <a:rPr lang="en-US" altLang="en-US">
                <a:latin typeface="Arial" panose="020B0604020202020204" pitchFamily="34" charset="0"/>
              </a:rPr>
              <a:pPr/>
              <a:t>6</a:t>
            </a:fld>
            <a:endParaRPr lang="en-US" altLang="en-US">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93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B1336580-AB57-4B55-9CB2-CBBEA7F2CC75}"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250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43D5B8C1-5E35-4D17-8D8D-7B8E2BEA1BEA}"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923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9E8A78A3-0D02-4B3F-A9A0-27081878B41F}"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9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3BCDA647-6C56-41AC-ACA1-04D041942B7C}"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2349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Stroustrup/Programming - Nov'13</a:t>
            </a:r>
          </a:p>
        </p:txBody>
      </p:sp>
      <p:sp>
        <p:nvSpPr>
          <p:cNvPr id="7" name="Rectangle 6"/>
          <p:cNvSpPr>
            <a:spLocks noGrp="1" noChangeArrowheads="1"/>
          </p:cNvSpPr>
          <p:nvPr>
            <p:ph type="sldNum" sz="quarter" idx="12"/>
          </p:nvPr>
        </p:nvSpPr>
        <p:spPr>
          <a:ln/>
        </p:spPr>
        <p:txBody>
          <a:bodyPr/>
          <a:lstStyle>
            <a:lvl1pPr>
              <a:defRPr/>
            </a:lvl1pPr>
          </a:lstStyle>
          <a:p>
            <a:fld id="{44B9745C-48B4-48DE-9F63-7FA94677C461}" type="slidenum">
              <a:rPr lang="en-US" altLang="en-US"/>
              <a:pPr/>
              <a:t>‹#›</a:t>
            </a:fld>
            <a:endParaRPr lang="en-US" altLang="en-US"/>
          </a:p>
        </p:txBody>
      </p:sp>
    </p:spTree>
    <p:extLst>
      <p:ext uri="{BB962C8B-B14F-4D97-AF65-F5344CB8AC3E}">
        <p14:creationId xmlns:p14="http://schemas.microsoft.com/office/powerpoint/2010/main" val="1242727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699" r:id="rId6"/>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nen-tracer-682.appspot.com/data-structures/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en-US" altLang="lv-LV" dirty="0" smtClean="0">
                <a:ea typeface="ＭＳ Ｐゴシック" panose="020B0600070205080204" pitchFamily="34" charset="-128"/>
              </a:rPr>
              <a:t>2.3</a:t>
            </a:r>
            <a:r>
              <a:rPr lang="lv-LV" altLang="lv-LV" dirty="0" smtClean="0">
                <a:ea typeface="ＭＳ Ｐゴシック" panose="020B0600070205080204" pitchFamily="34" charset="-128"/>
              </a:rPr>
              <a:t>. </a:t>
            </a:r>
            <a:r>
              <a:rPr lang="en-US" altLang="lv-LV" dirty="0" smtClean="0">
                <a:ea typeface="ＭＳ Ｐゴシック" panose="020B0600070205080204" pitchFamily="34" charset="-128"/>
              </a:rPr>
              <a:t>STL for Vectors, Stacks and Maps</a:t>
            </a: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a:p>
            <a:pPr eaLnBrk="1" hangingPunct="1"/>
            <a:r>
              <a:rPr lang="en-US" altLang="lv-LV" dirty="0" smtClean="0">
                <a:ea typeface="ＭＳ Ｐゴシック" panose="020B0600070205080204" pitchFamily="34" charset="-128"/>
              </a:rPr>
              <a:t>Data Structures and Algorithms</a:t>
            </a:r>
          </a:p>
          <a:p>
            <a:pPr eaLnBrk="1" hangingPunct="1"/>
            <a:r>
              <a:rPr lang="lv-LV" altLang="lv-LV" dirty="0" smtClean="0">
                <a:hlinkClick r:id="rId3"/>
              </a:rPr>
              <a:t>http://linen-tracer-682.appspot.com/data-structures/index.html</a:t>
            </a:r>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lists and sizes</a:t>
            </a:r>
            <a:endParaRPr lang="en-US" dirty="0"/>
          </a:p>
        </p:txBody>
      </p:sp>
      <p:sp>
        <p:nvSpPr>
          <p:cNvPr id="3" name="Content Placeholder 2"/>
          <p:cNvSpPr>
            <a:spLocks noGrp="1"/>
          </p:cNvSpPr>
          <p:nvPr>
            <p:ph idx="1"/>
          </p:nvPr>
        </p:nvSpPr>
        <p:spPr/>
        <p:txBody>
          <a:bodyPr/>
          <a:lstStyle/>
          <a:p>
            <a:pPr>
              <a:defRPr/>
            </a:pPr>
            <a:r>
              <a:rPr lang="en-US" dirty="0"/>
              <a:t>If we initialize a vector by 17 is it</a:t>
            </a:r>
          </a:p>
          <a:p>
            <a:pPr lvl="1">
              <a:defRPr/>
            </a:pPr>
            <a:r>
              <a:rPr lang="en-US" sz="2000" dirty="0"/>
              <a:t>17 elements (with value 0)?</a:t>
            </a:r>
          </a:p>
          <a:p>
            <a:pPr lvl="1">
              <a:defRPr/>
            </a:pPr>
            <a:r>
              <a:rPr lang="en-US" sz="2000" dirty="0"/>
              <a:t>1 element with value 17?</a:t>
            </a:r>
          </a:p>
          <a:p>
            <a:pPr>
              <a:defRPr/>
            </a:pPr>
            <a:r>
              <a:rPr lang="en-US" dirty="0"/>
              <a:t>By convention use</a:t>
            </a:r>
          </a:p>
          <a:p>
            <a:pPr lvl="1">
              <a:defRPr/>
            </a:pPr>
            <a:r>
              <a:rPr lang="en-US" sz="2000" dirty="0"/>
              <a:t>() for number of elements</a:t>
            </a:r>
          </a:p>
          <a:p>
            <a:pPr lvl="1">
              <a:defRPr/>
            </a:pPr>
            <a:r>
              <a:rPr lang="en-US" sz="2000" dirty="0"/>
              <a:t>{} for elements</a:t>
            </a:r>
          </a:p>
          <a:p>
            <a:pPr>
              <a:defRPr/>
            </a:pPr>
            <a:r>
              <a:rPr lang="en-US" dirty="0"/>
              <a:t>For example</a:t>
            </a:r>
          </a:p>
          <a:p>
            <a:pPr lvl="1">
              <a:defRPr/>
            </a:pPr>
            <a:r>
              <a:rPr lang="en-US" sz="2000" b="1" dirty="0"/>
              <a:t>vector v1(17);	 // </a:t>
            </a:r>
            <a:r>
              <a:rPr lang="en-US" sz="2000" i="1" dirty="0"/>
              <a:t>17 elements, each with the value 0</a:t>
            </a:r>
          </a:p>
          <a:p>
            <a:pPr lvl="1">
              <a:defRPr/>
            </a:pPr>
            <a:r>
              <a:rPr lang="en-US" sz="2000" b="1" dirty="0"/>
              <a:t>vector v2 {17};	 // </a:t>
            </a:r>
            <a:r>
              <a:rPr lang="en-US" sz="2000" i="1" dirty="0"/>
              <a:t>1 element with value 17</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895160AF-DA84-4DCC-BA5A-6F24C82A992E}" type="slidenum">
              <a:rPr lang="en-US" altLang="en-US">
                <a:latin typeface="Arial" panose="020B0604020202020204" pitchFamily="34" charset="0"/>
              </a:rPr>
              <a:pPr/>
              <a:t>10</a:t>
            </a:fld>
            <a:endParaRPr lang="en-US" altLang="en-US">
              <a:latin typeface="Arial" panose="020B0604020202020204" pitchFamily="34" charset="0"/>
            </a:endParaRPr>
          </a:p>
        </p:txBody>
      </p:sp>
    </p:spTree>
    <p:extLst>
      <p:ext uri="{BB962C8B-B14F-4D97-AF65-F5344CB8AC3E}">
        <p14:creationId xmlns:p14="http://schemas.microsoft.com/office/powerpoint/2010/main" val="2296622773"/>
      </p:ext>
    </p:extLst>
  </p:cSld>
  <p:clrMapOvr>
    <a:masterClrMapping/>
  </p:clrMapOvr>
  <p:transition spd="slow">
    <p:wip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Policy parameterization</a:t>
            </a:r>
          </a:p>
        </p:txBody>
      </p:sp>
      <p:sp>
        <p:nvSpPr>
          <p:cNvPr id="23555" name="Rectangle 3"/>
          <p:cNvSpPr>
            <a:spLocks noGrp="1" noChangeArrowheads="1"/>
          </p:cNvSpPr>
          <p:nvPr>
            <p:ph idx="1"/>
          </p:nvPr>
        </p:nvSpPr>
        <p:spPr/>
        <p:txBody>
          <a:bodyPr/>
          <a:lstStyle/>
          <a:p>
            <a:pPr eaLnBrk="1" hangingPunct="1">
              <a:defRPr/>
            </a:pPr>
            <a:r>
              <a:rPr lang="en-US" altLang="en-US" dirty="0">
                <a:ea typeface="Times New Roman" pitchFamily="18" charset="0"/>
              </a:rPr>
              <a:t>Use a named object as argument</a:t>
            </a:r>
          </a:p>
          <a:p>
            <a:pPr lvl="1" eaLnBrk="1" hangingPunct="1">
              <a:defRPr/>
            </a:pPr>
            <a:r>
              <a:rPr lang="en-US" altLang="en-US" sz="2000" dirty="0">
                <a:ea typeface="Times New Roman" pitchFamily="18" charset="0"/>
              </a:rPr>
              <a:t>If you want to do something complicated</a:t>
            </a:r>
          </a:p>
          <a:p>
            <a:pPr lvl="1" eaLnBrk="1" hangingPunct="1">
              <a:defRPr/>
            </a:pPr>
            <a:r>
              <a:rPr lang="en-US" altLang="en-US" sz="2000" dirty="0">
                <a:ea typeface="Times New Roman" pitchFamily="18" charset="0"/>
              </a:rPr>
              <a:t>If you feel the need for a comment</a:t>
            </a:r>
          </a:p>
          <a:p>
            <a:pPr lvl="1" eaLnBrk="1" hangingPunct="1">
              <a:defRPr/>
            </a:pPr>
            <a:r>
              <a:rPr lang="en-US" altLang="en-US" sz="2000" dirty="0">
                <a:ea typeface="ＭＳ Ｐゴシック" pitchFamily="34" charset="-128"/>
              </a:rPr>
              <a:t>If you want to do the same in several places</a:t>
            </a:r>
          </a:p>
          <a:p>
            <a:pPr eaLnBrk="1" hangingPunct="1">
              <a:defRPr/>
            </a:pPr>
            <a:r>
              <a:rPr lang="en-US" altLang="en-US" dirty="0">
                <a:ea typeface="ＭＳ Ｐゴシック" pitchFamily="34" charset="-128"/>
              </a:rPr>
              <a:t>Use a lambda expression as argument</a:t>
            </a:r>
          </a:p>
          <a:p>
            <a:pPr lvl="1" eaLnBrk="1" hangingPunct="1">
              <a:defRPr/>
            </a:pPr>
            <a:r>
              <a:rPr lang="en-US" altLang="en-US" sz="2000" dirty="0">
                <a:ea typeface="ＭＳ Ｐゴシック" pitchFamily="34" charset="-128"/>
              </a:rPr>
              <a:t>If what you want is short and obvious</a:t>
            </a:r>
          </a:p>
          <a:p>
            <a:pPr eaLnBrk="1" hangingPunct="1">
              <a:defRPr/>
            </a:pPr>
            <a:r>
              <a:rPr lang="en-US" altLang="en-US" dirty="0">
                <a:ea typeface="ＭＳ Ｐゴシック" pitchFamily="34" charset="-128"/>
              </a:rPr>
              <a:t>Choose based on clarity of code</a:t>
            </a:r>
          </a:p>
          <a:p>
            <a:pPr lvl="1" eaLnBrk="1" hangingPunct="1">
              <a:defRPr/>
            </a:pPr>
            <a:r>
              <a:rPr lang="en-US" altLang="en-US" sz="2000" dirty="0">
                <a:ea typeface="ＭＳ Ｐゴシック" pitchFamily="34" charset="-128"/>
              </a:rPr>
              <a:t>There are no performance differences between function objects and lambdas</a:t>
            </a:r>
          </a:p>
          <a:p>
            <a:pPr lvl="1" eaLnBrk="1" hangingPunct="1">
              <a:defRPr/>
            </a:pPr>
            <a:r>
              <a:rPr lang="en-US" altLang="en-US" sz="2000" dirty="0">
                <a:ea typeface="ＭＳ Ｐゴシック" pitchFamily="34" charset="-128"/>
              </a:rPr>
              <a:t>Function objects (and lambdas) tend to be faster than function arguments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60D77E69-1B96-451A-BFE1-EAF643D04D51}" type="slidenum">
              <a:rPr lang="en-US" altLang="en-US" sz="1400">
                <a:latin typeface="Arial" panose="020B0604020202020204" pitchFamily="34" charset="0"/>
              </a:rPr>
              <a:pPr eaLnBrk="1" hangingPunct="1">
                <a:spcBef>
                  <a:spcPct val="0"/>
                </a:spcBef>
                <a:buClrTx/>
                <a:buSzTx/>
                <a:buFontTx/>
                <a:buNone/>
              </a:pPr>
              <a:t>100</a:t>
            </a:fld>
            <a:endParaRPr lang="en-US" altLang="en-US" sz="1400">
              <a:latin typeface="Arial" panose="020B0604020202020204" pitchFamily="34" charset="0"/>
            </a:endParaRPr>
          </a:p>
        </p:txBody>
      </p:sp>
    </p:spTree>
    <p:extLst>
      <p:ext uri="{BB962C8B-B14F-4D97-AF65-F5344CB8AC3E}">
        <p14:creationId xmlns:p14="http://schemas.microsoft.com/office/powerpoint/2010/main" val="590495385"/>
      </p:ext>
    </p:extLst>
  </p:cSld>
  <p:clrMapOvr>
    <a:masterClrMapping/>
  </p:clrMapOvr>
  <p:transition spd="slow">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a:t>
            </a:r>
          </a:p>
        </p:txBody>
      </p:sp>
      <p:sp>
        <p:nvSpPr>
          <p:cNvPr id="21507"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template&lt;class T&gt; class vector {</a:t>
            </a:r>
          </a:p>
          <a:p>
            <a:pPr eaLnBrk="1" hangingPunct="1">
              <a:lnSpc>
                <a:spcPct val="80000"/>
              </a:lnSpc>
              <a:buFontTx/>
              <a:buNone/>
              <a:defRPr/>
            </a:pPr>
            <a:r>
              <a:rPr lang="en-US" altLang="en-US" sz="2000" b="1" dirty="0">
                <a:ea typeface="ＭＳ Ｐゴシック" pitchFamily="34" charset="-128"/>
              </a:rPr>
              <a:t>	T* elements;</a:t>
            </a:r>
          </a:p>
          <a:p>
            <a:pPr eaLnBrk="1" hangingPunct="1">
              <a:lnSpc>
                <a:spcPct val="80000"/>
              </a:lnSpc>
              <a:buFontTx/>
              <a:buNone/>
              <a:defRPr/>
            </a:pPr>
            <a:r>
              <a:rPr lang="en-US" altLang="en-US" sz="2000" b="1" dirty="0">
                <a:ea typeface="ＭＳ Ｐゴシック" pitchFamily="34" charset="-128"/>
              </a:rPr>
              <a:t>	// </a:t>
            </a:r>
            <a:r>
              <a:rPr lang="en-US" altLang="en-US" sz="2000" dirty="0">
                <a:ea typeface="ＭＳ Ｐゴシック" pitchFamily="34" charset="-128"/>
              </a:rPr>
              <a:t>…</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using value_type = T;</a:t>
            </a:r>
          </a:p>
          <a:p>
            <a:pPr eaLnBrk="1" hangingPunct="1">
              <a:lnSpc>
                <a:spcPct val="80000"/>
              </a:lnSpc>
              <a:buFontTx/>
              <a:buNone/>
              <a:defRPr/>
            </a:pPr>
            <a:r>
              <a:rPr lang="en-US" altLang="en-US" sz="2000" b="1" dirty="0">
                <a:ea typeface="ＭＳ Ｐゴシック" pitchFamily="34" charset="-128"/>
              </a:rPr>
              <a:t>	using iterator = ???;	// </a:t>
            </a:r>
            <a:r>
              <a:rPr lang="en-US" altLang="en-US" sz="2000" i="1" dirty="0">
                <a:ea typeface="ＭＳ Ｐゴシック" pitchFamily="34" charset="-128"/>
              </a:rPr>
              <a:t>the type of an iterator is implementation defined</a:t>
            </a:r>
          </a:p>
          <a:p>
            <a:pPr eaLnBrk="1" hangingPunct="1">
              <a:lnSpc>
                <a:spcPct val="80000"/>
              </a:lnSpc>
              <a:buFontTx/>
              <a:buNone/>
              <a:defRPr/>
            </a:pPr>
            <a:r>
              <a:rPr lang="en-US" altLang="en-US" sz="2000" dirty="0">
                <a:ea typeface="ＭＳ Ｐゴシック" pitchFamily="34" charset="-128"/>
              </a:rPr>
              <a:t>				// </a:t>
            </a:r>
            <a:r>
              <a:rPr lang="en-US" altLang="en-US" sz="2000" i="1" dirty="0">
                <a:ea typeface="ＭＳ Ｐゴシック" pitchFamily="34" charset="-128"/>
              </a:rPr>
              <a:t>and it (usefully) varies (e.g. range checked iterators)</a:t>
            </a:r>
          </a:p>
          <a:p>
            <a:pPr eaLnBrk="1" hangingPunct="1">
              <a:lnSpc>
                <a:spcPct val="80000"/>
              </a:lnSpc>
              <a:buFontTx/>
              <a:buNone/>
              <a:defRPr/>
            </a:pPr>
            <a:r>
              <a:rPr lang="en-US" altLang="en-US" sz="2000" dirty="0">
                <a:ea typeface="ＭＳ Ｐゴシック" pitchFamily="34" charset="-128"/>
              </a:rPr>
              <a:t>				// </a:t>
            </a:r>
            <a:r>
              <a:rPr lang="en-US" altLang="en-US" sz="2000" i="1" dirty="0">
                <a:ea typeface="ＭＳ Ｐゴシック" pitchFamily="34" charset="-128"/>
              </a:rPr>
              <a:t>a vector iterator could be a pointer to an element</a:t>
            </a:r>
          </a:p>
          <a:p>
            <a:pPr eaLnBrk="1" hangingPunct="1">
              <a:lnSpc>
                <a:spcPct val="80000"/>
              </a:lnSpc>
              <a:buFontTx/>
              <a:buNone/>
              <a:defRPr/>
            </a:pPr>
            <a:r>
              <a:rPr lang="en-US" altLang="en-US" sz="2000" b="1" dirty="0">
                <a:ea typeface="ＭＳ Ｐゴシック" pitchFamily="34" charset="-128"/>
              </a:rPr>
              <a:t>	using </a:t>
            </a:r>
            <a:r>
              <a:rPr lang="en-US" altLang="en-US" sz="2000" b="1" dirty="0" err="1">
                <a:ea typeface="ＭＳ Ｐゴシック" pitchFamily="34" charset="-128"/>
              </a:rPr>
              <a:t>const_iterator</a:t>
            </a:r>
            <a:r>
              <a:rPr lang="en-US" altLang="en-US" sz="2000" b="1" dirty="0">
                <a:ea typeface="ＭＳ Ｐゴシック" pitchFamily="34" charset="-128"/>
              </a:rPr>
              <a:t> = ???;</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iterator begin();		// </a:t>
            </a:r>
            <a:r>
              <a:rPr lang="en-US" altLang="en-US" sz="2000" i="1" dirty="0">
                <a:ea typeface="ＭＳ Ｐゴシック" pitchFamily="34" charset="-128"/>
              </a:rPr>
              <a:t>points to first element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const_iterator</a:t>
            </a:r>
            <a:r>
              <a:rPr lang="en-US" altLang="en-US" sz="2000" b="1" dirty="0">
                <a:ea typeface="ＭＳ Ｐゴシック" pitchFamily="34" charset="-128"/>
              </a:rPr>
              <a:t> begin() const; </a:t>
            </a:r>
          </a:p>
          <a:p>
            <a:pPr eaLnBrk="1" hangingPunct="1">
              <a:lnSpc>
                <a:spcPct val="80000"/>
              </a:lnSpc>
              <a:buFontTx/>
              <a:buNone/>
              <a:defRPr/>
            </a:pPr>
            <a:r>
              <a:rPr lang="en-US" altLang="en-US" sz="2000" b="1" dirty="0">
                <a:ea typeface="ＭＳ Ｐゴシック" pitchFamily="34" charset="-128"/>
              </a:rPr>
              <a:t>	iterator end();		// </a:t>
            </a:r>
            <a:r>
              <a:rPr lang="en-US" altLang="en-US" sz="2000" i="1" dirty="0">
                <a:ea typeface="ＭＳ Ｐゴシック" pitchFamily="34" charset="-128"/>
              </a:rPr>
              <a:t>points to one beyond the last element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const_iterator</a:t>
            </a:r>
            <a:r>
              <a:rPr lang="en-US" altLang="en-US" sz="2000" b="1" dirty="0">
                <a:ea typeface="ＭＳ Ｐゴシック" pitchFamily="34" charset="-128"/>
              </a:rPr>
              <a:t> end() const;</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iterator erase(iterator p);		// </a:t>
            </a:r>
            <a:r>
              <a:rPr lang="en-US" altLang="en-US" sz="2000" i="1" dirty="0">
                <a:ea typeface="ＭＳ Ｐゴシック" pitchFamily="34" charset="-128"/>
              </a:rPr>
              <a:t>remove element pointed to by</a:t>
            </a:r>
            <a:r>
              <a:rPr lang="en-US" altLang="en-US" sz="2000" b="1" i="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	iterator insert(iterator p, const T&amp; v);	// </a:t>
            </a:r>
            <a:r>
              <a:rPr lang="en-US" altLang="en-US" sz="2000" i="1" dirty="0">
                <a:ea typeface="ＭＳ Ｐゴシック" pitchFamily="34" charset="-128"/>
              </a:rPr>
              <a:t>insert a new element </a:t>
            </a:r>
            <a:r>
              <a:rPr lang="en-US" altLang="en-US" sz="2000" b="1" i="1" dirty="0">
                <a:ea typeface="ＭＳ Ｐゴシック" pitchFamily="34" charset="-128"/>
              </a:rPr>
              <a:t>v</a:t>
            </a:r>
            <a:r>
              <a:rPr lang="en-US" altLang="en-US" sz="2000" i="1" dirty="0">
                <a:ea typeface="ＭＳ Ｐゴシック" pitchFamily="34" charset="-128"/>
              </a:rPr>
              <a:t> before</a:t>
            </a:r>
            <a:r>
              <a:rPr lang="en-US" altLang="en-US" sz="2000" b="1" i="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AFAF4A8E-C2C1-4C94-A1BB-E5732881971A}" type="slidenum">
              <a:rPr lang="en-US" altLang="en-US" sz="1400">
                <a:latin typeface="Arial" panose="020B0604020202020204" pitchFamily="34" charset="0"/>
              </a:rPr>
              <a:pPr eaLnBrk="1" hangingPunct="1">
                <a:spcBef>
                  <a:spcPct val="0"/>
                </a:spcBef>
                <a:buClrTx/>
                <a:buSzTx/>
                <a:buFontTx/>
                <a:buNone/>
              </a:pPr>
              <a:t>101</a:t>
            </a:fld>
            <a:endParaRPr lang="en-US" altLang="en-US" sz="1400">
              <a:latin typeface="Arial" panose="020B0604020202020204" pitchFamily="34" charset="0"/>
            </a:endParaRPr>
          </a:p>
        </p:txBody>
      </p:sp>
    </p:spTree>
    <p:extLst>
      <p:ext uri="{BB962C8B-B14F-4D97-AF65-F5344CB8AC3E}">
        <p14:creationId xmlns:p14="http://schemas.microsoft.com/office/powerpoint/2010/main" val="1105799957"/>
      </p:ext>
    </p:extLst>
  </p:cSld>
  <p:clrMapOvr>
    <a:masterClrMapping/>
  </p:clrMapOvr>
  <p:transition spd="slow">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insert() into vector</a:t>
            </a:r>
          </a:p>
        </p:txBody>
      </p:sp>
      <p:sp>
        <p:nvSpPr>
          <p:cNvPr id="36867" name="Rectangle 3"/>
          <p:cNvSpPr>
            <a:spLocks noGrp="1" noChangeArrowheads="1"/>
          </p:cNvSpPr>
          <p:nvPr>
            <p:ph idx="1"/>
          </p:nvPr>
        </p:nvSpPr>
        <p:spPr/>
        <p:txBody>
          <a:bodyPr/>
          <a:lstStyle/>
          <a:p>
            <a:pPr eaLnBrk="1" hangingPunct="1">
              <a:lnSpc>
                <a:spcPct val="90000"/>
              </a:lnSpc>
              <a:buFontTx/>
              <a:buNone/>
              <a:defRPr/>
            </a:pPr>
            <a:r>
              <a:rPr lang="en-US" altLang="en-US" sz="2000" b="1" dirty="0">
                <a:ea typeface="ＭＳ Ｐゴシック" pitchFamily="34" charset="-128"/>
              </a:rPr>
              <a:t>vector&lt;</a:t>
            </a:r>
            <a:r>
              <a:rPr lang="en-US" altLang="en-US" sz="2000" b="1" dirty="0" err="1">
                <a:ea typeface="ＭＳ Ｐゴシック" pitchFamily="34" charset="-128"/>
              </a:rPr>
              <a:t>int</a:t>
            </a:r>
            <a:r>
              <a:rPr lang="en-US" altLang="en-US" sz="2000" b="1" dirty="0">
                <a:ea typeface="ＭＳ Ｐゴシック" pitchFamily="34" charset="-128"/>
              </a:rPr>
              <a:t>&gt;::iterator p = </a:t>
            </a:r>
            <a:r>
              <a:rPr lang="en-US" altLang="en-US" sz="2000" b="1" dirty="0" err="1">
                <a:ea typeface="ＭＳ Ｐゴシック" pitchFamily="34" charset="-128"/>
              </a:rPr>
              <a:t>v.begin</a:t>
            </a:r>
            <a:r>
              <a:rPr lang="en-US" altLang="en-US" sz="2000" b="1" dirty="0">
                <a:ea typeface="ＭＳ Ｐゴシック" pitchFamily="34" charset="-128"/>
              </a:rPr>
              <a:t>(); ++p; ++p; ++p;</a:t>
            </a:r>
          </a:p>
          <a:p>
            <a:pPr eaLnBrk="1" hangingPunct="1">
              <a:lnSpc>
                <a:spcPct val="90000"/>
              </a:lnSpc>
              <a:buFontTx/>
              <a:buNone/>
              <a:defRPr/>
            </a:pPr>
            <a:r>
              <a:rPr lang="en-US" altLang="en-US" sz="2000" b="1" dirty="0">
                <a:ea typeface="ＭＳ Ｐゴシック" pitchFamily="34" charset="-128"/>
              </a:rPr>
              <a:t>vector&lt;</a:t>
            </a:r>
            <a:r>
              <a:rPr lang="en-US" altLang="en-US" sz="2000" b="1" dirty="0" err="1">
                <a:ea typeface="ＭＳ Ｐゴシック" pitchFamily="34" charset="-128"/>
              </a:rPr>
              <a:t>int</a:t>
            </a:r>
            <a:r>
              <a:rPr lang="en-US" altLang="en-US" sz="2000" b="1" dirty="0">
                <a:ea typeface="ＭＳ Ｐゴシック" pitchFamily="34" charset="-128"/>
              </a:rPr>
              <a:t>&gt;::iterator q = p; ++q;</a:t>
            </a:r>
          </a:p>
        </p:txBody>
      </p:sp>
      <p:sp>
        <p:nvSpPr>
          <p:cNvPr id="3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D8CF2D2-878A-4D4C-B92D-DDF7A43C9A21}" type="slidenum">
              <a:rPr lang="en-US" altLang="en-US" sz="1400">
                <a:latin typeface="Arial" panose="020B0604020202020204" pitchFamily="34" charset="0"/>
              </a:rPr>
              <a:pPr eaLnBrk="1" hangingPunct="1">
                <a:spcBef>
                  <a:spcPct val="0"/>
                </a:spcBef>
                <a:buClrTx/>
                <a:buSzTx/>
                <a:buFontTx/>
                <a:buNone/>
              </a:pPr>
              <a:t>102</a:t>
            </a:fld>
            <a:endParaRPr lang="en-US" altLang="en-US" sz="1400">
              <a:latin typeface="Arial" panose="020B0604020202020204" pitchFamily="34" charset="0"/>
            </a:endParaRPr>
          </a:p>
        </p:txBody>
      </p:sp>
      <p:sp>
        <p:nvSpPr>
          <p:cNvPr id="35845" name="Rectangle 4"/>
          <p:cNvSpPr>
            <a:spLocks noChangeArrowheads="1"/>
          </p:cNvSpPr>
          <p:nvPr/>
        </p:nvSpPr>
        <p:spPr bwMode="auto">
          <a:xfrm>
            <a:off x="2514600" y="19050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    </a:t>
            </a:r>
          </a:p>
        </p:txBody>
      </p:sp>
      <p:sp>
        <p:nvSpPr>
          <p:cNvPr id="35846" name="Rectangle 5"/>
          <p:cNvSpPr>
            <a:spLocks noChangeArrowheads="1"/>
          </p:cNvSpPr>
          <p:nvPr/>
        </p:nvSpPr>
        <p:spPr bwMode="auto">
          <a:xfrm>
            <a:off x="37338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5847" name="Rectangle 6"/>
          <p:cNvSpPr>
            <a:spLocks noChangeArrowheads="1"/>
          </p:cNvSpPr>
          <p:nvPr/>
        </p:nvSpPr>
        <p:spPr bwMode="auto">
          <a:xfrm flipH="1">
            <a:off x="4648200" y="27432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5848" name="Rectangle 7"/>
          <p:cNvSpPr>
            <a:spLocks noChangeArrowheads="1"/>
          </p:cNvSpPr>
          <p:nvPr/>
        </p:nvSpPr>
        <p:spPr bwMode="auto">
          <a:xfrm>
            <a:off x="41910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5849" name="Rectangle 8"/>
          <p:cNvSpPr>
            <a:spLocks noChangeArrowheads="1"/>
          </p:cNvSpPr>
          <p:nvPr/>
        </p:nvSpPr>
        <p:spPr bwMode="auto">
          <a:xfrm>
            <a:off x="50292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5850" name="Rectangle 9"/>
          <p:cNvSpPr>
            <a:spLocks noChangeArrowheads="1"/>
          </p:cNvSpPr>
          <p:nvPr/>
        </p:nvSpPr>
        <p:spPr bwMode="auto">
          <a:xfrm>
            <a:off x="54864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5851" name="Rectangle 10"/>
          <p:cNvSpPr>
            <a:spLocks noChangeArrowheads="1"/>
          </p:cNvSpPr>
          <p:nvPr/>
        </p:nvSpPr>
        <p:spPr bwMode="auto">
          <a:xfrm>
            <a:off x="59436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5852" name="Rectangle 11"/>
          <p:cNvSpPr>
            <a:spLocks noChangeArrowheads="1"/>
          </p:cNvSpPr>
          <p:nvPr/>
        </p:nvSpPr>
        <p:spPr bwMode="auto">
          <a:xfrm>
            <a:off x="6400800" y="2743200"/>
            <a:ext cx="19812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53" name="Line 12"/>
          <p:cNvSpPr>
            <a:spLocks noChangeShapeType="1"/>
          </p:cNvSpPr>
          <p:nvPr/>
        </p:nvSpPr>
        <p:spPr bwMode="auto">
          <a:xfrm>
            <a:off x="3048000" y="20574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5854" name="Text Box 13"/>
          <p:cNvSpPr txBox="1">
            <a:spLocks noChangeArrowheads="1"/>
          </p:cNvSpPr>
          <p:nvPr/>
        </p:nvSpPr>
        <p:spPr bwMode="auto">
          <a:xfrm>
            <a:off x="1981200" y="19050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5855" name="Rectangle 14"/>
          <p:cNvSpPr>
            <a:spLocks noChangeArrowheads="1"/>
          </p:cNvSpPr>
          <p:nvPr/>
        </p:nvSpPr>
        <p:spPr bwMode="auto">
          <a:xfrm>
            <a:off x="5257800" y="19812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56" name="Line 15"/>
          <p:cNvSpPr>
            <a:spLocks noChangeShapeType="1"/>
          </p:cNvSpPr>
          <p:nvPr/>
        </p:nvSpPr>
        <p:spPr bwMode="auto">
          <a:xfrm flipH="1">
            <a:off x="5257800" y="22098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9713" name="Rectangle 16"/>
          <p:cNvSpPr>
            <a:spLocks noChangeArrowheads="1"/>
          </p:cNvSpPr>
          <p:nvPr/>
        </p:nvSpPr>
        <p:spPr bwMode="auto">
          <a:xfrm>
            <a:off x="1981200" y="3505200"/>
            <a:ext cx="7620000" cy="533400"/>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ct val="20000"/>
              </a:spcBef>
              <a:defRPr/>
            </a:pPr>
            <a:r>
              <a:rPr lang="en-US" altLang="en-US" sz="2000" b="1" dirty="0">
                <a:latin typeface="Times New Roman" pitchFamily="18" charset="0"/>
                <a:cs typeface="Times New Roman" pitchFamily="18" charset="0"/>
              </a:rPr>
              <a:t>p=</a:t>
            </a:r>
            <a:r>
              <a:rPr lang="en-US" altLang="en-US" sz="2000" b="1" dirty="0" err="1">
                <a:latin typeface="Times New Roman" pitchFamily="18" charset="0"/>
                <a:cs typeface="Times New Roman" pitchFamily="18" charset="0"/>
              </a:rPr>
              <a:t>v.insert</a:t>
            </a:r>
            <a:r>
              <a:rPr lang="en-US" altLang="en-US" sz="2000" b="1" dirty="0">
                <a:latin typeface="Times New Roman" pitchFamily="18" charset="0"/>
                <a:cs typeface="Times New Roman" pitchFamily="18" charset="0"/>
              </a:rPr>
              <a:t>(p,99);	   // </a:t>
            </a:r>
            <a:r>
              <a:rPr lang="en-US" altLang="en-US" sz="2000" i="1" dirty="0">
                <a:latin typeface="Times New Roman" pitchFamily="18" charset="0"/>
                <a:cs typeface="Times New Roman" pitchFamily="18" charset="0"/>
              </a:rPr>
              <a:t>leaves</a:t>
            </a:r>
            <a:r>
              <a:rPr lang="en-US" altLang="en-US" sz="2000" b="1" i="1" dirty="0">
                <a:latin typeface="Times New Roman" pitchFamily="18" charset="0"/>
                <a:cs typeface="Times New Roman" pitchFamily="18" charset="0"/>
              </a:rPr>
              <a:t> p </a:t>
            </a:r>
            <a:r>
              <a:rPr lang="en-US" altLang="en-US" sz="2000" i="1" dirty="0">
                <a:latin typeface="Times New Roman" pitchFamily="18" charset="0"/>
                <a:cs typeface="Times New Roman" pitchFamily="18" charset="0"/>
              </a:rPr>
              <a:t>pointing at the inserted element</a:t>
            </a:r>
          </a:p>
        </p:txBody>
      </p:sp>
      <p:sp>
        <p:nvSpPr>
          <p:cNvPr id="35858" name="Text Box 17"/>
          <p:cNvSpPr txBox="1">
            <a:spLocks noChangeArrowheads="1"/>
          </p:cNvSpPr>
          <p:nvPr/>
        </p:nvSpPr>
        <p:spPr bwMode="auto">
          <a:xfrm>
            <a:off x="4724400" y="19812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5859" name="Rectangle 18"/>
          <p:cNvSpPr>
            <a:spLocks noChangeArrowheads="1"/>
          </p:cNvSpPr>
          <p:nvPr/>
        </p:nvSpPr>
        <p:spPr bwMode="auto">
          <a:xfrm>
            <a:off x="2743200" y="44196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    </a:t>
            </a:r>
          </a:p>
        </p:txBody>
      </p:sp>
      <p:sp>
        <p:nvSpPr>
          <p:cNvPr id="35860" name="Rectangle 19"/>
          <p:cNvSpPr>
            <a:spLocks noChangeArrowheads="1"/>
          </p:cNvSpPr>
          <p:nvPr/>
        </p:nvSpPr>
        <p:spPr bwMode="auto">
          <a:xfrm>
            <a:off x="39624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5861" name="Rectangle 20"/>
          <p:cNvSpPr>
            <a:spLocks noChangeArrowheads="1"/>
          </p:cNvSpPr>
          <p:nvPr/>
        </p:nvSpPr>
        <p:spPr bwMode="auto">
          <a:xfrm flipH="1">
            <a:off x="4876800" y="5257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5862" name="Rectangle 21"/>
          <p:cNvSpPr>
            <a:spLocks noChangeArrowheads="1"/>
          </p:cNvSpPr>
          <p:nvPr/>
        </p:nvSpPr>
        <p:spPr bwMode="auto">
          <a:xfrm>
            <a:off x="44196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5863" name="Rectangle 22"/>
          <p:cNvSpPr>
            <a:spLocks noChangeArrowheads="1"/>
          </p:cNvSpPr>
          <p:nvPr/>
        </p:nvSpPr>
        <p:spPr bwMode="auto">
          <a:xfrm>
            <a:off x="52578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99</a:t>
            </a:r>
          </a:p>
        </p:txBody>
      </p:sp>
      <p:sp>
        <p:nvSpPr>
          <p:cNvPr id="35864" name="Rectangle 23"/>
          <p:cNvSpPr>
            <a:spLocks noChangeArrowheads="1"/>
          </p:cNvSpPr>
          <p:nvPr/>
        </p:nvSpPr>
        <p:spPr bwMode="auto">
          <a:xfrm>
            <a:off x="57150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5865" name="Rectangle 24"/>
          <p:cNvSpPr>
            <a:spLocks noChangeArrowheads="1"/>
          </p:cNvSpPr>
          <p:nvPr/>
        </p:nvSpPr>
        <p:spPr bwMode="auto">
          <a:xfrm>
            <a:off x="61722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5866" name="Rectangle 25"/>
          <p:cNvSpPr>
            <a:spLocks noChangeArrowheads="1"/>
          </p:cNvSpPr>
          <p:nvPr/>
        </p:nvSpPr>
        <p:spPr bwMode="auto">
          <a:xfrm>
            <a:off x="7086600" y="5257800"/>
            <a:ext cx="12954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67" name="Line 26"/>
          <p:cNvSpPr>
            <a:spLocks noChangeShapeType="1"/>
          </p:cNvSpPr>
          <p:nvPr/>
        </p:nvSpPr>
        <p:spPr bwMode="auto">
          <a:xfrm>
            <a:off x="3352800" y="4572000"/>
            <a:ext cx="609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5868" name="Text Box 27"/>
          <p:cNvSpPr txBox="1">
            <a:spLocks noChangeArrowheads="1"/>
          </p:cNvSpPr>
          <p:nvPr/>
        </p:nvSpPr>
        <p:spPr bwMode="auto">
          <a:xfrm>
            <a:off x="2209800" y="4419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5869" name="Rectangle 28"/>
          <p:cNvSpPr>
            <a:spLocks noChangeArrowheads="1"/>
          </p:cNvSpPr>
          <p:nvPr/>
        </p:nvSpPr>
        <p:spPr bwMode="auto">
          <a:xfrm>
            <a:off x="5410200" y="4191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70" name="Line 29"/>
          <p:cNvSpPr>
            <a:spLocks noChangeShapeType="1"/>
          </p:cNvSpPr>
          <p:nvPr/>
        </p:nvSpPr>
        <p:spPr bwMode="auto">
          <a:xfrm flipH="1">
            <a:off x="5486400" y="4419600"/>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5871" name="Text Box 30"/>
          <p:cNvSpPr txBox="1">
            <a:spLocks noChangeArrowheads="1"/>
          </p:cNvSpPr>
          <p:nvPr/>
        </p:nvSpPr>
        <p:spPr bwMode="auto">
          <a:xfrm>
            <a:off x="4953000" y="4191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5872" name="Rectangle 31"/>
          <p:cNvSpPr>
            <a:spLocks noChangeArrowheads="1"/>
          </p:cNvSpPr>
          <p:nvPr/>
        </p:nvSpPr>
        <p:spPr bwMode="auto">
          <a:xfrm>
            <a:off x="66294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5873" name="Rectangle 14"/>
          <p:cNvSpPr>
            <a:spLocks noChangeArrowheads="1"/>
          </p:cNvSpPr>
          <p:nvPr/>
        </p:nvSpPr>
        <p:spPr bwMode="auto">
          <a:xfrm>
            <a:off x="7086600" y="1676400"/>
            <a:ext cx="609600" cy="395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74" name="Text Box 17"/>
          <p:cNvSpPr txBox="1">
            <a:spLocks noChangeArrowheads="1"/>
          </p:cNvSpPr>
          <p:nvPr/>
        </p:nvSpPr>
        <p:spPr bwMode="auto">
          <a:xfrm>
            <a:off x="6553200" y="16764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5875" name="Line 15"/>
          <p:cNvSpPr>
            <a:spLocks noChangeShapeType="1"/>
          </p:cNvSpPr>
          <p:nvPr/>
        </p:nvSpPr>
        <p:spPr bwMode="auto">
          <a:xfrm flipH="1">
            <a:off x="5715000" y="1905000"/>
            <a:ext cx="1676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5876" name="Rectangle 14"/>
          <p:cNvSpPr>
            <a:spLocks noChangeArrowheads="1"/>
          </p:cNvSpPr>
          <p:nvPr/>
        </p:nvSpPr>
        <p:spPr bwMode="auto">
          <a:xfrm>
            <a:off x="7620000" y="4114800"/>
            <a:ext cx="609600" cy="395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77" name="Text Box 17"/>
          <p:cNvSpPr txBox="1">
            <a:spLocks noChangeArrowheads="1"/>
          </p:cNvSpPr>
          <p:nvPr/>
        </p:nvSpPr>
        <p:spPr bwMode="auto">
          <a:xfrm>
            <a:off x="70866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5878" name="Line 15"/>
          <p:cNvSpPr>
            <a:spLocks noChangeShapeType="1"/>
          </p:cNvSpPr>
          <p:nvPr/>
        </p:nvSpPr>
        <p:spPr bwMode="auto">
          <a:xfrm flipH="1">
            <a:off x="5943600" y="4343400"/>
            <a:ext cx="1981200" cy="914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 name="Rectangle 16"/>
          <p:cNvSpPr>
            <a:spLocks noChangeArrowheads="1"/>
          </p:cNvSpPr>
          <p:nvPr/>
        </p:nvSpPr>
        <p:spPr bwMode="auto">
          <a:xfrm>
            <a:off x="1905000" y="5791200"/>
            <a:ext cx="8077200" cy="914400"/>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ct val="20000"/>
              </a:spcBef>
              <a:buFont typeface="Wingdings" pitchFamily="2" charset="2"/>
              <a:buChar char="§"/>
              <a:defRPr/>
            </a:pPr>
            <a:r>
              <a:rPr lang="en-US" altLang="en-US" sz="2000" dirty="0">
                <a:latin typeface="Times New Roman" pitchFamily="18" charset="0"/>
                <a:cs typeface="Times New Roman" pitchFamily="18" charset="0"/>
              </a:rPr>
              <a:t>Note: q is invalid after the</a:t>
            </a:r>
            <a:r>
              <a:rPr lang="en-US" altLang="en-US" sz="2000" b="1" dirty="0">
                <a:latin typeface="Times New Roman" pitchFamily="18" charset="0"/>
                <a:cs typeface="Times New Roman" pitchFamily="18" charset="0"/>
              </a:rPr>
              <a:t> insert()</a:t>
            </a:r>
          </a:p>
          <a:p>
            <a:pPr eaLnBrk="1" hangingPunct="1">
              <a:lnSpc>
                <a:spcPct val="90000"/>
              </a:lnSpc>
              <a:spcBef>
                <a:spcPct val="20000"/>
              </a:spcBef>
              <a:buFont typeface="Wingdings" pitchFamily="2" charset="2"/>
              <a:buChar char="§"/>
              <a:defRPr/>
            </a:pPr>
            <a:r>
              <a:rPr lang="en-US" altLang="en-US" sz="2000" dirty="0">
                <a:latin typeface="Times New Roman" pitchFamily="18" charset="0"/>
                <a:cs typeface="Times New Roman" pitchFamily="18" charset="0"/>
              </a:rPr>
              <a:t>Note: Some elements moved; all elements could have moved </a:t>
            </a:r>
          </a:p>
        </p:txBody>
      </p:sp>
    </p:spTree>
    <p:extLst>
      <p:ext uri="{BB962C8B-B14F-4D97-AF65-F5344CB8AC3E}">
        <p14:creationId xmlns:p14="http://schemas.microsoft.com/office/powerpoint/2010/main" val="1159489110"/>
      </p:ext>
    </p:extLst>
  </p:cSld>
  <p:clrMapOvr>
    <a:masterClrMapping/>
  </p:clrMapOvr>
  <p:transition spd="slow">
    <p:wip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erase() from vector</a:t>
            </a:r>
          </a:p>
        </p:txBody>
      </p:sp>
      <p:sp>
        <p:nvSpPr>
          <p:cNvPr id="3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024F5A0-EC68-4698-8BA4-375D206108EC}" type="slidenum">
              <a:rPr lang="en-US" altLang="en-US" sz="1400">
                <a:latin typeface="Arial" panose="020B0604020202020204" pitchFamily="34" charset="0"/>
              </a:rPr>
              <a:pPr eaLnBrk="1" hangingPunct="1">
                <a:spcBef>
                  <a:spcPct val="0"/>
                </a:spcBef>
                <a:buClrTx/>
                <a:buSzTx/>
                <a:buFontTx/>
                <a:buNone/>
              </a:pPr>
              <a:t>103</a:t>
            </a:fld>
            <a:endParaRPr lang="en-US" altLang="en-US" sz="1400">
              <a:latin typeface="Arial" panose="020B0604020202020204" pitchFamily="34" charset="0"/>
            </a:endParaRPr>
          </a:p>
        </p:txBody>
      </p:sp>
      <p:sp>
        <p:nvSpPr>
          <p:cNvPr id="30736" name="Rectangle 16"/>
          <p:cNvSpPr>
            <a:spLocks noChangeArrowheads="1"/>
          </p:cNvSpPr>
          <p:nvPr/>
        </p:nvSpPr>
        <p:spPr bwMode="auto">
          <a:xfrm>
            <a:off x="1828800" y="2971800"/>
            <a:ext cx="8229600" cy="533400"/>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ct val="20000"/>
              </a:spcBef>
              <a:defRPr/>
            </a:pPr>
            <a:r>
              <a:rPr lang="en-US" altLang="en-US" sz="2000" b="1" dirty="0">
                <a:latin typeface="Times New Roman" pitchFamily="18" charset="0"/>
                <a:cs typeface="Times New Roman" pitchFamily="18" charset="0"/>
              </a:rPr>
              <a:t>p = </a:t>
            </a:r>
            <a:r>
              <a:rPr lang="en-US" altLang="en-US" sz="2000" b="1" dirty="0" err="1">
                <a:latin typeface="Times New Roman" pitchFamily="18" charset="0"/>
                <a:cs typeface="Times New Roman" pitchFamily="18" charset="0"/>
              </a:rPr>
              <a:t>v.erase</a:t>
            </a:r>
            <a:r>
              <a:rPr lang="en-US" altLang="en-US" sz="2000" b="1" dirty="0">
                <a:latin typeface="Times New Roman" pitchFamily="18" charset="0"/>
                <a:cs typeface="Times New Roman" pitchFamily="18" charset="0"/>
              </a:rPr>
              <a:t>(p);	// </a:t>
            </a:r>
            <a:r>
              <a:rPr lang="en-US" altLang="en-US" sz="2000" i="1" dirty="0">
                <a:latin typeface="Times New Roman" pitchFamily="18" charset="0"/>
                <a:cs typeface="Times New Roman" pitchFamily="18" charset="0"/>
              </a:rPr>
              <a:t>leaves</a:t>
            </a:r>
            <a:r>
              <a:rPr lang="en-US" altLang="en-US" sz="2000" b="1" i="1" dirty="0">
                <a:latin typeface="Times New Roman" pitchFamily="18" charset="0"/>
                <a:cs typeface="Times New Roman" pitchFamily="18" charset="0"/>
              </a:rPr>
              <a:t> p </a:t>
            </a:r>
            <a:r>
              <a:rPr lang="en-US" altLang="en-US" sz="2000" i="1" dirty="0">
                <a:latin typeface="Times New Roman" pitchFamily="18" charset="0"/>
                <a:cs typeface="Times New Roman" pitchFamily="18" charset="0"/>
              </a:rPr>
              <a:t>pointing at the element after the erased one</a:t>
            </a:r>
          </a:p>
        </p:txBody>
      </p:sp>
      <p:sp>
        <p:nvSpPr>
          <p:cNvPr id="30752" name="Rectangle 33"/>
          <p:cNvSpPr>
            <a:spLocks noChangeArrowheads="1"/>
          </p:cNvSpPr>
          <p:nvPr/>
        </p:nvSpPr>
        <p:spPr bwMode="auto">
          <a:xfrm>
            <a:off x="2057400" y="5410200"/>
            <a:ext cx="8229600" cy="381000"/>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ct val="20000"/>
              </a:spcBef>
              <a:buFont typeface="Wingdings" pitchFamily="2" charset="2"/>
              <a:buChar char="§"/>
              <a:defRPr/>
            </a:pPr>
            <a:r>
              <a:rPr lang="en-US" altLang="en-US" dirty="0">
                <a:latin typeface="Times New Roman" pitchFamily="18" charset="0"/>
                <a:cs typeface="Times New Roman" pitchFamily="18" charset="0"/>
              </a:rPr>
              <a:t>vector elements move when you insert() or erase()</a:t>
            </a:r>
          </a:p>
          <a:p>
            <a:pPr eaLnBrk="1" hangingPunct="1">
              <a:lnSpc>
                <a:spcPct val="90000"/>
              </a:lnSpc>
              <a:spcBef>
                <a:spcPct val="20000"/>
              </a:spcBef>
              <a:buFont typeface="Wingdings" pitchFamily="2" charset="2"/>
              <a:buChar char="§"/>
              <a:defRPr/>
            </a:pPr>
            <a:r>
              <a:rPr lang="en-US" altLang="en-US" dirty="0">
                <a:latin typeface="Times New Roman" pitchFamily="18" charset="0"/>
                <a:cs typeface="Times New Roman" pitchFamily="18" charset="0"/>
              </a:rPr>
              <a:t>Iterators into a vector are invalidated by insert() and erase()</a:t>
            </a:r>
          </a:p>
        </p:txBody>
      </p:sp>
      <p:sp>
        <p:nvSpPr>
          <p:cNvPr id="36870" name="Rectangle 18"/>
          <p:cNvSpPr>
            <a:spLocks noChangeArrowheads="1"/>
          </p:cNvSpPr>
          <p:nvPr/>
        </p:nvSpPr>
        <p:spPr bwMode="auto">
          <a:xfrm>
            <a:off x="2743200" y="15240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    </a:t>
            </a:r>
          </a:p>
        </p:txBody>
      </p:sp>
      <p:sp>
        <p:nvSpPr>
          <p:cNvPr id="36871" name="Rectangle 19"/>
          <p:cNvSpPr>
            <a:spLocks noChangeArrowheads="1"/>
          </p:cNvSpPr>
          <p:nvPr/>
        </p:nvSpPr>
        <p:spPr bwMode="auto">
          <a:xfrm>
            <a:off x="39624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6872" name="Rectangle 20"/>
          <p:cNvSpPr>
            <a:spLocks noChangeArrowheads="1"/>
          </p:cNvSpPr>
          <p:nvPr/>
        </p:nvSpPr>
        <p:spPr bwMode="auto">
          <a:xfrm flipH="1">
            <a:off x="4876800" y="23622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6873" name="Rectangle 21"/>
          <p:cNvSpPr>
            <a:spLocks noChangeArrowheads="1"/>
          </p:cNvSpPr>
          <p:nvPr/>
        </p:nvSpPr>
        <p:spPr bwMode="auto">
          <a:xfrm>
            <a:off x="44196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6874" name="Rectangle 22"/>
          <p:cNvSpPr>
            <a:spLocks noChangeArrowheads="1"/>
          </p:cNvSpPr>
          <p:nvPr/>
        </p:nvSpPr>
        <p:spPr bwMode="auto">
          <a:xfrm>
            <a:off x="52578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99</a:t>
            </a:r>
          </a:p>
        </p:txBody>
      </p:sp>
      <p:sp>
        <p:nvSpPr>
          <p:cNvPr id="36875" name="Rectangle 23"/>
          <p:cNvSpPr>
            <a:spLocks noChangeArrowheads="1"/>
          </p:cNvSpPr>
          <p:nvPr/>
        </p:nvSpPr>
        <p:spPr bwMode="auto">
          <a:xfrm>
            <a:off x="57150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6876" name="Rectangle 24"/>
          <p:cNvSpPr>
            <a:spLocks noChangeArrowheads="1"/>
          </p:cNvSpPr>
          <p:nvPr/>
        </p:nvSpPr>
        <p:spPr bwMode="auto">
          <a:xfrm>
            <a:off x="61722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6877" name="Rectangle 25"/>
          <p:cNvSpPr>
            <a:spLocks noChangeArrowheads="1"/>
          </p:cNvSpPr>
          <p:nvPr/>
        </p:nvSpPr>
        <p:spPr bwMode="auto">
          <a:xfrm>
            <a:off x="7086600" y="2362200"/>
            <a:ext cx="1143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78" name="Line 26"/>
          <p:cNvSpPr>
            <a:spLocks noChangeShapeType="1"/>
          </p:cNvSpPr>
          <p:nvPr/>
        </p:nvSpPr>
        <p:spPr bwMode="auto">
          <a:xfrm>
            <a:off x="3352800" y="1676400"/>
            <a:ext cx="609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79" name="Text Box 27"/>
          <p:cNvSpPr txBox="1">
            <a:spLocks noChangeArrowheads="1"/>
          </p:cNvSpPr>
          <p:nvPr/>
        </p:nvSpPr>
        <p:spPr bwMode="auto">
          <a:xfrm>
            <a:off x="2209800" y="15240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6880" name="Rectangle 28"/>
          <p:cNvSpPr>
            <a:spLocks noChangeArrowheads="1"/>
          </p:cNvSpPr>
          <p:nvPr/>
        </p:nvSpPr>
        <p:spPr bwMode="auto">
          <a:xfrm>
            <a:off x="5410200" y="1295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81" name="Line 29"/>
          <p:cNvSpPr>
            <a:spLocks noChangeShapeType="1"/>
          </p:cNvSpPr>
          <p:nvPr/>
        </p:nvSpPr>
        <p:spPr bwMode="auto">
          <a:xfrm flipH="1">
            <a:off x="5486400" y="1524000"/>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82" name="Text Box 30"/>
          <p:cNvSpPr txBox="1">
            <a:spLocks noChangeArrowheads="1"/>
          </p:cNvSpPr>
          <p:nvPr/>
        </p:nvSpPr>
        <p:spPr bwMode="auto">
          <a:xfrm>
            <a:off x="4953000" y="12954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6883" name="Rectangle 31"/>
          <p:cNvSpPr>
            <a:spLocks noChangeArrowheads="1"/>
          </p:cNvSpPr>
          <p:nvPr/>
        </p:nvSpPr>
        <p:spPr bwMode="auto">
          <a:xfrm>
            <a:off x="66294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6884" name="Rectangle 14"/>
          <p:cNvSpPr>
            <a:spLocks noChangeArrowheads="1"/>
          </p:cNvSpPr>
          <p:nvPr/>
        </p:nvSpPr>
        <p:spPr bwMode="auto">
          <a:xfrm>
            <a:off x="7620000" y="1219200"/>
            <a:ext cx="609600" cy="395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85" name="Text Box 17"/>
          <p:cNvSpPr txBox="1">
            <a:spLocks noChangeArrowheads="1"/>
          </p:cNvSpPr>
          <p:nvPr/>
        </p:nvSpPr>
        <p:spPr bwMode="auto">
          <a:xfrm>
            <a:off x="7086600" y="12192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6886" name="Line 15"/>
          <p:cNvSpPr>
            <a:spLocks noChangeShapeType="1"/>
          </p:cNvSpPr>
          <p:nvPr/>
        </p:nvSpPr>
        <p:spPr bwMode="auto">
          <a:xfrm flipH="1">
            <a:off x="5943600" y="1447800"/>
            <a:ext cx="1981200" cy="914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87" name="Rectangle 18"/>
          <p:cNvSpPr>
            <a:spLocks noChangeArrowheads="1"/>
          </p:cNvSpPr>
          <p:nvPr/>
        </p:nvSpPr>
        <p:spPr bwMode="auto">
          <a:xfrm>
            <a:off x="2743200" y="38862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    </a:t>
            </a:r>
          </a:p>
        </p:txBody>
      </p:sp>
      <p:sp>
        <p:nvSpPr>
          <p:cNvPr id="36888" name="Rectangle 19"/>
          <p:cNvSpPr>
            <a:spLocks noChangeArrowheads="1"/>
          </p:cNvSpPr>
          <p:nvPr/>
        </p:nvSpPr>
        <p:spPr bwMode="auto">
          <a:xfrm>
            <a:off x="39624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6889" name="Rectangle 20"/>
          <p:cNvSpPr>
            <a:spLocks noChangeArrowheads="1"/>
          </p:cNvSpPr>
          <p:nvPr/>
        </p:nvSpPr>
        <p:spPr bwMode="auto">
          <a:xfrm flipH="1">
            <a:off x="4876800" y="47244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6890" name="Rectangle 21"/>
          <p:cNvSpPr>
            <a:spLocks noChangeArrowheads="1"/>
          </p:cNvSpPr>
          <p:nvPr/>
        </p:nvSpPr>
        <p:spPr bwMode="auto">
          <a:xfrm>
            <a:off x="44196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6891" name="Rectangle 22"/>
          <p:cNvSpPr>
            <a:spLocks noChangeArrowheads="1"/>
          </p:cNvSpPr>
          <p:nvPr/>
        </p:nvSpPr>
        <p:spPr bwMode="auto">
          <a:xfrm>
            <a:off x="52578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6892" name="Rectangle 23"/>
          <p:cNvSpPr>
            <a:spLocks noChangeArrowheads="1"/>
          </p:cNvSpPr>
          <p:nvPr/>
        </p:nvSpPr>
        <p:spPr bwMode="auto">
          <a:xfrm>
            <a:off x="57150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6893" name="Rectangle 24"/>
          <p:cNvSpPr>
            <a:spLocks noChangeArrowheads="1"/>
          </p:cNvSpPr>
          <p:nvPr/>
        </p:nvSpPr>
        <p:spPr bwMode="auto">
          <a:xfrm>
            <a:off x="61722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6894" name="Rectangle 25"/>
          <p:cNvSpPr>
            <a:spLocks noChangeArrowheads="1"/>
          </p:cNvSpPr>
          <p:nvPr/>
        </p:nvSpPr>
        <p:spPr bwMode="auto">
          <a:xfrm>
            <a:off x="6629400" y="4724400"/>
            <a:ext cx="1524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95" name="Line 26"/>
          <p:cNvSpPr>
            <a:spLocks noChangeShapeType="1"/>
          </p:cNvSpPr>
          <p:nvPr/>
        </p:nvSpPr>
        <p:spPr bwMode="auto">
          <a:xfrm>
            <a:off x="3352800" y="4038600"/>
            <a:ext cx="609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96" name="Text Box 27"/>
          <p:cNvSpPr txBox="1">
            <a:spLocks noChangeArrowheads="1"/>
          </p:cNvSpPr>
          <p:nvPr/>
        </p:nvSpPr>
        <p:spPr bwMode="auto">
          <a:xfrm>
            <a:off x="2209800" y="38862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6897" name="Rectangle 28"/>
          <p:cNvSpPr>
            <a:spLocks noChangeArrowheads="1"/>
          </p:cNvSpPr>
          <p:nvPr/>
        </p:nvSpPr>
        <p:spPr bwMode="auto">
          <a:xfrm>
            <a:off x="5410200" y="36576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98" name="Line 29"/>
          <p:cNvSpPr>
            <a:spLocks noChangeShapeType="1"/>
          </p:cNvSpPr>
          <p:nvPr/>
        </p:nvSpPr>
        <p:spPr bwMode="auto">
          <a:xfrm flipH="1">
            <a:off x="5486400" y="3886200"/>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99" name="Text Box 30"/>
          <p:cNvSpPr txBox="1">
            <a:spLocks noChangeArrowheads="1"/>
          </p:cNvSpPr>
          <p:nvPr/>
        </p:nvSpPr>
        <p:spPr bwMode="auto">
          <a:xfrm>
            <a:off x="4953000" y="36576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6900" name="Rectangle 14"/>
          <p:cNvSpPr>
            <a:spLocks noChangeArrowheads="1"/>
          </p:cNvSpPr>
          <p:nvPr/>
        </p:nvSpPr>
        <p:spPr bwMode="auto">
          <a:xfrm>
            <a:off x="7620000" y="3581400"/>
            <a:ext cx="609600" cy="395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901" name="Text Box 17"/>
          <p:cNvSpPr txBox="1">
            <a:spLocks noChangeArrowheads="1"/>
          </p:cNvSpPr>
          <p:nvPr/>
        </p:nvSpPr>
        <p:spPr bwMode="auto">
          <a:xfrm>
            <a:off x="7086600" y="35814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6902" name="Line 15"/>
          <p:cNvSpPr>
            <a:spLocks noChangeShapeType="1"/>
          </p:cNvSpPr>
          <p:nvPr/>
        </p:nvSpPr>
        <p:spPr bwMode="auto">
          <a:xfrm flipH="1">
            <a:off x="5943600" y="3810000"/>
            <a:ext cx="1981200" cy="914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411020845"/>
      </p:ext>
    </p:extLst>
  </p:cSld>
  <p:clrMapOvr>
    <a:masterClrMapping/>
  </p:clrMapOvr>
  <p:transition spd="slow">
    <p:wip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list</a:t>
            </a:r>
          </a:p>
        </p:txBody>
      </p:sp>
      <p:sp>
        <p:nvSpPr>
          <p:cNvPr id="45059"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template&lt;class T&gt; class list {</a:t>
            </a:r>
          </a:p>
          <a:p>
            <a:pPr eaLnBrk="1" hangingPunct="1">
              <a:lnSpc>
                <a:spcPct val="80000"/>
              </a:lnSpc>
              <a:buFontTx/>
              <a:buNone/>
              <a:defRPr/>
            </a:pPr>
            <a:r>
              <a:rPr lang="en-US" altLang="en-US" sz="2000" b="1" dirty="0">
                <a:ea typeface="ＭＳ Ｐゴシック" pitchFamily="34" charset="-128"/>
              </a:rPr>
              <a:t>	Link* elements;</a:t>
            </a:r>
          </a:p>
          <a:p>
            <a:pPr eaLnBrk="1" hangingPunct="1">
              <a:lnSpc>
                <a:spcPct val="80000"/>
              </a:lnSpc>
              <a:buFontTx/>
              <a:buNone/>
              <a:defRPr/>
            </a:pPr>
            <a:r>
              <a:rPr lang="en-US" altLang="en-US" sz="2000" b="1" dirty="0">
                <a:ea typeface="ＭＳ Ｐゴシック" pitchFamily="34" charset="-128"/>
              </a:rPr>
              <a:t>	// </a:t>
            </a:r>
            <a:r>
              <a:rPr lang="en-US" altLang="en-US" sz="2000" dirty="0">
                <a:ea typeface="ＭＳ Ｐゴシック" pitchFamily="34" charset="-128"/>
              </a:rPr>
              <a:t>…</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using value_type = T;</a:t>
            </a:r>
          </a:p>
          <a:p>
            <a:pPr eaLnBrk="1" hangingPunct="1">
              <a:lnSpc>
                <a:spcPct val="80000"/>
              </a:lnSpc>
              <a:buFontTx/>
              <a:buNone/>
              <a:defRPr/>
            </a:pPr>
            <a:r>
              <a:rPr lang="en-US" altLang="en-US" sz="2000" b="1" dirty="0">
                <a:ea typeface="ＭＳ Ｐゴシック" pitchFamily="34" charset="-128"/>
              </a:rPr>
              <a:t>	using iterator = ???;	// </a:t>
            </a:r>
            <a:r>
              <a:rPr lang="en-US" altLang="en-US" sz="2000" i="1" dirty="0">
                <a:ea typeface="ＭＳ Ｐゴシック" pitchFamily="34" charset="-128"/>
              </a:rPr>
              <a:t>the type of an iterator is implementation defined</a:t>
            </a:r>
          </a:p>
          <a:p>
            <a:pPr eaLnBrk="1" hangingPunct="1">
              <a:lnSpc>
                <a:spcPct val="80000"/>
              </a:lnSpc>
              <a:buFontTx/>
              <a:buNone/>
              <a:defRPr/>
            </a:pPr>
            <a:r>
              <a:rPr lang="en-US" altLang="en-US" sz="2000" dirty="0">
                <a:ea typeface="ＭＳ Ｐゴシック" pitchFamily="34" charset="-128"/>
              </a:rPr>
              <a:t>				// </a:t>
            </a:r>
            <a:r>
              <a:rPr lang="en-US" altLang="en-US" sz="2000" i="1" dirty="0">
                <a:ea typeface="ＭＳ Ｐゴシック" pitchFamily="34" charset="-128"/>
              </a:rPr>
              <a:t>and it (usefully) varies (e.g. range checked iterators)</a:t>
            </a:r>
          </a:p>
          <a:p>
            <a:pPr eaLnBrk="1" hangingPunct="1">
              <a:lnSpc>
                <a:spcPct val="80000"/>
              </a:lnSpc>
              <a:buFontTx/>
              <a:buNone/>
              <a:defRPr/>
            </a:pPr>
            <a:r>
              <a:rPr lang="en-US" altLang="en-US" sz="2000" dirty="0">
                <a:ea typeface="ＭＳ Ｐゴシック" pitchFamily="34" charset="-128"/>
              </a:rPr>
              <a:t>				// </a:t>
            </a:r>
            <a:r>
              <a:rPr lang="en-US" altLang="en-US" sz="2000" i="1" dirty="0">
                <a:ea typeface="ＭＳ Ｐゴシック" pitchFamily="34" charset="-128"/>
              </a:rPr>
              <a:t>a list iterator could be a pointer to a link node</a:t>
            </a:r>
          </a:p>
          <a:p>
            <a:pPr eaLnBrk="1" hangingPunct="1">
              <a:lnSpc>
                <a:spcPct val="80000"/>
              </a:lnSpc>
              <a:buFontTx/>
              <a:buNone/>
              <a:defRPr/>
            </a:pPr>
            <a:r>
              <a:rPr lang="en-US" altLang="en-US" sz="2000" b="1" dirty="0">
                <a:ea typeface="ＭＳ Ｐゴシック" pitchFamily="34" charset="-128"/>
              </a:rPr>
              <a:t>	using </a:t>
            </a:r>
            <a:r>
              <a:rPr lang="en-US" altLang="en-US" sz="2000" b="1" dirty="0" err="1">
                <a:ea typeface="ＭＳ Ｐゴシック" pitchFamily="34" charset="-128"/>
              </a:rPr>
              <a:t>const_iterator</a:t>
            </a:r>
            <a:r>
              <a:rPr lang="en-US" altLang="en-US" sz="2000" b="1" dirty="0">
                <a:ea typeface="ＭＳ Ｐゴシック" pitchFamily="34" charset="-128"/>
              </a:rPr>
              <a:t> = ???;</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iterator begin();		// </a:t>
            </a:r>
            <a:r>
              <a:rPr lang="en-US" altLang="en-US" sz="2000" i="1" dirty="0">
                <a:ea typeface="ＭＳ Ｐゴシック" pitchFamily="34" charset="-128"/>
              </a:rPr>
              <a:t>points to first element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const_iterator</a:t>
            </a:r>
            <a:r>
              <a:rPr lang="en-US" altLang="en-US" sz="2000" b="1" dirty="0">
                <a:ea typeface="ＭＳ Ｐゴシック" pitchFamily="34" charset="-128"/>
              </a:rPr>
              <a:t> begin() const; </a:t>
            </a:r>
          </a:p>
          <a:p>
            <a:pPr eaLnBrk="1" hangingPunct="1">
              <a:lnSpc>
                <a:spcPct val="80000"/>
              </a:lnSpc>
              <a:buFontTx/>
              <a:buNone/>
              <a:defRPr/>
            </a:pPr>
            <a:r>
              <a:rPr lang="en-US" altLang="en-US" sz="2000" b="1" dirty="0">
                <a:ea typeface="ＭＳ Ｐゴシック" pitchFamily="34" charset="-128"/>
              </a:rPr>
              <a:t>	iterator end();		// </a:t>
            </a:r>
            <a:r>
              <a:rPr lang="en-US" altLang="en-US" sz="2000" i="1" dirty="0">
                <a:ea typeface="ＭＳ Ｐゴシック" pitchFamily="34" charset="-128"/>
              </a:rPr>
              <a:t>points one beyond the last element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const_iterator</a:t>
            </a:r>
            <a:r>
              <a:rPr lang="en-US" altLang="en-US" sz="2000" b="1" dirty="0">
                <a:ea typeface="ＭＳ Ｐゴシック" pitchFamily="34" charset="-128"/>
              </a:rPr>
              <a:t> end() const;</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iterator erase(iterator p);		// </a:t>
            </a:r>
            <a:r>
              <a:rPr lang="en-US" altLang="en-US" sz="2000" i="1" dirty="0">
                <a:ea typeface="ＭＳ Ｐゴシック" pitchFamily="34" charset="-128"/>
              </a:rPr>
              <a:t>remove element pointed to by</a:t>
            </a:r>
            <a:r>
              <a:rPr lang="en-US" altLang="en-US" sz="2000" b="1" i="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	iterator insert(iterator p, const T&amp; v);	// </a:t>
            </a:r>
            <a:r>
              <a:rPr lang="en-US" altLang="en-US" sz="2000" i="1" dirty="0">
                <a:ea typeface="ＭＳ Ｐゴシック" pitchFamily="34" charset="-128"/>
              </a:rPr>
              <a:t>insert a new element </a:t>
            </a:r>
            <a:r>
              <a:rPr lang="en-US" altLang="en-US" sz="2000" b="1" i="1" dirty="0">
                <a:ea typeface="ＭＳ Ｐゴシック" pitchFamily="34" charset="-128"/>
              </a:rPr>
              <a:t>v</a:t>
            </a:r>
            <a:r>
              <a:rPr lang="en-US" altLang="en-US" sz="2000" i="1" dirty="0">
                <a:ea typeface="ＭＳ Ｐゴシック" pitchFamily="34" charset="-128"/>
              </a:rPr>
              <a:t> before</a:t>
            </a:r>
            <a:r>
              <a:rPr lang="en-US" altLang="en-US" sz="2000" b="1" i="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a:t>
            </a:r>
          </a:p>
        </p:txBody>
      </p:sp>
      <p:sp>
        <p:nvSpPr>
          <p:cNvPr id="7"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084C8E0-4D94-40DB-BAF3-8E48039FA70A}" type="slidenum">
              <a:rPr lang="en-US" altLang="en-US" sz="1400">
                <a:latin typeface="Arial" panose="020B0604020202020204" pitchFamily="34" charset="0"/>
              </a:rPr>
              <a:pPr eaLnBrk="1" hangingPunct="1">
                <a:spcBef>
                  <a:spcPct val="0"/>
                </a:spcBef>
                <a:buClrTx/>
                <a:buSzTx/>
                <a:buFontTx/>
                <a:buNone/>
              </a:pPr>
              <a:t>104</a:t>
            </a:fld>
            <a:endParaRPr lang="en-US" altLang="en-US" sz="1400">
              <a:latin typeface="Arial" panose="020B0604020202020204" pitchFamily="34" charset="0"/>
            </a:endParaRPr>
          </a:p>
        </p:txBody>
      </p:sp>
      <p:sp>
        <p:nvSpPr>
          <p:cNvPr id="37893" name="Rectangle 4"/>
          <p:cNvSpPr>
            <a:spLocks noChangeArrowheads="1"/>
          </p:cNvSpPr>
          <p:nvPr/>
        </p:nvSpPr>
        <p:spPr bwMode="auto">
          <a:xfrm>
            <a:off x="8991600" y="381000"/>
            <a:ext cx="1143000" cy="1143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T value</a:t>
            </a:r>
          </a:p>
          <a:p>
            <a:pPr algn="ctr" eaLnBrk="1" hangingPunct="1">
              <a:spcBef>
                <a:spcPct val="0"/>
              </a:spcBef>
              <a:buClrTx/>
              <a:buSzTx/>
              <a:buFontTx/>
              <a:buNone/>
            </a:pPr>
            <a:endParaRPr lang="en-US" altLang="en-US" sz="1800">
              <a:latin typeface="Arial" panose="020B0604020202020204" pitchFamily="34" charset="0"/>
            </a:endParaRPr>
          </a:p>
          <a:p>
            <a:pPr algn="ctr" eaLnBrk="1" hangingPunct="1">
              <a:spcBef>
                <a:spcPct val="0"/>
              </a:spcBef>
              <a:buClrTx/>
              <a:buSzTx/>
              <a:buFontTx/>
              <a:buNone/>
            </a:pPr>
            <a:r>
              <a:rPr lang="en-US" altLang="en-US" sz="1800">
                <a:latin typeface="Arial" panose="020B0604020202020204" pitchFamily="34" charset="0"/>
              </a:rPr>
              <a:t>Link* pre</a:t>
            </a:r>
          </a:p>
          <a:p>
            <a:pPr algn="ctr" eaLnBrk="1" hangingPunct="1">
              <a:spcBef>
                <a:spcPct val="0"/>
              </a:spcBef>
              <a:buClrTx/>
              <a:buSzTx/>
              <a:buFontTx/>
              <a:buNone/>
            </a:pPr>
            <a:r>
              <a:rPr lang="en-US" altLang="en-US" sz="1800">
                <a:latin typeface="Arial" panose="020B0604020202020204" pitchFamily="34" charset="0"/>
              </a:rPr>
              <a:t>Link* post</a:t>
            </a:r>
          </a:p>
        </p:txBody>
      </p:sp>
      <p:cxnSp>
        <p:nvCxnSpPr>
          <p:cNvPr id="37894" name="AutoShape 5"/>
          <p:cNvCxnSpPr>
            <a:cxnSpLocks noChangeShapeType="1"/>
          </p:cNvCxnSpPr>
          <p:nvPr/>
        </p:nvCxnSpPr>
        <p:spPr bwMode="auto">
          <a:xfrm>
            <a:off x="8991600" y="914400"/>
            <a:ext cx="11430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895" name="Text Box 6"/>
          <p:cNvSpPr txBox="1">
            <a:spLocks noChangeArrowheads="1"/>
          </p:cNvSpPr>
          <p:nvPr/>
        </p:nvSpPr>
        <p:spPr bwMode="auto">
          <a:xfrm>
            <a:off x="8305800" y="3810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Link:</a:t>
            </a:r>
          </a:p>
        </p:txBody>
      </p:sp>
    </p:spTree>
    <p:extLst>
      <p:ext uri="{BB962C8B-B14F-4D97-AF65-F5344CB8AC3E}">
        <p14:creationId xmlns:p14="http://schemas.microsoft.com/office/powerpoint/2010/main" val="545577456"/>
      </p:ext>
    </p:extLst>
  </p:cSld>
  <p:clrMapOvr>
    <a:masterClrMapping/>
  </p:clrMapOvr>
  <p:transition spd="slow">
    <p:wip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insert() into list</a:t>
            </a:r>
          </a:p>
        </p:txBody>
      </p:sp>
      <p:sp>
        <p:nvSpPr>
          <p:cNvPr id="40963" name="Rectangle 3"/>
          <p:cNvSpPr>
            <a:spLocks noGrp="1" noChangeArrowheads="1"/>
          </p:cNvSpPr>
          <p:nvPr>
            <p:ph idx="1"/>
          </p:nvPr>
        </p:nvSpPr>
        <p:spPr/>
        <p:txBody>
          <a:bodyPr/>
          <a:lstStyle/>
          <a:p>
            <a:pPr eaLnBrk="1" hangingPunct="1">
              <a:lnSpc>
                <a:spcPct val="90000"/>
              </a:lnSpc>
              <a:buFontTx/>
              <a:buNone/>
              <a:defRPr/>
            </a:pPr>
            <a:r>
              <a:rPr lang="en-US" altLang="en-US" sz="2000" b="1">
                <a:ea typeface="ＭＳ Ｐゴシック" pitchFamily="34" charset="-128"/>
              </a:rPr>
              <a:t>list&lt;int&gt;::iterator p = v.begin(); ++p; ++p; ++p;</a:t>
            </a:r>
          </a:p>
          <a:p>
            <a:pPr eaLnBrk="1" hangingPunct="1">
              <a:lnSpc>
                <a:spcPct val="90000"/>
              </a:lnSpc>
              <a:buFontTx/>
              <a:buNone/>
              <a:defRPr/>
            </a:pPr>
            <a:r>
              <a:rPr lang="en-US" altLang="en-US" sz="2000" b="1">
                <a:ea typeface="ＭＳ Ｐゴシック" pitchFamily="34" charset="-128"/>
              </a:rPr>
              <a:t>list&lt;int&gt;::iterator q = p; ++q;</a:t>
            </a:r>
          </a:p>
        </p:txBody>
      </p:sp>
      <p:sp>
        <p:nvSpPr>
          <p:cNvPr id="41"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86BC67B-607C-42AE-8980-7A147E306890}" type="slidenum">
              <a:rPr lang="en-US" altLang="en-US" sz="1400">
                <a:latin typeface="Arial" panose="020B0604020202020204" pitchFamily="34" charset="0"/>
              </a:rPr>
              <a:pPr eaLnBrk="1" hangingPunct="1">
                <a:spcBef>
                  <a:spcPct val="0"/>
                </a:spcBef>
                <a:buClrTx/>
                <a:buSzTx/>
                <a:buFontTx/>
                <a:buNone/>
              </a:pPr>
              <a:t>105</a:t>
            </a:fld>
            <a:endParaRPr lang="en-US" altLang="en-US" sz="1400">
              <a:latin typeface="Arial" panose="020B0604020202020204" pitchFamily="34" charset="0"/>
            </a:endParaRPr>
          </a:p>
        </p:txBody>
      </p:sp>
      <p:sp>
        <p:nvSpPr>
          <p:cNvPr id="38917" name="Rectangle 4"/>
          <p:cNvSpPr>
            <a:spLocks noChangeArrowheads="1"/>
          </p:cNvSpPr>
          <p:nvPr/>
        </p:nvSpPr>
        <p:spPr bwMode="auto">
          <a:xfrm>
            <a:off x="2590800" y="43434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    </a:t>
            </a:r>
          </a:p>
        </p:txBody>
      </p:sp>
      <p:sp>
        <p:nvSpPr>
          <p:cNvPr id="38918" name="Rectangle 5"/>
          <p:cNvSpPr>
            <a:spLocks noChangeArrowheads="1"/>
          </p:cNvSpPr>
          <p:nvPr/>
        </p:nvSpPr>
        <p:spPr bwMode="auto">
          <a:xfrm>
            <a:off x="38100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8919" name="Rectangle 6"/>
          <p:cNvSpPr>
            <a:spLocks noChangeArrowheads="1"/>
          </p:cNvSpPr>
          <p:nvPr/>
        </p:nvSpPr>
        <p:spPr bwMode="auto">
          <a:xfrm flipH="1">
            <a:off x="5562600" y="51816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8920" name="Rectangle 7"/>
          <p:cNvSpPr>
            <a:spLocks noChangeArrowheads="1"/>
          </p:cNvSpPr>
          <p:nvPr/>
        </p:nvSpPr>
        <p:spPr bwMode="auto">
          <a:xfrm>
            <a:off x="46482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8921" name="Rectangle 8"/>
          <p:cNvSpPr>
            <a:spLocks noChangeArrowheads="1"/>
          </p:cNvSpPr>
          <p:nvPr/>
        </p:nvSpPr>
        <p:spPr bwMode="auto">
          <a:xfrm>
            <a:off x="68580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8922" name="Rectangle 9"/>
          <p:cNvSpPr>
            <a:spLocks noChangeArrowheads="1"/>
          </p:cNvSpPr>
          <p:nvPr/>
        </p:nvSpPr>
        <p:spPr bwMode="auto">
          <a:xfrm>
            <a:off x="78486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8923" name="Rectangle 10"/>
          <p:cNvSpPr>
            <a:spLocks noChangeArrowheads="1"/>
          </p:cNvSpPr>
          <p:nvPr/>
        </p:nvSpPr>
        <p:spPr bwMode="auto">
          <a:xfrm>
            <a:off x="87630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8924" name="Line 12"/>
          <p:cNvSpPr>
            <a:spLocks noChangeShapeType="1"/>
          </p:cNvSpPr>
          <p:nvPr/>
        </p:nvSpPr>
        <p:spPr bwMode="auto">
          <a:xfrm>
            <a:off x="3124200" y="44958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25" name="Text Box 13"/>
          <p:cNvSpPr txBox="1">
            <a:spLocks noChangeArrowheads="1"/>
          </p:cNvSpPr>
          <p:nvPr/>
        </p:nvSpPr>
        <p:spPr bwMode="auto">
          <a:xfrm>
            <a:off x="2057400" y="4343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8926" name="Rectangle 14"/>
          <p:cNvSpPr>
            <a:spLocks noChangeArrowheads="1"/>
          </p:cNvSpPr>
          <p:nvPr/>
        </p:nvSpPr>
        <p:spPr bwMode="auto">
          <a:xfrm>
            <a:off x="5257800" y="4114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8927" name="Line 15"/>
          <p:cNvSpPr>
            <a:spLocks noChangeShapeType="1"/>
          </p:cNvSpPr>
          <p:nvPr/>
        </p:nvSpPr>
        <p:spPr bwMode="auto">
          <a:xfrm>
            <a:off x="5562600" y="4343400"/>
            <a:ext cx="8382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28" name="Rectangle 16"/>
          <p:cNvSpPr>
            <a:spLocks noChangeArrowheads="1"/>
          </p:cNvSpPr>
          <p:nvPr/>
        </p:nvSpPr>
        <p:spPr bwMode="auto">
          <a:xfrm>
            <a:off x="1981200" y="3581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buClrTx/>
              <a:buSzTx/>
              <a:buFontTx/>
              <a:buNone/>
            </a:pPr>
            <a:r>
              <a:rPr lang="en-US" altLang="en-US" sz="2000" b="1"/>
              <a:t>v = v.insert(p,99);	// </a:t>
            </a:r>
            <a:r>
              <a:rPr lang="en-US" altLang="en-US" sz="2000"/>
              <a:t>leaves</a:t>
            </a:r>
            <a:r>
              <a:rPr lang="en-US" altLang="en-US" sz="2000" b="1"/>
              <a:t> p </a:t>
            </a:r>
            <a:r>
              <a:rPr lang="en-US" altLang="en-US" sz="2000"/>
              <a:t>pointing at the inserted element</a:t>
            </a:r>
          </a:p>
        </p:txBody>
      </p:sp>
      <p:sp>
        <p:nvSpPr>
          <p:cNvPr id="38929" name="Text Box 17"/>
          <p:cNvSpPr txBox="1">
            <a:spLocks noChangeArrowheads="1"/>
          </p:cNvSpPr>
          <p:nvPr/>
        </p:nvSpPr>
        <p:spPr bwMode="auto">
          <a:xfrm>
            <a:off x="4800600" y="4114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cxnSp>
        <p:nvCxnSpPr>
          <p:cNvPr id="38930" name="AutoShape 32"/>
          <p:cNvCxnSpPr>
            <a:cxnSpLocks noChangeShapeType="1"/>
            <a:stCxn id="38918" idx="3"/>
            <a:endCxn id="38920" idx="1"/>
          </p:cNvCxnSpPr>
          <p:nvPr/>
        </p:nvCxnSpPr>
        <p:spPr bwMode="auto">
          <a:xfrm>
            <a:off x="4267200" y="5372100"/>
            <a:ext cx="3810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31" name="AutoShape 33"/>
          <p:cNvCxnSpPr>
            <a:cxnSpLocks noChangeShapeType="1"/>
            <a:stCxn id="38920" idx="3"/>
            <a:endCxn id="38919" idx="3"/>
          </p:cNvCxnSpPr>
          <p:nvPr/>
        </p:nvCxnSpPr>
        <p:spPr bwMode="auto">
          <a:xfrm>
            <a:off x="5105400" y="53721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32" name="AutoShape 34"/>
          <p:cNvCxnSpPr>
            <a:cxnSpLocks noChangeShapeType="1"/>
            <a:stCxn id="38919" idx="1"/>
            <a:endCxn id="38935" idx="3"/>
          </p:cNvCxnSpPr>
          <p:nvPr/>
        </p:nvCxnSpPr>
        <p:spPr bwMode="auto">
          <a:xfrm>
            <a:off x="5943600" y="5372100"/>
            <a:ext cx="304800" cy="685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33" name="AutoShape 35"/>
          <p:cNvCxnSpPr>
            <a:cxnSpLocks noChangeShapeType="1"/>
            <a:stCxn id="38921" idx="3"/>
            <a:endCxn id="38922" idx="1"/>
          </p:cNvCxnSpPr>
          <p:nvPr/>
        </p:nvCxnSpPr>
        <p:spPr bwMode="auto">
          <a:xfrm>
            <a:off x="7315200" y="5372100"/>
            <a:ext cx="533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34" name="AutoShape 36"/>
          <p:cNvCxnSpPr>
            <a:cxnSpLocks noChangeShapeType="1"/>
            <a:stCxn id="38922" idx="3"/>
            <a:endCxn id="38923" idx="1"/>
          </p:cNvCxnSpPr>
          <p:nvPr/>
        </p:nvCxnSpPr>
        <p:spPr bwMode="auto">
          <a:xfrm>
            <a:off x="8305800" y="53721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35" name="Rectangle 37"/>
          <p:cNvSpPr>
            <a:spLocks noChangeArrowheads="1"/>
          </p:cNvSpPr>
          <p:nvPr/>
        </p:nvSpPr>
        <p:spPr bwMode="auto">
          <a:xfrm flipH="1">
            <a:off x="6248400" y="58674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99</a:t>
            </a:r>
          </a:p>
        </p:txBody>
      </p:sp>
      <p:cxnSp>
        <p:nvCxnSpPr>
          <p:cNvPr id="38936" name="AutoShape 38"/>
          <p:cNvCxnSpPr>
            <a:cxnSpLocks noChangeShapeType="1"/>
            <a:stCxn id="38935" idx="1"/>
            <a:endCxn id="38921" idx="1"/>
          </p:cNvCxnSpPr>
          <p:nvPr/>
        </p:nvCxnSpPr>
        <p:spPr bwMode="auto">
          <a:xfrm flipV="1">
            <a:off x="6629400" y="5372100"/>
            <a:ext cx="228600" cy="685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37" name="Rectangle 40"/>
          <p:cNvSpPr>
            <a:spLocks noChangeArrowheads="1"/>
          </p:cNvSpPr>
          <p:nvPr/>
        </p:nvSpPr>
        <p:spPr bwMode="auto">
          <a:xfrm>
            <a:off x="2667000" y="18288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    </a:t>
            </a:r>
          </a:p>
        </p:txBody>
      </p:sp>
      <p:sp>
        <p:nvSpPr>
          <p:cNvPr id="38938" name="Rectangle 41"/>
          <p:cNvSpPr>
            <a:spLocks noChangeArrowheads="1"/>
          </p:cNvSpPr>
          <p:nvPr/>
        </p:nvSpPr>
        <p:spPr bwMode="auto">
          <a:xfrm>
            <a:off x="3886200" y="2667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8939" name="Rectangle 42"/>
          <p:cNvSpPr>
            <a:spLocks noChangeArrowheads="1"/>
          </p:cNvSpPr>
          <p:nvPr/>
        </p:nvSpPr>
        <p:spPr bwMode="auto">
          <a:xfrm flipH="1">
            <a:off x="5715000" y="2628900"/>
            <a:ext cx="381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8940" name="Rectangle 43"/>
          <p:cNvSpPr>
            <a:spLocks noChangeArrowheads="1"/>
          </p:cNvSpPr>
          <p:nvPr/>
        </p:nvSpPr>
        <p:spPr bwMode="auto">
          <a:xfrm>
            <a:off x="4800600" y="26289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8941" name="Rectangle 44"/>
          <p:cNvSpPr>
            <a:spLocks noChangeArrowheads="1"/>
          </p:cNvSpPr>
          <p:nvPr/>
        </p:nvSpPr>
        <p:spPr bwMode="auto">
          <a:xfrm>
            <a:off x="7010400" y="26289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8942" name="Rectangle 45"/>
          <p:cNvSpPr>
            <a:spLocks noChangeArrowheads="1"/>
          </p:cNvSpPr>
          <p:nvPr/>
        </p:nvSpPr>
        <p:spPr bwMode="auto">
          <a:xfrm>
            <a:off x="7924800" y="26289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8943" name="Rectangle 46"/>
          <p:cNvSpPr>
            <a:spLocks noChangeArrowheads="1"/>
          </p:cNvSpPr>
          <p:nvPr/>
        </p:nvSpPr>
        <p:spPr bwMode="auto">
          <a:xfrm>
            <a:off x="8915400" y="2705100"/>
            <a:ext cx="4572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8944" name="Line 47"/>
          <p:cNvSpPr>
            <a:spLocks noChangeShapeType="1"/>
          </p:cNvSpPr>
          <p:nvPr/>
        </p:nvSpPr>
        <p:spPr bwMode="auto">
          <a:xfrm>
            <a:off x="3200400" y="19812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45" name="Text Box 48"/>
          <p:cNvSpPr txBox="1">
            <a:spLocks noChangeArrowheads="1"/>
          </p:cNvSpPr>
          <p:nvPr/>
        </p:nvSpPr>
        <p:spPr bwMode="auto">
          <a:xfrm>
            <a:off x="2133600" y="18288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8946" name="Rectangle 49"/>
          <p:cNvSpPr>
            <a:spLocks noChangeArrowheads="1"/>
          </p:cNvSpPr>
          <p:nvPr/>
        </p:nvSpPr>
        <p:spPr bwMode="auto">
          <a:xfrm>
            <a:off x="5334000" y="1905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8947" name="Line 50"/>
          <p:cNvSpPr>
            <a:spLocks noChangeShapeType="1"/>
          </p:cNvSpPr>
          <p:nvPr/>
        </p:nvSpPr>
        <p:spPr bwMode="auto">
          <a:xfrm>
            <a:off x="5562600" y="2057400"/>
            <a:ext cx="1676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48" name="Text Box 51"/>
          <p:cNvSpPr txBox="1">
            <a:spLocks noChangeArrowheads="1"/>
          </p:cNvSpPr>
          <p:nvPr/>
        </p:nvSpPr>
        <p:spPr bwMode="auto">
          <a:xfrm>
            <a:off x="4876800" y="1905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cxnSp>
        <p:nvCxnSpPr>
          <p:cNvPr id="38949" name="AutoShape 52"/>
          <p:cNvCxnSpPr>
            <a:cxnSpLocks noChangeShapeType="1"/>
            <a:stCxn id="38938" idx="3"/>
            <a:endCxn id="38940" idx="1"/>
          </p:cNvCxnSpPr>
          <p:nvPr/>
        </p:nvCxnSpPr>
        <p:spPr bwMode="auto">
          <a:xfrm>
            <a:off x="4343400" y="28575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50" name="AutoShape 53"/>
          <p:cNvCxnSpPr>
            <a:cxnSpLocks noChangeShapeType="1"/>
            <a:stCxn id="38940" idx="3"/>
            <a:endCxn id="38939" idx="3"/>
          </p:cNvCxnSpPr>
          <p:nvPr/>
        </p:nvCxnSpPr>
        <p:spPr bwMode="auto">
          <a:xfrm>
            <a:off x="5257800" y="28575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51" name="AutoShape 55"/>
          <p:cNvCxnSpPr>
            <a:cxnSpLocks noChangeShapeType="1"/>
            <a:stCxn id="38941" idx="3"/>
            <a:endCxn id="38942" idx="1"/>
          </p:cNvCxnSpPr>
          <p:nvPr/>
        </p:nvCxnSpPr>
        <p:spPr bwMode="auto">
          <a:xfrm>
            <a:off x="7467600" y="28575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52" name="AutoShape 56"/>
          <p:cNvCxnSpPr>
            <a:cxnSpLocks noChangeShapeType="1"/>
            <a:stCxn id="38942" idx="3"/>
            <a:endCxn id="38943" idx="1"/>
          </p:cNvCxnSpPr>
          <p:nvPr/>
        </p:nvCxnSpPr>
        <p:spPr bwMode="auto">
          <a:xfrm>
            <a:off x="8382000" y="2857500"/>
            <a:ext cx="533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53" name="AutoShape 58"/>
          <p:cNvCxnSpPr>
            <a:cxnSpLocks noChangeShapeType="1"/>
            <a:stCxn id="38939" idx="1"/>
            <a:endCxn id="38941" idx="1"/>
          </p:cNvCxnSpPr>
          <p:nvPr/>
        </p:nvCxnSpPr>
        <p:spPr bwMode="auto">
          <a:xfrm>
            <a:off x="6096000" y="2857500"/>
            <a:ext cx="914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54" name="Rectangle 49"/>
          <p:cNvSpPr>
            <a:spLocks noChangeArrowheads="1"/>
          </p:cNvSpPr>
          <p:nvPr/>
        </p:nvSpPr>
        <p:spPr bwMode="auto">
          <a:xfrm>
            <a:off x="7315200" y="1828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8955" name="Text Box 51"/>
          <p:cNvSpPr txBox="1">
            <a:spLocks noChangeArrowheads="1"/>
          </p:cNvSpPr>
          <p:nvPr/>
        </p:nvSpPr>
        <p:spPr bwMode="auto">
          <a:xfrm>
            <a:off x="6858000" y="1828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8956" name="Line 50"/>
          <p:cNvSpPr>
            <a:spLocks noChangeShapeType="1"/>
          </p:cNvSpPr>
          <p:nvPr/>
        </p:nvSpPr>
        <p:spPr bwMode="auto">
          <a:xfrm>
            <a:off x="7620000" y="20574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57" name="Rectangle 49"/>
          <p:cNvSpPr>
            <a:spLocks noChangeArrowheads="1"/>
          </p:cNvSpPr>
          <p:nvPr/>
        </p:nvSpPr>
        <p:spPr bwMode="auto">
          <a:xfrm>
            <a:off x="7086600" y="4114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8958" name="Text Box 51"/>
          <p:cNvSpPr txBox="1">
            <a:spLocks noChangeArrowheads="1"/>
          </p:cNvSpPr>
          <p:nvPr/>
        </p:nvSpPr>
        <p:spPr bwMode="auto">
          <a:xfrm>
            <a:off x="6629400" y="4114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8959" name="Line 50"/>
          <p:cNvSpPr>
            <a:spLocks noChangeShapeType="1"/>
          </p:cNvSpPr>
          <p:nvPr/>
        </p:nvSpPr>
        <p:spPr bwMode="auto">
          <a:xfrm>
            <a:off x="7391400" y="4343400"/>
            <a:ext cx="685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60" name="Rectangle 16"/>
          <p:cNvSpPr>
            <a:spLocks noChangeArrowheads="1"/>
          </p:cNvSpPr>
          <p:nvPr/>
        </p:nvSpPr>
        <p:spPr bwMode="auto">
          <a:xfrm>
            <a:off x="1828800" y="5791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buClrTx/>
              <a:buSzTx/>
              <a:buFont typeface="Wingdings" panose="05000000000000000000" pitchFamily="2" charset="2"/>
              <a:buChar char="§"/>
            </a:pPr>
            <a:r>
              <a:rPr lang="en-US" altLang="en-US" sz="2000"/>
              <a:t>Note: q is unaffected</a:t>
            </a:r>
          </a:p>
          <a:p>
            <a:pPr eaLnBrk="1" hangingPunct="1">
              <a:lnSpc>
                <a:spcPct val="90000"/>
              </a:lnSpc>
              <a:buClrTx/>
              <a:buSzTx/>
              <a:buFont typeface="Wingdings" panose="05000000000000000000" pitchFamily="2" charset="2"/>
              <a:buChar char="§"/>
            </a:pPr>
            <a:r>
              <a:rPr lang="en-US" altLang="en-US" sz="2000"/>
              <a:t>Note: No elements moved around</a:t>
            </a:r>
          </a:p>
        </p:txBody>
      </p:sp>
    </p:spTree>
    <p:extLst>
      <p:ext uri="{BB962C8B-B14F-4D97-AF65-F5344CB8AC3E}">
        <p14:creationId xmlns:p14="http://schemas.microsoft.com/office/powerpoint/2010/main" val="4259159564"/>
      </p:ext>
    </p:extLst>
  </p:cSld>
  <p:clrMapOvr>
    <a:masterClrMapping/>
  </p:clrMapOvr>
  <p:transition spd="slow">
    <p:wip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erase() from list</a:t>
            </a:r>
          </a:p>
        </p:txBody>
      </p:sp>
      <p:sp>
        <p:nvSpPr>
          <p:cNvPr id="41"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23D0C5F-ADBB-4524-B68A-6B2C60BF6FD3}" type="slidenum">
              <a:rPr lang="en-US" altLang="en-US" sz="1400">
                <a:latin typeface="Arial" panose="020B0604020202020204" pitchFamily="34" charset="0"/>
              </a:rPr>
              <a:pPr eaLnBrk="1" hangingPunct="1">
                <a:spcBef>
                  <a:spcPct val="0"/>
                </a:spcBef>
                <a:buClrTx/>
                <a:buSzTx/>
                <a:buFontTx/>
                <a:buNone/>
              </a:pPr>
              <a:t>106</a:t>
            </a:fld>
            <a:endParaRPr lang="en-US" altLang="en-US" sz="1400">
              <a:latin typeface="Arial" panose="020B0604020202020204" pitchFamily="34" charset="0"/>
            </a:endParaRPr>
          </a:p>
        </p:txBody>
      </p:sp>
      <p:sp>
        <p:nvSpPr>
          <p:cNvPr id="39940" name="Rectangle 4"/>
          <p:cNvSpPr>
            <a:spLocks noChangeArrowheads="1"/>
          </p:cNvSpPr>
          <p:nvPr/>
        </p:nvSpPr>
        <p:spPr bwMode="auto">
          <a:xfrm>
            <a:off x="2590800" y="13716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    </a:t>
            </a:r>
          </a:p>
        </p:txBody>
      </p:sp>
      <p:sp>
        <p:nvSpPr>
          <p:cNvPr id="39941" name="Rectangle 5"/>
          <p:cNvSpPr>
            <a:spLocks noChangeArrowheads="1"/>
          </p:cNvSpPr>
          <p:nvPr/>
        </p:nvSpPr>
        <p:spPr bwMode="auto">
          <a:xfrm>
            <a:off x="38100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9942" name="Rectangle 6"/>
          <p:cNvSpPr>
            <a:spLocks noChangeArrowheads="1"/>
          </p:cNvSpPr>
          <p:nvPr/>
        </p:nvSpPr>
        <p:spPr bwMode="auto">
          <a:xfrm flipH="1">
            <a:off x="5562600" y="220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9943" name="Rectangle 7"/>
          <p:cNvSpPr>
            <a:spLocks noChangeArrowheads="1"/>
          </p:cNvSpPr>
          <p:nvPr/>
        </p:nvSpPr>
        <p:spPr bwMode="auto">
          <a:xfrm>
            <a:off x="46482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9944" name="Rectangle 8"/>
          <p:cNvSpPr>
            <a:spLocks noChangeArrowheads="1"/>
          </p:cNvSpPr>
          <p:nvPr/>
        </p:nvSpPr>
        <p:spPr bwMode="auto">
          <a:xfrm>
            <a:off x="68580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9945" name="Rectangle 9"/>
          <p:cNvSpPr>
            <a:spLocks noChangeArrowheads="1"/>
          </p:cNvSpPr>
          <p:nvPr/>
        </p:nvSpPr>
        <p:spPr bwMode="auto">
          <a:xfrm>
            <a:off x="78486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9946" name="Rectangle 10"/>
          <p:cNvSpPr>
            <a:spLocks noChangeArrowheads="1"/>
          </p:cNvSpPr>
          <p:nvPr/>
        </p:nvSpPr>
        <p:spPr bwMode="auto">
          <a:xfrm>
            <a:off x="87630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9947" name="Line 11"/>
          <p:cNvSpPr>
            <a:spLocks noChangeShapeType="1"/>
          </p:cNvSpPr>
          <p:nvPr/>
        </p:nvSpPr>
        <p:spPr bwMode="auto">
          <a:xfrm>
            <a:off x="3124200" y="15240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48" name="Text Box 12"/>
          <p:cNvSpPr txBox="1">
            <a:spLocks noChangeArrowheads="1"/>
          </p:cNvSpPr>
          <p:nvPr/>
        </p:nvSpPr>
        <p:spPr bwMode="auto">
          <a:xfrm>
            <a:off x="2057400" y="1371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9949" name="Rectangle 13"/>
          <p:cNvSpPr>
            <a:spLocks noChangeArrowheads="1"/>
          </p:cNvSpPr>
          <p:nvPr/>
        </p:nvSpPr>
        <p:spPr bwMode="auto">
          <a:xfrm>
            <a:off x="5257800" y="1143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50" name="Line 14"/>
          <p:cNvSpPr>
            <a:spLocks noChangeShapeType="1"/>
          </p:cNvSpPr>
          <p:nvPr/>
        </p:nvSpPr>
        <p:spPr bwMode="auto">
          <a:xfrm>
            <a:off x="5562600" y="1371600"/>
            <a:ext cx="8382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51" name="Rectangle 15"/>
          <p:cNvSpPr>
            <a:spLocks noChangeArrowheads="1"/>
          </p:cNvSpPr>
          <p:nvPr/>
        </p:nvSpPr>
        <p:spPr bwMode="auto">
          <a:xfrm>
            <a:off x="2438400" y="34290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buClrTx/>
              <a:buSzTx/>
              <a:buFontTx/>
              <a:buNone/>
            </a:pPr>
            <a:r>
              <a:rPr lang="en-US" altLang="en-US" sz="2000" b="1"/>
              <a:t>p = v.erase(p);	// </a:t>
            </a:r>
            <a:r>
              <a:rPr lang="en-US" altLang="en-US" sz="2000" i="1"/>
              <a:t>leaves p pointing at the element after the erased one</a:t>
            </a:r>
          </a:p>
        </p:txBody>
      </p:sp>
      <p:sp>
        <p:nvSpPr>
          <p:cNvPr id="39952" name="Text Box 16"/>
          <p:cNvSpPr txBox="1">
            <a:spLocks noChangeArrowheads="1"/>
          </p:cNvSpPr>
          <p:nvPr/>
        </p:nvSpPr>
        <p:spPr bwMode="auto">
          <a:xfrm>
            <a:off x="4800600" y="1143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cxnSp>
        <p:nvCxnSpPr>
          <p:cNvPr id="39953" name="AutoShape 17"/>
          <p:cNvCxnSpPr>
            <a:cxnSpLocks noChangeShapeType="1"/>
            <a:stCxn id="39941" idx="3"/>
            <a:endCxn id="39943" idx="1"/>
          </p:cNvCxnSpPr>
          <p:nvPr/>
        </p:nvCxnSpPr>
        <p:spPr bwMode="auto">
          <a:xfrm>
            <a:off x="4267200" y="2400300"/>
            <a:ext cx="3810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54" name="AutoShape 18"/>
          <p:cNvCxnSpPr>
            <a:cxnSpLocks noChangeShapeType="1"/>
            <a:stCxn id="39943" idx="3"/>
            <a:endCxn id="39942" idx="3"/>
          </p:cNvCxnSpPr>
          <p:nvPr/>
        </p:nvCxnSpPr>
        <p:spPr bwMode="auto">
          <a:xfrm>
            <a:off x="5105400" y="24003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55" name="AutoShape 19"/>
          <p:cNvCxnSpPr>
            <a:cxnSpLocks noChangeShapeType="1"/>
            <a:stCxn id="39942" idx="1"/>
            <a:endCxn id="39958" idx="3"/>
          </p:cNvCxnSpPr>
          <p:nvPr/>
        </p:nvCxnSpPr>
        <p:spPr bwMode="auto">
          <a:xfrm>
            <a:off x="5943600" y="2400300"/>
            <a:ext cx="304800" cy="685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56" name="AutoShape 20"/>
          <p:cNvCxnSpPr>
            <a:cxnSpLocks noChangeShapeType="1"/>
            <a:stCxn id="39944" idx="3"/>
            <a:endCxn id="39945" idx="1"/>
          </p:cNvCxnSpPr>
          <p:nvPr/>
        </p:nvCxnSpPr>
        <p:spPr bwMode="auto">
          <a:xfrm>
            <a:off x="7315200" y="2400300"/>
            <a:ext cx="533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57" name="AutoShape 21"/>
          <p:cNvCxnSpPr>
            <a:cxnSpLocks noChangeShapeType="1"/>
            <a:stCxn id="39945" idx="3"/>
            <a:endCxn id="39946" idx="1"/>
          </p:cNvCxnSpPr>
          <p:nvPr/>
        </p:nvCxnSpPr>
        <p:spPr bwMode="auto">
          <a:xfrm>
            <a:off x="8305800" y="24003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9958" name="Rectangle 22"/>
          <p:cNvSpPr>
            <a:spLocks noChangeArrowheads="1"/>
          </p:cNvSpPr>
          <p:nvPr/>
        </p:nvSpPr>
        <p:spPr bwMode="auto">
          <a:xfrm flipH="1">
            <a:off x="6248400" y="28956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99</a:t>
            </a:r>
          </a:p>
        </p:txBody>
      </p:sp>
      <p:cxnSp>
        <p:nvCxnSpPr>
          <p:cNvPr id="39959" name="AutoShape 23"/>
          <p:cNvCxnSpPr>
            <a:cxnSpLocks noChangeShapeType="1"/>
            <a:stCxn id="39958" idx="1"/>
            <a:endCxn id="39944" idx="1"/>
          </p:cNvCxnSpPr>
          <p:nvPr/>
        </p:nvCxnSpPr>
        <p:spPr bwMode="auto">
          <a:xfrm flipV="1">
            <a:off x="6629400" y="2400300"/>
            <a:ext cx="228600" cy="685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9960" name="Rectangle 42"/>
          <p:cNvSpPr>
            <a:spLocks noChangeArrowheads="1"/>
          </p:cNvSpPr>
          <p:nvPr/>
        </p:nvSpPr>
        <p:spPr bwMode="auto">
          <a:xfrm>
            <a:off x="2819400" y="4267201"/>
            <a:ext cx="838200" cy="4286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    </a:t>
            </a:r>
          </a:p>
        </p:txBody>
      </p:sp>
      <p:sp>
        <p:nvSpPr>
          <p:cNvPr id="39961" name="Rectangle 43"/>
          <p:cNvSpPr>
            <a:spLocks noChangeArrowheads="1"/>
          </p:cNvSpPr>
          <p:nvPr/>
        </p:nvSpPr>
        <p:spPr bwMode="auto">
          <a:xfrm>
            <a:off x="4038600" y="5105401"/>
            <a:ext cx="457200" cy="4286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9962" name="Rectangle 44"/>
          <p:cNvSpPr>
            <a:spLocks noChangeArrowheads="1"/>
          </p:cNvSpPr>
          <p:nvPr/>
        </p:nvSpPr>
        <p:spPr bwMode="auto">
          <a:xfrm flipH="1">
            <a:off x="5867400" y="5067300"/>
            <a:ext cx="381000" cy="51435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9963" name="Rectangle 45"/>
          <p:cNvSpPr>
            <a:spLocks noChangeArrowheads="1"/>
          </p:cNvSpPr>
          <p:nvPr/>
        </p:nvSpPr>
        <p:spPr bwMode="auto">
          <a:xfrm>
            <a:off x="4953000" y="51054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9964" name="Rectangle 46"/>
          <p:cNvSpPr>
            <a:spLocks noChangeArrowheads="1"/>
          </p:cNvSpPr>
          <p:nvPr/>
        </p:nvSpPr>
        <p:spPr bwMode="auto">
          <a:xfrm>
            <a:off x="7162800" y="5067300"/>
            <a:ext cx="457200" cy="51435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9965" name="Rectangle 47"/>
          <p:cNvSpPr>
            <a:spLocks noChangeArrowheads="1"/>
          </p:cNvSpPr>
          <p:nvPr/>
        </p:nvSpPr>
        <p:spPr bwMode="auto">
          <a:xfrm>
            <a:off x="8077200" y="5067300"/>
            <a:ext cx="457200" cy="51435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9966" name="Rectangle 48"/>
          <p:cNvSpPr>
            <a:spLocks noChangeArrowheads="1"/>
          </p:cNvSpPr>
          <p:nvPr/>
        </p:nvSpPr>
        <p:spPr bwMode="auto">
          <a:xfrm>
            <a:off x="9067800" y="51054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9967" name="Line 49"/>
          <p:cNvSpPr>
            <a:spLocks noChangeShapeType="1"/>
          </p:cNvSpPr>
          <p:nvPr/>
        </p:nvSpPr>
        <p:spPr bwMode="auto">
          <a:xfrm>
            <a:off x="3352800" y="4419600"/>
            <a:ext cx="685800" cy="1028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68" name="Text Box 50"/>
          <p:cNvSpPr txBox="1">
            <a:spLocks noChangeArrowheads="1"/>
          </p:cNvSpPr>
          <p:nvPr/>
        </p:nvSpPr>
        <p:spPr bwMode="auto">
          <a:xfrm>
            <a:off x="2286000" y="42672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9969" name="Rectangle 51"/>
          <p:cNvSpPr>
            <a:spLocks noChangeArrowheads="1"/>
          </p:cNvSpPr>
          <p:nvPr/>
        </p:nvSpPr>
        <p:spPr bwMode="auto">
          <a:xfrm>
            <a:off x="5486400" y="4038601"/>
            <a:ext cx="609600" cy="4286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70" name="Line 52"/>
          <p:cNvSpPr>
            <a:spLocks noChangeShapeType="1"/>
          </p:cNvSpPr>
          <p:nvPr/>
        </p:nvSpPr>
        <p:spPr bwMode="auto">
          <a:xfrm>
            <a:off x="5791200" y="4267200"/>
            <a:ext cx="1600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71" name="Text Box 53"/>
          <p:cNvSpPr txBox="1">
            <a:spLocks noChangeArrowheads="1"/>
          </p:cNvSpPr>
          <p:nvPr/>
        </p:nvSpPr>
        <p:spPr bwMode="auto">
          <a:xfrm>
            <a:off x="5029200" y="40386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cxnSp>
        <p:nvCxnSpPr>
          <p:cNvPr id="39972" name="AutoShape 54"/>
          <p:cNvCxnSpPr>
            <a:cxnSpLocks noChangeShapeType="1"/>
            <a:stCxn id="39961" idx="3"/>
            <a:endCxn id="39963" idx="1"/>
          </p:cNvCxnSpPr>
          <p:nvPr/>
        </p:nvCxnSpPr>
        <p:spPr bwMode="auto">
          <a:xfrm>
            <a:off x="4495800" y="5319714"/>
            <a:ext cx="457200" cy="1428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73" name="AutoShape 55"/>
          <p:cNvCxnSpPr>
            <a:cxnSpLocks noChangeShapeType="1"/>
            <a:stCxn id="39963" idx="3"/>
            <a:endCxn id="39962" idx="3"/>
          </p:cNvCxnSpPr>
          <p:nvPr/>
        </p:nvCxnSpPr>
        <p:spPr bwMode="auto">
          <a:xfrm flipV="1">
            <a:off x="5410200" y="5324476"/>
            <a:ext cx="457200" cy="95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74" name="AutoShape 56"/>
          <p:cNvCxnSpPr>
            <a:cxnSpLocks noChangeShapeType="1"/>
            <a:stCxn id="39964" idx="3"/>
            <a:endCxn id="39965" idx="1"/>
          </p:cNvCxnSpPr>
          <p:nvPr/>
        </p:nvCxnSpPr>
        <p:spPr bwMode="auto">
          <a:xfrm>
            <a:off x="7620000" y="5324475"/>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75" name="AutoShape 57"/>
          <p:cNvCxnSpPr>
            <a:cxnSpLocks noChangeShapeType="1"/>
            <a:stCxn id="39965" idx="3"/>
            <a:endCxn id="39966" idx="1"/>
          </p:cNvCxnSpPr>
          <p:nvPr/>
        </p:nvCxnSpPr>
        <p:spPr bwMode="auto">
          <a:xfrm>
            <a:off x="8534400" y="5324476"/>
            <a:ext cx="533400" cy="95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76" name="AutoShape 58"/>
          <p:cNvCxnSpPr>
            <a:cxnSpLocks noChangeShapeType="1"/>
            <a:stCxn id="39962" idx="1"/>
            <a:endCxn id="39964" idx="1"/>
          </p:cNvCxnSpPr>
          <p:nvPr/>
        </p:nvCxnSpPr>
        <p:spPr bwMode="auto">
          <a:xfrm>
            <a:off x="6248400" y="5324475"/>
            <a:ext cx="914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9977" name="Rectangle 59"/>
          <p:cNvSpPr>
            <a:spLocks noChangeArrowheads="1"/>
          </p:cNvSpPr>
          <p:nvPr/>
        </p:nvSpPr>
        <p:spPr bwMode="auto">
          <a:xfrm>
            <a:off x="2209800" y="58674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buClrTx/>
              <a:buSzTx/>
              <a:buFont typeface="Wingdings" panose="05000000000000000000" pitchFamily="2" charset="2"/>
              <a:buChar char="§"/>
            </a:pPr>
            <a:r>
              <a:rPr lang="en-US" altLang="en-US" sz="2000"/>
              <a:t>Note: list elements do not move when you insert() or erase()</a:t>
            </a:r>
          </a:p>
        </p:txBody>
      </p:sp>
      <p:sp>
        <p:nvSpPr>
          <p:cNvPr id="39978" name="Rectangle 49"/>
          <p:cNvSpPr>
            <a:spLocks noChangeArrowheads="1"/>
          </p:cNvSpPr>
          <p:nvPr/>
        </p:nvSpPr>
        <p:spPr bwMode="auto">
          <a:xfrm>
            <a:off x="7162800" y="1143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79" name="Text Box 51"/>
          <p:cNvSpPr txBox="1">
            <a:spLocks noChangeArrowheads="1"/>
          </p:cNvSpPr>
          <p:nvPr/>
        </p:nvSpPr>
        <p:spPr bwMode="auto">
          <a:xfrm>
            <a:off x="6705600" y="1143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9980" name="Line 50"/>
          <p:cNvSpPr>
            <a:spLocks noChangeShapeType="1"/>
          </p:cNvSpPr>
          <p:nvPr/>
        </p:nvSpPr>
        <p:spPr bwMode="auto">
          <a:xfrm>
            <a:off x="7467600" y="1371600"/>
            <a:ext cx="609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81" name="Rectangle 49"/>
          <p:cNvSpPr>
            <a:spLocks noChangeArrowheads="1"/>
          </p:cNvSpPr>
          <p:nvPr/>
        </p:nvSpPr>
        <p:spPr bwMode="auto">
          <a:xfrm>
            <a:off x="7620000" y="3962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82" name="Text Box 51"/>
          <p:cNvSpPr txBox="1">
            <a:spLocks noChangeArrowheads="1"/>
          </p:cNvSpPr>
          <p:nvPr/>
        </p:nvSpPr>
        <p:spPr bwMode="auto">
          <a:xfrm>
            <a:off x="7162800" y="39624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9983" name="Line 50"/>
          <p:cNvSpPr>
            <a:spLocks noChangeShapeType="1"/>
          </p:cNvSpPr>
          <p:nvPr/>
        </p:nvSpPr>
        <p:spPr bwMode="auto">
          <a:xfrm>
            <a:off x="7924800" y="4191000"/>
            <a:ext cx="381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3896628438"/>
      </p:ext>
    </p:extLst>
  </p:cSld>
  <p:clrMapOvr>
    <a:masterClrMapping/>
  </p:clrMapOvr>
  <p:transition spd="slow">
    <p:wip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Ways of traversing a vector</a:t>
            </a:r>
          </a:p>
        </p:txBody>
      </p:sp>
      <p:sp>
        <p:nvSpPr>
          <p:cNvPr id="47107"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for(int </a:t>
            </a:r>
            <a:r>
              <a:rPr lang="en-US" altLang="en-US" sz="2000" b="1" dirty="0" err="1">
                <a:ea typeface="ＭＳ Ｐゴシック" pitchFamily="34" charset="-128"/>
              </a:rPr>
              <a:t>i</a:t>
            </a:r>
            <a:r>
              <a:rPr lang="en-US" altLang="en-US" sz="2000" b="1" dirty="0">
                <a:ea typeface="ＭＳ Ｐゴシック" pitchFamily="34" charset="-128"/>
              </a:rPr>
              <a:t> = 0; </a:t>
            </a:r>
            <a:r>
              <a:rPr lang="en-US" altLang="en-US" sz="2000" b="1" dirty="0" err="1">
                <a:ea typeface="ＭＳ Ｐゴシック" pitchFamily="34" charset="-128"/>
              </a:rPr>
              <a:t>i</a:t>
            </a:r>
            <a:r>
              <a:rPr lang="en-US" altLang="en-US" sz="2000" b="1" dirty="0">
                <a:ea typeface="ＭＳ Ｐゴシック" pitchFamily="34" charset="-128"/>
              </a:rPr>
              <a:t>&lt;</a:t>
            </a:r>
            <a:r>
              <a:rPr lang="en-US" altLang="en-US" sz="2000" b="1" dirty="0" err="1">
                <a:ea typeface="ＭＳ Ｐゴシック" pitchFamily="34" charset="-128"/>
              </a:rPr>
              <a:t>v.size</a:t>
            </a:r>
            <a:r>
              <a:rPr lang="en-US" altLang="en-US" sz="2000" b="1" dirty="0">
                <a:ea typeface="ＭＳ Ｐゴシック" pitchFamily="34" charset="-128"/>
              </a:rPr>
              <a:t>(); ++</a:t>
            </a:r>
            <a:r>
              <a:rPr lang="en-US" altLang="en-US" sz="2000" b="1" dirty="0" err="1">
                <a:ea typeface="ＭＳ Ｐゴシック" pitchFamily="34" charset="-128"/>
              </a:rPr>
              <a:t>i</a:t>
            </a:r>
            <a:r>
              <a:rPr lang="en-US" altLang="en-US" sz="2000" b="1" dirty="0">
                <a:ea typeface="ＭＳ Ｐゴシック" pitchFamily="34" charset="-128"/>
              </a:rPr>
              <a:t>)			// </a:t>
            </a:r>
            <a:r>
              <a:rPr lang="en-US" altLang="en-US" sz="2000" i="1" dirty="0">
                <a:ea typeface="ＭＳ Ｐゴシック" pitchFamily="34" charset="-128"/>
              </a:rPr>
              <a:t>why int?</a:t>
            </a:r>
          </a:p>
          <a:p>
            <a:pPr lvl="1" eaLnBrk="1" hangingPunct="1">
              <a:lnSpc>
                <a:spcPct val="80000"/>
              </a:lnSpc>
              <a:buFontTx/>
              <a:buNone/>
              <a:defRPr/>
            </a:pPr>
            <a:r>
              <a:rPr lang="en-US" altLang="en-US" sz="2000" b="1" dirty="0">
                <a:ea typeface="Times New Roman" pitchFamily="18" charset="0"/>
              </a:rPr>
              <a:t>… 	// </a:t>
            </a:r>
            <a:r>
              <a:rPr lang="en-US" altLang="en-US" sz="2000" i="1" dirty="0">
                <a:ea typeface="Times New Roman" pitchFamily="18" charset="0"/>
              </a:rPr>
              <a:t>do something with v[</a:t>
            </a:r>
            <a:r>
              <a:rPr lang="en-US" altLang="en-US" sz="2000" i="1" dirty="0" err="1">
                <a:ea typeface="Times New Roman" pitchFamily="18" charset="0"/>
              </a:rPr>
              <a:t>i</a:t>
            </a:r>
            <a:r>
              <a:rPr lang="en-US" altLang="en-US" sz="2000" i="1" dirty="0">
                <a:ea typeface="Times New Roman" pitchFamily="18" charset="0"/>
              </a:rPr>
              <a:t>]</a:t>
            </a:r>
          </a:p>
          <a:p>
            <a:pPr eaLnBrk="1" hangingPunct="1">
              <a:lnSpc>
                <a:spcPct val="80000"/>
              </a:lnSpc>
              <a:buFontTx/>
              <a:buNone/>
              <a:defRPr/>
            </a:pPr>
            <a:endParaRPr lang="en-US" altLang="en-US" sz="1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for(vector&lt;T&gt;::</a:t>
            </a:r>
            <a:r>
              <a:rPr lang="en-US" altLang="en-US" sz="2000" b="1" dirty="0" err="1">
                <a:ea typeface="ＭＳ Ｐゴシック" pitchFamily="34" charset="-128"/>
              </a:rPr>
              <a:t>size_type</a:t>
            </a:r>
            <a:r>
              <a:rPr lang="en-US" altLang="en-US" sz="2000" b="1" dirty="0">
                <a:ea typeface="ＭＳ Ｐゴシック" pitchFamily="34" charset="-128"/>
              </a:rPr>
              <a:t> </a:t>
            </a:r>
            <a:r>
              <a:rPr lang="en-US" altLang="en-US" sz="2000" b="1" dirty="0" err="1">
                <a:ea typeface="ＭＳ Ｐゴシック" pitchFamily="34" charset="-128"/>
              </a:rPr>
              <a:t>i</a:t>
            </a:r>
            <a:r>
              <a:rPr lang="en-US" altLang="en-US" sz="2000" b="1" dirty="0">
                <a:ea typeface="ＭＳ Ｐゴシック" pitchFamily="34" charset="-128"/>
              </a:rPr>
              <a:t> = 0; </a:t>
            </a:r>
            <a:r>
              <a:rPr lang="en-US" altLang="en-US" sz="2000" b="1" dirty="0" err="1">
                <a:ea typeface="ＭＳ Ｐゴシック" pitchFamily="34" charset="-128"/>
              </a:rPr>
              <a:t>i</a:t>
            </a:r>
            <a:r>
              <a:rPr lang="en-US" altLang="en-US" sz="2000" b="1" dirty="0">
                <a:ea typeface="ＭＳ Ｐゴシック" pitchFamily="34" charset="-128"/>
              </a:rPr>
              <a:t>&lt;</a:t>
            </a:r>
            <a:r>
              <a:rPr lang="en-US" altLang="en-US" sz="2000" b="1" dirty="0" err="1">
                <a:ea typeface="ＭＳ Ｐゴシック" pitchFamily="34" charset="-128"/>
              </a:rPr>
              <a:t>v.size</a:t>
            </a:r>
            <a:r>
              <a:rPr lang="en-US" altLang="en-US" sz="2000" b="1" dirty="0">
                <a:ea typeface="ＭＳ Ｐゴシック" pitchFamily="34" charset="-128"/>
              </a:rPr>
              <a:t>(); ++</a:t>
            </a:r>
            <a:r>
              <a:rPr lang="en-US" altLang="en-US" sz="2000" b="1" dirty="0" err="1">
                <a:ea typeface="ＭＳ Ｐゴシック" pitchFamily="34" charset="-128"/>
              </a:rPr>
              <a:t>i</a:t>
            </a:r>
            <a:r>
              <a:rPr lang="en-US" altLang="en-US" sz="2000" b="1" dirty="0">
                <a:ea typeface="ＭＳ Ｐゴシック" pitchFamily="34" charset="-128"/>
              </a:rPr>
              <a:t>)	// </a:t>
            </a:r>
            <a:r>
              <a:rPr lang="en-US" altLang="en-US" sz="2000" i="1" dirty="0">
                <a:ea typeface="ＭＳ Ｐゴシック" pitchFamily="34" charset="-128"/>
              </a:rPr>
              <a:t>longer but always correct</a:t>
            </a:r>
          </a:p>
          <a:p>
            <a:pPr lvl="1" eaLnBrk="1" hangingPunct="1">
              <a:lnSpc>
                <a:spcPct val="80000"/>
              </a:lnSpc>
              <a:buFontTx/>
              <a:buNone/>
              <a:defRPr/>
            </a:pPr>
            <a:r>
              <a:rPr lang="en-US" altLang="en-US" sz="2000" b="1" dirty="0">
                <a:ea typeface="Times New Roman" pitchFamily="18" charset="0"/>
              </a:rPr>
              <a:t>… 	// </a:t>
            </a:r>
            <a:r>
              <a:rPr lang="en-US" altLang="en-US" sz="2000" i="1" dirty="0">
                <a:ea typeface="Times New Roman" pitchFamily="18" charset="0"/>
              </a:rPr>
              <a:t>do something with v[</a:t>
            </a:r>
            <a:r>
              <a:rPr lang="en-US" altLang="en-US" sz="2000" i="1" dirty="0" err="1">
                <a:ea typeface="Times New Roman" pitchFamily="18" charset="0"/>
              </a:rPr>
              <a:t>i</a:t>
            </a:r>
            <a:r>
              <a:rPr lang="en-US" altLang="en-US" sz="2000" i="1" dirty="0">
                <a:ea typeface="Times New Roman" pitchFamily="18" charset="0"/>
              </a:rPr>
              <a:t>]</a:t>
            </a:r>
          </a:p>
          <a:p>
            <a:pPr eaLnBrk="1" hangingPunct="1">
              <a:lnSpc>
                <a:spcPct val="80000"/>
              </a:lnSpc>
              <a:buFontTx/>
              <a:buNone/>
              <a:defRPr/>
            </a:pPr>
            <a:endParaRPr lang="en-US" altLang="en-US" sz="1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for(vector&lt;T&gt;::iterator p = </a:t>
            </a:r>
            <a:r>
              <a:rPr lang="en-US" altLang="en-US" sz="2000" b="1" dirty="0" err="1">
                <a:ea typeface="ＭＳ Ｐゴシック" pitchFamily="34" charset="-128"/>
              </a:rPr>
              <a:t>v.begin</a:t>
            </a:r>
            <a:r>
              <a:rPr lang="en-US" altLang="en-US" sz="2000" b="1" dirty="0">
                <a:ea typeface="ＭＳ Ｐゴシック" pitchFamily="34" charset="-128"/>
              </a:rPr>
              <a:t>(); p!=</a:t>
            </a:r>
            <a:r>
              <a:rPr lang="en-US" altLang="en-US" sz="2000" b="1" dirty="0" err="1">
                <a:ea typeface="ＭＳ Ｐゴシック" pitchFamily="34" charset="-128"/>
              </a:rPr>
              <a:t>v.end</a:t>
            </a:r>
            <a:r>
              <a:rPr lang="en-US" altLang="en-US" sz="2000" b="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	…	// </a:t>
            </a:r>
            <a:r>
              <a:rPr lang="en-US" altLang="en-US" sz="2000" i="1" dirty="0">
                <a:ea typeface="ＭＳ Ｐゴシック" pitchFamily="34" charset="-128"/>
              </a:rPr>
              <a:t>do something with *p</a:t>
            </a:r>
          </a:p>
          <a:p>
            <a:pPr eaLnBrk="1" hangingPunct="1">
              <a:lnSpc>
                <a:spcPct val="80000"/>
              </a:lnSpc>
              <a:buFontTx/>
              <a:buNone/>
              <a:defRPr/>
            </a:pPr>
            <a:endParaRPr lang="en-US" altLang="en-US" sz="900" b="1" dirty="0">
              <a:ea typeface="ＭＳ Ｐゴシック" pitchFamily="34" charset="-128"/>
            </a:endParaRPr>
          </a:p>
          <a:p>
            <a:pPr eaLnBrk="1" hangingPunct="1">
              <a:lnSpc>
                <a:spcPct val="80000"/>
              </a:lnSpc>
              <a:buFontTx/>
              <a:buNone/>
              <a:defRPr/>
            </a:pPr>
            <a:endParaRPr lang="en-US" altLang="en-US" sz="900" b="1"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00DE8EC-E60B-4264-9AF3-8545BA06817E}" type="slidenum">
              <a:rPr lang="en-US" altLang="en-US" sz="1400">
                <a:latin typeface="Arial" panose="020B0604020202020204" pitchFamily="34" charset="0"/>
              </a:rPr>
              <a:pPr eaLnBrk="1" hangingPunct="1">
                <a:spcBef>
                  <a:spcPct val="0"/>
                </a:spcBef>
                <a:buClrTx/>
                <a:buSzTx/>
                <a:buFontTx/>
                <a:buNone/>
              </a:pPr>
              <a:t>107</a:t>
            </a:fld>
            <a:endParaRPr lang="en-US" altLang="en-US" sz="1400">
              <a:latin typeface="Arial" panose="020B0604020202020204" pitchFamily="34" charset="0"/>
            </a:endParaRPr>
          </a:p>
        </p:txBody>
      </p:sp>
    </p:spTree>
    <p:extLst>
      <p:ext uri="{BB962C8B-B14F-4D97-AF65-F5344CB8AC3E}">
        <p14:creationId xmlns:p14="http://schemas.microsoft.com/office/powerpoint/2010/main" val="115767999"/>
      </p:ext>
    </p:extLst>
  </p:cSld>
  <p:clrMapOvr>
    <a:masterClrMapping/>
  </p:clrMapOvr>
  <p:transition spd="slow">
    <p:wip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vs. Subscript</a:t>
            </a:r>
            <a:endParaRPr lang="lv-LV" dirty="0"/>
          </a:p>
        </p:txBody>
      </p:sp>
      <p:sp>
        <p:nvSpPr>
          <p:cNvPr id="3" name="Content Placeholder 2"/>
          <p:cNvSpPr>
            <a:spLocks noGrp="1"/>
          </p:cNvSpPr>
          <p:nvPr>
            <p:ph idx="1"/>
          </p:nvPr>
        </p:nvSpPr>
        <p:spPr/>
        <p:txBody>
          <a:bodyPr/>
          <a:lstStyle/>
          <a:p>
            <a:pPr eaLnBrk="1" hangingPunct="1">
              <a:lnSpc>
                <a:spcPct val="80000"/>
              </a:lnSpc>
              <a:defRPr/>
            </a:pPr>
            <a:r>
              <a:rPr lang="en-US" altLang="en-US" dirty="0">
                <a:ea typeface="ＭＳ Ｐゴシック" pitchFamily="34" charset="-128"/>
              </a:rPr>
              <a:t>Know both ways (iterator and subscript)</a:t>
            </a:r>
          </a:p>
          <a:p>
            <a:pPr lvl="1" eaLnBrk="1" hangingPunct="1">
              <a:lnSpc>
                <a:spcPct val="80000"/>
              </a:lnSpc>
              <a:defRPr/>
            </a:pPr>
            <a:r>
              <a:rPr lang="en-US" altLang="en-US" sz="2000" dirty="0">
                <a:ea typeface="Times New Roman" pitchFamily="18" charset="0"/>
              </a:rPr>
              <a:t>The subscript style is used in essentially every language</a:t>
            </a:r>
          </a:p>
          <a:p>
            <a:pPr lvl="1" eaLnBrk="1" hangingPunct="1">
              <a:lnSpc>
                <a:spcPct val="80000"/>
              </a:lnSpc>
              <a:defRPr/>
            </a:pPr>
            <a:r>
              <a:rPr lang="en-US" altLang="en-US" sz="2000" dirty="0">
                <a:ea typeface="Times New Roman" pitchFamily="18" charset="0"/>
              </a:rPr>
              <a:t>The iterator style is used in C (pointers only) and C++</a:t>
            </a:r>
          </a:p>
          <a:p>
            <a:pPr lvl="1" eaLnBrk="1" hangingPunct="1">
              <a:lnSpc>
                <a:spcPct val="80000"/>
              </a:lnSpc>
              <a:defRPr/>
            </a:pPr>
            <a:r>
              <a:rPr lang="en-US" altLang="en-US" sz="2000" dirty="0">
                <a:ea typeface="Times New Roman" pitchFamily="18" charset="0"/>
              </a:rPr>
              <a:t>The iterator style is used for standard library algorithms</a:t>
            </a:r>
          </a:p>
          <a:p>
            <a:pPr lvl="1" eaLnBrk="1" hangingPunct="1">
              <a:lnSpc>
                <a:spcPct val="80000"/>
              </a:lnSpc>
              <a:defRPr/>
            </a:pPr>
            <a:r>
              <a:rPr lang="en-US" altLang="en-US" sz="2000" dirty="0">
                <a:ea typeface="Times New Roman" pitchFamily="18" charset="0"/>
              </a:rPr>
              <a:t>The subscript style doesn’</a:t>
            </a:r>
            <a:r>
              <a:rPr lang="en-US" altLang="ja-JP" sz="2000" dirty="0">
                <a:ea typeface="ＭＳ Ｐゴシック" pitchFamily="34" charset="-128"/>
              </a:rPr>
              <a:t>t work for lists (in C++ and in most languages)</a:t>
            </a:r>
          </a:p>
          <a:p>
            <a:pPr eaLnBrk="1" hangingPunct="1">
              <a:lnSpc>
                <a:spcPct val="80000"/>
              </a:lnSpc>
              <a:defRPr/>
            </a:pPr>
            <a:r>
              <a:rPr lang="en-US" altLang="en-US" dirty="0">
                <a:ea typeface="ＭＳ Ｐゴシック" pitchFamily="34" charset="-128"/>
              </a:rPr>
              <a:t>Use either way for vectors</a:t>
            </a:r>
          </a:p>
          <a:p>
            <a:pPr lvl="1" eaLnBrk="1" hangingPunct="1">
              <a:lnSpc>
                <a:spcPct val="80000"/>
              </a:lnSpc>
              <a:defRPr/>
            </a:pPr>
            <a:r>
              <a:rPr lang="en-US" altLang="en-US" sz="2000" dirty="0">
                <a:ea typeface="Times New Roman" pitchFamily="18" charset="0"/>
              </a:rPr>
              <a:t>There are no fundamental advantages of one style over the other</a:t>
            </a:r>
          </a:p>
          <a:p>
            <a:pPr lvl="1" eaLnBrk="1" hangingPunct="1">
              <a:lnSpc>
                <a:spcPct val="80000"/>
              </a:lnSpc>
              <a:defRPr/>
            </a:pPr>
            <a:r>
              <a:rPr lang="en-US" altLang="en-US" sz="2000" dirty="0">
                <a:ea typeface="Times New Roman" pitchFamily="18" charset="0"/>
              </a:rPr>
              <a:t>But the iterator style works for all sequences</a:t>
            </a:r>
          </a:p>
          <a:p>
            <a:pPr lvl="1" eaLnBrk="1" hangingPunct="1">
              <a:lnSpc>
                <a:spcPct val="80000"/>
              </a:lnSpc>
              <a:defRPr/>
            </a:pPr>
            <a:r>
              <a:rPr lang="en-US" altLang="en-US" sz="2000" dirty="0">
                <a:ea typeface="Times New Roman" pitchFamily="18" charset="0"/>
              </a:rPr>
              <a:t>Prefer  </a:t>
            </a:r>
            <a:r>
              <a:rPr lang="en-US" altLang="en-US" sz="2000" b="1" dirty="0" err="1">
                <a:ea typeface="Times New Roman" pitchFamily="18" charset="0"/>
              </a:rPr>
              <a:t>size_type</a:t>
            </a:r>
            <a:r>
              <a:rPr lang="en-US" altLang="en-US" sz="2000" dirty="0">
                <a:ea typeface="Times New Roman" pitchFamily="18" charset="0"/>
              </a:rPr>
              <a:t> over plain </a:t>
            </a:r>
            <a:r>
              <a:rPr lang="en-US" altLang="en-US" sz="2000" b="1" dirty="0" err="1">
                <a:ea typeface="Times New Roman" pitchFamily="18" charset="0"/>
              </a:rPr>
              <a:t>int</a:t>
            </a:r>
            <a:endParaRPr lang="en-US" altLang="en-US" sz="2000" b="1" dirty="0">
              <a:ea typeface="Times New Roman" pitchFamily="18" charset="0"/>
            </a:endParaRPr>
          </a:p>
          <a:p>
            <a:pPr lvl="2" eaLnBrk="1" hangingPunct="1">
              <a:lnSpc>
                <a:spcPct val="80000"/>
              </a:lnSpc>
              <a:defRPr/>
            </a:pPr>
            <a:r>
              <a:rPr lang="en-US" altLang="en-US" sz="1600" dirty="0">
                <a:ea typeface="Times New Roman" pitchFamily="18" charset="0"/>
              </a:rPr>
              <a:t>pedantic,  but quiets compiler and prevents rare errors</a:t>
            </a:r>
          </a:p>
          <a:p>
            <a:endParaRPr lang="lv-LV" dirty="0"/>
          </a:p>
        </p:txBody>
      </p:sp>
    </p:spTree>
    <p:extLst>
      <p:ext uri="{BB962C8B-B14F-4D97-AF65-F5344CB8AC3E}">
        <p14:creationId xmlns:p14="http://schemas.microsoft.com/office/powerpoint/2010/main" val="4222226102"/>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Ways of traversing a vector</a:t>
            </a:r>
          </a:p>
        </p:txBody>
      </p:sp>
      <p:sp>
        <p:nvSpPr>
          <p:cNvPr id="47107" name="Rectangle 3"/>
          <p:cNvSpPr>
            <a:spLocks noGrp="1" noChangeArrowheads="1"/>
          </p:cNvSpPr>
          <p:nvPr>
            <p:ph idx="1"/>
          </p:nvPr>
        </p:nvSpPr>
        <p:spPr/>
        <p:txBody>
          <a:bodyPr/>
          <a:lstStyle/>
          <a:p>
            <a:pPr eaLnBrk="1" hangingPunct="1">
              <a:lnSpc>
                <a:spcPct val="80000"/>
              </a:lnSpc>
              <a:buFontTx/>
              <a:buNone/>
              <a:defRPr/>
            </a:pPr>
            <a:endParaRPr lang="en-US" altLang="en-US" sz="1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for(vector&lt;T&gt;::iterator p = </a:t>
            </a:r>
            <a:r>
              <a:rPr lang="en-US" altLang="en-US" sz="2000" b="1" dirty="0" err="1">
                <a:ea typeface="ＭＳ Ｐゴシック" pitchFamily="34" charset="-128"/>
              </a:rPr>
              <a:t>v.begin</a:t>
            </a:r>
            <a:r>
              <a:rPr lang="en-US" altLang="en-US" sz="2000" b="1" dirty="0">
                <a:ea typeface="ＭＳ Ｐゴシック" pitchFamily="34" charset="-128"/>
              </a:rPr>
              <a:t>(); p!=</a:t>
            </a:r>
            <a:r>
              <a:rPr lang="en-US" altLang="en-US" sz="2000" b="1" dirty="0" err="1">
                <a:ea typeface="ＭＳ Ｐゴシック" pitchFamily="34" charset="-128"/>
              </a:rPr>
              <a:t>v.end</a:t>
            </a:r>
            <a:r>
              <a:rPr lang="en-US" altLang="en-US" sz="2000" b="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	…	// </a:t>
            </a:r>
            <a:r>
              <a:rPr lang="en-US" altLang="en-US" sz="2000" i="1" dirty="0">
                <a:ea typeface="ＭＳ Ｐゴシック" pitchFamily="34" charset="-128"/>
              </a:rPr>
              <a:t>do something with *p</a:t>
            </a:r>
          </a:p>
          <a:p>
            <a:pPr eaLnBrk="1" hangingPunct="1">
              <a:lnSpc>
                <a:spcPct val="80000"/>
              </a:lnSpc>
              <a:buFontTx/>
              <a:buNone/>
              <a:defRPr/>
            </a:pP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for(vector&lt;T&gt;::value_type x : v)</a:t>
            </a:r>
          </a:p>
          <a:p>
            <a:pPr eaLnBrk="1" hangingPunct="1">
              <a:lnSpc>
                <a:spcPct val="80000"/>
              </a:lnSpc>
              <a:buFontTx/>
              <a:buNone/>
              <a:defRPr/>
            </a:pPr>
            <a:r>
              <a:rPr lang="en-US" altLang="en-US" sz="2000" b="1" dirty="0">
                <a:ea typeface="ＭＳ Ｐゴシック" pitchFamily="34" charset="-128"/>
              </a:rPr>
              <a:t>	…	// </a:t>
            </a:r>
            <a:r>
              <a:rPr lang="en-US" altLang="en-US" sz="2000" i="1" dirty="0">
                <a:ea typeface="ＭＳ Ｐゴシック" pitchFamily="34" charset="-128"/>
              </a:rPr>
              <a:t>do something with x</a:t>
            </a:r>
          </a:p>
          <a:p>
            <a:pPr eaLnBrk="1" hangingPunct="1">
              <a:lnSpc>
                <a:spcPct val="80000"/>
              </a:lnSpc>
              <a:buFontTx/>
              <a:buNone/>
              <a:defRPr/>
            </a:pP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for(auto&amp; x : v)</a:t>
            </a:r>
          </a:p>
          <a:p>
            <a:pPr eaLnBrk="1" hangingPunct="1">
              <a:lnSpc>
                <a:spcPct val="80000"/>
              </a:lnSpc>
              <a:buFontTx/>
              <a:buNone/>
              <a:defRPr/>
            </a:pPr>
            <a:r>
              <a:rPr lang="en-US" altLang="en-US" sz="2000" b="1" dirty="0">
                <a:ea typeface="ＭＳ Ｐゴシック" pitchFamily="34" charset="-128"/>
              </a:rPr>
              <a:t>	…	// </a:t>
            </a:r>
            <a:r>
              <a:rPr lang="en-US" altLang="en-US" sz="2000" i="1" dirty="0">
                <a:ea typeface="ＭＳ Ｐゴシック" pitchFamily="34" charset="-128"/>
              </a:rPr>
              <a:t>do something with x</a:t>
            </a:r>
          </a:p>
          <a:p>
            <a:pPr eaLnBrk="1" hangingPunct="1">
              <a:lnSpc>
                <a:spcPct val="80000"/>
              </a:lnSpc>
              <a:buFontTx/>
              <a:buNone/>
              <a:defRPr/>
            </a:pPr>
            <a:endParaRPr lang="en-US" altLang="en-US" sz="2000" i="1" dirty="0">
              <a:ea typeface="ＭＳ Ｐゴシック" pitchFamily="34" charset="-128"/>
            </a:endParaRPr>
          </a:p>
          <a:p>
            <a:pPr eaLnBrk="1" hangingPunct="1">
              <a:lnSpc>
                <a:spcPct val="80000"/>
              </a:lnSpc>
              <a:buFontTx/>
              <a:buNone/>
              <a:defRPr/>
            </a:pPr>
            <a:endParaRPr lang="en-US" altLang="en-US" sz="900" b="1" dirty="0">
              <a:ea typeface="ＭＳ Ｐゴシック" pitchFamily="34" charset="-128"/>
            </a:endParaRPr>
          </a:p>
          <a:p>
            <a:pPr eaLnBrk="1" hangingPunct="1">
              <a:lnSpc>
                <a:spcPct val="80000"/>
              </a:lnSpc>
              <a:buFontTx/>
              <a:buNone/>
              <a:defRPr/>
            </a:pPr>
            <a:endParaRPr lang="en-US" altLang="en-US" sz="900" b="1" dirty="0">
              <a:ea typeface="ＭＳ Ｐゴシック" pitchFamily="34" charset="-128"/>
            </a:endParaRPr>
          </a:p>
          <a:p>
            <a:pPr eaLnBrk="1" hangingPunct="1">
              <a:lnSpc>
                <a:spcPct val="80000"/>
              </a:lnSpc>
              <a:defRPr/>
            </a:pPr>
            <a:r>
              <a:rPr lang="en-US" altLang="en-US" dirty="0">
                <a:ea typeface="ＭＳ Ｐゴシック" pitchFamily="34" charset="-128"/>
              </a:rPr>
              <a:t>“Range </a:t>
            </a:r>
            <a:r>
              <a:rPr lang="en-US" altLang="en-US" b="1" dirty="0">
                <a:ea typeface="ＭＳ Ｐゴシック" pitchFamily="34" charset="-128"/>
              </a:rPr>
              <a:t>for</a:t>
            </a:r>
            <a:r>
              <a:rPr lang="en-US" altLang="en-US" dirty="0">
                <a:ea typeface="ＭＳ Ｐゴシック" pitchFamily="34" charset="-128"/>
              </a:rPr>
              <a:t>”</a:t>
            </a:r>
          </a:p>
          <a:p>
            <a:pPr lvl="1" eaLnBrk="1" hangingPunct="1">
              <a:lnSpc>
                <a:spcPct val="80000"/>
              </a:lnSpc>
              <a:defRPr/>
            </a:pPr>
            <a:r>
              <a:rPr lang="en-US" altLang="en-US" sz="2000" dirty="0">
                <a:ea typeface="ＭＳ Ｐゴシック" pitchFamily="34" charset="-128"/>
              </a:rPr>
              <a:t>Use for the simplest loops</a:t>
            </a:r>
          </a:p>
          <a:p>
            <a:pPr lvl="2" eaLnBrk="1" hangingPunct="1">
              <a:lnSpc>
                <a:spcPct val="80000"/>
              </a:lnSpc>
              <a:defRPr/>
            </a:pPr>
            <a:r>
              <a:rPr lang="en-US" altLang="en-US" sz="1600" dirty="0">
                <a:ea typeface="ＭＳ Ｐゴシック" pitchFamily="34" charset="-128"/>
              </a:rPr>
              <a:t>Every element from </a:t>
            </a:r>
            <a:r>
              <a:rPr lang="en-US" altLang="en-US" sz="1600" b="1" dirty="0">
                <a:ea typeface="ＭＳ Ｐゴシック" pitchFamily="34" charset="-128"/>
              </a:rPr>
              <a:t>begin() </a:t>
            </a:r>
            <a:r>
              <a:rPr lang="en-US" altLang="en-US" sz="1600" dirty="0">
                <a:ea typeface="ＭＳ Ｐゴシック" pitchFamily="34" charset="-128"/>
              </a:rPr>
              <a:t>to </a:t>
            </a:r>
            <a:r>
              <a:rPr lang="en-US" altLang="en-US" sz="1600" b="1" dirty="0">
                <a:ea typeface="ＭＳ Ｐゴシック" pitchFamily="34" charset="-128"/>
              </a:rPr>
              <a:t>end()</a:t>
            </a:r>
          </a:p>
          <a:p>
            <a:pPr lvl="1" eaLnBrk="1" hangingPunct="1">
              <a:lnSpc>
                <a:spcPct val="80000"/>
              </a:lnSpc>
              <a:defRPr/>
            </a:pPr>
            <a:r>
              <a:rPr lang="en-US" altLang="en-US" sz="2000" dirty="0">
                <a:ea typeface="ＭＳ Ｐゴシック" pitchFamily="34" charset="-128"/>
              </a:rPr>
              <a:t>Over one sequence</a:t>
            </a:r>
          </a:p>
          <a:p>
            <a:pPr lvl="1" eaLnBrk="1" hangingPunct="1">
              <a:lnSpc>
                <a:spcPct val="80000"/>
              </a:lnSpc>
              <a:defRPr/>
            </a:pPr>
            <a:r>
              <a:rPr lang="en-US" altLang="en-US" sz="2000" dirty="0">
                <a:ea typeface="ＭＳ Ｐゴシック" pitchFamily="34" charset="-128"/>
              </a:rPr>
              <a:t>When you don’t need to look at more than one element at a time</a:t>
            </a:r>
          </a:p>
          <a:p>
            <a:pPr lvl="1" eaLnBrk="1" hangingPunct="1">
              <a:lnSpc>
                <a:spcPct val="80000"/>
              </a:lnSpc>
              <a:defRPr/>
            </a:pPr>
            <a:r>
              <a:rPr lang="en-US" altLang="en-US" sz="2000" dirty="0">
                <a:ea typeface="ＭＳ Ｐゴシック" pitchFamily="34" charset="-128"/>
              </a:rPr>
              <a:t>When you don’t need to know the position of an element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E45A977-838B-415D-A19D-C0418749CB8A}" type="slidenum">
              <a:rPr lang="en-US" altLang="en-US" sz="1400">
                <a:latin typeface="Arial" panose="020B0604020202020204" pitchFamily="34" charset="0"/>
              </a:rPr>
              <a:pPr eaLnBrk="1" hangingPunct="1">
                <a:spcBef>
                  <a:spcPct val="0"/>
                </a:spcBef>
                <a:buClrTx/>
                <a:buSzTx/>
                <a:buFontTx/>
                <a:buNone/>
              </a:pPr>
              <a:t>109</a:t>
            </a:fld>
            <a:endParaRPr lang="en-US" altLang="en-US" sz="1400">
              <a:latin typeface="Arial" panose="020B0604020202020204" pitchFamily="34" charset="0"/>
            </a:endParaRPr>
          </a:p>
        </p:txBody>
      </p:sp>
    </p:spTree>
    <p:extLst>
      <p:ext uri="{BB962C8B-B14F-4D97-AF65-F5344CB8AC3E}">
        <p14:creationId xmlns:p14="http://schemas.microsoft.com/office/powerpoint/2010/main" val="189853627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explicit constructors</a:t>
            </a:r>
            <a:endParaRPr lang="en-US" dirty="0"/>
          </a:p>
        </p:txBody>
      </p:sp>
      <p:sp>
        <p:nvSpPr>
          <p:cNvPr id="3" name="Content Placeholder 2"/>
          <p:cNvSpPr>
            <a:spLocks noGrp="1"/>
          </p:cNvSpPr>
          <p:nvPr>
            <p:ph idx="1"/>
          </p:nvPr>
        </p:nvSpPr>
        <p:spPr/>
        <p:txBody>
          <a:bodyPr/>
          <a:lstStyle/>
          <a:p>
            <a:pPr>
              <a:defRPr/>
            </a:pPr>
            <a:r>
              <a:rPr lang="en-US" dirty="0"/>
              <a:t>A problem</a:t>
            </a:r>
          </a:p>
          <a:p>
            <a:pPr lvl="1">
              <a:defRPr/>
            </a:pPr>
            <a:r>
              <a:rPr lang="en-US" sz="2000" dirty="0"/>
              <a:t>A constructor taking a single argument defines a conversion from the argument type to the constructor’s type</a:t>
            </a:r>
          </a:p>
          <a:p>
            <a:pPr lvl="1">
              <a:defRPr/>
            </a:pPr>
            <a:r>
              <a:rPr lang="en-US" sz="2000" dirty="0"/>
              <a:t>Our vector had </a:t>
            </a:r>
            <a:r>
              <a:rPr lang="en-US" sz="2000" b="1" dirty="0"/>
              <a:t>vector::vector(int)</a:t>
            </a:r>
            <a:r>
              <a:rPr lang="en-US" sz="2000" dirty="0"/>
              <a:t>,</a:t>
            </a:r>
            <a:r>
              <a:rPr lang="en-US" sz="2000" b="1" dirty="0"/>
              <a:t> </a:t>
            </a:r>
            <a:r>
              <a:rPr lang="en-US" sz="2000" dirty="0"/>
              <a:t>so</a:t>
            </a:r>
          </a:p>
          <a:p>
            <a:pPr marL="857250" lvl="2" indent="0">
              <a:buNone/>
              <a:defRPr/>
            </a:pPr>
            <a:r>
              <a:rPr lang="en-US" sz="2000" b="1" dirty="0"/>
              <a:t>vector v1 = 7;	    // </a:t>
            </a:r>
            <a:r>
              <a:rPr lang="en-US" sz="2000" i="1" dirty="0"/>
              <a:t>v1 has 7 elements, each with the value 0</a:t>
            </a:r>
          </a:p>
          <a:p>
            <a:pPr marL="857250" lvl="2" indent="0">
              <a:buNone/>
              <a:defRPr/>
            </a:pPr>
            <a:r>
              <a:rPr lang="en-US" sz="1000" i="1" dirty="0"/>
              <a:t> </a:t>
            </a:r>
          </a:p>
          <a:p>
            <a:pPr marL="857250" lvl="2" indent="0">
              <a:buNone/>
              <a:defRPr/>
            </a:pPr>
            <a:r>
              <a:rPr lang="en-US" sz="2000" b="1" dirty="0"/>
              <a:t>void </a:t>
            </a:r>
            <a:r>
              <a:rPr lang="en-US" sz="2000" b="1" dirty="0" err="1"/>
              <a:t>do_something</a:t>
            </a:r>
            <a:r>
              <a:rPr lang="en-US" sz="2000" b="1" dirty="0"/>
              <a:t>(vector v)</a:t>
            </a:r>
            <a:br>
              <a:rPr lang="en-US" sz="2000" b="1" dirty="0"/>
            </a:br>
            <a:r>
              <a:rPr lang="en-US" sz="2000" b="1" dirty="0" err="1"/>
              <a:t>do_something</a:t>
            </a:r>
            <a:r>
              <a:rPr lang="en-US" sz="2000" b="1" dirty="0"/>
              <a:t>(7);   // </a:t>
            </a:r>
            <a:r>
              <a:rPr lang="en-US" sz="2000" i="1" dirty="0"/>
              <a:t>call </a:t>
            </a:r>
            <a:r>
              <a:rPr lang="en-US" sz="2000" i="1" dirty="0" err="1"/>
              <a:t>do_something</a:t>
            </a:r>
            <a:r>
              <a:rPr lang="en-US" sz="2000" i="1" dirty="0"/>
              <a:t>() with a vector of 7 elements</a:t>
            </a:r>
          </a:p>
          <a:p>
            <a:pPr marL="400050">
              <a:defRPr/>
            </a:pPr>
            <a:r>
              <a:rPr lang="en-US" i="1" dirty="0" smtClean="0"/>
              <a:t>This is very error-prone.</a:t>
            </a:r>
          </a:p>
          <a:p>
            <a:pPr marL="800100" lvl="1">
              <a:defRPr/>
            </a:pPr>
            <a:r>
              <a:rPr lang="en-US" dirty="0"/>
              <a:t>Unless, of course, that’s what we wanted</a:t>
            </a:r>
          </a:p>
          <a:p>
            <a:pPr marL="800100" lvl="1">
              <a:defRPr/>
            </a:pPr>
            <a:r>
              <a:rPr lang="en-US" dirty="0"/>
              <a:t>For example</a:t>
            </a:r>
          </a:p>
          <a:p>
            <a:pPr marL="971550" lvl="2" indent="0">
              <a:buNone/>
              <a:defRPr/>
            </a:pPr>
            <a:r>
              <a:rPr lang="en-US" sz="2000" b="1" dirty="0"/>
              <a:t>complex&lt;double&gt; d = 2.3; // </a:t>
            </a:r>
            <a:r>
              <a:rPr lang="en-US" sz="2000" i="1" dirty="0"/>
              <a:t>convert from double to complex&lt;double&gt;</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7521B8E8-E330-4EFE-ADBD-261E1ECFC75B}" type="slidenum">
              <a:rPr lang="en-US" altLang="en-US">
                <a:latin typeface="Arial" panose="020B0604020202020204" pitchFamily="34" charset="0"/>
              </a:rPr>
              <a:pPr/>
              <a:t>11</a:t>
            </a:fld>
            <a:endParaRPr lang="en-US" altLang="en-US">
              <a:latin typeface="Arial" panose="020B0604020202020204" pitchFamily="34" charset="0"/>
            </a:endParaRPr>
          </a:p>
        </p:txBody>
      </p:sp>
    </p:spTree>
    <p:extLst>
      <p:ext uri="{BB962C8B-B14F-4D97-AF65-F5344CB8AC3E}">
        <p14:creationId xmlns:p14="http://schemas.microsoft.com/office/powerpoint/2010/main" val="3411178387"/>
      </p:ext>
    </p:extLst>
  </p:cSld>
  <p:clrMapOvr>
    <a:masterClrMapping/>
  </p:clrMapOvr>
  <p:transition spd="slow">
    <p:wip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Vector vs. List</a:t>
            </a:r>
            <a:endParaRPr lang="en-US" dirty="0"/>
          </a:p>
        </p:txBody>
      </p:sp>
      <p:sp>
        <p:nvSpPr>
          <p:cNvPr id="3" name="Content Placeholder 2"/>
          <p:cNvSpPr>
            <a:spLocks noGrp="1"/>
          </p:cNvSpPr>
          <p:nvPr>
            <p:ph idx="1"/>
          </p:nvPr>
        </p:nvSpPr>
        <p:spPr/>
        <p:txBody>
          <a:bodyPr/>
          <a:lstStyle/>
          <a:p>
            <a:pPr>
              <a:defRPr/>
            </a:pPr>
            <a:r>
              <a:rPr lang="en-US" dirty="0"/>
              <a:t>By default, use a </a:t>
            </a:r>
            <a:r>
              <a:rPr lang="en-US" b="1" dirty="0"/>
              <a:t>vector</a:t>
            </a:r>
          </a:p>
          <a:p>
            <a:pPr lvl="1">
              <a:defRPr/>
            </a:pPr>
            <a:r>
              <a:rPr lang="en-US" sz="2000" dirty="0"/>
              <a:t>You need a reason not to</a:t>
            </a:r>
          </a:p>
          <a:p>
            <a:pPr lvl="1">
              <a:defRPr/>
            </a:pPr>
            <a:r>
              <a:rPr lang="en-US" sz="2000" dirty="0"/>
              <a:t>You can “grow” a vector (e.g., using </a:t>
            </a:r>
            <a:r>
              <a:rPr lang="en-US" sz="2000" b="1" dirty="0" err="1"/>
              <a:t>push_back</a:t>
            </a:r>
            <a:r>
              <a:rPr lang="en-US" sz="2000" b="1" dirty="0"/>
              <a:t>()</a:t>
            </a:r>
            <a:r>
              <a:rPr lang="en-US" sz="2000" dirty="0"/>
              <a:t>)</a:t>
            </a:r>
          </a:p>
          <a:p>
            <a:pPr lvl="1">
              <a:defRPr/>
            </a:pPr>
            <a:r>
              <a:rPr lang="en-US" sz="2000" dirty="0"/>
              <a:t>You can </a:t>
            </a:r>
            <a:r>
              <a:rPr lang="en-US" sz="2000" b="1" dirty="0"/>
              <a:t>insert() </a:t>
            </a:r>
            <a:r>
              <a:rPr lang="en-US" sz="2000" dirty="0"/>
              <a:t>and </a:t>
            </a:r>
            <a:r>
              <a:rPr lang="en-US" sz="2000" b="1" dirty="0"/>
              <a:t>erase() </a:t>
            </a:r>
            <a:r>
              <a:rPr lang="en-US" sz="2000" dirty="0"/>
              <a:t>in a vector</a:t>
            </a:r>
          </a:p>
          <a:p>
            <a:pPr lvl="1">
              <a:defRPr/>
            </a:pPr>
            <a:r>
              <a:rPr lang="en-US" sz="2000" dirty="0"/>
              <a:t>Vector elements are compactly stored and contiguous</a:t>
            </a:r>
          </a:p>
          <a:p>
            <a:pPr lvl="1">
              <a:defRPr/>
            </a:pPr>
            <a:r>
              <a:rPr lang="en-US" sz="2000" dirty="0"/>
              <a:t>For small vectors of small elements all operations are fast</a:t>
            </a:r>
          </a:p>
          <a:p>
            <a:pPr lvl="2">
              <a:defRPr/>
            </a:pPr>
            <a:r>
              <a:rPr lang="en-US" sz="1600" dirty="0"/>
              <a:t>compared to lists</a:t>
            </a:r>
          </a:p>
          <a:p>
            <a:pPr>
              <a:defRPr/>
            </a:pPr>
            <a:r>
              <a:rPr lang="en-US" dirty="0"/>
              <a:t>If you don’t want elements to move, use a </a:t>
            </a:r>
            <a:r>
              <a:rPr lang="en-US" b="1" dirty="0"/>
              <a:t>list</a:t>
            </a:r>
          </a:p>
          <a:p>
            <a:pPr lvl="1">
              <a:defRPr/>
            </a:pPr>
            <a:r>
              <a:rPr lang="en-US" sz="2000" dirty="0"/>
              <a:t>You can “grow” a list (e.g., using </a:t>
            </a:r>
            <a:r>
              <a:rPr lang="en-US" sz="2000" b="1" dirty="0" err="1"/>
              <a:t>push_back</a:t>
            </a:r>
            <a:r>
              <a:rPr lang="en-US" sz="2000" b="1" dirty="0"/>
              <a:t>() </a:t>
            </a:r>
            <a:r>
              <a:rPr lang="en-US" sz="2000" dirty="0"/>
              <a:t>and </a:t>
            </a:r>
            <a:r>
              <a:rPr lang="en-US" sz="2000" b="1" dirty="0" err="1"/>
              <a:t>push_front</a:t>
            </a:r>
            <a:r>
              <a:rPr lang="en-US" sz="2000" b="1" dirty="0"/>
              <a:t>()</a:t>
            </a:r>
            <a:r>
              <a:rPr lang="en-US" sz="2000" dirty="0"/>
              <a:t>)</a:t>
            </a:r>
          </a:p>
          <a:p>
            <a:pPr lvl="1">
              <a:defRPr/>
            </a:pPr>
            <a:r>
              <a:rPr lang="en-US" sz="2000" dirty="0"/>
              <a:t>You can </a:t>
            </a:r>
            <a:r>
              <a:rPr lang="en-US" sz="2000" b="1" dirty="0"/>
              <a:t>insert() </a:t>
            </a:r>
            <a:r>
              <a:rPr lang="en-US" sz="2000" dirty="0"/>
              <a:t>and </a:t>
            </a:r>
            <a:r>
              <a:rPr lang="en-US" sz="2000" b="1" dirty="0"/>
              <a:t>erase() </a:t>
            </a:r>
            <a:r>
              <a:rPr lang="en-US" sz="2000" dirty="0"/>
              <a:t>in a list</a:t>
            </a:r>
          </a:p>
          <a:p>
            <a:pPr lvl="1">
              <a:defRPr/>
            </a:pPr>
            <a:r>
              <a:rPr lang="en-US" sz="2000" dirty="0"/>
              <a:t>List elements are separately allocated</a:t>
            </a:r>
          </a:p>
          <a:p>
            <a:pPr>
              <a:defRPr/>
            </a:pPr>
            <a:r>
              <a:rPr lang="en-US" dirty="0"/>
              <a:t>Note that there are more containers, e.g.,</a:t>
            </a:r>
          </a:p>
          <a:p>
            <a:pPr lvl="1">
              <a:defRPr/>
            </a:pPr>
            <a:r>
              <a:rPr lang="en-US" sz="2000" dirty="0"/>
              <a:t>map</a:t>
            </a:r>
          </a:p>
          <a:p>
            <a:pPr lvl="1">
              <a:defRPr/>
            </a:pPr>
            <a:r>
              <a:rPr lang="en-US" sz="2000" dirty="0"/>
              <a:t>unordered_map</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DFA0B31-0A55-430F-BD03-40EC3FFA0111}" type="slidenum">
              <a:rPr lang="en-US" altLang="en-US"/>
              <a:pPr eaLnBrk="1" hangingPunct="1"/>
              <a:t>110</a:t>
            </a:fld>
            <a:endParaRPr lang="en-US" altLang="en-US"/>
          </a:p>
        </p:txBody>
      </p:sp>
    </p:spTree>
    <p:extLst>
      <p:ext uri="{BB962C8B-B14F-4D97-AF65-F5344CB8AC3E}">
        <p14:creationId xmlns:p14="http://schemas.microsoft.com/office/powerpoint/2010/main" val="2878447534"/>
      </p:ext>
    </p:extLst>
  </p:cSld>
  <p:clrMapOvr>
    <a:masterClrMapping/>
  </p:clrMapOvr>
  <p:transition spd="slow">
    <p:wip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Some useful standard headers</a:t>
            </a:r>
          </a:p>
        </p:txBody>
      </p:sp>
      <p:sp>
        <p:nvSpPr>
          <p:cNvPr id="72707" name="Rectangle 3"/>
          <p:cNvSpPr>
            <a:spLocks noGrp="1" noChangeArrowheads="1"/>
          </p:cNvSpPr>
          <p:nvPr>
            <p:ph idx="1"/>
          </p:nvPr>
        </p:nvSpPr>
        <p:spPr/>
        <p:txBody>
          <a:bodyPr/>
          <a:lstStyle/>
          <a:p>
            <a:pPr eaLnBrk="1" hangingPunct="1">
              <a:lnSpc>
                <a:spcPct val="80000"/>
              </a:lnSpc>
              <a:defRPr/>
            </a:pPr>
            <a:r>
              <a:rPr lang="en-US" altLang="en-US" b="1" dirty="0">
                <a:ea typeface="ＭＳ Ｐゴシック" pitchFamily="34" charset="-128"/>
              </a:rPr>
              <a:t>&lt;</a:t>
            </a:r>
            <a:r>
              <a:rPr lang="en-US" altLang="en-US" b="1" dirty="0" err="1">
                <a:ea typeface="ＭＳ Ｐゴシック" pitchFamily="34" charset="-128"/>
              </a:rPr>
              <a:t>iostream</a:t>
            </a:r>
            <a:r>
              <a:rPr lang="en-US" altLang="en-US" b="1" dirty="0">
                <a:ea typeface="ＭＳ Ｐゴシック" pitchFamily="34" charset="-128"/>
              </a:rPr>
              <a:t>&gt;	</a:t>
            </a:r>
            <a:r>
              <a:rPr lang="en-US" altLang="en-US" dirty="0">
                <a:ea typeface="ＭＳ Ｐゴシック" pitchFamily="34" charset="-128"/>
              </a:rPr>
              <a:t>	I/O streams, </a:t>
            </a:r>
            <a:r>
              <a:rPr lang="en-US" altLang="en-US" dirty="0" err="1">
                <a:ea typeface="ＭＳ Ｐゴシック" pitchFamily="34" charset="-128"/>
              </a:rPr>
              <a:t>cout</a:t>
            </a:r>
            <a:r>
              <a:rPr lang="en-US" altLang="en-US" dirty="0">
                <a:ea typeface="ＭＳ Ｐゴシック" pitchFamily="34" charset="-128"/>
              </a:rPr>
              <a:t>, </a:t>
            </a:r>
            <a:r>
              <a:rPr lang="en-US" altLang="en-US" dirty="0" err="1">
                <a:ea typeface="ＭＳ Ｐゴシック" pitchFamily="34" charset="-128"/>
              </a:rPr>
              <a:t>cin</a:t>
            </a:r>
            <a:r>
              <a:rPr lang="en-US" altLang="en-US" dirty="0">
                <a:ea typeface="ＭＳ Ｐゴシック" pitchFamily="34" charset="-128"/>
              </a:rPr>
              <a:t>, …</a:t>
            </a:r>
          </a:p>
          <a:p>
            <a:pPr eaLnBrk="1" hangingPunct="1">
              <a:lnSpc>
                <a:spcPct val="80000"/>
              </a:lnSpc>
              <a:defRPr/>
            </a:pPr>
            <a:r>
              <a:rPr lang="en-US" altLang="en-US" b="1" dirty="0">
                <a:ea typeface="ＭＳ Ｐゴシック" pitchFamily="34" charset="-128"/>
              </a:rPr>
              <a:t>&lt;</a:t>
            </a:r>
            <a:r>
              <a:rPr lang="en-US" altLang="en-US" b="1" dirty="0" err="1">
                <a:ea typeface="ＭＳ Ｐゴシック" pitchFamily="34" charset="-128"/>
              </a:rPr>
              <a:t>fstream</a:t>
            </a:r>
            <a:r>
              <a:rPr lang="en-US" altLang="en-US" b="1" dirty="0">
                <a:ea typeface="ＭＳ Ｐゴシック" pitchFamily="34" charset="-128"/>
              </a:rPr>
              <a:t>&gt;</a:t>
            </a:r>
            <a:r>
              <a:rPr lang="en-US" altLang="en-US" dirty="0">
                <a:ea typeface="ＭＳ Ｐゴシック" pitchFamily="34" charset="-128"/>
              </a:rPr>
              <a:t>		file streams</a:t>
            </a:r>
          </a:p>
          <a:p>
            <a:pPr eaLnBrk="1" hangingPunct="1">
              <a:lnSpc>
                <a:spcPct val="80000"/>
              </a:lnSpc>
              <a:defRPr/>
            </a:pPr>
            <a:r>
              <a:rPr lang="en-US" altLang="en-US" b="1" dirty="0">
                <a:ea typeface="ＭＳ Ｐゴシック" pitchFamily="34" charset="-128"/>
              </a:rPr>
              <a:t>&lt;algorithm&gt;</a:t>
            </a:r>
            <a:r>
              <a:rPr lang="en-US" altLang="en-US" dirty="0">
                <a:ea typeface="ＭＳ Ｐゴシック" pitchFamily="34" charset="-128"/>
              </a:rPr>
              <a:t>	sort, copy, …</a:t>
            </a:r>
          </a:p>
          <a:p>
            <a:pPr eaLnBrk="1" hangingPunct="1">
              <a:lnSpc>
                <a:spcPct val="80000"/>
              </a:lnSpc>
              <a:defRPr/>
            </a:pPr>
            <a:r>
              <a:rPr lang="en-US" altLang="en-US" b="1" dirty="0">
                <a:ea typeface="ＭＳ Ｐゴシック" pitchFamily="34" charset="-128"/>
              </a:rPr>
              <a:t>&lt;numeric&gt;	</a:t>
            </a:r>
            <a:r>
              <a:rPr lang="en-US" altLang="en-US" dirty="0">
                <a:ea typeface="ＭＳ Ｐゴシック" pitchFamily="34" charset="-128"/>
              </a:rPr>
              <a:t>	accumulate, </a:t>
            </a:r>
            <a:r>
              <a:rPr lang="en-US" altLang="en-US" dirty="0" err="1">
                <a:ea typeface="ＭＳ Ｐゴシック" pitchFamily="34" charset="-128"/>
              </a:rPr>
              <a:t>inner_product</a:t>
            </a:r>
            <a:r>
              <a:rPr lang="en-US" altLang="en-US" dirty="0">
                <a:ea typeface="ＭＳ Ｐゴシック" pitchFamily="34" charset="-128"/>
              </a:rPr>
              <a:t>, …</a:t>
            </a:r>
          </a:p>
          <a:p>
            <a:pPr eaLnBrk="1" hangingPunct="1">
              <a:lnSpc>
                <a:spcPct val="80000"/>
              </a:lnSpc>
              <a:defRPr/>
            </a:pPr>
            <a:r>
              <a:rPr lang="en-US" altLang="en-US" b="1" dirty="0">
                <a:ea typeface="ＭＳ Ｐゴシック" pitchFamily="34" charset="-128"/>
              </a:rPr>
              <a:t>&lt;functional&gt;</a:t>
            </a:r>
            <a:r>
              <a:rPr lang="en-US" altLang="en-US" dirty="0">
                <a:ea typeface="ＭＳ Ｐゴシック" pitchFamily="34" charset="-128"/>
              </a:rPr>
              <a:t>	function objects</a:t>
            </a:r>
          </a:p>
          <a:p>
            <a:pPr eaLnBrk="1" hangingPunct="1">
              <a:lnSpc>
                <a:spcPct val="80000"/>
              </a:lnSpc>
              <a:defRPr/>
            </a:pPr>
            <a:r>
              <a:rPr lang="en-US" altLang="en-US" b="1" dirty="0">
                <a:ea typeface="ＭＳ Ｐゴシック" pitchFamily="34" charset="-128"/>
              </a:rPr>
              <a:t>&lt;string&gt;</a:t>
            </a:r>
          </a:p>
          <a:p>
            <a:pPr eaLnBrk="1" hangingPunct="1">
              <a:lnSpc>
                <a:spcPct val="80000"/>
              </a:lnSpc>
              <a:defRPr/>
            </a:pPr>
            <a:r>
              <a:rPr lang="en-US" altLang="en-US" b="1" dirty="0">
                <a:ea typeface="ＭＳ Ｐゴシック" pitchFamily="34" charset="-128"/>
              </a:rPr>
              <a:t>&lt;vector&gt;</a:t>
            </a:r>
          </a:p>
          <a:p>
            <a:pPr eaLnBrk="1" hangingPunct="1">
              <a:lnSpc>
                <a:spcPct val="80000"/>
              </a:lnSpc>
              <a:defRPr/>
            </a:pPr>
            <a:r>
              <a:rPr lang="en-US" altLang="en-US" b="1" dirty="0">
                <a:ea typeface="ＭＳ Ｐゴシック" pitchFamily="34" charset="-128"/>
              </a:rPr>
              <a:t>&lt;map&gt;</a:t>
            </a:r>
          </a:p>
          <a:p>
            <a:pPr eaLnBrk="1" hangingPunct="1">
              <a:lnSpc>
                <a:spcPct val="80000"/>
              </a:lnSpc>
              <a:defRPr/>
            </a:pPr>
            <a:r>
              <a:rPr lang="en-US" altLang="en-US" b="1" dirty="0">
                <a:ea typeface="ＭＳ Ｐゴシック" pitchFamily="34" charset="-128"/>
              </a:rPr>
              <a:t>&lt;unordered_map&gt;	</a:t>
            </a:r>
            <a:r>
              <a:rPr lang="en-US" altLang="en-US" dirty="0">
                <a:ea typeface="ＭＳ Ｐゴシック" pitchFamily="34" charset="-128"/>
              </a:rPr>
              <a:t>hash table</a:t>
            </a:r>
          </a:p>
          <a:p>
            <a:pPr eaLnBrk="1" hangingPunct="1">
              <a:lnSpc>
                <a:spcPct val="80000"/>
              </a:lnSpc>
              <a:defRPr/>
            </a:pPr>
            <a:r>
              <a:rPr lang="en-US" altLang="en-US" b="1" dirty="0">
                <a:ea typeface="ＭＳ Ｐゴシック" pitchFamily="34" charset="-128"/>
              </a:rPr>
              <a:t>&lt;list&gt;</a:t>
            </a:r>
          </a:p>
          <a:p>
            <a:pPr eaLnBrk="1" hangingPunct="1">
              <a:lnSpc>
                <a:spcPct val="80000"/>
              </a:lnSpc>
              <a:defRPr/>
            </a:pPr>
            <a:r>
              <a:rPr lang="en-US" altLang="en-US" b="1" dirty="0">
                <a:ea typeface="ＭＳ Ｐゴシック" pitchFamily="34" charset="-128"/>
              </a:rPr>
              <a:t>&lt;set&gt;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FEBABFD-27DD-4E3E-BE9F-F9F6E61EBDAC}" type="slidenum">
              <a:rPr lang="en-US" altLang="en-US" sz="1400">
                <a:latin typeface="Arial" panose="020B0604020202020204" pitchFamily="34" charset="0"/>
              </a:rPr>
              <a:pPr eaLnBrk="1" hangingPunct="1">
                <a:spcBef>
                  <a:spcPct val="0"/>
                </a:spcBef>
                <a:buClrTx/>
                <a:buSzTx/>
                <a:buFontTx/>
                <a:buNone/>
              </a:pPr>
              <a:t>111</a:t>
            </a:fld>
            <a:endParaRPr lang="en-US" altLang="en-US" sz="1400">
              <a:latin typeface="Arial" panose="020B0604020202020204" pitchFamily="34" charset="0"/>
            </a:endParaRPr>
          </a:p>
        </p:txBody>
      </p:sp>
    </p:spTree>
    <p:extLst>
      <p:ext uri="{BB962C8B-B14F-4D97-AF65-F5344CB8AC3E}">
        <p14:creationId xmlns:p14="http://schemas.microsoft.com/office/powerpoint/2010/main" val="406314332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explicit constructors</a:t>
            </a:r>
            <a:endParaRPr lang="en-US" dirty="0"/>
          </a:p>
        </p:txBody>
      </p:sp>
      <p:sp>
        <p:nvSpPr>
          <p:cNvPr id="3" name="Content Placeholder 2"/>
          <p:cNvSpPr>
            <a:spLocks noGrp="1"/>
          </p:cNvSpPr>
          <p:nvPr>
            <p:ph idx="1"/>
          </p:nvPr>
        </p:nvSpPr>
        <p:spPr/>
        <p:txBody>
          <a:bodyPr/>
          <a:lstStyle/>
          <a:p>
            <a:pPr>
              <a:defRPr/>
            </a:pPr>
            <a:r>
              <a:rPr lang="en-US" dirty="0"/>
              <a:t>A solution</a:t>
            </a:r>
          </a:p>
          <a:p>
            <a:pPr lvl="1">
              <a:defRPr/>
            </a:pPr>
            <a:r>
              <a:rPr lang="en-US" sz="2000" dirty="0"/>
              <a:t>Declare constructors taking a single argument </a:t>
            </a:r>
            <a:r>
              <a:rPr lang="en-US" sz="2000" b="1" dirty="0"/>
              <a:t>explicit</a:t>
            </a:r>
          </a:p>
          <a:p>
            <a:pPr lvl="2">
              <a:defRPr/>
            </a:pPr>
            <a:r>
              <a:rPr lang="en-US" sz="1800" dirty="0"/>
              <a:t>unless</a:t>
            </a:r>
            <a:r>
              <a:rPr lang="en-US" sz="1600" dirty="0"/>
              <a:t> you want a conversion from the argument type to the constructor’s type</a:t>
            </a:r>
            <a:endParaRPr lang="en-US" sz="2000" dirty="0"/>
          </a:p>
          <a:p>
            <a:pPr marL="800100" lvl="2" indent="0">
              <a:buNone/>
              <a:defRPr/>
            </a:pPr>
            <a:r>
              <a:rPr lang="en-US" sz="2000" b="1" dirty="0"/>
              <a:t>class vector  {</a:t>
            </a:r>
          </a:p>
          <a:p>
            <a:pPr marL="800100" lvl="2" indent="0">
              <a:buNone/>
              <a:defRPr/>
            </a:pPr>
            <a:r>
              <a:rPr lang="en-US" sz="2000" b="1" dirty="0"/>
              <a:t>	// </a:t>
            </a:r>
            <a:r>
              <a:rPr lang="en-US" sz="2000" dirty="0"/>
              <a:t>…</a:t>
            </a:r>
            <a:endParaRPr lang="en-US" sz="2000" b="1" dirty="0"/>
          </a:p>
          <a:p>
            <a:pPr marL="800100" lvl="2" indent="0">
              <a:buNone/>
              <a:defRPr/>
            </a:pPr>
            <a:r>
              <a:rPr lang="en-US" sz="2000" b="1" dirty="0"/>
              <a:t>public:</a:t>
            </a:r>
          </a:p>
          <a:p>
            <a:pPr marL="1257300" lvl="3" indent="0">
              <a:buNone/>
              <a:defRPr/>
            </a:pPr>
            <a:r>
              <a:rPr lang="en-US" b="1" dirty="0" smtClean="0">
                <a:effectLst/>
              </a:rPr>
              <a:t>explicit vector(int s);	// </a:t>
            </a:r>
            <a:r>
              <a:rPr lang="en-GB" i="1" dirty="0" smtClean="0">
                <a:effectLst/>
              </a:rPr>
              <a:t>constructor (s is the element count)</a:t>
            </a:r>
            <a:endParaRPr lang="en-US" b="1" i="1" dirty="0" smtClean="0">
              <a:effectLst/>
            </a:endParaRPr>
          </a:p>
          <a:p>
            <a:pPr marL="1257300" lvl="3" indent="0">
              <a:buNone/>
              <a:defRPr/>
            </a:pPr>
            <a:r>
              <a:rPr lang="en-GB" b="1" dirty="0" smtClean="0">
                <a:effectLst/>
              </a:rPr>
              <a:t>// </a:t>
            </a:r>
            <a:r>
              <a:rPr lang="en-GB" i="1" dirty="0" smtClean="0">
                <a:effectLst/>
              </a:rPr>
              <a:t>…</a:t>
            </a:r>
            <a:endParaRPr lang="en-US" i="1" dirty="0" smtClean="0">
              <a:effectLst/>
            </a:endParaRPr>
          </a:p>
          <a:p>
            <a:pPr marL="800100" lvl="2" indent="0">
              <a:buNone/>
              <a:defRPr/>
            </a:pPr>
            <a:r>
              <a:rPr lang="en-US" sz="2000" b="1" dirty="0"/>
              <a:t> };</a:t>
            </a:r>
          </a:p>
          <a:p>
            <a:pPr marL="800100" lvl="2" indent="0">
              <a:buNone/>
              <a:defRPr/>
            </a:pPr>
            <a:endParaRPr lang="en-US" sz="1000" b="1" dirty="0"/>
          </a:p>
          <a:p>
            <a:pPr marL="857250" lvl="2" indent="0">
              <a:buNone/>
              <a:defRPr/>
            </a:pPr>
            <a:r>
              <a:rPr lang="en-US" sz="2000" b="1" dirty="0"/>
              <a:t>vector v1 = 7;	    // </a:t>
            </a:r>
            <a:r>
              <a:rPr lang="en-US" sz="2000" i="1" dirty="0"/>
              <a:t>error: no implicit conversion from int</a:t>
            </a:r>
          </a:p>
          <a:p>
            <a:pPr marL="857250" lvl="2" indent="0">
              <a:buNone/>
              <a:defRPr/>
            </a:pPr>
            <a:endParaRPr lang="en-US" sz="1000" i="1" dirty="0"/>
          </a:p>
          <a:p>
            <a:pPr marL="857250" lvl="2" indent="0">
              <a:buNone/>
              <a:defRPr/>
            </a:pPr>
            <a:r>
              <a:rPr lang="en-US" sz="2000" b="1" dirty="0"/>
              <a:t>void </a:t>
            </a:r>
            <a:r>
              <a:rPr lang="en-US" sz="2000" b="1" dirty="0" err="1"/>
              <a:t>do_something</a:t>
            </a:r>
            <a:r>
              <a:rPr lang="en-US" sz="2000" b="1" dirty="0"/>
              <a:t>(vector v);</a:t>
            </a:r>
            <a:br>
              <a:rPr lang="en-US" sz="2000" b="1" dirty="0"/>
            </a:br>
            <a:r>
              <a:rPr lang="en-US" sz="2000" b="1" dirty="0" err="1"/>
              <a:t>do_something</a:t>
            </a:r>
            <a:r>
              <a:rPr lang="en-US" sz="2000" b="1" dirty="0"/>
              <a:t>(7);   // </a:t>
            </a:r>
            <a:r>
              <a:rPr lang="en-US" sz="2000" i="1" dirty="0"/>
              <a:t>error: no implicit conversion from int</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05BAB1E8-42B3-47E1-A030-5E85B4E042A5}" type="slidenum">
              <a:rPr lang="en-US" altLang="en-US">
                <a:latin typeface="Arial" panose="020B0604020202020204" pitchFamily="34" charset="0"/>
              </a:rPr>
              <a:pPr/>
              <a:t>12</a:t>
            </a:fld>
            <a:endParaRPr lang="en-US" altLang="en-US">
              <a:latin typeface="Arial" panose="020B0604020202020204" pitchFamily="34" charset="0"/>
            </a:endParaRPr>
          </a:p>
        </p:txBody>
      </p:sp>
    </p:spTree>
    <p:extLst>
      <p:ext uri="{BB962C8B-B14F-4D97-AF65-F5344CB8AC3E}">
        <p14:creationId xmlns:p14="http://schemas.microsoft.com/office/powerpoint/2010/main" val="339989555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en-US" smtClean="0"/>
              <a:t>A problem</a:t>
            </a:r>
          </a:p>
        </p:txBody>
      </p:sp>
      <p:sp>
        <p:nvSpPr>
          <p:cNvPr id="30723" name="Rectangle 3"/>
          <p:cNvSpPr>
            <a:spLocks noGrp="1" noChangeArrowheads="1"/>
          </p:cNvSpPr>
          <p:nvPr>
            <p:ph idx="1"/>
          </p:nvPr>
        </p:nvSpPr>
        <p:spPr/>
        <p:txBody>
          <a:bodyPr/>
          <a:lstStyle/>
          <a:p>
            <a:pPr eaLnBrk="1" hangingPunct="1">
              <a:lnSpc>
                <a:spcPct val="90000"/>
              </a:lnSpc>
              <a:defRPr/>
            </a:pPr>
            <a:r>
              <a:rPr lang="en-US" altLang="en-US" sz="2800" dirty="0"/>
              <a:t>Copy doesn</a:t>
            </a:r>
            <a:r>
              <a:rPr lang="en-US" altLang="ja-JP" sz="2800" dirty="0"/>
              <a:t>’t work as we would have hoped (expected?)</a:t>
            </a:r>
          </a:p>
          <a:p>
            <a:pPr eaLnBrk="1" hangingPunct="1">
              <a:lnSpc>
                <a:spcPct val="90000"/>
              </a:lnSpc>
              <a:buFont typeface="Wingdings" panose="05000000000000000000" pitchFamily="2" charset="2"/>
              <a:buNone/>
              <a:defRPr/>
            </a:pPr>
            <a:r>
              <a:rPr lang="en-US" altLang="en-US" sz="2000" b="1" dirty="0"/>
              <a:t>void f(int n)</a:t>
            </a:r>
          </a:p>
          <a:p>
            <a:pPr eaLnBrk="1" hangingPunct="1">
              <a:lnSpc>
                <a:spcPct val="90000"/>
              </a:lnSpc>
              <a:buFont typeface="Wingdings" panose="05000000000000000000" pitchFamily="2" charset="2"/>
              <a:buNone/>
              <a:defRPr/>
            </a:pPr>
            <a:r>
              <a:rPr lang="en-US" altLang="en-US" sz="2000" b="1" dirty="0"/>
              <a:t>{</a:t>
            </a:r>
          </a:p>
          <a:p>
            <a:pPr eaLnBrk="1" hangingPunct="1">
              <a:lnSpc>
                <a:spcPct val="90000"/>
              </a:lnSpc>
              <a:buFont typeface="Wingdings" panose="05000000000000000000" pitchFamily="2" charset="2"/>
              <a:buNone/>
              <a:defRPr/>
            </a:pPr>
            <a:r>
              <a:rPr lang="en-US" altLang="en-US" sz="2000" b="1" dirty="0"/>
              <a:t>	vector v(n);		// </a:t>
            </a:r>
            <a:r>
              <a:rPr lang="en-US" altLang="en-US" sz="2000" i="1" dirty="0"/>
              <a:t>define a</a:t>
            </a:r>
            <a:r>
              <a:rPr lang="en-US" altLang="en-US" sz="2000" b="1" i="1" dirty="0"/>
              <a:t> vector </a:t>
            </a:r>
          </a:p>
          <a:p>
            <a:pPr eaLnBrk="1" hangingPunct="1">
              <a:lnSpc>
                <a:spcPct val="90000"/>
              </a:lnSpc>
              <a:buFont typeface="Wingdings" panose="05000000000000000000" pitchFamily="2" charset="2"/>
              <a:buNone/>
              <a:defRPr/>
            </a:pPr>
            <a:r>
              <a:rPr lang="en-US" altLang="en-US" sz="2000" b="1" dirty="0"/>
              <a:t>	vector v2 = v; 	// </a:t>
            </a:r>
            <a:r>
              <a:rPr lang="en-US" altLang="en-US" sz="2000" i="1" dirty="0"/>
              <a:t>what happens here?</a:t>
            </a:r>
          </a:p>
          <a:p>
            <a:pPr eaLnBrk="1" hangingPunct="1">
              <a:lnSpc>
                <a:spcPct val="90000"/>
              </a:lnSpc>
              <a:buFont typeface="Wingdings" panose="05000000000000000000" pitchFamily="2" charset="2"/>
              <a:buNone/>
              <a:defRPr/>
            </a:pPr>
            <a:r>
              <a:rPr lang="en-US" altLang="en-US" sz="2000" b="1" dirty="0"/>
              <a:t>				// </a:t>
            </a:r>
            <a:r>
              <a:rPr lang="en-US" altLang="en-US" sz="2000" i="1" dirty="0"/>
              <a:t>what would we like to happen?</a:t>
            </a:r>
            <a:endParaRPr lang="en-US" altLang="en-US" sz="2000" b="1" i="1" dirty="0"/>
          </a:p>
          <a:p>
            <a:pPr eaLnBrk="1" hangingPunct="1">
              <a:lnSpc>
                <a:spcPct val="90000"/>
              </a:lnSpc>
              <a:buFont typeface="Wingdings" panose="05000000000000000000" pitchFamily="2" charset="2"/>
              <a:buNone/>
              <a:defRPr/>
            </a:pPr>
            <a:r>
              <a:rPr lang="en-US" altLang="en-US" sz="2000" b="1" dirty="0"/>
              <a:t>	vector v3; 		</a:t>
            </a:r>
          </a:p>
          <a:p>
            <a:pPr eaLnBrk="1" hangingPunct="1">
              <a:lnSpc>
                <a:spcPct val="90000"/>
              </a:lnSpc>
              <a:buFont typeface="Wingdings" panose="05000000000000000000" pitchFamily="2" charset="2"/>
              <a:buNone/>
              <a:defRPr/>
            </a:pPr>
            <a:r>
              <a:rPr lang="en-US" altLang="en-US" sz="2000" b="1" dirty="0"/>
              <a:t>	v3 = v;		// </a:t>
            </a:r>
            <a:r>
              <a:rPr lang="en-US" altLang="en-US" sz="2000" i="1" dirty="0"/>
              <a:t>what happens here?</a:t>
            </a:r>
          </a:p>
          <a:p>
            <a:pPr eaLnBrk="1" hangingPunct="1">
              <a:lnSpc>
                <a:spcPct val="90000"/>
              </a:lnSpc>
              <a:buFont typeface="Wingdings" panose="05000000000000000000" pitchFamily="2" charset="2"/>
              <a:buNone/>
              <a:defRPr/>
            </a:pPr>
            <a:r>
              <a:rPr lang="en-US" altLang="en-US" sz="2000" b="1" dirty="0"/>
              <a:t>				// </a:t>
            </a:r>
            <a:r>
              <a:rPr lang="en-US" altLang="en-US" sz="2000" i="1" dirty="0"/>
              <a:t>what would we like to happen?</a:t>
            </a:r>
          </a:p>
          <a:p>
            <a:pPr eaLnBrk="1" hangingPunct="1">
              <a:lnSpc>
                <a:spcPct val="90000"/>
              </a:lnSpc>
              <a:buFont typeface="Wingdings" panose="05000000000000000000" pitchFamily="2" charset="2"/>
              <a:buNone/>
              <a:defRPr/>
            </a:pPr>
            <a:r>
              <a:rPr lang="en-US" altLang="en-US" sz="2000" b="1" dirty="0"/>
              <a:t>	// </a:t>
            </a:r>
            <a:r>
              <a:rPr lang="en-US" altLang="en-US" sz="2000" dirty="0"/>
              <a:t>…</a:t>
            </a:r>
          </a:p>
          <a:p>
            <a:pPr eaLnBrk="1" hangingPunct="1">
              <a:lnSpc>
                <a:spcPct val="90000"/>
              </a:lnSpc>
              <a:buFont typeface="Wingdings" panose="05000000000000000000" pitchFamily="2" charset="2"/>
              <a:buNone/>
              <a:defRPr/>
            </a:pPr>
            <a:r>
              <a:rPr lang="en-US" altLang="en-US" sz="2000" b="1" dirty="0"/>
              <a:t>}</a:t>
            </a:r>
          </a:p>
          <a:p>
            <a:pPr eaLnBrk="1" hangingPunct="1">
              <a:lnSpc>
                <a:spcPct val="90000"/>
              </a:lnSpc>
              <a:defRPr/>
            </a:pPr>
            <a:r>
              <a:rPr lang="en-US" altLang="en-US" sz="2000" b="1" dirty="0"/>
              <a:t>I</a:t>
            </a:r>
            <a:r>
              <a:rPr lang="en-US" altLang="en-US" dirty="0"/>
              <a:t>deally:</a:t>
            </a:r>
            <a:r>
              <a:rPr lang="en-US" altLang="en-US" b="1" dirty="0"/>
              <a:t> v2 </a:t>
            </a:r>
            <a:r>
              <a:rPr lang="en-US" altLang="en-US" dirty="0"/>
              <a:t>and</a:t>
            </a:r>
            <a:r>
              <a:rPr lang="en-US" altLang="en-US" b="1" dirty="0"/>
              <a:t> v3 </a:t>
            </a:r>
            <a:r>
              <a:rPr lang="en-US" altLang="en-US" dirty="0"/>
              <a:t>become copies of </a:t>
            </a:r>
            <a:r>
              <a:rPr lang="en-US" altLang="en-US" b="1" dirty="0"/>
              <a:t>v</a:t>
            </a:r>
            <a:r>
              <a:rPr lang="en-US" altLang="en-US" dirty="0"/>
              <a:t> (that is,</a:t>
            </a:r>
            <a:r>
              <a:rPr lang="en-US" altLang="en-US" b="1" dirty="0"/>
              <a:t> = </a:t>
            </a:r>
            <a:r>
              <a:rPr lang="en-US" altLang="en-US" dirty="0"/>
              <a:t>makes copies</a:t>
            </a:r>
            <a:r>
              <a:rPr lang="en-US" altLang="en-US" b="1" dirty="0"/>
              <a:t>)</a:t>
            </a:r>
          </a:p>
          <a:p>
            <a:pPr lvl="1" eaLnBrk="1" hangingPunct="1">
              <a:lnSpc>
                <a:spcPct val="90000"/>
              </a:lnSpc>
              <a:defRPr/>
            </a:pPr>
            <a:r>
              <a:rPr lang="en-US" altLang="en-US" sz="2000" dirty="0">
                <a:ea typeface="Times New Roman" pitchFamily="18" charset="0"/>
              </a:rPr>
              <a:t>And all memory is returned to the free store upon exit from</a:t>
            </a:r>
            <a:r>
              <a:rPr lang="en-US" altLang="en-US" sz="2000" b="1" dirty="0">
                <a:ea typeface="Times New Roman" pitchFamily="18" charset="0"/>
              </a:rPr>
              <a:t> f()</a:t>
            </a:r>
          </a:p>
          <a:p>
            <a:pPr eaLnBrk="1" hangingPunct="1">
              <a:lnSpc>
                <a:spcPct val="90000"/>
              </a:lnSpc>
              <a:defRPr/>
            </a:pPr>
            <a:r>
              <a:rPr lang="en-US" altLang="en-US" b="1" dirty="0"/>
              <a:t>T</a:t>
            </a:r>
            <a:r>
              <a:rPr lang="en-US" altLang="en-US" dirty="0"/>
              <a:t>hat</a:t>
            </a:r>
            <a:r>
              <a:rPr lang="en-US" altLang="ja-JP" dirty="0"/>
              <a:t>’s what the standard</a:t>
            </a:r>
            <a:r>
              <a:rPr lang="en-US" altLang="ja-JP" b="1" dirty="0"/>
              <a:t> vector </a:t>
            </a:r>
            <a:r>
              <a:rPr lang="en-US" altLang="ja-JP" dirty="0"/>
              <a:t>does,</a:t>
            </a:r>
          </a:p>
          <a:p>
            <a:pPr lvl="1" eaLnBrk="1" hangingPunct="1">
              <a:lnSpc>
                <a:spcPct val="90000"/>
              </a:lnSpc>
              <a:defRPr/>
            </a:pPr>
            <a:r>
              <a:rPr lang="en-US" altLang="en-US" sz="2000" dirty="0">
                <a:ea typeface="Times New Roman" pitchFamily="18" charset="0"/>
              </a:rPr>
              <a:t>but it</a:t>
            </a:r>
            <a:r>
              <a:rPr lang="ja-JP" altLang="en-US" sz="2000" dirty="0">
                <a:ea typeface="MS PGothic" pitchFamily="34" charset="-128"/>
              </a:rPr>
              <a:t>’</a:t>
            </a:r>
            <a:r>
              <a:rPr lang="en-US" altLang="ja-JP" sz="2000" dirty="0">
                <a:ea typeface="MS PGothic" pitchFamily="34" charset="-128"/>
              </a:rPr>
              <a:t>s not what happens for our still-too-simple</a:t>
            </a:r>
            <a:r>
              <a:rPr lang="en-US" altLang="ja-JP" sz="2000" b="1" dirty="0">
                <a:ea typeface="MS PGothic" pitchFamily="34" charset="-128"/>
              </a:rPr>
              <a:t> vector</a:t>
            </a:r>
          </a:p>
          <a:p>
            <a:pPr eaLnBrk="1" hangingPunct="1">
              <a:lnSpc>
                <a:spcPct val="90000"/>
              </a:lnSpc>
              <a:defRPr/>
            </a:pPr>
            <a:endParaRPr lang="en-US" altLang="en-US" sz="1000" dirty="0"/>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D482D95E-28D7-49AD-86F9-C1E6B4E7E01E}" type="slidenum">
              <a:rPr lang="en-US" altLang="en-US" sz="1400">
                <a:latin typeface="Arial" panose="020B0604020202020204" pitchFamily="34" charset="0"/>
              </a:rPr>
              <a:pPr>
                <a:spcBef>
                  <a:spcPct val="0"/>
                </a:spcBef>
                <a:buClrTx/>
                <a:buSzTx/>
                <a:buFontTx/>
                <a:buNone/>
              </a:pPr>
              <a:t>13</a:t>
            </a:fld>
            <a:endParaRPr lang="en-US" altLang="en-US" sz="1400">
              <a:latin typeface="Arial" panose="020B0604020202020204" pitchFamily="34" charset="0"/>
            </a:endParaRPr>
          </a:p>
        </p:txBody>
      </p:sp>
    </p:spTree>
    <p:extLst>
      <p:ext uri="{BB962C8B-B14F-4D97-AF65-F5344CB8AC3E}">
        <p14:creationId xmlns:p14="http://schemas.microsoft.com/office/powerpoint/2010/main" val="70472483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en-US" sz="4000"/>
              <a:t>Naïve copy initialization (the default)</a:t>
            </a:r>
          </a:p>
        </p:txBody>
      </p:sp>
      <p:sp>
        <p:nvSpPr>
          <p:cNvPr id="36867" name="Rectangle 3"/>
          <p:cNvSpPr>
            <a:spLocks noGrp="1" noChangeArrowheads="1"/>
          </p:cNvSpPr>
          <p:nvPr>
            <p:ph idx="1"/>
          </p:nvPr>
        </p:nvSpPr>
        <p:spPr/>
        <p:txBody>
          <a:bodyPr/>
          <a:lstStyle/>
          <a:p>
            <a:pPr eaLnBrk="1" hangingPunct="1">
              <a:lnSpc>
                <a:spcPct val="80000"/>
              </a:lnSpc>
              <a:defRPr/>
            </a:pPr>
            <a:r>
              <a:rPr lang="en-US" dirty="0"/>
              <a:t>By default “copy” means “copy the data members”</a:t>
            </a:r>
          </a:p>
          <a:p>
            <a:pPr eaLnBrk="1" hangingPunct="1">
              <a:lnSpc>
                <a:spcPct val="80000"/>
              </a:lnSpc>
              <a:defRPr/>
            </a:pPr>
            <a:endParaRPr lang="en-US" sz="900" dirty="0"/>
          </a:p>
          <a:p>
            <a:pPr eaLnBrk="1" hangingPunct="1">
              <a:lnSpc>
                <a:spcPct val="80000"/>
              </a:lnSpc>
              <a:buFont typeface="Wingdings" panose="05000000000000000000" pitchFamily="2" charset="2"/>
              <a:buNone/>
              <a:defRPr/>
            </a:pPr>
            <a:r>
              <a:rPr lang="en-US" sz="2000" b="1" dirty="0"/>
              <a:t>void f(int n)</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r>
              <a:rPr lang="en-US" sz="2000" b="1" dirty="0"/>
              <a:t>	vector v1(n);</a:t>
            </a:r>
          </a:p>
          <a:p>
            <a:pPr eaLnBrk="1" hangingPunct="1">
              <a:lnSpc>
                <a:spcPct val="80000"/>
              </a:lnSpc>
              <a:buFont typeface="Wingdings" panose="05000000000000000000" pitchFamily="2" charset="2"/>
              <a:buNone/>
              <a:defRPr/>
            </a:pPr>
            <a:r>
              <a:rPr lang="en-US" sz="2000" b="1" dirty="0"/>
              <a:t>	vector v2 = v1; 	// </a:t>
            </a:r>
            <a:r>
              <a:rPr lang="en-US" sz="2000" i="1" dirty="0"/>
              <a:t>initialization:</a:t>
            </a:r>
          </a:p>
          <a:p>
            <a:pPr eaLnBrk="1" hangingPunct="1">
              <a:lnSpc>
                <a:spcPct val="80000"/>
              </a:lnSpc>
              <a:buFont typeface="Wingdings" panose="05000000000000000000" pitchFamily="2" charset="2"/>
              <a:buNone/>
              <a:defRPr/>
            </a:pPr>
            <a:r>
              <a:rPr lang="en-US" sz="2000" dirty="0"/>
              <a:t>				// </a:t>
            </a:r>
            <a:r>
              <a:rPr lang="en-US" sz="2000" i="1" dirty="0"/>
              <a:t>by default, a copy of a class copies its members</a:t>
            </a:r>
          </a:p>
          <a:p>
            <a:pPr eaLnBrk="1" hangingPunct="1">
              <a:lnSpc>
                <a:spcPct val="80000"/>
              </a:lnSpc>
              <a:buFont typeface="Wingdings" panose="05000000000000000000" pitchFamily="2" charset="2"/>
              <a:buNone/>
              <a:defRPr/>
            </a:pPr>
            <a:r>
              <a:rPr lang="en-US" sz="2000" dirty="0"/>
              <a:t>				// </a:t>
            </a:r>
            <a:r>
              <a:rPr lang="en-US" sz="2000" i="1" dirty="0"/>
              <a:t>so </a:t>
            </a:r>
            <a:r>
              <a:rPr lang="en-US" sz="2000" b="1" i="1" dirty="0" err="1"/>
              <a:t>sz</a:t>
            </a:r>
            <a:r>
              <a:rPr lang="en-US" sz="2000" i="1" dirty="0"/>
              <a:t> and </a:t>
            </a:r>
            <a:r>
              <a:rPr lang="en-US" sz="2000" b="1" i="1" dirty="0" err="1"/>
              <a:t>elem</a:t>
            </a:r>
            <a:r>
              <a:rPr lang="en-US" sz="2000" b="1" i="1" dirty="0"/>
              <a:t> </a:t>
            </a:r>
            <a:r>
              <a:rPr lang="en-US" sz="2000" i="1" dirty="0"/>
              <a:t>are copied</a:t>
            </a:r>
            <a:endParaRPr lang="en-US" sz="2000" b="1" dirty="0"/>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endParaRPr lang="en-US" sz="2000" b="1" dirty="0"/>
          </a:p>
        </p:txBody>
      </p:sp>
      <p:sp>
        <p:nvSpPr>
          <p:cNvPr id="16"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5F0E50A1-455A-4175-AE93-7446C3B441C0}" type="slidenum">
              <a:rPr lang="en-US" altLang="en-US" sz="1400">
                <a:latin typeface="Arial" panose="020B0604020202020204" pitchFamily="34" charset="0"/>
              </a:rPr>
              <a:pPr>
                <a:spcBef>
                  <a:spcPct val="0"/>
                </a:spcBef>
                <a:buClrTx/>
                <a:buSzTx/>
                <a:buFontTx/>
                <a:buNone/>
              </a:pPr>
              <a:t>14</a:t>
            </a:fld>
            <a:endParaRPr lang="en-US" altLang="en-US" sz="1400">
              <a:latin typeface="Arial" panose="020B0604020202020204" pitchFamily="34" charset="0"/>
            </a:endParaRPr>
          </a:p>
        </p:txBody>
      </p:sp>
      <p:sp>
        <p:nvSpPr>
          <p:cNvPr id="13317" name="Rectangle 4"/>
          <p:cNvSpPr>
            <a:spLocks noChangeArrowheads="1"/>
          </p:cNvSpPr>
          <p:nvPr/>
        </p:nvSpPr>
        <p:spPr bwMode="auto">
          <a:xfrm>
            <a:off x="39624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3318" name="Rectangle 5"/>
          <p:cNvSpPr>
            <a:spLocks noChangeArrowheads="1"/>
          </p:cNvSpPr>
          <p:nvPr/>
        </p:nvSpPr>
        <p:spPr bwMode="auto">
          <a:xfrm>
            <a:off x="60960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19" name="Rectangle 6"/>
          <p:cNvSpPr>
            <a:spLocks noChangeArrowheads="1"/>
          </p:cNvSpPr>
          <p:nvPr/>
        </p:nvSpPr>
        <p:spPr bwMode="auto">
          <a:xfrm>
            <a:off x="46482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20" name="Rectangle 7"/>
          <p:cNvSpPr>
            <a:spLocks noChangeArrowheads="1"/>
          </p:cNvSpPr>
          <p:nvPr/>
        </p:nvSpPr>
        <p:spPr bwMode="auto">
          <a:xfrm>
            <a:off x="74676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21" name="Rectangle 8"/>
          <p:cNvSpPr>
            <a:spLocks noChangeArrowheads="1"/>
          </p:cNvSpPr>
          <p:nvPr/>
        </p:nvSpPr>
        <p:spPr bwMode="auto">
          <a:xfrm>
            <a:off x="67818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22" name="Rectangle 9"/>
          <p:cNvSpPr>
            <a:spLocks noChangeArrowheads="1"/>
          </p:cNvSpPr>
          <p:nvPr/>
        </p:nvSpPr>
        <p:spPr bwMode="auto">
          <a:xfrm>
            <a:off x="3962400" y="4495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3323" name="Rectangle 10"/>
          <p:cNvSpPr>
            <a:spLocks noChangeArrowheads="1"/>
          </p:cNvSpPr>
          <p:nvPr/>
        </p:nvSpPr>
        <p:spPr bwMode="auto">
          <a:xfrm>
            <a:off x="4648200" y="4495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24" name="Text Box 11"/>
          <p:cNvSpPr txBox="1">
            <a:spLocks noChangeArrowheads="1"/>
          </p:cNvSpPr>
          <p:nvPr/>
        </p:nvSpPr>
        <p:spPr bwMode="auto">
          <a:xfrm>
            <a:off x="3352800" y="3505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13325" name="Text Box 12"/>
          <p:cNvSpPr txBox="1">
            <a:spLocks noChangeArrowheads="1"/>
          </p:cNvSpPr>
          <p:nvPr/>
        </p:nvSpPr>
        <p:spPr bwMode="auto">
          <a:xfrm>
            <a:off x="3429000" y="4495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13326" name="Line 13"/>
          <p:cNvSpPr>
            <a:spLocks noChangeShapeType="1"/>
          </p:cNvSpPr>
          <p:nvPr/>
        </p:nvSpPr>
        <p:spPr bwMode="auto">
          <a:xfrm>
            <a:off x="4953000" y="36576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3327" name="Line 14"/>
          <p:cNvSpPr>
            <a:spLocks noChangeShapeType="1"/>
          </p:cNvSpPr>
          <p:nvPr/>
        </p:nvSpPr>
        <p:spPr bwMode="auto">
          <a:xfrm flipV="1">
            <a:off x="4953000" y="3657600"/>
            <a:ext cx="1143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3328" name="Text Box 15"/>
          <p:cNvSpPr txBox="1">
            <a:spLocks noChangeArrowheads="1"/>
          </p:cNvSpPr>
          <p:nvPr/>
        </p:nvSpPr>
        <p:spPr bwMode="auto">
          <a:xfrm>
            <a:off x="2057400" y="5181601"/>
            <a:ext cx="7315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Disaster when we leave f()! </a:t>
            </a:r>
            <a:br>
              <a:rPr lang="en-US" altLang="en-US" sz="2400"/>
            </a:br>
            <a:r>
              <a:rPr lang="en-US" altLang="en-US" sz="2400"/>
              <a:t>	v1</a:t>
            </a:r>
            <a:r>
              <a:rPr lang="en-US" altLang="ja-JP" sz="2400"/>
              <a:t>’s elements are deleted twice (by the destructor)</a:t>
            </a:r>
            <a:endParaRPr lang="en-US" altLang="en-US" sz="2400"/>
          </a:p>
        </p:txBody>
      </p:sp>
    </p:spTree>
    <p:extLst>
      <p:ext uri="{BB962C8B-B14F-4D97-AF65-F5344CB8AC3E}">
        <p14:creationId xmlns:p14="http://schemas.microsoft.com/office/powerpoint/2010/main" val="238061479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en-US" sz="4000"/>
              <a:t>Naïve copy assignment (the default)</a:t>
            </a:r>
          </a:p>
        </p:txBody>
      </p:sp>
      <p:sp>
        <p:nvSpPr>
          <p:cNvPr id="37891"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void f(int n)</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vector v1(n);</a:t>
            </a:r>
          </a:p>
          <a:p>
            <a:pPr eaLnBrk="1" hangingPunct="1">
              <a:lnSpc>
                <a:spcPct val="80000"/>
              </a:lnSpc>
              <a:buFont typeface="Wingdings" panose="05000000000000000000" pitchFamily="2" charset="2"/>
              <a:buNone/>
              <a:defRPr/>
            </a:pPr>
            <a:r>
              <a:rPr lang="en-US" altLang="en-US" sz="2000" b="1" dirty="0"/>
              <a:t>	vector v2(4);</a:t>
            </a:r>
          </a:p>
          <a:p>
            <a:pPr eaLnBrk="1" hangingPunct="1">
              <a:lnSpc>
                <a:spcPct val="80000"/>
              </a:lnSpc>
              <a:buFont typeface="Wingdings" panose="05000000000000000000" pitchFamily="2" charset="2"/>
              <a:buNone/>
              <a:defRPr/>
            </a:pPr>
            <a:r>
              <a:rPr lang="en-US" altLang="en-US" sz="2000" b="1" dirty="0"/>
              <a:t>	v2 = v1;	// </a:t>
            </a:r>
            <a:r>
              <a:rPr lang="en-US" altLang="en-US" sz="2000" i="1" dirty="0"/>
              <a:t>assignment:</a:t>
            </a:r>
          </a:p>
          <a:p>
            <a:pPr eaLnBrk="1" hangingPunct="1">
              <a:lnSpc>
                <a:spcPct val="80000"/>
              </a:lnSpc>
              <a:buFont typeface="Wingdings" panose="05000000000000000000" pitchFamily="2" charset="2"/>
              <a:buNone/>
              <a:defRPr/>
            </a:pPr>
            <a:r>
              <a:rPr lang="en-US" altLang="en-US" sz="2000" dirty="0"/>
              <a:t>			// </a:t>
            </a:r>
            <a:r>
              <a:rPr lang="en-US" altLang="en-US" sz="2000" i="1" dirty="0"/>
              <a:t>by default, a copy of a class copies its members</a:t>
            </a:r>
          </a:p>
          <a:p>
            <a:pPr eaLnBrk="1" hangingPunct="1">
              <a:lnSpc>
                <a:spcPct val="80000"/>
              </a:lnSpc>
              <a:buFont typeface="Wingdings" panose="05000000000000000000" pitchFamily="2" charset="2"/>
              <a:buNone/>
              <a:defRPr/>
            </a:pPr>
            <a:r>
              <a:rPr lang="en-US" altLang="en-US" sz="2000" dirty="0"/>
              <a:t>			// </a:t>
            </a:r>
            <a:r>
              <a:rPr lang="en-US" altLang="en-US" sz="2000" i="1" dirty="0"/>
              <a:t>so </a:t>
            </a:r>
            <a:r>
              <a:rPr lang="en-US" altLang="en-US" sz="2000" b="1" i="1" dirty="0" err="1"/>
              <a:t>sz</a:t>
            </a:r>
            <a:r>
              <a:rPr lang="en-US" altLang="en-US" sz="2000" i="1" dirty="0"/>
              <a:t> and </a:t>
            </a:r>
            <a:r>
              <a:rPr lang="en-US" altLang="en-US" sz="2000" b="1" i="1" dirty="0" err="1"/>
              <a:t>elem</a:t>
            </a:r>
            <a:r>
              <a:rPr lang="en-US" altLang="en-US" sz="2000" b="1" i="1" dirty="0"/>
              <a:t> </a:t>
            </a:r>
            <a:r>
              <a:rPr lang="en-US" altLang="en-US" sz="2000" i="1" dirty="0"/>
              <a:t>are copied</a:t>
            </a:r>
            <a:endParaRPr lang="en-US" altLang="en-US" sz="2000" b="1" dirty="0"/>
          </a:p>
          <a:p>
            <a:pPr eaLnBrk="1" hangingPunct="1">
              <a:lnSpc>
                <a:spcPct val="80000"/>
              </a:lnSpc>
              <a:buFont typeface="Wingdings" panose="05000000000000000000" pitchFamily="2" charset="2"/>
              <a:buNone/>
              <a:defRPr/>
            </a:pPr>
            <a:r>
              <a:rPr lang="en-US" altLang="en-US" sz="2000" b="1" dirty="0"/>
              <a:t>}</a:t>
            </a:r>
          </a:p>
        </p:txBody>
      </p:sp>
      <p:sp>
        <p:nvSpPr>
          <p:cNvPr id="23"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C0E7B4A6-E6A2-4A2A-872D-3840C0471E80}" type="slidenum">
              <a:rPr lang="en-US" altLang="en-US" sz="1400">
                <a:latin typeface="Arial" panose="020B0604020202020204" pitchFamily="34" charset="0"/>
              </a:rPr>
              <a:pPr>
                <a:spcBef>
                  <a:spcPct val="0"/>
                </a:spcBef>
                <a:buClrTx/>
                <a:buSzTx/>
                <a:buFontTx/>
                <a:buNone/>
              </a:pPr>
              <a:t>15</a:t>
            </a:fld>
            <a:endParaRPr lang="en-US" altLang="en-US" sz="1400">
              <a:latin typeface="Arial" panose="020B0604020202020204" pitchFamily="34" charset="0"/>
            </a:endParaRPr>
          </a:p>
        </p:txBody>
      </p:sp>
      <p:sp>
        <p:nvSpPr>
          <p:cNvPr id="14341" name="Rectangle 4"/>
          <p:cNvSpPr>
            <a:spLocks noChangeArrowheads="1"/>
          </p:cNvSpPr>
          <p:nvPr/>
        </p:nvSpPr>
        <p:spPr bwMode="auto">
          <a:xfrm>
            <a:off x="37338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4342" name="Rectangle 5"/>
          <p:cNvSpPr>
            <a:spLocks noChangeArrowheads="1"/>
          </p:cNvSpPr>
          <p:nvPr/>
        </p:nvSpPr>
        <p:spPr bwMode="auto">
          <a:xfrm>
            <a:off x="58674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43" name="Rectangle 6"/>
          <p:cNvSpPr>
            <a:spLocks noChangeArrowheads="1"/>
          </p:cNvSpPr>
          <p:nvPr/>
        </p:nvSpPr>
        <p:spPr bwMode="auto">
          <a:xfrm>
            <a:off x="44196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44" name="Rectangle 7"/>
          <p:cNvSpPr>
            <a:spLocks noChangeArrowheads="1"/>
          </p:cNvSpPr>
          <p:nvPr/>
        </p:nvSpPr>
        <p:spPr bwMode="auto">
          <a:xfrm>
            <a:off x="72390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45" name="Rectangle 8"/>
          <p:cNvSpPr>
            <a:spLocks noChangeArrowheads="1"/>
          </p:cNvSpPr>
          <p:nvPr/>
        </p:nvSpPr>
        <p:spPr bwMode="auto">
          <a:xfrm>
            <a:off x="65532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9226" name="Rectangle 9"/>
          <p:cNvSpPr>
            <a:spLocks noChangeArrowheads="1"/>
          </p:cNvSpPr>
          <p:nvPr/>
        </p:nvSpPr>
        <p:spPr bwMode="auto">
          <a:xfrm>
            <a:off x="3733800" y="4572000"/>
            <a:ext cx="685800" cy="457200"/>
          </a:xfrm>
          <a:prstGeom prst="rect">
            <a:avLst/>
          </a:prstGeom>
          <a:solidFill>
            <a:schemeClr val="accent1"/>
          </a:solidFill>
          <a:ln w="9525">
            <a:solidFill>
              <a:schemeClr val="tx1"/>
            </a:solidFill>
            <a:miter lim="800000"/>
            <a:headEnd/>
            <a:tailEnd/>
          </a:ln>
        </p:spPr>
        <p:txBody>
          <a:bodyPr wrap="none" anchor="ctr"/>
          <a:lstStyle/>
          <a:p>
            <a:pPr algn="ctr" eaLnBrk="1" hangingPunct="1">
              <a:defRPr/>
            </a:pPr>
            <a:r>
              <a:rPr lang="en-US" strike="sngStrike" dirty="0">
                <a:latin typeface="Arial" charset="0"/>
                <a:cs typeface="Arial" charset="0"/>
              </a:rPr>
              <a:t> 4 </a:t>
            </a:r>
            <a:r>
              <a:rPr lang="en-US" dirty="0">
                <a:latin typeface="Arial" charset="0"/>
                <a:cs typeface="Arial" charset="0"/>
              </a:rPr>
              <a:t>3</a:t>
            </a:r>
          </a:p>
        </p:txBody>
      </p:sp>
      <p:sp>
        <p:nvSpPr>
          <p:cNvPr id="14347" name="Rectangle 10"/>
          <p:cNvSpPr>
            <a:spLocks noChangeArrowheads="1"/>
          </p:cNvSpPr>
          <p:nvPr/>
        </p:nvSpPr>
        <p:spPr bwMode="auto">
          <a:xfrm>
            <a:off x="44196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48" name="Text Box 11"/>
          <p:cNvSpPr txBox="1">
            <a:spLocks noChangeArrowheads="1"/>
          </p:cNvSpPr>
          <p:nvPr/>
        </p:nvSpPr>
        <p:spPr bwMode="auto">
          <a:xfrm>
            <a:off x="3200400" y="3581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14349" name="Text Box 12"/>
          <p:cNvSpPr txBox="1">
            <a:spLocks noChangeArrowheads="1"/>
          </p:cNvSpPr>
          <p:nvPr/>
        </p:nvSpPr>
        <p:spPr bwMode="auto">
          <a:xfrm>
            <a:off x="3200400" y="4572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14350" name="Line 13"/>
          <p:cNvSpPr>
            <a:spLocks noChangeShapeType="1"/>
          </p:cNvSpPr>
          <p:nvPr/>
        </p:nvSpPr>
        <p:spPr bwMode="auto">
          <a:xfrm>
            <a:off x="4724400" y="3733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4351" name="Line 14"/>
          <p:cNvSpPr>
            <a:spLocks noChangeShapeType="1"/>
          </p:cNvSpPr>
          <p:nvPr/>
        </p:nvSpPr>
        <p:spPr bwMode="auto">
          <a:xfrm flipV="1">
            <a:off x="4724400" y="3733800"/>
            <a:ext cx="1143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4352" name="Text Box 15"/>
          <p:cNvSpPr txBox="1">
            <a:spLocks noChangeArrowheads="1"/>
          </p:cNvSpPr>
          <p:nvPr/>
        </p:nvSpPr>
        <p:spPr bwMode="auto">
          <a:xfrm>
            <a:off x="1905000" y="52578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Disaster when we leave f()!</a:t>
            </a:r>
            <a:br>
              <a:rPr lang="en-US" altLang="en-US" sz="2400"/>
            </a:br>
            <a:r>
              <a:rPr lang="en-US" altLang="en-US" sz="2400"/>
              <a:t>	v1</a:t>
            </a:r>
            <a:r>
              <a:rPr lang="en-US" altLang="ja-JP" sz="2400"/>
              <a:t>’s elements are deleted twice (by the destructor)</a:t>
            </a:r>
            <a:br>
              <a:rPr lang="en-US" altLang="ja-JP" sz="2400"/>
            </a:br>
            <a:r>
              <a:rPr lang="en-US" altLang="ja-JP" sz="2400"/>
              <a:t>	memory leak: v2’s elements are not deleted</a:t>
            </a:r>
            <a:endParaRPr lang="en-US" altLang="en-US" sz="2400"/>
          </a:p>
        </p:txBody>
      </p:sp>
      <p:sp>
        <p:nvSpPr>
          <p:cNvPr id="14353" name="Rectangle 16"/>
          <p:cNvSpPr>
            <a:spLocks noChangeArrowheads="1"/>
          </p:cNvSpPr>
          <p:nvPr/>
        </p:nvSpPr>
        <p:spPr bwMode="auto">
          <a:xfrm>
            <a:off x="78486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54" name="Rectangle 17"/>
          <p:cNvSpPr>
            <a:spLocks noChangeArrowheads="1"/>
          </p:cNvSpPr>
          <p:nvPr/>
        </p:nvSpPr>
        <p:spPr bwMode="auto">
          <a:xfrm>
            <a:off x="71628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55" name="Rectangle 18"/>
          <p:cNvSpPr>
            <a:spLocks noChangeArrowheads="1"/>
          </p:cNvSpPr>
          <p:nvPr/>
        </p:nvSpPr>
        <p:spPr bwMode="auto">
          <a:xfrm>
            <a:off x="64770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56" name="Rectangle 19"/>
          <p:cNvSpPr>
            <a:spLocks noChangeArrowheads="1"/>
          </p:cNvSpPr>
          <p:nvPr/>
        </p:nvSpPr>
        <p:spPr bwMode="auto">
          <a:xfrm>
            <a:off x="85344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57" name="Line 20"/>
          <p:cNvSpPr>
            <a:spLocks noChangeShapeType="1"/>
          </p:cNvSpPr>
          <p:nvPr/>
        </p:nvSpPr>
        <p:spPr bwMode="auto">
          <a:xfrm>
            <a:off x="4724400" y="4800600"/>
            <a:ext cx="1752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4358" name="Text Box 21"/>
          <p:cNvSpPr txBox="1">
            <a:spLocks noChangeArrowheads="1"/>
          </p:cNvSpPr>
          <p:nvPr/>
        </p:nvSpPr>
        <p:spPr bwMode="auto">
          <a:xfrm>
            <a:off x="4876800" y="40386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14359" name="Text Box 22"/>
          <p:cNvSpPr txBox="1">
            <a:spLocks noChangeArrowheads="1"/>
          </p:cNvSpPr>
          <p:nvPr/>
        </p:nvSpPr>
        <p:spPr bwMode="auto">
          <a:xfrm>
            <a:off x="5638800" y="44196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Tree>
    <p:extLst>
      <p:ext uri="{BB962C8B-B14F-4D97-AF65-F5344CB8AC3E}">
        <p14:creationId xmlns:p14="http://schemas.microsoft.com/office/powerpoint/2010/main" val="173372683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ltLang="en-US" smtClean="0"/>
              <a:t>Copy constructor (initialization)</a:t>
            </a:r>
          </a:p>
        </p:txBody>
      </p:sp>
      <p:sp>
        <p:nvSpPr>
          <p:cNvPr id="33795" name="Rectangle 3"/>
          <p:cNvSpPr>
            <a:spLocks noGrp="1" noChangeArrowheads="1"/>
          </p:cNvSpPr>
          <p:nvPr>
            <p:ph idx="1"/>
          </p:nvPr>
        </p:nvSpPr>
        <p:spPr/>
        <p:txBody>
          <a:bodyPr/>
          <a:lstStyle/>
          <a:p>
            <a:pPr eaLnBrk="1" hangingPunct="1">
              <a:buFont typeface="Wingdings" panose="05000000000000000000" pitchFamily="2" charset="2"/>
              <a:buNone/>
              <a:defRPr/>
            </a:pPr>
            <a:r>
              <a:rPr lang="en-US" altLang="en-US" sz="2000" b="1" dirty="0"/>
              <a:t>class vector {</a:t>
            </a:r>
          </a:p>
          <a:p>
            <a:pPr eaLnBrk="1" hangingPunct="1">
              <a:buFont typeface="Wingdings" panose="05000000000000000000" pitchFamily="2" charset="2"/>
              <a:buNone/>
              <a:defRPr/>
            </a:pPr>
            <a:r>
              <a:rPr lang="en-US" altLang="en-US" sz="2000" b="1" dirty="0"/>
              <a:t>	int </a:t>
            </a:r>
            <a:r>
              <a:rPr lang="en-US" altLang="en-US" sz="2000" b="1" dirty="0" err="1"/>
              <a:t>sz</a:t>
            </a:r>
            <a:r>
              <a:rPr lang="en-US" altLang="en-US" sz="2000" b="1" dirty="0"/>
              <a:t>;</a:t>
            </a:r>
          </a:p>
          <a:p>
            <a:pPr eaLnBrk="1" hangingPunct="1">
              <a:buFont typeface="Wingdings" panose="05000000000000000000" pitchFamily="2" charset="2"/>
              <a:buNone/>
              <a:defRPr/>
            </a:pPr>
            <a:r>
              <a:rPr lang="en-US" altLang="en-US" sz="2000" b="1" dirty="0"/>
              <a:t>	double* </a:t>
            </a:r>
            <a:r>
              <a:rPr lang="en-US" altLang="en-US" sz="2000" b="1" dirty="0" err="1"/>
              <a:t>elem</a:t>
            </a:r>
            <a:r>
              <a:rPr lang="en-US" altLang="en-US" sz="2000" b="1" dirty="0"/>
              <a:t>;</a:t>
            </a:r>
          </a:p>
          <a:p>
            <a:pPr eaLnBrk="1" hangingPunct="1">
              <a:buFont typeface="Wingdings" panose="05000000000000000000" pitchFamily="2" charset="2"/>
              <a:buNone/>
              <a:defRPr/>
            </a:pPr>
            <a:r>
              <a:rPr lang="en-US" altLang="en-US" sz="2000" b="1" dirty="0"/>
              <a:t>public:</a:t>
            </a:r>
          </a:p>
          <a:p>
            <a:pPr eaLnBrk="1" hangingPunct="1">
              <a:buFont typeface="Wingdings" panose="05000000000000000000" pitchFamily="2" charset="2"/>
              <a:buNone/>
              <a:defRPr/>
            </a:pPr>
            <a:r>
              <a:rPr lang="en-US" altLang="en-US" sz="2000" dirty="0"/>
              <a:t>	</a:t>
            </a:r>
            <a:r>
              <a:rPr lang="en-US" altLang="en-US" sz="2000" b="1" dirty="0"/>
              <a:t>vector(const vector&amp;) ;	</a:t>
            </a:r>
            <a:r>
              <a:rPr lang="en-US" altLang="en-US" sz="2000" dirty="0"/>
              <a:t>// </a:t>
            </a:r>
            <a:r>
              <a:rPr lang="en-US" altLang="en-US" sz="2000" i="1" dirty="0"/>
              <a:t>copy constructor: define copy (below)</a:t>
            </a:r>
          </a:p>
          <a:p>
            <a:pPr eaLnBrk="1" hangingPunct="1">
              <a:buFont typeface="Wingdings" panose="05000000000000000000" pitchFamily="2" charset="2"/>
              <a:buNone/>
              <a:defRPr/>
            </a:pPr>
            <a:r>
              <a:rPr lang="en-US" altLang="en-US" sz="2000" b="1" dirty="0"/>
              <a:t>	// </a:t>
            </a:r>
            <a:r>
              <a:rPr lang="en-US" altLang="en-US" sz="2000" i="1" dirty="0"/>
              <a:t>…</a:t>
            </a:r>
          </a:p>
          <a:p>
            <a:pPr eaLnBrk="1" hangingPunct="1">
              <a:buFont typeface="Wingdings" panose="05000000000000000000" pitchFamily="2" charset="2"/>
              <a:buNone/>
              <a:defRPr/>
            </a:pPr>
            <a:r>
              <a:rPr lang="en-US" altLang="en-US" sz="2000" b="1" dirty="0"/>
              <a:t>};</a:t>
            </a:r>
          </a:p>
          <a:p>
            <a:pPr eaLnBrk="1" hangingPunct="1">
              <a:buFont typeface="Wingdings" panose="05000000000000000000" pitchFamily="2" charset="2"/>
              <a:buNone/>
              <a:defRPr/>
            </a:pPr>
            <a:endParaRPr lang="en-US" altLang="en-US" sz="2000" b="1" dirty="0"/>
          </a:p>
          <a:p>
            <a:pPr eaLnBrk="1" hangingPunct="1">
              <a:buFont typeface="Wingdings" panose="05000000000000000000" pitchFamily="2" charset="2"/>
              <a:buNone/>
              <a:defRPr/>
            </a:pPr>
            <a:r>
              <a:rPr lang="en-US" altLang="en-US" sz="2000" b="1" dirty="0"/>
              <a:t>vector::vector(const vector&amp; a)</a:t>
            </a:r>
          </a:p>
          <a:p>
            <a:pPr eaLnBrk="1" hangingPunct="1">
              <a:buFont typeface="Wingdings" panose="05000000000000000000" pitchFamily="2" charset="2"/>
              <a:buNone/>
              <a:defRPr/>
            </a:pPr>
            <a:r>
              <a:rPr lang="en-US" altLang="en-US" sz="2000" b="1" dirty="0"/>
              <a:t>	:</a:t>
            </a:r>
            <a:r>
              <a:rPr lang="en-US" altLang="en-US" sz="2000" b="1" dirty="0" err="1"/>
              <a:t>sz</a:t>
            </a:r>
            <a:r>
              <a:rPr lang="en-US" altLang="en-US" sz="2000" b="1" dirty="0"/>
              <a:t>{a.sz},  </a:t>
            </a:r>
            <a:r>
              <a:rPr lang="en-US" altLang="en-US" sz="2000" b="1" dirty="0" err="1"/>
              <a:t>elem</a:t>
            </a:r>
            <a:r>
              <a:rPr lang="en-US" altLang="en-US" sz="2000" b="1" dirty="0"/>
              <a:t>{new double[a.sz]}</a:t>
            </a:r>
          </a:p>
          <a:p>
            <a:pPr eaLnBrk="1" hangingPunct="1">
              <a:buFont typeface="Wingdings" panose="05000000000000000000" pitchFamily="2" charset="2"/>
              <a:buNone/>
              <a:defRPr/>
            </a:pPr>
            <a:r>
              <a:rPr lang="en-US" altLang="en-US" sz="2000" b="1" dirty="0"/>
              <a:t>	// </a:t>
            </a:r>
            <a:r>
              <a:rPr lang="en-US" altLang="en-US" sz="2000" i="1" dirty="0"/>
              <a:t>allocate space for elements, then initialize them (by copying)</a:t>
            </a:r>
          </a:p>
          <a:p>
            <a:pPr eaLnBrk="1" hangingPunct="1">
              <a:buFont typeface="Wingdings" panose="05000000000000000000" pitchFamily="2" charset="2"/>
              <a:buNone/>
              <a:defRPr/>
            </a:pPr>
            <a:r>
              <a:rPr lang="en-US" altLang="en-US" sz="2000" b="1" dirty="0"/>
              <a:t>{</a:t>
            </a:r>
          </a:p>
          <a:p>
            <a:pPr eaLnBrk="1" hangingPunct="1">
              <a:buFont typeface="Wingdings" panose="05000000000000000000" pitchFamily="2" charset="2"/>
              <a:buNone/>
              <a:defRPr/>
            </a:pPr>
            <a:r>
              <a:rPr lang="en-US" altLang="en-US" sz="2000" b="1" dirty="0"/>
              <a:t>	for (int </a:t>
            </a:r>
            <a:r>
              <a:rPr lang="en-US" altLang="en-US" sz="2000" b="1" dirty="0" err="1"/>
              <a:t>i</a:t>
            </a:r>
            <a:r>
              <a:rPr lang="en-US" altLang="en-US" sz="2000" b="1" dirty="0"/>
              <a:t> = 0; </a:t>
            </a:r>
            <a:r>
              <a:rPr lang="en-US" altLang="en-US" sz="2000" b="1" dirty="0" err="1"/>
              <a:t>i</a:t>
            </a:r>
            <a:r>
              <a:rPr lang="en-US" altLang="en-US" sz="2000" b="1" dirty="0"/>
              <a:t>&lt;</a:t>
            </a:r>
            <a:r>
              <a:rPr lang="en-US" altLang="en-US" sz="2000" b="1" dirty="0" err="1"/>
              <a:t>sz</a:t>
            </a:r>
            <a:r>
              <a:rPr lang="en-US" altLang="en-US" sz="2000" b="1" dirty="0"/>
              <a:t>; ++</a:t>
            </a:r>
            <a:r>
              <a:rPr lang="en-US" altLang="en-US" sz="2000" b="1" dirty="0" err="1"/>
              <a:t>i</a:t>
            </a:r>
            <a:r>
              <a:rPr lang="en-US" altLang="en-US" sz="2000" b="1" dirty="0"/>
              <a:t>) </a:t>
            </a:r>
            <a:r>
              <a:rPr lang="en-US" altLang="en-US" sz="2000" b="1" dirty="0" err="1"/>
              <a:t>elem</a:t>
            </a:r>
            <a:r>
              <a:rPr lang="en-US" altLang="en-US" sz="2000" b="1" dirty="0"/>
              <a:t>[</a:t>
            </a:r>
            <a:r>
              <a:rPr lang="en-US" altLang="en-US" sz="2000" b="1" dirty="0" err="1"/>
              <a:t>i</a:t>
            </a:r>
            <a:r>
              <a:rPr lang="en-US" altLang="en-US" sz="2000" b="1" dirty="0"/>
              <a:t>] = </a:t>
            </a:r>
            <a:r>
              <a:rPr lang="en-US" altLang="en-US" sz="2000" b="1" dirty="0" err="1"/>
              <a:t>a.elem</a:t>
            </a:r>
            <a:r>
              <a:rPr lang="en-US" altLang="en-US" sz="2000" b="1" dirty="0"/>
              <a:t>[</a:t>
            </a:r>
            <a:r>
              <a:rPr lang="en-US" altLang="en-US" sz="2000" b="1" dirty="0" err="1"/>
              <a:t>i</a:t>
            </a:r>
            <a:r>
              <a:rPr lang="en-US" altLang="en-US" sz="2000" b="1" dirty="0"/>
              <a:t>];</a:t>
            </a:r>
          </a:p>
          <a:p>
            <a:pPr eaLnBrk="1" hangingPunct="1">
              <a:buFont typeface="Wingdings" panose="05000000000000000000" pitchFamily="2" charset="2"/>
              <a:buNone/>
              <a:defRPr/>
            </a:pPr>
            <a:r>
              <a:rPr lang="en-US" altLang="en-US" sz="2000" b="1" dirty="0"/>
              <a:t>}</a:t>
            </a:r>
            <a:endParaRPr lang="en-US" altLang="en-US" dirty="0" smtClean="0"/>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99638F7A-E74D-49A6-A35D-7840EF35421A}" type="slidenum">
              <a:rPr lang="en-US" altLang="en-US" sz="1400">
                <a:latin typeface="Arial" panose="020B0604020202020204" pitchFamily="34" charset="0"/>
              </a:rPr>
              <a:pPr>
                <a:spcBef>
                  <a:spcPct val="0"/>
                </a:spcBef>
                <a:buClrTx/>
                <a:buSzTx/>
                <a:buFontTx/>
                <a:buNone/>
              </a:pPr>
              <a:t>16</a:t>
            </a:fld>
            <a:endParaRPr lang="en-US" altLang="en-US" sz="1400">
              <a:latin typeface="Arial" panose="020B0604020202020204" pitchFamily="34" charset="0"/>
            </a:endParaRPr>
          </a:p>
        </p:txBody>
      </p:sp>
    </p:spTree>
    <p:extLst>
      <p:ext uri="{BB962C8B-B14F-4D97-AF65-F5344CB8AC3E}">
        <p14:creationId xmlns:p14="http://schemas.microsoft.com/office/powerpoint/2010/main" val="152945463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altLang="en-US" smtClean="0"/>
              <a:t>Copy with copy constructor</a:t>
            </a:r>
          </a:p>
        </p:txBody>
      </p:sp>
      <p:sp>
        <p:nvSpPr>
          <p:cNvPr id="9011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2000" b="1" dirty="0"/>
              <a:t>void f(</a:t>
            </a:r>
            <a:r>
              <a:rPr lang="en-US" sz="2000" b="1" dirty="0" err="1"/>
              <a:t>int</a:t>
            </a:r>
            <a:r>
              <a:rPr lang="en-US" sz="2000" b="1" dirty="0"/>
              <a:t> n)</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r>
              <a:rPr lang="en-US" sz="2000" b="1" dirty="0"/>
              <a:t>	vector v1(n);</a:t>
            </a:r>
          </a:p>
          <a:p>
            <a:pPr eaLnBrk="1" hangingPunct="1">
              <a:lnSpc>
                <a:spcPct val="80000"/>
              </a:lnSpc>
              <a:buFont typeface="Wingdings" panose="05000000000000000000" pitchFamily="2" charset="2"/>
              <a:buNone/>
              <a:defRPr/>
            </a:pPr>
            <a:r>
              <a:rPr lang="en-US" sz="2000" b="1" dirty="0"/>
              <a:t>	vector v2 = v1;	// </a:t>
            </a:r>
            <a:r>
              <a:rPr lang="en-US" sz="2000" i="1" dirty="0"/>
              <a:t>copy using the copy constructor</a:t>
            </a:r>
          </a:p>
          <a:p>
            <a:pPr eaLnBrk="1" hangingPunct="1">
              <a:lnSpc>
                <a:spcPct val="80000"/>
              </a:lnSpc>
              <a:buFont typeface="Wingdings" panose="05000000000000000000" pitchFamily="2" charset="2"/>
              <a:buNone/>
              <a:defRPr/>
            </a:pPr>
            <a:r>
              <a:rPr lang="en-US" sz="2000" dirty="0"/>
              <a:t>				// </a:t>
            </a:r>
            <a:r>
              <a:rPr lang="en-US" sz="2000" i="1" dirty="0"/>
              <a:t>the for loop copies each value from v1 into v2</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endParaRPr lang="en-US" sz="2000" b="1" dirty="0"/>
          </a:p>
        </p:txBody>
      </p:sp>
      <p:sp>
        <p:nvSpPr>
          <p:cNvPr id="19"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C865512D-58CC-41EA-8CAF-D4B03729A57D}" type="slidenum">
              <a:rPr lang="en-US" altLang="en-US" sz="1400">
                <a:latin typeface="Arial" panose="020B0604020202020204" pitchFamily="34" charset="0"/>
              </a:rPr>
              <a:pPr>
                <a:spcBef>
                  <a:spcPct val="0"/>
                </a:spcBef>
                <a:buClrTx/>
                <a:buSzTx/>
                <a:buFontTx/>
                <a:buNone/>
              </a:pPr>
              <a:t>17</a:t>
            </a:fld>
            <a:endParaRPr lang="en-US" altLang="en-US" sz="1400">
              <a:latin typeface="Arial" panose="020B0604020202020204" pitchFamily="34" charset="0"/>
            </a:endParaRPr>
          </a:p>
        </p:txBody>
      </p:sp>
      <p:sp>
        <p:nvSpPr>
          <p:cNvPr id="16389" name="Rectangle 4"/>
          <p:cNvSpPr>
            <a:spLocks noChangeArrowheads="1"/>
          </p:cNvSpPr>
          <p:nvPr/>
        </p:nvSpPr>
        <p:spPr bwMode="auto">
          <a:xfrm>
            <a:off x="36576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6390" name="Rectangle 5"/>
          <p:cNvSpPr>
            <a:spLocks noChangeArrowheads="1"/>
          </p:cNvSpPr>
          <p:nvPr/>
        </p:nvSpPr>
        <p:spPr bwMode="auto">
          <a:xfrm>
            <a:off x="57912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1" name="Rectangle 6"/>
          <p:cNvSpPr>
            <a:spLocks noChangeArrowheads="1"/>
          </p:cNvSpPr>
          <p:nvPr/>
        </p:nvSpPr>
        <p:spPr bwMode="auto">
          <a:xfrm>
            <a:off x="43434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2" name="Rectangle 7"/>
          <p:cNvSpPr>
            <a:spLocks noChangeArrowheads="1"/>
          </p:cNvSpPr>
          <p:nvPr/>
        </p:nvSpPr>
        <p:spPr bwMode="auto">
          <a:xfrm>
            <a:off x="71628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3" name="Rectangle 8"/>
          <p:cNvSpPr>
            <a:spLocks noChangeArrowheads="1"/>
          </p:cNvSpPr>
          <p:nvPr/>
        </p:nvSpPr>
        <p:spPr bwMode="auto">
          <a:xfrm>
            <a:off x="64770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4" name="Rectangle 9"/>
          <p:cNvSpPr>
            <a:spLocks noChangeArrowheads="1"/>
          </p:cNvSpPr>
          <p:nvPr/>
        </p:nvSpPr>
        <p:spPr bwMode="auto">
          <a:xfrm>
            <a:off x="36576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6395" name="Rectangle 10"/>
          <p:cNvSpPr>
            <a:spLocks noChangeArrowheads="1"/>
          </p:cNvSpPr>
          <p:nvPr/>
        </p:nvSpPr>
        <p:spPr bwMode="auto">
          <a:xfrm>
            <a:off x="43434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6" name="Text Box 11"/>
          <p:cNvSpPr txBox="1">
            <a:spLocks noChangeArrowheads="1"/>
          </p:cNvSpPr>
          <p:nvPr/>
        </p:nvSpPr>
        <p:spPr bwMode="auto">
          <a:xfrm>
            <a:off x="3048000" y="3657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16397" name="Text Box 12"/>
          <p:cNvSpPr txBox="1">
            <a:spLocks noChangeArrowheads="1"/>
          </p:cNvSpPr>
          <p:nvPr/>
        </p:nvSpPr>
        <p:spPr bwMode="auto">
          <a:xfrm>
            <a:off x="3124200" y="4648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16398" name="Line 13"/>
          <p:cNvSpPr>
            <a:spLocks noChangeShapeType="1"/>
          </p:cNvSpPr>
          <p:nvPr/>
        </p:nvSpPr>
        <p:spPr bwMode="auto">
          <a:xfrm>
            <a:off x="4648200" y="3810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6399" name="Line 14"/>
          <p:cNvSpPr>
            <a:spLocks noChangeShapeType="1"/>
          </p:cNvSpPr>
          <p:nvPr/>
        </p:nvSpPr>
        <p:spPr bwMode="auto">
          <a:xfrm flipV="1">
            <a:off x="4648200" y="4876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6400" name="Rectangle 15"/>
          <p:cNvSpPr>
            <a:spLocks noChangeArrowheads="1"/>
          </p:cNvSpPr>
          <p:nvPr/>
        </p:nvSpPr>
        <p:spPr bwMode="auto">
          <a:xfrm>
            <a:off x="57150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401" name="Rectangle 16"/>
          <p:cNvSpPr>
            <a:spLocks noChangeArrowheads="1"/>
          </p:cNvSpPr>
          <p:nvPr/>
        </p:nvSpPr>
        <p:spPr bwMode="auto">
          <a:xfrm>
            <a:off x="64008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402" name="Rectangle 17"/>
          <p:cNvSpPr>
            <a:spLocks noChangeArrowheads="1"/>
          </p:cNvSpPr>
          <p:nvPr/>
        </p:nvSpPr>
        <p:spPr bwMode="auto">
          <a:xfrm>
            <a:off x="70866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403" name="Text Box 18"/>
          <p:cNvSpPr txBox="1">
            <a:spLocks noChangeArrowheads="1"/>
          </p:cNvSpPr>
          <p:nvPr/>
        </p:nvSpPr>
        <p:spPr bwMode="auto">
          <a:xfrm>
            <a:off x="2286000" y="5486401"/>
            <a:ext cx="716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The destructor correctly deletes all elements</a:t>
            </a:r>
            <a:br>
              <a:rPr lang="en-US" altLang="en-US" sz="2400"/>
            </a:br>
            <a:r>
              <a:rPr lang="en-US" altLang="en-US" sz="2400"/>
              <a:t>(once only for each vector)</a:t>
            </a:r>
          </a:p>
        </p:txBody>
      </p:sp>
    </p:spTree>
    <p:extLst>
      <p:ext uri="{BB962C8B-B14F-4D97-AF65-F5344CB8AC3E}">
        <p14:creationId xmlns:p14="http://schemas.microsoft.com/office/powerpoint/2010/main" val="297822010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ltLang="en-US" smtClean="0"/>
              <a:t>Copy assignment</a:t>
            </a:r>
          </a:p>
        </p:txBody>
      </p:sp>
      <p:sp>
        <p:nvSpPr>
          <p:cNvPr id="40963"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class vector {</a:t>
            </a:r>
          </a:p>
          <a:p>
            <a:pPr eaLnBrk="1" hangingPunct="1">
              <a:lnSpc>
                <a:spcPct val="80000"/>
              </a:lnSpc>
              <a:buFont typeface="Wingdings" panose="05000000000000000000" pitchFamily="2" charset="2"/>
              <a:buNone/>
              <a:defRPr/>
            </a:pPr>
            <a:r>
              <a:rPr lang="en-US" altLang="en-US" sz="2000" b="1" dirty="0"/>
              <a:t>	int </a:t>
            </a:r>
            <a:r>
              <a:rPr lang="en-US" altLang="en-US" sz="2000" b="1" dirty="0" err="1"/>
              <a:t>sz</a:t>
            </a:r>
            <a:r>
              <a:rPr lang="en-US" altLang="en-US" sz="2000" b="1" dirty="0"/>
              <a:t>;</a:t>
            </a:r>
          </a:p>
          <a:p>
            <a:pPr eaLnBrk="1" hangingPunct="1">
              <a:lnSpc>
                <a:spcPct val="80000"/>
              </a:lnSpc>
              <a:buFont typeface="Wingdings" panose="05000000000000000000" pitchFamily="2" charset="2"/>
              <a:buNone/>
              <a:defRPr/>
            </a:pPr>
            <a:r>
              <a:rPr lang="en-US" altLang="en-US" sz="2000" b="1" dirty="0"/>
              <a:t>	double* </a:t>
            </a:r>
            <a:r>
              <a:rPr lang="en-US" altLang="en-US" sz="2000" b="1" dirty="0" err="1"/>
              <a:t>elem</a:t>
            </a:r>
            <a:r>
              <a:rPr lang="en-US" altLang="en-US" sz="2000" b="1" dirty="0"/>
              <a:t>;</a:t>
            </a:r>
          </a:p>
          <a:p>
            <a:pPr eaLnBrk="1" hangingPunct="1">
              <a:lnSpc>
                <a:spcPct val="80000"/>
              </a:lnSpc>
              <a:buFont typeface="Wingdings" panose="05000000000000000000" pitchFamily="2" charset="2"/>
              <a:buNone/>
              <a:defRPr/>
            </a:pPr>
            <a:r>
              <a:rPr lang="en-US" altLang="en-US" sz="2000" b="1" dirty="0"/>
              <a:t>public:</a:t>
            </a:r>
          </a:p>
          <a:p>
            <a:pPr eaLnBrk="1" hangingPunct="1">
              <a:lnSpc>
                <a:spcPct val="80000"/>
              </a:lnSpc>
              <a:buFont typeface="Wingdings" panose="05000000000000000000" pitchFamily="2" charset="2"/>
              <a:buNone/>
              <a:defRPr/>
            </a:pPr>
            <a:r>
              <a:rPr lang="en-US" altLang="en-US" sz="2000" dirty="0"/>
              <a:t>	</a:t>
            </a:r>
            <a:r>
              <a:rPr lang="en-US" altLang="en-US" sz="2000" b="1" dirty="0"/>
              <a:t>vector&amp; operator=(const vector&amp; a);</a:t>
            </a:r>
            <a:r>
              <a:rPr lang="en-US" altLang="en-US" sz="2000" dirty="0"/>
              <a:t> // </a:t>
            </a:r>
            <a:r>
              <a:rPr lang="en-US" altLang="en-US" sz="2000" i="1" dirty="0"/>
              <a:t>copy assignment: define copy (below)</a:t>
            </a:r>
            <a:r>
              <a:rPr lang="en-US" altLang="en-US" sz="2000" b="1" dirty="0"/>
              <a:t> // </a:t>
            </a:r>
            <a:r>
              <a:rPr lang="en-US" altLang="en-US" sz="2000" i="1" dirty="0"/>
              <a:t>…</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2000" b="1" dirty="0"/>
          </a:p>
          <a:p>
            <a:pPr eaLnBrk="1" hangingPunct="1">
              <a:lnSpc>
                <a:spcPct val="80000"/>
              </a:lnSpc>
              <a:buFont typeface="Wingdings" panose="05000000000000000000" pitchFamily="2" charset="2"/>
              <a:buNone/>
              <a:defRPr/>
            </a:pPr>
            <a:endParaRPr lang="en-US" altLang="en-US" sz="800" b="1" dirty="0"/>
          </a:p>
          <a:p>
            <a:pPr eaLnBrk="1" hangingPunct="1">
              <a:lnSpc>
                <a:spcPct val="80000"/>
              </a:lnSpc>
              <a:buFont typeface="Wingdings" panose="05000000000000000000" pitchFamily="2" charset="2"/>
              <a:buNone/>
              <a:defRPr/>
            </a:pPr>
            <a:r>
              <a:rPr lang="en-US" altLang="en-US" sz="2000" b="1" dirty="0"/>
              <a:t>x=a;</a:t>
            </a:r>
          </a:p>
        </p:txBody>
      </p:sp>
      <p:sp>
        <p:nvSpPr>
          <p:cNvPr id="27"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E8C27025-6BD4-4CA3-AF82-E5694A47BB91}" type="slidenum">
              <a:rPr lang="en-US" altLang="en-US" sz="1400">
                <a:latin typeface="Arial" panose="020B0604020202020204" pitchFamily="34" charset="0"/>
              </a:rPr>
              <a:pPr>
                <a:spcBef>
                  <a:spcPct val="0"/>
                </a:spcBef>
                <a:buClrTx/>
                <a:buSzTx/>
                <a:buFontTx/>
                <a:buNone/>
              </a:pPr>
              <a:t>18</a:t>
            </a:fld>
            <a:endParaRPr lang="en-US" altLang="en-US" sz="1400">
              <a:latin typeface="Arial" panose="020B0604020202020204" pitchFamily="34" charset="0"/>
            </a:endParaRPr>
          </a:p>
        </p:txBody>
      </p:sp>
      <p:sp>
        <p:nvSpPr>
          <p:cNvPr id="12293" name="Rectangle 4"/>
          <p:cNvSpPr>
            <a:spLocks noChangeArrowheads="1"/>
          </p:cNvSpPr>
          <p:nvPr/>
        </p:nvSpPr>
        <p:spPr bwMode="auto">
          <a:xfrm>
            <a:off x="3962400" y="3810000"/>
            <a:ext cx="609600" cy="381000"/>
          </a:xfrm>
          <a:prstGeom prst="rect">
            <a:avLst/>
          </a:prstGeom>
          <a:solidFill>
            <a:schemeClr val="accent1"/>
          </a:solidFill>
          <a:ln w="9525">
            <a:solidFill>
              <a:schemeClr val="tx1"/>
            </a:solidFill>
            <a:miter lim="800000"/>
            <a:headEnd/>
            <a:tailEnd/>
          </a:ln>
        </p:spPr>
        <p:txBody>
          <a:bodyPr wrap="none" anchor="ctr"/>
          <a:lstStyle/>
          <a:p>
            <a:pPr>
              <a:defRPr/>
            </a:pPr>
            <a:r>
              <a:rPr lang="en-US" strike="sngStrike" dirty="0">
                <a:cs typeface="Arial" charset="0"/>
              </a:rPr>
              <a:t> 4 </a:t>
            </a:r>
            <a:r>
              <a:rPr lang="en-US" dirty="0">
                <a:cs typeface="Arial" charset="0"/>
              </a:rPr>
              <a:t> 3</a:t>
            </a:r>
          </a:p>
        </p:txBody>
      </p:sp>
      <p:sp>
        <p:nvSpPr>
          <p:cNvPr id="17414" name="Rectangle 5"/>
          <p:cNvSpPr>
            <a:spLocks noChangeArrowheads="1"/>
          </p:cNvSpPr>
          <p:nvPr/>
        </p:nvSpPr>
        <p:spPr bwMode="auto">
          <a:xfrm>
            <a:off x="45720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7415" name="Rectangle 6"/>
          <p:cNvSpPr>
            <a:spLocks noChangeArrowheads="1"/>
          </p:cNvSpPr>
          <p:nvPr/>
        </p:nvSpPr>
        <p:spPr bwMode="auto">
          <a:xfrm>
            <a:off x="65532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17416" name="Rectangle 7"/>
          <p:cNvSpPr>
            <a:spLocks noChangeArrowheads="1"/>
          </p:cNvSpPr>
          <p:nvPr/>
        </p:nvSpPr>
        <p:spPr bwMode="auto">
          <a:xfrm>
            <a:off x="59436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17417" name="Rectangle 8"/>
          <p:cNvSpPr>
            <a:spLocks noChangeArrowheads="1"/>
          </p:cNvSpPr>
          <p:nvPr/>
        </p:nvSpPr>
        <p:spPr bwMode="auto">
          <a:xfrm>
            <a:off x="71628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7418" name="Rectangle 9"/>
          <p:cNvSpPr>
            <a:spLocks noChangeArrowheads="1"/>
          </p:cNvSpPr>
          <p:nvPr/>
        </p:nvSpPr>
        <p:spPr bwMode="auto">
          <a:xfrm>
            <a:off x="77724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17419" name="Rectangle 10"/>
          <p:cNvSpPr>
            <a:spLocks noChangeArrowheads="1"/>
          </p:cNvSpPr>
          <p:nvPr/>
        </p:nvSpPr>
        <p:spPr bwMode="auto">
          <a:xfrm>
            <a:off x="6477000" y="4648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17420" name="Rectangle 11"/>
          <p:cNvSpPr>
            <a:spLocks noChangeArrowheads="1"/>
          </p:cNvSpPr>
          <p:nvPr/>
        </p:nvSpPr>
        <p:spPr bwMode="auto">
          <a:xfrm>
            <a:off x="5867400" y="4648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a:t>
            </a:r>
          </a:p>
        </p:txBody>
      </p:sp>
      <p:sp>
        <p:nvSpPr>
          <p:cNvPr id="17421" name="Rectangle 12"/>
          <p:cNvSpPr>
            <a:spLocks noChangeArrowheads="1"/>
          </p:cNvSpPr>
          <p:nvPr/>
        </p:nvSpPr>
        <p:spPr bwMode="auto">
          <a:xfrm>
            <a:off x="52578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Tahoma" panose="020B0604030504040204" pitchFamily="34" charset="0"/>
              </a:rPr>
              <a:t>  3</a:t>
            </a:r>
          </a:p>
        </p:txBody>
      </p:sp>
      <p:sp>
        <p:nvSpPr>
          <p:cNvPr id="17422" name="Rectangle 13"/>
          <p:cNvSpPr>
            <a:spLocks noChangeArrowheads="1"/>
          </p:cNvSpPr>
          <p:nvPr/>
        </p:nvSpPr>
        <p:spPr bwMode="auto">
          <a:xfrm>
            <a:off x="7086600" y="4648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17423" name="Rectangle 14"/>
          <p:cNvSpPr>
            <a:spLocks noChangeArrowheads="1"/>
          </p:cNvSpPr>
          <p:nvPr/>
        </p:nvSpPr>
        <p:spPr bwMode="auto">
          <a:xfrm>
            <a:off x="58674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7424" name="Rectangle 15"/>
          <p:cNvSpPr>
            <a:spLocks noChangeArrowheads="1"/>
          </p:cNvSpPr>
          <p:nvPr/>
        </p:nvSpPr>
        <p:spPr bwMode="auto">
          <a:xfrm>
            <a:off x="80772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17425" name="Rectangle 16"/>
          <p:cNvSpPr>
            <a:spLocks noChangeArrowheads="1"/>
          </p:cNvSpPr>
          <p:nvPr/>
        </p:nvSpPr>
        <p:spPr bwMode="auto">
          <a:xfrm>
            <a:off x="74676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a:t>
            </a:r>
          </a:p>
        </p:txBody>
      </p:sp>
      <p:sp>
        <p:nvSpPr>
          <p:cNvPr id="17426" name="Rectangle 17"/>
          <p:cNvSpPr>
            <a:spLocks noChangeArrowheads="1"/>
          </p:cNvSpPr>
          <p:nvPr/>
        </p:nvSpPr>
        <p:spPr bwMode="auto">
          <a:xfrm>
            <a:off x="86868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17427" name="Line 18"/>
          <p:cNvSpPr>
            <a:spLocks noChangeShapeType="1"/>
          </p:cNvSpPr>
          <p:nvPr/>
        </p:nvSpPr>
        <p:spPr bwMode="auto">
          <a:xfrm>
            <a:off x="6172200" y="3352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7428" name="Line 19"/>
          <p:cNvSpPr>
            <a:spLocks noChangeShapeType="1"/>
          </p:cNvSpPr>
          <p:nvPr/>
        </p:nvSpPr>
        <p:spPr bwMode="auto">
          <a:xfrm>
            <a:off x="4876800" y="3962400"/>
            <a:ext cx="1066800" cy="76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7429" name="Line 20"/>
          <p:cNvSpPr>
            <a:spLocks noChangeShapeType="1"/>
          </p:cNvSpPr>
          <p:nvPr/>
        </p:nvSpPr>
        <p:spPr bwMode="auto">
          <a:xfrm>
            <a:off x="4876800" y="39624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7430" name="Text Box 21"/>
          <p:cNvSpPr txBox="1">
            <a:spLocks noChangeArrowheads="1"/>
          </p:cNvSpPr>
          <p:nvPr/>
        </p:nvSpPr>
        <p:spPr bwMode="auto">
          <a:xfrm>
            <a:off x="4953000" y="31242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17431" name="Text Box 22"/>
          <p:cNvSpPr txBox="1">
            <a:spLocks noChangeArrowheads="1"/>
          </p:cNvSpPr>
          <p:nvPr/>
        </p:nvSpPr>
        <p:spPr bwMode="auto">
          <a:xfrm>
            <a:off x="5334000" y="36576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
        <p:nvSpPr>
          <p:cNvPr id="17432" name="Text Box 23"/>
          <p:cNvSpPr txBox="1">
            <a:spLocks noChangeArrowheads="1"/>
          </p:cNvSpPr>
          <p:nvPr/>
        </p:nvSpPr>
        <p:spPr bwMode="auto">
          <a:xfrm>
            <a:off x="5029200" y="4419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17433" name="Text Box 24"/>
          <p:cNvSpPr txBox="1">
            <a:spLocks noChangeArrowheads="1"/>
          </p:cNvSpPr>
          <p:nvPr/>
        </p:nvSpPr>
        <p:spPr bwMode="auto">
          <a:xfrm>
            <a:off x="1981200" y="5486401"/>
            <a:ext cx="525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Operator = must copy a</a:t>
            </a:r>
            <a:r>
              <a:rPr lang="en-US" altLang="ja-JP" sz="2400"/>
              <a:t>’s elements</a:t>
            </a:r>
            <a:endParaRPr lang="en-US" altLang="en-US" sz="2400"/>
          </a:p>
        </p:txBody>
      </p:sp>
      <p:sp>
        <p:nvSpPr>
          <p:cNvPr id="17434" name="Text Box 25"/>
          <p:cNvSpPr txBox="1">
            <a:spLocks noChangeArrowheads="1"/>
          </p:cNvSpPr>
          <p:nvPr/>
        </p:nvSpPr>
        <p:spPr bwMode="auto">
          <a:xfrm>
            <a:off x="3581400" y="38100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x:</a:t>
            </a:r>
          </a:p>
        </p:txBody>
      </p:sp>
      <p:sp>
        <p:nvSpPr>
          <p:cNvPr id="17435" name="Text Box 26"/>
          <p:cNvSpPr txBox="1">
            <a:spLocks noChangeArrowheads="1"/>
          </p:cNvSpPr>
          <p:nvPr/>
        </p:nvSpPr>
        <p:spPr bwMode="auto">
          <a:xfrm>
            <a:off x="8305800" y="43434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t>Memory leak? (no)</a:t>
            </a:r>
          </a:p>
        </p:txBody>
      </p:sp>
    </p:spTree>
    <p:extLst>
      <p:ext uri="{BB962C8B-B14F-4D97-AF65-F5344CB8AC3E}">
        <p14:creationId xmlns:p14="http://schemas.microsoft.com/office/powerpoint/2010/main" val="10817536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en-US" smtClean="0"/>
              <a:t>Copy assignment</a:t>
            </a:r>
          </a:p>
        </p:txBody>
      </p:sp>
      <p:sp>
        <p:nvSpPr>
          <p:cNvPr id="6451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endParaRPr lang="en-US" altLang="en-US" sz="800" b="1"/>
          </a:p>
          <a:p>
            <a:pPr eaLnBrk="1" hangingPunct="1">
              <a:lnSpc>
                <a:spcPct val="80000"/>
              </a:lnSpc>
              <a:buFont typeface="Wingdings" panose="05000000000000000000" pitchFamily="2" charset="2"/>
              <a:buNone/>
              <a:defRPr/>
            </a:pPr>
            <a:r>
              <a:rPr lang="en-US" altLang="en-US" sz="2000" b="1"/>
              <a:t>vector&amp; vector::operator=(const vector&amp; a)</a:t>
            </a:r>
          </a:p>
          <a:p>
            <a:pPr eaLnBrk="1" hangingPunct="1">
              <a:lnSpc>
                <a:spcPct val="80000"/>
              </a:lnSpc>
              <a:buFont typeface="Wingdings" panose="05000000000000000000" pitchFamily="2" charset="2"/>
              <a:buNone/>
              <a:defRPr/>
            </a:pPr>
            <a:r>
              <a:rPr lang="en-US" altLang="en-US" sz="2000" b="1"/>
              <a:t>	// </a:t>
            </a:r>
            <a:r>
              <a:rPr lang="en-US" altLang="en-US" sz="2000" i="1"/>
              <a:t>like copy constructor, but we must deal with old elements</a:t>
            </a:r>
          </a:p>
          <a:p>
            <a:pPr eaLnBrk="1" hangingPunct="1">
              <a:lnSpc>
                <a:spcPct val="80000"/>
              </a:lnSpc>
              <a:buFont typeface="Wingdings" panose="05000000000000000000" pitchFamily="2" charset="2"/>
              <a:buNone/>
              <a:defRPr/>
            </a:pPr>
            <a:r>
              <a:rPr lang="en-US" altLang="en-US" sz="2000"/>
              <a:t>	// </a:t>
            </a:r>
            <a:r>
              <a:rPr lang="en-US" altLang="en-US" sz="2000" i="1"/>
              <a:t>make a copy of </a:t>
            </a:r>
            <a:r>
              <a:rPr lang="en-US" altLang="en-US" sz="2000" b="1" i="1"/>
              <a:t>a</a:t>
            </a:r>
            <a:r>
              <a:rPr lang="en-US" altLang="en-US" sz="2000" i="1"/>
              <a:t> then replace the current </a:t>
            </a:r>
            <a:r>
              <a:rPr lang="en-US" altLang="en-US" sz="2000" b="1" i="1"/>
              <a:t>sz</a:t>
            </a:r>
            <a:r>
              <a:rPr lang="en-US" altLang="en-US" sz="2000" i="1"/>
              <a:t> and </a:t>
            </a:r>
            <a:r>
              <a:rPr lang="en-US" altLang="en-US" sz="2000" b="1" i="1"/>
              <a:t>elem</a:t>
            </a:r>
            <a:r>
              <a:rPr lang="en-US" altLang="en-US" sz="2000" i="1"/>
              <a:t> with </a:t>
            </a:r>
            <a:r>
              <a:rPr lang="en-US" altLang="en-US" sz="2000" b="1" i="1"/>
              <a:t>a</a:t>
            </a:r>
            <a:r>
              <a:rPr lang="ja-JP" altLang="en-US" sz="2000" i="1"/>
              <a:t>’</a:t>
            </a:r>
            <a:r>
              <a:rPr lang="en-US" altLang="ja-JP" sz="2000" i="1"/>
              <a:t>s</a:t>
            </a:r>
          </a:p>
          <a:p>
            <a:pPr eaLnBrk="1" hangingPunct="1">
              <a:lnSpc>
                <a:spcPct val="80000"/>
              </a:lnSpc>
              <a:buFont typeface="Wingdings" panose="05000000000000000000" pitchFamily="2" charset="2"/>
              <a:buNone/>
              <a:defRPr/>
            </a:pPr>
            <a:r>
              <a:rPr lang="en-US" altLang="en-US" sz="2000" b="1"/>
              <a:t>{</a:t>
            </a:r>
          </a:p>
          <a:p>
            <a:pPr eaLnBrk="1" hangingPunct="1">
              <a:lnSpc>
                <a:spcPct val="80000"/>
              </a:lnSpc>
              <a:buFont typeface="Wingdings" panose="05000000000000000000" pitchFamily="2" charset="2"/>
              <a:buNone/>
              <a:defRPr/>
            </a:pPr>
            <a:r>
              <a:rPr lang="en-US" altLang="en-US" sz="2000" b="1"/>
              <a:t>	double* p = new double[a.sz];			// </a:t>
            </a:r>
            <a:r>
              <a:rPr lang="en-US" altLang="en-US" sz="2000" i="1"/>
              <a:t>allocate new space</a:t>
            </a:r>
          </a:p>
          <a:p>
            <a:pPr eaLnBrk="1" hangingPunct="1">
              <a:lnSpc>
                <a:spcPct val="80000"/>
              </a:lnSpc>
              <a:buFont typeface="Wingdings" panose="05000000000000000000" pitchFamily="2" charset="2"/>
              <a:buNone/>
              <a:defRPr/>
            </a:pPr>
            <a:r>
              <a:rPr lang="en-US" altLang="en-US" sz="2000" b="1"/>
              <a:t>	for (int i = 0; i&lt;a.sz; ++i) p[i] = a.elem[i];	// </a:t>
            </a:r>
            <a:r>
              <a:rPr lang="en-US" altLang="en-US" sz="2000" i="1"/>
              <a:t>copy elements</a:t>
            </a:r>
            <a:endParaRPr lang="en-US" altLang="en-US" sz="2000" b="1" i="1"/>
          </a:p>
          <a:p>
            <a:pPr eaLnBrk="1" hangingPunct="1">
              <a:lnSpc>
                <a:spcPct val="80000"/>
              </a:lnSpc>
              <a:buFont typeface="Wingdings" panose="05000000000000000000" pitchFamily="2" charset="2"/>
              <a:buNone/>
              <a:defRPr/>
            </a:pPr>
            <a:r>
              <a:rPr lang="en-US" altLang="en-US" sz="2000" b="1"/>
              <a:t>	delete[ ] elem;				// </a:t>
            </a:r>
            <a:r>
              <a:rPr lang="en-US" altLang="en-US" sz="2000" i="1"/>
              <a:t>deallocate old space</a:t>
            </a:r>
          </a:p>
          <a:p>
            <a:pPr eaLnBrk="1" hangingPunct="1">
              <a:lnSpc>
                <a:spcPct val="80000"/>
              </a:lnSpc>
              <a:buFont typeface="Wingdings" panose="05000000000000000000" pitchFamily="2" charset="2"/>
              <a:buNone/>
              <a:defRPr/>
            </a:pPr>
            <a:r>
              <a:rPr lang="en-US" altLang="en-US" sz="2000" b="1"/>
              <a:t>	sz = a.sz;					// </a:t>
            </a:r>
            <a:r>
              <a:rPr lang="en-US" altLang="en-US" sz="2000" i="1"/>
              <a:t>set new size</a:t>
            </a:r>
          </a:p>
          <a:p>
            <a:pPr eaLnBrk="1" hangingPunct="1">
              <a:lnSpc>
                <a:spcPct val="80000"/>
              </a:lnSpc>
              <a:buFont typeface="Wingdings" panose="05000000000000000000" pitchFamily="2" charset="2"/>
              <a:buNone/>
              <a:defRPr/>
            </a:pPr>
            <a:r>
              <a:rPr lang="en-US" altLang="en-US" sz="2000"/>
              <a:t>	</a:t>
            </a:r>
            <a:r>
              <a:rPr lang="en-US" altLang="en-US" sz="2000" b="1"/>
              <a:t>elem = p;	</a:t>
            </a:r>
            <a:r>
              <a:rPr lang="en-US" altLang="en-US" sz="2000"/>
              <a:t>				// </a:t>
            </a:r>
            <a:r>
              <a:rPr lang="en-US" altLang="en-US" sz="2000" i="1"/>
              <a:t>set new elements</a:t>
            </a:r>
          </a:p>
          <a:p>
            <a:pPr eaLnBrk="1" hangingPunct="1">
              <a:lnSpc>
                <a:spcPct val="80000"/>
              </a:lnSpc>
              <a:buFont typeface="Wingdings" panose="05000000000000000000" pitchFamily="2" charset="2"/>
              <a:buNone/>
              <a:defRPr/>
            </a:pPr>
            <a:r>
              <a:rPr lang="en-US" altLang="en-US" sz="2000" b="1"/>
              <a:t>	return *this; </a:t>
            </a:r>
            <a:r>
              <a:rPr lang="en-US" altLang="en-US" sz="2000"/>
              <a:t>		</a:t>
            </a:r>
            <a:r>
              <a:rPr lang="en-US" altLang="en-US" sz="2000" b="1"/>
              <a:t>//</a:t>
            </a:r>
            <a:r>
              <a:rPr lang="en-US" altLang="en-US" sz="2000"/>
              <a:t>  </a:t>
            </a:r>
            <a:r>
              <a:rPr lang="en-US" altLang="en-US" sz="2000" i="1"/>
              <a:t>return a self-reference</a:t>
            </a:r>
          </a:p>
          <a:p>
            <a:pPr eaLnBrk="1" hangingPunct="1">
              <a:lnSpc>
                <a:spcPct val="80000"/>
              </a:lnSpc>
              <a:buFont typeface="Wingdings" panose="05000000000000000000" pitchFamily="2" charset="2"/>
              <a:buNone/>
              <a:defRPr/>
            </a:pPr>
            <a:r>
              <a:rPr lang="en-US" altLang="en-US" sz="2000" b="1" i="1"/>
              <a:t>				</a:t>
            </a:r>
            <a:r>
              <a:rPr lang="en-US" altLang="en-US" sz="2000" b="1"/>
              <a:t>//</a:t>
            </a:r>
            <a:r>
              <a:rPr lang="en-US" altLang="en-US" sz="2000" b="1" i="1"/>
              <a:t> </a:t>
            </a:r>
            <a:r>
              <a:rPr lang="en-US" altLang="en-US" sz="2000" i="1"/>
              <a:t>The</a:t>
            </a:r>
            <a:r>
              <a:rPr lang="en-US" altLang="en-US" sz="2000" b="1" i="1"/>
              <a:t> this </a:t>
            </a:r>
            <a:r>
              <a:rPr lang="en-US" altLang="en-US" sz="2000" i="1"/>
              <a:t>pointer is explained in Lecture 19</a:t>
            </a:r>
          </a:p>
          <a:p>
            <a:pPr eaLnBrk="1" hangingPunct="1">
              <a:lnSpc>
                <a:spcPct val="80000"/>
              </a:lnSpc>
              <a:buFont typeface="Wingdings" panose="05000000000000000000" pitchFamily="2" charset="2"/>
              <a:buNone/>
              <a:defRPr/>
            </a:pPr>
            <a:r>
              <a:rPr lang="en-US" altLang="en-US" sz="2000" i="1"/>
              <a:t>				</a:t>
            </a:r>
            <a:r>
              <a:rPr lang="en-US" altLang="en-US" sz="2000" b="1"/>
              <a:t>//</a:t>
            </a:r>
            <a:r>
              <a:rPr lang="en-US" altLang="en-US" sz="2000" i="1"/>
              <a:t> and in 17.10</a:t>
            </a:r>
          </a:p>
          <a:p>
            <a:pPr eaLnBrk="1" hangingPunct="1">
              <a:lnSpc>
                <a:spcPct val="80000"/>
              </a:lnSpc>
              <a:buFont typeface="Wingdings" panose="05000000000000000000" pitchFamily="2" charset="2"/>
              <a:buNone/>
              <a:defRPr/>
            </a:pPr>
            <a:r>
              <a:rPr lang="en-US" altLang="en-US" sz="2000" b="1"/>
              <a:t>}</a:t>
            </a:r>
          </a:p>
          <a:p>
            <a:pPr eaLnBrk="1" hangingPunct="1">
              <a:lnSpc>
                <a:spcPct val="80000"/>
              </a:lnSpc>
              <a:buFont typeface="Wingdings" panose="05000000000000000000" pitchFamily="2" charset="2"/>
              <a:buNone/>
              <a:defRPr/>
            </a:pPr>
            <a:endParaRPr lang="en-US" altLang="en-US" sz="2000" b="1"/>
          </a:p>
          <a:p>
            <a:pPr eaLnBrk="1" hangingPunct="1">
              <a:lnSpc>
                <a:spcPct val="80000"/>
              </a:lnSpc>
              <a:buFont typeface="Wingdings" panose="05000000000000000000" pitchFamily="2" charset="2"/>
              <a:buNone/>
              <a:defRPr/>
            </a:pPr>
            <a:endParaRPr lang="en-US" altLang="en-US" b="1"/>
          </a:p>
          <a:p>
            <a:pPr eaLnBrk="1" hangingPunct="1">
              <a:lnSpc>
                <a:spcPct val="80000"/>
              </a:lnSpc>
              <a:buFont typeface="Wingdings" panose="05000000000000000000" pitchFamily="2" charset="2"/>
              <a:buNone/>
              <a:defRPr/>
            </a:pPr>
            <a:endParaRPr lang="en-US" altLang="en-US" sz="2000" b="1"/>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3D5B30D3-9E39-431B-813D-FAA3F07DA0A0}" type="slidenum">
              <a:rPr lang="en-US" altLang="en-US" sz="1400">
                <a:latin typeface="Arial" panose="020B0604020202020204" pitchFamily="34" charset="0"/>
              </a:rPr>
              <a:pPr>
                <a:spcBef>
                  <a:spcPct val="0"/>
                </a:spcBef>
                <a:buClrTx/>
                <a:buSzTx/>
                <a:buFontTx/>
                <a:buNone/>
              </a:pPr>
              <a:t>19</a:t>
            </a:fld>
            <a:endParaRPr lang="en-US" altLang="en-US" sz="1400">
              <a:latin typeface="Arial" panose="020B0604020202020204" pitchFamily="34" charset="0"/>
            </a:endParaRPr>
          </a:p>
        </p:txBody>
      </p:sp>
    </p:spTree>
    <p:extLst>
      <p:ext uri="{BB962C8B-B14F-4D97-AF65-F5344CB8AC3E}">
        <p14:creationId xmlns:p14="http://schemas.microsoft.com/office/powerpoint/2010/main" val="392396487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lv-LV" smtClean="0"/>
              <a:t>Table of Contents</a:t>
            </a:r>
            <a:endParaRPr lang="lv-LV" altLang="lv-LV" smtClean="0"/>
          </a:p>
        </p:txBody>
      </p:sp>
      <p:sp>
        <p:nvSpPr>
          <p:cNvPr id="8195" name="Content Placeholder 2"/>
          <p:cNvSpPr>
            <a:spLocks noGrp="1"/>
          </p:cNvSpPr>
          <p:nvPr>
            <p:ph sz="half" idx="1"/>
          </p:nvPr>
        </p:nvSpPr>
        <p:spPr/>
        <p:txBody>
          <a:bodyPr/>
          <a:lstStyle/>
          <a:p>
            <a:pPr marL="457200" indent="-914400">
              <a:buNone/>
            </a:pPr>
            <a:r>
              <a:rPr lang="en-US" altLang="lv-LV" sz="2400" b="1" dirty="0"/>
              <a:t>Part 1: </a:t>
            </a:r>
            <a:r>
              <a:rPr lang="en-US" altLang="lv-LV" sz="2400" dirty="0"/>
              <a:t>Use C++ and Object Orientation (6 modules, 3W)</a:t>
            </a:r>
          </a:p>
          <a:p>
            <a:pPr marL="457200" indent="-914400">
              <a:buNone/>
            </a:pPr>
            <a:r>
              <a:rPr lang="en-US" altLang="lv-LV" sz="2400" b="1" dirty="0"/>
              <a:t>Part 2: </a:t>
            </a:r>
            <a:r>
              <a:rPr lang="en-US" altLang="lv-LV" sz="2400" dirty="0"/>
              <a:t>Express algorithms with Abstract Data Types (ADTs) and libraries (5 modules, 2W)</a:t>
            </a:r>
          </a:p>
          <a:p>
            <a:pPr marL="457200" indent="-914400">
              <a:buNone/>
            </a:pPr>
            <a:r>
              <a:rPr lang="en-US" altLang="lv-LV" sz="2400" b="1" dirty="0"/>
              <a:t>Part 3:</a:t>
            </a:r>
            <a:r>
              <a:rPr lang="en-US" altLang="lv-LV" sz="2400" dirty="0"/>
              <a:t> Analyze the implementations of some data structures (10 modules, 5W)</a:t>
            </a:r>
          </a:p>
          <a:p>
            <a:pPr marL="457200" indent="-914400">
              <a:buNone/>
            </a:pPr>
            <a:r>
              <a:rPr lang="en-US" altLang="lv-LV" sz="2400" b="1" dirty="0"/>
              <a:t>Part 4:</a:t>
            </a:r>
            <a:r>
              <a:rPr lang="en-US" altLang="lv-LV" sz="2400" dirty="0"/>
              <a:t> </a:t>
            </a:r>
            <a:r>
              <a:rPr lang="lv-LV" altLang="lv-LV" sz="2400" dirty="0"/>
              <a:t>Introduce general paradigms for algorithms</a:t>
            </a:r>
            <a:r>
              <a:rPr lang="en-US" altLang="lv-LV" sz="2400" dirty="0"/>
              <a:t> (</a:t>
            </a:r>
            <a:r>
              <a:rPr lang="lv-LV" altLang="lv-LV" sz="2400" dirty="0"/>
              <a:t>7</a:t>
            </a:r>
            <a:r>
              <a:rPr lang="en-US" altLang="lv-LV" sz="2400" dirty="0"/>
              <a:t> modules, 3W)</a:t>
            </a:r>
          </a:p>
          <a:p>
            <a:pPr marL="457200" indent="-914400">
              <a:buNone/>
            </a:pPr>
            <a:endParaRPr lang="en-US" altLang="lv-LV" sz="2400" dirty="0"/>
          </a:p>
        </p:txBody>
      </p:sp>
      <p:sp>
        <p:nvSpPr>
          <p:cNvPr id="3" name="Content Placeholder 2"/>
          <p:cNvSpPr>
            <a:spLocks noGrp="1"/>
          </p:cNvSpPr>
          <p:nvPr>
            <p:ph sz="half" idx="2"/>
          </p:nvPr>
        </p:nvSpPr>
        <p:spPr/>
        <p:txBody>
          <a:bodyPr/>
          <a:lstStyle/>
          <a:p>
            <a:pPr marL="457200" indent="-914400">
              <a:buNone/>
            </a:pPr>
            <a:r>
              <a:rPr lang="en-US" altLang="lv-LV" dirty="0"/>
              <a:t>2</a:t>
            </a:r>
            <a:r>
              <a:rPr lang="lv-LV" altLang="lv-LV" dirty="0" smtClean="0"/>
              <a:t>.1</a:t>
            </a:r>
            <a:r>
              <a:rPr lang="lv-LV" altLang="lv-LV" dirty="0"/>
              <a:t>. </a:t>
            </a:r>
            <a:r>
              <a:rPr lang="en-US" altLang="lv-LV" dirty="0" smtClean="0"/>
              <a:t>Analysis of Algorithms</a:t>
            </a:r>
            <a:endParaRPr lang="lv-LV" altLang="lv-LV" dirty="0"/>
          </a:p>
          <a:p>
            <a:pPr marL="457200" indent="-914400">
              <a:buNone/>
            </a:pPr>
            <a:r>
              <a:rPr lang="en-US" altLang="lv-LV" dirty="0"/>
              <a:t>2</a:t>
            </a:r>
            <a:r>
              <a:rPr lang="lv-LV" altLang="lv-LV" dirty="0" smtClean="0"/>
              <a:t>.2</a:t>
            </a:r>
            <a:r>
              <a:rPr lang="lv-LV" altLang="lv-LV" dirty="0"/>
              <a:t>. </a:t>
            </a:r>
            <a:r>
              <a:rPr lang="en-US" altLang="lv-LV" dirty="0" smtClean="0"/>
              <a:t>Abstract Data Types (ADTs)</a:t>
            </a:r>
            <a:endParaRPr lang="lv-LV" altLang="lv-LV" dirty="0"/>
          </a:p>
          <a:p>
            <a:pPr marL="457200" indent="-914400">
              <a:buNone/>
            </a:pPr>
            <a:r>
              <a:rPr lang="en-US" altLang="lv-LV" dirty="0"/>
              <a:t>2</a:t>
            </a:r>
            <a:r>
              <a:rPr lang="lv-LV" altLang="lv-LV" dirty="0" smtClean="0"/>
              <a:t>.3</a:t>
            </a:r>
            <a:r>
              <a:rPr lang="lv-LV" altLang="lv-LV" dirty="0"/>
              <a:t>. </a:t>
            </a:r>
            <a:r>
              <a:rPr lang="en-US" altLang="lv-LV" dirty="0"/>
              <a:t>STL for vectors, stacks and maps</a:t>
            </a:r>
            <a:endParaRPr lang="lv-LV" altLang="lv-LV" dirty="0"/>
          </a:p>
          <a:p>
            <a:pPr marL="457200" indent="-914400">
              <a:buNone/>
            </a:pPr>
            <a:r>
              <a:rPr lang="en-US" altLang="lv-LV" dirty="0"/>
              <a:t>2</a:t>
            </a:r>
            <a:r>
              <a:rPr lang="lv-LV" altLang="lv-LV" dirty="0" smtClean="0"/>
              <a:t>.4</a:t>
            </a:r>
            <a:r>
              <a:rPr lang="lv-LV" altLang="lv-LV" dirty="0"/>
              <a:t>. OO design patterns</a:t>
            </a:r>
          </a:p>
          <a:p>
            <a:pPr marL="457200" indent="-914400">
              <a:buNone/>
            </a:pPr>
            <a:r>
              <a:rPr lang="en-US" altLang="lv-LV" dirty="0"/>
              <a:t>2</a:t>
            </a:r>
            <a:r>
              <a:rPr lang="lv-LV" altLang="lv-LV" dirty="0" smtClean="0"/>
              <a:t>.5</a:t>
            </a:r>
            <a:r>
              <a:rPr lang="lv-LV" altLang="lv-LV" dirty="0"/>
              <a:t>. Testing and </a:t>
            </a:r>
            <a:r>
              <a:rPr lang="lv-LV" altLang="lv-LV" dirty="0" smtClean="0"/>
              <a:t>debugging</a:t>
            </a:r>
            <a:endParaRPr lang="lv-LV" altLang="lv-LV" dirty="0"/>
          </a:p>
        </p:txBody>
      </p:sp>
      <p:sp>
        <p:nvSpPr>
          <p:cNvPr id="2" name="Rectangle 1"/>
          <p:cNvSpPr/>
          <p:nvPr/>
        </p:nvSpPr>
        <p:spPr bwMode="auto">
          <a:xfrm>
            <a:off x="1325880" y="2606040"/>
            <a:ext cx="4846320" cy="1127760"/>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
        <p:nvSpPr>
          <p:cNvPr id="6" name="Rectangle 5"/>
          <p:cNvSpPr/>
          <p:nvPr/>
        </p:nvSpPr>
        <p:spPr bwMode="auto">
          <a:xfrm>
            <a:off x="6528851" y="2848303"/>
            <a:ext cx="4848772" cy="885497"/>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Tree>
    <p:extLst>
      <p:ext uri="{BB962C8B-B14F-4D97-AF65-F5344CB8AC3E}">
        <p14:creationId xmlns:p14="http://schemas.microsoft.com/office/powerpoint/2010/main" val="3154961049"/>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altLang="en-US" smtClean="0"/>
              <a:t>Copy with copy assignment</a:t>
            </a:r>
          </a:p>
        </p:txBody>
      </p:sp>
      <p:sp>
        <p:nvSpPr>
          <p:cNvPr id="43011"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2000" b="1" dirty="0"/>
              <a:t>void f(</a:t>
            </a:r>
            <a:r>
              <a:rPr lang="en-US" sz="2000" b="1" dirty="0" err="1"/>
              <a:t>int</a:t>
            </a:r>
            <a:r>
              <a:rPr lang="en-US" sz="2000" b="1" dirty="0"/>
              <a:t> n)</a:t>
            </a:r>
          </a:p>
          <a:p>
            <a:pPr eaLnBrk="1" hangingPunct="1">
              <a:lnSpc>
                <a:spcPct val="90000"/>
              </a:lnSpc>
              <a:buFont typeface="Wingdings" panose="05000000000000000000" pitchFamily="2" charset="2"/>
              <a:buNone/>
              <a:defRPr/>
            </a:pPr>
            <a:r>
              <a:rPr lang="en-US" sz="2000" b="1" dirty="0"/>
              <a:t>{</a:t>
            </a:r>
          </a:p>
          <a:p>
            <a:pPr eaLnBrk="1" hangingPunct="1">
              <a:lnSpc>
                <a:spcPct val="90000"/>
              </a:lnSpc>
              <a:buFont typeface="Wingdings" panose="05000000000000000000" pitchFamily="2" charset="2"/>
              <a:buNone/>
              <a:defRPr/>
            </a:pPr>
            <a:r>
              <a:rPr lang="en-US" sz="2000" b="1" dirty="0"/>
              <a:t>	vector v1 {6,24,42};</a:t>
            </a:r>
          </a:p>
          <a:p>
            <a:pPr eaLnBrk="1" hangingPunct="1">
              <a:lnSpc>
                <a:spcPct val="90000"/>
              </a:lnSpc>
              <a:buFont typeface="Wingdings" panose="05000000000000000000" pitchFamily="2" charset="2"/>
              <a:buNone/>
              <a:defRPr/>
            </a:pPr>
            <a:r>
              <a:rPr lang="en-US" sz="2000" b="1" dirty="0"/>
              <a:t>	vector v2(4);</a:t>
            </a:r>
          </a:p>
          <a:p>
            <a:pPr eaLnBrk="1" hangingPunct="1">
              <a:lnSpc>
                <a:spcPct val="90000"/>
              </a:lnSpc>
              <a:buFont typeface="Wingdings" panose="05000000000000000000" pitchFamily="2" charset="2"/>
              <a:buNone/>
              <a:defRPr/>
            </a:pPr>
            <a:r>
              <a:rPr lang="en-US" sz="2000" b="1" dirty="0"/>
              <a:t>	v2 = v1;		// </a:t>
            </a:r>
            <a:r>
              <a:rPr lang="en-US" sz="2000" i="1" dirty="0"/>
              <a:t>assignment</a:t>
            </a:r>
          </a:p>
          <a:p>
            <a:pPr eaLnBrk="1" hangingPunct="1">
              <a:lnSpc>
                <a:spcPct val="90000"/>
              </a:lnSpc>
              <a:buFont typeface="Wingdings" panose="05000000000000000000" pitchFamily="2" charset="2"/>
              <a:buNone/>
              <a:defRPr/>
            </a:pPr>
            <a:r>
              <a:rPr lang="en-US" sz="2000" b="1" dirty="0"/>
              <a:t>}</a:t>
            </a:r>
          </a:p>
          <a:p>
            <a:pPr eaLnBrk="1" hangingPunct="1">
              <a:lnSpc>
                <a:spcPct val="90000"/>
              </a:lnSpc>
              <a:buFont typeface="Wingdings" panose="05000000000000000000" pitchFamily="2" charset="2"/>
              <a:buNone/>
              <a:defRPr/>
            </a:pPr>
            <a:endParaRPr lang="en-US" sz="2000" b="1" dirty="0"/>
          </a:p>
        </p:txBody>
      </p:sp>
      <p:sp>
        <p:nvSpPr>
          <p:cNvPr id="28"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B665AE74-C553-4659-8A64-049F1D0C8B56}" type="slidenum">
              <a:rPr lang="en-US" altLang="en-US" sz="1400">
                <a:latin typeface="Arial" panose="020B0604020202020204" pitchFamily="34" charset="0"/>
              </a:rPr>
              <a:pPr>
                <a:spcBef>
                  <a:spcPct val="0"/>
                </a:spcBef>
                <a:buClrTx/>
                <a:buSzTx/>
                <a:buFontTx/>
                <a:buNone/>
              </a:pPr>
              <a:t>20</a:t>
            </a:fld>
            <a:endParaRPr lang="en-US" altLang="en-US" sz="1400">
              <a:latin typeface="Arial" panose="020B0604020202020204" pitchFamily="34" charset="0"/>
            </a:endParaRPr>
          </a:p>
        </p:txBody>
      </p:sp>
      <p:sp>
        <p:nvSpPr>
          <p:cNvPr id="19461" name="Rectangle 4"/>
          <p:cNvSpPr>
            <a:spLocks noChangeArrowheads="1"/>
          </p:cNvSpPr>
          <p:nvPr/>
        </p:nvSpPr>
        <p:spPr bwMode="auto">
          <a:xfrm>
            <a:off x="27432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9462" name="Rectangle 5"/>
          <p:cNvSpPr>
            <a:spLocks noChangeArrowheads="1"/>
          </p:cNvSpPr>
          <p:nvPr/>
        </p:nvSpPr>
        <p:spPr bwMode="auto">
          <a:xfrm>
            <a:off x="48768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a:t>
            </a:r>
          </a:p>
        </p:txBody>
      </p:sp>
      <p:sp>
        <p:nvSpPr>
          <p:cNvPr id="19463" name="Rectangle 6"/>
          <p:cNvSpPr>
            <a:spLocks noChangeArrowheads="1"/>
          </p:cNvSpPr>
          <p:nvPr/>
        </p:nvSpPr>
        <p:spPr bwMode="auto">
          <a:xfrm>
            <a:off x="34290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64" name="Rectangle 7"/>
          <p:cNvSpPr>
            <a:spLocks noChangeArrowheads="1"/>
          </p:cNvSpPr>
          <p:nvPr/>
        </p:nvSpPr>
        <p:spPr bwMode="auto">
          <a:xfrm>
            <a:off x="62484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42</a:t>
            </a:r>
          </a:p>
        </p:txBody>
      </p:sp>
      <p:sp>
        <p:nvSpPr>
          <p:cNvPr id="19465" name="Rectangle 8"/>
          <p:cNvSpPr>
            <a:spLocks noChangeArrowheads="1"/>
          </p:cNvSpPr>
          <p:nvPr/>
        </p:nvSpPr>
        <p:spPr bwMode="auto">
          <a:xfrm>
            <a:off x="55626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24</a:t>
            </a:r>
          </a:p>
        </p:txBody>
      </p:sp>
      <p:sp>
        <p:nvSpPr>
          <p:cNvPr id="14346" name="Rectangle 9"/>
          <p:cNvSpPr>
            <a:spLocks noChangeArrowheads="1"/>
          </p:cNvSpPr>
          <p:nvPr/>
        </p:nvSpPr>
        <p:spPr bwMode="auto">
          <a:xfrm>
            <a:off x="2743200" y="4648200"/>
            <a:ext cx="685800" cy="457200"/>
          </a:xfrm>
          <a:prstGeom prst="rect">
            <a:avLst/>
          </a:prstGeom>
          <a:solidFill>
            <a:schemeClr val="accent1"/>
          </a:solidFill>
          <a:ln w="9525">
            <a:solidFill>
              <a:schemeClr val="tx1"/>
            </a:solidFill>
            <a:miter lim="800000"/>
            <a:headEnd/>
            <a:tailEnd/>
          </a:ln>
        </p:spPr>
        <p:txBody>
          <a:bodyPr wrap="none" anchor="ctr"/>
          <a:lstStyle/>
          <a:p>
            <a:pPr algn="ctr" eaLnBrk="1" hangingPunct="1">
              <a:defRPr/>
            </a:pPr>
            <a:r>
              <a:rPr lang="en-US" strike="sngStrike" dirty="0">
                <a:latin typeface="Arial" charset="0"/>
                <a:cs typeface="Arial" charset="0"/>
              </a:rPr>
              <a:t> 4 </a:t>
            </a:r>
            <a:r>
              <a:rPr lang="en-US" dirty="0">
                <a:latin typeface="Arial" charset="0"/>
                <a:cs typeface="Arial" charset="0"/>
              </a:rPr>
              <a:t>3</a:t>
            </a:r>
          </a:p>
        </p:txBody>
      </p:sp>
      <p:sp>
        <p:nvSpPr>
          <p:cNvPr id="19467" name="Rectangle 10"/>
          <p:cNvSpPr>
            <a:spLocks noChangeArrowheads="1"/>
          </p:cNvSpPr>
          <p:nvPr/>
        </p:nvSpPr>
        <p:spPr bwMode="auto">
          <a:xfrm>
            <a:off x="34290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68" name="Text Box 11"/>
          <p:cNvSpPr txBox="1">
            <a:spLocks noChangeArrowheads="1"/>
          </p:cNvSpPr>
          <p:nvPr/>
        </p:nvSpPr>
        <p:spPr bwMode="auto">
          <a:xfrm>
            <a:off x="2133600" y="3657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19469" name="Text Box 12"/>
          <p:cNvSpPr txBox="1">
            <a:spLocks noChangeArrowheads="1"/>
          </p:cNvSpPr>
          <p:nvPr/>
        </p:nvSpPr>
        <p:spPr bwMode="auto">
          <a:xfrm>
            <a:off x="2209800" y="4648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19470" name="Line 13"/>
          <p:cNvSpPr>
            <a:spLocks noChangeShapeType="1"/>
          </p:cNvSpPr>
          <p:nvPr/>
        </p:nvSpPr>
        <p:spPr bwMode="auto">
          <a:xfrm>
            <a:off x="3733800" y="3810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9471" name="Line 14"/>
          <p:cNvSpPr>
            <a:spLocks noChangeShapeType="1"/>
          </p:cNvSpPr>
          <p:nvPr/>
        </p:nvSpPr>
        <p:spPr bwMode="auto">
          <a:xfrm>
            <a:off x="3733800" y="4876800"/>
            <a:ext cx="1066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9472" name="Rectangle 16"/>
          <p:cNvSpPr>
            <a:spLocks noChangeArrowheads="1"/>
          </p:cNvSpPr>
          <p:nvPr/>
        </p:nvSpPr>
        <p:spPr bwMode="auto">
          <a:xfrm>
            <a:off x="68580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73" name="Rectangle 17"/>
          <p:cNvSpPr>
            <a:spLocks noChangeArrowheads="1"/>
          </p:cNvSpPr>
          <p:nvPr/>
        </p:nvSpPr>
        <p:spPr bwMode="auto">
          <a:xfrm>
            <a:off x="61722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74" name="Rectangle 18"/>
          <p:cNvSpPr>
            <a:spLocks noChangeArrowheads="1"/>
          </p:cNvSpPr>
          <p:nvPr/>
        </p:nvSpPr>
        <p:spPr bwMode="auto">
          <a:xfrm>
            <a:off x="54864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75" name="Rectangle 19"/>
          <p:cNvSpPr>
            <a:spLocks noChangeArrowheads="1"/>
          </p:cNvSpPr>
          <p:nvPr/>
        </p:nvSpPr>
        <p:spPr bwMode="auto">
          <a:xfrm>
            <a:off x="75438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76" name="Line 20"/>
          <p:cNvSpPr>
            <a:spLocks noChangeShapeType="1"/>
          </p:cNvSpPr>
          <p:nvPr/>
        </p:nvSpPr>
        <p:spPr bwMode="auto">
          <a:xfrm>
            <a:off x="3733800" y="4876800"/>
            <a:ext cx="1752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9477" name="Text Box 21"/>
          <p:cNvSpPr txBox="1">
            <a:spLocks noChangeArrowheads="1"/>
          </p:cNvSpPr>
          <p:nvPr/>
        </p:nvSpPr>
        <p:spPr bwMode="auto">
          <a:xfrm>
            <a:off x="4038600" y="53340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19478" name="Text Box 22"/>
          <p:cNvSpPr txBox="1">
            <a:spLocks noChangeArrowheads="1"/>
          </p:cNvSpPr>
          <p:nvPr/>
        </p:nvSpPr>
        <p:spPr bwMode="auto">
          <a:xfrm>
            <a:off x="4648200" y="44958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
        <p:nvSpPr>
          <p:cNvPr id="19479" name="Rectangle 23"/>
          <p:cNvSpPr>
            <a:spLocks noChangeArrowheads="1"/>
          </p:cNvSpPr>
          <p:nvPr/>
        </p:nvSpPr>
        <p:spPr bwMode="auto">
          <a:xfrm>
            <a:off x="6172200" y="5486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42</a:t>
            </a:r>
          </a:p>
        </p:txBody>
      </p:sp>
      <p:sp>
        <p:nvSpPr>
          <p:cNvPr id="19480" name="Rectangle 24"/>
          <p:cNvSpPr>
            <a:spLocks noChangeArrowheads="1"/>
          </p:cNvSpPr>
          <p:nvPr/>
        </p:nvSpPr>
        <p:spPr bwMode="auto">
          <a:xfrm>
            <a:off x="5486400" y="5486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24</a:t>
            </a:r>
          </a:p>
        </p:txBody>
      </p:sp>
      <p:sp>
        <p:nvSpPr>
          <p:cNvPr id="19481" name="Rectangle 25"/>
          <p:cNvSpPr>
            <a:spLocks noChangeArrowheads="1"/>
          </p:cNvSpPr>
          <p:nvPr/>
        </p:nvSpPr>
        <p:spPr bwMode="auto">
          <a:xfrm>
            <a:off x="4800600" y="5486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a:t>
            </a:r>
          </a:p>
        </p:txBody>
      </p:sp>
      <p:sp>
        <p:nvSpPr>
          <p:cNvPr id="19482" name="Text Box 26"/>
          <p:cNvSpPr txBox="1">
            <a:spLocks noChangeArrowheads="1"/>
          </p:cNvSpPr>
          <p:nvPr/>
        </p:nvSpPr>
        <p:spPr bwMode="auto">
          <a:xfrm>
            <a:off x="8534400" y="3581401"/>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b="1"/>
              <a:t>delete[ ]d </a:t>
            </a:r>
            <a:r>
              <a:rPr lang="en-US" altLang="en-US" sz="2000"/>
              <a:t>by</a:t>
            </a:r>
            <a:r>
              <a:rPr lang="en-US" altLang="en-US" sz="2000" b="1"/>
              <a:t> =</a:t>
            </a:r>
          </a:p>
        </p:txBody>
      </p:sp>
      <p:cxnSp>
        <p:nvCxnSpPr>
          <p:cNvPr id="19483" name="AutoShape 27"/>
          <p:cNvCxnSpPr>
            <a:cxnSpLocks noChangeShapeType="1"/>
            <a:stCxn id="19482" idx="1"/>
            <a:endCxn id="19474" idx="0"/>
          </p:cNvCxnSpPr>
          <p:nvPr/>
        </p:nvCxnSpPr>
        <p:spPr bwMode="auto">
          <a:xfrm flipH="1">
            <a:off x="5829300" y="3779838"/>
            <a:ext cx="2705100" cy="868362"/>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9484" name="Text Box 28"/>
          <p:cNvSpPr txBox="1">
            <a:spLocks noChangeArrowheads="1"/>
          </p:cNvSpPr>
          <p:nvPr/>
        </p:nvSpPr>
        <p:spPr bwMode="auto">
          <a:xfrm>
            <a:off x="8382000" y="3962401"/>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No memory Leak</a:t>
            </a:r>
          </a:p>
        </p:txBody>
      </p:sp>
    </p:spTree>
    <p:extLst>
      <p:ext uri="{BB962C8B-B14F-4D97-AF65-F5344CB8AC3E}">
        <p14:creationId xmlns:p14="http://schemas.microsoft.com/office/powerpoint/2010/main" val="180935522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en-US" smtClean="0"/>
              <a:t>Copy terminology</a:t>
            </a:r>
          </a:p>
        </p:txBody>
      </p:sp>
      <p:sp>
        <p:nvSpPr>
          <p:cNvPr id="45059" name="Rectangle 3"/>
          <p:cNvSpPr>
            <a:spLocks noGrp="1" noChangeArrowheads="1"/>
          </p:cNvSpPr>
          <p:nvPr>
            <p:ph idx="1"/>
          </p:nvPr>
        </p:nvSpPr>
        <p:spPr/>
        <p:txBody>
          <a:bodyPr/>
          <a:lstStyle/>
          <a:p>
            <a:pPr eaLnBrk="1" hangingPunct="1">
              <a:lnSpc>
                <a:spcPct val="90000"/>
              </a:lnSpc>
              <a:defRPr/>
            </a:pPr>
            <a:r>
              <a:rPr lang="en-US" altLang="en-US" dirty="0"/>
              <a:t>Shallow copy: copy only a pointer so that the two pointers now refer to the same object</a:t>
            </a:r>
          </a:p>
          <a:p>
            <a:pPr lvl="1" eaLnBrk="1" hangingPunct="1">
              <a:lnSpc>
                <a:spcPct val="90000"/>
              </a:lnSpc>
              <a:defRPr/>
            </a:pPr>
            <a:r>
              <a:rPr lang="en-US" altLang="en-US" sz="2000" dirty="0">
                <a:ea typeface="Times New Roman" pitchFamily="18" charset="0"/>
              </a:rPr>
              <a:t>What pointers and references do</a:t>
            </a:r>
          </a:p>
          <a:p>
            <a:pPr eaLnBrk="1" hangingPunct="1">
              <a:lnSpc>
                <a:spcPct val="90000"/>
              </a:lnSpc>
              <a:defRPr/>
            </a:pPr>
            <a:r>
              <a:rPr lang="en-US" altLang="en-US" dirty="0"/>
              <a:t>Deep copy: copy what the pointer points to so that the two pointers now each refer to a distinct object</a:t>
            </a:r>
          </a:p>
          <a:p>
            <a:pPr lvl="1" eaLnBrk="1" hangingPunct="1">
              <a:lnSpc>
                <a:spcPct val="90000"/>
              </a:lnSpc>
              <a:defRPr/>
            </a:pPr>
            <a:r>
              <a:rPr lang="en-US" altLang="en-US" sz="2000" dirty="0">
                <a:ea typeface="Times New Roman" pitchFamily="18" charset="0"/>
              </a:rPr>
              <a:t>What </a:t>
            </a:r>
            <a:r>
              <a:rPr lang="en-US" altLang="en-US" sz="2000" b="1" dirty="0">
                <a:ea typeface="Times New Roman" pitchFamily="18" charset="0"/>
              </a:rPr>
              <a:t>vector</a:t>
            </a:r>
            <a:r>
              <a:rPr lang="en-US" altLang="en-US" sz="2000" dirty="0">
                <a:ea typeface="Times New Roman" pitchFamily="18" charset="0"/>
              </a:rPr>
              <a:t>, </a:t>
            </a:r>
            <a:r>
              <a:rPr lang="en-US" altLang="en-US" sz="2000" b="1" dirty="0">
                <a:ea typeface="Times New Roman" pitchFamily="18" charset="0"/>
              </a:rPr>
              <a:t>string</a:t>
            </a:r>
            <a:r>
              <a:rPr lang="en-US" altLang="en-US" sz="2000" dirty="0">
                <a:ea typeface="Times New Roman" pitchFamily="18" charset="0"/>
              </a:rPr>
              <a:t>, etc. do</a:t>
            </a:r>
          </a:p>
          <a:p>
            <a:pPr lvl="1" eaLnBrk="1" hangingPunct="1">
              <a:lnSpc>
                <a:spcPct val="90000"/>
              </a:lnSpc>
              <a:defRPr/>
            </a:pPr>
            <a:r>
              <a:rPr lang="en-US" altLang="en-US" sz="2000" dirty="0">
                <a:ea typeface="Times New Roman" pitchFamily="18" charset="0"/>
              </a:rPr>
              <a:t>Requires copy constructors and copy assignments for container classes</a:t>
            </a:r>
          </a:p>
          <a:p>
            <a:pPr lvl="1" eaLnBrk="1" hangingPunct="1">
              <a:lnSpc>
                <a:spcPct val="90000"/>
              </a:lnSpc>
              <a:defRPr/>
            </a:pPr>
            <a:r>
              <a:rPr lang="en-US" altLang="en-US" sz="2000" dirty="0">
                <a:ea typeface="Times New Roman" pitchFamily="18" charset="0"/>
              </a:rPr>
              <a:t>Must copy </a:t>
            </a:r>
            <a:r>
              <a:rPr lang="en-US" altLang="ja-JP" sz="2000" dirty="0">
                <a:ea typeface="MS PGothic" pitchFamily="34" charset="-128"/>
              </a:rPr>
              <a:t>“all the way down” if there are more levels in the object</a:t>
            </a:r>
            <a:endParaRPr lang="en-US" altLang="en-US" sz="2000" dirty="0">
              <a:ea typeface="Times New Roman" pitchFamily="18" charset="0"/>
            </a:endParaRPr>
          </a:p>
        </p:txBody>
      </p:sp>
      <p:sp>
        <p:nvSpPr>
          <p:cNvPr id="2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E4EE17C9-5BBA-4884-9A98-4F5AAAD618B5}" type="slidenum">
              <a:rPr lang="en-US" altLang="en-US" sz="1400">
                <a:latin typeface="Arial" panose="020B0604020202020204" pitchFamily="34" charset="0"/>
              </a:rPr>
              <a:pPr>
                <a:spcBef>
                  <a:spcPct val="0"/>
                </a:spcBef>
                <a:buClrTx/>
                <a:buSzTx/>
                <a:buFontTx/>
                <a:buNone/>
              </a:pPr>
              <a:t>21</a:t>
            </a:fld>
            <a:endParaRPr lang="en-US" altLang="en-US" sz="1400">
              <a:latin typeface="Arial" panose="020B0604020202020204" pitchFamily="34" charset="0"/>
            </a:endParaRPr>
          </a:p>
        </p:txBody>
      </p:sp>
      <p:sp>
        <p:nvSpPr>
          <p:cNvPr id="20485" name="Rectangle 4"/>
          <p:cNvSpPr>
            <a:spLocks noChangeArrowheads="1"/>
          </p:cNvSpPr>
          <p:nvPr/>
        </p:nvSpPr>
        <p:spPr bwMode="auto">
          <a:xfrm>
            <a:off x="2438400" y="41910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86" name="Rectangle 5"/>
          <p:cNvSpPr>
            <a:spLocks noChangeArrowheads="1"/>
          </p:cNvSpPr>
          <p:nvPr/>
        </p:nvSpPr>
        <p:spPr bwMode="auto">
          <a:xfrm>
            <a:off x="4648200" y="41148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87" name="Rectangle 6"/>
          <p:cNvSpPr>
            <a:spLocks noChangeArrowheads="1"/>
          </p:cNvSpPr>
          <p:nvPr/>
        </p:nvSpPr>
        <p:spPr bwMode="auto">
          <a:xfrm>
            <a:off x="3429000" y="51816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88" name="Rectangle 7"/>
          <p:cNvSpPr>
            <a:spLocks noChangeArrowheads="1"/>
          </p:cNvSpPr>
          <p:nvPr/>
        </p:nvSpPr>
        <p:spPr bwMode="auto">
          <a:xfrm>
            <a:off x="7391400" y="41148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89" name="Rectangle 8"/>
          <p:cNvSpPr>
            <a:spLocks noChangeArrowheads="1"/>
          </p:cNvSpPr>
          <p:nvPr/>
        </p:nvSpPr>
        <p:spPr bwMode="auto">
          <a:xfrm>
            <a:off x="9525000" y="40386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90" name="Rectangle 9"/>
          <p:cNvSpPr>
            <a:spLocks noChangeArrowheads="1"/>
          </p:cNvSpPr>
          <p:nvPr/>
        </p:nvSpPr>
        <p:spPr bwMode="auto">
          <a:xfrm>
            <a:off x="7162800" y="51816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91" name="Rectangle 10"/>
          <p:cNvSpPr>
            <a:spLocks noChangeArrowheads="1"/>
          </p:cNvSpPr>
          <p:nvPr/>
        </p:nvSpPr>
        <p:spPr bwMode="auto">
          <a:xfrm>
            <a:off x="9372600" y="52578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92" name="Text Box 11"/>
          <p:cNvSpPr txBox="1">
            <a:spLocks noChangeArrowheads="1"/>
          </p:cNvSpPr>
          <p:nvPr/>
        </p:nvSpPr>
        <p:spPr bwMode="auto">
          <a:xfrm>
            <a:off x="2057400" y="4191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x:</a:t>
            </a:r>
          </a:p>
        </p:txBody>
      </p:sp>
      <p:sp>
        <p:nvSpPr>
          <p:cNvPr id="20493" name="Text Box 12"/>
          <p:cNvSpPr txBox="1">
            <a:spLocks noChangeArrowheads="1"/>
          </p:cNvSpPr>
          <p:nvPr/>
        </p:nvSpPr>
        <p:spPr bwMode="auto">
          <a:xfrm rot="10800000" flipV="1">
            <a:off x="6629400" y="5181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y:</a:t>
            </a:r>
          </a:p>
        </p:txBody>
      </p:sp>
      <p:sp>
        <p:nvSpPr>
          <p:cNvPr id="20494" name="Text Box 14"/>
          <p:cNvSpPr txBox="1">
            <a:spLocks noChangeArrowheads="1"/>
          </p:cNvSpPr>
          <p:nvPr/>
        </p:nvSpPr>
        <p:spPr bwMode="auto">
          <a:xfrm>
            <a:off x="8077200" y="52578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Copy of y:</a:t>
            </a:r>
          </a:p>
        </p:txBody>
      </p:sp>
      <p:sp>
        <p:nvSpPr>
          <p:cNvPr id="20495" name="Text Box 15"/>
          <p:cNvSpPr txBox="1">
            <a:spLocks noChangeArrowheads="1"/>
          </p:cNvSpPr>
          <p:nvPr/>
        </p:nvSpPr>
        <p:spPr bwMode="auto">
          <a:xfrm>
            <a:off x="2971800" y="5181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y:</a:t>
            </a:r>
          </a:p>
        </p:txBody>
      </p:sp>
      <p:sp>
        <p:nvSpPr>
          <p:cNvPr id="20496" name="Text Box 17"/>
          <p:cNvSpPr txBox="1">
            <a:spLocks noChangeArrowheads="1"/>
          </p:cNvSpPr>
          <p:nvPr/>
        </p:nvSpPr>
        <p:spPr bwMode="auto">
          <a:xfrm>
            <a:off x="8305800" y="40386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Copy of x:</a:t>
            </a:r>
          </a:p>
        </p:txBody>
      </p:sp>
      <p:sp>
        <p:nvSpPr>
          <p:cNvPr id="20497" name="Text Box 18"/>
          <p:cNvSpPr txBox="1">
            <a:spLocks noChangeArrowheads="1"/>
          </p:cNvSpPr>
          <p:nvPr/>
        </p:nvSpPr>
        <p:spPr bwMode="auto">
          <a:xfrm>
            <a:off x="7010400" y="4114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x:</a:t>
            </a:r>
          </a:p>
        </p:txBody>
      </p:sp>
      <p:sp>
        <p:nvSpPr>
          <p:cNvPr id="20498" name="Text Box 19"/>
          <p:cNvSpPr txBox="1">
            <a:spLocks noChangeArrowheads="1"/>
          </p:cNvSpPr>
          <p:nvPr/>
        </p:nvSpPr>
        <p:spPr bwMode="auto">
          <a:xfrm>
            <a:off x="3352800" y="41148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Copy of x:</a:t>
            </a:r>
          </a:p>
        </p:txBody>
      </p:sp>
      <p:sp>
        <p:nvSpPr>
          <p:cNvPr id="20499" name="Line 20"/>
          <p:cNvSpPr>
            <a:spLocks noChangeShapeType="1"/>
          </p:cNvSpPr>
          <p:nvPr/>
        </p:nvSpPr>
        <p:spPr bwMode="auto">
          <a:xfrm>
            <a:off x="2819400" y="4343400"/>
            <a:ext cx="914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0500" name="Line 21"/>
          <p:cNvSpPr>
            <a:spLocks noChangeShapeType="1"/>
          </p:cNvSpPr>
          <p:nvPr/>
        </p:nvSpPr>
        <p:spPr bwMode="auto">
          <a:xfrm flipH="1">
            <a:off x="3733800" y="4343400"/>
            <a:ext cx="1219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0501" name="Line 22"/>
          <p:cNvSpPr>
            <a:spLocks noChangeShapeType="1"/>
          </p:cNvSpPr>
          <p:nvPr/>
        </p:nvSpPr>
        <p:spPr bwMode="auto">
          <a:xfrm flipH="1">
            <a:off x="7543800" y="4343400"/>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0502" name="Line 23"/>
          <p:cNvSpPr>
            <a:spLocks noChangeShapeType="1"/>
          </p:cNvSpPr>
          <p:nvPr/>
        </p:nvSpPr>
        <p:spPr bwMode="auto">
          <a:xfrm flipH="1">
            <a:off x="9677400" y="4267200"/>
            <a:ext cx="152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0503" name="Text Box 24"/>
          <p:cNvSpPr txBox="1">
            <a:spLocks noChangeArrowheads="1"/>
          </p:cNvSpPr>
          <p:nvPr/>
        </p:nvSpPr>
        <p:spPr bwMode="auto">
          <a:xfrm>
            <a:off x="2209800" y="5791201"/>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50000"/>
              </a:spcBef>
              <a:buClrTx/>
              <a:buSzTx/>
              <a:buFontTx/>
              <a:buNone/>
            </a:pPr>
            <a:r>
              <a:rPr lang="en-US" altLang="en-US" sz="2000"/>
              <a:t>Shallow copy</a:t>
            </a:r>
          </a:p>
        </p:txBody>
      </p:sp>
      <p:sp>
        <p:nvSpPr>
          <p:cNvPr id="20504" name="Text Box 25"/>
          <p:cNvSpPr txBox="1">
            <a:spLocks noChangeArrowheads="1"/>
          </p:cNvSpPr>
          <p:nvPr/>
        </p:nvSpPr>
        <p:spPr bwMode="auto">
          <a:xfrm>
            <a:off x="7086600" y="5791201"/>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50000"/>
              </a:spcBef>
              <a:buClrTx/>
              <a:buSzTx/>
              <a:buFontTx/>
              <a:buNone/>
            </a:pPr>
            <a:r>
              <a:rPr lang="en-US" altLang="en-US" sz="2000"/>
              <a:t>Deep copy</a:t>
            </a:r>
          </a:p>
        </p:txBody>
      </p:sp>
    </p:spTree>
    <p:extLst>
      <p:ext uri="{BB962C8B-B14F-4D97-AF65-F5344CB8AC3E}">
        <p14:creationId xmlns:p14="http://schemas.microsoft.com/office/powerpoint/2010/main" val="428879548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altLang="en-US" smtClean="0"/>
              <a:t>Deep and shallow copy</a:t>
            </a:r>
          </a:p>
        </p:txBody>
      </p:sp>
      <p:sp>
        <p:nvSpPr>
          <p:cNvPr id="7987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vector&lt;int&gt; v1 {2,4};</a:t>
            </a:r>
          </a:p>
          <a:p>
            <a:pPr eaLnBrk="1" hangingPunct="1">
              <a:lnSpc>
                <a:spcPct val="80000"/>
              </a:lnSpc>
              <a:buFont typeface="Wingdings" panose="05000000000000000000" pitchFamily="2" charset="2"/>
              <a:buNone/>
              <a:defRPr/>
            </a:pPr>
            <a:r>
              <a:rPr lang="en-US" altLang="en-US" sz="2000" b="1" dirty="0"/>
              <a:t>vector&lt;int&gt; v2 = v1;	// </a:t>
            </a:r>
            <a:r>
              <a:rPr lang="en-US" altLang="en-US" sz="2000" i="1" dirty="0"/>
              <a:t>deep copy (</a:t>
            </a:r>
            <a:r>
              <a:rPr lang="en-US" altLang="en-US" sz="2000" b="1" i="1" dirty="0"/>
              <a:t>v2</a:t>
            </a:r>
            <a:r>
              <a:rPr lang="en-US" altLang="en-US" sz="2000" i="1" dirty="0"/>
              <a:t> gets its own copy of </a:t>
            </a:r>
            <a:r>
              <a:rPr lang="en-US" altLang="en-US" sz="2000" b="1" i="1" dirty="0"/>
              <a:t>v1</a:t>
            </a:r>
            <a:r>
              <a:rPr lang="ja-JP" altLang="en-US" sz="2000" i="1" dirty="0"/>
              <a:t>’</a:t>
            </a:r>
            <a:r>
              <a:rPr lang="en-US" altLang="ja-JP" sz="2000" i="1" dirty="0"/>
              <a:t>s elements)</a:t>
            </a:r>
          </a:p>
          <a:p>
            <a:pPr eaLnBrk="1" hangingPunct="1">
              <a:lnSpc>
                <a:spcPct val="80000"/>
              </a:lnSpc>
              <a:buFont typeface="Wingdings" panose="05000000000000000000" pitchFamily="2" charset="2"/>
              <a:buNone/>
              <a:defRPr/>
            </a:pPr>
            <a:r>
              <a:rPr lang="en-US" altLang="en-US" sz="2000" b="1" dirty="0"/>
              <a:t>v2[0] = 3;		// </a:t>
            </a:r>
            <a:r>
              <a:rPr lang="en-US" altLang="en-US" sz="2000" b="1" i="1" dirty="0"/>
              <a:t>v1[0] </a:t>
            </a:r>
            <a:r>
              <a:rPr lang="en-US" altLang="en-US" sz="2000" i="1" dirty="0"/>
              <a:t>is still 2</a:t>
            </a:r>
          </a:p>
          <a:p>
            <a:pPr eaLnBrk="1" hangingPunct="1">
              <a:lnSpc>
                <a:spcPct val="80000"/>
              </a:lnSpc>
              <a:buFont typeface="Wingdings" panose="05000000000000000000" pitchFamily="2" charset="2"/>
              <a:buNone/>
              <a:defRPr/>
            </a:pPr>
            <a:endParaRPr lang="en-US" altLang="en-US" sz="2000" dirty="0"/>
          </a:p>
        </p:txBody>
      </p:sp>
      <p:sp>
        <p:nvSpPr>
          <p:cNvPr id="21"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AA57086B-1801-433B-ADBF-55300DFC7FDC}" type="slidenum">
              <a:rPr lang="en-US" altLang="en-US" sz="1400">
                <a:latin typeface="Arial" panose="020B0604020202020204" pitchFamily="34" charset="0"/>
              </a:rPr>
              <a:pPr>
                <a:spcBef>
                  <a:spcPct val="0"/>
                </a:spcBef>
                <a:buClrTx/>
                <a:buSzTx/>
                <a:buFontTx/>
                <a:buNone/>
              </a:pPr>
              <a:t>22</a:t>
            </a:fld>
            <a:endParaRPr lang="en-US" altLang="en-US" sz="1400">
              <a:latin typeface="Arial" panose="020B0604020202020204" pitchFamily="34" charset="0"/>
            </a:endParaRPr>
          </a:p>
        </p:txBody>
      </p:sp>
      <p:sp>
        <p:nvSpPr>
          <p:cNvPr id="79877" name="Rectangle 5"/>
          <p:cNvSpPr>
            <a:spLocks noChangeArrowheads="1"/>
          </p:cNvSpPr>
          <p:nvPr/>
        </p:nvSpPr>
        <p:spPr bwMode="auto">
          <a:xfrm>
            <a:off x="8915400" y="46482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lang="en-US" strike="sngStrike" dirty="0">
                <a:latin typeface="Arial" charset="0"/>
                <a:cs typeface="Arial" charset="0"/>
              </a:rPr>
              <a:t> 9 </a:t>
            </a:r>
            <a:r>
              <a:rPr lang="en-US" dirty="0">
                <a:latin typeface="Arial" charset="0"/>
                <a:cs typeface="Arial" charset="0"/>
              </a:rPr>
              <a:t>  7</a:t>
            </a:r>
          </a:p>
        </p:txBody>
      </p:sp>
      <p:sp>
        <p:nvSpPr>
          <p:cNvPr id="21510" name="Text Box 7"/>
          <p:cNvSpPr txBox="1">
            <a:spLocks noChangeArrowheads="1"/>
          </p:cNvSpPr>
          <p:nvPr/>
        </p:nvSpPr>
        <p:spPr bwMode="auto">
          <a:xfrm>
            <a:off x="7924800" y="4724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r1:</a:t>
            </a:r>
          </a:p>
        </p:txBody>
      </p:sp>
      <p:sp>
        <p:nvSpPr>
          <p:cNvPr id="21511" name="Text Box 8"/>
          <p:cNvSpPr txBox="1">
            <a:spLocks noChangeArrowheads="1"/>
          </p:cNvSpPr>
          <p:nvPr/>
        </p:nvSpPr>
        <p:spPr bwMode="auto">
          <a:xfrm>
            <a:off x="7315200" y="4724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r2:</a:t>
            </a:r>
          </a:p>
        </p:txBody>
      </p:sp>
      <p:sp>
        <p:nvSpPr>
          <p:cNvPr id="21512" name="Text Box 11"/>
          <p:cNvSpPr txBox="1">
            <a:spLocks noChangeArrowheads="1"/>
          </p:cNvSpPr>
          <p:nvPr/>
        </p:nvSpPr>
        <p:spPr bwMode="auto">
          <a:xfrm>
            <a:off x="8458200" y="4724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b:</a:t>
            </a:r>
          </a:p>
        </p:txBody>
      </p:sp>
      <p:sp>
        <p:nvSpPr>
          <p:cNvPr id="79884" name="Rectangle 12"/>
          <p:cNvSpPr>
            <a:spLocks noChangeArrowheads="1"/>
          </p:cNvSpPr>
          <p:nvPr/>
        </p:nvSpPr>
        <p:spPr bwMode="auto">
          <a:xfrm>
            <a:off x="1600200" y="4648200"/>
            <a:ext cx="8229600" cy="1676400"/>
          </a:xfrm>
          <a:prstGeom prst="rect">
            <a:avLst/>
          </a:prstGeom>
          <a:noFill/>
          <a:ln w="9525">
            <a:noFill/>
            <a:miter lim="800000"/>
            <a:headEnd/>
            <a:tailEnd/>
          </a:ln>
          <a:effectLst/>
        </p:spPr>
        <p:txBody>
          <a:bodyPr/>
          <a:lstStyle>
            <a:lvl1pPr marL="342900" indent="-342900">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spcBef>
                <a:spcPct val="20000"/>
              </a:spcBef>
              <a:buClr>
                <a:schemeClr val="hlink"/>
              </a:buClr>
              <a:buSzPct val="65000"/>
              <a:buFont typeface="Wingdings" pitchFamily="2" charset="2"/>
              <a:buNone/>
              <a:defRPr/>
            </a:pPr>
            <a:r>
              <a:rPr lang="en-US" altLang="en-US" sz="2000" b="1" dirty="0" err="1">
                <a:latin typeface="Times New Roman" pitchFamily="18" charset="0"/>
                <a:cs typeface="Times New Roman" pitchFamily="18" charset="0"/>
              </a:rPr>
              <a:t>int</a:t>
            </a:r>
            <a:r>
              <a:rPr lang="en-US" altLang="en-US" sz="2000" b="1" dirty="0">
                <a:latin typeface="Times New Roman" pitchFamily="18" charset="0"/>
                <a:cs typeface="Times New Roman" pitchFamily="18" charset="0"/>
              </a:rPr>
              <a:t> b = 9; </a:t>
            </a:r>
            <a:endParaRPr lang="en-US" altLang="en-US" sz="1000" dirty="0">
              <a:latin typeface="Times New Roman" pitchFamily="18" charset="0"/>
              <a:cs typeface="Times New Roman" pitchFamily="18" charset="0"/>
            </a:endParaRPr>
          </a:p>
          <a:p>
            <a:pPr eaLnBrk="1" hangingPunct="1">
              <a:spcBef>
                <a:spcPct val="20000"/>
              </a:spcBef>
              <a:buClr>
                <a:schemeClr val="hlink"/>
              </a:buClr>
              <a:buSzPct val="65000"/>
              <a:buFont typeface="Wingdings" pitchFamily="2" charset="2"/>
              <a:buNone/>
              <a:defRPr/>
            </a:pPr>
            <a:r>
              <a:rPr lang="en-US" altLang="en-US" sz="2000" b="1" dirty="0" err="1">
                <a:latin typeface="Times New Roman" pitchFamily="18" charset="0"/>
                <a:cs typeface="Times New Roman" pitchFamily="18" charset="0"/>
              </a:rPr>
              <a:t>int</a:t>
            </a:r>
            <a:r>
              <a:rPr lang="en-US" altLang="en-US" sz="2000" b="1" dirty="0">
                <a:latin typeface="Times New Roman" pitchFamily="18" charset="0"/>
                <a:cs typeface="Times New Roman" pitchFamily="18" charset="0"/>
              </a:rPr>
              <a:t>&amp; r1 = b;</a:t>
            </a:r>
          </a:p>
          <a:p>
            <a:pPr eaLnBrk="1" hangingPunct="1">
              <a:spcBef>
                <a:spcPct val="20000"/>
              </a:spcBef>
              <a:buClr>
                <a:schemeClr val="hlink"/>
              </a:buClr>
              <a:buSzPct val="65000"/>
              <a:buFont typeface="Wingdings" pitchFamily="2" charset="2"/>
              <a:buNone/>
              <a:defRPr/>
            </a:pPr>
            <a:r>
              <a:rPr lang="en-US" altLang="en-US" sz="2000" b="1" dirty="0" err="1">
                <a:latin typeface="Times New Roman" pitchFamily="18" charset="0"/>
                <a:cs typeface="Times New Roman" pitchFamily="18" charset="0"/>
              </a:rPr>
              <a:t>int</a:t>
            </a:r>
            <a:r>
              <a:rPr lang="en-US" altLang="en-US" sz="2000" b="1" dirty="0">
                <a:latin typeface="Times New Roman" pitchFamily="18" charset="0"/>
                <a:cs typeface="Times New Roman" pitchFamily="18" charset="0"/>
              </a:rPr>
              <a:t>&amp; r2 = r1;	// </a:t>
            </a:r>
            <a:r>
              <a:rPr lang="en-US" altLang="en-US" sz="2000" i="1" dirty="0">
                <a:latin typeface="Times New Roman" pitchFamily="18" charset="0"/>
                <a:cs typeface="Times New Roman" pitchFamily="18" charset="0"/>
              </a:rPr>
              <a:t>shallow copy (</a:t>
            </a:r>
            <a:r>
              <a:rPr lang="en-US" altLang="en-US" sz="2000" b="1" i="1" dirty="0">
                <a:latin typeface="Times New Roman" pitchFamily="18" charset="0"/>
                <a:cs typeface="Times New Roman" pitchFamily="18" charset="0"/>
              </a:rPr>
              <a:t>r2 </a:t>
            </a:r>
            <a:r>
              <a:rPr lang="en-US" altLang="en-US" sz="2000" i="1" dirty="0">
                <a:latin typeface="Times New Roman" pitchFamily="18" charset="0"/>
                <a:cs typeface="Times New Roman" pitchFamily="18" charset="0"/>
              </a:rPr>
              <a:t>refers to the same variable as</a:t>
            </a:r>
            <a:r>
              <a:rPr lang="en-US" altLang="en-US" sz="2000" b="1" i="1" dirty="0">
                <a:latin typeface="Times New Roman" pitchFamily="18" charset="0"/>
                <a:cs typeface="Times New Roman" pitchFamily="18" charset="0"/>
              </a:rPr>
              <a:t> r1</a:t>
            </a:r>
            <a:r>
              <a:rPr lang="en-US" altLang="en-US" sz="2000" i="1" dirty="0">
                <a:latin typeface="Times New Roman" pitchFamily="18" charset="0"/>
                <a:cs typeface="Times New Roman" pitchFamily="18" charset="0"/>
              </a:rPr>
              <a:t>)</a:t>
            </a:r>
          </a:p>
          <a:p>
            <a:pPr eaLnBrk="1" hangingPunct="1">
              <a:spcBef>
                <a:spcPct val="20000"/>
              </a:spcBef>
              <a:buClr>
                <a:schemeClr val="hlink"/>
              </a:buClr>
              <a:buSzPct val="65000"/>
              <a:buFont typeface="Wingdings" pitchFamily="2" charset="2"/>
              <a:buNone/>
              <a:defRPr/>
            </a:pPr>
            <a:r>
              <a:rPr lang="en-US" altLang="en-US" sz="2000" b="1" dirty="0">
                <a:latin typeface="Times New Roman" pitchFamily="18" charset="0"/>
                <a:cs typeface="Times New Roman" pitchFamily="18" charset="0"/>
              </a:rPr>
              <a:t>r2 = 7;		// </a:t>
            </a:r>
            <a:r>
              <a:rPr lang="en-US" altLang="en-US" sz="2000" b="1" i="1" dirty="0">
                <a:latin typeface="Times New Roman" pitchFamily="18" charset="0"/>
                <a:cs typeface="Times New Roman" pitchFamily="18" charset="0"/>
              </a:rPr>
              <a:t>b </a:t>
            </a:r>
            <a:r>
              <a:rPr lang="en-US" altLang="en-US" sz="2000" i="1" dirty="0">
                <a:latin typeface="Times New Roman" pitchFamily="18" charset="0"/>
                <a:cs typeface="Times New Roman" pitchFamily="18" charset="0"/>
              </a:rPr>
              <a:t>becomes 7</a:t>
            </a:r>
          </a:p>
        </p:txBody>
      </p:sp>
      <p:sp>
        <p:nvSpPr>
          <p:cNvPr id="21514" name="Rectangle 13"/>
          <p:cNvSpPr>
            <a:spLocks noChangeArrowheads="1"/>
          </p:cNvSpPr>
          <p:nvPr/>
        </p:nvSpPr>
        <p:spPr bwMode="auto">
          <a:xfrm>
            <a:off x="5638800" y="10668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1515" name="Rectangle 14"/>
          <p:cNvSpPr>
            <a:spLocks noChangeArrowheads="1"/>
          </p:cNvSpPr>
          <p:nvPr/>
        </p:nvSpPr>
        <p:spPr bwMode="auto">
          <a:xfrm>
            <a:off x="7086600" y="19050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21516" name="Rectangle 15"/>
          <p:cNvSpPr>
            <a:spLocks noChangeArrowheads="1"/>
          </p:cNvSpPr>
          <p:nvPr/>
        </p:nvSpPr>
        <p:spPr bwMode="auto">
          <a:xfrm>
            <a:off x="8915400" y="9906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1517" name="Text Box 16"/>
          <p:cNvSpPr txBox="1">
            <a:spLocks noChangeArrowheads="1"/>
          </p:cNvSpPr>
          <p:nvPr/>
        </p:nvSpPr>
        <p:spPr bwMode="auto">
          <a:xfrm>
            <a:off x="4419600" y="1143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21518" name="Text Box 17"/>
          <p:cNvSpPr txBox="1">
            <a:spLocks noChangeArrowheads="1"/>
          </p:cNvSpPr>
          <p:nvPr/>
        </p:nvSpPr>
        <p:spPr bwMode="auto">
          <a:xfrm>
            <a:off x="7696200" y="1066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21519" name="Line 18"/>
          <p:cNvSpPr>
            <a:spLocks noChangeShapeType="1"/>
          </p:cNvSpPr>
          <p:nvPr/>
        </p:nvSpPr>
        <p:spPr bwMode="auto">
          <a:xfrm>
            <a:off x="6019800" y="12954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1520" name="Line 19"/>
          <p:cNvSpPr>
            <a:spLocks noChangeShapeType="1"/>
          </p:cNvSpPr>
          <p:nvPr/>
        </p:nvSpPr>
        <p:spPr bwMode="auto">
          <a:xfrm flipH="1">
            <a:off x="9220200" y="1295400"/>
            <a:ext cx="76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1521" name="Rectangle 25"/>
          <p:cNvSpPr>
            <a:spLocks noChangeArrowheads="1"/>
          </p:cNvSpPr>
          <p:nvPr/>
        </p:nvSpPr>
        <p:spPr bwMode="auto">
          <a:xfrm>
            <a:off x="6324600" y="19050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21522" name="Rectangle 26"/>
          <p:cNvSpPr>
            <a:spLocks noChangeArrowheads="1"/>
          </p:cNvSpPr>
          <p:nvPr/>
        </p:nvSpPr>
        <p:spPr bwMode="auto">
          <a:xfrm>
            <a:off x="9677400" y="24384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79899" name="Rectangle 27"/>
          <p:cNvSpPr>
            <a:spLocks noChangeArrowheads="1"/>
          </p:cNvSpPr>
          <p:nvPr/>
        </p:nvSpPr>
        <p:spPr bwMode="auto">
          <a:xfrm>
            <a:off x="8915400" y="24384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lang="en-US" strike="sngStrike" dirty="0">
                <a:latin typeface="Arial" charset="0"/>
                <a:cs typeface="Arial" charset="0"/>
              </a:rPr>
              <a:t> 2 </a:t>
            </a:r>
            <a:r>
              <a:rPr lang="en-US" dirty="0">
                <a:latin typeface="Arial" charset="0"/>
                <a:cs typeface="Arial" charset="0"/>
              </a:rPr>
              <a:t> 3</a:t>
            </a:r>
          </a:p>
        </p:txBody>
      </p:sp>
      <p:sp>
        <p:nvSpPr>
          <p:cNvPr id="21524" name="Rectangle 28"/>
          <p:cNvSpPr>
            <a:spLocks noChangeArrowheads="1"/>
          </p:cNvSpPr>
          <p:nvPr/>
        </p:nvSpPr>
        <p:spPr bwMode="auto">
          <a:xfrm>
            <a:off x="4953000" y="1066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21525" name="Rectangle 29"/>
          <p:cNvSpPr>
            <a:spLocks noChangeArrowheads="1"/>
          </p:cNvSpPr>
          <p:nvPr/>
        </p:nvSpPr>
        <p:spPr bwMode="auto">
          <a:xfrm>
            <a:off x="8229600" y="9906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Tree>
    <p:extLst>
      <p:ext uri="{BB962C8B-B14F-4D97-AF65-F5344CB8AC3E}">
        <p14:creationId xmlns:p14="http://schemas.microsoft.com/office/powerpoint/2010/main" val="293815976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Move</a:t>
            </a:r>
            <a:endParaRPr lang="en-US" dirty="0"/>
          </a:p>
        </p:txBody>
      </p:sp>
      <p:sp>
        <p:nvSpPr>
          <p:cNvPr id="3" name="Content Placeholder 2"/>
          <p:cNvSpPr>
            <a:spLocks noGrp="1"/>
          </p:cNvSpPr>
          <p:nvPr>
            <p:ph idx="1"/>
          </p:nvPr>
        </p:nvSpPr>
        <p:spPr/>
        <p:txBody>
          <a:bodyPr/>
          <a:lstStyle/>
          <a:p>
            <a:pPr>
              <a:defRPr/>
            </a:pPr>
            <a:r>
              <a:rPr lang="en-US" dirty="0"/>
              <a:t>Consider</a:t>
            </a:r>
          </a:p>
          <a:p>
            <a:pPr marL="457200" lvl="1" indent="0">
              <a:buNone/>
              <a:defRPr/>
            </a:pPr>
            <a:r>
              <a:rPr lang="en-US" sz="2000" b="1" dirty="0"/>
              <a:t>vector fill(istream&amp; is)</a:t>
            </a:r>
          </a:p>
          <a:p>
            <a:pPr marL="457200" lvl="1" indent="0">
              <a:buNone/>
              <a:defRPr/>
            </a:pPr>
            <a:r>
              <a:rPr lang="en-US" sz="2000" b="1" dirty="0"/>
              <a:t>{</a:t>
            </a:r>
          </a:p>
          <a:p>
            <a:pPr marL="457200" lvl="1" indent="0">
              <a:buNone/>
              <a:defRPr/>
            </a:pPr>
            <a:r>
              <a:rPr lang="en-US" sz="2000" b="1" dirty="0"/>
              <a:t>     vector res;</a:t>
            </a:r>
          </a:p>
          <a:p>
            <a:pPr marL="457200" lvl="1" indent="0">
              <a:buNone/>
              <a:defRPr/>
            </a:pPr>
            <a:r>
              <a:rPr lang="en-US" sz="2000" b="1" dirty="0"/>
              <a:t>     for (double x; is&gt;&gt;x; ) </a:t>
            </a:r>
            <a:r>
              <a:rPr lang="en-US" sz="2000" b="1" dirty="0" err="1"/>
              <a:t>res.push_back</a:t>
            </a:r>
            <a:r>
              <a:rPr lang="en-US" sz="2000" b="1" dirty="0"/>
              <a:t>(x);</a:t>
            </a:r>
          </a:p>
          <a:p>
            <a:pPr marL="457200" lvl="1" indent="0">
              <a:buNone/>
              <a:defRPr/>
            </a:pPr>
            <a:r>
              <a:rPr lang="en-US" sz="2000" b="1" dirty="0"/>
              <a:t>     return res;	// </a:t>
            </a:r>
            <a:r>
              <a:rPr lang="en-US" sz="2000" i="1" dirty="0"/>
              <a:t>returning a copy of res could be expensive</a:t>
            </a:r>
          </a:p>
          <a:p>
            <a:pPr marL="457200" lvl="1" indent="0">
              <a:buNone/>
              <a:defRPr/>
            </a:pPr>
            <a:r>
              <a:rPr lang="en-US" sz="2000" b="1" dirty="0"/>
              <a:t>			// </a:t>
            </a:r>
            <a:r>
              <a:rPr lang="en-US" sz="2000" i="1" dirty="0"/>
              <a:t>returning a copy of res would be silly!</a:t>
            </a:r>
          </a:p>
          <a:p>
            <a:pPr marL="457200" lvl="1" indent="0">
              <a:buNone/>
              <a:defRPr/>
            </a:pPr>
            <a:r>
              <a:rPr lang="en-US" sz="2000" b="1" dirty="0"/>
              <a:t>}</a:t>
            </a:r>
          </a:p>
          <a:p>
            <a:pPr marL="457200" lvl="1" indent="0">
              <a:buNone/>
              <a:defRPr/>
            </a:pPr>
            <a:r>
              <a:rPr lang="en-US" sz="2000" b="1" dirty="0"/>
              <a:t> </a:t>
            </a:r>
          </a:p>
          <a:p>
            <a:pPr marL="457200" lvl="1" indent="0">
              <a:buNone/>
              <a:defRPr/>
            </a:pPr>
            <a:r>
              <a:rPr lang="en-US" sz="2000" b="1" dirty="0"/>
              <a:t>void use()</a:t>
            </a:r>
          </a:p>
          <a:p>
            <a:pPr marL="457200" lvl="1" indent="0">
              <a:buNone/>
              <a:defRPr/>
            </a:pPr>
            <a:r>
              <a:rPr lang="en-US" sz="2000" b="1" dirty="0"/>
              <a:t>{</a:t>
            </a:r>
          </a:p>
          <a:p>
            <a:pPr marL="457200" lvl="1" indent="0">
              <a:buNone/>
              <a:defRPr/>
            </a:pPr>
            <a:r>
              <a:rPr lang="en-US" sz="2000" b="1" dirty="0"/>
              <a:t>     vector </a:t>
            </a:r>
            <a:r>
              <a:rPr lang="en-US" sz="2000" b="1" dirty="0" err="1"/>
              <a:t>vec</a:t>
            </a:r>
            <a:r>
              <a:rPr lang="en-US" sz="2000" b="1" dirty="0"/>
              <a:t> = fill(</a:t>
            </a:r>
            <a:r>
              <a:rPr lang="en-US" sz="2000" b="1" dirty="0" err="1"/>
              <a:t>cin</a:t>
            </a:r>
            <a:r>
              <a:rPr lang="en-US" sz="2000" b="1" dirty="0"/>
              <a:t>);</a:t>
            </a:r>
          </a:p>
          <a:p>
            <a:pPr marL="457200" lvl="1" indent="0">
              <a:buNone/>
              <a:defRPr/>
            </a:pPr>
            <a:r>
              <a:rPr lang="en-US" sz="2000" b="1" dirty="0"/>
              <a:t>     // </a:t>
            </a:r>
            <a:r>
              <a:rPr lang="en-GB" sz="2000" i="1" dirty="0"/>
              <a:t>… use </a:t>
            </a:r>
            <a:r>
              <a:rPr lang="en-GB" sz="2000" i="1" dirty="0" err="1"/>
              <a:t>vec</a:t>
            </a:r>
            <a:r>
              <a:rPr lang="en-GB" sz="2000" i="1" dirty="0"/>
              <a:t> …</a:t>
            </a:r>
            <a:endParaRPr lang="en-US" sz="2000" i="1" dirty="0"/>
          </a:p>
          <a:p>
            <a:pPr marL="45720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14050B9-AA69-4114-A217-ABF158B2B52B}" type="slidenum">
              <a:rPr lang="en-US" altLang="en-US">
                <a:latin typeface="Arial" panose="020B0604020202020204" pitchFamily="34" charset="0"/>
              </a:rPr>
              <a:pPr/>
              <a:t>23</a:t>
            </a:fld>
            <a:endParaRPr lang="en-US" altLang="en-US">
              <a:latin typeface="Arial" panose="020B0604020202020204" pitchFamily="34" charset="0"/>
            </a:endParaRPr>
          </a:p>
        </p:txBody>
      </p:sp>
    </p:spTree>
    <p:extLst>
      <p:ext uri="{BB962C8B-B14F-4D97-AF65-F5344CB8AC3E}">
        <p14:creationId xmlns:p14="http://schemas.microsoft.com/office/powerpoint/2010/main" val="350051991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we want: Move</a:t>
            </a:r>
            <a:endParaRPr lang="en-US" dirty="0"/>
          </a:p>
        </p:txBody>
      </p:sp>
      <p:sp>
        <p:nvSpPr>
          <p:cNvPr id="3" name="Content Placeholder 2"/>
          <p:cNvSpPr>
            <a:spLocks noGrp="1"/>
          </p:cNvSpPr>
          <p:nvPr>
            <p:ph idx="1"/>
          </p:nvPr>
        </p:nvSpPr>
        <p:spPr/>
        <p:txBody>
          <a:bodyPr/>
          <a:lstStyle/>
          <a:p>
            <a:pPr>
              <a:defRPr/>
            </a:pPr>
            <a:r>
              <a:rPr lang="en-US" dirty="0"/>
              <a:t>Before </a:t>
            </a:r>
            <a:r>
              <a:rPr lang="en-US" b="1" dirty="0"/>
              <a:t>return res; </a:t>
            </a:r>
            <a:r>
              <a:rPr lang="en-US" dirty="0"/>
              <a:t>in </a:t>
            </a:r>
            <a:r>
              <a:rPr lang="en-US" b="1" dirty="0"/>
              <a:t>fill()</a:t>
            </a:r>
          </a:p>
          <a:p>
            <a:pPr>
              <a:defRPr/>
            </a:pPr>
            <a:endParaRPr lang="en-US" b="1" dirty="0"/>
          </a:p>
          <a:p>
            <a:pPr>
              <a:defRPr/>
            </a:pPr>
            <a:endParaRPr lang="en-US" b="1" dirty="0"/>
          </a:p>
          <a:p>
            <a:pPr>
              <a:defRPr/>
            </a:pPr>
            <a:endParaRPr lang="en-US" b="1" dirty="0"/>
          </a:p>
          <a:p>
            <a:pPr>
              <a:defRPr/>
            </a:pPr>
            <a:endParaRPr lang="en-US" b="1" dirty="0"/>
          </a:p>
          <a:p>
            <a:pPr marL="342900" lvl="1" indent="-342900">
              <a:buClr>
                <a:schemeClr val="hlink"/>
              </a:buClr>
              <a:defRPr/>
            </a:pPr>
            <a:endParaRPr lang="en-US" sz="1200" dirty="0"/>
          </a:p>
          <a:p>
            <a:pPr marL="342900" lvl="1" indent="-342900">
              <a:buClr>
                <a:schemeClr val="hlink"/>
              </a:buClr>
              <a:defRPr/>
            </a:pPr>
            <a:r>
              <a:rPr lang="en-US" dirty="0"/>
              <a:t>After </a:t>
            </a:r>
            <a:r>
              <a:rPr lang="en-US" b="1" dirty="0"/>
              <a:t>return res; </a:t>
            </a:r>
            <a:endParaRPr lang="en-US" b="1" dirty="0" smtClean="0"/>
          </a:p>
          <a:p>
            <a:pPr marL="342900" lvl="1" indent="-342900">
              <a:buClr>
                <a:schemeClr val="hlink"/>
              </a:buClr>
              <a:defRPr/>
            </a:pPr>
            <a:r>
              <a:rPr lang="en-US" dirty="0" smtClean="0"/>
              <a:t>(</a:t>
            </a:r>
            <a:r>
              <a:rPr lang="en-US" dirty="0"/>
              <a:t>after </a:t>
            </a:r>
            <a:r>
              <a:rPr lang="en-US" b="1" dirty="0"/>
              <a:t>vector </a:t>
            </a:r>
            <a:r>
              <a:rPr lang="en-US" b="1" dirty="0" err="1"/>
              <a:t>vec</a:t>
            </a:r>
            <a:r>
              <a:rPr lang="en-US" b="1" dirty="0"/>
              <a:t> = fill(</a:t>
            </a:r>
            <a:r>
              <a:rPr lang="en-US" b="1" dirty="0" err="1"/>
              <a:t>cin</a:t>
            </a:r>
            <a:r>
              <a:rPr lang="en-US" b="1" dirty="0"/>
              <a:t>); </a:t>
            </a:r>
            <a:r>
              <a:rPr lang="en-US" dirty="0"/>
              <a:t>)</a:t>
            </a:r>
          </a:p>
          <a:p>
            <a:pPr marL="0" indent="0">
              <a:buNone/>
              <a:defRPr/>
            </a:pPr>
            <a:endParaRPr lang="en-US" b="1" dirty="0" smtClean="0"/>
          </a:p>
          <a:p>
            <a:pPr>
              <a:defRPr/>
            </a:pPr>
            <a:endParaRPr lang="en-US" b="1" dirty="0"/>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59774910-BDAA-42A9-90EF-54C4E05E7E5F}" type="slidenum">
              <a:rPr lang="en-US" altLang="en-US">
                <a:latin typeface="Arial" panose="020B0604020202020204" pitchFamily="34" charset="0"/>
              </a:rPr>
              <a:pPr/>
              <a:t>24</a:t>
            </a:fld>
            <a:endParaRPr lang="en-US" altLang="en-US">
              <a:latin typeface="Arial" panose="020B0604020202020204" pitchFamily="34" charset="0"/>
            </a:endParaRPr>
          </a:p>
        </p:txBody>
      </p:sp>
      <p:sp>
        <p:nvSpPr>
          <p:cNvPr id="23558" name="Rectangle 6"/>
          <p:cNvSpPr>
            <a:spLocks noChangeArrowheads="1"/>
          </p:cNvSpPr>
          <p:nvPr/>
        </p:nvSpPr>
        <p:spPr bwMode="auto">
          <a:xfrm>
            <a:off x="7620000" y="1905000"/>
            <a:ext cx="13716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Tahoma" panose="020B0604030504040204" pitchFamily="34" charset="0"/>
              </a:rPr>
              <a:t>uninitialized</a:t>
            </a:r>
          </a:p>
        </p:txBody>
      </p:sp>
      <p:sp>
        <p:nvSpPr>
          <p:cNvPr id="23559" name="Rectangle 9"/>
          <p:cNvSpPr>
            <a:spLocks noChangeArrowheads="1"/>
          </p:cNvSpPr>
          <p:nvPr/>
        </p:nvSpPr>
        <p:spPr bwMode="auto">
          <a:xfrm>
            <a:off x="76200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23560" name="Rectangle 10"/>
          <p:cNvSpPr>
            <a:spLocks noChangeArrowheads="1"/>
          </p:cNvSpPr>
          <p:nvPr/>
        </p:nvSpPr>
        <p:spPr bwMode="auto">
          <a:xfrm>
            <a:off x="83058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1" name="Text Box 11"/>
          <p:cNvSpPr txBox="1">
            <a:spLocks noChangeArrowheads="1"/>
          </p:cNvSpPr>
          <p:nvPr/>
        </p:nvSpPr>
        <p:spPr bwMode="auto">
          <a:xfrm>
            <a:off x="7010400" y="1981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vec:</a:t>
            </a:r>
          </a:p>
        </p:txBody>
      </p:sp>
      <p:sp>
        <p:nvSpPr>
          <p:cNvPr id="23562" name="Text Box 12"/>
          <p:cNvSpPr txBox="1">
            <a:spLocks noChangeArrowheads="1"/>
          </p:cNvSpPr>
          <p:nvPr/>
        </p:nvSpPr>
        <p:spPr bwMode="auto">
          <a:xfrm>
            <a:off x="7086600" y="2971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res:</a:t>
            </a:r>
          </a:p>
        </p:txBody>
      </p:sp>
      <p:sp>
        <p:nvSpPr>
          <p:cNvPr id="23563" name="Line 14"/>
          <p:cNvSpPr>
            <a:spLocks noChangeShapeType="1"/>
          </p:cNvSpPr>
          <p:nvPr/>
        </p:nvSpPr>
        <p:spPr bwMode="auto">
          <a:xfrm flipV="1">
            <a:off x="8610600" y="3200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3564" name="Rectangle 15"/>
          <p:cNvSpPr>
            <a:spLocks noChangeArrowheads="1"/>
          </p:cNvSpPr>
          <p:nvPr/>
        </p:nvSpPr>
        <p:spPr bwMode="auto">
          <a:xfrm>
            <a:off x="96774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5" name="Rectangle 16"/>
          <p:cNvSpPr>
            <a:spLocks noChangeArrowheads="1"/>
          </p:cNvSpPr>
          <p:nvPr/>
        </p:nvSpPr>
        <p:spPr bwMode="auto">
          <a:xfrm>
            <a:off x="103632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6" name="Rectangle 17"/>
          <p:cNvSpPr>
            <a:spLocks noChangeArrowheads="1"/>
          </p:cNvSpPr>
          <p:nvPr/>
        </p:nvSpPr>
        <p:spPr bwMode="auto">
          <a:xfrm>
            <a:off x="110490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7" name="Rectangle 4"/>
          <p:cNvSpPr>
            <a:spLocks noChangeArrowheads="1"/>
          </p:cNvSpPr>
          <p:nvPr/>
        </p:nvSpPr>
        <p:spPr bwMode="auto">
          <a:xfrm>
            <a:off x="7772400" y="4343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23568" name="Rectangle 6"/>
          <p:cNvSpPr>
            <a:spLocks noChangeArrowheads="1"/>
          </p:cNvSpPr>
          <p:nvPr/>
        </p:nvSpPr>
        <p:spPr bwMode="auto">
          <a:xfrm>
            <a:off x="8458200" y="4343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9" name="Rectangle 9"/>
          <p:cNvSpPr>
            <a:spLocks noChangeArrowheads="1"/>
          </p:cNvSpPr>
          <p:nvPr/>
        </p:nvSpPr>
        <p:spPr bwMode="auto">
          <a:xfrm>
            <a:off x="7772400" y="5410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23570" name="Rectangle 10"/>
          <p:cNvSpPr>
            <a:spLocks noChangeArrowheads="1"/>
          </p:cNvSpPr>
          <p:nvPr/>
        </p:nvSpPr>
        <p:spPr bwMode="auto">
          <a:xfrm>
            <a:off x="8458200" y="5410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Tahoma" panose="020B0604030504040204" pitchFamily="34" charset="0"/>
              </a:rPr>
              <a:t>nullptr</a:t>
            </a:r>
          </a:p>
        </p:txBody>
      </p:sp>
      <p:sp>
        <p:nvSpPr>
          <p:cNvPr id="23571" name="Text Box 11"/>
          <p:cNvSpPr txBox="1">
            <a:spLocks noChangeArrowheads="1"/>
          </p:cNvSpPr>
          <p:nvPr/>
        </p:nvSpPr>
        <p:spPr bwMode="auto">
          <a:xfrm>
            <a:off x="7162800" y="4419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vec:</a:t>
            </a:r>
          </a:p>
        </p:txBody>
      </p:sp>
      <p:sp>
        <p:nvSpPr>
          <p:cNvPr id="23572" name="Text Box 12"/>
          <p:cNvSpPr txBox="1">
            <a:spLocks noChangeArrowheads="1"/>
          </p:cNvSpPr>
          <p:nvPr/>
        </p:nvSpPr>
        <p:spPr bwMode="auto">
          <a:xfrm>
            <a:off x="7239000" y="5410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res:</a:t>
            </a:r>
          </a:p>
        </p:txBody>
      </p:sp>
      <p:sp>
        <p:nvSpPr>
          <p:cNvPr id="23573" name="Line 13"/>
          <p:cNvSpPr>
            <a:spLocks noChangeShapeType="1"/>
          </p:cNvSpPr>
          <p:nvPr/>
        </p:nvSpPr>
        <p:spPr bwMode="auto">
          <a:xfrm flipV="1">
            <a:off x="8763000" y="3200400"/>
            <a:ext cx="9144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354796118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Move Constructor and assignment</a:t>
            </a:r>
            <a:endParaRPr lang="en-US" dirty="0"/>
          </a:p>
        </p:txBody>
      </p:sp>
      <p:sp>
        <p:nvSpPr>
          <p:cNvPr id="3" name="Content Placeholder 2"/>
          <p:cNvSpPr>
            <a:spLocks noGrp="1"/>
          </p:cNvSpPr>
          <p:nvPr>
            <p:ph idx="1"/>
          </p:nvPr>
        </p:nvSpPr>
        <p:spPr/>
        <p:txBody>
          <a:bodyPr/>
          <a:lstStyle/>
          <a:p>
            <a:pPr>
              <a:defRPr/>
            </a:pPr>
            <a:r>
              <a:rPr lang="en-US" dirty="0"/>
              <a:t>Define move operations to “steal” representation</a:t>
            </a:r>
          </a:p>
          <a:p>
            <a:pPr>
              <a:defRPr/>
            </a:pPr>
            <a:endParaRPr lang="en-US" dirty="0"/>
          </a:p>
          <a:p>
            <a:pPr marL="457200" lvl="1" indent="0">
              <a:buNone/>
              <a:defRPr/>
            </a:pPr>
            <a:r>
              <a:rPr lang="en-US" sz="2000" b="1" dirty="0"/>
              <a:t>class vector {</a:t>
            </a:r>
          </a:p>
          <a:p>
            <a:pPr marL="457200" lvl="1" indent="0">
              <a:buNone/>
              <a:defRPr/>
            </a:pPr>
            <a:r>
              <a:rPr lang="en-US" sz="2000" b="1" dirty="0"/>
              <a:t>      int </a:t>
            </a:r>
            <a:r>
              <a:rPr lang="en-US" sz="2000" b="1" dirty="0" err="1"/>
              <a:t>sz</a:t>
            </a:r>
            <a:r>
              <a:rPr lang="en-US" sz="2000" b="1" dirty="0"/>
              <a:t>;</a:t>
            </a:r>
          </a:p>
          <a:p>
            <a:pPr marL="457200" lvl="1" indent="0">
              <a:buNone/>
              <a:defRPr/>
            </a:pPr>
            <a:r>
              <a:rPr lang="en-US" sz="2000" b="1" dirty="0"/>
              <a:t>      double* </a:t>
            </a:r>
            <a:r>
              <a:rPr lang="en-US" sz="2000" b="1" dirty="0" err="1"/>
              <a:t>elem</a:t>
            </a:r>
            <a:r>
              <a:rPr lang="en-US" sz="2000" b="1" dirty="0"/>
              <a:t>;</a:t>
            </a:r>
          </a:p>
          <a:p>
            <a:pPr marL="457200" lvl="1" indent="0">
              <a:buNone/>
              <a:defRPr/>
            </a:pPr>
            <a:r>
              <a:rPr lang="en-US" sz="2000" b="1" dirty="0"/>
              <a:t>public:</a:t>
            </a:r>
          </a:p>
          <a:p>
            <a:pPr marL="457200" lvl="1" indent="0">
              <a:buNone/>
              <a:defRPr/>
            </a:pPr>
            <a:r>
              <a:rPr lang="en-US" sz="2000" b="1" dirty="0"/>
              <a:t>     vector(vector&amp;&amp;);                        // </a:t>
            </a:r>
            <a:r>
              <a:rPr lang="en-US" sz="2000" dirty="0"/>
              <a:t>move constructor: “steal” the elements</a:t>
            </a:r>
          </a:p>
          <a:p>
            <a:pPr marL="457200" lvl="1" indent="0">
              <a:buNone/>
              <a:defRPr/>
            </a:pPr>
            <a:endParaRPr lang="en-US" sz="2000" b="1" dirty="0"/>
          </a:p>
          <a:p>
            <a:pPr marL="457200" lvl="1" indent="0">
              <a:buNone/>
              <a:defRPr/>
            </a:pPr>
            <a:r>
              <a:rPr lang="en-US" sz="2000" b="1" dirty="0"/>
              <a:t>     vector&amp; operator=(vector&amp;&amp;);  // </a:t>
            </a:r>
            <a:r>
              <a:rPr lang="en-GB" sz="2000" dirty="0"/>
              <a:t>move assignment:</a:t>
            </a:r>
            <a:br>
              <a:rPr lang="en-GB" sz="2000" dirty="0"/>
            </a:br>
            <a:r>
              <a:rPr lang="en-GB" sz="2000" dirty="0"/>
              <a:t>				          //   destroy target and “steal” </a:t>
            </a:r>
            <a:r>
              <a:rPr lang="en-US" sz="2000" dirty="0"/>
              <a:t>the elements</a:t>
            </a:r>
            <a:endParaRPr lang="en-US" sz="2000" b="1" dirty="0"/>
          </a:p>
          <a:p>
            <a:pPr marL="457200" lvl="1" indent="0">
              <a:buNone/>
              <a:defRPr/>
            </a:pPr>
            <a:r>
              <a:rPr lang="en-US" sz="2000" b="1" dirty="0"/>
              <a:t>     // </a:t>
            </a:r>
            <a:r>
              <a:rPr lang="en-GB" sz="2000" dirty="0"/>
              <a:t>. . .</a:t>
            </a:r>
            <a:r>
              <a:rPr lang="en-US" sz="2000" dirty="0"/>
              <a:t> </a:t>
            </a:r>
            <a:endParaRPr lang="en-US" sz="2000" b="1" dirty="0"/>
          </a:p>
          <a:p>
            <a:pPr marL="457200" lvl="1" indent="0">
              <a:buNone/>
              <a:defRPr/>
            </a:pPr>
            <a:r>
              <a:rPr lang="en-US" sz="2000" b="1" dirty="0"/>
              <a:t>}; </a:t>
            </a:r>
          </a:p>
          <a:p>
            <a:pPr>
              <a:defRPr/>
            </a:pPr>
            <a:endParaRPr lang="en-US" dirty="0"/>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D12937B-C17D-4DC4-929E-8B8139D16EA9}" type="slidenum">
              <a:rPr lang="en-US" altLang="en-US">
                <a:latin typeface="Arial" panose="020B0604020202020204" pitchFamily="34" charset="0"/>
              </a:rPr>
              <a:pPr/>
              <a:t>25</a:t>
            </a:fld>
            <a:endParaRPr lang="en-US" altLang="en-US">
              <a:latin typeface="Arial" panose="020B0604020202020204" pitchFamily="34" charset="0"/>
            </a:endParaRPr>
          </a:p>
        </p:txBody>
      </p:sp>
      <p:cxnSp>
        <p:nvCxnSpPr>
          <p:cNvPr id="24582" name="Straight Arrow Connector 6"/>
          <p:cNvCxnSpPr>
            <a:cxnSpLocks noChangeShapeType="1"/>
          </p:cNvCxnSpPr>
          <p:nvPr/>
        </p:nvCxnSpPr>
        <p:spPr bwMode="auto">
          <a:xfrm flipH="1">
            <a:off x="4343400" y="2514600"/>
            <a:ext cx="2209800" cy="10668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4583" name="Straight Arrow Connector 7"/>
          <p:cNvCxnSpPr>
            <a:cxnSpLocks noChangeShapeType="1"/>
          </p:cNvCxnSpPr>
          <p:nvPr/>
        </p:nvCxnSpPr>
        <p:spPr bwMode="auto">
          <a:xfrm flipH="1">
            <a:off x="5410200" y="2514600"/>
            <a:ext cx="1143000" cy="18796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4584" name="TextBox 10"/>
          <p:cNvSpPr txBox="1">
            <a:spLocks noChangeArrowheads="1"/>
          </p:cNvSpPr>
          <p:nvPr/>
        </p:nvSpPr>
        <p:spPr bwMode="auto">
          <a:xfrm>
            <a:off x="6553201" y="2362200"/>
            <a:ext cx="227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Tahoma" panose="020B0604030504040204" pitchFamily="34" charset="0"/>
              </a:rPr>
              <a:t>&amp;&amp; indicates “move”</a:t>
            </a:r>
          </a:p>
        </p:txBody>
      </p:sp>
    </p:spTree>
    <p:extLst>
      <p:ext uri="{BB962C8B-B14F-4D97-AF65-F5344CB8AC3E}">
        <p14:creationId xmlns:p14="http://schemas.microsoft.com/office/powerpoint/2010/main" val="361297155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Move implementation</a:t>
            </a:r>
            <a:endParaRPr lang="en-US" dirty="0"/>
          </a:p>
        </p:txBody>
      </p:sp>
      <p:sp>
        <p:nvSpPr>
          <p:cNvPr id="25603" name="Content Placeholder 2"/>
          <p:cNvSpPr>
            <a:spLocks noGrp="1"/>
          </p:cNvSpPr>
          <p:nvPr>
            <p:ph idx="1"/>
          </p:nvPr>
        </p:nvSpPr>
        <p:spPr/>
        <p:txBody>
          <a:bodyPr/>
          <a:lstStyle/>
          <a:p>
            <a:pPr marL="0" indent="0">
              <a:buNone/>
            </a:pPr>
            <a:endParaRPr lang="en-US" altLang="en-US" sz="2000" b="1"/>
          </a:p>
          <a:p>
            <a:pPr marL="0" indent="0">
              <a:buNone/>
            </a:pPr>
            <a:r>
              <a:rPr lang="en-US" altLang="en-US" sz="2000" b="1"/>
              <a:t>vector::vector(vector&amp;&amp; a)	// </a:t>
            </a:r>
            <a:r>
              <a:rPr lang="en-US" altLang="en-US" sz="2000" i="1"/>
              <a:t>move constructor</a:t>
            </a:r>
          </a:p>
          <a:p>
            <a:pPr marL="0" indent="0">
              <a:buNone/>
            </a:pPr>
            <a:r>
              <a:rPr lang="en-US" altLang="en-US" sz="2000" b="1"/>
              <a:t>   :sz{a.sz}, elem{a.elem}	//</a:t>
            </a:r>
            <a:r>
              <a:rPr lang="en-GB" altLang="en-US" sz="2000"/>
              <a:t> </a:t>
            </a:r>
            <a:r>
              <a:rPr lang="en-GB" altLang="en-US" sz="2000" i="1"/>
              <a:t>copy a’s elem and sz</a:t>
            </a:r>
            <a:endParaRPr lang="en-US" altLang="en-US" sz="2000" i="1"/>
          </a:p>
          <a:p>
            <a:pPr marL="0" indent="0">
              <a:buNone/>
            </a:pPr>
            <a:r>
              <a:rPr lang="en-US" altLang="en-US" sz="2000" b="1"/>
              <a:t>{</a:t>
            </a:r>
          </a:p>
          <a:p>
            <a:pPr marL="0" indent="0">
              <a:buNone/>
            </a:pPr>
            <a:r>
              <a:rPr lang="en-US" altLang="en-US" sz="2000" b="1"/>
              <a:t>   a.sz = 0;               	//</a:t>
            </a:r>
            <a:r>
              <a:rPr lang="en-GB" altLang="en-US" sz="2000"/>
              <a:t> </a:t>
            </a:r>
            <a:r>
              <a:rPr lang="en-GB" altLang="en-US" sz="2000" i="1"/>
              <a:t>make a the empty vector</a:t>
            </a:r>
            <a:endParaRPr lang="en-US" altLang="en-US" sz="2000" b="1" i="1"/>
          </a:p>
          <a:p>
            <a:pPr marL="0" indent="0">
              <a:buNone/>
            </a:pPr>
            <a:r>
              <a:rPr lang="en-US" altLang="en-US" sz="2000" b="1"/>
              <a:t>   a.elem = nullptr;</a:t>
            </a:r>
          </a:p>
          <a:p>
            <a:pPr marL="0" indent="0">
              <a:buNone/>
            </a:pPr>
            <a:r>
              <a:rPr lang="en-US" altLang="en-US" sz="2000" b="1"/>
              <a:t>}</a:t>
            </a:r>
          </a:p>
          <a:p>
            <a:pPr marL="0" indent="0">
              <a:buNone/>
            </a:pPr>
            <a:r>
              <a:rPr lang="en-US" altLang="en-US" sz="2000" b="1"/>
              <a:t> </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BDC7D2EB-CDA9-443D-813D-4402732E7914}" type="slidenum">
              <a:rPr lang="en-US" altLang="en-US">
                <a:latin typeface="Arial" panose="020B0604020202020204" pitchFamily="34" charset="0"/>
              </a:rPr>
              <a:pPr/>
              <a:t>26</a:t>
            </a:fld>
            <a:endParaRPr lang="en-US" altLang="en-US">
              <a:latin typeface="Arial" panose="020B0604020202020204" pitchFamily="34" charset="0"/>
            </a:endParaRPr>
          </a:p>
        </p:txBody>
      </p:sp>
    </p:spTree>
    <p:extLst>
      <p:ext uri="{BB962C8B-B14F-4D97-AF65-F5344CB8AC3E}">
        <p14:creationId xmlns:p14="http://schemas.microsoft.com/office/powerpoint/2010/main" val="80925762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Move implementation</a:t>
            </a:r>
            <a:endParaRPr lang="en-US" dirty="0"/>
          </a:p>
        </p:txBody>
      </p:sp>
      <p:sp>
        <p:nvSpPr>
          <p:cNvPr id="3" name="Content Placeholder 2"/>
          <p:cNvSpPr>
            <a:spLocks noGrp="1"/>
          </p:cNvSpPr>
          <p:nvPr>
            <p:ph idx="1"/>
          </p:nvPr>
        </p:nvSpPr>
        <p:spPr/>
        <p:txBody>
          <a:bodyPr/>
          <a:lstStyle/>
          <a:p>
            <a:pPr marL="0" indent="0">
              <a:buNone/>
              <a:defRPr/>
            </a:pPr>
            <a:r>
              <a:rPr lang="en-US" sz="2000" b="1" dirty="0"/>
              <a:t> </a:t>
            </a:r>
          </a:p>
          <a:p>
            <a:pPr marL="0" indent="0">
              <a:buNone/>
              <a:defRPr/>
            </a:pPr>
            <a:r>
              <a:rPr lang="en-US" sz="2000" b="1" dirty="0"/>
              <a:t>vector&amp; vector::operator=(vector&amp;&amp; a)	// </a:t>
            </a:r>
            <a:r>
              <a:rPr lang="en-US" sz="2000" i="1" dirty="0"/>
              <a:t>move assignment</a:t>
            </a:r>
            <a:endParaRPr lang="en-US" sz="2000" b="1" i="1" dirty="0"/>
          </a:p>
          <a:p>
            <a:pPr marL="0" indent="0">
              <a:buNone/>
              <a:defRPr/>
            </a:pPr>
            <a:r>
              <a:rPr lang="en-US" sz="2000" b="1" i="1" dirty="0"/>
              <a:t>{</a:t>
            </a:r>
          </a:p>
          <a:p>
            <a:pPr marL="0" indent="0">
              <a:buNone/>
              <a:defRPr/>
            </a:pPr>
            <a:r>
              <a:rPr lang="en-US" sz="2000" b="1" dirty="0"/>
              <a:t>     delete[] </a:t>
            </a:r>
            <a:r>
              <a:rPr lang="en-US" sz="2000" b="1" dirty="0" err="1"/>
              <a:t>elem</a:t>
            </a:r>
            <a:r>
              <a:rPr lang="en-US" sz="2000" b="1" dirty="0"/>
              <a:t>;		// </a:t>
            </a:r>
            <a:r>
              <a:rPr lang="en-GB" sz="2000" i="1" dirty="0" err="1"/>
              <a:t>deallocate</a:t>
            </a:r>
            <a:r>
              <a:rPr lang="en-GB" sz="2000" i="1" dirty="0"/>
              <a:t> old space</a:t>
            </a:r>
            <a:endParaRPr lang="en-US" sz="2000" b="1" i="1" dirty="0"/>
          </a:p>
          <a:p>
            <a:pPr marL="0" indent="0">
              <a:buNone/>
              <a:defRPr/>
            </a:pPr>
            <a:r>
              <a:rPr lang="en-US" sz="2000" b="1" dirty="0"/>
              <a:t>     </a:t>
            </a:r>
            <a:r>
              <a:rPr lang="en-US" sz="2000" b="1" dirty="0" err="1"/>
              <a:t>elem</a:t>
            </a:r>
            <a:r>
              <a:rPr lang="en-US" sz="2000" b="1" dirty="0"/>
              <a:t> = </a:t>
            </a:r>
            <a:r>
              <a:rPr lang="en-US" sz="2000" b="1" dirty="0" err="1"/>
              <a:t>a.elem</a:t>
            </a:r>
            <a:r>
              <a:rPr lang="en-US" sz="2000" b="1" dirty="0"/>
              <a:t>; 	//</a:t>
            </a:r>
            <a:r>
              <a:rPr lang="en-GB" sz="2000" dirty="0"/>
              <a:t> </a:t>
            </a:r>
            <a:r>
              <a:rPr lang="en-GB" sz="2000" i="1" dirty="0"/>
              <a:t>copy a’s </a:t>
            </a:r>
            <a:r>
              <a:rPr lang="en-GB" sz="2000" i="1" dirty="0" err="1"/>
              <a:t>elem</a:t>
            </a:r>
            <a:r>
              <a:rPr lang="en-GB" sz="2000" i="1" dirty="0"/>
              <a:t> and </a:t>
            </a:r>
            <a:r>
              <a:rPr lang="en-GB" sz="2000" i="1" dirty="0" err="1"/>
              <a:t>sz</a:t>
            </a:r>
            <a:endParaRPr lang="en-US" sz="2000" i="1" dirty="0"/>
          </a:p>
          <a:p>
            <a:pPr marL="0" indent="0">
              <a:buNone/>
              <a:defRPr/>
            </a:pPr>
            <a:r>
              <a:rPr lang="en-US" sz="2000" b="1" dirty="0"/>
              <a:t>     </a:t>
            </a:r>
            <a:r>
              <a:rPr lang="en-US" sz="2000" b="1" dirty="0" err="1"/>
              <a:t>sz</a:t>
            </a:r>
            <a:r>
              <a:rPr lang="en-US" sz="2000" b="1" dirty="0"/>
              <a:t> = a.sz;</a:t>
            </a:r>
          </a:p>
          <a:p>
            <a:pPr marL="0" indent="0">
              <a:buNone/>
              <a:defRPr/>
            </a:pPr>
            <a:r>
              <a:rPr lang="en-US" sz="2000" b="1" dirty="0"/>
              <a:t>     </a:t>
            </a:r>
            <a:r>
              <a:rPr lang="en-US" sz="2000" b="1" dirty="0" err="1"/>
              <a:t>a.elem</a:t>
            </a:r>
            <a:r>
              <a:rPr lang="en-US" sz="2000" b="1" dirty="0"/>
              <a:t> = nullptr;	//</a:t>
            </a:r>
            <a:r>
              <a:rPr lang="en-GB" sz="2000" dirty="0"/>
              <a:t> </a:t>
            </a:r>
            <a:r>
              <a:rPr lang="en-GB" sz="2000" i="1" dirty="0"/>
              <a:t>make a the empty vector</a:t>
            </a:r>
            <a:endParaRPr lang="en-US" sz="2000" b="1" i="1" dirty="0"/>
          </a:p>
          <a:p>
            <a:pPr marL="0" indent="0">
              <a:buNone/>
              <a:defRPr/>
            </a:pPr>
            <a:r>
              <a:rPr lang="en-US" sz="2000" b="1" dirty="0"/>
              <a:t>     a.sz = 0;</a:t>
            </a:r>
          </a:p>
          <a:p>
            <a:pPr marL="0" indent="0">
              <a:buNone/>
              <a:defRPr/>
            </a:pPr>
            <a:r>
              <a:rPr lang="en-US" sz="2000" b="1" dirty="0"/>
              <a:t>     return *this;       	// </a:t>
            </a:r>
            <a:r>
              <a:rPr lang="en-GB" sz="2000" i="1" dirty="0"/>
              <a:t>return a self-reference (see §17.10)</a:t>
            </a:r>
            <a:endParaRPr lang="en-US" sz="2000" b="1" i="1" dirty="0"/>
          </a:p>
          <a:p>
            <a:pPr marL="0" indent="0">
              <a:buNone/>
              <a:defRPr/>
            </a:pPr>
            <a:r>
              <a:rPr lang="en-US" sz="2000" b="1" i="1" dirty="0"/>
              <a:t>}</a:t>
            </a:r>
          </a:p>
          <a:p>
            <a:pPr>
              <a:defRPr/>
            </a:pPr>
            <a:endParaRPr lang="en-US" dirty="0"/>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4380D2DA-485A-4341-AA19-7DF9894201B6}" type="slidenum">
              <a:rPr lang="en-US" altLang="en-US">
                <a:latin typeface="Arial" panose="020B0604020202020204" pitchFamily="34" charset="0"/>
              </a:rPr>
              <a:pPr/>
              <a:t>27</a:t>
            </a:fld>
            <a:endParaRPr lang="en-US" altLang="en-US">
              <a:latin typeface="Arial" panose="020B0604020202020204" pitchFamily="34" charset="0"/>
            </a:endParaRPr>
          </a:p>
        </p:txBody>
      </p:sp>
    </p:spTree>
    <p:extLst>
      <p:ext uri="{BB962C8B-B14F-4D97-AF65-F5344CB8AC3E}">
        <p14:creationId xmlns:p14="http://schemas.microsoft.com/office/powerpoint/2010/main" val="1823569625"/>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ffectLst/>
              </a:rPr>
              <a:t>Essential operations </a:t>
            </a:r>
            <a:endParaRPr lang="en-US" dirty="0"/>
          </a:p>
        </p:txBody>
      </p:sp>
      <p:sp>
        <p:nvSpPr>
          <p:cNvPr id="27651" name="Content Placeholder 2"/>
          <p:cNvSpPr>
            <a:spLocks noGrp="1"/>
          </p:cNvSpPr>
          <p:nvPr>
            <p:ph idx="1"/>
          </p:nvPr>
        </p:nvSpPr>
        <p:spPr/>
        <p:txBody>
          <a:bodyPr/>
          <a:lstStyle/>
          <a:p>
            <a:r>
              <a:rPr lang="en-US" altLang="en-US"/>
              <a:t>Constructors from one or more arguments</a:t>
            </a:r>
          </a:p>
          <a:p>
            <a:r>
              <a:rPr lang="en-US" altLang="en-US"/>
              <a:t>Default constructor</a:t>
            </a:r>
          </a:p>
          <a:p>
            <a:endParaRPr lang="en-US" altLang="en-US"/>
          </a:p>
          <a:p>
            <a:r>
              <a:rPr lang="en-US" altLang="en-US"/>
              <a:t>Copy constructor (copy object of same type)</a:t>
            </a:r>
          </a:p>
          <a:p>
            <a:r>
              <a:rPr lang="en-US" altLang="en-US"/>
              <a:t>Copy assignment (copy object of same type) </a:t>
            </a:r>
          </a:p>
          <a:p>
            <a:r>
              <a:rPr lang="en-US" altLang="en-US"/>
              <a:t>Move constructor (move object of same type)</a:t>
            </a:r>
          </a:p>
          <a:p>
            <a:r>
              <a:rPr lang="en-US" altLang="en-US"/>
              <a:t>Move assignment (move object of same type)</a:t>
            </a:r>
          </a:p>
          <a:p>
            <a:r>
              <a:rPr lang="en-US" altLang="en-US"/>
              <a:t>Destructor </a:t>
            </a:r>
          </a:p>
          <a:p>
            <a:endParaRPr lang="en-US" altLang="en-US"/>
          </a:p>
          <a:p>
            <a:r>
              <a:rPr lang="en-US" altLang="en-US"/>
              <a:t>If you define one of the last 5, define them all</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6A9AAB82-72C7-49B2-8CBB-16BB3F769D6C}" type="slidenum">
              <a:rPr lang="en-US" altLang="en-US">
                <a:latin typeface="Arial" panose="020B0604020202020204" pitchFamily="34" charset="0"/>
              </a:rPr>
              <a:pPr/>
              <a:t>28</a:t>
            </a:fld>
            <a:endParaRPr lang="en-US" altLang="en-US">
              <a:latin typeface="Arial" panose="020B0604020202020204" pitchFamily="34" charset="0"/>
            </a:endParaRPr>
          </a:p>
        </p:txBody>
      </p:sp>
    </p:spTree>
    <p:extLst>
      <p:ext uri="{BB962C8B-B14F-4D97-AF65-F5344CB8AC3E}">
        <p14:creationId xmlns:p14="http://schemas.microsoft.com/office/powerpoint/2010/main" val="3600894353"/>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ltLang="en-US" smtClean="0"/>
              <a:t>Arrays</a:t>
            </a:r>
          </a:p>
        </p:txBody>
      </p:sp>
      <p:sp>
        <p:nvSpPr>
          <p:cNvPr id="29699" name="Rectangle 3"/>
          <p:cNvSpPr>
            <a:spLocks noGrp="1" noChangeArrowheads="1"/>
          </p:cNvSpPr>
          <p:nvPr>
            <p:ph idx="1"/>
          </p:nvPr>
        </p:nvSpPr>
        <p:spPr/>
        <p:txBody>
          <a:bodyPr/>
          <a:lstStyle/>
          <a:p>
            <a:pPr eaLnBrk="1" hangingPunct="1">
              <a:lnSpc>
                <a:spcPct val="80000"/>
              </a:lnSpc>
              <a:defRPr/>
            </a:pPr>
            <a:r>
              <a:rPr lang="en-US" altLang="en-US" dirty="0" smtClean="0"/>
              <a:t>Arrays don</a:t>
            </a:r>
            <a:r>
              <a:rPr lang="en-US" altLang="ja-JP" dirty="0" smtClean="0"/>
              <a:t>’t have to be on the free store</a:t>
            </a:r>
          </a:p>
          <a:p>
            <a:pPr eaLnBrk="1" hangingPunct="1">
              <a:lnSpc>
                <a:spcPct val="80000"/>
              </a:lnSpc>
              <a:defRPr/>
            </a:pPr>
            <a:endParaRPr lang="en-US" altLang="en-US" dirty="0" smtClean="0"/>
          </a:p>
          <a:p>
            <a:pPr lvl="1" eaLnBrk="1" hangingPunct="1">
              <a:lnSpc>
                <a:spcPct val="80000"/>
              </a:lnSpc>
              <a:buFont typeface="Wingdings" panose="05000000000000000000" pitchFamily="2" charset="2"/>
              <a:buNone/>
              <a:defRPr/>
            </a:pPr>
            <a:r>
              <a:rPr lang="en-US" altLang="en-US" sz="2000" b="1" dirty="0">
                <a:ea typeface="Times New Roman" pitchFamily="18" charset="0"/>
              </a:rPr>
              <a:t>char ac[7];	        // </a:t>
            </a:r>
            <a:r>
              <a:rPr lang="en-US" altLang="en-US" sz="2000" i="1" dirty="0">
                <a:ea typeface="Times New Roman" pitchFamily="18" charset="0"/>
              </a:rPr>
              <a:t>global array – </a:t>
            </a:r>
            <a:r>
              <a:rPr lang="en-US" altLang="ja-JP" sz="2000" i="1" dirty="0">
                <a:ea typeface="MS PGothic" pitchFamily="34" charset="-128"/>
              </a:rPr>
              <a:t>“lives” forever – in static storage</a:t>
            </a:r>
          </a:p>
          <a:p>
            <a:pPr lvl="1" eaLnBrk="1" hangingPunct="1">
              <a:lnSpc>
                <a:spcPct val="80000"/>
              </a:lnSpc>
              <a:buFont typeface="Wingdings" panose="05000000000000000000" pitchFamily="2" charset="2"/>
              <a:buNone/>
              <a:defRPr/>
            </a:pPr>
            <a:r>
              <a:rPr lang="en-US" altLang="en-US" sz="2000" b="1" dirty="0">
                <a:ea typeface="Times New Roman" pitchFamily="18" charset="0"/>
              </a:rPr>
              <a:t>int max = 100;</a:t>
            </a:r>
          </a:p>
          <a:p>
            <a:pPr lvl="1" eaLnBrk="1" hangingPunct="1">
              <a:lnSpc>
                <a:spcPct val="80000"/>
              </a:lnSpc>
              <a:buFont typeface="Wingdings" panose="05000000000000000000" pitchFamily="2" charset="2"/>
              <a:buNone/>
              <a:defRPr/>
            </a:pPr>
            <a:r>
              <a:rPr lang="en-US" altLang="en-US" sz="2000" b="1" dirty="0">
                <a:ea typeface="Times New Roman" pitchFamily="18" charset="0"/>
              </a:rPr>
              <a:t>int </a:t>
            </a:r>
            <a:r>
              <a:rPr lang="en-US" altLang="en-US" sz="2000" b="1" dirty="0" err="1">
                <a:ea typeface="Times New Roman" pitchFamily="18" charset="0"/>
              </a:rPr>
              <a:t>ai</a:t>
            </a:r>
            <a:r>
              <a:rPr lang="en-US" altLang="en-US" sz="2000" b="1" dirty="0">
                <a:ea typeface="Times New Roman" pitchFamily="18" charset="0"/>
              </a:rPr>
              <a:t>[max];</a:t>
            </a:r>
          </a:p>
          <a:p>
            <a:pPr lvl="1" eaLnBrk="1" hangingPunct="1">
              <a:lnSpc>
                <a:spcPct val="80000"/>
              </a:lnSpc>
              <a:buFont typeface="Wingdings" panose="05000000000000000000" pitchFamily="2" charset="2"/>
              <a:buNone/>
              <a:defRPr/>
            </a:pPr>
            <a:endParaRPr lang="en-US" altLang="en-US" sz="2000" b="1" dirty="0">
              <a:ea typeface="Times New Roman" pitchFamily="18" charset="0"/>
            </a:endParaRPr>
          </a:p>
          <a:p>
            <a:pPr lvl="1" eaLnBrk="1" hangingPunct="1">
              <a:lnSpc>
                <a:spcPct val="80000"/>
              </a:lnSpc>
              <a:buFont typeface="Wingdings" panose="05000000000000000000" pitchFamily="2" charset="2"/>
              <a:buNone/>
              <a:defRPr/>
            </a:pPr>
            <a:r>
              <a:rPr lang="en-US" altLang="en-US" sz="2000" b="1" dirty="0">
                <a:ea typeface="Times New Roman" pitchFamily="18" charset="0"/>
              </a:rPr>
              <a:t>int f(int n)</a:t>
            </a:r>
          </a:p>
          <a:p>
            <a:pPr lvl="1" eaLnBrk="1" hangingPunct="1">
              <a:lnSpc>
                <a:spcPct val="80000"/>
              </a:lnSpc>
              <a:buFont typeface="Wingdings" panose="05000000000000000000" pitchFamily="2" charset="2"/>
              <a:buNone/>
              <a:defRPr/>
            </a:pPr>
            <a:r>
              <a:rPr lang="en-US" altLang="en-US" sz="2000" b="1" dirty="0">
                <a:ea typeface="Times New Roman" pitchFamily="18" charset="0"/>
              </a:rPr>
              <a:t>{</a:t>
            </a:r>
          </a:p>
          <a:p>
            <a:pPr lvl="1" eaLnBrk="1" hangingPunct="1">
              <a:lnSpc>
                <a:spcPct val="80000"/>
              </a:lnSpc>
              <a:buFont typeface="Wingdings" panose="05000000000000000000" pitchFamily="2" charset="2"/>
              <a:buNone/>
              <a:defRPr/>
            </a:pPr>
            <a:r>
              <a:rPr lang="en-US" altLang="en-US" sz="2000" b="1" dirty="0">
                <a:ea typeface="Times New Roman" pitchFamily="18" charset="0"/>
              </a:rPr>
              <a:t>	char </a:t>
            </a:r>
            <a:r>
              <a:rPr lang="en-US" altLang="en-US" sz="2000" b="1" dirty="0" err="1">
                <a:ea typeface="Times New Roman" pitchFamily="18" charset="0"/>
              </a:rPr>
              <a:t>lc</a:t>
            </a:r>
            <a:r>
              <a:rPr lang="en-US" altLang="en-US" sz="2000" b="1" dirty="0">
                <a:ea typeface="Times New Roman" pitchFamily="18" charset="0"/>
              </a:rPr>
              <a:t>[20];     // </a:t>
            </a:r>
            <a:r>
              <a:rPr lang="en-US" altLang="en-US" sz="2000" i="1" dirty="0">
                <a:ea typeface="Times New Roman" pitchFamily="18" charset="0"/>
              </a:rPr>
              <a:t>local array – </a:t>
            </a:r>
            <a:r>
              <a:rPr lang="en-US" altLang="ja-JP" sz="2000" i="1" dirty="0">
                <a:ea typeface="MS PGothic" pitchFamily="34" charset="-128"/>
              </a:rPr>
              <a:t>”lives” until the end of scope – on stack</a:t>
            </a:r>
          </a:p>
          <a:p>
            <a:pPr lvl="1" eaLnBrk="1" hangingPunct="1">
              <a:lnSpc>
                <a:spcPct val="80000"/>
              </a:lnSpc>
              <a:buFont typeface="Wingdings" panose="05000000000000000000" pitchFamily="2" charset="2"/>
              <a:buNone/>
              <a:defRPr/>
            </a:pPr>
            <a:r>
              <a:rPr lang="en-US" altLang="en-US" sz="2000" b="1" dirty="0">
                <a:ea typeface="Times New Roman" pitchFamily="18" charset="0"/>
              </a:rPr>
              <a:t>	int li[60];</a:t>
            </a:r>
          </a:p>
          <a:p>
            <a:pPr lvl="1" eaLnBrk="1" hangingPunct="1">
              <a:lnSpc>
                <a:spcPct val="80000"/>
              </a:lnSpc>
              <a:buFont typeface="Wingdings" panose="05000000000000000000" pitchFamily="2" charset="2"/>
              <a:buNone/>
              <a:defRPr/>
            </a:pPr>
            <a:r>
              <a:rPr lang="en-US" altLang="en-US" sz="2000" b="1" dirty="0">
                <a:ea typeface="Times New Roman" pitchFamily="18" charset="0"/>
              </a:rPr>
              <a:t>	double lx[n];   // </a:t>
            </a:r>
            <a:r>
              <a:rPr lang="en-US" altLang="en-US" sz="2000" i="1" dirty="0">
                <a:ea typeface="Times New Roman" pitchFamily="18" charset="0"/>
              </a:rPr>
              <a:t>error: a local array size must be known at compile time</a:t>
            </a:r>
          </a:p>
          <a:p>
            <a:pPr lvl="1" eaLnBrk="1" hangingPunct="1">
              <a:lnSpc>
                <a:spcPct val="8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b="1" i="1" dirty="0">
                <a:ea typeface="Times New Roman" pitchFamily="18" charset="0"/>
              </a:rPr>
              <a:t>vector&lt;double&gt; lx(n);</a:t>
            </a:r>
            <a:r>
              <a:rPr lang="en-US" altLang="en-US" sz="2000" i="1" dirty="0">
                <a:ea typeface="Times New Roman" pitchFamily="18" charset="0"/>
              </a:rPr>
              <a:t> would work</a:t>
            </a:r>
          </a:p>
          <a:p>
            <a:pPr lvl="1" eaLnBrk="1" hangingPunct="1">
              <a:lnSpc>
                <a:spcPct val="8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a:t>
            </a:r>
          </a:p>
          <a:p>
            <a:pPr lvl="1" eaLnBrk="1" hangingPunct="1">
              <a:lnSpc>
                <a:spcPct val="80000"/>
              </a:lnSpc>
              <a:buFont typeface="Wingdings" panose="05000000000000000000" pitchFamily="2" charset="2"/>
              <a:buNone/>
              <a:defRPr/>
            </a:pPr>
            <a:r>
              <a:rPr lang="en-US" altLang="en-US" sz="2000" dirty="0">
                <a:ea typeface="Times New Roman" pitchFamily="18" charset="0"/>
              </a:rPr>
              <a:t>}</a:t>
            </a: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1E9A2BD1-2038-421A-9F21-A184A2EF1581}" type="slidenum">
              <a:rPr lang="en-US" altLang="en-US" sz="1400">
                <a:latin typeface="Arial" panose="020B0604020202020204" pitchFamily="34" charset="0"/>
              </a:rPr>
              <a:pPr>
                <a:spcBef>
                  <a:spcPct val="0"/>
                </a:spcBef>
                <a:buClrTx/>
                <a:buSzTx/>
                <a:buFontTx/>
                <a:buNone/>
              </a:pPr>
              <a:t>29</a:t>
            </a:fld>
            <a:endParaRPr lang="en-US" altLang="en-US" sz="1400">
              <a:latin typeface="Arial" panose="020B0604020202020204" pitchFamily="34" charset="0"/>
            </a:endParaRPr>
          </a:p>
        </p:txBody>
      </p:sp>
    </p:spTree>
    <p:extLst>
      <p:ext uri="{BB962C8B-B14F-4D97-AF65-F5344CB8AC3E}">
        <p14:creationId xmlns:p14="http://schemas.microsoft.com/office/powerpoint/2010/main" val="271477097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What makes algorithms special among other types of software?</a:t>
            </a:r>
          </a:p>
          <a:p>
            <a:r>
              <a:rPr lang="lv-LV" dirty="0" smtClean="0"/>
              <a:t>What algorithmic characeristics can we learn from "Hello, World" and similar examples?</a:t>
            </a:r>
          </a:p>
          <a:p>
            <a:r>
              <a:rPr lang="lv-LV" dirty="0" smtClean="0"/>
              <a:t>Why </a:t>
            </a:r>
            <a:r>
              <a:rPr lang="en-US" dirty="0" smtClean="0"/>
              <a:t>learn</a:t>
            </a:r>
            <a:r>
              <a:rPr lang="lv-LV" dirty="0" smtClean="0"/>
              <a:t> C++ language?</a:t>
            </a:r>
            <a:endParaRPr lang="lv-LV" dirty="0"/>
          </a:p>
        </p:txBody>
      </p:sp>
      <p:sp>
        <p:nvSpPr>
          <p:cNvPr id="5" name="Text Placeholder 4"/>
          <p:cNvSpPr>
            <a:spLocks noGrp="1"/>
          </p:cNvSpPr>
          <p:nvPr>
            <p:ph type="body" sz="quarter" idx="11"/>
          </p:nvPr>
        </p:nvSpPr>
        <p:spPr/>
        <p:txBody>
          <a:bodyPr/>
          <a:lstStyle/>
          <a:p>
            <a:pPr marL="0" indent="0">
              <a:buNone/>
            </a:pPr>
            <a:r>
              <a:rPr lang="lv-LV" dirty="0" smtClean="0"/>
              <a:t>Why care about code on text-based input/output?</a:t>
            </a:r>
            <a:endParaRPr lang="lv-LV"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ltLang="en-US" smtClean="0"/>
              <a:t>Address of: &amp;</a:t>
            </a:r>
          </a:p>
        </p:txBody>
      </p:sp>
      <p:sp>
        <p:nvSpPr>
          <p:cNvPr id="27651" name="Rectangle 3"/>
          <p:cNvSpPr>
            <a:spLocks noGrp="1" noChangeArrowheads="1"/>
          </p:cNvSpPr>
          <p:nvPr>
            <p:ph idx="1"/>
          </p:nvPr>
        </p:nvSpPr>
        <p:spPr/>
        <p:txBody>
          <a:bodyPr/>
          <a:lstStyle/>
          <a:p>
            <a:pPr eaLnBrk="1" hangingPunct="1">
              <a:lnSpc>
                <a:spcPct val="90000"/>
              </a:lnSpc>
              <a:defRPr/>
            </a:pPr>
            <a:r>
              <a:rPr lang="en-US" altLang="en-US" dirty="0" smtClean="0"/>
              <a:t>You can get a pointer to any object</a:t>
            </a:r>
          </a:p>
          <a:p>
            <a:pPr lvl="1" eaLnBrk="1" hangingPunct="1">
              <a:lnSpc>
                <a:spcPct val="90000"/>
              </a:lnSpc>
              <a:defRPr/>
            </a:pPr>
            <a:r>
              <a:rPr lang="en-US" altLang="en-US" dirty="0" smtClean="0">
                <a:ea typeface="Times New Roman" pitchFamily="18" charset="0"/>
              </a:rPr>
              <a:t>not just to objects on the free store</a:t>
            </a:r>
          </a:p>
          <a:p>
            <a:pPr lvl="1" eaLnBrk="1" hangingPunct="1">
              <a:lnSpc>
                <a:spcPct val="90000"/>
              </a:lnSpc>
              <a:buFont typeface="Wingdings" panose="05000000000000000000" pitchFamily="2" charset="2"/>
              <a:buNone/>
              <a:defRPr/>
            </a:pPr>
            <a:r>
              <a:rPr lang="en-US" altLang="en-US" sz="2000" b="1" dirty="0">
                <a:ea typeface="Times New Roman" pitchFamily="18" charset="0"/>
              </a:rPr>
              <a:t>int a;</a:t>
            </a:r>
          </a:p>
          <a:p>
            <a:pPr lvl="1" eaLnBrk="1" hangingPunct="1">
              <a:lnSpc>
                <a:spcPct val="90000"/>
              </a:lnSpc>
              <a:buFont typeface="Wingdings" panose="05000000000000000000" pitchFamily="2" charset="2"/>
              <a:buNone/>
              <a:defRPr/>
            </a:pPr>
            <a:r>
              <a:rPr lang="en-US" altLang="en-US" sz="2000" b="1" dirty="0">
                <a:ea typeface="Times New Roman" pitchFamily="18" charset="0"/>
              </a:rPr>
              <a:t>char ac[20];</a:t>
            </a:r>
          </a:p>
          <a:p>
            <a:pPr lvl="1" eaLnBrk="1" hangingPunct="1">
              <a:lnSpc>
                <a:spcPct val="90000"/>
              </a:lnSpc>
              <a:buFont typeface="Wingdings" panose="05000000000000000000" pitchFamily="2" charset="2"/>
              <a:buNone/>
              <a:defRPr/>
            </a:pPr>
            <a:endParaRPr lang="en-US" altLang="en-US" sz="1000" b="1" dirty="0">
              <a:ea typeface="Times New Roman" pitchFamily="18" charset="0"/>
            </a:endParaRPr>
          </a:p>
          <a:p>
            <a:pPr lvl="1" eaLnBrk="1" hangingPunct="1">
              <a:lnSpc>
                <a:spcPct val="90000"/>
              </a:lnSpc>
              <a:buFont typeface="Wingdings" panose="05000000000000000000" pitchFamily="2" charset="2"/>
              <a:buNone/>
              <a:defRPr/>
            </a:pPr>
            <a:r>
              <a:rPr lang="en-US" altLang="en-US" sz="2000" b="1" dirty="0">
                <a:ea typeface="Times New Roman" pitchFamily="18" charset="0"/>
              </a:rPr>
              <a:t>void f(int n)</a:t>
            </a:r>
          </a:p>
          <a:p>
            <a:pPr lvl="1" eaLnBrk="1" hangingPunct="1">
              <a:lnSpc>
                <a:spcPct val="90000"/>
              </a:lnSpc>
              <a:buFont typeface="Wingdings" panose="05000000000000000000" pitchFamily="2" charset="2"/>
              <a:buNone/>
              <a:defRPr/>
            </a:pPr>
            <a:r>
              <a:rPr lang="en-US" altLang="en-US" sz="2000" b="1" dirty="0">
                <a:ea typeface="Times New Roman" pitchFamily="18" charset="0"/>
              </a:rPr>
              <a:t>{</a:t>
            </a:r>
          </a:p>
          <a:p>
            <a:pPr lvl="1" eaLnBrk="1" hangingPunct="1">
              <a:lnSpc>
                <a:spcPct val="90000"/>
              </a:lnSpc>
              <a:buFont typeface="Wingdings" panose="05000000000000000000" pitchFamily="2" charset="2"/>
              <a:buNone/>
              <a:defRPr/>
            </a:pPr>
            <a:r>
              <a:rPr lang="en-US" altLang="en-US" sz="2000" b="1" dirty="0">
                <a:ea typeface="Times New Roman" pitchFamily="18" charset="0"/>
              </a:rPr>
              <a:t>	int b;</a:t>
            </a:r>
          </a:p>
          <a:p>
            <a:pPr lvl="1" eaLnBrk="1" hangingPunct="1">
              <a:lnSpc>
                <a:spcPct val="90000"/>
              </a:lnSpc>
              <a:buFont typeface="Wingdings" panose="05000000000000000000" pitchFamily="2" charset="2"/>
              <a:buNone/>
              <a:defRPr/>
            </a:pPr>
            <a:r>
              <a:rPr lang="en-US" altLang="en-US" sz="2000" b="1" dirty="0">
                <a:ea typeface="Times New Roman" pitchFamily="18" charset="0"/>
              </a:rPr>
              <a:t>	int* p = &amp;b;	// </a:t>
            </a:r>
            <a:r>
              <a:rPr lang="en-US" altLang="en-US" sz="2000" i="1" dirty="0">
                <a:ea typeface="Times New Roman" pitchFamily="18" charset="0"/>
              </a:rPr>
              <a:t>pointer to individual variable</a:t>
            </a:r>
          </a:p>
          <a:p>
            <a:pPr lvl="1" eaLnBrk="1" hangingPunct="1">
              <a:lnSpc>
                <a:spcPct val="90000"/>
              </a:lnSpc>
              <a:buFont typeface="Wingdings" panose="05000000000000000000" pitchFamily="2" charset="2"/>
              <a:buNone/>
              <a:defRPr/>
            </a:pPr>
            <a:r>
              <a:rPr lang="en-US" altLang="en-US" sz="2000" b="1" dirty="0">
                <a:ea typeface="Times New Roman" pitchFamily="18" charset="0"/>
              </a:rPr>
              <a:t>	p = &amp;a;		// </a:t>
            </a:r>
            <a:r>
              <a:rPr lang="en-US" altLang="en-US" sz="2000" i="1" dirty="0">
                <a:ea typeface="Times New Roman" pitchFamily="18" charset="0"/>
              </a:rPr>
              <a:t>now point to a different variable</a:t>
            </a:r>
            <a:endParaRPr lang="en-US" altLang="en-US" sz="2000" b="1" dirty="0">
              <a:ea typeface="Times New Roman" pitchFamily="18" charset="0"/>
            </a:endParaRPr>
          </a:p>
          <a:p>
            <a:pPr lvl="1" eaLnBrk="1" hangingPunct="1">
              <a:lnSpc>
                <a:spcPct val="90000"/>
              </a:lnSpc>
              <a:buFont typeface="Wingdings" panose="05000000000000000000" pitchFamily="2" charset="2"/>
              <a:buNone/>
              <a:defRPr/>
            </a:pPr>
            <a:r>
              <a:rPr lang="en-US" altLang="en-US" sz="2000" b="1" dirty="0">
                <a:ea typeface="Times New Roman" pitchFamily="18" charset="0"/>
              </a:rPr>
              <a:t>	char* pc = ac;	// </a:t>
            </a:r>
            <a:r>
              <a:rPr lang="en-US" altLang="en-US" sz="2000" i="1" dirty="0">
                <a:ea typeface="Times New Roman" pitchFamily="18" charset="0"/>
              </a:rPr>
              <a:t>the name of an array names a pointer to its first element</a:t>
            </a:r>
          </a:p>
          <a:p>
            <a:pPr lvl="1" eaLnBrk="1" hangingPunct="1">
              <a:lnSpc>
                <a:spcPct val="9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pc = &amp;ac[0];	//</a:t>
            </a:r>
            <a:r>
              <a:rPr lang="en-US" altLang="en-US" sz="2000" dirty="0">
                <a:ea typeface="Times New Roman" pitchFamily="18" charset="0"/>
              </a:rPr>
              <a:t> </a:t>
            </a:r>
            <a:r>
              <a:rPr lang="en-US" altLang="en-US" sz="2000" i="1" dirty="0">
                <a:ea typeface="Times New Roman" pitchFamily="18" charset="0"/>
              </a:rPr>
              <a:t>equivalent to pc = ac</a:t>
            </a:r>
          </a:p>
          <a:p>
            <a:pPr lvl="1" eaLnBrk="1" hangingPunct="1">
              <a:lnSpc>
                <a:spcPct val="9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pc = &amp;ac[n];	//</a:t>
            </a:r>
            <a:r>
              <a:rPr lang="en-US" altLang="en-US" sz="2000" dirty="0">
                <a:ea typeface="Times New Roman" pitchFamily="18" charset="0"/>
              </a:rPr>
              <a:t> </a:t>
            </a:r>
            <a:r>
              <a:rPr lang="en-US" altLang="en-US" sz="2000" i="1" dirty="0">
                <a:ea typeface="Times New Roman" pitchFamily="18" charset="0"/>
              </a:rPr>
              <a:t>pointer to ac</a:t>
            </a:r>
            <a:r>
              <a:rPr lang="en-US" altLang="ja-JP" sz="2000" i="1" dirty="0">
                <a:ea typeface="MS PGothic" pitchFamily="34" charset="-128"/>
              </a:rPr>
              <a:t>’s n</a:t>
            </a:r>
            <a:r>
              <a:rPr lang="en-US" altLang="ja-JP" sz="2000" i="1" baseline="30000" dirty="0">
                <a:ea typeface="MS PGothic" pitchFamily="34" charset="-128"/>
              </a:rPr>
              <a:t>th</a:t>
            </a:r>
            <a:r>
              <a:rPr lang="en-US" altLang="ja-JP" sz="2000" i="1" dirty="0">
                <a:ea typeface="MS PGothic" pitchFamily="34" charset="-128"/>
              </a:rPr>
              <a:t> element (starting at 0</a:t>
            </a:r>
            <a:r>
              <a:rPr lang="en-US" altLang="ja-JP" sz="2000" i="1" baseline="30000" dirty="0">
                <a:ea typeface="MS PGothic" pitchFamily="34" charset="-128"/>
              </a:rPr>
              <a:t>th</a:t>
            </a:r>
            <a:r>
              <a:rPr lang="en-US" altLang="ja-JP" sz="2000" i="1" dirty="0">
                <a:ea typeface="MS PGothic" pitchFamily="34" charset="-128"/>
              </a:rPr>
              <a:t>)</a:t>
            </a:r>
          </a:p>
          <a:p>
            <a:pPr lvl="1" eaLnBrk="1" hangingPunct="1">
              <a:lnSpc>
                <a:spcPct val="9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warning: range is not checked</a:t>
            </a:r>
          </a:p>
          <a:p>
            <a:pPr lvl="1" eaLnBrk="1" hangingPunct="1">
              <a:lnSpc>
                <a:spcPct val="90000"/>
              </a:lnSpc>
              <a:buFont typeface="Wingdings" panose="05000000000000000000" pitchFamily="2" charset="2"/>
              <a:buNone/>
              <a:defRPr/>
            </a:pPr>
            <a:r>
              <a:rPr lang="en-US" altLang="en-US" sz="2000" dirty="0">
                <a:ea typeface="Times New Roman" pitchFamily="18" charset="0"/>
              </a:rPr>
              <a:t>	// …</a:t>
            </a:r>
          </a:p>
          <a:p>
            <a:pPr lvl="1" eaLnBrk="1" hangingPunct="1">
              <a:lnSpc>
                <a:spcPct val="90000"/>
              </a:lnSpc>
              <a:buFont typeface="Wingdings" panose="05000000000000000000" pitchFamily="2" charset="2"/>
              <a:buNone/>
              <a:defRPr/>
            </a:pPr>
            <a:r>
              <a:rPr lang="en-US" altLang="en-US" sz="2000" dirty="0">
                <a:ea typeface="Times New Roman" pitchFamily="18" charset="0"/>
              </a:rPr>
              <a:t>}</a:t>
            </a:r>
          </a:p>
        </p:txBody>
      </p:sp>
      <p:sp>
        <p:nvSpPr>
          <p:cNvPr id="16"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3255E7F4-FF32-4E9C-8C6B-C5257FA6F014}" type="slidenum">
              <a:rPr lang="en-US" altLang="en-US" sz="1400">
                <a:latin typeface="Arial" panose="020B0604020202020204" pitchFamily="34" charset="0"/>
              </a:rPr>
              <a:pPr>
                <a:spcBef>
                  <a:spcPct val="0"/>
                </a:spcBef>
                <a:buClrTx/>
                <a:buSzTx/>
                <a:buFontTx/>
                <a:buNone/>
              </a:pPr>
              <a:t>30</a:t>
            </a:fld>
            <a:endParaRPr lang="en-US" altLang="en-US" sz="1400">
              <a:latin typeface="Arial" panose="020B0604020202020204" pitchFamily="34" charset="0"/>
            </a:endParaRPr>
          </a:p>
        </p:txBody>
      </p:sp>
      <p:sp>
        <p:nvSpPr>
          <p:cNvPr id="29701" name="Rectangle 4"/>
          <p:cNvSpPr>
            <a:spLocks noChangeArrowheads="1"/>
          </p:cNvSpPr>
          <p:nvPr/>
        </p:nvSpPr>
        <p:spPr bwMode="auto">
          <a:xfrm>
            <a:off x="6629400" y="22098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2" name="Rectangle 5"/>
          <p:cNvSpPr>
            <a:spLocks noChangeArrowheads="1"/>
          </p:cNvSpPr>
          <p:nvPr/>
        </p:nvSpPr>
        <p:spPr bwMode="auto">
          <a:xfrm>
            <a:off x="6934200" y="3124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3" name="Rectangle 6"/>
          <p:cNvSpPr>
            <a:spLocks noChangeArrowheads="1"/>
          </p:cNvSpPr>
          <p:nvPr/>
        </p:nvSpPr>
        <p:spPr bwMode="auto">
          <a:xfrm>
            <a:off x="8458200" y="20574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4" name="Rectangle 7"/>
          <p:cNvSpPr>
            <a:spLocks noChangeArrowheads="1"/>
          </p:cNvSpPr>
          <p:nvPr/>
        </p:nvSpPr>
        <p:spPr bwMode="auto">
          <a:xfrm>
            <a:off x="8839200" y="3124200"/>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5" name="Text Box 8"/>
          <p:cNvSpPr txBox="1">
            <a:spLocks noChangeArrowheads="1"/>
          </p:cNvSpPr>
          <p:nvPr/>
        </p:nvSpPr>
        <p:spPr bwMode="auto">
          <a:xfrm>
            <a:off x="6248400" y="2209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29706" name="Text Box 9"/>
          <p:cNvSpPr txBox="1">
            <a:spLocks noChangeArrowheads="1"/>
          </p:cNvSpPr>
          <p:nvPr/>
        </p:nvSpPr>
        <p:spPr bwMode="auto">
          <a:xfrm>
            <a:off x="6553200" y="3124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29707" name="Text Box 10"/>
          <p:cNvSpPr txBox="1">
            <a:spLocks noChangeArrowheads="1"/>
          </p:cNvSpPr>
          <p:nvPr/>
        </p:nvSpPr>
        <p:spPr bwMode="auto">
          <a:xfrm>
            <a:off x="8382000" y="3124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ac:</a:t>
            </a:r>
          </a:p>
        </p:txBody>
      </p:sp>
      <p:sp>
        <p:nvSpPr>
          <p:cNvPr id="29708" name="Text Box 11"/>
          <p:cNvSpPr txBox="1">
            <a:spLocks noChangeArrowheads="1"/>
          </p:cNvSpPr>
          <p:nvPr/>
        </p:nvSpPr>
        <p:spPr bwMode="auto">
          <a:xfrm>
            <a:off x="8001000" y="20574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pc:</a:t>
            </a:r>
          </a:p>
        </p:txBody>
      </p:sp>
      <p:sp>
        <p:nvSpPr>
          <p:cNvPr id="29709" name="Rectangle 12"/>
          <p:cNvSpPr>
            <a:spLocks noChangeArrowheads="1"/>
          </p:cNvSpPr>
          <p:nvPr/>
        </p:nvSpPr>
        <p:spPr bwMode="auto">
          <a:xfrm>
            <a:off x="9296400" y="3124200"/>
            <a:ext cx="685800" cy="381000"/>
          </a:xfrm>
          <a:prstGeom prst="rect">
            <a:avLst/>
          </a:prstGeom>
          <a:solidFill>
            <a:schemeClr val="accent1"/>
          </a:solidFill>
          <a:ln w="9525">
            <a:solidFill>
              <a:schemeClr val="tx1"/>
            </a:solidFill>
            <a:prstDash val="dash"/>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10" name="Rectangle 13"/>
          <p:cNvSpPr>
            <a:spLocks noChangeArrowheads="1"/>
          </p:cNvSpPr>
          <p:nvPr/>
        </p:nvSpPr>
        <p:spPr bwMode="auto">
          <a:xfrm>
            <a:off x="9982200" y="3124200"/>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11" name="Line 14"/>
          <p:cNvSpPr>
            <a:spLocks noChangeShapeType="1"/>
          </p:cNvSpPr>
          <p:nvPr/>
        </p:nvSpPr>
        <p:spPr bwMode="auto">
          <a:xfrm>
            <a:off x="6781800" y="23622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9712" name="Line 15"/>
          <p:cNvSpPr>
            <a:spLocks noChangeShapeType="1"/>
          </p:cNvSpPr>
          <p:nvPr/>
        </p:nvSpPr>
        <p:spPr bwMode="auto">
          <a:xfrm>
            <a:off x="8610600" y="2209800"/>
            <a:ext cx="304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3331754760"/>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ltLang="en-US" smtClean="0"/>
              <a:t>Arrays (often) convert to pointers</a:t>
            </a:r>
          </a:p>
        </p:txBody>
      </p:sp>
      <p:sp>
        <p:nvSpPr>
          <p:cNvPr id="6963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void f(int pi[ ])	// </a:t>
            </a:r>
            <a:r>
              <a:rPr lang="en-US" altLang="en-US" sz="2000" i="1" dirty="0"/>
              <a:t>equivalent to</a:t>
            </a:r>
            <a:r>
              <a:rPr lang="en-US" altLang="en-US" sz="2000" b="1" i="1" dirty="0"/>
              <a:t> void f(int* pi) </a:t>
            </a:r>
          </a:p>
          <a:p>
            <a:pPr eaLnBrk="1" hangingPunct="1">
              <a:lnSpc>
                <a:spcPct val="80000"/>
              </a:lnSpc>
              <a:buFont typeface="Wingdings" panose="05000000000000000000" pitchFamily="2" charset="2"/>
              <a:buNone/>
              <a:defRPr/>
            </a:pPr>
            <a:r>
              <a:rPr lang="en-US" altLang="en-US" sz="2000" b="1" dirty="0"/>
              <a:t> {</a:t>
            </a:r>
          </a:p>
          <a:p>
            <a:pPr eaLnBrk="1" hangingPunct="1">
              <a:lnSpc>
                <a:spcPct val="80000"/>
              </a:lnSpc>
              <a:buFont typeface="Wingdings" panose="05000000000000000000" pitchFamily="2" charset="2"/>
              <a:buNone/>
              <a:defRPr/>
            </a:pPr>
            <a:r>
              <a:rPr lang="en-US" altLang="en-US" sz="2000" b="1" dirty="0"/>
              <a:t>	int a[ ] = { 1, 2, 3, 4 };</a:t>
            </a:r>
          </a:p>
          <a:p>
            <a:pPr eaLnBrk="1" hangingPunct="1">
              <a:lnSpc>
                <a:spcPct val="80000"/>
              </a:lnSpc>
              <a:buFont typeface="Wingdings" panose="05000000000000000000" pitchFamily="2" charset="2"/>
              <a:buNone/>
              <a:defRPr/>
            </a:pPr>
            <a:r>
              <a:rPr lang="en-US" altLang="en-US" sz="2000" b="1" dirty="0"/>
              <a:t>	int b[ ] = a;	// </a:t>
            </a:r>
            <a:r>
              <a:rPr lang="en-US" altLang="en-US" sz="2000" i="1" dirty="0"/>
              <a:t>error: copy isn</a:t>
            </a:r>
            <a:r>
              <a:rPr lang="en-US" altLang="ja-JP" sz="2000" i="1" dirty="0"/>
              <a:t>’t defined for arrays</a:t>
            </a:r>
          </a:p>
          <a:p>
            <a:pPr eaLnBrk="1" hangingPunct="1">
              <a:lnSpc>
                <a:spcPct val="80000"/>
              </a:lnSpc>
              <a:buFont typeface="Wingdings" panose="05000000000000000000" pitchFamily="2" charset="2"/>
              <a:buNone/>
              <a:defRPr/>
            </a:pPr>
            <a:r>
              <a:rPr lang="en-US" altLang="en-US" sz="2000" b="1" dirty="0"/>
              <a:t>	b = pi;	// </a:t>
            </a:r>
            <a:r>
              <a:rPr lang="en-US" altLang="en-US" sz="2000" i="1" dirty="0"/>
              <a:t>error: copy isn</a:t>
            </a:r>
            <a:r>
              <a:rPr lang="en-US" altLang="ja-JP" sz="2000" i="1" dirty="0"/>
              <a:t>’t defined for arrays. Think of a</a:t>
            </a:r>
          </a:p>
          <a:p>
            <a:pPr eaLnBrk="1" hangingPunct="1">
              <a:lnSpc>
                <a:spcPct val="80000"/>
              </a:lnSpc>
              <a:buFont typeface="Wingdings" panose="05000000000000000000" pitchFamily="2" charset="2"/>
              <a:buNone/>
              <a:defRPr/>
            </a:pPr>
            <a:r>
              <a:rPr lang="en-US" altLang="en-US" sz="2000" dirty="0"/>
              <a:t>			// </a:t>
            </a:r>
            <a:r>
              <a:rPr lang="en-US" altLang="en-US" sz="2000" i="1" dirty="0"/>
              <a:t>(non-argument) array name as an immutable pointer</a:t>
            </a:r>
          </a:p>
          <a:p>
            <a:pPr eaLnBrk="1" hangingPunct="1">
              <a:lnSpc>
                <a:spcPct val="80000"/>
              </a:lnSpc>
              <a:buFont typeface="Wingdings" panose="05000000000000000000" pitchFamily="2" charset="2"/>
              <a:buNone/>
              <a:defRPr/>
            </a:pPr>
            <a:r>
              <a:rPr lang="en-US" altLang="en-US" sz="2000" dirty="0"/>
              <a:t>	</a:t>
            </a:r>
            <a:r>
              <a:rPr lang="en-US" altLang="en-US" sz="2000" b="1" dirty="0"/>
              <a:t>pi = a;</a:t>
            </a:r>
            <a:r>
              <a:rPr lang="en-US" altLang="en-US" sz="2000" dirty="0"/>
              <a:t>	// </a:t>
            </a:r>
            <a:r>
              <a:rPr lang="en-US" altLang="en-US" sz="2000" i="1" dirty="0"/>
              <a:t>ok: but it doesn</a:t>
            </a:r>
            <a:r>
              <a:rPr lang="en-US" altLang="ja-JP" sz="2000" i="1" dirty="0"/>
              <a:t>’t copy: </a:t>
            </a:r>
            <a:r>
              <a:rPr lang="en-US" altLang="ja-JP" sz="2000" b="1" i="1" dirty="0"/>
              <a:t>pi</a:t>
            </a:r>
            <a:r>
              <a:rPr lang="en-US" altLang="ja-JP" sz="2000" i="1" dirty="0"/>
              <a:t> now points to </a:t>
            </a:r>
            <a:r>
              <a:rPr lang="en-US" altLang="ja-JP" sz="2000" b="1" i="1" dirty="0"/>
              <a:t>a</a:t>
            </a:r>
            <a:r>
              <a:rPr lang="en-US" altLang="ja-JP" sz="2000" i="1" dirty="0"/>
              <a:t>’s first element</a:t>
            </a:r>
          </a:p>
          <a:p>
            <a:pPr eaLnBrk="1" hangingPunct="1">
              <a:lnSpc>
                <a:spcPct val="80000"/>
              </a:lnSpc>
              <a:buFont typeface="Wingdings" panose="05000000000000000000" pitchFamily="2" charset="2"/>
              <a:buNone/>
              <a:defRPr/>
            </a:pPr>
            <a:r>
              <a:rPr lang="en-US" altLang="en-US" sz="2000" dirty="0"/>
              <a:t>			// </a:t>
            </a:r>
            <a:r>
              <a:rPr lang="en-US" altLang="en-US" sz="2000" i="1" dirty="0"/>
              <a:t>Is this a memory leak? (maybe)</a:t>
            </a:r>
          </a:p>
          <a:p>
            <a:pPr eaLnBrk="1" hangingPunct="1">
              <a:lnSpc>
                <a:spcPct val="80000"/>
              </a:lnSpc>
              <a:buFont typeface="Wingdings" panose="05000000000000000000" pitchFamily="2" charset="2"/>
              <a:buNone/>
              <a:defRPr/>
            </a:pPr>
            <a:r>
              <a:rPr lang="en-US" altLang="en-US" sz="2000" b="1" dirty="0"/>
              <a:t>	int* p = a;	// </a:t>
            </a:r>
            <a:r>
              <a:rPr lang="en-US" altLang="en-US" sz="2000" b="1" i="1" dirty="0"/>
              <a:t>p</a:t>
            </a:r>
            <a:r>
              <a:rPr lang="en-US" altLang="en-US" sz="2000" i="1" dirty="0"/>
              <a:t> points to the first element of </a:t>
            </a:r>
            <a:r>
              <a:rPr lang="en-US" altLang="en-US" sz="2000" b="1" i="1" dirty="0"/>
              <a:t>a</a:t>
            </a:r>
          </a:p>
          <a:p>
            <a:pPr eaLnBrk="1" hangingPunct="1">
              <a:lnSpc>
                <a:spcPct val="80000"/>
              </a:lnSpc>
              <a:buFont typeface="Wingdings" panose="05000000000000000000" pitchFamily="2" charset="2"/>
              <a:buNone/>
              <a:defRPr/>
            </a:pPr>
            <a:r>
              <a:rPr lang="en-US" altLang="en-US" sz="2000" b="1" dirty="0"/>
              <a:t>	int* q = pi;	// </a:t>
            </a:r>
            <a:r>
              <a:rPr lang="en-US" altLang="en-US" sz="2000" b="1" i="1" dirty="0"/>
              <a:t>q </a:t>
            </a:r>
            <a:r>
              <a:rPr lang="en-US" altLang="en-US" sz="2000" i="1" dirty="0"/>
              <a:t>points to the first element of </a:t>
            </a:r>
            <a:r>
              <a:rPr lang="en-US" altLang="en-US" sz="2000" b="1" i="1" dirty="0"/>
              <a:t>a</a:t>
            </a:r>
            <a:endParaRPr lang="en-US" altLang="en-US" sz="1000" b="1" i="1" dirty="0"/>
          </a:p>
          <a:p>
            <a:pPr eaLnBrk="1" hangingPunct="1">
              <a:lnSpc>
                <a:spcPct val="80000"/>
              </a:lnSpc>
              <a:buFont typeface="Wingdings" panose="05000000000000000000" pitchFamily="2" charset="2"/>
              <a:buNone/>
              <a:defRPr/>
            </a:pPr>
            <a:r>
              <a:rPr lang="en-US" altLang="en-US" sz="2000" dirty="0"/>
              <a:t>}</a:t>
            </a:r>
          </a:p>
        </p:txBody>
      </p:sp>
      <p:sp>
        <p:nvSpPr>
          <p:cNvPr id="23"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960BA737-92E5-473C-B4F2-A75E63971E57}" type="slidenum">
              <a:rPr lang="en-US" altLang="en-US" sz="1400">
                <a:latin typeface="Arial" panose="020B0604020202020204" pitchFamily="34" charset="0"/>
              </a:rPr>
              <a:pPr>
                <a:spcBef>
                  <a:spcPct val="0"/>
                </a:spcBef>
                <a:buClrTx/>
                <a:buSzTx/>
                <a:buFontTx/>
                <a:buNone/>
              </a:pPr>
              <a:t>31</a:t>
            </a:fld>
            <a:endParaRPr lang="en-US" altLang="en-US" sz="1400">
              <a:latin typeface="Arial" panose="020B0604020202020204" pitchFamily="34" charset="0"/>
            </a:endParaRPr>
          </a:p>
        </p:txBody>
      </p:sp>
      <p:sp>
        <p:nvSpPr>
          <p:cNvPr id="30725" name="Rectangle 4"/>
          <p:cNvSpPr>
            <a:spLocks noChangeArrowheads="1"/>
          </p:cNvSpPr>
          <p:nvPr/>
        </p:nvSpPr>
        <p:spPr bwMode="auto">
          <a:xfrm>
            <a:off x="4495800" y="43434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30726" name="Rectangle 5"/>
          <p:cNvSpPr>
            <a:spLocks noChangeArrowheads="1"/>
          </p:cNvSpPr>
          <p:nvPr/>
        </p:nvSpPr>
        <p:spPr bwMode="auto">
          <a:xfrm>
            <a:off x="6096000" y="5029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0727" name="Rectangle 6"/>
          <p:cNvSpPr>
            <a:spLocks noChangeArrowheads="1"/>
          </p:cNvSpPr>
          <p:nvPr/>
        </p:nvSpPr>
        <p:spPr bwMode="auto">
          <a:xfrm>
            <a:off x="6096000" y="4343400"/>
            <a:ext cx="3733800" cy="381000"/>
          </a:xfrm>
          <a:prstGeom prst="rect">
            <a:avLst/>
          </a:prstGeom>
          <a:solidFill>
            <a:schemeClr val="accent1"/>
          </a:solidFill>
          <a:ln w="9525">
            <a:solidFill>
              <a:schemeClr val="tx1"/>
            </a:solidFill>
            <a:prstDash val="dash"/>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30728" name="Text Box 7"/>
          <p:cNvSpPr txBox="1">
            <a:spLocks noChangeArrowheads="1"/>
          </p:cNvSpPr>
          <p:nvPr/>
        </p:nvSpPr>
        <p:spPr bwMode="auto">
          <a:xfrm>
            <a:off x="4114800" y="4343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pi:</a:t>
            </a:r>
          </a:p>
        </p:txBody>
      </p:sp>
      <p:sp>
        <p:nvSpPr>
          <p:cNvPr id="30729" name="Line 8"/>
          <p:cNvSpPr>
            <a:spLocks noChangeShapeType="1"/>
          </p:cNvSpPr>
          <p:nvPr/>
        </p:nvSpPr>
        <p:spPr bwMode="auto">
          <a:xfrm>
            <a:off x="4800600" y="4495800"/>
            <a:ext cx="1295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0730" name="Text Box 10"/>
          <p:cNvSpPr txBox="1">
            <a:spLocks noChangeArrowheads="1"/>
          </p:cNvSpPr>
          <p:nvPr/>
        </p:nvSpPr>
        <p:spPr bwMode="auto">
          <a:xfrm>
            <a:off x="5486400" y="5029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30731" name="Rectangle 11"/>
          <p:cNvSpPr>
            <a:spLocks noChangeArrowheads="1"/>
          </p:cNvSpPr>
          <p:nvPr/>
        </p:nvSpPr>
        <p:spPr bwMode="auto">
          <a:xfrm>
            <a:off x="6858000" y="5029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0732" name="Rectangle 12"/>
          <p:cNvSpPr>
            <a:spLocks noChangeArrowheads="1"/>
          </p:cNvSpPr>
          <p:nvPr/>
        </p:nvSpPr>
        <p:spPr bwMode="auto">
          <a:xfrm>
            <a:off x="7620000" y="5029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0733" name="Rectangle 13"/>
          <p:cNvSpPr>
            <a:spLocks noChangeArrowheads="1"/>
          </p:cNvSpPr>
          <p:nvPr/>
        </p:nvSpPr>
        <p:spPr bwMode="auto">
          <a:xfrm>
            <a:off x="8382000" y="5029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0734" name="Rectangle 14"/>
          <p:cNvSpPr>
            <a:spLocks noChangeArrowheads="1"/>
          </p:cNvSpPr>
          <p:nvPr/>
        </p:nvSpPr>
        <p:spPr bwMode="auto">
          <a:xfrm>
            <a:off x="4572000" y="5562600"/>
            <a:ext cx="78105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30735" name="Text Box 15"/>
          <p:cNvSpPr txBox="1">
            <a:spLocks noChangeArrowheads="1"/>
          </p:cNvSpPr>
          <p:nvPr/>
        </p:nvSpPr>
        <p:spPr bwMode="auto">
          <a:xfrm>
            <a:off x="4038600" y="55626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0736" name="Line 18"/>
          <p:cNvSpPr>
            <a:spLocks noChangeShapeType="1"/>
          </p:cNvSpPr>
          <p:nvPr/>
        </p:nvSpPr>
        <p:spPr bwMode="auto">
          <a:xfrm>
            <a:off x="4800600" y="45720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0737" name="Line 20"/>
          <p:cNvSpPr>
            <a:spLocks noChangeShapeType="1"/>
          </p:cNvSpPr>
          <p:nvPr/>
        </p:nvSpPr>
        <p:spPr bwMode="auto">
          <a:xfrm flipV="1">
            <a:off x="4876800" y="5181600"/>
            <a:ext cx="1219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0738" name="Text Box 21"/>
          <p:cNvSpPr txBox="1">
            <a:spLocks noChangeArrowheads="1"/>
          </p:cNvSpPr>
          <p:nvPr/>
        </p:nvSpPr>
        <p:spPr bwMode="auto">
          <a:xfrm>
            <a:off x="5410200" y="4191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
        <p:nvSpPr>
          <p:cNvPr id="30739" name="Text Box 22"/>
          <p:cNvSpPr txBox="1">
            <a:spLocks noChangeArrowheads="1"/>
          </p:cNvSpPr>
          <p:nvPr/>
        </p:nvSpPr>
        <p:spPr bwMode="auto">
          <a:xfrm>
            <a:off x="5334000" y="47244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30740" name="Rectangle 23"/>
          <p:cNvSpPr>
            <a:spLocks noChangeArrowheads="1"/>
          </p:cNvSpPr>
          <p:nvPr/>
        </p:nvSpPr>
        <p:spPr bwMode="auto">
          <a:xfrm>
            <a:off x="4572001" y="6019800"/>
            <a:ext cx="760413"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30741" name="Text Box 24"/>
          <p:cNvSpPr txBox="1">
            <a:spLocks noChangeArrowheads="1"/>
          </p:cNvSpPr>
          <p:nvPr/>
        </p:nvSpPr>
        <p:spPr bwMode="auto">
          <a:xfrm>
            <a:off x="4038600" y="60340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0742" name="Line 25"/>
          <p:cNvSpPr>
            <a:spLocks noChangeShapeType="1"/>
          </p:cNvSpPr>
          <p:nvPr/>
        </p:nvSpPr>
        <p:spPr bwMode="auto">
          <a:xfrm flipV="1">
            <a:off x="5105400" y="53340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073962946"/>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en-US" dirty="0" smtClean="0"/>
              <a:t>Arrays don</a:t>
            </a:r>
            <a:r>
              <a:rPr lang="en-US" altLang="ja-JP" dirty="0" smtClean="0"/>
              <a:t>’t know their own size</a:t>
            </a:r>
            <a:endParaRPr lang="en-US" altLang="en-US" dirty="0" smtClean="0"/>
          </a:p>
        </p:txBody>
      </p:sp>
      <p:sp>
        <p:nvSpPr>
          <p:cNvPr id="71683"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void f(int pi[ ], int n, char pc[ ]) </a:t>
            </a:r>
          </a:p>
          <a:p>
            <a:pPr eaLnBrk="1" hangingPunct="1">
              <a:lnSpc>
                <a:spcPct val="80000"/>
              </a:lnSpc>
              <a:buFont typeface="Wingdings" panose="05000000000000000000" pitchFamily="2" charset="2"/>
              <a:buNone/>
              <a:defRPr/>
            </a:pPr>
            <a:r>
              <a:rPr lang="en-US" altLang="en-US" sz="2000" b="1" dirty="0"/>
              <a:t>	// </a:t>
            </a:r>
            <a:r>
              <a:rPr lang="en-US" altLang="en-US" sz="2000" i="1" dirty="0"/>
              <a:t>equivalent to</a:t>
            </a:r>
            <a:r>
              <a:rPr lang="en-US" altLang="en-US" sz="2000" b="1" i="1" dirty="0"/>
              <a:t> void f(int* pi, int n, char* pc) </a:t>
            </a:r>
          </a:p>
          <a:p>
            <a:pPr eaLnBrk="1" hangingPunct="1">
              <a:lnSpc>
                <a:spcPct val="80000"/>
              </a:lnSpc>
              <a:buFont typeface="Wingdings" panose="05000000000000000000" pitchFamily="2" charset="2"/>
              <a:buNone/>
              <a:defRPr/>
            </a:pPr>
            <a:r>
              <a:rPr lang="en-US" altLang="en-US" sz="2000" b="1" dirty="0"/>
              <a:t>		// </a:t>
            </a:r>
            <a:r>
              <a:rPr lang="en-US" altLang="en-US" sz="2000" i="1" dirty="0"/>
              <a:t>warning: very dangerous code, for illustration only,</a:t>
            </a:r>
          </a:p>
          <a:p>
            <a:pPr eaLnBrk="1" hangingPunct="1">
              <a:lnSpc>
                <a:spcPct val="80000"/>
              </a:lnSpc>
              <a:buFont typeface="Wingdings" panose="05000000000000000000" pitchFamily="2" charset="2"/>
              <a:buNone/>
              <a:defRPr/>
            </a:pPr>
            <a:r>
              <a:rPr lang="en-US" altLang="en-US" sz="2000" b="1" dirty="0"/>
              <a:t>		// </a:t>
            </a:r>
            <a:r>
              <a:rPr lang="en-US" altLang="en-US" sz="2000" b="1" i="1" dirty="0"/>
              <a:t>never</a:t>
            </a:r>
            <a:r>
              <a:rPr lang="en-US" altLang="en-US" sz="2000" i="1" dirty="0"/>
              <a:t> “</a:t>
            </a:r>
            <a:r>
              <a:rPr lang="en-US" altLang="ja-JP" sz="2000" i="1" dirty="0"/>
              <a:t>hope” that sizes will always be correct</a:t>
            </a:r>
          </a:p>
          <a:p>
            <a:pPr eaLnBrk="1" hangingPunct="1">
              <a:lnSpc>
                <a:spcPct val="80000"/>
              </a:lnSpc>
              <a:buFont typeface="Wingdings" panose="05000000000000000000" pitchFamily="2" charset="2"/>
              <a:buNone/>
              <a:defRPr/>
            </a:pPr>
            <a:r>
              <a:rPr lang="en-US" altLang="en-US" sz="2000" b="1" dirty="0"/>
              <a:t>{</a:t>
            </a:r>
            <a:endParaRPr lang="en-US" altLang="en-US" sz="1000" dirty="0"/>
          </a:p>
          <a:p>
            <a:pPr eaLnBrk="1" hangingPunct="1">
              <a:lnSpc>
                <a:spcPct val="80000"/>
              </a:lnSpc>
              <a:buFont typeface="Wingdings" panose="05000000000000000000" pitchFamily="2" charset="2"/>
              <a:buNone/>
              <a:defRPr/>
            </a:pPr>
            <a:r>
              <a:rPr lang="en-US" altLang="en-US" sz="2000" dirty="0"/>
              <a:t>	</a:t>
            </a:r>
            <a:r>
              <a:rPr lang="en-US" altLang="en-US" sz="2000" b="1" dirty="0"/>
              <a:t>char buf1[200];</a:t>
            </a:r>
          </a:p>
          <a:p>
            <a:pPr eaLnBrk="1" hangingPunct="1">
              <a:lnSpc>
                <a:spcPct val="80000"/>
              </a:lnSpc>
              <a:buFont typeface="Wingdings" panose="05000000000000000000" pitchFamily="2" charset="2"/>
              <a:buNone/>
              <a:defRPr/>
            </a:pPr>
            <a:r>
              <a:rPr lang="en-US" altLang="en-US" sz="2000" b="1" dirty="0"/>
              <a:t>	</a:t>
            </a:r>
            <a:r>
              <a:rPr lang="en-US" altLang="en-US" sz="2000" b="1" dirty="0" err="1"/>
              <a:t>strcpy</a:t>
            </a:r>
            <a:r>
              <a:rPr lang="en-US" altLang="en-US" sz="2000" b="1" dirty="0"/>
              <a:t>(buf1,pc);	//</a:t>
            </a:r>
            <a:r>
              <a:rPr lang="en-US" altLang="en-US" sz="2000" dirty="0"/>
              <a:t> </a:t>
            </a:r>
            <a:r>
              <a:rPr lang="en-US" altLang="en-US" sz="2000" i="1" dirty="0"/>
              <a:t>copy characters from </a:t>
            </a:r>
            <a:r>
              <a:rPr lang="en-US" altLang="en-US" sz="2000" b="1" i="1" dirty="0"/>
              <a:t>pc</a:t>
            </a:r>
            <a:r>
              <a:rPr lang="en-US" altLang="en-US" sz="2000" i="1" dirty="0"/>
              <a:t> into </a:t>
            </a:r>
            <a:r>
              <a:rPr lang="en-US" altLang="en-US" sz="2000" b="1" i="1" dirty="0"/>
              <a:t>buf1</a:t>
            </a:r>
          </a:p>
          <a:p>
            <a:pPr eaLnBrk="1" hangingPunct="1">
              <a:lnSpc>
                <a:spcPct val="80000"/>
              </a:lnSpc>
              <a:buFont typeface="Wingdings" panose="05000000000000000000" pitchFamily="2" charset="2"/>
              <a:buNone/>
              <a:defRPr/>
            </a:pPr>
            <a:r>
              <a:rPr lang="en-US" altLang="en-US" sz="2000" dirty="0"/>
              <a:t>				</a:t>
            </a:r>
            <a:r>
              <a:rPr lang="en-US" altLang="en-US" sz="2000" b="1" dirty="0"/>
              <a:t>//</a:t>
            </a:r>
            <a:r>
              <a:rPr lang="en-US" altLang="en-US" sz="2000" dirty="0"/>
              <a:t> </a:t>
            </a:r>
            <a:r>
              <a:rPr lang="en-US" altLang="en-US" sz="2000" i="1" dirty="0" err="1"/>
              <a:t>strcpy</a:t>
            </a:r>
            <a:r>
              <a:rPr lang="en-US" altLang="en-US" sz="2000" i="1" dirty="0"/>
              <a:t> terminates when a '</a:t>
            </a:r>
            <a:r>
              <a:rPr lang="en-US" altLang="en-US" sz="2000" b="1" i="1" dirty="0"/>
              <a:t>\0' </a:t>
            </a:r>
            <a:r>
              <a:rPr lang="en-US" altLang="en-US" sz="2000" i="1" dirty="0"/>
              <a:t>character is found</a:t>
            </a:r>
          </a:p>
          <a:p>
            <a:pPr eaLnBrk="1" hangingPunct="1">
              <a:lnSpc>
                <a:spcPct val="80000"/>
              </a:lnSpc>
              <a:buFont typeface="Wingdings" panose="05000000000000000000" pitchFamily="2" charset="2"/>
              <a:buNone/>
              <a:defRPr/>
            </a:pPr>
            <a:r>
              <a:rPr lang="en-US" altLang="en-US" sz="2000" dirty="0"/>
              <a:t>				</a:t>
            </a:r>
            <a:r>
              <a:rPr lang="en-US" altLang="en-US" sz="2000" b="1" dirty="0"/>
              <a:t>//</a:t>
            </a:r>
            <a:r>
              <a:rPr lang="en-US" altLang="en-US" sz="2000" dirty="0"/>
              <a:t> </a:t>
            </a:r>
            <a:r>
              <a:rPr lang="en-US" altLang="en-US" sz="2000" i="1" dirty="0"/>
              <a:t>hope that </a:t>
            </a:r>
            <a:r>
              <a:rPr lang="en-US" altLang="en-US" sz="2000" b="1" i="1" dirty="0"/>
              <a:t>pc</a:t>
            </a:r>
            <a:r>
              <a:rPr lang="en-US" altLang="en-US" sz="2000" i="1" dirty="0"/>
              <a:t> holds less than 200 characters</a:t>
            </a:r>
          </a:p>
          <a:p>
            <a:pPr eaLnBrk="1" hangingPunct="1">
              <a:lnSpc>
                <a:spcPct val="80000"/>
              </a:lnSpc>
              <a:buFont typeface="Wingdings" panose="05000000000000000000" pitchFamily="2" charset="2"/>
              <a:buNone/>
              <a:defRPr/>
            </a:pPr>
            <a:r>
              <a:rPr lang="en-US" altLang="en-US" sz="2000" dirty="0"/>
              <a:t>	</a:t>
            </a:r>
            <a:r>
              <a:rPr lang="en-US" altLang="en-US" sz="2000" b="1" dirty="0" err="1"/>
              <a:t>strncpy</a:t>
            </a:r>
            <a:r>
              <a:rPr lang="en-US" altLang="en-US" sz="2000" b="1" dirty="0"/>
              <a:t>(buf1,pc,200);	//</a:t>
            </a:r>
            <a:r>
              <a:rPr lang="en-US" altLang="en-US" sz="2000" dirty="0"/>
              <a:t> </a:t>
            </a:r>
            <a:r>
              <a:rPr lang="en-US" altLang="en-US" sz="2000" i="1" dirty="0"/>
              <a:t>copy 200 characters from </a:t>
            </a:r>
            <a:r>
              <a:rPr lang="en-US" altLang="en-US" sz="2000" b="1" i="1" dirty="0"/>
              <a:t>pc</a:t>
            </a:r>
            <a:r>
              <a:rPr lang="en-US" altLang="en-US" sz="2000" i="1" dirty="0"/>
              <a:t> to </a:t>
            </a:r>
            <a:r>
              <a:rPr lang="en-US" altLang="en-US" sz="2000" b="1" i="1" dirty="0"/>
              <a:t>buf1</a:t>
            </a:r>
          </a:p>
          <a:p>
            <a:pPr eaLnBrk="1" hangingPunct="1">
              <a:lnSpc>
                <a:spcPct val="80000"/>
              </a:lnSpc>
              <a:buFont typeface="Wingdings" panose="05000000000000000000" pitchFamily="2" charset="2"/>
              <a:buNone/>
              <a:defRPr/>
            </a:pPr>
            <a:r>
              <a:rPr lang="en-US" altLang="en-US" sz="2000" b="1" dirty="0"/>
              <a:t>				//</a:t>
            </a:r>
            <a:r>
              <a:rPr lang="en-US" altLang="en-US" sz="2000" dirty="0"/>
              <a:t> </a:t>
            </a:r>
            <a:r>
              <a:rPr lang="en-US" altLang="en-US" sz="2000" i="1" dirty="0"/>
              <a:t>padded if necessary, but final </a:t>
            </a:r>
            <a:r>
              <a:rPr lang="en-US" altLang="en-US" sz="2000" b="1" i="1" dirty="0"/>
              <a:t>'\0'</a:t>
            </a:r>
            <a:r>
              <a:rPr lang="en-US" altLang="en-US" sz="2000" i="1" dirty="0"/>
              <a:t> not guaranteed</a:t>
            </a:r>
            <a:endParaRPr lang="en-US" altLang="en-US" sz="1000" i="1" dirty="0"/>
          </a:p>
          <a:p>
            <a:pPr eaLnBrk="1" hangingPunct="1">
              <a:lnSpc>
                <a:spcPct val="80000"/>
              </a:lnSpc>
              <a:buFont typeface="Wingdings" panose="05000000000000000000" pitchFamily="2" charset="2"/>
              <a:buNone/>
              <a:defRPr/>
            </a:pPr>
            <a:r>
              <a:rPr lang="en-US" altLang="en-US" sz="2000" b="1" dirty="0"/>
              <a:t>	int buf2[300];	//</a:t>
            </a:r>
            <a:r>
              <a:rPr lang="en-US" altLang="en-US" sz="2000" dirty="0"/>
              <a:t> </a:t>
            </a:r>
            <a:r>
              <a:rPr lang="en-US" altLang="en-US" sz="2000" i="1" dirty="0"/>
              <a:t>you can</a:t>
            </a:r>
            <a:r>
              <a:rPr lang="en-US" altLang="ja-JP" sz="2000" i="1" dirty="0"/>
              <a:t>’t say </a:t>
            </a:r>
            <a:r>
              <a:rPr lang="en-US" altLang="ja-JP" sz="2000" b="1" i="1" dirty="0"/>
              <a:t>int buf2[n]</a:t>
            </a:r>
            <a:r>
              <a:rPr lang="en-US" altLang="ja-JP" sz="2000" i="1" dirty="0"/>
              <a:t>;</a:t>
            </a:r>
            <a:r>
              <a:rPr lang="en-US" altLang="ja-JP" sz="2000" b="1" i="1" dirty="0"/>
              <a:t> n</a:t>
            </a:r>
            <a:r>
              <a:rPr lang="en-US" altLang="ja-JP" sz="2000" i="1" dirty="0"/>
              <a:t> is a variable</a:t>
            </a:r>
          </a:p>
          <a:p>
            <a:pPr eaLnBrk="1" hangingPunct="1">
              <a:lnSpc>
                <a:spcPct val="80000"/>
              </a:lnSpc>
              <a:buFont typeface="Wingdings" panose="05000000000000000000" pitchFamily="2" charset="2"/>
              <a:buNone/>
              <a:defRPr/>
            </a:pPr>
            <a:r>
              <a:rPr lang="en-US" altLang="en-US" sz="2000" dirty="0"/>
              <a:t>	</a:t>
            </a:r>
            <a:r>
              <a:rPr lang="en-US" altLang="en-US" sz="2000" b="1" dirty="0"/>
              <a:t>if (300 &lt; n) error(</a:t>
            </a:r>
            <a:r>
              <a:rPr lang="en-US" altLang="en-US" sz="2000" b="1" dirty="0">
                <a:cs typeface="Tahoma" pitchFamily="34" charset="0"/>
              </a:rPr>
              <a:t>"</a:t>
            </a:r>
            <a:r>
              <a:rPr lang="en-US" altLang="en-US" sz="2000" b="1" dirty="0"/>
              <a:t>not enough space</a:t>
            </a:r>
            <a:r>
              <a:rPr lang="en-US" altLang="en-US" sz="2000" b="1" dirty="0">
                <a:cs typeface="Tahoma" pitchFamily="34" charset="0"/>
              </a:rPr>
              <a:t>"</a:t>
            </a:r>
            <a:r>
              <a:rPr lang="en-US" altLang="en-US" sz="2000" b="1" dirty="0"/>
              <a:t>);</a:t>
            </a:r>
          </a:p>
          <a:p>
            <a:pPr eaLnBrk="1" hangingPunct="1">
              <a:lnSpc>
                <a:spcPct val="80000"/>
              </a:lnSpc>
              <a:buFont typeface="Wingdings" panose="05000000000000000000" pitchFamily="2" charset="2"/>
              <a:buNone/>
              <a:defRPr/>
            </a:pPr>
            <a:r>
              <a:rPr lang="en-US" altLang="en-US" sz="2000" b="1" dirty="0"/>
              <a:t>	for (int </a:t>
            </a:r>
            <a:r>
              <a:rPr lang="en-US" altLang="en-US" sz="2000" b="1" dirty="0" err="1"/>
              <a:t>i</a:t>
            </a:r>
            <a:r>
              <a:rPr lang="en-US" altLang="en-US" sz="2000" b="1" dirty="0"/>
              <a:t>=0; </a:t>
            </a:r>
            <a:r>
              <a:rPr lang="en-US" altLang="en-US" sz="2000" b="1" dirty="0" err="1"/>
              <a:t>i</a:t>
            </a:r>
            <a:r>
              <a:rPr lang="en-US" altLang="en-US" sz="2000" b="1" dirty="0"/>
              <a:t>&lt;n; ++</a:t>
            </a:r>
            <a:r>
              <a:rPr lang="en-US" altLang="en-US" sz="2000" b="1" dirty="0" err="1"/>
              <a:t>i</a:t>
            </a:r>
            <a:r>
              <a:rPr lang="en-US" altLang="en-US" sz="2000" b="1" dirty="0"/>
              <a:t>) buf2[</a:t>
            </a:r>
            <a:r>
              <a:rPr lang="en-US" altLang="en-US" sz="2000" b="1" dirty="0" err="1"/>
              <a:t>i</a:t>
            </a:r>
            <a:r>
              <a:rPr lang="en-US" altLang="en-US" sz="2000" b="1" dirty="0"/>
              <a:t>] = pi[</a:t>
            </a:r>
            <a:r>
              <a:rPr lang="en-US" altLang="en-US" sz="2000" b="1" dirty="0" err="1"/>
              <a:t>i</a:t>
            </a:r>
            <a:r>
              <a:rPr lang="en-US" altLang="en-US" sz="2000" b="1" dirty="0"/>
              <a:t>];	//</a:t>
            </a:r>
            <a:r>
              <a:rPr lang="en-US" altLang="en-US" sz="2000" dirty="0"/>
              <a:t> </a:t>
            </a:r>
            <a:r>
              <a:rPr lang="en-US" altLang="en-US" sz="2000" i="1" dirty="0"/>
              <a:t>hope that </a:t>
            </a:r>
            <a:r>
              <a:rPr lang="en-US" altLang="en-US" sz="2000" b="1" i="1" dirty="0"/>
              <a:t>pi</a:t>
            </a:r>
            <a:r>
              <a:rPr lang="en-US" altLang="en-US" sz="2000" i="1" dirty="0"/>
              <a:t> really has space for </a:t>
            </a:r>
            <a:r>
              <a:rPr lang="en-US" altLang="en-US" sz="2000" dirty="0"/>
              <a:t>						</a:t>
            </a:r>
            <a:r>
              <a:rPr lang="en-US" altLang="en-US" sz="2000" b="1" dirty="0"/>
              <a:t>//</a:t>
            </a:r>
            <a:r>
              <a:rPr lang="en-US" altLang="en-US" sz="2000" dirty="0"/>
              <a:t> </a:t>
            </a:r>
            <a:r>
              <a:rPr lang="en-US" altLang="en-US" sz="2000" b="1" i="1" dirty="0"/>
              <a:t>n</a:t>
            </a:r>
            <a:r>
              <a:rPr lang="en-US" altLang="en-US" sz="2000" i="1" dirty="0"/>
              <a:t> </a:t>
            </a:r>
            <a:r>
              <a:rPr lang="en-US" altLang="en-US" sz="2000" i="1" dirty="0" err="1"/>
              <a:t>ints</a:t>
            </a:r>
            <a:r>
              <a:rPr lang="en-US" altLang="en-US" sz="2000" i="1" dirty="0"/>
              <a:t>; it might have less</a:t>
            </a:r>
          </a:p>
          <a:p>
            <a:pPr eaLnBrk="1" hangingPunct="1">
              <a:lnSpc>
                <a:spcPct val="80000"/>
              </a:lnSpc>
              <a:buFont typeface="Wingdings" panose="05000000000000000000" pitchFamily="2" charset="2"/>
              <a:buNone/>
              <a:defRPr/>
            </a:pPr>
            <a:r>
              <a:rPr lang="en-US" altLang="en-US" sz="2000" dirty="0"/>
              <a:t>}</a:t>
            </a: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16A31C0D-835D-447E-9565-C0B11CFA59A6}" type="slidenum">
              <a:rPr lang="en-US" altLang="en-US" sz="1400">
                <a:latin typeface="Arial" panose="020B0604020202020204" pitchFamily="34" charset="0"/>
              </a:rPr>
              <a:pPr>
                <a:spcBef>
                  <a:spcPct val="0"/>
                </a:spcBef>
                <a:buClrTx/>
                <a:buSzTx/>
                <a:buFontTx/>
                <a:buNone/>
              </a:pPr>
              <a:t>32</a:t>
            </a:fld>
            <a:endParaRPr lang="en-US" altLang="en-US" sz="1400">
              <a:latin typeface="Arial" panose="020B0604020202020204" pitchFamily="34" charset="0"/>
            </a:endParaRPr>
          </a:p>
        </p:txBody>
      </p:sp>
    </p:spTree>
    <p:extLst>
      <p:ext uri="{BB962C8B-B14F-4D97-AF65-F5344CB8AC3E}">
        <p14:creationId xmlns:p14="http://schemas.microsoft.com/office/powerpoint/2010/main" val="1152529466"/>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altLang="en-US" smtClean="0"/>
              <a:t>Be careful with arrays and pointers</a:t>
            </a:r>
          </a:p>
        </p:txBody>
      </p:sp>
      <p:sp>
        <p:nvSpPr>
          <p:cNvPr id="4915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char* f()</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char </a:t>
            </a:r>
            <a:r>
              <a:rPr lang="en-US" altLang="en-US" sz="2000" b="1" dirty="0" err="1"/>
              <a:t>ch</a:t>
            </a:r>
            <a:r>
              <a:rPr lang="en-US" altLang="en-US" sz="2000" b="1" dirty="0"/>
              <a:t>[20];</a:t>
            </a:r>
          </a:p>
          <a:p>
            <a:pPr eaLnBrk="1" hangingPunct="1">
              <a:lnSpc>
                <a:spcPct val="80000"/>
              </a:lnSpc>
              <a:buFont typeface="Wingdings" panose="05000000000000000000" pitchFamily="2" charset="2"/>
              <a:buNone/>
              <a:defRPr/>
            </a:pPr>
            <a:r>
              <a:rPr lang="en-US" altLang="en-US" sz="2000" b="1" dirty="0"/>
              <a:t>	char* p = &amp;</a:t>
            </a:r>
            <a:r>
              <a:rPr lang="en-US" altLang="en-US" sz="2000" b="1" dirty="0" err="1"/>
              <a:t>ch</a:t>
            </a:r>
            <a:r>
              <a:rPr lang="en-US" altLang="en-US" sz="2000" b="1" dirty="0"/>
              <a:t>[90];</a:t>
            </a:r>
          </a:p>
          <a:p>
            <a:pPr eaLnBrk="1" hangingPunct="1">
              <a:lnSpc>
                <a:spcPct val="80000"/>
              </a:lnSpc>
              <a:buFont typeface="Wingdings" panose="05000000000000000000" pitchFamily="2" charset="2"/>
              <a:buNone/>
              <a:defRPr/>
            </a:pPr>
            <a:r>
              <a:rPr lang="en-US" altLang="en-US" sz="2000" b="1" dirty="0"/>
              <a:t>	// </a:t>
            </a:r>
            <a:r>
              <a:rPr lang="en-US" altLang="en-US" sz="2000" i="1" dirty="0"/>
              <a:t>…</a:t>
            </a:r>
          </a:p>
          <a:p>
            <a:pPr eaLnBrk="1" hangingPunct="1">
              <a:lnSpc>
                <a:spcPct val="80000"/>
              </a:lnSpc>
              <a:buFont typeface="Wingdings" panose="05000000000000000000" pitchFamily="2" charset="2"/>
              <a:buNone/>
              <a:defRPr/>
            </a:pPr>
            <a:r>
              <a:rPr lang="en-US" altLang="en-US" sz="2000" b="1" dirty="0"/>
              <a:t>	*p = </a:t>
            </a:r>
            <a:r>
              <a:rPr lang="en-US" altLang="en-US" sz="2000" b="1" dirty="0">
                <a:cs typeface="Tahoma" pitchFamily="34" charset="0"/>
              </a:rPr>
              <a:t>'</a:t>
            </a:r>
            <a:r>
              <a:rPr lang="en-US" altLang="en-US" sz="2000" b="1" dirty="0"/>
              <a:t>a</a:t>
            </a:r>
            <a:r>
              <a:rPr lang="en-US" altLang="en-US" sz="2000" b="1" dirty="0">
                <a:cs typeface="Tahoma" pitchFamily="34" charset="0"/>
              </a:rPr>
              <a:t>'</a:t>
            </a:r>
            <a:r>
              <a:rPr lang="en-US" altLang="en-US" sz="2000" b="1" dirty="0"/>
              <a:t>;		// </a:t>
            </a:r>
            <a:r>
              <a:rPr lang="en-US" altLang="en-US" sz="2000" i="1" dirty="0"/>
              <a:t>we don</a:t>
            </a:r>
            <a:r>
              <a:rPr lang="en-US" altLang="ja-JP" sz="2000" i="1" dirty="0"/>
              <a:t>’t know what this will overwrite</a:t>
            </a:r>
          </a:p>
          <a:p>
            <a:pPr eaLnBrk="1" hangingPunct="1">
              <a:lnSpc>
                <a:spcPct val="80000"/>
              </a:lnSpc>
              <a:buFont typeface="Wingdings" panose="05000000000000000000" pitchFamily="2" charset="2"/>
              <a:buNone/>
              <a:defRPr/>
            </a:pPr>
            <a:r>
              <a:rPr lang="en-US" altLang="en-US" sz="2000" b="1" dirty="0"/>
              <a:t>	char* q;		// </a:t>
            </a:r>
            <a:r>
              <a:rPr lang="en-US" altLang="en-US" sz="2000" i="1" dirty="0"/>
              <a:t>forgot to initialize</a:t>
            </a:r>
          </a:p>
          <a:p>
            <a:pPr eaLnBrk="1" hangingPunct="1">
              <a:lnSpc>
                <a:spcPct val="80000"/>
              </a:lnSpc>
              <a:buFont typeface="Wingdings" panose="05000000000000000000" pitchFamily="2" charset="2"/>
              <a:buNone/>
              <a:defRPr/>
            </a:pPr>
            <a:r>
              <a:rPr lang="en-US" altLang="en-US" sz="2000" b="1" dirty="0"/>
              <a:t>	*q = </a:t>
            </a:r>
            <a:r>
              <a:rPr lang="en-US" altLang="en-US" sz="2000" b="1" dirty="0">
                <a:cs typeface="Tahoma" pitchFamily="34" charset="0"/>
              </a:rPr>
              <a:t>'</a:t>
            </a:r>
            <a:r>
              <a:rPr lang="en-US" altLang="en-US" sz="2000" b="1" dirty="0"/>
              <a:t>b</a:t>
            </a:r>
            <a:r>
              <a:rPr lang="en-US" altLang="en-US" sz="2000" b="1" dirty="0">
                <a:cs typeface="Tahoma" pitchFamily="34" charset="0"/>
              </a:rPr>
              <a:t>'</a:t>
            </a:r>
            <a:r>
              <a:rPr lang="en-US" altLang="en-US" sz="2000" b="1" dirty="0"/>
              <a:t>;		// </a:t>
            </a:r>
            <a:r>
              <a:rPr lang="en-US" altLang="en-US" sz="2000" i="1" dirty="0"/>
              <a:t>we don</a:t>
            </a:r>
            <a:r>
              <a:rPr lang="en-US" altLang="ja-JP" sz="2000" i="1" dirty="0"/>
              <a:t>’t know what this</a:t>
            </a:r>
            <a:r>
              <a:rPr lang="ja-JP" altLang="en-US" sz="2000" i="1" dirty="0"/>
              <a:t> </a:t>
            </a:r>
            <a:r>
              <a:rPr lang="en-US" altLang="ja-JP" sz="2000" i="1" dirty="0"/>
              <a:t>will overwrite</a:t>
            </a:r>
          </a:p>
          <a:p>
            <a:pPr eaLnBrk="1" hangingPunct="1">
              <a:lnSpc>
                <a:spcPct val="80000"/>
              </a:lnSpc>
              <a:buFont typeface="Wingdings" panose="05000000000000000000" pitchFamily="2" charset="2"/>
              <a:buNone/>
              <a:defRPr/>
            </a:pPr>
            <a:r>
              <a:rPr lang="en-US" altLang="en-US" sz="2000" b="1" dirty="0"/>
              <a:t>	return &amp;</a:t>
            </a:r>
            <a:r>
              <a:rPr lang="en-US" altLang="en-US" sz="2000" b="1" dirty="0" err="1"/>
              <a:t>ch</a:t>
            </a:r>
            <a:r>
              <a:rPr lang="en-US" altLang="en-US" sz="2000" b="1" dirty="0"/>
              <a:t>[10];	// </a:t>
            </a:r>
            <a:r>
              <a:rPr lang="en-US" altLang="en-US" sz="2000" i="1" dirty="0"/>
              <a:t>oops:</a:t>
            </a:r>
            <a:r>
              <a:rPr lang="en-US" altLang="en-US" sz="2000" b="1" i="1" dirty="0"/>
              <a:t> </a:t>
            </a:r>
            <a:r>
              <a:rPr lang="en-US" altLang="en-US" sz="2000" b="1" i="1" dirty="0" err="1"/>
              <a:t>ch</a:t>
            </a:r>
            <a:r>
              <a:rPr lang="en-US" altLang="en-US" sz="2000" b="1" i="1" dirty="0"/>
              <a:t> </a:t>
            </a:r>
            <a:r>
              <a:rPr lang="en-US" altLang="en-US" sz="2000" i="1" dirty="0"/>
              <a:t>disappears upon return from</a:t>
            </a:r>
            <a:r>
              <a:rPr lang="en-US" altLang="en-US" sz="2000" b="1" i="1" dirty="0"/>
              <a:t> f()</a:t>
            </a:r>
          </a:p>
          <a:p>
            <a:pPr eaLnBrk="1" hangingPunct="1">
              <a:lnSpc>
                <a:spcPct val="80000"/>
              </a:lnSpc>
              <a:buFont typeface="Wingdings" panose="05000000000000000000" pitchFamily="2" charset="2"/>
              <a:buNone/>
              <a:defRPr/>
            </a:pPr>
            <a:r>
              <a:rPr lang="en-US" altLang="en-US" sz="2000" b="1" dirty="0"/>
              <a:t>				//</a:t>
            </a:r>
            <a:r>
              <a:rPr lang="en-US" altLang="en-US" sz="2000" dirty="0"/>
              <a:t> </a:t>
            </a:r>
            <a:r>
              <a:rPr lang="en-US" altLang="en-US" sz="2000" i="1" dirty="0"/>
              <a:t>(an infamous </a:t>
            </a:r>
            <a:r>
              <a:rPr lang="ja-JP" altLang="en-US" sz="2000" i="1" dirty="0"/>
              <a:t> </a:t>
            </a:r>
            <a:r>
              <a:rPr lang="en-US" altLang="ja-JP" sz="2000" i="1" dirty="0"/>
              <a:t>“dangling pointer”)</a:t>
            </a:r>
            <a:endParaRPr lang="en-US" altLang="ja-JP" sz="2000" b="1" i="1" dirty="0"/>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1000" b="1" dirty="0"/>
          </a:p>
          <a:p>
            <a:pPr eaLnBrk="1" hangingPunct="1">
              <a:lnSpc>
                <a:spcPct val="80000"/>
              </a:lnSpc>
              <a:buFont typeface="Wingdings" panose="05000000000000000000" pitchFamily="2" charset="2"/>
              <a:buNone/>
              <a:defRPr/>
            </a:pPr>
            <a:r>
              <a:rPr lang="en-US" altLang="en-US" sz="2000" b="1" dirty="0"/>
              <a:t>void g()</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char* pp = f();</a:t>
            </a:r>
          </a:p>
          <a:p>
            <a:pPr eaLnBrk="1" hangingPunct="1">
              <a:lnSpc>
                <a:spcPct val="80000"/>
              </a:lnSpc>
              <a:buFont typeface="Wingdings" panose="05000000000000000000" pitchFamily="2" charset="2"/>
              <a:buNone/>
              <a:defRPr/>
            </a:pPr>
            <a:r>
              <a:rPr lang="en-US" altLang="en-US" sz="2000" b="1" dirty="0"/>
              <a:t>	// </a:t>
            </a:r>
            <a:r>
              <a:rPr lang="en-US" altLang="en-US" sz="2000" i="1" dirty="0"/>
              <a:t>…</a:t>
            </a:r>
          </a:p>
          <a:p>
            <a:pPr eaLnBrk="1" hangingPunct="1">
              <a:lnSpc>
                <a:spcPct val="80000"/>
              </a:lnSpc>
              <a:buFont typeface="Wingdings" panose="05000000000000000000" pitchFamily="2" charset="2"/>
              <a:buNone/>
              <a:defRPr/>
            </a:pPr>
            <a:r>
              <a:rPr lang="en-US" altLang="en-US" sz="2000" b="1" dirty="0"/>
              <a:t>	*pp = </a:t>
            </a:r>
            <a:r>
              <a:rPr lang="en-US" altLang="en-US" sz="2000" b="1" dirty="0">
                <a:cs typeface="Tahoma" pitchFamily="34" charset="0"/>
              </a:rPr>
              <a:t>'</a:t>
            </a:r>
            <a:r>
              <a:rPr lang="en-US" altLang="en-US" sz="2000" b="1" dirty="0"/>
              <a:t>c</a:t>
            </a:r>
            <a:r>
              <a:rPr lang="en-US" altLang="en-US" sz="2000" b="1" dirty="0">
                <a:cs typeface="Tahoma" pitchFamily="34" charset="0"/>
              </a:rPr>
              <a:t>'</a:t>
            </a:r>
            <a:r>
              <a:rPr lang="en-US" altLang="en-US" sz="2000" b="1" dirty="0"/>
              <a:t>;	// </a:t>
            </a:r>
            <a:r>
              <a:rPr lang="en-US" altLang="en-US" sz="2000" i="1" dirty="0"/>
              <a:t>we don</a:t>
            </a:r>
            <a:r>
              <a:rPr lang="en-US" altLang="ja-JP" sz="2000" i="1" dirty="0"/>
              <a:t>’t know what this</a:t>
            </a:r>
            <a:r>
              <a:rPr lang="ja-JP" altLang="en-US" sz="2000" i="1" dirty="0"/>
              <a:t> </a:t>
            </a:r>
            <a:r>
              <a:rPr lang="en-US" altLang="ja-JP" sz="2000" i="1" dirty="0"/>
              <a:t>will overwrite</a:t>
            </a:r>
          </a:p>
          <a:p>
            <a:pPr eaLnBrk="1" hangingPunct="1">
              <a:lnSpc>
                <a:spcPct val="80000"/>
              </a:lnSpc>
              <a:buFont typeface="Wingdings" panose="05000000000000000000" pitchFamily="2" charset="2"/>
              <a:buNone/>
              <a:defRPr/>
            </a:pPr>
            <a:r>
              <a:rPr lang="en-US" altLang="en-US" sz="2000" b="1" dirty="0"/>
              <a:t>			// </a:t>
            </a:r>
            <a:r>
              <a:rPr lang="en-US" altLang="en-US" sz="2000" i="1" dirty="0"/>
              <a:t>(</a:t>
            </a:r>
            <a:r>
              <a:rPr lang="en-US" altLang="en-US" sz="2000" b="1" i="1" dirty="0"/>
              <a:t>f</a:t>
            </a:r>
            <a:r>
              <a:rPr lang="en-US" altLang="ja-JP" sz="2000" i="1" dirty="0"/>
              <a:t>’s</a:t>
            </a:r>
            <a:r>
              <a:rPr lang="en-US" altLang="ja-JP" sz="2000" b="1" i="1" dirty="0"/>
              <a:t> </a:t>
            </a:r>
            <a:r>
              <a:rPr lang="en-US" altLang="ja-JP" sz="2000" b="1" i="1" dirty="0" err="1"/>
              <a:t>ch</a:t>
            </a:r>
            <a:r>
              <a:rPr lang="en-US" altLang="ja-JP" sz="2000" b="1" i="1" dirty="0"/>
              <a:t> </a:t>
            </a:r>
            <a:r>
              <a:rPr lang="en-US" altLang="ja-JP" sz="2000" i="1" dirty="0"/>
              <a:t>is gone for good after the return from </a:t>
            </a:r>
            <a:r>
              <a:rPr lang="en-US" altLang="ja-JP" sz="2000" b="1" i="1" dirty="0"/>
              <a:t>f</a:t>
            </a:r>
            <a:r>
              <a:rPr lang="en-US" altLang="ja-JP" sz="2000" i="1" dirty="0"/>
              <a:t>)</a:t>
            </a:r>
          </a:p>
          <a:p>
            <a:pPr eaLnBrk="1" hangingPunct="1">
              <a:lnSpc>
                <a:spcPct val="80000"/>
              </a:lnSpc>
              <a:buFont typeface="Wingdings" panose="05000000000000000000" pitchFamily="2" charset="2"/>
              <a:buNone/>
              <a:defRPr/>
            </a:pPr>
            <a:r>
              <a:rPr lang="en-US" altLang="en-US" sz="2000" b="1" dirty="0"/>
              <a:t>}</a:t>
            </a: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8ECBDCF5-D773-4C5E-8998-66650CE8E78F}" type="slidenum">
              <a:rPr lang="en-US" altLang="en-US" sz="1400">
                <a:latin typeface="Arial" panose="020B0604020202020204" pitchFamily="34" charset="0"/>
              </a:rPr>
              <a:pPr>
                <a:spcBef>
                  <a:spcPct val="0"/>
                </a:spcBef>
                <a:buClrTx/>
                <a:buSzTx/>
                <a:buFontTx/>
                <a:buNone/>
              </a:pPr>
              <a:t>33</a:t>
            </a:fld>
            <a:endParaRPr lang="en-US" altLang="en-US" sz="1400">
              <a:latin typeface="Arial" panose="020B0604020202020204" pitchFamily="34" charset="0"/>
            </a:endParaRPr>
          </a:p>
        </p:txBody>
      </p:sp>
    </p:spTree>
    <p:extLst>
      <p:ext uri="{BB962C8B-B14F-4D97-AF65-F5344CB8AC3E}">
        <p14:creationId xmlns:p14="http://schemas.microsoft.com/office/powerpoint/2010/main" val="2506491237"/>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en-US" smtClean="0"/>
              <a:t>Why bother with arrays?</a:t>
            </a:r>
          </a:p>
        </p:txBody>
      </p:sp>
      <p:sp>
        <p:nvSpPr>
          <p:cNvPr id="70659" name="Rectangle 3"/>
          <p:cNvSpPr>
            <a:spLocks noGrp="1" noChangeArrowheads="1"/>
          </p:cNvSpPr>
          <p:nvPr>
            <p:ph idx="1"/>
          </p:nvPr>
        </p:nvSpPr>
        <p:spPr/>
        <p:txBody>
          <a:bodyPr/>
          <a:lstStyle/>
          <a:p>
            <a:pPr eaLnBrk="1" hangingPunct="1">
              <a:lnSpc>
                <a:spcPct val="80000"/>
              </a:lnSpc>
              <a:defRPr/>
            </a:pPr>
            <a:r>
              <a:rPr lang="en-US" altLang="en-US" dirty="0"/>
              <a:t>It</a:t>
            </a:r>
            <a:r>
              <a:rPr lang="en-US" altLang="ja-JP" dirty="0"/>
              <a:t>’s all that C has </a:t>
            </a:r>
          </a:p>
          <a:p>
            <a:pPr lvl="1" eaLnBrk="1" hangingPunct="1">
              <a:lnSpc>
                <a:spcPct val="80000"/>
              </a:lnSpc>
              <a:defRPr/>
            </a:pPr>
            <a:r>
              <a:rPr lang="en-US" altLang="en-US" sz="2000" dirty="0">
                <a:ea typeface="Times New Roman" pitchFamily="18" charset="0"/>
              </a:rPr>
              <a:t>In particular, C does not have </a:t>
            </a:r>
            <a:r>
              <a:rPr lang="en-US" altLang="en-US" sz="2000" b="1" dirty="0">
                <a:ea typeface="Times New Roman" pitchFamily="18" charset="0"/>
              </a:rPr>
              <a:t>vector</a:t>
            </a:r>
          </a:p>
          <a:p>
            <a:pPr lvl="1" eaLnBrk="1" hangingPunct="1">
              <a:lnSpc>
                <a:spcPct val="80000"/>
              </a:lnSpc>
              <a:defRPr/>
            </a:pPr>
            <a:r>
              <a:rPr lang="en-US" altLang="en-US" sz="2000" dirty="0">
                <a:ea typeface="Times New Roman" pitchFamily="18" charset="0"/>
              </a:rPr>
              <a:t>There is a lot of C code </a:t>
            </a:r>
            <a:r>
              <a:rPr lang="en-US" altLang="ja-JP" sz="2000" dirty="0">
                <a:ea typeface="MS PGothic" pitchFamily="34" charset="-128"/>
              </a:rPr>
              <a:t>“out there”</a:t>
            </a:r>
          </a:p>
          <a:p>
            <a:pPr lvl="2" eaLnBrk="1" hangingPunct="1">
              <a:lnSpc>
                <a:spcPct val="80000"/>
              </a:lnSpc>
              <a:defRPr/>
            </a:pPr>
            <a:r>
              <a:rPr lang="en-US" altLang="en-US" sz="1600" dirty="0">
                <a:ea typeface="Times New Roman" pitchFamily="18" charset="0"/>
              </a:rPr>
              <a:t>Here </a:t>
            </a:r>
            <a:r>
              <a:rPr lang="en-US" altLang="ja-JP" sz="1600" dirty="0">
                <a:ea typeface="MS PGothic" pitchFamily="34" charset="-128"/>
              </a:rPr>
              <a:t>“a lot” means N*1B lines</a:t>
            </a:r>
          </a:p>
          <a:p>
            <a:pPr lvl="1" eaLnBrk="1" hangingPunct="1">
              <a:lnSpc>
                <a:spcPct val="80000"/>
              </a:lnSpc>
              <a:defRPr/>
            </a:pPr>
            <a:r>
              <a:rPr lang="en-US" altLang="en-US" sz="2000" dirty="0">
                <a:ea typeface="Times New Roman" pitchFamily="18" charset="0"/>
              </a:rPr>
              <a:t>There is a lot of C++ code in C style </a:t>
            </a:r>
            <a:r>
              <a:rPr lang="en-US" altLang="ja-JP" sz="2000" dirty="0">
                <a:ea typeface="MS PGothic" pitchFamily="34" charset="-128"/>
              </a:rPr>
              <a:t>“out there”</a:t>
            </a:r>
          </a:p>
          <a:p>
            <a:pPr lvl="2" eaLnBrk="1" hangingPunct="1">
              <a:lnSpc>
                <a:spcPct val="80000"/>
              </a:lnSpc>
              <a:defRPr/>
            </a:pPr>
            <a:r>
              <a:rPr lang="en-US" altLang="en-US" sz="1800" dirty="0">
                <a:ea typeface="Times New Roman" pitchFamily="18" charset="0"/>
              </a:rPr>
              <a:t>Here </a:t>
            </a:r>
            <a:r>
              <a:rPr lang="en-US" altLang="ja-JP" sz="1800" dirty="0">
                <a:ea typeface="MS PGothic" pitchFamily="34" charset="-128"/>
              </a:rPr>
              <a:t>“a lot” means N*100M lines</a:t>
            </a:r>
          </a:p>
          <a:p>
            <a:pPr lvl="1" eaLnBrk="1" hangingPunct="1">
              <a:lnSpc>
                <a:spcPct val="80000"/>
              </a:lnSpc>
              <a:defRPr/>
            </a:pPr>
            <a:r>
              <a:rPr lang="en-US" altLang="en-US" sz="2000" dirty="0">
                <a:ea typeface="Times New Roman" pitchFamily="18" charset="0"/>
              </a:rPr>
              <a:t>You</a:t>
            </a:r>
            <a:r>
              <a:rPr lang="en-US" altLang="ja-JP" sz="2000" dirty="0">
                <a:ea typeface="MS PGothic" pitchFamily="34" charset="-128"/>
              </a:rPr>
              <a:t>’ll eventually encounter code full of arrays and pointers </a:t>
            </a:r>
          </a:p>
          <a:p>
            <a:pPr eaLnBrk="1" hangingPunct="1">
              <a:lnSpc>
                <a:spcPct val="80000"/>
              </a:lnSpc>
              <a:defRPr/>
            </a:pPr>
            <a:r>
              <a:rPr lang="en-US" altLang="en-US" dirty="0"/>
              <a:t>They represent primitive memory in C++ programs</a:t>
            </a:r>
          </a:p>
          <a:p>
            <a:pPr lvl="1" eaLnBrk="1" hangingPunct="1">
              <a:lnSpc>
                <a:spcPct val="80000"/>
              </a:lnSpc>
              <a:defRPr/>
            </a:pPr>
            <a:r>
              <a:rPr lang="en-US" altLang="en-US" sz="2000" dirty="0">
                <a:ea typeface="Times New Roman" pitchFamily="18" charset="0"/>
              </a:rPr>
              <a:t>We need them (mostly on free store allocated by </a:t>
            </a:r>
            <a:r>
              <a:rPr lang="en-US" altLang="en-US" sz="2000" b="1" dirty="0">
                <a:ea typeface="Times New Roman" pitchFamily="18" charset="0"/>
              </a:rPr>
              <a:t>new</a:t>
            </a:r>
            <a:r>
              <a:rPr lang="en-US" altLang="en-US" sz="2000" dirty="0">
                <a:ea typeface="Times New Roman" pitchFamily="18" charset="0"/>
              </a:rPr>
              <a:t>) to implement better container types</a:t>
            </a:r>
          </a:p>
          <a:p>
            <a:pPr eaLnBrk="1" hangingPunct="1">
              <a:lnSpc>
                <a:spcPct val="80000"/>
              </a:lnSpc>
              <a:defRPr/>
            </a:pPr>
            <a:r>
              <a:rPr lang="en-US" altLang="en-US" dirty="0"/>
              <a:t>Avoid arrays whenever you can</a:t>
            </a:r>
          </a:p>
          <a:p>
            <a:pPr lvl="1" eaLnBrk="1" hangingPunct="1">
              <a:lnSpc>
                <a:spcPct val="80000"/>
              </a:lnSpc>
              <a:defRPr/>
            </a:pPr>
            <a:r>
              <a:rPr lang="en-US" altLang="en-US" sz="2000" dirty="0">
                <a:ea typeface="Times New Roman" pitchFamily="18" charset="0"/>
              </a:rPr>
              <a:t>They are the largest single source of bugs in C and (unnecessarily) in</a:t>
            </a:r>
          </a:p>
          <a:p>
            <a:pPr lvl="1" eaLnBrk="1" hangingPunct="1">
              <a:lnSpc>
                <a:spcPct val="80000"/>
              </a:lnSpc>
              <a:buFont typeface="Wingdings" panose="05000000000000000000" pitchFamily="2" charset="2"/>
              <a:buNone/>
              <a:defRPr/>
            </a:pPr>
            <a:r>
              <a:rPr lang="en-US" altLang="en-US" sz="2000" dirty="0">
                <a:ea typeface="Times New Roman" pitchFamily="18" charset="0"/>
              </a:rPr>
              <a:t>     C++ programs</a:t>
            </a:r>
          </a:p>
          <a:p>
            <a:pPr lvl="1" eaLnBrk="1" hangingPunct="1">
              <a:lnSpc>
                <a:spcPct val="80000"/>
              </a:lnSpc>
              <a:defRPr/>
            </a:pPr>
            <a:r>
              <a:rPr lang="en-US" altLang="en-US" sz="2000" dirty="0">
                <a:ea typeface="Times New Roman" pitchFamily="18" charset="0"/>
              </a:rPr>
              <a:t>They are among the largest sources of security violations, </a:t>
            </a:r>
          </a:p>
          <a:p>
            <a:pPr lvl="1" eaLnBrk="1" hangingPunct="1">
              <a:lnSpc>
                <a:spcPct val="80000"/>
              </a:lnSpc>
              <a:buFont typeface="Wingdings" panose="05000000000000000000" pitchFamily="2" charset="2"/>
              <a:buNone/>
              <a:defRPr/>
            </a:pPr>
            <a:r>
              <a:rPr lang="en-US" altLang="en-US" sz="2000" dirty="0">
                <a:ea typeface="Times New Roman" pitchFamily="18" charset="0"/>
              </a:rPr>
              <a:t>     usually (avoidable) buffer overflows</a:t>
            </a: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2DD66B32-AF7E-43B0-A39F-D0F2CA37060E}" type="slidenum">
              <a:rPr lang="en-US" altLang="en-US" sz="1400">
                <a:latin typeface="Arial" panose="020B0604020202020204" pitchFamily="34" charset="0"/>
              </a:rPr>
              <a:pPr>
                <a:spcBef>
                  <a:spcPct val="0"/>
                </a:spcBef>
                <a:buClrTx/>
                <a:buSzTx/>
                <a:buFontTx/>
                <a:buNone/>
              </a:pPr>
              <a:t>34</a:t>
            </a:fld>
            <a:endParaRPr lang="en-US" altLang="en-US" sz="1400">
              <a:latin typeface="Arial" panose="020B0604020202020204" pitchFamily="34" charset="0"/>
            </a:endParaRPr>
          </a:p>
        </p:txBody>
      </p:sp>
    </p:spTree>
    <p:extLst>
      <p:ext uri="{BB962C8B-B14F-4D97-AF65-F5344CB8AC3E}">
        <p14:creationId xmlns:p14="http://schemas.microsoft.com/office/powerpoint/2010/main" val="3877581586"/>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en-US" smtClean="0"/>
              <a:t>Types of memory</a:t>
            </a:r>
          </a:p>
        </p:txBody>
      </p:sp>
      <p:sp>
        <p:nvSpPr>
          <p:cNvPr id="50179"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vector glob(10);			// </a:t>
            </a:r>
            <a:r>
              <a:rPr lang="en-US" altLang="en-US" sz="2000" i="1" dirty="0"/>
              <a:t>global</a:t>
            </a:r>
            <a:r>
              <a:rPr lang="en-US" altLang="en-US" sz="2000" b="1" i="1" dirty="0"/>
              <a:t> vector </a:t>
            </a:r>
            <a:r>
              <a:rPr lang="en-US" altLang="en-US" sz="2000" i="1" dirty="0"/>
              <a:t>– </a:t>
            </a:r>
            <a:r>
              <a:rPr lang="en-US" altLang="ja-JP" sz="2000" i="1" dirty="0"/>
              <a:t>“lives” forever</a:t>
            </a:r>
          </a:p>
          <a:p>
            <a:pPr eaLnBrk="1" hangingPunct="1">
              <a:lnSpc>
                <a:spcPct val="80000"/>
              </a:lnSpc>
              <a:buFont typeface="Wingdings" panose="05000000000000000000" pitchFamily="2" charset="2"/>
              <a:buNone/>
              <a:defRPr/>
            </a:pPr>
            <a:endParaRPr lang="en-US" altLang="en-US" sz="1000" dirty="0"/>
          </a:p>
          <a:p>
            <a:pPr eaLnBrk="1" hangingPunct="1">
              <a:lnSpc>
                <a:spcPct val="80000"/>
              </a:lnSpc>
              <a:buFont typeface="Wingdings" panose="05000000000000000000" pitchFamily="2" charset="2"/>
              <a:buNone/>
              <a:defRPr/>
            </a:pPr>
            <a:r>
              <a:rPr lang="en-US" altLang="en-US" sz="2000" b="1" dirty="0"/>
              <a:t>vector* </a:t>
            </a:r>
            <a:r>
              <a:rPr lang="en-US" altLang="en-US" sz="2000" b="1" dirty="0" err="1"/>
              <a:t>some_fct</a:t>
            </a:r>
            <a:r>
              <a:rPr lang="en-US" altLang="en-US" sz="2000" b="1" dirty="0"/>
              <a:t>(int n)</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vector v(n);			// </a:t>
            </a:r>
            <a:r>
              <a:rPr lang="en-US" altLang="en-US" sz="2000" i="1" dirty="0"/>
              <a:t>local </a:t>
            </a:r>
            <a:r>
              <a:rPr lang="en-US" altLang="en-US" sz="2000" b="1" i="1" dirty="0"/>
              <a:t>vector </a:t>
            </a:r>
            <a:r>
              <a:rPr lang="en-US" altLang="en-US" sz="2000" i="1" dirty="0"/>
              <a:t>– </a:t>
            </a:r>
            <a:r>
              <a:rPr lang="en-US" altLang="ja-JP" sz="2000" i="1" dirty="0"/>
              <a:t>“lives” until the end of scope</a:t>
            </a:r>
          </a:p>
          <a:p>
            <a:pPr eaLnBrk="1" hangingPunct="1">
              <a:lnSpc>
                <a:spcPct val="80000"/>
              </a:lnSpc>
              <a:buFont typeface="Wingdings" panose="05000000000000000000" pitchFamily="2" charset="2"/>
              <a:buNone/>
              <a:defRPr/>
            </a:pPr>
            <a:r>
              <a:rPr lang="en-US" altLang="en-US" sz="2000" b="1" dirty="0"/>
              <a:t>	vector* p = new vector(n); 	// </a:t>
            </a:r>
            <a:r>
              <a:rPr lang="en-US" altLang="en-US" sz="2000" i="1" dirty="0"/>
              <a:t>free-store </a:t>
            </a:r>
            <a:r>
              <a:rPr lang="en-US" altLang="en-US" sz="2000" b="1" i="1" dirty="0"/>
              <a:t>vector – </a:t>
            </a:r>
            <a:r>
              <a:rPr lang="en-US" altLang="ja-JP" sz="2000" i="1" dirty="0"/>
              <a:t>“lives”  until we</a:t>
            </a:r>
            <a:r>
              <a:rPr lang="en-US" altLang="ja-JP" sz="2000" b="1" i="1" dirty="0"/>
              <a:t> delete</a:t>
            </a:r>
            <a:r>
              <a:rPr lang="en-US" altLang="ja-JP" sz="2000" i="1" dirty="0"/>
              <a:t> it</a:t>
            </a:r>
          </a:p>
          <a:p>
            <a:pPr eaLnBrk="1" hangingPunct="1">
              <a:lnSpc>
                <a:spcPct val="80000"/>
              </a:lnSpc>
              <a:buFont typeface="Wingdings" panose="05000000000000000000" pitchFamily="2" charset="2"/>
              <a:buNone/>
              <a:defRPr/>
            </a:pPr>
            <a:r>
              <a:rPr lang="en-US" altLang="en-US" sz="2000" dirty="0"/>
              <a:t>	// …</a:t>
            </a:r>
          </a:p>
          <a:p>
            <a:pPr eaLnBrk="1" hangingPunct="1">
              <a:lnSpc>
                <a:spcPct val="80000"/>
              </a:lnSpc>
              <a:buFont typeface="Wingdings" panose="05000000000000000000" pitchFamily="2" charset="2"/>
              <a:buNone/>
              <a:defRPr/>
            </a:pPr>
            <a:r>
              <a:rPr lang="en-US" altLang="en-US" sz="2000" dirty="0"/>
              <a:t>	</a:t>
            </a:r>
            <a:r>
              <a:rPr lang="en-US" altLang="en-US" sz="2000" b="1" dirty="0"/>
              <a:t>return p;</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1000" b="1" dirty="0"/>
          </a:p>
          <a:p>
            <a:pPr eaLnBrk="1" hangingPunct="1">
              <a:lnSpc>
                <a:spcPct val="80000"/>
              </a:lnSpc>
              <a:buFont typeface="Wingdings" panose="05000000000000000000" pitchFamily="2" charset="2"/>
              <a:buNone/>
              <a:defRPr/>
            </a:pPr>
            <a:r>
              <a:rPr lang="en-US" altLang="en-US" sz="2000" b="1" dirty="0"/>
              <a:t>void f()</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vector* </a:t>
            </a:r>
            <a:r>
              <a:rPr lang="en-US" altLang="en-US" sz="2000" b="1" dirty="0" err="1"/>
              <a:t>pp</a:t>
            </a:r>
            <a:r>
              <a:rPr lang="en-US" altLang="en-US" sz="2000" b="1" dirty="0"/>
              <a:t> = </a:t>
            </a:r>
            <a:r>
              <a:rPr lang="en-US" altLang="en-US" sz="2000" b="1" dirty="0" err="1"/>
              <a:t>some_fct</a:t>
            </a:r>
            <a:r>
              <a:rPr lang="en-US" altLang="en-US" sz="2000" b="1" dirty="0"/>
              <a:t>(17);</a:t>
            </a:r>
            <a:endParaRPr lang="en-US" altLang="en-US" sz="2000" dirty="0"/>
          </a:p>
          <a:p>
            <a:pPr eaLnBrk="1" hangingPunct="1">
              <a:lnSpc>
                <a:spcPct val="80000"/>
              </a:lnSpc>
              <a:buFont typeface="Wingdings" panose="05000000000000000000" pitchFamily="2" charset="2"/>
              <a:buNone/>
              <a:defRPr/>
            </a:pPr>
            <a:r>
              <a:rPr lang="en-US" altLang="en-US" sz="2000" b="1" dirty="0"/>
              <a:t>	// </a:t>
            </a:r>
            <a:r>
              <a:rPr lang="en-US" altLang="en-US" sz="2000" dirty="0"/>
              <a:t>…</a:t>
            </a:r>
          </a:p>
          <a:p>
            <a:pPr eaLnBrk="1" hangingPunct="1">
              <a:lnSpc>
                <a:spcPct val="80000"/>
              </a:lnSpc>
              <a:buFont typeface="Wingdings" panose="05000000000000000000" pitchFamily="2" charset="2"/>
              <a:buNone/>
              <a:defRPr/>
            </a:pPr>
            <a:r>
              <a:rPr lang="en-US" altLang="en-US" sz="2000" b="1" dirty="0"/>
              <a:t>	delete </a:t>
            </a:r>
            <a:r>
              <a:rPr lang="en-US" altLang="en-US" sz="2000" b="1" dirty="0" err="1"/>
              <a:t>pp</a:t>
            </a:r>
            <a:r>
              <a:rPr lang="en-US" altLang="en-US" sz="2000" b="1" dirty="0"/>
              <a:t>;	// </a:t>
            </a:r>
            <a:r>
              <a:rPr lang="en-US" altLang="en-US" sz="2000" i="1" dirty="0" err="1"/>
              <a:t>deallocate</a:t>
            </a:r>
            <a:r>
              <a:rPr lang="en-US" altLang="en-US" sz="2000" i="1" dirty="0"/>
              <a:t> the free-store </a:t>
            </a:r>
            <a:r>
              <a:rPr lang="en-US" altLang="en-US" sz="2000" b="1" i="1" dirty="0"/>
              <a:t>vector</a:t>
            </a:r>
            <a:r>
              <a:rPr lang="en-US" altLang="en-US" sz="2000" i="1" dirty="0"/>
              <a:t> allocated in </a:t>
            </a:r>
            <a:r>
              <a:rPr lang="en-US" altLang="en-US" sz="2000" b="1" i="1" dirty="0" err="1"/>
              <a:t>some_fct</a:t>
            </a:r>
            <a:r>
              <a:rPr lang="en-US" altLang="en-US" sz="2000" b="1" i="1" dirty="0"/>
              <a:t>()</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defRPr/>
            </a:pPr>
            <a:r>
              <a:rPr lang="en-US" altLang="en-US" dirty="0"/>
              <a:t>it</a:t>
            </a:r>
            <a:r>
              <a:rPr lang="ja-JP" altLang="en-US" dirty="0"/>
              <a:t>’</a:t>
            </a:r>
            <a:r>
              <a:rPr lang="en-US" altLang="ja-JP" dirty="0"/>
              <a:t>s easy to forget to delete free-store allocated objects</a:t>
            </a:r>
          </a:p>
          <a:p>
            <a:pPr lvl="1" eaLnBrk="1" hangingPunct="1">
              <a:lnSpc>
                <a:spcPct val="80000"/>
              </a:lnSpc>
              <a:defRPr/>
            </a:pPr>
            <a:r>
              <a:rPr lang="en-US" altLang="en-US" sz="2000" dirty="0">
                <a:ea typeface="Times New Roman" pitchFamily="18" charset="0"/>
              </a:rPr>
              <a:t>so avoid </a:t>
            </a:r>
            <a:r>
              <a:rPr lang="en-US" altLang="en-US" sz="2000" b="1" dirty="0">
                <a:ea typeface="Times New Roman" pitchFamily="18" charset="0"/>
              </a:rPr>
              <a:t>new</a:t>
            </a:r>
            <a:r>
              <a:rPr lang="en-US" altLang="en-US" sz="2000" dirty="0">
                <a:ea typeface="Times New Roman" pitchFamily="18" charset="0"/>
              </a:rPr>
              <a:t>/</a:t>
            </a:r>
            <a:r>
              <a:rPr lang="en-US" altLang="en-US" sz="2000" b="1" dirty="0">
                <a:ea typeface="Times New Roman" pitchFamily="18" charset="0"/>
              </a:rPr>
              <a:t>delete</a:t>
            </a:r>
            <a:r>
              <a:rPr lang="en-US" altLang="en-US" sz="2000" dirty="0">
                <a:ea typeface="Times New Roman" pitchFamily="18" charset="0"/>
              </a:rPr>
              <a:t> when you can (and that’s most of the time)</a:t>
            </a:r>
          </a:p>
          <a:p>
            <a:pPr eaLnBrk="1" hangingPunct="1">
              <a:lnSpc>
                <a:spcPct val="80000"/>
              </a:lnSpc>
              <a:buFont typeface="Wingdings" panose="05000000000000000000" pitchFamily="2" charset="2"/>
              <a:buNone/>
              <a:defRPr/>
            </a:pPr>
            <a:endParaRPr lang="en-US" altLang="en-US" sz="2000" b="1" dirty="0"/>
          </a:p>
        </p:txBody>
      </p:sp>
      <p:sp>
        <p:nvSpPr>
          <p:cNvPr id="5"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E32E4EF1-8554-4376-94DC-F835242FDB6F}" type="slidenum">
              <a:rPr lang="en-US" altLang="en-US" sz="1400">
                <a:latin typeface="Arial" panose="020B0604020202020204" pitchFamily="34" charset="0"/>
              </a:rPr>
              <a:pPr>
                <a:spcBef>
                  <a:spcPct val="0"/>
                </a:spcBef>
                <a:buClrTx/>
                <a:buSzTx/>
                <a:buFontTx/>
                <a:buNone/>
              </a:pPr>
              <a:t>35</a:t>
            </a:fld>
            <a:endParaRPr lang="en-US" altLang="en-US" sz="1400">
              <a:latin typeface="Arial" panose="020B0604020202020204" pitchFamily="34" charset="0"/>
            </a:endParaRPr>
          </a:p>
        </p:txBody>
      </p:sp>
      <p:sp>
        <p:nvSpPr>
          <p:cNvPr id="34821" name="Text Box 4"/>
          <p:cNvSpPr txBox="1">
            <a:spLocks noChangeArrowheads="1"/>
          </p:cNvSpPr>
          <p:nvPr/>
        </p:nvSpPr>
        <p:spPr bwMode="auto">
          <a:xfrm>
            <a:off x="5029200" y="33528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3725498172"/>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ltLang="en-US" smtClean="0"/>
              <a:t>Vector </a:t>
            </a:r>
            <a:r>
              <a:rPr lang="en-US" altLang="en-US" sz="3200"/>
              <a:t>(primitive access)</a:t>
            </a:r>
          </a:p>
        </p:txBody>
      </p:sp>
      <p:sp>
        <p:nvSpPr>
          <p:cNvPr id="25603" name="Rectangle 3"/>
          <p:cNvSpPr>
            <a:spLocks noGrp="1" noChangeArrowheads="1"/>
          </p:cNvSpPr>
          <p:nvPr>
            <p:ph idx="1"/>
          </p:nvPr>
        </p:nvSpPr>
        <p:spPr/>
        <p:txBody>
          <a:bodyPr/>
          <a:lstStyle/>
          <a:p>
            <a:pPr eaLnBrk="1" hangingPunct="1">
              <a:buFont typeface="Wingdings" panose="05000000000000000000" pitchFamily="2" charset="2"/>
              <a:buNone/>
              <a:defRPr/>
            </a:pPr>
            <a:r>
              <a:rPr lang="en-US" altLang="en-US" sz="2000" b="1" dirty="0"/>
              <a:t>// </a:t>
            </a:r>
            <a:r>
              <a:rPr lang="en-US" altLang="en-US" sz="2000" i="1" dirty="0"/>
              <a:t>a very simplified</a:t>
            </a:r>
            <a:r>
              <a:rPr lang="en-US" altLang="en-US" sz="2000" b="1" i="1" dirty="0"/>
              <a:t> vector </a:t>
            </a:r>
            <a:r>
              <a:rPr lang="en-US" altLang="en-US" sz="2000" i="1" dirty="0"/>
              <a:t>of </a:t>
            </a:r>
            <a:r>
              <a:rPr lang="en-US" altLang="en-US" sz="2000" b="1" i="1" dirty="0"/>
              <a:t>double</a:t>
            </a:r>
            <a:r>
              <a:rPr lang="en-US" altLang="en-US" sz="2000" i="1" dirty="0"/>
              <a:t>s</a:t>
            </a:r>
            <a:r>
              <a:rPr lang="en-US" altLang="en-US" sz="2000" b="1" i="1" dirty="0"/>
              <a:t>:</a:t>
            </a:r>
          </a:p>
          <a:p>
            <a:pPr eaLnBrk="1" hangingPunct="1">
              <a:buFont typeface="Wingdings" panose="05000000000000000000" pitchFamily="2" charset="2"/>
              <a:buNone/>
              <a:defRPr/>
            </a:pPr>
            <a:endParaRPr lang="en-US" altLang="en-US" sz="1000" b="1" dirty="0"/>
          </a:p>
          <a:p>
            <a:pPr eaLnBrk="1" hangingPunct="1">
              <a:buFont typeface="Wingdings" panose="05000000000000000000" pitchFamily="2" charset="2"/>
              <a:buNone/>
              <a:defRPr/>
            </a:pPr>
            <a:r>
              <a:rPr lang="en-US" altLang="en-US" sz="2000" b="1" dirty="0"/>
              <a:t>vector v(10);</a:t>
            </a:r>
          </a:p>
          <a:p>
            <a:pPr eaLnBrk="1" hangingPunct="1">
              <a:buFont typeface="Wingdings" panose="05000000000000000000" pitchFamily="2" charset="2"/>
              <a:buNone/>
              <a:defRPr/>
            </a:pPr>
            <a:r>
              <a:rPr lang="en-US" altLang="en-US" sz="2000" b="1" dirty="0"/>
              <a:t>for (int </a:t>
            </a:r>
            <a:r>
              <a:rPr lang="en-US" altLang="en-US" sz="2000" b="1" dirty="0" err="1"/>
              <a:t>i</a:t>
            </a:r>
            <a:r>
              <a:rPr lang="en-US" altLang="en-US" sz="2000" b="1" dirty="0"/>
              <a:t>=0; </a:t>
            </a:r>
            <a:r>
              <a:rPr lang="en-US" altLang="en-US" sz="2000" b="1" dirty="0" err="1"/>
              <a:t>i</a:t>
            </a:r>
            <a:r>
              <a:rPr lang="en-US" altLang="en-US" sz="2000" b="1" dirty="0"/>
              <a:t>&lt;</a:t>
            </a:r>
            <a:r>
              <a:rPr lang="en-US" altLang="en-US" sz="2000" b="1" dirty="0" err="1"/>
              <a:t>v.size</a:t>
            </a:r>
            <a:r>
              <a:rPr lang="en-US" altLang="en-US" sz="2000" b="1" dirty="0"/>
              <a:t>(); ++</a:t>
            </a:r>
            <a:r>
              <a:rPr lang="en-US" altLang="en-US" sz="2000" b="1" dirty="0" err="1"/>
              <a:t>i</a:t>
            </a:r>
            <a:r>
              <a:rPr lang="en-US" altLang="en-US" sz="2000" b="1" dirty="0"/>
              <a:t>) {	// </a:t>
            </a:r>
            <a:r>
              <a:rPr lang="en-US" altLang="en-US" sz="2000" i="1" dirty="0"/>
              <a:t>pretty ugly:</a:t>
            </a:r>
          </a:p>
          <a:p>
            <a:pPr eaLnBrk="1" hangingPunct="1">
              <a:buFont typeface="Wingdings" panose="05000000000000000000" pitchFamily="2" charset="2"/>
              <a:buNone/>
              <a:defRPr/>
            </a:pPr>
            <a:r>
              <a:rPr lang="en-US" altLang="en-US" sz="2000" b="1" dirty="0"/>
              <a:t>	</a:t>
            </a:r>
            <a:r>
              <a:rPr lang="en-US" altLang="en-US" sz="2000" b="1" dirty="0" err="1"/>
              <a:t>v.set</a:t>
            </a:r>
            <a:r>
              <a:rPr lang="en-US" altLang="en-US" sz="2000" b="1" dirty="0"/>
              <a:t>(</a:t>
            </a:r>
            <a:r>
              <a:rPr lang="en-US" altLang="en-US" sz="2000" b="1" dirty="0" err="1"/>
              <a:t>i,i</a:t>
            </a:r>
            <a:r>
              <a:rPr lang="en-US" altLang="en-US" sz="2000" b="1" dirty="0"/>
              <a:t>);			</a:t>
            </a:r>
          </a:p>
          <a:p>
            <a:pPr eaLnBrk="1" hangingPunct="1">
              <a:buFont typeface="Wingdings" panose="05000000000000000000" pitchFamily="2" charset="2"/>
              <a:buNone/>
              <a:defRPr/>
            </a:pPr>
            <a:r>
              <a:rPr lang="en-US" altLang="en-US" sz="2000" b="1" dirty="0"/>
              <a:t>	</a:t>
            </a:r>
            <a:r>
              <a:rPr lang="en-US" altLang="en-US" sz="2000" b="1" dirty="0" err="1"/>
              <a:t>cout</a:t>
            </a:r>
            <a:r>
              <a:rPr lang="en-US" altLang="en-US" sz="2000" b="1" dirty="0"/>
              <a:t> &lt;&lt; </a:t>
            </a:r>
            <a:r>
              <a:rPr lang="en-US" altLang="en-US" sz="2000" b="1" dirty="0" err="1"/>
              <a:t>v.get</a:t>
            </a:r>
            <a:r>
              <a:rPr lang="en-US" altLang="en-US" sz="2000" b="1" dirty="0"/>
              <a:t>(</a:t>
            </a:r>
            <a:r>
              <a:rPr lang="en-US" altLang="en-US" sz="2000" b="1" dirty="0" err="1"/>
              <a:t>i</a:t>
            </a:r>
            <a:r>
              <a:rPr lang="en-US" altLang="en-US" sz="2000" b="1" dirty="0"/>
              <a:t>);</a:t>
            </a:r>
          </a:p>
          <a:p>
            <a:pPr eaLnBrk="1" hangingPunct="1">
              <a:buFont typeface="Wingdings" panose="05000000000000000000" pitchFamily="2" charset="2"/>
              <a:buNone/>
              <a:defRPr/>
            </a:pPr>
            <a:r>
              <a:rPr lang="en-US" altLang="en-US" sz="2000" b="1" dirty="0"/>
              <a:t>}</a:t>
            </a:r>
          </a:p>
          <a:p>
            <a:pPr eaLnBrk="1" hangingPunct="1">
              <a:buFont typeface="Wingdings" panose="05000000000000000000" pitchFamily="2" charset="2"/>
              <a:buNone/>
              <a:defRPr/>
            </a:pPr>
            <a:endParaRPr lang="en-US" altLang="en-US" sz="2000" b="1" dirty="0"/>
          </a:p>
          <a:p>
            <a:pPr eaLnBrk="1" hangingPunct="1">
              <a:buFont typeface="Wingdings" panose="05000000000000000000" pitchFamily="2" charset="2"/>
              <a:buNone/>
              <a:defRPr/>
            </a:pPr>
            <a:r>
              <a:rPr lang="en-US" altLang="en-US" sz="2000" b="1" dirty="0"/>
              <a:t> for (int </a:t>
            </a:r>
            <a:r>
              <a:rPr lang="en-US" altLang="en-US" sz="2000" b="1" dirty="0" err="1"/>
              <a:t>i</a:t>
            </a:r>
            <a:r>
              <a:rPr lang="en-US" altLang="en-US" sz="2000" b="1" dirty="0"/>
              <a:t>=0; </a:t>
            </a:r>
            <a:r>
              <a:rPr lang="en-US" altLang="en-US" sz="2000" b="1" dirty="0" err="1"/>
              <a:t>i</a:t>
            </a:r>
            <a:r>
              <a:rPr lang="en-US" altLang="en-US" sz="2000" b="1" dirty="0"/>
              <a:t>&lt;</a:t>
            </a:r>
            <a:r>
              <a:rPr lang="en-US" altLang="en-US" sz="2000" b="1" dirty="0" err="1"/>
              <a:t>v.size</a:t>
            </a:r>
            <a:r>
              <a:rPr lang="en-US" altLang="en-US" sz="2000" b="1" dirty="0"/>
              <a:t>(); ++</a:t>
            </a:r>
            <a:r>
              <a:rPr lang="en-US" altLang="en-US" sz="2000" b="1" dirty="0" err="1"/>
              <a:t>i</a:t>
            </a:r>
            <a:r>
              <a:rPr lang="en-US" altLang="en-US" sz="2000" b="1" dirty="0"/>
              <a:t>) {	// </a:t>
            </a:r>
            <a:r>
              <a:rPr lang="en-US" altLang="en-US" sz="2000" i="1" dirty="0"/>
              <a:t>we</a:t>
            </a:r>
            <a:r>
              <a:rPr lang="en-US" altLang="ja-JP" sz="2000" i="1" dirty="0"/>
              <a:t>’re used to this:</a:t>
            </a:r>
          </a:p>
          <a:p>
            <a:pPr eaLnBrk="1" hangingPunct="1">
              <a:buFont typeface="Wingdings" panose="05000000000000000000" pitchFamily="2" charset="2"/>
              <a:buNone/>
              <a:defRPr/>
            </a:pPr>
            <a:r>
              <a:rPr lang="en-US" altLang="en-US" sz="2000" b="1" dirty="0"/>
              <a:t>	v[</a:t>
            </a:r>
            <a:r>
              <a:rPr lang="en-US" altLang="en-US" sz="2000" b="1" dirty="0" err="1"/>
              <a:t>i</a:t>
            </a:r>
            <a:r>
              <a:rPr lang="en-US" altLang="en-US" sz="2000" b="1" dirty="0"/>
              <a:t>]=</a:t>
            </a:r>
            <a:r>
              <a:rPr lang="en-US" altLang="en-US" sz="2000" b="1" dirty="0" err="1"/>
              <a:t>i</a:t>
            </a:r>
            <a:r>
              <a:rPr lang="en-US" altLang="en-US" sz="2000" b="1" dirty="0"/>
              <a:t>;		</a:t>
            </a:r>
          </a:p>
          <a:p>
            <a:pPr eaLnBrk="1" hangingPunct="1">
              <a:buFont typeface="Wingdings" panose="05000000000000000000" pitchFamily="2" charset="2"/>
              <a:buNone/>
              <a:defRPr/>
            </a:pPr>
            <a:r>
              <a:rPr lang="en-US" altLang="en-US" sz="2000" b="1" dirty="0"/>
              <a:t>	</a:t>
            </a:r>
            <a:r>
              <a:rPr lang="en-US" altLang="en-US" sz="2000" b="1" dirty="0" err="1"/>
              <a:t>cout</a:t>
            </a:r>
            <a:r>
              <a:rPr lang="en-US" altLang="en-US" sz="2000" b="1" dirty="0"/>
              <a:t> &lt;&lt; v[</a:t>
            </a:r>
            <a:r>
              <a:rPr lang="en-US" altLang="en-US" sz="2000" b="1" dirty="0" err="1"/>
              <a:t>i</a:t>
            </a:r>
            <a:r>
              <a:rPr lang="en-US" altLang="en-US" sz="2000" b="1" dirty="0"/>
              <a:t>];</a:t>
            </a:r>
          </a:p>
          <a:p>
            <a:pPr eaLnBrk="1" hangingPunct="1">
              <a:buFont typeface="Wingdings" panose="05000000000000000000" pitchFamily="2" charset="2"/>
              <a:buNone/>
              <a:defRPr/>
            </a:pPr>
            <a:r>
              <a:rPr lang="en-US" altLang="en-US" sz="2000" b="1" dirty="0"/>
              <a:t>}</a:t>
            </a:r>
          </a:p>
          <a:p>
            <a:pPr eaLnBrk="1" hangingPunct="1">
              <a:buFont typeface="Wingdings" panose="05000000000000000000" pitchFamily="2" charset="2"/>
              <a:buNone/>
              <a:defRPr/>
            </a:pPr>
            <a:endParaRPr lang="en-US" altLang="en-US" sz="2000" b="1" dirty="0"/>
          </a:p>
        </p:txBody>
      </p:sp>
      <p:sp>
        <p:nvSpPr>
          <p:cNvPr id="17"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1C47F6A3-727E-47B7-9AA3-E66DC244503C}" type="slidenum">
              <a:rPr lang="en-US" altLang="en-US" sz="1400">
                <a:latin typeface="Arial" panose="020B0604020202020204" pitchFamily="34" charset="0"/>
              </a:rPr>
              <a:pPr>
                <a:spcBef>
                  <a:spcPct val="0"/>
                </a:spcBef>
                <a:buClrTx/>
                <a:buSzTx/>
                <a:buFontTx/>
                <a:buNone/>
              </a:pPr>
              <a:t>36</a:t>
            </a:fld>
            <a:endParaRPr lang="en-US" altLang="en-US" sz="1400">
              <a:latin typeface="Arial" panose="020B0604020202020204" pitchFamily="34" charset="0"/>
            </a:endParaRPr>
          </a:p>
        </p:txBody>
      </p:sp>
      <p:sp>
        <p:nvSpPr>
          <p:cNvPr id="35845" name="Rectangle 4"/>
          <p:cNvSpPr>
            <a:spLocks noChangeArrowheads="1"/>
          </p:cNvSpPr>
          <p:nvPr/>
        </p:nvSpPr>
        <p:spPr bwMode="auto">
          <a:xfrm>
            <a:off x="49530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5846" name="Rectangle 5"/>
          <p:cNvSpPr>
            <a:spLocks noChangeArrowheads="1"/>
          </p:cNvSpPr>
          <p:nvPr/>
        </p:nvSpPr>
        <p:spPr bwMode="auto">
          <a:xfrm>
            <a:off x="55626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2.0</a:t>
            </a:r>
          </a:p>
        </p:txBody>
      </p:sp>
      <p:sp>
        <p:nvSpPr>
          <p:cNvPr id="35847" name="Rectangle 6"/>
          <p:cNvSpPr>
            <a:spLocks noChangeArrowheads="1"/>
          </p:cNvSpPr>
          <p:nvPr/>
        </p:nvSpPr>
        <p:spPr bwMode="auto">
          <a:xfrm>
            <a:off x="61722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3.0</a:t>
            </a:r>
          </a:p>
        </p:txBody>
      </p:sp>
      <p:sp>
        <p:nvSpPr>
          <p:cNvPr id="35848" name="Rectangle 7"/>
          <p:cNvSpPr>
            <a:spLocks noChangeArrowheads="1"/>
          </p:cNvSpPr>
          <p:nvPr/>
        </p:nvSpPr>
        <p:spPr bwMode="auto">
          <a:xfrm>
            <a:off x="67818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4.0</a:t>
            </a:r>
          </a:p>
        </p:txBody>
      </p:sp>
      <p:sp>
        <p:nvSpPr>
          <p:cNvPr id="35849" name="Rectangle 8"/>
          <p:cNvSpPr>
            <a:spLocks noChangeArrowheads="1"/>
          </p:cNvSpPr>
          <p:nvPr/>
        </p:nvSpPr>
        <p:spPr bwMode="auto">
          <a:xfrm>
            <a:off x="73914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5.0</a:t>
            </a:r>
          </a:p>
        </p:txBody>
      </p:sp>
      <p:sp>
        <p:nvSpPr>
          <p:cNvPr id="35850" name="Rectangle 9"/>
          <p:cNvSpPr>
            <a:spLocks noChangeArrowheads="1"/>
          </p:cNvSpPr>
          <p:nvPr/>
        </p:nvSpPr>
        <p:spPr bwMode="auto">
          <a:xfrm>
            <a:off x="80010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6.0</a:t>
            </a:r>
          </a:p>
        </p:txBody>
      </p:sp>
      <p:sp>
        <p:nvSpPr>
          <p:cNvPr id="35851" name="Rectangle 10"/>
          <p:cNvSpPr>
            <a:spLocks noChangeArrowheads="1"/>
          </p:cNvSpPr>
          <p:nvPr/>
        </p:nvSpPr>
        <p:spPr bwMode="auto">
          <a:xfrm>
            <a:off x="86106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7.0</a:t>
            </a:r>
          </a:p>
        </p:txBody>
      </p:sp>
      <p:sp>
        <p:nvSpPr>
          <p:cNvPr id="35852" name="Rectangle 11"/>
          <p:cNvSpPr>
            <a:spLocks noChangeArrowheads="1"/>
          </p:cNvSpPr>
          <p:nvPr/>
        </p:nvSpPr>
        <p:spPr bwMode="auto">
          <a:xfrm>
            <a:off x="92202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8.0</a:t>
            </a:r>
          </a:p>
        </p:txBody>
      </p:sp>
      <p:sp>
        <p:nvSpPr>
          <p:cNvPr id="35853" name="Rectangle 12"/>
          <p:cNvSpPr>
            <a:spLocks noChangeArrowheads="1"/>
          </p:cNvSpPr>
          <p:nvPr/>
        </p:nvSpPr>
        <p:spPr bwMode="auto">
          <a:xfrm>
            <a:off x="43434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35854" name="Rectangle 13"/>
          <p:cNvSpPr>
            <a:spLocks noChangeArrowheads="1"/>
          </p:cNvSpPr>
          <p:nvPr/>
        </p:nvSpPr>
        <p:spPr bwMode="auto">
          <a:xfrm>
            <a:off x="98298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9.0</a:t>
            </a:r>
          </a:p>
        </p:txBody>
      </p:sp>
      <p:sp>
        <p:nvSpPr>
          <p:cNvPr id="35855" name="Rectangle 14"/>
          <p:cNvSpPr>
            <a:spLocks noChangeArrowheads="1"/>
          </p:cNvSpPr>
          <p:nvPr/>
        </p:nvSpPr>
        <p:spPr bwMode="auto">
          <a:xfrm>
            <a:off x="23622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5856" name="Rectangle 15"/>
          <p:cNvSpPr>
            <a:spLocks noChangeArrowheads="1"/>
          </p:cNvSpPr>
          <p:nvPr/>
        </p:nvSpPr>
        <p:spPr bwMode="auto">
          <a:xfrm>
            <a:off x="29718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35857" name="Line 16"/>
          <p:cNvSpPr>
            <a:spLocks noChangeShapeType="1"/>
          </p:cNvSpPr>
          <p:nvPr/>
        </p:nvSpPr>
        <p:spPr bwMode="auto">
          <a:xfrm>
            <a:off x="3200400" y="5334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1996157474"/>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ltLang="en-US" smtClean="0"/>
              <a:t>Vector </a:t>
            </a:r>
            <a:r>
              <a:rPr lang="en-US" altLang="en-US" sz="3200"/>
              <a:t>(we could use pointers for access)</a:t>
            </a:r>
          </a:p>
        </p:txBody>
      </p:sp>
      <p:sp>
        <p:nvSpPr>
          <p:cNvPr id="26627"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 </a:t>
            </a:r>
            <a:r>
              <a:rPr lang="en-US" altLang="en-US" sz="2000" i="1" dirty="0"/>
              <a:t>a very simplified</a:t>
            </a:r>
            <a:r>
              <a:rPr lang="en-US" altLang="en-US" sz="2000" b="1" i="1" dirty="0"/>
              <a:t> vector </a:t>
            </a:r>
            <a:r>
              <a:rPr lang="en-US" altLang="en-US" sz="2000" i="1" dirty="0"/>
              <a:t>of </a:t>
            </a:r>
            <a:r>
              <a:rPr lang="en-US" altLang="en-US" sz="2000" b="1" i="1" dirty="0"/>
              <a:t>double</a:t>
            </a:r>
            <a:r>
              <a:rPr lang="en-US" altLang="en-US" sz="2000" i="1" dirty="0"/>
              <a:t>s:</a:t>
            </a:r>
          </a:p>
          <a:p>
            <a:pPr eaLnBrk="1" hangingPunct="1">
              <a:lnSpc>
                <a:spcPct val="80000"/>
              </a:lnSpc>
              <a:buFont typeface="Wingdings" panose="05000000000000000000" pitchFamily="2" charset="2"/>
              <a:buNone/>
              <a:defRPr/>
            </a:pPr>
            <a:r>
              <a:rPr lang="en-US" altLang="en-US" sz="2000" b="1" dirty="0"/>
              <a:t>class vector {</a:t>
            </a:r>
          </a:p>
          <a:p>
            <a:pPr eaLnBrk="1" hangingPunct="1">
              <a:lnSpc>
                <a:spcPct val="80000"/>
              </a:lnSpc>
              <a:buFont typeface="Wingdings" panose="05000000000000000000" pitchFamily="2" charset="2"/>
              <a:buNone/>
              <a:defRPr/>
            </a:pPr>
            <a:r>
              <a:rPr lang="en-US" altLang="en-US" sz="2000" b="1" dirty="0"/>
              <a:t>	int </a:t>
            </a:r>
            <a:r>
              <a:rPr lang="en-US" altLang="en-US" sz="2000" b="1" dirty="0" err="1"/>
              <a:t>sz</a:t>
            </a:r>
            <a:r>
              <a:rPr lang="en-US" altLang="en-US" sz="2000" b="1" dirty="0"/>
              <a:t>;		// </a:t>
            </a:r>
            <a:r>
              <a:rPr lang="en-US" altLang="en-US" sz="2000" i="1" dirty="0"/>
              <a:t>the size</a:t>
            </a:r>
          </a:p>
          <a:p>
            <a:pPr eaLnBrk="1" hangingPunct="1">
              <a:lnSpc>
                <a:spcPct val="80000"/>
              </a:lnSpc>
              <a:buFont typeface="Wingdings" panose="05000000000000000000" pitchFamily="2" charset="2"/>
              <a:buNone/>
              <a:defRPr/>
            </a:pPr>
            <a:r>
              <a:rPr lang="en-US" altLang="en-US" sz="2000" b="1" dirty="0"/>
              <a:t>	double* </a:t>
            </a:r>
            <a:r>
              <a:rPr lang="en-US" altLang="en-US" sz="2000" b="1" dirty="0" err="1"/>
              <a:t>elem</a:t>
            </a:r>
            <a:r>
              <a:rPr lang="en-US" altLang="en-US" sz="2000" b="1" dirty="0"/>
              <a:t>;	// </a:t>
            </a:r>
            <a:r>
              <a:rPr lang="en-US" altLang="en-US" sz="2000" i="1" dirty="0"/>
              <a:t>pointer to elements</a:t>
            </a:r>
          </a:p>
          <a:p>
            <a:pPr eaLnBrk="1" hangingPunct="1">
              <a:lnSpc>
                <a:spcPct val="80000"/>
              </a:lnSpc>
              <a:buFont typeface="Wingdings" panose="05000000000000000000" pitchFamily="2" charset="2"/>
              <a:buNone/>
              <a:defRPr/>
            </a:pPr>
            <a:r>
              <a:rPr lang="en-US" altLang="en-US" sz="2000" b="1" dirty="0"/>
              <a:t>public:</a:t>
            </a:r>
          </a:p>
          <a:p>
            <a:pPr eaLnBrk="1" hangingPunct="1">
              <a:lnSpc>
                <a:spcPct val="80000"/>
              </a:lnSpc>
              <a:buFont typeface="Wingdings" panose="05000000000000000000" pitchFamily="2" charset="2"/>
              <a:buNone/>
              <a:defRPr/>
            </a:pPr>
            <a:r>
              <a:rPr lang="en-US" altLang="en-US" sz="2000" b="1" dirty="0"/>
              <a:t>	explicit vector(int s) :</a:t>
            </a:r>
            <a:r>
              <a:rPr lang="en-US" altLang="en-US" sz="2000" b="1" dirty="0" err="1"/>
              <a:t>sz</a:t>
            </a:r>
            <a:r>
              <a:rPr lang="en-US" altLang="en-US" sz="2000" b="1" dirty="0"/>
              <a:t>{s}, </a:t>
            </a:r>
            <a:r>
              <a:rPr lang="en-US" altLang="en-US" sz="2000" b="1" dirty="0" err="1"/>
              <a:t>elem</a:t>
            </a:r>
            <a:r>
              <a:rPr lang="en-US" altLang="en-US" sz="2000" b="1" dirty="0"/>
              <a:t>{new double[s]} { }	// </a:t>
            </a:r>
            <a:r>
              <a:rPr lang="en-US" altLang="en-US" sz="2000" i="1" dirty="0"/>
              <a:t>constructor</a:t>
            </a:r>
          </a:p>
          <a:p>
            <a:pPr eaLnBrk="1" hangingPunct="1">
              <a:lnSpc>
                <a:spcPct val="80000"/>
              </a:lnSpc>
              <a:buFont typeface="Wingdings" panose="05000000000000000000" pitchFamily="2" charset="2"/>
              <a:buNone/>
              <a:defRPr/>
            </a:pPr>
            <a:r>
              <a:rPr lang="en-US" altLang="en-US" sz="2000" dirty="0"/>
              <a:t>	// …</a:t>
            </a:r>
          </a:p>
          <a:p>
            <a:pPr eaLnBrk="1" hangingPunct="1">
              <a:lnSpc>
                <a:spcPct val="80000"/>
              </a:lnSpc>
              <a:buFont typeface="Wingdings" panose="05000000000000000000" pitchFamily="2" charset="2"/>
              <a:buNone/>
              <a:defRPr/>
            </a:pPr>
            <a:r>
              <a:rPr lang="en-US" altLang="en-US" sz="2000" b="1" dirty="0"/>
              <a:t>	double* operator[ ](int n) { return &amp;</a:t>
            </a:r>
            <a:r>
              <a:rPr lang="en-US" altLang="en-US" sz="2000" b="1" dirty="0" err="1"/>
              <a:t>elem</a:t>
            </a:r>
            <a:r>
              <a:rPr lang="en-US" altLang="en-US" sz="2000" b="1" dirty="0"/>
              <a:t>[n]; }  // </a:t>
            </a:r>
            <a:r>
              <a:rPr lang="en-US" altLang="en-US" sz="2000" i="1" dirty="0"/>
              <a:t>access: return pointer</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1000" b="1" dirty="0"/>
          </a:p>
          <a:p>
            <a:pPr eaLnBrk="1" hangingPunct="1">
              <a:lnSpc>
                <a:spcPct val="80000"/>
              </a:lnSpc>
              <a:buFont typeface="Wingdings" panose="05000000000000000000" pitchFamily="2" charset="2"/>
              <a:buNone/>
              <a:defRPr/>
            </a:pPr>
            <a:r>
              <a:rPr lang="en-US" altLang="en-US" sz="2000" b="1" dirty="0"/>
              <a:t>vector v(10);</a:t>
            </a:r>
          </a:p>
          <a:p>
            <a:pPr eaLnBrk="1" hangingPunct="1">
              <a:lnSpc>
                <a:spcPct val="80000"/>
              </a:lnSpc>
              <a:buFont typeface="Wingdings" panose="05000000000000000000" pitchFamily="2" charset="2"/>
              <a:buNone/>
              <a:defRPr/>
            </a:pPr>
            <a:r>
              <a:rPr lang="en-US" altLang="en-US" sz="2000" b="1" dirty="0"/>
              <a:t>for (int </a:t>
            </a:r>
            <a:r>
              <a:rPr lang="en-US" altLang="en-US" sz="2000" b="1" dirty="0" err="1"/>
              <a:t>i</a:t>
            </a:r>
            <a:r>
              <a:rPr lang="en-US" altLang="en-US" sz="2000" b="1" dirty="0"/>
              <a:t>=0; </a:t>
            </a:r>
            <a:r>
              <a:rPr lang="en-US" altLang="en-US" sz="2000" b="1" dirty="0" err="1"/>
              <a:t>i</a:t>
            </a:r>
            <a:r>
              <a:rPr lang="en-US" altLang="en-US" sz="2000" b="1" dirty="0"/>
              <a:t>&lt;</a:t>
            </a:r>
            <a:r>
              <a:rPr lang="en-US" altLang="en-US" sz="2000" b="1" dirty="0" err="1"/>
              <a:t>v.size</a:t>
            </a:r>
            <a:r>
              <a:rPr lang="en-US" altLang="en-US" sz="2000" b="1" dirty="0"/>
              <a:t>(); ++</a:t>
            </a:r>
            <a:r>
              <a:rPr lang="en-US" altLang="en-US" sz="2000" b="1" dirty="0" err="1"/>
              <a:t>i</a:t>
            </a:r>
            <a:r>
              <a:rPr lang="en-US" altLang="en-US" sz="2000" b="1" dirty="0"/>
              <a:t>) {	// </a:t>
            </a:r>
            <a:r>
              <a:rPr lang="en-US" altLang="en-US" sz="2000" i="1" dirty="0"/>
              <a:t>works, but still too ugly:</a:t>
            </a:r>
          </a:p>
          <a:p>
            <a:pPr eaLnBrk="1" hangingPunct="1">
              <a:lnSpc>
                <a:spcPct val="80000"/>
              </a:lnSpc>
              <a:buFont typeface="Wingdings" panose="05000000000000000000" pitchFamily="2" charset="2"/>
              <a:buNone/>
              <a:defRPr/>
            </a:pPr>
            <a:r>
              <a:rPr lang="en-US" altLang="en-US" sz="2000" b="1" dirty="0"/>
              <a:t>	*v[</a:t>
            </a:r>
            <a:r>
              <a:rPr lang="en-US" altLang="en-US" sz="2000" b="1" dirty="0" err="1"/>
              <a:t>i</a:t>
            </a:r>
            <a:r>
              <a:rPr lang="en-US" altLang="en-US" sz="2000" b="1" dirty="0"/>
              <a:t>] = </a:t>
            </a:r>
            <a:r>
              <a:rPr lang="en-US" altLang="en-US" sz="2000" b="1" dirty="0" err="1"/>
              <a:t>i</a:t>
            </a:r>
            <a:r>
              <a:rPr lang="en-US" altLang="en-US" sz="2000" b="1" dirty="0"/>
              <a:t>;		// </a:t>
            </a:r>
            <a:r>
              <a:rPr lang="en-US" altLang="en-US" sz="2000" i="1" dirty="0"/>
              <a:t>means</a:t>
            </a:r>
            <a:r>
              <a:rPr lang="en-US" altLang="en-US" sz="2000" b="1" i="1" dirty="0"/>
              <a:t> *(v[</a:t>
            </a:r>
            <a:r>
              <a:rPr lang="en-US" altLang="en-US" sz="2000" b="1" i="1" dirty="0" err="1"/>
              <a:t>i</a:t>
            </a:r>
            <a:r>
              <a:rPr lang="en-US" altLang="en-US" sz="2000" b="1" i="1" dirty="0"/>
              <a:t>]), </a:t>
            </a:r>
            <a:r>
              <a:rPr lang="en-US" altLang="en-US" sz="2000" i="1" dirty="0"/>
              <a:t>that is, return a pointer to </a:t>
            </a:r>
          </a:p>
          <a:p>
            <a:pPr eaLnBrk="1" hangingPunct="1">
              <a:lnSpc>
                <a:spcPct val="80000"/>
              </a:lnSpc>
              <a:buFont typeface="Wingdings" panose="05000000000000000000" pitchFamily="2" charset="2"/>
              <a:buNone/>
              <a:defRPr/>
            </a:pPr>
            <a:r>
              <a:rPr lang="en-US" altLang="en-US" sz="2000" dirty="0"/>
              <a:t>				</a:t>
            </a:r>
            <a:r>
              <a:rPr lang="en-US" altLang="en-US" sz="2000" b="1" dirty="0"/>
              <a:t>//</a:t>
            </a:r>
            <a:r>
              <a:rPr lang="en-US" altLang="en-US" sz="2000" dirty="0"/>
              <a:t> </a:t>
            </a:r>
            <a:r>
              <a:rPr lang="en-US" altLang="en-US" sz="2000" i="1" dirty="0"/>
              <a:t>the </a:t>
            </a:r>
            <a:r>
              <a:rPr lang="en-US" altLang="en-US" sz="2000" i="1" dirty="0" err="1"/>
              <a:t>i</a:t>
            </a:r>
            <a:r>
              <a:rPr lang="en-US" altLang="en-US" sz="2000" i="1" baseline="30000" dirty="0" err="1"/>
              <a:t>th</a:t>
            </a:r>
            <a:r>
              <a:rPr lang="en-US" altLang="en-US" sz="2000" i="1" dirty="0"/>
              <a:t> element, and dereference it</a:t>
            </a:r>
          </a:p>
          <a:p>
            <a:pPr eaLnBrk="1" hangingPunct="1">
              <a:lnSpc>
                <a:spcPct val="80000"/>
              </a:lnSpc>
              <a:buFont typeface="Wingdings" panose="05000000000000000000" pitchFamily="2" charset="2"/>
              <a:buNone/>
              <a:defRPr/>
            </a:pPr>
            <a:r>
              <a:rPr lang="en-US" altLang="en-US" sz="2000" b="1" dirty="0"/>
              <a:t>	</a:t>
            </a:r>
            <a:r>
              <a:rPr lang="en-US" altLang="en-US" sz="2000" b="1" dirty="0" err="1"/>
              <a:t>cout</a:t>
            </a:r>
            <a:r>
              <a:rPr lang="en-US" altLang="en-US" sz="2000" b="1" dirty="0"/>
              <a:t> &lt;&lt; *v[</a:t>
            </a:r>
            <a:r>
              <a:rPr lang="en-US" altLang="en-US" sz="2000" b="1" dirty="0" err="1"/>
              <a:t>i</a:t>
            </a:r>
            <a:r>
              <a:rPr lang="en-US" altLang="en-US" sz="2000" b="1" dirty="0"/>
              <a:t>];</a:t>
            </a:r>
          </a:p>
          <a:p>
            <a:pPr eaLnBrk="1" hangingPunct="1">
              <a:lnSpc>
                <a:spcPct val="80000"/>
              </a:lnSpc>
              <a:buFont typeface="Wingdings" panose="05000000000000000000" pitchFamily="2" charset="2"/>
              <a:buNone/>
              <a:defRPr/>
            </a:pPr>
            <a:r>
              <a:rPr lang="en-US" altLang="en-US" sz="2000" b="1" dirty="0"/>
              <a:t>}</a:t>
            </a:r>
          </a:p>
        </p:txBody>
      </p:sp>
      <p:sp>
        <p:nvSpPr>
          <p:cNvPr id="17"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A3D958CE-6BE1-4B8C-BCBF-92AA35227613}" type="slidenum">
              <a:rPr lang="en-US" altLang="en-US" sz="1400">
                <a:latin typeface="Arial" panose="020B0604020202020204" pitchFamily="34" charset="0"/>
              </a:rPr>
              <a:pPr>
                <a:spcBef>
                  <a:spcPct val="0"/>
                </a:spcBef>
                <a:buClrTx/>
                <a:buSzTx/>
                <a:buFontTx/>
                <a:buNone/>
              </a:pPr>
              <a:t>37</a:t>
            </a:fld>
            <a:endParaRPr lang="en-US" altLang="en-US" sz="1400">
              <a:latin typeface="Arial" panose="020B0604020202020204" pitchFamily="34" charset="0"/>
            </a:endParaRPr>
          </a:p>
        </p:txBody>
      </p:sp>
      <p:sp>
        <p:nvSpPr>
          <p:cNvPr id="36869" name="Rectangle 17"/>
          <p:cNvSpPr>
            <a:spLocks noChangeArrowheads="1"/>
          </p:cNvSpPr>
          <p:nvPr/>
        </p:nvSpPr>
        <p:spPr bwMode="auto">
          <a:xfrm>
            <a:off x="49530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6870" name="Rectangle 18"/>
          <p:cNvSpPr>
            <a:spLocks noChangeArrowheads="1"/>
          </p:cNvSpPr>
          <p:nvPr/>
        </p:nvSpPr>
        <p:spPr bwMode="auto">
          <a:xfrm>
            <a:off x="55626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2.0</a:t>
            </a:r>
          </a:p>
        </p:txBody>
      </p:sp>
      <p:sp>
        <p:nvSpPr>
          <p:cNvPr id="36871" name="Rectangle 19"/>
          <p:cNvSpPr>
            <a:spLocks noChangeArrowheads="1"/>
          </p:cNvSpPr>
          <p:nvPr/>
        </p:nvSpPr>
        <p:spPr bwMode="auto">
          <a:xfrm>
            <a:off x="61722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3.0</a:t>
            </a:r>
          </a:p>
        </p:txBody>
      </p:sp>
      <p:sp>
        <p:nvSpPr>
          <p:cNvPr id="36872" name="Rectangle 20"/>
          <p:cNvSpPr>
            <a:spLocks noChangeArrowheads="1"/>
          </p:cNvSpPr>
          <p:nvPr/>
        </p:nvSpPr>
        <p:spPr bwMode="auto">
          <a:xfrm>
            <a:off x="67818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4.0</a:t>
            </a:r>
          </a:p>
        </p:txBody>
      </p:sp>
      <p:sp>
        <p:nvSpPr>
          <p:cNvPr id="36873" name="Rectangle 21"/>
          <p:cNvSpPr>
            <a:spLocks noChangeArrowheads="1"/>
          </p:cNvSpPr>
          <p:nvPr/>
        </p:nvSpPr>
        <p:spPr bwMode="auto">
          <a:xfrm>
            <a:off x="73914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5.0</a:t>
            </a:r>
          </a:p>
        </p:txBody>
      </p:sp>
      <p:sp>
        <p:nvSpPr>
          <p:cNvPr id="36874" name="Rectangle 22"/>
          <p:cNvSpPr>
            <a:spLocks noChangeArrowheads="1"/>
          </p:cNvSpPr>
          <p:nvPr/>
        </p:nvSpPr>
        <p:spPr bwMode="auto">
          <a:xfrm>
            <a:off x="80010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6.0</a:t>
            </a:r>
          </a:p>
        </p:txBody>
      </p:sp>
      <p:sp>
        <p:nvSpPr>
          <p:cNvPr id="36875" name="Rectangle 23"/>
          <p:cNvSpPr>
            <a:spLocks noChangeArrowheads="1"/>
          </p:cNvSpPr>
          <p:nvPr/>
        </p:nvSpPr>
        <p:spPr bwMode="auto">
          <a:xfrm>
            <a:off x="86106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7.0</a:t>
            </a:r>
          </a:p>
        </p:txBody>
      </p:sp>
      <p:sp>
        <p:nvSpPr>
          <p:cNvPr id="36876" name="Rectangle 24"/>
          <p:cNvSpPr>
            <a:spLocks noChangeArrowheads="1"/>
          </p:cNvSpPr>
          <p:nvPr/>
        </p:nvSpPr>
        <p:spPr bwMode="auto">
          <a:xfrm>
            <a:off x="92202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8.0</a:t>
            </a:r>
          </a:p>
        </p:txBody>
      </p:sp>
      <p:sp>
        <p:nvSpPr>
          <p:cNvPr id="36877" name="Rectangle 25"/>
          <p:cNvSpPr>
            <a:spLocks noChangeArrowheads="1"/>
          </p:cNvSpPr>
          <p:nvPr/>
        </p:nvSpPr>
        <p:spPr bwMode="auto">
          <a:xfrm>
            <a:off x="43434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36878" name="Rectangle 26"/>
          <p:cNvSpPr>
            <a:spLocks noChangeArrowheads="1"/>
          </p:cNvSpPr>
          <p:nvPr/>
        </p:nvSpPr>
        <p:spPr bwMode="auto">
          <a:xfrm>
            <a:off x="98298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9.0</a:t>
            </a:r>
          </a:p>
        </p:txBody>
      </p:sp>
      <p:sp>
        <p:nvSpPr>
          <p:cNvPr id="36879" name="Rectangle 27"/>
          <p:cNvSpPr>
            <a:spLocks noChangeArrowheads="1"/>
          </p:cNvSpPr>
          <p:nvPr/>
        </p:nvSpPr>
        <p:spPr bwMode="auto">
          <a:xfrm>
            <a:off x="23622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6880" name="Rectangle 28"/>
          <p:cNvSpPr>
            <a:spLocks noChangeArrowheads="1"/>
          </p:cNvSpPr>
          <p:nvPr/>
        </p:nvSpPr>
        <p:spPr bwMode="auto">
          <a:xfrm>
            <a:off x="29718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36881" name="Line 29"/>
          <p:cNvSpPr>
            <a:spLocks noChangeShapeType="1"/>
          </p:cNvSpPr>
          <p:nvPr/>
        </p:nvSpPr>
        <p:spPr bwMode="auto">
          <a:xfrm>
            <a:off x="3200400" y="6096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1274996341"/>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en-US" smtClean="0"/>
              <a:t>Vector </a:t>
            </a:r>
            <a:r>
              <a:rPr lang="en-US" altLang="en-US" sz="3200"/>
              <a:t>(we use references for access)</a:t>
            </a:r>
          </a:p>
        </p:txBody>
      </p:sp>
      <p:sp>
        <p:nvSpPr>
          <p:cNvPr id="52227"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 </a:t>
            </a:r>
            <a:r>
              <a:rPr lang="en-US" altLang="en-US" sz="2000" i="1" dirty="0"/>
              <a:t>a very simplified</a:t>
            </a:r>
            <a:r>
              <a:rPr lang="en-US" altLang="en-US" sz="2000" b="1" i="1" dirty="0"/>
              <a:t> vector </a:t>
            </a:r>
            <a:r>
              <a:rPr lang="en-US" altLang="en-US" sz="2000" i="1" dirty="0"/>
              <a:t>of </a:t>
            </a:r>
            <a:r>
              <a:rPr lang="en-US" altLang="en-US" sz="2000" b="1" i="1" dirty="0"/>
              <a:t>double</a:t>
            </a:r>
            <a:r>
              <a:rPr lang="en-US" altLang="en-US" sz="2000" i="1" dirty="0"/>
              <a:t>s</a:t>
            </a:r>
            <a:r>
              <a:rPr lang="en-US" altLang="en-US" sz="2000" b="1" dirty="0"/>
              <a:t>:</a:t>
            </a:r>
          </a:p>
          <a:p>
            <a:pPr eaLnBrk="1" hangingPunct="1">
              <a:lnSpc>
                <a:spcPct val="80000"/>
              </a:lnSpc>
              <a:buFont typeface="Wingdings" panose="05000000000000000000" pitchFamily="2" charset="2"/>
              <a:buNone/>
              <a:defRPr/>
            </a:pPr>
            <a:r>
              <a:rPr lang="en-US" altLang="en-US" sz="2000" b="1" dirty="0"/>
              <a:t>class vector {</a:t>
            </a:r>
          </a:p>
          <a:p>
            <a:pPr eaLnBrk="1" hangingPunct="1">
              <a:lnSpc>
                <a:spcPct val="80000"/>
              </a:lnSpc>
              <a:buFont typeface="Wingdings" panose="05000000000000000000" pitchFamily="2" charset="2"/>
              <a:buNone/>
              <a:defRPr/>
            </a:pPr>
            <a:r>
              <a:rPr lang="en-US" altLang="en-US" sz="2000" b="1" dirty="0"/>
              <a:t>	int </a:t>
            </a:r>
            <a:r>
              <a:rPr lang="en-US" altLang="en-US" sz="2000" b="1" dirty="0" err="1"/>
              <a:t>sz</a:t>
            </a:r>
            <a:r>
              <a:rPr lang="en-US" altLang="en-US" sz="2000" b="1" dirty="0"/>
              <a:t>;		// </a:t>
            </a:r>
            <a:r>
              <a:rPr lang="en-US" altLang="en-US" sz="2000" i="1" dirty="0"/>
              <a:t>the size</a:t>
            </a:r>
          </a:p>
          <a:p>
            <a:pPr eaLnBrk="1" hangingPunct="1">
              <a:lnSpc>
                <a:spcPct val="80000"/>
              </a:lnSpc>
              <a:buFont typeface="Wingdings" panose="05000000000000000000" pitchFamily="2" charset="2"/>
              <a:buNone/>
              <a:defRPr/>
            </a:pPr>
            <a:r>
              <a:rPr lang="en-US" altLang="en-US" sz="2000" b="1" dirty="0"/>
              <a:t>	double* </a:t>
            </a:r>
            <a:r>
              <a:rPr lang="en-US" altLang="en-US" sz="2000" b="1" dirty="0" err="1"/>
              <a:t>elem</a:t>
            </a:r>
            <a:r>
              <a:rPr lang="en-US" altLang="en-US" sz="2000" b="1" dirty="0"/>
              <a:t>;	// </a:t>
            </a:r>
            <a:r>
              <a:rPr lang="en-US" altLang="en-US" sz="2000" i="1" dirty="0"/>
              <a:t>pointer to elements</a:t>
            </a:r>
          </a:p>
          <a:p>
            <a:pPr eaLnBrk="1" hangingPunct="1">
              <a:lnSpc>
                <a:spcPct val="80000"/>
              </a:lnSpc>
              <a:buFont typeface="Wingdings" panose="05000000000000000000" pitchFamily="2" charset="2"/>
              <a:buNone/>
              <a:defRPr/>
            </a:pPr>
            <a:r>
              <a:rPr lang="en-US" altLang="en-US" sz="2000" b="1" dirty="0"/>
              <a:t>public:</a:t>
            </a:r>
          </a:p>
          <a:p>
            <a:pPr eaLnBrk="1" hangingPunct="1">
              <a:lnSpc>
                <a:spcPct val="80000"/>
              </a:lnSpc>
              <a:buFont typeface="Wingdings" panose="05000000000000000000" pitchFamily="2" charset="2"/>
              <a:buNone/>
              <a:defRPr/>
            </a:pPr>
            <a:r>
              <a:rPr lang="en-US" altLang="en-US" sz="2000" b="1" dirty="0"/>
              <a:t>	explicit vector(int s) :</a:t>
            </a:r>
            <a:r>
              <a:rPr lang="en-US" altLang="en-US" sz="2000" b="1" dirty="0" err="1"/>
              <a:t>sz</a:t>
            </a:r>
            <a:r>
              <a:rPr lang="en-US" altLang="en-US" sz="2000" b="1" dirty="0"/>
              <a:t>{s}, </a:t>
            </a:r>
            <a:r>
              <a:rPr lang="en-US" altLang="en-US" sz="2000" b="1" dirty="0" err="1"/>
              <a:t>elem</a:t>
            </a:r>
            <a:r>
              <a:rPr lang="en-US" altLang="en-US" sz="2000" b="1" dirty="0"/>
              <a:t>{new double[s]} { }	// </a:t>
            </a:r>
            <a:r>
              <a:rPr lang="en-US" altLang="en-US" sz="2000" i="1" dirty="0"/>
              <a:t>constructor</a:t>
            </a:r>
          </a:p>
          <a:p>
            <a:pPr eaLnBrk="1" hangingPunct="1">
              <a:lnSpc>
                <a:spcPct val="80000"/>
              </a:lnSpc>
              <a:buFont typeface="Wingdings" panose="05000000000000000000" pitchFamily="2" charset="2"/>
              <a:buNone/>
              <a:defRPr/>
            </a:pPr>
            <a:r>
              <a:rPr lang="en-US" altLang="en-US" sz="2000" dirty="0"/>
              <a:t>	// …</a:t>
            </a:r>
          </a:p>
          <a:p>
            <a:pPr eaLnBrk="1" hangingPunct="1">
              <a:lnSpc>
                <a:spcPct val="80000"/>
              </a:lnSpc>
              <a:buFont typeface="Wingdings" panose="05000000000000000000" pitchFamily="2" charset="2"/>
              <a:buNone/>
              <a:defRPr/>
            </a:pPr>
            <a:r>
              <a:rPr lang="en-US" altLang="en-US" sz="2000" b="1" dirty="0"/>
              <a:t>	double&amp; operator[ ](int n) { return </a:t>
            </a:r>
            <a:r>
              <a:rPr lang="en-US" altLang="en-US" sz="2000" b="1" dirty="0" err="1"/>
              <a:t>elem</a:t>
            </a:r>
            <a:r>
              <a:rPr lang="en-US" altLang="en-US" sz="2000" b="1" dirty="0"/>
              <a:t>[n]; }  // </a:t>
            </a:r>
            <a:r>
              <a:rPr lang="en-US" altLang="en-US" sz="2000" i="1" dirty="0"/>
              <a:t>access: return reference</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1000" b="1" dirty="0"/>
          </a:p>
          <a:p>
            <a:pPr eaLnBrk="1" hangingPunct="1">
              <a:lnSpc>
                <a:spcPct val="80000"/>
              </a:lnSpc>
              <a:buFont typeface="Wingdings" panose="05000000000000000000" pitchFamily="2" charset="2"/>
              <a:buNone/>
              <a:defRPr/>
            </a:pPr>
            <a:r>
              <a:rPr lang="en-US" altLang="en-US" sz="2000" b="1" dirty="0"/>
              <a:t>vector v(10);</a:t>
            </a:r>
          </a:p>
          <a:p>
            <a:pPr eaLnBrk="1" hangingPunct="1">
              <a:lnSpc>
                <a:spcPct val="80000"/>
              </a:lnSpc>
              <a:buFont typeface="Wingdings" panose="05000000000000000000" pitchFamily="2" charset="2"/>
              <a:buNone/>
              <a:defRPr/>
            </a:pPr>
            <a:r>
              <a:rPr lang="en-US" altLang="en-US" sz="2000" b="1" dirty="0"/>
              <a:t>for (int </a:t>
            </a:r>
            <a:r>
              <a:rPr lang="en-US" altLang="en-US" sz="2000" b="1" dirty="0" err="1"/>
              <a:t>i</a:t>
            </a:r>
            <a:r>
              <a:rPr lang="en-US" altLang="en-US" sz="2000" b="1" dirty="0"/>
              <a:t>=0; </a:t>
            </a:r>
            <a:r>
              <a:rPr lang="en-US" altLang="en-US" sz="2000" b="1" dirty="0" err="1"/>
              <a:t>i</a:t>
            </a:r>
            <a:r>
              <a:rPr lang="en-US" altLang="en-US" sz="2000" b="1" dirty="0"/>
              <a:t>&lt;</a:t>
            </a:r>
            <a:r>
              <a:rPr lang="en-US" altLang="en-US" sz="2000" b="1" dirty="0" err="1"/>
              <a:t>v.size</a:t>
            </a:r>
            <a:r>
              <a:rPr lang="en-US" altLang="en-US" sz="2000" b="1" dirty="0"/>
              <a:t>(); ++</a:t>
            </a:r>
            <a:r>
              <a:rPr lang="en-US" altLang="en-US" sz="2000" b="1" dirty="0" err="1"/>
              <a:t>i</a:t>
            </a:r>
            <a:r>
              <a:rPr lang="en-US" altLang="en-US" sz="2000" b="1" dirty="0"/>
              <a:t>) {	// </a:t>
            </a:r>
            <a:r>
              <a:rPr lang="en-US" altLang="en-US" sz="2000" i="1" dirty="0"/>
              <a:t>works and looks right!</a:t>
            </a:r>
          </a:p>
          <a:p>
            <a:pPr eaLnBrk="1" hangingPunct="1">
              <a:lnSpc>
                <a:spcPct val="80000"/>
              </a:lnSpc>
              <a:buFont typeface="Wingdings" panose="05000000000000000000" pitchFamily="2" charset="2"/>
              <a:buNone/>
              <a:defRPr/>
            </a:pPr>
            <a:r>
              <a:rPr lang="en-US" altLang="en-US" sz="2000" b="1" dirty="0"/>
              <a:t>	v[</a:t>
            </a:r>
            <a:r>
              <a:rPr lang="en-US" altLang="en-US" sz="2000" b="1" dirty="0" err="1"/>
              <a:t>i</a:t>
            </a:r>
            <a:r>
              <a:rPr lang="en-US" altLang="en-US" sz="2000" b="1" dirty="0"/>
              <a:t>] = </a:t>
            </a:r>
            <a:r>
              <a:rPr lang="en-US" altLang="en-US" sz="2000" b="1" dirty="0" err="1"/>
              <a:t>i</a:t>
            </a:r>
            <a:r>
              <a:rPr lang="en-US" altLang="en-US" sz="2000" b="1" dirty="0"/>
              <a:t>;			// </a:t>
            </a:r>
            <a:r>
              <a:rPr lang="en-US" altLang="en-US" sz="2000" b="1" i="1" dirty="0"/>
              <a:t>v[</a:t>
            </a:r>
            <a:r>
              <a:rPr lang="en-US" altLang="en-US" sz="2000" b="1" i="1" dirty="0" err="1"/>
              <a:t>i</a:t>
            </a:r>
            <a:r>
              <a:rPr lang="en-US" altLang="en-US" sz="2000" b="1" i="1" dirty="0"/>
              <a:t>] </a:t>
            </a:r>
            <a:r>
              <a:rPr lang="en-US" altLang="en-US" sz="2000" i="1" dirty="0"/>
              <a:t>returns a reference to the </a:t>
            </a:r>
            <a:r>
              <a:rPr lang="en-US" altLang="en-US" sz="2000" i="1" dirty="0" err="1"/>
              <a:t>i</a:t>
            </a:r>
            <a:r>
              <a:rPr lang="en-US" altLang="en-US" sz="2000" i="1" baseline="30000" dirty="0" err="1"/>
              <a:t>th</a:t>
            </a:r>
            <a:r>
              <a:rPr lang="en-US" altLang="en-US" sz="2000" i="1" dirty="0"/>
              <a:t> element</a:t>
            </a:r>
          </a:p>
          <a:p>
            <a:pPr eaLnBrk="1" hangingPunct="1">
              <a:lnSpc>
                <a:spcPct val="80000"/>
              </a:lnSpc>
              <a:buFont typeface="Wingdings" panose="05000000000000000000" pitchFamily="2" charset="2"/>
              <a:buNone/>
              <a:defRPr/>
            </a:pPr>
            <a:r>
              <a:rPr lang="en-US" altLang="en-US" sz="2000" b="1" dirty="0"/>
              <a:t>	</a:t>
            </a:r>
            <a:r>
              <a:rPr lang="en-US" altLang="en-US" sz="2000" b="1" dirty="0" err="1"/>
              <a:t>cout</a:t>
            </a:r>
            <a:r>
              <a:rPr lang="en-US" altLang="en-US" sz="2000" b="1" dirty="0"/>
              <a:t> &lt;&lt; v[</a:t>
            </a:r>
            <a:r>
              <a:rPr lang="en-US" altLang="en-US" sz="2000" b="1" dirty="0" err="1"/>
              <a:t>i</a:t>
            </a:r>
            <a:r>
              <a:rPr lang="en-US" altLang="en-US" sz="2000" b="1" dirty="0"/>
              <a:t>];</a:t>
            </a:r>
          </a:p>
          <a:p>
            <a:pPr eaLnBrk="1" hangingPunct="1">
              <a:lnSpc>
                <a:spcPct val="80000"/>
              </a:lnSpc>
              <a:buFont typeface="Wingdings" panose="05000000000000000000" pitchFamily="2" charset="2"/>
              <a:buNone/>
              <a:defRPr/>
            </a:pPr>
            <a:r>
              <a:rPr lang="en-US" altLang="en-US" sz="2000" b="1" dirty="0"/>
              <a:t>}</a:t>
            </a:r>
          </a:p>
        </p:txBody>
      </p:sp>
      <p:sp>
        <p:nvSpPr>
          <p:cNvPr id="17"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C560879C-BB3B-4983-B31F-F1B90B79FE03}" type="slidenum">
              <a:rPr lang="en-US" altLang="en-US" sz="1400">
                <a:latin typeface="Arial" panose="020B0604020202020204" pitchFamily="34" charset="0"/>
              </a:rPr>
              <a:pPr>
                <a:spcBef>
                  <a:spcPct val="0"/>
                </a:spcBef>
                <a:buClrTx/>
                <a:buSzTx/>
                <a:buFontTx/>
                <a:buNone/>
              </a:pPr>
              <a:t>38</a:t>
            </a:fld>
            <a:endParaRPr lang="en-US" altLang="en-US" sz="1400">
              <a:latin typeface="Arial" panose="020B0604020202020204" pitchFamily="34" charset="0"/>
            </a:endParaRPr>
          </a:p>
        </p:txBody>
      </p:sp>
      <p:sp>
        <p:nvSpPr>
          <p:cNvPr id="37893" name="Rectangle 4"/>
          <p:cNvSpPr>
            <a:spLocks noChangeArrowheads="1"/>
          </p:cNvSpPr>
          <p:nvPr/>
        </p:nvSpPr>
        <p:spPr bwMode="auto">
          <a:xfrm>
            <a:off x="49530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7894" name="Rectangle 5"/>
          <p:cNvSpPr>
            <a:spLocks noChangeArrowheads="1"/>
          </p:cNvSpPr>
          <p:nvPr/>
        </p:nvSpPr>
        <p:spPr bwMode="auto">
          <a:xfrm>
            <a:off x="55626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2.0</a:t>
            </a:r>
          </a:p>
        </p:txBody>
      </p:sp>
      <p:sp>
        <p:nvSpPr>
          <p:cNvPr id="37895" name="Rectangle 6"/>
          <p:cNvSpPr>
            <a:spLocks noChangeArrowheads="1"/>
          </p:cNvSpPr>
          <p:nvPr/>
        </p:nvSpPr>
        <p:spPr bwMode="auto">
          <a:xfrm>
            <a:off x="61722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3.0</a:t>
            </a:r>
          </a:p>
        </p:txBody>
      </p:sp>
      <p:sp>
        <p:nvSpPr>
          <p:cNvPr id="37896" name="Rectangle 7"/>
          <p:cNvSpPr>
            <a:spLocks noChangeArrowheads="1"/>
          </p:cNvSpPr>
          <p:nvPr/>
        </p:nvSpPr>
        <p:spPr bwMode="auto">
          <a:xfrm>
            <a:off x="67818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4.0</a:t>
            </a:r>
          </a:p>
        </p:txBody>
      </p:sp>
      <p:sp>
        <p:nvSpPr>
          <p:cNvPr id="37897" name="Rectangle 8"/>
          <p:cNvSpPr>
            <a:spLocks noChangeArrowheads="1"/>
          </p:cNvSpPr>
          <p:nvPr/>
        </p:nvSpPr>
        <p:spPr bwMode="auto">
          <a:xfrm>
            <a:off x="73914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5.0</a:t>
            </a:r>
          </a:p>
        </p:txBody>
      </p:sp>
      <p:sp>
        <p:nvSpPr>
          <p:cNvPr id="37898" name="Rectangle 9"/>
          <p:cNvSpPr>
            <a:spLocks noChangeArrowheads="1"/>
          </p:cNvSpPr>
          <p:nvPr/>
        </p:nvSpPr>
        <p:spPr bwMode="auto">
          <a:xfrm>
            <a:off x="80010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6.0</a:t>
            </a:r>
          </a:p>
        </p:txBody>
      </p:sp>
      <p:sp>
        <p:nvSpPr>
          <p:cNvPr id="37899" name="Rectangle 10"/>
          <p:cNvSpPr>
            <a:spLocks noChangeArrowheads="1"/>
          </p:cNvSpPr>
          <p:nvPr/>
        </p:nvSpPr>
        <p:spPr bwMode="auto">
          <a:xfrm>
            <a:off x="86106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7.0</a:t>
            </a:r>
          </a:p>
        </p:txBody>
      </p:sp>
      <p:sp>
        <p:nvSpPr>
          <p:cNvPr id="37900" name="Rectangle 11"/>
          <p:cNvSpPr>
            <a:spLocks noChangeArrowheads="1"/>
          </p:cNvSpPr>
          <p:nvPr/>
        </p:nvSpPr>
        <p:spPr bwMode="auto">
          <a:xfrm>
            <a:off x="92202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8.0</a:t>
            </a:r>
          </a:p>
        </p:txBody>
      </p:sp>
      <p:sp>
        <p:nvSpPr>
          <p:cNvPr id="37901" name="Rectangle 12"/>
          <p:cNvSpPr>
            <a:spLocks noChangeArrowheads="1"/>
          </p:cNvSpPr>
          <p:nvPr/>
        </p:nvSpPr>
        <p:spPr bwMode="auto">
          <a:xfrm>
            <a:off x="43434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37902" name="Rectangle 13"/>
          <p:cNvSpPr>
            <a:spLocks noChangeArrowheads="1"/>
          </p:cNvSpPr>
          <p:nvPr/>
        </p:nvSpPr>
        <p:spPr bwMode="auto">
          <a:xfrm>
            <a:off x="98298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9.0</a:t>
            </a:r>
          </a:p>
        </p:txBody>
      </p:sp>
      <p:sp>
        <p:nvSpPr>
          <p:cNvPr id="37903" name="Rectangle 14"/>
          <p:cNvSpPr>
            <a:spLocks noChangeArrowheads="1"/>
          </p:cNvSpPr>
          <p:nvPr/>
        </p:nvSpPr>
        <p:spPr bwMode="auto">
          <a:xfrm>
            <a:off x="23622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7904" name="Rectangle 15"/>
          <p:cNvSpPr>
            <a:spLocks noChangeArrowheads="1"/>
          </p:cNvSpPr>
          <p:nvPr/>
        </p:nvSpPr>
        <p:spPr bwMode="auto">
          <a:xfrm>
            <a:off x="29718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37905" name="Line 16"/>
          <p:cNvSpPr>
            <a:spLocks noChangeShapeType="1"/>
          </p:cNvSpPr>
          <p:nvPr/>
        </p:nvSpPr>
        <p:spPr bwMode="auto">
          <a:xfrm>
            <a:off x="3200400" y="59436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55350111"/>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ltLang="en-US" smtClean="0"/>
              <a:t>Pointer and reference</a:t>
            </a:r>
          </a:p>
        </p:txBody>
      </p:sp>
      <p:sp>
        <p:nvSpPr>
          <p:cNvPr id="82947" name="Rectangle 3"/>
          <p:cNvSpPr>
            <a:spLocks noGrp="1" noChangeArrowheads="1"/>
          </p:cNvSpPr>
          <p:nvPr>
            <p:ph idx="1"/>
          </p:nvPr>
        </p:nvSpPr>
        <p:spPr/>
        <p:txBody>
          <a:bodyPr/>
          <a:lstStyle/>
          <a:p>
            <a:pPr eaLnBrk="1" hangingPunct="1">
              <a:lnSpc>
                <a:spcPct val="80000"/>
              </a:lnSpc>
              <a:defRPr/>
            </a:pPr>
            <a:r>
              <a:rPr lang="en-US" altLang="en-US" dirty="0"/>
              <a:t>You can think of a reference as an automatically dereferenced immutable pointer, or as an alternative name for an object</a:t>
            </a:r>
          </a:p>
          <a:p>
            <a:pPr lvl="1" eaLnBrk="1" hangingPunct="1">
              <a:lnSpc>
                <a:spcPct val="80000"/>
              </a:lnSpc>
              <a:defRPr/>
            </a:pPr>
            <a:r>
              <a:rPr lang="en-US" altLang="en-US" sz="2000" dirty="0">
                <a:ea typeface="Times New Roman" pitchFamily="18" charset="0"/>
              </a:rPr>
              <a:t>Assignment to a pointer changes the pointer</a:t>
            </a:r>
            <a:r>
              <a:rPr lang="ja-JP" altLang="en-US" sz="2000" dirty="0">
                <a:ea typeface="MS PGothic" pitchFamily="34" charset="-128"/>
              </a:rPr>
              <a:t>’</a:t>
            </a:r>
            <a:r>
              <a:rPr lang="en-US" altLang="ja-JP" sz="2000" dirty="0">
                <a:ea typeface="MS PGothic" pitchFamily="34" charset="-128"/>
              </a:rPr>
              <a:t>s value</a:t>
            </a:r>
          </a:p>
          <a:p>
            <a:pPr lvl="1" eaLnBrk="1" hangingPunct="1">
              <a:lnSpc>
                <a:spcPct val="80000"/>
              </a:lnSpc>
              <a:defRPr/>
            </a:pPr>
            <a:r>
              <a:rPr lang="en-US" altLang="en-US" sz="2000" dirty="0">
                <a:ea typeface="Times New Roman" pitchFamily="18" charset="0"/>
              </a:rPr>
              <a:t>Assignment to a reference changes the object referred to</a:t>
            </a:r>
          </a:p>
          <a:p>
            <a:pPr lvl="1" eaLnBrk="1" hangingPunct="1">
              <a:lnSpc>
                <a:spcPct val="80000"/>
              </a:lnSpc>
              <a:defRPr/>
            </a:pPr>
            <a:r>
              <a:rPr lang="en-US" altLang="en-US" sz="2000" dirty="0">
                <a:ea typeface="Times New Roman" pitchFamily="18" charset="0"/>
              </a:rPr>
              <a:t>You cannot make a reference refer to a different object</a:t>
            </a:r>
          </a:p>
          <a:p>
            <a:pPr lvl="1" eaLnBrk="1" hangingPunct="1">
              <a:lnSpc>
                <a:spcPct val="80000"/>
              </a:lnSpc>
              <a:defRPr/>
            </a:pPr>
            <a:endParaRPr lang="en-US" altLang="en-US" sz="2000" dirty="0">
              <a:ea typeface="Times New Roman" pitchFamily="18" charset="0"/>
            </a:endParaRP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 a = 10;</a:t>
            </a: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 p = &amp;a;	// </a:t>
            </a:r>
            <a:r>
              <a:rPr lang="en-US" altLang="en-US" sz="2000" i="1" dirty="0">
                <a:ea typeface="Times New Roman" pitchFamily="18" charset="0"/>
              </a:rPr>
              <a:t>you need &amp; to get a pointer</a:t>
            </a:r>
          </a:p>
          <a:p>
            <a:pPr lvl="1" eaLnBrk="1" hangingPunct="1">
              <a:lnSpc>
                <a:spcPct val="80000"/>
              </a:lnSpc>
              <a:buFont typeface="Wingdings" panose="05000000000000000000" pitchFamily="2" charset="2"/>
              <a:buNone/>
              <a:defRPr/>
            </a:pPr>
            <a:r>
              <a:rPr lang="en-US" altLang="en-US" sz="2000" dirty="0">
                <a:ea typeface="Times New Roman" pitchFamily="18" charset="0"/>
              </a:rPr>
              <a:t>*p = 7;	// </a:t>
            </a:r>
            <a:r>
              <a:rPr lang="en-US" altLang="en-US" sz="2000" i="1" dirty="0">
                <a:ea typeface="Times New Roman" pitchFamily="18" charset="0"/>
              </a:rPr>
              <a:t>assign to </a:t>
            </a:r>
            <a:r>
              <a:rPr lang="en-US" altLang="en-US" sz="2000" b="1" i="1" dirty="0">
                <a:ea typeface="Times New Roman" pitchFamily="18" charset="0"/>
              </a:rPr>
              <a:t>a</a:t>
            </a:r>
            <a:r>
              <a:rPr lang="en-US" altLang="en-US" sz="2000" i="1" dirty="0">
                <a:ea typeface="Times New Roman" pitchFamily="18" charset="0"/>
              </a:rPr>
              <a:t> through </a:t>
            </a:r>
            <a:r>
              <a:rPr lang="en-US" altLang="en-US" sz="2000" b="1" i="1" dirty="0">
                <a:ea typeface="Times New Roman" pitchFamily="18" charset="0"/>
              </a:rPr>
              <a:t>p</a:t>
            </a:r>
          </a:p>
          <a:p>
            <a:pPr lvl="1" eaLnBrk="1" hangingPunct="1">
              <a:lnSpc>
                <a:spcPct val="80000"/>
              </a:lnSpc>
              <a:buFont typeface="Wingdings" panose="05000000000000000000" pitchFamily="2" charset="2"/>
              <a:buNone/>
              <a:defRPr/>
            </a:pPr>
            <a:r>
              <a:rPr lang="en-US" altLang="en-US" sz="2000" dirty="0">
                <a:ea typeface="Times New Roman" pitchFamily="18" charset="0"/>
              </a:rPr>
              <a:t>			// </a:t>
            </a:r>
            <a:r>
              <a:rPr lang="en-US" altLang="en-US" sz="2000" i="1" dirty="0">
                <a:ea typeface="Times New Roman" pitchFamily="18" charset="0"/>
              </a:rPr>
              <a:t>you need * (or [ ]) to get to what a pointer points to</a:t>
            </a: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 x1 = *p;	// </a:t>
            </a:r>
            <a:r>
              <a:rPr lang="en-US" altLang="en-US" sz="2000" i="1" dirty="0">
                <a:ea typeface="Times New Roman" pitchFamily="18" charset="0"/>
              </a:rPr>
              <a:t>read </a:t>
            </a:r>
            <a:r>
              <a:rPr lang="en-US" altLang="en-US" sz="2000" b="1" i="1" dirty="0">
                <a:ea typeface="Times New Roman" pitchFamily="18" charset="0"/>
              </a:rPr>
              <a:t>a</a:t>
            </a:r>
            <a:r>
              <a:rPr lang="en-US" altLang="en-US" sz="2000" i="1" dirty="0">
                <a:ea typeface="Times New Roman" pitchFamily="18" charset="0"/>
              </a:rPr>
              <a:t> through </a:t>
            </a:r>
            <a:r>
              <a:rPr lang="en-US" altLang="en-US" sz="2000" b="1" i="1" dirty="0">
                <a:ea typeface="Times New Roman" pitchFamily="18" charset="0"/>
              </a:rPr>
              <a:t>p</a:t>
            </a:r>
          </a:p>
          <a:p>
            <a:pPr lvl="1" eaLnBrk="1" hangingPunct="1">
              <a:lnSpc>
                <a:spcPct val="80000"/>
              </a:lnSpc>
              <a:buFont typeface="Wingdings" panose="05000000000000000000" pitchFamily="2" charset="2"/>
              <a:buNone/>
              <a:defRPr/>
            </a:pPr>
            <a:endParaRPr lang="en-US" altLang="en-US" sz="1000" b="1" i="1" dirty="0">
              <a:ea typeface="Times New Roman" pitchFamily="18" charset="0"/>
            </a:endParaRP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&amp; r = a; 	// </a:t>
            </a:r>
            <a:r>
              <a:rPr lang="en-US" altLang="en-US" sz="2000" i="1" dirty="0">
                <a:ea typeface="Times New Roman" pitchFamily="18" charset="0"/>
              </a:rPr>
              <a:t>r is a synonym for </a:t>
            </a:r>
            <a:r>
              <a:rPr lang="en-US" altLang="en-US" sz="2000" b="1" i="1" dirty="0">
                <a:ea typeface="Times New Roman" pitchFamily="18" charset="0"/>
              </a:rPr>
              <a:t>a</a:t>
            </a:r>
          </a:p>
          <a:p>
            <a:pPr lvl="1" eaLnBrk="1" hangingPunct="1">
              <a:lnSpc>
                <a:spcPct val="80000"/>
              </a:lnSpc>
              <a:buFont typeface="Wingdings" panose="05000000000000000000" pitchFamily="2" charset="2"/>
              <a:buNone/>
              <a:defRPr/>
            </a:pPr>
            <a:r>
              <a:rPr lang="en-US" altLang="en-US" sz="2000" dirty="0">
                <a:ea typeface="Times New Roman" pitchFamily="18" charset="0"/>
              </a:rPr>
              <a:t>r = 9;	// </a:t>
            </a:r>
            <a:r>
              <a:rPr lang="en-US" altLang="en-US" sz="2000" i="1" dirty="0">
                <a:ea typeface="Times New Roman" pitchFamily="18" charset="0"/>
              </a:rPr>
              <a:t>assign to </a:t>
            </a:r>
            <a:r>
              <a:rPr lang="en-US" altLang="en-US" sz="2000" b="1" i="1" dirty="0">
                <a:ea typeface="Times New Roman" pitchFamily="18" charset="0"/>
              </a:rPr>
              <a:t>a</a:t>
            </a:r>
            <a:r>
              <a:rPr lang="en-US" altLang="en-US" sz="2000" i="1" dirty="0">
                <a:ea typeface="Times New Roman" pitchFamily="18" charset="0"/>
              </a:rPr>
              <a:t> through </a:t>
            </a:r>
            <a:r>
              <a:rPr lang="en-US" altLang="en-US" sz="2000" b="1" i="1" dirty="0">
                <a:ea typeface="Times New Roman" pitchFamily="18" charset="0"/>
              </a:rPr>
              <a:t>r</a:t>
            </a: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 x2 = r;	// </a:t>
            </a:r>
            <a:r>
              <a:rPr lang="en-US" altLang="en-US" sz="2000" i="1" dirty="0">
                <a:ea typeface="Times New Roman" pitchFamily="18" charset="0"/>
              </a:rPr>
              <a:t>read </a:t>
            </a:r>
            <a:r>
              <a:rPr lang="en-US" altLang="en-US" sz="2000" b="1" i="1" dirty="0">
                <a:ea typeface="Times New Roman" pitchFamily="18" charset="0"/>
              </a:rPr>
              <a:t>a</a:t>
            </a:r>
            <a:r>
              <a:rPr lang="en-US" altLang="en-US" sz="2000" i="1" dirty="0">
                <a:ea typeface="Times New Roman" pitchFamily="18" charset="0"/>
              </a:rPr>
              <a:t> through </a:t>
            </a:r>
            <a:r>
              <a:rPr lang="en-US" altLang="en-US" sz="2000" b="1" i="1" dirty="0">
                <a:ea typeface="Times New Roman" pitchFamily="18" charset="0"/>
              </a:rPr>
              <a:t>r</a:t>
            </a:r>
          </a:p>
          <a:p>
            <a:pPr lvl="1" eaLnBrk="1" hangingPunct="1">
              <a:lnSpc>
                <a:spcPct val="80000"/>
              </a:lnSpc>
              <a:buFont typeface="Wingdings" panose="05000000000000000000" pitchFamily="2" charset="2"/>
              <a:buNone/>
              <a:defRPr/>
            </a:pPr>
            <a:endParaRPr lang="en-US" altLang="en-US" sz="1000" b="1" i="1" dirty="0">
              <a:ea typeface="Times New Roman" pitchFamily="18" charset="0"/>
            </a:endParaRPr>
          </a:p>
          <a:p>
            <a:pPr lvl="1" eaLnBrk="1" hangingPunct="1">
              <a:lnSpc>
                <a:spcPct val="80000"/>
              </a:lnSpc>
              <a:buFont typeface="Wingdings" panose="05000000000000000000" pitchFamily="2" charset="2"/>
              <a:buNone/>
              <a:defRPr/>
            </a:pPr>
            <a:r>
              <a:rPr lang="en-US" altLang="en-US" sz="2000" dirty="0">
                <a:ea typeface="Times New Roman" pitchFamily="18" charset="0"/>
              </a:rPr>
              <a:t>p = &amp;x1;	// </a:t>
            </a:r>
            <a:r>
              <a:rPr lang="en-US" altLang="en-US" sz="2000" i="1" dirty="0">
                <a:ea typeface="Times New Roman" pitchFamily="18" charset="0"/>
              </a:rPr>
              <a:t>you can make a pointer point to a different object</a:t>
            </a:r>
          </a:p>
          <a:p>
            <a:pPr lvl="1" eaLnBrk="1" hangingPunct="1">
              <a:lnSpc>
                <a:spcPct val="80000"/>
              </a:lnSpc>
              <a:buFont typeface="Wingdings" panose="05000000000000000000" pitchFamily="2" charset="2"/>
              <a:buNone/>
              <a:defRPr/>
            </a:pPr>
            <a:r>
              <a:rPr lang="en-US" altLang="en-US" sz="2000" dirty="0">
                <a:ea typeface="Times New Roman" pitchFamily="18" charset="0"/>
              </a:rPr>
              <a:t>r = &amp;x1;	// </a:t>
            </a:r>
            <a:r>
              <a:rPr lang="en-US" altLang="en-US" sz="2000" i="1" dirty="0">
                <a:ea typeface="Times New Roman" pitchFamily="18" charset="0"/>
              </a:rPr>
              <a:t>error: you can</a:t>
            </a:r>
            <a:r>
              <a:rPr lang="ja-JP" altLang="en-US" sz="2000" i="1" dirty="0">
                <a:ea typeface="MS PGothic" pitchFamily="34" charset="-128"/>
              </a:rPr>
              <a:t>’</a:t>
            </a:r>
            <a:r>
              <a:rPr lang="en-US" altLang="ja-JP" sz="2000" i="1" dirty="0">
                <a:ea typeface="MS PGothic" pitchFamily="34" charset="-128"/>
              </a:rPr>
              <a:t>t change the value of a reference</a:t>
            </a:r>
            <a:endParaRPr lang="en-US" altLang="en-US" sz="2000" i="1" dirty="0">
              <a:ea typeface="Times New Roman" pitchFamily="18" charset="0"/>
            </a:endParaRP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CFCC7878-61DF-4916-8147-9DC2A8201585}" type="slidenum">
              <a:rPr lang="en-US" altLang="en-US" sz="1400">
                <a:latin typeface="Arial" panose="020B0604020202020204" pitchFamily="34" charset="0"/>
              </a:rPr>
              <a:pPr>
                <a:spcBef>
                  <a:spcPct val="0"/>
                </a:spcBef>
                <a:buClrTx/>
                <a:buSzTx/>
                <a:buFontTx/>
                <a:buNone/>
              </a:pPr>
              <a:t>39</a:t>
            </a:fld>
            <a:endParaRPr lang="en-US" altLang="en-US" sz="1400">
              <a:latin typeface="Arial" panose="020B0604020202020204" pitchFamily="34" charset="0"/>
            </a:endParaRPr>
          </a:p>
        </p:txBody>
      </p:sp>
    </p:spTree>
    <p:extLst>
      <p:ext uri="{BB962C8B-B14F-4D97-AF65-F5344CB8AC3E}">
        <p14:creationId xmlns:p14="http://schemas.microsoft.com/office/powerpoint/2010/main" val="336983565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lv-LV" dirty="0"/>
          </a:p>
        </p:txBody>
      </p:sp>
      <p:sp>
        <p:nvSpPr>
          <p:cNvPr id="5" name="Content Placeholder 4"/>
          <p:cNvSpPr>
            <a:spLocks noGrp="1"/>
          </p:cNvSpPr>
          <p:nvPr>
            <p:ph idx="1"/>
          </p:nvPr>
        </p:nvSpPr>
        <p:spPr/>
        <p:txBody>
          <a:bodyPr/>
          <a:lstStyle/>
          <a:p>
            <a:r>
              <a:rPr lang="en-US" altLang="en-US" dirty="0"/>
              <a:t>arrays, pointers, copy semantics, elements access, </a:t>
            </a:r>
            <a:r>
              <a:rPr lang="en-US" altLang="en-US" dirty="0" smtClean="0"/>
              <a:t>references</a:t>
            </a:r>
            <a:endParaRPr lang="en-US" altLang="en-US" dirty="0"/>
          </a:p>
        </p:txBody>
      </p:sp>
    </p:spTree>
    <p:extLst>
      <p:ext uri="{BB962C8B-B14F-4D97-AF65-F5344CB8AC3E}">
        <p14:creationId xmlns:p14="http://schemas.microsoft.com/office/powerpoint/2010/main" val="1130632142"/>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ltLang="en-US" smtClean="0"/>
              <a:t>Next lecture</a:t>
            </a:r>
          </a:p>
        </p:txBody>
      </p:sp>
      <p:sp>
        <p:nvSpPr>
          <p:cNvPr id="63491" name="Rectangle 3"/>
          <p:cNvSpPr>
            <a:spLocks noGrp="1" noChangeArrowheads="1"/>
          </p:cNvSpPr>
          <p:nvPr>
            <p:ph idx="1"/>
          </p:nvPr>
        </p:nvSpPr>
        <p:spPr/>
        <p:txBody>
          <a:bodyPr/>
          <a:lstStyle/>
          <a:p>
            <a:pPr eaLnBrk="1" hangingPunct="1">
              <a:defRPr/>
            </a:pPr>
            <a:r>
              <a:rPr lang="en-US" altLang="en-US" dirty="0" smtClean="0"/>
              <a:t>We</a:t>
            </a:r>
            <a:r>
              <a:rPr lang="en-US" altLang="ja-JP" dirty="0" smtClean="0"/>
              <a:t>’ll see how we can change vector’s implementation to better allow for changes in the number of elements. Then we’ll modify vector to take elements of an arbitrary type and add range checking. That’ll imply looking at templates and revisiting exceptions.</a:t>
            </a:r>
            <a:endParaRPr lang="en-US" altLang="en-US" dirty="0" smtClean="0"/>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353C9EB4-031F-4978-B61F-8440F90F7CBB}" type="slidenum">
              <a:rPr lang="en-US" altLang="en-US" sz="1400">
                <a:latin typeface="Arial" panose="020B0604020202020204" pitchFamily="34" charset="0"/>
              </a:rPr>
              <a:pPr>
                <a:spcBef>
                  <a:spcPct val="0"/>
                </a:spcBef>
                <a:buClrTx/>
                <a:buSzTx/>
                <a:buFontTx/>
                <a:buNone/>
              </a:pPr>
              <a:t>40</a:t>
            </a:fld>
            <a:endParaRPr lang="en-US" altLang="en-US" sz="1400">
              <a:latin typeface="Arial" panose="020B0604020202020204" pitchFamily="34" charset="0"/>
            </a:endParaRPr>
          </a:p>
        </p:txBody>
      </p:sp>
    </p:spTree>
    <p:extLst>
      <p:ext uri="{BB962C8B-B14F-4D97-AF65-F5344CB8AC3E}">
        <p14:creationId xmlns:p14="http://schemas.microsoft.com/office/powerpoint/2010/main" val="2265123360"/>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lv-LV" dirty="0"/>
          </a:p>
        </p:txBody>
      </p:sp>
      <p:sp>
        <p:nvSpPr>
          <p:cNvPr id="3" name="Content Placeholder 2"/>
          <p:cNvSpPr>
            <a:spLocks noGrp="1"/>
          </p:cNvSpPr>
          <p:nvPr>
            <p:ph idx="1"/>
          </p:nvPr>
        </p:nvSpPr>
        <p:spPr/>
        <p:txBody>
          <a:bodyPr/>
          <a:lstStyle/>
          <a:p>
            <a:r>
              <a:rPr lang="en-US" altLang="en-US" dirty="0" smtClean="0">
                <a:ea typeface="ＭＳ Ｐゴシック" pitchFamily="34" charset="-128"/>
              </a:rPr>
              <a:t>Describe and analyze the algorithm to change </a:t>
            </a:r>
            <a:r>
              <a:rPr lang="en-US" altLang="en-US" dirty="0">
                <a:ea typeface="ＭＳ Ｐゴシック" pitchFamily="34" charset="-128"/>
              </a:rPr>
              <a:t>the size of a </a:t>
            </a:r>
            <a:r>
              <a:rPr lang="en-US" altLang="en-US" dirty="0" smtClean="0">
                <a:ea typeface="ＭＳ Ｐゴシック" pitchFamily="34" charset="-128"/>
              </a:rPr>
              <a:t>vector</a:t>
            </a:r>
            <a:r>
              <a:rPr lang="en-US" altLang="en-US" dirty="0">
                <a:ea typeface="ＭＳ Ｐゴシック" pitchFamily="34" charset="-128"/>
              </a:rPr>
              <a:t>.</a:t>
            </a:r>
            <a:endParaRPr lang="en-US" altLang="en-US" dirty="0" smtClean="0">
              <a:ea typeface="ＭＳ Ｐゴシック" pitchFamily="34" charset="-128"/>
            </a:endParaRPr>
          </a:p>
          <a:p>
            <a:r>
              <a:rPr lang="en-US" altLang="en-US" dirty="0" smtClean="0">
                <a:ea typeface="ＭＳ Ｐゴシック" pitchFamily="34" charset="-128"/>
              </a:rPr>
              <a:t>Parameterize a </a:t>
            </a:r>
            <a:r>
              <a:rPr lang="en-US" altLang="en-US" dirty="0">
                <a:ea typeface="ＭＳ Ｐゴシック" pitchFamily="34" charset="-128"/>
              </a:rPr>
              <a:t>vector with an element type (templates</a:t>
            </a:r>
            <a:r>
              <a:rPr lang="en-US" altLang="en-US" dirty="0" smtClean="0">
                <a:ea typeface="ＭＳ Ｐゴシック" pitchFamily="34" charset="-128"/>
              </a:rPr>
              <a:t>).</a:t>
            </a:r>
          </a:p>
          <a:p>
            <a:r>
              <a:rPr lang="en-US" altLang="en-US" dirty="0" smtClean="0">
                <a:ea typeface="ＭＳ Ｐゴシック" pitchFamily="34" charset="-128"/>
              </a:rPr>
              <a:t>Check the indexing range (</a:t>
            </a:r>
            <a:r>
              <a:rPr lang="en-US" altLang="en-US" dirty="0">
                <a:ea typeface="ＭＳ Ｐゴシック" pitchFamily="34" charset="-128"/>
              </a:rPr>
              <a:t>exceptions).</a:t>
            </a:r>
          </a:p>
          <a:p>
            <a:endParaRPr lang="lv-LV" dirty="0"/>
          </a:p>
        </p:txBody>
      </p:sp>
    </p:spTree>
    <p:extLst>
      <p:ext uri="{BB962C8B-B14F-4D97-AF65-F5344CB8AC3E}">
        <p14:creationId xmlns:p14="http://schemas.microsoft.com/office/powerpoint/2010/main" val="233368618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Overview</a:t>
            </a:r>
          </a:p>
        </p:txBody>
      </p:sp>
      <p:sp>
        <p:nvSpPr>
          <p:cNvPr id="7171" name="Rectangle 3"/>
          <p:cNvSpPr>
            <a:spLocks noGrp="1" noChangeArrowheads="1"/>
          </p:cNvSpPr>
          <p:nvPr>
            <p:ph idx="1"/>
          </p:nvPr>
        </p:nvSpPr>
        <p:spPr/>
        <p:txBody>
          <a:bodyPr/>
          <a:lstStyle/>
          <a:p>
            <a:pPr eaLnBrk="1" hangingPunct="1">
              <a:lnSpc>
                <a:spcPct val="80000"/>
              </a:lnSpc>
              <a:defRPr/>
            </a:pPr>
            <a:r>
              <a:rPr lang="en-US" sz="2000" dirty="0"/>
              <a:t>Vector revisited</a:t>
            </a:r>
          </a:p>
          <a:p>
            <a:pPr lvl="1" eaLnBrk="1" hangingPunct="1">
              <a:lnSpc>
                <a:spcPct val="80000"/>
              </a:lnSpc>
              <a:defRPr/>
            </a:pPr>
            <a:r>
              <a:rPr lang="en-US" sz="1800" dirty="0"/>
              <a:t>How are they implemented?</a:t>
            </a:r>
          </a:p>
          <a:p>
            <a:pPr eaLnBrk="1" hangingPunct="1">
              <a:lnSpc>
                <a:spcPct val="80000"/>
              </a:lnSpc>
              <a:defRPr/>
            </a:pPr>
            <a:r>
              <a:rPr lang="en-US" sz="2000" dirty="0"/>
              <a:t>Pointers and free store</a:t>
            </a:r>
          </a:p>
          <a:p>
            <a:pPr eaLnBrk="1" hangingPunct="1">
              <a:lnSpc>
                <a:spcPct val="80000"/>
              </a:lnSpc>
              <a:defRPr/>
            </a:pPr>
            <a:r>
              <a:rPr lang="en-US" sz="2000" dirty="0"/>
              <a:t>Destructors</a:t>
            </a:r>
          </a:p>
          <a:p>
            <a:pPr eaLnBrk="1" hangingPunct="1">
              <a:lnSpc>
                <a:spcPct val="80000"/>
              </a:lnSpc>
              <a:defRPr/>
            </a:pPr>
            <a:r>
              <a:rPr lang="en-US" sz="2000" dirty="0"/>
              <a:t>Initialization</a:t>
            </a:r>
          </a:p>
          <a:p>
            <a:pPr eaLnBrk="1" hangingPunct="1">
              <a:lnSpc>
                <a:spcPct val="80000"/>
              </a:lnSpc>
              <a:defRPr/>
            </a:pPr>
            <a:r>
              <a:rPr lang="en-US" sz="2000" dirty="0"/>
              <a:t>Copy and move</a:t>
            </a:r>
          </a:p>
          <a:p>
            <a:pPr eaLnBrk="1" hangingPunct="1">
              <a:lnSpc>
                <a:spcPct val="80000"/>
              </a:lnSpc>
              <a:defRPr/>
            </a:pPr>
            <a:r>
              <a:rPr lang="en-US" sz="2000" dirty="0"/>
              <a:t>Arrays</a:t>
            </a:r>
          </a:p>
          <a:p>
            <a:pPr eaLnBrk="1" hangingPunct="1">
              <a:lnSpc>
                <a:spcPct val="80000"/>
              </a:lnSpc>
              <a:defRPr/>
            </a:pPr>
            <a:r>
              <a:rPr lang="en-US" sz="2000" dirty="0"/>
              <a:t>Array and pointer problems</a:t>
            </a:r>
          </a:p>
          <a:p>
            <a:pPr eaLnBrk="1" hangingPunct="1">
              <a:lnSpc>
                <a:spcPct val="80000"/>
              </a:lnSpc>
              <a:defRPr/>
            </a:pPr>
            <a:r>
              <a:rPr lang="en-US" sz="2000" dirty="0"/>
              <a:t>Changing size</a:t>
            </a:r>
          </a:p>
          <a:p>
            <a:pPr lvl="1" eaLnBrk="1" hangingPunct="1">
              <a:lnSpc>
                <a:spcPct val="80000"/>
              </a:lnSpc>
              <a:defRPr/>
            </a:pPr>
            <a:r>
              <a:rPr lang="en-US" sz="1800" dirty="0"/>
              <a:t>resize() and </a:t>
            </a:r>
            <a:r>
              <a:rPr lang="en-US" sz="1800" dirty="0" err="1"/>
              <a:t>push_back</a:t>
            </a:r>
            <a:r>
              <a:rPr lang="en-US" sz="1800" dirty="0"/>
              <a:t>()</a:t>
            </a:r>
          </a:p>
          <a:p>
            <a:pPr eaLnBrk="1" hangingPunct="1">
              <a:lnSpc>
                <a:spcPct val="80000"/>
              </a:lnSpc>
              <a:defRPr/>
            </a:pPr>
            <a:r>
              <a:rPr lang="en-US" sz="2000" dirty="0"/>
              <a:t>Templates</a:t>
            </a:r>
          </a:p>
          <a:p>
            <a:pPr eaLnBrk="1" hangingPunct="1">
              <a:lnSpc>
                <a:spcPct val="80000"/>
              </a:lnSpc>
              <a:defRPr/>
            </a:pPr>
            <a:r>
              <a:rPr lang="en-US" sz="2000" dirty="0"/>
              <a:t>Range checking and exceptions</a:t>
            </a:r>
          </a:p>
          <a:p>
            <a:pPr eaLnBrk="1" hangingPunct="1">
              <a:lnSpc>
                <a:spcPct val="80000"/>
              </a:lnSpc>
              <a:defRPr/>
            </a:pPr>
            <a:endParaRPr lang="en-US" sz="2000" dirty="0"/>
          </a:p>
        </p:txBody>
      </p:sp>
      <p:sp>
        <p:nvSpPr>
          <p:cNvPr id="5"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89C04CB-8951-4210-8351-A76F8C7C5643}" type="slidenum">
              <a:rPr lang="en-US" altLang="en-US" sz="1400">
                <a:latin typeface="Arial" panose="020B0604020202020204" pitchFamily="34" charset="0"/>
              </a:rPr>
              <a:pPr eaLnBrk="1" hangingPunct="1">
                <a:spcBef>
                  <a:spcPct val="0"/>
                </a:spcBef>
                <a:buClrTx/>
                <a:buSzTx/>
                <a:buFontTx/>
                <a:buNone/>
              </a:pPr>
              <a:t>42</a:t>
            </a:fld>
            <a:endParaRPr lang="en-US" altLang="en-US" sz="1400">
              <a:latin typeface="Arial" panose="020B0604020202020204" pitchFamily="34" charset="0"/>
            </a:endParaRPr>
          </a:p>
        </p:txBody>
      </p:sp>
      <p:sp>
        <p:nvSpPr>
          <p:cNvPr id="4101" name="AutoShape 4"/>
          <p:cNvSpPr>
            <a:spLocks noChangeArrowheads="1"/>
          </p:cNvSpPr>
          <p:nvPr/>
        </p:nvSpPr>
        <p:spPr bwMode="auto">
          <a:xfrm>
            <a:off x="1828800" y="3962400"/>
            <a:ext cx="4648200" cy="1371600"/>
          </a:xfrm>
          <a:prstGeom prst="roundRect">
            <a:avLst>
              <a:gd name="adj" fmla="val 16667"/>
            </a:avLst>
          </a:prstGeom>
          <a:solidFill>
            <a:schemeClr val="accent1">
              <a:alpha val="32941"/>
            </a:schemeClr>
          </a:solidFill>
          <a:ln w="9525">
            <a:solidFill>
              <a:schemeClr val="tx1"/>
            </a:solidFill>
            <a:round/>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3723529705"/>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Changing vector size</a:t>
            </a:r>
          </a:p>
        </p:txBody>
      </p:sp>
      <p:sp>
        <p:nvSpPr>
          <p:cNvPr id="63491"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Fundamental problem addressed</a:t>
            </a:r>
          </a:p>
          <a:p>
            <a:pPr lvl="1" eaLnBrk="1" hangingPunct="1">
              <a:lnSpc>
                <a:spcPct val="80000"/>
              </a:lnSpc>
              <a:defRPr/>
            </a:pPr>
            <a:r>
              <a:rPr lang="en-US" altLang="en-US" sz="2000">
                <a:ea typeface="Times New Roman" pitchFamily="18" charset="0"/>
              </a:rPr>
              <a:t>We (humans) want abstractions that can change size (</a:t>
            </a:r>
            <a:r>
              <a:rPr lang="en-US" altLang="en-US" sz="2000" i="1">
                <a:ea typeface="Times New Roman" pitchFamily="18" charset="0"/>
              </a:rPr>
              <a:t>e.g.</a:t>
            </a:r>
            <a:r>
              <a:rPr lang="en-US" altLang="en-US" sz="2000">
                <a:ea typeface="Times New Roman" pitchFamily="18" charset="0"/>
              </a:rPr>
              <a:t>, a vector where we can change the number of elements). However, in computer memory everything must have a fixed size, so how do we create the illusion of change? </a:t>
            </a:r>
          </a:p>
          <a:p>
            <a:pPr eaLnBrk="1" hangingPunct="1">
              <a:lnSpc>
                <a:spcPct val="80000"/>
              </a:lnSpc>
              <a:defRPr/>
            </a:pPr>
            <a:r>
              <a:rPr lang="en-US" altLang="en-US">
                <a:ea typeface="ＭＳ Ｐゴシック" pitchFamily="34" charset="-128"/>
              </a:rPr>
              <a:t>Given</a:t>
            </a:r>
            <a:br>
              <a:rPr lang="en-US" altLang="en-US">
                <a:ea typeface="ＭＳ Ｐゴシック" pitchFamily="34" charset="-128"/>
              </a:rPr>
            </a:br>
            <a:r>
              <a:rPr lang="en-US" altLang="en-US">
                <a:ea typeface="ＭＳ Ｐゴシック" pitchFamily="34" charset="-128"/>
              </a:rPr>
              <a:t>	</a:t>
            </a:r>
            <a:r>
              <a:rPr lang="en-US" altLang="en-US" sz="1800" b="1">
                <a:ea typeface="ＭＳ Ｐゴシック" pitchFamily="34" charset="-128"/>
              </a:rPr>
              <a:t>vector v(n);		// </a:t>
            </a:r>
            <a:r>
              <a:rPr lang="en-US" altLang="en-US" sz="1800" b="1" i="1">
                <a:ea typeface="ＭＳ Ｐゴシック" pitchFamily="34" charset="-128"/>
              </a:rPr>
              <a:t>v.size()==n</a:t>
            </a:r>
          </a:p>
          <a:p>
            <a:pPr eaLnBrk="1" hangingPunct="1">
              <a:lnSpc>
                <a:spcPct val="80000"/>
              </a:lnSpc>
              <a:buFontTx/>
              <a:buNone/>
              <a:defRPr/>
            </a:pPr>
            <a:r>
              <a:rPr lang="en-US" altLang="en-US">
                <a:ea typeface="ＭＳ Ｐゴシック" pitchFamily="34" charset="-128"/>
              </a:rPr>
              <a:t>	we can change its size in three ways</a:t>
            </a:r>
          </a:p>
          <a:p>
            <a:pPr lvl="1" eaLnBrk="1" hangingPunct="1">
              <a:lnSpc>
                <a:spcPct val="80000"/>
              </a:lnSpc>
              <a:defRPr/>
            </a:pPr>
            <a:r>
              <a:rPr lang="en-US" altLang="en-US" sz="2000">
                <a:ea typeface="Times New Roman" pitchFamily="18" charset="0"/>
              </a:rPr>
              <a:t>Resize it</a:t>
            </a:r>
          </a:p>
          <a:p>
            <a:pPr lvl="2" eaLnBrk="1" hangingPunct="1">
              <a:lnSpc>
                <a:spcPct val="80000"/>
              </a:lnSpc>
              <a:defRPr/>
            </a:pPr>
            <a:r>
              <a:rPr lang="en-US" altLang="en-US" sz="1800" b="1">
                <a:ea typeface="Times New Roman" pitchFamily="18" charset="0"/>
              </a:rPr>
              <a:t>v.resize(10);		// </a:t>
            </a:r>
            <a:r>
              <a:rPr lang="en-US" altLang="en-US" sz="1800" b="1" i="1">
                <a:ea typeface="Times New Roman" pitchFamily="18" charset="0"/>
              </a:rPr>
              <a:t>v</a:t>
            </a:r>
            <a:r>
              <a:rPr lang="en-US" altLang="en-US" sz="1800" i="1">
                <a:ea typeface="Times New Roman" pitchFamily="18" charset="0"/>
              </a:rPr>
              <a:t> now has </a:t>
            </a:r>
            <a:r>
              <a:rPr lang="en-US" altLang="en-US" sz="1800" b="1" i="1">
                <a:ea typeface="Times New Roman" pitchFamily="18" charset="0"/>
              </a:rPr>
              <a:t>10</a:t>
            </a:r>
            <a:r>
              <a:rPr lang="en-US" altLang="en-US" sz="1800" i="1">
                <a:ea typeface="Times New Roman" pitchFamily="18" charset="0"/>
              </a:rPr>
              <a:t> elements</a:t>
            </a:r>
          </a:p>
          <a:p>
            <a:pPr lvl="2" eaLnBrk="1" hangingPunct="1">
              <a:lnSpc>
                <a:spcPct val="80000"/>
              </a:lnSpc>
              <a:defRPr/>
            </a:pPr>
            <a:endParaRPr lang="en-US" altLang="en-US" sz="1800" i="1">
              <a:ea typeface="Times New Roman" pitchFamily="18" charset="0"/>
            </a:endParaRPr>
          </a:p>
          <a:p>
            <a:pPr lvl="1" eaLnBrk="1" hangingPunct="1">
              <a:lnSpc>
                <a:spcPct val="80000"/>
              </a:lnSpc>
              <a:defRPr/>
            </a:pPr>
            <a:r>
              <a:rPr lang="en-US" altLang="en-US" sz="2000">
                <a:ea typeface="Times New Roman" pitchFamily="18" charset="0"/>
              </a:rPr>
              <a:t>Add an element</a:t>
            </a:r>
          </a:p>
          <a:p>
            <a:pPr lvl="2" eaLnBrk="1" hangingPunct="1">
              <a:lnSpc>
                <a:spcPct val="80000"/>
              </a:lnSpc>
              <a:defRPr/>
            </a:pPr>
            <a:r>
              <a:rPr lang="en-US" altLang="en-US" sz="1800" b="1">
                <a:ea typeface="Times New Roman" pitchFamily="18" charset="0"/>
              </a:rPr>
              <a:t>v.push_back(7);		//</a:t>
            </a:r>
            <a:r>
              <a:rPr lang="en-US" altLang="en-US" sz="1800">
                <a:ea typeface="Times New Roman" pitchFamily="18" charset="0"/>
              </a:rPr>
              <a:t> </a:t>
            </a:r>
            <a:r>
              <a:rPr lang="en-US" altLang="en-US" sz="1800" i="1">
                <a:ea typeface="Times New Roman" pitchFamily="18" charset="0"/>
              </a:rPr>
              <a:t>add an element</a:t>
            </a:r>
            <a:r>
              <a:rPr lang="en-US" altLang="en-US" sz="1800">
                <a:ea typeface="Times New Roman" pitchFamily="18" charset="0"/>
              </a:rPr>
              <a:t> </a:t>
            </a:r>
            <a:r>
              <a:rPr lang="en-US" altLang="en-US" sz="1800" i="1">
                <a:ea typeface="Times New Roman" pitchFamily="18" charset="0"/>
              </a:rPr>
              <a:t>with the value </a:t>
            </a:r>
            <a:r>
              <a:rPr lang="en-US" altLang="en-US" sz="1800" b="1" i="1">
                <a:ea typeface="Times New Roman" pitchFamily="18" charset="0"/>
              </a:rPr>
              <a:t>7</a:t>
            </a:r>
            <a:r>
              <a:rPr lang="en-US" altLang="en-US" sz="1800" i="1">
                <a:ea typeface="Times New Roman" pitchFamily="18" charset="0"/>
              </a:rPr>
              <a:t> to the end of</a:t>
            </a:r>
            <a:r>
              <a:rPr lang="en-US" altLang="en-US" sz="1800" b="1" i="1">
                <a:ea typeface="Times New Roman" pitchFamily="18" charset="0"/>
              </a:rPr>
              <a:t> v</a:t>
            </a:r>
            <a:r>
              <a:rPr lang="en-US" altLang="en-US" sz="1800" b="1">
                <a:ea typeface="Times New Roman" pitchFamily="18" charset="0"/>
              </a:rPr>
              <a:t/>
            </a:r>
            <a:br>
              <a:rPr lang="en-US" altLang="en-US" sz="1800" b="1">
                <a:ea typeface="Times New Roman" pitchFamily="18" charset="0"/>
              </a:rPr>
            </a:br>
            <a:r>
              <a:rPr lang="en-US" altLang="en-US" sz="1800" b="1">
                <a:ea typeface="Times New Roman" pitchFamily="18" charset="0"/>
              </a:rPr>
              <a:t>			// </a:t>
            </a:r>
            <a:r>
              <a:rPr lang="en-US" altLang="en-US" sz="1800" b="1" i="1">
                <a:ea typeface="Times New Roman" pitchFamily="18" charset="0"/>
              </a:rPr>
              <a:t>v.size() </a:t>
            </a:r>
            <a:r>
              <a:rPr lang="en-US" altLang="en-US" sz="1800" i="1">
                <a:ea typeface="Times New Roman" pitchFamily="18" charset="0"/>
              </a:rPr>
              <a:t>increases by</a:t>
            </a:r>
            <a:r>
              <a:rPr lang="en-US" altLang="en-US" sz="1800" b="1" i="1">
                <a:ea typeface="Times New Roman" pitchFamily="18" charset="0"/>
              </a:rPr>
              <a:t> 1</a:t>
            </a:r>
          </a:p>
          <a:p>
            <a:pPr lvl="1" eaLnBrk="1" hangingPunct="1">
              <a:lnSpc>
                <a:spcPct val="80000"/>
              </a:lnSpc>
              <a:defRPr/>
            </a:pPr>
            <a:r>
              <a:rPr lang="en-US" altLang="en-US" sz="2000">
                <a:ea typeface="Times New Roman" pitchFamily="18" charset="0"/>
              </a:rPr>
              <a:t>Assign to it</a:t>
            </a:r>
          </a:p>
          <a:p>
            <a:pPr lvl="2" eaLnBrk="1" hangingPunct="1">
              <a:lnSpc>
                <a:spcPct val="80000"/>
              </a:lnSpc>
              <a:defRPr/>
            </a:pPr>
            <a:r>
              <a:rPr lang="en-US" altLang="en-US" sz="1800" b="1">
                <a:ea typeface="Times New Roman" pitchFamily="18" charset="0"/>
              </a:rPr>
              <a:t>v = v2;			// </a:t>
            </a:r>
            <a:r>
              <a:rPr lang="en-US" altLang="en-US" sz="1800" b="1" i="1">
                <a:ea typeface="Times New Roman" pitchFamily="18" charset="0"/>
              </a:rPr>
              <a:t>v </a:t>
            </a:r>
            <a:r>
              <a:rPr lang="en-US" altLang="en-US" sz="1800" i="1">
                <a:ea typeface="Times New Roman" pitchFamily="18" charset="0"/>
              </a:rPr>
              <a:t>is now a copy of</a:t>
            </a:r>
            <a:r>
              <a:rPr lang="en-US" altLang="en-US" sz="1800" b="1" i="1">
                <a:ea typeface="Times New Roman" pitchFamily="18" charset="0"/>
              </a:rPr>
              <a:t> v2</a:t>
            </a:r>
            <a:r>
              <a:rPr lang="en-US" altLang="en-US" sz="1800" b="1">
                <a:ea typeface="Times New Roman" pitchFamily="18" charset="0"/>
              </a:rPr>
              <a:t/>
            </a:r>
            <a:br>
              <a:rPr lang="en-US" altLang="en-US" sz="1800" b="1">
                <a:ea typeface="Times New Roman" pitchFamily="18" charset="0"/>
              </a:rPr>
            </a:br>
            <a:r>
              <a:rPr lang="en-US" altLang="en-US" sz="1800" b="1">
                <a:ea typeface="Times New Roman" pitchFamily="18" charset="0"/>
              </a:rPr>
              <a:t>			// </a:t>
            </a:r>
            <a:r>
              <a:rPr lang="en-US" altLang="en-US" sz="1800" b="1" i="1">
                <a:ea typeface="Times New Roman" pitchFamily="18" charset="0"/>
              </a:rPr>
              <a:t>v.size() </a:t>
            </a:r>
            <a:r>
              <a:rPr lang="en-US" altLang="en-US" sz="1800" i="1">
                <a:ea typeface="Times New Roman" pitchFamily="18" charset="0"/>
              </a:rPr>
              <a:t>now equals</a:t>
            </a:r>
            <a:r>
              <a:rPr lang="en-US" altLang="en-US" sz="1800" b="1" i="1">
                <a:ea typeface="Times New Roman" pitchFamily="18" charset="0"/>
              </a:rPr>
              <a:t> v2.size()</a:t>
            </a:r>
          </a:p>
          <a:p>
            <a:pPr eaLnBrk="1" hangingPunct="1">
              <a:lnSpc>
                <a:spcPct val="80000"/>
              </a:lnSpc>
              <a:defRPr/>
            </a:pPr>
            <a:endParaRPr lang="en-US" altLang="en-US">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DBBEA67-0D6B-4C46-9C5F-83D4F3349CC5}" type="slidenum">
              <a:rPr lang="en-US" altLang="en-US" sz="1400">
                <a:latin typeface="Arial" panose="020B0604020202020204" pitchFamily="34" charset="0"/>
              </a:rPr>
              <a:pPr eaLnBrk="1" hangingPunct="1">
                <a:spcBef>
                  <a:spcPct val="0"/>
                </a:spcBef>
                <a:buClrTx/>
                <a:buSzTx/>
                <a:buFontTx/>
                <a:buNone/>
              </a:pPr>
              <a:t>43</a:t>
            </a:fld>
            <a:endParaRPr lang="en-US" altLang="en-US" sz="1400">
              <a:latin typeface="Arial" panose="020B0604020202020204" pitchFamily="34" charset="0"/>
            </a:endParaRPr>
          </a:p>
        </p:txBody>
      </p:sp>
    </p:spTree>
    <p:extLst>
      <p:ext uri="{BB962C8B-B14F-4D97-AF65-F5344CB8AC3E}">
        <p14:creationId xmlns:p14="http://schemas.microsoft.com/office/powerpoint/2010/main" val="2741319440"/>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Representing vector</a:t>
            </a:r>
          </a:p>
        </p:txBody>
      </p:sp>
      <p:sp>
        <p:nvSpPr>
          <p:cNvPr id="65539" name="Rectangle 3"/>
          <p:cNvSpPr>
            <a:spLocks noGrp="1" noChangeArrowheads="1"/>
          </p:cNvSpPr>
          <p:nvPr>
            <p:ph idx="1"/>
          </p:nvPr>
        </p:nvSpPr>
        <p:spPr>
          <a:xfrm>
            <a:off x="1828800" y="1295400"/>
            <a:ext cx="8686800" cy="3505200"/>
          </a:xfrm>
        </p:spPr>
        <p:txBody>
          <a:bodyPr/>
          <a:lstStyle/>
          <a:p>
            <a:pPr eaLnBrk="1" hangingPunct="1">
              <a:lnSpc>
                <a:spcPct val="80000"/>
              </a:lnSpc>
              <a:defRPr/>
            </a:pPr>
            <a:r>
              <a:rPr lang="en-US" altLang="en-US">
                <a:ea typeface="ＭＳ Ｐゴシック" pitchFamily="34" charset="-128"/>
              </a:rPr>
              <a:t>If you</a:t>
            </a:r>
            <a:r>
              <a:rPr lang="en-US" altLang="en-US" b="1">
                <a:ea typeface="ＭＳ Ｐゴシック" pitchFamily="34" charset="-128"/>
              </a:rPr>
              <a:t> resize() </a:t>
            </a:r>
            <a:r>
              <a:rPr lang="en-US" altLang="en-US">
                <a:ea typeface="ＭＳ Ｐゴシック" pitchFamily="34" charset="-128"/>
              </a:rPr>
              <a:t>or </a:t>
            </a:r>
            <a:r>
              <a:rPr lang="en-US" altLang="en-US" b="1">
                <a:ea typeface="ＭＳ Ｐゴシック" pitchFamily="34" charset="-128"/>
              </a:rPr>
              <a:t>push_back() </a:t>
            </a:r>
            <a:r>
              <a:rPr lang="en-US" altLang="en-US">
                <a:ea typeface="ＭＳ Ｐゴシック" pitchFamily="34" charset="-128"/>
              </a:rPr>
              <a:t>once, you</a:t>
            </a:r>
            <a:r>
              <a:rPr lang="ja-JP" altLang="en-US">
                <a:ea typeface="ＭＳ Ｐゴシック" pitchFamily="34" charset="-128"/>
              </a:rPr>
              <a:t>’</a:t>
            </a:r>
            <a:r>
              <a:rPr lang="en-US" altLang="ja-JP">
                <a:ea typeface="ＭＳ Ｐゴシック" pitchFamily="34" charset="-128"/>
              </a:rPr>
              <a:t>ll probably do it again;</a:t>
            </a:r>
          </a:p>
          <a:p>
            <a:pPr lvl="1" eaLnBrk="1" hangingPunct="1">
              <a:lnSpc>
                <a:spcPct val="80000"/>
              </a:lnSpc>
              <a:defRPr/>
            </a:pPr>
            <a:r>
              <a:rPr lang="en-US" altLang="en-US" sz="1800">
                <a:ea typeface="Times New Roman" pitchFamily="18" charset="0"/>
              </a:rPr>
              <a:t>let</a:t>
            </a:r>
            <a:r>
              <a:rPr lang="ja-JP" altLang="en-US" sz="1800">
                <a:ea typeface="ＭＳ Ｐゴシック" pitchFamily="34" charset="-128"/>
              </a:rPr>
              <a:t>’</a:t>
            </a:r>
            <a:r>
              <a:rPr lang="en-US" altLang="ja-JP" sz="1800">
                <a:ea typeface="ＭＳ Ｐゴシック" pitchFamily="34" charset="-128"/>
              </a:rPr>
              <a:t>s prepare for that by sometimes keeping a bit of free space for future expansion</a:t>
            </a:r>
          </a:p>
          <a:p>
            <a:pPr lvl="1" eaLnBrk="1" hangingPunct="1">
              <a:lnSpc>
                <a:spcPct val="80000"/>
              </a:lnSpc>
              <a:defRPr/>
            </a:pPr>
            <a:endParaRPr lang="en-US" altLang="en-US" sz="2000">
              <a:ea typeface="Times New Roman" pitchFamily="18" charset="0"/>
            </a:endParaRPr>
          </a:p>
          <a:p>
            <a:pPr eaLnBrk="1" hangingPunct="1">
              <a:lnSpc>
                <a:spcPct val="80000"/>
              </a:lnSpc>
              <a:buFontTx/>
              <a:buNone/>
              <a:defRPr/>
            </a:pPr>
            <a:r>
              <a:rPr lang="en-US" altLang="en-US" sz="2000" b="1">
                <a:ea typeface="ＭＳ Ｐゴシック" pitchFamily="34" charset="-128"/>
              </a:rPr>
              <a:t>class vector {</a:t>
            </a:r>
          </a:p>
          <a:p>
            <a:pPr eaLnBrk="1" hangingPunct="1">
              <a:lnSpc>
                <a:spcPct val="80000"/>
              </a:lnSpc>
              <a:buFontTx/>
              <a:buNone/>
              <a:defRPr/>
            </a:pPr>
            <a:r>
              <a:rPr lang="en-US" altLang="en-US" sz="2000" b="1">
                <a:ea typeface="ＭＳ Ｐゴシック" pitchFamily="34" charset="-128"/>
              </a:rPr>
              <a:t>	int sz;</a:t>
            </a:r>
          </a:p>
          <a:p>
            <a:pPr eaLnBrk="1" hangingPunct="1">
              <a:lnSpc>
                <a:spcPct val="80000"/>
              </a:lnSpc>
              <a:buFontTx/>
              <a:buNone/>
              <a:defRPr/>
            </a:pPr>
            <a:r>
              <a:rPr lang="en-US" altLang="en-US" sz="2000" b="1">
                <a:ea typeface="ＭＳ Ｐゴシック" pitchFamily="34" charset="-128"/>
              </a:rPr>
              <a:t>	double* elem;</a:t>
            </a:r>
          </a:p>
          <a:p>
            <a:pPr eaLnBrk="1" hangingPunct="1">
              <a:lnSpc>
                <a:spcPct val="80000"/>
              </a:lnSpc>
              <a:buFontTx/>
              <a:buNone/>
              <a:defRPr/>
            </a:pPr>
            <a:r>
              <a:rPr lang="en-US" altLang="en-US" sz="2000" b="1">
                <a:ea typeface="ＭＳ Ｐゴシック" pitchFamily="34" charset="-128"/>
              </a:rPr>
              <a:t>	int space;	// </a:t>
            </a:r>
            <a:r>
              <a:rPr lang="en-US" altLang="en-US" sz="2000" i="1">
                <a:ea typeface="ＭＳ Ｐゴシック" pitchFamily="34" charset="-128"/>
              </a:rPr>
              <a:t>number of elements plus </a:t>
            </a:r>
            <a:r>
              <a:rPr lang="ja-JP" altLang="en-US" sz="2000" i="1">
                <a:ea typeface="ＭＳ Ｐゴシック" pitchFamily="34" charset="-128"/>
              </a:rPr>
              <a:t>“</a:t>
            </a:r>
            <a:r>
              <a:rPr lang="en-US" altLang="ja-JP" sz="2000" i="1">
                <a:ea typeface="ＭＳ Ｐゴシック" pitchFamily="34" charset="-128"/>
              </a:rPr>
              <a:t>free space</a:t>
            </a:r>
            <a:r>
              <a:rPr lang="ja-JP" altLang="en-US" sz="2000" i="1">
                <a:ea typeface="ＭＳ Ｐゴシック" pitchFamily="34" charset="-128"/>
              </a:rPr>
              <a:t>”</a:t>
            </a:r>
            <a:endParaRPr lang="en-US" altLang="ja-JP" sz="2000" i="1">
              <a:ea typeface="ＭＳ Ｐゴシック" pitchFamily="34" charset="-128"/>
            </a:endParaRP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(the number of </a:t>
            </a:r>
            <a:r>
              <a:rPr lang="ja-JP" altLang="en-US" sz="2000" i="1">
                <a:ea typeface="ＭＳ Ｐゴシック" pitchFamily="34" charset="-128"/>
              </a:rPr>
              <a:t>“</a:t>
            </a:r>
            <a:r>
              <a:rPr lang="en-US" altLang="ja-JP" sz="2000" i="1">
                <a:ea typeface="ＭＳ Ｐゴシック" pitchFamily="34" charset="-128"/>
              </a:rPr>
              <a:t>slots</a:t>
            </a:r>
            <a:r>
              <a:rPr lang="ja-JP" altLang="en-US" sz="2000" i="1">
                <a:ea typeface="ＭＳ Ｐゴシック" pitchFamily="34" charset="-128"/>
              </a:rPr>
              <a:t>”</a:t>
            </a:r>
            <a:r>
              <a:rPr lang="en-US" altLang="ja-JP" sz="2000" i="1">
                <a:ea typeface="ＭＳ Ｐゴシック" pitchFamily="34" charset="-128"/>
              </a:rPr>
              <a:t> for new elements)</a:t>
            </a:r>
          </a:p>
          <a:p>
            <a:pPr eaLnBrk="1" hangingPunct="1">
              <a:lnSpc>
                <a:spcPct val="80000"/>
              </a:lnSpc>
              <a:buFontTx/>
              <a:buNone/>
              <a:defRPr/>
            </a:pPr>
            <a:r>
              <a:rPr lang="en-US" altLang="en-US" sz="2000" b="1">
                <a:ea typeface="ＭＳ Ｐゴシック" pitchFamily="34" charset="-128"/>
              </a:rPr>
              <a:t>public:</a:t>
            </a:r>
          </a:p>
          <a:p>
            <a:pPr eaLnBrk="1" hangingPunct="1">
              <a:lnSpc>
                <a:spcPct val="80000"/>
              </a:lnSpc>
              <a:buFontTx/>
              <a:buNone/>
              <a:defRPr/>
            </a:pPr>
            <a:r>
              <a:rPr lang="en-US" altLang="en-US" sz="2000" b="1">
                <a:ea typeface="ＭＳ Ｐゴシック" pitchFamily="34" charset="-128"/>
              </a:rPr>
              <a:t>	// </a:t>
            </a:r>
            <a:r>
              <a:rPr lang="en-US" altLang="en-US" sz="2000">
                <a:ea typeface="ＭＳ Ｐゴシック" pitchFamily="34" charset="-128"/>
              </a:rPr>
              <a:t>…</a:t>
            </a:r>
          </a:p>
          <a:p>
            <a:pPr eaLnBrk="1" hangingPunct="1">
              <a:lnSpc>
                <a:spcPct val="80000"/>
              </a:lnSpc>
              <a:buFontTx/>
              <a:buNone/>
              <a:defRPr/>
            </a:pPr>
            <a:r>
              <a:rPr lang="en-US" altLang="en-US" sz="2000" b="1">
                <a:ea typeface="ＭＳ Ｐゴシック" pitchFamily="34" charset="-128"/>
              </a:rPr>
              <a:t>};</a:t>
            </a:r>
          </a:p>
        </p:txBody>
      </p:sp>
      <p:sp>
        <p:nvSpPr>
          <p:cNvPr id="2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49527CD-5D8F-4A12-BB6A-E269606DD5DE}" type="slidenum">
              <a:rPr lang="en-US" altLang="en-US" sz="1400">
                <a:latin typeface="Arial" panose="020B0604020202020204" pitchFamily="34" charset="0"/>
              </a:rPr>
              <a:pPr eaLnBrk="1" hangingPunct="1">
                <a:spcBef>
                  <a:spcPct val="0"/>
                </a:spcBef>
                <a:buClrTx/>
                <a:buSzTx/>
                <a:buFontTx/>
                <a:buNone/>
              </a:pPr>
              <a:t>44</a:t>
            </a:fld>
            <a:endParaRPr lang="en-US" altLang="en-US" sz="1400">
              <a:latin typeface="Arial" panose="020B0604020202020204" pitchFamily="34" charset="0"/>
            </a:endParaRPr>
          </a:p>
        </p:txBody>
      </p:sp>
      <p:sp>
        <p:nvSpPr>
          <p:cNvPr id="6149" name="Rectangle 4"/>
          <p:cNvSpPr>
            <a:spLocks noChangeArrowheads="1"/>
          </p:cNvSpPr>
          <p:nvPr/>
        </p:nvSpPr>
        <p:spPr bwMode="auto">
          <a:xfrm>
            <a:off x="2286000" y="4648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0" name="Rectangle 5"/>
          <p:cNvSpPr>
            <a:spLocks noChangeArrowheads="1"/>
          </p:cNvSpPr>
          <p:nvPr/>
        </p:nvSpPr>
        <p:spPr bwMode="auto">
          <a:xfrm>
            <a:off x="22860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1" name="Rectangle 6"/>
          <p:cNvSpPr>
            <a:spLocks noChangeArrowheads="1"/>
          </p:cNvSpPr>
          <p:nvPr/>
        </p:nvSpPr>
        <p:spPr bwMode="auto">
          <a:xfrm>
            <a:off x="2286000" y="5410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2" name="Rectangle 7"/>
          <p:cNvSpPr>
            <a:spLocks noChangeArrowheads="1"/>
          </p:cNvSpPr>
          <p:nvPr/>
        </p:nvSpPr>
        <p:spPr bwMode="auto">
          <a:xfrm>
            <a:off x="41910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3" name="Rectangle 8"/>
          <p:cNvSpPr>
            <a:spLocks noChangeArrowheads="1"/>
          </p:cNvSpPr>
          <p:nvPr/>
        </p:nvSpPr>
        <p:spPr bwMode="auto">
          <a:xfrm>
            <a:off x="48768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4" name="Rectangle 9"/>
          <p:cNvSpPr>
            <a:spLocks noChangeArrowheads="1"/>
          </p:cNvSpPr>
          <p:nvPr/>
        </p:nvSpPr>
        <p:spPr bwMode="auto">
          <a:xfrm>
            <a:off x="5562600" y="5029200"/>
            <a:ext cx="14478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5" name="Rectangle 10"/>
          <p:cNvSpPr>
            <a:spLocks noChangeArrowheads="1"/>
          </p:cNvSpPr>
          <p:nvPr/>
        </p:nvSpPr>
        <p:spPr bwMode="auto">
          <a:xfrm>
            <a:off x="7696200" y="5029200"/>
            <a:ext cx="2286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6" name="Rectangle 11"/>
          <p:cNvSpPr>
            <a:spLocks noChangeArrowheads="1"/>
          </p:cNvSpPr>
          <p:nvPr/>
        </p:nvSpPr>
        <p:spPr bwMode="auto">
          <a:xfrm>
            <a:off x="70104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7" name="Line 12"/>
          <p:cNvSpPr>
            <a:spLocks noChangeShapeType="1"/>
          </p:cNvSpPr>
          <p:nvPr/>
        </p:nvSpPr>
        <p:spPr bwMode="auto">
          <a:xfrm>
            <a:off x="2667000" y="5181600"/>
            <a:ext cx="1524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6158" name="Text Box 13"/>
          <p:cNvSpPr txBox="1">
            <a:spLocks noChangeArrowheads="1"/>
          </p:cNvSpPr>
          <p:nvPr/>
        </p:nvSpPr>
        <p:spPr bwMode="auto">
          <a:xfrm>
            <a:off x="8763000" y="47244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    allocation:</a:t>
            </a:r>
          </a:p>
        </p:txBody>
      </p:sp>
      <p:sp>
        <p:nvSpPr>
          <p:cNvPr id="6159" name="Text Box 14"/>
          <p:cNvSpPr txBox="1">
            <a:spLocks noChangeArrowheads="1"/>
          </p:cNvSpPr>
          <p:nvPr/>
        </p:nvSpPr>
        <p:spPr bwMode="auto">
          <a:xfrm>
            <a:off x="6781800" y="47244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sz:</a:t>
            </a:r>
          </a:p>
        </p:txBody>
      </p:sp>
      <p:sp>
        <p:nvSpPr>
          <p:cNvPr id="6160" name="Text Box 15"/>
          <p:cNvSpPr txBox="1">
            <a:spLocks noChangeArrowheads="1"/>
          </p:cNvSpPr>
          <p:nvPr/>
        </p:nvSpPr>
        <p:spPr bwMode="auto">
          <a:xfrm>
            <a:off x="3962400" y="5715000"/>
            <a:ext cx="320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sym typeface="Wingdings" panose="05000000000000000000" pitchFamily="2" charset="2"/>
              </a:rPr>
              <a:t>  ------------</a:t>
            </a:r>
            <a:r>
              <a:rPr lang="en-US" altLang="en-US" sz="1800">
                <a:latin typeface="Arial" panose="020B0604020202020204" pitchFamily="34" charset="0"/>
              </a:rPr>
              <a:t>elements-------</a:t>
            </a:r>
            <a:r>
              <a:rPr lang="en-US" altLang="en-US" sz="1800">
                <a:latin typeface="Arial" panose="020B0604020202020204" pitchFamily="34" charset="0"/>
                <a:sym typeface="Wingdings" panose="05000000000000000000" pitchFamily="2" charset="2"/>
              </a:rPr>
              <a:t></a:t>
            </a:r>
            <a:r>
              <a:rPr lang="en-US" altLang="en-US" sz="1800">
                <a:latin typeface="Arial" panose="020B0604020202020204" pitchFamily="34" charset="0"/>
              </a:rPr>
              <a:t/>
            </a:r>
            <a:br>
              <a:rPr lang="en-US" altLang="en-US" sz="1800">
                <a:latin typeface="Arial" panose="020B0604020202020204" pitchFamily="34" charset="0"/>
              </a:rPr>
            </a:br>
            <a:r>
              <a:rPr lang="en-US" altLang="en-US" sz="1800">
                <a:latin typeface="Arial" panose="020B0604020202020204" pitchFamily="34" charset="0"/>
              </a:rPr>
              <a:t>                   (initialized)</a:t>
            </a:r>
          </a:p>
        </p:txBody>
      </p:sp>
      <p:sp>
        <p:nvSpPr>
          <p:cNvPr id="6161" name="Text Box 16"/>
          <p:cNvSpPr txBox="1">
            <a:spLocks noChangeArrowheads="1"/>
          </p:cNvSpPr>
          <p:nvPr/>
        </p:nvSpPr>
        <p:spPr bwMode="auto">
          <a:xfrm>
            <a:off x="6934200" y="5715001"/>
            <a:ext cx="350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sym typeface="Wingdings" panose="05000000000000000000" pitchFamily="2" charset="2"/>
              </a:rPr>
              <a:t>-----</a:t>
            </a:r>
            <a:r>
              <a:rPr lang="en-US" altLang="en-US" sz="1800">
                <a:latin typeface="Arial" panose="020B0604020202020204" pitchFamily="34" charset="0"/>
              </a:rPr>
              <a:t>free space--------------</a:t>
            </a:r>
            <a:r>
              <a:rPr lang="en-US" altLang="en-US" sz="1800">
                <a:latin typeface="Arial" panose="020B0604020202020204" pitchFamily="34" charset="0"/>
                <a:sym typeface="Wingdings" panose="05000000000000000000" pitchFamily="2" charset="2"/>
              </a:rPr>
              <a:t></a:t>
            </a:r>
            <a:r>
              <a:rPr lang="en-US" altLang="en-US" sz="1800">
                <a:latin typeface="Arial" panose="020B0604020202020204" pitchFamily="34" charset="0"/>
              </a:rPr>
              <a:t/>
            </a:r>
            <a:br>
              <a:rPr lang="en-US" altLang="en-US" sz="1800">
                <a:latin typeface="Arial" panose="020B0604020202020204" pitchFamily="34" charset="0"/>
              </a:rPr>
            </a:br>
            <a:r>
              <a:rPr lang="en-US" altLang="en-US" sz="1800">
                <a:latin typeface="Arial" panose="020B0604020202020204" pitchFamily="34" charset="0"/>
              </a:rPr>
              <a:t>       (uninitialized)</a:t>
            </a:r>
          </a:p>
        </p:txBody>
      </p:sp>
      <p:sp>
        <p:nvSpPr>
          <p:cNvPr id="6162" name="Text Box 17"/>
          <p:cNvSpPr txBox="1">
            <a:spLocks noChangeArrowheads="1"/>
          </p:cNvSpPr>
          <p:nvPr/>
        </p:nvSpPr>
        <p:spPr bwMode="auto">
          <a:xfrm>
            <a:off x="4191000" y="472440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cxnSp>
        <p:nvCxnSpPr>
          <p:cNvPr id="6163" name="AutoShape 19"/>
          <p:cNvCxnSpPr>
            <a:cxnSpLocks noChangeShapeType="1"/>
            <a:stCxn id="6151" idx="3"/>
          </p:cNvCxnSpPr>
          <p:nvPr/>
        </p:nvCxnSpPr>
        <p:spPr bwMode="auto">
          <a:xfrm flipV="1">
            <a:off x="2971800" y="5410200"/>
            <a:ext cx="7162800" cy="190500"/>
          </a:xfrm>
          <a:prstGeom prst="curvedConnector3">
            <a:avLst>
              <a:gd name="adj1" fmla="val 99259"/>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sp>
        <p:nvSpPr>
          <p:cNvPr id="6164" name="Rectangle 8"/>
          <p:cNvSpPr>
            <a:spLocks noChangeArrowheads="1"/>
          </p:cNvSpPr>
          <p:nvPr/>
        </p:nvSpPr>
        <p:spPr bwMode="auto">
          <a:xfrm>
            <a:off x="9982200" y="5029200"/>
            <a:ext cx="4572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cxnSp>
        <p:nvCxnSpPr>
          <p:cNvPr id="6165" name="Curved Connector 27"/>
          <p:cNvCxnSpPr>
            <a:cxnSpLocks noChangeShapeType="1"/>
          </p:cNvCxnSpPr>
          <p:nvPr/>
        </p:nvCxnSpPr>
        <p:spPr bwMode="auto">
          <a:xfrm>
            <a:off x="2667000" y="4800600"/>
            <a:ext cx="4724400" cy="190500"/>
          </a:xfrm>
          <a:prstGeom prst="curvedConnector3">
            <a:avLst>
              <a:gd name="adj1" fmla="val 100361"/>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22" name="Footer Placeholder 21"/>
          <p:cNvSpPr>
            <a:spLocks noGrp="1"/>
          </p:cNvSpPr>
          <p:nvPr>
            <p:ph type="ftr" sz="quarter" idx="4294967295"/>
          </p:nvPr>
        </p:nvSpPr>
        <p:spPr>
          <a:xfrm>
            <a:off x="4572000" y="6248401"/>
            <a:ext cx="2895600" cy="473075"/>
          </a:xfrm>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a:t>
            </a:r>
          </a:p>
        </p:txBody>
      </p:sp>
    </p:spTree>
    <p:extLst>
      <p:ext uri="{BB962C8B-B14F-4D97-AF65-F5344CB8AC3E}">
        <p14:creationId xmlns:p14="http://schemas.microsoft.com/office/powerpoint/2010/main" val="3169350437"/>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Representing vector</a:t>
            </a:r>
          </a:p>
        </p:txBody>
      </p:sp>
      <p:sp>
        <p:nvSpPr>
          <p:cNvPr id="65539" name="Rectangle 3"/>
          <p:cNvSpPr>
            <a:spLocks noGrp="1" noChangeArrowheads="1"/>
          </p:cNvSpPr>
          <p:nvPr>
            <p:ph idx="1"/>
          </p:nvPr>
        </p:nvSpPr>
        <p:spPr/>
        <p:txBody>
          <a:bodyPr/>
          <a:lstStyle/>
          <a:p>
            <a:pPr eaLnBrk="1" hangingPunct="1">
              <a:lnSpc>
                <a:spcPct val="80000"/>
              </a:lnSpc>
              <a:defRPr/>
            </a:pPr>
            <a:r>
              <a:rPr lang="en-US" dirty="0"/>
              <a:t>An empty vector (no free store use):</a:t>
            </a:r>
          </a:p>
          <a:p>
            <a:pPr eaLnBrk="1" hangingPunct="1">
              <a:lnSpc>
                <a:spcPct val="80000"/>
              </a:lnSpc>
              <a:defRPr/>
            </a:pPr>
            <a:endParaRPr lang="en-US" b="1" dirty="0"/>
          </a:p>
          <a:p>
            <a:pPr eaLnBrk="1" hangingPunct="1">
              <a:lnSpc>
                <a:spcPct val="80000"/>
              </a:lnSpc>
              <a:defRPr/>
            </a:pPr>
            <a:endParaRPr lang="en-US" b="1" dirty="0"/>
          </a:p>
          <a:p>
            <a:pPr eaLnBrk="1" hangingPunct="1">
              <a:lnSpc>
                <a:spcPct val="80000"/>
              </a:lnSpc>
              <a:defRPr/>
            </a:pPr>
            <a:endParaRPr lang="en-US" b="1" dirty="0"/>
          </a:p>
          <a:p>
            <a:pPr eaLnBrk="1" hangingPunct="1">
              <a:lnSpc>
                <a:spcPct val="80000"/>
              </a:lnSpc>
              <a:defRPr/>
            </a:pPr>
            <a:endParaRPr lang="en-US" b="1" dirty="0"/>
          </a:p>
          <a:p>
            <a:pPr eaLnBrk="1" hangingPunct="1">
              <a:lnSpc>
                <a:spcPct val="80000"/>
              </a:lnSpc>
              <a:defRPr/>
            </a:pPr>
            <a:endParaRPr lang="en-US" b="1" dirty="0"/>
          </a:p>
          <a:p>
            <a:pPr eaLnBrk="1" hangingPunct="1">
              <a:lnSpc>
                <a:spcPct val="80000"/>
              </a:lnSpc>
              <a:buFont typeface="Wingdings" panose="05000000000000000000" pitchFamily="2" charset="2"/>
              <a:buNone/>
              <a:defRPr/>
            </a:pPr>
            <a:endParaRPr lang="en-US" b="1" dirty="0"/>
          </a:p>
          <a:p>
            <a:pPr eaLnBrk="1" hangingPunct="1">
              <a:lnSpc>
                <a:spcPct val="80000"/>
              </a:lnSpc>
              <a:defRPr/>
            </a:pPr>
            <a:r>
              <a:rPr lang="en-US" dirty="0"/>
              <a:t>A vector(n) (no free space):</a:t>
            </a:r>
            <a:endParaRPr lang="en-US" sz="2000" dirty="0"/>
          </a:p>
        </p:txBody>
      </p:sp>
      <p:sp>
        <p:nvSpPr>
          <p:cNvPr id="2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FB2893D-3C9B-4195-9C75-1DECA5F1519E}" type="slidenum">
              <a:rPr lang="en-US" altLang="en-US" sz="1400">
                <a:latin typeface="Arial" panose="020B0604020202020204" pitchFamily="34" charset="0"/>
              </a:rPr>
              <a:pPr eaLnBrk="1" hangingPunct="1">
                <a:spcBef>
                  <a:spcPct val="0"/>
                </a:spcBef>
                <a:buClrTx/>
                <a:buSzTx/>
                <a:buFontTx/>
                <a:buNone/>
              </a:pPr>
              <a:t>45</a:t>
            </a:fld>
            <a:endParaRPr lang="en-US" altLang="en-US" sz="1400">
              <a:latin typeface="Arial" panose="020B0604020202020204" pitchFamily="34" charset="0"/>
            </a:endParaRPr>
          </a:p>
        </p:txBody>
      </p:sp>
      <p:sp>
        <p:nvSpPr>
          <p:cNvPr id="7173" name="Rectangle 4"/>
          <p:cNvSpPr>
            <a:spLocks noChangeArrowheads="1"/>
          </p:cNvSpPr>
          <p:nvPr/>
        </p:nvSpPr>
        <p:spPr bwMode="auto">
          <a:xfrm>
            <a:off x="2286000" y="5105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4" name="Rectangle 5"/>
          <p:cNvSpPr>
            <a:spLocks noChangeArrowheads="1"/>
          </p:cNvSpPr>
          <p:nvPr/>
        </p:nvSpPr>
        <p:spPr bwMode="auto">
          <a:xfrm>
            <a:off x="2286000" y="5486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5" name="Rectangle 6"/>
          <p:cNvSpPr>
            <a:spLocks noChangeArrowheads="1"/>
          </p:cNvSpPr>
          <p:nvPr/>
        </p:nvSpPr>
        <p:spPr bwMode="auto">
          <a:xfrm>
            <a:off x="2286000" y="5867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6" name="Rectangle 7"/>
          <p:cNvSpPr>
            <a:spLocks noChangeArrowheads="1"/>
          </p:cNvSpPr>
          <p:nvPr/>
        </p:nvSpPr>
        <p:spPr bwMode="auto">
          <a:xfrm>
            <a:off x="4191000" y="5486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7" name="Rectangle 8"/>
          <p:cNvSpPr>
            <a:spLocks noChangeArrowheads="1"/>
          </p:cNvSpPr>
          <p:nvPr/>
        </p:nvSpPr>
        <p:spPr bwMode="auto">
          <a:xfrm>
            <a:off x="4876800" y="5486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8" name="Rectangle 9"/>
          <p:cNvSpPr>
            <a:spLocks noChangeArrowheads="1"/>
          </p:cNvSpPr>
          <p:nvPr/>
        </p:nvSpPr>
        <p:spPr bwMode="auto">
          <a:xfrm>
            <a:off x="5562600" y="5486400"/>
            <a:ext cx="14478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9" name="Rectangle 11"/>
          <p:cNvSpPr>
            <a:spLocks noChangeArrowheads="1"/>
          </p:cNvSpPr>
          <p:nvPr/>
        </p:nvSpPr>
        <p:spPr bwMode="auto">
          <a:xfrm>
            <a:off x="7010400" y="5486400"/>
            <a:ext cx="6858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0" name="Line 12"/>
          <p:cNvSpPr>
            <a:spLocks noChangeShapeType="1"/>
          </p:cNvSpPr>
          <p:nvPr/>
        </p:nvSpPr>
        <p:spPr bwMode="auto">
          <a:xfrm>
            <a:off x="2667000" y="5638800"/>
            <a:ext cx="1524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7181" name="Text Box 14"/>
          <p:cNvSpPr txBox="1">
            <a:spLocks noChangeArrowheads="1"/>
          </p:cNvSpPr>
          <p:nvPr/>
        </p:nvSpPr>
        <p:spPr bwMode="auto">
          <a:xfrm>
            <a:off x="6934200" y="51816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N:</a:t>
            </a:r>
          </a:p>
        </p:txBody>
      </p:sp>
      <p:sp>
        <p:nvSpPr>
          <p:cNvPr id="7182" name="Text Box 17"/>
          <p:cNvSpPr txBox="1">
            <a:spLocks noChangeArrowheads="1"/>
          </p:cNvSpPr>
          <p:nvPr/>
        </p:nvSpPr>
        <p:spPr bwMode="auto">
          <a:xfrm>
            <a:off x="4191000" y="518160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cxnSp>
        <p:nvCxnSpPr>
          <p:cNvPr id="7183" name="AutoShape 18"/>
          <p:cNvCxnSpPr>
            <a:cxnSpLocks noChangeShapeType="1"/>
            <a:stCxn id="7173" idx="3"/>
            <a:endCxn id="7179" idx="0"/>
          </p:cNvCxnSpPr>
          <p:nvPr/>
        </p:nvCxnSpPr>
        <p:spPr bwMode="auto">
          <a:xfrm>
            <a:off x="2971800" y="5295900"/>
            <a:ext cx="4381500" cy="190500"/>
          </a:xfrm>
          <a:prstGeom prst="curvedConnector2">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cxnSp>
        <p:nvCxnSpPr>
          <p:cNvPr id="7184" name="AutoShape 19"/>
          <p:cNvCxnSpPr>
            <a:cxnSpLocks noChangeShapeType="1"/>
            <a:stCxn id="7175" idx="3"/>
            <a:endCxn id="7179" idx="2"/>
          </p:cNvCxnSpPr>
          <p:nvPr/>
        </p:nvCxnSpPr>
        <p:spPr bwMode="auto">
          <a:xfrm flipV="1">
            <a:off x="2971800" y="5867400"/>
            <a:ext cx="4381500" cy="190500"/>
          </a:xfrm>
          <a:prstGeom prst="curvedConnector2">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sp>
        <p:nvSpPr>
          <p:cNvPr id="7185" name="Rectangle 4"/>
          <p:cNvSpPr>
            <a:spLocks noChangeArrowheads="1"/>
          </p:cNvSpPr>
          <p:nvPr/>
        </p:nvSpPr>
        <p:spPr bwMode="auto">
          <a:xfrm>
            <a:off x="1981200" y="25146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6" name="Rectangle 5"/>
          <p:cNvSpPr>
            <a:spLocks noChangeArrowheads="1"/>
          </p:cNvSpPr>
          <p:nvPr/>
        </p:nvSpPr>
        <p:spPr bwMode="auto">
          <a:xfrm>
            <a:off x="1981200" y="28956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7" name="Rectangle 6"/>
          <p:cNvSpPr>
            <a:spLocks noChangeArrowheads="1"/>
          </p:cNvSpPr>
          <p:nvPr/>
        </p:nvSpPr>
        <p:spPr bwMode="auto">
          <a:xfrm>
            <a:off x="1981200" y="32766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8" name="Rectangle 7"/>
          <p:cNvSpPr>
            <a:spLocks noChangeArrowheads="1"/>
          </p:cNvSpPr>
          <p:nvPr/>
        </p:nvSpPr>
        <p:spPr bwMode="auto">
          <a:xfrm>
            <a:off x="3886200" y="2895600"/>
            <a:ext cx="6858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9" name="Line 12"/>
          <p:cNvSpPr>
            <a:spLocks noChangeShapeType="1"/>
          </p:cNvSpPr>
          <p:nvPr/>
        </p:nvSpPr>
        <p:spPr bwMode="auto">
          <a:xfrm>
            <a:off x="2362200" y="3048000"/>
            <a:ext cx="1524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cxnSp>
        <p:nvCxnSpPr>
          <p:cNvPr id="7190" name="AutoShape 18"/>
          <p:cNvCxnSpPr>
            <a:cxnSpLocks noChangeShapeType="1"/>
            <a:endCxn id="7188" idx="0"/>
          </p:cNvCxnSpPr>
          <p:nvPr/>
        </p:nvCxnSpPr>
        <p:spPr bwMode="auto">
          <a:xfrm>
            <a:off x="2362200" y="2667000"/>
            <a:ext cx="1866900" cy="228600"/>
          </a:xfrm>
          <a:prstGeom prst="curvedConnector2">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cxnSp>
        <p:nvCxnSpPr>
          <p:cNvPr id="7191" name="AutoShape 19"/>
          <p:cNvCxnSpPr>
            <a:cxnSpLocks noChangeShapeType="1"/>
            <a:stCxn id="7187" idx="3"/>
            <a:endCxn id="7188" idx="2"/>
          </p:cNvCxnSpPr>
          <p:nvPr/>
        </p:nvCxnSpPr>
        <p:spPr bwMode="auto">
          <a:xfrm flipV="1">
            <a:off x="2667000" y="3276600"/>
            <a:ext cx="1562100" cy="190500"/>
          </a:xfrm>
          <a:prstGeom prst="curvedConnector2">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3183181"/>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vector::reserve()</a:t>
            </a:r>
          </a:p>
        </p:txBody>
      </p:sp>
      <p:sp>
        <p:nvSpPr>
          <p:cNvPr id="64515"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First deal with space (allocation); given space all else is easy</a:t>
            </a:r>
          </a:p>
          <a:p>
            <a:pPr lvl="1" eaLnBrk="1" hangingPunct="1">
              <a:lnSpc>
                <a:spcPct val="80000"/>
              </a:lnSpc>
              <a:defRPr/>
            </a:pPr>
            <a:r>
              <a:rPr lang="en-US" altLang="en-US" sz="2000">
                <a:ea typeface="Times New Roman" pitchFamily="18" charset="0"/>
              </a:rPr>
              <a:t>Note: </a:t>
            </a:r>
            <a:r>
              <a:rPr lang="en-US" altLang="en-US" sz="2000" b="1">
                <a:ea typeface="Times New Roman" pitchFamily="18" charset="0"/>
              </a:rPr>
              <a:t>reserve() </a:t>
            </a:r>
            <a:r>
              <a:rPr lang="en-US" altLang="en-US" sz="2000">
                <a:ea typeface="Times New Roman" pitchFamily="18" charset="0"/>
              </a:rPr>
              <a:t>doesn</a:t>
            </a:r>
            <a:r>
              <a:rPr lang="ja-JP" altLang="en-US" sz="2000">
                <a:ea typeface="ＭＳ Ｐゴシック" pitchFamily="34" charset="-128"/>
              </a:rPr>
              <a:t>’</a:t>
            </a:r>
            <a:r>
              <a:rPr lang="en-US" altLang="ja-JP" sz="2000">
                <a:ea typeface="ＭＳ Ｐゴシック" pitchFamily="34" charset="-128"/>
              </a:rPr>
              <a:t>t mess with size or element values</a:t>
            </a:r>
          </a:p>
          <a:p>
            <a:pPr lvl="1" eaLnBrk="1" hangingPunct="1">
              <a:lnSpc>
                <a:spcPct val="80000"/>
              </a:lnSpc>
              <a:defRPr/>
            </a:pPr>
            <a:endParaRPr lang="en-US" altLang="en-US" sz="2000">
              <a:ea typeface="Times New Roman" pitchFamily="18" charset="0"/>
            </a:endParaRPr>
          </a:p>
          <a:p>
            <a:pPr eaLnBrk="1" hangingPunct="1">
              <a:lnSpc>
                <a:spcPct val="80000"/>
              </a:lnSpc>
              <a:buFontTx/>
              <a:buNone/>
              <a:defRPr/>
            </a:pPr>
            <a:r>
              <a:rPr lang="en-US" altLang="en-US" sz="2000" b="1">
                <a:ea typeface="ＭＳ Ｐゴシック" pitchFamily="34" charset="-128"/>
              </a:rPr>
              <a:t>void vector::reserve(int newalloc)</a:t>
            </a: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make the vector have space for</a:t>
            </a:r>
            <a:r>
              <a:rPr lang="en-US" altLang="en-US" sz="2000" b="1" i="1">
                <a:ea typeface="ＭＳ Ｐゴシック" pitchFamily="34" charset="-128"/>
              </a:rPr>
              <a:t> newalloc </a:t>
            </a:r>
            <a:r>
              <a:rPr lang="en-US" altLang="en-US" sz="2000" i="1">
                <a:ea typeface="ＭＳ Ｐゴシック" pitchFamily="34" charset="-128"/>
              </a:rPr>
              <a:t>elements</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if (newalloc&lt;=space) return;		// </a:t>
            </a:r>
            <a:r>
              <a:rPr lang="en-US" altLang="en-US" sz="2000" i="1">
                <a:ea typeface="ＭＳ Ｐゴシック" pitchFamily="34" charset="-128"/>
              </a:rPr>
              <a:t>never decrease allocation</a:t>
            </a:r>
          </a:p>
          <a:p>
            <a:pPr eaLnBrk="1" hangingPunct="1">
              <a:lnSpc>
                <a:spcPct val="80000"/>
              </a:lnSpc>
              <a:buFontTx/>
              <a:buNone/>
              <a:defRPr/>
            </a:pPr>
            <a:r>
              <a:rPr lang="en-US" altLang="en-US" sz="2000" b="1">
                <a:ea typeface="ＭＳ Ｐゴシック" pitchFamily="34" charset="-128"/>
              </a:rPr>
              <a:t>	double* p = new double[newalloc];	// </a:t>
            </a:r>
            <a:r>
              <a:rPr lang="en-US" altLang="en-US" sz="2000" i="1">
                <a:ea typeface="ＭＳ Ｐゴシック" pitchFamily="34" charset="-128"/>
              </a:rPr>
              <a:t>allocate new space</a:t>
            </a:r>
          </a:p>
          <a:p>
            <a:pPr eaLnBrk="1" hangingPunct="1">
              <a:lnSpc>
                <a:spcPct val="80000"/>
              </a:lnSpc>
              <a:buFontTx/>
              <a:buNone/>
              <a:defRPr/>
            </a:pPr>
            <a:r>
              <a:rPr lang="en-US" altLang="en-US" sz="2000" b="1">
                <a:ea typeface="ＭＳ Ｐゴシック" pitchFamily="34" charset="-128"/>
              </a:rPr>
              <a:t>	for (int i=0; i&lt;sz; ++i) p[i]=elem[i];	// </a:t>
            </a:r>
            <a:r>
              <a:rPr lang="en-US" altLang="en-US" sz="2000" i="1">
                <a:ea typeface="ＭＳ Ｐゴシック" pitchFamily="34" charset="-128"/>
              </a:rPr>
              <a:t>copy old elements</a:t>
            </a:r>
          </a:p>
          <a:p>
            <a:pPr eaLnBrk="1" hangingPunct="1">
              <a:lnSpc>
                <a:spcPct val="80000"/>
              </a:lnSpc>
              <a:buFontTx/>
              <a:buNone/>
              <a:defRPr/>
            </a:pPr>
            <a:r>
              <a:rPr lang="en-US" altLang="en-US" sz="2000" b="1">
                <a:ea typeface="ＭＳ Ｐゴシック" pitchFamily="34" charset="-128"/>
              </a:rPr>
              <a:t>	delete[ ] elem;			// </a:t>
            </a:r>
            <a:r>
              <a:rPr lang="en-US" altLang="en-US" sz="2000" i="1">
                <a:ea typeface="ＭＳ Ｐゴシック" pitchFamily="34" charset="-128"/>
              </a:rPr>
              <a:t>deallocate old space</a:t>
            </a:r>
          </a:p>
          <a:p>
            <a:pPr eaLnBrk="1" hangingPunct="1">
              <a:lnSpc>
                <a:spcPct val="80000"/>
              </a:lnSpc>
              <a:buFontTx/>
              <a:buNone/>
              <a:defRPr/>
            </a:pPr>
            <a:r>
              <a:rPr lang="en-US" altLang="en-US" sz="2000" b="1">
                <a:ea typeface="ＭＳ Ｐゴシック" pitchFamily="34" charset="-128"/>
              </a:rPr>
              <a:t>	elem = p;	</a:t>
            </a:r>
          </a:p>
          <a:p>
            <a:pPr eaLnBrk="1" hangingPunct="1">
              <a:lnSpc>
                <a:spcPct val="80000"/>
              </a:lnSpc>
              <a:buFontTx/>
              <a:buNone/>
              <a:defRPr/>
            </a:pPr>
            <a:r>
              <a:rPr lang="en-US" altLang="en-US" sz="2000" b="1">
                <a:ea typeface="ＭＳ Ｐゴシック" pitchFamily="34" charset="-128"/>
              </a:rPr>
              <a:t>	space = newalloc;</a:t>
            </a:r>
            <a:r>
              <a:rPr lang="en-US" altLang="en-US" sz="2000">
                <a:ea typeface="ＭＳ Ｐゴシック" pitchFamily="34" charset="-128"/>
              </a:rPr>
              <a:t>		</a:t>
            </a:r>
          </a:p>
          <a:p>
            <a:pPr eaLnBrk="1" hangingPunct="1">
              <a:lnSpc>
                <a:spcPct val="80000"/>
              </a:lnSpc>
              <a:buFontTx/>
              <a:buNone/>
              <a:defRPr/>
            </a:pPr>
            <a:r>
              <a:rPr lang="en-US" altLang="en-US" sz="20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6B35C6A3-C54F-458D-822E-C312914697C2}" type="slidenum">
              <a:rPr lang="en-US" altLang="en-US" sz="1400">
                <a:latin typeface="Arial" panose="020B0604020202020204" pitchFamily="34" charset="0"/>
              </a:rPr>
              <a:pPr eaLnBrk="1" hangingPunct="1">
                <a:spcBef>
                  <a:spcPct val="0"/>
                </a:spcBef>
                <a:buClrTx/>
                <a:buSzTx/>
                <a:buFontTx/>
                <a:buNone/>
              </a:pPr>
              <a:t>46</a:t>
            </a:fld>
            <a:endParaRPr lang="en-US" altLang="en-US" sz="1400">
              <a:latin typeface="Arial" panose="020B0604020202020204" pitchFamily="34" charset="0"/>
            </a:endParaRPr>
          </a:p>
        </p:txBody>
      </p:sp>
    </p:spTree>
    <p:extLst>
      <p:ext uri="{BB962C8B-B14F-4D97-AF65-F5344CB8AC3E}">
        <p14:creationId xmlns:p14="http://schemas.microsoft.com/office/powerpoint/2010/main" val="1173003018"/>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vector::resize()</a:t>
            </a:r>
          </a:p>
        </p:txBody>
      </p:sp>
      <p:sp>
        <p:nvSpPr>
          <p:cNvPr id="64515"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Given </a:t>
            </a:r>
            <a:r>
              <a:rPr lang="en-US" altLang="en-US" b="1">
                <a:ea typeface="ＭＳ Ｐゴシック" pitchFamily="34" charset="-128"/>
              </a:rPr>
              <a:t>reserve()</a:t>
            </a:r>
            <a:r>
              <a:rPr lang="en-US" altLang="en-US">
                <a:ea typeface="ＭＳ Ｐゴシック" pitchFamily="34" charset="-128"/>
              </a:rPr>
              <a:t>, </a:t>
            </a:r>
            <a:r>
              <a:rPr lang="en-US" altLang="en-US" b="1">
                <a:ea typeface="ＭＳ Ｐゴシック" pitchFamily="34" charset="-128"/>
              </a:rPr>
              <a:t>resize() </a:t>
            </a:r>
            <a:r>
              <a:rPr lang="en-US" altLang="en-US">
                <a:ea typeface="ＭＳ Ｐゴシック" pitchFamily="34" charset="-128"/>
              </a:rPr>
              <a:t>is easy</a:t>
            </a:r>
          </a:p>
          <a:p>
            <a:pPr lvl="1" eaLnBrk="1" hangingPunct="1">
              <a:lnSpc>
                <a:spcPct val="80000"/>
              </a:lnSpc>
              <a:defRPr/>
            </a:pPr>
            <a:r>
              <a:rPr lang="en-US" altLang="en-US" sz="2000" b="1">
                <a:ea typeface="Times New Roman" pitchFamily="18" charset="0"/>
              </a:rPr>
              <a:t>reserve() </a:t>
            </a:r>
            <a:r>
              <a:rPr lang="en-US" altLang="en-US" sz="2000">
                <a:ea typeface="Times New Roman" pitchFamily="18" charset="0"/>
              </a:rPr>
              <a:t>deals with space/allocation</a:t>
            </a:r>
          </a:p>
          <a:p>
            <a:pPr lvl="1" eaLnBrk="1" hangingPunct="1">
              <a:lnSpc>
                <a:spcPct val="80000"/>
              </a:lnSpc>
              <a:defRPr/>
            </a:pPr>
            <a:r>
              <a:rPr lang="en-US" altLang="en-US" sz="2000" b="1">
                <a:ea typeface="Times New Roman" pitchFamily="18" charset="0"/>
              </a:rPr>
              <a:t>resize() </a:t>
            </a:r>
            <a:r>
              <a:rPr lang="en-US" altLang="en-US" sz="2000">
                <a:ea typeface="Times New Roman" pitchFamily="18" charset="0"/>
              </a:rPr>
              <a:t>deals with element values</a:t>
            </a:r>
          </a:p>
          <a:p>
            <a:pPr eaLnBrk="1" hangingPunct="1">
              <a:lnSpc>
                <a:spcPct val="80000"/>
              </a:lnSpc>
              <a:buFontTx/>
              <a:buNone/>
              <a:defRPr/>
            </a:pPr>
            <a:endParaRPr lang="en-US" altLang="en-US" sz="2000" b="1">
              <a:ea typeface="ＭＳ Ｐゴシック" pitchFamily="34" charset="-128"/>
            </a:endParaRPr>
          </a:p>
          <a:p>
            <a:pPr eaLnBrk="1" hangingPunct="1">
              <a:lnSpc>
                <a:spcPct val="80000"/>
              </a:lnSpc>
              <a:buFontTx/>
              <a:buNone/>
              <a:defRPr/>
            </a:pPr>
            <a:r>
              <a:rPr lang="en-US" altLang="en-US" sz="2000" b="1">
                <a:ea typeface="ＭＳ Ｐゴシック" pitchFamily="34" charset="-128"/>
              </a:rPr>
              <a:t>void vector::resize(int newsize)</a:t>
            </a: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make the vector have</a:t>
            </a:r>
            <a:r>
              <a:rPr lang="en-US" altLang="en-US" sz="2000" b="1" i="1">
                <a:ea typeface="ＭＳ Ｐゴシック" pitchFamily="34" charset="-128"/>
              </a:rPr>
              <a:t> newsize </a:t>
            </a:r>
            <a:r>
              <a:rPr lang="en-US" altLang="en-US" sz="2000" i="1">
                <a:ea typeface="ＭＳ Ｐゴシック" pitchFamily="34" charset="-128"/>
              </a:rPr>
              <a:t>elements</a:t>
            </a:r>
          </a:p>
          <a:p>
            <a:pPr eaLnBrk="1" hangingPunct="1">
              <a:lnSpc>
                <a:spcPct val="80000"/>
              </a:lnSpc>
              <a:buFontTx/>
              <a:buNone/>
              <a:defRPr/>
            </a:pPr>
            <a:r>
              <a:rPr lang="en-US" altLang="en-US" sz="2000">
                <a:ea typeface="ＭＳ Ｐゴシック" pitchFamily="34" charset="-128"/>
              </a:rPr>
              <a:t>	// </a:t>
            </a:r>
            <a:r>
              <a:rPr lang="en-US" altLang="en-US" sz="2000" i="1">
                <a:ea typeface="ＭＳ Ｐゴシック" pitchFamily="34" charset="-128"/>
              </a:rPr>
              <a:t>initialize each new element with the default value 0.0</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reserve(newsize);		// </a:t>
            </a:r>
            <a:r>
              <a:rPr lang="en-US" altLang="en-US" sz="2000" i="1">
                <a:ea typeface="ＭＳ Ｐゴシック" pitchFamily="34" charset="-128"/>
              </a:rPr>
              <a:t>make sure we have sufficient space</a:t>
            </a:r>
          </a:p>
          <a:p>
            <a:pPr eaLnBrk="1" hangingPunct="1">
              <a:lnSpc>
                <a:spcPct val="80000"/>
              </a:lnSpc>
              <a:buFontTx/>
              <a:buNone/>
              <a:defRPr/>
            </a:pPr>
            <a:r>
              <a:rPr lang="en-US" altLang="en-US" sz="2000" b="1">
                <a:ea typeface="ＭＳ Ｐゴシック" pitchFamily="34" charset="-128"/>
              </a:rPr>
              <a:t>	for(int i = sz; i&lt;newsize; ++i) elem[i] = 0;	// </a:t>
            </a:r>
            <a:r>
              <a:rPr lang="en-US" altLang="en-US" sz="2000" i="1">
                <a:ea typeface="ＭＳ Ｐゴシック" pitchFamily="34" charset="-128"/>
              </a:rPr>
              <a:t>initialize new elements</a:t>
            </a:r>
          </a:p>
          <a:p>
            <a:pPr eaLnBrk="1" hangingPunct="1">
              <a:lnSpc>
                <a:spcPct val="80000"/>
              </a:lnSpc>
              <a:buFontTx/>
              <a:buNone/>
              <a:defRPr/>
            </a:pPr>
            <a:r>
              <a:rPr lang="en-US" altLang="en-US" sz="2000" b="1">
                <a:ea typeface="ＭＳ Ｐゴシック" pitchFamily="34" charset="-128"/>
              </a:rPr>
              <a:t>	sz = newsize;	</a:t>
            </a:r>
            <a:endParaRPr lang="en-US" altLang="en-US" sz="2000">
              <a:ea typeface="ＭＳ Ｐゴシック" pitchFamily="34" charset="-128"/>
            </a:endParaRPr>
          </a:p>
          <a:p>
            <a:pPr eaLnBrk="1" hangingPunct="1">
              <a:lnSpc>
                <a:spcPct val="80000"/>
              </a:lnSpc>
              <a:buFontTx/>
              <a:buNone/>
              <a:defRPr/>
            </a:pPr>
            <a:r>
              <a:rPr lang="en-US" altLang="en-US" sz="20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1A4E29B-3353-4848-991A-2434BCB73E86}" type="slidenum">
              <a:rPr lang="en-US" altLang="en-US" sz="1400">
                <a:latin typeface="Arial" panose="020B0604020202020204" pitchFamily="34" charset="0"/>
              </a:rPr>
              <a:pPr eaLnBrk="1" hangingPunct="1">
                <a:spcBef>
                  <a:spcPct val="0"/>
                </a:spcBef>
                <a:buClrTx/>
                <a:buSzTx/>
                <a:buFontTx/>
                <a:buNone/>
              </a:pPr>
              <a:t>47</a:t>
            </a:fld>
            <a:endParaRPr lang="en-US" altLang="en-US" sz="1400">
              <a:latin typeface="Arial" panose="020B0604020202020204" pitchFamily="34" charset="0"/>
            </a:endParaRPr>
          </a:p>
        </p:txBody>
      </p:sp>
    </p:spTree>
    <p:extLst>
      <p:ext uri="{BB962C8B-B14F-4D97-AF65-F5344CB8AC3E}">
        <p14:creationId xmlns:p14="http://schemas.microsoft.com/office/powerpoint/2010/main" val="3548173974"/>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vector::push_back()</a:t>
            </a:r>
          </a:p>
        </p:txBody>
      </p:sp>
      <p:sp>
        <p:nvSpPr>
          <p:cNvPr id="66563"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Given </a:t>
            </a:r>
            <a:r>
              <a:rPr lang="en-US" altLang="en-US" b="1">
                <a:ea typeface="ＭＳ Ｐゴシック" pitchFamily="34" charset="-128"/>
              </a:rPr>
              <a:t>reserve()</a:t>
            </a:r>
            <a:r>
              <a:rPr lang="en-US" altLang="en-US">
                <a:ea typeface="ＭＳ Ｐゴシック" pitchFamily="34" charset="-128"/>
              </a:rPr>
              <a:t>, </a:t>
            </a:r>
            <a:r>
              <a:rPr lang="en-US" altLang="en-US" b="1">
                <a:ea typeface="ＭＳ Ｐゴシック" pitchFamily="34" charset="-128"/>
              </a:rPr>
              <a:t>push_back() </a:t>
            </a:r>
            <a:r>
              <a:rPr lang="en-US" altLang="en-US">
                <a:ea typeface="ＭＳ Ｐゴシック" pitchFamily="34" charset="-128"/>
              </a:rPr>
              <a:t>is easy</a:t>
            </a:r>
          </a:p>
          <a:p>
            <a:pPr lvl="1" eaLnBrk="1" hangingPunct="1">
              <a:lnSpc>
                <a:spcPct val="80000"/>
              </a:lnSpc>
              <a:defRPr/>
            </a:pPr>
            <a:r>
              <a:rPr lang="en-US" altLang="en-US" sz="2000" b="1">
                <a:ea typeface="Times New Roman" pitchFamily="18" charset="0"/>
              </a:rPr>
              <a:t>reserve() </a:t>
            </a:r>
            <a:r>
              <a:rPr lang="en-US" altLang="en-US" sz="2000">
                <a:ea typeface="Times New Roman" pitchFamily="18" charset="0"/>
              </a:rPr>
              <a:t>deals with space/allocation</a:t>
            </a:r>
          </a:p>
          <a:p>
            <a:pPr lvl="1" eaLnBrk="1" hangingPunct="1">
              <a:lnSpc>
                <a:spcPct val="80000"/>
              </a:lnSpc>
              <a:defRPr/>
            </a:pPr>
            <a:r>
              <a:rPr lang="en-US" altLang="en-US" sz="2000" b="1">
                <a:ea typeface="Times New Roman" pitchFamily="18" charset="0"/>
              </a:rPr>
              <a:t>push_back() </a:t>
            </a:r>
            <a:r>
              <a:rPr lang="en-US" altLang="en-US" sz="2000">
                <a:ea typeface="Times New Roman" pitchFamily="18" charset="0"/>
              </a:rPr>
              <a:t>just adds a value</a:t>
            </a:r>
          </a:p>
          <a:p>
            <a:pPr lvl="1" eaLnBrk="1" hangingPunct="1">
              <a:lnSpc>
                <a:spcPct val="80000"/>
              </a:lnSpc>
              <a:defRPr/>
            </a:pPr>
            <a:endParaRPr lang="en-US" altLang="en-US" sz="2000">
              <a:ea typeface="Times New Roman" pitchFamily="18" charset="0"/>
            </a:endParaRPr>
          </a:p>
          <a:p>
            <a:pPr eaLnBrk="1" hangingPunct="1">
              <a:lnSpc>
                <a:spcPct val="80000"/>
              </a:lnSpc>
              <a:buFontTx/>
              <a:buNone/>
              <a:defRPr/>
            </a:pPr>
            <a:r>
              <a:rPr lang="en-US" altLang="en-US" sz="2000" b="1">
                <a:ea typeface="ＭＳ Ｐゴシック" pitchFamily="34" charset="-128"/>
              </a:rPr>
              <a:t>void vector::push_back(double d)</a:t>
            </a: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increase</a:t>
            </a:r>
            <a:r>
              <a:rPr lang="en-US" altLang="en-US" sz="2000" b="1" i="1">
                <a:ea typeface="ＭＳ Ｐゴシック" pitchFamily="34" charset="-128"/>
              </a:rPr>
              <a:t> </a:t>
            </a:r>
            <a:r>
              <a:rPr lang="en-US" altLang="en-US" sz="2000" i="1">
                <a:ea typeface="ＭＳ Ｐゴシック" pitchFamily="34" charset="-128"/>
              </a:rPr>
              <a:t>vector size</a:t>
            </a:r>
            <a:r>
              <a:rPr lang="en-US" altLang="en-US" sz="2000" b="1" i="1">
                <a:ea typeface="ＭＳ Ｐゴシック" pitchFamily="34" charset="-128"/>
              </a:rPr>
              <a:t> </a:t>
            </a:r>
            <a:r>
              <a:rPr lang="en-US" altLang="en-US" sz="2000" i="1">
                <a:ea typeface="ＭＳ Ｐゴシック" pitchFamily="34" charset="-128"/>
              </a:rPr>
              <a:t>by one</a:t>
            </a:r>
          </a:p>
          <a:p>
            <a:pPr eaLnBrk="1" hangingPunct="1">
              <a:lnSpc>
                <a:spcPct val="80000"/>
              </a:lnSpc>
              <a:buFontTx/>
              <a:buNone/>
              <a:defRPr/>
            </a:pPr>
            <a:r>
              <a:rPr lang="en-US" altLang="en-US" sz="2000">
                <a:ea typeface="ＭＳ Ｐゴシック" pitchFamily="34" charset="-128"/>
              </a:rPr>
              <a:t>	// </a:t>
            </a:r>
            <a:r>
              <a:rPr lang="en-US" altLang="en-US" sz="2000" i="1">
                <a:ea typeface="ＭＳ Ｐゴシック" pitchFamily="34" charset="-128"/>
              </a:rPr>
              <a:t>initialize the new element with</a:t>
            </a:r>
            <a:r>
              <a:rPr lang="en-US" altLang="en-US" sz="2000" b="1" i="1">
                <a:ea typeface="ＭＳ Ｐゴシック" pitchFamily="34" charset="-128"/>
              </a:rPr>
              <a:t> d</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if (sz==0) 		// </a:t>
            </a:r>
            <a:r>
              <a:rPr lang="en-US" altLang="en-US" sz="2000" i="1">
                <a:ea typeface="ＭＳ Ｐゴシック" pitchFamily="34" charset="-128"/>
              </a:rPr>
              <a:t>no space: grab some</a:t>
            </a:r>
          </a:p>
          <a:p>
            <a:pPr eaLnBrk="1" hangingPunct="1">
              <a:lnSpc>
                <a:spcPct val="80000"/>
              </a:lnSpc>
              <a:buFontTx/>
              <a:buNone/>
              <a:defRPr/>
            </a:pPr>
            <a:r>
              <a:rPr lang="en-US" altLang="en-US" sz="2000" b="1">
                <a:ea typeface="ＭＳ Ｐゴシック" pitchFamily="34" charset="-128"/>
              </a:rPr>
              <a:t>		reserve(8);</a:t>
            </a:r>
          </a:p>
          <a:p>
            <a:pPr eaLnBrk="1" hangingPunct="1">
              <a:lnSpc>
                <a:spcPct val="80000"/>
              </a:lnSpc>
              <a:buFontTx/>
              <a:buNone/>
              <a:defRPr/>
            </a:pPr>
            <a:r>
              <a:rPr lang="en-US" altLang="en-US" sz="2000" b="1">
                <a:ea typeface="ＭＳ Ｐゴシック" pitchFamily="34" charset="-128"/>
              </a:rPr>
              <a:t>	else if (sz==space) 	// </a:t>
            </a:r>
            <a:r>
              <a:rPr lang="en-US" altLang="en-US" sz="2000" i="1">
                <a:ea typeface="ＭＳ Ｐゴシック" pitchFamily="34" charset="-128"/>
              </a:rPr>
              <a:t>no more free space:</a:t>
            </a:r>
            <a:r>
              <a:rPr lang="en-US" altLang="en-US" sz="2000" b="1" i="1">
                <a:ea typeface="ＭＳ Ｐゴシック" pitchFamily="34" charset="-128"/>
              </a:rPr>
              <a:t> </a:t>
            </a:r>
            <a:r>
              <a:rPr lang="en-US" altLang="en-US" sz="2000" i="1">
                <a:ea typeface="ＭＳ Ｐゴシック" pitchFamily="34" charset="-128"/>
              </a:rPr>
              <a:t>get more space</a:t>
            </a:r>
          </a:p>
          <a:p>
            <a:pPr eaLnBrk="1" hangingPunct="1">
              <a:lnSpc>
                <a:spcPct val="80000"/>
              </a:lnSpc>
              <a:buFontTx/>
              <a:buNone/>
              <a:defRPr/>
            </a:pPr>
            <a:r>
              <a:rPr lang="en-US" altLang="en-US" sz="2000" b="1">
                <a:ea typeface="ＭＳ Ｐゴシック" pitchFamily="34" charset="-128"/>
              </a:rPr>
              <a:t>		reserve(2*space);</a:t>
            </a:r>
          </a:p>
          <a:p>
            <a:pPr eaLnBrk="1" hangingPunct="1">
              <a:lnSpc>
                <a:spcPct val="80000"/>
              </a:lnSpc>
              <a:buFontTx/>
              <a:buNone/>
              <a:defRPr/>
            </a:pPr>
            <a:r>
              <a:rPr lang="en-US" altLang="en-US" sz="2000" b="1">
                <a:ea typeface="ＭＳ Ｐゴシック" pitchFamily="34" charset="-128"/>
              </a:rPr>
              <a:t>	elem[sz] = d;		// </a:t>
            </a:r>
            <a:r>
              <a:rPr lang="en-US" altLang="en-US" sz="2000" i="1">
                <a:ea typeface="ＭＳ Ｐゴシック" pitchFamily="34" charset="-128"/>
              </a:rPr>
              <a:t>add </a:t>
            </a:r>
            <a:r>
              <a:rPr lang="en-US" altLang="en-US" sz="2000" b="1" i="1">
                <a:ea typeface="ＭＳ Ｐゴシック" pitchFamily="34" charset="-128"/>
              </a:rPr>
              <a:t>d</a:t>
            </a:r>
            <a:r>
              <a:rPr lang="en-US" altLang="en-US" sz="2000" i="1">
                <a:ea typeface="ＭＳ Ｐゴシック" pitchFamily="34" charset="-128"/>
              </a:rPr>
              <a:t> at end</a:t>
            </a:r>
          </a:p>
          <a:p>
            <a:pPr eaLnBrk="1" hangingPunct="1">
              <a:lnSpc>
                <a:spcPct val="80000"/>
              </a:lnSpc>
              <a:buFontTx/>
              <a:buNone/>
              <a:defRPr/>
            </a:pPr>
            <a:r>
              <a:rPr lang="en-US" altLang="en-US" sz="2000" b="1">
                <a:ea typeface="ＭＳ Ｐゴシック" pitchFamily="34" charset="-128"/>
              </a:rPr>
              <a:t>	++sz;		// </a:t>
            </a:r>
            <a:r>
              <a:rPr lang="en-US" altLang="en-US" sz="2000" i="1">
                <a:ea typeface="ＭＳ Ｐゴシック" pitchFamily="34" charset="-128"/>
              </a:rPr>
              <a:t>and increase the size (</a:t>
            </a:r>
            <a:r>
              <a:rPr lang="en-US" altLang="en-US" sz="2000" b="1" i="1">
                <a:ea typeface="ＭＳ Ｐゴシック" pitchFamily="34" charset="-128"/>
              </a:rPr>
              <a:t>sz </a:t>
            </a:r>
            <a:r>
              <a:rPr lang="en-US" altLang="en-US" sz="2000" i="1">
                <a:ea typeface="ＭＳ Ｐゴシック" pitchFamily="34" charset="-128"/>
              </a:rPr>
              <a:t>is the number of elements)</a:t>
            </a:r>
          </a:p>
          <a:p>
            <a:pPr eaLnBrk="1" hangingPunct="1">
              <a:lnSpc>
                <a:spcPct val="80000"/>
              </a:lnSpc>
              <a:buFontTx/>
              <a:buNone/>
              <a:defRPr/>
            </a:pPr>
            <a:r>
              <a:rPr lang="en-US" altLang="en-US" sz="20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E4C04B2-614E-4EB8-AF6F-68BE846E864F}" type="slidenum">
              <a:rPr lang="en-US" altLang="en-US" sz="1400">
                <a:latin typeface="Arial" panose="020B0604020202020204" pitchFamily="34" charset="0"/>
              </a:rPr>
              <a:pPr eaLnBrk="1" hangingPunct="1">
                <a:spcBef>
                  <a:spcPct val="0"/>
                </a:spcBef>
                <a:buClrTx/>
                <a:buSzTx/>
                <a:buFontTx/>
                <a:buNone/>
              </a:pPr>
              <a:t>48</a:t>
            </a:fld>
            <a:endParaRPr lang="en-US" altLang="en-US" sz="1400">
              <a:latin typeface="Arial" panose="020B0604020202020204" pitchFamily="34" charset="0"/>
            </a:endParaRPr>
          </a:p>
        </p:txBody>
      </p:sp>
    </p:spTree>
    <p:extLst>
      <p:ext uri="{BB962C8B-B14F-4D97-AF65-F5344CB8AC3E}">
        <p14:creationId xmlns:p14="http://schemas.microsoft.com/office/powerpoint/2010/main" val="1603767800"/>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resize() and push_back()</a:t>
            </a:r>
          </a:p>
        </p:txBody>
      </p:sp>
      <p:sp>
        <p:nvSpPr>
          <p:cNvPr id="67587"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1800" b="1" dirty="0"/>
              <a:t>class vector {	// </a:t>
            </a:r>
            <a:r>
              <a:rPr lang="en-US" sz="1800" i="1" dirty="0"/>
              <a:t>an almost real</a:t>
            </a:r>
            <a:r>
              <a:rPr lang="en-US" sz="1800" b="1" i="1" dirty="0"/>
              <a:t> vector </a:t>
            </a:r>
            <a:r>
              <a:rPr lang="en-US" sz="1800" i="1" dirty="0"/>
              <a:t>of </a:t>
            </a:r>
            <a:r>
              <a:rPr lang="en-US" sz="1800" b="1" i="1" dirty="0"/>
              <a:t>double</a:t>
            </a:r>
            <a:r>
              <a:rPr lang="en-US" sz="1800" i="1" dirty="0"/>
              <a:t>s</a:t>
            </a:r>
            <a:endParaRPr lang="en-US" sz="1800" b="1" i="1" dirty="0"/>
          </a:p>
          <a:p>
            <a:pPr eaLnBrk="1" hangingPunct="1">
              <a:lnSpc>
                <a:spcPct val="80000"/>
              </a:lnSpc>
              <a:buFontTx/>
              <a:buNone/>
              <a:defRPr/>
            </a:pPr>
            <a:r>
              <a:rPr lang="en-US" sz="1800" b="1" dirty="0"/>
              <a:t>	</a:t>
            </a:r>
            <a:r>
              <a:rPr lang="en-US" sz="1800" b="1" dirty="0" err="1"/>
              <a:t>int</a:t>
            </a:r>
            <a:r>
              <a:rPr lang="en-US" sz="1800" b="1" dirty="0"/>
              <a:t> </a:t>
            </a:r>
            <a:r>
              <a:rPr lang="en-US" sz="1800" b="1" dirty="0" err="1"/>
              <a:t>sz</a:t>
            </a:r>
            <a:r>
              <a:rPr lang="en-US" sz="1800" b="1" dirty="0"/>
              <a:t>;		// </a:t>
            </a:r>
            <a:r>
              <a:rPr lang="en-US" sz="1800" i="1" dirty="0"/>
              <a:t>the size</a:t>
            </a:r>
          </a:p>
          <a:p>
            <a:pPr eaLnBrk="1" hangingPunct="1">
              <a:lnSpc>
                <a:spcPct val="80000"/>
              </a:lnSpc>
              <a:buFontTx/>
              <a:buNone/>
              <a:defRPr/>
            </a:pPr>
            <a:r>
              <a:rPr lang="en-US" sz="1800" b="1" dirty="0"/>
              <a:t>	double* </a:t>
            </a:r>
            <a:r>
              <a:rPr lang="en-US" sz="1800" b="1" dirty="0" err="1"/>
              <a:t>elem</a:t>
            </a:r>
            <a:r>
              <a:rPr lang="en-US" sz="1800" b="1" dirty="0"/>
              <a:t>;		// </a:t>
            </a:r>
            <a:r>
              <a:rPr lang="en-US" sz="1800" i="1" dirty="0"/>
              <a:t>a pointer to the elements</a:t>
            </a:r>
          </a:p>
          <a:p>
            <a:pPr eaLnBrk="1" hangingPunct="1">
              <a:lnSpc>
                <a:spcPct val="80000"/>
              </a:lnSpc>
              <a:buFontTx/>
              <a:buNone/>
              <a:defRPr/>
            </a:pPr>
            <a:r>
              <a:rPr lang="en-US" sz="1800" b="1" dirty="0"/>
              <a:t>	</a:t>
            </a:r>
            <a:r>
              <a:rPr lang="en-US" sz="1800" b="1" dirty="0" err="1"/>
              <a:t>int</a:t>
            </a:r>
            <a:r>
              <a:rPr lang="en-US" sz="1800" b="1" dirty="0"/>
              <a:t> space;		// </a:t>
            </a:r>
            <a:r>
              <a:rPr lang="en-US" sz="1800" i="1" dirty="0" err="1"/>
              <a:t>size+free_space</a:t>
            </a:r>
            <a:endParaRPr lang="en-US" sz="1800" i="1" dirty="0"/>
          </a:p>
          <a:p>
            <a:pPr eaLnBrk="1" hangingPunct="1">
              <a:lnSpc>
                <a:spcPct val="80000"/>
              </a:lnSpc>
              <a:buFontTx/>
              <a:buNone/>
              <a:defRPr/>
            </a:pPr>
            <a:r>
              <a:rPr lang="en-US" sz="1800" b="1" dirty="0"/>
              <a:t>public:</a:t>
            </a:r>
          </a:p>
          <a:p>
            <a:pPr eaLnBrk="1" hangingPunct="1">
              <a:lnSpc>
                <a:spcPct val="80000"/>
              </a:lnSpc>
              <a:buFontTx/>
              <a:buNone/>
              <a:defRPr/>
            </a:pPr>
            <a:r>
              <a:rPr lang="en-US" sz="1800" b="1" dirty="0"/>
              <a:t>	//</a:t>
            </a:r>
            <a:r>
              <a:rPr lang="en-US" sz="1800" dirty="0"/>
              <a:t> … constructors and destructors</a:t>
            </a:r>
            <a:r>
              <a:rPr lang="en-US" sz="1800" i="1" dirty="0"/>
              <a:t> …</a:t>
            </a:r>
          </a:p>
          <a:p>
            <a:pPr eaLnBrk="1" hangingPunct="1">
              <a:lnSpc>
                <a:spcPct val="80000"/>
              </a:lnSpc>
              <a:buFontTx/>
              <a:buNone/>
              <a:defRPr/>
            </a:pPr>
            <a:endParaRPr lang="en-US" sz="900" dirty="0"/>
          </a:p>
          <a:p>
            <a:pPr eaLnBrk="1" hangingPunct="1">
              <a:lnSpc>
                <a:spcPct val="80000"/>
              </a:lnSpc>
              <a:buFontTx/>
              <a:buNone/>
              <a:defRPr/>
            </a:pPr>
            <a:r>
              <a:rPr lang="en-US" sz="1800" b="1" dirty="0"/>
              <a:t>	double&amp; operator[ ](</a:t>
            </a:r>
            <a:r>
              <a:rPr lang="en-US" sz="1800" b="1" dirty="0" err="1"/>
              <a:t>int</a:t>
            </a:r>
            <a:r>
              <a:rPr lang="en-US" sz="1800" b="1" dirty="0"/>
              <a:t> n) { return </a:t>
            </a:r>
            <a:r>
              <a:rPr lang="en-US" sz="1800" b="1" dirty="0" err="1"/>
              <a:t>elem</a:t>
            </a:r>
            <a:r>
              <a:rPr lang="en-US" sz="1800" b="1" dirty="0"/>
              <a:t>[n]; } 	// </a:t>
            </a:r>
            <a:r>
              <a:rPr lang="en-US" sz="1800" i="1" dirty="0"/>
              <a:t>access: return reference</a:t>
            </a:r>
          </a:p>
          <a:p>
            <a:pPr eaLnBrk="1" hangingPunct="1">
              <a:lnSpc>
                <a:spcPct val="80000"/>
              </a:lnSpc>
              <a:buFontTx/>
              <a:buNone/>
              <a:defRPr/>
            </a:pPr>
            <a:r>
              <a:rPr lang="en-US" sz="1800" b="1" dirty="0"/>
              <a:t>	</a:t>
            </a:r>
            <a:r>
              <a:rPr lang="en-US" sz="1800" b="1" dirty="0" err="1"/>
              <a:t>int</a:t>
            </a:r>
            <a:r>
              <a:rPr lang="en-US" sz="1800" b="1" dirty="0"/>
              <a:t> size() const { return </a:t>
            </a:r>
            <a:r>
              <a:rPr lang="en-US" sz="1800" b="1" dirty="0" err="1"/>
              <a:t>sz</a:t>
            </a:r>
            <a:r>
              <a:rPr lang="en-US" sz="1800" b="1" dirty="0"/>
              <a:t>; }			// </a:t>
            </a:r>
            <a:r>
              <a:rPr lang="en-US" sz="1800" i="1" dirty="0"/>
              <a:t>current size</a:t>
            </a:r>
          </a:p>
          <a:p>
            <a:pPr eaLnBrk="1" hangingPunct="1">
              <a:lnSpc>
                <a:spcPct val="80000"/>
              </a:lnSpc>
              <a:buFontTx/>
              <a:buNone/>
              <a:defRPr/>
            </a:pPr>
            <a:endParaRPr lang="en-US" sz="900" dirty="0"/>
          </a:p>
          <a:p>
            <a:pPr eaLnBrk="1" hangingPunct="1">
              <a:lnSpc>
                <a:spcPct val="80000"/>
              </a:lnSpc>
              <a:buFontTx/>
              <a:buNone/>
              <a:defRPr/>
            </a:pPr>
            <a:r>
              <a:rPr lang="en-US" sz="1800" dirty="0"/>
              <a:t>	</a:t>
            </a:r>
            <a:r>
              <a:rPr lang="en-US" sz="1800" b="1" dirty="0"/>
              <a:t>void resize(</a:t>
            </a:r>
            <a:r>
              <a:rPr lang="en-US" sz="1800" b="1" dirty="0" err="1"/>
              <a:t>int</a:t>
            </a:r>
            <a:r>
              <a:rPr lang="en-US" sz="1800" b="1" dirty="0"/>
              <a:t> </a:t>
            </a:r>
            <a:r>
              <a:rPr lang="en-US" sz="1800" b="1" dirty="0" err="1"/>
              <a:t>newsize</a:t>
            </a:r>
            <a:r>
              <a:rPr lang="en-US" sz="1800" b="1" dirty="0"/>
              <a:t>);				// </a:t>
            </a:r>
            <a:r>
              <a:rPr lang="en-US" sz="1800" i="1" dirty="0"/>
              <a:t>grow</a:t>
            </a:r>
          </a:p>
          <a:p>
            <a:pPr eaLnBrk="1" hangingPunct="1">
              <a:lnSpc>
                <a:spcPct val="80000"/>
              </a:lnSpc>
              <a:buFontTx/>
              <a:buNone/>
              <a:defRPr/>
            </a:pPr>
            <a:r>
              <a:rPr lang="en-US" sz="1800" b="1" dirty="0"/>
              <a:t>	void </a:t>
            </a:r>
            <a:r>
              <a:rPr lang="en-US" sz="1800" b="1" dirty="0" err="1"/>
              <a:t>push_back</a:t>
            </a:r>
            <a:r>
              <a:rPr lang="en-US" sz="1800" b="1" dirty="0"/>
              <a:t>(double d);			// </a:t>
            </a:r>
            <a:r>
              <a:rPr lang="en-US" sz="1800" i="1" dirty="0"/>
              <a:t>add element</a:t>
            </a:r>
          </a:p>
          <a:p>
            <a:pPr eaLnBrk="1" hangingPunct="1">
              <a:lnSpc>
                <a:spcPct val="80000"/>
              </a:lnSpc>
              <a:buFontTx/>
              <a:buNone/>
              <a:defRPr/>
            </a:pPr>
            <a:endParaRPr lang="en-US" sz="900" b="1" dirty="0"/>
          </a:p>
          <a:p>
            <a:pPr eaLnBrk="1" hangingPunct="1">
              <a:lnSpc>
                <a:spcPct val="80000"/>
              </a:lnSpc>
              <a:buFontTx/>
              <a:buNone/>
              <a:defRPr/>
            </a:pPr>
            <a:r>
              <a:rPr lang="en-US" sz="1800" b="1" dirty="0"/>
              <a:t>	void reserve(</a:t>
            </a:r>
            <a:r>
              <a:rPr lang="en-US" sz="1800" b="1" dirty="0" err="1"/>
              <a:t>int</a:t>
            </a:r>
            <a:r>
              <a:rPr lang="en-US" sz="1800" b="1" dirty="0"/>
              <a:t> </a:t>
            </a:r>
            <a:r>
              <a:rPr lang="en-US" sz="1800" b="1" dirty="0" err="1"/>
              <a:t>newalloc</a:t>
            </a:r>
            <a:r>
              <a:rPr lang="en-US" sz="1800" b="1" dirty="0"/>
              <a:t>);			// </a:t>
            </a:r>
            <a:r>
              <a:rPr lang="en-US" sz="1800" i="1" dirty="0"/>
              <a:t>get more space</a:t>
            </a:r>
            <a:r>
              <a:rPr lang="en-US" sz="1800" b="1" dirty="0"/>
              <a:t>	</a:t>
            </a:r>
            <a:endParaRPr lang="en-US" sz="1400" b="1" dirty="0"/>
          </a:p>
          <a:p>
            <a:pPr eaLnBrk="1" hangingPunct="1">
              <a:lnSpc>
                <a:spcPct val="80000"/>
              </a:lnSpc>
              <a:buFontTx/>
              <a:buNone/>
              <a:defRPr/>
            </a:pPr>
            <a:r>
              <a:rPr lang="en-US" sz="1800" b="1" dirty="0"/>
              <a:t>	</a:t>
            </a:r>
            <a:r>
              <a:rPr lang="en-US" sz="1800" b="1" dirty="0" err="1"/>
              <a:t>int</a:t>
            </a:r>
            <a:r>
              <a:rPr lang="en-US" sz="1800" b="1" dirty="0"/>
              <a:t> capacity() const { return space; }		// </a:t>
            </a:r>
            <a:r>
              <a:rPr lang="en-US" sz="1800" i="1" dirty="0"/>
              <a:t>current available space</a:t>
            </a:r>
          </a:p>
          <a:p>
            <a:pPr eaLnBrk="1" hangingPunct="1">
              <a:lnSpc>
                <a:spcPct val="80000"/>
              </a:lnSpc>
              <a:buFontTx/>
              <a:buNone/>
              <a:defRPr/>
            </a:pPr>
            <a:r>
              <a:rPr lang="en-US" sz="1800" b="1" dirty="0"/>
              <a:t>};</a:t>
            </a:r>
            <a:endParaRPr lang="en-US" sz="1800" dirty="0"/>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42350AC-601C-4D0F-B075-FA589A7C82DE}" type="slidenum">
              <a:rPr lang="en-US" altLang="en-US" sz="1400">
                <a:latin typeface="Arial" panose="020B0604020202020204" pitchFamily="34" charset="0"/>
              </a:rPr>
              <a:pPr eaLnBrk="1" hangingPunct="1">
                <a:spcBef>
                  <a:spcPct val="0"/>
                </a:spcBef>
                <a:buClrTx/>
                <a:buSzTx/>
                <a:buFontTx/>
                <a:buNone/>
              </a:pPr>
              <a:t>49</a:t>
            </a:fld>
            <a:endParaRPr lang="en-US" altLang="en-US" sz="1400">
              <a:latin typeface="Arial" panose="020B0604020202020204" pitchFamily="34" charset="0"/>
            </a:endParaRPr>
          </a:p>
        </p:txBody>
      </p:sp>
    </p:spTree>
    <p:extLst>
      <p:ext uri="{BB962C8B-B14F-4D97-AF65-F5344CB8AC3E}">
        <p14:creationId xmlns:p14="http://schemas.microsoft.com/office/powerpoint/2010/main" val="286542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ltLang="en-US" smtClean="0"/>
              <a:t>Overview</a:t>
            </a:r>
          </a:p>
        </p:txBody>
      </p:sp>
      <p:sp>
        <p:nvSpPr>
          <p:cNvPr id="7171" name="Rectangle 3"/>
          <p:cNvSpPr>
            <a:spLocks noGrp="1" noChangeArrowheads="1"/>
          </p:cNvSpPr>
          <p:nvPr>
            <p:ph idx="1"/>
          </p:nvPr>
        </p:nvSpPr>
        <p:spPr/>
        <p:txBody>
          <a:bodyPr/>
          <a:lstStyle/>
          <a:p>
            <a:pPr eaLnBrk="1" hangingPunct="1">
              <a:lnSpc>
                <a:spcPct val="80000"/>
              </a:lnSpc>
              <a:defRPr/>
            </a:pPr>
            <a:r>
              <a:rPr lang="en-US" sz="2000" dirty="0"/>
              <a:t>Vector revisited</a:t>
            </a:r>
          </a:p>
          <a:p>
            <a:pPr lvl="1" eaLnBrk="1" hangingPunct="1">
              <a:lnSpc>
                <a:spcPct val="80000"/>
              </a:lnSpc>
              <a:defRPr/>
            </a:pPr>
            <a:r>
              <a:rPr lang="en-US" sz="1800" dirty="0"/>
              <a:t>How are they implemented?</a:t>
            </a:r>
          </a:p>
          <a:p>
            <a:pPr eaLnBrk="1" hangingPunct="1">
              <a:lnSpc>
                <a:spcPct val="80000"/>
              </a:lnSpc>
              <a:defRPr/>
            </a:pPr>
            <a:r>
              <a:rPr lang="en-US" sz="2000" dirty="0"/>
              <a:t>Pointers and free store</a:t>
            </a:r>
            <a:endParaRPr lang="en-US" sz="1800" dirty="0"/>
          </a:p>
          <a:p>
            <a:pPr eaLnBrk="1" hangingPunct="1">
              <a:lnSpc>
                <a:spcPct val="80000"/>
              </a:lnSpc>
              <a:defRPr/>
            </a:pPr>
            <a:r>
              <a:rPr lang="en-US" sz="2000" dirty="0"/>
              <a:t>Destructors</a:t>
            </a:r>
          </a:p>
          <a:p>
            <a:pPr eaLnBrk="1" hangingPunct="1">
              <a:lnSpc>
                <a:spcPct val="80000"/>
              </a:lnSpc>
              <a:defRPr/>
            </a:pPr>
            <a:r>
              <a:rPr lang="en-US" sz="2000" dirty="0"/>
              <a:t>Initialization</a:t>
            </a:r>
          </a:p>
          <a:p>
            <a:pPr eaLnBrk="1" hangingPunct="1">
              <a:lnSpc>
                <a:spcPct val="80000"/>
              </a:lnSpc>
              <a:defRPr/>
            </a:pPr>
            <a:r>
              <a:rPr lang="en-US" sz="2000" dirty="0"/>
              <a:t>Copy and move</a:t>
            </a:r>
          </a:p>
          <a:p>
            <a:pPr eaLnBrk="1" hangingPunct="1">
              <a:lnSpc>
                <a:spcPct val="80000"/>
              </a:lnSpc>
              <a:defRPr/>
            </a:pPr>
            <a:r>
              <a:rPr lang="en-US" sz="2000" dirty="0"/>
              <a:t>Arrays</a:t>
            </a:r>
          </a:p>
          <a:p>
            <a:pPr eaLnBrk="1" hangingPunct="1">
              <a:lnSpc>
                <a:spcPct val="80000"/>
              </a:lnSpc>
              <a:defRPr/>
            </a:pPr>
            <a:r>
              <a:rPr lang="en-US" sz="2000" dirty="0"/>
              <a:t>Array and pointer problems</a:t>
            </a:r>
          </a:p>
          <a:p>
            <a:pPr eaLnBrk="1" hangingPunct="1">
              <a:lnSpc>
                <a:spcPct val="80000"/>
              </a:lnSpc>
              <a:defRPr/>
            </a:pPr>
            <a:r>
              <a:rPr lang="en-US" sz="2000" dirty="0"/>
              <a:t>Changing size</a:t>
            </a:r>
          </a:p>
          <a:p>
            <a:pPr eaLnBrk="1" hangingPunct="1">
              <a:lnSpc>
                <a:spcPct val="80000"/>
              </a:lnSpc>
              <a:defRPr/>
            </a:pPr>
            <a:r>
              <a:rPr lang="en-US" sz="2000" dirty="0"/>
              <a:t>Templates</a:t>
            </a:r>
          </a:p>
          <a:p>
            <a:pPr eaLnBrk="1" hangingPunct="1">
              <a:lnSpc>
                <a:spcPct val="80000"/>
              </a:lnSpc>
              <a:defRPr/>
            </a:pPr>
            <a:r>
              <a:rPr lang="en-US" sz="2000" dirty="0"/>
              <a:t>Range checking and exceptions</a:t>
            </a:r>
          </a:p>
          <a:p>
            <a:pPr eaLnBrk="1" hangingPunct="1">
              <a:lnSpc>
                <a:spcPct val="80000"/>
              </a:lnSpc>
              <a:defRPr/>
            </a:pPr>
            <a:endParaRPr lang="en-US" sz="2000" dirty="0"/>
          </a:p>
        </p:txBody>
      </p:sp>
      <p:sp>
        <p:nvSpPr>
          <p:cNvPr id="5"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1AD80EAC-5A1C-4AF8-AD91-6299B934EE11}" type="slidenum">
              <a:rPr lang="en-US" altLang="en-US" sz="1400">
                <a:latin typeface="Arial" panose="020B0604020202020204" pitchFamily="34" charset="0"/>
              </a:rPr>
              <a:pPr>
                <a:spcBef>
                  <a:spcPct val="0"/>
                </a:spcBef>
                <a:buClrTx/>
                <a:buSzTx/>
                <a:buFontTx/>
                <a:buNone/>
              </a:pPr>
              <a:t>5</a:t>
            </a:fld>
            <a:endParaRPr lang="en-US" altLang="en-US" sz="1400">
              <a:latin typeface="Arial" panose="020B0604020202020204" pitchFamily="34" charset="0"/>
            </a:endParaRPr>
          </a:p>
        </p:txBody>
      </p:sp>
      <p:sp>
        <p:nvSpPr>
          <p:cNvPr id="4101" name="AutoShape 4"/>
          <p:cNvSpPr>
            <a:spLocks noChangeArrowheads="1"/>
          </p:cNvSpPr>
          <p:nvPr/>
        </p:nvSpPr>
        <p:spPr bwMode="auto">
          <a:xfrm>
            <a:off x="1828800" y="2133600"/>
            <a:ext cx="5638800" cy="1219200"/>
          </a:xfrm>
          <a:prstGeom prst="roundRect">
            <a:avLst>
              <a:gd name="adj" fmla="val 16667"/>
            </a:avLst>
          </a:prstGeom>
          <a:solidFill>
            <a:schemeClr val="accent1">
              <a:alpha val="32941"/>
            </a:schemeClr>
          </a:solidFill>
          <a:ln w="9525">
            <a:solidFill>
              <a:schemeClr val="tx1"/>
            </a:solidFill>
            <a:round/>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Tree>
    <p:extLst>
      <p:ext uri="{BB962C8B-B14F-4D97-AF65-F5344CB8AC3E}">
        <p14:creationId xmlns:p14="http://schemas.microsoft.com/office/powerpoint/2010/main" val="2172004821"/>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a:t>
            </a:r>
            <a:r>
              <a:rPr lang="en-US" altLang="en-US" b="1" smtClean="0">
                <a:ea typeface="ＭＳ Ｐゴシック" pitchFamily="34" charset="-128"/>
              </a:rPr>
              <a:t>this</a:t>
            </a:r>
            <a:r>
              <a:rPr lang="en-US" altLang="en-US" smtClean="0">
                <a:ea typeface="ＭＳ Ｐゴシック" pitchFamily="34" charset="-128"/>
              </a:rPr>
              <a:t> pointer</a:t>
            </a:r>
          </a:p>
        </p:txBody>
      </p:sp>
      <p:sp>
        <p:nvSpPr>
          <p:cNvPr id="68611" name="Rectangle 3"/>
          <p:cNvSpPr>
            <a:spLocks noGrp="1" noChangeArrowheads="1"/>
          </p:cNvSpPr>
          <p:nvPr>
            <p:ph idx="1"/>
          </p:nvPr>
        </p:nvSpPr>
        <p:spPr/>
        <p:txBody>
          <a:bodyPr/>
          <a:lstStyle/>
          <a:p>
            <a:pPr eaLnBrk="1" hangingPunct="1">
              <a:lnSpc>
                <a:spcPct val="80000"/>
              </a:lnSpc>
              <a:defRPr/>
            </a:pPr>
            <a:r>
              <a:rPr lang="en-US" altLang="en-US" sz="2000" dirty="0">
                <a:ea typeface="ＭＳ Ｐゴシック" pitchFamily="34" charset="-128"/>
              </a:rPr>
              <a:t>A vector is an object</a:t>
            </a:r>
          </a:p>
          <a:p>
            <a:pPr lvl="1" eaLnBrk="1" hangingPunct="1">
              <a:lnSpc>
                <a:spcPct val="80000"/>
              </a:lnSpc>
              <a:defRPr/>
            </a:pPr>
            <a:r>
              <a:rPr lang="en-US" altLang="en-US" sz="1800" b="1" dirty="0">
                <a:ea typeface="Times New Roman" pitchFamily="18" charset="0"/>
              </a:rPr>
              <a:t>vector v(10);</a:t>
            </a:r>
          </a:p>
          <a:p>
            <a:pPr lvl="1" eaLnBrk="1" hangingPunct="1">
              <a:lnSpc>
                <a:spcPct val="80000"/>
              </a:lnSpc>
              <a:defRPr/>
            </a:pPr>
            <a:r>
              <a:rPr lang="en-US" altLang="en-US" sz="1800" b="1" dirty="0">
                <a:ea typeface="Times New Roman" pitchFamily="18" charset="0"/>
              </a:rPr>
              <a:t>vector* p = &amp;v;	//</a:t>
            </a:r>
            <a:r>
              <a:rPr lang="en-US" altLang="en-US" sz="1800" dirty="0">
                <a:ea typeface="Times New Roman" pitchFamily="18" charset="0"/>
              </a:rPr>
              <a:t> </a:t>
            </a:r>
            <a:r>
              <a:rPr lang="en-US" altLang="en-US" sz="1800" i="1" dirty="0">
                <a:ea typeface="Times New Roman" pitchFamily="18" charset="0"/>
              </a:rPr>
              <a:t>we can point to a </a:t>
            </a:r>
            <a:r>
              <a:rPr lang="en-US" altLang="en-US" sz="1800" b="1" i="1" dirty="0">
                <a:ea typeface="Times New Roman" pitchFamily="18" charset="0"/>
              </a:rPr>
              <a:t>vector</a:t>
            </a:r>
            <a:r>
              <a:rPr lang="en-US" altLang="en-US" sz="1800" i="1" dirty="0">
                <a:ea typeface="Times New Roman" pitchFamily="18" charset="0"/>
              </a:rPr>
              <a:t> object</a:t>
            </a:r>
          </a:p>
          <a:p>
            <a:pPr eaLnBrk="1" hangingPunct="1">
              <a:lnSpc>
                <a:spcPct val="80000"/>
              </a:lnSpc>
              <a:defRPr/>
            </a:pPr>
            <a:r>
              <a:rPr lang="en-US" altLang="en-US" sz="2000" dirty="0">
                <a:ea typeface="ＭＳ Ｐゴシック" pitchFamily="34" charset="-128"/>
              </a:rPr>
              <a:t>Sometimes, </a:t>
            </a:r>
            <a:r>
              <a:rPr lang="en-US" altLang="en-US" sz="2000" b="1" dirty="0">
                <a:ea typeface="ＭＳ Ｐゴシック" pitchFamily="34" charset="-128"/>
              </a:rPr>
              <a:t>vector</a:t>
            </a:r>
            <a:r>
              <a:rPr lang="en-US" altLang="ja-JP" sz="2000" dirty="0">
                <a:ea typeface="ＭＳ Ｐゴシック" pitchFamily="34" charset="-128"/>
              </a:rPr>
              <a:t>’s member functions need to refer to that object</a:t>
            </a:r>
          </a:p>
          <a:p>
            <a:pPr lvl="1" eaLnBrk="1" hangingPunct="1">
              <a:lnSpc>
                <a:spcPct val="80000"/>
              </a:lnSpc>
              <a:defRPr/>
            </a:pPr>
            <a:r>
              <a:rPr lang="en-US" altLang="en-US" sz="1800" dirty="0">
                <a:ea typeface="Times New Roman" pitchFamily="18" charset="0"/>
              </a:rPr>
              <a:t>The name of that </a:t>
            </a:r>
            <a:r>
              <a:rPr lang="en-US" altLang="ja-JP" sz="1800" dirty="0">
                <a:ea typeface="ＭＳ Ｐゴシック" pitchFamily="34" charset="-128"/>
              </a:rPr>
              <a:t>“pointer to self” in a member function is </a:t>
            </a:r>
            <a:r>
              <a:rPr lang="en-US" altLang="ja-JP" sz="1800" b="1" dirty="0">
                <a:ea typeface="ＭＳ Ｐゴシック" pitchFamily="34" charset="-128"/>
              </a:rPr>
              <a:t>this</a:t>
            </a:r>
            <a:endParaRPr lang="en-US" altLang="en-US" sz="1800" b="1" dirty="0">
              <a:ea typeface="Times New Roman" pitchFamily="18" charset="0"/>
            </a:endParaRPr>
          </a:p>
        </p:txBody>
      </p:sp>
      <p:sp>
        <p:nvSpPr>
          <p:cNvPr id="25"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326CF6B-A96D-4807-A7D0-17CB15FA002C}" type="slidenum">
              <a:rPr lang="en-US" altLang="en-US" sz="1400">
                <a:latin typeface="Arial" panose="020B0604020202020204" pitchFamily="34" charset="0"/>
              </a:rPr>
              <a:pPr eaLnBrk="1" hangingPunct="1">
                <a:spcBef>
                  <a:spcPct val="0"/>
                </a:spcBef>
                <a:buClrTx/>
                <a:buSzTx/>
                <a:buFontTx/>
                <a:buNone/>
              </a:pPr>
              <a:t>50</a:t>
            </a:fld>
            <a:endParaRPr lang="en-US" altLang="en-US" sz="1400">
              <a:latin typeface="Arial" panose="020B0604020202020204" pitchFamily="34" charset="0"/>
            </a:endParaRPr>
          </a:p>
        </p:txBody>
      </p:sp>
      <p:sp>
        <p:nvSpPr>
          <p:cNvPr id="12293" name="Rectangle 4"/>
          <p:cNvSpPr>
            <a:spLocks noChangeArrowheads="1"/>
          </p:cNvSpPr>
          <p:nvPr/>
        </p:nvSpPr>
        <p:spPr bwMode="auto">
          <a:xfrm>
            <a:off x="43434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4" name="Rectangle 5"/>
          <p:cNvSpPr>
            <a:spLocks noChangeArrowheads="1"/>
          </p:cNvSpPr>
          <p:nvPr/>
        </p:nvSpPr>
        <p:spPr bwMode="auto">
          <a:xfrm>
            <a:off x="49530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5" name="Rectangle 6"/>
          <p:cNvSpPr>
            <a:spLocks noChangeArrowheads="1"/>
          </p:cNvSpPr>
          <p:nvPr/>
        </p:nvSpPr>
        <p:spPr bwMode="auto">
          <a:xfrm>
            <a:off x="55626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6" name="Rectangle 7"/>
          <p:cNvSpPr>
            <a:spLocks noChangeArrowheads="1"/>
          </p:cNvSpPr>
          <p:nvPr/>
        </p:nvSpPr>
        <p:spPr bwMode="auto">
          <a:xfrm>
            <a:off x="61722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7" name="Rectangle 8"/>
          <p:cNvSpPr>
            <a:spLocks noChangeArrowheads="1"/>
          </p:cNvSpPr>
          <p:nvPr/>
        </p:nvSpPr>
        <p:spPr bwMode="auto">
          <a:xfrm>
            <a:off x="67818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8" name="Rectangle 9"/>
          <p:cNvSpPr>
            <a:spLocks noChangeArrowheads="1"/>
          </p:cNvSpPr>
          <p:nvPr/>
        </p:nvSpPr>
        <p:spPr bwMode="auto">
          <a:xfrm>
            <a:off x="73914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9" name="Rectangle 10"/>
          <p:cNvSpPr>
            <a:spLocks noChangeArrowheads="1"/>
          </p:cNvSpPr>
          <p:nvPr/>
        </p:nvSpPr>
        <p:spPr bwMode="auto">
          <a:xfrm>
            <a:off x="80010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300" name="Rectangle 11"/>
          <p:cNvSpPr>
            <a:spLocks noChangeArrowheads="1"/>
          </p:cNvSpPr>
          <p:nvPr/>
        </p:nvSpPr>
        <p:spPr bwMode="auto">
          <a:xfrm>
            <a:off x="86106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301" name="Rectangle 12"/>
          <p:cNvSpPr>
            <a:spLocks noChangeArrowheads="1"/>
          </p:cNvSpPr>
          <p:nvPr/>
        </p:nvSpPr>
        <p:spPr bwMode="auto">
          <a:xfrm>
            <a:off x="37338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302" name="Rectangle 13"/>
          <p:cNvSpPr>
            <a:spLocks noChangeArrowheads="1"/>
          </p:cNvSpPr>
          <p:nvPr/>
        </p:nvSpPr>
        <p:spPr bwMode="auto">
          <a:xfrm>
            <a:off x="92202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303" name="Rectangle 14"/>
          <p:cNvSpPr>
            <a:spLocks noChangeArrowheads="1"/>
          </p:cNvSpPr>
          <p:nvPr/>
        </p:nvSpPr>
        <p:spPr bwMode="auto">
          <a:xfrm>
            <a:off x="2743200" y="3962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12304" name="Rectangle 15"/>
          <p:cNvSpPr>
            <a:spLocks noChangeArrowheads="1"/>
          </p:cNvSpPr>
          <p:nvPr/>
        </p:nvSpPr>
        <p:spPr bwMode="auto">
          <a:xfrm>
            <a:off x="3352800" y="3962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2305" name="Line 16"/>
          <p:cNvSpPr>
            <a:spLocks noChangeShapeType="1"/>
          </p:cNvSpPr>
          <p:nvPr/>
        </p:nvSpPr>
        <p:spPr bwMode="auto">
          <a:xfrm>
            <a:off x="3581400" y="4191000"/>
            <a:ext cx="4572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2306" name="Rectangle 17"/>
          <p:cNvSpPr>
            <a:spLocks noChangeArrowheads="1"/>
          </p:cNvSpPr>
          <p:nvPr/>
        </p:nvSpPr>
        <p:spPr bwMode="auto">
          <a:xfrm>
            <a:off x="2133600" y="48006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2307" name="Text Box 19"/>
          <p:cNvSpPr txBox="1">
            <a:spLocks noChangeArrowheads="1"/>
          </p:cNvSpPr>
          <p:nvPr/>
        </p:nvSpPr>
        <p:spPr bwMode="auto">
          <a:xfrm>
            <a:off x="2286000" y="39624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12308" name="Text Box 21"/>
          <p:cNvSpPr txBox="1">
            <a:spLocks noChangeArrowheads="1"/>
          </p:cNvSpPr>
          <p:nvPr/>
        </p:nvSpPr>
        <p:spPr bwMode="auto">
          <a:xfrm>
            <a:off x="1524000" y="4800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this:</a:t>
            </a:r>
          </a:p>
        </p:txBody>
      </p:sp>
      <p:sp>
        <p:nvSpPr>
          <p:cNvPr id="12309" name="Line 22"/>
          <p:cNvSpPr>
            <a:spLocks noChangeShapeType="1"/>
          </p:cNvSpPr>
          <p:nvPr/>
        </p:nvSpPr>
        <p:spPr bwMode="auto">
          <a:xfrm flipV="1">
            <a:off x="2438400" y="41910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2310" name="Rectangle 23"/>
          <p:cNvSpPr>
            <a:spLocks noChangeArrowheads="1"/>
          </p:cNvSpPr>
          <p:nvPr/>
        </p:nvSpPr>
        <p:spPr bwMode="auto">
          <a:xfrm>
            <a:off x="3962400" y="3962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12311" name="Rectangle 25"/>
          <p:cNvSpPr>
            <a:spLocks noChangeArrowheads="1"/>
          </p:cNvSpPr>
          <p:nvPr/>
        </p:nvSpPr>
        <p:spPr bwMode="auto">
          <a:xfrm>
            <a:off x="2133600" y="2971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2312" name="Text Box 26"/>
          <p:cNvSpPr txBox="1">
            <a:spLocks noChangeArrowheads="1"/>
          </p:cNvSpPr>
          <p:nvPr/>
        </p:nvSpPr>
        <p:spPr bwMode="auto">
          <a:xfrm>
            <a:off x="1828800" y="2971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12313" name="Line 27"/>
          <p:cNvSpPr>
            <a:spLocks noChangeShapeType="1"/>
          </p:cNvSpPr>
          <p:nvPr/>
        </p:nvSpPr>
        <p:spPr bwMode="auto">
          <a:xfrm>
            <a:off x="2362200" y="3200400"/>
            <a:ext cx="381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3205539797"/>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a:t>
            </a:r>
            <a:r>
              <a:rPr lang="en-US" altLang="en-US" b="1" smtClean="0">
                <a:ea typeface="ＭＳ Ｐゴシック" pitchFamily="34" charset="-128"/>
              </a:rPr>
              <a:t>this</a:t>
            </a:r>
            <a:r>
              <a:rPr lang="en-US" altLang="en-US" smtClean="0">
                <a:ea typeface="ＭＳ Ｐゴシック" pitchFamily="34" charset="-128"/>
              </a:rPr>
              <a:t> pointer</a:t>
            </a:r>
          </a:p>
        </p:txBody>
      </p:sp>
      <p:sp>
        <p:nvSpPr>
          <p:cNvPr id="69635" name="Rectangle 3"/>
          <p:cNvSpPr>
            <a:spLocks noGrp="1" noChangeArrowheads="1"/>
          </p:cNvSpPr>
          <p:nvPr>
            <p:ph idx="1"/>
          </p:nvPr>
        </p:nvSpPr>
        <p:spPr/>
        <p:txBody>
          <a:bodyPr/>
          <a:lstStyle/>
          <a:p>
            <a:pPr eaLnBrk="1" hangingPunct="1">
              <a:lnSpc>
                <a:spcPct val="80000"/>
              </a:lnSpc>
              <a:buFontTx/>
              <a:buNone/>
              <a:defRPr/>
            </a:pPr>
            <a:r>
              <a:rPr lang="en-US" altLang="en-US" sz="1800" b="1" dirty="0">
                <a:ea typeface="ＭＳ Ｐゴシック" pitchFamily="34" charset="-128"/>
              </a:rPr>
              <a:t>vector&amp; vector::operator=(const vector&amp; a)</a:t>
            </a:r>
          </a:p>
          <a:p>
            <a:pPr eaLnBrk="1" hangingPunct="1">
              <a:lnSpc>
                <a:spcPct val="80000"/>
              </a:lnSpc>
              <a:buFontTx/>
              <a:buNone/>
              <a:defRPr/>
            </a:pPr>
            <a:r>
              <a:rPr lang="en-US" altLang="en-US" sz="1800" b="1" dirty="0">
                <a:ea typeface="ＭＳ Ｐゴシック" pitchFamily="34" charset="-128"/>
              </a:rPr>
              <a:t>	// </a:t>
            </a:r>
            <a:r>
              <a:rPr lang="en-US" altLang="en-US" sz="1800" i="1" dirty="0">
                <a:ea typeface="ＭＳ Ｐゴシック" pitchFamily="34" charset="-128"/>
              </a:rPr>
              <a:t>like copy constructor, but we must deal with old elements</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 </a:t>
            </a:r>
            <a:r>
              <a:rPr lang="en-US" altLang="en-US" sz="1800"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return *this;	// </a:t>
            </a:r>
            <a:r>
              <a:rPr lang="en-US" altLang="en-US" sz="1800" i="1" dirty="0">
                <a:ea typeface="ＭＳ Ｐゴシック" pitchFamily="34" charset="-128"/>
              </a:rPr>
              <a:t>by convention,</a:t>
            </a:r>
          </a:p>
          <a:p>
            <a:pPr eaLnBrk="1" hangingPunct="1">
              <a:lnSpc>
                <a:spcPct val="80000"/>
              </a:lnSpc>
              <a:buFontTx/>
              <a:buNone/>
              <a:defRPr/>
            </a:pPr>
            <a:r>
              <a:rPr lang="en-US" altLang="en-US" sz="1800" dirty="0">
                <a:ea typeface="ＭＳ Ｐゴシック" pitchFamily="34" charset="-128"/>
              </a:rPr>
              <a:t>			// </a:t>
            </a:r>
            <a:r>
              <a:rPr lang="en-US" altLang="en-US" sz="1800" i="1" dirty="0">
                <a:ea typeface="ＭＳ Ｐゴシック" pitchFamily="34" charset="-128"/>
              </a:rPr>
              <a:t>assignment returns a reference to its object:</a:t>
            </a:r>
            <a:r>
              <a:rPr lang="en-US" altLang="en-US" sz="1800" b="1" i="1" dirty="0">
                <a:ea typeface="ＭＳ Ｐゴシック" pitchFamily="34" charset="-128"/>
              </a:rPr>
              <a:t> *this</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endParaRPr lang="en-US" altLang="en-US" sz="1800" b="1" dirty="0">
              <a:ea typeface="ＭＳ Ｐゴシック" pitchFamily="34" charset="-128"/>
            </a:endParaRPr>
          </a:p>
          <a:p>
            <a:pPr eaLnBrk="1" hangingPunct="1">
              <a:lnSpc>
                <a:spcPct val="80000"/>
              </a:lnSpc>
              <a:buFontTx/>
              <a:buNone/>
              <a:defRPr/>
            </a:pPr>
            <a:r>
              <a:rPr lang="en-US" altLang="en-US" sz="1800" b="1" dirty="0">
                <a:ea typeface="ＭＳ Ｐゴシック" pitchFamily="34" charset="-128"/>
              </a:rPr>
              <a:t>void f(vector v1, vector v2, vector v3)</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 </a:t>
            </a:r>
            <a:r>
              <a:rPr lang="en-US" altLang="en-US" sz="1800"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v1 = v2 = v3;	// </a:t>
            </a:r>
            <a:r>
              <a:rPr lang="en-US" altLang="en-US" sz="1800" i="1" dirty="0">
                <a:ea typeface="ＭＳ Ｐゴシック" pitchFamily="34" charset="-128"/>
              </a:rPr>
              <a:t>rare use made possible by </a:t>
            </a:r>
            <a:r>
              <a:rPr lang="en-US" altLang="en-US" sz="1800" b="1" i="1" dirty="0">
                <a:ea typeface="ＭＳ Ｐゴシック" pitchFamily="34" charset="-128"/>
              </a:rPr>
              <a:t>operator=()</a:t>
            </a:r>
            <a:r>
              <a:rPr lang="en-US" altLang="en-US" sz="1800" i="1" dirty="0">
                <a:ea typeface="ＭＳ Ｐゴシック" pitchFamily="34" charset="-128"/>
              </a:rPr>
              <a:t> returning </a:t>
            </a:r>
            <a:r>
              <a:rPr lang="en-US" altLang="en-US" sz="1800" b="1" i="1" dirty="0">
                <a:ea typeface="ＭＳ Ｐゴシック" pitchFamily="34" charset="-128"/>
              </a:rPr>
              <a:t>*this</a:t>
            </a:r>
          </a:p>
          <a:p>
            <a:pPr eaLnBrk="1" hangingPunct="1">
              <a:lnSpc>
                <a:spcPct val="80000"/>
              </a:lnSpc>
              <a:buFontTx/>
              <a:buNone/>
              <a:defRPr/>
            </a:pPr>
            <a:r>
              <a:rPr lang="en-US" altLang="en-US" sz="1800" b="1" dirty="0">
                <a:ea typeface="ＭＳ Ｐゴシック" pitchFamily="34" charset="-128"/>
              </a:rPr>
              <a:t>	// </a:t>
            </a:r>
            <a:r>
              <a:rPr lang="en-US" altLang="en-US" sz="1800"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endParaRPr lang="en-US" altLang="en-US" sz="1800" dirty="0">
              <a:ea typeface="ＭＳ Ｐゴシック" pitchFamily="34" charset="-128"/>
            </a:endParaRPr>
          </a:p>
          <a:p>
            <a:pPr eaLnBrk="1" hangingPunct="1">
              <a:lnSpc>
                <a:spcPct val="80000"/>
              </a:lnSpc>
              <a:defRPr/>
            </a:pPr>
            <a:r>
              <a:rPr lang="en-US" altLang="en-US" dirty="0">
                <a:ea typeface="ＭＳ Ｐゴシック" pitchFamily="34" charset="-128"/>
              </a:rPr>
              <a:t>The </a:t>
            </a:r>
            <a:r>
              <a:rPr lang="en-US" altLang="en-US" b="1" dirty="0">
                <a:ea typeface="ＭＳ Ｐゴシック" pitchFamily="34" charset="-128"/>
              </a:rPr>
              <a:t>this</a:t>
            </a:r>
            <a:r>
              <a:rPr lang="en-US" altLang="en-US" dirty="0">
                <a:ea typeface="ＭＳ Ｐゴシック" pitchFamily="34" charset="-128"/>
              </a:rPr>
              <a:t> pointer has uses that are less obscure </a:t>
            </a:r>
          </a:p>
          <a:p>
            <a:pPr lvl="1" eaLnBrk="1" hangingPunct="1">
              <a:lnSpc>
                <a:spcPct val="80000"/>
              </a:lnSpc>
              <a:defRPr/>
            </a:pPr>
            <a:r>
              <a:rPr lang="en-US" altLang="en-US" sz="1800" dirty="0">
                <a:ea typeface="Times New Roman" pitchFamily="18" charset="0"/>
              </a:rPr>
              <a:t>one of which we</a:t>
            </a:r>
            <a:r>
              <a:rPr lang="en-US" altLang="ja-JP" sz="1800" dirty="0">
                <a:ea typeface="ＭＳ Ｐゴシック" pitchFamily="34" charset="-128"/>
              </a:rPr>
              <a:t>’ll get to in two minutes</a:t>
            </a:r>
          </a:p>
          <a:p>
            <a:pPr eaLnBrk="1" hangingPunct="1">
              <a:lnSpc>
                <a:spcPct val="80000"/>
              </a:lnSpc>
              <a:defRPr/>
            </a:pPr>
            <a:endParaRPr lang="en-US" altLang="en-US" sz="18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2D4668D-102C-4F90-B419-BA01B004C480}" type="slidenum">
              <a:rPr lang="en-US" altLang="en-US" sz="1400">
                <a:latin typeface="Arial" panose="020B0604020202020204" pitchFamily="34" charset="0"/>
              </a:rPr>
              <a:pPr eaLnBrk="1" hangingPunct="1">
                <a:spcBef>
                  <a:spcPct val="0"/>
                </a:spcBef>
                <a:buClrTx/>
                <a:buSzTx/>
                <a:buFontTx/>
                <a:buNone/>
              </a:pPr>
              <a:t>51</a:t>
            </a:fld>
            <a:endParaRPr lang="en-US" altLang="en-US" sz="1400">
              <a:latin typeface="Arial" panose="020B0604020202020204" pitchFamily="34" charset="0"/>
            </a:endParaRPr>
          </a:p>
        </p:txBody>
      </p:sp>
    </p:spTree>
    <p:extLst>
      <p:ext uri="{BB962C8B-B14F-4D97-AF65-F5344CB8AC3E}">
        <p14:creationId xmlns:p14="http://schemas.microsoft.com/office/powerpoint/2010/main" val="76647604"/>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Assignment</a:t>
            </a:r>
          </a:p>
        </p:txBody>
      </p:sp>
      <p:sp>
        <p:nvSpPr>
          <p:cNvPr id="3" name="Content Placeholder 2"/>
          <p:cNvSpPr>
            <a:spLocks noGrp="1"/>
          </p:cNvSpPr>
          <p:nvPr>
            <p:ph idx="1"/>
          </p:nvPr>
        </p:nvSpPr>
        <p:spPr/>
        <p:txBody>
          <a:bodyPr/>
          <a:lstStyle/>
          <a:p>
            <a:pPr eaLnBrk="1" hangingPunct="1">
              <a:defRPr/>
            </a:pPr>
            <a:r>
              <a:rPr lang="en-US" altLang="en-US" dirty="0" smtClean="0">
                <a:ea typeface="ＭＳ Ｐゴシック" pitchFamily="34" charset="-128"/>
              </a:rPr>
              <a:t>Copy and swap is a powerful general idea</a:t>
            </a:r>
          </a:p>
          <a:p>
            <a:pPr eaLnBrk="1" hangingPunct="1">
              <a:lnSpc>
                <a:spcPct val="80000"/>
              </a:lnSpc>
              <a:buFont typeface="Wingdings" panose="05000000000000000000" pitchFamily="2" charset="2"/>
              <a:buNone/>
              <a:defRPr/>
            </a:pPr>
            <a:endParaRPr lang="en-US" altLang="en-US" sz="2000" b="1" dirty="0">
              <a:ea typeface="ＭＳ Ｐゴシック" pitchFamily="34" charset="-128"/>
            </a:endParaRPr>
          </a:p>
          <a:p>
            <a:pPr eaLnBrk="1" hangingPunct="1">
              <a:lnSpc>
                <a:spcPct val="80000"/>
              </a:lnSpc>
              <a:buFont typeface="Wingdings" panose="05000000000000000000" pitchFamily="2" charset="2"/>
              <a:buNone/>
              <a:defRPr/>
            </a:pPr>
            <a:r>
              <a:rPr lang="en-US" altLang="en-US" sz="2000" b="1" dirty="0">
                <a:ea typeface="ＭＳ Ｐゴシック" pitchFamily="34" charset="-128"/>
              </a:rPr>
              <a:t>vector&amp; vector::operator=(const vector&amp; a)</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 </a:t>
            </a:r>
            <a:r>
              <a:rPr lang="en-US" altLang="en-US" sz="2000" i="1" dirty="0">
                <a:ea typeface="ＭＳ Ｐゴシック" pitchFamily="34" charset="-128"/>
              </a:rPr>
              <a:t>like copy constructor, but we must deal with old elements</a:t>
            </a:r>
          </a:p>
          <a:p>
            <a:pPr eaLnBrk="1" hangingPunct="1">
              <a:lnSpc>
                <a:spcPct val="80000"/>
              </a:lnSpc>
              <a:buFont typeface="Wingdings" panose="05000000000000000000" pitchFamily="2" charset="2"/>
              <a:buNone/>
              <a:defRPr/>
            </a:pPr>
            <a:r>
              <a:rPr lang="en-US" altLang="en-US" sz="2000" dirty="0">
                <a:ea typeface="ＭＳ Ｐゴシック" pitchFamily="34" charset="-128"/>
              </a:rPr>
              <a:t>	// </a:t>
            </a:r>
            <a:r>
              <a:rPr lang="en-US" altLang="en-US" sz="2000" i="1" dirty="0">
                <a:ea typeface="ＭＳ Ｐゴシック" pitchFamily="34" charset="-128"/>
              </a:rPr>
              <a:t>make a copy of </a:t>
            </a:r>
            <a:r>
              <a:rPr lang="en-US" altLang="en-US" sz="2000" b="1" i="1" dirty="0">
                <a:ea typeface="ＭＳ Ｐゴシック" pitchFamily="34" charset="-128"/>
              </a:rPr>
              <a:t>a</a:t>
            </a:r>
            <a:r>
              <a:rPr lang="en-US" altLang="en-US" sz="2000" i="1" dirty="0">
                <a:ea typeface="ＭＳ Ｐゴシック" pitchFamily="34" charset="-128"/>
              </a:rPr>
              <a:t> then replace the current </a:t>
            </a:r>
            <a:r>
              <a:rPr lang="en-US" altLang="en-US" sz="2000" b="1" i="1" dirty="0" err="1">
                <a:ea typeface="ＭＳ Ｐゴシック" pitchFamily="34" charset="-128"/>
              </a:rPr>
              <a:t>sz</a:t>
            </a:r>
            <a:r>
              <a:rPr lang="en-US" altLang="en-US" sz="2000" i="1" dirty="0">
                <a:ea typeface="ＭＳ Ｐゴシック" pitchFamily="34" charset="-128"/>
              </a:rPr>
              <a:t> and </a:t>
            </a:r>
            <a:r>
              <a:rPr lang="en-US" altLang="en-US" sz="2000" b="1" i="1" dirty="0" err="1">
                <a:ea typeface="ＭＳ Ｐゴシック" pitchFamily="34" charset="-128"/>
              </a:rPr>
              <a:t>elem</a:t>
            </a:r>
            <a:r>
              <a:rPr lang="en-US" altLang="en-US" sz="2000" i="1" dirty="0">
                <a:ea typeface="ＭＳ Ｐゴシック" pitchFamily="34" charset="-128"/>
              </a:rPr>
              <a:t> with </a:t>
            </a:r>
            <a:r>
              <a:rPr lang="en-US" altLang="en-US" sz="2000" b="1" i="1" dirty="0">
                <a:ea typeface="ＭＳ Ｐゴシック" pitchFamily="34" charset="-128"/>
              </a:rPr>
              <a:t>a</a:t>
            </a:r>
            <a:r>
              <a:rPr lang="en-US" altLang="ja-JP" sz="2000" i="1" dirty="0">
                <a:ea typeface="ＭＳ Ｐゴシック" pitchFamily="34" charset="-128"/>
              </a:rPr>
              <a:t>’s</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double* p = new double[a.sz];			// </a:t>
            </a:r>
            <a:r>
              <a:rPr lang="en-US" altLang="en-US" sz="2000" i="1" dirty="0">
                <a:ea typeface="ＭＳ Ｐゴシック" pitchFamily="34" charset="-128"/>
              </a:rPr>
              <a:t>allocate new space</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for (int </a:t>
            </a:r>
            <a:r>
              <a:rPr lang="en-US" altLang="en-US" sz="2000" b="1" dirty="0" err="1">
                <a:ea typeface="ＭＳ Ｐゴシック" pitchFamily="34" charset="-128"/>
              </a:rPr>
              <a:t>i</a:t>
            </a:r>
            <a:r>
              <a:rPr lang="en-US" altLang="en-US" sz="2000" b="1" dirty="0">
                <a:ea typeface="ＭＳ Ｐゴシック" pitchFamily="34" charset="-128"/>
              </a:rPr>
              <a:t> = 0; </a:t>
            </a:r>
            <a:r>
              <a:rPr lang="en-US" altLang="en-US" sz="2000" b="1" dirty="0" err="1">
                <a:ea typeface="ＭＳ Ｐゴシック" pitchFamily="34" charset="-128"/>
              </a:rPr>
              <a:t>i</a:t>
            </a:r>
            <a:r>
              <a:rPr lang="en-US" altLang="en-US" sz="2000" b="1" dirty="0">
                <a:ea typeface="ＭＳ Ｐゴシック" pitchFamily="34" charset="-128"/>
              </a:rPr>
              <a:t>&lt;a.sz; ++</a:t>
            </a:r>
            <a:r>
              <a:rPr lang="en-US" altLang="en-US" sz="2000" b="1" dirty="0" err="1">
                <a:ea typeface="ＭＳ Ｐゴシック" pitchFamily="34" charset="-128"/>
              </a:rPr>
              <a:t>i</a:t>
            </a:r>
            <a:r>
              <a:rPr lang="en-US" altLang="en-US" sz="2000" b="1" dirty="0">
                <a:ea typeface="ＭＳ Ｐゴシック" pitchFamily="34" charset="-128"/>
              </a:rPr>
              <a:t>) p[</a:t>
            </a:r>
            <a:r>
              <a:rPr lang="en-US" altLang="en-US" sz="2000" b="1" dirty="0" err="1">
                <a:ea typeface="ＭＳ Ｐゴシック" pitchFamily="34" charset="-128"/>
              </a:rPr>
              <a:t>i</a:t>
            </a:r>
            <a:r>
              <a:rPr lang="en-US" altLang="en-US" sz="2000" b="1" dirty="0">
                <a:ea typeface="ＭＳ Ｐゴシック" pitchFamily="34" charset="-128"/>
              </a:rPr>
              <a:t>] = </a:t>
            </a:r>
            <a:r>
              <a:rPr lang="en-US" altLang="en-US" sz="2000" b="1" dirty="0" err="1">
                <a:ea typeface="ＭＳ Ｐゴシック" pitchFamily="34" charset="-128"/>
              </a:rPr>
              <a:t>a.elem</a:t>
            </a:r>
            <a:r>
              <a:rPr lang="en-US" altLang="en-US" sz="2000" b="1" dirty="0">
                <a:ea typeface="ＭＳ Ｐゴシック" pitchFamily="34" charset="-128"/>
              </a:rPr>
              <a:t>[</a:t>
            </a:r>
            <a:r>
              <a:rPr lang="en-US" altLang="en-US" sz="2000" b="1" dirty="0" err="1">
                <a:ea typeface="ＭＳ Ｐゴシック" pitchFamily="34" charset="-128"/>
              </a:rPr>
              <a:t>i</a:t>
            </a:r>
            <a:r>
              <a:rPr lang="en-US" altLang="en-US" sz="2000" b="1" dirty="0">
                <a:ea typeface="ＭＳ Ｐゴシック" pitchFamily="34" charset="-128"/>
              </a:rPr>
              <a:t>];	// </a:t>
            </a:r>
            <a:r>
              <a:rPr lang="en-US" altLang="en-US" sz="2000" i="1" dirty="0">
                <a:ea typeface="ＭＳ Ｐゴシック" pitchFamily="34" charset="-128"/>
              </a:rPr>
              <a:t>copy elements</a:t>
            </a:r>
            <a:endParaRPr lang="en-US" altLang="en-US" sz="2000" b="1" i="1" dirty="0">
              <a:ea typeface="ＭＳ Ｐゴシック" pitchFamily="34" charset="-128"/>
            </a:endParaRPr>
          </a:p>
          <a:p>
            <a:pPr eaLnBrk="1" hangingPunct="1">
              <a:lnSpc>
                <a:spcPct val="80000"/>
              </a:lnSpc>
              <a:buFont typeface="Wingdings" panose="05000000000000000000" pitchFamily="2" charset="2"/>
              <a:buNone/>
              <a:defRPr/>
            </a:pPr>
            <a:r>
              <a:rPr lang="en-US" altLang="en-US" sz="2000" b="1" dirty="0">
                <a:ea typeface="ＭＳ Ｐゴシック" pitchFamily="34" charset="-128"/>
              </a:rPr>
              <a:t>	delete[ ]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err="1">
                <a:ea typeface="ＭＳ Ｐゴシック" pitchFamily="34" charset="-128"/>
              </a:rPr>
              <a:t>deallocate</a:t>
            </a:r>
            <a:r>
              <a:rPr lang="en-US" altLang="en-US" sz="2000" i="1" dirty="0">
                <a:ea typeface="ＭＳ Ｐゴシック" pitchFamily="34" charset="-128"/>
              </a:rPr>
              <a:t> old space</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a:t>
            </a:r>
            <a:r>
              <a:rPr lang="en-US" altLang="en-US" sz="2000" b="1" dirty="0" err="1">
                <a:ea typeface="ＭＳ Ｐゴシック" pitchFamily="34" charset="-128"/>
              </a:rPr>
              <a:t>sz</a:t>
            </a:r>
            <a:r>
              <a:rPr lang="en-US" altLang="en-US" sz="2000" b="1" dirty="0">
                <a:ea typeface="ＭＳ Ｐゴシック" pitchFamily="34" charset="-128"/>
              </a:rPr>
              <a:t> = a.sz;					// </a:t>
            </a:r>
            <a:r>
              <a:rPr lang="en-US" altLang="en-US" sz="2000" i="1" dirty="0">
                <a:ea typeface="ＭＳ Ｐゴシック" pitchFamily="34" charset="-128"/>
              </a:rPr>
              <a:t>set new size</a:t>
            </a:r>
          </a:p>
          <a:p>
            <a:pPr eaLnBrk="1" hangingPunct="1">
              <a:lnSpc>
                <a:spcPct val="80000"/>
              </a:lnSpc>
              <a:buFont typeface="Wingdings" panose="05000000000000000000" pitchFamily="2" charset="2"/>
              <a:buNone/>
              <a:defRPr/>
            </a:pPr>
            <a:r>
              <a:rPr lang="en-US" altLang="en-US" sz="2000" dirty="0">
                <a:ea typeface="ＭＳ Ｐゴシック" pitchFamily="34" charset="-128"/>
              </a:rPr>
              <a:t>	</a:t>
            </a:r>
            <a:r>
              <a:rPr lang="en-US" altLang="en-US" sz="2000" b="1" dirty="0" err="1">
                <a:ea typeface="ＭＳ Ｐゴシック" pitchFamily="34" charset="-128"/>
              </a:rPr>
              <a:t>elem</a:t>
            </a:r>
            <a:r>
              <a:rPr lang="en-US" altLang="en-US" sz="2000" b="1" dirty="0">
                <a:ea typeface="ＭＳ Ｐゴシック" pitchFamily="34" charset="-128"/>
              </a:rPr>
              <a:t> = p;	</a:t>
            </a:r>
            <a:r>
              <a:rPr lang="en-US" altLang="en-US" sz="2000" dirty="0">
                <a:ea typeface="ＭＳ Ｐゴシック" pitchFamily="34" charset="-128"/>
              </a:rPr>
              <a:t>				// </a:t>
            </a:r>
            <a:r>
              <a:rPr lang="en-US" altLang="en-US" sz="2000" i="1" dirty="0">
                <a:ea typeface="ＭＳ Ｐゴシック" pitchFamily="34" charset="-128"/>
              </a:rPr>
              <a:t>set new elements</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return *this; </a:t>
            </a: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return a self-reference</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a:t>
            </a:r>
          </a:p>
          <a:p>
            <a:pPr eaLnBrk="1" hangingPunct="1">
              <a:defRPr/>
            </a:pPr>
            <a:endParaRPr lang="en-US" altLang="en-US" dirty="0" smtClean="0">
              <a:ea typeface="ＭＳ Ｐゴシック" pitchFamily="34" charset="-128"/>
            </a:endParaRP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8193DB1-16F4-4E8A-8EBE-623F664AEFA9}" type="slidenum">
              <a:rPr lang="en-US" altLang="en-US" sz="1400">
                <a:latin typeface="Arial" panose="020B0604020202020204" pitchFamily="34" charset="0"/>
              </a:rPr>
              <a:pPr eaLnBrk="1" hangingPunct="1">
                <a:spcBef>
                  <a:spcPct val="0"/>
                </a:spcBef>
                <a:buClrTx/>
                <a:buSzTx/>
                <a:buFontTx/>
                <a:buNone/>
              </a:pPr>
              <a:t>52</a:t>
            </a:fld>
            <a:endParaRPr lang="en-US" altLang="en-US" sz="1400">
              <a:latin typeface="Arial" panose="020B0604020202020204" pitchFamily="34" charset="0"/>
            </a:endParaRPr>
          </a:p>
        </p:txBody>
      </p:sp>
    </p:spTree>
    <p:extLst>
      <p:ext uri="{BB962C8B-B14F-4D97-AF65-F5344CB8AC3E}">
        <p14:creationId xmlns:p14="http://schemas.microsoft.com/office/powerpoint/2010/main" val="2284046014"/>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Optimize assignment</a:t>
            </a:r>
          </a:p>
        </p:txBody>
      </p:sp>
      <p:sp>
        <p:nvSpPr>
          <p:cNvPr id="70659" name="Rectangle 3"/>
          <p:cNvSpPr>
            <a:spLocks noGrp="1" noChangeArrowheads="1"/>
          </p:cNvSpPr>
          <p:nvPr>
            <p:ph idx="1"/>
          </p:nvPr>
        </p:nvSpPr>
        <p:spPr/>
        <p:txBody>
          <a:bodyPr/>
          <a:lstStyle/>
          <a:p>
            <a:pPr eaLnBrk="1" hangingPunct="1">
              <a:defRPr/>
            </a:pPr>
            <a:r>
              <a:rPr lang="en-US" altLang="ja-JP" dirty="0">
                <a:ea typeface="ＭＳ Ｐゴシック" pitchFamily="34" charset="-128"/>
              </a:rPr>
              <a:t>“Copy and swap” is the most general idea</a:t>
            </a:r>
          </a:p>
          <a:p>
            <a:pPr lvl="1" eaLnBrk="1" hangingPunct="1">
              <a:defRPr/>
            </a:pPr>
            <a:r>
              <a:rPr lang="en-US" altLang="en-US" sz="2000" dirty="0">
                <a:ea typeface="Times New Roman" pitchFamily="18" charset="0"/>
              </a:rPr>
              <a:t>but not always the most efficient</a:t>
            </a:r>
          </a:p>
          <a:p>
            <a:pPr lvl="1" eaLnBrk="1" hangingPunct="1">
              <a:defRPr/>
            </a:pPr>
            <a:r>
              <a:rPr lang="en-US" altLang="en-US" sz="2000" dirty="0">
                <a:ea typeface="Times New Roman" pitchFamily="18" charset="0"/>
              </a:rPr>
              <a:t>What if there already is sufficient space in the target vector?</a:t>
            </a:r>
          </a:p>
          <a:p>
            <a:pPr lvl="2" eaLnBrk="1" hangingPunct="1">
              <a:defRPr/>
            </a:pPr>
            <a:r>
              <a:rPr lang="en-US" altLang="en-US" sz="1800" dirty="0">
                <a:ea typeface="Times New Roman" pitchFamily="18" charset="0"/>
              </a:rPr>
              <a:t>Then just copy!</a:t>
            </a:r>
          </a:p>
          <a:p>
            <a:pPr lvl="2" eaLnBrk="1" hangingPunct="1">
              <a:defRPr/>
            </a:pPr>
            <a:r>
              <a:rPr lang="en-US" altLang="en-US" sz="1800" dirty="0">
                <a:ea typeface="Times New Roman" pitchFamily="18" charset="0"/>
              </a:rPr>
              <a:t>For example: </a:t>
            </a:r>
            <a:r>
              <a:rPr lang="en-US" altLang="en-US" sz="1800" b="1" dirty="0">
                <a:ea typeface="Times New Roman" pitchFamily="18" charset="0"/>
              </a:rPr>
              <a:t>a = b;</a:t>
            </a:r>
          </a:p>
        </p:txBody>
      </p:sp>
      <p:sp>
        <p:nvSpPr>
          <p:cNvPr id="26"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04C046F-2544-432F-8429-A5DB6C92D199}" type="slidenum">
              <a:rPr lang="en-US" altLang="en-US" sz="1400">
                <a:latin typeface="Arial" panose="020B0604020202020204" pitchFamily="34" charset="0"/>
              </a:rPr>
              <a:pPr eaLnBrk="1" hangingPunct="1">
                <a:spcBef>
                  <a:spcPct val="0"/>
                </a:spcBef>
                <a:buClrTx/>
                <a:buSzTx/>
                <a:buFontTx/>
                <a:buNone/>
              </a:pPr>
              <a:t>53</a:t>
            </a:fld>
            <a:endParaRPr lang="en-US" altLang="en-US" sz="1400">
              <a:latin typeface="Arial" panose="020B0604020202020204" pitchFamily="34" charset="0"/>
            </a:endParaRPr>
          </a:p>
        </p:txBody>
      </p:sp>
      <p:sp>
        <p:nvSpPr>
          <p:cNvPr id="15365" name="Rectangle 4"/>
          <p:cNvSpPr>
            <a:spLocks noChangeArrowheads="1"/>
          </p:cNvSpPr>
          <p:nvPr/>
        </p:nvSpPr>
        <p:spPr bwMode="auto">
          <a:xfrm>
            <a:off x="2286000" y="4648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6" name="Rectangle 5"/>
          <p:cNvSpPr>
            <a:spLocks noChangeArrowheads="1"/>
          </p:cNvSpPr>
          <p:nvPr/>
        </p:nvSpPr>
        <p:spPr bwMode="auto">
          <a:xfrm>
            <a:off x="22860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7" name="Rectangle 6"/>
          <p:cNvSpPr>
            <a:spLocks noChangeArrowheads="1"/>
          </p:cNvSpPr>
          <p:nvPr/>
        </p:nvSpPr>
        <p:spPr bwMode="auto">
          <a:xfrm>
            <a:off x="2286000" y="5410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8" name="Rectangle 7"/>
          <p:cNvSpPr>
            <a:spLocks noChangeArrowheads="1"/>
          </p:cNvSpPr>
          <p:nvPr/>
        </p:nvSpPr>
        <p:spPr bwMode="auto">
          <a:xfrm>
            <a:off x="4114800" y="57150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9" name="Rectangle 8"/>
          <p:cNvSpPr>
            <a:spLocks noChangeArrowheads="1"/>
          </p:cNvSpPr>
          <p:nvPr/>
        </p:nvSpPr>
        <p:spPr bwMode="auto">
          <a:xfrm>
            <a:off x="4800600" y="57150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0" name="Rectangle 9"/>
          <p:cNvSpPr>
            <a:spLocks noChangeArrowheads="1"/>
          </p:cNvSpPr>
          <p:nvPr/>
        </p:nvSpPr>
        <p:spPr bwMode="auto">
          <a:xfrm>
            <a:off x="5486400" y="5715000"/>
            <a:ext cx="762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1" name="Rectangle 10"/>
          <p:cNvSpPr>
            <a:spLocks noChangeArrowheads="1"/>
          </p:cNvSpPr>
          <p:nvPr/>
        </p:nvSpPr>
        <p:spPr bwMode="auto">
          <a:xfrm>
            <a:off x="6934200" y="5715000"/>
            <a:ext cx="24384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2" name="Rectangle 11"/>
          <p:cNvSpPr>
            <a:spLocks noChangeArrowheads="1"/>
          </p:cNvSpPr>
          <p:nvPr/>
        </p:nvSpPr>
        <p:spPr bwMode="auto">
          <a:xfrm>
            <a:off x="6248400" y="57150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3" name="Line 12"/>
          <p:cNvSpPr>
            <a:spLocks noChangeShapeType="1"/>
          </p:cNvSpPr>
          <p:nvPr/>
        </p:nvSpPr>
        <p:spPr bwMode="auto">
          <a:xfrm>
            <a:off x="2667000" y="52578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5374" name="Text Box 13"/>
          <p:cNvSpPr txBox="1">
            <a:spLocks noChangeArrowheads="1"/>
          </p:cNvSpPr>
          <p:nvPr/>
        </p:nvSpPr>
        <p:spPr bwMode="auto">
          <a:xfrm>
            <a:off x="6858000" y="54102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sz:</a:t>
            </a:r>
          </a:p>
        </p:txBody>
      </p:sp>
      <p:sp>
        <p:nvSpPr>
          <p:cNvPr id="15375" name="Rectangle 14"/>
          <p:cNvSpPr>
            <a:spLocks noChangeArrowheads="1"/>
          </p:cNvSpPr>
          <p:nvPr/>
        </p:nvSpPr>
        <p:spPr bwMode="auto">
          <a:xfrm>
            <a:off x="3276600" y="3886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6" name="Rectangle 15"/>
          <p:cNvSpPr>
            <a:spLocks noChangeArrowheads="1"/>
          </p:cNvSpPr>
          <p:nvPr/>
        </p:nvSpPr>
        <p:spPr bwMode="auto">
          <a:xfrm>
            <a:off x="3276600" y="4267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7" name="Rectangle 16"/>
          <p:cNvSpPr>
            <a:spLocks noChangeArrowheads="1"/>
          </p:cNvSpPr>
          <p:nvPr/>
        </p:nvSpPr>
        <p:spPr bwMode="auto">
          <a:xfrm>
            <a:off x="3276600" y="4648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8" name="Rectangle 17"/>
          <p:cNvSpPr>
            <a:spLocks noChangeArrowheads="1"/>
          </p:cNvSpPr>
          <p:nvPr/>
        </p:nvSpPr>
        <p:spPr bwMode="auto">
          <a:xfrm>
            <a:off x="5105400" y="4724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9" name="Rectangle 18"/>
          <p:cNvSpPr>
            <a:spLocks noChangeArrowheads="1"/>
          </p:cNvSpPr>
          <p:nvPr/>
        </p:nvSpPr>
        <p:spPr bwMode="auto">
          <a:xfrm>
            <a:off x="5791200" y="4724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80" name="Rectangle 19"/>
          <p:cNvSpPr>
            <a:spLocks noChangeArrowheads="1"/>
          </p:cNvSpPr>
          <p:nvPr/>
        </p:nvSpPr>
        <p:spPr bwMode="auto">
          <a:xfrm>
            <a:off x="6477000" y="4724400"/>
            <a:ext cx="762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81" name="Rectangle 20"/>
          <p:cNvSpPr>
            <a:spLocks noChangeArrowheads="1"/>
          </p:cNvSpPr>
          <p:nvPr/>
        </p:nvSpPr>
        <p:spPr bwMode="auto">
          <a:xfrm>
            <a:off x="7924800" y="4724400"/>
            <a:ext cx="14478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82" name="Rectangle 21"/>
          <p:cNvSpPr>
            <a:spLocks noChangeArrowheads="1"/>
          </p:cNvSpPr>
          <p:nvPr/>
        </p:nvSpPr>
        <p:spPr bwMode="auto">
          <a:xfrm>
            <a:off x="7239000" y="4724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83" name="Line 22"/>
          <p:cNvSpPr>
            <a:spLocks noChangeShapeType="1"/>
          </p:cNvSpPr>
          <p:nvPr/>
        </p:nvSpPr>
        <p:spPr bwMode="auto">
          <a:xfrm>
            <a:off x="3657600" y="44958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5384" name="Text Box 23"/>
          <p:cNvSpPr txBox="1">
            <a:spLocks noChangeArrowheads="1"/>
          </p:cNvSpPr>
          <p:nvPr/>
        </p:nvSpPr>
        <p:spPr bwMode="auto">
          <a:xfrm>
            <a:off x="7848600" y="44196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sz:</a:t>
            </a:r>
          </a:p>
        </p:txBody>
      </p:sp>
      <p:sp>
        <p:nvSpPr>
          <p:cNvPr id="15385" name="Text Box 24"/>
          <p:cNvSpPr txBox="1">
            <a:spLocks noChangeArrowheads="1"/>
          </p:cNvSpPr>
          <p:nvPr/>
        </p:nvSpPr>
        <p:spPr bwMode="auto">
          <a:xfrm>
            <a:off x="2819400" y="3886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b:</a:t>
            </a:r>
          </a:p>
        </p:txBody>
      </p:sp>
      <p:sp>
        <p:nvSpPr>
          <p:cNvPr id="15386" name="Text Box 25"/>
          <p:cNvSpPr txBox="1">
            <a:spLocks noChangeArrowheads="1"/>
          </p:cNvSpPr>
          <p:nvPr/>
        </p:nvSpPr>
        <p:spPr bwMode="auto">
          <a:xfrm>
            <a:off x="1828800" y="4648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Tree>
    <p:extLst>
      <p:ext uri="{BB962C8B-B14F-4D97-AF65-F5344CB8AC3E}">
        <p14:creationId xmlns:p14="http://schemas.microsoft.com/office/powerpoint/2010/main" val="2199062219"/>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Optimized assignment</a:t>
            </a:r>
          </a:p>
        </p:txBody>
      </p:sp>
      <p:sp>
        <p:nvSpPr>
          <p:cNvPr id="71683" name="Rectangle 3"/>
          <p:cNvSpPr>
            <a:spLocks noGrp="1" noChangeArrowheads="1"/>
          </p:cNvSpPr>
          <p:nvPr>
            <p:ph idx="1"/>
          </p:nvPr>
        </p:nvSpPr>
        <p:spPr/>
        <p:txBody>
          <a:bodyPr/>
          <a:lstStyle/>
          <a:p>
            <a:pPr eaLnBrk="1" hangingPunct="1">
              <a:lnSpc>
                <a:spcPct val="80000"/>
              </a:lnSpc>
              <a:buFontTx/>
              <a:buNone/>
              <a:defRPr/>
            </a:pPr>
            <a:r>
              <a:rPr lang="en-US" altLang="en-US" sz="1800" b="1">
                <a:ea typeface="ＭＳ Ｐゴシック" pitchFamily="34" charset="-128"/>
              </a:rPr>
              <a:t>vector&amp; vector::operator=(const vector&amp; a)</a:t>
            </a:r>
          </a:p>
          <a:p>
            <a:pPr eaLnBrk="1" hangingPunct="1">
              <a:lnSpc>
                <a:spcPct val="80000"/>
              </a:lnSpc>
              <a:buFontTx/>
              <a:buNone/>
              <a:defRPr/>
            </a:pPr>
            <a:r>
              <a:rPr lang="en-US" altLang="en-US" sz="1800" b="1">
                <a:ea typeface="ＭＳ Ｐゴシック" pitchFamily="34" charset="-128"/>
              </a:rPr>
              <a:t>{</a:t>
            </a:r>
          </a:p>
          <a:p>
            <a:pPr eaLnBrk="1" hangingPunct="1">
              <a:lnSpc>
                <a:spcPct val="80000"/>
              </a:lnSpc>
              <a:buFontTx/>
              <a:buNone/>
              <a:defRPr/>
            </a:pPr>
            <a:r>
              <a:rPr lang="en-US" altLang="en-US" sz="1800" b="1">
                <a:ea typeface="ＭＳ Ｐゴシック" pitchFamily="34" charset="-128"/>
              </a:rPr>
              <a:t>	if (this==&amp;a) return *this;	// </a:t>
            </a:r>
            <a:r>
              <a:rPr lang="en-US" altLang="en-US" sz="1800" i="1">
                <a:ea typeface="ＭＳ Ｐゴシック" pitchFamily="34" charset="-128"/>
              </a:rPr>
              <a:t>self-assignment, no work needed</a:t>
            </a:r>
          </a:p>
          <a:p>
            <a:pPr eaLnBrk="1" hangingPunct="1">
              <a:lnSpc>
                <a:spcPct val="80000"/>
              </a:lnSpc>
              <a:buFontTx/>
              <a:buNone/>
              <a:defRPr/>
            </a:pPr>
            <a:endParaRPr lang="en-US" altLang="en-US" sz="900" i="1">
              <a:ea typeface="ＭＳ Ｐゴシック" pitchFamily="34" charset="-128"/>
            </a:endParaRPr>
          </a:p>
          <a:p>
            <a:pPr eaLnBrk="1" hangingPunct="1">
              <a:lnSpc>
                <a:spcPct val="80000"/>
              </a:lnSpc>
              <a:buFontTx/>
              <a:buNone/>
              <a:defRPr/>
            </a:pPr>
            <a:r>
              <a:rPr lang="en-US" altLang="en-US" sz="1800" b="1">
                <a:ea typeface="ＭＳ Ｐゴシック" pitchFamily="34" charset="-128"/>
              </a:rPr>
              <a:t>	if (a.sz&lt;=space) {		// </a:t>
            </a:r>
            <a:r>
              <a:rPr lang="en-US" altLang="en-US" sz="1800" i="1">
                <a:ea typeface="ＭＳ Ｐゴシック" pitchFamily="34" charset="-128"/>
              </a:rPr>
              <a:t>enough space,</a:t>
            </a:r>
            <a:r>
              <a:rPr lang="en-US" altLang="en-US" sz="1800" b="1" i="1">
                <a:ea typeface="ＭＳ Ｐゴシック" pitchFamily="34" charset="-128"/>
              </a:rPr>
              <a:t> </a:t>
            </a:r>
            <a:r>
              <a:rPr lang="en-US" altLang="en-US" sz="1800" i="1">
                <a:ea typeface="ＭＳ Ｐゴシック" pitchFamily="34" charset="-128"/>
              </a:rPr>
              <a:t>no need for new allocation</a:t>
            </a:r>
          </a:p>
          <a:p>
            <a:pPr eaLnBrk="1" hangingPunct="1">
              <a:lnSpc>
                <a:spcPct val="80000"/>
              </a:lnSpc>
              <a:buFontTx/>
              <a:buNone/>
              <a:defRPr/>
            </a:pPr>
            <a:r>
              <a:rPr lang="en-US" altLang="en-US" sz="1800" b="1">
                <a:ea typeface="ＭＳ Ｐゴシック" pitchFamily="34" charset="-128"/>
              </a:rPr>
              <a:t>		for (int i = 0; i&lt;a.sz; ++i) elem[i] = a.elem[i];	// </a:t>
            </a:r>
            <a:r>
              <a:rPr lang="en-US" altLang="en-US" sz="1800" i="1">
                <a:ea typeface="ＭＳ Ｐゴシック" pitchFamily="34" charset="-128"/>
              </a:rPr>
              <a:t>copy elements</a:t>
            </a:r>
          </a:p>
          <a:p>
            <a:pPr eaLnBrk="1" hangingPunct="1">
              <a:lnSpc>
                <a:spcPct val="80000"/>
              </a:lnSpc>
              <a:buFontTx/>
              <a:buNone/>
              <a:defRPr/>
            </a:pPr>
            <a:r>
              <a:rPr lang="en-US" altLang="en-US" sz="1800" b="1">
                <a:ea typeface="ＭＳ Ｐゴシック" pitchFamily="34" charset="-128"/>
              </a:rPr>
              <a:t>		space += sz-a.sz;				// </a:t>
            </a:r>
            <a:r>
              <a:rPr lang="en-US" altLang="en-US" sz="1800" i="1">
                <a:ea typeface="ＭＳ Ｐゴシック" pitchFamily="34" charset="-128"/>
              </a:rPr>
              <a:t>increase free space</a:t>
            </a:r>
          </a:p>
          <a:p>
            <a:pPr eaLnBrk="1" hangingPunct="1">
              <a:lnSpc>
                <a:spcPct val="80000"/>
              </a:lnSpc>
              <a:buFontTx/>
              <a:buNone/>
              <a:defRPr/>
            </a:pPr>
            <a:r>
              <a:rPr lang="en-US" altLang="en-US" sz="1800">
                <a:ea typeface="ＭＳ Ｐゴシック" pitchFamily="34" charset="-128"/>
              </a:rPr>
              <a:t>	</a:t>
            </a:r>
            <a:r>
              <a:rPr lang="en-US" altLang="en-US" sz="1800" b="1">
                <a:ea typeface="ＭＳ Ｐゴシック" pitchFamily="34" charset="-128"/>
              </a:rPr>
              <a:t>	sz = a.sz;</a:t>
            </a:r>
            <a:endParaRPr lang="en-US" altLang="en-US" sz="1800">
              <a:ea typeface="ＭＳ Ｐゴシック" pitchFamily="34" charset="-128"/>
            </a:endParaRPr>
          </a:p>
          <a:p>
            <a:pPr eaLnBrk="1" hangingPunct="1">
              <a:lnSpc>
                <a:spcPct val="80000"/>
              </a:lnSpc>
              <a:buFontTx/>
              <a:buNone/>
              <a:defRPr/>
            </a:pPr>
            <a:r>
              <a:rPr lang="en-US" altLang="en-US" sz="1800">
                <a:ea typeface="ＭＳ Ｐゴシック" pitchFamily="34" charset="-128"/>
              </a:rPr>
              <a:t>		</a:t>
            </a:r>
            <a:r>
              <a:rPr lang="en-US" altLang="en-US" sz="1800" b="1">
                <a:ea typeface="ＭＳ Ｐゴシック" pitchFamily="34" charset="-128"/>
              </a:rPr>
              <a:t>return *this;</a:t>
            </a:r>
          </a:p>
          <a:p>
            <a:pPr eaLnBrk="1" hangingPunct="1">
              <a:lnSpc>
                <a:spcPct val="80000"/>
              </a:lnSpc>
              <a:buFontTx/>
              <a:buNone/>
              <a:defRPr/>
            </a:pPr>
            <a:r>
              <a:rPr lang="en-US" altLang="en-US" sz="1800" b="1">
                <a:ea typeface="ＭＳ Ｐゴシック" pitchFamily="34" charset="-128"/>
              </a:rPr>
              <a:t>	}</a:t>
            </a:r>
          </a:p>
          <a:p>
            <a:pPr eaLnBrk="1" hangingPunct="1">
              <a:lnSpc>
                <a:spcPct val="80000"/>
              </a:lnSpc>
              <a:buFontTx/>
              <a:buNone/>
              <a:defRPr/>
            </a:pPr>
            <a:endParaRPr lang="en-US" altLang="en-US" sz="900" b="1">
              <a:ea typeface="ＭＳ Ｐゴシック" pitchFamily="34" charset="-128"/>
            </a:endParaRPr>
          </a:p>
          <a:p>
            <a:pPr eaLnBrk="1" hangingPunct="1">
              <a:lnSpc>
                <a:spcPct val="80000"/>
              </a:lnSpc>
              <a:buFontTx/>
              <a:buNone/>
              <a:defRPr/>
            </a:pPr>
            <a:r>
              <a:rPr lang="en-US" altLang="en-US" sz="1800" b="1">
                <a:ea typeface="ＭＳ Ｐゴシック" pitchFamily="34" charset="-128"/>
              </a:rPr>
              <a:t>	double* p = new double[a.sz];			// </a:t>
            </a:r>
            <a:r>
              <a:rPr lang="en-US" altLang="en-US" sz="1800" i="1">
                <a:ea typeface="ＭＳ Ｐゴシック" pitchFamily="34" charset="-128"/>
              </a:rPr>
              <a:t>copy and swap</a:t>
            </a:r>
          </a:p>
          <a:p>
            <a:pPr eaLnBrk="1" hangingPunct="1">
              <a:lnSpc>
                <a:spcPct val="80000"/>
              </a:lnSpc>
              <a:buFontTx/>
              <a:buNone/>
              <a:defRPr/>
            </a:pPr>
            <a:r>
              <a:rPr lang="en-US" altLang="en-US" sz="1800" b="1">
                <a:ea typeface="ＭＳ Ｐゴシック" pitchFamily="34" charset="-128"/>
              </a:rPr>
              <a:t>	for (int i = 0; i&lt;a.sz; ++i) p[i] = a.elem[i];	</a:t>
            </a:r>
            <a:endParaRPr lang="en-US" altLang="en-US" sz="1800" b="1" i="1">
              <a:ea typeface="ＭＳ Ｐゴシック" pitchFamily="34" charset="-128"/>
            </a:endParaRPr>
          </a:p>
          <a:p>
            <a:pPr eaLnBrk="1" hangingPunct="1">
              <a:lnSpc>
                <a:spcPct val="80000"/>
              </a:lnSpc>
              <a:buFontTx/>
              <a:buNone/>
              <a:defRPr/>
            </a:pPr>
            <a:r>
              <a:rPr lang="en-US" altLang="en-US" sz="1800" b="1">
                <a:ea typeface="ＭＳ Ｐゴシック" pitchFamily="34" charset="-128"/>
              </a:rPr>
              <a:t>	delete[ ] elem;			</a:t>
            </a:r>
            <a:endParaRPr lang="en-US" altLang="en-US" sz="1800" b="1" i="1">
              <a:ea typeface="ＭＳ Ｐゴシック" pitchFamily="34" charset="-128"/>
            </a:endParaRPr>
          </a:p>
          <a:p>
            <a:pPr eaLnBrk="1" hangingPunct="1">
              <a:lnSpc>
                <a:spcPct val="80000"/>
              </a:lnSpc>
              <a:buFontTx/>
              <a:buNone/>
              <a:defRPr/>
            </a:pPr>
            <a:r>
              <a:rPr lang="en-US" altLang="en-US" sz="1800" b="1">
                <a:ea typeface="ＭＳ Ｐゴシック" pitchFamily="34" charset="-128"/>
              </a:rPr>
              <a:t>	sz = a.sz;		</a:t>
            </a:r>
            <a:endParaRPr lang="en-US" altLang="en-US" sz="1800">
              <a:ea typeface="ＭＳ Ｐゴシック" pitchFamily="34" charset="-128"/>
            </a:endParaRPr>
          </a:p>
          <a:p>
            <a:pPr eaLnBrk="1" hangingPunct="1">
              <a:lnSpc>
                <a:spcPct val="80000"/>
              </a:lnSpc>
              <a:buFontTx/>
              <a:buNone/>
              <a:defRPr/>
            </a:pPr>
            <a:r>
              <a:rPr lang="en-US" altLang="en-US" sz="1800">
                <a:ea typeface="ＭＳ Ｐゴシック" pitchFamily="34" charset="-128"/>
              </a:rPr>
              <a:t>	</a:t>
            </a:r>
            <a:r>
              <a:rPr lang="en-US" altLang="en-US" sz="1800" b="1">
                <a:ea typeface="ＭＳ Ｐゴシック" pitchFamily="34" charset="-128"/>
              </a:rPr>
              <a:t>space = a.sz;</a:t>
            </a:r>
          </a:p>
          <a:p>
            <a:pPr eaLnBrk="1" hangingPunct="1">
              <a:lnSpc>
                <a:spcPct val="80000"/>
              </a:lnSpc>
              <a:buFontTx/>
              <a:buNone/>
              <a:defRPr/>
            </a:pPr>
            <a:r>
              <a:rPr lang="en-US" altLang="en-US" sz="1800">
                <a:ea typeface="ＭＳ Ｐゴシック" pitchFamily="34" charset="-128"/>
              </a:rPr>
              <a:t>	</a:t>
            </a:r>
            <a:r>
              <a:rPr lang="en-US" altLang="en-US" sz="1800" b="1">
                <a:ea typeface="ＭＳ Ｐゴシック" pitchFamily="34" charset="-128"/>
              </a:rPr>
              <a:t>elem = p;</a:t>
            </a:r>
            <a:endParaRPr lang="en-US" altLang="en-US" sz="1800">
              <a:ea typeface="ＭＳ Ｐゴシック" pitchFamily="34" charset="-128"/>
            </a:endParaRPr>
          </a:p>
          <a:p>
            <a:pPr eaLnBrk="1" hangingPunct="1">
              <a:lnSpc>
                <a:spcPct val="80000"/>
              </a:lnSpc>
              <a:buFontTx/>
              <a:buNone/>
              <a:defRPr/>
            </a:pPr>
            <a:r>
              <a:rPr lang="en-US" altLang="en-US" sz="1800" b="1">
                <a:ea typeface="ＭＳ Ｐゴシック" pitchFamily="34" charset="-128"/>
              </a:rPr>
              <a:t>	return *this; </a:t>
            </a:r>
          </a:p>
          <a:p>
            <a:pPr eaLnBrk="1" hangingPunct="1">
              <a:lnSpc>
                <a:spcPct val="80000"/>
              </a:lnSpc>
              <a:buFontTx/>
              <a:buNone/>
              <a:defRPr/>
            </a:pPr>
            <a:r>
              <a:rPr lang="en-US" altLang="en-US" sz="18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0A99C2D-5E2A-4758-A83E-DAD4B84339BF}" type="slidenum">
              <a:rPr lang="en-US" altLang="en-US" sz="1400">
                <a:latin typeface="Arial" panose="020B0604020202020204" pitchFamily="34" charset="0"/>
              </a:rPr>
              <a:pPr eaLnBrk="1" hangingPunct="1">
                <a:spcBef>
                  <a:spcPct val="0"/>
                </a:spcBef>
                <a:buClrTx/>
                <a:buSzTx/>
                <a:buFontTx/>
                <a:buNone/>
              </a:pPr>
              <a:t>54</a:t>
            </a:fld>
            <a:endParaRPr lang="en-US" altLang="en-US" sz="1400">
              <a:latin typeface="Arial" panose="020B0604020202020204" pitchFamily="34" charset="0"/>
            </a:endParaRPr>
          </a:p>
        </p:txBody>
      </p:sp>
    </p:spTree>
    <p:extLst>
      <p:ext uri="{BB962C8B-B14F-4D97-AF65-F5344CB8AC3E}">
        <p14:creationId xmlns:p14="http://schemas.microsoft.com/office/powerpoint/2010/main" val="2213442872"/>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Templates</a:t>
            </a:r>
          </a:p>
        </p:txBody>
      </p:sp>
      <p:sp>
        <p:nvSpPr>
          <p:cNvPr id="84995" name="Rectangle 3"/>
          <p:cNvSpPr>
            <a:spLocks noGrp="1" noChangeArrowheads="1"/>
          </p:cNvSpPr>
          <p:nvPr>
            <p:ph idx="1"/>
          </p:nvPr>
        </p:nvSpPr>
        <p:spPr/>
        <p:txBody>
          <a:bodyPr/>
          <a:lstStyle/>
          <a:p>
            <a:pPr eaLnBrk="1" hangingPunct="1">
              <a:lnSpc>
                <a:spcPct val="80000"/>
              </a:lnSpc>
              <a:defRPr/>
            </a:pPr>
            <a:r>
              <a:rPr lang="en-US" altLang="en-US" dirty="0">
                <a:ea typeface="ＭＳ Ｐゴシック" pitchFamily="34" charset="-128"/>
              </a:rPr>
              <a:t>But we don</a:t>
            </a:r>
            <a:r>
              <a:rPr lang="en-US" altLang="ja-JP" dirty="0">
                <a:ea typeface="ＭＳ Ｐゴシック" pitchFamily="34" charset="-128"/>
              </a:rPr>
              <a:t>’t just want vector of double</a:t>
            </a:r>
          </a:p>
          <a:p>
            <a:pPr eaLnBrk="1" hangingPunct="1">
              <a:lnSpc>
                <a:spcPct val="80000"/>
              </a:lnSpc>
              <a:defRPr/>
            </a:pPr>
            <a:r>
              <a:rPr lang="en-US" altLang="en-US" dirty="0">
                <a:ea typeface="ＭＳ Ｐゴシック" pitchFamily="34" charset="-128"/>
              </a:rPr>
              <a:t>We want vectors with element types we specify</a:t>
            </a:r>
          </a:p>
          <a:p>
            <a:pPr lvl="1" eaLnBrk="1" hangingPunct="1">
              <a:lnSpc>
                <a:spcPct val="80000"/>
              </a:lnSpc>
              <a:defRPr/>
            </a:pPr>
            <a:r>
              <a:rPr lang="en-US" altLang="en-US" sz="2000" b="1" dirty="0">
                <a:ea typeface="Times New Roman" pitchFamily="18" charset="0"/>
              </a:rPr>
              <a:t>vector&lt;double&gt;</a:t>
            </a:r>
          </a:p>
          <a:p>
            <a:pPr lvl="1" eaLnBrk="1" hangingPunct="1">
              <a:lnSpc>
                <a:spcPct val="80000"/>
              </a:lnSpc>
              <a:defRPr/>
            </a:pPr>
            <a:r>
              <a:rPr lang="en-US" altLang="en-US" sz="2000" b="1" dirty="0">
                <a:ea typeface="Times New Roman" pitchFamily="18" charset="0"/>
              </a:rPr>
              <a:t>vector&lt;int&gt;</a:t>
            </a:r>
          </a:p>
          <a:p>
            <a:pPr lvl="1" eaLnBrk="1" hangingPunct="1">
              <a:lnSpc>
                <a:spcPct val="80000"/>
              </a:lnSpc>
              <a:defRPr/>
            </a:pPr>
            <a:r>
              <a:rPr lang="en-US" altLang="en-US" sz="2000" b="1" dirty="0">
                <a:ea typeface="Times New Roman" pitchFamily="18" charset="0"/>
              </a:rPr>
              <a:t>vector&lt;Month&gt;</a:t>
            </a:r>
          </a:p>
          <a:p>
            <a:pPr lvl="1" eaLnBrk="1" hangingPunct="1">
              <a:lnSpc>
                <a:spcPct val="80000"/>
              </a:lnSpc>
              <a:defRPr/>
            </a:pPr>
            <a:r>
              <a:rPr lang="en-US" altLang="en-US" sz="2000" b="1" dirty="0">
                <a:ea typeface="Times New Roman" pitchFamily="18" charset="0"/>
              </a:rPr>
              <a:t>vector&lt;Record*&gt;			// </a:t>
            </a:r>
            <a:r>
              <a:rPr lang="en-US" altLang="en-US" sz="2000" i="1" dirty="0">
                <a:ea typeface="Times New Roman" pitchFamily="18" charset="0"/>
              </a:rPr>
              <a:t>vector of pointers</a:t>
            </a:r>
          </a:p>
          <a:p>
            <a:pPr lvl="1" eaLnBrk="1" hangingPunct="1">
              <a:lnSpc>
                <a:spcPct val="80000"/>
              </a:lnSpc>
              <a:defRPr/>
            </a:pPr>
            <a:r>
              <a:rPr lang="en-US" altLang="en-US" sz="2000" b="1" dirty="0">
                <a:ea typeface="Times New Roman" pitchFamily="18" charset="0"/>
              </a:rPr>
              <a:t>vector&lt;vector&lt;Record&gt;&gt;		// </a:t>
            </a:r>
            <a:r>
              <a:rPr lang="en-US" altLang="en-US" sz="2000" i="1" dirty="0">
                <a:ea typeface="Times New Roman" pitchFamily="18" charset="0"/>
              </a:rPr>
              <a:t>vector of vectors</a:t>
            </a:r>
          </a:p>
          <a:p>
            <a:pPr lvl="1" eaLnBrk="1" hangingPunct="1">
              <a:lnSpc>
                <a:spcPct val="80000"/>
              </a:lnSpc>
              <a:defRPr/>
            </a:pPr>
            <a:r>
              <a:rPr lang="en-US" altLang="en-US" sz="2000" b="1" dirty="0">
                <a:ea typeface="Times New Roman" pitchFamily="18" charset="0"/>
              </a:rPr>
              <a:t>vector&lt;char&gt;</a:t>
            </a:r>
          </a:p>
          <a:p>
            <a:pPr eaLnBrk="1" hangingPunct="1">
              <a:lnSpc>
                <a:spcPct val="80000"/>
              </a:lnSpc>
              <a:defRPr/>
            </a:pPr>
            <a:r>
              <a:rPr lang="en-US" altLang="en-US" dirty="0">
                <a:ea typeface="ＭＳ Ｐゴシック" pitchFamily="34" charset="-128"/>
              </a:rPr>
              <a:t>We must make the element type a parameter to </a:t>
            </a:r>
            <a:r>
              <a:rPr lang="en-US" altLang="en-US" b="1" dirty="0">
                <a:ea typeface="ＭＳ Ｐゴシック" pitchFamily="34" charset="-128"/>
              </a:rPr>
              <a:t>vector</a:t>
            </a:r>
          </a:p>
          <a:p>
            <a:pPr eaLnBrk="1" hangingPunct="1">
              <a:lnSpc>
                <a:spcPct val="80000"/>
              </a:lnSpc>
              <a:defRPr/>
            </a:pPr>
            <a:r>
              <a:rPr lang="en-US" altLang="en-US" b="1" dirty="0">
                <a:ea typeface="ＭＳ Ｐゴシック" pitchFamily="34" charset="-128"/>
              </a:rPr>
              <a:t>vector </a:t>
            </a:r>
            <a:r>
              <a:rPr lang="en-US" altLang="en-US" dirty="0">
                <a:ea typeface="ＭＳ Ｐゴシック" pitchFamily="34" charset="-128"/>
              </a:rPr>
              <a:t>must be able to take both built-in types and user-defined types as element types</a:t>
            </a:r>
          </a:p>
          <a:p>
            <a:pPr eaLnBrk="1" hangingPunct="1">
              <a:lnSpc>
                <a:spcPct val="80000"/>
              </a:lnSpc>
              <a:defRPr/>
            </a:pPr>
            <a:r>
              <a:rPr lang="en-US" altLang="en-US" dirty="0">
                <a:ea typeface="ＭＳ Ｐゴシック" pitchFamily="34" charset="-128"/>
              </a:rPr>
              <a:t>This is not some magic reserved for the compiler; we can define our own parameterized types, called </a:t>
            </a:r>
            <a:r>
              <a:rPr lang="en-US" altLang="ja-JP" dirty="0">
                <a:ea typeface="ＭＳ Ｐゴシック" pitchFamily="34" charset="-128"/>
              </a:rPr>
              <a:t>“templates”</a:t>
            </a:r>
            <a:endParaRPr lang="en-US" altLang="en-US"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0F13F4A-911D-41C9-9FBB-A63590B11AB5}" type="slidenum">
              <a:rPr lang="en-US" altLang="en-US" sz="1400">
                <a:latin typeface="Arial" panose="020B0604020202020204" pitchFamily="34" charset="0"/>
              </a:rPr>
              <a:pPr eaLnBrk="1" hangingPunct="1">
                <a:spcBef>
                  <a:spcPct val="0"/>
                </a:spcBef>
                <a:buClrTx/>
                <a:buSzTx/>
                <a:buFontTx/>
                <a:buNone/>
              </a:pPr>
              <a:t>55</a:t>
            </a:fld>
            <a:endParaRPr lang="en-US" altLang="en-US" sz="1400">
              <a:latin typeface="Arial" panose="020B0604020202020204" pitchFamily="34" charset="0"/>
            </a:endParaRPr>
          </a:p>
        </p:txBody>
      </p:sp>
    </p:spTree>
    <p:extLst>
      <p:ext uri="{BB962C8B-B14F-4D97-AF65-F5344CB8AC3E}">
        <p14:creationId xmlns:p14="http://schemas.microsoft.com/office/powerpoint/2010/main" val="4214207239"/>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Templates</a:t>
            </a:r>
          </a:p>
        </p:txBody>
      </p:sp>
      <p:sp>
        <p:nvSpPr>
          <p:cNvPr id="62467" name="Rectangle 3"/>
          <p:cNvSpPr>
            <a:spLocks noGrp="1" noChangeArrowheads="1"/>
          </p:cNvSpPr>
          <p:nvPr>
            <p:ph idx="1"/>
          </p:nvPr>
        </p:nvSpPr>
        <p:spPr/>
        <p:txBody>
          <a:bodyPr/>
          <a:lstStyle/>
          <a:p>
            <a:pPr eaLnBrk="1" hangingPunct="1">
              <a:lnSpc>
                <a:spcPct val="80000"/>
              </a:lnSpc>
              <a:defRPr/>
            </a:pPr>
            <a:r>
              <a:rPr lang="en-US" altLang="en-US" dirty="0">
                <a:ea typeface="ＭＳ Ｐゴシック" pitchFamily="34" charset="-128"/>
              </a:rPr>
              <a:t>The basis for generic programming in C++</a:t>
            </a:r>
          </a:p>
          <a:p>
            <a:pPr lvl="1" eaLnBrk="1" hangingPunct="1">
              <a:lnSpc>
                <a:spcPct val="80000"/>
              </a:lnSpc>
              <a:defRPr/>
            </a:pPr>
            <a:r>
              <a:rPr lang="en-US" altLang="en-US" sz="2000" dirty="0">
                <a:ea typeface="Times New Roman" pitchFamily="18" charset="0"/>
              </a:rPr>
              <a:t>Sometimes called </a:t>
            </a:r>
            <a:r>
              <a:rPr lang="en-US" altLang="ja-JP" sz="2000" dirty="0">
                <a:ea typeface="ＭＳ Ｐゴシック" pitchFamily="34" charset="-128"/>
              </a:rPr>
              <a:t>“parametric polymorphism”</a:t>
            </a:r>
          </a:p>
          <a:p>
            <a:pPr lvl="2" eaLnBrk="1" hangingPunct="1">
              <a:lnSpc>
                <a:spcPct val="80000"/>
              </a:lnSpc>
              <a:defRPr/>
            </a:pPr>
            <a:r>
              <a:rPr lang="en-US" altLang="en-US" sz="1800" dirty="0">
                <a:ea typeface="Times New Roman" pitchFamily="18" charset="0"/>
              </a:rPr>
              <a:t>Parameterization of types (and functions) by types (and integers)</a:t>
            </a:r>
          </a:p>
          <a:p>
            <a:pPr lvl="1" eaLnBrk="1" hangingPunct="1">
              <a:lnSpc>
                <a:spcPct val="80000"/>
              </a:lnSpc>
              <a:defRPr/>
            </a:pPr>
            <a:r>
              <a:rPr lang="en-US" altLang="en-US" sz="2000" dirty="0">
                <a:ea typeface="Times New Roman" pitchFamily="18" charset="0"/>
              </a:rPr>
              <a:t>Unsurpassed flexibility and performance</a:t>
            </a:r>
          </a:p>
          <a:p>
            <a:pPr lvl="2" eaLnBrk="1" hangingPunct="1">
              <a:lnSpc>
                <a:spcPct val="80000"/>
              </a:lnSpc>
              <a:defRPr/>
            </a:pPr>
            <a:r>
              <a:rPr lang="en-US" altLang="en-US" sz="1800" dirty="0">
                <a:ea typeface="Times New Roman" pitchFamily="18" charset="0"/>
              </a:rPr>
              <a:t>Used where performance is essential (</a:t>
            </a:r>
            <a:r>
              <a:rPr lang="en-US" altLang="en-US" sz="1800" i="1" dirty="0">
                <a:ea typeface="Times New Roman" pitchFamily="18" charset="0"/>
              </a:rPr>
              <a:t>e.g.,</a:t>
            </a:r>
            <a:r>
              <a:rPr lang="en-US" altLang="en-US" sz="1800" dirty="0">
                <a:ea typeface="Times New Roman" pitchFamily="18" charset="0"/>
              </a:rPr>
              <a:t> hard real time and </a:t>
            </a:r>
            <a:r>
              <a:rPr lang="en-US" altLang="en-US" sz="1800" dirty="0" err="1">
                <a:ea typeface="Times New Roman" pitchFamily="18" charset="0"/>
              </a:rPr>
              <a:t>numerics</a:t>
            </a:r>
            <a:r>
              <a:rPr lang="en-US" altLang="en-US" sz="1800" dirty="0">
                <a:ea typeface="Times New Roman" pitchFamily="18" charset="0"/>
              </a:rPr>
              <a:t>)</a:t>
            </a:r>
          </a:p>
          <a:p>
            <a:pPr lvl="2" eaLnBrk="1" hangingPunct="1">
              <a:lnSpc>
                <a:spcPct val="80000"/>
              </a:lnSpc>
              <a:defRPr/>
            </a:pPr>
            <a:r>
              <a:rPr lang="en-US" altLang="en-US" sz="1800" dirty="0">
                <a:ea typeface="Times New Roman" pitchFamily="18" charset="0"/>
              </a:rPr>
              <a:t>Used where flexibility is essential (</a:t>
            </a:r>
            <a:r>
              <a:rPr lang="en-US" altLang="en-US" sz="1800" i="1" dirty="0">
                <a:ea typeface="Times New Roman" pitchFamily="18" charset="0"/>
              </a:rPr>
              <a:t>e.g.,</a:t>
            </a:r>
            <a:r>
              <a:rPr lang="en-US" altLang="en-US" sz="1800" dirty="0">
                <a:ea typeface="Times New Roman" pitchFamily="18" charset="0"/>
              </a:rPr>
              <a:t> the C++ standard library)</a:t>
            </a:r>
            <a:endParaRPr lang="en-US" altLang="en-US" sz="1800" b="1" dirty="0">
              <a:ea typeface="Times New Roman" pitchFamily="18" charset="0"/>
            </a:endParaRPr>
          </a:p>
          <a:p>
            <a:pPr lvl="1" eaLnBrk="1" hangingPunct="1">
              <a:lnSpc>
                <a:spcPct val="80000"/>
              </a:lnSpc>
              <a:defRPr/>
            </a:pPr>
            <a:endParaRPr lang="en-US" altLang="en-US" sz="1000" dirty="0">
              <a:ea typeface="Times New Roman" pitchFamily="18" charset="0"/>
            </a:endParaRPr>
          </a:p>
          <a:p>
            <a:pPr eaLnBrk="1" hangingPunct="1">
              <a:lnSpc>
                <a:spcPct val="80000"/>
              </a:lnSpc>
              <a:defRPr/>
            </a:pPr>
            <a:r>
              <a:rPr lang="en-US" altLang="en-US" dirty="0">
                <a:ea typeface="ＭＳ Ｐゴシック" pitchFamily="34" charset="-128"/>
              </a:rPr>
              <a:t>Template definitions</a:t>
            </a:r>
          </a:p>
          <a:p>
            <a:pPr lvl="1" eaLnBrk="1" hangingPunct="1">
              <a:lnSpc>
                <a:spcPct val="80000"/>
              </a:lnSpc>
              <a:buFontTx/>
              <a:buNone/>
              <a:defRPr/>
            </a:pPr>
            <a:r>
              <a:rPr lang="en-US" altLang="en-US" sz="2000" b="1" dirty="0">
                <a:ea typeface="Times New Roman" pitchFamily="18" charset="0"/>
              </a:rPr>
              <a:t>template&lt;class T, int N&gt; class Buffer { /* </a:t>
            </a:r>
            <a:r>
              <a:rPr lang="en-US" altLang="en-US" sz="2000" i="1" dirty="0">
                <a:ea typeface="Times New Roman" pitchFamily="18" charset="0"/>
              </a:rPr>
              <a:t>…</a:t>
            </a:r>
            <a:r>
              <a:rPr lang="en-US" altLang="en-US" sz="2000" b="1" i="1" dirty="0">
                <a:ea typeface="Times New Roman" pitchFamily="18" charset="0"/>
              </a:rPr>
              <a:t> </a:t>
            </a:r>
            <a:r>
              <a:rPr lang="en-US" altLang="en-US" sz="2000" b="1" dirty="0">
                <a:ea typeface="Times New Roman" pitchFamily="18" charset="0"/>
              </a:rPr>
              <a:t>*/ };</a:t>
            </a:r>
          </a:p>
          <a:p>
            <a:pPr lvl="1" eaLnBrk="1" hangingPunct="1">
              <a:lnSpc>
                <a:spcPct val="80000"/>
              </a:lnSpc>
              <a:buFontTx/>
              <a:buNone/>
              <a:defRPr/>
            </a:pPr>
            <a:r>
              <a:rPr lang="en-US" altLang="en-US" sz="2000" b="1" dirty="0">
                <a:ea typeface="Times New Roman" pitchFamily="18" charset="0"/>
              </a:rPr>
              <a:t>template&lt;class T, int N&gt; void fill(Buffer&lt;T,N&gt;&amp; b) { /* </a:t>
            </a:r>
            <a:r>
              <a:rPr lang="en-US" altLang="en-US" sz="2000" i="1" dirty="0">
                <a:ea typeface="Times New Roman" pitchFamily="18" charset="0"/>
              </a:rPr>
              <a:t>…</a:t>
            </a:r>
            <a:r>
              <a:rPr lang="en-US" altLang="en-US" sz="2000" dirty="0">
                <a:ea typeface="Times New Roman" pitchFamily="18" charset="0"/>
              </a:rPr>
              <a:t> </a:t>
            </a:r>
            <a:r>
              <a:rPr lang="en-US" altLang="en-US" sz="2000" b="1" dirty="0">
                <a:ea typeface="Times New Roman" pitchFamily="18" charset="0"/>
              </a:rPr>
              <a:t>*/  }</a:t>
            </a:r>
          </a:p>
          <a:p>
            <a:pPr lvl="1" eaLnBrk="1" hangingPunct="1">
              <a:lnSpc>
                <a:spcPct val="80000"/>
              </a:lnSpc>
              <a:buFontTx/>
              <a:buNone/>
              <a:defRPr/>
            </a:pPr>
            <a:endParaRPr lang="en-US" altLang="en-US" sz="1000" b="1" dirty="0">
              <a:ea typeface="Times New Roman" pitchFamily="18" charset="0"/>
            </a:endParaRPr>
          </a:p>
          <a:p>
            <a:pPr eaLnBrk="1" hangingPunct="1">
              <a:lnSpc>
                <a:spcPct val="80000"/>
              </a:lnSpc>
              <a:defRPr/>
            </a:pPr>
            <a:r>
              <a:rPr lang="en-US" altLang="en-US" dirty="0">
                <a:ea typeface="ＭＳ Ｐゴシック" pitchFamily="34" charset="-128"/>
              </a:rPr>
              <a:t>Template specializations (instantiations)</a:t>
            </a:r>
          </a:p>
          <a:p>
            <a:pPr lvl="1" eaLnBrk="1" hangingPunct="1">
              <a:lnSpc>
                <a:spcPct val="80000"/>
              </a:lnSpc>
              <a:buFontTx/>
              <a:buNone/>
              <a:defRPr/>
            </a:pPr>
            <a:r>
              <a:rPr lang="en-US" altLang="en-US" sz="2000" b="1" dirty="0">
                <a:ea typeface="Times New Roman" pitchFamily="18" charset="0"/>
              </a:rPr>
              <a:t>// </a:t>
            </a:r>
            <a:r>
              <a:rPr lang="en-US" altLang="en-US" sz="2000" i="1" dirty="0">
                <a:ea typeface="Times New Roman" pitchFamily="18" charset="0"/>
              </a:rPr>
              <a:t>for a class template, you specify the template arguments:</a:t>
            </a:r>
          </a:p>
          <a:p>
            <a:pPr lvl="1" eaLnBrk="1" hangingPunct="1">
              <a:lnSpc>
                <a:spcPct val="80000"/>
              </a:lnSpc>
              <a:buFontTx/>
              <a:buNone/>
              <a:defRPr/>
            </a:pPr>
            <a:r>
              <a:rPr lang="en-US" altLang="en-US" sz="2000" b="1" dirty="0">
                <a:ea typeface="Times New Roman" pitchFamily="18" charset="0"/>
              </a:rPr>
              <a:t>Buffer&lt;char,1024&gt; </a:t>
            </a:r>
            <a:r>
              <a:rPr lang="en-US" altLang="en-US" sz="2000" b="1" dirty="0" err="1">
                <a:ea typeface="Times New Roman" pitchFamily="18" charset="0"/>
              </a:rPr>
              <a:t>buf</a:t>
            </a:r>
            <a:r>
              <a:rPr lang="en-US" altLang="en-US" sz="2000" b="1" dirty="0">
                <a:ea typeface="Times New Roman" pitchFamily="18" charset="0"/>
              </a:rPr>
              <a:t>;	// </a:t>
            </a:r>
            <a:r>
              <a:rPr lang="en-US" altLang="en-US" sz="2000" i="1" dirty="0">
                <a:ea typeface="Times New Roman" pitchFamily="18" charset="0"/>
              </a:rPr>
              <a:t>for</a:t>
            </a:r>
            <a:r>
              <a:rPr lang="en-US" altLang="en-US" sz="2000" b="1" i="1" dirty="0">
                <a:ea typeface="Times New Roman" pitchFamily="18" charset="0"/>
              </a:rPr>
              <a:t> </a:t>
            </a:r>
            <a:r>
              <a:rPr lang="en-US" altLang="en-US" sz="2000" b="1" i="1" dirty="0" err="1">
                <a:ea typeface="Times New Roman" pitchFamily="18" charset="0"/>
              </a:rPr>
              <a:t>buf</a:t>
            </a:r>
            <a:r>
              <a:rPr lang="en-US" altLang="en-US" sz="2000" b="1" i="1" dirty="0">
                <a:ea typeface="Times New Roman" pitchFamily="18" charset="0"/>
              </a:rPr>
              <a:t>, T</a:t>
            </a:r>
            <a:r>
              <a:rPr lang="en-US" altLang="en-US" sz="2000" i="1" dirty="0">
                <a:ea typeface="Times New Roman" pitchFamily="18" charset="0"/>
              </a:rPr>
              <a:t> is</a:t>
            </a:r>
            <a:r>
              <a:rPr lang="en-US" altLang="en-US" sz="2000" b="1" i="1" dirty="0">
                <a:ea typeface="Times New Roman" pitchFamily="18" charset="0"/>
              </a:rPr>
              <a:t> char </a:t>
            </a:r>
            <a:r>
              <a:rPr lang="en-US" altLang="en-US" sz="2000" i="1" dirty="0">
                <a:ea typeface="Times New Roman" pitchFamily="18" charset="0"/>
              </a:rPr>
              <a:t>and</a:t>
            </a:r>
            <a:r>
              <a:rPr lang="en-US" altLang="en-US" sz="2000" b="1" i="1" dirty="0">
                <a:ea typeface="Times New Roman" pitchFamily="18" charset="0"/>
              </a:rPr>
              <a:t> N </a:t>
            </a:r>
            <a:r>
              <a:rPr lang="en-US" altLang="en-US" sz="2000" i="1" dirty="0">
                <a:ea typeface="Times New Roman" pitchFamily="18" charset="0"/>
              </a:rPr>
              <a:t>is</a:t>
            </a:r>
            <a:r>
              <a:rPr lang="en-US" altLang="en-US" sz="2000" b="1" i="1" dirty="0">
                <a:ea typeface="Times New Roman" pitchFamily="18" charset="0"/>
              </a:rPr>
              <a:t> 1024</a:t>
            </a:r>
          </a:p>
          <a:p>
            <a:pPr lvl="1" eaLnBrk="1" hangingPunct="1">
              <a:lnSpc>
                <a:spcPct val="80000"/>
              </a:lnSpc>
              <a:buFontTx/>
              <a:buNone/>
              <a:defRPr/>
            </a:pPr>
            <a:endParaRPr lang="en-US" altLang="en-US" sz="1000" b="1" i="1" dirty="0">
              <a:ea typeface="Times New Roman" pitchFamily="18" charset="0"/>
            </a:endParaRPr>
          </a:p>
          <a:p>
            <a:pPr lvl="1" eaLnBrk="1" hangingPunct="1">
              <a:lnSpc>
                <a:spcPct val="80000"/>
              </a:lnSpc>
              <a:buFontTx/>
              <a:buNone/>
              <a:defRPr/>
            </a:pPr>
            <a:r>
              <a:rPr lang="en-US" altLang="en-US" sz="2000" b="1" dirty="0">
                <a:ea typeface="Times New Roman" pitchFamily="18" charset="0"/>
              </a:rPr>
              <a:t>// </a:t>
            </a:r>
            <a:r>
              <a:rPr lang="en-US" altLang="en-US" sz="2000" i="1" dirty="0">
                <a:ea typeface="Times New Roman" pitchFamily="18" charset="0"/>
              </a:rPr>
              <a:t>for a function template, the compiler deduces the template arguments:</a:t>
            </a:r>
          </a:p>
          <a:p>
            <a:pPr lvl="1" eaLnBrk="1" hangingPunct="1">
              <a:lnSpc>
                <a:spcPct val="80000"/>
              </a:lnSpc>
              <a:buFontTx/>
              <a:buNone/>
              <a:defRPr/>
            </a:pPr>
            <a:r>
              <a:rPr lang="en-US" altLang="en-US" sz="2000" b="1" dirty="0">
                <a:ea typeface="Times New Roman" pitchFamily="18" charset="0"/>
              </a:rPr>
              <a:t>fill(</a:t>
            </a:r>
            <a:r>
              <a:rPr lang="en-US" altLang="en-US" sz="2000" b="1" dirty="0" err="1">
                <a:ea typeface="Times New Roman" pitchFamily="18" charset="0"/>
              </a:rPr>
              <a:t>buf</a:t>
            </a:r>
            <a:r>
              <a:rPr lang="en-US" altLang="en-US" sz="2000" b="1" dirty="0">
                <a:ea typeface="Times New Roman" pitchFamily="18" charset="0"/>
              </a:rPr>
              <a:t>);	// </a:t>
            </a:r>
            <a:r>
              <a:rPr lang="en-US" altLang="en-US" sz="2000" i="1" dirty="0">
                <a:ea typeface="Times New Roman" pitchFamily="18" charset="0"/>
              </a:rPr>
              <a:t>for</a:t>
            </a:r>
            <a:r>
              <a:rPr lang="en-US" altLang="en-US" sz="2000" b="1" i="1" dirty="0">
                <a:ea typeface="Times New Roman" pitchFamily="18" charset="0"/>
              </a:rPr>
              <a:t> fill(), T</a:t>
            </a:r>
            <a:r>
              <a:rPr lang="en-US" altLang="en-US" sz="2000" i="1" dirty="0">
                <a:ea typeface="Times New Roman" pitchFamily="18" charset="0"/>
              </a:rPr>
              <a:t> is</a:t>
            </a:r>
            <a:r>
              <a:rPr lang="en-US" altLang="en-US" sz="2000" b="1" i="1" dirty="0">
                <a:ea typeface="Times New Roman" pitchFamily="18" charset="0"/>
              </a:rPr>
              <a:t> char </a:t>
            </a:r>
            <a:r>
              <a:rPr lang="en-US" altLang="en-US" sz="2000" i="1" dirty="0">
                <a:ea typeface="Times New Roman" pitchFamily="18" charset="0"/>
              </a:rPr>
              <a:t>and</a:t>
            </a:r>
            <a:r>
              <a:rPr lang="en-US" altLang="en-US" sz="2000" b="1" i="1" dirty="0">
                <a:ea typeface="Times New Roman" pitchFamily="18" charset="0"/>
              </a:rPr>
              <a:t> N </a:t>
            </a:r>
            <a:r>
              <a:rPr lang="en-US" altLang="en-US" sz="2000" i="1" dirty="0">
                <a:ea typeface="Times New Roman" pitchFamily="18" charset="0"/>
              </a:rPr>
              <a:t>is</a:t>
            </a:r>
            <a:r>
              <a:rPr lang="en-US" altLang="en-US" sz="2000" b="1" i="1" dirty="0">
                <a:ea typeface="Times New Roman" pitchFamily="18" charset="0"/>
              </a:rPr>
              <a:t> 1024;</a:t>
            </a:r>
            <a:r>
              <a:rPr lang="en-US" altLang="en-US" sz="2000" i="1" dirty="0">
                <a:ea typeface="Times New Roman" pitchFamily="18" charset="0"/>
              </a:rPr>
              <a:t> that</a:t>
            </a:r>
            <a:r>
              <a:rPr lang="ja-JP" altLang="en-US" sz="2000" i="1" dirty="0">
                <a:ea typeface="ＭＳ Ｐゴシック" pitchFamily="34" charset="-128"/>
              </a:rPr>
              <a:t>’</a:t>
            </a:r>
            <a:r>
              <a:rPr lang="en-US" altLang="ja-JP" sz="2000" i="1" dirty="0">
                <a:ea typeface="ＭＳ Ｐゴシック" pitchFamily="34" charset="-128"/>
              </a:rPr>
              <a:t>s what</a:t>
            </a:r>
            <a:r>
              <a:rPr lang="en-US" altLang="ja-JP" sz="2000" b="1" i="1" dirty="0">
                <a:ea typeface="ＭＳ Ｐゴシック" pitchFamily="34" charset="-128"/>
              </a:rPr>
              <a:t> </a:t>
            </a:r>
            <a:r>
              <a:rPr lang="en-US" altLang="ja-JP" sz="2000" b="1" i="1" dirty="0" err="1">
                <a:ea typeface="ＭＳ Ｐゴシック" pitchFamily="34" charset="-128"/>
              </a:rPr>
              <a:t>buf</a:t>
            </a:r>
            <a:r>
              <a:rPr lang="en-US" altLang="ja-JP" sz="2000" b="1" i="1" dirty="0">
                <a:ea typeface="ＭＳ Ｐゴシック" pitchFamily="34" charset="-128"/>
              </a:rPr>
              <a:t> </a:t>
            </a:r>
            <a:r>
              <a:rPr lang="en-US" altLang="ja-JP" sz="2000" i="1" dirty="0">
                <a:ea typeface="ＭＳ Ｐゴシック" pitchFamily="34" charset="-128"/>
              </a:rPr>
              <a:t>has</a:t>
            </a:r>
            <a:r>
              <a:rPr lang="en-US" altLang="ja-JP" sz="2000" b="1" dirty="0">
                <a:ea typeface="ＭＳ Ｐゴシック" pitchFamily="34" charset="-128"/>
              </a:rPr>
              <a:t>	</a:t>
            </a:r>
            <a:endParaRPr lang="en-US" altLang="en-US" sz="2000" b="1"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BB157DF-9186-4E6F-98DF-0FC0A3367A2C}" type="slidenum">
              <a:rPr lang="en-US" altLang="en-US" sz="1400">
                <a:latin typeface="Arial" panose="020B0604020202020204" pitchFamily="34" charset="0"/>
              </a:rPr>
              <a:pPr eaLnBrk="1" hangingPunct="1">
                <a:spcBef>
                  <a:spcPct val="0"/>
                </a:spcBef>
                <a:buClrTx/>
                <a:buSzTx/>
                <a:buFontTx/>
                <a:buNone/>
              </a:pPr>
              <a:t>56</a:t>
            </a:fld>
            <a:endParaRPr lang="en-US" altLang="en-US" sz="1400">
              <a:latin typeface="Arial" panose="020B0604020202020204" pitchFamily="34" charset="0"/>
            </a:endParaRPr>
          </a:p>
        </p:txBody>
      </p:sp>
    </p:spTree>
    <p:extLst>
      <p:ext uri="{BB962C8B-B14F-4D97-AF65-F5344CB8AC3E}">
        <p14:creationId xmlns:p14="http://schemas.microsoft.com/office/powerpoint/2010/main" val="3583349334"/>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Parameterize with element type</a:t>
            </a:r>
          </a:p>
        </p:txBody>
      </p:sp>
      <p:sp>
        <p:nvSpPr>
          <p:cNvPr id="60419" name="Rectangle 3"/>
          <p:cNvSpPr>
            <a:spLocks noGrp="1" noChangeArrowheads="1"/>
          </p:cNvSpPr>
          <p:nvPr>
            <p:ph idx="1"/>
          </p:nvPr>
        </p:nvSpPr>
        <p:spPr/>
        <p:txBody>
          <a:bodyPr/>
          <a:lstStyle/>
          <a:p>
            <a:pPr eaLnBrk="1" hangingPunct="1">
              <a:lnSpc>
                <a:spcPct val="9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err="1">
                <a:ea typeface="ＭＳ Ｐゴシック" pitchFamily="34" charset="-128"/>
              </a:rPr>
              <a:t>T</a:t>
            </a:r>
            <a:r>
              <a:rPr lang="en-US" altLang="en-US" sz="2000" i="1" dirty="0" err="1">
                <a:ea typeface="ＭＳ Ｐゴシック" pitchFamily="34" charset="-128"/>
              </a:rPr>
              <a:t>s</a:t>
            </a:r>
            <a:r>
              <a:rPr lang="en-US" altLang="en-US" sz="2000" b="1"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template&lt;class T&gt; class vector {</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vector&lt;double&gt; </a:t>
            </a:r>
            <a:r>
              <a:rPr lang="en-US" altLang="en-US" sz="2000" b="1" dirty="0" err="1">
                <a:ea typeface="ＭＳ Ｐゴシック" pitchFamily="34" charset="-128"/>
              </a:rPr>
              <a:t>vd</a:t>
            </a:r>
            <a:r>
              <a:rPr lang="en-US" altLang="en-US" sz="2000" b="1" dirty="0">
                <a:ea typeface="ＭＳ Ｐゴシック" pitchFamily="34" charset="-128"/>
              </a:rPr>
              <a:t>;		// </a:t>
            </a:r>
            <a:r>
              <a:rPr lang="en-US" altLang="en-US" sz="2000" b="1" i="1" dirty="0">
                <a:ea typeface="ＭＳ Ｐゴシック" pitchFamily="34" charset="-128"/>
              </a:rPr>
              <a:t>T</a:t>
            </a:r>
            <a:r>
              <a:rPr lang="en-US" altLang="en-US" sz="2000" i="1" dirty="0">
                <a:ea typeface="ＭＳ Ｐゴシック" pitchFamily="34" charset="-128"/>
              </a:rPr>
              <a:t> is </a:t>
            </a:r>
            <a:r>
              <a:rPr lang="en-US" altLang="en-US" sz="2000" b="1" i="1" dirty="0">
                <a:ea typeface="ＭＳ Ｐゴシック" pitchFamily="34" charset="-128"/>
              </a:rPr>
              <a:t>double</a:t>
            </a:r>
          </a:p>
          <a:p>
            <a:pPr eaLnBrk="1" hangingPunct="1">
              <a:lnSpc>
                <a:spcPct val="90000"/>
              </a:lnSpc>
              <a:buFontTx/>
              <a:buNone/>
              <a:defRPr/>
            </a:pPr>
            <a:r>
              <a:rPr lang="en-US" altLang="en-US" sz="2000" b="1" dirty="0">
                <a:ea typeface="ＭＳ Ｐゴシック" pitchFamily="34" charset="-128"/>
              </a:rPr>
              <a:t>vector&lt;int&gt; vi;			// </a:t>
            </a:r>
            <a:r>
              <a:rPr lang="en-US" altLang="en-US" sz="2000" b="1" i="1" dirty="0">
                <a:ea typeface="ＭＳ Ｐゴシック" pitchFamily="34" charset="-128"/>
              </a:rPr>
              <a:t>T </a:t>
            </a:r>
            <a:r>
              <a:rPr lang="en-US" altLang="en-US" sz="2000" i="1" dirty="0">
                <a:ea typeface="ＭＳ Ｐゴシック" pitchFamily="34" charset="-128"/>
              </a:rPr>
              <a:t>is</a:t>
            </a:r>
            <a:r>
              <a:rPr lang="en-US" altLang="en-US" sz="2000" b="1" i="1" dirty="0">
                <a:ea typeface="ＭＳ Ｐゴシック" pitchFamily="34" charset="-128"/>
              </a:rPr>
              <a:t> int</a:t>
            </a:r>
          </a:p>
          <a:p>
            <a:pPr eaLnBrk="1" hangingPunct="1">
              <a:lnSpc>
                <a:spcPct val="90000"/>
              </a:lnSpc>
              <a:buFontTx/>
              <a:buNone/>
              <a:defRPr/>
            </a:pPr>
            <a:r>
              <a:rPr lang="en-US" altLang="en-US" sz="2000" b="1" dirty="0">
                <a:ea typeface="ＭＳ Ｐゴシック" pitchFamily="34" charset="-128"/>
              </a:rPr>
              <a:t>vector&lt;vector&lt;int&gt;&gt; </a:t>
            </a:r>
            <a:r>
              <a:rPr lang="en-US" altLang="en-US" sz="2000" b="1" dirty="0" err="1">
                <a:ea typeface="ＭＳ Ｐゴシック" pitchFamily="34" charset="-128"/>
              </a:rPr>
              <a:t>vvi</a:t>
            </a:r>
            <a:r>
              <a:rPr lang="en-US" altLang="en-US" sz="2000" b="1" dirty="0">
                <a:ea typeface="ＭＳ Ｐゴシック" pitchFamily="34" charset="-128"/>
              </a:rPr>
              <a:t>;		// </a:t>
            </a:r>
            <a:r>
              <a:rPr lang="en-US" altLang="en-US" sz="2000" b="1" i="1" dirty="0">
                <a:ea typeface="ＭＳ Ｐゴシック" pitchFamily="34" charset="-128"/>
              </a:rPr>
              <a:t>T </a:t>
            </a:r>
            <a:r>
              <a:rPr lang="en-US" altLang="en-US" sz="2000" i="1" dirty="0">
                <a:ea typeface="ＭＳ Ｐゴシック" pitchFamily="34" charset="-128"/>
              </a:rPr>
              <a:t>is </a:t>
            </a:r>
            <a:r>
              <a:rPr lang="en-US" altLang="en-US" sz="2000" b="1" i="1" dirty="0">
                <a:ea typeface="ＭＳ Ｐゴシック" pitchFamily="34" charset="-128"/>
              </a:rPr>
              <a:t>vector&lt;int&gt;</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in which</a:t>
            </a:r>
            <a:r>
              <a:rPr lang="en-US" altLang="en-US" sz="2000" b="1" i="1" dirty="0">
                <a:ea typeface="ＭＳ Ｐゴシック" pitchFamily="34" charset="-128"/>
              </a:rPr>
              <a:t> T </a:t>
            </a:r>
            <a:r>
              <a:rPr lang="en-US" altLang="en-US" sz="2000" i="1" dirty="0">
                <a:ea typeface="ＭＳ Ｐゴシック" pitchFamily="34" charset="-128"/>
              </a:rPr>
              <a:t>is</a:t>
            </a:r>
            <a:r>
              <a:rPr lang="en-US" altLang="en-US" sz="2000" b="1" i="1" dirty="0">
                <a:ea typeface="ＭＳ Ｐゴシック" pitchFamily="34" charset="-128"/>
              </a:rPr>
              <a:t> int</a:t>
            </a:r>
          </a:p>
          <a:p>
            <a:pPr eaLnBrk="1" hangingPunct="1">
              <a:lnSpc>
                <a:spcPct val="90000"/>
              </a:lnSpc>
              <a:buFontTx/>
              <a:buNone/>
              <a:defRPr/>
            </a:pPr>
            <a:r>
              <a:rPr lang="en-US" altLang="en-US" sz="2000" b="1" dirty="0">
                <a:ea typeface="ＭＳ Ｐゴシック" pitchFamily="34" charset="-128"/>
              </a:rPr>
              <a:t>vector&lt;char&gt; </a:t>
            </a:r>
            <a:r>
              <a:rPr lang="en-US" altLang="en-US" sz="2000" b="1" dirty="0" err="1">
                <a:ea typeface="ＭＳ Ｐゴシック" pitchFamily="34" charset="-128"/>
              </a:rPr>
              <a:t>vc</a:t>
            </a:r>
            <a:r>
              <a:rPr lang="en-US" altLang="en-US" sz="2000" b="1" dirty="0">
                <a:ea typeface="ＭＳ Ｐゴシック" pitchFamily="34" charset="-128"/>
              </a:rPr>
              <a:t>;		// </a:t>
            </a:r>
            <a:r>
              <a:rPr lang="en-US" altLang="en-US" sz="2000" b="1" i="1" dirty="0">
                <a:ea typeface="ＭＳ Ｐゴシック" pitchFamily="34" charset="-128"/>
              </a:rPr>
              <a:t>T</a:t>
            </a:r>
            <a:r>
              <a:rPr lang="en-US" altLang="en-US" sz="2000" i="1" dirty="0">
                <a:ea typeface="ＭＳ Ｐゴシック" pitchFamily="34" charset="-128"/>
              </a:rPr>
              <a:t> is</a:t>
            </a:r>
            <a:r>
              <a:rPr lang="en-US" altLang="en-US" sz="2000" b="1" i="1" dirty="0">
                <a:ea typeface="ＭＳ Ｐゴシック" pitchFamily="34" charset="-128"/>
              </a:rPr>
              <a:t> char</a:t>
            </a:r>
          </a:p>
          <a:p>
            <a:pPr eaLnBrk="1" hangingPunct="1">
              <a:lnSpc>
                <a:spcPct val="90000"/>
              </a:lnSpc>
              <a:buFontTx/>
              <a:buNone/>
              <a:defRPr/>
            </a:pPr>
            <a:r>
              <a:rPr lang="en-US" altLang="en-US" sz="2000" b="1" dirty="0">
                <a:ea typeface="ＭＳ Ｐゴシック" pitchFamily="34" charset="-128"/>
              </a:rPr>
              <a:t>vector&lt;double*&gt; </a:t>
            </a:r>
            <a:r>
              <a:rPr lang="en-US" altLang="en-US" sz="2000" b="1" dirty="0" err="1">
                <a:ea typeface="ＭＳ Ｐゴシック" pitchFamily="34" charset="-128"/>
              </a:rPr>
              <a:t>vpd</a:t>
            </a:r>
            <a:r>
              <a:rPr lang="en-US" altLang="en-US" sz="2000" b="1" dirty="0">
                <a:ea typeface="ＭＳ Ｐゴシック" pitchFamily="34" charset="-128"/>
              </a:rPr>
              <a:t>;		// </a:t>
            </a:r>
            <a:r>
              <a:rPr lang="en-US" altLang="en-US" sz="2000" b="1" i="1" dirty="0">
                <a:ea typeface="ＭＳ Ｐゴシック" pitchFamily="34" charset="-128"/>
              </a:rPr>
              <a:t>T </a:t>
            </a:r>
            <a:r>
              <a:rPr lang="en-US" altLang="en-US" sz="2000" i="1" dirty="0">
                <a:ea typeface="ＭＳ Ｐゴシック" pitchFamily="34" charset="-128"/>
              </a:rPr>
              <a:t>is </a:t>
            </a:r>
            <a:r>
              <a:rPr lang="en-US" altLang="en-US" sz="2000" b="1" i="1" dirty="0">
                <a:ea typeface="ＭＳ Ｐゴシック" pitchFamily="34" charset="-128"/>
              </a:rPr>
              <a:t>double*</a:t>
            </a:r>
          </a:p>
          <a:p>
            <a:pPr eaLnBrk="1" hangingPunct="1">
              <a:lnSpc>
                <a:spcPct val="90000"/>
              </a:lnSpc>
              <a:buFontTx/>
              <a:buNone/>
              <a:defRPr/>
            </a:pPr>
            <a:r>
              <a:rPr lang="en-US" altLang="en-US" sz="2000" b="1" dirty="0">
                <a:ea typeface="ＭＳ Ｐゴシック" pitchFamily="34" charset="-128"/>
              </a:rPr>
              <a:t>vector&lt;vector&lt;double&gt;*&gt; </a:t>
            </a:r>
            <a:r>
              <a:rPr lang="en-US" altLang="en-US" sz="2000" b="1" dirty="0" err="1">
                <a:ea typeface="ＭＳ Ｐゴシック" pitchFamily="34" charset="-128"/>
              </a:rPr>
              <a:t>vvpd</a:t>
            </a:r>
            <a:r>
              <a:rPr lang="en-US" altLang="en-US" sz="2000" b="1" dirty="0">
                <a:ea typeface="ＭＳ Ｐゴシック" pitchFamily="34" charset="-128"/>
              </a:rPr>
              <a:t>;	// </a:t>
            </a:r>
            <a:r>
              <a:rPr lang="en-US" altLang="en-US" sz="2000" b="1" i="1" dirty="0">
                <a:ea typeface="ＭＳ Ｐゴシック" pitchFamily="34" charset="-128"/>
              </a:rPr>
              <a:t>T </a:t>
            </a:r>
            <a:r>
              <a:rPr lang="en-US" altLang="en-US" sz="2000" i="1" dirty="0">
                <a:ea typeface="ＭＳ Ｐゴシック" pitchFamily="34" charset="-128"/>
              </a:rPr>
              <a:t>is</a:t>
            </a:r>
            <a:r>
              <a:rPr lang="en-US" altLang="en-US" sz="2000" b="1" i="1" dirty="0">
                <a:ea typeface="ＭＳ Ｐゴシック" pitchFamily="34" charset="-128"/>
              </a:rPr>
              <a:t> vector&lt;double&gt;*</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in which</a:t>
            </a:r>
            <a:r>
              <a:rPr lang="en-US" altLang="en-US" sz="2000" b="1" i="1" dirty="0">
                <a:ea typeface="ＭＳ Ｐゴシック" pitchFamily="34" charset="-128"/>
              </a:rPr>
              <a:t> T </a:t>
            </a:r>
            <a:r>
              <a:rPr lang="en-US" altLang="en-US" sz="2000" i="1" dirty="0">
                <a:ea typeface="ＭＳ Ｐゴシック" pitchFamily="34" charset="-128"/>
              </a:rPr>
              <a:t>is </a:t>
            </a:r>
            <a:r>
              <a:rPr lang="en-US" altLang="en-US" sz="2000" b="1" i="1" dirty="0">
                <a:ea typeface="ＭＳ Ｐゴシック" pitchFamily="34" charset="-128"/>
              </a:rPr>
              <a:t>double</a:t>
            </a:r>
            <a:endParaRPr lang="en-US" altLang="en-US" sz="2000" i="1"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5A815112-75CB-43E2-8F44-2C3766F2B567}" type="slidenum">
              <a:rPr lang="en-US" altLang="en-US" sz="1400">
                <a:latin typeface="Arial" panose="020B0604020202020204" pitchFamily="34" charset="0"/>
              </a:rPr>
              <a:pPr eaLnBrk="1" hangingPunct="1">
                <a:spcBef>
                  <a:spcPct val="0"/>
                </a:spcBef>
                <a:buClrTx/>
                <a:buSzTx/>
                <a:buFontTx/>
                <a:buNone/>
              </a:pPr>
              <a:t>57</a:t>
            </a:fld>
            <a:endParaRPr lang="en-US" altLang="en-US" sz="1400">
              <a:latin typeface="Arial" panose="020B0604020202020204" pitchFamily="34" charset="0"/>
            </a:endParaRPr>
          </a:p>
        </p:txBody>
      </p:sp>
    </p:spTree>
    <p:extLst>
      <p:ext uri="{BB962C8B-B14F-4D97-AF65-F5344CB8AC3E}">
        <p14:creationId xmlns:p14="http://schemas.microsoft.com/office/powerpoint/2010/main" val="2416693253"/>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vector&lt;double&gt;</a:t>
            </a:r>
            <a:r>
              <a:rPr lang="en-US" altLang="en-US" smtClean="0">
                <a:ea typeface="ＭＳ Ｐゴシック" pitchFamily="34" charset="-128"/>
              </a:rPr>
              <a:t> is</a:t>
            </a:r>
          </a:p>
        </p:txBody>
      </p:sp>
      <p:sp>
        <p:nvSpPr>
          <p:cNvPr id="61443" name="Rectangle 3"/>
          <p:cNvSpPr>
            <a:spLocks noGrp="1" noChangeArrowheads="1"/>
          </p:cNvSpPr>
          <p:nvPr>
            <p:ph idx="1"/>
          </p:nvPr>
        </p:nvSpPr>
        <p:spPr/>
        <p:txBody>
          <a:bodyPr/>
          <a:lstStyle/>
          <a:p>
            <a:pPr eaLnBrk="1" hangingPunct="1">
              <a:lnSpc>
                <a:spcPct val="80000"/>
              </a:lnSpc>
              <a:buFontTx/>
              <a:buNone/>
              <a:defRPr/>
            </a:pPr>
            <a:r>
              <a:rPr lang="en-US" altLang="en-US" sz="2000" b="1">
                <a:ea typeface="ＭＳ Ｐゴシック" pitchFamily="34" charset="-128"/>
              </a:rPr>
              <a:t>// </a:t>
            </a:r>
            <a:r>
              <a:rPr lang="en-US" altLang="en-US" sz="2000" i="1">
                <a:ea typeface="ＭＳ Ｐゴシック" pitchFamily="34" charset="-128"/>
              </a:rPr>
              <a:t>an almost real</a:t>
            </a:r>
            <a:r>
              <a:rPr lang="en-US" altLang="en-US" sz="2000" b="1" i="1">
                <a:ea typeface="ＭＳ Ｐゴシック" pitchFamily="34" charset="-128"/>
              </a:rPr>
              <a:t> vector </a:t>
            </a:r>
            <a:r>
              <a:rPr lang="en-US" altLang="en-US" sz="2000" i="1">
                <a:ea typeface="ＭＳ Ｐゴシック" pitchFamily="34" charset="-128"/>
              </a:rPr>
              <a:t>of </a:t>
            </a:r>
            <a:r>
              <a:rPr lang="en-US" altLang="en-US" sz="2000" b="1" i="1">
                <a:ea typeface="ＭＳ Ｐゴシック" pitchFamily="34" charset="-128"/>
              </a:rPr>
              <a:t>double</a:t>
            </a:r>
            <a:r>
              <a:rPr lang="en-US" altLang="en-US" sz="2000" i="1">
                <a:ea typeface="ＭＳ Ｐゴシック" pitchFamily="34" charset="-128"/>
              </a:rPr>
              <a:t>s:</a:t>
            </a:r>
          </a:p>
          <a:p>
            <a:pPr eaLnBrk="1" hangingPunct="1">
              <a:lnSpc>
                <a:spcPct val="80000"/>
              </a:lnSpc>
              <a:buFontTx/>
              <a:buNone/>
              <a:defRPr/>
            </a:pPr>
            <a:r>
              <a:rPr lang="en-US" altLang="en-US" sz="2000" b="1">
                <a:ea typeface="ＭＳ Ｐゴシック" pitchFamily="34" charset="-128"/>
              </a:rPr>
              <a:t>class vector {</a:t>
            </a:r>
          </a:p>
          <a:p>
            <a:pPr eaLnBrk="1" hangingPunct="1">
              <a:lnSpc>
                <a:spcPct val="80000"/>
              </a:lnSpc>
              <a:buFontTx/>
              <a:buNone/>
              <a:defRPr/>
            </a:pPr>
            <a:r>
              <a:rPr lang="en-US" altLang="en-US" sz="2000" b="1">
                <a:ea typeface="ＭＳ Ｐゴシック" pitchFamily="34" charset="-128"/>
              </a:rPr>
              <a:t>	int sz;		// </a:t>
            </a:r>
            <a:r>
              <a:rPr lang="en-US" altLang="en-US" sz="2000" i="1">
                <a:ea typeface="ＭＳ Ｐゴシック" pitchFamily="34" charset="-128"/>
              </a:rPr>
              <a:t>the size</a:t>
            </a:r>
          </a:p>
          <a:p>
            <a:pPr eaLnBrk="1" hangingPunct="1">
              <a:lnSpc>
                <a:spcPct val="80000"/>
              </a:lnSpc>
              <a:buFontTx/>
              <a:buNone/>
              <a:defRPr/>
            </a:pPr>
            <a:r>
              <a:rPr lang="en-US" altLang="en-US" sz="2000" b="1">
                <a:ea typeface="ＭＳ Ｐゴシック" pitchFamily="34" charset="-128"/>
              </a:rPr>
              <a:t>	double* elem;	// </a:t>
            </a:r>
            <a:r>
              <a:rPr lang="en-US" altLang="en-US" sz="2000" i="1">
                <a:ea typeface="ＭＳ Ｐゴシック" pitchFamily="34" charset="-128"/>
              </a:rPr>
              <a:t>a pointer to the elements</a:t>
            </a:r>
          </a:p>
          <a:p>
            <a:pPr eaLnBrk="1" hangingPunct="1">
              <a:lnSpc>
                <a:spcPct val="80000"/>
              </a:lnSpc>
              <a:buFontTx/>
              <a:buNone/>
              <a:defRPr/>
            </a:pPr>
            <a:r>
              <a:rPr lang="en-US" altLang="en-US" sz="2000" b="1">
                <a:ea typeface="ＭＳ Ｐゴシック" pitchFamily="34" charset="-128"/>
              </a:rPr>
              <a:t>	int space;		// </a:t>
            </a:r>
            <a:r>
              <a:rPr lang="en-US" altLang="en-US" sz="2000" i="1">
                <a:ea typeface="ＭＳ Ｐゴシック" pitchFamily="34" charset="-128"/>
              </a:rPr>
              <a:t>size+free_space</a:t>
            </a:r>
          </a:p>
          <a:p>
            <a:pPr eaLnBrk="1" hangingPunct="1">
              <a:lnSpc>
                <a:spcPct val="80000"/>
              </a:lnSpc>
              <a:buFontTx/>
              <a:buNone/>
              <a:defRPr/>
            </a:pPr>
            <a:r>
              <a:rPr lang="en-US" altLang="en-US" sz="2000" b="1">
                <a:ea typeface="ＭＳ Ｐゴシック" pitchFamily="34" charset="-128"/>
              </a:rPr>
              <a:t>public:</a:t>
            </a:r>
          </a:p>
          <a:p>
            <a:pPr eaLnBrk="1" hangingPunct="1">
              <a:lnSpc>
                <a:spcPct val="80000"/>
              </a:lnSpc>
              <a:buFontTx/>
              <a:buNone/>
              <a:defRPr/>
            </a:pPr>
            <a:r>
              <a:rPr lang="en-US" altLang="en-US" sz="2000" b="1">
                <a:ea typeface="ＭＳ Ｐゴシック" pitchFamily="34" charset="-128"/>
              </a:rPr>
              <a:t>	vector() : sz(0), elem(0), space(0) { }		// </a:t>
            </a:r>
            <a:r>
              <a:rPr lang="en-US" altLang="en-US" sz="2000" i="1">
                <a:ea typeface="ＭＳ Ｐゴシック" pitchFamily="34" charset="-128"/>
              </a:rPr>
              <a:t>default</a:t>
            </a:r>
            <a:r>
              <a:rPr lang="en-US" altLang="en-US" sz="2000" b="1" i="1">
                <a:ea typeface="ＭＳ Ｐゴシック" pitchFamily="34" charset="-128"/>
              </a:rPr>
              <a:t> </a:t>
            </a:r>
            <a:r>
              <a:rPr lang="en-US" altLang="en-US" sz="2000" i="1">
                <a:ea typeface="ＭＳ Ｐゴシック" pitchFamily="34" charset="-128"/>
              </a:rPr>
              <a:t>constructor</a:t>
            </a:r>
          </a:p>
          <a:p>
            <a:pPr eaLnBrk="1" hangingPunct="1">
              <a:lnSpc>
                <a:spcPct val="80000"/>
              </a:lnSpc>
              <a:buFontTx/>
              <a:buNone/>
              <a:defRPr/>
            </a:pPr>
            <a:r>
              <a:rPr lang="en-US" altLang="en-US" sz="2000" b="1">
                <a:ea typeface="ＭＳ Ｐゴシック" pitchFamily="34" charset="-128"/>
              </a:rPr>
              <a:t>	explicit vector(int s) :sz(s), elem(new double[s]), space(s) { } // </a:t>
            </a:r>
            <a:r>
              <a:rPr lang="en-US" altLang="en-US" sz="2000" i="1">
                <a:ea typeface="ＭＳ Ｐゴシック" pitchFamily="34" charset="-128"/>
              </a:rPr>
              <a:t>constructor</a:t>
            </a:r>
          </a:p>
          <a:p>
            <a:pPr eaLnBrk="1" hangingPunct="1">
              <a:lnSpc>
                <a:spcPct val="80000"/>
              </a:lnSpc>
              <a:buFontTx/>
              <a:buNone/>
              <a:defRPr/>
            </a:pPr>
            <a:r>
              <a:rPr lang="en-US" altLang="en-US" sz="2000" b="1">
                <a:ea typeface="ＭＳ Ｐゴシック" pitchFamily="34" charset="-128"/>
              </a:rPr>
              <a:t>	vector(const vector&amp;);			//</a:t>
            </a:r>
            <a:r>
              <a:rPr lang="en-US" altLang="en-US" sz="2000">
                <a:ea typeface="ＭＳ Ｐゴシック" pitchFamily="34" charset="-128"/>
              </a:rPr>
              <a:t> </a:t>
            </a:r>
            <a:r>
              <a:rPr lang="en-US" altLang="en-US" sz="2000" i="1">
                <a:ea typeface="ＭＳ Ｐゴシック" pitchFamily="34" charset="-128"/>
              </a:rPr>
              <a:t>copy constructor</a:t>
            </a: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vector&amp; operator=(const vector&amp;);		//</a:t>
            </a:r>
            <a:r>
              <a:rPr lang="en-US" altLang="en-US" sz="2000">
                <a:ea typeface="ＭＳ Ｐゴシック" pitchFamily="34" charset="-128"/>
              </a:rPr>
              <a:t> </a:t>
            </a:r>
            <a:r>
              <a:rPr lang="en-US" altLang="en-US" sz="2000" i="1">
                <a:ea typeface="ＭＳ Ｐゴシック" pitchFamily="34" charset="-128"/>
              </a:rPr>
              <a:t>copy assignment</a:t>
            </a: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~vector() { delete[ ] elem; }		</a:t>
            </a:r>
            <a:r>
              <a:rPr lang="en-US" altLang="en-US" sz="2000">
                <a:ea typeface="ＭＳ Ｐゴシック" pitchFamily="34" charset="-128"/>
              </a:rPr>
              <a:t>	</a:t>
            </a:r>
            <a:r>
              <a:rPr lang="en-US" altLang="en-US" sz="2000" b="1">
                <a:ea typeface="ＭＳ Ｐゴシック" pitchFamily="34" charset="-128"/>
              </a:rPr>
              <a:t>//</a:t>
            </a:r>
            <a:r>
              <a:rPr lang="en-US" altLang="en-US" sz="2000">
                <a:ea typeface="ＭＳ Ｐゴシック" pitchFamily="34" charset="-128"/>
              </a:rPr>
              <a:t> </a:t>
            </a:r>
            <a:r>
              <a:rPr lang="en-US" altLang="en-US" sz="2000" i="1">
                <a:ea typeface="ＭＳ Ｐゴシック" pitchFamily="34" charset="-128"/>
              </a:rPr>
              <a:t>destructor</a:t>
            </a:r>
          </a:p>
          <a:p>
            <a:pPr eaLnBrk="1" hangingPunct="1">
              <a:lnSpc>
                <a:spcPct val="80000"/>
              </a:lnSpc>
              <a:buFontTx/>
              <a:buNone/>
              <a:defRPr/>
            </a:pPr>
            <a:endParaRPr lang="en-US" altLang="en-US" sz="1000">
              <a:ea typeface="ＭＳ Ｐゴシック" pitchFamily="34" charset="-128"/>
            </a:endParaRPr>
          </a:p>
          <a:p>
            <a:pPr eaLnBrk="1" hangingPunct="1">
              <a:lnSpc>
                <a:spcPct val="80000"/>
              </a:lnSpc>
              <a:buFontTx/>
              <a:buNone/>
              <a:defRPr/>
            </a:pPr>
            <a:r>
              <a:rPr lang="en-US" altLang="en-US" sz="2000" b="1">
                <a:ea typeface="ＭＳ Ｐゴシック" pitchFamily="34" charset="-128"/>
              </a:rPr>
              <a:t>	double&amp; operator[ ] (int n) { return elem[n]; }	// </a:t>
            </a:r>
            <a:r>
              <a:rPr lang="en-US" altLang="en-US" sz="2000" i="1">
                <a:ea typeface="ＭＳ Ｐゴシック" pitchFamily="34" charset="-128"/>
              </a:rPr>
              <a:t>access: return reference</a:t>
            </a:r>
          </a:p>
          <a:p>
            <a:pPr eaLnBrk="1" hangingPunct="1">
              <a:lnSpc>
                <a:spcPct val="80000"/>
              </a:lnSpc>
              <a:buFontTx/>
              <a:buNone/>
              <a:defRPr/>
            </a:pPr>
            <a:r>
              <a:rPr lang="en-US" altLang="en-US" sz="2000" b="1">
                <a:ea typeface="ＭＳ Ｐゴシック" pitchFamily="34" charset="-128"/>
              </a:rPr>
              <a:t>	int size() const { return sz; }			// </a:t>
            </a:r>
            <a:r>
              <a:rPr lang="en-US" altLang="en-US" sz="2000" i="1">
                <a:ea typeface="ＭＳ Ｐゴシック" pitchFamily="34" charset="-128"/>
              </a:rPr>
              <a:t>the current size</a:t>
            </a:r>
          </a:p>
          <a:p>
            <a:pPr eaLnBrk="1" hangingPunct="1">
              <a:lnSpc>
                <a:spcPct val="80000"/>
              </a:lnSpc>
              <a:buFontTx/>
              <a:buNone/>
              <a:defRPr/>
            </a:pPr>
            <a:endParaRPr lang="en-US" altLang="en-US" sz="1000">
              <a:ea typeface="ＭＳ Ｐゴシック" pitchFamily="34" charset="-128"/>
            </a:endParaRP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 …</a:t>
            </a:r>
          </a:p>
          <a:p>
            <a:pPr eaLnBrk="1" hangingPunct="1">
              <a:lnSpc>
                <a:spcPct val="80000"/>
              </a:lnSpc>
              <a:buFontTx/>
              <a:buNone/>
              <a:defRPr/>
            </a:pPr>
            <a:r>
              <a:rPr lang="en-US" altLang="en-US" sz="2000" b="1">
                <a:ea typeface="ＭＳ Ｐゴシック" pitchFamily="34" charset="-128"/>
              </a:rPr>
              <a:t>};</a:t>
            </a:r>
            <a:endParaRPr lang="en-US" altLang="en-US" sz="200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5CC3C94-E6DB-4FD2-A106-E24A6BACFF25}" type="slidenum">
              <a:rPr lang="en-US" altLang="en-US" sz="1400">
                <a:latin typeface="Arial" panose="020B0604020202020204" pitchFamily="34" charset="0"/>
              </a:rPr>
              <a:pPr eaLnBrk="1" hangingPunct="1">
                <a:spcBef>
                  <a:spcPct val="0"/>
                </a:spcBef>
                <a:buClrTx/>
                <a:buSzTx/>
                <a:buFontTx/>
                <a:buNone/>
              </a:pPr>
              <a:t>58</a:t>
            </a:fld>
            <a:endParaRPr lang="en-US" altLang="en-US" sz="1400">
              <a:latin typeface="Arial" panose="020B0604020202020204" pitchFamily="34" charset="0"/>
            </a:endParaRPr>
          </a:p>
        </p:txBody>
      </p:sp>
    </p:spTree>
    <p:extLst>
      <p:ext uri="{BB962C8B-B14F-4D97-AF65-F5344CB8AC3E}">
        <p14:creationId xmlns:p14="http://schemas.microsoft.com/office/powerpoint/2010/main" val="1487121369"/>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vector&lt;char&gt;</a:t>
            </a:r>
            <a:r>
              <a:rPr lang="en-US" altLang="en-US" smtClean="0">
                <a:ea typeface="ＭＳ Ｐゴシック" pitchFamily="34" charset="-128"/>
              </a:rPr>
              <a:t> is</a:t>
            </a:r>
          </a:p>
        </p:txBody>
      </p:sp>
      <p:sp>
        <p:nvSpPr>
          <p:cNvPr id="80899"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a:ea typeface="ＭＳ Ｐゴシック" pitchFamily="34" charset="-128"/>
              </a:rPr>
              <a:t>char</a:t>
            </a:r>
            <a:r>
              <a:rPr lang="en-US" altLang="en-US" sz="2000" i="1" dirty="0">
                <a:ea typeface="ＭＳ Ｐゴシック" pitchFamily="34" charset="-128"/>
              </a:rPr>
              <a:t>s:</a:t>
            </a:r>
          </a:p>
          <a:p>
            <a:pPr eaLnBrk="1" hangingPunct="1">
              <a:lnSpc>
                <a:spcPct val="80000"/>
              </a:lnSpc>
              <a:buFontTx/>
              <a:buNone/>
              <a:defRPr/>
            </a:pPr>
            <a:r>
              <a:rPr lang="en-US" altLang="en-US" sz="2000" b="1" dirty="0">
                <a:ea typeface="ＭＳ Ｐゴシック" pitchFamily="34" charset="-128"/>
              </a:rPr>
              <a:t>class vector {</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char*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	int space;		// </a:t>
            </a:r>
            <a:r>
              <a:rPr lang="en-US" altLang="en-US" sz="2000" i="1" dirty="0" err="1">
                <a:ea typeface="ＭＳ Ｐゴシック" pitchFamily="34" charset="-128"/>
              </a:rPr>
              <a:t>size+free_space</a:t>
            </a: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vector() : </a:t>
            </a:r>
            <a:r>
              <a:rPr lang="en-US" altLang="en-US" sz="2000" b="1" dirty="0" err="1">
                <a:ea typeface="ＭＳ Ｐゴシック" pitchFamily="34" charset="-128"/>
              </a:rPr>
              <a:t>sz</a:t>
            </a:r>
            <a:r>
              <a:rPr lang="en-US" altLang="en-US" sz="2000" b="1" dirty="0">
                <a:ea typeface="ＭＳ Ｐゴシック" pitchFamily="34" charset="-128"/>
              </a:rPr>
              <a:t>{0}, </a:t>
            </a:r>
            <a:r>
              <a:rPr lang="en-US" altLang="en-US" sz="2000" b="1" dirty="0" err="1">
                <a:ea typeface="ＭＳ Ｐゴシック" pitchFamily="34" charset="-128"/>
              </a:rPr>
              <a:t>elem</a:t>
            </a:r>
            <a:r>
              <a:rPr lang="en-US" altLang="en-US" sz="2000" b="1" dirty="0">
                <a:ea typeface="ＭＳ Ｐゴシック" pitchFamily="34" charset="-128"/>
              </a:rPr>
              <a:t>{0}, space{0} { }		// </a:t>
            </a:r>
            <a:r>
              <a:rPr lang="en-US" altLang="en-US" sz="2000" i="1" dirty="0">
                <a:ea typeface="ＭＳ Ｐゴシック" pitchFamily="34" charset="-128"/>
              </a:rPr>
              <a:t>default</a:t>
            </a:r>
            <a:r>
              <a:rPr lang="en-US" altLang="en-US" sz="2000" b="1" i="1" dirty="0">
                <a:ea typeface="ＭＳ Ｐゴシック" pitchFamily="34" charset="-128"/>
              </a:rPr>
              <a:t>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explicit vector(int s) :</a:t>
            </a:r>
            <a:r>
              <a:rPr lang="en-US" altLang="en-US" sz="2000" b="1" dirty="0" err="1">
                <a:ea typeface="ＭＳ Ｐゴシック" pitchFamily="34" charset="-128"/>
              </a:rPr>
              <a:t>sz</a:t>
            </a:r>
            <a:r>
              <a:rPr lang="en-US" altLang="en-US" sz="2000" b="1" dirty="0">
                <a:ea typeface="ＭＳ Ｐゴシック" pitchFamily="34" charset="-128"/>
              </a:rPr>
              <a:t>{s}, </a:t>
            </a:r>
            <a:r>
              <a:rPr lang="en-US" altLang="en-US" sz="2000" b="1" dirty="0" err="1">
                <a:ea typeface="ＭＳ Ｐゴシック" pitchFamily="34" charset="-128"/>
              </a:rPr>
              <a:t>elem</a:t>
            </a:r>
            <a:r>
              <a:rPr lang="en-US" altLang="en-US" sz="2000" b="1" dirty="0">
                <a:ea typeface="ＭＳ Ｐゴシック" pitchFamily="34" charset="-128"/>
              </a:rPr>
              <a:t>{new char[s]}, space{s} { } //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vector(const vector&amp;);			//</a:t>
            </a:r>
            <a:r>
              <a:rPr lang="en-US" altLang="en-US" sz="2000" dirty="0">
                <a:ea typeface="ＭＳ Ｐゴシック" pitchFamily="34" charset="-128"/>
              </a:rPr>
              <a:t> </a:t>
            </a:r>
            <a:r>
              <a:rPr lang="en-US" altLang="en-US" sz="2000" i="1" dirty="0">
                <a:ea typeface="ＭＳ Ｐゴシック" pitchFamily="34" charset="-128"/>
              </a:rPr>
              <a:t>copy constructor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vector&amp; operator=(const vector&amp;);		//</a:t>
            </a:r>
            <a:r>
              <a:rPr lang="en-US" altLang="en-US" sz="2000" dirty="0">
                <a:ea typeface="ＭＳ Ｐゴシック" pitchFamily="34" charset="-128"/>
              </a:rPr>
              <a:t> </a:t>
            </a:r>
            <a:r>
              <a:rPr lang="en-US" altLang="en-US" sz="2000" i="1" dirty="0">
                <a:ea typeface="ＭＳ Ｐゴシック" pitchFamily="34" charset="-128"/>
              </a:rPr>
              <a:t>copy assignment</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 { delete[ ]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destructor</a:t>
            </a: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char&amp; operator[ ] (int n) { return </a:t>
            </a:r>
            <a:r>
              <a:rPr lang="en-US" altLang="en-US" sz="2000" b="1" dirty="0" err="1">
                <a:ea typeface="ＭＳ Ｐゴシック" pitchFamily="34" charset="-128"/>
              </a:rPr>
              <a:t>elem</a:t>
            </a:r>
            <a:r>
              <a:rPr lang="en-US" altLang="en-US" sz="2000" b="1" dirty="0">
                <a:ea typeface="ＭＳ Ｐゴシック" pitchFamily="34" charset="-128"/>
              </a:rPr>
              <a:t>[n]; }	// </a:t>
            </a:r>
            <a:r>
              <a:rPr lang="en-US" altLang="en-US" sz="2000" i="1" dirty="0">
                <a:ea typeface="ＭＳ Ｐゴシック" pitchFamily="34" charset="-128"/>
              </a:rPr>
              <a:t>access: return reference</a:t>
            </a:r>
          </a:p>
          <a:p>
            <a:pPr eaLnBrk="1" hangingPunct="1">
              <a:lnSpc>
                <a:spcPct val="80000"/>
              </a:lnSpc>
              <a:buFontTx/>
              <a:buNone/>
              <a:defRPr/>
            </a:pPr>
            <a:r>
              <a:rPr lang="en-US" altLang="en-US" sz="2000" b="1" dirty="0">
                <a:ea typeface="ＭＳ Ｐゴシック" pitchFamily="34" charset="-128"/>
              </a:rPr>
              <a:t>	int size() const { return </a:t>
            </a:r>
            <a:r>
              <a:rPr lang="en-US" altLang="en-US" sz="2000" b="1" dirty="0" err="1">
                <a:ea typeface="ＭＳ Ｐゴシック" pitchFamily="34" charset="-128"/>
              </a:rPr>
              <a:t>sz</a:t>
            </a:r>
            <a:r>
              <a:rPr lang="en-US" altLang="en-US" sz="2000" b="1" dirty="0">
                <a:ea typeface="ＭＳ Ｐゴシック" pitchFamily="34" charset="-128"/>
              </a:rPr>
              <a:t>; }			// </a:t>
            </a:r>
            <a:r>
              <a:rPr lang="en-US" altLang="en-US" sz="2000" i="1" dirty="0">
                <a:ea typeface="ＭＳ Ｐゴシック" pitchFamily="34" charset="-128"/>
              </a:rPr>
              <a:t>the current size</a:t>
            </a: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777B4AA-AE03-495C-9F6D-8596CAE44569}" type="slidenum">
              <a:rPr lang="en-US" altLang="en-US" sz="1400">
                <a:latin typeface="Arial" panose="020B0604020202020204" pitchFamily="34" charset="0"/>
              </a:rPr>
              <a:pPr eaLnBrk="1" hangingPunct="1">
                <a:spcBef>
                  <a:spcPct val="0"/>
                </a:spcBef>
                <a:buClrTx/>
                <a:buSzTx/>
                <a:buFontTx/>
                <a:buNone/>
              </a:pPr>
              <a:t>59</a:t>
            </a:fld>
            <a:endParaRPr lang="en-US" altLang="en-US" sz="1400">
              <a:latin typeface="Arial" panose="020B0604020202020204" pitchFamily="34" charset="0"/>
            </a:endParaRPr>
          </a:p>
        </p:txBody>
      </p:sp>
    </p:spTree>
    <p:extLst>
      <p:ext uri="{BB962C8B-B14F-4D97-AF65-F5344CB8AC3E}">
        <p14:creationId xmlns:p14="http://schemas.microsoft.com/office/powerpoint/2010/main" val="147047236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altLang="en-US" smtClean="0"/>
              <a:t>Reminder</a:t>
            </a:r>
          </a:p>
        </p:txBody>
      </p:sp>
      <p:sp>
        <p:nvSpPr>
          <p:cNvPr id="74755" name="Rectangle 3"/>
          <p:cNvSpPr>
            <a:spLocks noGrp="1" noChangeArrowheads="1"/>
          </p:cNvSpPr>
          <p:nvPr>
            <p:ph idx="1"/>
          </p:nvPr>
        </p:nvSpPr>
        <p:spPr/>
        <p:txBody>
          <a:bodyPr/>
          <a:lstStyle/>
          <a:p>
            <a:pPr eaLnBrk="1" hangingPunct="1">
              <a:lnSpc>
                <a:spcPct val="90000"/>
              </a:lnSpc>
              <a:defRPr/>
            </a:pPr>
            <a:r>
              <a:rPr lang="en-US" altLang="en-US" sz="2800" dirty="0"/>
              <a:t>Why look at the vector implementation?</a:t>
            </a:r>
          </a:p>
          <a:p>
            <a:pPr lvl="1" eaLnBrk="1" hangingPunct="1">
              <a:lnSpc>
                <a:spcPct val="90000"/>
              </a:lnSpc>
              <a:defRPr/>
            </a:pPr>
            <a:r>
              <a:rPr lang="en-US" altLang="en-US" dirty="0">
                <a:ea typeface="Times New Roman" pitchFamily="18" charset="0"/>
              </a:rPr>
              <a:t>To see how the standard library vector really works</a:t>
            </a:r>
          </a:p>
          <a:p>
            <a:pPr lvl="1" eaLnBrk="1" hangingPunct="1">
              <a:lnSpc>
                <a:spcPct val="90000"/>
              </a:lnSpc>
              <a:defRPr/>
            </a:pPr>
            <a:r>
              <a:rPr lang="en-US" altLang="en-US" dirty="0">
                <a:ea typeface="Times New Roman" pitchFamily="18" charset="0"/>
              </a:rPr>
              <a:t>To introduce basic concepts and language features</a:t>
            </a:r>
          </a:p>
          <a:p>
            <a:pPr lvl="2" eaLnBrk="1" hangingPunct="1">
              <a:lnSpc>
                <a:spcPct val="90000"/>
              </a:lnSpc>
              <a:defRPr/>
            </a:pPr>
            <a:r>
              <a:rPr lang="en-US" altLang="en-US" sz="2000" dirty="0">
                <a:ea typeface="Times New Roman" pitchFamily="18" charset="0"/>
              </a:rPr>
              <a:t>Free store (heap)</a:t>
            </a:r>
          </a:p>
          <a:p>
            <a:pPr lvl="2" eaLnBrk="1" hangingPunct="1">
              <a:lnSpc>
                <a:spcPct val="90000"/>
              </a:lnSpc>
              <a:defRPr/>
            </a:pPr>
            <a:r>
              <a:rPr lang="en-US" altLang="en-US" sz="2000" dirty="0">
                <a:ea typeface="Times New Roman" pitchFamily="18" charset="0"/>
              </a:rPr>
              <a:t>Copy and move</a:t>
            </a:r>
          </a:p>
          <a:p>
            <a:pPr lvl="2" eaLnBrk="1" hangingPunct="1">
              <a:lnSpc>
                <a:spcPct val="90000"/>
              </a:lnSpc>
              <a:defRPr/>
            </a:pPr>
            <a:r>
              <a:rPr lang="en-US" altLang="en-US" sz="2000" dirty="0">
                <a:ea typeface="Times New Roman" pitchFamily="18" charset="0"/>
              </a:rPr>
              <a:t>Dynamically growing data structures</a:t>
            </a:r>
          </a:p>
          <a:p>
            <a:pPr lvl="1" eaLnBrk="1" hangingPunct="1">
              <a:lnSpc>
                <a:spcPct val="90000"/>
              </a:lnSpc>
              <a:defRPr/>
            </a:pPr>
            <a:r>
              <a:rPr lang="en-US" altLang="en-US" dirty="0">
                <a:ea typeface="Times New Roman" pitchFamily="18" charset="0"/>
              </a:rPr>
              <a:t>To see how to directly deal with memory</a:t>
            </a:r>
          </a:p>
          <a:p>
            <a:pPr lvl="1" eaLnBrk="1" hangingPunct="1">
              <a:lnSpc>
                <a:spcPct val="90000"/>
              </a:lnSpc>
              <a:defRPr/>
            </a:pPr>
            <a:r>
              <a:rPr lang="en-US" altLang="en-US" dirty="0">
                <a:ea typeface="Times New Roman" pitchFamily="18" charset="0"/>
              </a:rPr>
              <a:t>To see the techniques and concepts you need to understand C</a:t>
            </a:r>
          </a:p>
          <a:p>
            <a:pPr lvl="2" eaLnBrk="1" hangingPunct="1">
              <a:lnSpc>
                <a:spcPct val="90000"/>
              </a:lnSpc>
              <a:defRPr/>
            </a:pPr>
            <a:r>
              <a:rPr lang="en-US" altLang="en-US" sz="2000" dirty="0">
                <a:ea typeface="Times New Roman" pitchFamily="18" charset="0"/>
              </a:rPr>
              <a:t>Including the dangerous ones</a:t>
            </a:r>
          </a:p>
          <a:p>
            <a:pPr lvl="1" eaLnBrk="1" hangingPunct="1">
              <a:lnSpc>
                <a:spcPct val="90000"/>
              </a:lnSpc>
              <a:defRPr/>
            </a:pPr>
            <a:r>
              <a:rPr lang="en-US" altLang="en-US" dirty="0">
                <a:ea typeface="Times New Roman" pitchFamily="18" charset="0"/>
              </a:rPr>
              <a:t>To demonstrate class design techniques</a:t>
            </a:r>
          </a:p>
          <a:p>
            <a:pPr lvl="1" eaLnBrk="1" hangingPunct="1">
              <a:lnSpc>
                <a:spcPct val="90000"/>
              </a:lnSpc>
              <a:defRPr/>
            </a:pPr>
            <a:r>
              <a:rPr lang="en-US" altLang="en-US" dirty="0">
                <a:ea typeface="Times New Roman" pitchFamily="18" charset="0"/>
              </a:rPr>
              <a:t>To see examples of </a:t>
            </a:r>
            <a:r>
              <a:rPr lang="en-US" altLang="ja-JP" dirty="0">
                <a:ea typeface="MS PGothic" pitchFamily="34" charset="-128"/>
              </a:rPr>
              <a:t>“neat” code and good design</a:t>
            </a:r>
            <a:endParaRPr lang="en-US" altLang="en-US" dirty="0">
              <a:ea typeface="Times New Roman" pitchFamily="18" charset="0"/>
            </a:endParaRP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6F03B73E-04EA-4DE8-82FC-108827BC9E3C}" type="slidenum">
              <a:rPr lang="en-US" altLang="en-US" sz="1400">
                <a:latin typeface="Arial" panose="020B0604020202020204" pitchFamily="34" charset="0"/>
              </a:rPr>
              <a:pPr>
                <a:spcBef>
                  <a:spcPct val="0"/>
                </a:spcBef>
                <a:buClrTx/>
                <a:buSzTx/>
                <a:buFontTx/>
                <a:buNone/>
              </a:pPr>
              <a:t>6</a:t>
            </a:fld>
            <a:endParaRPr lang="en-US" altLang="en-US" sz="1400">
              <a:latin typeface="Arial" panose="020B0604020202020204" pitchFamily="34" charset="0"/>
            </a:endParaRPr>
          </a:p>
        </p:txBody>
      </p:sp>
    </p:spTree>
    <p:extLst>
      <p:ext uri="{BB962C8B-B14F-4D97-AF65-F5344CB8AC3E}">
        <p14:creationId xmlns:p14="http://schemas.microsoft.com/office/powerpoint/2010/main" val="3460484483"/>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vector&lt;T&gt;</a:t>
            </a:r>
            <a:r>
              <a:rPr lang="en-US" altLang="en-US" smtClean="0">
                <a:ea typeface="ＭＳ Ｐゴシック" pitchFamily="34" charset="-128"/>
              </a:rPr>
              <a:t> is</a:t>
            </a:r>
          </a:p>
        </p:txBody>
      </p:sp>
      <p:sp>
        <p:nvSpPr>
          <p:cNvPr id="97283"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err="1">
                <a:ea typeface="ＭＳ Ｐゴシック" pitchFamily="34" charset="-128"/>
              </a:rPr>
              <a:t>T</a:t>
            </a:r>
            <a:r>
              <a:rPr lang="en-US" altLang="en-US" sz="2000" i="1" dirty="0" err="1">
                <a:ea typeface="ＭＳ Ｐゴシック" pitchFamily="34" charset="-128"/>
              </a:rPr>
              <a:t>s</a:t>
            </a:r>
            <a:r>
              <a:rPr lang="en-US" altLang="en-US" sz="2000" b="1"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template&lt;class T&gt; class vector {	// </a:t>
            </a:r>
            <a:r>
              <a:rPr lang="en-US" altLang="en-US" sz="2000" i="1" dirty="0">
                <a:ea typeface="ＭＳ Ｐゴシック" pitchFamily="34" charset="-128"/>
              </a:rPr>
              <a:t>read </a:t>
            </a:r>
            <a:r>
              <a:rPr lang="en-US" altLang="ja-JP" sz="2000" i="1" dirty="0">
                <a:ea typeface="ＭＳ Ｐゴシック" pitchFamily="34" charset="-128"/>
              </a:rPr>
              <a:t>“for all types T” (just like in math)</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T*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	int space;		// </a:t>
            </a:r>
            <a:r>
              <a:rPr lang="en-US" altLang="en-US" sz="2000" i="1" dirty="0" err="1">
                <a:ea typeface="ＭＳ Ｐゴシック" pitchFamily="34" charset="-128"/>
              </a:rPr>
              <a:t>size+free_space</a:t>
            </a: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vector() : </a:t>
            </a:r>
            <a:r>
              <a:rPr lang="en-US" altLang="en-US" sz="2000" b="1" dirty="0" err="1">
                <a:ea typeface="ＭＳ Ｐゴシック" pitchFamily="34" charset="-128"/>
              </a:rPr>
              <a:t>sz</a:t>
            </a:r>
            <a:r>
              <a:rPr lang="en-US" altLang="en-US" sz="2000" b="1" dirty="0">
                <a:ea typeface="ＭＳ Ｐゴシック" pitchFamily="34" charset="-128"/>
              </a:rPr>
              <a:t>{0}, </a:t>
            </a:r>
            <a:r>
              <a:rPr lang="en-US" altLang="en-US" sz="2000" b="1" dirty="0" err="1">
                <a:ea typeface="ＭＳ Ｐゴシック" pitchFamily="34" charset="-128"/>
              </a:rPr>
              <a:t>elem</a:t>
            </a:r>
            <a:r>
              <a:rPr lang="en-US" altLang="en-US" sz="2000" b="1" dirty="0">
                <a:ea typeface="ＭＳ Ｐゴシック" pitchFamily="34" charset="-128"/>
              </a:rPr>
              <a:t>{0}, space{0};		// </a:t>
            </a:r>
            <a:r>
              <a:rPr lang="en-US" altLang="en-US" sz="2000" i="1" dirty="0">
                <a:ea typeface="ＭＳ Ｐゴシック" pitchFamily="34" charset="-128"/>
              </a:rPr>
              <a:t>default constructor</a:t>
            </a:r>
          </a:p>
          <a:p>
            <a:pPr eaLnBrk="1" hangingPunct="1">
              <a:lnSpc>
                <a:spcPct val="80000"/>
              </a:lnSpc>
              <a:buFontTx/>
              <a:buNone/>
              <a:defRPr/>
            </a:pPr>
            <a:r>
              <a:rPr lang="en-US" altLang="en-US" sz="2000" b="1" dirty="0">
                <a:ea typeface="ＭＳ Ｐゴシック" pitchFamily="34" charset="-128"/>
              </a:rPr>
              <a:t>	explicit vector(int s) :</a:t>
            </a:r>
            <a:r>
              <a:rPr lang="en-US" altLang="en-US" sz="2000" b="1" dirty="0" err="1">
                <a:ea typeface="ＭＳ Ｐゴシック" pitchFamily="34" charset="-128"/>
              </a:rPr>
              <a:t>sz</a:t>
            </a:r>
            <a:r>
              <a:rPr lang="en-US" altLang="en-US" sz="2000" b="1" dirty="0">
                <a:ea typeface="ＭＳ Ｐゴシック" pitchFamily="34" charset="-128"/>
              </a:rPr>
              <a:t>{s}, </a:t>
            </a:r>
            <a:r>
              <a:rPr lang="en-US" altLang="en-US" sz="2000" b="1" dirty="0" err="1">
                <a:ea typeface="ＭＳ Ｐゴシック" pitchFamily="34" charset="-128"/>
              </a:rPr>
              <a:t>elem</a:t>
            </a:r>
            <a:r>
              <a:rPr lang="en-US" altLang="en-US" sz="2000" b="1" dirty="0">
                <a:ea typeface="ＭＳ Ｐゴシック" pitchFamily="34" charset="-128"/>
              </a:rPr>
              <a:t>{new T[s]}, space{s} { }	//</a:t>
            </a:r>
            <a:r>
              <a:rPr lang="en-US" altLang="en-US" sz="2000" b="1" i="1" dirty="0">
                <a:ea typeface="ＭＳ Ｐゴシック" pitchFamily="34" charset="-128"/>
              </a:rPr>
              <a:t>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vector(const vector&amp;);			//</a:t>
            </a:r>
            <a:r>
              <a:rPr lang="en-US" altLang="en-US" sz="2000" dirty="0">
                <a:ea typeface="ＭＳ Ｐゴシック" pitchFamily="34" charset="-128"/>
              </a:rPr>
              <a:t> </a:t>
            </a:r>
            <a:r>
              <a:rPr lang="en-US" altLang="en-US" sz="2000" i="1" dirty="0">
                <a:ea typeface="ＭＳ Ｐゴシック" pitchFamily="34" charset="-128"/>
              </a:rPr>
              <a:t>copy constructor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vector&amp; operator=(const vector&amp;);		//</a:t>
            </a:r>
            <a:r>
              <a:rPr lang="en-US" altLang="en-US" sz="2000" dirty="0">
                <a:ea typeface="ＭＳ Ｐゴシック" pitchFamily="34" charset="-128"/>
              </a:rPr>
              <a:t> </a:t>
            </a:r>
            <a:r>
              <a:rPr lang="en-US" altLang="en-US" sz="2000" i="1" dirty="0">
                <a:ea typeface="ＭＳ Ｐゴシック" pitchFamily="34" charset="-128"/>
              </a:rPr>
              <a:t>copy assignment</a:t>
            </a:r>
          </a:p>
          <a:p>
            <a:pPr eaLnBrk="1" hangingPunct="1">
              <a:lnSpc>
                <a:spcPct val="80000"/>
              </a:lnSpc>
              <a:buFontTx/>
              <a:buNone/>
              <a:defRPr/>
            </a:pPr>
            <a:r>
              <a:rPr lang="en-US" altLang="en-US" sz="2000" b="1" dirty="0">
                <a:ea typeface="ＭＳ Ｐゴシック" pitchFamily="34" charset="-128"/>
              </a:rPr>
              <a:t>	vector(const vector&amp;&amp;);			//</a:t>
            </a:r>
            <a:r>
              <a:rPr lang="en-US" altLang="en-US" sz="2000" dirty="0">
                <a:ea typeface="ＭＳ Ｐゴシック" pitchFamily="34" charset="-128"/>
              </a:rPr>
              <a:t> </a:t>
            </a:r>
            <a:r>
              <a:rPr lang="en-US" altLang="en-US" sz="2000" i="1" dirty="0">
                <a:ea typeface="ＭＳ Ｐゴシック" pitchFamily="34" charset="-128"/>
              </a:rPr>
              <a:t>move constructor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vector&amp; operator=(vector&amp;&amp;);		//</a:t>
            </a:r>
            <a:r>
              <a:rPr lang="en-US" altLang="en-US" sz="2000" dirty="0">
                <a:ea typeface="ＭＳ Ｐゴシック" pitchFamily="34" charset="-128"/>
              </a:rPr>
              <a:t> </a:t>
            </a:r>
            <a:r>
              <a:rPr lang="en-US" altLang="en-US" sz="2000" i="1" dirty="0">
                <a:ea typeface="ＭＳ Ｐゴシック" pitchFamily="34" charset="-128"/>
              </a:rPr>
              <a:t>move assignment</a:t>
            </a:r>
          </a:p>
          <a:p>
            <a:pPr eaLnBrk="1" hangingPunct="1">
              <a:lnSpc>
                <a:spcPct val="80000"/>
              </a:lnSpc>
              <a:buFontTx/>
              <a:buNone/>
              <a:defRPr/>
            </a:pPr>
            <a:endParaRPr lang="en-US" altLang="en-US" sz="2000" i="1"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 { delete[ ]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destructor</a:t>
            </a: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8031F5F-D30D-4728-B1EB-7EB4598EA477}" type="slidenum">
              <a:rPr lang="en-US" altLang="en-US" sz="1400">
                <a:latin typeface="Arial" panose="020B0604020202020204" pitchFamily="34" charset="0"/>
              </a:rPr>
              <a:pPr eaLnBrk="1" hangingPunct="1">
                <a:spcBef>
                  <a:spcPct val="0"/>
                </a:spcBef>
                <a:buClrTx/>
                <a:buSzTx/>
                <a:buFontTx/>
                <a:buNone/>
              </a:pPr>
              <a:t>60</a:t>
            </a:fld>
            <a:endParaRPr lang="en-US" altLang="en-US" sz="1400">
              <a:latin typeface="Arial" panose="020B0604020202020204" pitchFamily="34" charset="0"/>
            </a:endParaRPr>
          </a:p>
        </p:txBody>
      </p:sp>
    </p:spTree>
    <p:extLst>
      <p:ext uri="{BB962C8B-B14F-4D97-AF65-F5344CB8AC3E}">
        <p14:creationId xmlns:p14="http://schemas.microsoft.com/office/powerpoint/2010/main" val="4179937554"/>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vector&lt;T&gt;</a:t>
            </a:r>
            <a:r>
              <a:rPr lang="en-US" altLang="en-US" smtClean="0">
                <a:ea typeface="ＭＳ Ｐゴシック" pitchFamily="34" charset="-128"/>
              </a:rPr>
              <a:t> is</a:t>
            </a:r>
          </a:p>
        </p:txBody>
      </p:sp>
      <p:sp>
        <p:nvSpPr>
          <p:cNvPr id="97283"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err="1">
                <a:ea typeface="ＭＳ Ｐゴシック" pitchFamily="34" charset="-128"/>
              </a:rPr>
              <a:t>T</a:t>
            </a:r>
            <a:r>
              <a:rPr lang="en-US" altLang="en-US" sz="2000" i="1" dirty="0" err="1">
                <a:ea typeface="ＭＳ Ｐゴシック" pitchFamily="34" charset="-128"/>
              </a:rPr>
              <a:t>s</a:t>
            </a:r>
            <a:r>
              <a:rPr lang="en-US" altLang="en-US" sz="2000" b="1"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template&lt;class T&gt; class vector {	// </a:t>
            </a:r>
            <a:r>
              <a:rPr lang="en-US" altLang="en-US" sz="2000" i="1" dirty="0">
                <a:ea typeface="ＭＳ Ｐゴシック" pitchFamily="34" charset="-128"/>
              </a:rPr>
              <a:t>read </a:t>
            </a:r>
            <a:r>
              <a:rPr lang="en-US" altLang="ja-JP" sz="2000" i="1" dirty="0">
                <a:ea typeface="ＭＳ Ｐゴシック" pitchFamily="34" charset="-128"/>
              </a:rPr>
              <a:t>“for all types T” (just like in math)</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T*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	int space;		// </a:t>
            </a:r>
            <a:r>
              <a:rPr lang="en-US" altLang="en-US" sz="2000" i="1" dirty="0" err="1">
                <a:ea typeface="ＭＳ Ｐゴシック" pitchFamily="34" charset="-128"/>
              </a:rPr>
              <a:t>size+free_space</a:t>
            </a: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 </a:t>
            </a:r>
            <a:r>
              <a:rPr lang="en-US" altLang="en-US" sz="2000" i="1" dirty="0">
                <a:ea typeface="ＭＳ Ｐゴシック" pitchFamily="34" charset="-128"/>
              </a:rPr>
              <a:t>… constructors and destructors …</a:t>
            </a: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T&amp; operator[ ] (int n) { return </a:t>
            </a:r>
            <a:r>
              <a:rPr lang="en-US" altLang="en-US" sz="2000" b="1" dirty="0" err="1">
                <a:ea typeface="ＭＳ Ｐゴシック" pitchFamily="34" charset="-128"/>
              </a:rPr>
              <a:t>elem</a:t>
            </a:r>
            <a:r>
              <a:rPr lang="en-US" altLang="en-US" sz="2000" b="1" dirty="0">
                <a:ea typeface="ＭＳ Ｐゴシック" pitchFamily="34" charset="-128"/>
              </a:rPr>
              <a:t>[n]; } 	// </a:t>
            </a:r>
            <a:r>
              <a:rPr lang="en-US" altLang="en-US" sz="2000" i="1" dirty="0">
                <a:ea typeface="ＭＳ Ｐゴシック" pitchFamily="34" charset="-128"/>
              </a:rPr>
              <a:t>access: return reference</a:t>
            </a:r>
          </a:p>
          <a:p>
            <a:pPr eaLnBrk="1" hangingPunct="1">
              <a:lnSpc>
                <a:spcPct val="80000"/>
              </a:lnSpc>
              <a:buFontTx/>
              <a:buNone/>
              <a:defRPr/>
            </a:pPr>
            <a:r>
              <a:rPr lang="en-US" altLang="en-US" sz="2000" b="1" dirty="0">
                <a:ea typeface="ＭＳ Ｐゴシック" pitchFamily="34" charset="-128"/>
              </a:rPr>
              <a:t>	int size() const { return </a:t>
            </a:r>
            <a:r>
              <a:rPr lang="en-US" altLang="en-US" sz="2000" b="1" dirty="0" err="1">
                <a:ea typeface="ＭＳ Ｐゴシック" pitchFamily="34" charset="-128"/>
              </a:rPr>
              <a:t>sz</a:t>
            </a:r>
            <a:r>
              <a:rPr lang="en-US" altLang="en-US" sz="2000" b="1" dirty="0">
                <a:ea typeface="ＭＳ Ｐゴシック" pitchFamily="34" charset="-128"/>
              </a:rPr>
              <a:t>; }			// </a:t>
            </a:r>
            <a:r>
              <a:rPr lang="en-US" altLang="en-US" sz="2000" i="1" dirty="0">
                <a:ea typeface="ＭＳ Ｐゴシック" pitchFamily="34" charset="-128"/>
              </a:rPr>
              <a:t>the current size</a:t>
            </a:r>
          </a:p>
          <a:p>
            <a:pPr eaLnBrk="1" hangingPunct="1">
              <a:lnSpc>
                <a:spcPct val="80000"/>
              </a:lnSpc>
              <a:buFontTx/>
              <a:buNone/>
              <a:defRPr/>
            </a:pPr>
            <a:endParaRPr lang="en-US" sz="2000" b="1" dirty="0"/>
          </a:p>
          <a:p>
            <a:pPr eaLnBrk="1" hangingPunct="1">
              <a:lnSpc>
                <a:spcPct val="80000"/>
              </a:lnSpc>
              <a:buFontTx/>
              <a:buNone/>
              <a:defRPr/>
            </a:pPr>
            <a:r>
              <a:rPr lang="en-US" sz="2000" b="1" dirty="0"/>
              <a:t>	void resize(int </a:t>
            </a:r>
            <a:r>
              <a:rPr lang="en-US" sz="2000" b="1" dirty="0" err="1"/>
              <a:t>newsize</a:t>
            </a:r>
            <a:r>
              <a:rPr lang="en-US" sz="2000" b="1" dirty="0"/>
              <a:t>);			// </a:t>
            </a:r>
            <a:r>
              <a:rPr lang="en-US" sz="2000" i="1" dirty="0"/>
              <a:t>grow</a:t>
            </a:r>
          </a:p>
          <a:p>
            <a:pPr eaLnBrk="1" hangingPunct="1">
              <a:lnSpc>
                <a:spcPct val="80000"/>
              </a:lnSpc>
              <a:buFontTx/>
              <a:buNone/>
              <a:defRPr/>
            </a:pPr>
            <a:r>
              <a:rPr lang="en-US" sz="2000" b="1" dirty="0"/>
              <a:t>	void </a:t>
            </a:r>
            <a:r>
              <a:rPr lang="en-US" sz="2000" b="1" dirty="0" err="1"/>
              <a:t>push_back</a:t>
            </a:r>
            <a:r>
              <a:rPr lang="en-US" sz="2000" b="1" dirty="0"/>
              <a:t>(double d);			// </a:t>
            </a:r>
            <a:r>
              <a:rPr lang="en-US" sz="2000" i="1" dirty="0"/>
              <a:t>add element</a:t>
            </a:r>
          </a:p>
          <a:p>
            <a:pPr eaLnBrk="1" hangingPunct="1">
              <a:lnSpc>
                <a:spcPct val="80000"/>
              </a:lnSpc>
              <a:buFontTx/>
              <a:buNone/>
              <a:defRPr/>
            </a:pPr>
            <a:endParaRPr lang="en-US" sz="1000" b="1" dirty="0"/>
          </a:p>
          <a:p>
            <a:pPr eaLnBrk="1" hangingPunct="1">
              <a:lnSpc>
                <a:spcPct val="80000"/>
              </a:lnSpc>
              <a:buFontTx/>
              <a:buNone/>
              <a:defRPr/>
            </a:pPr>
            <a:r>
              <a:rPr lang="en-US" sz="2000" b="1" dirty="0"/>
              <a:t>	void reserve(int </a:t>
            </a:r>
            <a:r>
              <a:rPr lang="en-US" sz="2000" b="1" dirty="0" err="1"/>
              <a:t>newalloc</a:t>
            </a:r>
            <a:r>
              <a:rPr lang="en-US" sz="2000" b="1" dirty="0"/>
              <a:t>);			// </a:t>
            </a:r>
            <a:r>
              <a:rPr lang="en-US" sz="2000" i="1" dirty="0"/>
              <a:t>get more space</a:t>
            </a:r>
            <a:r>
              <a:rPr lang="en-US" sz="2000" b="1" dirty="0"/>
              <a:t>	</a:t>
            </a:r>
            <a:endParaRPr lang="en-US" sz="1600" b="1" dirty="0"/>
          </a:p>
          <a:p>
            <a:pPr eaLnBrk="1" hangingPunct="1">
              <a:lnSpc>
                <a:spcPct val="80000"/>
              </a:lnSpc>
              <a:buFontTx/>
              <a:buNone/>
              <a:defRPr/>
            </a:pPr>
            <a:r>
              <a:rPr lang="en-US" sz="2000" b="1" dirty="0"/>
              <a:t>	int capacity() const { return space; }		// </a:t>
            </a:r>
            <a:r>
              <a:rPr lang="en-US" sz="2000" i="1" dirty="0"/>
              <a:t>current available space</a:t>
            </a:r>
            <a:endParaRPr lang="en-US" altLang="en-US" sz="2000" i="1" dirty="0">
              <a:ea typeface="ＭＳ Ｐゴシック" pitchFamily="34" charset="-128"/>
            </a:endParaRP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2306BF2-8EE5-4065-92D9-3D1F0D04E18F}" type="slidenum">
              <a:rPr lang="en-US" altLang="en-US" sz="1400">
                <a:latin typeface="Arial" panose="020B0604020202020204" pitchFamily="34" charset="0"/>
              </a:rPr>
              <a:pPr eaLnBrk="1" hangingPunct="1">
                <a:spcBef>
                  <a:spcPct val="0"/>
                </a:spcBef>
                <a:buClrTx/>
                <a:buSzTx/>
                <a:buFontTx/>
                <a:buNone/>
              </a:pPr>
              <a:t>61</a:t>
            </a:fld>
            <a:endParaRPr lang="en-US" altLang="en-US" sz="1400">
              <a:latin typeface="Arial" panose="020B0604020202020204" pitchFamily="34" charset="0"/>
            </a:endParaRPr>
          </a:p>
        </p:txBody>
      </p:sp>
    </p:spTree>
    <p:extLst>
      <p:ext uri="{BB962C8B-B14F-4D97-AF65-F5344CB8AC3E}">
        <p14:creationId xmlns:p14="http://schemas.microsoft.com/office/powerpoint/2010/main" val="4031812652"/>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Templates</a:t>
            </a:r>
          </a:p>
        </p:txBody>
      </p:sp>
      <p:sp>
        <p:nvSpPr>
          <p:cNvPr id="72707" name="Rectangle 3"/>
          <p:cNvSpPr>
            <a:spLocks noGrp="1" noChangeArrowheads="1"/>
          </p:cNvSpPr>
          <p:nvPr>
            <p:ph idx="1"/>
          </p:nvPr>
        </p:nvSpPr>
        <p:spPr/>
        <p:txBody>
          <a:bodyPr/>
          <a:lstStyle/>
          <a:p>
            <a:pPr eaLnBrk="1" hangingPunct="1">
              <a:lnSpc>
                <a:spcPct val="90000"/>
              </a:lnSpc>
              <a:defRPr/>
            </a:pPr>
            <a:r>
              <a:rPr lang="en-US" altLang="en-US" dirty="0">
                <a:ea typeface="ＭＳ Ｐゴシック" pitchFamily="34" charset="-128"/>
              </a:rPr>
              <a:t>Problems (</a:t>
            </a:r>
            <a:r>
              <a:rPr lang="en-US" altLang="ja-JP" dirty="0">
                <a:ea typeface="ＭＳ Ｐゴシック" pitchFamily="34" charset="-128"/>
              </a:rPr>
              <a:t>“there</a:t>
            </a:r>
            <a:r>
              <a:rPr lang="ja-JP" altLang="en-US" dirty="0">
                <a:ea typeface="ＭＳ Ｐゴシック" pitchFamily="34" charset="-128"/>
              </a:rPr>
              <a:t> </a:t>
            </a:r>
            <a:r>
              <a:rPr lang="en-US" altLang="ja-JP" dirty="0">
                <a:ea typeface="ＭＳ Ｐゴシック" pitchFamily="34" charset="-128"/>
              </a:rPr>
              <a:t>is no free lunch”)</a:t>
            </a:r>
          </a:p>
          <a:p>
            <a:pPr lvl="1" eaLnBrk="1" hangingPunct="1">
              <a:lnSpc>
                <a:spcPct val="90000"/>
              </a:lnSpc>
              <a:defRPr/>
            </a:pPr>
            <a:r>
              <a:rPr lang="en-US" altLang="en-US" sz="2000" dirty="0">
                <a:ea typeface="Times New Roman" pitchFamily="18" charset="0"/>
              </a:rPr>
              <a:t>Poor error diagnostics</a:t>
            </a:r>
          </a:p>
          <a:p>
            <a:pPr lvl="2" eaLnBrk="1" hangingPunct="1">
              <a:lnSpc>
                <a:spcPct val="90000"/>
              </a:lnSpc>
              <a:defRPr/>
            </a:pPr>
            <a:r>
              <a:rPr lang="en-US" altLang="en-US" sz="1800" dirty="0">
                <a:ea typeface="Times New Roman" pitchFamily="18" charset="0"/>
              </a:rPr>
              <a:t>Often spectacularly poor (but getting better in C++11; much better in C++14)</a:t>
            </a:r>
          </a:p>
          <a:p>
            <a:pPr lvl="1" eaLnBrk="1" hangingPunct="1">
              <a:lnSpc>
                <a:spcPct val="90000"/>
              </a:lnSpc>
              <a:defRPr/>
            </a:pPr>
            <a:r>
              <a:rPr lang="en-US" altLang="en-US" sz="2000" dirty="0">
                <a:ea typeface="Times New Roman" pitchFamily="18" charset="0"/>
              </a:rPr>
              <a:t>Delayed error messages</a:t>
            </a:r>
          </a:p>
          <a:p>
            <a:pPr lvl="2" eaLnBrk="1" hangingPunct="1">
              <a:lnSpc>
                <a:spcPct val="90000"/>
              </a:lnSpc>
              <a:defRPr/>
            </a:pPr>
            <a:r>
              <a:rPr lang="en-US" altLang="en-US" sz="1800" dirty="0">
                <a:ea typeface="Times New Roman" pitchFamily="18" charset="0"/>
              </a:rPr>
              <a:t>Often at link time</a:t>
            </a:r>
          </a:p>
          <a:p>
            <a:pPr lvl="1" eaLnBrk="1" hangingPunct="1">
              <a:lnSpc>
                <a:spcPct val="90000"/>
              </a:lnSpc>
              <a:defRPr/>
            </a:pPr>
            <a:r>
              <a:rPr lang="en-US" altLang="en-US" sz="2000" dirty="0">
                <a:ea typeface="Times New Roman" pitchFamily="18" charset="0"/>
              </a:rPr>
              <a:t>All templates must be fully defined in each translation unit</a:t>
            </a:r>
          </a:p>
          <a:p>
            <a:pPr lvl="2" eaLnBrk="1" hangingPunct="1">
              <a:lnSpc>
                <a:spcPct val="90000"/>
              </a:lnSpc>
              <a:defRPr/>
            </a:pPr>
            <a:r>
              <a:rPr lang="en-US" altLang="en-US" sz="1800" dirty="0">
                <a:ea typeface="Times New Roman" pitchFamily="18" charset="0"/>
              </a:rPr>
              <a:t>(So place template definitions in header files</a:t>
            </a:r>
          </a:p>
          <a:p>
            <a:pPr eaLnBrk="1" hangingPunct="1">
              <a:lnSpc>
                <a:spcPct val="90000"/>
              </a:lnSpc>
              <a:defRPr/>
            </a:pPr>
            <a:r>
              <a:rPr lang="en-US" altLang="en-US" dirty="0">
                <a:ea typeface="ＭＳ Ｐゴシック" pitchFamily="34" charset="-128"/>
              </a:rPr>
              <a:t>Recommendation</a:t>
            </a:r>
          </a:p>
          <a:p>
            <a:pPr lvl="1" eaLnBrk="1" hangingPunct="1">
              <a:lnSpc>
                <a:spcPct val="90000"/>
              </a:lnSpc>
              <a:defRPr/>
            </a:pPr>
            <a:r>
              <a:rPr lang="en-US" altLang="en-US" sz="2000" dirty="0">
                <a:ea typeface="Times New Roman" pitchFamily="18" charset="0"/>
              </a:rPr>
              <a:t>Use template-based libraries</a:t>
            </a:r>
          </a:p>
          <a:p>
            <a:pPr lvl="2" eaLnBrk="1" hangingPunct="1">
              <a:lnSpc>
                <a:spcPct val="90000"/>
              </a:lnSpc>
              <a:defRPr/>
            </a:pPr>
            <a:r>
              <a:rPr lang="en-US" altLang="en-US" sz="1800" dirty="0">
                <a:ea typeface="Times New Roman" pitchFamily="18" charset="0"/>
              </a:rPr>
              <a:t>Such as the C++ standard library</a:t>
            </a:r>
          </a:p>
          <a:p>
            <a:pPr lvl="3" eaLnBrk="1" hangingPunct="1">
              <a:lnSpc>
                <a:spcPct val="90000"/>
              </a:lnSpc>
              <a:defRPr/>
            </a:pPr>
            <a:r>
              <a:rPr lang="en-US" altLang="en-US" sz="1600" i="1" dirty="0">
                <a:ea typeface="Times New Roman" pitchFamily="18" charset="0"/>
              </a:rPr>
              <a:t>E.g.,</a:t>
            </a:r>
            <a:r>
              <a:rPr lang="en-US" altLang="en-US" sz="1600" dirty="0">
                <a:ea typeface="Times New Roman" pitchFamily="18" charset="0"/>
              </a:rPr>
              <a:t> </a:t>
            </a:r>
            <a:r>
              <a:rPr lang="en-US" altLang="en-US" sz="1600" b="1" dirty="0">
                <a:ea typeface="Times New Roman" pitchFamily="18" charset="0"/>
              </a:rPr>
              <a:t>vector</a:t>
            </a:r>
            <a:r>
              <a:rPr lang="en-US" altLang="en-US" sz="1600" dirty="0">
                <a:ea typeface="Times New Roman" pitchFamily="18" charset="0"/>
              </a:rPr>
              <a:t>, </a:t>
            </a:r>
            <a:r>
              <a:rPr lang="en-US" altLang="en-US" sz="1600" b="1" dirty="0">
                <a:ea typeface="Times New Roman" pitchFamily="18" charset="0"/>
              </a:rPr>
              <a:t>sort()</a:t>
            </a:r>
          </a:p>
          <a:p>
            <a:pPr lvl="3" eaLnBrk="1" hangingPunct="1">
              <a:lnSpc>
                <a:spcPct val="90000"/>
              </a:lnSpc>
              <a:defRPr/>
            </a:pPr>
            <a:r>
              <a:rPr lang="en-US" altLang="en-US" sz="1600" dirty="0">
                <a:ea typeface="Times New Roman" pitchFamily="18" charset="0"/>
              </a:rPr>
              <a:t>Soon to be described in some detail</a:t>
            </a:r>
          </a:p>
          <a:p>
            <a:pPr lvl="1" eaLnBrk="1" hangingPunct="1">
              <a:lnSpc>
                <a:spcPct val="90000"/>
              </a:lnSpc>
              <a:defRPr/>
            </a:pPr>
            <a:r>
              <a:rPr lang="en-US" altLang="en-US" sz="2000" dirty="0">
                <a:ea typeface="Times New Roman" pitchFamily="18" charset="0"/>
              </a:rPr>
              <a:t>Initially, write only very simple templates yourself</a:t>
            </a:r>
          </a:p>
          <a:p>
            <a:pPr lvl="2" eaLnBrk="1" hangingPunct="1">
              <a:lnSpc>
                <a:spcPct val="90000"/>
              </a:lnSpc>
              <a:defRPr/>
            </a:pPr>
            <a:r>
              <a:rPr lang="en-US" altLang="en-US" sz="1800" dirty="0">
                <a:ea typeface="Times New Roman" pitchFamily="18" charset="0"/>
              </a:rPr>
              <a:t>Until you get more experience</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9E765FC-5A18-4C43-BA41-2E102527364C}" type="slidenum">
              <a:rPr lang="en-US" altLang="en-US" sz="1400">
                <a:latin typeface="Arial" panose="020B0604020202020204" pitchFamily="34" charset="0"/>
              </a:rPr>
              <a:pPr eaLnBrk="1" hangingPunct="1">
                <a:spcBef>
                  <a:spcPct val="0"/>
                </a:spcBef>
                <a:buClrTx/>
                <a:buSzTx/>
                <a:buFontTx/>
                <a:buNone/>
              </a:pPr>
              <a:t>62</a:t>
            </a:fld>
            <a:endParaRPr lang="en-US" altLang="en-US" sz="1400">
              <a:latin typeface="Arial" panose="020B0604020202020204" pitchFamily="34" charset="0"/>
            </a:endParaRPr>
          </a:p>
        </p:txBody>
      </p:sp>
    </p:spTree>
    <p:extLst>
      <p:ext uri="{BB962C8B-B14F-4D97-AF65-F5344CB8AC3E}">
        <p14:creationId xmlns:p14="http://schemas.microsoft.com/office/powerpoint/2010/main" val="1912908870"/>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Range checking</a:t>
            </a:r>
          </a:p>
        </p:txBody>
      </p:sp>
      <p:sp>
        <p:nvSpPr>
          <p:cNvPr id="73731" name="Rectangle 3"/>
          <p:cNvSpPr>
            <a:spLocks noGrp="1" noChangeArrowheads="1"/>
          </p:cNvSpPr>
          <p:nvPr>
            <p:ph idx="1"/>
          </p:nvPr>
        </p:nvSpPr>
        <p:spPr/>
        <p:txBody>
          <a:bodyPr/>
          <a:lstStyle/>
          <a:p>
            <a:pPr eaLnBrk="1" hangingPunct="1">
              <a:lnSpc>
                <a:spcPct val="9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err="1">
                <a:ea typeface="ＭＳ Ｐゴシック" pitchFamily="34" charset="-128"/>
              </a:rPr>
              <a:t>T</a:t>
            </a:r>
            <a:r>
              <a:rPr lang="en-US" altLang="en-US" sz="2000" i="1" dirty="0" err="1">
                <a:ea typeface="ＭＳ Ｐゴシック" pitchFamily="34" charset="-128"/>
              </a:rPr>
              <a:t>s</a:t>
            </a:r>
            <a:r>
              <a:rPr lang="en-US" altLang="en-US" sz="2000" i="1" dirty="0">
                <a:ea typeface="ＭＳ Ｐゴシック" pitchFamily="34" charset="-128"/>
              </a:rPr>
              <a:t>:</a:t>
            </a:r>
          </a:p>
          <a:p>
            <a:pPr eaLnBrk="1" hangingPunct="1">
              <a:lnSpc>
                <a:spcPct val="90000"/>
              </a:lnSpc>
              <a:buFontTx/>
              <a:buNone/>
              <a:defRPr/>
            </a:pPr>
            <a:endParaRPr lang="en-US" altLang="en-US" sz="1000" b="1" dirty="0">
              <a:ea typeface="ＭＳ Ｐゴシック" pitchFamily="34" charset="-128"/>
            </a:endParaRPr>
          </a:p>
          <a:p>
            <a:pPr eaLnBrk="1" hangingPunct="1">
              <a:lnSpc>
                <a:spcPct val="90000"/>
              </a:lnSpc>
              <a:buFontTx/>
              <a:buNone/>
              <a:defRPr/>
            </a:pPr>
            <a:r>
              <a:rPr lang="en-US" altLang="en-US" sz="2000" b="1" dirty="0" err="1">
                <a:ea typeface="ＭＳ Ｐゴシック" pitchFamily="34" charset="-128"/>
              </a:rPr>
              <a:t>struct</a:t>
            </a:r>
            <a:r>
              <a:rPr lang="en-US" altLang="en-US" sz="2000" b="1" dirty="0">
                <a:ea typeface="ＭＳ Ｐゴシック" pitchFamily="34" charset="-128"/>
              </a:rPr>
              <a:t> </a:t>
            </a:r>
            <a:r>
              <a:rPr lang="en-US" altLang="en-US" sz="2000" b="1" dirty="0" err="1">
                <a:ea typeface="ＭＳ Ｐゴシック" pitchFamily="34" charset="-128"/>
              </a:rPr>
              <a:t>out_of_range</a:t>
            </a:r>
            <a:r>
              <a:rPr lang="en-US" altLang="en-US" sz="2000" b="1" dirty="0">
                <a:ea typeface="ＭＳ Ｐゴシック" pitchFamily="34" charset="-128"/>
              </a:rPr>
              <a:t> { /* </a:t>
            </a:r>
            <a:r>
              <a:rPr lang="en-US" altLang="en-US" sz="2000" i="1" dirty="0">
                <a:ea typeface="ＭＳ Ｐゴシック" pitchFamily="34" charset="-128"/>
              </a:rPr>
              <a:t>…</a:t>
            </a:r>
            <a:r>
              <a:rPr lang="en-US" altLang="en-US" sz="2000" b="1" dirty="0">
                <a:ea typeface="ＭＳ Ｐゴシック" pitchFamily="34" charset="-128"/>
              </a:rPr>
              <a:t> */ };</a:t>
            </a:r>
          </a:p>
          <a:p>
            <a:pPr eaLnBrk="1" hangingPunct="1">
              <a:lnSpc>
                <a:spcPct val="90000"/>
              </a:lnSpc>
              <a:buFontTx/>
              <a:buNone/>
              <a:defRPr/>
            </a:pPr>
            <a:endParaRPr lang="en-US" altLang="en-US" sz="2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template&lt;class T&gt; class vector {</a:t>
            </a:r>
            <a:endParaRPr lang="en-US" altLang="en-US" sz="2000" dirty="0">
              <a:ea typeface="ＭＳ Ｐゴシック" pitchFamily="34" charset="-128"/>
            </a:endParaRPr>
          </a:p>
          <a:p>
            <a:pPr eaLnBrk="1" hangingPunct="1">
              <a:lnSpc>
                <a:spcPct val="90000"/>
              </a:lnSpc>
              <a:buFontTx/>
              <a:buNone/>
              <a:defRPr/>
            </a:pPr>
            <a:r>
              <a:rPr lang="en-US" altLang="en-US" sz="2000" dirty="0">
                <a:ea typeface="ＭＳ Ｐゴシック" pitchFamily="34" charset="-128"/>
              </a:rPr>
              <a:t>	// </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T&amp; operator[ ](int n);		// </a:t>
            </a:r>
            <a:r>
              <a:rPr lang="en-US" altLang="en-US" sz="2000" i="1" dirty="0">
                <a:ea typeface="ＭＳ Ｐゴシック" pitchFamily="34" charset="-128"/>
              </a:rPr>
              <a:t>access</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a:t>
            </a:r>
          </a:p>
          <a:p>
            <a:pPr eaLnBrk="1" hangingPunct="1">
              <a:lnSpc>
                <a:spcPct val="90000"/>
              </a:lnSpc>
              <a:buFontTx/>
              <a:buNone/>
              <a:defRPr/>
            </a:pPr>
            <a:endParaRPr lang="en-US" altLang="en-US" sz="1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template&lt;class T&gt; </a:t>
            </a:r>
            <a:r>
              <a:rPr lang="en-US" altLang="en-US" sz="2000" dirty="0">
                <a:ea typeface="ＭＳ Ｐゴシック" pitchFamily="34" charset="-128"/>
              </a:rPr>
              <a:t> </a:t>
            </a:r>
            <a:r>
              <a:rPr lang="en-US" altLang="en-US" sz="2000" b="1" dirty="0">
                <a:ea typeface="ＭＳ Ｐゴシック" pitchFamily="34" charset="-128"/>
              </a:rPr>
              <a:t>T&amp; vector&lt;T&gt;::operator[ ](int n)</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if (n&lt;0 || </a:t>
            </a:r>
            <a:r>
              <a:rPr lang="en-US" altLang="en-US" sz="2000" b="1" dirty="0" err="1">
                <a:ea typeface="ＭＳ Ｐゴシック" pitchFamily="34" charset="-128"/>
              </a:rPr>
              <a:t>sz</a:t>
            </a:r>
            <a:r>
              <a:rPr lang="en-US" altLang="en-US" sz="2000" b="1" dirty="0">
                <a:ea typeface="ＭＳ Ｐゴシック" pitchFamily="34" charset="-128"/>
              </a:rPr>
              <a:t>&lt;=n) throw </a:t>
            </a:r>
            <a:r>
              <a:rPr lang="en-US" altLang="en-US" sz="2000" b="1" dirty="0" err="1">
                <a:ea typeface="ＭＳ Ｐゴシック" pitchFamily="34" charset="-128"/>
              </a:rPr>
              <a:t>out_of_range</a:t>
            </a: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return </a:t>
            </a:r>
            <a:r>
              <a:rPr lang="en-US" altLang="en-US" sz="2000" b="1" dirty="0" err="1">
                <a:ea typeface="ＭＳ Ｐゴシック" pitchFamily="34" charset="-128"/>
              </a:rPr>
              <a:t>elem</a:t>
            </a:r>
            <a:r>
              <a:rPr lang="en-US" altLang="en-US" sz="2000" b="1" dirty="0">
                <a:ea typeface="ＭＳ Ｐゴシック" pitchFamily="34" charset="-128"/>
              </a:rPr>
              <a:t>[n];</a:t>
            </a:r>
          </a:p>
          <a:p>
            <a:pPr eaLnBrk="1" hangingPunct="1">
              <a:lnSpc>
                <a:spcPct val="90000"/>
              </a:lnSpc>
              <a:buFontTx/>
              <a:buNone/>
              <a:defRPr/>
            </a:pPr>
            <a:r>
              <a:rPr lang="en-US" altLang="en-US" sz="2000" b="1" dirty="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CD4AFFE-DB81-4557-A5B4-6BC8CA371376}" type="slidenum">
              <a:rPr lang="en-US" altLang="en-US" sz="1400">
                <a:latin typeface="Arial" panose="020B0604020202020204" pitchFamily="34" charset="0"/>
              </a:rPr>
              <a:pPr eaLnBrk="1" hangingPunct="1">
                <a:spcBef>
                  <a:spcPct val="0"/>
                </a:spcBef>
                <a:buClrTx/>
                <a:buSzTx/>
                <a:buFontTx/>
                <a:buNone/>
              </a:pPr>
              <a:t>63</a:t>
            </a:fld>
            <a:endParaRPr lang="en-US" altLang="en-US" sz="1400">
              <a:latin typeface="Arial" panose="020B0604020202020204" pitchFamily="34" charset="0"/>
            </a:endParaRPr>
          </a:p>
        </p:txBody>
      </p:sp>
    </p:spTree>
    <p:extLst>
      <p:ext uri="{BB962C8B-B14F-4D97-AF65-F5344CB8AC3E}">
        <p14:creationId xmlns:p14="http://schemas.microsoft.com/office/powerpoint/2010/main" val="1264897455"/>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Range checking</a:t>
            </a:r>
          </a:p>
        </p:txBody>
      </p:sp>
      <p:sp>
        <p:nvSpPr>
          <p:cNvPr id="38915"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void </a:t>
            </a:r>
            <a:r>
              <a:rPr lang="en-US" altLang="en-US" sz="2000" b="1" dirty="0" err="1">
                <a:ea typeface="ＭＳ Ｐゴシック" pitchFamily="34" charset="-128"/>
              </a:rPr>
              <a:t>fill_vec</a:t>
            </a:r>
            <a:r>
              <a:rPr lang="en-US" altLang="en-US" sz="2000" b="1" dirty="0">
                <a:ea typeface="ＭＳ Ｐゴシック" pitchFamily="34" charset="-128"/>
              </a:rPr>
              <a:t>(vector&lt;int&gt;&amp; v, int n)		// </a:t>
            </a:r>
            <a:r>
              <a:rPr lang="en-US" altLang="en-US" sz="2000" i="1" dirty="0">
                <a:ea typeface="ＭＳ Ｐゴシック" pitchFamily="34" charset="-128"/>
              </a:rPr>
              <a:t>initialize </a:t>
            </a:r>
            <a:r>
              <a:rPr lang="en-US" altLang="en-US" sz="2000" b="1" i="1" dirty="0">
                <a:ea typeface="ＭＳ Ｐゴシック" pitchFamily="34" charset="-128"/>
              </a:rPr>
              <a:t>v </a:t>
            </a:r>
            <a:r>
              <a:rPr lang="en-US" altLang="en-US" sz="2000" i="1" dirty="0">
                <a:ea typeface="ＭＳ Ｐゴシック" pitchFamily="34" charset="-128"/>
              </a:rPr>
              <a:t>with factorials</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for (int </a:t>
            </a:r>
            <a:r>
              <a:rPr lang="en-US" altLang="en-US" sz="2000" b="1" dirty="0" err="1">
                <a:ea typeface="ＭＳ Ｐゴシック" pitchFamily="34" charset="-128"/>
              </a:rPr>
              <a:t>i</a:t>
            </a:r>
            <a:r>
              <a:rPr lang="en-US" altLang="en-US" sz="2000" b="1" dirty="0">
                <a:ea typeface="ＭＳ Ｐゴシック" pitchFamily="34" charset="-128"/>
              </a:rPr>
              <a:t>=0; </a:t>
            </a:r>
            <a:r>
              <a:rPr lang="en-US" altLang="en-US" sz="2000" b="1" dirty="0" err="1">
                <a:ea typeface="ＭＳ Ｐゴシック" pitchFamily="34" charset="-128"/>
              </a:rPr>
              <a:t>i</a:t>
            </a:r>
            <a:r>
              <a:rPr lang="en-US" altLang="en-US" sz="2000" b="1" dirty="0">
                <a:ea typeface="ＭＳ Ｐゴシック" pitchFamily="34" charset="-128"/>
              </a:rPr>
              <a:t>&lt;n; ++</a:t>
            </a:r>
            <a:r>
              <a:rPr lang="en-US" altLang="en-US" sz="2000" b="1" dirty="0" err="1">
                <a:ea typeface="ＭＳ Ｐゴシック" pitchFamily="34" charset="-128"/>
              </a:rPr>
              <a:t>i</a:t>
            </a:r>
            <a:r>
              <a:rPr lang="en-US" altLang="en-US" sz="2000" b="1" dirty="0">
                <a:ea typeface="ＭＳ Ｐゴシック" pitchFamily="34" charset="-128"/>
              </a:rPr>
              <a:t>) </a:t>
            </a:r>
            <a:r>
              <a:rPr lang="en-US" altLang="en-US" sz="2000" b="1" dirty="0" err="1">
                <a:ea typeface="ＭＳ Ｐゴシック" pitchFamily="34" charset="-128"/>
              </a:rPr>
              <a:t>v.push_back</a:t>
            </a:r>
            <a:r>
              <a:rPr lang="en-US" altLang="en-US" sz="2000" b="1" dirty="0">
                <a:ea typeface="ＭＳ Ｐゴシック" pitchFamily="34" charset="-128"/>
              </a:rPr>
              <a:t>(factorial(</a:t>
            </a:r>
            <a:r>
              <a:rPr lang="en-US" altLang="en-US" sz="2000" b="1" dirty="0" err="1">
                <a:ea typeface="ＭＳ Ｐゴシック" pitchFamily="34" charset="-128"/>
              </a:rPr>
              <a:t>i</a:t>
            </a: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endParaRPr lang="en-US" altLang="en-US" sz="12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int main()</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vector&lt;int&gt; v;</a:t>
            </a:r>
          </a:p>
          <a:p>
            <a:pPr eaLnBrk="1" hangingPunct="1">
              <a:lnSpc>
                <a:spcPct val="80000"/>
              </a:lnSpc>
              <a:buFontTx/>
              <a:buNone/>
              <a:defRPr/>
            </a:pPr>
            <a:r>
              <a:rPr lang="en-US" altLang="en-US" sz="2000" b="1" dirty="0">
                <a:ea typeface="ＭＳ Ｐゴシック" pitchFamily="34" charset="-128"/>
              </a:rPr>
              <a:t>	try {</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fill_vec</a:t>
            </a:r>
            <a:r>
              <a:rPr lang="en-US" altLang="en-US" sz="2000" b="1" dirty="0">
                <a:ea typeface="ＭＳ Ｐゴシック" pitchFamily="34" charset="-128"/>
              </a:rPr>
              <a:t>(v,10);</a:t>
            </a:r>
          </a:p>
          <a:p>
            <a:pPr eaLnBrk="1" hangingPunct="1">
              <a:lnSpc>
                <a:spcPct val="80000"/>
              </a:lnSpc>
              <a:buFontTx/>
              <a:buNone/>
              <a:defRPr/>
            </a:pPr>
            <a:r>
              <a:rPr lang="en-US" altLang="en-US" sz="2000" b="1" dirty="0">
                <a:ea typeface="ＭＳ Ｐゴシック" pitchFamily="34" charset="-128"/>
              </a:rPr>
              <a:t>		for (int </a:t>
            </a:r>
            <a:r>
              <a:rPr lang="en-US" altLang="en-US" sz="2000" b="1" dirty="0" err="1">
                <a:ea typeface="ＭＳ Ｐゴシック" pitchFamily="34" charset="-128"/>
              </a:rPr>
              <a:t>i</a:t>
            </a:r>
            <a:r>
              <a:rPr lang="en-US" altLang="en-US" sz="2000" b="1" dirty="0">
                <a:ea typeface="ＭＳ Ｐゴシック" pitchFamily="34" charset="-128"/>
              </a:rPr>
              <a:t>=0; </a:t>
            </a:r>
            <a:r>
              <a:rPr lang="en-US" altLang="en-US" sz="2000" b="1" dirty="0" err="1">
                <a:ea typeface="ＭＳ Ｐゴシック" pitchFamily="34" charset="-128"/>
              </a:rPr>
              <a:t>i</a:t>
            </a:r>
            <a:r>
              <a:rPr lang="en-US" altLang="en-US" sz="2000" b="1" dirty="0">
                <a:ea typeface="ＭＳ Ｐゴシック" pitchFamily="34" charset="-128"/>
              </a:rPr>
              <a:t>&lt;=</a:t>
            </a:r>
            <a:r>
              <a:rPr lang="en-US" altLang="en-US" sz="2000" b="1" dirty="0" err="1">
                <a:ea typeface="ＭＳ Ｐゴシック" pitchFamily="34" charset="-128"/>
              </a:rPr>
              <a:t>v.size</a:t>
            </a:r>
            <a:r>
              <a:rPr lang="en-US" altLang="en-US" sz="2000" b="1" dirty="0">
                <a:ea typeface="ＭＳ Ｐゴシック" pitchFamily="34" charset="-128"/>
              </a:rPr>
              <a:t>(); ++</a:t>
            </a:r>
            <a:r>
              <a:rPr lang="en-US" altLang="en-US" sz="2000" b="1" dirty="0" err="1">
                <a:ea typeface="ＭＳ Ｐゴシック" pitchFamily="34" charset="-128"/>
              </a:rPr>
              <a:t>i</a:t>
            </a: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cout</a:t>
            </a:r>
            <a:r>
              <a:rPr lang="en-US" altLang="en-US" sz="2000" b="1" dirty="0">
                <a:ea typeface="ＭＳ Ｐゴシック" pitchFamily="34" charset="-128"/>
              </a:rPr>
              <a:t> &lt;&lt; "v[" &lt;&lt; </a:t>
            </a:r>
            <a:r>
              <a:rPr lang="en-US" altLang="en-US" sz="2000" b="1" dirty="0" err="1">
                <a:ea typeface="ＭＳ Ｐゴシック" pitchFamily="34" charset="-128"/>
              </a:rPr>
              <a:t>i</a:t>
            </a:r>
            <a:r>
              <a:rPr lang="en-US" altLang="en-US" sz="2000" b="1" dirty="0">
                <a:ea typeface="ＭＳ Ｐゴシック" pitchFamily="34" charset="-128"/>
              </a:rPr>
              <a:t> &lt;&lt; "]==" &lt;&lt; v[</a:t>
            </a:r>
            <a:r>
              <a:rPr lang="en-US" altLang="en-US" sz="2000" b="1" dirty="0" err="1">
                <a:ea typeface="ＭＳ Ｐゴシック" pitchFamily="34" charset="-128"/>
              </a:rPr>
              <a:t>i</a:t>
            </a:r>
            <a:r>
              <a:rPr lang="en-US" altLang="en-US" sz="2000" b="1" dirty="0">
                <a:ea typeface="ＭＳ Ｐゴシック" pitchFamily="34" charset="-128"/>
              </a:rPr>
              <a:t>] &lt;&lt; '\n';</a:t>
            </a:r>
          </a:p>
          <a:p>
            <a:pPr eaLnBrk="1" hangingPunct="1">
              <a:lnSpc>
                <a:spcPct val="80000"/>
              </a:lnSpc>
              <a:buFontTx/>
              <a:buNone/>
              <a:defRPr/>
            </a:pPr>
            <a:r>
              <a:rPr lang="en-US" altLang="en-US" sz="2000" b="1" dirty="0">
                <a:ea typeface="ＭＳ Ｐゴシック" pitchFamily="34" charset="-128"/>
              </a:rPr>
              <a:t>	}</a:t>
            </a:r>
          </a:p>
          <a:p>
            <a:pPr eaLnBrk="1" hangingPunct="1">
              <a:lnSpc>
                <a:spcPct val="80000"/>
              </a:lnSpc>
              <a:buFontTx/>
              <a:buNone/>
              <a:defRPr/>
            </a:pPr>
            <a:r>
              <a:rPr lang="en-US" altLang="en-US" sz="2000" b="1" dirty="0">
                <a:ea typeface="ＭＳ Ｐゴシック" pitchFamily="34" charset="-128"/>
              </a:rPr>
              <a:t>	catch (</a:t>
            </a:r>
            <a:r>
              <a:rPr lang="en-US" altLang="en-US" sz="2000" b="1" dirty="0" err="1">
                <a:ea typeface="ＭＳ Ｐゴシック" pitchFamily="34" charset="-128"/>
              </a:rPr>
              <a:t>out_of_range</a:t>
            </a:r>
            <a:r>
              <a:rPr lang="en-US" altLang="en-US" sz="2000" b="1" dirty="0">
                <a:ea typeface="ＭＳ Ｐゴシック" pitchFamily="34" charset="-128"/>
              </a:rPr>
              <a:t>) {		// </a:t>
            </a:r>
            <a:r>
              <a:rPr lang="en-US" altLang="en-US" sz="2000" i="1" dirty="0">
                <a:ea typeface="ＭＳ Ｐゴシック" pitchFamily="34" charset="-128"/>
              </a:rPr>
              <a:t>we</a:t>
            </a:r>
            <a:r>
              <a:rPr lang="en-US" altLang="ja-JP" sz="2000" i="1" dirty="0">
                <a:ea typeface="ＭＳ Ｐゴシック" pitchFamily="34" charset="-128"/>
              </a:rPr>
              <a:t>’ll get here (why?)</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cout</a:t>
            </a:r>
            <a:r>
              <a:rPr lang="en-US" altLang="en-US" sz="2000" b="1" dirty="0">
                <a:ea typeface="ＭＳ Ｐゴシック" pitchFamily="34" charset="-128"/>
              </a:rPr>
              <a:t> &lt;&lt; "out of range error";</a:t>
            </a:r>
          </a:p>
          <a:p>
            <a:pPr eaLnBrk="1" hangingPunct="1">
              <a:lnSpc>
                <a:spcPct val="80000"/>
              </a:lnSpc>
              <a:buFontTx/>
              <a:buNone/>
              <a:defRPr/>
            </a:pPr>
            <a:r>
              <a:rPr lang="en-US" altLang="en-US" sz="2000" b="1" dirty="0">
                <a:ea typeface="ＭＳ Ｐゴシック" pitchFamily="34" charset="-128"/>
              </a:rPr>
              <a:t>		return 1;</a:t>
            </a:r>
          </a:p>
          <a:p>
            <a:pPr eaLnBrk="1" hangingPunct="1">
              <a:lnSpc>
                <a:spcPct val="80000"/>
              </a:lnSpc>
              <a:buFontTx/>
              <a:buNone/>
              <a:defRPr/>
            </a:pPr>
            <a:r>
              <a:rPr lang="en-US" altLang="en-US" sz="2000" b="1" dirty="0">
                <a:ea typeface="ＭＳ Ｐゴシック" pitchFamily="34" charset="-128"/>
              </a:rPr>
              <a:t>	}</a:t>
            </a:r>
          </a:p>
          <a:p>
            <a:pPr eaLnBrk="1" hangingPunct="1">
              <a:lnSpc>
                <a:spcPct val="80000"/>
              </a:lnSpc>
              <a:buFontTx/>
              <a:buNone/>
              <a:defRPr/>
            </a:pPr>
            <a:r>
              <a:rPr lang="en-US" altLang="en-US" sz="2000" b="1" dirty="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C947218-03AB-4768-A5A0-8EF3C3EF6B47}" type="slidenum">
              <a:rPr lang="en-US" altLang="en-US" sz="1400">
                <a:latin typeface="Arial" panose="020B0604020202020204" pitchFamily="34" charset="0"/>
              </a:rPr>
              <a:pPr eaLnBrk="1" hangingPunct="1">
                <a:spcBef>
                  <a:spcPct val="0"/>
                </a:spcBef>
                <a:buClrTx/>
                <a:buSzTx/>
                <a:buFontTx/>
                <a:buNone/>
              </a:pPr>
              <a:t>64</a:t>
            </a:fld>
            <a:endParaRPr lang="en-US" altLang="en-US" sz="1400">
              <a:latin typeface="Arial" panose="020B0604020202020204" pitchFamily="34" charset="0"/>
            </a:endParaRPr>
          </a:p>
        </p:txBody>
      </p:sp>
    </p:spTree>
    <p:extLst>
      <p:ext uri="{BB962C8B-B14F-4D97-AF65-F5344CB8AC3E}">
        <p14:creationId xmlns:p14="http://schemas.microsoft.com/office/powerpoint/2010/main" val="1521922600"/>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Exception handling</a:t>
            </a:r>
            <a:endParaRPr lang="en-US" dirty="0"/>
          </a:p>
        </p:txBody>
      </p:sp>
      <p:sp>
        <p:nvSpPr>
          <p:cNvPr id="3" name="Content Placeholder 2"/>
          <p:cNvSpPr>
            <a:spLocks noGrp="1"/>
          </p:cNvSpPr>
          <p:nvPr>
            <p:ph idx="1"/>
          </p:nvPr>
        </p:nvSpPr>
        <p:spPr/>
        <p:txBody>
          <a:bodyPr/>
          <a:lstStyle/>
          <a:p>
            <a:pPr>
              <a:defRPr/>
            </a:pPr>
            <a:r>
              <a:rPr lang="en-US" dirty="0"/>
              <a:t>We use exceptions to report errors</a:t>
            </a:r>
          </a:p>
          <a:p>
            <a:pPr>
              <a:defRPr/>
            </a:pPr>
            <a:r>
              <a:rPr lang="en-US" dirty="0"/>
              <a:t>We must ensure that use of exceptions</a:t>
            </a:r>
          </a:p>
          <a:p>
            <a:pPr lvl="1">
              <a:defRPr/>
            </a:pPr>
            <a:r>
              <a:rPr lang="en-US" sz="2000" dirty="0"/>
              <a:t>Doesn’t introduce new sources of errors </a:t>
            </a:r>
          </a:p>
          <a:p>
            <a:pPr lvl="1">
              <a:defRPr/>
            </a:pPr>
            <a:r>
              <a:rPr lang="en-US" sz="2000" dirty="0"/>
              <a:t>Doesn’t complicate our code</a:t>
            </a:r>
          </a:p>
          <a:p>
            <a:pPr lvl="1">
              <a:defRPr/>
            </a:pPr>
            <a:r>
              <a:rPr lang="en-US" sz="2000" dirty="0"/>
              <a:t>Doesn’t lead to resource leaks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9DA0AF4-19F3-45BD-B537-3B7C3D07A65A}" type="slidenum">
              <a:rPr lang="en-US" altLang="en-US"/>
              <a:pPr eaLnBrk="1" hangingPunct="1"/>
              <a:t>65</a:t>
            </a:fld>
            <a:endParaRPr lang="en-US" altLang="en-US"/>
          </a:p>
        </p:txBody>
      </p:sp>
    </p:spTree>
    <p:extLst>
      <p:ext uri="{BB962C8B-B14F-4D97-AF65-F5344CB8AC3E}">
        <p14:creationId xmlns:p14="http://schemas.microsoft.com/office/powerpoint/2010/main" val="3247067482"/>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A resource is something that has to be acquired and must be released (explicitly and implicitly)</a:t>
            </a:r>
          </a:p>
          <a:p>
            <a:pPr>
              <a:defRPr/>
            </a:pPr>
            <a:r>
              <a:rPr lang="en-US" dirty="0"/>
              <a:t>Examples of resources</a:t>
            </a:r>
          </a:p>
          <a:p>
            <a:pPr lvl="1">
              <a:defRPr/>
            </a:pPr>
            <a:r>
              <a:rPr lang="en-US" sz="2000" dirty="0"/>
              <a:t>Memory</a:t>
            </a:r>
          </a:p>
          <a:p>
            <a:pPr lvl="1">
              <a:defRPr/>
            </a:pPr>
            <a:r>
              <a:rPr lang="en-US" sz="2000" dirty="0"/>
              <a:t>Locks</a:t>
            </a:r>
          </a:p>
          <a:p>
            <a:pPr lvl="1">
              <a:defRPr/>
            </a:pPr>
            <a:r>
              <a:rPr lang="en-US" sz="2000" dirty="0"/>
              <a:t>File handles</a:t>
            </a:r>
          </a:p>
          <a:p>
            <a:pPr lvl="1">
              <a:defRPr/>
            </a:pPr>
            <a:r>
              <a:rPr lang="en-US" sz="2000" dirty="0"/>
              <a:t>Thread handles</a:t>
            </a:r>
          </a:p>
          <a:p>
            <a:pPr lvl="1">
              <a:defRPr/>
            </a:pPr>
            <a:r>
              <a:rPr lang="en-US" sz="2000" dirty="0"/>
              <a:t>Sockets</a:t>
            </a:r>
          </a:p>
          <a:p>
            <a:pPr lvl="1">
              <a:defRPr/>
            </a:pPr>
            <a:r>
              <a:rPr lang="en-US" sz="2000" dirty="0"/>
              <a:t>Windows</a:t>
            </a:r>
          </a:p>
          <a:p>
            <a:pPr lvl="1">
              <a:defRPr/>
            </a:pPr>
            <a:endParaRPr lang="en-US" sz="2000" dirty="0"/>
          </a:p>
          <a:p>
            <a:pPr lvl="1">
              <a:defRPr/>
            </a:pPr>
            <a:endParaRPr lang="en-US" sz="2000"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231F2CC-02D7-44E6-A478-7CB661082282}" type="slidenum">
              <a:rPr lang="en-US" altLang="en-US"/>
              <a:pPr eaLnBrk="1" hangingPunct="1"/>
              <a:t>66</a:t>
            </a:fld>
            <a:endParaRPr lang="en-US" altLang="en-US"/>
          </a:p>
        </p:txBody>
      </p:sp>
      <p:sp>
        <p:nvSpPr>
          <p:cNvPr id="28678" name="TextBox 5"/>
          <p:cNvSpPr txBox="1">
            <a:spLocks noChangeArrowheads="1"/>
          </p:cNvSpPr>
          <p:nvPr/>
        </p:nvSpPr>
        <p:spPr bwMode="auto">
          <a:xfrm>
            <a:off x="4381501" y="3733800"/>
            <a:ext cx="631031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8001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void suspicious(int s, int x)</a:t>
            </a: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a:t>
            </a: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         int* p = new int[s];      </a:t>
            </a:r>
            <a:r>
              <a:rPr lang="en-US" altLang="en-US" sz="2000">
                <a:latin typeface="Arial" panose="020B0604020202020204" pitchFamily="34" charset="0"/>
                <a:ea typeface="MS PGothic" panose="020B0600070205080204" pitchFamily="34" charset="-128"/>
              </a:rPr>
              <a:t>// </a:t>
            </a:r>
            <a:r>
              <a:rPr lang="en-GB" altLang="en-US" sz="2000" i="1">
                <a:latin typeface="Arial" panose="020B0604020202020204" pitchFamily="34" charset="0"/>
                <a:ea typeface="MS PGothic" panose="020B0600070205080204" pitchFamily="34" charset="-128"/>
              </a:rPr>
              <a:t>acquire memory</a:t>
            </a:r>
            <a:endParaRPr lang="en-US" altLang="en-US" sz="2000" b="1" i="1">
              <a:latin typeface="Arial" panose="020B0604020202020204" pitchFamily="34" charset="0"/>
              <a:ea typeface="MS PGothic" panose="020B0600070205080204" pitchFamily="34" charset="-128"/>
            </a:endParaRP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         </a:t>
            </a:r>
            <a:r>
              <a:rPr lang="en-US" altLang="en-US" sz="2000">
                <a:latin typeface="Arial" panose="020B0604020202020204" pitchFamily="34" charset="0"/>
                <a:ea typeface="MS PGothic" panose="020B0600070205080204" pitchFamily="34" charset="-128"/>
              </a:rPr>
              <a:t>// </a:t>
            </a:r>
            <a:r>
              <a:rPr lang="en-GB" altLang="en-US" sz="2000">
                <a:latin typeface="Arial" panose="020B0604020202020204" pitchFamily="34" charset="0"/>
                <a:ea typeface="MS PGothic" panose="020B0600070205080204" pitchFamily="34" charset="-128"/>
              </a:rPr>
              <a:t>. . .</a:t>
            </a:r>
            <a:endParaRPr lang="en-US" altLang="en-US" sz="2000" b="1">
              <a:latin typeface="Arial" panose="020B0604020202020204" pitchFamily="34" charset="0"/>
              <a:ea typeface="MS PGothic" panose="020B0600070205080204" pitchFamily="34" charset="-128"/>
            </a:endParaRP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         delete[] p;                    </a:t>
            </a:r>
            <a:r>
              <a:rPr lang="en-US" altLang="en-US" sz="2000">
                <a:latin typeface="Arial" panose="020B0604020202020204" pitchFamily="34" charset="0"/>
                <a:ea typeface="MS PGothic" panose="020B0600070205080204" pitchFamily="34" charset="-128"/>
              </a:rPr>
              <a:t>// </a:t>
            </a:r>
            <a:r>
              <a:rPr lang="en-GB" altLang="en-US" sz="2000" i="1">
                <a:latin typeface="Arial" panose="020B0604020202020204" pitchFamily="34" charset="0"/>
                <a:ea typeface="MS PGothic" panose="020B0600070205080204" pitchFamily="34" charset="-128"/>
              </a:rPr>
              <a:t>release memory</a:t>
            </a:r>
            <a:endParaRPr lang="en-US" altLang="en-US" sz="2000" b="1" i="1">
              <a:latin typeface="Arial" panose="020B0604020202020204" pitchFamily="34" charset="0"/>
              <a:ea typeface="MS PGothic" panose="020B0600070205080204" pitchFamily="34" charset="-128"/>
            </a:endParaRP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a:t>
            </a:r>
          </a:p>
          <a:p>
            <a:pPr eaLnBrk="1" hangingPunct="1">
              <a:spcBef>
                <a:spcPct val="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278132023"/>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Why suspicious?</a:t>
            </a:r>
          </a:p>
          <a:p>
            <a:pPr lvl="1">
              <a:defRPr/>
            </a:pPr>
            <a:r>
              <a:rPr lang="en-US" sz="2000" dirty="0"/>
              <a:t>It is easy to make mistakes with pointers and delete</a:t>
            </a:r>
          </a:p>
          <a:p>
            <a:pPr lvl="1">
              <a:defRPr/>
            </a:pPr>
            <a:endParaRPr lang="en-US" sz="2000" dirty="0"/>
          </a:p>
          <a:p>
            <a:pPr marL="400050" lvl="1" indent="0">
              <a:buNone/>
              <a:defRPr/>
            </a:pPr>
            <a:r>
              <a:rPr lang="en-US" sz="2000" b="1" dirty="0"/>
              <a:t>void suspicious(int s, int x)</a:t>
            </a:r>
          </a:p>
          <a:p>
            <a:pPr marL="400050" lvl="1" indent="0">
              <a:buNone/>
              <a:defRPr/>
            </a:pPr>
            <a:r>
              <a:rPr lang="en-US" sz="2000" b="1" dirty="0"/>
              <a:t>{</a:t>
            </a:r>
          </a:p>
          <a:p>
            <a:pPr marL="400050" lvl="1" indent="0">
              <a:buNone/>
              <a:defRPr/>
            </a:pPr>
            <a:r>
              <a:rPr lang="en-US" sz="2000" b="1" dirty="0"/>
              <a:t>         int* p = new int[s];       </a:t>
            </a:r>
            <a:r>
              <a:rPr lang="en-US" sz="2000" dirty="0"/>
              <a:t>// </a:t>
            </a:r>
            <a:r>
              <a:rPr lang="en-GB" sz="2000" i="1" dirty="0"/>
              <a:t>acquire memory</a:t>
            </a:r>
            <a:endParaRPr lang="en-US" sz="2000" b="1" i="1" dirty="0"/>
          </a:p>
          <a:p>
            <a:pPr marL="400050" lvl="1" indent="0">
              <a:buNone/>
              <a:defRPr/>
            </a:pPr>
            <a:r>
              <a:rPr lang="en-US" sz="2000" b="1" dirty="0"/>
              <a:t>         // </a:t>
            </a:r>
            <a:r>
              <a:rPr lang="en-GB" sz="2000" dirty="0"/>
              <a:t>. . .</a:t>
            </a:r>
            <a:endParaRPr lang="en-US" sz="2000" b="1" dirty="0"/>
          </a:p>
          <a:p>
            <a:pPr marL="400050" lvl="1" indent="0">
              <a:buNone/>
              <a:defRPr/>
            </a:pPr>
            <a:r>
              <a:rPr lang="en-US" sz="2000" b="1" dirty="0"/>
              <a:t>         if (x) p = q;                    </a:t>
            </a:r>
            <a:r>
              <a:rPr lang="en-US" sz="2000" dirty="0"/>
              <a:t>// </a:t>
            </a:r>
            <a:r>
              <a:rPr lang="en-GB" sz="2000" i="1" dirty="0"/>
              <a:t>make p point to another object</a:t>
            </a:r>
            <a:endParaRPr lang="en-US" sz="2000" b="1" i="1" dirty="0"/>
          </a:p>
          <a:p>
            <a:pPr marL="400050" lvl="1" indent="0">
              <a:buNone/>
              <a:defRPr/>
            </a:pPr>
            <a:r>
              <a:rPr lang="en-US" sz="2000" b="1" dirty="0"/>
              <a:t>         // </a:t>
            </a:r>
            <a:r>
              <a:rPr lang="en-GB" sz="2000" dirty="0"/>
              <a:t>. . .</a:t>
            </a:r>
            <a:endParaRPr lang="en-US" sz="2000" b="1" dirty="0"/>
          </a:p>
          <a:p>
            <a:pPr marL="400050" lvl="1" indent="0">
              <a:buNone/>
              <a:defRPr/>
            </a:pPr>
            <a:r>
              <a:rPr lang="en-US" sz="2000" b="1" dirty="0"/>
              <a:t>        delete[] p;                      </a:t>
            </a:r>
            <a:r>
              <a:rPr lang="en-US" sz="2000" dirty="0"/>
              <a:t>// </a:t>
            </a:r>
            <a:r>
              <a:rPr lang="en-GB" sz="2000" i="1" dirty="0"/>
              <a:t>release memory (but </a:t>
            </a:r>
            <a:r>
              <a:rPr lang="en-US" sz="2000" i="1" dirty="0"/>
              <a:t>the wrong memory)</a:t>
            </a:r>
            <a:endParaRPr lang="en-US" sz="2000" b="1" i="1" dirty="0"/>
          </a:p>
          <a:p>
            <a:pPr marL="40005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B5069A2-40AF-4C01-9BD8-CF2E3A7A217E}" type="slidenum">
              <a:rPr lang="en-US" altLang="en-US"/>
              <a:pPr eaLnBrk="1" hangingPunct="1"/>
              <a:t>67</a:t>
            </a:fld>
            <a:endParaRPr lang="en-US" altLang="en-US"/>
          </a:p>
        </p:txBody>
      </p:sp>
    </p:spTree>
    <p:extLst>
      <p:ext uri="{BB962C8B-B14F-4D97-AF65-F5344CB8AC3E}">
        <p14:creationId xmlns:p14="http://schemas.microsoft.com/office/powerpoint/2010/main" val="4181879138"/>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Why suspicious?</a:t>
            </a:r>
          </a:p>
          <a:p>
            <a:pPr lvl="1">
              <a:defRPr/>
            </a:pPr>
            <a:r>
              <a:rPr lang="en-US" sz="2000" dirty="0"/>
              <a:t>It’s easy not to get to the end of the function</a:t>
            </a:r>
          </a:p>
          <a:p>
            <a:pPr lvl="1">
              <a:defRPr/>
            </a:pPr>
            <a:endParaRPr lang="en-US" sz="2000" dirty="0"/>
          </a:p>
          <a:p>
            <a:pPr marL="400050" lvl="1" indent="0">
              <a:buNone/>
              <a:defRPr/>
            </a:pPr>
            <a:r>
              <a:rPr lang="en-US" sz="2000" b="1" dirty="0"/>
              <a:t>void suspicious(int s, int x)</a:t>
            </a:r>
          </a:p>
          <a:p>
            <a:pPr marL="400050" lvl="1" indent="0">
              <a:buNone/>
              <a:defRPr/>
            </a:pPr>
            <a:r>
              <a:rPr lang="en-US" sz="2000" b="1" dirty="0"/>
              <a:t>{</a:t>
            </a:r>
          </a:p>
          <a:p>
            <a:pPr marL="400050" lvl="1" indent="0">
              <a:buNone/>
              <a:defRPr/>
            </a:pPr>
            <a:r>
              <a:rPr lang="en-US" sz="2000" b="1" dirty="0"/>
              <a:t>         int* p = new int[s]; 	</a:t>
            </a:r>
            <a:r>
              <a:rPr lang="en-US" sz="2000" dirty="0"/>
              <a:t>// </a:t>
            </a:r>
            <a:r>
              <a:rPr lang="en-GB" sz="2000" i="1" dirty="0"/>
              <a:t>acquire memory</a:t>
            </a:r>
            <a:endParaRPr lang="en-US" sz="2000" b="1" i="1" dirty="0"/>
          </a:p>
          <a:p>
            <a:pPr marL="400050" lvl="1" indent="0">
              <a:buNone/>
              <a:defRPr/>
            </a:pPr>
            <a:r>
              <a:rPr lang="en-US" sz="2000" b="1" dirty="0"/>
              <a:t>         // </a:t>
            </a:r>
            <a:r>
              <a:rPr lang="en-GB" sz="2000" dirty="0"/>
              <a:t>. . .</a:t>
            </a:r>
            <a:endParaRPr lang="en-US" sz="2000" b="1" dirty="0"/>
          </a:p>
          <a:p>
            <a:pPr marL="400050" lvl="1" indent="0">
              <a:buNone/>
              <a:defRPr/>
            </a:pPr>
            <a:r>
              <a:rPr lang="en-US" sz="2000" b="1" dirty="0"/>
              <a:t> 	if (x) return; 		// </a:t>
            </a:r>
            <a:r>
              <a:rPr lang="en-US" sz="2000" i="1" dirty="0"/>
              <a:t>maybe we don’t get to the end: leak</a:t>
            </a:r>
          </a:p>
          <a:p>
            <a:pPr marL="400050" lvl="1" indent="0">
              <a:buNone/>
              <a:defRPr/>
            </a:pPr>
            <a:r>
              <a:rPr lang="en-US" sz="2000" b="1" dirty="0"/>
              <a:t>        // </a:t>
            </a:r>
            <a:r>
              <a:rPr lang="en-GB" sz="2000" dirty="0"/>
              <a:t>. . .</a:t>
            </a:r>
            <a:endParaRPr lang="en-US" sz="2000" b="1" dirty="0"/>
          </a:p>
          <a:p>
            <a:pPr marL="400050" lvl="1" indent="0">
              <a:buNone/>
              <a:defRPr/>
            </a:pPr>
            <a:r>
              <a:rPr lang="en-US" sz="2000" b="1" dirty="0"/>
              <a:t>        delete[] p;  		</a:t>
            </a:r>
            <a:r>
              <a:rPr lang="en-US" sz="2000" dirty="0"/>
              <a:t>// </a:t>
            </a:r>
            <a:r>
              <a:rPr lang="en-GB" sz="2000" i="1" dirty="0"/>
              <a:t>release memory</a:t>
            </a:r>
            <a:endParaRPr lang="en-US" sz="2000" b="1" i="1" dirty="0"/>
          </a:p>
          <a:p>
            <a:pPr marL="40005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B3F423D-FB31-4B14-A572-468712B7D9C7}" type="slidenum">
              <a:rPr lang="en-US" altLang="en-US"/>
              <a:pPr eaLnBrk="1" hangingPunct="1"/>
              <a:t>68</a:t>
            </a:fld>
            <a:endParaRPr lang="en-US" altLang="en-US"/>
          </a:p>
        </p:txBody>
      </p:sp>
    </p:spTree>
    <p:extLst>
      <p:ext uri="{BB962C8B-B14F-4D97-AF65-F5344CB8AC3E}">
        <p14:creationId xmlns:p14="http://schemas.microsoft.com/office/powerpoint/2010/main" val="2610759884"/>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Why suspicious?</a:t>
            </a:r>
          </a:p>
          <a:p>
            <a:pPr lvl="1">
              <a:defRPr/>
            </a:pPr>
            <a:r>
              <a:rPr lang="en-US" sz="2000" dirty="0"/>
              <a:t>It’s easy not to get to the end of the function</a:t>
            </a:r>
          </a:p>
          <a:p>
            <a:pPr lvl="1">
              <a:defRPr/>
            </a:pPr>
            <a:endParaRPr lang="en-US" sz="2000" dirty="0"/>
          </a:p>
          <a:p>
            <a:pPr marL="400050" lvl="1" indent="0">
              <a:buNone/>
              <a:defRPr/>
            </a:pPr>
            <a:r>
              <a:rPr lang="en-US" sz="2000" b="1" dirty="0"/>
              <a:t>void suspicious(int s, int x)</a:t>
            </a:r>
          </a:p>
          <a:p>
            <a:pPr marL="400050" lvl="1" indent="0">
              <a:buNone/>
              <a:defRPr/>
            </a:pPr>
            <a:r>
              <a:rPr lang="en-US" sz="2000" b="1" dirty="0"/>
              <a:t>{</a:t>
            </a:r>
          </a:p>
          <a:p>
            <a:pPr marL="400050" lvl="1" indent="0">
              <a:buNone/>
              <a:defRPr/>
            </a:pPr>
            <a:r>
              <a:rPr lang="en-US" sz="2000" b="1" dirty="0"/>
              <a:t>         int* p = new int[s]; 	 </a:t>
            </a:r>
            <a:r>
              <a:rPr lang="en-US" sz="2000" dirty="0"/>
              <a:t>// </a:t>
            </a:r>
            <a:r>
              <a:rPr lang="en-GB" sz="2000" i="1" dirty="0"/>
              <a:t>acquire memory</a:t>
            </a:r>
            <a:endParaRPr lang="en-US" sz="2000" b="1" i="1" dirty="0"/>
          </a:p>
          <a:p>
            <a:pPr marL="400050" lvl="1" indent="0">
              <a:buNone/>
              <a:defRPr/>
            </a:pPr>
            <a:r>
              <a:rPr lang="en-US" sz="2000" b="1" dirty="0"/>
              <a:t>         // </a:t>
            </a:r>
            <a:r>
              <a:rPr lang="en-GB" sz="2000" dirty="0"/>
              <a:t>. . .</a:t>
            </a:r>
            <a:endParaRPr lang="en-US" sz="2000" b="1" dirty="0"/>
          </a:p>
          <a:p>
            <a:pPr marL="400050" lvl="1" indent="0">
              <a:buNone/>
              <a:defRPr/>
            </a:pPr>
            <a:r>
              <a:rPr lang="en-US" sz="2000" b="1" dirty="0"/>
              <a:t> 	if (x) p[x] = v[x];</a:t>
            </a:r>
            <a:r>
              <a:rPr lang="en-US" sz="2000" dirty="0"/>
              <a:t>		// v[x] </a:t>
            </a:r>
            <a:r>
              <a:rPr lang="en-US" sz="2000" i="1" dirty="0"/>
              <a:t>may throw an exception: leak</a:t>
            </a:r>
          </a:p>
          <a:p>
            <a:pPr marL="400050" lvl="1" indent="0">
              <a:buNone/>
              <a:defRPr/>
            </a:pPr>
            <a:r>
              <a:rPr lang="en-US" sz="2000" b="1" dirty="0"/>
              <a:t>        // </a:t>
            </a:r>
            <a:r>
              <a:rPr lang="en-GB" sz="2000" dirty="0"/>
              <a:t>. . .</a:t>
            </a:r>
            <a:endParaRPr lang="en-US" sz="2000" b="1" dirty="0"/>
          </a:p>
          <a:p>
            <a:pPr marL="400050" lvl="1" indent="0">
              <a:buNone/>
              <a:defRPr/>
            </a:pPr>
            <a:r>
              <a:rPr lang="en-US" sz="2000" b="1" dirty="0"/>
              <a:t>        delete[] p; 		</a:t>
            </a:r>
            <a:r>
              <a:rPr lang="en-US" sz="2000" dirty="0"/>
              <a:t>//</a:t>
            </a:r>
            <a:r>
              <a:rPr lang="en-US" sz="2000" i="1" dirty="0"/>
              <a:t> </a:t>
            </a:r>
            <a:r>
              <a:rPr lang="en-GB" sz="2000" i="1" dirty="0"/>
              <a:t>release memory</a:t>
            </a:r>
            <a:endParaRPr lang="en-US" sz="2000" b="1" i="1" dirty="0"/>
          </a:p>
          <a:p>
            <a:pPr marL="40005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C7BABE5-741E-441D-B468-28C197B7C0E3}" type="slidenum">
              <a:rPr lang="en-US" altLang="en-US"/>
              <a:pPr eaLnBrk="1" hangingPunct="1"/>
              <a:t>69</a:t>
            </a:fld>
            <a:endParaRPr lang="en-US" altLang="en-US"/>
          </a:p>
        </p:txBody>
      </p:sp>
    </p:spTree>
    <p:extLst>
      <p:ext uri="{BB962C8B-B14F-4D97-AF65-F5344CB8AC3E}">
        <p14:creationId xmlns:p14="http://schemas.microsoft.com/office/powerpoint/2010/main" val="164923078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a:ea typeface="+mj-ea"/>
              </a:rPr>
              <a:t>vector</a:t>
            </a:r>
            <a:endParaRPr lang="en-US" sz="3200"/>
          </a:p>
        </p:txBody>
      </p:sp>
      <p:sp>
        <p:nvSpPr>
          <p:cNvPr id="81923"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2000" b="1" dirty="0"/>
              <a:t>// </a:t>
            </a:r>
            <a:r>
              <a:rPr lang="en-US" sz="2000" i="1" dirty="0"/>
              <a:t>a very simplified</a:t>
            </a:r>
            <a:r>
              <a:rPr lang="en-US" sz="2000" b="1" i="1" dirty="0"/>
              <a:t> vector </a:t>
            </a:r>
            <a:r>
              <a:rPr lang="en-US" sz="2000" i="1" dirty="0"/>
              <a:t>of </a:t>
            </a:r>
            <a:r>
              <a:rPr lang="en-US" sz="2000" b="1" i="1" dirty="0"/>
              <a:t>double</a:t>
            </a:r>
            <a:r>
              <a:rPr lang="en-US" sz="2000" i="1" dirty="0"/>
              <a:t>s (as far as we got in chapter 17)</a:t>
            </a:r>
            <a:r>
              <a:rPr lang="en-US" sz="2000" b="1" i="1" dirty="0"/>
              <a:t>:</a:t>
            </a:r>
          </a:p>
          <a:p>
            <a:pPr eaLnBrk="1" hangingPunct="1">
              <a:lnSpc>
                <a:spcPct val="80000"/>
              </a:lnSpc>
              <a:buFont typeface="Wingdings" panose="05000000000000000000" pitchFamily="2" charset="2"/>
              <a:buNone/>
              <a:defRPr/>
            </a:pPr>
            <a:endParaRPr lang="en-US" sz="2000" b="1" dirty="0"/>
          </a:p>
          <a:p>
            <a:pPr eaLnBrk="1" hangingPunct="1">
              <a:lnSpc>
                <a:spcPct val="80000"/>
              </a:lnSpc>
              <a:buFont typeface="Wingdings" panose="05000000000000000000" pitchFamily="2" charset="2"/>
              <a:buNone/>
              <a:defRPr/>
            </a:pPr>
            <a:r>
              <a:rPr lang="en-US" sz="2000" b="1" dirty="0"/>
              <a:t>class vector {</a:t>
            </a:r>
          </a:p>
          <a:p>
            <a:pPr eaLnBrk="1" hangingPunct="1">
              <a:lnSpc>
                <a:spcPct val="80000"/>
              </a:lnSpc>
              <a:buFont typeface="Wingdings" panose="05000000000000000000" pitchFamily="2" charset="2"/>
              <a:buNone/>
              <a:defRPr/>
            </a:pPr>
            <a:r>
              <a:rPr lang="en-US" sz="2000" b="1" dirty="0"/>
              <a:t>	</a:t>
            </a:r>
            <a:r>
              <a:rPr lang="en-US" sz="2000" b="1" dirty="0" err="1"/>
              <a:t>int</a:t>
            </a:r>
            <a:r>
              <a:rPr lang="en-US" sz="2000" b="1" dirty="0"/>
              <a:t> </a:t>
            </a:r>
            <a:r>
              <a:rPr lang="en-US" sz="2000" b="1" dirty="0" err="1"/>
              <a:t>sz</a:t>
            </a:r>
            <a:r>
              <a:rPr lang="en-US" sz="2000" b="1" dirty="0"/>
              <a:t>;		// </a:t>
            </a:r>
            <a:r>
              <a:rPr lang="en-US" sz="2000" i="1" dirty="0"/>
              <a:t>the size</a:t>
            </a:r>
          </a:p>
          <a:p>
            <a:pPr eaLnBrk="1" hangingPunct="1">
              <a:lnSpc>
                <a:spcPct val="80000"/>
              </a:lnSpc>
              <a:buFont typeface="Wingdings" panose="05000000000000000000" pitchFamily="2" charset="2"/>
              <a:buNone/>
              <a:defRPr/>
            </a:pPr>
            <a:r>
              <a:rPr lang="en-US" sz="2000" b="1" dirty="0"/>
              <a:t>	double* </a:t>
            </a:r>
            <a:r>
              <a:rPr lang="en-US" sz="2000" b="1" dirty="0" err="1"/>
              <a:t>elem</a:t>
            </a:r>
            <a:r>
              <a:rPr lang="en-US" sz="2000" b="1" dirty="0"/>
              <a:t>;	// </a:t>
            </a:r>
            <a:r>
              <a:rPr lang="en-US" sz="2000" i="1" dirty="0"/>
              <a:t>pointer to elements</a:t>
            </a:r>
          </a:p>
          <a:p>
            <a:pPr eaLnBrk="1" hangingPunct="1">
              <a:lnSpc>
                <a:spcPct val="80000"/>
              </a:lnSpc>
              <a:buFont typeface="Wingdings" panose="05000000000000000000" pitchFamily="2" charset="2"/>
              <a:buNone/>
              <a:defRPr/>
            </a:pPr>
            <a:r>
              <a:rPr lang="en-US" sz="2000" b="1" dirty="0"/>
              <a:t>public:</a:t>
            </a:r>
          </a:p>
          <a:p>
            <a:pPr eaLnBrk="1" hangingPunct="1">
              <a:lnSpc>
                <a:spcPct val="80000"/>
              </a:lnSpc>
              <a:buFont typeface="Wingdings" panose="05000000000000000000" pitchFamily="2" charset="2"/>
              <a:buNone/>
              <a:defRPr/>
            </a:pPr>
            <a:r>
              <a:rPr lang="en-US" sz="2000" b="1" dirty="0"/>
              <a:t>	vector(int s) :</a:t>
            </a:r>
            <a:r>
              <a:rPr lang="en-US" sz="2000" b="1" dirty="0" err="1"/>
              <a:t>sz</a:t>
            </a:r>
            <a:r>
              <a:rPr lang="en-US" sz="2000" b="1" dirty="0"/>
              <a:t>{s}, </a:t>
            </a:r>
            <a:r>
              <a:rPr lang="en-US" sz="2000" b="1" dirty="0" err="1"/>
              <a:t>elem</a:t>
            </a:r>
            <a:r>
              <a:rPr lang="en-US" sz="2000" b="1" dirty="0"/>
              <a:t>{new double[s]} { }	// </a:t>
            </a:r>
            <a:r>
              <a:rPr lang="en-US" sz="2000" i="1" dirty="0"/>
              <a:t>constructor</a:t>
            </a:r>
          </a:p>
          <a:p>
            <a:pPr eaLnBrk="1" hangingPunct="1">
              <a:lnSpc>
                <a:spcPct val="80000"/>
              </a:lnSpc>
              <a:buFont typeface="Wingdings" panose="05000000000000000000" pitchFamily="2" charset="2"/>
              <a:buNone/>
              <a:defRPr/>
            </a:pPr>
            <a:r>
              <a:rPr lang="en-US" sz="2000" dirty="0"/>
              <a:t>						              // </a:t>
            </a:r>
            <a:r>
              <a:rPr lang="en-US" sz="2000" b="1" i="1" dirty="0"/>
              <a:t>new</a:t>
            </a:r>
            <a:r>
              <a:rPr lang="en-US" sz="2000" i="1" dirty="0"/>
              <a:t> allocates memory</a:t>
            </a:r>
          </a:p>
          <a:p>
            <a:pPr eaLnBrk="1" hangingPunct="1">
              <a:lnSpc>
                <a:spcPct val="80000"/>
              </a:lnSpc>
              <a:buFont typeface="Wingdings" panose="05000000000000000000" pitchFamily="2" charset="2"/>
              <a:buNone/>
              <a:defRPr/>
            </a:pPr>
            <a:r>
              <a:rPr lang="en-US" sz="2000" b="1" dirty="0"/>
              <a:t>	~vector() { delete[ ] </a:t>
            </a:r>
            <a:r>
              <a:rPr lang="en-US" sz="2000" b="1" dirty="0" err="1"/>
              <a:t>elem</a:t>
            </a:r>
            <a:r>
              <a:rPr lang="en-US" sz="2000" b="1" dirty="0"/>
              <a:t>; }		// </a:t>
            </a:r>
            <a:r>
              <a:rPr lang="en-US" sz="2000" i="1" dirty="0"/>
              <a:t>destructor</a:t>
            </a:r>
          </a:p>
          <a:p>
            <a:pPr eaLnBrk="1" hangingPunct="1">
              <a:lnSpc>
                <a:spcPct val="80000"/>
              </a:lnSpc>
              <a:buFont typeface="Wingdings" panose="05000000000000000000" pitchFamily="2" charset="2"/>
              <a:buNone/>
              <a:defRPr/>
            </a:pPr>
            <a:r>
              <a:rPr lang="en-US" sz="2000" dirty="0"/>
              <a:t>						// </a:t>
            </a:r>
            <a:r>
              <a:rPr lang="en-US" sz="2000" b="1" i="1" dirty="0"/>
              <a:t>delete[] </a:t>
            </a:r>
            <a:r>
              <a:rPr lang="en-US" sz="2000" i="1" dirty="0" err="1"/>
              <a:t>deallocates</a:t>
            </a:r>
            <a:r>
              <a:rPr lang="en-US" sz="2000" i="1" dirty="0"/>
              <a:t> memory</a:t>
            </a:r>
          </a:p>
          <a:p>
            <a:pPr eaLnBrk="1" hangingPunct="1">
              <a:lnSpc>
                <a:spcPct val="80000"/>
              </a:lnSpc>
              <a:buFont typeface="Wingdings" panose="05000000000000000000" pitchFamily="2" charset="2"/>
              <a:buNone/>
              <a:defRPr/>
            </a:pPr>
            <a:endParaRPr lang="en-US" sz="2000" dirty="0"/>
          </a:p>
          <a:p>
            <a:pPr eaLnBrk="1" hangingPunct="1">
              <a:lnSpc>
                <a:spcPct val="80000"/>
              </a:lnSpc>
              <a:buFont typeface="Wingdings" panose="05000000000000000000" pitchFamily="2" charset="2"/>
              <a:buNone/>
              <a:defRPr/>
            </a:pPr>
            <a:r>
              <a:rPr lang="en-US" sz="2000" b="1" dirty="0"/>
              <a:t>	double get(</a:t>
            </a:r>
            <a:r>
              <a:rPr lang="en-US" sz="2000" b="1" dirty="0" err="1"/>
              <a:t>int</a:t>
            </a:r>
            <a:r>
              <a:rPr lang="en-US" sz="2000" b="1" dirty="0"/>
              <a:t> n) { return </a:t>
            </a:r>
            <a:r>
              <a:rPr lang="en-US" sz="2000" b="1" dirty="0" err="1"/>
              <a:t>elem</a:t>
            </a:r>
            <a:r>
              <a:rPr lang="en-US" sz="2000" b="1" dirty="0"/>
              <a:t>[n]; } 	// </a:t>
            </a:r>
            <a:r>
              <a:rPr lang="en-US" sz="2000" i="1" dirty="0"/>
              <a:t>access: read</a:t>
            </a:r>
          </a:p>
          <a:p>
            <a:pPr eaLnBrk="1" hangingPunct="1">
              <a:lnSpc>
                <a:spcPct val="80000"/>
              </a:lnSpc>
              <a:buFont typeface="Wingdings" panose="05000000000000000000" pitchFamily="2" charset="2"/>
              <a:buNone/>
              <a:defRPr/>
            </a:pPr>
            <a:r>
              <a:rPr lang="en-US" sz="2000" b="1" dirty="0"/>
              <a:t>	void set(int n, double v) { </a:t>
            </a:r>
            <a:r>
              <a:rPr lang="en-US" sz="2000" b="1" dirty="0" err="1"/>
              <a:t>elem</a:t>
            </a:r>
            <a:r>
              <a:rPr lang="en-US" sz="2000" b="1" dirty="0"/>
              <a:t>[n]=v; }	// </a:t>
            </a:r>
            <a:r>
              <a:rPr lang="en-US" sz="2000" i="1" dirty="0"/>
              <a:t>access: write</a:t>
            </a:r>
          </a:p>
          <a:p>
            <a:pPr eaLnBrk="1" hangingPunct="1">
              <a:lnSpc>
                <a:spcPct val="80000"/>
              </a:lnSpc>
              <a:buFont typeface="Wingdings" panose="05000000000000000000" pitchFamily="2" charset="2"/>
              <a:buNone/>
              <a:defRPr/>
            </a:pPr>
            <a:endParaRPr lang="en-US" sz="2000" i="1" dirty="0"/>
          </a:p>
          <a:p>
            <a:pPr eaLnBrk="1" hangingPunct="1">
              <a:lnSpc>
                <a:spcPct val="80000"/>
              </a:lnSpc>
              <a:buFont typeface="Wingdings" panose="05000000000000000000" pitchFamily="2" charset="2"/>
              <a:buNone/>
              <a:defRPr/>
            </a:pPr>
            <a:r>
              <a:rPr lang="en-US" sz="2000" b="1" dirty="0"/>
              <a:t>	</a:t>
            </a:r>
            <a:r>
              <a:rPr lang="en-US" sz="2000" b="1" dirty="0" err="1"/>
              <a:t>int</a:t>
            </a:r>
            <a:r>
              <a:rPr lang="en-US" sz="2000" b="1" dirty="0"/>
              <a:t> size() const { return </a:t>
            </a:r>
            <a:r>
              <a:rPr lang="en-US" sz="2000" b="1" dirty="0" err="1"/>
              <a:t>sz</a:t>
            </a:r>
            <a:r>
              <a:rPr lang="en-US" sz="2000" b="1" dirty="0"/>
              <a:t>; }		// </a:t>
            </a:r>
            <a:r>
              <a:rPr lang="en-US" sz="2000" i="1" dirty="0"/>
              <a:t>the number of elements</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endParaRPr lang="en-US" sz="1000" b="1" dirty="0"/>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3969CF09-0FEC-4D80-B8A6-7DC37093851B}" type="slidenum">
              <a:rPr lang="en-US" altLang="en-US" sz="1400">
                <a:latin typeface="Arial" panose="020B0604020202020204" pitchFamily="34" charset="0"/>
              </a:rPr>
              <a:pPr>
                <a:spcBef>
                  <a:spcPct val="0"/>
                </a:spcBef>
                <a:buClrTx/>
                <a:buSzTx/>
                <a:buFontTx/>
                <a:buNone/>
              </a:pPr>
              <a:t>7</a:t>
            </a:fld>
            <a:endParaRPr lang="en-US" altLang="en-US" sz="1400">
              <a:latin typeface="Arial" panose="020B0604020202020204" pitchFamily="34" charset="0"/>
            </a:endParaRPr>
          </a:p>
        </p:txBody>
      </p:sp>
    </p:spTree>
    <p:extLst>
      <p:ext uri="{BB962C8B-B14F-4D97-AF65-F5344CB8AC3E}">
        <p14:creationId xmlns:p14="http://schemas.microsoft.com/office/powerpoint/2010/main" val="422382032"/>
      </p:ext>
    </p:extLst>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Naïve, ugly, fix</a:t>
            </a:r>
            <a:endParaRPr lang="en-US" sz="2000" dirty="0"/>
          </a:p>
          <a:p>
            <a:pPr marL="400050" lvl="1" indent="0">
              <a:buNone/>
              <a:defRPr/>
            </a:pPr>
            <a:r>
              <a:rPr lang="en-US" sz="1800" b="1" dirty="0"/>
              <a:t>void suspicious(int s, int x)  </a:t>
            </a:r>
            <a:r>
              <a:rPr lang="en-US" sz="1800" dirty="0"/>
              <a:t>// </a:t>
            </a:r>
            <a:r>
              <a:rPr lang="en-GB" sz="1800" dirty="0"/>
              <a:t>messy code</a:t>
            </a:r>
            <a:endParaRPr lang="en-US" sz="1800" b="1" dirty="0"/>
          </a:p>
          <a:p>
            <a:pPr marL="400050" lvl="1" indent="0">
              <a:buNone/>
              <a:defRPr/>
            </a:pPr>
            <a:r>
              <a:rPr lang="en-US" sz="1800" b="1" dirty="0"/>
              <a:t>{</a:t>
            </a:r>
          </a:p>
          <a:p>
            <a:pPr marL="400050" lvl="1" indent="0">
              <a:buNone/>
              <a:defRPr/>
            </a:pPr>
            <a:r>
              <a:rPr lang="en-US" sz="1800" b="1" dirty="0"/>
              <a:t>         int* p = new int[s];      	 </a:t>
            </a:r>
            <a:r>
              <a:rPr lang="en-US" sz="1800" dirty="0"/>
              <a:t>// </a:t>
            </a:r>
            <a:r>
              <a:rPr lang="en-GB" sz="1800" i="1" dirty="0"/>
              <a:t>acquire memory</a:t>
            </a:r>
            <a:endParaRPr lang="en-US" sz="1800" b="1" i="1" dirty="0"/>
          </a:p>
          <a:p>
            <a:pPr marL="400050" lvl="1" indent="0">
              <a:buNone/>
              <a:defRPr/>
            </a:pPr>
            <a:r>
              <a:rPr lang="en-US" sz="1800" b="1" dirty="0"/>
              <a:t>         vector&lt;int&gt; v;</a:t>
            </a:r>
          </a:p>
          <a:p>
            <a:pPr marL="400050" lvl="1" indent="0">
              <a:buNone/>
              <a:defRPr/>
            </a:pPr>
            <a:r>
              <a:rPr lang="en-US" sz="1800" b="1" dirty="0"/>
              <a:t>         </a:t>
            </a:r>
            <a:r>
              <a:rPr lang="en-US" sz="1800" dirty="0"/>
              <a:t>// </a:t>
            </a:r>
            <a:r>
              <a:rPr lang="en-GB" sz="1800" dirty="0"/>
              <a:t>. . .</a:t>
            </a:r>
            <a:endParaRPr lang="en-US" sz="1800" b="1" dirty="0"/>
          </a:p>
          <a:p>
            <a:pPr marL="400050" lvl="1" indent="0">
              <a:buNone/>
              <a:defRPr/>
            </a:pPr>
            <a:r>
              <a:rPr lang="en-US" sz="1800" b="1" dirty="0"/>
              <a:t>         try {</a:t>
            </a:r>
          </a:p>
          <a:p>
            <a:pPr marL="400050" lvl="1" indent="0">
              <a:buNone/>
              <a:defRPr/>
            </a:pPr>
            <a:r>
              <a:rPr lang="en-US" sz="1800" b="1" dirty="0"/>
              <a:t>                  if (x) p[x] = v[x];	// </a:t>
            </a:r>
            <a:r>
              <a:rPr lang="en-US" sz="1800" i="1" dirty="0"/>
              <a:t>may throw</a:t>
            </a:r>
          </a:p>
          <a:p>
            <a:pPr marL="400050" lvl="1" indent="0">
              <a:buNone/>
              <a:defRPr/>
            </a:pPr>
            <a:r>
              <a:rPr lang="en-US" sz="1800" b="1" dirty="0"/>
              <a:t>                  </a:t>
            </a:r>
            <a:r>
              <a:rPr lang="en-US" sz="1800" dirty="0"/>
              <a:t>// </a:t>
            </a:r>
            <a:r>
              <a:rPr lang="en-GB" sz="1800" dirty="0"/>
              <a:t>. . .</a:t>
            </a:r>
            <a:endParaRPr lang="en-US" sz="1800" b="1" dirty="0"/>
          </a:p>
          <a:p>
            <a:pPr marL="400050" lvl="1" indent="0">
              <a:buNone/>
              <a:defRPr/>
            </a:pPr>
            <a:r>
              <a:rPr lang="en-US" sz="1800" b="1" dirty="0"/>
              <a:t>         } catch (. . .) {		</a:t>
            </a:r>
            <a:r>
              <a:rPr lang="en-US" sz="1800" dirty="0"/>
              <a:t>// </a:t>
            </a:r>
            <a:r>
              <a:rPr lang="en-GB" sz="1800" i="1" dirty="0"/>
              <a:t>catch every exception</a:t>
            </a:r>
            <a:endParaRPr lang="en-US" sz="1800" b="1" i="1" dirty="0"/>
          </a:p>
          <a:p>
            <a:pPr marL="400050" lvl="1" indent="0">
              <a:buNone/>
              <a:defRPr/>
            </a:pPr>
            <a:r>
              <a:rPr lang="en-US" sz="1800" b="1" dirty="0"/>
              <a:t>                  delete[] p;          	</a:t>
            </a:r>
            <a:r>
              <a:rPr lang="en-US" sz="1800" dirty="0"/>
              <a:t>// </a:t>
            </a:r>
            <a:r>
              <a:rPr lang="en-GB" sz="1800" i="1" dirty="0"/>
              <a:t>release memory</a:t>
            </a:r>
            <a:endParaRPr lang="en-US" sz="1800" b="1" i="1" dirty="0"/>
          </a:p>
          <a:p>
            <a:pPr marL="400050" lvl="1" indent="0">
              <a:buNone/>
              <a:defRPr/>
            </a:pPr>
            <a:r>
              <a:rPr lang="en-US" sz="1800" b="1" dirty="0"/>
              <a:t>                  throw;                	</a:t>
            </a:r>
            <a:r>
              <a:rPr lang="en-US" sz="1800" dirty="0"/>
              <a:t>// </a:t>
            </a:r>
            <a:r>
              <a:rPr lang="en-GB" sz="1800" i="1" dirty="0"/>
              <a:t>re-throw the exception</a:t>
            </a:r>
            <a:endParaRPr lang="en-US" sz="1800" b="1" i="1" dirty="0"/>
          </a:p>
          <a:p>
            <a:pPr marL="400050" lvl="1" indent="0">
              <a:buNone/>
              <a:defRPr/>
            </a:pPr>
            <a:r>
              <a:rPr lang="en-US" sz="1800" b="1" dirty="0"/>
              <a:t>         }</a:t>
            </a:r>
          </a:p>
          <a:p>
            <a:pPr marL="400050" lvl="1" indent="0">
              <a:buNone/>
              <a:defRPr/>
            </a:pPr>
            <a:r>
              <a:rPr lang="en-US" sz="1800" b="1" dirty="0"/>
              <a:t>         </a:t>
            </a:r>
            <a:r>
              <a:rPr lang="en-US" sz="1800" dirty="0"/>
              <a:t>// </a:t>
            </a:r>
            <a:r>
              <a:rPr lang="en-GB" sz="1800" dirty="0"/>
              <a:t>. . .</a:t>
            </a:r>
            <a:endParaRPr lang="en-US" sz="1800" b="1" dirty="0"/>
          </a:p>
          <a:p>
            <a:pPr marL="400050" lvl="1" indent="0">
              <a:buNone/>
              <a:defRPr/>
            </a:pPr>
            <a:r>
              <a:rPr lang="en-US" sz="1800" b="1" dirty="0"/>
              <a:t>         delete[] p;                  	</a:t>
            </a:r>
            <a:r>
              <a:rPr lang="en-US" sz="1800" dirty="0"/>
              <a:t>// </a:t>
            </a:r>
            <a:r>
              <a:rPr lang="en-GB" sz="1800" i="1" dirty="0"/>
              <a:t>release memory</a:t>
            </a:r>
            <a:endParaRPr lang="en-US" sz="1800" b="1" i="1" dirty="0"/>
          </a:p>
          <a:p>
            <a:pPr marL="400050" lvl="1" indent="0">
              <a:buNone/>
              <a:defRPr/>
            </a:pPr>
            <a:r>
              <a:rPr lang="en-US" sz="18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ED73BD9-B622-4990-9CA3-2767AD6E5064}" type="slidenum">
              <a:rPr lang="en-US" altLang="en-US"/>
              <a:pPr eaLnBrk="1" hangingPunct="1"/>
              <a:t>70</a:t>
            </a:fld>
            <a:endParaRPr lang="en-US" altLang="en-US"/>
          </a:p>
        </p:txBody>
      </p:sp>
    </p:spTree>
    <p:extLst>
      <p:ext uri="{BB962C8B-B14F-4D97-AF65-F5344CB8AC3E}">
        <p14:creationId xmlns:p14="http://schemas.microsoft.com/office/powerpoint/2010/main" val="1145710320"/>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Simple, general solution</a:t>
            </a:r>
          </a:p>
          <a:p>
            <a:pPr lvl="1">
              <a:defRPr/>
            </a:pPr>
            <a:r>
              <a:rPr lang="en-US" sz="2000" dirty="0"/>
              <a:t>RAII: “Resource Acquisition is initialization”</a:t>
            </a:r>
          </a:p>
          <a:p>
            <a:pPr lvl="1">
              <a:defRPr/>
            </a:pPr>
            <a:r>
              <a:rPr lang="en-US" sz="2000" dirty="0"/>
              <a:t>Also known as scoped resource management</a:t>
            </a:r>
          </a:p>
          <a:p>
            <a:pPr marL="400050" lvl="1" indent="0">
              <a:buNone/>
              <a:defRPr/>
            </a:pPr>
            <a:endParaRPr lang="en-US" sz="2000" b="1" dirty="0"/>
          </a:p>
          <a:p>
            <a:pPr marL="400050" lvl="1" indent="0">
              <a:buNone/>
              <a:defRPr/>
            </a:pPr>
            <a:r>
              <a:rPr lang="en-US" sz="2000" b="1" dirty="0"/>
              <a:t>void f(vector&lt;int&gt;&amp; v, int s)</a:t>
            </a:r>
          </a:p>
          <a:p>
            <a:pPr marL="400050" lvl="1" indent="0">
              <a:buNone/>
              <a:defRPr/>
            </a:pPr>
            <a:r>
              <a:rPr lang="en-US" sz="2000" b="1" dirty="0"/>
              <a:t>{</a:t>
            </a:r>
          </a:p>
          <a:p>
            <a:pPr marL="400050" lvl="1" indent="0">
              <a:buNone/>
              <a:defRPr/>
            </a:pPr>
            <a:r>
              <a:rPr lang="en-US" sz="2000" b="1" dirty="0"/>
              <a:t>         vector&lt;int&gt; p(s);</a:t>
            </a:r>
          </a:p>
          <a:p>
            <a:pPr marL="400050" lvl="1" indent="0">
              <a:buNone/>
              <a:defRPr/>
            </a:pPr>
            <a:r>
              <a:rPr lang="en-US" sz="2000" b="1" dirty="0"/>
              <a:t>         vector&lt;int&gt; q(s);</a:t>
            </a:r>
          </a:p>
          <a:p>
            <a:pPr marL="400050" lvl="1" indent="0">
              <a:buNone/>
              <a:defRPr/>
            </a:pPr>
            <a:r>
              <a:rPr lang="en-US" sz="2000" b="1" dirty="0"/>
              <a:t>         </a:t>
            </a:r>
            <a:r>
              <a:rPr lang="en-US" sz="2000" dirty="0"/>
              <a:t>// </a:t>
            </a:r>
            <a:r>
              <a:rPr lang="en-GB" sz="2000" dirty="0"/>
              <a:t>. . .</a:t>
            </a:r>
            <a:endParaRPr lang="en-US" sz="2000" b="1" dirty="0"/>
          </a:p>
          <a:p>
            <a:pPr marL="400050" lvl="1" indent="0">
              <a:buNone/>
              <a:defRPr/>
            </a:pPr>
            <a:r>
              <a:rPr lang="en-US" sz="2000" b="1" dirty="0"/>
              <a:t>}  // </a:t>
            </a:r>
            <a:r>
              <a:rPr lang="en-US" sz="2000" i="1" dirty="0"/>
              <a:t>vector’s destructor releases memory upon scope exit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DE12093-A6BD-4D6F-AC67-E23CDFEBABE4}" type="slidenum">
              <a:rPr lang="en-US" altLang="en-US"/>
              <a:pPr eaLnBrk="1" hangingPunct="1"/>
              <a:t>71</a:t>
            </a:fld>
            <a:endParaRPr lang="en-US" altLang="en-US"/>
          </a:p>
        </p:txBody>
      </p:sp>
    </p:spTree>
    <p:extLst>
      <p:ext uri="{BB962C8B-B14F-4D97-AF65-F5344CB8AC3E}">
        <p14:creationId xmlns:p14="http://schemas.microsoft.com/office/powerpoint/2010/main" val="1171986306"/>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But what about functions creating objects?</a:t>
            </a:r>
          </a:p>
          <a:p>
            <a:pPr lvl="1">
              <a:defRPr/>
            </a:pPr>
            <a:r>
              <a:rPr lang="en-US" sz="2000" dirty="0"/>
              <a:t>Traditional, error-prone solution: return a pointer</a:t>
            </a:r>
          </a:p>
          <a:p>
            <a:pPr marL="400050" lvl="1" indent="0">
              <a:buNone/>
              <a:defRPr/>
            </a:pPr>
            <a:endParaRPr lang="en-US" sz="2000" b="1" dirty="0"/>
          </a:p>
          <a:p>
            <a:pPr marL="400050" lvl="1" indent="0">
              <a:buNone/>
              <a:defRPr/>
            </a:pPr>
            <a:r>
              <a:rPr lang="en-US" sz="2000" b="1" dirty="0"/>
              <a:t>vector&lt;int&gt;* </a:t>
            </a:r>
            <a:r>
              <a:rPr lang="en-US" sz="2000" b="1" dirty="0" err="1"/>
              <a:t>make_vec</a:t>
            </a:r>
            <a:r>
              <a:rPr lang="en-US" sz="2000" b="1" dirty="0"/>
              <a:t>()         </a:t>
            </a:r>
            <a:r>
              <a:rPr lang="en-US" sz="2000" dirty="0"/>
              <a:t>// </a:t>
            </a:r>
            <a:r>
              <a:rPr lang="en-GB" sz="2000" dirty="0"/>
              <a:t>make a filled vector</a:t>
            </a:r>
            <a:endParaRPr lang="en-US" sz="2000" b="1" dirty="0"/>
          </a:p>
          <a:p>
            <a:pPr marL="400050" lvl="1" indent="0">
              <a:buNone/>
              <a:defRPr/>
            </a:pPr>
            <a:r>
              <a:rPr lang="en-US" sz="2000" b="1" dirty="0"/>
              <a:t>{</a:t>
            </a:r>
          </a:p>
          <a:p>
            <a:pPr marL="400050" lvl="1" indent="0">
              <a:buNone/>
              <a:defRPr/>
            </a:pPr>
            <a:r>
              <a:rPr lang="en-US" sz="2000" b="1" dirty="0"/>
              <a:t>         vector&lt;int&gt;* p = new vector&lt;int&gt;;  </a:t>
            </a:r>
            <a:r>
              <a:rPr lang="en-US" sz="2000" dirty="0"/>
              <a:t>// </a:t>
            </a:r>
            <a:r>
              <a:rPr lang="en-GB" sz="2000" dirty="0"/>
              <a:t>we allocate on free store</a:t>
            </a:r>
            <a:endParaRPr lang="en-US" sz="2000" b="1" dirty="0"/>
          </a:p>
          <a:p>
            <a:pPr marL="400050" lvl="1" indent="0">
              <a:buNone/>
              <a:defRPr/>
            </a:pPr>
            <a:r>
              <a:rPr lang="en-US" sz="2000" dirty="0"/>
              <a:t>         // </a:t>
            </a:r>
            <a:r>
              <a:rPr lang="en-GB" sz="2000" dirty="0"/>
              <a:t>. . . fill the vector with data; this may throw an exception . . .</a:t>
            </a:r>
            <a:endParaRPr lang="en-US" sz="2000" b="1" dirty="0"/>
          </a:p>
          <a:p>
            <a:pPr marL="400050" lvl="1" indent="0">
              <a:buNone/>
              <a:defRPr/>
            </a:pPr>
            <a:r>
              <a:rPr lang="en-US" sz="2000" b="1" dirty="0"/>
              <a:t>         return p;</a:t>
            </a:r>
          </a:p>
          <a:p>
            <a:pPr marL="400050" lvl="1" indent="0">
              <a:buNone/>
              <a:defRPr/>
            </a:pPr>
            <a:r>
              <a:rPr lang="en-US" sz="2000" b="1" dirty="0"/>
              <a:t>}</a:t>
            </a:r>
          </a:p>
          <a:p>
            <a:pPr marL="400050" lvl="1" indent="0">
              <a:buNone/>
              <a:defRPr/>
            </a:pPr>
            <a:endParaRPr lang="en-US" sz="2000" b="1" dirty="0"/>
          </a:p>
          <a:p>
            <a:pPr marL="400050" lvl="1" indent="0">
              <a:buNone/>
              <a:defRPr/>
            </a:pPr>
            <a:r>
              <a:rPr lang="en-US" sz="2000" b="1" dirty="0"/>
              <a:t>// </a:t>
            </a:r>
            <a:r>
              <a:rPr lang="en-US" sz="2000" i="1" dirty="0"/>
              <a:t>now users have to remember to </a:t>
            </a:r>
            <a:r>
              <a:rPr lang="en-US" sz="2000" b="1" i="1" dirty="0"/>
              <a:t>delete</a:t>
            </a:r>
          </a:p>
          <a:p>
            <a:pPr marL="400050" lvl="1" indent="0">
              <a:buNone/>
              <a:defRPr/>
            </a:pPr>
            <a:r>
              <a:rPr lang="en-US" sz="2000" dirty="0"/>
              <a:t>// </a:t>
            </a:r>
            <a:r>
              <a:rPr lang="en-US" sz="2000" i="1" dirty="0"/>
              <a:t>they will occasionally forget: leak!</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098CABE-FE88-4FE7-B7F3-F116EB1D8557}" type="slidenum">
              <a:rPr lang="en-US" altLang="en-US"/>
              <a:pPr eaLnBrk="1" hangingPunct="1"/>
              <a:t>72</a:t>
            </a:fld>
            <a:endParaRPr lang="en-US" altLang="en-US"/>
          </a:p>
        </p:txBody>
      </p:sp>
    </p:spTree>
    <p:extLst>
      <p:ext uri="{BB962C8B-B14F-4D97-AF65-F5344CB8AC3E}">
        <p14:creationId xmlns:p14="http://schemas.microsoft.com/office/powerpoint/2010/main" val="4036151812"/>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But what about functions creating objects?</a:t>
            </a:r>
          </a:p>
          <a:p>
            <a:pPr lvl="1">
              <a:defRPr/>
            </a:pPr>
            <a:r>
              <a:rPr lang="en-US" sz="2000" dirty="0"/>
              <a:t>Improved solution: use </a:t>
            </a:r>
            <a:r>
              <a:rPr lang="en-US" sz="2000" b="1" dirty="0" err="1"/>
              <a:t>std</a:t>
            </a:r>
            <a:r>
              <a:rPr lang="en-US" sz="2000" b="1" dirty="0"/>
              <a:t>::unique_ptr</a:t>
            </a:r>
          </a:p>
          <a:p>
            <a:pPr marL="400050" lvl="1" indent="0">
              <a:buNone/>
              <a:defRPr/>
            </a:pPr>
            <a:endParaRPr lang="en-US" sz="2000" b="1" dirty="0"/>
          </a:p>
          <a:p>
            <a:pPr marL="457200" lvl="1" indent="0">
              <a:buNone/>
              <a:defRPr/>
            </a:pPr>
            <a:r>
              <a:rPr lang="en-US" sz="2000" b="1" dirty="0"/>
              <a:t>unique_ptr&lt;vector&lt;int&gt;&gt; </a:t>
            </a:r>
            <a:r>
              <a:rPr lang="en-US" sz="2000" b="1" dirty="0" err="1"/>
              <a:t>make_vec</a:t>
            </a:r>
            <a:r>
              <a:rPr lang="en-US" sz="2000" b="1" dirty="0"/>
              <a:t>()        </a:t>
            </a:r>
            <a:r>
              <a:rPr lang="en-US" sz="2000" dirty="0"/>
              <a:t>// </a:t>
            </a:r>
            <a:r>
              <a:rPr lang="en-GB" sz="2000" dirty="0"/>
              <a:t>make a filled vector</a:t>
            </a:r>
            <a:endParaRPr lang="en-US" sz="2000" b="1" dirty="0"/>
          </a:p>
          <a:p>
            <a:pPr marL="457200" lvl="1" indent="0">
              <a:buNone/>
              <a:defRPr/>
            </a:pPr>
            <a:r>
              <a:rPr lang="en-US" sz="2000" b="1" dirty="0"/>
              <a:t>{</a:t>
            </a:r>
          </a:p>
          <a:p>
            <a:pPr marL="457200" lvl="1" indent="0">
              <a:buNone/>
              <a:defRPr/>
            </a:pPr>
            <a:r>
              <a:rPr lang="en-US" sz="2000" b="1" dirty="0"/>
              <a:t>         unique_ptr&lt;vector&lt;int&gt;&gt; p {new vector&lt;int&gt;};  </a:t>
            </a:r>
            <a:r>
              <a:rPr lang="en-US" sz="2000" dirty="0"/>
              <a:t>// </a:t>
            </a:r>
            <a:r>
              <a:rPr lang="en-GB" sz="2000" dirty="0"/>
              <a:t>allocate on free store</a:t>
            </a:r>
            <a:endParaRPr lang="en-US" sz="2000" b="1" dirty="0"/>
          </a:p>
          <a:p>
            <a:pPr marL="457200" lvl="1" indent="0">
              <a:buNone/>
              <a:defRPr/>
            </a:pPr>
            <a:r>
              <a:rPr lang="en-US" sz="2000" dirty="0"/>
              <a:t>         // … </a:t>
            </a:r>
            <a:r>
              <a:rPr lang="en-GB" sz="2000" dirty="0"/>
              <a:t>fill the vector with data; this may throw an exception …</a:t>
            </a:r>
            <a:endParaRPr lang="en-US" sz="2000" b="1" dirty="0"/>
          </a:p>
          <a:p>
            <a:pPr marL="457200" lvl="1" indent="0">
              <a:buNone/>
              <a:defRPr/>
            </a:pPr>
            <a:r>
              <a:rPr lang="en-US" sz="2000" b="1" dirty="0"/>
              <a:t>         return p; </a:t>
            </a:r>
          </a:p>
          <a:p>
            <a:pPr marL="457200" lvl="1" indent="0">
              <a:buNone/>
              <a:defRPr/>
            </a:pPr>
            <a:r>
              <a:rPr lang="en-US" sz="2000" b="1" dirty="0"/>
              <a:t>}</a:t>
            </a:r>
          </a:p>
          <a:p>
            <a:pPr marL="400050" lvl="1" indent="0">
              <a:buNone/>
              <a:defRPr/>
            </a:pPr>
            <a:endParaRPr lang="en-US" sz="2000" b="1" dirty="0"/>
          </a:p>
          <a:p>
            <a:pPr marL="400050" lvl="1" indent="0">
              <a:buNone/>
              <a:defRPr/>
            </a:pPr>
            <a:r>
              <a:rPr lang="en-US" sz="2000" b="1" dirty="0"/>
              <a:t>// </a:t>
            </a:r>
            <a:r>
              <a:rPr lang="en-US" sz="2000" i="1" dirty="0"/>
              <a:t>users don’t have to </a:t>
            </a:r>
            <a:r>
              <a:rPr lang="en-US" sz="2000" b="1" i="1" dirty="0"/>
              <a:t>delete</a:t>
            </a:r>
            <a:r>
              <a:rPr lang="en-US" sz="2000" i="1" dirty="0"/>
              <a:t>; no </a:t>
            </a:r>
            <a:r>
              <a:rPr lang="en-US" sz="2000" b="1" i="1" dirty="0"/>
              <a:t>delete </a:t>
            </a:r>
            <a:r>
              <a:rPr lang="en-US" sz="2000" i="1" dirty="0"/>
              <a:t>in user code</a:t>
            </a:r>
          </a:p>
          <a:p>
            <a:pPr marL="400050" lvl="1" indent="0">
              <a:buNone/>
              <a:defRPr/>
            </a:pPr>
            <a:r>
              <a:rPr lang="en-US" sz="2000" b="1" dirty="0"/>
              <a:t>// </a:t>
            </a:r>
            <a:r>
              <a:rPr lang="en-US" sz="2000" i="1" dirty="0"/>
              <a:t>a </a:t>
            </a:r>
            <a:r>
              <a:rPr lang="en-US" sz="2000" b="1" i="1" dirty="0"/>
              <a:t>unique_ptr</a:t>
            </a:r>
            <a:r>
              <a:rPr lang="en-US" sz="2000" i="1" dirty="0"/>
              <a:t> owns its object and deletes it automatically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2C7A0F6-679D-4014-ABB1-D77813F1673F}" type="slidenum">
              <a:rPr lang="en-US" altLang="en-US"/>
              <a:pPr eaLnBrk="1" hangingPunct="1"/>
              <a:t>73</a:t>
            </a:fld>
            <a:endParaRPr lang="en-US" altLang="en-US"/>
          </a:p>
        </p:txBody>
      </p:sp>
    </p:spTree>
    <p:extLst>
      <p:ext uri="{BB962C8B-B14F-4D97-AF65-F5344CB8AC3E}">
        <p14:creationId xmlns:p14="http://schemas.microsoft.com/office/powerpoint/2010/main" val="4287583331"/>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But what about functions creating objects?</a:t>
            </a:r>
          </a:p>
          <a:p>
            <a:pPr lvl="1">
              <a:defRPr/>
            </a:pPr>
            <a:r>
              <a:rPr lang="en-US" sz="2000" dirty="0"/>
              <a:t>Even better solution: use </a:t>
            </a:r>
            <a:r>
              <a:rPr lang="en-US" sz="2000" b="1" dirty="0" err="1"/>
              <a:t>std</a:t>
            </a:r>
            <a:r>
              <a:rPr lang="en-US" sz="2000" b="1" dirty="0"/>
              <a:t>::</a:t>
            </a:r>
            <a:r>
              <a:rPr lang="en-US" sz="2000" b="1" dirty="0" err="1"/>
              <a:t>make_unique</a:t>
            </a:r>
            <a:endParaRPr lang="en-US" sz="2000" b="1" dirty="0"/>
          </a:p>
          <a:p>
            <a:pPr lvl="1">
              <a:defRPr/>
            </a:pPr>
            <a:r>
              <a:rPr lang="en-US" sz="2000" dirty="0"/>
              <a:t>C++14 only (unless you have an implementation of </a:t>
            </a:r>
            <a:r>
              <a:rPr lang="en-US" sz="2000" b="1" dirty="0" err="1"/>
              <a:t>make_unique</a:t>
            </a:r>
            <a:r>
              <a:rPr lang="en-US" sz="2000" dirty="0"/>
              <a:t>)</a:t>
            </a:r>
          </a:p>
          <a:p>
            <a:pPr marL="400050" lvl="1" indent="0">
              <a:buNone/>
              <a:defRPr/>
            </a:pPr>
            <a:endParaRPr lang="en-US" sz="2000" b="1" dirty="0"/>
          </a:p>
          <a:p>
            <a:pPr marL="457200" lvl="1" indent="0">
              <a:buNone/>
              <a:defRPr/>
            </a:pPr>
            <a:r>
              <a:rPr lang="en-US" sz="2000" b="1" dirty="0"/>
              <a:t>unique_ptr&lt;vector&lt;int&gt;&gt; </a:t>
            </a:r>
            <a:r>
              <a:rPr lang="en-US" sz="2000" b="1" dirty="0" err="1"/>
              <a:t>make_vec</a:t>
            </a:r>
            <a:r>
              <a:rPr lang="en-US" sz="2000" b="1" dirty="0"/>
              <a:t>()        </a:t>
            </a:r>
            <a:r>
              <a:rPr lang="en-US" sz="2000" dirty="0"/>
              <a:t>// </a:t>
            </a:r>
            <a:r>
              <a:rPr lang="en-GB" sz="2000" dirty="0"/>
              <a:t>make a filled vector</a:t>
            </a:r>
            <a:endParaRPr lang="en-US" sz="2000" b="1" dirty="0"/>
          </a:p>
          <a:p>
            <a:pPr marL="457200" lvl="1" indent="0">
              <a:buNone/>
              <a:defRPr/>
            </a:pPr>
            <a:r>
              <a:rPr lang="en-US" sz="2000" b="1" dirty="0"/>
              <a:t>{</a:t>
            </a:r>
          </a:p>
          <a:p>
            <a:pPr marL="457200" lvl="1" indent="0">
              <a:buNone/>
              <a:defRPr/>
            </a:pPr>
            <a:r>
              <a:rPr lang="en-US" sz="2000" b="1" dirty="0"/>
              <a:t>         auto p = </a:t>
            </a:r>
            <a:r>
              <a:rPr lang="en-US" sz="2000" b="1" dirty="0" err="1"/>
              <a:t>make_unique</a:t>
            </a:r>
            <a:r>
              <a:rPr lang="en-US" sz="2000" b="1" dirty="0"/>
              <a:t>{vector&lt;int&gt;};  </a:t>
            </a:r>
            <a:r>
              <a:rPr lang="en-US" sz="2000" dirty="0"/>
              <a:t>// </a:t>
            </a:r>
            <a:r>
              <a:rPr lang="en-GB" sz="2000" dirty="0"/>
              <a:t>allocate on free store</a:t>
            </a:r>
            <a:endParaRPr lang="en-US" sz="2000" b="1" dirty="0"/>
          </a:p>
          <a:p>
            <a:pPr marL="457200" lvl="1" indent="0">
              <a:buNone/>
              <a:defRPr/>
            </a:pPr>
            <a:r>
              <a:rPr lang="en-US" sz="2000" dirty="0"/>
              <a:t>         // … </a:t>
            </a:r>
            <a:r>
              <a:rPr lang="en-GB" sz="2000" dirty="0"/>
              <a:t>fill the vector with data; this may throw an exception …</a:t>
            </a:r>
            <a:endParaRPr lang="en-US" sz="2000" b="1" dirty="0"/>
          </a:p>
          <a:p>
            <a:pPr marL="457200" lvl="1" indent="0">
              <a:buNone/>
              <a:defRPr/>
            </a:pPr>
            <a:r>
              <a:rPr lang="en-US" sz="2000" b="1" dirty="0"/>
              <a:t>         return p; </a:t>
            </a:r>
          </a:p>
          <a:p>
            <a:pPr marL="457200" lvl="1" indent="0">
              <a:buNone/>
              <a:defRPr/>
            </a:pPr>
            <a:r>
              <a:rPr lang="en-US" sz="2000" b="1" dirty="0"/>
              <a:t>}</a:t>
            </a:r>
          </a:p>
          <a:p>
            <a:pPr marL="400050" lvl="1" indent="0">
              <a:buNone/>
              <a:defRPr/>
            </a:pPr>
            <a:endParaRPr lang="en-US" sz="2000" b="1" dirty="0"/>
          </a:p>
          <a:p>
            <a:pPr marL="400050" lvl="1" indent="0">
              <a:buNone/>
              <a:defRPr/>
            </a:pPr>
            <a:r>
              <a:rPr lang="en-US" sz="2000" b="1" dirty="0"/>
              <a:t>// </a:t>
            </a:r>
            <a:r>
              <a:rPr lang="en-US" sz="2000" i="1" dirty="0"/>
              <a:t>no </a:t>
            </a:r>
            <a:r>
              <a:rPr lang="en-US" sz="2000" b="1" i="1" dirty="0"/>
              <a:t>new</a:t>
            </a:r>
            <a:r>
              <a:rPr lang="en-US" sz="2000" i="1" dirty="0"/>
              <a:t> in user code</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5E3AC0C-B5E2-4D8D-ACAB-067B5F3A71CA}" type="slidenum">
              <a:rPr lang="en-US" altLang="en-US"/>
              <a:pPr eaLnBrk="1" hangingPunct="1"/>
              <a:t>74</a:t>
            </a:fld>
            <a:endParaRPr lang="en-US" altLang="en-US"/>
          </a:p>
        </p:txBody>
      </p:sp>
    </p:spTree>
    <p:extLst>
      <p:ext uri="{BB962C8B-B14F-4D97-AF65-F5344CB8AC3E}">
        <p14:creationId xmlns:p14="http://schemas.microsoft.com/office/powerpoint/2010/main" val="2809700336"/>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But what about functions creating objects?</a:t>
            </a:r>
          </a:p>
          <a:p>
            <a:pPr lvl="1">
              <a:defRPr/>
            </a:pPr>
            <a:r>
              <a:rPr lang="en-US" sz="2000" dirty="0"/>
              <a:t>Best solution: don’t mess with pointers (of any sort) at all</a:t>
            </a:r>
          </a:p>
          <a:p>
            <a:pPr lvl="1">
              <a:defRPr/>
            </a:pPr>
            <a:r>
              <a:rPr lang="en-US" sz="2000" dirty="0"/>
              <a:t>Return the object itself</a:t>
            </a:r>
          </a:p>
          <a:p>
            <a:pPr marL="400050" lvl="1" indent="0">
              <a:buNone/>
              <a:defRPr/>
            </a:pPr>
            <a:endParaRPr lang="en-US" sz="2000" b="1" dirty="0"/>
          </a:p>
          <a:p>
            <a:pPr marL="400050" lvl="1" indent="0">
              <a:buNone/>
              <a:defRPr/>
            </a:pPr>
            <a:r>
              <a:rPr lang="en-US" sz="2000" b="1" dirty="0"/>
              <a:t>vector&lt;int&gt; </a:t>
            </a:r>
            <a:r>
              <a:rPr lang="en-US" sz="2000" b="1" dirty="0" err="1"/>
              <a:t>make_vec</a:t>
            </a:r>
            <a:r>
              <a:rPr lang="en-US" sz="2000" b="1" dirty="0"/>
              <a:t>()        </a:t>
            </a:r>
            <a:r>
              <a:rPr lang="en-US" sz="2000" dirty="0"/>
              <a:t>//</a:t>
            </a:r>
            <a:r>
              <a:rPr lang="en-US" sz="2000" b="1" dirty="0"/>
              <a:t> </a:t>
            </a:r>
            <a:r>
              <a:rPr lang="en-GB" sz="2000" i="1" dirty="0"/>
              <a:t>make a filled vector</a:t>
            </a:r>
            <a:endParaRPr lang="en-US" sz="2000" i="1" dirty="0"/>
          </a:p>
          <a:p>
            <a:pPr marL="400050" lvl="1" indent="0">
              <a:buNone/>
              <a:defRPr/>
            </a:pPr>
            <a:r>
              <a:rPr lang="en-US" sz="2000" b="1" dirty="0"/>
              <a:t>{</a:t>
            </a:r>
          </a:p>
          <a:p>
            <a:pPr marL="400050" lvl="1" indent="0">
              <a:buNone/>
              <a:defRPr/>
            </a:pPr>
            <a:r>
              <a:rPr lang="en-US" sz="2000" b="1" dirty="0"/>
              <a:t>         vector&lt;int&gt; res;</a:t>
            </a:r>
          </a:p>
          <a:p>
            <a:pPr marL="400050" lvl="1" indent="0">
              <a:buNone/>
              <a:defRPr/>
            </a:pPr>
            <a:r>
              <a:rPr lang="en-US" sz="2000" b="1" dirty="0"/>
              <a:t>         // </a:t>
            </a:r>
            <a:r>
              <a:rPr lang="en-GB" sz="2000" i="1" dirty="0"/>
              <a:t>. . . fill the vector with data; this may throw an exception . . .</a:t>
            </a:r>
            <a:endParaRPr lang="en-US" sz="2000" i="1" dirty="0"/>
          </a:p>
          <a:p>
            <a:pPr marL="400050" lvl="1" indent="0">
              <a:buNone/>
              <a:defRPr/>
            </a:pPr>
            <a:r>
              <a:rPr lang="en-US" sz="2000" b="1" dirty="0"/>
              <a:t>         return res;    //</a:t>
            </a:r>
            <a:r>
              <a:rPr lang="en-GB" sz="2000" dirty="0"/>
              <a:t> </a:t>
            </a:r>
            <a:r>
              <a:rPr lang="en-GB" sz="2000" i="1" dirty="0"/>
              <a:t>vector’s move constructor efficiently transfers ownership</a:t>
            </a:r>
            <a:endParaRPr lang="en-US" sz="2000" b="1" i="1" dirty="0"/>
          </a:p>
          <a:p>
            <a:pPr marL="400050" lvl="1" indent="0">
              <a:buNone/>
              <a:defRPr/>
            </a:pPr>
            <a:r>
              <a:rPr lang="en-US" sz="2000" b="1" dirty="0"/>
              <a:t>}</a:t>
            </a:r>
          </a:p>
          <a:p>
            <a:pPr marL="400050" lvl="1" indent="0">
              <a:buNone/>
              <a:defRPr/>
            </a:pPr>
            <a:endParaRPr lang="en-US" sz="2000" b="1" dirty="0"/>
          </a:p>
          <a:p>
            <a:pPr marL="400050" lvl="1" indent="0">
              <a:buNone/>
              <a:defRPr/>
            </a:pPr>
            <a:r>
              <a:rPr lang="en-US" sz="2000" b="1" dirty="0"/>
              <a:t>// </a:t>
            </a:r>
            <a:r>
              <a:rPr lang="en-US" sz="2000" i="1" dirty="0"/>
              <a:t>don’t use pointers unless you really need them</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C985F43-6DE8-4249-8EEB-B38B38E47918}" type="slidenum">
              <a:rPr lang="en-US" altLang="en-US"/>
              <a:pPr eaLnBrk="1" hangingPunct="1"/>
              <a:t>75</a:t>
            </a:fld>
            <a:endParaRPr lang="en-US" altLang="en-US"/>
          </a:p>
        </p:txBody>
      </p:sp>
    </p:spTree>
    <p:extLst>
      <p:ext uri="{BB962C8B-B14F-4D97-AF65-F5344CB8AC3E}">
        <p14:creationId xmlns:p14="http://schemas.microsoft.com/office/powerpoint/2010/main" val="3006199783"/>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RAII </a:t>
            </a:r>
            <a:r>
              <a:rPr lang="en-US" sz="3200" dirty="0"/>
              <a:t>(Resource Acquisition Is Initialization)</a:t>
            </a:r>
            <a:endParaRPr lang="en-US" dirty="0">
              <a:ea typeface="+mj-ea"/>
            </a:endParaRPr>
          </a:p>
        </p:txBody>
      </p:sp>
      <p:sp>
        <p:nvSpPr>
          <p:cNvPr id="3" name="Content Placeholder 2"/>
          <p:cNvSpPr>
            <a:spLocks noGrp="1"/>
          </p:cNvSpPr>
          <p:nvPr>
            <p:ph idx="1"/>
          </p:nvPr>
        </p:nvSpPr>
        <p:spPr/>
        <p:txBody>
          <a:bodyPr/>
          <a:lstStyle/>
          <a:p>
            <a:pPr>
              <a:defRPr/>
            </a:pPr>
            <a:r>
              <a:rPr lang="en-US" altLang="en-US" dirty="0">
                <a:ea typeface="ＭＳ Ｐゴシック" pitchFamily="34" charset="-128"/>
              </a:rPr>
              <a:t>Vector</a:t>
            </a:r>
          </a:p>
          <a:p>
            <a:pPr lvl="1">
              <a:defRPr/>
            </a:pPr>
            <a:r>
              <a:rPr lang="en-US" altLang="en-US" sz="2000" dirty="0">
                <a:ea typeface="Times New Roman" pitchFamily="18" charset="0"/>
              </a:rPr>
              <a:t>acquires memory for elements in its constructor</a:t>
            </a:r>
          </a:p>
          <a:p>
            <a:pPr lvl="1">
              <a:defRPr/>
            </a:pPr>
            <a:r>
              <a:rPr lang="en-US" altLang="en-US" sz="2000" dirty="0">
                <a:ea typeface="Times New Roman" pitchFamily="18" charset="0"/>
              </a:rPr>
              <a:t>Manage it (changing size, controlling access, etc.)</a:t>
            </a:r>
          </a:p>
          <a:p>
            <a:pPr lvl="1">
              <a:defRPr/>
            </a:pPr>
            <a:r>
              <a:rPr lang="en-US" altLang="en-US" sz="2000" dirty="0">
                <a:ea typeface="Times New Roman" pitchFamily="18" charset="0"/>
              </a:rPr>
              <a:t>Gives back (releases) the memory in the destructor</a:t>
            </a:r>
          </a:p>
          <a:p>
            <a:pPr>
              <a:defRPr/>
            </a:pPr>
            <a:r>
              <a:rPr lang="en-US" altLang="en-US" dirty="0">
                <a:ea typeface="ＭＳ Ｐゴシック" pitchFamily="34" charset="-128"/>
              </a:rPr>
              <a:t>This is a special case of the general resource management strategy called RAII</a:t>
            </a:r>
          </a:p>
          <a:p>
            <a:pPr lvl="1">
              <a:defRPr/>
            </a:pPr>
            <a:r>
              <a:rPr lang="en-US" altLang="en-US" sz="2000" dirty="0">
                <a:ea typeface="Times New Roman" pitchFamily="18" charset="0"/>
              </a:rPr>
              <a:t>Also called </a:t>
            </a:r>
            <a:r>
              <a:rPr lang="en-US" altLang="ja-JP" sz="2000" dirty="0">
                <a:ea typeface="ＭＳ Ｐゴシック" pitchFamily="34" charset="-128"/>
              </a:rPr>
              <a:t>“scoped resource management”</a:t>
            </a:r>
          </a:p>
          <a:p>
            <a:pPr lvl="1">
              <a:defRPr/>
            </a:pPr>
            <a:r>
              <a:rPr lang="en-US" altLang="en-US" sz="2000" dirty="0">
                <a:ea typeface="Times New Roman" pitchFamily="18" charset="0"/>
              </a:rPr>
              <a:t>Use it wherever you can</a:t>
            </a:r>
          </a:p>
          <a:p>
            <a:pPr lvl="1">
              <a:defRPr/>
            </a:pPr>
            <a:r>
              <a:rPr lang="en-US" altLang="en-US" sz="2000" dirty="0">
                <a:ea typeface="Times New Roman" pitchFamily="18" charset="0"/>
              </a:rPr>
              <a:t>It is simpler and cheaper than anything else</a:t>
            </a:r>
          </a:p>
          <a:p>
            <a:pPr lvl="1">
              <a:defRPr/>
            </a:pPr>
            <a:r>
              <a:rPr lang="en-US" altLang="en-US" sz="2000" dirty="0">
                <a:ea typeface="Times New Roman" pitchFamily="18" charset="0"/>
              </a:rPr>
              <a:t>It interacts beautifully with error handling using exceptions</a:t>
            </a:r>
          </a:p>
          <a:p>
            <a:pPr lvl="1">
              <a:defRPr/>
            </a:pPr>
            <a:r>
              <a:rPr lang="en-US" altLang="en-US" sz="2000" dirty="0">
                <a:ea typeface="Times New Roman" pitchFamily="18" charset="0"/>
              </a:rPr>
              <a:t>Examples  of </a:t>
            </a:r>
            <a:r>
              <a:rPr lang="en-US" altLang="ja-JP" sz="2000" dirty="0">
                <a:ea typeface="ＭＳ Ｐゴシック" pitchFamily="34" charset="-128"/>
              </a:rPr>
              <a:t>resources:</a:t>
            </a:r>
          </a:p>
          <a:p>
            <a:pPr lvl="2">
              <a:defRPr/>
            </a:pPr>
            <a:r>
              <a:rPr lang="en-US" altLang="en-US" sz="1800" dirty="0">
                <a:ea typeface="Times New Roman" pitchFamily="18" charset="0"/>
              </a:rPr>
              <a:t>Memory, file handles, sockets, I/O connections (</a:t>
            </a:r>
            <a:r>
              <a:rPr lang="en-US" altLang="en-US" sz="1800" dirty="0" err="1">
                <a:ea typeface="Times New Roman" pitchFamily="18" charset="0"/>
              </a:rPr>
              <a:t>iostreams</a:t>
            </a:r>
            <a:r>
              <a:rPr lang="en-US" altLang="en-US" sz="1800" dirty="0">
                <a:ea typeface="Times New Roman" pitchFamily="18" charset="0"/>
              </a:rPr>
              <a:t> handle those using RAII), locks,  widgets, threads.</a:t>
            </a:r>
          </a:p>
          <a:p>
            <a:pPr>
              <a:defRPr/>
            </a:pPr>
            <a:endParaRPr lang="en-US" altLang="en-US" dirty="0" smtClean="0">
              <a:ea typeface="ＭＳ Ｐゴシック" pitchFamily="34" charset="-128"/>
            </a:endParaRP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BEC449E-5C36-44B6-A092-F1275E7A73E3}" type="slidenum">
              <a:rPr lang="en-US" altLang="en-US" sz="1400">
                <a:latin typeface="Arial" panose="020B0604020202020204" pitchFamily="34" charset="0"/>
              </a:rPr>
              <a:pPr eaLnBrk="1" hangingPunct="1">
                <a:spcBef>
                  <a:spcPct val="0"/>
                </a:spcBef>
                <a:buClrTx/>
                <a:buSzTx/>
                <a:buFontTx/>
                <a:buNone/>
              </a:pPr>
              <a:t>76</a:t>
            </a:fld>
            <a:endParaRPr lang="en-US" altLang="en-US" sz="1400">
              <a:latin typeface="Arial" panose="020B0604020202020204" pitchFamily="34" charset="0"/>
            </a:endParaRPr>
          </a:p>
        </p:txBody>
      </p:sp>
    </p:spTree>
    <p:extLst>
      <p:ext uri="{BB962C8B-B14F-4D97-AF65-F5344CB8AC3E}">
        <p14:creationId xmlns:p14="http://schemas.microsoft.com/office/powerpoint/2010/main" val="3571012034"/>
      </p:ext>
    </p:extLst>
  </p:cSld>
  <p:clrMapOvr>
    <a:masterClrMapping/>
  </p:clrMapOvr>
  <p:transition spd="slow">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confession</a:t>
            </a:r>
          </a:p>
        </p:txBody>
      </p:sp>
      <p:sp>
        <p:nvSpPr>
          <p:cNvPr id="75779" name="Rectangle 3"/>
          <p:cNvSpPr>
            <a:spLocks noGrp="1" noChangeArrowheads="1"/>
          </p:cNvSpPr>
          <p:nvPr>
            <p:ph idx="1"/>
          </p:nvPr>
        </p:nvSpPr>
        <p:spPr/>
        <p:txBody>
          <a:bodyPr/>
          <a:lstStyle/>
          <a:p>
            <a:pPr eaLnBrk="1" hangingPunct="1">
              <a:lnSpc>
                <a:spcPct val="90000"/>
              </a:lnSpc>
              <a:defRPr/>
            </a:pPr>
            <a:r>
              <a:rPr lang="en-US" altLang="en-US" dirty="0">
                <a:ea typeface="ＭＳ Ｐゴシック" pitchFamily="34" charset="-128"/>
              </a:rPr>
              <a:t>The standard library </a:t>
            </a:r>
            <a:r>
              <a:rPr lang="en-US" altLang="en-US" sz="2000" b="1" dirty="0">
                <a:ea typeface="ＭＳ Ｐゴシック" pitchFamily="34" charset="-128"/>
              </a:rPr>
              <a:t>vector</a:t>
            </a:r>
            <a:r>
              <a:rPr lang="en-US" altLang="en-US" dirty="0">
                <a:ea typeface="ＭＳ Ｐゴシック" pitchFamily="34" charset="-128"/>
              </a:rPr>
              <a:t> doesn</a:t>
            </a:r>
            <a:r>
              <a:rPr lang="en-US" altLang="ja-JP" dirty="0">
                <a:ea typeface="ＭＳ Ｐゴシック" pitchFamily="34" charset="-128"/>
              </a:rPr>
              <a:t>’t guarantee range checking of </a:t>
            </a:r>
            <a:r>
              <a:rPr lang="en-US" altLang="ja-JP" b="1" dirty="0">
                <a:ea typeface="ＭＳ Ｐゴシック" pitchFamily="34" charset="-128"/>
              </a:rPr>
              <a:t>[ ]</a:t>
            </a:r>
          </a:p>
          <a:p>
            <a:pPr eaLnBrk="1" hangingPunct="1">
              <a:lnSpc>
                <a:spcPct val="90000"/>
              </a:lnSpc>
              <a:defRPr/>
            </a:pPr>
            <a:r>
              <a:rPr lang="en-US" altLang="en-US" dirty="0">
                <a:ea typeface="ＭＳ Ｐゴシック" pitchFamily="34" charset="-128"/>
              </a:rPr>
              <a:t>You have been using</a:t>
            </a:r>
          </a:p>
          <a:p>
            <a:pPr lvl="1" eaLnBrk="1" hangingPunct="1">
              <a:lnSpc>
                <a:spcPct val="90000"/>
              </a:lnSpc>
              <a:defRPr/>
            </a:pPr>
            <a:r>
              <a:rPr lang="en-US" altLang="en-US" sz="2000" i="1" dirty="0">
                <a:ea typeface="Times New Roman" pitchFamily="18" charset="0"/>
              </a:rPr>
              <a:t>Either</a:t>
            </a:r>
            <a:r>
              <a:rPr lang="en-US" altLang="en-US" sz="2000" dirty="0">
                <a:ea typeface="Times New Roman" pitchFamily="18" charset="0"/>
              </a:rPr>
              <a:t> our debug version, called </a:t>
            </a:r>
            <a:r>
              <a:rPr lang="en-US" altLang="en-US" sz="2000" b="1" dirty="0">
                <a:ea typeface="Times New Roman" pitchFamily="18" charset="0"/>
              </a:rPr>
              <a:t>Vector</a:t>
            </a:r>
            <a:r>
              <a:rPr lang="en-US" altLang="en-US" sz="2000" dirty="0">
                <a:ea typeface="Times New Roman" pitchFamily="18" charset="0"/>
              </a:rPr>
              <a:t>, which does check</a:t>
            </a:r>
          </a:p>
          <a:p>
            <a:pPr lvl="1" eaLnBrk="1" hangingPunct="1">
              <a:lnSpc>
                <a:spcPct val="90000"/>
              </a:lnSpc>
              <a:defRPr/>
            </a:pPr>
            <a:r>
              <a:rPr lang="en-US" altLang="en-US" sz="2000" i="1" dirty="0">
                <a:ea typeface="Times New Roman" pitchFamily="18" charset="0"/>
              </a:rPr>
              <a:t>Or</a:t>
            </a:r>
            <a:r>
              <a:rPr lang="en-US" altLang="en-US" sz="2000" dirty="0">
                <a:ea typeface="Times New Roman" pitchFamily="18" charset="0"/>
              </a:rPr>
              <a:t> a standard library version that does check (several do)</a:t>
            </a:r>
          </a:p>
          <a:p>
            <a:pPr lvl="1" eaLnBrk="1" hangingPunct="1">
              <a:lnSpc>
                <a:spcPct val="90000"/>
              </a:lnSpc>
              <a:defRPr/>
            </a:pPr>
            <a:endParaRPr lang="en-US" altLang="en-US" sz="1800" dirty="0">
              <a:ea typeface="Times New Roman" pitchFamily="18" charset="0"/>
            </a:endParaRPr>
          </a:p>
          <a:p>
            <a:pPr eaLnBrk="1" hangingPunct="1">
              <a:lnSpc>
                <a:spcPct val="90000"/>
              </a:lnSpc>
              <a:defRPr/>
            </a:pPr>
            <a:r>
              <a:rPr lang="en-US" altLang="en-US" dirty="0">
                <a:ea typeface="ＭＳ Ｐゴシック" pitchFamily="34" charset="-128"/>
              </a:rPr>
              <a:t>Unless your version of the standard library checks, we </a:t>
            </a:r>
            <a:r>
              <a:rPr lang="en-US" altLang="ja-JP" dirty="0">
                <a:ea typeface="ＭＳ Ｐゴシック" pitchFamily="34" charset="-128"/>
              </a:rPr>
              <a:t>“cheated”</a:t>
            </a:r>
          </a:p>
          <a:p>
            <a:pPr lvl="1" eaLnBrk="1" hangingPunct="1">
              <a:lnSpc>
                <a:spcPct val="90000"/>
              </a:lnSpc>
              <a:defRPr/>
            </a:pPr>
            <a:r>
              <a:rPr lang="en-US" altLang="en-US" sz="2000" dirty="0">
                <a:ea typeface="Times New Roman" pitchFamily="18" charset="0"/>
              </a:rPr>
              <a:t>In </a:t>
            </a:r>
            <a:r>
              <a:rPr lang="en-US" altLang="en-US" sz="2000" b="1" dirty="0" err="1">
                <a:ea typeface="Times New Roman" pitchFamily="18" charset="0"/>
              </a:rPr>
              <a:t>std_lib_facilities.h</a:t>
            </a:r>
            <a:r>
              <a:rPr lang="en-US" altLang="en-US" sz="2000" dirty="0">
                <a:ea typeface="Times New Roman" pitchFamily="18" charset="0"/>
              </a:rPr>
              <a:t>, we use the nasty trick (a macro substitution) of redefining </a:t>
            </a:r>
            <a:r>
              <a:rPr lang="en-US" altLang="en-US" sz="2000" b="1" dirty="0">
                <a:ea typeface="Times New Roman" pitchFamily="18" charset="0"/>
              </a:rPr>
              <a:t>vector</a:t>
            </a:r>
            <a:r>
              <a:rPr lang="en-US" altLang="en-US" sz="2000" dirty="0">
                <a:ea typeface="Times New Roman" pitchFamily="18" charset="0"/>
              </a:rPr>
              <a:t> to mean </a:t>
            </a:r>
            <a:r>
              <a:rPr lang="en-US" altLang="en-US" sz="2000" b="1" dirty="0">
                <a:ea typeface="Times New Roman" pitchFamily="18" charset="0"/>
              </a:rPr>
              <a:t>Vector</a:t>
            </a:r>
          </a:p>
          <a:p>
            <a:pPr lvl="2" eaLnBrk="1" hangingPunct="1">
              <a:lnSpc>
                <a:spcPct val="90000"/>
              </a:lnSpc>
              <a:buFontTx/>
              <a:buNone/>
              <a:defRPr/>
            </a:pPr>
            <a:r>
              <a:rPr lang="en-US" altLang="en-US" sz="2000" b="1" dirty="0">
                <a:ea typeface="Times New Roman" pitchFamily="18" charset="0"/>
              </a:rPr>
              <a:t>#define vector </a:t>
            </a:r>
            <a:r>
              <a:rPr lang="en-US" altLang="en-US" sz="2000" b="1" dirty="0" err="1">
                <a:ea typeface="Times New Roman" pitchFamily="18" charset="0"/>
              </a:rPr>
              <a:t>Vector</a:t>
            </a:r>
            <a:endParaRPr lang="en-US" altLang="en-US" sz="2000" b="1" dirty="0">
              <a:ea typeface="Times New Roman" pitchFamily="18" charset="0"/>
            </a:endParaRPr>
          </a:p>
          <a:p>
            <a:pPr lvl="2" eaLnBrk="1" hangingPunct="1">
              <a:lnSpc>
                <a:spcPct val="90000"/>
              </a:lnSpc>
              <a:buFontTx/>
              <a:buNone/>
              <a:defRPr/>
            </a:pPr>
            <a:r>
              <a:rPr lang="en-US" altLang="en-US" sz="2000" b="1" dirty="0">
                <a:ea typeface="Times New Roman" pitchFamily="18" charset="0"/>
              </a:rPr>
              <a:t>    (</a:t>
            </a:r>
            <a:r>
              <a:rPr lang="en-US" altLang="en-US" sz="2000" dirty="0">
                <a:ea typeface="Times New Roman" pitchFamily="18" charset="0"/>
              </a:rPr>
              <a:t>This trick is nasty because what you see looking at the code is not what compiler sees – in real code macros are a significant source of obscure errors)</a:t>
            </a:r>
          </a:p>
          <a:p>
            <a:pPr lvl="1" eaLnBrk="1" hangingPunct="1">
              <a:lnSpc>
                <a:spcPct val="90000"/>
              </a:lnSpc>
              <a:defRPr/>
            </a:pPr>
            <a:r>
              <a:rPr lang="en-US" altLang="en-US" sz="2000" dirty="0">
                <a:ea typeface="Times New Roman" pitchFamily="18" charset="0"/>
              </a:rPr>
              <a:t>We did the same for </a:t>
            </a:r>
            <a:r>
              <a:rPr lang="en-US" altLang="en-US" sz="2000" b="1" dirty="0">
                <a:ea typeface="Times New Roman" pitchFamily="18" charset="0"/>
              </a:rPr>
              <a:t>string</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22B9F72-4287-44EF-B858-199917E66B59}" type="slidenum">
              <a:rPr lang="en-US" altLang="en-US" sz="1400">
                <a:latin typeface="Arial" panose="020B0604020202020204" pitchFamily="34" charset="0"/>
              </a:rPr>
              <a:pPr eaLnBrk="1" hangingPunct="1">
                <a:spcBef>
                  <a:spcPct val="0"/>
                </a:spcBef>
                <a:buClrTx/>
                <a:buSzTx/>
                <a:buFontTx/>
                <a:buNone/>
              </a:pPr>
              <a:t>77</a:t>
            </a:fld>
            <a:endParaRPr lang="en-US" altLang="en-US" sz="1400">
              <a:latin typeface="Arial" panose="020B0604020202020204" pitchFamily="34" charset="0"/>
            </a:endParaRPr>
          </a:p>
        </p:txBody>
      </p:sp>
    </p:spTree>
    <p:extLst>
      <p:ext uri="{BB962C8B-B14F-4D97-AF65-F5344CB8AC3E}">
        <p14:creationId xmlns:p14="http://schemas.microsoft.com/office/powerpoint/2010/main" val="2480108616"/>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en-US" sz="4000">
                <a:ea typeface="ＭＳ Ｐゴシック" pitchFamily="34" charset="-128"/>
              </a:rPr>
              <a:t>What the standard guarantees</a:t>
            </a:r>
          </a:p>
        </p:txBody>
      </p:sp>
      <p:sp>
        <p:nvSpPr>
          <p:cNvPr id="39939" name="Rectangle 3"/>
          <p:cNvSpPr>
            <a:spLocks noGrp="1" noChangeArrowheads="1"/>
          </p:cNvSpPr>
          <p:nvPr>
            <p:ph idx="1"/>
          </p:nvPr>
        </p:nvSpPr>
        <p:spPr/>
        <p:txBody>
          <a:bodyPr/>
          <a:lstStyle/>
          <a:p>
            <a:pPr eaLnBrk="1" hangingPunct="1">
              <a:lnSpc>
                <a:spcPct val="80000"/>
              </a:lnSpc>
              <a:buFontTx/>
              <a:buNone/>
              <a:defRPr/>
            </a:pPr>
            <a:r>
              <a:rPr lang="en-US" altLang="en-US" sz="2000" dirty="0">
                <a:ea typeface="ＭＳ Ｐゴシック" pitchFamily="34" charset="-128"/>
              </a:rPr>
              <a:t>// </a:t>
            </a:r>
            <a:r>
              <a:rPr lang="en-US" altLang="en-US" sz="2000" i="1" dirty="0">
                <a:ea typeface="ＭＳ Ｐゴシック" pitchFamily="34" charset="-128"/>
              </a:rPr>
              <a:t>the standard library vector doesn</a:t>
            </a:r>
            <a:r>
              <a:rPr lang="en-US" altLang="ja-JP" sz="2000" i="1" dirty="0">
                <a:ea typeface="ＭＳ Ｐゴシック" pitchFamily="34" charset="-128"/>
              </a:rPr>
              <a:t>’t guarantee a range check in </a:t>
            </a:r>
            <a:r>
              <a:rPr lang="en-US" altLang="ja-JP" sz="2000" b="1" i="1" dirty="0">
                <a:ea typeface="ＭＳ Ｐゴシック" pitchFamily="34" charset="-128"/>
              </a:rPr>
              <a:t>operator[ ]</a:t>
            </a:r>
            <a:r>
              <a:rPr lang="en-US" altLang="ja-JP"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template&lt;class T&gt; class vector {</a:t>
            </a:r>
            <a:endParaRPr lang="en-US" altLang="en-US" sz="2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 …</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T&amp; at(int n);			//</a:t>
            </a:r>
            <a:r>
              <a:rPr lang="en-US" altLang="en-US" sz="2000" dirty="0">
                <a:ea typeface="ＭＳ Ｐゴシック" pitchFamily="34" charset="-128"/>
              </a:rPr>
              <a:t> </a:t>
            </a:r>
            <a:r>
              <a:rPr lang="en-US" altLang="en-US" sz="2000" i="1" dirty="0">
                <a:ea typeface="ＭＳ Ｐゴシック" pitchFamily="34" charset="-128"/>
              </a:rPr>
              <a:t>checked access</a:t>
            </a:r>
          </a:p>
          <a:p>
            <a:pPr eaLnBrk="1" hangingPunct="1">
              <a:lnSpc>
                <a:spcPct val="80000"/>
              </a:lnSpc>
              <a:buFontTx/>
              <a:buNone/>
              <a:defRPr/>
            </a:pPr>
            <a:r>
              <a:rPr lang="en-US" altLang="en-US" sz="2000" b="1" dirty="0">
                <a:ea typeface="ＭＳ Ｐゴシック" pitchFamily="34" charset="-128"/>
              </a:rPr>
              <a:t>	T&amp; operator[ ](int n);		// </a:t>
            </a:r>
            <a:r>
              <a:rPr lang="en-US" altLang="en-US" sz="2000" i="1" dirty="0">
                <a:ea typeface="ＭＳ Ｐゴシック" pitchFamily="34" charset="-128"/>
              </a:rPr>
              <a:t>unchecked access</a:t>
            </a:r>
          </a:p>
          <a:p>
            <a:pPr eaLnBrk="1" hangingPunct="1">
              <a:lnSpc>
                <a:spcPct val="80000"/>
              </a:lnSpc>
              <a:buFontTx/>
              <a:buNone/>
              <a:defRPr/>
            </a:pPr>
            <a:r>
              <a:rPr lang="en-US" altLang="en-US" sz="2000" b="1" dirty="0">
                <a:ea typeface="ＭＳ Ｐゴシック" pitchFamily="34" charset="-128"/>
              </a:rPr>
              <a:t>}; </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template&lt;class T&gt; </a:t>
            </a:r>
            <a:r>
              <a:rPr lang="en-US" altLang="en-US" sz="2000" dirty="0">
                <a:ea typeface="ＭＳ Ｐゴシック" pitchFamily="34" charset="-128"/>
              </a:rPr>
              <a:t> </a:t>
            </a:r>
            <a:r>
              <a:rPr lang="en-US" altLang="en-US" sz="2000" b="1" dirty="0">
                <a:ea typeface="ＭＳ Ｐゴシック" pitchFamily="34" charset="-128"/>
              </a:rPr>
              <a:t>T&amp; vector&lt;T&gt;::at (int n)</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if (n&lt;0 || </a:t>
            </a:r>
            <a:r>
              <a:rPr lang="en-US" altLang="en-US" sz="2000" b="1" dirty="0" err="1">
                <a:ea typeface="ＭＳ Ｐゴシック" pitchFamily="34" charset="-128"/>
              </a:rPr>
              <a:t>sz</a:t>
            </a:r>
            <a:r>
              <a:rPr lang="en-US" altLang="en-US" sz="2000" b="1" dirty="0">
                <a:ea typeface="ＭＳ Ｐゴシック" pitchFamily="34" charset="-128"/>
              </a:rPr>
              <a:t>&lt;=n) throw </a:t>
            </a:r>
            <a:r>
              <a:rPr lang="en-US" altLang="en-US" sz="2000" b="1" dirty="0" err="1">
                <a:ea typeface="ＭＳ Ｐゴシック" pitchFamily="34" charset="-128"/>
              </a:rPr>
              <a:t>out_of_range</a:t>
            </a: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return </a:t>
            </a:r>
            <a:r>
              <a:rPr lang="en-US" altLang="en-US" sz="2000" b="1" dirty="0" err="1">
                <a:ea typeface="ＭＳ Ｐゴシック" pitchFamily="34" charset="-128"/>
              </a:rPr>
              <a:t>elem</a:t>
            </a:r>
            <a:r>
              <a:rPr lang="en-US" altLang="en-US" sz="2000" b="1" dirty="0">
                <a:ea typeface="ＭＳ Ｐゴシック" pitchFamily="34" charset="-128"/>
              </a:rPr>
              <a:t>[n];</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template&lt;class T&gt; </a:t>
            </a:r>
            <a:r>
              <a:rPr lang="en-US" altLang="en-US" sz="2000" dirty="0">
                <a:ea typeface="ＭＳ Ｐゴシック" pitchFamily="34" charset="-128"/>
              </a:rPr>
              <a:t> </a:t>
            </a:r>
            <a:r>
              <a:rPr lang="en-US" altLang="en-US" sz="2000" b="1" dirty="0">
                <a:ea typeface="ＭＳ Ｐゴシック" pitchFamily="34" charset="-128"/>
              </a:rPr>
              <a:t>T&amp; vector&lt;T&gt;::operator[ ](int n)</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return </a:t>
            </a:r>
            <a:r>
              <a:rPr lang="en-US" altLang="en-US" sz="2000" b="1" dirty="0" err="1">
                <a:ea typeface="ＭＳ Ｐゴシック" pitchFamily="34" charset="-128"/>
              </a:rPr>
              <a:t>elem</a:t>
            </a:r>
            <a:r>
              <a:rPr lang="en-US" altLang="en-US" sz="2000" b="1" dirty="0">
                <a:ea typeface="ＭＳ Ｐゴシック" pitchFamily="34" charset="-128"/>
              </a:rPr>
              <a:t>[n];</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5895563-97E9-4AEA-9940-5EE4BAF9E908}" type="slidenum">
              <a:rPr lang="en-US" altLang="en-US" sz="1400">
                <a:latin typeface="Arial" panose="020B0604020202020204" pitchFamily="34" charset="0"/>
              </a:rPr>
              <a:pPr eaLnBrk="1" hangingPunct="1">
                <a:spcBef>
                  <a:spcPct val="0"/>
                </a:spcBef>
                <a:buClrTx/>
                <a:buSzTx/>
                <a:buFontTx/>
                <a:buNone/>
              </a:pPr>
              <a:t>78</a:t>
            </a:fld>
            <a:endParaRPr lang="en-US" altLang="en-US" sz="1400">
              <a:latin typeface="Arial" panose="020B0604020202020204" pitchFamily="34" charset="0"/>
            </a:endParaRPr>
          </a:p>
        </p:txBody>
      </p:sp>
    </p:spTree>
    <p:extLst>
      <p:ext uri="{BB962C8B-B14F-4D97-AF65-F5344CB8AC3E}">
        <p14:creationId xmlns:p14="http://schemas.microsoft.com/office/powerpoint/2010/main" val="2487520901"/>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en-US" sz="4000">
                <a:ea typeface="ＭＳ Ｐゴシック" pitchFamily="34" charset="-128"/>
              </a:rPr>
              <a:t>What the standard guarantees</a:t>
            </a:r>
          </a:p>
        </p:txBody>
      </p:sp>
      <p:sp>
        <p:nvSpPr>
          <p:cNvPr id="39939" name="Rectangle 3"/>
          <p:cNvSpPr>
            <a:spLocks noGrp="1" noChangeArrowheads="1"/>
          </p:cNvSpPr>
          <p:nvPr>
            <p:ph idx="1"/>
          </p:nvPr>
        </p:nvSpPr>
        <p:spPr/>
        <p:txBody>
          <a:bodyPr/>
          <a:lstStyle/>
          <a:p>
            <a:pPr eaLnBrk="1" hangingPunct="1">
              <a:lnSpc>
                <a:spcPct val="80000"/>
              </a:lnSpc>
              <a:defRPr/>
            </a:pPr>
            <a:r>
              <a:rPr lang="en-US" altLang="en-US" sz="2800" dirty="0">
                <a:ea typeface="ＭＳ Ｐゴシック" pitchFamily="34" charset="-128"/>
              </a:rPr>
              <a:t>Why doesn</a:t>
            </a:r>
            <a:r>
              <a:rPr lang="en-US" altLang="ja-JP" sz="2800" dirty="0">
                <a:ea typeface="ＭＳ Ｐゴシック" pitchFamily="34" charset="-128"/>
              </a:rPr>
              <a:t>’t  the standard guarantee checking?</a:t>
            </a:r>
          </a:p>
          <a:p>
            <a:pPr lvl="1" eaLnBrk="1" hangingPunct="1">
              <a:lnSpc>
                <a:spcPct val="80000"/>
              </a:lnSpc>
              <a:defRPr/>
            </a:pPr>
            <a:r>
              <a:rPr lang="en-US" altLang="en-US" dirty="0">
                <a:ea typeface="Times New Roman" pitchFamily="18" charset="0"/>
              </a:rPr>
              <a:t>Checking cost in speed and code size</a:t>
            </a:r>
          </a:p>
          <a:p>
            <a:pPr lvl="2" eaLnBrk="1" hangingPunct="1">
              <a:lnSpc>
                <a:spcPct val="80000"/>
              </a:lnSpc>
              <a:defRPr/>
            </a:pPr>
            <a:r>
              <a:rPr lang="en-US" altLang="en-US" sz="2000" dirty="0">
                <a:ea typeface="Times New Roman" pitchFamily="18" charset="0"/>
              </a:rPr>
              <a:t>Not much; don</a:t>
            </a:r>
            <a:r>
              <a:rPr lang="en-US" altLang="ja-JP" sz="2000" dirty="0">
                <a:ea typeface="ＭＳ Ｐゴシック" pitchFamily="34" charset="-128"/>
              </a:rPr>
              <a:t>’t worry</a:t>
            </a:r>
          </a:p>
          <a:p>
            <a:pPr lvl="3" eaLnBrk="1" hangingPunct="1">
              <a:lnSpc>
                <a:spcPct val="80000"/>
              </a:lnSpc>
              <a:defRPr/>
            </a:pPr>
            <a:r>
              <a:rPr lang="en-US" altLang="en-US" sz="1600" dirty="0">
                <a:ea typeface="Times New Roman" pitchFamily="18" charset="0"/>
              </a:rPr>
              <a:t>No student project needs to worry</a:t>
            </a:r>
          </a:p>
          <a:p>
            <a:pPr lvl="3" eaLnBrk="1" hangingPunct="1">
              <a:lnSpc>
                <a:spcPct val="80000"/>
              </a:lnSpc>
              <a:defRPr/>
            </a:pPr>
            <a:r>
              <a:rPr lang="en-US" altLang="en-US" sz="1600" dirty="0">
                <a:ea typeface="Times New Roman" pitchFamily="18" charset="0"/>
              </a:rPr>
              <a:t>Few  real-world projects need to worry</a:t>
            </a:r>
          </a:p>
          <a:p>
            <a:pPr lvl="1" eaLnBrk="1" hangingPunct="1">
              <a:lnSpc>
                <a:spcPct val="80000"/>
              </a:lnSpc>
              <a:defRPr/>
            </a:pPr>
            <a:r>
              <a:rPr lang="en-US" altLang="en-US" dirty="0" smtClean="0">
                <a:ea typeface="Times New Roman" pitchFamily="18" charset="0"/>
              </a:rPr>
              <a:t>Some projects need optimal performance</a:t>
            </a:r>
          </a:p>
          <a:p>
            <a:pPr lvl="2" eaLnBrk="1" hangingPunct="1">
              <a:lnSpc>
                <a:spcPct val="80000"/>
              </a:lnSpc>
              <a:defRPr/>
            </a:pPr>
            <a:r>
              <a:rPr lang="en-US" altLang="en-US" dirty="0" smtClean="0">
                <a:ea typeface="Times New Roman" pitchFamily="18" charset="0"/>
              </a:rPr>
              <a:t>Think huge (e.g., Google) and tiny (e.g., cell phone)</a:t>
            </a:r>
          </a:p>
          <a:p>
            <a:pPr lvl="1" eaLnBrk="1" hangingPunct="1">
              <a:lnSpc>
                <a:spcPct val="80000"/>
              </a:lnSpc>
              <a:defRPr/>
            </a:pPr>
            <a:r>
              <a:rPr lang="en-US" altLang="en-US" dirty="0" smtClean="0">
                <a:ea typeface="Times New Roman" pitchFamily="18" charset="0"/>
              </a:rPr>
              <a:t>The standard must serve everybody</a:t>
            </a:r>
          </a:p>
          <a:p>
            <a:pPr lvl="2" eaLnBrk="1" hangingPunct="1">
              <a:lnSpc>
                <a:spcPct val="80000"/>
              </a:lnSpc>
              <a:defRPr/>
            </a:pPr>
            <a:r>
              <a:rPr lang="en-US" altLang="en-US" dirty="0" smtClean="0">
                <a:ea typeface="Times New Roman" pitchFamily="18" charset="0"/>
              </a:rPr>
              <a:t>You can build checked on top of optimal</a:t>
            </a:r>
          </a:p>
          <a:p>
            <a:pPr lvl="2" eaLnBrk="1" hangingPunct="1">
              <a:lnSpc>
                <a:spcPct val="80000"/>
              </a:lnSpc>
              <a:defRPr/>
            </a:pPr>
            <a:r>
              <a:rPr lang="en-US" altLang="en-US" dirty="0" smtClean="0">
                <a:ea typeface="Times New Roman" pitchFamily="18" charset="0"/>
              </a:rPr>
              <a:t>You can</a:t>
            </a:r>
            <a:r>
              <a:rPr lang="en-US" altLang="ja-JP" dirty="0" smtClean="0">
                <a:ea typeface="ＭＳ Ｐゴシック" pitchFamily="34" charset="-128"/>
              </a:rPr>
              <a:t>’t build optimal on top of checked</a:t>
            </a:r>
          </a:p>
          <a:p>
            <a:pPr lvl="1" eaLnBrk="1" hangingPunct="1">
              <a:lnSpc>
                <a:spcPct val="80000"/>
              </a:lnSpc>
              <a:defRPr/>
            </a:pPr>
            <a:r>
              <a:rPr lang="en-US" altLang="en-US" dirty="0" smtClean="0">
                <a:ea typeface="Times New Roman" pitchFamily="18" charset="0"/>
              </a:rPr>
              <a:t>Some projects are not allowed to use exceptions</a:t>
            </a:r>
          </a:p>
          <a:p>
            <a:pPr lvl="2" eaLnBrk="1" hangingPunct="1">
              <a:lnSpc>
                <a:spcPct val="80000"/>
              </a:lnSpc>
              <a:defRPr/>
            </a:pPr>
            <a:r>
              <a:rPr lang="en-US" altLang="en-US" dirty="0" smtClean="0">
                <a:ea typeface="Times New Roman" pitchFamily="18" charset="0"/>
              </a:rPr>
              <a:t>Old projects with pre-exception parts</a:t>
            </a:r>
          </a:p>
          <a:p>
            <a:pPr lvl="2" eaLnBrk="1" hangingPunct="1">
              <a:lnSpc>
                <a:spcPct val="80000"/>
              </a:lnSpc>
              <a:defRPr/>
            </a:pPr>
            <a:r>
              <a:rPr lang="en-US" altLang="en-US" dirty="0" smtClean="0">
                <a:ea typeface="Times New Roman" pitchFamily="18" charset="0"/>
              </a:rPr>
              <a:t>High reliability, hard-real-time code (think airplanes)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EEE94A2-284D-4EF5-A426-A938C1E31330}" type="slidenum">
              <a:rPr lang="en-US" altLang="en-US" sz="1400">
                <a:latin typeface="Arial" panose="020B0604020202020204" pitchFamily="34" charset="0"/>
              </a:rPr>
              <a:pPr eaLnBrk="1" hangingPunct="1">
                <a:spcBef>
                  <a:spcPct val="0"/>
                </a:spcBef>
                <a:buClrTx/>
                <a:buSzTx/>
                <a:buFontTx/>
                <a:buNone/>
              </a:pPr>
              <a:t>79</a:t>
            </a:fld>
            <a:endParaRPr lang="en-US" altLang="en-US" sz="1400">
              <a:latin typeface="Arial" panose="020B0604020202020204" pitchFamily="34" charset="0"/>
            </a:endParaRPr>
          </a:p>
        </p:txBody>
      </p:sp>
    </p:spTree>
    <p:extLst>
      <p:ext uri="{BB962C8B-B14F-4D97-AF65-F5344CB8AC3E}">
        <p14:creationId xmlns:p14="http://schemas.microsoft.com/office/powerpoint/2010/main" val="407576177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initializer lists</a:t>
            </a:r>
            <a:endParaRPr lang="en-US" dirty="0"/>
          </a:p>
        </p:txBody>
      </p:sp>
      <p:sp>
        <p:nvSpPr>
          <p:cNvPr id="3" name="Content Placeholder 2"/>
          <p:cNvSpPr>
            <a:spLocks noGrp="1"/>
          </p:cNvSpPr>
          <p:nvPr>
            <p:ph idx="1"/>
          </p:nvPr>
        </p:nvSpPr>
        <p:spPr/>
        <p:txBody>
          <a:bodyPr/>
          <a:lstStyle/>
          <a:p>
            <a:pPr>
              <a:defRPr/>
            </a:pPr>
            <a:r>
              <a:rPr lang="en-US" dirty="0"/>
              <a:t>We would like simple, general, and flexible initialization</a:t>
            </a:r>
          </a:p>
          <a:p>
            <a:pPr lvl="1">
              <a:defRPr/>
            </a:pPr>
            <a:r>
              <a:rPr lang="en-US" sz="2000" dirty="0"/>
              <a:t>So we provide suitable constructors, including</a:t>
            </a:r>
          </a:p>
          <a:p>
            <a:pPr marL="400050" lvl="1" indent="0">
              <a:buNone/>
              <a:defRPr/>
            </a:pPr>
            <a:r>
              <a:rPr lang="en-US" sz="2000" b="1" dirty="0"/>
              <a:t>class vector  {</a:t>
            </a:r>
          </a:p>
          <a:p>
            <a:pPr marL="400050" lvl="1" indent="0">
              <a:buNone/>
              <a:defRPr/>
            </a:pPr>
            <a:r>
              <a:rPr lang="en-US" sz="2000" b="1" dirty="0"/>
              <a:t>	// </a:t>
            </a:r>
            <a:r>
              <a:rPr lang="en-US" sz="2000" dirty="0"/>
              <a:t>…</a:t>
            </a:r>
            <a:endParaRPr lang="en-US" sz="2000" b="1" dirty="0"/>
          </a:p>
          <a:p>
            <a:pPr marL="400050" lvl="1" indent="0">
              <a:buNone/>
              <a:defRPr/>
            </a:pPr>
            <a:r>
              <a:rPr lang="en-US" sz="2000" b="1" dirty="0"/>
              <a:t>public:</a:t>
            </a:r>
          </a:p>
          <a:p>
            <a:pPr marL="800100" lvl="2" indent="0">
              <a:buNone/>
              <a:defRPr/>
            </a:pPr>
            <a:r>
              <a:rPr lang="en-US" sz="2000" b="1" dirty="0"/>
              <a:t>vector(int s);	// </a:t>
            </a:r>
            <a:r>
              <a:rPr lang="en-GB" sz="2000" i="1" dirty="0"/>
              <a:t>constructor (s is the element count)</a:t>
            </a:r>
            <a:endParaRPr lang="en-US" sz="2000" b="1" i="1" dirty="0"/>
          </a:p>
          <a:p>
            <a:pPr marL="800100" lvl="2" indent="0">
              <a:buNone/>
              <a:defRPr/>
            </a:pPr>
            <a:endParaRPr lang="en-US" sz="2000" b="1" i="1" dirty="0"/>
          </a:p>
          <a:p>
            <a:pPr marL="800100" lvl="2" indent="0">
              <a:buNone/>
              <a:defRPr/>
            </a:pPr>
            <a:r>
              <a:rPr lang="en-US" sz="2000" b="1" dirty="0"/>
              <a:t>vector(</a:t>
            </a:r>
            <a:r>
              <a:rPr lang="en-US" sz="2000" b="1" dirty="0" err="1"/>
              <a:t>std</a:t>
            </a:r>
            <a:r>
              <a:rPr lang="en-US" sz="2000" b="1" dirty="0"/>
              <a:t>::initializer_list&lt;double&gt; </a:t>
            </a:r>
            <a:r>
              <a:rPr lang="en-US" sz="2000" b="1" dirty="0" err="1"/>
              <a:t>lst</a:t>
            </a:r>
            <a:r>
              <a:rPr lang="en-US" sz="2000" b="1" dirty="0"/>
              <a:t>);   //</a:t>
            </a:r>
            <a:r>
              <a:rPr lang="en-GB" sz="2000" dirty="0"/>
              <a:t> </a:t>
            </a:r>
            <a:r>
              <a:rPr lang="en-GB" sz="2000" i="1" dirty="0"/>
              <a:t>initializer-list</a:t>
            </a:r>
            <a:r>
              <a:rPr lang="en-GB" sz="2000" dirty="0"/>
              <a:t> constructor</a:t>
            </a:r>
          </a:p>
          <a:p>
            <a:pPr marL="800100" lvl="2" indent="0">
              <a:buNone/>
              <a:defRPr/>
            </a:pPr>
            <a:r>
              <a:rPr lang="en-GB" sz="2000" b="1" dirty="0"/>
              <a:t>// …</a:t>
            </a:r>
            <a:endParaRPr lang="en-US" sz="2000" b="1" dirty="0"/>
          </a:p>
          <a:p>
            <a:pPr marL="400050" lvl="1" indent="0">
              <a:buNone/>
              <a:defRPr/>
            </a:pPr>
            <a:r>
              <a:rPr lang="en-US" sz="2000" b="1" dirty="0"/>
              <a:t> };</a:t>
            </a:r>
          </a:p>
          <a:p>
            <a:pPr marL="400050" lvl="1" indent="0">
              <a:buNone/>
              <a:defRPr/>
            </a:pPr>
            <a:endParaRPr lang="en-US" sz="2000" b="1" dirty="0"/>
          </a:p>
          <a:p>
            <a:pPr marL="400050" lvl="1" indent="0">
              <a:buNone/>
              <a:defRPr/>
            </a:pPr>
            <a:r>
              <a:rPr lang="en-US" sz="2000" b="1" dirty="0"/>
              <a:t>vector v1(20);	// </a:t>
            </a:r>
            <a:r>
              <a:rPr lang="en-US" sz="2000" i="1" dirty="0"/>
              <a:t>20 elements, each initialized to 0</a:t>
            </a:r>
          </a:p>
          <a:p>
            <a:pPr marL="400050" lvl="1" indent="0">
              <a:buNone/>
              <a:defRPr/>
            </a:pPr>
            <a:r>
              <a:rPr lang="en-US" sz="2000" b="1" dirty="0"/>
              <a:t>vector v2 {1,2,3,4,5};	// </a:t>
            </a:r>
            <a:r>
              <a:rPr lang="en-US" sz="2000" i="1" dirty="0"/>
              <a:t>5 elements: 1,2,3,4,5</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855F343-981C-4489-B56B-8ED99B5097FD}" type="slidenum">
              <a:rPr lang="en-US" altLang="en-US">
                <a:latin typeface="Arial" panose="020B0604020202020204" pitchFamily="34" charset="0"/>
              </a:rPr>
              <a:pPr/>
              <a:t>8</a:t>
            </a:fld>
            <a:endParaRPr lang="en-US" altLang="en-US">
              <a:latin typeface="Arial" panose="020B0604020202020204" pitchFamily="34" charset="0"/>
            </a:endParaRPr>
          </a:p>
        </p:txBody>
      </p:sp>
    </p:spTree>
    <p:extLst>
      <p:ext uri="{BB962C8B-B14F-4D97-AF65-F5344CB8AC3E}">
        <p14:creationId xmlns:p14="http://schemas.microsoft.com/office/powerpoint/2010/main" val="1295888537"/>
      </p:ext>
    </p:extLst>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 to const vectors</a:t>
            </a:r>
          </a:p>
        </p:txBody>
      </p:sp>
      <p:sp>
        <p:nvSpPr>
          <p:cNvPr id="76803" name="Rectangle 3"/>
          <p:cNvSpPr>
            <a:spLocks noGrp="1" noChangeArrowheads="1"/>
          </p:cNvSpPr>
          <p:nvPr>
            <p:ph idx="1"/>
          </p:nvPr>
        </p:nvSpPr>
        <p:spPr/>
        <p:txBody>
          <a:bodyPr/>
          <a:lstStyle/>
          <a:p>
            <a:pPr eaLnBrk="1" hangingPunct="1">
              <a:lnSpc>
                <a:spcPct val="80000"/>
              </a:lnSpc>
              <a:buFontTx/>
              <a:buNone/>
              <a:defRPr/>
            </a:pPr>
            <a:r>
              <a:rPr lang="en-US" altLang="en-US" sz="2000" b="1">
                <a:ea typeface="ＭＳ Ｐゴシック" pitchFamily="34" charset="-128"/>
              </a:rPr>
              <a:t>template&lt;class T&gt; class vector {</a:t>
            </a:r>
            <a:endParaRPr lang="en-US" altLang="en-US" sz="2000">
              <a:ea typeface="ＭＳ Ｐゴシック" pitchFamily="34" charset="-128"/>
            </a:endParaRPr>
          </a:p>
          <a:p>
            <a:pPr eaLnBrk="1" hangingPunct="1">
              <a:lnSpc>
                <a:spcPct val="80000"/>
              </a:lnSpc>
              <a:buFontTx/>
              <a:buNone/>
              <a:defRPr/>
            </a:pPr>
            <a:r>
              <a:rPr lang="en-US" altLang="en-US" sz="2000">
                <a:ea typeface="ＭＳ Ｐゴシック" pitchFamily="34" charset="-128"/>
              </a:rPr>
              <a:t>	// …</a:t>
            </a: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T&amp; at(int n);				//</a:t>
            </a:r>
            <a:r>
              <a:rPr lang="en-US" altLang="en-US" sz="2000">
                <a:ea typeface="ＭＳ Ｐゴシック" pitchFamily="34" charset="-128"/>
              </a:rPr>
              <a:t> </a:t>
            </a:r>
            <a:r>
              <a:rPr lang="en-US" altLang="en-US" sz="2000" i="1">
                <a:ea typeface="ＭＳ Ｐゴシック" pitchFamily="34" charset="-128"/>
              </a:rPr>
              <a:t>checked access	</a:t>
            </a:r>
          </a:p>
          <a:p>
            <a:pPr eaLnBrk="1" hangingPunct="1">
              <a:lnSpc>
                <a:spcPct val="80000"/>
              </a:lnSpc>
              <a:buFontTx/>
              <a:buNone/>
              <a:defRPr/>
            </a:pPr>
            <a:r>
              <a:rPr lang="en-US" altLang="en-US" sz="2000" b="1">
                <a:ea typeface="ＭＳ Ｐゴシック" pitchFamily="34" charset="-128"/>
              </a:rPr>
              <a:t>	const T&amp; at(int n) const;		//</a:t>
            </a:r>
            <a:r>
              <a:rPr lang="en-US" altLang="en-US" sz="2000">
                <a:ea typeface="ＭＳ Ｐゴシック" pitchFamily="34" charset="-128"/>
              </a:rPr>
              <a:t> </a:t>
            </a:r>
            <a:r>
              <a:rPr lang="en-US" altLang="en-US" sz="2000" i="1">
                <a:ea typeface="ＭＳ Ｐゴシック" pitchFamily="34" charset="-128"/>
              </a:rPr>
              <a:t>checked access</a:t>
            </a:r>
          </a:p>
          <a:p>
            <a:pPr eaLnBrk="1" hangingPunct="1">
              <a:lnSpc>
                <a:spcPct val="80000"/>
              </a:lnSpc>
              <a:buFontTx/>
              <a:buNone/>
              <a:defRPr/>
            </a:pPr>
            <a:endParaRPr lang="en-US" altLang="en-US" sz="1000">
              <a:ea typeface="ＭＳ Ｐゴシック" pitchFamily="34" charset="-128"/>
            </a:endParaRPr>
          </a:p>
          <a:p>
            <a:pPr eaLnBrk="1" hangingPunct="1">
              <a:lnSpc>
                <a:spcPct val="80000"/>
              </a:lnSpc>
              <a:buFontTx/>
              <a:buNone/>
              <a:defRPr/>
            </a:pPr>
            <a:r>
              <a:rPr lang="en-US" altLang="en-US" sz="2000" b="1">
                <a:ea typeface="ＭＳ Ｐゴシック" pitchFamily="34" charset="-128"/>
              </a:rPr>
              <a:t>	T&amp; operator[ ](int n);			// </a:t>
            </a:r>
            <a:r>
              <a:rPr lang="en-US" altLang="en-US" sz="2000" i="1">
                <a:ea typeface="ＭＳ Ｐゴシック" pitchFamily="34" charset="-128"/>
              </a:rPr>
              <a:t>unchecked access</a:t>
            </a:r>
          </a:p>
          <a:p>
            <a:pPr eaLnBrk="1" hangingPunct="1">
              <a:lnSpc>
                <a:spcPct val="80000"/>
              </a:lnSpc>
              <a:buFontTx/>
              <a:buNone/>
              <a:defRPr/>
            </a:pPr>
            <a:r>
              <a:rPr lang="en-US" altLang="en-US" sz="2000" b="1">
                <a:ea typeface="ＭＳ Ｐゴシック" pitchFamily="34" charset="-128"/>
              </a:rPr>
              <a:t>	const T&amp; operator[ ](int n) const;	// </a:t>
            </a:r>
            <a:r>
              <a:rPr lang="en-US" altLang="en-US" sz="2000" i="1">
                <a:ea typeface="ＭＳ Ｐゴシック" pitchFamily="34" charset="-128"/>
              </a:rPr>
              <a:t>unchecked access</a:t>
            </a:r>
          </a:p>
          <a:p>
            <a:pPr eaLnBrk="1" hangingPunct="1">
              <a:lnSpc>
                <a:spcPct val="80000"/>
              </a:lnSpc>
              <a:buFontTx/>
              <a:buNone/>
              <a:defRPr/>
            </a:pPr>
            <a:r>
              <a:rPr lang="en-US" altLang="en-US" sz="2000" b="1">
                <a:ea typeface="ＭＳ Ｐゴシック" pitchFamily="34" charset="-128"/>
              </a:rPr>
              <a:t>	// </a:t>
            </a:r>
            <a:r>
              <a:rPr lang="en-US" altLang="en-US" sz="2000">
                <a:ea typeface="ＭＳ Ｐゴシック" pitchFamily="34" charset="-128"/>
              </a:rPr>
              <a:t>…</a:t>
            </a:r>
          </a:p>
          <a:p>
            <a:pPr eaLnBrk="1" hangingPunct="1">
              <a:lnSpc>
                <a:spcPct val="80000"/>
              </a:lnSpc>
              <a:buFontTx/>
              <a:buNone/>
              <a:defRPr/>
            </a:pPr>
            <a:r>
              <a:rPr lang="en-US" altLang="en-US" sz="2000" b="1">
                <a:ea typeface="ＭＳ Ｐゴシック" pitchFamily="34" charset="-128"/>
              </a:rPr>
              <a:t>}; </a:t>
            </a:r>
          </a:p>
          <a:p>
            <a:pPr eaLnBrk="1" hangingPunct="1">
              <a:lnSpc>
                <a:spcPct val="80000"/>
              </a:lnSpc>
              <a:buFontTx/>
              <a:buNone/>
              <a:defRPr/>
            </a:pPr>
            <a:endParaRPr lang="en-US" altLang="en-US" sz="1000" b="1">
              <a:ea typeface="ＭＳ Ｐゴシック" pitchFamily="34" charset="-128"/>
            </a:endParaRPr>
          </a:p>
          <a:p>
            <a:pPr eaLnBrk="1" hangingPunct="1">
              <a:lnSpc>
                <a:spcPct val="80000"/>
              </a:lnSpc>
              <a:buFontTx/>
              <a:buNone/>
              <a:defRPr/>
            </a:pPr>
            <a:r>
              <a:rPr lang="en-US" altLang="en-US" sz="2000" b="1">
                <a:ea typeface="ＭＳ Ｐゴシック" pitchFamily="34" charset="-128"/>
              </a:rPr>
              <a:t>void f(const vector&lt;double&gt; cvd, vector&lt;double&gt; vd)</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 </a:t>
            </a:r>
            <a:r>
              <a:rPr lang="en-US" altLang="en-US" sz="2000">
                <a:ea typeface="ＭＳ Ｐゴシック" pitchFamily="34" charset="-128"/>
              </a:rPr>
              <a:t>…</a:t>
            </a:r>
          </a:p>
          <a:p>
            <a:pPr eaLnBrk="1" hangingPunct="1">
              <a:lnSpc>
                <a:spcPct val="80000"/>
              </a:lnSpc>
              <a:buFontTx/>
              <a:buNone/>
              <a:defRPr/>
            </a:pPr>
            <a:r>
              <a:rPr lang="en-US" altLang="en-US" sz="2000" b="1">
                <a:ea typeface="ＭＳ Ｐゴシック" pitchFamily="34" charset="-128"/>
              </a:rPr>
              <a:t>	double d1 = cvd[7];	// </a:t>
            </a:r>
            <a:r>
              <a:rPr lang="en-US" altLang="en-US" sz="2000" i="1">
                <a:ea typeface="ＭＳ Ｐゴシック" pitchFamily="34" charset="-128"/>
              </a:rPr>
              <a:t>call the</a:t>
            </a:r>
            <a:r>
              <a:rPr lang="en-US" altLang="en-US" sz="2000" b="1" i="1">
                <a:ea typeface="ＭＳ Ｐゴシック" pitchFamily="34" charset="-128"/>
              </a:rPr>
              <a:t> const </a:t>
            </a:r>
            <a:r>
              <a:rPr lang="en-US" altLang="en-US" sz="2000" i="1">
                <a:ea typeface="ＭＳ Ｐゴシック" pitchFamily="34" charset="-128"/>
              </a:rPr>
              <a:t>version of</a:t>
            </a:r>
            <a:r>
              <a:rPr lang="en-US" altLang="en-US" sz="2000" b="1" i="1">
                <a:ea typeface="ＭＳ Ｐゴシック" pitchFamily="34" charset="-128"/>
              </a:rPr>
              <a:t> [ ]</a:t>
            </a: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double d2 = vd[7];	//</a:t>
            </a:r>
            <a:r>
              <a:rPr lang="en-US" altLang="en-US" sz="2000">
                <a:ea typeface="ＭＳ Ｐゴシック" pitchFamily="34" charset="-128"/>
              </a:rPr>
              <a:t> </a:t>
            </a:r>
            <a:r>
              <a:rPr lang="en-US" altLang="en-US" sz="2000" i="1">
                <a:ea typeface="ＭＳ Ｐゴシック" pitchFamily="34" charset="-128"/>
              </a:rPr>
              <a:t>call the non-</a:t>
            </a:r>
            <a:r>
              <a:rPr lang="en-US" altLang="en-US" sz="2000" b="1" i="1">
                <a:ea typeface="ＭＳ Ｐゴシック" pitchFamily="34" charset="-128"/>
              </a:rPr>
              <a:t>const</a:t>
            </a:r>
            <a:r>
              <a:rPr lang="en-US" altLang="en-US" sz="2000" i="1">
                <a:ea typeface="ＭＳ Ｐゴシック" pitchFamily="34" charset="-128"/>
              </a:rPr>
              <a:t> version of </a:t>
            </a:r>
            <a:r>
              <a:rPr lang="en-US" altLang="en-US" sz="2000" b="1" i="1">
                <a:ea typeface="ＭＳ Ｐゴシック" pitchFamily="34" charset="-128"/>
              </a:rPr>
              <a:t>[ ]</a:t>
            </a:r>
          </a:p>
          <a:p>
            <a:pPr eaLnBrk="1" hangingPunct="1">
              <a:lnSpc>
                <a:spcPct val="80000"/>
              </a:lnSpc>
              <a:buFontTx/>
              <a:buNone/>
              <a:defRPr/>
            </a:pPr>
            <a:r>
              <a:rPr lang="en-US" altLang="en-US" sz="2000" b="1">
                <a:ea typeface="ＭＳ Ｐゴシック" pitchFamily="34" charset="-128"/>
              </a:rPr>
              <a:t>	cvd[7] = 9;		// </a:t>
            </a:r>
            <a:r>
              <a:rPr lang="en-US" altLang="en-US" sz="2000" i="1">
                <a:ea typeface="ＭＳ Ｐゴシック" pitchFamily="34" charset="-128"/>
              </a:rPr>
              <a:t>error: call the</a:t>
            </a:r>
            <a:r>
              <a:rPr lang="en-US" altLang="en-US" sz="2000" b="1" i="1">
                <a:ea typeface="ＭＳ Ｐゴシック" pitchFamily="34" charset="-128"/>
              </a:rPr>
              <a:t> const </a:t>
            </a:r>
            <a:r>
              <a:rPr lang="en-US" altLang="en-US" sz="2000" i="1">
                <a:ea typeface="ＭＳ Ｐゴシック" pitchFamily="34" charset="-128"/>
              </a:rPr>
              <a:t>version of [ ]</a:t>
            </a:r>
          </a:p>
          <a:p>
            <a:pPr eaLnBrk="1" hangingPunct="1">
              <a:lnSpc>
                <a:spcPct val="80000"/>
              </a:lnSpc>
              <a:buFontTx/>
              <a:buNone/>
              <a:defRPr/>
            </a:pPr>
            <a:r>
              <a:rPr lang="en-US" altLang="en-US" sz="2000" b="1">
                <a:ea typeface="ＭＳ Ｐゴシック" pitchFamily="34" charset="-128"/>
              </a:rPr>
              <a:t>	vd[7] = 9;		// </a:t>
            </a:r>
            <a:r>
              <a:rPr lang="en-US" altLang="en-US" sz="2000" i="1">
                <a:ea typeface="ＭＳ Ｐゴシック" pitchFamily="34" charset="-128"/>
              </a:rPr>
              <a:t>call the</a:t>
            </a:r>
            <a:r>
              <a:rPr lang="en-US" altLang="en-US" sz="2000" b="1" i="1">
                <a:ea typeface="ＭＳ Ｐゴシック" pitchFamily="34" charset="-128"/>
              </a:rPr>
              <a:t> </a:t>
            </a:r>
            <a:r>
              <a:rPr lang="en-US" altLang="en-US" sz="2000" i="1">
                <a:ea typeface="ＭＳ Ｐゴシック" pitchFamily="34" charset="-128"/>
              </a:rPr>
              <a:t>non-</a:t>
            </a:r>
            <a:r>
              <a:rPr lang="en-US" altLang="en-US" sz="2000" b="1" i="1">
                <a:ea typeface="ＭＳ Ｐゴシック" pitchFamily="34" charset="-128"/>
              </a:rPr>
              <a:t>const </a:t>
            </a:r>
            <a:r>
              <a:rPr lang="en-US" altLang="en-US" sz="2000" i="1">
                <a:ea typeface="ＭＳ Ｐゴシック" pitchFamily="34" charset="-128"/>
              </a:rPr>
              <a:t>version of [ ]: ok</a:t>
            </a:r>
          </a:p>
          <a:p>
            <a:pPr eaLnBrk="1" hangingPunct="1">
              <a:lnSpc>
                <a:spcPct val="80000"/>
              </a:lnSpc>
              <a:buFontTx/>
              <a:buNone/>
              <a:defRPr/>
            </a:pPr>
            <a:r>
              <a:rPr lang="en-US" altLang="en-US" sz="20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B1DD920-DA10-4D4A-88CE-CF568B556870}" type="slidenum">
              <a:rPr lang="en-US" altLang="en-US" sz="1400">
                <a:latin typeface="Arial" panose="020B0604020202020204" pitchFamily="34" charset="0"/>
              </a:rPr>
              <a:pPr eaLnBrk="1" hangingPunct="1">
                <a:spcBef>
                  <a:spcPct val="0"/>
                </a:spcBef>
                <a:buClrTx/>
                <a:buSzTx/>
                <a:buFontTx/>
                <a:buNone/>
              </a:pPr>
              <a:t>80</a:t>
            </a:fld>
            <a:endParaRPr lang="en-US" altLang="en-US" sz="1400">
              <a:latin typeface="Arial" panose="020B0604020202020204" pitchFamily="34" charset="0"/>
            </a:endParaRPr>
          </a:p>
        </p:txBody>
      </p:sp>
    </p:spTree>
    <p:extLst>
      <p:ext uri="{BB962C8B-B14F-4D97-AF65-F5344CB8AC3E}">
        <p14:creationId xmlns:p14="http://schemas.microsoft.com/office/powerpoint/2010/main" val="974959719"/>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String</a:t>
            </a:r>
          </a:p>
        </p:txBody>
      </p:sp>
      <p:sp>
        <p:nvSpPr>
          <p:cNvPr id="82947" name="Rectangle 3"/>
          <p:cNvSpPr>
            <a:spLocks noGrp="1" noChangeArrowheads="1"/>
          </p:cNvSpPr>
          <p:nvPr>
            <p:ph idx="1"/>
          </p:nvPr>
        </p:nvSpPr>
        <p:spPr/>
        <p:txBody>
          <a:bodyPr/>
          <a:lstStyle/>
          <a:p>
            <a:pPr eaLnBrk="1" hangingPunct="1">
              <a:defRPr/>
            </a:pPr>
            <a:r>
              <a:rPr lang="en-US" altLang="en-US" dirty="0">
                <a:ea typeface="ＭＳ Ｐゴシック" pitchFamily="34" charset="-128"/>
              </a:rPr>
              <a:t>A </a:t>
            </a:r>
            <a:r>
              <a:rPr lang="en-US" altLang="en-US" b="1" dirty="0">
                <a:ea typeface="ＭＳ Ｐゴシック" pitchFamily="34" charset="-128"/>
              </a:rPr>
              <a:t>string</a:t>
            </a:r>
            <a:r>
              <a:rPr lang="en-US" altLang="en-US" dirty="0">
                <a:ea typeface="ＭＳ Ｐゴシック" pitchFamily="34" charset="-128"/>
              </a:rPr>
              <a:t> is rather similar to a vector&lt;char&gt;</a:t>
            </a:r>
          </a:p>
          <a:p>
            <a:pPr lvl="1" eaLnBrk="1" hangingPunct="1">
              <a:defRPr/>
            </a:pPr>
            <a:r>
              <a:rPr lang="en-US" altLang="en-US" sz="2000" dirty="0">
                <a:ea typeface="Times New Roman" pitchFamily="18" charset="0"/>
              </a:rPr>
              <a:t>E.g. </a:t>
            </a:r>
            <a:r>
              <a:rPr lang="en-US" altLang="en-US" sz="2000" b="1" dirty="0">
                <a:ea typeface="Times New Roman" pitchFamily="18" charset="0"/>
              </a:rPr>
              <a:t>size(), [ ], </a:t>
            </a:r>
            <a:r>
              <a:rPr lang="en-US" altLang="en-US" sz="2000" b="1" dirty="0" err="1">
                <a:ea typeface="Times New Roman" pitchFamily="18" charset="0"/>
              </a:rPr>
              <a:t>push_back</a:t>
            </a:r>
            <a:r>
              <a:rPr lang="en-US" altLang="en-US" sz="2000" b="1" dirty="0">
                <a:ea typeface="Times New Roman" pitchFamily="18" charset="0"/>
              </a:rPr>
              <a:t>()</a:t>
            </a:r>
          </a:p>
          <a:p>
            <a:pPr lvl="1" eaLnBrk="1" hangingPunct="1">
              <a:defRPr/>
            </a:pPr>
            <a:r>
              <a:rPr lang="en-US" altLang="en-US" sz="2000" dirty="0">
                <a:ea typeface="Times New Roman" pitchFamily="18" charset="0"/>
              </a:rPr>
              <a:t>Built with the same language features and techniques</a:t>
            </a:r>
          </a:p>
          <a:p>
            <a:pPr eaLnBrk="1" hangingPunct="1">
              <a:defRPr/>
            </a:pPr>
            <a:r>
              <a:rPr lang="en-US" altLang="en-US" dirty="0">
                <a:ea typeface="ＭＳ Ｐゴシック" pitchFamily="34" charset="-128"/>
              </a:rPr>
              <a:t>A </a:t>
            </a:r>
            <a:r>
              <a:rPr lang="en-US" altLang="en-US" b="1" dirty="0">
                <a:ea typeface="ＭＳ Ｐゴシック" pitchFamily="34" charset="-128"/>
              </a:rPr>
              <a:t>string</a:t>
            </a:r>
            <a:r>
              <a:rPr lang="en-US" altLang="en-US" dirty="0">
                <a:ea typeface="ＭＳ Ｐゴシック" pitchFamily="34" charset="-128"/>
              </a:rPr>
              <a:t> is optimized for character string manipulation</a:t>
            </a:r>
          </a:p>
          <a:p>
            <a:pPr lvl="1" eaLnBrk="1" hangingPunct="1">
              <a:defRPr/>
            </a:pPr>
            <a:r>
              <a:rPr lang="en-US" altLang="en-US" sz="2000" dirty="0">
                <a:ea typeface="Times New Roman" pitchFamily="18" charset="0"/>
              </a:rPr>
              <a:t>Concatenation (</a:t>
            </a:r>
            <a:r>
              <a:rPr lang="en-US" altLang="en-US" sz="2000" b="1" dirty="0">
                <a:ea typeface="Times New Roman" pitchFamily="18" charset="0"/>
              </a:rPr>
              <a:t>+</a:t>
            </a:r>
            <a:r>
              <a:rPr lang="en-US" altLang="en-US" sz="2000" dirty="0">
                <a:ea typeface="Times New Roman" pitchFamily="18" charset="0"/>
              </a:rPr>
              <a:t>)</a:t>
            </a:r>
          </a:p>
          <a:p>
            <a:pPr lvl="1" eaLnBrk="1" hangingPunct="1">
              <a:defRPr/>
            </a:pPr>
            <a:r>
              <a:rPr lang="en-US" altLang="en-US" sz="2000" dirty="0">
                <a:ea typeface="Times New Roman" pitchFamily="18" charset="0"/>
              </a:rPr>
              <a:t>Can produce a C-style string (</a:t>
            </a:r>
            <a:r>
              <a:rPr lang="en-US" altLang="en-US" sz="2000" b="1" dirty="0" err="1">
                <a:ea typeface="Times New Roman" pitchFamily="18" charset="0"/>
              </a:rPr>
              <a:t>c_str</a:t>
            </a:r>
            <a:r>
              <a:rPr lang="en-US" altLang="en-US" sz="2000" b="1" dirty="0">
                <a:ea typeface="Times New Roman" pitchFamily="18" charset="0"/>
              </a:rPr>
              <a:t>()</a:t>
            </a:r>
            <a:r>
              <a:rPr lang="en-US" altLang="en-US" sz="2000" dirty="0">
                <a:ea typeface="Times New Roman" pitchFamily="18" charset="0"/>
              </a:rPr>
              <a:t>)</a:t>
            </a:r>
          </a:p>
          <a:p>
            <a:pPr lvl="1" eaLnBrk="1" hangingPunct="1">
              <a:defRPr/>
            </a:pPr>
            <a:r>
              <a:rPr lang="en-US" altLang="en-US" sz="2000" dirty="0">
                <a:ea typeface="Times New Roman" pitchFamily="18" charset="0"/>
              </a:rPr>
              <a:t>&gt;&gt; input terminated by whitespace</a:t>
            </a:r>
          </a:p>
          <a:p>
            <a:pPr lvl="1" eaLnBrk="1" hangingPunct="1">
              <a:defRPr/>
            </a:pPr>
            <a:r>
              <a:rPr lang="en-US" altLang="en-US" sz="2000" dirty="0">
                <a:ea typeface="Times New Roman" pitchFamily="18" charset="0"/>
              </a:rPr>
              <a:t>Small strings don’t use free store (characters are stored in the handle)</a:t>
            </a:r>
          </a:p>
        </p:txBody>
      </p:sp>
      <p:sp>
        <p:nvSpPr>
          <p:cNvPr id="13"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324D629-4FA3-49A9-832A-9DA28B8AEA96}" type="slidenum">
              <a:rPr lang="en-US" altLang="en-US" sz="1400">
                <a:latin typeface="Arial" panose="020B0604020202020204" pitchFamily="34" charset="0"/>
              </a:rPr>
              <a:pPr eaLnBrk="1" hangingPunct="1">
                <a:spcBef>
                  <a:spcPct val="0"/>
                </a:spcBef>
                <a:buClrTx/>
                <a:buSzTx/>
                <a:buFontTx/>
                <a:buNone/>
              </a:pPr>
              <a:t>81</a:t>
            </a:fld>
            <a:endParaRPr lang="en-US" altLang="en-US" sz="1400">
              <a:latin typeface="Arial" panose="020B0604020202020204" pitchFamily="34" charset="0"/>
            </a:endParaRPr>
          </a:p>
        </p:txBody>
      </p:sp>
      <p:sp>
        <p:nvSpPr>
          <p:cNvPr id="44037" name="Rectangle 5"/>
          <p:cNvSpPr>
            <a:spLocks noChangeArrowheads="1"/>
          </p:cNvSpPr>
          <p:nvPr/>
        </p:nvSpPr>
        <p:spPr bwMode="auto">
          <a:xfrm>
            <a:off x="4419600" y="5486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a:t>
            </a:r>
          </a:p>
        </p:txBody>
      </p:sp>
      <p:sp>
        <p:nvSpPr>
          <p:cNvPr id="44038" name="Rectangle 6"/>
          <p:cNvSpPr>
            <a:spLocks noChangeArrowheads="1"/>
          </p:cNvSpPr>
          <p:nvPr/>
        </p:nvSpPr>
        <p:spPr bwMode="auto">
          <a:xfrm>
            <a:off x="5029200" y="5486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4039" name="Rectangle 7"/>
          <p:cNvSpPr>
            <a:spLocks noChangeArrowheads="1"/>
          </p:cNvSpPr>
          <p:nvPr/>
        </p:nvSpPr>
        <p:spPr bwMode="auto">
          <a:xfrm>
            <a:off x="6553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H</a:t>
            </a:r>
          </a:p>
        </p:txBody>
      </p:sp>
      <p:sp>
        <p:nvSpPr>
          <p:cNvPr id="44040" name="Rectangle 8"/>
          <p:cNvSpPr>
            <a:spLocks noChangeArrowheads="1"/>
          </p:cNvSpPr>
          <p:nvPr/>
        </p:nvSpPr>
        <p:spPr bwMode="auto">
          <a:xfrm>
            <a:off x="6934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o</a:t>
            </a:r>
          </a:p>
        </p:txBody>
      </p:sp>
      <p:sp>
        <p:nvSpPr>
          <p:cNvPr id="44041" name="Rectangle 9"/>
          <p:cNvSpPr>
            <a:spLocks noChangeArrowheads="1"/>
          </p:cNvSpPr>
          <p:nvPr/>
        </p:nvSpPr>
        <p:spPr bwMode="auto">
          <a:xfrm>
            <a:off x="7315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w</a:t>
            </a:r>
          </a:p>
        </p:txBody>
      </p:sp>
      <p:sp>
        <p:nvSpPr>
          <p:cNvPr id="44042" name="Rectangle 10"/>
          <p:cNvSpPr>
            <a:spLocks noChangeArrowheads="1"/>
          </p:cNvSpPr>
          <p:nvPr/>
        </p:nvSpPr>
        <p:spPr bwMode="auto">
          <a:xfrm>
            <a:off x="8077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y</a:t>
            </a:r>
          </a:p>
        </p:txBody>
      </p:sp>
      <p:sp>
        <p:nvSpPr>
          <p:cNvPr id="44043" name="Rectangle 11"/>
          <p:cNvSpPr>
            <a:spLocks noChangeArrowheads="1"/>
          </p:cNvSpPr>
          <p:nvPr/>
        </p:nvSpPr>
        <p:spPr bwMode="auto">
          <a:xfrm>
            <a:off x="7696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d</a:t>
            </a:r>
          </a:p>
        </p:txBody>
      </p:sp>
      <p:sp>
        <p:nvSpPr>
          <p:cNvPr id="44044" name="Rectangle 12"/>
          <p:cNvSpPr>
            <a:spLocks noChangeArrowheads="1"/>
          </p:cNvSpPr>
          <p:nvPr/>
        </p:nvSpPr>
        <p:spPr bwMode="auto">
          <a:xfrm>
            <a:off x="8458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a:t>
            </a:r>
          </a:p>
        </p:txBody>
      </p:sp>
      <p:sp>
        <p:nvSpPr>
          <p:cNvPr id="44045" name="Line 13"/>
          <p:cNvSpPr>
            <a:spLocks noChangeShapeType="1"/>
          </p:cNvSpPr>
          <p:nvPr/>
        </p:nvSpPr>
        <p:spPr bwMode="auto">
          <a:xfrm>
            <a:off x="5334000" y="5715000"/>
            <a:ext cx="1219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4047" name="Rectangle 12"/>
          <p:cNvSpPr>
            <a:spLocks noChangeArrowheads="1"/>
          </p:cNvSpPr>
          <p:nvPr/>
        </p:nvSpPr>
        <p:spPr bwMode="auto">
          <a:xfrm>
            <a:off x="8839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Tree>
    <p:extLst>
      <p:ext uri="{BB962C8B-B14F-4D97-AF65-F5344CB8AC3E}">
        <p14:creationId xmlns:p14="http://schemas.microsoft.com/office/powerpoint/2010/main" val="3880529239"/>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lv-LV" dirty="0"/>
          </a:p>
        </p:txBody>
      </p:sp>
      <p:sp>
        <p:nvSpPr>
          <p:cNvPr id="3" name="Content Placeholder 2"/>
          <p:cNvSpPr>
            <a:spLocks noGrp="1"/>
          </p:cNvSpPr>
          <p:nvPr>
            <p:ph idx="1"/>
          </p:nvPr>
        </p:nvSpPr>
        <p:spPr/>
        <p:txBody>
          <a:bodyPr/>
          <a:lstStyle/>
          <a:p>
            <a:pPr eaLnBrk="1" hangingPunct="1">
              <a:lnSpc>
                <a:spcPct val="80000"/>
              </a:lnSpc>
              <a:defRPr/>
            </a:pPr>
            <a:r>
              <a:rPr lang="en-US" altLang="en-US" dirty="0" smtClean="0">
                <a:ea typeface="ＭＳ Ｐゴシック" pitchFamily="34" charset="-128"/>
              </a:rPr>
              <a:t>Lear about STL: Containers, Iterators and Algorithms</a:t>
            </a:r>
          </a:p>
          <a:p>
            <a:pPr eaLnBrk="1" hangingPunct="1">
              <a:lnSpc>
                <a:spcPct val="80000"/>
              </a:lnSpc>
              <a:defRPr/>
            </a:pPr>
            <a:r>
              <a:rPr lang="en-US" altLang="en-US" dirty="0" smtClean="0">
                <a:ea typeface="ＭＳ Ｐゴシック" pitchFamily="34" charset="-128"/>
              </a:rPr>
              <a:t>This </a:t>
            </a:r>
            <a:r>
              <a:rPr lang="en-US" altLang="en-US" dirty="0">
                <a:ea typeface="ＭＳ Ｐゴシック" pitchFamily="34" charset="-128"/>
              </a:rPr>
              <a:t>lecture and the next present the STL – the containers and algorithms part of the C++ standard library</a:t>
            </a:r>
          </a:p>
          <a:p>
            <a:pPr eaLnBrk="1" hangingPunct="1">
              <a:lnSpc>
                <a:spcPct val="80000"/>
              </a:lnSpc>
              <a:defRPr/>
            </a:pPr>
            <a:r>
              <a:rPr lang="en-US" altLang="en-US" dirty="0">
                <a:ea typeface="ＭＳ Ｐゴシック" pitchFamily="34" charset="-128"/>
              </a:rPr>
              <a:t>The STL is an extensible framework dealing with data in a C++ program. </a:t>
            </a:r>
          </a:p>
          <a:p>
            <a:pPr eaLnBrk="1" hangingPunct="1">
              <a:lnSpc>
                <a:spcPct val="80000"/>
              </a:lnSpc>
              <a:defRPr/>
            </a:pPr>
            <a:r>
              <a:rPr lang="en-US" altLang="en-US" dirty="0">
                <a:ea typeface="ＭＳ Ｐゴシック" pitchFamily="34" charset="-128"/>
              </a:rPr>
              <a:t>First, I will present the general ideal, then the fundamental concepts, and finally examples of containers and algorithms. </a:t>
            </a:r>
          </a:p>
          <a:p>
            <a:pPr eaLnBrk="1" hangingPunct="1">
              <a:lnSpc>
                <a:spcPct val="80000"/>
              </a:lnSpc>
              <a:defRPr/>
            </a:pPr>
            <a:r>
              <a:rPr lang="en-US" altLang="en-US" dirty="0">
                <a:ea typeface="ＭＳ Ｐゴシック" pitchFamily="34" charset="-128"/>
              </a:rPr>
              <a:t>The key notions of </a:t>
            </a:r>
            <a:r>
              <a:rPr lang="en-US" altLang="en-US" i="1" dirty="0">
                <a:ea typeface="ＭＳ Ｐゴシック" pitchFamily="34" charset="-128"/>
              </a:rPr>
              <a:t>sequence</a:t>
            </a:r>
            <a:r>
              <a:rPr lang="en-US" altLang="en-US" dirty="0">
                <a:ea typeface="ＭＳ Ｐゴシック" pitchFamily="34" charset="-128"/>
              </a:rPr>
              <a:t> and </a:t>
            </a:r>
            <a:r>
              <a:rPr lang="en-US" altLang="en-US" i="1" dirty="0">
                <a:ea typeface="ＭＳ Ｐゴシック" pitchFamily="34" charset="-128"/>
              </a:rPr>
              <a:t>iterator</a:t>
            </a:r>
            <a:r>
              <a:rPr lang="en-US" altLang="en-US" dirty="0">
                <a:ea typeface="ＭＳ Ｐゴシック" pitchFamily="34" charset="-128"/>
              </a:rPr>
              <a:t> used to tie data together with algorithms (for general processing) are also presented. </a:t>
            </a:r>
          </a:p>
          <a:p>
            <a:endParaRPr lang="lv-LV" dirty="0"/>
          </a:p>
        </p:txBody>
      </p:sp>
    </p:spTree>
    <p:extLst>
      <p:ext uri="{BB962C8B-B14F-4D97-AF65-F5344CB8AC3E}">
        <p14:creationId xmlns:p14="http://schemas.microsoft.com/office/powerpoint/2010/main" val="493200817"/>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Overview</a:t>
            </a:r>
          </a:p>
        </p:txBody>
      </p:sp>
      <p:sp>
        <p:nvSpPr>
          <p:cNvPr id="6147"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Common tasks and ideals</a:t>
            </a:r>
          </a:p>
          <a:p>
            <a:pPr eaLnBrk="1" hangingPunct="1">
              <a:lnSpc>
                <a:spcPct val="80000"/>
              </a:lnSpc>
              <a:defRPr/>
            </a:pPr>
            <a:r>
              <a:rPr lang="en-US" altLang="en-US">
                <a:ea typeface="ＭＳ Ｐゴシック" pitchFamily="34" charset="-128"/>
              </a:rPr>
              <a:t>Generic programming</a:t>
            </a:r>
          </a:p>
          <a:p>
            <a:pPr eaLnBrk="1" hangingPunct="1">
              <a:lnSpc>
                <a:spcPct val="80000"/>
              </a:lnSpc>
              <a:defRPr/>
            </a:pPr>
            <a:r>
              <a:rPr lang="en-US" altLang="en-US">
                <a:ea typeface="ＭＳ Ｐゴシック" pitchFamily="34" charset="-128"/>
              </a:rPr>
              <a:t>Containers, algorithms, and iterators</a:t>
            </a:r>
          </a:p>
          <a:p>
            <a:pPr eaLnBrk="1" hangingPunct="1">
              <a:lnSpc>
                <a:spcPct val="80000"/>
              </a:lnSpc>
              <a:defRPr/>
            </a:pPr>
            <a:r>
              <a:rPr lang="en-US" altLang="en-US">
                <a:ea typeface="ＭＳ Ｐゴシック" pitchFamily="34" charset="-128"/>
              </a:rPr>
              <a:t>The simplest algorithm: find()</a:t>
            </a:r>
          </a:p>
          <a:p>
            <a:pPr eaLnBrk="1" hangingPunct="1">
              <a:lnSpc>
                <a:spcPct val="80000"/>
              </a:lnSpc>
              <a:defRPr/>
            </a:pPr>
            <a:r>
              <a:rPr lang="en-US" altLang="en-US">
                <a:ea typeface="ＭＳ Ｐゴシック" pitchFamily="34" charset="-128"/>
              </a:rPr>
              <a:t>Parameterization of algorithms</a:t>
            </a:r>
          </a:p>
          <a:p>
            <a:pPr lvl="1" eaLnBrk="1" hangingPunct="1">
              <a:lnSpc>
                <a:spcPct val="80000"/>
              </a:lnSpc>
              <a:defRPr/>
            </a:pPr>
            <a:r>
              <a:rPr lang="en-US" altLang="en-US" sz="2000">
                <a:ea typeface="Times New Roman" pitchFamily="18" charset="0"/>
              </a:rPr>
              <a:t>find_if() and function objects</a:t>
            </a:r>
          </a:p>
          <a:p>
            <a:pPr eaLnBrk="1" hangingPunct="1">
              <a:lnSpc>
                <a:spcPct val="80000"/>
              </a:lnSpc>
              <a:defRPr/>
            </a:pPr>
            <a:r>
              <a:rPr lang="en-US" altLang="en-US">
                <a:ea typeface="ＭＳ Ｐゴシック" pitchFamily="34" charset="-128"/>
              </a:rPr>
              <a:t>Sequence containers</a:t>
            </a:r>
          </a:p>
          <a:p>
            <a:pPr lvl="1" eaLnBrk="1" hangingPunct="1">
              <a:lnSpc>
                <a:spcPct val="80000"/>
              </a:lnSpc>
              <a:defRPr/>
            </a:pPr>
            <a:r>
              <a:rPr lang="en-US" altLang="en-US" sz="2000">
                <a:ea typeface="Times New Roman" pitchFamily="18" charset="0"/>
              </a:rPr>
              <a:t>vector and list</a:t>
            </a:r>
          </a:p>
          <a:p>
            <a:pPr eaLnBrk="1" hangingPunct="1">
              <a:lnSpc>
                <a:spcPct val="80000"/>
              </a:lnSpc>
              <a:defRPr/>
            </a:pPr>
            <a:r>
              <a:rPr lang="en-US" altLang="en-US">
                <a:ea typeface="ＭＳ Ｐゴシック" pitchFamily="34" charset="-128"/>
              </a:rPr>
              <a:t>Associative containers</a:t>
            </a:r>
          </a:p>
          <a:p>
            <a:pPr lvl="1" eaLnBrk="1" hangingPunct="1">
              <a:lnSpc>
                <a:spcPct val="80000"/>
              </a:lnSpc>
              <a:defRPr/>
            </a:pPr>
            <a:r>
              <a:rPr lang="en-US" altLang="en-US" sz="2000">
                <a:ea typeface="Times New Roman" pitchFamily="18" charset="0"/>
              </a:rPr>
              <a:t>map, set</a:t>
            </a:r>
          </a:p>
          <a:p>
            <a:pPr eaLnBrk="1" hangingPunct="1">
              <a:lnSpc>
                <a:spcPct val="80000"/>
              </a:lnSpc>
              <a:defRPr/>
            </a:pPr>
            <a:r>
              <a:rPr lang="en-US" altLang="en-US">
                <a:ea typeface="ＭＳ Ｐゴシック" pitchFamily="34" charset="-128"/>
              </a:rPr>
              <a:t>Standard algorithms</a:t>
            </a:r>
          </a:p>
          <a:p>
            <a:pPr lvl="1" eaLnBrk="1" hangingPunct="1">
              <a:lnSpc>
                <a:spcPct val="80000"/>
              </a:lnSpc>
              <a:defRPr/>
            </a:pPr>
            <a:r>
              <a:rPr lang="en-US" altLang="en-US" sz="2000">
                <a:ea typeface="Times New Roman" pitchFamily="18" charset="0"/>
              </a:rPr>
              <a:t>copy, sort, …</a:t>
            </a:r>
          </a:p>
          <a:p>
            <a:pPr lvl="1" eaLnBrk="1" hangingPunct="1">
              <a:lnSpc>
                <a:spcPct val="80000"/>
              </a:lnSpc>
              <a:defRPr/>
            </a:pPr>
            <a:r>
              <a:rPr lang="en-US" altLang="en-US" sz="2000">
                <a:ea typeface="Times New Roman" pitchFamily="18" charset="0"/>
              </a:rPr>
              <a:t>Input iterators and output iterators</a:t>
            </a:r>
          </a:p>
          <a:p>
            <a:pPr eaLnBrk="1" hangingPunct="1">
              <a:lnSpc>
                <a:spcPct val="80000"/>
              </a:lnSpc>
              <a:defRPr/>
            </a:pPr>
            <a:r>
              <a:rPr lang="en-US" altLang="en-US">
                <a:ea typeface="ＭＳ Ｐゴシック" pitchFamily="34" charset="-128"/>
              </a:rPr>
              <a:t>List of useful facilities</a:t>
            </a:r>
          </a:p>
          <a:p>
            <a:pPr lvl="1" eaLnBrk="1" hangingPunct="1">
              <a:lnSpc>
                <a:spcPct val="80000"/>
              </a:lnSpc>
              <a:defRPr/>
            </a:pPr>
            <a:r>
              <a:rPr lang="en-US" altLang="en-US" sz="2000">
                <a:ea typeface="Times New Roman" pitchFamily="18" charset="0"/>
              </a:rPr>
              <a:t>Headers, algorithms, containers, function objects</a:t>
            </a:r>
          </a:p>
        </p:txBody>
      </p:sp>
      <p:sp>
        <p:nvSpPr>
          <p:cNvPr id="5"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50656384-1551-4988-9045-03802000CE78}" type="slidenum">
              <a:rPr lang="en-US" altLang="en-US" sz="1400">
                <a:latin typeface="Arial" panose="020B0604020202020204" pitchFamily="34" charset="0"/>
              </a:rPr>
              <a:pPr eaLnBrk="1" hangingPunct="1">
                <a:spcBef>
                  <a:spcPct val="0"/>
                </a:spcBef>
                <a:buClrTx/>
                <a:buSzTx/>
                <a:buFontTx/>
                <a:buNone/>
              </a:pPr>
              <a:t>83</a:t>
            </a:fld>
            <a:endParaRPr lang="en-US" altLang="en-US" sz="1400">
              <a:latin typeface="Arial" panose="020B0604020202020204" pitchFamily="34" charset="0"/>
            </a:endParaRPr>
          </a:p>
        </p:txBody>
      </p:sp>
      <p:sp>
        <p:nvSpPr>
          <p:cNvPr id="4101" name="AutoShape 4"/>
          <p:cNvSpPr>
            <a:spLocks noChangeArrowheads="1"/>
          </p:cNvSpPr>
          <p:nvPr/>
        </p:nvSpPr>
        <p:spPr bwMode="auto">
          <a:xfrm>
            <a:off x="1752600" y="1219200"/>
            <a:ext cx="5867400" cy="2895600"/>
          </a:xfrm>
          <a:prstGeom prst="roundRect">
            <a:avLst>
              <a:gd name="adj" fmla="val 16667"/>
            </a:avLst>
          </a:prstGeom>
          <a:solidFill>
            <a:schemeClr val="accent1">
              <a:alpha val="30980"/>
            </a:schemeClr>
          </a:solidFill>
          <a:ln w="9525">
            <a:solidFill>
              <a:schemeClr val="tx1"/>
            </a:solidFill>
            <a:round/>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3834927608"/>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Common tasks</a:t>
            </a:r>
          </a:p>
        </p:txBody>
      </p:sp>
      <p:sp>
        <p:nvSpPr>
          <p:cNvPr id="8195" name="Rectangle 3"/>
          <p:cNvSpPr>
            <a:spLocks noGrp="1" noChangeArrowheads="1"/>
          </p:cNvSpPr>
          <p:nvPr>
            <p:ph idx="1"/>
          </p:nvPr>
        </p:nvSpPr>
        <p:spPr/>
        <p:txBody>
          <a:bodyPr/>
          <a:lstStyle/>
          <a:p>
            <a:pPr eaLnBrk="1" hangingPunct="1">
              <a:lnSpc>
                <a:spcPct val="90000"/>
              </a:lnSpc>
              <a:defRPr/>
            </a:pPr>
            <a:r>
              <a:rPr lang="en-US" altLang="en-US">
                <a:ea typeface="ＭＳ Ｐゴシック" pitchFamily="34" charset="-128"/>
              </a:rPr>
              <a:t>Collect data into containers</a:t>
            </a:r>
          </a:p>
          <a:p>
            <a:pPr eaLnBrk="1" hangingPunct="1">
              <a:lnSpc>
                <a:spcPct val="90000"/>
              </a:lnSpc>
              <a:defRPr/>
            </a:pPr>
            <a:r>
              <a:rPr lang="en-US" altLang="en-US">
                <a:ea typeface="ＭＳ Ｐゴシック" pitchFamily="34" charset="-128"/>
              </a:rPr>
              <a:t>Organize data</a:t>
            </a:r>
          </a:p>
          <a:p>
            <a:pPr lvl="1" eaLnBrk="1" hangingPunct="1">
              <a:lnSpc>
                <a:spcPct val="90000"/>
              </a:lnSpc>
              <a:defRPr/>
            </a:pPr>
            <a:r>
              <a:rPr lang="en-US" altLang="en-US" sz="2000">
                <a:ea typeface="Times New Roman" pitchFamily="18" charset="0"/>
              </a:rPr>
              <a:t>For printing</a:t>
            </a:r>
          </a:p>
          <a:p>
            <a:pPr lvl="1" eaLnBrk="1" hangingPunct="1">
              <a:lnSpc>
                <a:spcPct val="90000"/>
              </a:lnSpc>
              <a:defRPr/>
            </a:pPr>
            <a:r>
              <a:rPr lang="en-US" altLang="en-US" sz="2000">
                <a:ea typeface="Times New Roman" pitchFamily="18" charset="0"/>
              </a:rPr>
              <a:t>For fast access</a:t>
            </a:r>
          </a:p>
          <a:p>
            <a:pPr eaLnBrk="1" hangingPunct="1">
              <a:lnSpc>
                <a:spcPct val="90000"/>
              </a:lnSpc>
              <a:defRPr/>
            </a:pPr>
            <a:r>
              <a:rPr lang="en-US" altLang="en-US">
                <a:ea typeface="ＭＳ Ｐゴシック" pitchFamily="34" charset="-128"/>
              </a:rPr>
              <a:t>Retrieve data items</a:t>
            </a:r>
          </a:p>
          <a:p>
            <a:pPr lvl="1" eaLnBrk="1" hangingPunct="1">
              <a:lnSpc>
                <a:spcPct val="90000"/>
              </a:lnSpc>
              <a:defRPr/>
            </a:pPr>
            <a:r>
              <a:rPr lang="en-US" altLang="en-US" sz="2000">
                <a:ea typeface="Times New Roman" pitchFamily="18" charset="0"/>
              </a:rPr>
              <a:t>By index </a:t>
            </a:r>
            <a:r>
              <a:rPr lang="en-US" altLang="en-US" sz="1800">
                <a:ea typeface="Times New Roman" pitchFamily="18" charset="0"/>
              </a:rPr>
              <a:t>(e.g., get the </a:t>
            </a:r>
            <a:r>
              <a:rPr lang="en-US" altLang="en-US" sz="1800" b="1">
                <a:ea typeface="Times New Roman" pitchFamily="18" charset="0"/>
              </a:rPr>
              <a:t>N</a:t>
            </a:r>
            <a:r>
              <a:rPr lang="en-US" altLang="en-US" sz="1800">
                <a:ea typeface="Times New Roman" pitchFamily="18" charset="0"/>
              </a:rPr>
              <a:t>th element)</a:t>
            </a:r>
            <a:endParaRPr lang="en-US" altLang="en-US" sz="2000">
              <a:ea typeface="Times New Roman" pitchFamily="18" charset="0"/>
            </a:endParaRPr>
          </a:p>
          <a:p>
            <a:pPr lvl="1" eaLnBrk="1" hangingPunct="1">
              <a:lnSpc>
                <a:spcPct val="90000"/>
              </a:lnSpc>
              <a:defRPr/>
            </a:pPr>
            <a:r>
              <a:rPr lang="en-US" altLang="en-US" sz="2000">
                <a:ea typeface="Times New Roman" pitchFamily="18" charset="0"/>
              </a:rPr>
              <a:t>By value </a:t>
            </a:r>
            <a:r>
              <a:rPr lang="en-US" altLang="en-US" sz="1800">
                <a:ea typeface="Times New Roman" pitchFamily="18" charset="0"/>
              </a:rPr>
              <a:t>(e.g., get the first element with the value </a:t>
            </a:r>
            <a:r>
              <a:rPr lang="en-US" altLang="en-US" sz="1800" b="1">
                <a:ea typeface="Times New Roman" pitchFamily="18" charset="0"/>
              </a:rPr>
              <a:t>"Chocolate"</a:t>
            </a:r>
            <a:r>
              <a:rPr lang="en-US" altLang="en-US" sz="1800">
                <a:ea typeface="Times New Roman" pitchFamily="18" charset="0"/>
              </a:rPr>
              <a:t>)</a:t>
            </a:r>
            <a:endParaRPr lang="en-US" altLang="en-US" sz="2000">
              <a:ea typeface="Times New Roman" pitchFamily="18" charset="0"/>
            </a:endParaRPr>
          </a:p>
          <a:p>
            <a:pPr lvl="1" eaLnBrk="1" hangingPunct="1">
              <a:lnSpc>
                <a:spcPct val="90000"/>
              </a:lnSpc>
              <a:defRPr/>
            </a:pPr>
            <a:r>
              <a:rPr lang="en-US" altLang="en-US" sz="2000">
                <a:ea typeface="Times New Roman" pitchFamily="18" charset="0"/>
              </a:rPr>
              <a:t>By properties </a:t>
            </a:r>
            <a:r>
              <a:rPr lang="en-US" altLang="en-US" sz="1800">
                <a:ea typeface="Times New Roman" pitchFamily="18" charset="0"/>
              </a:rPr>
              <a:t>(e.g., get the first elements where </a:t>
            </a:r>
            <a:r>
              <a:rPr lang="ja-JP" altLang="en-US" sz="1800">
                <a:ea typeface="ＭＳ Ｐゴシック" pitchFamily="34" charset="-128"/>
              </a:rPr>
              <a:t>“</a:t>
            </a:r>
            <a:r>
              <a:rPr lang="en-US" altLang="ja-JP" sz="1800" b="1">
                <a:ea typeface="ＭＳ Ｐゴシック" pitchFamily="34" charset="-128"/>
              </a:rPr>
              <a:t>age&lt;64</a:t>
            </a:r>
            <a:r>
              <a:rPr lang="ja-JP" altLang="en-US" sz="1800">
                <a:ea typeface="ＭＳ Ｐゴシック" pitchFamily="34" charset="-128"/>
              </a:rPr>
              <a:t>”</a:t>
            </a:r>
            <a:r>
              <a:rPr lang="en-US" altLang="ja-JP" sz="1800">
                <a:ea typeface="ＭＳ Ｐゴシック" pitchFamily="34" charset="-128"/>
              </a:rPr>
              <a:t>)</a:t>
            </a:r>
            <a:endParaRPr lang="en-US" altLang="ja-JP" sz="2000">
              <a:ea typeface="ＭＳ Ｐゴシック" pitchFamily="34" charset="-128"/>
            </a:endParaRPr>
          </a:p>
          <a:p>
            <a:pPr eaLnBrk="1" hangingPunct="1">
              <a:lnSpc>
                <a:spcPct val="90000"/>
              </a:lnSpc>
              <a:defRPr/>
            </a:pPr>
            <a:r>
              <a:rPr lang="en-US" altLang="en-US">
                <a:ea typeface="ＭＳ Ｐゴシック" pitchFamily="34" charset="-128"/>
              </a:rPr>
              <a:t>Add data</a:t>
            </a:r>
          </a:p>
          <a:p>
            <a:pPr eaLnBrk="1" hangingPunct="1">
              <a:lnSpc>
                <a:spcPct val="90000"/>
              </a:lnSpc>
              <a:defRPr/>
            </a:pPr>
            <a:r>
              <a:rPr lang="en-US" altLang="en-US">
                <a:ea typeface="ＭＳ Ｐゴシック" pitchFamily="34" charset="-128"/>
              </a:rPr>
              <a:t>Remove data</a:t>
            </a:r>
          </a:p>
          <a:p>
            <a:pPr eaLnBrk="1" hangingPunct="1">
              <a:lnSpc>
                <a:spcPct val="90000"/>
              </a:lnSpc>
              <a:defRPr/>
            </a:pPr>
            <a:r>
              <a:rPr lang="en-US" altLang="en-US">
                <a:ea typeface="ＭＳ Ｐゴシック" pitchFamily="34" charset="-128"/>
              </a:rPr>
              <a:t>Sorting and searching</a:t>
            </a:r>
          </a:p>
          <a:p>
            <a:pPr eaLnBrk="1" hangingPunct="1">
              <a:lnSpc>
                <a:spcPct val="90000"/>
              </a:lnSpc>
              <a:defRPr/>
            </a:pPr>
            <a:r>
              <a:rPr lang="en-US" altLang="en-US">
                <a:ea typeface="ＭＳ Ｐゴシック" pitchFamily="34" charset="-128"/>
              </a:rPr>
              <a:t>Simple numeric operations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5080EC4-91A3-4AC4-88A4-11FD416F821C}" type="slidenum">
              <a:rPr lang="en-US" altLang="en-US" sz="1400">
                <a:latin typeface="Arial" panose="020B0604020202020204" pitchFamily="34" charset="0"/>
              </a:rPr>
              <a:pPr eaLnBrk="1" hangingPunct="1">
                <a:spcBef>
                  <a:spcPct val="0"/>
                </a:spcBef>
                <a:buClrTx/>
                <a:buSzTx/>
                <a:buFontTx/>
                <a:buNone/>
              </a:pPr>
              <a:t>84</a:t>
            </a:fld>
            <a:endParaRPr lang="en-US" altLang="en-US" sz="1400">
              <a:latin typeface="Arial" panose="020B0604020202020204" pitchFamily="34" charset="0"/>
            </a:endParaRPr>
          </a:p>
        </p:txBody>
      </p:sp>
    </p:spTree>
    <p:extLst>
      <p:ext uri="{BB962C8B-B14F-4D97-AF65-F5344CB8AC3E}">
        <p14:creationId xmlns:p14="http://schemas.microsoft.com/office/powerpoint/2010/main" val="1582889488"/>
      </p:ext>
    </p:extLst>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Observation</a:t>
            </a:r>
          </a:p>
        </p:txBody>
      </p:sp>
      <p:sp>
        <p:nvSpPr>
          <p:cNvPr id="49155" name="Rectangle 3"/>
          <p:cNvSpPr>
            <a:spLocks noGrp="1" noChangeArrowheads="1"/>
          </p:cNvSpPr>
          <p:nvPr>
            <p:ph idx="1"/>
          </p:nvPr>
        </p:nvSpPr>
        <p:spPr/>
        <p:txBody>
          <a:bodyPr/>
          <a:lstStyle/>
          <a:p>
            <a:pPr eaLnBrk="1" hangingPunct="1">
              <a:buFontTx/>
              <a:buNone/>
              <a:defRPr/>
            </a:pPr>
            <a:r>
              <a:rPr lang="en-US" altLang="en-US" sz="2800">
                <a:ea typeface="ＭＳ Ｐゴシック" pitchFamily="34" charset="-128"/>
              </a:rPr>
              <a:t>We can (already) write programs that are very similar independent of the data type used</a:t>
            </a:r>
          </a:p>
          <a:p>
            <a:pPr lvl="1" eaLnBrk="1" hangingPunct="1">
              <a:defRPr/>
            </a:pPr>
            <a:r>
              <a:rPr lang="en-US" altLang="en-US">
                <a:ea typeface="Times New Roman" pitchFamily="18" charset="0"/>
              </a:rPr>
              <a:t>Using an </a:t>
            </a:r>
            <a:r>
              <a:rPr lang="en-US" altLang="en-US" b="1">
                <a:ea typeface="Times New Roman" pitchFamily="18" charset="0"/>
              </a:rPr>
              <a:t>int</a:t>
            </a:r>
            <a:r>
              <a:rPr lang="en-US" altLang="en-US">
                <a:ea typeface="Times New Roman" pitchFamily="18" charset="0"/>
              </a:rPr>
              <a:t> isn</a:t>
            </a:r>
            <a:r>
              <a:rPr lang="ja-JP" altLang="en-US">
                <a:ea typeface="ＭＳ Ｐゴシック" pitchFamily="34" charset="-128"/>
              </a:rPr>
              <a:t>’</a:t>
            </a:r>
            <a:r>
              <a:rPr lang="en-US" altLang="ja-JP">
                <a:ea typeface="ＭＳ Ｐゴシック" pitchFamily="34" charset="-128"/>
              </a:rPr>
              <a:t>t that different from using a </a:t>
            </a:r>
            <a:r>
              <a:rPr lang="en-US" altLang="ja-JP" b="1">
                <a:ea typeface="ＭＳ Ｐゴシック" pitchFamily="34" charset="-128"/>
              </a:rPr>
              <a:t>double</a:t>
            </a:r>
          </a:p>
          <a:p>
            <a:pPr lvl="1" eaLnBrk="1" hangingPunct="1">
              <a:defRPr/>
            </a:pPr>
            <a:r>
              <a:rPr lang="en-US" altLang="en-US">
                <a:ea typeface="Times New Roman" pitchFamily="18" charset="0"/>
              </a:rPr>
              <a:t>Using a </a:t>
            </a:r>
            <a:r>
              <a:rPr lang="en-US" altLang="en-US" b="1">
                <a:ea typeface="Times New Roman" pitchFamily="18" charset="0"/>
              </a:rPr>
              <a:t>vector&lt;int&gt;</a:t>
            </a:r>
            <a:r>
              <a:rPr lang="en-US" altLang="en-US">
                <a:ea typeface="Times New Roman" pitchFamily="18" charset="0"/>
              </a:rPr>
              <a:t> isn</a:t>
            </a:r>
            <a:r>
              <a:rPr lang="ja-JP" altLang="en-US">
                <a:ea typeface="ＭＳ Ｐゴシック" pitchFamily="34" charset="-128"/>
              </a:rPr>
              <a:t>’</a:t>
            </a:r>
            <a:r>
              <a:rPr lang="en-US" altLang="ja-JP">
                <a:ea typeface="ＭＳ Ｐゴシック" pitchFamily="34" charset="-128"/>
              </a:rPr>
              <a:t>t that different from using a </a:t>
            </a:r>
            <a:r>
              <a:rPr lang="en-US" altLang="ja-JP" b="1">
                <a:ea typeface="ＭＳ Ｐゴシック" pitchFamily="34" charset="-128"/>
              </a:rPr>
              <a:t>vector&lt;string&gt;</a:t>
            </a:r>
            <a:endParaRPr lang="en-US" altLang="en-US" b="1">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A4B2AA5-09C1-4D55-8185-60619B2D138D}" type="slidenum">
              <a:rPr lang="en-US" altLang="en-US" sz="1400">
                <a:latin typeface="Arial" panose="020B0604020202020204" pitchFamily="34" charset="0"/>
              </a:rPr>
              <a:pPr eaLnBrk="1" hangingPunct="1">
                <a:spcBef>
                  <a:spcPct val="0"/>
                </a:spcBef>
                <a:buClrTx/>
                <a:buSzTx/>
                <a:buFontTx/>
                <a:buNone/>
              </a:pPr>
              <a:t>85</a:t>
            </a:fld>
            <a:endParaRPr lang="en-US" altLang="en-US" sz="1400">
              <a:latin typeface="Arial" panose="020B0604020202020204" pitchFamily="34" charset="0"/>
            </a:endParaRPr>
          </a:p>
        </p:txBody>
      </p:sp>
    </p:spTree>
    <p:extLst>
      <p:ext uri="{BB962C8B-B14F-4D97-AF65-F5344CB8AC3E}">
        <p14:creationId xmlns:p14="http://schemas.microsoft.com/office/powerpoint/2010/main" val="3675919987"/>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Ideals</a:t>
            </a:r>
          </a:p>
        </p:txBody>
      </p:sp>
      <p:sp>
        <p:nvSpPr>
          <p:cNvPr id="98307" name="Rectangle 3"/>
          <p:cNvSpPr>
            <a:spLocks noGrp="1" noChangeArrowheads="1"/>
          </p:cNvSpPr>
          <p:nvPr>
            <p:ph idx="1"/>
          </p:nvPr>
        </p:nvSpPr>
        <p:spPr/>
        <p:txBody>
          <a:bodyPr/>
          <a:lstStyle/>
          <a:p>
            <a:pPr eaLnBrk="1" hangingPunct="1">
              <a:lnSpc>
                <a:spcPct val="80000"/>
              </a:lnSpc>
              <a:buFontTx/>
              <a:buNone/>
              <a:defRPr/>
            </a:pPr>
            <a:r>
              <a:rPr lang="en-US" altLang="en-US" sz="2800">
                <a:ea typeface="ＭＳ Ｐゴシック" pitchFamily="34" charset="-128"/>
              </a:rPr>
              <a:t>We</a:t>
            </a:r>
            <a:r>
              <a:rPr lang="ja-JP" altLang="en-US" sz="2800">
                <a:ea typeface="ＭＳ Ｐゴシック" pitchFamily="34" charset="-128"/>
              </a:rPr>
              <a:t>’</a:t>
            </a:r>
            <a:r>
              <a:rPr lang="en-US" altLang="ja-JP" sz="2800">
                <a:ea typeface="ＭＳ Ｐゴシック" pitchFamily="34" charset="-128"/>
              </a:rPr>
              <a:t>d like to write common programming tasks so that we don</a:t>
            </a:r>
            <a:r>
              <a:rPr lang="ja-JP" altLang="en-US" sz="2800">
                <a:ea typeface="ＭＳ Ｐゴシック" pitchFamily="34" charset="-128"/>
              </a:rPr>
              <a:t>’</a:t>
            </a:r>
            <a:r>
              <a:rPr lang="en-US" altLang="ja-JP" sz="2800">
                <a:ea typeface="ＭＳ Ｐゴシック" pitchFamily="34" charset="-128"/>
              </a:rPr>
              <a:t>t have to re-do the work each time we find a new way of storing the data or a slightly different way of interpreting the data</a:t>
            </a:r>
          </a:p>
          <a:p>
            <a:pPr lvl="1" eaLnBrk="1" hangingPunct="1">
              <a:lnSpc>
                <a:spcPct val="80000"/>
              </a:lnSpc>
              <a:defRPr/>
            </a:pPr>
            <a:r>
              <a:rPr lang="en-US" altLang="en-US">
                <a:ea typeface="Times New Roman" pitchFamily="18" charset="0"/>
              </a:rPr>
              <a:t>Finding a value in a </a:t>
            </a:r>
            <a:r>
              <a:rPr lang="en-US" altLang="en-US" b="1">
                <a:ea typeface="Times New Roman" pitchFamily="18" charset="0"/>
              </a:rPr>
              <a:t>vector</a:t>
            </a:r>
            <a:r>
              <a:rPr lang="en-US" altLang="en-US">
                <a:ea typeface="Times New Roman" pitchFamily="18" charset="0"/>
              </a:rPr>
              <a:t> isn</a:t>
            </a:r>
            <a:r>
              <a:rPr lang="ja-JP" altLang="en-US">
                <a:ea typeface="ＭＳ Ｐゴシック" pitchFamily="34" charset="-128"/>
              </a:rPr>
              <a:t>’</a:t>
            </a:r>
            <a:r>
              <a:rPr lang="en-US" altLang="ja-JP">
                <a:ea typeface="ＭＳ Ｐゴシック" pitchFamily="34" charset="-128"/>
              </a:rPr>
              <a:t>t all that different from finding a value in a </a:t>
            </a:r>
            <a:r>
              <a:rPr lang="en-US" altLang="ja-JP" b="1">
                <a:ea typeface="ＭＳ Ｐゴシック" pitchFamily="34" charset="-128"/>
              </a:rPr>
              <a:t>list</a:t>
            </a:r>
            <a:r>
              <a:rPr lang="en-US" altLang="ja-JP">
                <a:ea typeface="ＭＳ Ｐゴシック" pitchFamily="34" charset="-128"/>
              </a:rPr>
              <a:t> or an array</a:t>
            </a:r>
          </a:p>
          <a:p>
            <a:pPr lvl="1" eaLnBrk="1" hangingPunct="1">
              <a:lnSpc>
                <a:spcPct val="80000"/>
              </a:lnSpc>
              <a:defRPr/>
            </a:pPr>
            <a:r>
              <a:rPr lang="en-US" altLang="en-US">
                <a:ea typeface="Times New Roman" pitchFamily="18" charset="0"/>
              </a:rPr>
              <a:t>Looking for a </a:t>
            </a:r>
            <a:r>
              <a:rPr lang="en-US" altLang="en-US" b="1">
                <a:ea typeface="Times New Roman" pitchFamily="18" charset="0"/>
              </a:rPr>
              <a:t>string</a:t>
            </a:r>
            <a:r>
              <a:rPr lang="en-US" altLang="en-US">
                <a:ea typeface="Times New Roman" pitchFamily="18" charset="0"/>
              </a:rPr>
              <a:t> ignoring case isn</a:t>
            </a:r>
            <a:r>
              <a:rPr lang="ja-JP" altLang="en-US">
                <a:ea typeface="ＭＳ Ｐゴシック" pitchFamily="34" charset="-128"/>
              </a:rPr>
              <a:t>’</a:t>
            </a:r>
            <a:r>
              <a:rPr lang="en-US" altLang="ja-JP">
                <a:ea typeface="ＭＳ Ｐゴシック" pitchFamily="34" charset="-128"/>
              </a:rPr>
              <a:t>t all that different from looking at a </a:t>
            </a:r>
            <a:r>
              <a:rPr lang="en-US" altLang="ja-JP" b="1">
                <a:ea typeface="ＭＳ Ｐゴシック" pitchFamily="34" charset="-128"/>
              </a:rPr>
              <a:t>string</a:t>
            </a:r>
            <a:r>
              <a:rPr lang="en-US" altLang="ja-JP">
                <a:ea typeface="ＭＳ Ｐゴシック" pitchFamily="34" charset="-128"/>
              </a:rPr>
              <a:t> not ignoring case</a:t>
            </a:r>
          </a:p>
          <a:p>
            <a:pPr lvl="1" eaLnBrk="1" hangingPunct="1">
              <a:lnSpc>
                <a:spcPct val="80000"/>
              </a:lnSpc>
              <a:defRPr/>
            </a:pPr>
            <a:r>
              <a:rPr lang="en-US" altLang="en-US">
                <a:ea typeface="Times New Roman" pitchFamily="18" charset="0"/>
              </a:rPr>
              <a:t>Graphing experimental data with exact values isn</a:t>
            </a:r>
            <a:r>
              <a:rPr lang="ja-JP" altLang="en-US">
                <a:ea typeface="ＭＳ Ｐゴシック" pitchFamily="34" charset="-128"/>
              </a:rPr>
              <a:t>’</a:t>
            </a:r>
            <a:r>
              <a:rPr lang="en-US" altLang="ja-JP">
                <a:ea typeface="ＭＳ Ｐゴシック" pitchFamily="34" charset="-128"/>
              </a:rPr>
              <a:t>t all that different from graphing data with rounded values</a:t>
            </a:r>
          </a:p>
          <a:p>
            <a:pPr lvl="1" eaLnBrk="1" hangingPunct="1">
              <a:lnSpc>
                <a:spcPct val="80000"/>
              </a:lnSpc>
              <a:defRPr/>
            </a:pPr>
            <a:r>
              <a:rPr lang="en-US" altLang="en-US">
                <a:ea typeface="Times New Roman" pitchFamily="18" charset="0"/>
              </a:rPr>
              <a:t>Copying a file isn</a:t>
            </a:r>
            <a:r>
              <a:rPr lang="ja-JP" altLang="en-US">
                <a:ea typeface="ＭＳ Ｐゴシック" pitchFamily="34" charset="-128"/>
              </a:rPr>
              <a:t>’</a:t>
            </a:r>
            <a:r>
              <a:rPr lang="en-US" altLang="ja-JP">
                <a:ea typeface="ＭＳ Ｐゴシック" pitchFamily="34" charset="-128"/>
              </a:rPr>
              <a:t>t all that different from copying a vector</a:t>
            </a:r>
            <a:endParaRPr lang="en-US" altLang="en-US">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CF92CEB-9CA2-4629-81F4-EEBA624B7D8A}" type="slidenum">
              <a:rPr lang="en-US" altLang="en-US" sz="1400">
                <a:latin typeface="Arial" panose="020B0604020202020204" pitchFamily="34" charset="0"/>
              </a:rPr>
              <a:pPr eaLnBrk="1" hangingPunct="1">
                <a:spcBef>
                  <a:spcPct val="0"/>
                </a:spcBef>
                <a:buClrTx/>
                <a:buSzTx/>
                <a:buFontTx/>
                <a:buNone/>
              </a:pPr>
              <a:t>86</a:t>
            </a:fld>
            <a:endParaRPr lang="en-US" altLang="en-US" sz="1400">
              <a:latin typeface="Arial" panose="020B0604020202020204" pitchFamily="34" charset="0"/>
            </a:endParaRPr>
          </a:p>
        </p:txBody>
      </p:sp>
    </p:spTree>
    <p:extLst>
      <p:ext uri="{BB962C8B-B14F-4D97-AF65-F5344CB8AC3E}">
        <p14:creationId xmlns:p14="http://schemas.microsoft.com/office/powerpoint/2010/main" val="643149853"/>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dirty="0" smtClean="0">
                <a:ea typeface="+mj-ea"/>
              </a:rPr>
              <a:t>Ideals </a:t>
            </a:r>
            <a:r>
              <a:rPr lang="en-US" sz="3200" dirty="0"/>
              <a:t>(continued)</a:t>
            </a:r>
            <a:endParaRPr lang="en-US" dirty="0">
              <a:ea typeface="+mj-ea"/>
            </a:endParaRPr>
          </a:p>
        </p:txBody>
      </p:sp>
      <p:sp>
        <p:nvSpPr>
          <p:cNvPr id="9219" name="Rectangle 3"/>
          <p:cNvSpPr>
            <a:spLocks noGrp="1" noChangeArrowheads="1"/>
          </p:cNvSpPr>
          <p:nvPr>
            <p:ph idx="1"/>
          </p:nvPr>
        </p:nvSpPr>
        <p:spPr/>
        <p:txBody>
          <a:bodyPr/>
          <a:lstStyle/>
          <a:p>
            <a:pPr eaLnBrk="1" hangingPunct="1">
              <a:lnSpc>
                <a:spcPct val="90000"/>
              </a:lnSpc>
              <a:defRPr/>
            </a:pPr>
            <a:r>
              <a:rPr lang="en-US" altLang="en-US">
                <a:ea typeface="ＭＳ Ｐゴシック" pitchFamily="34" charset="-128"/>
              </a:rPr>
              <a:t>Code that</a:t>
            </a:r>
            <a:r>
              <a:rPr lang="ja-JP" altLang="en-US">
                <a:ea typeface="ＭＳ Ｐゴシック" pitchFamily="34" charset="-128"/>
              </a:rPr>
              <a:t>’</a:t>
            </a:r>
            <a:r>
              <a:rPr lang="en-US" altLang="ja-JP">
                <a:ea typeface="ＭＳ Ｐゴシック" pitchFamily="34" charset="-128"/>
              </a:rPr>
              <a:t>s</a:t>
            </a:r>
          </a:p>
          <a:p>
            <a:pPr lvl="1" eaLnBrk="1" hangingPunct="1">
              <a:lnSpc>
                <a:spcPct val="90000"/>
              </a:lnSpc>
              <a:defRPr/>
            </a:pPr>
            <a:r>
              <a:rPr lang="en-US" altLang="en-US" sz="2000">
                <a:ea typeface="Times New Roman" pitchFamily="18" charset="0"/>
              </a:rPr>
              <a:t>Easy to read</a:t>
            </a:r>
          </a:p>
          <a:p>
            <a:pPr lvl="1" eaLnBrk="1" hangingPunct="1">
              <a:lnSpc>
                <a:spcPct val="90000"/>
              </a:lnSpc>
              <a:defRPr/>
            </a:pPr>
            <a:r>
              <a:rPr lang="en-US" altLang="en-US" sz="2000">
                <a:ea typeface="Times New Roman" pitchFamily="18" charset="0"/>
              </a:rPr>
              <a:t>Easy to modify</a:t>
            </a:r>
          </a:p>
          <a:p>
            <a:pPr lvl="1" eaLnBrk="1" hangingPunct="1">
              <a:lnSpc>
                <a:spcPct val="90000"/>
              </a:lnSpc>
              <a:defRPr/>
            </a:pPr>
            <a:r>
              <a:rPr lang="en-US" altLang="en-US" sz="2000">
                <a:ea typeface="Times New Roman" pitchFamily="18" charset="0"/>
              </a:rPr>
              <a:t>Regular</a:t>
            </a:r>
          </a:p>
          <a:p>
            <a:pPr lvl="1" eaLnBrk="1" hangingPunct="1">
              <a:lnSpc>
                <a:spcPct val="90000"/>
              </a:lnSpc>
              <a:defRPr/>
            </a:pPr>
            <a:r>
              <a:rPr lang="en-US" altLang="en-US" sz="2000">
                <a:ea typeface="Times New Roman" pitchFamily="18" charset="0"/>
              </a:rPr>
              <a:t>Short </a:t>
            </a:r>
          </a:p>
          <a:p>
            <a:pPr lvl="1" eaLnBrk="1" hangingPunct="1">
              <a:lnSpc>
                <a:spcPct val="90000"/>
              </a:lnSpc>
              <a:defRPr/>
            </a:pPr>
            <a:r>
              <a:rPr lang="en-US" altLang="en-US" sz="2000">
                <a:ea typeface="Times New Roman" pitchFamily="18" charset="0"/>
              </a:rPr>
              <a:t>Fast </a:t>
            </a:r>
          </a:p>
          <a:p>
            <a:pPr eaLnBrk="1" hangingPunct="1">
              <a:lnSpc>
                <a:spcPct val="90000"/>
              </a:lnSpc>
              <a:defRPr/>
            </a:pPr>
            <a:r>
              <a:rPr lang="en-US" altLang="en-US">
                <a:ea typeface="ＭＳ Ｐゴシック" pitchFamily="34" charset="-128"/>
              </a:rPr>
              <a:t>Uniform access to data</a:t>
            </a:r>
          </a:p>
          <a:p>
            <a:pPr lvl="1" eaLnBrk="1" hangingPunct="1">
              <a:lnSpc>
                <a:spcPct val="90000"/>
              </a:lnSpc>
              <a:defRPr/>
            </a:pPr>
            <a:r>
              <a:rPr lang="en-US" altLang="en-US" sz="2000">
                <a:ea typeface="Times New Roman" pitchFamily="18" charset="0"/>
              </a:rPr>
              <a:t>Independently of how it is stored</a:t>
            </a:r>
          </a:p>
          <a:p>
            <a:pPr lvl="1" eaLnBrk="1" hangingPunct="1">
              <a:lnSpc>
                <a:spcPct val="90000"/>
              </a:lnSpc>
              <a:defRPr/>
            </a:pPr>
            <a:r>
              <a:rPr lang="en-US" altLang="en-US" sz="2000">
                <a:ea typeface="Times New Roman" pitchFamily="18" charset="0"/>
              </a:rPr>
              <a:t>Independently of its type</a:t>
            </a:r>
          </a:p>
          <a:p>
            <a:pPr eaLnBrk="1" hangingPunct="1">
              <a:lnSpc>
                <a:spcPct val="90000"/>
              </a:lnSpc>
              <a:defRPr/>
            </a:pPr>
            <a:r>
              <a:rPr lang="en-US" altLang="en-US">
                <a:ea typeface="ＭＳ Ｐゴシック" pitchFamily="34" charset="-128"/>
              </a:rPr>
              <a:t>…	</a:t>
            </a:r>
          </a:p>
          <a:p>
            <a:pPr lvl="1" eaLnBrk="1" hangingPunct="1">
              <a:lnSpc>
                <a:spcPct val="90000"/>
              </a:lnSpc>
              <a:buFont typeface="Wingdings" panose="05000000000000000000" pitchFamily="2" charset="2"/>
              <a:buNone/>
              <a:defRPr/>
            </a:pPr>
            <a:endParaRPr lang="en-US" altLang="en-US" sz="200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60CEE10-1E21-4D2C-B96E-B83147539E80}" type="slidenum">
              <a:rPr lang="en-US" altLang="en-US" sz="1400">
                <a:latin typeface="Arial" panose="020B0604020202020204" pitchFamily="34" charset="0"/>
              </a:rPr>
              <a:pPr eaLnBrk="1" hangingPunct="1">
                <a:spcBef>
                  <a:spcPct val="0"/>
                </a:spcBef>
                <a:buClrTx/>
                <a:buSzTx/>
                <a:buFontTx/>
                <a:buNone/>
              </a:pPr>
              <a:t>87</a:t>
            </a:fld>
            <a:endParaRPr lang="en-US" altLang="en-US" sz="1400">
              <a:latin typeface="Arial" panose="020B0604020202020204" pitchFamily="34" charset="0"/>
            </a:endParaRPr>
          </a:p>
        </p:txBody>
      </p:sp>
    </p:spTree>
    <p:extLst>
      <p:ext uri="{BB962C8B-B14F-4D97-AF65-F5344CB8AC3E}">
        <p14:creationId xmlns:p14="http://schemas.microsoft.com/office/powerpoint/2010/main" val="3876862326"/>
      </p:ext>
    </p:extLst>
  </p:cSld>
  <p:clrMapOvr>
    <a:masterClrMapping/>
  </p:clrMapOvr>
  <p:transition spd="slow">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dirty="0">
                <a:ea typeface="+mj-ea"/>
              </a:rPr>
              <a:t>Ideals </a:t>
            </a:r>
            <a:r>
              <a:rPr lang="en-US" sz="3200" dirty="0"/>
              <a:t>(continued)</a:t>
            </a:r>
            <a:endParaRPr lang="en-US" dirty="0">
              <a:ea typeface="+mj-ea"/>
            </a:endParaRPr>
          </a:p>
        </p:txBody>
      </p:sp>
      <p:sp>
        <p:nvSpPr>
          <p:cNvPr id="95235" name="Rectangle 3"/>
          <p:cNvSpPr>
            <a:spLocks noGrp="1" noChangeArrowheads="1"/>
          </p:cNvSpPr>
          <p:nvPr>
            <p:ph idx="1"/>
          </p:nvPr>
        </p:nvSpPr>
        <p:spPr/>
        <p:txBody>
          <a:bodyPr/>
          <a:lstStyle/>
          <a:p>
            <a:pPr eaLnBrk="1" hangingPunct="1">
              <a:lnSpc>
                <a:spcPct val="90000"/>
              </a:lnSpc>
              <a:defRPr/>
            </a:pPr>
            <a:r>
              <a:rPr lang="en-US" altLang="en-US">
                <a:ea typeface="ＭＳ Ｐゴシック" pitchFamily="34" charset="-128"/>
              </a:rPr>
              <a:t>…</a:t>
            </a:r>
          </a:p>
          <a:p>
            <a:pPr eaLnBrk="1" hangingPunct="1">
              <a:lnSpc>
                <a:spcPct val="90000"/>
              </a:lnSpc>
              <a:defRPr/>
            </a:pPr>
            <a:r>
              <a:rPr lang="en-US" altLang="en-US">
                <a:ea typeface="ＭＳ Ｐゴシック" pitchFamily="34" charset="-128"/>
              </a:rPr>
              <a:t>Type-safe access to data</a:t>
            </a:r>
          </a:p>
          <a:p>
            <a:pPr eaLnBrk="1" hangingPunct="1">
              <a:lnSpc>
                <a:spcPct val="90000"/>
              </a:lnSpc>
              <a:defRPr/>
            </a:pPr>
            <a:r>
              <a:rPr lang="en-US" altLang="en-US">
                <a:ea typeface="ＭＳ Ｐゴシック" pitchFamily="34" charset="-128"/>
              </a:rPr>
              <a:t>Easy traversal of data</a:t>
            </a:r>
          </a:p>
          <a:p>
            <a:pPr eaLnBrk="1" hangingPunct="1">
              <a:lnSpc>
                <a:spcPct val="90000"/>
              </a:lnSpc>
              <a:defRPr/>
            </a:pPr>
            <a:r>
              <a:rPr lang="en-US" altLang="en-US">
                <a:ea typeface="ＭＳ Ｐゴシック" pitchFamily="34" charset="-128"/>
              </a:rPr>
              <a:t>Compact storage of data</a:t>
            </a:r>
          </a:p>
          <a:p>
            <a:pPr eaLnBrk="1" hangingPunct="1">
              <a:lnSpc>
                <a:spcPct val="90000"/>
              </a:lnSpc>
              <a:defRPr/>
            </a:pPr>
            <a:r>
              <a:rPr lang="en-US" altLang="en-US">
                <a:ea typeface="ＭＳ Ｐゴシック" pitchFamily="34" charset="-128"/>
              </a:rPr>
              <a:t>Fast</a:t>
            </a:r>
          </a:p>
          <a:p>
            <a:pPr lvl="1" eaLnBrk="1" hangingPunct="1">
              <a:lnSpc>
                <a:spcPct val="90000"/>
              </a:lnSpc>
              <a:defRPr/>
            </a:pPr>
            <a:r>
              <a:rPr lang="en-US" altLang="en-US" sz="2000">
                <a:ea typeface="Times New Roman" pitchFamily="18" charset="0"/>
              </a:rPr>
              <a:t>Retrieval of data</a:t>
            </a:r>
          </a:p>
          <a:p>
            <a:pPr lvl="1" eaLnBrk="1" hangingPunct="1">
              <a:lnSpc>
                <a:spcPct val="90000"/>
              </a:lnSpc>
              <a:defRPr/>
            </a:pPr>
            <a:r>
              <a:rPr lang="en-US" altLang="en-US" sz="2000">
                <a:ea typeface="Times New Roman" pitchFamily="18" charset="0"/>
              </a:rPr>
              <a:t>Addition of data</a:t>
            </a:r>
          </a:p>
          <a:p>
            <a:pPr lvl="1" eaLnBrk="1" hangingPunct="1">
              <a:lnSpc>
                <a:spcPct val="90000"/>
              </a:lnSpc>
              <a:defRPr/>
            </a:pPr>
            <a:r>
              <a:rPr lang="en-US" altLang="en-US" sz="2000">
                <a:ea typeface="Times New Roman" pitchFamily="18" charset="0"/>
              </a:rPr>
              <a:t>Deletion of data</a:t>
            </a:r>
          </a:p>
          <a:p>
            <a:pPr eaLnBrk="1" hangingPunct="1">
              <a:lnSpc>
                <a:spcPct val="90000"/>
              </a:lnSpc>
              <a:defRPr/>
            </a:pPr>
            <a:r>
              <a:rPr lang="en-US" altLang="en-US">
                <a:ea typeface="ＭＳ Ｐゴシック" pitchFamily="34" charset="-128"/>
              </a:rPr>
              <a:t>Standard versions of the most common algorithms</a:t>
            </a:r>
          </a:p>
          <a:p>
            <a:pPr lvl="1" eaLnBrk="1" hangingPunct="1">
              <a:lnSpc>
                <a:spcPct val="90000"/>
              </a:lnSpc>
              <a:defRPr/>
            </a:pPr>
            <a:r>
              <a:rPr lang="en-US" altLang="en-US" sz="2000">
                <a:ea typeface="Times New Roman" pitchFamily="18" charset="0"/>
              </a:rPr>
              <a:t>Copy, find, search, sort, sum, …</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3CF512A-AAF1-42DC-BC54-B03795A56416}" type="slidenum">
              <a:rPr lang="en-US" altLang="en-US" sz="1400">
                <a:latin typeface="Arial" panose="020B0604020202020204" pitchFamily="34" charset="0"/>
              </a:rPr>
              <a:pPr eaLnBrk="1" hangingPunct="1">
                <a:spcBef>
                  <a:spcPct val="0"/>
                </a:spcBef>
                <a:buClrTx/>
                <a:buSzTx/>
                <a:buFontTx/>
                <a:buNone/>
              </a:pPr>
              <a:t>88</a:t>
            </a:fld>
            <a:endParaRPr lang="en-US" altLang="en-US" sz="1400">
              <a:latin typeface="Arial" panose="020B0604020202020204" pitchFamily="34" charset="0"/>
            </a:endParaRPr>
          </a:p>
        </p:txBody>
      </p:sp>
    </p:spTree>
    <p:extLst>
      <p:ext uri="{BB962C8B-B14F-4D97-AF65-F5344CB8AC3E}">
        <p14:creationId xmlns:p14="http://schemas.microsoft.com/office/powerpoint/2010/main" val="3862140377"/>
      </p:ext>
    </p:extLst>
  </p:cSld>
  <p:clrMapOvr>
    <a:masterClrMapping/>
  </p:clrMapOvr>
  <p:transition spd="slow">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Examples </a:t>
            </a:r>
          </a:p>
        </p:txBody>
      </p:sp>
      <p:sp>
        <p:nvSpPr>
          <p:cNvPr id="11267" name="Rectangle 3"/>
          <p:cNvSpPr>
            <a:spLocks noGrp="1" noChangeArrowheads="1"/>
          </p:cNvSpPr>
          <p:nvPr>
            <p:ph idx="1"/>
          </p:nvPr>
        </p:nvSpPr>
        <p:spPr/>
        <p:txBody>
          <a:bodyPr/>
          <a:lstStyle/>
          <a:p>
            <a:pPr eaLnBrk="1" hangingPunct="1">
              <a:lnSpc>
                <a:spcPct val="90000"/>
              </a:lnSpc>
              <a:defRPr/>
            </a:pPr>
            <a:r>
              <a:rPr lang="en-US" altLang="en-US" sz="2000">
                <a:ea typeface="ＭＳ Ｐゴシック" pitchFamily="34" charset="-128"/>
              </a:rPr>
              <a:t>Sort a vector of strings</a:t>
            </a:r>
          </a:p>
          <a:p>
            <a:pPr eaLnBrk="1" hangingPunct="1">
              <a:lnSpc>
                <a:spcPct val="90000"/>
              </a:lnSpc>
              <a:defRPr/>
            </a:pPr>
            <a:r>
              <a:rPr lang="en-US" altLang="en-US" sz="2000">
                <a:ea typeface="ＭＳ Ｐゴシック" pitchFamily="34" charset="-128"/>
              </a:rPr>
              <a:t>Find an number in a phone book, given a name</a:t>
            </a:r>
          </a:p>
          <a:p>
            <a:pPr eaLnBrk="1" hangingPunct="1">
              <a:lnSpc>
                <a:spcPct val="90000"/>
              </a:lnSpc>
              <a:defRPr/>
            </a:pPr>
            <a:r>
              <a:rPr lang="en-US" altLang="en-US" sz="2000">
                <a:ea typeface="ＭＳ Ｐゴシック" pitchFamily="34" charset="-128"/>
              </a:rPr>
              <a:t>Find the highest temperature</a:t>
            </a:r>
          </a:p>
          <a:p>
            <a:pPr eaLnBrk="1" hangingPunct="1">
              <a:lnSpc>
                <a:spcPct val="90000"/>
              </a:lnSpc>
              <a:defRPr/>
            </a:pPr>
            <a:r>
              <a:rPr lang="en-US" altLang="en-US" sz="2000">
                <a:ea typeface="ＭＳ Ｐゴシック" pitchFamily="34" charset="-128"/>
              </a:rPr>
              <a:t>Find all values larger than 800</a:t>
            </a:r>
          </a:p>
          <a:p>
            <a:pPr eaLnBrk="1" hangingPunct="1">
              <a:lnSpc>
                <a:spcPct val="90000"/>
              </a:lnSpc>
              <a:defRPr/>
            </a:pPr>
            <a:r>
              <a:rPr lang="en-US" altLang="en-US" sz="2000">
                <a:ea typeface="ＭＳ Ｐゴシック" pitchFamily="34" charset="-128"/>
              </a:rPr>
              <a:t>Find the first occurrence of the value 17</a:t>
            </a:r>
          </a:p>
          <a:p>
            <a:pPr eaLnBrk="1" hangingPunct="1">
              <a:lnSpc>
                <a:spcPct val="90000"/>
              </a:lnSpc>
              <a:defRPr/>
            </a:pPr>
            <a:r>
              <a:rPr lang="en-US" altLang="en-US" sz="2000">
                <a:ea typeface="ＭＳ Ｐゴシック" pitchFamily="34" charset="-128"/>
              </a:rPr>
              <a:t>Sort the telemetry records by unit number</a:t>
            </a:r>
          </a:p>
          <a:p>
            <a:pPr eaLnBrk="1" hangingPunct="1">
              <a:lnSpc>
                <a:spcPct val="90000"/>
              </a:lnSpc>
              <a:defRPr/>
            </a:pPr>
            <a:r>
              <a:rPr lang="en-US" altLang="en-US" sz="2000">
                <a:ea typeface="ＭＳ Ｐゴシック" pitchFamily="34" charset="-128"/>
              </a:rPr>
              <a:t>Sort the telemetry records by time stamp</a:t>
            </a:r>
          </a:p>
          <a:p>
            <a:pPr eaLnBrk="1" hangingPunct="1">
              <a:lnSpc>
                <a:spcPct val="90000"/>
              </a:lnSpc>
              <a:defRPr/>
            </a:pPr>
            <a:r>
              <a:rPr lang="en-US" altLang="en-US" sz="2000">
                <a:ea typeface="ＭＳ Ｐゴシック" pitchFamily="34" charset="-128"/>
              </a:rPr>
              <a:t>Find the first value larger than </a:t>
            </a:r>
            <a:r>
              <a:rPr lang="ja-JP" altLang="en-US" sz="2000">
                <a:ea typeface="ＭＳ Ｐゴシック" pitchFamily="34" charset="-128"/>
              </a:rPr>
              <a:t>“</a:t>
            </a:r>
            <a:r>
              <a:rPr lang="en-US" altLang="ja-JP" sz="2000">
                <a:ea typeface="ＭＳ Ｐゴシック" pitchFamily="34" charset="-128"/>
              </a:rPr>
              <a:t>Petersen</a:t>
            </a:r>
            <a:r>
              <a:rPr lang="ja-JP" altLang="en-US" sz="2000">
                <a:ea typeface="ＭＳ Ｐゴシック" pitchFamily="34" charset="-128"/>
              </a:rPr>
              <a:t>”</a:t>
            </a:r>
            <a:r>
              <a:rPr lang="en-US" altLang="ja-JP" sz="2000">
                <a:ea typeface="ＭＳ Ｐゴシック" pitchFamily="34" charset="-128"/>
              </a:rPr>
              <a:t>?</a:t>
            </a:r>
          </a:p>
          <a:p>
            <a:pPr eaLnBrk="1" hangingPunct="1">
              <a:lnSpc>
                <a:spcPct val="90000"/>
              </a:lnSpc>
              <a:defRPr/>
            </a:pPr>
            <a:r>
              <a:rPr lang="en-US" altLang="en-US" sz="2000">
                <a:ea typeface="ＭＳ Ｐゴシック" pitchFamily="34" charset="-128"/>
              </a:rPr>
              <a:t>What is the largest amount seen?</a:t>
            </a:r>
          </a:p>
          <a:p>
            <a:pPr eaLnBrk="1" hangingPunct="1">
              <a:lnSpc>
                <a:spcPct val="90000"/>
              </a:lnSpc>
              <a:defRPr/>
            </a:pPr>
            <a:r>
              <a:rPr lang="en-US" altLang="en-US" sz="2000">
                <a:ea typeface="ＭＳ Ｐゴシック" pitchFamily="34" charset="-128"/>
              </a:rPr>
              <a:t>Find the first difference between two sequences</a:t>
            </a:r>
          </a:p>
          <a:p>
            <a:pPr eaLnBrk="1" hangingPunct="1">
              <a:lnSpc>
                <a:spcPct val="90000"/>
              </a:lnSpc>
              <a:defRPr/>
            </a:pPr>
            <a:r>
              <a:rPr lang="en-US" altLang="en-US" sz="2000">
                <a:ea typeface="ＭＳ Ｐゴシック" pitchFamily="34" charset="-128"/>
              </a:rPr>
              <a:t>Compute the pairwise product of the elements of two sequences</a:t>
            </a:r>
          </a:p>
          <a:p>
            <a:pPr eaLnBrk="1" hangingPunct="1">
              <a:lnSpc>
                <a:spcPct val="90000"/>
              </a:lnSpc>
              <a:defRPr/>
            </a:pPr>
            <a:r>
              <a:rPr lang="en-US" altLang="en-US" sz="2000">
                <a:ea typeface="ＭＳ Ｐゴシック" pitchFamily="34" charset="-128"/>
              </a:rPr>
              <a:t>What are the highest temperatures for each day in a month?</a:t>
            </a:r>
          </a:p>
          <a:p>
            <a:pPr eaLnBrk="1" hangingPunct="1">
              <a:lnSpc>
                <a:spcPct val="90000"/>
              </a:lnSpc>
              <a:defRPr/>
            </a:pPr>
            <a:r>
              <a:rPr lang="en-US" altLang="en-US" sz="2000">
                <a:ea typeface="ＭＳ Ｐゴシック" pitchFamily="34" charset="-128"/>
              </a:rPr>
              <a:t>What are the top 10 best-sellers?</a:t>
            </a:r>
          </a:p>
          <a:p>
            <a:pPr eaLnBrk="1" hangingPunct="1">
              <a:lnSpc>
                <a:spcPct val="90000"/>
              </a:lnSpc>
              <a:defRPr/>
            </a:pPr>
            <a:r>
              <a:rPr lang="en-US" altLang="en-US" sz="2000">
                <a:ea typeface="ＭＳ Ｐゴシック" pitchFamily="34" charset="-128"/>
              </a:rPr>
              <a:t>What</a:t>
            </a:r>
            <a:r>
              <a:rPr lang="ja-JP" altLang="en-US" sz="2000">
                <a:ea typeface="ＭＳ Ｐゴシック" pitchFamily="34" charset="-128"/>
              </a:rPr>
              <a:t>’</a:t>
            </a:r>
            <a:r>
              <a:rPr lang="en-US" altLang="ja-JP" sz="2000">
                <a:ea typeface="ＭＳ Ｐゴシック" pitchFamily="34" charset="-128"/>
              </a:rPr>
              <a:t>s the entry for </a:t>
            </a:r>
            <a:r>
              <a:rPr lang="ja-JP" altLang="en-US" sz="2000">
                <a:ea typeface="ＭＳ Ｐゴシック" pitchFamily="34" charset="-128"/>
              </a:rPr>
              <a:t>“</a:t>
            </a:r>
            <a:r>
              <a:rPr lang="en-US" altLang="ja-JP" sz="2000">
                <a:ea typeface="ＭＳ Ｐゴシック" pitchFamily="34" charset="-128"/>
              </a:rPr>
              <a:t>C++</a:t>
            </a:r>
            <a:r>
              <a:rPr lang="ja-JP" altLang="en-US" sz="2000">
                <a:ea typeface="ＭＳ Ｐゴシック" pitchFamily="34" charset="-128"/>
              </a:rPr>
              <a:t>”</a:t>
            </a:r>
            <a:r>
              <a:rPr lang="en-US" altLang="ja-JP" sz="2000">
                <a:ea typeface="ＭＳ Ｐゴシック" pitchFamily="34" charset="-128"/>
              </a:rPr>
              <a:t> (say,  in Google)?</a:t>
            </a:r>
          </a:p>
          <a:p>
            <a:pPr eaLnBrk="1" hangingPunct="1">
              <a:lnSpc>
                <a:spcPct val="90000"/>
              </a:lnSpc>
              <a:defRPr/>
            </a:pPr>
            <a:r>
              <a:rPr lang="en-US" altLang="en-US" sz="2000">
                <a:ea typeface="ＭＳ Ｐゴシック" pitchFamily="34" charset="-128"/>
              </a:rPr>
              <a:t>What</a:t>
            </a:r>
            <a:r>
              <a:rPr lang="ja-JP" altLang="en-US" sz="2000">
                <a:ea typeface="ＭＳ Ｐゴシック" pitchFamily="34" charset="-128"/>
              </a:rPr>
              <a:t>’</a:t>
            </a:r>
            <a:r>
              <a:rPr lang="en-US" altLang="ja-JP" sz="2000">
                <a:ea typeface="ＭＳ Ｐゴシック" pitchFamily="34" charset="-128"/>
              </a:rPr>
              <a:t>s the sum of the elements?</a:t>
            </a:r>
          </a:p>
          <a:p>
            <a:pPr eaLnBrk="1" hangingPunct="1">
              <a:lnSpc>
                <a:spcPct val="90000"/>
              </a:lnSpc>
              <a:defRPr/>
            </a:pPr>
            <a:endParaRPr lang="en-US" altLang="en-US">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1267E15-073E-4A94-BEAA-0EAE49FB0464}" type="slidenum">
              <a:rPr lang="en-US" altLang="en-US" sz="1400">
                <a:latin typeface="Arial" panose="020B0604020202020204" pitchFamily="34" charset="0"/>
              </a:rPr>
              <a:pPr eaLnBrk="1" hangingPunct="1">
                <a:spcBef>
                  <a:spcPct val="0"/>
                </a:spcBef>
                <a:buClrTx/>
                <a:buSzTx/>
                <a:buFontTx/>
                <a:buNone/>
              </a:pPr>
              <a:t>89</a:t>
            </a:fld>
            <a:endParaRPr lang="en-US" altLang="en-US" sz="1400">
              <a:latin typeface="Arial" panose="020B0604020202020204" pitchFamily="34" charset="0"/>
            </a:endParaRPr>
          </a:p>
        </p:txBody>
      </p:sp>
    </p:spTree>
    <p:extLst>
      <p:ext uri="{BB962C8B-B14F-4D97-AF65-F5344CB8AC3E}">
        <p14:creationId xmlns:p14="http://schemas.microsoft.com/office/powerpoint/2010/main" val="18788486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initializer lists</a:t>
            </a:r>
            <a:endParaRPr lang="en-US" dirty="0"/>
          </a:p>
        </p:txBody>
      </p:sp>
      <p:sp>
        <p:nvSpPr>
          <p:cNvPr id="3" name="Content Placeholder 2"/>
          <p:cNvSpPr>
            <a:spLocks noGrp="1"/>
          </p:cNvSpPr>
          <p:nvPr>
            <p:ph idx="1"/>
          </p:nvPr>
        </p:nvSpPr>
        <p:spPr/>
        <p:txBody>
          <a:bodyPr/>
          <a:lstStyle/>
          <a:p>
            <a:pPr>
              <a:defRPr/>
            </a:pPr>
            <a:r>
              <a:rPr lang="en-US" dirty="0"/>
              <a:t>We would like simple, general, and flexible initialization</a:t>
            </a:r>
          </a:p>
          <a:p>
            <a:pPr lvl="1">
              <a:defRPr/>
            </a:pPr>
            <a:r>
              <a:rPr lang="en-US" sz="2000" dirty="0"/>
              <a:t>So we provide suitable constructors</a:t>
            </a:r>
          </a:p>
          <a:p>
            <a:pPr marL="400050" lvl="1" indent="0">
              <a:buNone/>
              <a:defRPr/>
            </a:pPr>
            <a:r>
              <a:rPr lang="en-US" sz="1800" b="1" dirty="0"/>
              <a:t>vector::vector(int s)	// </a:t>
            </a:r>
            <a:r>
              <a:rPr lang="en-GB" sz="1800" i="1" dirty="0"/>
              <a:t>constructor (s is the element count)</a:t>
            </a:r>
          </a:p>
          <a:p>
            <a:pPr marL="400050" lvl="1" indent="0">
              <a:buNone/>
              <a:defRPr/>
            </a:pPr>
            <a:r>
              <a:rPr lang="en-US" sz="1800" b="1" dirty="0"/>
              <a:t>	:</a:t>
            </a:r>
            <a:r>
              <a:rPr lang="en-US" sz="1800" b="1" dirty="0" err="1"/>
              <a:t>sz</a:t>
            </a:r>
            <a:r>
              <a:rPr lang="en-US" sz="1800" b="1" dirty="0"/>
              <a:t>{s}, </a:t>
            </a:r>
            <a:r>
              <a:rPr lang="en-US" sz="1800" b="1" dirty="0" err="1"/>
              <a:t>elem</a:t>
            </a:r>
            <a:r>
              <a:rPr lang="en-US" sz="1800" b="1" dirty="0"/>
              <a:t>{new double[s]} { }</a:t>
            </a:r>
            <a:endParaRPr lang="en-GB" sz="1800" i="1" dirty="0"/>
          </a:p>
          <a:p>
            <a:pPr marL="400050" lvl="1" indent="0">
              <a:buNone/>
              <a:defRPr/>
            </a:pPr>
            <a:r>
              <a:rPr lang="en-GB" sz="1800" b="1" dirty="0"/>
              <a:t>{</a:t>
            </a:r>
          </a:p>
          <a:p>
            <a:pPr marL="400050" lvl="1" indent="0">
              <a:buNone/>
              <a:defRPr/>
            </a:pPr>
            <a:r>
              <a:rPr lang="en-GB" sz="1800" b="1" dirty="0"/>
              <a:t>	for (int </a:t>
            </a:r>
            <a:r>
              <a:rPr lang="en-GB" sz="1800" b="1" dirty="0" err="1"/>
              <a:t>i</a:t>
            </a:r>
            <a:r>
              <a:rPr lang="en-GB" sz="1800" b="1" dirty="0"/>
              <a:t>=0; </a:t>
            </a:r>
            <a:r>
              <a:rPr lang="en-GB" sz="1800" b="1" dirty="0" err="1"/>
              <a:t>i</a:t>
            </a:r>
            <a:r>
              <a:rPr lang="en-GB" sz="1800" b="1" dirty="0"/>
              <a:t>&lt;</a:t>
            </a:r>
            <a:r>
              <a:rPr lang="en-GB" sz="1800" b="1" dirty="0" err="1"/>
              <a:t>sz</a:t>
            </a:r>
            <a:r>
              <a:rPr lang="en-GB" sz="1800" b="1" dirty="0"/>
              <a:t>; ++</a:t>
            </a:r>
            <a:r>
              <a:rPr lang="en-GB" sz="1800" b="1" dirty="0" err="1"/>
              <a:t>i</a:t>
            </a:r>
            <a:r>
              <a:rPr lang="en-GB" sz="1800" b="1" dirty="0"/>
              <a:t>) </a:t>
            </a:r>
            <a:r>
              <a:rPr lang="en-GB" sz="1800" b="1" dirty="0" err="1"/>
              <a:t>elem</a:t>
            </a:r>
            <a:r>
              <a:rPr lang="en-GB" sz="1800" b="1" dirty="0"/>
              <a:t>[</a:t>
            </a:r>
            <a:r>
              <a:rPr lang="en-GB" sz="1800" b="1" dirty="0" err="1"/>
              <a:t>i</a:t>
            </a:r>
            <a:r>
              <a:rPr lang="en-GB" sz="1800" b="1" dirty="0"/>
              <a:t>]=0;</a:t>
            </a:r>
          </a:p>
          <a:p>
            <a:pPr marL="400050" lvl="1" indent="0">
              <a:buNone/>
              <a:defRPr/>
            </a:pPr>
            <a:r>
              <a:rPr lang="en-GB" sz="1800" b="1" dirty="0"/>
              <a:t>}</a:t>
            </a:r>
            <a:endParaRPr lang="en-US" sz="1800" b="1" dirty="0"/>
          </a:p>
          <a:p>
            <a:pPr marL="400050" lvl="1" indent="0">
              <a:buNone/>
              <a:defRPr/>
            </a:pPr>
            <a:endParaRPr lang="en-US" sz="1800" b="1" dirty="0"/>
          </a:p>
          <a:p>
            <a:pPr marL="400050" lvl="1" indent="0">
              <a:buNone/>
              <a:defRPr/>
            </a:pPr>
            <a:r>
              <a:rPr lang="en-US" sz="1800" b="1" dirty="0"/>
              <a:t>vector::vector(</a:t>
            </a:r>
            <a:r>
              <a:rPr lang="en-US" sz="1800" b="1" dirty="0" err="1"/>
              <a:t>std</a:t>
            </a:r>
            <a:r>
              <a:rPr lang="en-US" sz="1800" b="1" dirty="0"/>
              <a:t>::initializer_list&lt;double&gt; </a:t>
            </a:r>
            <a:r>
              <a:rPr lang="en-US" sz="1800" b="1" dirty="0" err="1"/>
              <a:t>lst</a:t>
            </a:r>
            <a:r>
              <a:rPr lang="en-US" sz="1800" b="1" dirty="0"/>
              <a:t>)   //</a:t>
            </a:r>
            <a:r>
              <a:rPr lang="en-GB" sz="1800" dirty="0"/>
              <a:t> </a:t>
            </a:r>
            <a:r>
              <a:rPr lang="en-GB" sz="1800" i="1" dirty="0"/>
              <a:t>initializer-list</a:t>
            </a:r>
            <a:r>
              <a:rPr lang="en-GB" sz="1800" dirty="0"/>
              <a:t> constructor</a:t>
            </a:r>
          </a:p>
          <a:p>
            <a:pPr marL="400050" lvl="1" indent="0">
              <a:buNone/>
              <a:defRPr/>
            </a:pPr>
            <a:r>
              <a:rPr lang="en-US" sz="1800" b="1" dirty="0"/>
              <a:t>	:</a:t>
            </a:r>
            <a:r>
              <a:rPr lang="en-US" sz="1800" b="1" dirty="0" err="1"/>
              <a:t>sz</a:t>
            </a:r>
            <a:r>
              <a:rPr lang="en-US" sz="1800" b="1" dirty="0"/>
              <a:t>{</a:t>
            </a:r>
            <a:r>
              <a:rPr lang="en-US" sz="1800" b="1" dirty="0" err="1"/>
              <a:t>lst.size</a:t>
            </a:r>
            <a:r>
              <a:rPr lang="en-US" sz="1800" b="1" dirty="0"/>
              <a:t>()}, </a:t>
            </a:r>
            <a:r>
              <a:rPr lang="en-US" sz="1800" b="1" dirty="0" err="1"/>
              <a:t>elem</a:t>
            </a:r>
            <a:r>
              <a:rPr lang="en-US" sz="1800" b="1" dirty="0"/>
              <a:t>{new double[</a:t>
            </a:r>
            <a:r>
              <a:rPr lang="en-US" sz="1800" b="1" dirty="0" err="1"/>
              <a:t>sz</a:t>
            </a:r>
            <a:r>
              <a:rPr lang="en-US" sz="1800" b="1" dirty="0"/>
              <a:t>]} { }</a:t>
            </a:r>
            <a:endParaRPr lang="en-GB" sz="1800" dirty="0"/>
          </a:p>
          <a:p>
            <a:pPr marL="400050" lvl="1" indent="0">
              <a:buNone/>
              <a:defRPr/>
            </a:pPr>
            <a:r>
              <a:rPr lang="en-GB" sz="1800" b="1" dirty="0"/>
              <a:t>{</a:t>
            </a:r>
          </a:p>
          <a:p>
            <a:pPr marL="400050" lvl="1" indent="0">
              <a:buNone/>
              <a:defRPr/>
            </a:pPr>
            <a:r>
              <a:rPr lang="en-US" sz="1800" b="1" dirty="0"/>
              <a:t>	</a:t>
            </a:r>
            <a:r>
              <a:rPr lang="en-US" sz="1800" b="1" dirty="0" err="1"/>
              <a:t>std</a:t>
            </a:r>
            <a:r>
              <a:rPr lang="en-US" sz="1800" b="1" dirty="0"/>
              <a:t>::copy(</a:t>
            </a:r>
            <a:r>
              <a:rPr lang="en-US" sz="1800" b="1" dirty="0" err="1"/>
              <a:t>lst.begin</a:t>
            </a:r>
            <a:r>
              <a:rPr lang="en-US" sz="1800" b="1" dirty="0"/>
              <a:t>(),</a:t>
            </a:r>
            <a:r>
              <a:rPr lang="en-US" sz="1800" b="1" dirty="0" err="1"/>
              <a:t>lst.end</a:t>
            </a:r>
            <a:r>
              <a:rPr lang="en-US" sz="1800" b="1" dirty="0"/>
              <a:t>(),</a:t>
            </a:r>
            <a:r>
              <a:rPr lang="en-US" sz="1800" b="1" dirty="0" err="1"/>
              <a:t>elem</a:t>
            </a:r>
            <a:r>
              <a:rPr lang="en-US" sz="1800" b="1" dirty="0"/>
              <a:t>); // </a:t>
            </a:r>
            <a:r>
              <a:rPr lang="en-US" sz="1800" i="1" dirty="0"/>
              <a:t>copy </a:t>
            </a:r>
            <a:r>
              <a:rPr lang="en-US" sz="1800" i="1" dirty="0" err="1"/>
              <a:t>lst</a:t>
            </a:r>
            <a:r>
              <a:rPr lang="en-US" sz="1800" i="1" dirty="0"/>
              <a:t> to </a:t>
            </a:r>
            <a:r>
              <a:rPr lang="en-US" sz="1800" i="1" dirty="0" err="1"/>
              <a:t>elem</a:t>
            </a:r>
            <a:endParaRPr lang="en-US" sz="1800" i="1" dirty="0"/>
          </a:p>
          <a:p>
            <a:pPr marL="400050" lvl="1" indent="0">
              <a:buNone/>
              <a:defRPr/>
            </a:pPr>
            <a:r>
              <a:rPr lang="en-US" sz="1800" b="1" dirty="0"/>
              <a:t>}</a:t>
            </a:r>
          </a:p>
          <a:p>
            <a:pPr marL="400050" lvl="1" indent="0">
              <a:buNone/>
              <a:defRPr/>
            </a:pPr>
            <a:r>
              <a:rPr lang="en-US" sz="1800" b="1" dirty="0"/>
              <a:t>vector v1(20);	// </a:t>
            </a:r>
            <a:r>
              <a:rPr lang="en-US" sz="1800" i="1" dirty="0"/>
              <a:t>20 elements, each initialized to 0</a:t>
            </a:r>
          </a:p>
          <a:p>
            <a:pPr marL="400050" lvl="1" indent="0">
              <a:buNone/>
              <a:defRPr/>
            </a:pPr>
            <a:r>
              <a:rPr lang="en-US" sz="1800" b="1" dirty="0"/>
              <a:t>vector v2 {1,2,3,4,5};	// </a:t>
            </a:r>
            <a:r>
              <a:rPr lang="en-US" sz="1800" i="1" dirty="0"/>
              <a:t>5 elements: 1,2,3,4,5</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1A034A6-AB43-43AF-B578-C4E460C00493}" type="slidenum">
              <a:rPr lang="en-US" altLang="en-US">
                <a:latin typeface="Arial" panose="020B0604020202020204" pitchFamily="34" charset="0"/>
              </a:rPr>
              <a:pPr/>
              <a:t>9</a:t>
            </a:fld>
            <a:endParaRPr lang="en-US" altLang="en-US">
              <a:latin typeface="Arial" panose="020B0604020202020204" pitchFamily="34" charset="0"/>
            </a:endParaRPr>
          </a:p>
        </p:txBody>
      </p:sp>
    </p:spTree>
    <p:extLst>
      <p:ext uri="{BB962C8B-B14F-4D97-AF65-F5344CB8AC3E}">
        <p14:creationId xmlns:p14="http://schemas.microsoft.com/office/powerpoint/2010/main" val="1999980290"/>
      </p:ext>
    </p:extLst>
  </p:cSld>
  <p:clrMapOvr>
    <a:masterClrMapping/>
  </p:clrMapOvr>
  <p:transition spd="slow">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Generic programming</a:t>
            </a:r>
          </a:p>
        </p:txBody>
      </p:sp>
      <p:sp>
        <p:nvSpPr>
          <p:cNvPr id="14340" name="Rectangle 3"/>
          <p:cNvSpPr>
            <a:spLocks noGrp="1" noChangeArrowheads="1"/>
          </p:cNvSpPr>
          <p:nvPr>
            <p:ph idx="1"/>
          </p:nvPr>
        </p:nvSpPr>
        <p:spPr/>
        <p:txBody>
          <a:bodyPr/>
          <a:lstStyle/>
          <a:p>
            <a:pPr eaLnBrk="1" hangingPunct="1">
              <a:defRPr/>
            </a:pPr>
            <a:r>
              <a:rPr lang="en-US" altLang="en-US" sz="2800">
                <a:ea typeface="ＭＳ Ｐゴシック" pitchFamily="34" charset="-128"/>
              </a:rPr>
              <a:t>Generalize algorithms</a:t>
            </a:r>
          </a:p>
          <a:p>
            <a:pPr lvl="1" eaLnBrk="1" hangingPunct="1">
              <a:defRPr/>
            </a:pPr>
            <a:r>
              <a:rPr lang="en-US" altLang="en-US">
                <a:ea typeface="Times New Roman" pitchFamily="18" charset="0"/>
              </a:rPr>
              <a:t>Sometimes called </a:t>
            </a:r>
            <a:r>
              <a:rPr lang="ja-JP" altLang="en-US">
                <a:ea typeface="ＭＳ Ｐゴシック" pitchFamily="34" charset="-128"/>
              </a:rPr>
              <a:t>“</a:t>
            </a:r>
            <a:r>
              <a:rPr lang="en-US" altLang="ja-JP">
                <a:ea typeface="ＭＳ Ｐゴシック" pitchFamily="34" charset="-128"/>
              </a:rPr>
              <a:t>lifting an algorithm</a:t>
            </a:r>
            <a:r>
              <a:rPr lang="ja-JP" altLang="en-US">
                <a:ea typeface="ＭＳ Ｐゴシック" pitchFamily="34" charset="-128"/>
              </a:rPr>
              <a:t>”</a:t>
            </a:r>
            <a:endParaRPr lang="en-US" altLang="ja-JP">
              <a:ea typeface="ＭＳ Ｐゴシック" pitchFamily="34" charset="-128"/>
            </a:endParaRPr>
          </a:p>
          <a:p>
            <a:pPr eaLnBrk="1" hangingPunct="1">
              <a:defRPr/>
            </a:pPr>
            <a:r>
              <a:rPr lang="en-US" altLang="en-US" sz="2800">
                <a:ea typeface="ＭＳ Ｐゴシック" pitchFamily="34" charset="-128"/>
              </a:rPr>
              <a:t>The aim (for the end user) is</a:t>
            </a:r>
          </a:p>
          <a:p>
            <a:pPr lvl="1" eaLnBrk="1" hangingPunct="1">
              <a:defRPr/>
            </a:pPr>
            <a:r>
              <a:rPr lang="en-US" altLang="en-US">
                <a:ea typeface="Times New Roman" pitchFamily="18" charset="0"/>
              </a:rPr>
              <a:t>Increased correctness</a:t>
            </a:r>
          </a:p>
          <a:p>
            <a:pPr lvl="2" eaLnBrk="1" hangingPunct="1">
              <a:defRPr/>
            </a:pPr>
            <a:r>
              <a:rPr lang="en-US" altLang="en-US" sz="2000">
                <a:ea typeface="Times New Roman" pitchFamily="18" charset="0"/>
              </a:rPr>
              <a:t>Through better specification</a:t>
            </a:r>
          </a:p>
          <a:p>
            <a:pPr lvl="1" eaLnBrk="1" hangingPunct="1">
              <a:defRPr/>
            </a:pPr>
            <a:r>
              <a:rPr lang="en-US" altLang="en-US">
                <a:ea typeface="Times New Roman" pitchFamily="18" charset="0"/>
              </a:rPr>
              <a:t>Greater range of uses</a:t>
            </a:r>
          </a:p>
          <a:p>
            <a:pPr lvl="2" eaLnBrk="1" hangingPunct="1">
              <a:defRPr/>
            </a:pPr>
            <a:r>
              <a:rPr lang="en-US" altLang="en-US" sz="2000">
                <a:ea typeface="Times New Roman" pitchFamily="18" charset="0"/>
              </a:rPr>
              <a:t>Possibilities for re-use</a:t>
            </a:r>
          </a:p>
          <a:p>
            <a:pPr lvl="1" eaLnBrk="1" hangingPunct="1">
              <a:defRPr/>
            </a:pPr>
            <a:r>
              <a:rPr lang="en-US" altLang="en-US">
                <a:ea typeface="Times New Roman" pitchFamily="18" charset="0"/>
              </a:rPr>
              <a:t>Better performance</a:t>
            </a:r>
          </a:p>
          <a:p>
            <a:pPr lvl="2" eaLnBrk="1" hangingPunct="1">
              <a:defRPr/>
            </a:pPr>
            <a:r>
              <a:rPr lang="en-US" altLang="en-US" sz="2000">
                <a:ea typeface="Times New Roman" pitchFamily="18" charset="0"/>
              </a:rPr>
              <a:t>Through wider use of tuned libraries</a:t>
            </a:r>
          </a:p>
          <a:p>
            <a:pPr lvl="2" eaLnBrk="1" hangingPunct="1">
              <a:defRPr/>
            </a:pPr>
            <a:r>
              <a:rPr lang="en-US" altLang="en-US" sz="2000">
                <a:ea typeface="Times New Roman" pitchFamily="18" charset="0"/>
              </a:rPr>
              <a:t>Unnecessarily slow code will eventually be thrown away</a:t>
            </a:r>
          </a:p>
          <a:p>
            <a:pPr eaLnBrk="1" hangingPunct="1">
              <a:defRPr/>
            </a:pPr>
            <a:r>
              <a:rPr lang="en-US" altLang="en-US" smtClean="0">
                <a:ea typeface="ＭＳ Ｐゴシック" pitchFamily="34" charset="-128"/>
              </a:rPr>
              <a:t>G</a:t>
            </a:r>
            <a:r>
              <a:rPr lang="en-US" altLang="en-US" sz="2800">
                <a:ea typeface="ＭＳ Ｐゴシック" pitchFamily="34" charset="-128"/>
              </a:rPr>
              <a:t>o from the concrete to the more abstract</a:t>
            </a:r>
          </a:p>
          <a:p>
            <a:pPr lvl="1" eaLnBrk="1" hangingPunct="1">
              <a:defRPr/>
            </a:pPr>
            <a:r>
              <a:rPr lang="en-US" altLang="en-US">
                <a:ea typeface="Times New Roman" pitchFamily="18" charset="0"/>
              </a:rPr>
              <a:t>The other way most often leads to bloat</a:t>
            </a:r>
          </a:p>
          <a:p>
            <a:pPr eaLnBrk="1" hangingPunct="1">
              <a:buFont typeface="Wingdings" panose="05000000000000000000" pitchFamily="2" charset="2"/>
              <a:buNone/>
              <a:defRPr/>
            </a:pPr>
            <a:endParaRPr lang="en-US" altLang="en-US" smtClean="0">
              <a:ea typeface="ＭＳ Ｐゴシック" pitchFamily="34" charset="-128"/>
            </a:endParaRPr>
          </a:p>
        </p:txBody>
      </p:sp>
      <p:sp>
        <p:nvSpPr>
          <p:cNvPr id="14338"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1E94973-AA42-4344-9737-0E805B6F3E9E}" type="slidenum">
              <a:rPr lang="en-US" altLang="en-US" sz="1400">
                <a:latin typeface="Arial" panose="020B0604020202020204" pitchFamily="34" charset="0"/>
              </a:rPr>
              <a:pPr eaLnBrk="1" hangingPunct="1">
                <a:spcBef>
                  <a:spcPct val="0"/>
                </a:spcBef>
                <a:buClrTx/>
                <a:buSzTx/>
                <a:buFontTx/>
                <a:buNone/>
              </a:pPr>
              <a:t>90</a:t>
            </a:fld>
            <a:endParaRPr lang="en-US" altLang="en-US" sz="1400">
              <a:latin typeface="Arial" panose="020B0604020202020204" pitchFamily="34" charset="0"/>
            </a:endParaRPr>
          </a:p>
        </p:txBody>
      </p:sp>
    </p:spTree>
    <p:extLst>
      <p:ext uri="{BB962C8B-B14F-4D97-AF65-F5344CB8AC3E}">
        <p14:creationId xmlns:p14="http://schemas.microsoft.com/office/powerpoint/2010/main" val="3586853232"/>
      </p:ext>
    </p:extLst>
  </p:cSld>
  <p:clrMapOvr>
    <a:masterClrMapping/>
  </p:clrMapOvr>
  <p:transition spd="slow">
    <p:wip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Lifting example </a:t>
            </a:r>
            <a:r>
              <a:rPr lang="en-US" altLang="en-US" sz="2400">
                <a:ea typeface="ＭＳ Ｐゴシック" pitchFamily="34" charset="-128"/>
              </a:rPr>
              <a:t>(concrete algorithms)</a:t>
            </a:r>
          </a:p>
        </p:txBody>
      </p:sp>
      <p:sp>
        <p:nvSpPr>
          <p:cNvPr id="15364" name="Rectangle 3"/>
          <p:cNvSpPr>
            <a:spLocks noGrp="1" noChangeArrowheads="1"/>
          </p:cNvSpPr>
          <p:nvPr>
            <p:ph idx="1"/>
          </p:nvPr>
        </p:nvSpPr>
        <p:spPr/>
        <p:txBody>
          <a:bodyPr/>
          <a:lstStyle/>
          <a:p>
            <a:pPr eaLnBrk="1" hangingPunct="1">
              <a:lnSpc>
                <a:spcPct val="80000"/>
              </a:lnSpc>
              <a:buFontTx/>
              <a:buNone/>
              <a:defRPr/>
            </a:pPr>
            <a:r>
              <a:rPr lang="en-US" altLang="en-US" sz="1800" b="1">
                <a:ea typeface="ＭＳ Ｐゴシック" pitchFamily="34" charset="-128"/>
              </a:rPr>
              <a:t>double sum(double array[], int n)	// </a:t>
            </a:r>
            <a:r>
              <a:rPr lang="en-US" altLang="en-US" sz="1800" i="1">
                <a:ea typeface="ＭＳ Ｐゴシック" pitchFamily="34" charset="-128"/>
              </a:rPr>
              <a:t>one concrete algorithm (doubles in array)</a:t>
            </a:r>
          </a:p>
          <a:p>
            <a:pPr eaLnBrk="1" hangingPunct="1">
              <a:lnSpc>
                <a:spcPct val="80000"/>
              </a:lnSpc>
              <a:buFontTx/>
              <a:buNone/>
              <a:defRPr/>
            </a:pPr>
            <a:r>
              <a:rPr lang="en-US" altLang="en-US" sz="1800" b="1">
                <a:ea typeface="ＭＳ Ｐゴシック" pitchFamily="34" charset="-128"/>
              </a:rPr>
              <a:t>{</a:t>
            </a:r>
          </a:p>
          <a:p>
            <a:pPr eaLnBrk="1" hangingPunct="1">
              <a:lnSpc>
                <a:spcPct val="80000"/>
              </a:lnSpc>
              <a:buFontTx/>
              <a:buNone/>
              <a:defRPr/>
            </a:pPr>
            <a:r>
              <a:rPr lang="en-US" altLang="en-US" sz="1800" b="1">
                <a:ea typeface="ＭＳ Ｐゴシック" pitchFamily="34" charset="-128"/>
              </a:rPr>
              <a:t>	double s = 0;</a:t>
            </a:r>
          </a:p>
          <a:p>
            <a:pPr eaLnBrk="1" hangingPunct="1">
              <a:lnSpc>
                <a:spcPct val="80000"/>
              </a:lnSpc>
              <a:buFontTx/>
              <a:buNone/>
              <a:defRPr/>
            </a:pPr>
            <a:r>
              <a:rPr lang="en-US" altLang="en-US" sz="1800" b="1">
                <a:ea typeface="ＭＳ Ｐゴシック" pitchFamily="34" charset="-128"/>
              </a:rPr>
              <a:t>	for (int i = 0; i &lt; n; ++i ) s = s + array[i];</a:t>
            </a:r>
          </a:p>
          <a:p>
            <a:pPr eaLnBrk="1" hangingPunct="1">
              <a:lnSpc>
                <a:spcPct val="80000"/>
              </a:lnSpc>
              <a:buFontTx/>
              <a:buNone/>
              <a:defRPr/>
            </a:pPr>
            <a:r>
              <a:rPr lang="en-US" altLang="en-US" sz="1800" b="1">
                <a:ea typeface="ＭＳ Ｐゴシック" pitchFamily="34" charset="-128"/>
              </a:rPr>
              <a:t>	return s;</a:t>
            </a:r>
          </a:p>
          <a:p>
            <a:pPr eaLnBrk="1" hangingPunct="1">
              <a:lnSpc>
                <a:spcPct val="80000"/>
              </a:lnSpc>
              <a:buFontTx/>
              <a:buNone/>
              <a:defRPr/>
            </a:pPr>
            <a:r>
              <a:rPr lang="en-US" altLang="en-US" sz="1800" b="1">
                <a:ea typeface="ＭＳ Ｐゴシック" pitchFamily="34" charset="-128"/>
              </a:rPr>
              <a:t>}</a:t>
            </a:r>
          </a:p>
          <a:p>
            <a:pPr eaLnBrk="1" hangingPunct="1">
              <a:lnSpc>
                <a:spcPct val="80000"/>
              </a:lnSpc>
              <a:buFontTx/>
              <a:buNone/>
              <a:defRPr/>
            </a:pPr>
            <a:endParaRPr lang="en-US" altLang="en-US" sz="1800" b="1">
              <a:ea typeface="ＭＳ Ｐゴシック" pitchFamily="34" charset="-128"/>
            </a:endParaRPr>
          </a:p>
          <a:p>
            <a:pPr eaLnBrk="1" hangingPunct="1">
              <a:lnSpc>
                <a:spcPct val="80000"/>
              </a:lnSpc>
              <a:buFontTx/>
              <a:buNone/>
              <a:defRPr/>
            </a:pPr>
            <a:r>
              <a:rPr lang="en-US" altLang="en-US" sz="1800" b="1">
                <a:ea typeface="ＭＳ Ｐゴシック" pitchFamily="34" charset="-128"/>
              </a:rPr>
              <a:t>struct Node { Node* next; int data; };</a:t>
            </a:r>
          </a:p>
          <a:p>
            <a:pPr eaLnBrk="1" hangingPunct="1">
              <a:lnSpc>
                <a:spcPct val="80000"/>
              </a:lnSpc>
              <a:buFontTx/>
              <a:buNone/>
              <a:defRPr/>
            </a:pPr>
            <a:endParaRPr lang="en-US" altLang="en-US" sz="900" b="1">
              <a:ea typeface="ＭＳ Ｐゴシック" pitchFamily="34" charset="-128"/>
            </a:endParaRPr>
          </a:p>
          <a:p>
            <a:pPr eaLnBrk="1" hangingPunct="1">
              <a:lnSpc>
                <a:spcPct val="80000"/>
              </a:lnSpc>
              <a:buFontTx/>
              <a:buNone/>
              <a:defRPr/>
            </a:pPr>
            <a:r>
              <a:rPr lang="en-US" altLang="en-US" sz="1800" b="1">
                <a:ea typeface="ＭＳ Ｐゴシック" pitchFamily="34" charset="-128"/>
              </a:rPr>
              <a:t>int sum(Node* first)		// </a:t>
            </a:r>
            <a:r>
              <a:rPr lang="en-US" altLang="en-US" sz="1800" i="1">
                <a:ea typeface="ＭＳ Ｐゴシック" pitchFamily="34" charset="-128"/>
              </a:rPr>
              <a:t>another concrete algorithm (ints in list)</a:t>
            </a:r>
          </a:p>
          <a:p>
            <a:pPr eaLnBrk="1" hangingPunct="1">
              <a:lnSpc>
                <a:spcPct val="80000"/>
              </a:lnSpc>
              <a:buFontTx/>
              <a:buNone/>
              <a:defRPr/>
            </a:pPr>
            <a:r>
              <a:rPr lang="en-US" altLang="en-US" sz="1800" b="1">
                <a:ea typeface="ＭＳ Ｐゴシック" pitchFamily="34" charset="-128"/>
              </a:rPr>
              <a:t>{</a:t>
            </a:r>
          </a:p>
          <a:p>
            <a:pPr eaLnBrk="1" hangingPunct="1">
              <a:lnSpc>
                <a:spcPct val="80000"/>
              </a:lnSpc>
              <a:buFontTx/>
              <a:buNone/>
              <a:defRPr/>
            </a:pPr>
            <a:r>
              <a:rPr lang="en-US" altLang="en-US" sz="1800" b="1">
                <a:ea typeface="ＭＳ Ｐゴシック" pitchFamily="34" charset="-128"/>
              </a:rPr>
              <a:t>	int s = 0;</a:t>
            </a:r>
          </a:p>
          <a:p>
            <a:pPr eaLnBrk="1" hangingPunct="1">
              <a:lnSpc>
                <a:spcPct val="80000"/>
              </a:lnSpc>
              <a:buFontTx/>
              <a:buNone/>
              <a:defRPr/>
            </a:pPr>
            <a:r>
              <a:rPr lang="en-US" altLang="en-US" sz="1800" b="1">
                <a:ea typeface="ＭＳ Ｐゴシック" pitchFamily="34" charset="-128"/>
              </a:rPr>
              <a:t>	while (first) {			// </a:t>
            </a:r>
            <a:r>
              <a:rPr lang="en-US" altLang="en-US" sz="1800" i="1">
                <a:ea typeface="ＭＳ Ｐゴシック" pitchFamily="34" charset="-128"/>
              </a:rPr>
              <a:t>terminates when expression is false or zero</a:t>
            </a:r>
            <a:endParaRPr lang="en-US" altLang="en-US" sz="1800" b="1">
              <a:ea typeface="ＭＳ Ｐゴシック" pitchFamily="34" charset="-128"/>
            </a:endParaRPr>
          </a:p>
          <a:p>
            <a:pPr eaLnBrk="1" hangingPunct="1">
              <a:lnSpc>
                <a:spcPct val="80000"/>
              </a:lnSpc>
              <a:buFontTx/>
              <a:buNone/>
              <a:defRPr/>
            </a:pPr>
            <a:r>
              <a:rPr lang="en-US" altLang="en-US" sz="1800" b="1">
                <a:ea typeface="ＭＳ Ｐゴシック" pitchFamily="34" charset="-128"/>
              </a:rPr>
              <a:t>		s += first-&gt;data;</a:t>
            </a:r>
          </a:p>
          <a:p>
            <a:pPr eaLnBrk="1" hangingPunct="1">
              <a:lnSpc>
                <a:spcPct val="80000"/>
              </a:lnSpc>
              <a:buFontTx/>
              <a:buNone/>
              <a:defRPr/>
            </a:pPr>
            <a:r>
              <a:rPr lang="en-US" altLang="en-US" sz="1800" b="1">
                <a:ea typeface="ＭＳ Ｐゴシック" pitchFamily="34" charset="-128"/>
              </a:rPr>
              <a:t>		first = first-&gt;next;</a:t>
            </a:r>
          </a:p>
          <a:p>
            <a:pPr eaLnBrk="1" hangingPunct="1">
              <a:lnSpc>
                <a:spcPct val="80000"/>
              </a:lnSpc>
              <a:buFontTx/>
              <a:buNone/>
              <a:defRPr/>
            </a:pPr>
            <a:r>
              <a:rPr lang="en-US" altLang="en-US" sz="1800" b="1">
                <a:ea typeface="ＭＳ Ｐゴシック" pitchFamily="34" charset="-128"/>
              </a:rPr>
              <a:t>	}</a:t>
            </a:r>
          </a:p>
          <a:p>
            <a:pPr eaLnBrk="1" hangingPunct="1">
              <a:lnSpc>
                <a:spcPct val="80000"/>
              </a:lnSpc>
              <a:buFontTx/>
              <a:buNone/>
              <a:defRPr/>
            </a:pPr>
            <a:r>
              <a:rPr lang="en-US" altLang="en-US" sz="1800" b="1">
                <a:ea typeface="ＭＳ Ｐゴシック" pitchFamily="34" charset="-128"/>
              </a:rPr>
              <a:t>	return s;</a:t>
            </a:r>
          </a:p>
          <a:p>
            <a:pPr eaLnBrk="1" hangingPunct="1">
              <a:lnSpc>
                <a:spcPct val="80000"/>
              </a:lnSpc>
              <a:buFontTx/>
              <a:buNone/>
              <a:defRPr/>
            </a:pPr>
            <a:r>
              <a:rPr lang="en-US" altLang="en-US" sz="1800" b="1">
                <a:ea typeface="ＭＳ Ｐゴシック" pitchFamily="34" charset="-128"/>
              </a:rPr>
              <a:t>}</a:t>
            </a:r>
          </a:p>
        </p:txBody>
      </p:sp>
      <p:sp>
        <p:nvSpPr>
          <p:cNvPr id="1536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A33B394-BD33-4611-820F-734F961E3D43}" type="slidenum">
              <a:rPr lang="en-US" altLang="en-US" sz="1400">
                <a:latin typeface="Arial" panose="020B0604020202020204" pitchFamily="34" charset="0"/>
              </a:rPr>
              <a:pPr eaLnBrk="1" hangingPunct="1">
                <a:spcBef>
                  <a:spcPct val="0"/>
                </a:spcBef>
                <a:buClrTx/>
                <a:buSzTx/>
                <a:buFontTx/>
                <a:buNone/>
              </a:pPr>
              <a:t>91</a:t>
            </a:fld>
            <a:endParaRPr lang="en-US" altLang="en-US" sz="1400">
              <a:latin typeface="Arial" panose="020B0604020202020204" pitchFamily="34" charset="0"/>
            </a:endParaRPr>
          </a:p>
        </p:txBody>
      </p:sp>
    </p:spTree>
    <p:extLst>
      <p:ext uri="{BB962C8B-B14F-4D97-AF65-F5344CB8AC3E}">
        <p14:creationId xmlns:p14="http://schemas.microsoft.com/office/powerpoint/2010/main" val="534099626"/>
      </p:ext>
    </p:extLst>
  </p:cSld>
  <p:clrMapOvr>
    <a:masterClrMapping/>
  </p:clrMapOvr>
  <p:transition spd="slow">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Lifting example </a:t>
            </a:r>
            <a:r>
              <a:rPr lang="en-US" altLang="en-US" sz="2400">
                <a:ea typeface="ＭＳ Ｐゴシック" pitchFamily="34" charset="-128"/>
              </a:rPr>
              <a:t>(abstract the data structure)</a:t>
            </a:r>
          </a:p>
        </p:txBody>
      </p:sp>
      <p:sp>
        <p:nvSpPr>
          <p:cNvPr id="16388" name="Rectangle 3"/>
          <p:cNvSpPr>
            <a:spLocks noGrp="1" noChangeArrowheads="1"/>
          </p:cNvSpPr>
          <p:nvPr>
            <p:ph idx="1"/>
          </p:nvPr>
        </p:nvSpPr>
        <p:spPr/>
        <p:txBody>
          <a:bodyPr/>
          <a:lstStyle/>
          <a:p>
            <a:pPr eaLnBrk="1" hangingPunct="1">
              <a:lnSpc>
                <a:spcPct val="80000"/>
              </a:lnSpc>
              <a:buFontTx/>
              <a:buNone/>
              <a:defRPr/>
            </a:pPr>
            <a:endParaRPr lang="en-US" sz="1800" b="1" dirty="0"/>
          </a:p>
          <a:p>
            <a:pPr eaLnBrk="1" hangingPunct="1">
              <a:lnSpc>
                <a:spcPct val="80000"/>
              </a:lnSpc>
              <a:buFontTx/>
              <a:buNone/>
              <a:defRPr/>
            </a:pPr>
            <a:r>
              <a:rPr lang="en-US" sz="2000" b="1" dirty="0"/>
              <a:t>// </a:t>
            </a:r>
            <a:r>
              <a:rPr lang="en-US" sz="2000" i="1" dirty="0"/>
              <a:t>pseudo-code  for a more general version of  both algorithms</a:t>
            </a:r>
          </a:p>
          <a:p>
            <a:pPr eaLnBrk="1" hangingPunct="1">
              <a:lnSpc>
                <a:spcPct val="80000"/>
              </a:lnSpc>
              <a:buFontTx/>
              <a:buNone/>
              <a:defRPr/>
            </a:pPr>
            <a:endParaRPr lang="en-US" sz="1000" b="1" dirty="0"/>
          </a:p>
          <a:p>
            <a:pPr lvl="1" eaLnBrk="1" hangingPunct="1">
              <a:lnSpc>
                <a:spcPct val="80000"/>
              </a:lnSpc>
              <a:buFontTx/>
              <a:buNone/>
              <a:defRPr/>
            </a:pPr>
            <a:r>
              <a:rPr lang="en-US" sz="2000" b="1" i="1" dirty="0" err="1"/>
              <a:t>int</a:t>
            </a:r>
            <a:r>
              <a:rPr lang="en-US" sz="2000" b="1" i="1" dirty="0"/>
              <a:t> sum(data)	// </a:t>
            </a:r>
            <a:r>
              <a:rPr lang="en-US" sz="2000" i="1" dirty="0"/>
              <a:t>somehow parameterize with the data structure</a:t>
            </a:r>
            <a:endParaRPr lang="en-US" sz="2000" b="1" i="1" dirty="0"/>
          </a:p>
          <a:p>
            <a:pPr lvl="1" eaLnBrk="1" hangingPunct="1">
              <a:lnSpc>
                <a:spcPct val="80000"/>
              </a:lnSpc>
              <a:buFontTx/>
              <a:buNone/>
              <a:defRPr/>
            </a:pPr>
            <a:r>
              <a:rPr lang="en-US" sz="2000" b="1" i="1" dirty="0"/>
              <a:t>{</a:t>
            </a:r>
          </a:p>
          <a:p>
            <a:pPr lvl="1" eaLnBrk="1" hangingPunct="1">
              <a:lnSpc>
                <a:spcPct val="80000"/>
              </a:lnSpc>
              <a:buFontTx/>
              <a:buNone/>
              <a:defRPr/>
            </a:pPr>
            <a:r>
              <a:rPr lang="en-US" sz="2000" b="1" i="1" dirty="0"/>
              <a:t>	</a:t>
            </a:r>
            <a:r>
              <a:rPr lang="en-US" sz="2000" b="1" i="1" dirty="0" err="1"/>
              <a:t>int</a:t>
            </a:r>
            <a:r>
              <a:rPr lang="en-US" sz="2000" b="1" i="1" dirty="0"/>
              <a:t> s = 0;			// </a:t>
            </a:r>
            <a:r>
              <a:rPr lang="en-US" sz="2000" i="1" dirty="0"/>
              <a:t>initialize</a:t>
            </a:r>
          </a:p>
          <a:p>
            <a:pPr lvl="1" eaLnBrk="1" hangingPunct="1">
              <a:lnSpc>
                <a:spcPct val="80000"/>
              </a:lnSpc>
              <a:buFontTx/>
              <a:buNone/>
              <a:defRPr/>
            </a:pPr>
            <a:r>
              <a:rPr lang="en-US" sz="2000" b="1" i="1" dirty="0"/>
              <a:t>	while (not at end) {		// </a:t>
            </a:r>
            <a:r>
              <a:rPr lang="en-US" sz="2000" i="1" dirty="0"/>
              <a:t>loop through all elements</a:t>
            </a:r>
          </a:p>
          <a:p>
            <a:pPr lvl="1" eaLnBrk="1" hangingPunct="1">
              <a:lnSpc>
                <a:spcPct val="80000"/>
              </a:lnSpc>
              <a:buFontTx/>
              <a:buNone/>
              <a:defRPr/>
            </a:pPr>
            <a:r>
              <a:rPr lang="en-US" sz="2000" b="1" i="1" dirty="0"/>
              <a:t>		    s = s + get value;	// </a:t>
            </a:r>
            <a:r>
              <a:rPr lang="en-US" sz="2000" i="1" dirty="0"/>
              <a:t>compute sum</a:t>
            </a:r>
          </a:p>
          <a:p>
            <a:pPr lvl="1" eaLnBrk="1" hangingPunct="1">
              <a:lnSpc>
                <a:spcPct val="80000"/>
              </a:lnSpc>
              <a:buFontTx/>
              <a:buNone/>
              <a:defRPr/>
            </a:pPr>
            <a:r>
              <a:rPr lang="en-US" sz="2000" b="1" i="1" dirty="0"/>
              <a:t>		    get next data element;</a:t>
            </a:r>
          </a:p>
          <a:p>
            <a:pPr lvl="1" eaLnBrk="1" hangingPunct="1">
              <a:lnSpc>
                <a:spcPct val="80000"/>
              </a:lnSpc>
              <a:buFontTx/>
              <a:buNone/>
              <a:defRPr/>
            </a:pPr>
            <a:r>
              <a:rPr lang="en-US" sz="2000" b="1" i="1" dirty="0"/>
              <a:t>	}</a:t>
            </a:r>
          </a:p>
          <a:p>
            <a:pPr lvl="1" eaLnBrk="1" hangingPunct="1">
              <a:lnSpc>
                <a:spcPct val="80000"/>
              </a:lnSpc>
              <a:buFontTx/>
              <a:buNone/>
              <a:defRPr/>
            </a:pPr>
            <a:r>
              <a:rPr lang="en-US" sz="2000" b="1" i="1" dirty="0"/>
              <a:t>	return s;			// </a:t>
            </a:r>
            <a:r>
              <a:rPr lang="en-US" sz="2000" i="1" dirty="0"/>
              <a:t>return result</a:t>
            </a:r>
          </a:p>
          <a:p>
            <a:pPr lvl="1" eaLnBrk="1" hangingPunct="1">
              <a:lnSpc>
                <a:spcPct val="80000"/>
              </a:lnSpc>
              <a:buFontTx/>
              <a:buNone/>
              <a:defRPr/>
            </a:pPr>
            <a:r>
              <a:rPr lang="en-US" sz="2000" b="1" i="1" dirty="0"/>
              <a:t>}</a:t>
            </a:r>
          </a:p>
          <a:p>
            <a:pPr eaLnBrk="1" hangingPunct="1">
              <a:lnSpc>
                <a:spcPct val="80000"/>
              </a:lnSpc>
              <a:buFontTx/>
              <a:buNone/>
              <a:defRPr/>
            </a:pPr>
            <a:endParaRPr lang="en-US" sz="2000" b="1" i="1" dirty="0"/>
          </a:p>
          <a:p>
            <a:pPr eaLnBrk="1" hangingPunct="1">
              <a:lnSpc>
                <a:spcPct val="80000"/>
              </a:lnSpc>
              <a:defRPr/>
            </a:pPr>
            <a:r>
              <a:rPr lang="en-US" dirty="0"/>
              <a:t>We need three operations (on the data structure):</a:t>
            </a:r>
          </a:p>
          <a:p>
            <a:pPr lvl="1" eaLnBrk="1" hangingPunct="1">
              <a:lnSpc>
                <a:spcPct val="80000"/>
              </a:lnSpc>
              <a:defRPr/>
            </a:pPr>
            <a:r>
              <a:rPr lang="en-US" sz="1800" dirty="0"/>
              <a:t>not at end</a:t>
            </a:r>
          </a:p>
          <a:p>
            <a:pPr lvl="1" eaLnBrk="1" hangingPunct="1">
              <a:lnSpc>
                <a:spcPct val="80000"/>
              </a:lnSpc>
              <a:defRPr/>
            </a:pPr>
            <a:r>
              <a:rPr lang="en-US" sz="1800" dirty="0"/>
              <a:t>get value</a:t>
            </a:r>
          </a:p>
          <a:p>
            <a:pPr lvl="1" eaLnBrk="1" hangingPunct="1">
              <a:lnSpc>
                <a:spcPct val="80000"/>
              </a:lnSpc>
              <a:defRPr/>
            </a:pPr>
            <a:r>
              <a:rPr lang="en-US" sz="1800" dirty="0"/>
              <a:t>get next data element</a:t>
            </a:r>
          </a:p>
          <a:p>
            <a:pPr eaLnBrk="1" hangingPunct="1">
              <a:lnSpc>
                <a:spcPct val="80000"/>
              </a:lnSpc>
              <a:buFontTx/>
              <a:buNone/>
              <a:defRPr/>
            </a:pPr>
            <a:endParaRPr lang="en-US" sz="2000" b="1" dirty="0"/>
          </a:p>
        </p:txBody>
      </p:sp>
      <p:sp>
        <p:nvSpPr>
          <p:cNvPr id="16386"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52CFB9F-10C5-4D40-94C8-9C22B466E124}" type="slidenum">
              <a:rPr lang="en-US" altLang="en-US" sz="1400">
                <a:latin typeface="Arial" panose="020B0604020202020204" pitchFamily="34" charset="0"/>
              </a:rPr>
              <a:pPr eaLnBrk="1" hangingPunct="1">
                <a:spcBef>
                  <a:spcPct val="0"/>
                </a:spcBef>
                <a:buClrTx/>
                <a:buSzTx/>
                <a:buFontTx/>
                <a:buNone/>
              </a:pPr>
              <a:t>92</a:t>
            </a:fld>
            <a:endParaRPr lang="en-US" altLang="en-US" sz="1400">
              <a:latin typeface="Arial" panose="020B0604020202020204" pitchFamily="34" charset="0"/>
            </a:endParaRPr>
          </a:p>
        </p:txBody>
      </p:sp>
    </p:spTree>
    <p:extLst>
      <p:ext uri="{BB962C8B-B14F-4D97-AF65-F5344CB8AC3E}">
        <p14:creationId xmlns:p14="http://schemas.microsoft.com/office/powerpoint/2010/main" val="542360020"/>
      </p:ext>
    </p:extLst>
  </p:cSld>
  <p:clrMapOvr>
    <a:masterClrMapping/>
  </p:clrMapOvr>
  <p:transition spd="slow">
    <p:wip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Lifting example </a:t>
            </a:r>
            <a:r>
              <a:rPr lang="en-US" altLang="en-US" sz="2400">
                <a:ea typeface="ＭＳ Ｐゴシック" pitchFamily="34" charset="-128"/>
              </a:rPr>
              <a:t>(STL version)</a:t>
            </a:r>
          </a:p>
        </p:txBody>
      </p:sp>
      <p:sp>
        <p:nvSpPr>
          <p:cNvPr id="20484" name="Rectangle 3"/>
          <p:cNvSpPr>
            <a:spLocks noGrp="1" noChangeArrowheads="1"/>
          </p:cNvSpPr>
          <p:nvPr>
            <p:ph idx="1"/>
          </p:nvPr>
        </p:nvSpPr>
        <p:spPr/>
        <p:txBody>
          <a:bodyPr/>
          <a:lstStyle/>
          <a:p>
            <a:pPr eaLnBrk="1" hangingPunct="1">
              <a:lnSpc>
                <a:spcPct val="80000"/>
              </a:lnSpc>
              <a:buFontTx/>
              <a:buNone/>
              <a:defRPr/>
            </a:pPr>
            <a:r>
              <a:rPr lang="en-US" altLang="en-US" sz="2000" b="1">
                <a:ea typeface="ＭＳ Ｐゴシック" pitchFamily="34" charset="-128"/>
              </a:rPr>
              <a:t>// </a:t>
            </a:r>
            <a:r>
              <a:rPr lang="en-US" altLang="en-US" sz="2000" i="1">
                <a:ea typeface="ＭＳ Ｐゴシック" pitchFamily="34" charset="-128"/>
              </a:rPr>
              <a:t>Concrete STL-style code  for a more general version of both algorithms</a:t>
            </a:r>
          </a:p>
          <a:p>
            <a:pPr eaLnBrk="1" hangingPunct="1">
              <a:lnSpc>
                <a:spcPct val="80000"/>
              </a:lnSpc>
              <a:buFontTx/>
              <a:buNone/>
              <a:defRPr/>
            </a:pPr>
            <a:endParaRPr lang="en-US" altLang="en-US" sz="1000" b="1" i="1">
              <a:ea typeface="ＭＳ Ｐゴシック" pitchFamily="34" charset="-128"/>
            </a:endParaRPr>
          </a:p>
          <a:p>
            <a:pPr eaLnBrk="1" hangingPunct="1">
              <a:lnSpc>
                <a:spcPct val="80000"/>
              </a:lnSpc>
              <a:buFontTx/>
              <a:buNone/>
              <a:defRPr/>
            </a:pPr>
            <a:r>
              <a:rPr lang="en-US" altLang="en-US" sz="2000" b="1">
                <a:ea typeface="ＭＳ Ｐゴシック" pitchFamily="34" charset="-128"/>
              </a:rPr>
              <a:t>template&lt;class Iter, class T&gt; 	// </a:t>
            </a:r>
            <a:r>
              <a:rPr lang="en-US" altLang="en-US" sz="2000" i="1">
                <a:ea typeface="ＭＳ Ｐゴシック" pitchFamily="34" charset="-128"/>
              </a:rPr>
              <a:t>Iter should be an Input_iterator</a:t>
            </a:r>
          </a:p>
          <a:p>
            <a:pPr eaLnBrk="1" hangingPunct="1">
              <a:lnSpc>
                <a:spcPct val="80000"/>
              </a:lnSpc>
              <a:buFontTx/>
              <a:buNone/>
              <a:defRPr/>
            </a:pPr>
            <a:r>
              <a:rPr lang="en-US" altLang="en-US" sz="2000">
                <a:ea typeface="ＭＳ Ｐゴシック" pitchFamily="34" charset="-128"/>
              </a:rPr>
              <a:t>					// </a:t>
            </a:r>
            <a:r>
              <a:rPr lang="en-US" altLang="en-US" sz="2000" i="1">
                <a:ea typeface="ＭＳ Ｐゴシック" pitchFamily="34" charset="-128"/>
              </a:rPr>
              <a:t>T should be something we can + and =</a:t>
            </a:r>
          </a:p>
          <a:p>
            <a:pPr eaLnBrk="1" hangingPunct="1">
              <a:lnSpc>
                <a:spcPct val="80000"/>
              </a:lnSpc>
              <a:buFontTx/>
              <a:buNone/>
              <a:defRPr/>
            </a:pPr>
            <a:r>
              <a:rPr lang="en-US" altLang="en-US" sz="2000" b="1">
                <a:ea typeface="ＭＳ Ｐゴシック" pitchFamily="34" charset="-128"/>
              </a:rPr>
              <a:t>T sum(Iter first, Iter last, T s)	// </a:t>
            </a:r>
            <a:r>
              <a:rPr lang="en-US" altLang="en-US" sz="2000" i="1">
                <a:ea typeface="ＭＳ Ｐゴシック" pitchFamily="34" charset="-128"/>
              </a:rPr>
              <a:t>T is the </a:t>
            </a:r>
            <a:r>
              <a:rPr lang="ja-JP" altLang="en-US" sz="2000" i="1">
                <a:ea typeface="ＭＳ Ｐゴシック" pitchFamily="34" charset="-128"/>
              </a:rPr>
              <a:t>“</a:t>
            </a:r>
            <a:r>
              <a:rPr lang="en-US" altLang="ja-JP" sz="2000" i="1">
                <a:ea typeface="ＭＳ Ｐゴシック" pitchFamily="34" charset="-128"/>
              </a:rPr>
              <a:t>accumulator type</a:t>
            </a:r>
            <a:r>
              <a:rPr lang="ja-JP" altLang="en-US" sz="2000" i="1">
                <a:ea typeface="ＭＳ Ｐゴシック" pitchFamily="34" charset="-128"/>
              </a:rPr>
              <a:t>”</a:t>
            </a:r>
            <a:endParaRPr lang="en-US" altLang="ja-JP" sz="2000" i="1">
              <a:ea typeface="ＭＳ Ｐゴシック" pitchFamily="34" charset="-128"/>
            </a:endParaRP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while (first!=last) {</a:t>
            </a:r>
          </a:p>
          <a:p>
            <a:pPr eaLnBrk="1" hangingPunct="1">
              <a:lnSpc>
                <a:spcPct val="80000"/>
              </a:lnSpc>
              <a:buFontTx/>
              <a:buNone/>
              <a:defRPr/>
            </a:pPr>
            <a:r>
              <a:rPr lang="en-US" altLang="en-US" sz="2000" b="1">
                <a:ea typeface="ＭＳ Ｐゴシック" pitchFamily="34" charset="-128"/>
              </a:rPr>
              <a:t>		s = s + *first;</a:t>
            </a:r>
            <a:endParaRPr lang="en-US" altLang="en-US" sz="2000" i="1">
              <a:ea typeface="ＭＳ Ｐゴシック" pitchFamily="34" charset="-128"/>
            </a:endParaRPr>
          </a:p>
          <a:p>
            <a:pPr eaLnBrk="1" hangingPunct="1">
              <a:lnSpc>
                <a:spcPct val="80000"/>
              </a:lnSpc>
              <a:buFontTx/>
              <a:buNone/>
              <a:defRPr/>
            </a:pPr>
            <a:r>
              <a:rPr lang="en-US" altLang="en-US" sz="2000" b="1">
                <a:ea typeface="ＭＳ Ｐゴシック" pitchFamily="34" charset="-128"/>
              </a:rPr>
              <a:t>		++first;</a:t>
            </a:r>
          </a:p>
          <a:p>
            <a:pPr eaLnBrk="1" hangingPunct="1">
              <a:lnSpc>
                <a:spcPct val="80000"/>
              </a:lnSpc>
              <a:buFontTx/>
              <a:buNone/>
              <a:defRPr/>
            </a:pPr>
            <a:r>
              <a:rPr lang="en-US" altLang="en-US" sz="2000" b="1">
                <a:ea typeface="ＭＳ Ｐゴシック" pitchFamily="34" charset="-128"/>
              </a:rPr>
              <a:t>	}</a:t>
            </a:r>
          </a:p>
          <a:p>
            <a:pPr eaLnBrk="1" hangingPunct="1">
              <a:lnSpc>
                <a:spcPct val="80000"/>
              </a:lnSpc>
              <a:buFontTx/>
              <a:buNone/>
              <a:defRPr/>
            </a:pPr>
            <a:r>
              <a:rPr lang="en-US" altLang="en-US" sz="2000" b="1">
                <a:ea typeface="ＭＳ Ｐゴシック" pitchFamily="34" charset="-128"/>
              </a:rPr>
              <a:t>	return s;</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defRPr/>
            </a:pPr>
            <a:r>
              <a:rPr lang="en-US" altLang="en-US">
                <a:ea typeface="ＭＳ Ｐゴシック" pitchFamily="34" charset="-128"/>
              </a:rPr>
              <a:t>Let the user initialize the accumulator</a:t>
            </a:r>
          </a:p>
          <a:p>
            <a:pPr lvl="1" eaLnBrk="1" hangingPunct="1">
              <a:lnSpc>
                <a:spcPct val="80000"/>
              </a:lnSpc>
              <a:buFontTx/>
              <a:buNone/>
              <a:defRPr/>
            </a:pPr>
            <a:r>
              <a:rPr lang="en-US" altLang="en-US" sz="2000" b="1">
                <a:ea typeface="Times New Roman" pitchFamily="18" charset="0"/>
              </a:rPr>
              <a:t>float a[] = { 1,2,3,4,5,6,7,8 }; </a:t>
            </a:r>
          </a:p>
          <a:p>
            <a:pPr lvl="1" eaLnBrk="1" hangingPunct="1">
              <a:lnSpc>
                <a:spcPct val="80000"/>
              </a:lnSpc>
              <a:buFontTx/>
              <a:buNone/>
              <a:defRPr/>
            </a:pPr>
            <a:r>
              <a:rPr lang="en-US" altLang="en-US" sz="2000" b="1">
                <a:ea typeface="Times New Roman" pitchFamily="18" charset="0"/>
              </a:rPr>
              <a:t>double d = 0;</a:t>
            </a:r>
          </a:p>
          <a:p>
            <a:pPr lvl="1" eaLnBrk="1" hangingPunct="1">
              <a:lnSpc>
                <a:spcPct val="80000"/>
              </a:lnSpc>
              <a:buFontTx/>
              <a:buNone/>
              <a:defRPr/>
            </a:pPr>
            <a:r>
              <a:rPr lang="en-US" altLang="en-US" sz="2000" b="1">
                <a:ea typeface="Times New Roman" pitchFamily="18" charset="0"/>
              </a:rPr>
              <a:t>d = sum(a,a+sizeof(a)/sizeof(*a),d);</a:t>
            </a:r>
          </a:p>
        </p:txBody>
      </p:sp>
      <p:sp>
        <p:nvSpPr>
          <p:cNvPr id="2048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A9149A1A-037C-4506-A35F-86F6ACB6019F}" type="slidenum">
              <a:rPr lang="en-US" altLang="en-US" sz="1400">
                <a:latin typeface="Arial" panose="020B0604020202020204" pitchFamily="34" charset="0"/>
              </a:rPr>
              <a:pPr eaLnBrk="1" hangingPunct="1">
                <a:spcBef>
                  <a:spcPct val="0"/>
                </a:spcBef>
                <a:buClrTx/>
                <a:buSzTx/>
                <a:buFontTx/>
                <a:buNone/>
              </a:pPr>
              <a:t>93</a:t>
            </a:fld>
            <a:endParaRPr lang="en-US" altLang="en-US" sz="1400">
              <a:latin typeface="Arial" panose="020B0604020202020204" pitchFamily="34" charset="0"/>
            </a:endParaRPr>
          </a:p>
        </p:txBody>
      </p:sp>
    </p:spTree>
    <p:extLst>
      <p:ext uri="{BB962C8B-B14F-4D97-AF65-F5344CB8AC3E}">
        <p14:creationId xmlns:p14="http://schemas.microsoft.com/office/powerpoint/2010/main" val="790169023"/>
      </p:ext>
    </p:extLst>
  </p:cSld>
  <p:clrMapOvr>
    <a:masterClrMapping/>
  </p:clrMapOvr>
  <p:transition spd="slow">
    <p:wip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Lifting example</a:t>
            </a:r>
          </a:p>
        </p:txBody>
      </p:sp>
      <p:sp>
        <p:nvSpPr>
          <p:cNvPr id="22532"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Almost the standard library accumulate</a:t>
            </a:r>
          </a:p>
          <a:p>
            <a:pPr lvl="1" eaLnBrk="1" hangingPunct="1">
              <a:lnSpc>
                <a:spcPct val="80000"/>
              </a:lnSpc>
              <a:defRPr/>
            </a:pPr>
            <a:r>
              <a:rPr lang="en-US" altLang="en-US">
                <a:ea typeface="Times New Roman" pitchFamily="18" charset="0"/>
              </a:rPr>
              <a:t>I </a:t>
            </a:r>
            <a:r>
              <a:rPr lang="en-US" altLang="en-US" sz="2000">
                <a:ea typeface="Times New Roman" pitchFamily="18" charset="0"/>
              </a:rPr>
              <a:t>simplified</a:t>
            </a:r>
            <a:r>
              <a:rPr lang="en-US" altLang="en-US">
                <a:ea typeface="Times New Roman" pitchFamily="18" charset="0"/>
              </a:rPr>
              <a:t> a bit for terseness</a:t>
            </a:r>
            <a:br>
              <a:rPr lang="en-US" altLang="en-US">
                <a:ea typeface="Times New Roman" pitchFamily="18" charset="0"/>
              </a:rPr>
            </a:br>
            <a:r>
              <a:rPr lang="en-US" altLang="en-US">
                <a:ea typeface="Times New Roman" pitchFamily="18" charset="0"/>
              </a:rPr>
              <a:t>(see 21.5 for more generality and more details)</a:t>
            </a:r>
          </a:p>
          <a:p>
            <a:pPr eaLnBrk="1" hangingPunct="1">
              <a:lnSpc>
                <a:spcPct val="80000"/>
              </a:lnSpc>
              <a:defRPr/>
            </a:pPr>
            <a:r>
              <a:rPr lang="en-US" altLang="en-US">
                <a:ea typeface="ＭＳ Ｐゴシック" pitchFamily="34" charset="-128"/>
              </a:rPr>
              <a:t>Works for</a:t>
            </a:r>
          </a:p>
          <a:p>
            <a:pPr lvl="1" eaLnBrk="1" hangingPunct="1">
              <a:lnSpc>
                <a:spcPct val="80000"/>
              </a:lnSpc>
              <a:defRPr/>
            </a:pPr>
            <a:r>
              <a:rPr lang="en-US" altLang="en-US" sz="2000">
                <a:ea typeface="Times New Roman" pitchFamily="18" charset="0"/>
              </a:rPr>
              <a:t>arrays</a:t>
            </a:r>
          </a:p>
          <a:p>
            <a:pPr lvl="1" eaLnBrk="1" hangingPunct="1">
              <a:lnSpc>
                <a:spcPct val="80000"/>
              </a:lnSpc>
              <a:defRPr/>
            </a:pPr>
            <a:r>
              <a:rPr lang="en-US" altLang="en-US" sz="2000" b="1">
                <a:ea typeface="Times New Roman" pitchFamily="18" charset="0"/>
              </a:rPr>
              <a:t>vector</a:t>
            </a:r>
            <a:r>
              <a:rPr lang="en-US" altLang="en-US" sz="2000">
                <a:ea typeface="Times New Roman" pitchFamily="18" charset="0"/>
              </a:rPr>
              <a:t>s</a:t>
            </a:r>
          </a:p>
          <a:p>
            <a:pPr lvl="1" eaLnBrk="1" hangingPunct="1">
              <a:lnSpc>
                <a:spcPct val="80000"/>
              </a:lnSpc>
              <a:defRPr/>
            </a:pPr>
            <a:r>
              <a:rPr lang="en-US" altLang="en-US" sz="2000" b="1">
                <a:ea typeface="Times New Roman" pitchFamily="18" charset="0"/>
              </a:rPr>
              <a:t>list</a:t>
            </a:r>
            <a:r>
              <a:rPr lang="en-US" altLang="en-US" sz="2000">
                <a:ea typeface="Times New Roman" pitchFamily="18" charset="0"/>
              </a:rPr>
              <a:t>s</a:t>
            </a:r>
          </a:p>
          <a:p>
            <a:pPr lvl="1" eaLnBrk="1" hangingPunct="1">
              <a:lnSpc>
                <a:spcPct val="80000"/>
              </a:lnSpc>
              <a:defRPr/>
            </a:pPr>
            <a:r>
              <a:rPr lang="en-US" altLang="en-US" sz="2000" b="1">
                <a:ea typeface="Times New Roman" pitchFamily="18" charset="0"/>
              </a:rPr>
              <a:t>istream</a:t>
            </a:r>
            <a:r>
              <a:rPr lang="en-US" altLang="en-US" sz="2000">
                <a:ea typeface="Times New Roman" pitchFamily="18" charset="0"/>
              </a:rPr>
              <a:t>s</a:t>
            </a:r>
          </a:p>
          <a:p>
            <a:pPr lvl="1" eaLnBrk="1" hangingPunct="1">
              <a:lnSpc>
                <a:spcPct val="80000"/>
              </a:lnSpc>
              <a:defRPr/>
            </a:pPr>
            <a:r>
              <a:rPr lang="en-US" altLang="en-US" sz="2000">
                <a:ea typeface="Times New Roman" pitchFamily="18" charset="0"/>
              </a:rPr>
              <a:t>…</a:t>
            </a:r>
          </a:p>
          <a:p>
            <a:pPr eaLnBrk="1" hangingPunct="1">
              <a:lnSpc>
                <a:spcPct val="80000"/>
              </a:lnSpc>
              <a:defRPr/>
            </a:pPr>
            <a:r>
              <a:rPr lang="en-US" altLang="en-US">
                <a:ea typeface="ＭＳ Ｐゴシック" pitchFamily="34" charset="-128"/>
              </a:rPr>
              <a:t>Runs as fast as </a:t>
            </a:r>
            <a:r>
              <a:rPr lang="ja-JP" altLang="en-US">
                <a:ea typeface="ＭＳ Ｐゴシック" pitchFamily="34" charset="-128"/>
              </a:rPr>
              <a:t>“</a:t>
            </a:r>
            <a:r>
              <a:rPr lang="en-US" altLang="ja-JP">
                <a:ea typeface="ＭＳ Ｐゴシック" pitchFamily="34" charset="-128"/>
              </a:rPr>
              <a:t>hand-crafted</a:t>
            </a:r>
            <a:r>
              <a:rPr lang="ja-JP" altLang="en-US">
                <a:ea typeface="ＭＳ Ｐゴシック" pitchFamily="34" charset="-128"/>
              </a:rPr>
              <a:t>”</a:t>
            </a:r>
            <a:r>
              <a:rPr lang="en-US" altLang="ja-JP">
                <a:ea typeface="ＭＳ Ｐゴシック" pitchFamily="34" charset="-128"/>
              </a:rPr>
              <a:t> code</a:t>
            </a:r>
          </a:p>
          <a:p>
            <a:pPr lvl="1" eaLnBrk="1" hangingPunct="1">
              <a:lnSpc>
                <a:spcPct val="80000"/>
              </a:lnSpc>
              <a:defRPr/>
            </a:pPr>
            <a:r>
              <a:rPr lang="en-US" altLang="en-US" sz="2000">
                <a:ea typeface="Times New Roman" pitchFamily="18" charset="0"/>
              </a:rPr>
              <a:t>Given decent inlining</a:t>
            </a:r>
          </a:p>
          <a:p>
            <a:pPr eaLnBrk="1" hangingPunct="1">
              <a:lnSpc>
                <a:spcPct val="80000"/>
              </a:lnSpc>
              <a:defRPr/>
            </a:pPr>
            <a:r>
              <a:rPr lang="en-US" altLang="en-US">
                <a:ea typeface="ＭＳ Ｐゴシック" pitchFamily="34" charset="-128"/>
              </a:rPr>
              <a:t>The code</a:t>
            </a:r>
            <a:r>
              <a:rPr lang="ja-JP" altLang="en-US">
                <a:ea typeface="ＭＳ Ｐゴシック" pitchFamily="34" charset="-128"/>
              </a:rPr>
              <a:t>’</a:t>
            </a:r>
            <a:r>
              <a:rPr lang="en-US" altLang="ja-JP">
                <a:ea typeface="ＭＳ Ｐゴシック" pitchFamily="34" charset="-128"/>
              </a:rPr>
              <a:t>s requirements on its data has become explicit</a:t>
            </a:r>
          </a:p>
          <a:p>
            <a:pPr lvl="1" eaLnBrk="1" hangingPunct="1">
              <a:lnSpc>
                <a:spcPct val="80000"/>
              </a:lnSpc>
              <a:defRPr/>
            </a:pPr>
            <a:r>
              <a:rPr lang="en-US" altLang="en-US" sz="2000">
                <a:ea typeface="Times New Roman" pitchFamily="18" charset="0"/>
              </a:rPr>
              <a:t>We understand the code better</a:t>
            </a:r>
          </a:p>
        </p:txBody>
      </p:sp>
      <p:sp>
        <p:nvSpPr>
          <p:cNvPr id="2253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831D3E4-4043-44D4-B09D-E20B1B00283B}" type="slidenum">
              <a:rPr lang="en-US" altLang="en-US" sz="1400">
                <a:latin typeface="Arial" panose="020B0604020202020204" pitchFamily="34" charset="0"/>
              </a:rPr>
              <a:pPr eaLnBrk="1" hangingPunct="1">
                <a:spcBef>
                  <a:spcPct val="0"/>
                </a:spcBef>
                <a:buClrTx/>
                <a:buSzTx/>
                <a:buFontTx/>
                <a:buNone/>
              </a:pPr>
              <a:t>94</a:t>
            </a:fld>
            <a:endParaRPr lang="en-US" altLang="en-US" sz="1400">
              <a:latin typeface="Arial" panose="020B0604020202020204" pitchFamily="34" charset="0"/>
            </a:endParaRPr>
          </a:p>
        </p:txBody>
      </p:sp>
      <p:sp>
        <p:nvSpPr>
          <p:cNvPr id="15365" name="Line 5"/>
          <p:cNvSpPr>
            <a:spLocks noChangeShapeType="1"/>
          </p:cNvSpPr>
          <p:nvPr/>
        </p:nvSpPr>
        <p:spPr bwMode="auto">
          <a:xfrm flipH="1">
            <a:off x="5410200" y="4114800"/>
            <a:ext cx="4495800" cy="1143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52063601"/>
      </p:ext>
    </p:extLst>
  </p:cSld>
  <p:clrMapOvr>
    <a:masterClrMapping/>
  </p:clrMapOvr>
  <p:transition spd="slow">
    <p:wip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mtClean="0">
                <a:ea typeface="ＭＳ Ｐゴシック" pitchFamily="34" charset="-128"/>
              </a:rPr>
              <a:t>Function objects</a:t>
            </a:r>
          </a:p>
        </p:txBody>
      </p:sp>
      <p:sp>
        <p:nvSpPr>
          <p:cNvPr id="3" name="Content Placeholder 2"/>
          <p:cNvSpPr>
            <a:spLocks noGrp="1"/>
          </p:cNvSpPr>
          <p:nvPr>
            <p:ph idx="1"/>
          </p:nvPr>
        </p:nvSpPr>
        <p:spPr/>
        <p:txBody>
          <a:bodyPr/>
          <a:lstStyle/>
          <a:p>
            <a:pPr>
              <a:buFont typeface="Wingdings" charset="0"/>
              <a:buChar char="n"/>
              <a:defRPr/>
            </a:pPr>
            <a:r>
              <a:rPr lang="en-US" dirty="0">
                <a:latin typeface="Times New Roman" charset="0"/>
                <a:cs typeface="Times New Roman" charset="0"/>
              </a:rPr>
              <a:t>A concrete example using state</a:t>
            </a:r>
          </a:p>
          <a:p>
            <a:pPr>
              <a:buFont typeface="Wingdings" charset="0"/>
              <a:buChar char="n"/>
              <a:defRPr/>
            </a:pPr>
            <a:endParaRPr lang="en-US" sz="1800" dirty="0">
              <a:latin typeface="Times New Roman" charset="0"/>
              <a:cs typeface="Times New Roman" charset="0"/>
            </a:endParaRPr>
          </a:p>
          <a:p>
            <a:pPr lvl="1">
              <a:buFont typeface="Wingdings" charset="0"/>
              <a:buNone/>
              <a:defRPr/>
            </a:pPr>
            <a:r>
              <a:rPr lang="en-US" sz="2000" b="1" dirty="0">
                <a:latin typeface="Times New Roman" charset="0"/>
                <a:cs typeface="Times New Roman" charset="0"/>
              </a:rPr>
              <a:t>template&lt;class T&gt; </a:t>
            </a:r>
            <a:r>
              <a:rPr lang="en-US" sz="2000" b="1" dirty="0" err="1">
                <a:latin typeface="Times New Roman" charset="0"/>
                <a:cs typeface="Times New Roman" charset="0"/>
              </a:rPr>
              <a:t>struct</a:t>
            </a:r>
            <a:r>
              <a:rPr lang="en-US" sz="2000" b="1" dirty="0">
                <a:latin typeface="Times New Roman" charset="0"/>
                <a:cs typeface="Times New Roman" charset="0"/>
              </a:rPr>
              <a:t> </a:t>
            </a:r>
            <a:r>
              <a:rPr lang="en-US" sz="2000" b="1" dirty="0" err="1">
                <a:latin typeface="Times New Roman" charset="0"/>
                <a:cs typeface="Times New Roman" charset="0"/>
              </a:rPr>
              <a:t>Less_than</a:t>
            </a:r>
            <a:r>
              <a:rPr lang="en-US" sz="2000" b="1" dirty="0">
                <a:latin typeface="Times New Roman" charset="0"/>
                <a:cs typeface="Times New Roman" charset="0"/>
              </a:rPr>
              <a:t> {</a:t>
            </a:r>
          </a:p>
          <a:p>
            <a:pPr lvl="1">
              <a:buFont typeface="Wingdings" charset="0"/>
              <a:buNone/>
              <a:defRPr/>
            </a:pPr>
            <a:r>
              <a:rPr lang="en-US" sz="2000" b="1" dirty="0">
                <a:latin typeface="Times New Roman" charset="0"/>
                <a:cs typeface="Times New Roman" charset="0"/>
              </a:rPr>
              <a:t>	T </a:t>
            </a:r>
            <a:r>
              <a:rPr lang="en-US" sz="2000" b="1" dirty="0" err="1">
                <a:latin typeface="Times New Roman" charset="0"/>
                <a:cs typeface="Times New Roman" charset="0"/>
              </a:rPr>
              <a:t>val</a:t>
            </a:r>
            <a:r>
              <a:rPr lang="en-US" sz="2000" b="1" dirty="0">
                <a:latin typeface="Times New Roman" charset="0"/>
                <a:cs typeface="Times New Roman" charset="0"/>
              </a:rPr>
              <a:t>;	// </a:t>
            </a:r>
            <a:r>
              <a:rPr lang="en-US" sz="2000" i="1" dirty="0">
                <a:latin typeface="Times New Roman" charset="0"/>
                <a:cs typeface="Times New Roman" charset="0"/>
              </a:rPr>
              <a:t>value to compare with</a:t>
            </a:r>
          </a:p>
          <a:p>
            <a:pPr lvl="1">
              <a:buFont typeface="Wingdings" charset="0"/>
              <a:buNone/>
              <a:defRPr/>
            </a:pPr>
            <a:r>
              <a:rPr lang="en-US" sz="2000" b="1" dirty="0">
                <a:latin typeface="Times New Roman" charset="0"/>
                <a:cs typeface="Times New Roman" charset="0"/>
              </a:rPr>
              <a:t>	</a:t>
            </a:r>
            <a:r>
              <a:rPr lang="en-US" sz="2000" b="1" dirty="0" err="1">
                <a:latin typeface="Times New Roman" charset="0"/>
                <a:cs typeface="Times New Roman" charset="0"/>
              </a:rPr>
              <a:t>Less_than</a:t>
            </a:r>
            <a:r>
              <a:rPr lang="en-US" sz="2000" b="1" dirty="0">
                <a:latin typeface="Times New Roman" charset="0"/>
                <a:cs typeface="Times New Roman" charset="0"/>
              </a:rPr>
              <a:t>(T&amp; x) :</a:t>
            </a:r>
            <a:r>
              <a:rPr lang="en-US" sz="2000" b="1" dirty="0" err="1">
                <a:latin typeface="Times New Roman" charset="0"/>
                <a:cs typeface="Times New Roman" charset="0"/>
              </a:rPr>
              <a:t>val</a:t>
            </a:r>
            <a:r>
              <a:rPr lang="en-US" sz="2000" b="1" dirty="0">
                <a:latin typeface="Times New Roman" charset="0"/>
                <a:cs typeface="Times New Roman" charset="0"/>
              </a:rPr>
              <a:t>(x) { }</a:t>
            </a:r>
          </a:p>
          <a:p>
            <a:pPr lvl="1">
              <a:buFont typeface="Wingdings" charset="0"/>
              <a:buNone/>
              <a:defRPr/>
            </a:pPr>
            <a:r>
              <a:rPr lang="en-US" sz="2000" b="1" dirty="0">
                <a:latin typeface="Times New Roman" charset="0"/>
                <a:cs typeface="Times New Roman" charset="0"/>
              </a:rPr>
              <a:t>	</a:t>
            </a:r>
            <a:r>
              <a:rPr lang="en-US" sz="2000" b="1" dirty="0" err="1">
                <a:latin typeface="Times New Roman" charset="0"/>
                <a:cs typeface="Times New Roman" charset="0"/>
              </a:rPr>
              <a:t>bool</a:t>
            </a:r>
            <a:r>
              <a:rPr lang="en-US" sz="2000" b="1" dirty="0">
                <a:latin typeface="Times New Roman" charset="0"/>
                <a:cs typeface="Times New Roman" charset="0"/>
              </a:rPr>
              <a:t> operator()(</a:t>
            </a:r>
            <a:r>
              <a:rPr lang="en-US" sz="2000" b="1" dirty="0" err="1">
                <a:latin typeface="Times New Roman" charset="0"/>
                <a:cs typeface="Times New Roman" charset="0"/>
              </a:rPr>
              <a:t>const</a:t>
            </a:r>
            <a:r>
              <a:rPr lang="en-US" sz="2000" b="1" dirty="0">
                <a:latin typeface="Times New Roman" charset="0"/>
                <a:cs typeface="Times New Roman" charset="0"/>
              </a:rPr>
              <a:t> T&amp; x) </a:t>
            </a:r>
            <a:r>
              <a:rPr lang="en-US" sz="2000" b="1" dirty="0" err="1">
                <a:latin typeface="Times New Roman" charset="0"/>
                <a:cs typeface="Times New Roman" charset="0"/>
              </a:rPr>
              <a:t>const</a:t>
            </a:r>
            <a:r>
              <a:rPr lang="en-US" sz="2000" b="1" dirty="0">
                <a:latin typeface="Times New Roman" charset="0"/>
                <a:cs typeface="Times New Roman" charset="0"/>
              </a:rPr>
              <a:t> { return x &lt; </a:t>
            </a:r>
            <a:r>
              <a:rPr lang="en-US" sz="2000" b="1" dirty="0" err="1">
                <a:latin typeface="Times New Roman" charset="0"/>
                <a:cs typeface="Times New Roman" charset="0"/>
              </a:rPr>
              <a:t>val</a:t>
            </a:r>
            <a:r>
              <a:rPr lang="en-US" sz="2000" b="1" dirty="0">
                <a:latin typeface="Times New Roman" charset="0"/>
                <a:cs typeface="Times New Roman" charset="0"/>
              </a:rPr>
              <a:t>; }</a:t>
            </a:r>
          </a:p>
          <a:p>
            <a:pPr lvl="1">
              <a:buFont typeface="Wingdings" charset="0"/>
              <a:buNone/>
              <a:defRPr/>
            </a:pPr>
            <a:r>
              <a:rPr lang="en-US" sz="2000" b="1" dirty="0">
                <a:latin typeface="Times New Roman" charset="0"/>
                <a:cs typeface="Times New Roman" charset="0"/>
              </a:rPr>
              <a:t>};</a:t>
            </a:r>
          </a:p>
          <a:p>
            <a:pPr lvl="1">
              <a:buFont typeface="Wingdings" charset="0"/>
              <a:buNone/>
              <a:defRPr/>
            </a:pPr>
            <a:endParaRPr lang="en-US" sz="2000" b="1" dirty="0">
              <a:latin typeface="Times New Roman" charset="0"/>
              <a:cs typeface="Times New Roman" charset="0"/>
            </a:endParaRPr>
          </a:p>
          <a:p>
            <a:pPr lvl="1">
              <a:buFont typeface="Wingdings" charset="0"/>
              <a:buNone/>
              <a:defRPr/>
            </a:pPr>
            <a:r>
              <a:rPr lang="en-US" sz="2000" b="1" dirty="0">
                <a:latin typeface="Times New Roman" charset="0"/>
                <a:cs typeface="Times New Roman" charset="0"/>
              </a:rPr>
              <a:t>// </a:t>
            </a:r>
            <a:r>
              <a:rPr lang="en-US" sz="2000" i="1" dirty="0">
                <a:latin typeface="Times New Roman" charset="0"/>
                <a:cs typeface="Times New Roman" charset="0"/>
              </a:rPr>
              <a:t>find x&lt;43 in vector&lt;</a:t>
            </a:r>
            <a:r>
              <a:rPr lang="en-US" sz="2000" i="1" dirty="0" err="1">
                <a:latin typeface="Times New Roman" charset="0"/>
                <a:cs typeface="Times New Roman" charset="0"/>
              </a:rPr>
              <a:t>int</a:t>
            </a:r>
            <a:r>
              <a:rPr lang="en-US" sz="2000" i="1" dirty="0">
                <a:latin typeface="Times New Roman" charset="0"/>
                <a:cs typeface="Times New Roman" charset="0"/>
              </a:rPr>
              <a:t>&gt; :</a:t>
            </a:r>
          </a:p>
          <a:p>
            <a:pPr lvl="1">
              <a:buFont typeface="Wingdings" charset="0"/>
              <a:buNone/>
              <a:defRPr/>
            </a:pPr>
            <a:r>
              <a:rPr lang="en-US" sz="2000" b="1" dirty="0">
                <a:latin typeface="Times New Roman" charset="0"/>
                <a:cs typeface="Times New Roman" charset="0"/>
              </a:rPr>
              <a:t>p=</a:t>
            </a:r>
            <a:r>
              <a:rPr lang="en-US" sz="2000" b="1" dirty="0" err="1">
                <a:latin typeface="Times New Roman" charset="0"/>
                <a:cs typeface="Times New Roman" charset="0"/>
              </a:rPr>
              <a:t>find_if</a:t>
            </a:r>
            <a:r>
              <a:rPr lang="en-US" sz="2000" b="1" dirty="0">
                <a:latin typeface="Times New Roman" charset="0"/>
                <a:cs typeface="Times New Roman" charset="0"/>
              </a:rPr>
              <a:t>(</a:t>
            </a:r>
            <a:r>
              <a:rPr lang="en-US" sz="2000" b="1" dirty="0" err="1">
                <a:latin typeface="Times New Roman" charset="0"/>
                <a:cs typeface="Times New Roman" charset="0"/>
              </a:rPr>
              <a:t>v.begin</a:t>
            </a:r>
            <a:r>
              <a:rPr lang="en-US" sz="2000" b="1" dirty="0">
                <a:latin typeface="Times New Roman" charset="0"/>
                <a:cs typeface="Times New Roman" charset="0"/>
              </a:rPr>
              <a:t>(), </a:t>
            </a:r>
            <a:r>
              <a:rPr lang="en-US" sz="2000" b="1" dirty="0" err="1">
                <a:latin typeface="Times New Roman" charset="0"/>
                <a:cs typeface="Times New Roman" charset="0"/>
              </a:rPr>
              <a:t>v.end</a:t>
            </a:r>
            <a:r>
              <a:rPr lang="en-US" sz="2000" b="1" dirty="0">
                <a:latin typeface="Times New Roman" charset="0"/>
                <a:cs typeface="Times New Roman" charset="0"/>
              </a:rPr>
              <a:t>(), </a:t>
            </a:r>
            <a:r>
              <a:rPr lang="en-US" sz="2000" b="1" dirty="0" err="1">
                <a:latin typeface="Times New Roman" charset="0"/>
                <a:cs typeface="Times New Roman" charset="0"/>
              </a:rPr>
              <a:t>Less_than</a:t>
            </a:r>
            <a:r>
              <a:rPr lang="en-US" sz="2000" b="1" dirty="0">
                <a:latin typeface="Times New Roman" charset="0"/>
                <a:cs typeface="Times New Roman" charset="0"/>
              </a:rPr>
              <a:t>(43)); </a:t>
            </a:r>
            <a:endParaRPr lang="en-US" sz="2000" i="1" dirty="0">
              <a:latin typeface="Times New Roman" charset="0"/>
              <a:cs typeface="Times New Roman" charset="0"/>
            </a:endParaRPr>
          </a:p>
          <a:p>
            <a:pPr lvl="1">
              <a:buFont typeface="Wingdings" charset="0"/>
              <a:buNone/>
              <a:defRPr/>
            </a:pPr>
            <a:endParaRPr lang="en-US" sz="2000" i="1" dirty="0">
              <a:latin typeface="Times New Roman" charset="0"/>
              <a:cs typeface="Times New Roman" charset="0"/>
            </a:endParaRPr>
          </a:p>
          <a:p>
            <a:pPr lvl="1">
              <a:buFont typeface="Wingdings" charset="0"/>
              <a:buNone/>
              <a:defRPr/>
            </a:pPr>
            <a:r>
              <a:rPr lang="en-US" sz="2000" b="1" dirty="0">
                <a:latin typeface="Times New Roman" charset="0"/>
                <a:cs typeface="Times New Roman" charset="0"/>
              </a:rPr>
              <a:t>// </a:t>
            </a:r>
            <a:r>
              <a:rPr lang="en-US" sz="2000" i="1" dirty="0">
                <a:latin typeface="Times New Roman" charset="0"/>
                <a:cs typeface="Times New Roman" charset="0"/>
              </a:rPr>
              <a:t>find x&lt;</a:t>
            </a:r>
            <a:r>
              <a:rPr lang="en-US" sz="2000" dirty="0">
                <a:latin typeface="Times New Roman" charset="0"/>
                <a:cs typeface="Times New Roman" charset="0"/>
              </a:rPr>
              <a:t>"perfection" </a:t>
            </a:r>
            <a:r>
              <a:rPr lang="en-US" sz="2000" i="1" dirty="0">
                <a:latin typeface="Times New Roman" charset="0"/>
                <a:cs typeface="Times New Roman" charset="0"/>
              </a:rPr>
              <a:t>in list&lt;string&gt;:</a:t>
            </a:r>
          </a:p>
          <a:p>
            <a:pPr lvl="1">
              <a:buFont typeface="Wingdings" charset="0"/>
              <a:buNone/>
              <a:defRPr/>
            </a:pPr>
            <a:r>
              <a:rPr lang="en-US" sz="2000" b="1" dirty="0">
                <a:latin typeface="Times New Roman" charset="0"/>
                <a:cs typeface="Times New Roman" charset="0"/>
              </a:rPr>
              <a:t>q=</a:t>
            </a:r>
            <a:r>
              <a:rPr lang="en-US" sz="2000" b="1" dirty="0" err="1">
                <a:latin typeface="Times New Roman" charset="0"/>
                <a:cs typeface="Times New Roman" charset="0"/>
              </a:rPr>
              <a:t>find_if</a:t>
            </a:r>
            <a:r>
              <a:rPr lang="en-US" sz="2000" b="1" dirty="0">
                <a:latin typeface="Times New Roman" charset="0"/>
                <a:cs typeface="Times New Roman" charset="0"/>
              </a:rPr>
              <a:t>(</a:t>
            </a:r>
            <a:r>
              <a:rPr lang="en-US" sz="2000" b="1" dirty="0" err="1">
                <a:latin typeface="Times New Roman" charset="0"/>
                <a:cs typeface="Times New Roman" charset="0"/>
              </a:rPr>
              <a:t>ls.begin</a:t>
            </a:r>
            <a:r>
              <a:rPr lang="en-US" sz="2000" b="1" dirty="0">
                <a:latin typeface="Times New Roman" charset="0"/>
                <a:cs typeface="Times New Roman" charset="0"/>
              </a:rPr>
              <a:t>(), </a:t>
            </a:r>
            <a:r>
              <a:rPr lang="en-US" sz="2000" b="1" dirty="0" err="1">
                <a:latin typeface="Times New Roman" charset="0"/>
                <a:cs typeface="Times New Roman" charset="0"/>
              </a:rPr>
              <a:t>ls.end</a:t>
            </a:r>
            <a:r>
              <a:rPr lang="en-US" sz="2000" b="1" dirty="0">
                <a:latin typeface="Times New Roman" charset="0"/>
                <a:cs typeface="Times New Roman" charset="0"/>
              </a:rPr>
              <a:t>(), </a:t>
            </a:r>
            <a:r>
              <a:rPr lang="en-US" sz="2000" b="1" dirty="0" err="1">
                <a:latin typeface="Times New Roman" charset="0"/>
                <a:cs typeface="Times New Roman" charset="0"/>
              </a:rPr>
              <a:t>Less_than</a:t>
            </a:r>
            <a:r>
              <a:rPr lang="en-US" sz="2000" b="1" dirty="0">
                <a:latin typeface="Times New Roman" charset="0"/>
                <a:cs typeface="Times New Roman" charset="0"/>
              </a:rPr>
              <a:t>("perfection")); </a:t>
            </a:r>
            <a:endParaRPr lang="en-US" sz="2000" i="1" dirty="0">
              <a:latin typeface="Times New Roman" charset="0"/>
              <a:cs typeface="Times New Roman" charset="0"/>
            </a:endParaRPr>
          </a:p>
          <a:p>
            <a:pPr>
              <a:buFont typeface="Wingdings" charset="0"/>
              <a:buChar char="n"/>
              <a:defRPr/>
            </a:pPr>
            <a:endParaRPr lang="en-US" dirty="0">
              <a:latin typeface="Times New Roman" charset="0"/>
              <a:cs typeface="Times New Roman" charset="0"/>
            </a:endParaRP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F76CAFD-1B51-4687-A2EA-3EA5A5F448B3}" type="slidenum">
              <a:rPr lang="en-US" altLang="en-US" sz="1400">
                <a:latin typeface="Arial" panose="020B0604020202020204" pitchFamily="34" charset="0"/>
              </a:rPr>
              <a:pPr eaLnBrk="1" hangingPunct="1">
                <a:spcBef>
                  <a:spcPct val="0"/>
                </a:spcBef>
                <a:buClrTx/>
                <a:buSzTx/>
                <a:buFontTx/>
                <a:buNone/>
              </a:pPr>
              <a:t>95</a:t>
            </a:fld>
            <a:endParaRPr lang="en-US" altLang="en-US" sz="1400">
              <a:latin typeface="Arial" panose="020B0604020202020204" pitchFamily="34" charset="0"/>
            </a:endParaRPr>
          </a:p>
        </p:txBody>
      </p:sp>
    </p:spTree>
    <p:extLst>
      <p:ext uri="{BB962C8B-B14F-4D97-AF65-F5344CB8AC3E}">
        <p14:creationId xmlns:p14="http://schemas.microsoft.com/office/powerpoint/2010/main" val="2622040941"/>
      </p:ext>
    </p:extLst>
  </p:cSld>
  <p:clrMapOvr>
    <a:masterClrMapping/>
  </p:clrMapOvr>
  <p:transition spd="slow">
    <p:wip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Function objects</a:t>
            </a:r>
          </a:p>
        </p:txBody>
      </p:sp>
      <p:sp>
        <p:nvSpPr>
          <p:cNvPr id="31747" name="Rectangle 3"/>
          <p:cNvSpPr>
            <a:spLocks noGrp="1" noChangeArrowheads="1"/>
          </p:cNvSpPr>
          <p:nvPr>
            <p:ph idx="1"/>
          </p:nvPr>
        </p:nvSpPr>
        <p:spPr/>
        <p:txBody>
          <a:bodyPr/>
          <a:lstStyle/>
          <a:p>
            <a:pPr eaLnBrk="1" hangingPunct="1">
              <a:defRPr/>
            </a:pPr>
            <a:r>
              <a:rPr lang="en-US" altLang="en-US">
                <a:ea typeface="ＭＳ Ｐゴシック" pitchFamily="34" charset="-128"/>
              </a:rPr>
              <a:t>A very efficient technique</a:t>
            </a:r>
          </a:p>
          <a:p>
            <a:pPr lvl="1" eaLnBrk="1" hangingPunct="1">
              <a:defRPr/>
            </a:pPr>
            <a:r>
              <a:rPr lang="en-US" altLang="en-US" sz="2000">
                <a:ea typeface="Times New Roman" pitchFamily="18" charset="0"/>
              </a:rPr>
              <a:t>inlining very easy</a:t>
            </a:r>
          </a:p>
          <a:p>
            <a:pPr lvl="2" eaLnBrk="1" hangingPunct="1">
              <a:defRPr/>
            </a:pPr>
            <a:r>
              <a:rPr lang="en-US" altLang="en-US" sz="1800">
                <a:ea typeface="Times New Roman" pitchFamily="18" charset="0"/>
              </a:rPr>
              <a:t>and effective with current compilers</a:t>
            </a:r>
          </a:p>
          <a:p>
            <a:pPr lvl="1" eaLnBrk="1" hangingPunct="1">
              <a:defRPr/>
            </a:pPr>
            <a:r>
              <a:rPr lang="en-US" altLang="en-US" sz="2000">
                <a:ea typeface="Times New Roman" pitchFamily="18" charset="0"/>
              </a:rPr>
              <a:t>Faster than equivalent function</a:t>
            </a:r>
          </a:p>
          <a:p>
            <a:pPr lvl="2" eaLnBrk="1" hangingPunct="1">
              <a:defRPr/>
            </a:pPr>
            <a:r>
              <a:rPr lang="en-US" altLang="en-US" sz="1800">
                <a:ea typeface="Times New Roman" pitchFamily="18" charset="0"/>
              </a:rPr>
              <a:t>And sometimes you can</a:t>
            </a:r>
            <a:r>
              <a:rPr lang="ja-JP" altLang="en-US" sz="1800">
                <a:ea typeface="ＭＳ Ｐゴシック" pitchFamily="34" charset="-128"/>
              </a:rPr>
              <a:t>’</a:t>
            </a:r>
            <a:r>
              <a:rPr lang="en-US" altLang="ja-JP" sz="1800">
                <a:ea typeface="ＭＳ Ｐゴシック" pitchFamily="34" charset="-128"/>
              </a:rPr>
              <a:t>t write an equivalent function</a:t>
            </a:r>
          </a:p>
          <a:p>
            <a:pPr eaLnBrk="1" hangingPunct="1">
              <a:defRPr/>
            </a:pPr>
            <a:r>
              <a:rPr lang="en-US" altLang="en-US">
                <a:ea typeface="ＭＳ Ｐゴシック" pitchFamily="34" charset="-128"/>
              </a:rPr>
              <a:t>The main method of policy parameterization in the STL</a:t>
            </a:r>
          </a:p>
          <a:p>
            <a:pPr eaLnBrk="1" hangingPunct="1">
              <a:defRPr/>
            </a:pPr>
            <a:r>
              <a:rPr lang="en-US" altLang="en-US">
                <a:ea typeface="ＭＳ Ｐゴシック" pitchFamily="34" charset="-128"/>
              </a:rPr>
              <a:t>Key to emulating functional programming techniques in C++</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E98BD4A-4005-4C8D-A844-1CD0A78E2858}" type="slidenum">
              <a:rPr lang="en-US" altLang="en-US" sz="1400">
                <a:latin typeface="Arial" panose="020B0604020202020204" pitchFamily="34" charset="0"/>
              </a:rPr>
              <a:pPr eaLnBrk="1" hangingPunct="1">
                <a:spcBef>
                  <a:spcPct val="0"/>
                </a:spcBef>
                <a:buClrTx/>
                <a:buSzTx/>
                <a:buFontTx/>
                <a:buNone/>
              </a:pPr>
              <a:t>96</a:t>
            </a:fld>
            <a:endParaRPr lang="en-US" altLang="en-US" sz="1400">
              <a:latin typeface="Arial" panose="020B0604020202020204" pitchFamily="34" charset="0"/>
            </a:endParaRPr>
          </a:p>
        </p:txBody>
      </p:sp>
    </p:spTree>
    <p:extLst>
      <p:ext uri="{BB962C8B-B14F-4D97-AF65-F5344CB8AC3E}">
        <p14:creationId xmlns:p14="http://schemas.microsoft.com/office/powerpoint/2010/main" val="3472420297"/>
      </p:ext>
    </p:extLst>
  </p:cSld>
  <p:clrMapOvr>
    <a:masterClrMapping/>
  </p:clrMapOvr>
  <p:transition spd="slow">
    <p:wip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Policy parameterization</a:t>
            </a:r>
          </a:p>
        </p:txBody>
      </p:sp>
      <p:sp>
        <p:nvSpPr>
          <p:cNvPr id="23555" name="Rectangle 3"/>
          <p:cNvSpPr>
            <a:spLocks noGrp="1" noChangeArrowheads="1"/>
          </p:cNvSpPr>
          <p:nvPr>
            <p:ph idx="1"/>
          </p:nvPr>
        </p:nvSpPr>
        <p:spPr/>
        <p:txBody>
          <a:bodyPr/>
          <a:lstStyle/>
          <a:p>
            <a:pPr eaLnBrk="1" hangingPunct="1">
              <a:defRPr/>
            </a:pPr>
            <a:r>
              <a:rPr lang="en-US" altLang="en-US">
                <a:ea typeface="ＭＳ Ｐゴシック" pitchFamily="34" charset="-128"/>
              </a:rPr>
              <a:t>Whenever you have a useful algorithm, you eventually want to parameterize it by a </a:t>
            </a:r>
            <a:r>
              <a:rPr lang="ja-JP" altLang="en-US">
                <a:ea typeface="ＭＳ Ｐゴシック" pitchFamily="34" charset="-128"/>
              </a:rPr>
              <a:t>“</a:t>
            </a:r>
            <a:r>
              <a:rPr lang="en-US" altLang="ja-JP">
                <a:ea typeface="ＭＳ Ｐゴシック" pitchFamily="34" charset="-128"/>
              </a:rPr>
              <a:t>policy</a:t>
            </a:r>
            <a:r>
              <a:rPr lang="ja-JP" altLang="en-US">
                <a:ea typeface="ＭＳ Ｐゴシック" pitchFamily="34" charset="-128"/>
              </a:rPr>
              <a:t>”</a:t>
            </a:r>
            <a:r>
              <a:rPr lang="en-US" altLang="ja-JP">
                <a:ea typeface="ＭＳ Ｐゴシック" pitchFamily="34" charset="-128"/>
              </a:rPr>
              <a:t>.</a:t>
            </a:r>
          </a:p>
          <a:p>
            <a:pPr lvl="1" eaLnBrk="1" hangingPunct="1">
              <a:defRPr/>
            </a:pPr>
            <a:r>
              <a:rPr lang="en-US" altLang="en-US" sz="2000">
                <a:ea typeface="Times New Roman" pitchFamily="18" charset="0"/>
              </a:rPr>
              <a:t>For example, we need to parameterize sort by the comparison criteria</a:t>
            </a:r>
          </a:p>
          <a:p>
            <a:pPr eaLnBrk="1" hangingPunct="1">
              <a:buFontTx/>
              <a:buNone/>
              <a:defRPr/>
            </a:pPr>
            <a:endParaRPr lang="en-US" altLang="en-US" sz="1000">
              <a:ea typeface="ＭＳ Ｐゴシック" pitchFamily="34" charset="-128"/>
            </a:endParaRPr>
          </a:p>
          <a:p>
            <a:pPr eaLnBrk="1" hangingPunct="1">
              <a:buFontTx/>
              <a:buNone/>
              <a:defRPr/>
            </a:pPr>
            <a:r>
              <a:rPr lang="en-US" altLang="en-US" sz="2000" b="1">
                <a:ea typeface="ＭＳ Ｐゴシック" pitchFamily="34" charset="-128"/>
              </a:rPr>
              <a:t>struct Record {</a:t>
            </a:r>
          </a:p>
          <a:p>
            <a:pPr eaLnBrk="1" hangingPunct="1">
              <a:buFontTx/>
              <a:buNone/>
              <a:defRPr/>
            </a:pPr>
            <a:r>
              <a:rPr lang="en-US" altLang="en-US" sz="2000" b="1">
                <a:ea typeface="ＭＳ Ｐゴシック" pitchFamily="34" charset="-128"/>
              </a:rPr>
              <a:t>	string name;		// </a:t>
            </a:r>
            <a:r>
              <a:rPr lang="en-US" altLang="en-US" sz="2000" i="1">
                <a:ea typeface="ＭＳ Ｐゴシック" pitchFamily="34" charset="-128"/>
              </a:rPr>
              <a:t>standard string for ease of use</a:t>
            </a:r>
          </a:p>
          <a:p>
            <a:pPr eaLnBrk="1" hangingPunct="1">
              <a:buFontTx/>
              <a:buNone/>
              <a:defRPr/>
            </a:pPr>
            <a:r>
              <a:rPr lang="en-US" altLang="en-US" sz="2000" b="1">
                <a:ea typeface="ＭＳ Ｐゴシック" pitchFamily="34" charset="-128"/>
              </a:rPr>
              <a:t>	char addr[24];	// </a:t>
            </a:r>
            <a:r>
              <a:rPr lang="en-US" altLang="en-US" sz="2000" i="1">
                <a:ea typeface="ＭＳ Ｐゴシック" pitchFamily="34" charset="-128"/>
              </a:rPr>
              <a:t>old C-style string to match database layout</a:t>
            </a:r>
          </a:p>
          <a:p>
            <a:pPr eaLnBrk="1" hangingPunct="1">
              <a:buFontTx/>
              <a:buNone/>
              <a:defRPr/>
            </a:pPr>
            <a:r>
              <a:rPr lang="en-US" altLang="en-US" sz="2000">
                <a:ea typeface="ＭＳ Ｐゴシック" pitchFamily="34" charset="-128"/>
              </a:rPr>
              <a:t>	</a:t>
            </a:r>
            <a:r>
              <a:rPr lang="en-US" altLang="en-US" sz="2000" b="1">
                <a:ea typeface="ＭＳ Ｐゴシック" pitchFamily="34" charset="-128"/>
              </a:rPr>
              <a:t>// </a:t>
            </a:r>
            <a:r>
              <a:rPr lang="en-US" altLang="en-US" sz="2000">
                <a:ea typeface="ＭＳ Ｐゴシック" pitchFamily="34" charset="-128"/>
              </a:rPr>
              <a:t>…</a:t>
            </a:r>
          </a:p>
          <a:p>
            <a:pPr eaLnBrk="1" hangingPunct="1">
              <a:buFontTx/>
              <a:buNone/>
              <a:defRPr/>
            </a:pPr>
            <a:r>
              <a:rPr lang="en-US" altLang="en-US" sz="2000" b="1">
                <a:ea typeface="ＭＳ Ｐゴシック" pitchFamily="34" charset="-128"/>
              </a:rPr>
              <a:t>};</a:t>
            </a:r>
          </a:p>
          <a:p>
            <a:pPr eaLnBrk="1" hangingPunct="1">
              <a:buFontTx/>
              <a:buNone/>
              <a:defRPr/>
            </a:pPr>
            <a:endParaRPr lang="en-US" altLang="en-US" sz="1000" b="1">
              <a:ea typeface="ＭＳ Ｐゴシック" pitchFamily="34" charset="-128"/>
            </a:endParaRPr>
          </a:p>
          <a:p>
            <a:pPr eaLnBrk="1" hangingPunct="1">
              <a:buFontTx/>
              <a:buNone/>
              <a:defRPr/>
            </a:pPr>
            <a:r>
              <a:rPr lang="en-US" altLang="en-US" sz="2000" b="1">
                <a:ea typeface="ＭＳ Ｐゴシック" pitchFamily="34" charset="-128"/>
              </a:rPr>
              <a:t>vector&lt;Record&gt; vr;</a:t>
            </a:r>
          </a:p>
          <a:p>
            <a:pPr eaLnBrk="1" hangingPunct="1">
              <a:buFontTx/>
              <a:buNone/>
              <a:defRPr/>
            </a:pPr>
            <a:r>
              <a:rPr lang="en-US" altLang="en-US" sz="2000" b="1">
                <a:ea typeface="ＭＳ Ｐゴシック" pitchFamily="34" charset="-128"/>
              </a:rPr>
              <a:t>// </a:t>
            </a:r>
            <a:r>
              <a:rPr lang="en-US" altLang="en-US" sz="2000">
                <a:ea typeface="ＭＳ Ｐゴシック" pitchFamily="34" charset="-128"/>
              </a:rPr>
              <a:t>…</a:t>
            </a:r>
          </a:p>
          <a:p>
            <a:pPr eaLnBrk="1" hangingPunct="1">
              <a:buFontTx/>
              <a:buNone/>
              <a:defRPr/>
            </a:pPr>
            <a:r>
              <a:rPr lang="en-US" altLang="en-US" sz="2000" b="1">
                <a:ea typeface="ＭＳ Ｐゴシック" pitchFamily="34" charset="-128"/>
              </a:rPr>
              <a:t>sort(vr.begin(), vr.end(), Cmp_by_name());	// </a:t>
            </a:r>
            <a:r>
              <a:rPr lang="en-US" altLang="en-US" sz="2000" i="1">
                <a:ea typeface="ＭＳ Ｐゴシック" pitchFamily="34" charset="-128"/>
              </a:rPr>
              <a:t>sort by</a:t>
            </a:r>
            <a:r>
              <a:rPr lang="en-US" altLang="en-US" sz="2000" b="1" i="1">
                <a:ea typeface="ＭＳ Ｐゴシック" pitchFamily="34" charset="-128"/>
              </a:rPr>
              <a:t> name</a:t>
            </a:r>
          </a:p>
          <a:p>
            <a:pPr eaLnBrk="1" hangingPunct="1">
              <a:buFontTx/>
              <a:buNone/>
              <a:defRPr/>
            </a:pPr>
            <a:r>
              <a:rPr lang="en-US" altLang="en-US" sz="2000" b="1">
                <a:ea typeface="ＭＳ Ｐゴシック" pitchFamily="34" charset="-128"/>
              </a:rPr>
              <a:t>sort(vr.begin(), vr.end(), Cmp_by_addr());	// </a:t>
            </a:r>
            <a:r>
              <a:rPr lang="en-US" altLang="en-US" sz="2000" i="1">
                <a:ea typeface="ＭＳ Ｐゴシック" pitchFamily="34" charset="-128"/>
              </a:rPr>
              <a:t>sort by</a:t>
            </a:r>
            <a:r>
              <a:rPr lang="en-US" altLang="en-US" sz="2000" b="1" i="1">
                <a:ea typeface="ＭＳ Ｐゴシック" pitchFamily="34" charset="-128"/>
              </a:rPr>
              <a:t> addr</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A08A0AA-D498-43AD-A8FF-114C34FD182F}" type="slidenum">
              <a:rPr lang="en-US" altLang="en-US" sz="1400">
                <a:latin typeface="Arial" panose="020B0604020202020204" pitchFamily="34" charset="0"/>
              </a:rPr>
              <a:pPr eaLnBrk="1" hangingPunct="1">
                <a:spcBef>
                  <a:spcPct val="0"/>
                </a:spcBef>
                <a:buClrTx/>
                <a:buSzTx/>
                <a:buFontTx/>
                <a:buNone/>
              </a:pPr>
              <a:t>97</a:t>
            </a:fld>
            <a:endParaRPr lang="en-US" altLang="en-US" sz="1400">
              <a:latin typeface="Arial" panose="020B0604020202020204" pitchFamily="34" charset="0"/>
            </a:endParaRPr>
          </a:p>
        </p:txBody>
      </p:sp>
    </p:spTree>
    <p:extLst>
      <p:ext uri="{BB962C8B-B14F-4D97-AF65-F5344CB8AC3E}">
        <p14:creationId xmlns:p14="http://schemas.microsoft.com/office/powerpoint/2010/main" val="3997848862"/>
      </p:ext>
    </p:extLst>
  </p:cSld>
  <p:clrMapOvr>
    <a:masterClrMapping/>
  </p:clrMapOvr>
  <p:transition spd="slow">
    <p:wip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Comparisons</a:t>
            </a:r>
          </a:p>
        </p:txBody>
      </p:sp>
      <p:sp>
        <p:nvSpPr>
          <p:cNvPr id="24579" name="Rectangle 3"/>
          <p:cNvSpPr>
            <a:spLocks noGrp="1" noChangeArrowheads="1"/>
          </p:cNvSpPr>
          <p:nvPr>
            <p:ph idx="1"/>
          </p:nvPr>
        </p:nvSpPr>
        <p:spPr/>
        <p:txBody>
          <a:bodyPr/>
          <a:lstStyle/>
          <a:p>
            <a:pPr eaLnBrk="1" hangingPunct="1">
              <a:lnSpc>
                <a:spcPct val="80000"/>
              </a:lnSpc>
              <a:buFontTx/>
              <a:buNone/>
              <a:defRPr/>
            </a:pPr>
            <a:r>
              <a:rPr lang="en-US" sz="2000" b="1" dirty="0"/>
              <a:t>// </a:t>
            </a:r>
            <a:r>
              <a:rPr lang="en-US" sz="2000" i="1" dirty="0"/>
              <a:t>Different comparisons for</a:t>
            </a:r>
            <a:r>
              <a:rPr lang="en-US" sz="2000" b="1" i="1" dirty="0"/>
              <a:t> </a:t>
            </a:r>
            <a:r>
              <a:rPr lang="en-US" sz="2000" b="1" i="1" dirty="0" err="1"/>
              <a:t>Rec</a:t>
            </a:r>
            <a:r>
              <a:rPr lang="en-US" sz="2000" b="1" i="1" dirty="0"/>
              <a:t> </a:t>
            </a:r>
            <a:r>
              <a:rPr lang="en-US" sz="2000" i="1" dirty="0"/>
              <a:t>objects</a:t>
            </a:r>
            <a:r>
              <a:rPr lang="en-US" sz="2000" b="1" i="1" dirty="0"/>
              <a:t>:</a:t>
            </a:r>
          </a:p>
          <a:p>
            <a:pPr eaLnBrk="1" hangingPunct="1">
              <a:lnSpc>
                <a:spcPct val="80000"/>
              </a:lnSpc>
              <a:buFontTx/>
              <a:buNone/>
              <a:defRPr/>
            </a:pPr>
            <a:endParaRPr lang="en-US" sz="2000" b="1" dirty="0"/>
          </a:p>
          <a:p>
            <a:pPr eaLnBrk="1" hangingPunct="1">
              <a:lnSpc>
                <a:spcPct val="80000"/>
              </a:lnSpc>
              <a:buFontTx/>
              <a:buNone/>
              <a:defRPr/>
            </a:pPr>
            <a:r>
              <a:rPr lang="en-US" sz="2000" b="1" dirty="0" err="1"/>
              <a:t>struct</a:t>
            </a:r>
            <a:r>
              <a:rPr lang="en-US" sz="2000" b="1" dirty="0"/>
              <a:t>  </a:t>
            </a:r>
            <a:r>
              <a:rPr lang="en-US" sz="2000" b="1" dirty="0" err="1"/>
              <a:t>Cmp_by_name</a:t>
            </a:r>
            <a:r>
              <a:rPr lang="en-US" sz="2000" b="1" dirty="0"/>
              <a:t> {</a:t>
            </a:r>
          </a:p>
          <a:p>
            <a:pPr eaLnBrk="1" hangingPunct="1">
              <a:lnSpc>
                <a:spcPct val="80000"/>
              </a:lnSpc>
              <a:buFontTx/>
              <a:buNone/>
              <a:defRPr/>
            </a:pPr>
            <a:r>
              <a:rPr lang="en-US" sz="2000" b="1" dirty="0"/>
              <a:t>	</a:t>
            </a:r>
            <a:r>
              <a:rPr lang="en-US" sz="2000" b="1" dirty="0" err="1"/>
              <a:t>bool</a:t>
            </a:r>
            <a:r>
              <a:rPr lang="en-US" sz="2000" b="1" dirty="0"/>
              <a:t> operator()(const </a:t>
            </a:r>
            <a:r>
              <a:rPr lang="en-US" sz="2000" b="1" dirty="0" err="1"/>
              <a:t>Rec</a:t>
            </a:r>
            <a:r>
              <a:rPr lang="en-US" sz="2000" b="1" dirty="0"/>
              <a:t>&amp; a, const </a:t>
            </a:r>
            <a:r>
              <a:rPr lang="en-US" sz="2000" b="1" dirty="0" err="1"/>
              <a:t>Rec</a:t>
            </a:r>
            <a:r>
              <a:rPr lang="en-US" sz="2000" b="1" dirty="0"/>
              <a:t>&amp; b) const</a:t>
            </a:r>
          </a:p>
          <a:p>
            <a:pPr eaLnBrk="1" hangingPunct="1">
              <a:lnSpc>
                <a:spcPct val="80000"/>
              </a:lnSpc>
              <a:buFontTx/>
              <a:buNone/>
              <a:defRPr/>
            </a:pPr>
            <a:r>
              <a:rPr lang="en-US" sz="2000" b="1" dirty="0"/>
              <a:t>		{ return a.name &lt; b.name; } 	// </a:t>
            </a:r>
            <a:r>
              <a:rPr lang="en-US" sz="2000" i="1" dirty="0"/>
              <a:t>look at the name field of </a:t>
            </a:r>
            <a:r>
              <a:rPr lang="en-US" sz="2000" i="1" dirty="0" err="1"/>
              <a:t>Rec</a:t>
            </a:r>
            <a:endParaRPr lang="en-US" sz="2000" i="1" dirty="0"/>
          </a:p>
          <a:p>
            <a:pPr eaLnBrk="1" hangingPunct="1">
              <a:lnSpc>
                <a:spcPct val="80000"/>
              </a:lnSpc>
              <a:buFontTx/>
              <a:buNone/>
              <a:defRPr/>
            </a:pPr>
            <a:r>
              <a:rPr lang="en-US" sz="2000" b="1" dirty="0"/>
              <a:t>};</a:t>
            </a:r>
          </a:p>
          <a:p>
            <a:pPr eaLnBrk="1" hangingPunct="1">
              <a:lnSpc>
                <a:spcPct val="80000"/>
              </a:lnSpc>
              <a:buFontTx/>
              <a:buNone/>
              <a:defRPr/>
            </a:pPr>
            <a:endParaRPr lang="en-US" sz="2000" b="1" dirty="0"/>
          </a:p>
          <a:p>
            <a:pPr eaLnBrk="1" hangingPunct="1">
              <a:lnSpc>
                <a:spcPct val="80000"/>
              </a:lnSpc>
              <a:buFontTx/>
              <a:buNone/>
              <a:defRPr/>
            </a:pPr>
            <a:r>
              <a:rPr lang="en-US" sz="2000" b="1" dirty="0" err="1"/>
              <a:t>struct</a:t>
            </a:r>
            <a:r>
              <a:rPr lang="en-US" sz="2000" b="1" dirty="0"/>
              <a:t>  </a:t>
            </a:r>
            <a:r>
              <a:rPr lang="en-US" sz="2000" b="1" dirty="0" err="1"/>
              <a:t>Cmp_by_addr</a:t>
            </a:r>
            <a:r>
              <a:rPr lang="en-US" sz="2000" b="1" dirty="0"/>
              <a:t> {</a:t>
            </a:r>
          </a:p>
          <a:p>
            <a:pPr eaLnBrk="1" hangingPunct="1">
              <a:lnSpc>
                <a:spcPct val="80000"/>
              </a:lnSpc>
              <a:buFontTx/>
              <a:buNone/>
              <a:defRPr/>
            </a:pPr>
            <a:r>
              <a:rPr lang="en-US" sz="2000" b="1" dirty="0"/>
              <a:t>	</a:t>
            </a:r>
            <a:r>
              <a:rPr lang="en-US" sz="2000" b="1" dirty="0" err="1"/>
              <a:t>bool</a:t>
            </a:r>
            <a:r>
              <a:rPr lang="en-US" sz="2000" b="1" dirty="0"/>
              <a:t> operator()(const </a:t>
            </a:r>
            <a:r>
              <a:rPr lang="en-US" sz="2000" b="1" dirty="0" err="1"/>
              <a:t>Rec</a:t>
            </a:r>
            <a:r>
              <a:rPr lang="en-US" sz="2000" b="1" dirty="0"/>
              <a:t>&amp; a, const </a:t>
            </a:r>
            <a:r>
              <a:rPr lang="en-US" sz="2000" b="1" dirty="0" err="1"/>
              <a:t>Rec</a:t>
            </a:r>
            <a:r>
              <a:rPr lang="en-US" sz="2000" b="1" dirty="0"/>
              <a:t>&amp; b) const</a:t>
            </a:r>
          </a:p>
          <a:p>
            <a:pPr eaLnBrk="1" hangingPunct="1">
              <a:lnSpc>
                <a:spcPct val="80000"/>
              </a:lnSpc>
              <a:buFontTx/>
              <a:buNone/>
              <a:defRPr/>
            </a:pPr>
            <a:r>
              <a:rPr lang="en-US" sz="2000" b="1" dirty="0"/>
              <a:t>		{ return 0 &lt; </a:t>
            </a:r>
            <a:r>
              <a:rPr lang="en-US" sz="2000" b="1" dirty="0" err="1"/>
              <a:t>strncmp</a:t>
            </a:r>
            <a:r>
              <a:rPr lang="en-US" sz="2000" b="1" dirty="0"/>
              <a:t>(</a:t>
            </a:r>
            <a:r>
              <a:rPr lang="en-US" sz="2000" b="1" dirty="0" err="1"/>
              <a:t>a.addr</a:t>
            </a:r>
            <a:r>
              <a:rPr lang="en-US" sz="2000" b="1" dirty="0"/>
              <a:t>, </a:t>
            </a:r>
            <a:r>
              <a:rPr lang="en-US" sz="2000" b="1" dirty="0" err="1"/>
              <a:t>b.addr</a:t>
            </a:r>
            <a:r>
              <a:rPr lang="en-US" sz="2000" b="1" dirty="0"/>
              <a:t>, 24); }	// </a:t>
            </a:r>
            <a:r>
              <a:rPr lang="en-US" sz="2000" i="1" dirty="0"/>
              <a:t>correct?</a:t>
            </a:r>
          </a:p>
          <a:p>
            <a:pPr eaLnBrk="1" hangingPunct="1">
              <a:lnSpc>
                <a:spcPct val="80000"/>
              </a:lnSpc>
              <a:buFontTx/>
              <a:buNone/>
              <a:defRPr/>
            </a:pPr>
            <a:r>
              <a:rPr lang="en-US" sz="2000" b="1" dirty="0"/>
              <a:t>};</a:t>
            </a:r>
          </a:p>
          <a:p>
            <a:pPr eaLnBrk="1" hangingPunct="1">
              <a:lnSpc>
                <a:spcPct val="80000"/>
              </a:lnSpc>
              <a:buFontTx/>
              <a:buNone/>
              <a:defRPr/>
            </a:pPr>
            <a:endParaRPr lang="en-US" sz="2000" b="1" dirty="0"/>
          </a:p>
          <a:p>
            <a:pPr eaLnBrk="1" hangingPunct="1">
              <a:lnSpc>
                <a:spcPct val="80000"/>
              </a:lnSpc>
              <a:buFontTx/>
              <a:buNone/>
              <a:defRPr/>
            </a:pPr>
            <a:r>
              <a:rPr lang="en-US" sz="2000" b="1" dirty="0"/>
              <a:t>// </a:t>
            </a:r>
            <a:r>
              <a:rPr lang="en-US" sz="2000" i="1" dirty="0"/>
              <a:t>note how the comparison function objects are used to hide ugly</a:t>
            </a:r>
          </a:p>
          <a:p>
            <a:pPr eaLnBrk="1" hangingPunct="1">
              <a:lnSpc>
                <a:spcPct val="80000"/>
              </a:lnSpc>
              <a:buFontTx/>
              <a:buNone/>
              <a:defRPr/>
            </a:pPr>
            <a:r>
              <a:rPr lang="en-US" sz="2000" b="1" dirty="0"/>
              <a:t>// </a:t>
            </a:r>
            <a:r>
              <a:rPr lang="en-US" sz="2000" i="1" dirty="0"/>
              <a:t>and error-prone code</a:t>
            </a:r>
            <a:r>
              <a:rPr lang="en-US" sz="2000" b="1" i="1" dirty="0"/>
              <a:t> </a:t>
            </a:r>
          </a:p>
          <a:p>
            <a:pPr eaLnBrk="1" hangingPunct="1">
              <a:lnSpc>
                <a:spcPct val="80000"/>
              </a:lnSpc>
              <a:buFontTx/>
              <a:buNone/>
              <a:defRPr/>
            </a:pPr>
            <a:endParaRPr lang="en-US" sz="1800" b="1" dirty="0"/>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F9DFC48-C19C-444A-AABF-5F4811C96CE5}" type="slidenum">
              <a:rPr lang="en-US" altLang="en-US" sz="1400">
                <a:latin typeface="Arial" panose="020B0604020202020204" pitchFamily="34" charset="0"/>
              </a:rPr>
              <a:pPr eaLnBrk="1" hangingPunct="1">
                <a:spcBef>
                  <a:spcPct val="0"/>
                </a:spcBef>
                <a:buClrTx/>
                <a:buSzTx/>
                <a:buFontTx/>
                <a:buNone/>
              </a:pPr>
              <a:t>98</a:t>
            </a:fld>
            <a:endParaRPr lang="en-US" altLang="en-US" sz="1400">
              <a:latin typeface="Arial" panose="020B0604020202020204" pitchFamily="34" charset="0"/>
            </a:endParaRPr>
          </a:p>
        </p:txBody>
      </p:sp>
    </p:spTree>
    <p:extLst>
      <p:ext uri="{BB962C8B-B14F-4D97-AF65-F5344CB8AC3E}">
        <p14:creationId xmlns:p14="http://schemas.microsoft.com/office/powerpoint/2010/main" val="3696214332"/>
      </p:ext>
    </p:extLst>
  </p:cSld>
  <p:clrMapOvr>
    <a:masterClrMapping/>
  </p:clrMapOvr>
  <p:transition spd="slow">
    <p:wip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Policy parameterization</a:t>
            </a:r>
          </a:p>
        </p:txBody>
      </p:sp>
      <p:sp>
        <p:nvSpPr>
          <p:cNvPr id="23555" name="Rectangle 3"/>
          <p:cNvSpPr>
            <a:spLocks noGrp="1" noChangeArrowheads="1"/>
          </p:cNvSpPr>
          <p:nvPr>
            <p:ph idx="1"/>
          </p:nvPr>
        </p:nvSpPr>
        <p:spPr/>
        <p:txBody>
          <a:bodyPr/>
          <a:lstStyle/>
          <a:p>
            <a:pPr eaLnBrk="1" hangingPunct="1">
              <a:defRPr/>
            </a:pPr>
            <a:r>
              <a:rPr lang="en-US" altLang="en-US" dirty="0">
                <a:ea typeface="ＭＳ Ｐゴシック" pitchFamily="34" charset="-128"/>
              </a:rPr>
              <a:t>Whenever you have a useful algorithm, you eventually want to parameterize it by a </a:t>
            </a:r>
            <a:r>
              <a:rPr lang="ja-JP" altLang="en-US" dirty="0">
                <a:ea typeface="ＭＳ Ｐゴシック" pitchFamily="34" charset="-128"/>
              </a:rPr>
              <a:t>“</a:t>
            </a:r>
            <a:r>
              <a:rPr lang="en-US" altLang="ja-JP" dirty="0">
                <a:ea typeface="ＭＳ Ｐゴシック" pitchFamily="34" charset="-128"/>
              </a:rPr>
              <a:t>policy</a:t>
            </a:r>
            <a:r>
              <a:rPr lang="ja-JP" altLang="en-US" dirty="0">
                <a:ea typeface="ＭＳ Ｐゴシック" pitchFamily="34" charset="-128"/>
              </a:rPr>
              <a:t>”</a:t>
            </a:r>
            <a:r>
              <a:rPr lang="en-US" altLang="ja-JP" dirty="0">
                <a:ea typeface="ＭＳ Ｐゴシック" pitchFamily="34" charset="-128"/>
              </a:rPr>
              <a:t>.</a:t>
            </a:r>
          </a:p>
          <a:p>
            <a:pPr lvl="1" eaLnBrk="1" hangingPunct="1">
              <a:defRPr/>
            </a:pPr>
            <a:r>
              <a:rPr lang="en-US" altLang="en-US" sz="2000" dirty="0">
                <a:ea typeface="Times New Roman" pitchFamily="18" charset="0"/>
              </a:rPr>
              <a:t>For example, we need to parameterize sort by the comparison criteria</a:t>
            </a:r>
          </a:p>
          <a:p>
            <a:pPr eaLnBrk="1" hangingPunct="1">
              <a:buFontTx/>
              <a:buNone/>
              <a:defRPr/>
            </a:pPr>
            <a:endParaRPr lang="en-US" altLang="en-US" sz="1000" b="1" dirty="0">
              <a:ea typeface="ＭＳ Ｐゴシック" pitchFamily="34" charset="-128"/>
            </a:endParaRPr>
          </a:p>
          <a:p>
            <a:pPr eaLnBrk="1" hangingPunct="1">
              <a:buFontTx/>
              <a:buNone/>
              <a:defRPr/>
            </a:pPr>
            <a:r>
              <a:rPr lang="en-US" altLang="en-US" sz="2000" b="1" dirty="0">
                <a:ea typeface="ＭＳ Ｐゴシック" pitchFamily="34" charset="-128"/>
              </a:rPr>
              <a:t>vector&lt;Record&gt; </a:t>
            </a:r>
            <a:r>
              <a:rPr lang="en-US" altLang="en-US" sz="2000" b="1" dirty="0" err="1">
                <a:ea typeface="ＭＳ Ｐゴシック" pitchFamily="34" charset="-128"/>
              </a:rPr>
              <a:t>vr</a:t>
            </a:r>
            <a:r>
              <a:rPr lang="en-US" altLang="en-US" sz="2000" b="1" dirty="0">
                <a:ea typeface="ＭＳ Ｐゴシック" pitchFamily="34" charset="-128"/>
              </a:rPr>
              <a:t>;</a:t>
            </a:r>
          </a:p>
          <a:p>
            <a:pPr eaLnBrk="1" hangingPunct="1">
              <a:buFontTx/>
              <a:buNone/>
              <a:defRPr/>
            </a:pPr>
            <a:r>
              <a:rPr lang="en-US" altLang="en-US" sz="2000" b="1" dirty="0">
                <a:ea typeface="ＭＳ Ｐゴシック" pitchFamily="34" charset="-128"/>
              </a:rPr>
              <a:t>// </a:t>
            </a:r>
            <a:r>
              <a:rPr lang="en-US" altLang="en-US" sz="2000"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sort(</a:t>
            </a:r>
            <a:r>
              <a:rPr lang="en-US" altLang="en-US" sz="2000" b="1" dirty="0" err="1">
                <a:ea typeface="ＭＳ Ｐゴシック" pitchFamily="34" charset="-128"/>
              </a:rPr>
              <a:t>vr.begin</a:t>
            </a:r>
            <a:r>
              <a:rPr lang="en-US" altLang="en-US" sz="2000" b="1" dirty="0">
                <a:ea typeface="ＭＳ Ｐゴシック" pitchFamily="34" charset="-128"/>
              </a:rPr>
              <a:t>(), </a:t>
            </a:r>
            <a:r>
              <a:rPr lang="en-US" altLang="en-US" sz="2000" b="1" dirty="0" err="1">
                <a:ea typeface="ＭＳ Ｐゴシック" pitchFamily="34" charset="-128"/>
              </a:rPr>
              <a:t>vr.end</a:t>
            </a:r>
            <a:r>
              <a:rPr lang="en-US" altLang="en-US" sz="2000" b="1" dirty="0">
                <a:ea typeface="ＭＳ Ｐゴシック" pitchFamily="34" charset="-128"/>
              </a:rPr>
              <a:t>(),</a:t>
            </a:r>
          </a:p>
          <a:p>
            <a:pPr eaLnBrk="1" hangingPunct="1">
              <a:lnSpc>
                <a:spcPct val="80000"/>
              </a:lnSpc>
              <a:buFontTx/>
              <a:buNone/>
              <a:defRPr/>
            </a:pPr>
            <a:r>
              <a:rPr lang="en-US" sz="2000" b="1" dirty="0">
                <a:ea typeface="ＭＳ Ｐゴシック" pitchFamily="34" charset="-128"/>
              </a:rPr>
              <a:t>		[] </a:t>
            </a:r>
            <a:r>
              <a:rPr lang="en-US" sz="2000" b="1" dirty="0"/>
              <a:t>(const Rec&amp; a, const Rec&amp; b)</a:t>
            </a:r>
          </a:p>
          <a:p>
            <a:pPr eaLnBrk="1" hangingPunct="1">
              <a:lnSpc>
                <a:spcPct val="80000"/>
              </a:lnSpc>
              <a:buFont typeface="Wingdings" panose="05000000000000000000" pitchFamily="2" charset="2"/>
              <a:buNone/>
              <a:defRPr/>
            </a:pPr>
            <a:r>
              <a:rPr lang="en-US" sz="2000" b="1" dirty="0"/>
              <a:t>			{ return a.name &lt; b.name; }</a:t>
            </a:r>
            <a:r>
              <a:rPr lang="en-US" altLang="en-US" sz="2000" b="1" dirty="0">
                <a:ea typeface="ＭＳ Ｐゴシック" pitchFamily="34" charset="-128"/>
              </a:rPr>
              <a:t> 	// </a:t>
            </a:r>
            <a:r>
              <a:rPr lang="en-US" altLang="en-US" sz="2000" i="1" dirty="0">
                <a:ea typeface="ＭＳ Ｐゴシック" pitchFamily="34" charset="-128"/>
              </a:rPr>
              <a:t>sort by</a:t>
            </a:r>
            <a:r>
              <a:rPr lang="en-US" altLang="en-US" sz="2000" b="1" i="1" dirty="0">
                <a:ea typeface="ＭＳ Ｐゴシック" pitchFamily="34" charset="-128"/>
              </a:rPr>
              <a:t> name</a:t>
            </a:r>
            <a:endParaRPr lang="en-US" sz="2000" b="1" dirty="0"/>
          </a:p>
          <a:p>
            <a:pPr eaLnBrk="1" hangingPunct="1">
              <a:lnSpc>
                <a:spcPct val="80000"/>
              </a:lnSpc>
              <a:buFontTx/>
              <a:buNone/>
              <a:defRPr/>
            </a:pPr>
            <a:r>
              <a:rPr lang="en-US" altLang="en-US" sz="2000" b="1" dirty="0">
                <a:ea typeface="ＭＳ Ｐゴシック" pitchFamily="34" charset="-128"/>
              </a:rPr>
              <a:t>	);</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sort(</a:t>
            </a:r>
            <a:r>
              <a:rPr lang="en-US" altLang="en-US" sz="2000" b="1" dirty="0" err="1">
                <a:ea typeface="ＭＳ Ｐゴシック" pitchFamily="34" charset="-128"/>
              </a:rPr>
              <a:t>vr.begin</a:t>
            </a:r>
            <a:r>
              <a:rPr lang="en-US" altLang="en-US" sz="2000" b="1" dirty="0">
                <a:ea typeface="ＭＳ Ｐゴシック" pitchFamily="34" charset="-128"/>
              </a:rPr>
              <a:t>(), </a:t>
            </a:r>
            <a:r>
              <a:rPr lang="en-US" altLang="en-US" sz="2000" b="1" dirty="0" err="1">
                <a:ea typeface="ＭＳ Ｐゴシック" pitchFamily="34" charset="-128"/>
              </a:rPr>
              <a:t>vr.end</a:t>
            </a:r>
            <a:r>
              <a:rPr lang="en-US" altLang="en-US" sz="2000" b="1" dirty="0">
                <a:ea typeface="ＭＳ Ｐゴシック" pitchFamily="34" charset="-128"/>
              </a:rPr>
              <a:t>(),</a:t>
            </a:r>
          </a:p>
          <a:p>
            <a:pPr eaLnBrk="1" hangingPunct="1">
              <a:lnSpc>
                <a:spcPct val="80000"/>
              </a:lnSpc>
              <a:buFontTx/>
              <a:buNone/>
              <a:defRPr/>
            </a:pPr>
            <a:r>
              <a:rPr lang="en-US" sz="2000" b="1" dirty="0">
                <a:ea typeface="ＭＳ Ｐゴシック" pitchFamily="34" charset="-128"/>
              </a:rPr>
              <a:t>		</a:t>
            </a:r>
            <a:r>
              <a:rPr lang="en-US" sz="2000" b="1" dirty="0"/>
              <a:t>[] (const Rec&amp; a, const Rec&amp; b)</a:t>
            </a:r>
          </a:p>
          <a:p>
            <a:pPr eaLnBrk="1" hangingPunct="1">
              <a:lnSpc>
                <a:spcPct val="80000"/>
              </a:lnSpc>
              <a:buFontTx/>
              <a:buNone/>
              <a:defRPr/>
            </a:pPr>
            <a:r>
              <a:rPr lang="en-US" sz="2000" b="1" dirty="0"/>
              <a:t>			{ return 0 &lt; </a:t>
            </a:r>
            <a:r>
              <a:rPr lang="en-US" sz="2000" b="1" dirty="0" err="1"/>
              <a:t>strncmp</a:t>
            </a:r>
            <a:r>
              <a:rPr lang="en-US" sz="2000" b="1" dirty="0"/>
              <a:t>(</a:t>
            </a:r>
            <a:r>
              <a:rPr lang="en-US" sz="2000" b="1" dirty="0" err="1"/>
              <a:t>a.addr</a:t>
            </a:r>
            <a:r>
              <a:rPr lang="en-US" sz="2000" b="1" dirty="0"/>
              <a:t>, </a:t>
            </a:r>
            <a:r>
              <a:rPr lang="en-US" sz="2000" b="1" dirty="0" err="1"/>
              <a:t>b.addr</a:t>
            </a:r>
            <a:r>
              <a:rPr lang="en-US" sz="2000" b="1" dirty="0"/>
              <a:t>, 24); }</a:t>
            </a:r>
            <a:r>
              <a:rPr lang="en-US" sz="2000" b="1"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sort by</a:t>
            </a:r>
            <a:r>
              <a:rPr lang="en-US" altLang="en-US" sz="2000" b="1" i="1" dirty="0">
                <a:ea typeface="ＭＳ Ｐゴシック" pitchFamily="34" charset="-128"/>
              </a:rPr>
              <a:t> </a:t>
            </a:r>
            <a:r>
              <a:rPr lang="en-US" altLang="en-US" sz="2000" b="1" i="1" dirty="0" err="1">
                <a:ea typeface="ＭＳ Ｐゴシック" pitchFamily="34" charset="-128"/>
              </a:rPr>
              <a:t>addr</a:t>
            </a:r>
            <a:endParaRPr lang="en-US" sz="2000" b="1" dirty="0"/>
          </a:p>
          <a:p>
            <a:pPr eaLnBrk="1" hangingPunct="1">
              <a:lnSpc>
                <a:spcPct val="80000"/>
              </a:lnSpc>
              <a:buFontTx/>
              <a:buNone/>
              <a:defRPr/>
            </a:pPr>
            <a:r>
              <a:rPr lang="en-US" altLang="en-US" sz="2000" b="1" dirty="0">
                <a:ea typeface="ＭＳ Ｐゴシック" pitchFamily="34" charset="-128"/>
              </a:rPr>
              <a:t>	);</a:t>
            </a:r>
            <a:endParaRPr lang="en-US" altLang="en-US" sz="2000" b="1" i="1"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C10B61D-49FD-4F98-859B-B8B9FCD4F8D5}" type="slidenum">
              <a:rPr lang="en-US" altLang="en-US" sz="1400">
                <a:latin typeface="Arial" panose="020B0604020202020204" pitchFamily="34" charset="0"/>
              </a:rPr>
              <a:pPr eaLnBrk="1" hangingPunct="1">
                <a:spcBef>
                  <a:spcPct val="0"/>
                </a:spcBef>
                <a:buClrTx/>
                <a:buSzTx/>
                <a:buFontTx/>
                <a:buNone/>
              </a:pPr>
              <a:t>99</a:t>
            </a:fld>
            <a:endParaRPr lang="en-US" altLang="en-US" sz="1400">
              <a:latin typeface="Arial" panose="020B0604020202020204" pitchFamily="34" charset="0"/>
            </a:endParaRPr>
          </a:p>
        </p:txBody>
      </p:sp>
    </p:spTree>
    <p:extLst>
      <p:ext uri="{BB962C8B-B14F-4D97-AF65-F5344CB8AC3E}">
        <p14:creationId xmlns:p14="http://schemas.microsoft.com/office/powerpoint/2010/main" val="82380101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1864</TotalTime>
  <Words>4956</Words>
  <Application>Microsoft Office PowerPoint</Application>
  <PresentationFormat>Widescreen</PresentationFormat>
  <Paragraphs>1788</Paragraphs>
  <Slides>111</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ＭＳ Ｐゴシック</vt:lpstr>
      <vt:lpstr>ＭＳ Ｐゴシック</vt:lpstr>
      <vt:lpstr>Arial</vt:lpstr>
      <vt:lpstr>Tahoma</vt:lpstr>
      <vt:lpstr>Times New Roman</vt:lpstr>
      <vt:lpstr>Wingdings</vt:lpstr>
      <vt:lpstr>Notebook</vt:lpstr>
      <vt:lpstr>Data Structures 2.3. STL for Vectors, Stacks and Maps</vt:lpstr>
      <vt:lpstr>Table of Contents</vt:lpstr>
      <vt:lpstr>PowerPoint Presentation</vt:lpstr>
      <vt:lpstr>Objectives</vt:lpstr>
      <vt:lpstr>Overview</vt:lpstr>
      <vt:lpstr>Reminder</vt:lpstr>
      <vt:lpstr>vector</vt:lpstr>
      <vt:lpstr>Initialization: initializer lists</vt:lpstr>
      <vt:lpstr>Initialization: initializer lists</vt:lpstr>
      <vt:lpstr>Initialization: lists and sizes</vt:lpstr>
      <vt:lpstr>Initialization: explicit constructors</vt:lpstr>
      <vt:lpstr>Initialization: explicit constructors</vt:lpstr>
      <vt:lpstr>A problem</vt:lpstr>
      <vt:lpstr>Naïve copy initialization (the default)</vt:lpstr>
      <vt:lpstr>Naïve copy assignment (the default)</vt:lpstr>
      <vt:lpstr>Copy constructor (initialization)</vt:lpstr>
      <vt:lpstr>Copy with copy constructor</vt:lpstr>
      <vt:lpstr>Copy assignment</vt:lpstr>
      <vt:lpstr>Copy assignment</vt:lpstr>
      <vt:lpstr>Copy with copy assignment</vt:lpstr>
      <vt:lpstr>Copy terminology</vt:lpstr>
      <vt:lpstr>Deep and shallow copy</vt:lpstr>
      <vt:lpstr>Move</vt:lpstr>
      <vt:lpstr>What we want: Move</vt:lpstr>
      <vt:lpstr>Move Constructor and assignment</vt:lpstr>
      <vt:lpstr>Move implementation</vt:lpstr>
      <vt:lpstr>Move implementation</vt:lpstr>
      <vt:lpstr>Essential operations </vt:lpstr>
      <vt:lpstr>Arrays</vt:lpstr>
      <vt:lpstr>Address of: &amp;</vt:lpstr>
      <vt:lpstr>Arrays (often) convert to pointers</vt:lpstr>
      <vt:lpstr>Arrays don’t know their own size</vt:lpstr>
      <vt:lpstr>Be careful with arrays and pointers</vt:lpstr>
      <vt:lpstr>Why bother with arrays?</vt:lpstr>
      <vt:lpstr>Types of memory</vt:lpstr>
      <vt:lpstr>Vector (primitive access)</vt:lpstr>
      <vt:lpstr>Vector (we could use pointers for access)</vt:lpstr>
      <vt:lpstr>Vector (we use references for access)</vt:lpstr>
      <vt:lpstr>Pointer and reference</vt:lpstr>
      <vt:lpstr>Next lecture</vt:lpstr>
      <vt:lpstr>Objectives</vt:lpstr>
      <vt:lpstr>Overview</vt:lpstr>
      <vt:lpstr>Changing vector size</vt:lpstr>
      <vt:lpstr>Representing vector</vt:lpstr>
      <vt:lpstr>Representing vector</vt:lpstr>
      <vt:lpstr>vector::reserve()</vt:lpstr>
      <vt:lpstr>vector::resize()</vt:lpstr>
      <vt:lpstr>vector::push_back()</vt:lpstr>
      <vt:lpstr>resize() and push_back()</vt:lpstr>
      <vt:lpstr>The this pointer</vt:lpstr>
      <vt:lpstr>The this pointer</vt:lpstr>
      <vt:lpstr>Assignment</vt:lpstr>
      <vt:lpstr>Optimize assignment</vt:lpstr>
      <vt:lpstr>Optimized assignment</vt:lpstr>
      <vt:lpstr>Templates</vt:lpstr>
      <vt:lpstr>Templates</vt:lpstr>
      <vt:lpstr>Parameterize with element type</vt:lpstr>
      <vt:lpstr>Basically, vector&lt;double&gt; is</vt:lpstr>
      <vt:lpstr>Basically, vector&lt;char&gt; is</vt:lpstr>
      <vt:lpstr>Basically, vector&lt;T&gt; is</vt:lpstr>
      <vt:lpstr>Basically, vector&lt;T&gt; is</vt:lpstr>
      <vt:lpstr>Templates</vt:lpstr>
      <vt:lpstr>Range checking</vt:lpstr>
      <vt:lpstr>Range checking</vt:lpstr>
      <vt:lpstr>Exception handling</vt:lpstr>
      <vt:lpstr>Resource management</vt:lpstr>
      <vt:lpstr>Resource management</vt:lpstr>
      <vt:lpstr>Resource management</vt:lpstr>
      <vt:lpstr>Resource management</vt:lpstr>
      <vt:lpstr>Resource management</vt:lpstr>
      <vt:lpstr>Resource management</vt:lpstr>
      <vt:lpstr>Resource management</vt:lpstr>
      <vt:lpstr>Resource management</vt:lpstr>
      <vt:lpstr>Resource management</vt:lpstr>
      <vt:lpstr>Resource management</vt:lpstr>
      <vt:lpstr>RAII (Resource Acquisition Is Initialization)</vt:lpstr>
      <vt:lpstr>A confession</vt:lpstr>
      <vt:lpstr>What the standard guarantees</vt:lpstr>
      <vt:lpstr>What the standard guarantees</vt:lpstr>
      <vt:lpstr>Access to const vectors</vt:lpstr>
      <vt:lpstr>String</vt:lpstr>
      <vt:lpstr>Objectives</vt:lpstr>
      <vt:lpstr>Overview</vt:lpstr>
      <vt:lpstr>Common tasks</vt:lpstr>
      <vt:lpstr>Observation</vt:lpstr>
      <vt:lpstr>Ideals</vt:lpstr>
      <vt:lpstr>Ideals (continued)</vt:lpstr>
      <vt:lpstr>Ideals (continued)</vt:lpstr>
      <vt:lpstr>Examples </vt:lpstr>
      <vt:lpstr>Generic programming</vt:lpstr>
      <vt:lpstr>Lifting example (concrete algorithms)</vt:lpstr>
      <vt:lpstr>Lifting example (abstract the data structure)</vt:lpstr>
      <vt:lpstr>Lifting example (STL version)</vt:lpstr>
      <vt:lpstr>Lifting example</vt:lpstr>
      <vt:lpstr>Function objects</vt:lpstr>
      <vt:lpstr>Function objects</vt:lpstr>
      <vt:lpstr>Policy parameterization</vt:lpstr>
      <vt:lpstr>Comparisons</vt:lpstr>
      <vt:lpstr>Policy parameterization</vt:lpstr>
      <vt:lpstr>Policy parameterization</vt:lpstr>
      <vt:lpstr>vector</vt:lpstr>
      <vt:lpstr>insert() into vector</vt:lpstr>
      <vt:lpstr>erase() from vector</vt:lpstr>
      <vt:lpstr>list</vt:lpstr>
      <vt:lpstr>insert() into list</vt:lpstr>
      <vt:lpstr>erase() from list</vt:lpstr>
      <vt:lpstr>Ways of traversing a vector</vt:lpstr>
      <vt:lpstr>Iterator vs. Subscript</vt:lpstr>
      <vt:lpstr>Ways of traversing a vector</vt:lpstr>
      <vt:lpstr>Vector vs. List</vt:lpstr>
      <vt:lpstr>Some useful standard headers</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117</cp:revision>
  <cp:lastPrinted>1601-01-01T00:00:00Z</cp:lastPrinted>
  <dcterms:created xsi:type="dcterms:W3CDTF">1601-01-01T00:00:00Z</dcterms:created>
  <dcterms:modified xsi:type="dcterms:W3CDTF">2021-09-19T00:09:12Z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