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47"/>
  </p:notesMasterIdLst>
  <p:handoutMasterIdLst>
    <p:handoutMasterId r:id="rId48"/>
  </p:handoutMasterIdLst>
  <p:sldIdLst>
    <p:sldId id="280" r:id="rId2"/>
    <p:sldId id="306" r:id="rId3"/>
    <p:sldId id="351" r:id="rId4"/>
    <p:sldId id="331" r:id="rId5"/>
    <p:sldId id="332" r:id="rId6"/>
    <p:sldId id="333" r:id="rId7"/>
    <p:sldId id="334" r:id="rId8"/>
    <p:sldId id="358" r:id="rId9"/>
    <p:sldId id="361" r:id="rId10"/>
    <p:sldId id="410" r:id="rId11"/>
    <p:sldId id="411" r:id="rId12"/>
    <p:sldId id="412" r:id="rId13"/>
    <p:sldId id="413" r:id="rId14"/>
    <p:sldId id="418" r:id="rId15"/>
    <p:sldId id="398" r:id="rId16"/>
    <p:sldId id="400" r:id="rId17"/>
    <p:sldId id="401" r:id="rId18"/>
    <p:sldId id="402" r:id="rId19"/>
    <p:sldId id="403" r:id="rId20"/>
    <p:sldId id="404" r:id="rId21"/>
    <p:sldId id="405" r:id="rId22"/>
    <p:sldId id="406" r:id="rId23"/>
    <p:sldId id="407" r:id="rId24"/>
    <p:sldId id="408" r:id="rId25"/>
    <p:sldId id="438" r:id="rId26"/>
    <p:sldId id="439" r:id="rId27"/>
    <p:sldId id="440" r:id="rId28"/>
    <p:sldId id="441" r:id="rId29"/>
    <p:sldId id="444" r:id="rId30"/>
    <p:sldId id="432" r:id="rId31"/>
    <p:sldId id="433" r:id="rId32"/>
    <p:sldId id="434" r:id="rId33"/>
    <p:sldId id="435" r:id="rId34"/>
    <p:sldId id="436" r:id="rId35"/>
    <p:sldId id="437" r:id="rId36"/>
    <p:sldId id="378" r:id="rId37"/>
    <p:sldId id="379" r:id="rId38"/>
    <p:sldId id="381" r:id="rId39"/>
    <p:sldId id="382" r:id="rId40"/>
    <p:sldId id="383" r:id="rId41"/>
    <p:sldId id="384" r:id="rId42"/>
    <p:sldId id="385" r:id="rId43"/>
    <p:sldId id="386" r:id="rId44"/>
    <p:sldId id="442" r:id="rId45"/>
    <p:sldId id="443" r:id="rId46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02BB7856-BF30-437E-817C-33DCE9BC3D06}">
          <p14:sldIdLst>
            <p14:sldId id="280"/>
            <p14:sldId id="306"/>
          </p14:sldIdLst>
        </p14:section>
        <p14:section name="Priority Queues" id="{00D0D75C-F881-47F1-A4EB-63D7AA42EA49}">
          <p14:sldIdLst>
            <p14:sldId id="351"/>
            <p14:sldId id="331"/>
            <p14:sldId id="332"/>
            <p14:sldId id="333"/>
            <p14:sldId id="334"/>
            <p14:sldId id="358"/>
            <p14:sldId id="361"/>
          </p14:sldIdLst>
        </p14:section>
        <p14:section name="Location Aware Queues" id="{043534DC-4C85-4FF3-A021-3138E5DFA4AF}">
          <p14:sldIdLst>
            <p14:sldId id="410"/>
            <p14:sldId id="411"/>
            <p14:sldId id="412"/>
            <p14:sldId id="413"/>
            <p14:sldId id="418"/>
          </p14:sldIdLst>
        </p14:section>
        <p14:section name="Heaps" id="{B4C82A87-32E6-4B3A-B2FE-8F06A0033B16}">
          <p14:sldIdLst>
            <p14:sldId id="398"/>
            <p14:sldId id="400"/>
            <p14:sldId id="401"/>
            <p14:sldId id="402"/>
            <p14:sldId id="403"/>
            <p14:sldId id="404"/>
            <p14:sldId id="405"/>
            <p14:sldId id="406"/>
            <p14:sldId id="407"/>
            <p14:sldId id="408"/>
            <p14:sldId id="438"/>
            <p14:sldId id="439"/>
            <p14:sldId id="440"/>
            <p14:sldId id="441"/>
            <p14:sldId id="444"/>
          </p14:sldIdLst>
        </p14:section>
        <p14:section name="Priority Queues and Sorting" id="{1522B3AE-A93A-4B56-99CE-0DF59856F4E7}">
          <p14:sldIdLst>
            <p14:sldId id="432"/>
            <p14:sldId id="433"/>
            <p14:sldId id="434"/>
            <p14:sldId id="435"/>
            <p14:sldId id="436"/>
            <p14:sldId id="437"/>
            <p14:sldId id="378"/>
            <p14:sldId id="379"/>
          </p14:sldIdLst>
        </p14:section>
        <p14:section name="Efficient Heap Construction" id="{C073EB5D-257A-4478-92ED-473F9EE49246}">
          <p14:sldIdLst>
            <p14:sldId id="381"/>
            <p14:sldId id="382"/>
            <p14:sldId id="383"/>
            <p14:sldId id="384"/>
            <p14:sldId id="385"/>
            <p14:sldId id="386"/>
            <p14:sldId id="442"/>
            <p14:sldId id="44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B02A"/>
    <a:srgbClr val="0033CC"/>
    <a:srgbClr val="43B05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930" autoAdjust="0"/>
    <p:restoredTop sz="82599" autoAdjust="0"/>
  </p:normalViewPr>
  <p:slideViewPr>
    <p:cSldViewPr>
      <p:cViewPr varScale="1">
        <p:scale>
          <a:sx n="88" d="100"/>
          <a:sy n="88" d="100"/>
        </p:scale>
        <p:origin x="102" y="24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</p:sldLst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3822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31.xml"/><Relationship Id="rId2" Type="http://schemas.openxmlformats.org/officeDocument/2006/relationships/slide" Target="slides/slide10.xml"/><Relationship Id="rId1" Type="http://schemas.openxmlformats.org/officeDocument/2006/relationships/slide" Target="slides/slide8.xml"/><Relationship Id="rId5" Type="http://schemas.openxmlformats.org/officeDocument/2006/relationships/slide" Target="slides/slide35.xml"/><Relationship Id="rId4" Type="http://schemas.openxmlformats.org/officeDocument/2006/relationships/slide" Target="slides/slide3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30855F9-0CBE-4B9F-9F38-AFF7FF199BAC}" type="slidenum">
              <a:rPr lang="lv-LV" altLang="lv-LV"/>
              <a:pPr>
                <a:defRPr/>
              </a:pPr>
              <a:t>‹#›</a:t>
            </a:fld>
            <a:endParaRPr lang="lv-LV" altLang="lv-LV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lv-LV" noProof="0" dirty="0" smtClean="0"/>
              <a:t>Click to edit Master text styles</a:t>
            </a:r>
          </a:p>
          <a:p>
            <a:pPr lvl="1"/>
            <a:r>
              <a:rPr lang="lv-LV" noProof="0" dirty="0" smtClean="0"/>
              <a:t>Second level</a:t>
            </a:r>
          </a:p>
          <a:p>
            <a:pPr lvl="2"/>
            <a:r>
              <a:rPr lang="lv-LV" noProof="0" dirty="0" smtClean="0"/>
              <a:t>Third level</a:t>
            </a:r>
          </a:p>
          <a:p>
            <a:pPr lvl="3"/>
            <a:r>
              <a:rPr lang="lv-LV" noProof="0" dirty="0" smtClean="0"/>
              <a:t>Fourth level</a:t>
            </a:r>
          </a:p>
          <a:p>
            <a:pPr lvl="4"/>
            <a:r>
              <a:rPr lang="lv-LV" noProof="0" dirty="0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17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lv-LV" altLang="lv-LV" dirty="0" smtClean="0">
                <a:latin typeface="Arial" panose="020B0604020202020204" pitchFamily="34" charset="0"/>
              </a:rPr>
              <a:t>**Concepts:**</a:t>
            </a:r>
          </a:p>
          <a:p>
            <a:r>
              <a:rPr lang="lv-LV" altLang="lv-LV" dirty="0" smtClean="0">
                <a:latin typeface="Arial" panose="020B0604020202020204" pitchFamily="34" charset="0"/>
              </a:rPr>
              <a:t>*</a:t>
            </a:r>
            <a:r>
              <a:rPr lang="lv-LV" altLang="lv-LV" baseline="0" dirty="0" smtClean="0">
                <a:latin typeface="Arial" panose="020B0604020202020204" pitchFamily="34" charset="0"/>
              </a:rPr>
              <a:t> Priority queue; rinda ar prioritāti (lv)</a:t>
            </a:r>
          </a:p>
          <a:p>
            <a:r>
              <a:rPr lang="lv-LV" altLang="lv-LV" baseline="0" dirty="0" smtClean="0">
                <a:latin typeface="Arial" panose="020B0604020202020204" pitchFamily="34" charset="0"/>
              </a:rPr>
              <a:t>* Heap; kaudze (lv)</a:t>
            </a:r>
            <a:endParaRPr lang="lv-LV" altLang="lv-LV" dirty="0" smtClean="0">
              <a:latin typeface="Arial" panose="020B0604020202020204" pitchFamily="34" charset="0"/>
            </a:endParaRPr>
          </a:p>
        </p:txBody>
      </p:sp>
      <p:sp>
        <p:nvSpPr>
          <p:cNvPr id="7174" name="Slide Number Placeholder 5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081ACFC-FDB6-4759-95D8-FE45B43790B9}" type="slidenum">
              <a:rPr lang="lv-LV" altLang="lv-LV" sz="1200" smtClean="0">
                <a:latin typeface="Arial" panose="020B0604020202020204" pitchFamily="34" charset="0"/>
              </a:rPr>
              <a:pPr/>
              <a:t>1</a:t>
            </a:fld>
            <a:endParaRPr lang="lv-LV" altLang="lv-LV" sz="12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lv-LV" smtClean="0"/>
              <a:t>Algoritmu testēšana un atkļūdošana mācību programmēšanas uzdevumiem</a:t>
            </a:r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lv-LV" smtClean="0"/>
              <a:t>Guntis Arnicāns</a:t>
            </a:r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3E89F685-7AEB-4270-85A2-26614EE23AAE}" type="slidenum">
              <a:rPr lang="lv-LV" altLang="lv-LV" smtClean="0"/>
              <a:pPr>
                <a:defRPr/>
              </a:pPr>
              <a:t>2</a:t>
            </a:fld>
            <a:endParaRPr lang="lv-LV" altLang="lv-LV"/>
          </a:p>
        </p:txBody>
      </p:sp>
    </p:spTree>
    <p:extLst>
      <p:ext uri="{BB962C8B-B14F-4D97-AF65-F5344CB8AC3E}">
        <p14:creationId xmlns:p14="http://schemas.microsoft.com/office/powerpoint/2010/main" val="31710826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14102508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300" smtClean="0"/>
              <a:t>Locators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1FE06570-4167-491B-8C23-1A02A91226BD}" type="datetime8">
              <a:rPr lang="en-US" altLang="lv-LV" sz="1300"/>
              <a:pPr eaLnBrk="1" hangingPunct="1"/>
              <a:t>10/11/2021 9:28 PM</a:t>
            </a:fld>
            <a:endParaRPr lang="en-US" altLang="lv-LV" sz="1300"/>
          </a:p>
        </p:txBody>
      </p:sp>
      <p:sp>
        <p:nvSpPr>
          <p:cNvPr id="1536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1A90DE7D-4FD5-42CA-9DB8-F9AF1ED4E8F0}" type="slidenum">
              <a:rPr lang="en-US" altLang="lv-LV" sz="1300"/>
              <a:pPr eaLnBrk="1" hangingPunct="1"/>
              <a:t>10</a:t>
            </a:fld>
            <a:endParaRPr lang="en-US" altLang="lv-LV" sz="1300"/>
          </a:p>
        </p:txBody>
      </p:sp>
      <p:sp>
        <p:nvSpPr>
          <p:cNvPr id="153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lv-LV" altLang="lv-LV" smtClean="0"/>
          </a:p>
        </p:txBody>
      </p:sp>
    </p:spTree>
    <p:extLst>
      <p:ext uri="{BB962C8B-B14F-4D97-AF65-F5344CB8AC3E}">
        <p14:creationId xmlns:p14="http://schemas.microsoft.com/office/powerpoint/2010/main" val="21004123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300" smtClean="0"/>
              <a:t>Locators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3173C48B-B88B-4D93-9951-D5749743DCAD}" type="datetime8">
              <a:rPr lang="en-US" altLang="lv-LV" sz="1300"/>
              <a:pPr eaLnBrk="1" hangingPunct="1"/>
              <a:t>10/11/2021 9:28 PM</a:t>
            </a:fld>
            <a:endParaRPr lang="en-US" altLang="lv-LV" sz="1300"/>
          </a:p>
        </p:txBody>
      </p:sp>
      <p:sp>
        <p:nvSpPr>
          <p:cNvPr id="1638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E3376DD8-8E03-4D05-8C73-93C2EA4BD73F}" type="slidenum">
              <a:rPr lang="en-US" altLang="lv-LV" sz="1300"/>
              <a:pPr eaLnBrk="1" hangingPunct="1"/>
              <a:t>11</a:t>
            </a:fld>
            <a:endParaRPr lang="en-US" altLang="lv-LV" sz="1300"/>
          </a:p>
        </p:txBody>
      </p:sp>
      <p:sp>
        <p:nvSpPr>
          <p:cNvPr id="163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lv-LV" altLang="lv-LV" dirty="0" smtClean="0"/>
          </a:p>
        </p:txBody>
      </p:sp>
    </p:spTree>
    <p:extLst>
      <p:ext uri="{BB962C8B-B14F-4D97-AF65-F5344CB8AC3E}">
        <p14:creationId xmlns:p14="http://schemas.microsoft.com/office/powerpoint/2010/main" val="7956363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300" smtClean="0"/>
              <a:t>Locators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D1063306-53D9-4483-9309-46512B866476}" type="datetime8">
              <a:rPr lang="en-US" altLang="lv-LV" sz="1300"/>
              <a:pPr eaLnBrk="1" hangingPunct="1"/>
              <a:t>10/11/2021 9:52 PM</a:t>
            </a:fld>
            <a:endParaRPr lang="en-US" altLang="lv-LV" sz="1300"/>
          </a:p>
        </p:txBody>
      </p:sp>
      <p:sp>
        <p:nvSpPr>
          <p:cNvPr id="1741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7338484E-AB92-4E85-9ED8-F1E23D37BD42}" type="slidenum">
              <a:rPr lang="en-US" altLang="lv-LV" sz="1300"/>
              <a:pPr eaLnBrk="1" hangingPunct="1"/>
              <a:t>29</a:t>
            </a:fld>
            <a:endParaRPr lang="en-US" altLang="lv-LV" sz="1300"/>
          </a:p>
        </p:txBody>
      </p:sp>
      <p:sp>
        <p:nvSpPr>
          <p:cNvPr id="174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lv-LV" altLang="lv-LV" dirty="0" smtClean="0"/>
              <a:t>Various heap</a:t>
            </a:r>
            <a:r>
              <a:rPr lang="lv-LV" altLang="lv-LV" baseline="0" dirty="0" smtClean="0"/>
              <a:t> implementations can be made "location aware".</a:t>
            </a:r>
          </a:p>
          <a:p>
            <a:pPr eaLnBrk="1" hangingPunct="1"/>
            <a:endParaRPr lang="lv-LV" altLang="lv-LV" dirty="0" smtClean="0"/>
          </a:p>
        </p:txBody>
      </p:sp>
    </p:spTree>
    <p:extLst>
      <p:ext uri="{BB962C8B-B14F-4D97-AF65-F5344CB8AC3E}">
        <p14:creationId xmlns:p14="http://schemas.microsoft.com/office/powerpoint/2010/main" val="2486916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26" descr="Canvas"/>
          <p:cNvSpPr>
            <a:spLocks noChangeArrowheads="1"/>
          </p:cNvSpPr>
          <p:nvPr/>
        </p:nvSpPr>
        <p:spPr bwMode="white">
          <a:xfrm>
            <a:off x="704850" y="238124"/>
            <a:ext cx="11155680" cy="649224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defRPr/>
            </a:pPr>
            <a:endParaRPr kumimoji="1" lang="en-GB" altLang="lv-LV" sz="2400" smtClean="0"/>
          </a:p>
        </p:txBody>
      </p:sp>
      <p:sp>
        <p:nvSpPr>
          <p:cNvPr id="6" name="Rectangle 1028" descr="Canvas"/>
          <p:cNvSpPr>
            <a:spLocks noChangeArrowheads="1"/>
          </p:cNvSpPr>
          <p:nvPr/>
        </p:nvSpPr>
        <p:spPr bwMode="white">
          <a:xfrm>
            <a:off x="795867" y="4130675"/>
            <a:ext cx="1388533" cy="4572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defRPr/>
            </a:pPr>
            <a:endParaRPr kumimoji="1" lang="en-GB" altLang="lv-LV" sz="2400" smtClean="0"/>
          </a:p>
        </p:txBody>
      </p:sp>
      <p:sp>
        <p:nvSpPr>
          <p:cNvPr id="24582" name="Rectangle 1030"/>
          <p:cNvSpPr>
            <a:spLocks noGrp="1" noChangeArrowheads="1"/>
          </p:cNvSpPr>
          <p:nvPr>
            <p:ph type="ctrTitle"/>
          </p:nvPr>
        </p:nvSpPr>
        <p:spPr>
          <a:xfrm>
            <a:off x="1219200" y="2057400"/>
            <a:ext cx="10295467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lv-LV" noProof="0" smtClean="0"/>
              <a:t>Click to edit Master title style</a:t>
            </a:r>
          </a:p>
        </p:txBody>
      </p:sp>
      <p:sp>
        <p:nvSpPr>
          <p:cNvPr id="24583" name="Rectangle 1031"/>
          <p:cNvSpPr>
            <a:spLocks noGrp="1" noChangeArrowheads="1"/>
          </p:cNvSpPr>
          <p:nvPr>
            <p:ph type="subTitle" idx="1"/>
          </p:nvPr>
        </p:nvSpPr>
        <p:spPr>
          <a:xfrm>
            <a:off x="2167467" y="3886200"/>
            <a:ext cx="8534400" cy="177165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lv-LV" noProof="0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70519075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lv-LV" dirty="0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48A880-CACF-485E-BD72-99D70B084D56}" type="slidenum">
              <a:rPr lang="lv-LV" altLang="lv-LV"/>
              <a:pPr>
                <a:defRPr/>
              </a:pPr>
              <a:t>‹#›</a:t>
            </a:fld>
            <a:endParaRPr lang="lv-LV" altLang="lv-LV"/>
          </a:p>
        </p:txBody>
      </p:sp>
    </p:spTree>
    <p:extLst>
      <p:ext uri="{BB962C8B-B14F-4D97-AF65-F5344CB8AC3E}">
        <p14:creationId xmlns:p14="http://schemas.microsoft.com/office/powerpoint/2010/main" val="1923558511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400" y="1752600"/>
            <a:ext cx="4978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4000" y="1752600"/>
            <a:ext cx="4978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175751" y="6107113"/>
            <a:ext cx="25400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48A880-CACF-485E-BD72-99D70B084D56}" type="slidenum">
              <a:rPr lang="lv-LV" altLang="lv-LV"/>
              <a:pPr>
                <a:defRPr/>
              </a:pPr>
              <a:t>‹#›</a:t>
            </a:fld>
            <a:endParaRPr lang="lv-LV" altLang="lv-LV"/>
          </a:p>
        </p:txBody>
      </p:sp>
    </p:spTree>
    <p:extLst>
      <p:ext uri="{BB962C8B-B14F-4D97-AF65-F5344CB8AC3E}">
        <p14:creationId xmlns:p14="http://schemas.microsoft.com/office/powerpoint/2010/main" val="682940012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xfrm>
            <a:off x="1352551" y="6107113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lv-LV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xfrm>
            <a:off x="4603751" y="6107113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lv-LV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BBE0B6-61B7-4A16-86F5-324726A4A122}" type="slidenum">
              <a:rPr lang="lv-LV" altLang="lv-LV"/>
              <a:pPr>
                <a:defRPr/>
              </a:pPr>
              <a:t>‹#›</a:t>
            </a:fld>
            <a:endParaRPr lang="lv-LV" altLang="lv-LV"/>
          </a:p>
        </p:txBody>
      </p:sp>
    </p:spTree>
    <p:extLst>
      <p:ext uri="{BB962C8B-B14F-4D97-AF65-F5344CB8AC3E}">
        <p14:creationId xmlns:p14="http://schemas.microsoft.com/office/powerpoint/2010/main" val="310289634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 bwMode="auto">
          <a:xfrm>
            <a:off x="533400" y="609600"/>
            <a:ext cx="5943600" cy="1981200"/>
          </a:xfrm>
          <a:prstGeom prst="rect">
            <a:avLst/>
          </a:prstGeom>
          <a:solidFill>
            <a:srgbClr val="43B02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274320" tIns="91440" rIns="91440" bIns="9144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v-LV" sz="32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 userDrawn="1"/>
        </p:nvSpPr>
        <p:spPr bwMode="auto">
          <a:xfrm>
            <a:off x="762000" y="2286000"/>
            <a:ext cx="7696200" cy="40386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548640" tIns="182880" rIns="182880" bIns="18288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v-LV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0"/>
          </p:nvPr>
        </p:nvSpPr>
        <p:spPr>
          <a:xfrm>
            <a:off x="990600" y="2322786"/>
            <a:ext cx="6248400" cy="3352800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/>
          </p:nvPr>
        </p:nvSpPr>
        <p:spPr>
          <a:xfrm>
            <a:off x="762000" y="685800"/>
            <a:ext cx="5181600" cy="1524000"/>
          </a:xfrm>
        </p:spPr>
        <p:txBody>
          <a:bodyPr/>
          <a:lstStyle>
            <a:lvl1pPr>
              <a:defRPr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34843937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304800"/>
            <a:ext cx="103632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17600" y="1905000"/>
            <a:ext cx="103632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7600" y="4038600"/>
            <a:ext cx="103632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2010 Goodrich, Tamassia</a:t>
            </a:r>
            <a:endParaRPr lang="en-US" dirty="0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Adaptable Priority Queues</a:t>
            </a:r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53D6A6-37E1-45E5-BF97-CCBDA2F262F4}" type="slidenum">
              <a:rPr lang="en-US" altLang="lv-LV"/>
              <a:pPr/>
              <a:t>‹#›</a:t>
            </a:fld>
            <a:endParaRPr lang="en-US" altLang="lv-LV"/>
          </a:p>
        </p:txBody>
      </p:sp>
    </p:spTree>
    <p:extLst>
      <p:ext uri="{BB962C8B-B14F-4D97-AF65-F5344CB8AC3E}">
        <p14:creationId xmlns:p14="http://schemas.microsoft.com/office/powerpoint/2010/main" val="2563631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solidFill>
          <a:srgbClr val="906D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975782" y="289560"/>
            <a:ext cx="11063817" cy="6492240"/>
          </a:xfrm>
          <a:prstGeom prst="rect">
            <a:avLst/>
          </a:prstGeom>
          <a:solidFill>
            <a:srgbClr val="EDE7E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defRPr/>
            </a:pPr>
            <a:endParaRPr kumimoji="1" lang="en-GB" altLang="lv-LV" sz="2400" smtClean="0"/>
          </a:p>
        </p:txBody>
      </p:sp>
      <p:sp>
        <p:nvSpPr>
          <p:cNvPr id="1027" name="Line 3"/>
          <p:cNvSpPr>
            <a:spLocks noChangeShapeType="1"/>
          </p:cNvSpPr>
          <p:nvPr/>
        </p:nvSpPr>
        <p:spPr bwMode="ltGray">
          <a:xfrm>
            <a:off x="1354667" y="1600200"/>
            <a:ext cx="10227733" cy="0"/>
          </a:xfrm>
          <a:prstGeom prst="line">
            <a:avLst/>
          </a:prstGeom>
          <a:noFill/>
          <a:ln w="31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lv-LV" sz="240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422400" y="381000"/>
            <a:ext cx="10160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lv-LV" altLang="lv-LV" smtClean="0"/>
              <a:t>Click to edit Master title style</a:t>
            </a: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22400" y="1752601"/>
            <a:ext cx="101600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lv-LV" altLang="lv-LV" dirty="0" smtClean="0"/>
              <a:t>Click to edit Master text styles</a:t>
            </a:r>
          </a:p>
          <a:p>
            <a:pPr lvl="1"/>
            <a:r>
              <a:rPr lang="lv-LV" altLang="lv-LV" dirty="0" smtClean="0"/>
              <a:t>Second level</a:t>
            </a:r>
          </a:p>
          <a:p>
            <a:pPr lvl="2"/>
            <a:r>
              <a:rPr lang="lv-LV" altLang="lv-LV" dirty="0" smtClean="0"/>
              <a:t>Third level</a:t>
            </a:r>
          </a:p>
          <a:p>
            <a:pPr lvl="3"/>
            <a:r>
              <a:rPr lang="lv-LV" altLang="lv-LV" dirty="0" smtClean="0"/>
              <a:t>Fourth level</a:t>
            </a:r>
          </a:p>
          <a:p>
            <a:pPr lvl="4"/>
            <a:r>
              <a:rPr lang="lv-LV" altLang="lv-LV" dirty="0" smtClean="0"/>
              <a:t>Fifth level</a:t>
            </a:r>
          </a:p>
        </p:txBody>
      </p:sp>
      <p:sp>
        <p:nvSpPr>
          <p:cNvPr id="23562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175751" y="6107113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B4909E86-374F-46F0-8605-6733D6B01229}" type="slidenum">
              <a:rPr lang="lv-LV" altLang="lv-LV"/>
              <a:pPr>
                <a:defRPr/>
              </a:pPr>
              <a:t>‹#›</a:t>
            </a:fld>
            <a:endParaRPr lang="lv-LV" altLang="lv-LV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89" r:id="rId2"/>
    <p:sldLayoutId id="2147483690" r:id="rId3"/>
    <p:sldLayoutId id="2147483692" r:id="rId4"/>
    <p:sldLayoutId id="2147483693" r:id="rId5"/>
    <p:sldLayoutId id="2147483699" r:id="rId6"/>
  </p:sldLayoutIdLst>
  <p:transition spd="slow">
    <p:wipe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lv-LV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09800" y="1371601"/>
            <a:ext cx="7772400" cy="1470025"/>
          </a:xfrm>
        </p:spPr>
        <p:txBody>
          <a:bodyPr/>
          <a:lstStyle/>
          <a:p>
            <a:pPr eaLnBrk="1" hangingPunct="1"/>
            <a:r>
              <a:rPr lang="en-US" altLang="lv-LV" dirty="0" smtClean="0">
                <a:ea typeface="ＭＳ Ｐゴシック" panose="020B0600070205080204" pitchFamily="34" charset="-128"/>
              </a:rPr>
              <a:t>Data Structures</a:t>
            </a:r>
            <a:r>
              <a:rPr lang="lv-LV" altLang="lv-LV" dirty="0" smtClean="0">
                <a:ea typeface="ＭＳ Ｐゴシック" panose="020B0600070205080204" pitchFamily="34" charset="-128"/>
              </a:rPr>
              <a:t/>
            </a:r>
            <a:br>
              <a:rPr lang="lv-LV" altLang="lv-LV" dirty="0" smtClean="0">
                <a:ea typeface="ＭＳ Ｐゴシック" panose="020B0600070205080204" pitchFamily="34" charset="-128"/>
              </a:rPr>
            </a:br>
            <a:r>
              <a:rPr lang="en-US" altLang="lv-LV" dirty="0" smtClean="0">
                <a:ea typeface="ＭＳ Ｐゴシック" panose="020B0600070205080204" pitchFamily="34" charset="-128"/>
              </a:rPr>
              <a:t>Priority Queues</a:t>
            </a:r>
            <a:r>
              <a:rPr lang="lv-LV" altLang="lv-LV" dirty="0" smtClean="0">
                <a:ea typeface="ＭＳ Ｐゴシック" panose="020B0600070205080204" pitchFamily="34" charset="-128"/>
              </a:rPr>
              <a:t> and Heaps</a:t>
            </a:r>
            <a:endParaRPr lang="en-US" altLang="lv-LV" dirty="0" smtClean="0">
              <a:ea typeface="ＭＳ Ｐゴシック" panose="020B0600070205080204" pitchFamily="34" charset="-128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895600" y="3352800"/>
            <a:ext cx="6400800" cy="2514600"/>
          </a:xfrm>
        </p:spPr>
        <p:txBody>
          <a:bodyPr/>
          <a:lstStyle/>
          <a:p>
            <a:pPr eaLnBrk="1" hangingPunct="1"/>
            <a:endParaRPr lang="en-US" altLang="lv-LV" dirty="0" smtClean="0"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lv-LV" dirty="0" smtClean="0">
                <a:ea typeface="ＭＳ Ｐゴシック" panose="020B0600070205080204" pitchFamily="34" charset="-128"/>
              </a:rPr>
              <a:t>Data Structures and Algorithm</a:t>
            </a:r>
            <a:r>
              <a:rPr lang="lv-LV" altLang="lv-LV" dirty="0" smtClean="0">
                <a:ea typeface="ＭＳ Ｐゴシック" panose="020B0600070205080204" pitchFamily="34" charset="-128"/>
              </a:rPr>
              <a:t>s</a:t>
            </a:r>
            <a:endParaRPr lang="en-US" altLang="lv-LV" dirty="0" smtClean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Entry and Priority Queue ADTs</a:t>
            </a:r>
            <a:endParaRPr lang="en-US" altLang="lv-LV" smtClean="0">
              <a:cs typeface="Tahoma" panose="020B0604030504040204" pitchFamily="34" charset="0"/>
            </a:endParaRPr>
          </a:p>
        </p:txBody>
      </p:sp>
      <p:sp>
        <p:nvSpPr>
          <p:cNvPr id="410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eaLnBrk="1" hangingPunct="1"/>
            <a:r>
              <a:rPr lang="en-US" altLang="lv-LV" dirty="0" smtClean="0"/>
              <a:t>A priority queue stores a collection of entries</a:t>
            </a:r>
          </a:p>
          <a:p>
            <a:pPr eaLnBrk="1" hangingPunct="1"/>
            <a:r>
              <a:rPr lang="en-US" altLang="lv-LV" dirty="0" smtClean="0"/>
              <a:t>Typically, an </a:t>
            </a:r>
            <a:r>
              <a:rPr lang="en-US" altLang="lv-LV" dirty="0" smtClean="0">
                <a:solidFill>
                  <a:schemeClr val="tx2"/>
                </a:solidFill>
              </a:rPr>
              <a:t>entry</a:t>
            </a:r>
            <a:r>
              <a:rPr lang="en-US" altLang="lv-LV" dirty="0" smtClean="0"/>
              <a:t> is a pair (key, value), where the key indicates the priority</a:t>
            </a:r>
          </a:p>
          <a:p>
            <a:pPr eaLnBrk="1" hangingPunct="1"/>
            <a:r>
              <a:rPr lang="en-US" altLang="lv-LV" dirty="0" smtClean="0"/>
              <a:t>The priority queue is associated with a comparator C, that compares two entries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lv-LV" dirty="0"/>
              <a:t>Priority Queue ADT: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lv-LV" dirty="0">
                <a:solidFill>
                  <a:schemeClr val="tx2"/>
                </a:solidFill>
              </a:rPr>
              <a:t>insert</a:t>
            </a:r>
            <a:r>
              <a:rPr lang="en-US" altLang="lv-LV" dirty="0"/>
              <a:t>(e)</a:t>
            </a:r>
            <a:br>
              <a:rPr lang="en-US" altLang="lv-LV" dirty="0"/>
            </a:br>
            <a:r>
              <a:rPr lang="en-US" altLang="lv-LV" dirty="0"/>
              <a:t>inserts entry 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lv-LV" dirty="0" err="1">
                <a:solidFill>
                  <a:schemeClr val="tx2"/>
                </a:solidFill>
              </a:rPr>
              <a:t>removeMin</a:t>
            </a:r>
            <a:r>
              <a:rPr lang="en-US" altLang="lv-LV" dirty="0"/>
              <a:t>()</a:t>
            </a:r>
            <a:br>
              <a:rPr lang="en-US" altLang="lv-LV" dirty="0"/>
            </a:br>
            <a:r>
              <a:rPr lang="en-US" altLang="lv-LV" dirty="0"/>
              <a:t>removes the entry with smallest key</a:t>
            </a:r>
            <a:endParaRPr lang="en-US" altLang="lv-LV" sz="3200" dirty="0"/>
          </a:p>
          <a:p>
            <a:pPr lvl="1" eaLnBrk="1" hangingPunct="1">
              <a:lnSpc>
                <a:spcPct val="90000"/>
              </a:lnSpc>
            </a:pPr>
            <a:r>
              <a:rPr lang="en-US" altLang="lv-LV" dirty="0">
                <a:solidFill>
                  <a:schemeClr val="tx2"/>
                </a:solidFill>
              </a:rPr>
              <a:t>min</a:t>
            </a:r>
            <a:r>
              <a:rPr lang="en-US" altLang="lv-LV" dirty="0"/>
              <a:t>()</a:t>
            </a:r>
            <a:br>
              <a:rPr lang="en-US" altLang="lv-LV" dirty="0"/>
            </a:br>
            <a:r>
              <a:rPr lang="en-US" altLang="lv-LV" dirty="0"/>
              <a:t>returns, but does not remove, an entry with smallest key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lv-LV" dirty="0">
                <a:solidFill>
                  <a:schemeClr val="tx2"/>
                </a:solidFill>
              </a:rPr>
              <a:t>size</a:t>
            </a:r>
            <a:r>
              <a:rPr lang="en-US" altLang="lv-LV" dirty="0"/>
              <a:t>(), </a:t>
            </a:r>
            <a:r>
              <a:rPr lang="en-US" altLang="lv-LV" dirty="0">
                <a:solidFill>
                  <a:schemeClr val="tx2"/>
                </a:solidFill>
              </a:rPr>
              <a:t>empty</a:t>
            </a:r>
            <a:r>
              <a:rPr lang="en-US" altLang="lv-LV" dirty="0"/>
              <a:t>()</a:t>
            </a:r>
          </a:p>
          <a:p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2973491410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Example</a:t>
            </a:r>
          </a:p>
        </p:txBody>
      </p:sp>
      <p:sp>
        <p:nvSpPr>
          <p:cNvPr id="5125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lv-LV"/>
              <a:t>Online trading system where orders to purchase and sell a stock are stored in two priority queues (one for sell orders and one for buy orders) as (p,s) entries:</a:t>
            </a:r>
          </a:p>
          <a:p>
            <a:pPr lvl="1" eaLnBrk="1" hangingPunct="1"/>
            <a:r>
              <a:rPr lang="en-US" altLang="lv-LV" sz="2000"/>
              <a:t>The key, p, of an order is the price</a:t>
            </a:r>
          </a:p>
          <a:p>
            <a:pPr lvl="1" eaLnBrk="1" hangingPunct="1"/>
            <a:r>
              <a:rPr lang="en-US" altLang="lv-LV" sz="2000"/>
              <a:t>The value, s, for an entry is the number of shares</a:t>
            </a:r>
          </a:p>
          <a:p>
            <a:pPr lvl="1" eaLnBrk="1" hangingPunct="1"/>
            <a:r>
              <a:rPr lang="en-US" altLang="lv-LV" sz="2000"/>
              <a:t>A buy order (p,s) is executed when a sell order (p’,s’) with price p’</a:t>
            </a:r>
            <a:r>
              <a:rPr lang="en-US" altLang="lv-LV" sz="2000" u="sng"/>
              <a:t>&lt;</a:t>
            </a:r>
            <a:r>
              <a:rPr lang="en-US" altLang="lv-LV" sz="2000"/>
              <a:t>p is added (the execution is complete if s’</a:t>
            </a:r>
            <a:r>
              <a:rPr lang="en-US" altLang="lv-LV" sz="2000" u="sng"/>
              <a:t>&gt;</a:t>
            </a:r>
            <a:r>
              <a:rPr lang="en-US" altLang="lv-LV" sz="2000"/>
              <a:t>s)</a:t>
            </a:r>
          </a:p>
          <a:p>
            <a:pPr lvl="1" eaLnBrk="1" hangingPunct="1"/>
            <a:r>
              <a:rPr lang="en-US" altLang="lv-LV" sz="2000"/>
              <a:t>A sell order (p,s) is executed when a buy order (p’,s’) with price p’</a:t>
            </a:r>
            <a:r>
              <a:rPr lang="en-US" altLang="lv-LV" sz="2000" u="sng"/>
              <a:t>&gt;</a:t>
            </a:r>
            <a:r>
              <a:rPr lang="en-US" altLang="lv-LV" sz="2000"/>
              <a:t>p is added (the execution is complete if s’</a:t>
            </a:r>
            <a:r>
              <a:rPr lang="en-US" altLang="lv-LV" sz="2000" u="sng"/>
              <a:t>&gt;</a:t>
            </a:r>
            <a:r>
              <a:rPr lang="en-US" altLang="lv-LV" sz="2000"/>
              <a:t>s)</a:t>
            </a:r>
          </a:p>
          <a:p>
            <a:pPr eaLnBrk="1" hangingPunct="1"/>
            <a:r>
              <a:rPr lang="en-US" altLang="lv-LV"/>
              <a:t>What if someone wishes to cancel their order before it executes?</a:t>
            </a:r>
          </a:p>
          <a:p>
            <a:pPr eaLnBrk="1" hangingPunct="1"/>
            <a:r>
              <a:rPr lang="en-US" altLang="lv-LV"/>
              <a:t>What if someone wishes to update the price or number of shares for their order?</a:t>
            </a:r>
          </a:p>
        </p:txBody>
      </p:sp>
    </p:spTree>
    <p:extLst>
      <p:ext uri="{BB962C8B-B14F-4D97-AF65-F5344CB8AC3E}">
        <p14:creationId xmlns:p14="http://schemas.microsoft.com/office/powerpoint/2010/main" val="3091223837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4000"/>
              <a:t>Methods of the Adaptable Priority Queue ADT</a:t>
            </a:r>
            <a:endParaRPr lang="en-US" sz="4300">
              <a:cs typeface="Tahoma" pitchFamily="34" charset="0"/>
            </a:endParaRPr>
          </a:p>
        </p:txBody>
      </p:sp>
      <p:sp>
        <p:nvSpPr>
          <p:cNvPr id="614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lv-LV" smtClean="0">
                <a:solidFill>
                  <a:schemeClr val="tx2"/>
                </a:solidFill>
              </a:rPr>
              <a:t>insert</a:t>
            </a:r>
            <a:r>
              <a:rPr lang="en-US" altLang="lv-LV" smtClean="0"/>
              <a:t>(e): Insert the entry e into P and return a position referring to this entry</a:t>
            </a:r>
          </a:p>
          <a:p>
            <a:pPr eaLnBrk="1" hangingPunct="1"/>
            <a:r>
              <a:rPr lang="en-US" altLang="lv-LV" smtClean="0">
                <a:solidFill>
                  <a:schemeClr val="tx2"/>
                </a:solidFill>
              </a:rPr>
              <a:t>remove</a:t>
            </a:r>
            <a:r>
              <a:rPr lang="en-US" altLang="lv-LV" smtClean="0"/>
              <a:t>(p): Remove from P the entry referenced by position p</a:t>
            </a:r>
          </a:p>
          <a:p>
            <a:pPr eaLnBrk="1" hangingPunct="1"/>
            <a:r>
              <a:rPr lang="en-US" altLang="lv-LV" smtClean="0">
                <a:solidFill>
                  <a:schemeClr val="tx2"/>
                </a:solidFill>
              </a:rPr>
              <a:t>replace</a:t>
            </a:r>
            <a:r>
              <a:rPr lang="en-US" altLang="lv-LV" smtClean="0"/>
              <a:t>(p, e): Replace with e the element associated with the entry referenced by p and return the position of the altered entry	</a:t>
            </a:r>
          </a:p>
        </p:txBody>
      </p:sp>
    </p:spTree>
    <p:extLst>
      <p:ext uri="{BB962C8B-B14F-4D97-AF65-F5344CB8AC3E}">
        <p14:creationId xmlns:p14="http://schemas.microsoft.com/office/powerpoint/2010/main" val="1690653738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Example</a:t>
            </a:r>
          </a:p>
        </p:txBody>
      </p:sp>
      <p:sp>
        <p:nvSpPr>
          <p:cNvPr id="717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lv-LV" sz="2800" b="1" i="1">
                <a:solidFill>
                  <a:srgbClr val="000000"/>
                </a:solidFill>
                <a:latin typeface="Times" panose="02020603050405020304" pitchFamily="18" charset="0"/>
              </a:rPr>
              <a:t>Operation			Output	P</a:t>
            </a:r>
            <a:r>
              <a:rPr lang="en-US" altLang="lv-LV" sz="2800" i="1">
                <a:solidFill>
                  <a:srgbClr val="000000"/>
                </a:solidFill>
                <a:latin typeface="Times" panose="02020603050405020304" pitchFamily="18" charset="0"/>
              </a:rPr>
              <a:t>	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lv-LV">
                <a:solidFill>
                  <a:srgbClr val="000000"/>
                </a:solidFill>
              </a:rPr>
              <a:t>insert(5</a:t>
            </a:r>
            <a:r>
              <a:rPr lang="en-US" altLang="lv-LV" i="1">
                <a:solidFill>
                  <a:srgbClr val="000000"/>
                </a:solidFill>
              </a:rPr>
              <a:t>,</a:t>
            </a:r>
            <a:r>
              <a:rPr lang="en-US" altLang="lv-LV">
                <a:solidFill>
                  <a:srgbClr val="000000"/>
                </a:solidFill>
              </a:rPr>
              <a:t>A)			</a:t>
            </a:r>
            <a:r>
              <a:rPr lang="en-US" altLang="lv-LV" i="1">
                <a:solidFill>
                  <a:srgbClr val="000000"/>
                </a:solidFill>
              </a:rPr>
              <a:t>p</a:t>
            </a:r>
            <a:r>
              <a:rPr lang="en-US" altLang="lv-LV" baseline="-25000">
                <a:solidFill>
                  <a:srgbClr val="000000"/>
                </a:solidFill>
              </a:rPr>
              <a:t>1</a:t>
            </a:r>
            <a:r>
              <a:rPr lang="en-US" altLang="lv-LV">
                <a:solidFill>
                  <a:srgbClr val="000000"/>
                </a:solidFill>
              </a:rPr>
              <a:t>		(5</a:t>
            </a:r>
            <a:r>
              <a:rPr lang="en-US" altLang="lv-LV" i="1">
                <a:solidFill>
                  <a:srgbClr val="000000"/>
                </a:solidFill>
              </a:rPr>
              <a:t>,</a:t>
            </a:r>
            <a:r>
              <a:rPr lang="en-US" altLang="lv-LV">
                <a:solidFill>
                  <a:srgbClr val="000000"/>
                </a:solidFill>
              </a:rPr>
              <a:t>A)</a:t>
            </a:r>
            <a:r>
              <a:rPr lang="en-US" altLang="lv-LV" i="1">
                <a:solidFill>
                  <a:srgbClr val="000000"/>
                </a:solidFill>
              </a:rPr>
              <a:t>	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lv-LV">
                <a:solidFill>
                  <a:srgbClr val="000000"/>
                </a:solidFill>
              </a:rPr>
              <a:t>insert(3</a:t>
            </a:r>
            <a:r>
              <a:rPr lang="en-US" altLang="lv-LV" i="1">
                <a:solidFill>
                  <a:srgbClr val="000000"/>
                </a:solidFill>
              </a:rPr>
              <a:t>,</a:t>
            </a:r>
            <a:r>
              <a:rPr lang="en-US" altLang="lv-LV">
                <a:solidFill>
                  <a:srgbClr val="000000"/>
                </a:solidFill>
              </a:rPr>
              <a:t>B)			</a:t>
            </a:r>
            <a:r>
              <a:rPr lang="en-US" altLang="lv-LV" i="1">
                <a:solidFill>
                  <a:srgbClr val="000000"/>
                </a:solidFill>
              </a:rPr>
              <a:t>p</a:t>
            </a:r>
            <a:r>
              <a:rPr lang="en-US" altLang="lv-LV" baseline="-25000">
                <a:solidFill>
                  <a:srgbClr val="000000"/>
                </a:solidFill>
              </a:rPr>
              <a:t>2</a:t>
            </a:r>
            <a:r>
              <a:rPr lang="en-US" altLang="lv-LV">
                <a:solidFill>
                  <a:srgbClr val="000000"/>
                </a:solidFill>
              </a:rPr>
              <a:t>		(3,B), (5,A)</a:t>
            </a:r>
            <a:r>
              <a:rPr lang="en-US" altLang="lv-LV" i="1">
                <a:solidFill>
                  <a:srgbClr val="000000"/>
                </a:solidFill>
              </a:rPr>
              <a:t>	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lv-LV">
                <a:solidFill>
                  <a:srgbClr val="000000"/>
                </a:solidFill>
              </a:rPr>
              <a:t>insert(7</a:t>
            </a:r>
            <a:r>
              <a:rPr lang="en-US" altLang="lv-LV" i="1">
                <a:solidFill>
                  <a:srgbClr val="000000"/>
                </a:solidFill>
              </a:rPr>
              <a:t>,</a:t>
            </a:r>
            <a:r>
              <a:rPr lang="en-US" altLang="lv-LV">
                <a:solidFill>
                  <a:srgbClr val="000000"/>
                </a:solidFill>
              </a:rPr>
              <a:t>C)			</a:t>
            </a:r>
            <a:r>
              <a:rPr lang="en-US" altLang="lv-LV" i="1">
                <a:solidFill>
                  <a:srgbClr val="000000"/>
                </a:solidFill>
              </a:rPr>
              <a:t>p</a:t>
            </a:r>
            <a:r>
              <a:rPr lang="en-US" altLang="lv-LV" baseline="-25000">
                <a:solidFill>
                  <a:srgbClr val="000000"/>
                </a:solidFill>
              </a:rPr>
              <a:t>3</a:t>
            </a:r>
            <a:r>
              <a:rPr lang="en-US" altLang="lv-LV">
                <a:solidFill>
                  <a:srgbClr val="000000"/>
                </a:solidFill>
              </a:rPr>
              <a:t>		(3,B), (5,A), (7,C)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lv-LV">
                <a:solidFill>
                  <a:srgbClr val="000000"/>
                </a:solidFill>
              </a:rPr>
              <a:t>min()				</a:t>
            </a:r>
            <a:r>
              <a:rPr lang="en-US" altLang="lv-LV" i="1">
                <a:solidFill>
                  <a:srgbClr val="000000"/>
                </a:solidFill>
              </a:rPr>
              <a:t>p</a:t>
            </a:r>
            <a:r>
              <a:rPr lang="en-US" altLang="lv-LV" baseline="-25000">
                <a:solidFill>
                  <a:srgbClr val="000000"/>
                </a:solidFill>
              </a:rPr>
              <a:t>2</a:t>
            </a:r>
            <a:r>
              <a:rPr lang="en-US" altLang="lv-LV">
                <a:solidFill>
                  <a:srgbClr val="000000"/>
                </a:solidFill>
              </a:rPr>
              <a:t>		(3,B), (5,A), (7,C)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lv-LV" i="1">
                <a:solidFill>
                  <a:srgbClr val="000000"/>
                </a:solidFill>
              </a:rPr>
              <a:t>p</a:t>
            </a:r>
            <a:r>
              <a:rPr lang="en-US" altLang="lv-LV" baseline="-25000">
                <a:solidFill>
                  <a:srgbClr val="000000"/>
                </a:solidFill>
              </a:rPr>
              <a:t>2</a:t>
            </a:r>
            <a:r>
              <a:rPr lang="en-US" altLang="lv-LV">
                <a:solidFill>
                  <a:srgbClr val="000000"/>
                </a:solidFill>
              </a:rPr>
              <a:t>.key()</a:t>
            </a:r>
            <a:r>
              <a:rPr lang="en-US" altLang="lv-LV" baseline="30000">
                <a:solidFill>
                  <a:srgbClr val="000000"/>
                </a:solidFill>
              </a:rPr>
              <a:t>			</a:t>
            </a:r>
            <a:r>
              <a:rPr lang="en-US" altLang="lv-LV">
                <a:solidFill>
                  <a:srgbClr val="000000"/>
                </a:solidFill>
              </a:rPr>
              <a:t>3		(3,B), (5,A), (7,C)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lv-LV">
                <a:solidFill>
                  <a:srgbClr val="000000"/>
                </a:solidFill>
              </a:rPr>
              <a:t>remove(</a:t>
            </a:r>
            <a:r>
              <a:rPr lang="en-US" altLang="lv-LV" i="1">
                <a:solidFill>
                  <a:srgbClr val="000000"/>
                </a:solidFill>
              </a:rPr>
              <a:t>p</a:t>
            </a:r>
            <a:r>
              <a:rPr lang="en-US" altLang="lv-LV" baseline="-25000">
                <a:solidFill>
                  <a:srgbClr val="000000"/>
                </a:solidFill>
              </a:rPr>
              <a:t>1</a:t>
            </a:r>
            <a:r>
              <a:rPr lang="en-US" altLang="lv-LV">
                <a:solidFill>
                  <a:srgbClr val="000000"/>
                </a:solidFill>
              </a:rPr>
              <a:t>)</a:t>
            </a:r>
            <a:r>
              <a:rPr lang="en-US" altLang="lv-LV" baseline="30000">
                <a:solidFill>
                  <a:srgbClr val="000000"/>
                </a:solidFill>
              </a:rPr>
              <a:t>			</a:t>
            </a:r>
            <a:r>
              <a:rPr lang="en-US" altLang="lv-LV">
                <a:solidFill>
                  <a:srgbClr val="000000"/>
                </a:solidFill>
              </a:rPr>
              <a:t>–		(3,B), (7,C)</a:t>
            </a:r>
            <a:r>
              <a:rPr lang="en-US" altLang="lv-LV" i="1">
                <a:solidFill>
                  <a:srgbClr val="000000"/>
                </a:solidFill>
              </a:rPr>
              <a:t>	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lv-LV">
                <a:solidFill>
                  <a:srgbClr val="000000"/>
                </a:solidFill>
              </a:rPr>
              <a:t>replace(</a:t>
            </a:r>
            <a:r>
              <a:rPr lang="en-US" altLang="lv-LV" i="1">
                <a:solidFill>
                  <a:srgbClr val="000000"/>
                </a:solidFill>
              </a:rPr>
              <a:t>p</a:t>
            </a:r>
            <a:r>
              <a:rPr lang="en-US" altLang="lv-LV" baseline="-25000">
                <a:solidFill>
                  <a:srgbClr val="000000"/>
                </a:solidFill>
              </a:rPr>
              <a:t>2</a:t>
            </a:r>
            <a:r>
              <a:rPr lang="en-US" altLang="lv-LV" i="1">
                <a:solidFill>
                  <a:srgbClr val="000000"/>
                </a:solidFill>
              </a:rPr>
              <a:t>,</a:t>
            </a:r>
            <a:r>
              <a:rPr lang="en-US" altLang="lv-LV">
                <a:solidFill>
                  <a:srgbClr val="000000"/>
                </a:solidFill>
              </a:rPr>
              <a:t>(9,D))		</a:t>
            </a:r>
            <a:r>
              <a:rPr lang="en-US" altLang="lv-LV" i="1">
                <a:solidFill>
                  <a:srgbClr val="000000"/>
                </a:solidFill>
              </a:rPr>
              <a:t>p</a:t>
            </a:r>
            <a:r>
              <a:rPr lang="en-US" altLang="lv-LV" baseline="-25000">
                <a:solidFill>
                  <a:srgbClr val="000000"/>
                </a:solidFill>
              </a:rPr>
              <a:t>4 </a:t>
            </a:r>
            <a:r>
              <a:rPr lang="en-US" altLang="lv-LV">
                <a:solidFill>
                  <a:srgbClr val="000000"/>
                </a:solidFill>
              </a:rPr>
              <a:t>		(7,C), (9,D)</a:t>
            </a:r>
            <a:r>
              <a:rPr lang="en-US" altLang="lv-LV" i="1">
                <a:solidFill>
                  <a:srgbClr val="000000"/>
                </a:solidFill>
              </a:rPr>
              <a:t>	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lv-LV">
                <a:solidFill>
                  <a:srgbClr val="000000"/>
                </a:solidFill>
              </a:rPr>
              <a:t>replace(</a:t>
            </a:r>
            <a:r>
              <a:rPr lang="en-US" altLang="lv-LV" i="1">
                <a:solidFill>
                  <a:srgbClr val="000000"/>
                </a:solidFill>
              </a:rPr>
              <a:t>p</a:t>
            </a:r>
            <a:r>
              <a:rPr lang="en-US" altLang="lv-LV" baseline="-25000">
                <a:solidFill>
                  <a:srgbClr val="000000"/>
                </a:solidFill>
              </a:rPr>
              <a:t>3</a:t>
            </a:r>
            <a:r>
              <a:rPr lang="en-US" altLang="lv-LV" i="1">
                <a:solidFill>
                  <a:srgbClr val="000000"/>
                </a:solidFill>
              </a:rPr>
              <a:t>,</a:t>
            </a:r>
            <a:r>
              <a:rPr lang="en-US" altLang="lv-LV">
                <a:solidFill>
                  <a:srgbClr val="000000"/>
                </a:solidFill>
              </a:rPr>
              <a:t>(7,E))		</a:t>
            </a:r>
            <a:r>
              <a:rPr lang="en-US" altLang="lv-LV" i="1">
                <a:solidFill>
                  <a:srgbClr val="000000"/>
                </a:solidFill>
              </a:rPr>
              <a:t>p</a:t>
            </a:r>
            <a:r>
              <a:rPr lang="en-US" altLang="lv-LV" baseline="-25000">
                <a:solidFill>
                  <a:srgbClr val="000000"/>
                </a:solidFill>
              </a:rPr>
              <a:t>5</a:t>
            </a:r>
            <a:r>
              <a:rPr lang="en-US" altLang="lv-LV">
                <a:solidFill>
                  <a:srgbClr val="000000"/>
                </a:solidFill>
              </a:rPr>
              <a:t> </a:t>
            </a:r>
            <a:r>
              <a:rPr lang="en-US" altLang="lv-LV" i="1">
                <a:solidFill>
                  <a:srgbClr val="000000"/>
                </a:solidFill>
              </a:rPr>
              <a:t>		</a:t>
            </a:r>
            <a:r>
              <a:rPr lang="en-US" altLang="lv-LV">
                <a:solidFill>
                  <a:srgbClr val="000000"/>
                </a:solidFill>
              </a:rPr>
              <a:t>(7,E), (9,D)</a:t>
            </a:r>
            <a:r>
              <a:rPr lang="en-US" altLang="lv-LV" i="1">
                <a:solidFill>
                  <a:srgbClr val="000000"/>
                </a:solidFill>
              </a:rPr>
              <a:t>	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lv-LV">
                <a:solidFill>
                  <a:srgbClr val="000000"/>
                </a:solidFill>
              </a:rPr>
              <a:t>remove(</a:t>
            </a:r>
            <a:r>
              <a:rPr lang="en-US" altLang="lv-LV" i="1">
                <a:solidFill>
                  <a:srgbClr val="000000"/>
                </a:solidFill>
              </a:rPr>
              <a:t>p</a:t>
            </a:r>
            <a:r>
              <a:rPr lang="en-US" altLang="lv-LV" baseline="-25000">
                <a:solidFill>
                  <a:srgbClr val="000000"/>
                </a:solidFill>
              </a:rPr>
              <a:t>4</a:t>
            </a:r>
            <a:r>
              <a:rPr lang="en-US" altLang="lv-LV">
                <a:solidFill>
                  <a:srgbClr val="000000"/>
                </a:solidFill>
              </a:rPr>
              <a:t>)</a:t>
            </a:r>
            <a:r>
              <a:rPr lang="en-US" altLang="lv-LV" baseline="30000">
                <a:solidFill>
                  <a:srgbClr val="000000"/>
                </a:solidFill>
              </a:rPr>
              <a:t>			</a:t>
            </a:r>
            <a:r>
              <a:rPr lang="en-US" altLang="lv-LV">
                <a:solidFill>
                  <a:srgbClr val="000000"/>
                </a:solidFill>
              </a:rPr>
              <a:t>– 		(7,D)</a:t>
            </a:r>
            <a:r>
              <a:rPr lang="en-US" altLang="lv-LV" i="1">
                <a:solidFill>
                  <a:srgbClr val="000000"/>
                </a:solidFill>
              </a:rPr>
              <a:t>	</a:t>
            </a:r>
            <a:endParaRPr lang="en-US" altLang="lv-LV" sz="2800"/>
          </a:p>
        </p:txBody>
      </p:sp>
      <p:sp>
        <p:nvSpPr>
          <p:cNvPr id="7174" name="Line 4"/>
          <p:cNvSpPr>
            <a:spLocks noChangeShapeType="1"/>
          </p:cNvSpPr>
          <p:nvPr/>
        </p:nvSpPr>
        <p:spPr bwMode="auto">
          <a:xfrm>
            <a:off x="1422400" y="2133600"/>
            <a:ext cx="8001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636165306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Performance</a:t>
            </a:r>
          </a:p>
        </p:txBody>
      </p:sp>
      <p:sp>
        <p:nvSpPr>
          <p:cNvPr id="1229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lv-LV" sz="2800" dirty="0"/>
              <a:t>Improved times thanks to location-aware entries are highlighted in </a:t>
            </a:r>
            <a:r>
              <a:rPr lang="en-US" altLang="lv-LV" sz="2800" dirty="0">
                <a:solidFill>
                  <a:schemeClr val="tx2"/>
                </a:solidFill>
              </a:rPr>
              <a:t>red</a:t>
            </a:r>
            <a:endParaRPr lang="en-US" altLang="lv-LV" sz="28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lv-LV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	Unsorted List		Sorted List	Heap	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lv-LV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size, empty</a:t>
            </a:r>
            <a:r>
              <a:rPr lang="en-US" altLang="lv-LV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lv-LV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lv-LV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		</a:t>
            </a:r>
            <a:r>
              <a:rPr lang="en-US" altLang="lv-LV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lv-LV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		</a:t>
            </a:r>
            <a:r>
              <a:rPr lang="en-US" altLang="lv-LV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lv-LV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	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lv-LV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</a:t>
            </a:r>
            <a:r>
              <a:rPr lang="en-US" altLang="lv-LV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altLang="lv-LV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lv-LV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		</a:t>
            </a:r>
            <a:r>
              <a:rPr lang="en-US" altLang="lv-LV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lv-LV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lv-LV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lv-LV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		</a:t>
            </a:r>
            <a:r>
              <a:rPr lang="en-US" altLang="lv-LV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lv-LV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(log </a:t>
            </a:r>
            <a:r>
              <a:rPr lang="en-US" altLang="lv-LV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lv-LV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lv-LV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</a:t>
            </a:r>
            <a:r>
              <a:rPr lang="en-US" altLang="lv-LV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altLang="lv-LV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lv-LV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lv-LV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lv-LV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		</a:t>
            </a:r>
            <a:r>
              <a:rPr lang="en-US" altLang="lv-LV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lv-LV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		</a:t>
            </a:r>
            <a:r>
              <a:rPr lang="en-US" altLang="lv-LV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lv-LV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	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lv-LV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removeMin</a:t>
            </a:r>
            <a:r>
              <a:rPr lang="en-US" altLang="lv-LV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lv-LV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lv-LV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lv-LV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lv-LV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		</a:t>
            </a:r>
            <a:r>
              <a:rPr lang="en-US" altLang="lv-LV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lv-LV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		</a:t>
            </a:r>
            <a:r>
              <a:rPr lang="en-US" altLang="lv-LV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lv-LV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(log </a:t>
            </a:r>
            <a:r>
              <a:rPr lang="en-US" altLang="lv-LV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lv-LV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lv-LV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remove</a:t>
            </a:r>
            <a:r>
              <a:rPr lang="en-US" altLang="lv-LV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lv-LV" b="1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lv-LV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lv-LV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lv-LV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lv-LV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lv-LV" b="1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lv-LV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lv-LV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lv-LV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lv-LV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lv-LV" b="1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lv-LV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lv-LV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US" altLang="lv-LV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lv-LV" b="1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lv-LV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lv-LV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replace</a:t>
            </a:r>
            <a:r>
              <a:rPr lang="en-US" altLang="lv-LV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lv-LV" b="1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lv-LV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lv-LV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lv-LV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lv-LV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lv-LV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lv-LV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lv-LV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lv-LV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		</a:t>
            </a:r>
            <a:r>
              <a:rPr lang="en-US" altLang="lv-LV" b="1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lv-LV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lv-LV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US" altLang="lv-LV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lv-LV" b="1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lv-LV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64541806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lv-LV" altLang="en-US" dirty="0" smtClean="0">
                <a:solidFill>
                  <a:schemeClr val="tx1"/>
                </a:solidFill>
              </a:rPr>
              <a:t>Heap</a:t>
            </a:r>
          </a:p>
        </p:txBody>
      </p:sp>
      <p:sp>
        <p:nvSpPr>
          <p:cNvPr id="347139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lv-LV" altLang="en-US" b="1" dirty="0" smtClean="0"/>
              <a:t>Heap </a:t>
            </a:r>
            <a:r>
              <a:rPr lang="lv-LV" altLang="en-US" dirty="0" smtClean="0"/>
              <a:t>is a binary tree with elements with their priorities, but the nodes are ordered so that every node has priority less or equal with the priorities of its children. </a:t>
            </a:r>
          </a:p>
          <a:p>
            <a:pPr eaLnBrk="1" hangingPunct="1">
              <a:lnSpc>
                <a:spcPct val="90000"/>
              </a:lnSpc>
            </a:pPr>
            <a:r>
              <a:rPr lang="lv-LV" altLang="en-US" dirty="0" smtClean="0"/>
              <a:t>Therefore at the top there is an element with the smallest priority and the priorities grow as we move down any path. </a:t>
            </a:r>
          </a:p>
          <a:p>
            <a:pPr eaLnBrk="1" hangingPunct="1"/>
            <a:r>
              <a:rPr lang="lv-LV" altLang="en-US" dirty="0" smtClean="0"/>
              <a:t>Implementation: Inserting </a:t>
            </a:r>
            <a:r>
              <a:rPr lang="lv-LV" altLang="en-US" dirty="0"/>
              <a:t>an </a:t>
            </a:r>
            <a:r>
              <a:rPr lang="lv-LV" altLang="en-US" dirty="0" smtClean="0"/>
              <a:t>element; Removing </a:t>
            </a:r>
            <a:r>
              <a:rPr lang="lv-LV" altLang="en-US" dirty="0"/>
              <a:t>the minimum-key </a:t>
            </a:r>
            <a:r>
              <a:rPr lang="lv-LV" altLang="en-US" dirty="0" smtClean="0"/>
              <a:t>element.</a:t>
            </a:r>
            <a:endParaRPr lang="lv-LV" altLang="en-US" dirty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lv-LV" altLang="en-US" dirty="0" smtClean="0"/>
          </a:p>
          <a:p>
            <a:pPr eaLnBrk="1" hangingPunct="1">
              <a:lnSpc>
                <a:spcPct val="90000"/>
              </a:lnSpc>
            </a:pPr>
            <a:endParaRPr lang="lv-LV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868016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7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7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7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7139" grpId="0" build="p" bldLvl="2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lv-LV" altLang="en-US" dirty="0" smtClean="0"/>
              <a:t>Binary Heap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1422400" y="1752600"/>
            <a:ext cx="4978400" cy="1200148"/>
          </a:xfrm>
        </p:spPr>
        <p:txBody>
          <a:bodyPr/>
          <a:lstStyle/>
          <a:p>
            <a:pPr eaLnBrk="1" hangingPunct="1"/>
            <a:r>
              <a:rPr lang="en-US" altLang="en-US" sz="2400" b="1" dirty="0" smtClean="0"/>
              <a:t>Min-</a:t>
            </a:r>
            <a:r>
              <a:rPr lang="en-US" altLang="en-US" sz="2400" b="1" dirty="0"/>
              <a:t>H</a:t>
            </a:r>
            <a:r>
              <a:rPr lang="lv-LV" altLang="en-US" sz="2400" b="1" dirty="0" smtClean="0"/>
              <a:t>eap</a:t>
            </a:r>
            <a:r>
              <a:rPr lang="en-US" altLang="en-US" sz="2400" b="1" dirty="0" smtClean="0"/>
              <a:t>: </a:t>
            </a:r>
            <a:r>
              <a:rPr lang="en-US" altLang="en-US" sz="2400" dirty="0" smtClean="0"/>
              <a:t>The value of each node is smaller than the values </a:t>
            </a:r>
            <a:r>
              <a:rPr lang="en-US" altLang="en-US" sz="2400" dirty="0" smtClean="0"/>
              <a:t>stored in its children.</a:t>
            </a:r>
            <a:endParaRPr lang="lv-LV" altLang="en-US" sz="2400" dirty="0" smtClean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6604000" y="1752600"/>
            <a:ext cx="4978400" cy="1281113"/>
          </a:xfrm>
        </p:spPr>
        <p:txBody>
          <a:bodyPr/>
          <a:lstStyle/>
          <a:p>
            <a:pPr marL="342900" lvl="1" indent="-342900">
              <a:buFontTx/>
              <a:buChar char="•"/>
            </a:pPr>
            <a:r>
              <a:rPr lang="lv-LV" b="1" dirty="0" smtClean="0"/>
              <a:t>Max-Heap: </a:t>
            </a:r>
            <a:r>
              <a:rPr lang="en-US" dirty="0"/>
              <a:t>The value of each node is greater than or equal to the values stored in its children</a:t>
            </a:r>
          </a:p>
          <a:p>
            <a:endParaRPr lang="lv-LV" dirty="0"/>
          </a:p>
        </p:txBody>
      </p:sp>
      <p:cxnSp>
        <p:nvCxnSpPr>
          <p:cNvPr id="14340" name="AutoShape 4"/>
          <p:cNvCxnSpPr>
            <a:cxnSpLocks noChangeShapeType="1"/>
            <a:stCxn id="14353" idx="2"/>
            <a:endCxn id="14354" idx="7"/>
          </p:cNvCxnSpPr>
          <p:nvPr/>
        </p:nvCxnSpPr>
        <p:spPr bwMode="auto">
          <a:xfrm flipH="1">
            <a:off x="2649258" y="3262313"/>
            <a:ext cx="855942" cy="452716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4341" name="AutoShape 5"/>
          <p:cNvCxnSpPr>
            <a:cxnSpLocks noChangeShapeType="1"/>
            <a:stCxn id="14353" idx="6"/>
            <a:endCxn id="14360" idx="7"/>
          </p:cNvCxnSpPr>
          <p:nvPr/>
        </p:nvCxnSpPr>
        <p:spPr bwMode="auto">
          <a:xfrm>
            <a:off x="3962400" y="3262313"/>
            <a:ext cx="878168" cy="525742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4342" name="AutoShape 6"/>
          <p:cNvCxnSpPr>
            <a:cxnSpLocks noChangeShapeType="1"/>
            <a:stCxn id="14354" idx="3"/>
            <a:endCxn id="14355" idx="0"/>
          </p:cNvCxnSpPr>
          <p:nvPr/>
        </p:nvCxnSpPr>
        <p:spPr bwMode="auto">
          <a:xfrm flipH="1">
            <a:off x="1885950" y="4038319"/>
            <a:ext cx="440018" cy="714656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4343" name="AutoShape 7"/>
          <p:cNvCxnSpPr>
            <a:cxnSpLocks noChangeShapeType="1"/>
            <a:stCxn id="14354" idx="5"/>
            <a:endCxn id="14356" idx="0"/>
          </p:cNvCxnSpPr>
          <p:nvPr/>
        </p:nvCxnSpPr>
        <p:spPr bwMode="auto">
          <a:xfrm>
            <a:off x="2649258" y="4038319"/>
            <a:ext cx="444780" cy="762281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4344" name="AutoShape 8"/>
          <p:cNvCxnSpPr>
            <a:cxnSpLocks noChangeShapeType="1"/>
            <a:stCxn id="14355" idx="5"/>
            <a:endCxn id="14359" idx="0"/>
          </p:cNvCxnSpPr>
          <p:nvPr/>
        </p:nvCxnSpPr>
        <p:spPr bwMode="auto">
          <a:xfrm>
            <a:off x="2047595" y="5143220"/>
            <a:ext cx="86005" cy="64321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4345" name="AutoShape 9"/>
          <p:cNvCxnSpPr>
            <a:cxnSpLocks noChangeShapeType="1"/>
            <a:stCxn id="14356" idx="3"/>
            <a:endCxn id="14357" idx="0"/>
          </p:cNvCxnSpPr>
          <p:nvPr/>
        </p:nvCxnSpPr>
        <p:spPr bwMode="auto">
          <a:xfrm flipH="1">
            <a:off x="2716213" y="5190845"/>
            <a:ext cx="216180" cy="606704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4346" name="AutoShape 10"/>
          <p:cNvCxnSpPr>
            <a:cxnSpLocks noChangeShapeType="1"/>
            <a:stCxn id="14356" idx="5"/>
            <a:endCxn id="14358" idx="0"/>
          </p:cNvCxnSpPr>
          <p:nvPr/>
        </p:nvCxnSpPr>
        <p:spPr bwMode="auto">
          <a:xfrm>
            <a:off x="3255683" y="5190845"/>
            <a:ext cx="119342" cy="59559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4347" name="AutoShape 11"/>
          <p:cNvCxnSpPr>
            <a:cxnSpLocks noChangeShapeType="1"/>
            <a:stCxn id="14355" idx="3"/>
            <a:endCxn id="14366" idx="0"/>
          </p:cNvCxnSpPr>
          <p:nvPr/>
        </p:nvCxnSpPr>
        <p:spPr bwMode="auto">
          <a:xfrm flipH="1">
            <a:off x="1524000" y="5143220"/>
            <a:ext cx="200305" cy="65115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4348" name="AutoShape 12"/>
          <p:cNvCxnSpPr>
            <a:cxnSpLocks noChangeShapeType="1"/>
            <a:stCxn id="14360" idx="3"/>
            <a:endCxn id="14361" idx="0"/>
          </p:cNvCxnSpPr>
          <p:nvPr/>
        </p:nvCxnSpPr>
        <p:spPr bwMode="auto">
          <a:xfrm>
            <a:off x="5163858" y="4111345"/>
            <a:ext cx="447955" cy="68925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4349" name="AutoShape 13"/>
          <p:cNvCxnSpPr>
            <a:cxnSpLocks noChangeShapeType="1"/>
            <a:stCxn id="14360" idx="5"/>
            <a:endCxn id="14362" idx="0"/>
          </p:cNvCxnSpPr>
          <p:nvPr/>
        </p:nvCxnSpPr>
        <p:spPr bwMode="auto">
          <a:xfrm flipH="1">
            <a:off x="4343400" y="4111345"/>
            <a:ext cx="497168" cy="68925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4350" name="AutoShape 14"/>
          <p:cNvCxnSpPr>
            <a:cxnSpLocks noChangeShapeType="1"/>
            <a:stCxn id="14361" idx="5"/>
            <a:endCxn id="14363" idx="0"/>
          </p:cNvCxnSpPr>
          <p:nvPr/>
        </p:nvCxnSpPr>
        <p:spPr bwMode="auto">
          <a:xfrm flipH="1">
            <a:off x="5307013" y="5190845"/>
            <a:ext cx="143155" cy="616229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4351" name="AutoShape 15"/>
          <p:cNvCxnSpPr>
            <a:cxnSpLocks noChangeShapeType="1"/>
            <a:stCxn id="14362" idx="3"/>
            <a:endCxn id="14365" idx="0"/>
          </p:cNvCxnSpPr>
          <p:nvPr/>
        </p:nvCxnSpPr>
        <p:spPr bwMode="auto">
          <a:xfrm>
            <a:off x="4505045" y="5190845"/>
            <a:ext cx="116168" cy="61623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4352" name="AutoShape 16"/>
          <p:cNvCxnSpPr>
            <a:cxnSpLocks noChangeShapeType="1"/>
            <a:stCxn id="14362" idx="5"/>
            <a:endCxn id="14364" idx="0"/>
          </p:cNvCxnSpPr>
          <p:nvPr/>
        </p:nvCxnSpPr>
        <p:spPr bwMode="auto">
          <a:xfrm flipH="1">
            <a:off x="4011613" y="5190845"/>
            <a:ext cx="170142" cy="60511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4353" name="Oval 17"/>
          <p:cNvSpPr>
            <a:spLocks noChangeArrowheads="1"/>
          </p:cNvSpPr>
          <p:nvPr/>
        </p:nvSpPr>
        <p:spPr bwMode="auto">
          <a:xfrm>
            <a:off x="3505200" y="3033713"/>
            <a:ext cx="457200" cy="457200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06</a:t>
            </a:r>
            <a:endParaRPr lang="en-US" altLang="en-US" sz="2000">
              <a:latin typeface="Arial" panose="020B0604020202020204" pitchFamily="34" charset="0"/>
            </a:endParaRPr>
          </a:p>
        </p:txBody>
      </p:sp>
      <p:sp>
        <p:nvSpPr>
          <p:cNvPr id="14354" name="Oval 18"/>
          <p:cNvSpPr>
            <a:spLocks noChangeArrowheads="1"/>
          </p:cNvSpPr>
          <p:nvPr/>
        </p:nvSpPr>
        <p:spPr bwMode="auto">
          <a:xfrm>
            <a:off x="2259013" y="3648074"/>
            <a:ext cx="457200" cy="457200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14</a:t>
            </a:r>
            <a:endParaRPr lang="en-US" altLang="en-US" sz="2000">
              <a:latin typeface="Arial" panose="020B0604020202020204" pitchFamily="34" charset="0"/>
            </a:endParaRPr>
          </a:p>
        </p:txBody>
      </p:sp>
      <p:sp>
        <p:nvSpPr>
          <p:cNvPr id="14355" name="Oval 19"/>
          <p:cNvSpPr>
            <a:spLocks noChangeArrowheads="1"/>
          </p:cNvSpPr>
          <p:nvPr/>
        </p:nvSpPr>
        <p:spPr bwMode="auto">
          <a:xfrm>
            <a:off x="1657350" y="4752975"/>
            <a:ext cx="457200" cy="457200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78</a:t>
            </a:r>
            <a:endParaRPr lang="en-US" altLang="en-US" sz="2000">
              <a:latin typeface="Arial" panose="020B0604020202020204" pitchFamily="34" charset="0"/>
            </a:endParaRPr>
          </a:p>
        </p:txBody>
      </p:sp>
      <p:sp>
        <p:nvSpPr>
          <p:cNvPr id="14356" name="Oval 20"/>
          <p:cNvSpPr>
            <a:spLocks noChangeArrowheads="1"/>
          </p:cNvSpPr>
          <p:nvPr/>
        </p:nvSpPr>
        <p:spPr bwMode="auto">
          <a:xfrm>
            <a:off x="2865438" y="4800600"/>
            <a:ext cx="457200" cy="457200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18</a:t>
            </a:r>
            <a:endParaRPr lang="en-US" altLang="en-US" sz="2000">
              <a:latin typeface="Arial" panose="020B0604020202020204" pitchFamily="34" charset="0"/>
            </a:endParaRPr>
          </a:p>
        </p:txBody>
      </p:sp>
      <p:sp>
        <p:nvSpPr>
          <p:cNvPr id="14357" name="Oval 21"/>
          <p:cNvSpPr>
            <a:spLocks noChangeArrowheads="1"/>
          </p:cNvSpPr>
          <p:nvPr/>
        </p:nvSpPr>
        <p:spPr bwMode="auto">
          <a:xfrm>
            <a:off x="2487613" y="5797549"/>
            <a:ext cx="457200" cy="457200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81</a:t>
            </a:r>
            <a:endParaRPr lang="en-US" altLang="en-US" sz="2000">
              <a:latin typeface="Arial" panose="020B0604020202020204" pitchFamily="34" charset="0"/>
            </a:endParaRPr>
          </a:p>
        </p:txBody>
      </p:sp>
      <p:sp>
        <p:nvSpPr>
          <p:cNvPr id="14358" name="Oval 22"/>
          <p:cNvSpPr>
            <a:spLocks noChangeArrowheads="1"/>
          </p:cNvSpPr>
          <p:nvPr/>
        </p:nvSpPr>
        <p:spPr bwMode="auto">
          <a:xfrm>
            <a:off x="3146425" y="5786438"/>
            <a:ext cx="457200" cy="457200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77</a:t>
            </a:r>
            <a:endParaRPr lang="en-US" altLang="en-US" sz="2000">
              <a:latin typeface="Arial" panose="020B0604020202020204" pitchFamily="34" charset="0"/>
            </a:endParaRPr>
          </a:p>
        </p:txBody>
      </p:sp>
      <p:sp>
        <p:nvSpPr>
          <p:cNvPr id="14359" name="Oval 23"/>
          <p:cNvSpPr>
            <a:spLocks noChangeArrowheads="1"/>
          </p:cNvSpPr>
          <p:nvPr/>
        </p:nvSpPr>
        <p:spPr bwMode="auto">
          <a:xfrm>
            <a:off x="1905000" y="5786438"/>
            <a:ext cx="457200" cy="457200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91</a:t>
            </a:r>
            <a:endParaRPr lang="en-US" altLang="en-US" sz="2000">
              <a:latin typeface="Arial" panose="020B0604020202020204" pitchFamily="34" charset="0"/>
            </a:endParaRPr>
          </a:p>
        </p:txBody>
      </p:sp>
      <p:sp>
        <p:nvSpPr>
          <p:cNvPr id="14360" name="Oval 24"/>
          <p:cNvSpPr>
            <a:spLocks noChangeArrowheads="1"/>
          </p:cNvSpPr>
          <p:nvPr/>
        </p:nvSpPr>
        <p:spPr bwMode="auto">
          <a:xfrm flipH="1">
            <a:off x="4773613" y="3721100"/>
            <a:ext cx="457200" cy="457200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45</a:t>
            </a:r>
            <a:endParaRPr lang="en-US" altLang="en-US" sz="2000">
              <a:latin typeface="Arial" panose="020B0604020202020204" pitchFamily="34" charset="0"/>
            </a:endParaRPr>
          </a:p>
        </p:txBody>
      </p:sp>
      <p:sp>
        <p:nvSpPr>
          <p:cNvPr id="14361" name="Oval 25"/>
          <p:cNvSpPr>
            <a:spLocks noChangeArrowheads="1"/>
          </p:cNvSpPr>
          <p:nvPr/>
        </p:nvSpPr>
        <p:spPr bwMode="auto">
          <a:xfrm flipH="1">
            <a:off x="5383213" y="4800600"/>
            <a:ext cx="457200" cy="457200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53</a:t>
            </a:r>
            <a:endParaRPr lang="en-US" altLang="en-US" sz="2000">
              <a:latin typeface="Arial" panose="020B0604020202020204" pitchFamily="34" charset="0"/>
            </a:endParaRPr>
          </a:p>
        </p:txBody>
      </p:sp>
      <p:sp>
        <p:nvSpPr>
          <p:cNvPr id="14362" name="Oval 26"/>
          <p:cNvSpPr>
            <a:spLocks noChangeArrowheads="1"/>
          </p:cNvSpPr>
          <p:nvPr/>
        </p:nvSpPr>
        <p:spPr bwMode="auto">
          <a:xfrm flipH="1">
            <a:off x="4114800" y="4800600"/>
            <a:ext cx="457200" cy="457200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47</a:t>
            </a:r>
            <a:endParaRPr lang="en-US" altLang="en-US" sz="2000">
              <a:latin typeface="Arial" panose="020B0604020202020204" pitchFamily="34" charset="0"/>
            </a:endParaRPr>
          </a:p>
        </p:txBody>
      </p:sp>
      <p:sp>
        <p:nvSpPr>
          <p:cNvPr id="14363" name="Oval 27"/>
          <p:cNvSpPr>
            <a:spLocks noChangeArrowheads="1"/>
          </p:cNvSpPr>
          <p:nvPr/>
        </p:nvSpPr>
        <p:spPr bwMode="auto">
          <a:xfrm flipH="1">
            <a:off x="5078413" y="5807074"/>
            <a:ext cx="457200" cy="457200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64</a:t>
            </a:r>
            <a:endParaRPr lang="en-US" altLang="en-US" sz="2000">
              <a:latin typeface="Arial" panose="020B0604020202020204" pitchFamily="34" charset="0"/>
            </a:endParaRPr>
          </a:p>
        </p:txBody>
      </p:sp>
      <p:sp>
        <p:nvSpPr>
          <p:cNvPr id="14364" name="Oval 28"/>
          <p:cNvSpPr>
            <a:spLocks noChangeArrowheads="1"/>
          </p:cNvSpPr>
          <p:nvPr/>
        </p:nvSpPr>
        <p:spPr bwMode="auto">
          <a:xfrm flipH="1">
            <a:off x="3783013" y="5795963"/>
            <a:ext cx="457200" cy="457200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84</a:t>
            </a:r>
            <a:endParaRPr lang="en-US" altLang="en-US" sz="2000">
              <a:latin typeface="Arial" panose="020B0604020202020204" pitchFamily="34" charset="0"/>
            </a:endParaRPr>
          </a:p>
        </p:txBody>
      </p:sp>
      <p:sp>
        <p:nvSpPr>
          <p:cNvPr id="14365" name="Oval 29"/>
          <p:cNvSpPr>
            <a:spLocks noChangeArrowheads="1"/>
          </p:cNvSpPr>
          <p:nvPr/>
        </p:nvSpPr>
        <p:spPr bwMode="auto">
          <a:xfrm flipH="1">
            <a:off x="4392613" y="5807075"/>
            <a:ext cx="457200" cy="457200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99</a:t>
            </a:r>
            <a:endParaRPr lang="en-US" altLang="en-US" sz="2000">
              <a:latin typeface="Arial" panose="020B0604020202020204" pitchFamily="34" charset="0"/>
            </a:endParaRPr>
          </a:p>
        </p:txBody>
      </p:sp>
      <p:sp>
        <p:nvSpPr>
          <p:cNvPr id="14366" name="Oval 30"/>
          <p:cNvSpPr>
            <a:spLocks noChangeArrowheads="1"/>
          </p:cNvSpPr>
          <p:nvPr/>
        </p:nvSpPr>
        <p:spPr bwMode="auto">
          <a:xfrm>
            <a:off x="1295400" y="5794375"/>
            <a:ext cx="457200" cy="457200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83</a:t>
            </a:r>
            <a:endParaRPr lang="en-US" altLang="en-US" sz="2000">
              <a:latin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0740" y="3488671"/>
            <a:ext cx="4648200" cy="17907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7616747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lv-LV" altLang="en-US" dirty="0" smtClean="0"/>
              <a:t>Properties of the binary heap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363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590800" y="1752600"/>
                <a:ext cx="7620000" cy="914400"/>
              </a:xfrm>
            </p:spPr>
            <p:txBody>
              <a:bodyPr/>
              <a:lstStyle/>
              <a:p>
                <a:pPr eaLnBrk="1" hangingPunct="1">
                  <a:lnSpc>
                    <a:spcPct val="90000"/>
                  </a:lnSpc>
                </a:pPr>
                <a:r>
                  <a:rPr lang="lv-LV" altLang="en-US" dirty="0" smtClean="0"/>
                  <a:t>Heap with N elements has height at least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lv-LV" alt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lv-LV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lv-LV" alt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lv-LV" alt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lv-LV" alt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lv-LV" alt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r>
                  <a:rPr lang="lv-LV" altLang="en-US" dirty="0" smtClean="0"/>
                  <a:t>.</a:t>
                </a:r>
                <a:endParaRPr lang="lv-LV" altLang="en-US" dirty="0"/>
              </a:p>
              <a:p>
                <a:pPr eaLnBrk="1" hangingPunct="1">
                  <a:lnSpc>
                    <a:spcPct val="90000"/>
                  </a:lnSpc>
                </a:pPr>
                <a:r>
                  <a:rPr lang="lv-LV" altLang="en-US" dirty="0" smtClean="0"/>
                  <a:t>In the optimum case this is also the maximum height. </a:t>
                </a:r>
                <a:endParaRPr lang="lv-LV" altLang="en-US" dirty="0"/>
              </a:p>
            </p:txBody>
          </p:sp>
        </mc:Choice>
        <mc:Fallback xmlns="">
          <p:sp>
            <p:nvSpPr>
              <p:cNvPr id="1536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590800" y="1752600"/>
                <a:ext cx="7620000" cy="914400"/>
              </a:xfrm>
              <a:blipFill>
                <a:blip r:embed="rId2"/>
                <a:stretch>
                  <a:fillRect l="-1040" t="-9333" b="-4667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391" name="Text Box 31"/>
          <p:cNvSpPr txBox="1">
            <a:spLocks noChangeArrowheads="1"/>
          </p:cNvSpPr>
          <p:nvPr/>
        </p:nvSpPr>
        <p:spPr bwMode="auto">
          <a:xfrm>
            <a:off x="8228014" y="3097213"/>
            <a:ext cx="1525587" cy="6413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kumimoji="1" lang="en-US" altLang="en-US" sz="1800" b="1" dirty="0">
                <a:solidFill>
                  <a:srgbClr val="006600"/>
                </a:solidFill>
                <a:latin typeface="Arial" panose="020B0604020202020204" pitchFamily="34" charset="0"/>
              </a:rPr>
              <a:t>N = 14</a:t>
            </a:r>
            <a:br>
              <a:rPr kumimoji="1" lang="en-US" altLang="en-US" sz="1800" b="1" dirty="0">
                <a:solidFill>
                  <a:srgbClr val="006600"/>
                </a:solidFill>
                <a:latin typeface="Arial" panose="020B0604020202020204" pitchFamily="34" charset="0"/>
              </a:rPr>
            </a:br>
            <a:r>
              <a:rPr kumimoji="1" lang="en-US" altLang="en-US" sz="1800" b="1" dirty="0">
                <a:solidFill>
                  <a:srgbClr val="006600"/>
                </a:solidFill>
                <a:latin typeface="Arial" panose="020B0604020202020204" pitchFamily="34" charset="0"/>
              </a:rPr>
              <a:t>Height = 3</a:t>
            </a:r>
          </a:p>
        </p:txBody>
      </p:sp>
      <p:cxnSp>
        <p:nvCxnSpPr>
          <p:cNvPr id="32" name="AutoShape 4"/>
          <p:cNvCxnSpPr>
            <a:cxnSpLocks noChangeShapeType="1"/>
            <a:stCxn id="45" idx="2"/>
            <a:endCxn id="46" idx="7"/>
          </p:cNvCxnSpPr>
          <p:nvPr/>
        </p:nvCxnSpPr>
        <p:spPr bwMode="auto">
          <a:xfrm flipH="1">
            <a:off x="4478058" y="3262313"/>
            <a:ext cx="855942" cy="452716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3" name="AutoShape 5"/>
          <p:cNvCxnSpPr>
            <a:cxnSpLocks noChangeShapeType="1"/>
            <a:stCxn id="45" idx="6"/>
            <a:endCxn id="52" idx="7"/>
          </p:cNvCxnSpPr>
          <p:nvPr/>
        </p:nvCxnSpPr>
        <p:spPr bwMode="auto">
          <a:xfrm>
            <a:off x="5791200" y="3262313"/>
            <a:ext cx="878168" cy="525742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4" name="AutoShape 6"/>
          <p:cNvCxnSpPr>
            <a:cxnSpLocks noChangeShapeType="1"/>
            <a:stCxn id="46" idx="3"/>
            <a:endCxn id="47" idx="0"/>
          </p:cNvCxnSpPr>
          <p:nvPr/>
        </p:nvCxnSpPr>
        <p:spPr bwMode="auto">
          <a:xfrm flipH="1">
            <a:off x="3714750" y="4038319"/>
            <a:ext cx="440018" cy="714656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5" name="AutoShape 7"/>
          <p:cNvCxnSpPr>
            <a:cxnSpLocks noChangeShapeType="1"/>
            <a:stCxn id="46" idx="5"/>
            <a:endCxn id="48" idx="0"/>
          </p:cNvCxnSpPr>
          <p:nvPr/>
        </p:nvCxnSpPr>
        <p:spPr bwMode="auto">
          <a:xfrm>
            <a:off x="4478058" y="4038319"/>
            <a:ext cx="444780" cy="762281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6" name="AutoShape 8"/>
          <p:cNvCxnSpPr>
            <a:cxnSpLocks noChangeShapeType="1"/>
            <a:stCxn id="47" idx="5"/>
            <a:endCxn id="51" idx="0"/>
          </p:cNvCxnSpPr>
          <p:nvPr/>
        </p:nvCxnSpPr>
        <p:spPr bwMode="auto">
          <a:xfrm>
            <a:off x="3876395" y="5143220"/>
            <a:ext cx="86005" cy="64321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7" name="AutoShape 9"/>
          <p:cNvCxnSpPr>
            <a:cxnSpLocks noChangeShapeType="1"/>
            <a:stCxn id="48" idx="3"/>
            <a:endCxn id="49" idx="0"/>
          </p:cNvCxnSpPr>
          <p:nvPr/>
        </p:nvCxnSpPr>
        <p:spPr bwMode="auto">
          <a:xfrm flipH="1">
            <a:off x="4545013" y="5190845"/>
            <a:ext cx="216180" cy="606704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8" name="AutoShape 10"/>
          <p:cNvCxnSpPr>
            <a:cxnSpLocks noChangeShapeType="1"/>
            <a:stCxn id="48" idx="5"/>
            <a:endCxn id="50" idx="0"/>
          </p:cNvCxnSpPr>
          <p:nvPr/>
        </p:nvCxnSpPr>
        <p:spPr bwMode="auto">
          <a:xfrm>
            <a:off x="5084483" y="5190845"/>
            <a:ext cx="119342" cy="59559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9" name="AutoShape 11"/>
          <p:cNvCxnSpPr>
            <a:cxnSpLocks noChangeShapeType="1"/>
            <a:stCxn id="47" idx="3"/>
            <a:endCxn id="58" idx="0"/>
          </p:cNvCxnSpPr>
          <p:nvPr/>
        </p:nvCxnSpPr>
        <p:spPr bwMode="auto">
          <a:xfrm flipH="1">
            <a:off x="3352800" y="5143220"/>
            <a:ext cx="200305" cy="65115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0" name="AutoShape 12"/>
          <p:cNvCxnSpPr>
            <a:cxnSpLocks noChangeShapeType="1"/>
            <a:stCxn id="52" idx="3"/>
            <a:endCxn id="53" idx="0"/>
          </p:cNvCxnSpPr>
          <p:nvPr/>
        </p:nvCxnSpPr>
        <p:spPr bwMode="auto">
          <a:xfrm>
            <a:off x="6992658" y="4111345"/>
            <a:ext cx="447955" cy="68925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1" name="AutoShape 13"/>
          <p:cNvCxnSpPr>
            <a:cxnSpLocks noChangeShapeType="1"/>
            <a:stCxn id="52" idx="5"/>
            <a:endCxn id="54" idx="0"/>
          </p:cNvCxnSpPr>
          <p:nvPr/>
        </p:nvCxnSpPr>
        <p:spPr bwMode="auto">
          <a:xfrm flipH="1">
            <a:off x="6172200" y="4111345"/>
            <a:ext cx="497168" cy="68925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2" name="AutoShape 14"/>
          <p:cNvCxnSpPr>
            <a:cxnSpLocks noChangeShapeType="1"/>
            <a:stCxn id="53" idx="5"/>
            <a:endCxn id="55" idx="0"/>
          </p:cNvCxnSpPr>
          <p:nvPr/>
        </p:nvCxnSpPr>
        <p:spPr bwMode="auto">
          <a:xfrm flipH="1">
            <a:off x="7135813" y="5190845"/>
            <a:ext cx="143155" cy="616229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3" name="AutoShape 15"/>
          <p:cNvCxnSpPr>
            <a:cxnSpLocks noChangeShapeType="1"/>
            <a:stCxn id="54" idx="3"/>
            <a:endCxn id="57" idx="0"/>
          </p:cNvCxnSpPr>
          <p:nvPr/>
        </p:nvCxnSpPr>
        <p:spPr bwMode="auto">
          <a:xfrm>
            <a:off x="6333845" y="5190845"/>
            <a:ext cx="116168" cy="61623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" name="AutoShape 16"/>
          <p:cNvCxnSpPr>
            <a:cxnSpLocks noChangeShapeType="1"/>
            <a:stCxn id="54" idx="5"/>
            <a:endCxn id="56" idx="0"/>
          </p:cNvCxnSpPr>
          <p:nvPr/>
        </p:nvCxnSpPr>
        <p:spPr bwMode="auto">
          <a:xfrm flipH="1">
            <a:off x="5840413" y="5190845"/>
            <a:ext cx="170142" cy="60511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5" name="Oval 17"/>
          <p:cNvSpPr>
            <a:spLocks noChangeArrowheads="1"/>
          </p:cNvSpPr>
          <p:nvPr/>
        </p:nvSpPr>
        <p:spPr bwMode="auto">
          <a:xfrm>
            <a:off x="5334000" y="3033713"/>
            <a:ext cx="457200" cy="457200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06</a:t>
            </a:r>
            <a:endParaRPr lang="en-US" altLang="en-US" sz="2000">
              <a:latin typeface="Arial" panose="020B0604020202020204" pitchFamily="34" charset="0"/>
            </a:endParaRPr>
          </a:p>
        </p:txBody>
      </p:sp>
      <p:sp>
        <p:nvSpPr>
          <p:cNvPr id="46" name="Oval 18"/>
          <p:cNvSpPr>
            <a:spLocks noChangeArrowheads="1"/>
          </p:cNvSpPr>
          <p:nvPr/>
        </p:nvSpPr>
        <p:spPr bwMode="auto">
          <a:xfrm>
            <a:off x="4087813" y="3648074"/>
            <a:ext cx="457200" cy="457200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14</a:t>
            </a:r>
            <a:endParaRPr lang="en-US" altLang="en-US" sz="2000">
              <a:latin typeface="Arial" panose="020B0604020202020204" pitchFamily="34" charset="0"/>
            </a:endParaRPr>
          </a:p>
        </p:txBody>
      </p:sp>
      <p:sp>
        <p:nvSpPr>
          <p:cNvPr id="47" name="Oval 19"/>
          <p:cNvSpPr>
            <a:spLocks noChangeArrowheads="1"/>
          </p:cNvSpPr>
          <p:nvPr/>
        </p:nvSpPr>
        <p:spPr bwMode="auto">
          <a:xfrm>
            <a:off x="3486150" y="4752975"/>
            <a:ext cx="457200" cy="457200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78</a:t>
            </a:r>
            <a:endParaRPr lang="en-US" altLang="en-US" sz="2000">
              <a:latin typeface="Arial" panose="020B0604020202020204" pitchFamily="34" charset="0"/>
            </a:endParaRPr>
          </a:p>
        </p:txBody>
      </p:sp>
      <p:sp>
        <p:nvSpPr>
          <p:cNvPr id="48" name="Oval 20"/>
          <p:cNvSpPr>
            <a:spLocks noChangeArrowheads="1"/>
          </p:cNvSpPr>
          <p:nvPr/>
        </p:nvSpPr>
        <p:spPr bwMode="auto">
          <a:xfrm>
            <a:off x="4694238" y="4800600"/>
            <a:ext cx="457200" cy="457200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18</a:t>
            </a:r>
            <a:endParaRPr lang="en-US" altLang="en-US" sz="2000">
              <a:latin typeface="Arial" panose="020B0604020202020204" pitchFamily="34" charset="0"/>
            </a:endParaRPr>
          </a:p>
        </p:txBody>
      </p:sp>
      <p:sp>
        <p:nvSpPr>
          <p:cNvPr id="49" name="Oval 21"/>
          <p:cNvSpPr>
            <a:spLocks noChangeArrowheads="1"/>
          </p:cNvSpPr>
          <p:nvPr/>
        </p:nvSpPr>
        <p:spPr bwMode="auto">
          <a:xfrm>
            <a:off x="4316413" y="5797549"/>
            <a:ext cx="457200" cy="457200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81</a:t>
            </a:r>
            <a:endParaRPr lang="en-US" altLang="en-US" sz="2000">
              <a:latin typeface="Arial" panose="020B0604020202020204" pitchFamily="34" charset="0"/>
            </a:endParaRPr>
          </a:p>
        </p:txBody>
      </p:sp>
      <p:sp>
        <p:nvSpPr>
          <p:cNvPr id="50" name="Oval 22"/>
          <p:cNvSpPr>
            <a:spLocks noChangeArrowheads="1"/>
          </p:cNvSpPr>
          <p:nvPr/>
        </p:nvSpPr>
        <p:spPr bwMode="auto">
          <a:xfrm>
            <a:off x="4975225" y="5786438"/>
            <a:ext cx="457200" cy="457200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77</a:t>
            </a:r>
            <a:endParaRPr lang="en-US" altLang="en-US" sz="2000">
              <a:latin typeface="Arial" panose="020B0604020202020204" pitchFamily="34" charset="0"/>
            </a:endParaRPr>
          </a:p>
        </p:txBody>
      </p:sp>
      <p:sp>
        <p:nvSpPr>
          <p:cNvPr id="51" name="Oval 23"/>
          <p:cNvSpPr>
            <a:spLocks noChangeArrowheads="1"/>
          </p:cNvSpPr>
          <p:nvPr/>
        </p:nvSpPr>
        <p:spPr bwMode="auto">
          <a:xfrm>
            <a:off x="3733800" y="5786438"/>
            <a:ext cx="457200" cy="457200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91</a:t>
            </a:r>
            <a:endParaRPr lang="en-US" altLang="en-US" sz="2000">
              <a:latin typeface="Arial" panose="020B0604020202020204" pitchFamily="34" charset="0"/>
            </a:endParaRPr>
          </a:p>
        </p:txBody>
      </p:sp>
      <p:sp>
        <p:nvSpPr>
          <p:cNvPr id="52" name="Oval 24"/>
          <p:cNvSpPr>
            <a:spLocks noChangeArrowheads="1"/>
          </p:cNvSpPr>
          <p:nvPr/>
        </p:nvSpPr>
        <p:spPr bwMode="auto">
          <a:xfrm flipH="1">
            <a:off x="6602413" y="3721100"/>
            <a:ext cx="457200" cy="457200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45</a:t>
            </a:r>
            <a:endParaRPr lang="en-US" altLang="en-US" sz="2000">
              <a:latin typeface="Arial" panose="020B0604020202020204" pitchFamily="34" charset="0"/>
            </a:endParaRPr>
          </a:p>
        </p:txBody>
      </p:sp>
      <p:sp>
        <p:nvSpPr>
          <p:cNvPr id="53" name="Oval 25"/>
          <p:cNvSpPr>
            <a:spLocks noChangeArrowheads="1"/>
          </p:cNvSpPr>
          <p:nvPr/>
        </p:nvSpPr>
        <p:spPr bwMode="auto">
          <a:xfrm flipH="1">
            <a:off x="7212013" y="4800600"/>
            <a:ext cx="457200" cy="457200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53</a:t>
            </a:r>
            <a:endParaRPr lang="en-US" altLang="en-US" sz="2000">
              <a:latin typeface="Arial" panose="020B0604020202020204" pitchFamily="34" charset="0"/>
            </a:endParaRPr>
          </a:p>
        </p:txBody>
      </p:sp>
      <p:sp>
        <p:nvSpPr>
          <p:cNvPr id="54" name="Oval 26"/>
          <p:cNvSpPr>
            <a:spLocks noChangeArrowheads="1"/>
          </p:cNvSpPr>
          <p:nvPr/>
        </p:nvSpPr>
        <p:spPr bwMode="auto">
          <a:xfrm flipH="1">
            <a:off x="5943600" y="4800600"/>
            <a:ext cx="457200" cy="457200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47</a:t>
            </a:r>
            <a:endParaRPr lang="en-US" altLang="en-US" sz="2000">
              <a:latin typeface="Arial" panose="020B0604020202020204" pitchFamily="34" charset="0"/>
            </a:endParaRPr>
          </a:p>
        </p:txBody>
      </p:sp>
      <p:sp>
        <p:nvSpPr>
          <p:cNvPr id="55" name="Oval 27"/>
          <p:cNvSpPr>
            <a:spLocks noChangeArrowheads="1"/>
          </p:cNvSpPr>
          <p:nvPr/>
        </p:nvSpPr>
        <p:spPr bwMode="auto">
          <a:xfrm flipH="1">
            <a:off x="6907213" y="5807074"/>
            <a:ext cx="457200" cy="457200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64</a:t>
            </a:r>
            <a:endParaRPr lang="en-US" altLang="en-US" sz="2000">
              <a:latin typeface="Arial" panose="020B0604020202020204" pitchFamily="34" charset="0"/>
            </a:endParaRPr>
          </a:p>
        </p:txBody>
      </p:sp>
      <p:sp>
        <p:nvSpPr>
          <p:cNvPr id="56" name="Oval 28"/>
          <p:cNvSpPr>
            <a:spLocks noChangeArrowheads="1"/>
          </p:cNvSpPr>
          <p:nvPr/>
        </p:nvSpPr>
        <p:spPr bwMode="auto">
          <a:xfrm flipH="1">
            <a:off x="5611813" y="5795963"/>
            <a:ext cx="457200" cy="457200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84</a:t>
            </a:r>
            <a:endParaRPr lang="en-US" altLang="en-US" sz="2000">
              <a:latin typeface="Arial" panose="020B0604020202020204" pitchFamily="34" charset="0"/>
            </a:endParaRPr>
          </a:p>
        </p:txBody>
      </p:sp>
      <p:sp>
        <p:nvSpPr>
          <p:cNvPr id="57" name="Oval 29"/>
          <p:cNvSpPr>
            <a:spLocks noChangeArrowheads="1"/>
          </p:cNvSpPr>
          <p:nvPr/>
        </p:nvSpPr>
        <p:spPr bwMode="auto">
          <a:xfrm flipH="1">
            <a:off x="6221413" y="5807075"/>
            <a:ext cx="457200" cy="457200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99</a:t>
            </a:r>
            <a:endParaRPr lang="en-US" altLang="en-US" sz="2000">
              <a:latin typeface="Arial" panose="020B0604020202020204" pitchFamily="34" charset="0"/>
            </a:endParaRPr>
          </a:p>
        </p:txBody>
      </p:sp>
      <p:sp>
        <p:nvSpPr>
          <p:cNvPr id="58" name="Oval 30"/>
          <p:cNvSpPr>
            <a:spLocks noChangeArrowheads="1"/>
          </p:cNvSpPr>
          <p:nvPr/>
        </p:nvSpPr>
        <p:spPr bwMode="auto">
          <a:xfrm>
            <a:off x="3124200" y="5794375"/>
            <a:ext cx="457200" cy="457200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83</a:t>
            </a:r>
            <a:endParaRPr lang="en-US" altLang="en-US" sz="20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444193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lv-LV" altLang="en-US" dirty="0" smtClean="0"/>
              <a:t>Binary heap in an array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90800" y="1752600"/>
            <a:ext cx="7620000" cy="1066800"/>
          </a:xfrm>
        </p:spPr>
        <p:txBody>
          <a:bodyPr/>
          <a:lstStyle/>
          <a:p>
            <a:pPr lvl="2" eaLnBrk="1" hangingPunct="1">
              <a:lnSpc>
                <a:spcPct val="90000"/>
              </a:lnSpc>
            </a:pPr>
            <a:r>
              <a:rPr lang="en-US" altLang="en-US" b="1" dirty="0" smtClean="0">
                <a:latin typeface="Courier New" panose="02070309020205020404" pitchFamily="49" charset="0"/>
              </a:rPr>
              <a:t>Parent(</a:t>
            </a:r>
            <a:r>
              <a:rPr lang="en-US" altLang="en-US" b="1" dirty="0" err="1" smtClean="0">
                <a:latin typeface="Courier New" panose="02070309020205020404" pitchFamily="49" charset="0"/>
              </a:rPr>
              <a:t>i</a:t>
            </a:r>
            <a:r>
              <a:rPr lang="en-US" altLang="en-US" b="1" dirty="0" smtClean="0">
                <a:latin typeface="Courier New" panose="02070309020205020404" pitchFamily="49" charset="0"/>
              </a:rPr>
              <a:t>) = </a:t>
            </a:r>
            <a:r>
              <a:rPr lang="en-US" altLang="en-US" b="1" dirty="0" smtClean="0">
                <a:latin typeface="Courier New" panose="02070309020205020404" pitchFamily="49" charset="0"/>
                <a:sym typeface="Symbol" panose="05050102010706020507" pitchFamily="18" charset="2"/>
              </a:rPr>
              <a:t></a:t>
            </a:r>
            <a:r>
              <a:rPr lang="lv-LV" altLang="en-US" b="1" dirty="0" smtClean="0">
                <a:latin typeface="Courier New" panose="02070309020205020404" pitchFamily="49" charset="0"/>
                <a:sym typeface="Symbol" panose="05050102010706020507" pitchFamily="18" charset="2"/>
              </a:rPr>
              <a:t>(</a:t>
            </a:r>
            <a:r>
              <a:rPr lang="en-US" altLang="en-US" b="1" dirty="0" err="1" smtClean="0">
                <a:latin typeface="Courier New" panose="02070309020205020404" pitchFamily="49" charset="0"/>
                <a:sym typeface="Symbol" panose="05050102010706020507" pitchFamily="18" charset="2"/>
              </a:rPr>
              <a:t>i</a:t>
            </a:r>
            <a:r>
              <a:rPr lang="lv-LV" altLang="en-US" b="1" dirty="0" smtClean="0">
                <a:latin typeface="Courier New" panose="02070309020205020404" pitchFamily="49" charset="0"/>
                <a:sym typeface="Symbol" panose="05050102010706020507" pitchFamily="18" charset="2"/>
              </a:rPr>
              <a:t>-1)</a:t>
            </a:r>
            <a:r>
              <a:rPr lang="en-US" altLang="en-US" b="1" dirty="0" smtClean="0">
                <a:latin typeface="Courier New" panose="02070309020205020404" pitchFamily="49" charset="0"/>
                <a:sym typeface="Symbol" panose="05050102010706020507" pitchFamily="18" charset="2"/>
              </a:rPr>
              <a:t>/2</a:t>
            </a:r>
            <a:r>
              <a:rPr lang="en-US" altLang="en-US" b="1" dirty="0" smtClean="0">
                <a:sym typeface="Symbol" panose="05050102010706020507" pitchFamily="18" charset="2"/>
              </a:rPr>
              <a:t> </a:t>
            </a:r>
            <a:endParaRPr lang="en-US" altLang="en-US" b="1" dirty="0" smtClean="0"/>
          </a:p>
          <a:p>
            <a:pPr lvl="2" eaLnBrk="1" hangingPunct="1">
              <a:lnSpc>
                <a:spcPct val="90000"/>
              </a:lnSpc>
            </a:pPr>
            <a:r>
              <a:rPr lang="en-US" altLang="en-US" b="1" dirty="0" smtClean="0">
                <a:latin typeface="Courier New" panose="02070309020205020404" pitchFamily="49" charset="0"/>
              </a:rPr>
              <a:t>Left(</a:t>
            </a:r>
            <a:r>
              <a:rPr lang="en-US" altLang="en-US" b="1" dirty="0" err="1" smtClean="0">
                <a:latin typeface="Courier New" panose="02070309020205020404" pitchFamily="49" charset="0"/>
              </a:rPr>
              <a:t>i</a:t>
            </a:r>
            <a:r>
              <a:rPr lang="en-US" altLang="en-US" b="1" dirty="0" smtClean="0">
                <a:latin typeface="Courier New" panose="02070309020205020404" pitchFamily="49" charset="0"/>
              </a:rPr>
              <a:t>)   = 2i</a:t>
            </a:r>
            <a:r>
              <a:rPr lang="lv-LV" altLang="en-US" b="1" dirty="0" smtClean="0">
                <a:latin typeface="Courier New" panose="02070309020205020404" pitchFamily="49" charset="0"/>
              </a:rPr>
              <a:t> </a:t>
            </a:r>
            <a:r>
              <a:rPr lang="en-US" altLang="en-US" b="1" dirty="0" smtClean="0">
                <a:latin typeface="Courier New" panose="02070309020205020404" pitchFamily="49" charset="0"/>
              </a:rPr>
              <a:t>+ 1</a:t>
            </a:r>
            <a:r>
              <a:rPr lang="en-US" altLang="en-US" b="1" dirty="0" smtClean="0">
                <a:sym typeface="Symbol" panose="05050102010706020507" pitchFamily="18" charset="2"/>
              </a:rPr>
              <a:t> </a:t>
            </a:r>
            <a:endParaRPr lang="en-US" altLang="en-US" b="1" dirty="0" smtClean="0"/>
          </a:p>
          <a:p>
            <a:pPr lvl="2" eaLnBrk="1" hangingPunct="1">
              <a:lnSpc>
                <a:spcPct val="90000"/>
              </a:lnSpc>
            </a:pPr>
            <a:r>
              <a:rPr lang="en-US" altLang="en-US" b="1" dirty="0" smtClean="0">
                <a:latin typeface="Courier New" panose="02070309020205020404" pitchFamily="49" charset="0"/>
              </a:rPr>
              <a:t>Right(</a:t>
            </a:r>
            <a:r>
              <a:rPr lang="en-US" altLang="en-US" b="1" dirty="0" err="1" smtClean="0">
                <a:latin typeface="Courier New" panose="02070309020205020404" pitchFamily="49" charset="0"/>
              </a:rPr>
              <a:t>i</a:t>
            </a:r>
            <a:r>
              <a:rPr lang="en-US" altLang="en-US" b="1" dirty="0" smtClean="0">
                <a:latin typeface="Courier New" panose="02070309020205020404" pitchFamily="49" charset="0"/>
              </a:rPr>
              <a:t>)  = 2i</a:t>
            </a:r>
            <a:r>
              <a:rPr lang="lv-LV" altLang="en-US" b="1" dirty="0" smtClean="0">
                <a:latin typeface="Courier New" panose="02070309020205020404" pitchFamily="49" charset="0"/>
              </a:rPr>
              <a:t> </a:t>
            </a:r>
            <a:r>
              <a:rPr lang="en-US" altLang="en-US" b="1" dirty="0" smtClean="0">
                <a:latin typeface="Courier New" panose="02070309020205020404" pitchFamily="49" charset="0"/>
              </a:rPr>
              <a:t>+ </a:t>
            </a:r>
            <a:r>
              <a:rPr lang="lv-LV" altLang="en-US" b="1" dirty="0" smtClean="0">
                <a:latin typeface="Courier New" panose="02070309020205020404" pitchFamily="49" charset="0"/>
              </a:rPr>
              <a:t>2</a:t>
            </a:r>
            <a:r>
              <a:rPr lang="en-US" altLang="en-US" b="1" dirty="0" smtClean="0">
                <a:sym typeface="Symbol" panose="05050102010706020507" pitchFamily="18" charset="2"/>
              </a:rPr>
              <a:t> </a:t>
            </a:r>
            <a:endParaRPr lang="lv-LV" altLang="en-US" b="1" dirty="0" smtClean="0">
              <a:sym typeface="Symbol" panose="05050102010706020507" pitchFamily="18" charset="2"/>
            </a:endParaRPr>
          </a:p>
        </p:txBody>
      </p:sp>
      <p:cxnSp>
        <p:nvCxnSpPr>
          <p:cNvPr id="16388" name="AutoShape 45"/>
          <p:cNvCxnSpPr>
            <a:cxnSpLocks noChangeShapeType="1"/>
            <a:stCxn id="16401" idx="2"/>
            <a:endCxn id="16402" idx="7"/>
          </p:cNvCxnSpPr>
          <p:nvPr/>
        </p:nvCxnSpPr>
        <p:spPr bwMode="auto">
          <a:xfrm flipH="1">
            <a:off x="4454525" y="3216275"/>
            <a:ext cx="871538" cy="47783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6389" name="AutoShape 46"/>
          <p:cNvCxnSpPr>
            <a:cxnSpLocks noChangeShapeType="1"/>
            <a:stCxn id="16401" idx="6"/>
            <a:endCxn id="16408" idx="7"/>
          </p:cNvCxnSpPr>
          <p:nvPr/>
        </p:nvCxnSpPr>
        <p:spPr bwMode="auto">
          <a:xfrm>
            <a:off x="5772151" y="3216276"/>
            <a:ext cx="893763" cy="5492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6390" name="AutoShape 47"/>
          <p:cNvCxnSpPr>
            <a:cxnSpLocks noChangeShapeType="1"/>
            <a:stCxn id="16402" idx="3"/>
            <a:endCxn id="16403" idx="0"/>
          </p:cNvCxnSpPr>
          <p:nvPr/>
        </p:nvCxnSpPr>
        <p:spPr bwMode="auto">
          <a:xfrm flipH="1">
            <a:off x="3702051" y="3965576"/>
            <a:ext cx="449263" cy="77946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6391" name="AutoShape 48"/>
          <p:cNvCxnSpPr>
            <a:cxnSpLocks noChangeShapeType="1"/>
            <a:stCxn id="16402" idx="5"/>
            <a:endCxn id="16404" idx="0"/>
          </p:cNvCxnSpPr>
          <p:nvPr/>
        </p:nvCxnSpPr>
        <p:spPr bwMode="auto">
          <a:xfrm>
            <a:off x="4454526" y="3965575"/>
            <a:ext cx="455613" cy="8270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6392" name="AutoShape 49"/>
          <p:cNvCxnSpPr>
            <a:cxnSpLocks noChangeShapeType="1"/>
            <a:stCxn id="16403" idx="5"/>
            <a:endCxn id="16407" idx="0"/>
          </p:cNvCxnSpPr>
          <p:nvPr/>
        </p:nvCxnSpPr>
        <p:spPr bwMode="auto">
          <a:xfrm>
            <a:off x="3852864" y="5070476"/>
            <a:ext cx="96837" cy="7080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6393" name="AutoShape 50"/>
          <p:cNvCxnSpPr>
            <a:cxnSpLocks noChangeShapeType="1"/>
            <a:stCxn id="16404" idx="3"/>
            <a:endCxn id="16405" idx="0"/>
          </p:cNvCxnSpPr>
          <p:nvPr/>
        </p:nvCxnSpPr>
        <p:spPr bwMode="auto">
          <a:xfrm flipH="1">
            <a:off x="4532314" y="5118101"/>
            <a:ext cx="225425" cy="67151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6394" name="AutoShape 51"/>
          <p:cNvCxnSpPr>
            <a:cxnSpLocks noChangeShapeType="1"/>
            <a:stCxn id="16404" idx="5"/>
            <a:endCxn id="16406" idx="0"/>
          </p:cNvCxnSpPr>
          <p:nvPr/>
        </p:nvCxnSpPr>
        <p:spPr bwMode="auto">
          <a:xfrm>
            <a:off x="5060951" y="5118100"/>
            <a:ext cx="130175" cy="6604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6395" name="AutoShape 52"/>
          <p:cNvCxnSpPr>
            <a:cxnSpLocks noChangeShapeType="1"/>
            <a:stCxn id="16403" idx="3"/>
            <a:endCxn id="16414" idx="0"/>
          </p:cNvCxnSpPr>
          <p:nvPr/>
        </p:nvCxnSpPr>
        <p:spPr bwMode="auto">
          <a:xfrm flipH="1">
            <a:off x="3340100" y="5070476"/>
            <a:ext cx="209550" cy="71596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6396" name="AutoShape 53"/>
          <p:cNvCxnSpPr>
            <a:cxnSpLocks noChangeShapeType="1"/>
            <a:stCxn id="16408" idx="3"/>
            <a:endCxn id="16409" idx="0"/>
          </p:cNvCxnSpPr>
          <p:nvPr/>
        </p:nvCxnSpPr>
        <p:spPr bwMode="auto">
          <a:xfrm>
            <a:off x="6970713" y="4038601"/>
            <a:ext cx="457200" cy="75406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6397" name="AutoShape 54"/>
          <p:cNvCxnSpPr>
            <a:cxnSpLocks noChangeShapeType="1"/>
            <a:stCxn id="16408" idx="5"/>
            <a:endCxn id="16410" idx="0"/>
          </p:cNvCxnSpPr>
          <p:nvPr/>
        </p:nvCxnSpPr>
        <p:spPr bwMode="auto">
          <a:xfrm flipH="1">
            <a:off x="6159501" y="4038601"/>
            <a:ext cx="506413" cy="75406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6398" name="AutoShape 55"/>
          <p:cNvCxnSpPr>
            <a:cxnSpLocks noChangeShapeType="1"/>
            <a:stCxn id="16409" idx="5"/>
            <a:endCxn id="16411" idx="0"/>
          </p:cNvCxnSpPr>
          <p:nvPr/>
        </p:nvCxnSpPr>
        <p:spPr bwMode="auto">
          <a:xfrm flipH="1">
            <a:off x="7123113" y="5118100"/>
            <a:ext cx="152400" cy="68103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6399" name="AutoShape 56"/>
          <p:cNvCxnSpPr>
            <a:cxnSpLocks noChangeShapeType="1"/>
            <a:stCxn id="16410" idx="3"/>
            <a:endCxn id="16413" idx="0"/>
          </p:cNvCxnSpPr>
          <p:nvPr/>
        </p:nvCxnSpPr>
        <p:spPr bwMode="auto">
          <a:xfrm>
            <a:off x="6311901" y="5118100"/>
            <a:ext cx="125413" cy="68103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6400" name="AutoShape 57"/>
          <p:cNvCxnSpPr>
            <a:cxnSpLocks noChangeShapeType="1"/>
            <a:stCxn id="16410" idx="5"/>
            <a:endCxn id="16412" idx="0"/>
          </p:cNvCxnSpPr>
          <p:nvPr/>
        </p:nvCxnSpPr>
        <p:spPr bwMode="auto">
          <a:xfrm flipH="1">
            <a:off x="5827714" y="5118101"/>
            <a:ext cx="179387" cy="6699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6401" name="Oval 58"/>
          <p:cNvSpPr>
            <a:spLocks noChangeAspect="1" noChangeArrowheads="1"/>
          </p:cNvSpPr>
          <p:nvPr/>
        </p:nvSpPr>
        <p:spPr bwMode="auto">
          <a:xfrm>
            <a:off x="5334001" y="3033714"/>
            <a:ext cx="430213" cy="363537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06</a:t>
            </a:r>
            <a:endParaRPr lang="en-US" altLang="en-US" sz="1600">
              <a:latin typeface="Arial" panose="020B0604020202020204" pitchFamily="34" charset="0"/>
            </a:endParaRPr>
          </a:p>
        </p:txBody>
      </p:sp>
      <p:sp>
        <p:nvSpPr>
          <p:cNvPr id="16402" name="Oval 59"/>
          <p:cNvSpPr>
            <a:spLocks noChangeAspect="1" noChangeArrowheads="1"/>
          </p:cNvSpPr>
          <p:nvPr/>
        </p:nvSpPr>
        <p:spPr bwMode="auto">
          <a:xfrm>
            <a:off x="4087813" y="3648075"/>
            <a:ext cx="430212" cy="363538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14</a:t>
            </a:r>
            <a:endParaRPr lang="en-US" altLang="en-US" sz="1600">
              <a:latin typeface="Arial" panose="020B0604020202020204" pitchFamily="34" charset="0"/>
            </a:endParaRPr>
          </a:p>
        </p:txBody>
      </p:sp>
      <p:sp>
        <p:nvSpPr>
          <p:cNvPr id="16403" name="Oval 60"/>
          <p:cNvSpPr>
            <a:spLocks noChangeAspect="1" noChangeArrowheads="1"/>
          </p:cNvSpPr>
          <p:nvPr/>
        </p:nvSpPr>
        <p:spPr bwMode="auto">
          <a:xfrm>
            <a:off x="3486151" y="4752975"/>
            <a:ext cx="430213" cy="363538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78</a:t>
            </a:r>
            <a:endParaRPr lang="en-US" altLang="en-US" sz="1600">
              <a:latin typeface="Arial" panose="020B0604020202020204" pitchFamily="34" charset="0"/>
            </a:endParaRPr>
          </a:p>
        </p:txBody>
      </p:sp>
      <p:sp>
        <p:nvSpPr>
          <p:cNvPr id="16404" name="Oval 61"/>
          <p:cNvSpPr>
            <a:spLocks noChangeAspect="1" noChangeArrowheads="1"/>
          </p:cNvSpPr>
          <p:nvPr/>
        </p:nvSpPr>
        <p:spPr bwMode="auto">
          <a:xfrm>
            <a:off x="4694238" y="4800600"/>
            <a:ext cx="430212" cy="363538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18</a:t>
            </a:r>
            <a:endParaRPr lang="en-US" altLang="en-US" sz="1600">
              <a:latin typeface="Arial" panose="020B0604020202020204" pitchFamily="34" charset="0"/>
            </a:endParaRPr>
          </a:p>
        </p:txBody>
      </p:sp>
      <p:sp>
        <p:nvSpPr>
          <p:cNvPr id="16405" name="Oval 62"/>
          <p:cNvSpPr>
            <a:spLocks noChangeAspect="1" noChangeArrowheads="1"/>
          </p:cNvSpPr>
          <p:nvPr/>
        </p:nvSpPr>
        <p:spPr bwMode="auto">
          <a:xfrm>
            <a:off x="4316413" y="5797550"/>
            <a:ext cx="430212" cy="363538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81</a:t>
            </a:r>
            <a:endParaRPr lang="en-US" altLang="en-US" sz="1600">
              <a:latin typeface="Arial" panose="020B0604020202020204" pitchFamily="34" charset="0"/>
            </a:endParaRPr>
          </a:p>
        </p:txBody>
      </p:sp>
      <p:sp>
        <p:nvSpPr>
          <p:cNvPr id="16406" name="Oval 63"/>
          <p:cNvSpPr>
            <a:spLocks noChangeAspect="1" noChangeArrowheads="1"/>
          </p:cNvSpPr>
          <p:nvPr/>
        </p:nvSpPr>
        <p:spPr bwMode="auto">
          <a:xfrm>
            <a:off x="4975226" y="5786439"/>
            <a:ext cx="430213" cy="363537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77</a:t>
            </a:r>
            <a:endParaRPr lang="en-US" altLang="en-US" sz="1600">
              <a:latin typeface="Arial" panose="020B0604020202020204" pitchFamily="34" charset="0"/>
            </a:endParaRPr>
          </a:p>
        </p:txBody>
      </p:sp>
      <p:sp>
        <p:nvSpPr>
          <p:cNvPr id="16407" name="Oval 64"/>
          <p:cNvSpPr>
            <a:spLocks noChangeAspect="1" noChangeArrowheads="1"/>
          </p:cNvSpPr>
          <p:nvPr/>
        </p:nvSpPr>
        <p:spPr bwMode="auto">
          <a:xfrm>
            <a:off x="3733801" y="5786439"/>
            <a:ext cx="430213" cy="363537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91</a:t>
            </a:r>
            <a:endParaRPr lang="en-US" altLang="en-US" sz="1600">
              <a:latin typeface="Arial" panose="020B0604020202020204" pitchFamily="34" charset="0"/>
            </a:endParaRPr>
          </a:p>
        </p:txBody>
      </p:sp>
      <p:sp>
        <p:nvSpPr>
          <p:cNvPr id="16408" name="Oval 65"/>
          <p:cNvSpPr>
            <a:spLocks noChangeAspect="1" noChangeArrowheads="1"/>
          </p:cNvSpPr>
          <p:nvPr/>
        </p:nvSpPr>
        <p:spPr bwMode="auto">
          <a:xfrm flipH="1">
            <a:off x="6602413" y="3721100"/>
            <a:ext cx="430212" cy="363538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45</a:t>
            </a:r>
            <a:endParaRPr lang="en-US" altLang="en-US" sz="1600">
              <a:latin typeface="Arial" panose="020B0604020202020204" pitchFamily="34" charset="0"/>
            </a:endParaRPr>
          </a:p>
        </p:txBody>
      </p:sp>
      <p:sp>
        <p:nvSpPr>
          <p:cNvPr id="16409" name="Oval 66"/>
          <p:cNvSpPr>
            <a:spLocks noChangeAspect="1" noChangeArrowheads="1"/>
          </p:cNvSpPr>
          <p:nvPr/>
        </p:nvSpPr>
        <p:spPr bwMode="auto">
          <a:xfrm flipH="1">
            <a:off x="7212013" y="4800600"/>
            <a:ext cx="430212" cy="363538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53</a:t>
            </a:r>
            <a:endParaRPr lang="en-US" altLang="en-US" sz="1600">
              <a:latin typeface="Arial" panose="020B0604020202020204" pitchFamily="34" charset="0"/>
            </a:endParaRPr>
          </a:p>
        </p:txBody>
      </p:sp>
      <p:sp>
        <p:nvSpPr>
          <p:cNvPr id="16410" name="Oval 67"/>
          <p:cNvSpPr>
            <a:spLocks noChangeAspect="1" noChangeArrowheads="1"/>
          </p:cNvSpPr>
          <p:nvPr/>
        </p:nvSpPr>
        <p:spPr bwMode="auto">
          <a:xfrm flipH="1">
            <a:off x="5943601" y="4800600"/>
            <a:ext cx="430213" cy="363538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47</a:t>
            </a:r>
            <a:endParaRPr lang="en-US" altLang="en-US" sz="1600">
              <a:latin typeface="Arial" panose="020B0604020202020204" pitchFamily="34" charset="0"/>
            </a:endParaRPr>
          </a:p>
        </p:txBody>
      </p:sp>
      <p:sp>
        <p:nvSpPr>
          <p:cNvPr id="16411" name="Oval 68"/>
          <p:cNvSpPr>
            <a:spLocks noChangeAspect="1" noChangeArrowheads="1"/>
          </p:cNvSpPr>
          <p:nvPr/>
        </p:nvSpPr>
        <p:spPr bwMode="auto">
          <a:xfrm flipH="1">
            <a:off x="6907213" y="5807075"/>
            <a:ext cx="430212" cy="363538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64</a:t>
            </a:r>
            <a:endParaRPr lang="en-US" altLang="en-US" sz="1600">
              <a:latin typeface="Arial" panose="020B0604020202020204" pitchFamily="34" charset="0"/>
            </a:endParaRPr>
          </a:p>
        </p:txBody>
      </p:sp>
      <p:sp>
        <p:nvSpPr>
          <p:cNvPr id="16412" name="Oval 69"/>
          <p:cNvSpPr>
            <a:spLocks noChangeAspect="1" noChangeArrowheads="1"/>
          </p:cNvSpPr>
          <p:nvPr/>
        </p:nvSpPr>
        <p:spPr bwMode="auto">
          <a:xfrm flipH="1">
            <a:off x="5611813" y="5795964"/>
            <a:ext cx="430212" cy="363537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84</a:t>
            </a:r>
            <a:endParaRPr lang="en-US" altLang="en-US" sz="1600">
              <a:latin typeface="Arial" panose="020B0604020202020204" pitchFamily="34" charset="0"/>
            </a:endParaRPr>
          </a:p>
        </p:txBody>
      </p:sp>
      <p:sp>
        <p:nvSpPr>
          <p:cNvPr id="16413" name="Oval 70"/>
          <p:cNvSpPr>
            <a:spLocks noChangeAspect="1" noChangeArrowheads="1"/>
          </p:cNvSpPr>
          <p:nvPr/>
        </p:nvSpPr>
        <p:spPr bwMode="auto">
          <a:xfrm flipH="1">
            <a:off x="6221413" y="5807075"/>
            <a:ext cx="430212" cy="363538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99</a:t>
            </a:r>
            <a:endParaRPr lang="en-US" altLang="en-US" sz="1600">
              <a:latin typeface="Arial" panose="020B0604020202020204" pitchFamily="34" charset="0"/>
            </a:endParaRPr>
          </a:p>
        </p:txBody>
      </p:sp>
      <p:sp>
        <p:nvSpPr>
          <p:cNvPr id="16414" name="Oval 71"/>
          <p:cNvSpPr>
            <a:spLocks noChangeAspect="1" noChangeArrowheads="1"/>
          </p:cNvSpPr>
          <p:nvPr/>
        </p:nvSpPr>
        <p:spPr bwMode="auto">
          <a:xfrm>
            <a:off x="3124201" y="5794375"/>
            <a:ext cx="430213" cy="363538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83</a:t>
            </a:r>
            <a:endParaRPr lang="en-US" altLang="en-US" sz="1600">
              <a:latin typeface="Arial" panose="020B0604020202020204" pitchFamily="34" charset="0"/>
            </a:endParaRPr>
          </a:p>
        </p:txBody>
      </p:sp>
      <p:sp>
        <p:nvSpPr>
          <p:cNvPr id="16415" name="Text Box 72"/>
          <p:cNvSpPr txBox="1">
            <a:spLocks noChangeArrowheads="1"/>
          </p:cNvSpPr>
          <p:nvPr/>
        </p:nvSpPr>
        <p:spPr bwMode="auto">
          <a:xfrm>
            <a:off x="5410200" y="3352801"/>
            <a:ext cx="304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kumimoji="1" lang="lv-LV" altLang="en-US" sz="1800" b="1">
                <a:solidFill>
                  <a:srgbClr val="006600"/>
                </a:solidFill>
                <a:latin typeface="Courier New" panose="02070309020205020404" pitchFamily="49" charset="0"/>
              </a:rPr>
              <a:t>0</a:t>
            </a:r>
            <a:endParaRPr kumimoji="1" lang="en-US" altLang="en-US" sz="1800" b="1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  <p:sp>
        <p:nvSpPr>
          <p:cNvPr id="16416" name="Text Box 73"/>
          <p:cNvSpPr txBox="1">
            <a:spLocks noChangeArrowheads="1"/>
          </p:cNvSpPr>
          <p:nvPr/>
        </p:nvSpPr>
        <p:spPr bwMode="auto">
          <a:xfrm>
            <a:off x="4127500" y="4000501"/>
            <a:ext cx="304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kumimoji="1" lang="lv-LV" altLang="en-US" sz="1800" b="1">
                <a:solidFill>
                  <a:srgbClr val="006600"/>
                </a:solidFill>
                <a:latin typeface="Courier New" panose="02070309020205020404" pitchFamily="49" charset="0"/>
              </a:rPr>
              <a:t>1</a:t>
            </a:r>
            <a:endParaRPr kumimoji="1" lang="en-US" altLang="en-US" sz="1800" b="1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  <p:sp>
        <p:nvSpPr>
          <p:cNvPr id="16417" name="Text Box 74"/>
          <p:cNvSpPr txBox="1">
            <a:spLocks noChangeArrowheads="1"/>
          </p:cNvSpPr>
          <p:nvPr/>
        </p:nvSpPr>
        <p:spPr bwMode="auto">
          <a:xfrm>
            <a:off x="6667500" y="4051301"/>
            <a:ext cx="304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kumimoji="1" lang="lv-LV" altLang="en-US" sz="1800" b="1">
                <a:solidFill>
                  <a:srgbClr val="006600"/>
                </a:solidFill>
                <a:latin typeface="Courier New" panose="02070309020205020404" pitchFamily="49" charset="0"/>
              </a:rPr>
              <a:t>2</a:t>
            </a:r>
            <a:endParaRPr kumimoji="1" lang="en-US" altLang="en-US" sz="1800" b="1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  <p:sp>
        <p:nvSpPr>
          <p:cNvPr id="16418" name="Text Box 75"/>
          <p:cNvSpPr txBox="1">
            <a:spLocks noChangeArrowheads="1"/>
          </p:cNvSpPr>
          <p:nvPr/>
        </p:nvSpPr>
        <p:spPr bwMode="auto">
          <a:xfrm>
            <a:off x="3533775" y="5092701"/>
            <a:ext cx="304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kumimoji="1" lang="lv-LV" altLang="en-US" sz="1800" b="1">
                <a:solidFill>
                  <a:srgbClr val="006600"/>
                </a:solidFill>
                <a:latin typeface="Courier New" panose="02070309020205020404" pitchFamily="49" charset="0"/>
              </a:rPr>
              <a:t>3</a:t>
            </a:r>
            <a:endParaRPr kumimoji="1" lang="en-US" altLang="en-US" sz="1800" b="1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  <p:sp>
        <p:nvSpPr>
          <p:cNvPr id="16419" name="Text Box 76"/>
          <p:cNvSpPr txBox="1">
            <a:spLocks noChangeArrowheads="1"/>
          </p:cNvSpPr>
          <p:nvPr/>
        </p:nvSpPr>
        <p:spPr bwMode="auto">
          <a:xfrm>
            <a:off x="4730750" y="5118101"/>
            <a:ext cx="304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kumimoji="1" lang="lv-LV" altLang="en-US" sz="1800" b="1">
                <a:solidFill>
                  <a:srgbClr val="006600"/>
                </a:solidFill>
                <a:latin typeface="Courier New" panose="02070309020205020404" pitchFamily="49" charset="0"/>
              </a:rPr>
              <a:t>4</a:t>
            </a:r>
            <a:endParaRPr kumimoji="1" lang="en-US" altLang="en-US" sz="1800" b="1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  <p:sp>
        <p:nvSpPr>
          <p:cNvPr id="16420" name="Text Box 77"/>
          <p:cNvSpPr txBox="1">
            <a:spLocks noChangeArrowheads="1"/>
          </p:cNvSpPr>
          <p:nvPr/>
        </p:nvSpPr>
        <p:spPr bwMode="auto">
          <a:xfrm>
            <a:off x="6003925" y="5118101"/>
            <a:ext cx="304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kumimoji="1" lang="lv-LV" altLang="en-US" sz="1800" b="1">
                <a:solidFill>
                  <a:srgbClr val="006600"/>
                </a:solidFill>
                <a:latin typeface="Courier New" panose="02070309020205020404" pitchFamily="49" charset="0"/>
              </a:rPr>
              <a:t>5</a:t>
            </a:r>
            <a:endParaRPr kumimoji="1" lang="en-US" altLang="en-US" sz="1800" b="1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  <p:sp>
        <p:nvSpPr>
          <p:cNvPr id="16421" name="Text Box 78"/>
          <p:cNvSpPr txBox="1">
            <a:spLocks noChangeArrowheads="1"/>
          </p:cNvSpPr>
          <p:nvPr/>
        </p:nvSpPr>
        <p:spPr bwMode="auto">
          <a:xfrm>
            <a:off x="7289800" y="5143501"/>
            <a:ext cx="304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kumimoji="1" lang="lv-LV" altLang="en-US" sz="1800" b="1">
                <a:solidFill>
                  <a:srgbClr val="006600"/>
                </a:solidFill>
                <a:latin typeface="Courier New" panose="02070309020205020404" pitchFamily="49" charset="0"/>
              </a:rPr>
              <a:t>6</a:t>
            </a:r>
            <a:endParaRPr kumimoji="1" lang="en-US" altLang="en-US" sz="1800" b="1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  <p:sp>
        <p:nvSpPr>
          <p:cNvPr id="16422" name="Text Box 79"/>
          <p:cNvSpPr txBox="1">
            <a:spLocks noChangeArrowheads="1"/>
          </p:cNvSpPr>
          <p:nvPr/>
        </p:nvSpPr>
        <p:spPr bwMode="auto">
          <a:xfrm>
            <a:off x="3182938" y="6159501"/>
            <a:ext cx="304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kumimoji="1" lang="lv-LV" altLang="en-US" sz="1800" b="1">
                <a:solidFill>
                  <a:srgbClr val="006600"/>
                </a:solidFill>
                <a:latin typeface="Courier New" panose="02070309020205020404" pitchFamily="49" charset="0"/>
              </a:rPr>
              <a:t>7</a:t>
            </a:r>
            <a:endParaRPr kumimoji="1" lang="en-US" altLang="en-US" sz="1800" b="1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  <p:sp>
        <p:nvSpPr>
          <p:cNvPr id="16423" name="Text Box 80"/>
          <p:cNvSpPr txBox="1">
            <a:spLocks noChangeArrowheads="1"/>
          </p:cNvSpPr>
          <p:nvPr/>
        </p:nvSpPr>
        <p:spPr bwMode="auto">
          <a:xfrm>
            <a:off x="3800475" y="6159501"/>
            <a:ext cx="304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kumimoji="1" lang="lv-LV" altLang="en-US" sz="1800" b="1">
                <a:solidFill>
                  <a:srgbClr val="006600"/>
                </a:solidFill>
                <a:latin typeface="Courier New" panose="02070309020205020404" pitchFamily="49" charset="0"/>
              </a:rPr>
              <a:t>8</a:t>
            </a:r>
            <a:endParaRPr kumimoji="1" lang="en-US" altLang="en-US" sz="1800" b="1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  <p:sp>
        <p:nvSpPr>
          <p:cNvPr id="16424" name="Text Box 81"/>
          <p:cNvSpPr txBox="1">
            <a:spLocks noChangeArrowheads="1"/>
          </p:cNvSpPr>
          <p:nvPr/>
        </p:nvSpPr>
        <p:spPr bwMode="auto">
          <a:xfrm>
            <a:off x="4302126" y="6159501"/>
            <a:ext cx="4730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kumimoji="1" lang="lv-LV" altLang="en-US" sz="1800" b="1">
                <a:solidFill>
                  <a:srgbClr val="006600"/>
                </a:solidFill>
                <a:latin typeface="Courier New" panose="02070309020205020404" pitchFamily="49" charset="0"/>
              </a:rPr>
              <a:t>9</a:t>
            </a:r>
            <a:endParaRPr kumimoji="1" lang="en-US" altLang="en-US" sz="1800" b="1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  <p:sp>
        <p:nvSpPr>
          <p:cNvPr id="16425" name="Text Box 82"/>
          <p:cNvSpPr txBox="1">
            <a:spLocks noChangeArrowheads="1"/>
          </p:cNvSpPr>
          <p:nvPr/>
        </p:nvSpPr>
        <p:spPr bwMode="auto">
          <a:xfrm>
            <a:off x="4972051" y="6172201"/>
            <a:ext cx="498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kumimoji="1" lang="en-US" altLang="en-US" sz="1800" b="1">
                <a:solidFill>
                  <a:srgbClr val="006600"/>
                </a:solidFill>
                <a:latin typeface="Courier New" panose="02070309020205020404" pitchFamily="49" charset="0"/>
              </a:rPr>
              <a:t>1</a:t>
            </a:r>
            <a:r>
              <a:rPr kumimoji="1" lang="lv-LV" altLang="en-US" sz="1800" b="1">
                <a:solidFill>
                  <a:srgbClr val="006600"/>
                </a:solidFill>
                <a:latin typeface="Courier New" panose="02070309020205020404" pitchFamily="49" charset="0"/>
              </a:rPr>
              <a:t>0</a:t>
            </a:r>
            <a:endParaRPr kumimoji="1" lang="en-US" altLang="en-US" sz="1800" b="1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  <p:sp>
        <p:nvSpPr>
          <p:cNvPr id="16426" name="Text Box 83"/>
          <p:cNvSpPr txBox="1">
            <a:spLocks noChangeArrowheads="1"/>
          </p:cNvSpPr>
          <p:nvPr/>
        </p:nvSpPr>
        <p:spPr bwMode="auto">
          <a:xfrm>
            <a:off x="5573714" y="6159501"/>
            <a:ext cx="4730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kumimoji="1" lang="en-US" altLang="en-US" sz="1800" b="1">
                <a:solidFill>
                  <a:srgbClr val="006600"/>
                </a:solidFill>
                <a:latin typeface="Courier New" panose="02070309020205020404" pitchFamily="49" charset="0"/>
              </a:rPr>
              <a:t>1</a:t>
            </a:r>
            <a:r>
              <a:rPr kumimoji="1" lang="lv-LV" altLang="en-US" sz="1800" b="1">
                <a:solidFill>
                  <a:srgbClr val="006600"/>
                </a:solidFill>
                <a:latin typeface="Courier New" panose="02070309020205020404" pitchFamily="49" charset="0"/>
              </a:rPr>
              <a:t>1</a:t>
            </a:r>
            <a:endParaRPr kumimoji="1" lang="en-US" altLang="en-US" sz="1800" b="1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  <p:sp>
        <p:nvSpPr>
          <p:cNvPr id="16427" name="Text Box 84"/>
          <p:cNvSpPr txBox="1">
            <a:spLocks noChangeArrowheads="1"/>
          </p:cNvSpPr>
          <p:nvPr/>
        </p:nvSpPr>
        <p:spPr bwMode="auto">
          <a:xfrm>
            <a:off x="6230939" y="6172201"/>
            <a:ext cx="498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kumimoji="1" lang="en-US" altLang="en-US" sz="1800" b="1">
                <a:solidFill>
                  <a:srgbClr val="006600"/>
                </a:solidFill>
                <a:latin typeface="Courier New" panose="02070309020205020404" pitchFamily="49" charset="0"/>
              </a:rPr>
              <a:t>1</a:t>
            </a:r>
            <a:r>
              <a:rPr kumimoji="1" lang="lv-LV" altLang="en-US" sz="1800" b="1">
                <a:solidFill>
                  <a:srgbClr val="006600"/>
                </a:solidFill>
                <a:latin typeface="Courier New" panose="02070309020205020404" pitchFamily="49" charset="0"/>
              </a:rPr>
              <a:t>2</a:t>
            </a:r>
            <a:endParaRPr kumimoji="1" lang="en-US" altLang="en-US" sz="1800" b="1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  <p:sp>
        <p:nvSpPr>
          <p:cNvPr id="16428" name="Text Box 85"/>
          <p:cNvSpPr txBox="1">
            <a:spLocks noChangeArrowheads="1"/>
          </p:cNvSpPr>
          <p:nvPr/>
        </p:nvSpPr>
        <p:spPr bwMode="auto">
          <a:xfrm>
            <a:off x="6923089" y="6170613"/>
            <a:ext cx="4730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kumimoji="1" lang="en-US" altLang="en-US" sz="1800" b="1">
                <a:solidFill>
                  <a:srgbClr val="006600"/>
                </a:solidFill>
                <a:latin typeface="Courier New" panose="02070309020205020404" pitchFamily="49" charset="0"/>
              </a:rPr>
              <a:t>1</a:t>
            </a:r>
            <a:r>
              <a:rPr kumimoji="1" lang="lv-LV" altLang="en-US" sz="1800" b="1">
                <a:solidFill>
                  <a:srgbClr val="006600"/>
                </a:solidFill>
                <a:latin typeface="Courier New" panose="02070309020205020404" pitchFamily="49" charset="0"/>
              </a:rPr>
              <a:t>3</a:t>
            </a:r>
            <a:endParaRPr kumimoji="1" lang="en-US" altLang="en-US" sz="1800" b="1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343326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lv-LV" altLang="en-US" dirty="0" smtClean="0"/>
              <a:t>Inserting an element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90800" y="1752600"/>
            <a:ext cx="7620000" cy="1447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lv-LV" altLang="en-US" dirty="0" smtClean="0"/>
              <a:t>Insert the new element (42) in the next free slot and, if necessary, raise it up to its permanent place. </a:t>
            </a:r>
          </a:p>
        </p:txBody>
      </p:sp>
      <p:cxnSp>
        <p:nvCxnSpPr>
          <p:cNvPr id="17412" name="AutoShape 36"/>
          <p:cNvCxnSpPr>
            <a:cxnSpLocks noChangeShapeType="1"/>
            <a:stCxn id="17425" idx="2"/>
            <a:endCxn id="17426" idx="7"/>
          </p:cNvCxnSpPr>
          <p:nvPr/>
        </p:nvCxnSpPr>
        <p:spPr bwMode="auto">
          <a:xfrm flipH="1">
            <a:off x="4454525" y="3216275"/>
            <a:ext cx="871538" cy="47783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7413" name="AutoShape 37"/>
          <p:cNvCxnSpPr>
            <a:cxnSpLocks noChangeShapeType="1"/>
            <a:stCxn id="17425" idx="6"/>
            <a:endCxn id="17432" idx="7"/>
          </p:cNvCxnSpPr>
          <p:nvPr/>
        </p:nvCxnSpPr>
        <p:spPr bwMode="auto">
          <a:xfrm>
            <a:off x="5772151" y="3216276"/>
            <a:ext cx="893763" cy="5492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7414" name="AutoShape 38"/>
          <p:cNvCxnSpPr>
            <a:cxnSpLocks noChangeShapeType="1"/>
            <a:stCxn id="17426" idx="3"/>
            <a:endCxn id="17427" idx="0"/>
          </p:cNvCxnSpPr>
          <p:nvPr/>
        </p:nvCxnSpPr>
        <p:spPr bwMode="auto">
          <a:xfrm flipH="1">
            <a:off x="3702051" y="3965576"/>
            <a:ext cx="449263" cy="77946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7415" name="AutoShape 39"/>
          <p:cNvCxnSpPr>
            <a:cxnSpLocks noChangeShapeType="1"/>
            <a:stCxn id="17426" idx="5"/>
            <a:endCxn id="17428" idx="0"/>
          </p:cNvCxnSpPr>
          <p:nvPr/>
        </p:nvCxnSpPr>
        <p:spPr bwMode="auto">
          <a:xfrm>
            <a:off x="4454526" y="3965575"/>
            <a:ext cx="455613" cy="8270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7416" name="AutoShape 40"/>
          <p:cNvCxnSpPr>
            <a:cxnSpLocks noChangeShapeType="1"/>
            <a:stCxn id="17427" idx="5"/>
            <a:endCxn id="17431" idx="0"/>
          </p:cNvCxnSpPr>
          <p:nvPr/>
        </p:nvCxnSpPr>
        <p:spPr bwMode="auto">
          <a:xfrm>
            <a:off x="3852864" y="5070476"/>
            <a:ext cx="96837" cy="7080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7417" name="AutoShape 41"/>
          <p:cNvCxnSpPr>
            <a:cxnSpLocks noChangeShapeType="1"/>
            <a:stCxn id="17428" idx="3"/>
            <a:endCxn id="17429" idx="0"/>
          </p:cNvCxnSpPr>
          <p:nvPr/>
        </p:nvCxnSpPr>
        <p:spPr bwMode="auto">
          <a:xfrm flipH="1">
            <a:off x="4532314" y="5118101"/>
            <a:ext cx="225425" cy="67151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7418" name="AutoShape 42"/>
          <p:cNvCxnSpPr>
            <a:cxnSpLocks noChangeShapeType="1"/>
            <a:stCxn id="17428" idx="5"/>
            <a:endCxn id="17430" idx="0"/>
          </p:cNvCxnSpPr>
          <p:nvPr/>
        </p:nvCxnSpPr>
        <p:spPr bwMode="auto">
          <a:xfrm>
            <a:off x="5060951" y="5118100"/>
            <a:ext cx="130175" cy="6604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7419" name="AutoShape 43"/>
          <p:cNvCxnSpPr>
            <a:cxnSpLocks noChangeShapeType="1"/>
            <a:stCxn id="17427" idx="3"/>
            <a:endCxn id="17438" idx="0"/>
          </p:cNvCxnSpPr>
          <p:nvPr/>
        </p:nvCxnSpPr>
        <p:spPr bwMode="auto">
          <a:xfrm flipH="1">
            <a:off x="3340100" y="5070476"/>
            <a:ext cx="209550" cy="71596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7420" name="AutoShape 44"/>
          <p:cNvCxnSpPr>
            <a:cxnSpLocks noChangeShapeType="1"/>
            <a:stCxn id="17432" idx="3"/>
            <a:endCxn id="17433" idx="0"/>
          </p:cNvCxnSpPr>
          <p:nvPr/>
        </p:nvCxnSpPr>
        <p:spPr bwMode="auto">
          <a:xfrm>
            <a:off x="6970713" y="4038601"/>
            <a:ext cx="457200" cy="75406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7421" name="AutoShape 45"/>
          <p:cNvCxnSpPr>
            <a:cxnSpLocks noChangeShapeType="1"/>
            <a:stCxn id="17432" idx="5"/>
            <a:endCxn id="17434" idx="0"/>
          </p:cNvCxnSpPr>
          <p:nvPr/>
        </p:nvCxnSpPr>
        <p:spPr bwMode="auto">
          <a:xfrm flipH="1">
            <a:off x="6159501" y="4038601"/>
            <a:ext cx="506413" cy="75406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7422" name="AutoShape 46"/>
          <p:cNvCxnSpPr>
            <a:cxnSpLocks noChangeShapeType="1"/>
            <a:stCxn id="17433" idx="5"/>
            <a:endCxn id="17435" idx="0"/>
          </p:cNvCxnSpPr>
          <p:nvPr/>
        </p:nvCxnSpPr>
        <p:spPr bwMode="auto">
          <a:xfrm flipH="1">
            <a:off x="7123113" y="5118100"/>
            <a:ext cx="152400" cy="68103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7423" name="AutoShape 47"/>
          <p:cNvCxnSpPr>
            <a:cxnSpLocks noChangeShapeType="1"/>
            <a:stCxn id="17434" idx="3"/>
            <a:endCxn id="17437" idx="0"/>
          </p:cNvCxnSpPr>
          <p:nvPr/>
        </p:nvCxnSpPr>
        <p:spPr bwMode="auto">
          <a:xfrm>
            <a:off x="6311901" y="5118100"/>
            <a:ext cx="125413" cy="68103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7424" name="AutoShape 48"/>
          <p:cNvCxnSpPr>
            <a:cxnSpLocks noChangeShapeType="1"/>
            <a:stCxn id="17434" idx="5"/>
            <a:endCxn id="17436" idx="0"/>
          </p:cNvCxnSpPr>
          <p:nvPr/>
        </p:nvCxnSpPr>
        <p:spPr bwMode="auto">
          <a:xfrm flipH="1">
            <a:off x="5827714" y="5118101"/>
            <a:ext cx="179387" cy="6699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7425" name="Oval 49"/>
          <p:cNvSpPr>
            <a:spLocks noChangeAspect="1" noChangeArrowheads="1"/>
          </p:cNvSpPr>
          <p:nvPr/>
        </p:nvSpPr>
        <p:spPr bwMode="auto">
          <a:xfrm>
            <a:off x="5334001" y="3033714"/>
            <a:ext cx="430213" cy="363537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06</a:t>
            </a:r>
            <a:endParaRPr lang="en-US" altLang="en-US" sz="1600">
              <a:latin typeface="Arial" panose="020B0604020202020204" pitchFamily="34" charset="0"/>
            </a:endParaRPr>
          </a:p>
        </p:txBody>
      </p:sp>
      <p:sp>
        <p:nvSpPr>
          <p:cNvPr id="17426" name="Oval 50"/>
          <p:cNvSpPr>
            <a:spLocks noChangeAspect="1" noChangeArrowheads="1"/>
          </p:cNvSpPr>
          <p:nvPr/>
        </p:nvSpPr>
        <p:spPr bwMode="auto">
          <a:xfrm>
            <a:off x="4087813" y="3648075"/>
            <a:ext cx="430212" cy="363538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14</a:t>
            </a:r>
            <a:endParaRPr lang="en-US" altLang="en-US" sz="1600">
              <a:latin typeface="Arial" panose="020B0604020202020204" pitchFamily="34" charset="0"/>
            </a:endParaRPr>
          </a:p>
        </p:txBody>
      </p:sp>
      <p:sp>
        <p:nvSpPr>
          <p:cNvPr id="17427" name="Oval 51"/>
          <p:cNvSpPr>
            <a:spLocks noChangeAspect="1" noChangeArrowheads="1"/>
          </p:cNvSpPr>
          <p:nvPr/>
        </p:nvSpPr>
        <p:spPr bwMode="auto">
          <a:xfrm>
            <a:off x="3486151" y="4752975"/>
            <a:ext cx="430213" cy="363538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78</a:t>
            </a:r>
            <a:endParaRPr lang="en-US" altLang="en-US" sz="1600">
              <a:latin typeface="Arial" panose="020B0604020202020204" pitchFamily="34" charset="0"/>
            </a:endParaRPr>
          </a:p>
        </p:txBody>
      </p:sp>
      <p:sp>
        <p:nvSpPr>
          <p:cNvPr id="17428" name="Oval 52"/>
          <p:cNvSpPr>
            <a:spLocks noChangeAspect="1" noChangeArrowheads="1"/>
          </p:cNvSpPr>
          <p:nvPr/>
        </p:nvSpPr>
        <p:spPr bwMode="auto">
          <a:xfrm>
            <a:off x="4694238" y="4800600"/>
            <a:ext cx="430212" cy="363538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18</a:t>
            </a:r>
            <a:endParaRPr lang="en-US" altLang="en-US" sz="1600">
              <a:latin typeface="Arial" panose="020B0604020202020204" pitchFamily="34" charset="0"/>
            </a:endParaRPr>
          </a:p>
        </p:txBody>
      </p:sp>
      <p:sp>
        <p:nvSpPr>
          <p:cNvPr id="17429" name="Oval 53"/>
          <p:cNvSpPr>
            <a:spLocks noChangeAspect="1" noChangeArrowheads="1"/>
          </p:cNvSpPr>
          <p:nvPr/>
        </p:nvSpPr>
        <p:spPr bwMode="auto">
          <a:xfrm>
            <a:off x="4316413" y="5797550"/>
            <a:ext cx="430212" cy="363538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81</a:t>
            </a:r>
            <a:endParaRPr lang="en-US" altLang="en-US" sz="1600">
              <a:latin typeface="Arial" panose="020B0604020202020204" pitchFamily="34" charset="0"/>
            </a:endParaRPr>
          </a:p>
        </p:txBody>
      </p:sp>
      <p:sp>
        <p:nvSpPr>
          <p:cNvPr id="17430" name="Oval 54"/>
          <p:cNvSpPr>
            <a:spLocks noChangeAspect="1" noChangeArrowheads="1"/>
          </p:cNvSpPr>
          <p:nvPr/>
        </p:nvSpPr>
        <p:spPr bwMode="auto">
          <a:xfrm>
            <a:off x="4975226" y="5786439"/>
            <a:ext cx="430213" cy="363537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77</a:t>
            </a:r>
            <a:endParaRPr lang="en-US" altLang="en-US" sz="1600">
              <a:latin typeface="Arial" panose="020B0604020202020204" pitchFamily="34" charset="0"/>
            </a:endParaRPr>
          </a:p>
        </p:txBody>
      </p:sp>
      <p:sp>
        <p:nvSpPr>
          <p:cNvPr id="17431" name="Oval 55"/>
          <p:cNvSpPr>
            <a:spLocks noChangeAspect="1" noChangeArrowheads="1"/>
          </p:cNvSpPr>
          <p:nvPr/>
        </p:nvSpPr>
        <p:spPr bwMode="auto">
          <a:xfrm>
            <a:off x="3733801" y="5786439"/>
            <a:ext cx="430213" cy="363537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91</a:t>
            </a:r>
            <a:endParaRPr lang="en-US" altLang="en-US" sz="1600">
              <a:latin typeface="Arial" panose="020B0604020202020204" pitchFamily="34" charset="0"/>
            </a:endParaRPr>
          </a:p>
        </p:txBody>
      </p:sp>
      <p:sp>
        <p:nvSpPr>
          <p:cNvPr id="17432" name="Oval 56"/>
          <p:cNvSpPr>
            <a:spLocks noChangeAspect="1" noChangeArrowheads="1"/>
          </p:cNvSpPr>
          <p:nvPr/>
        </p:nvSpPr>
        <p:spPr bwMode="auto">
          <a:xfrm flipH="1">
            <a:off x="6602413" y="3721100"/>
            <a:ext cx="430212" cy="363538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45</a:t>
            </a:r>
            <a:endParaRPr lang="en-US" altLang="en-US" sz="1600">
              <a:latin typeface="Arial" panose="020B0604020202020204" pitchFamily="34" charset="0"/>
            </a:endParaRPr>
          </a:p>
        </p:txBody>
      </p:sp>
      <p:sp>
        <p:nvSpPr>
          <p:cNvPr id="17433" name="Oval 57"/>
          <p:cNvSpPr>
            <a:spLocks noChangeAspect="1" noChangeArrowheads="1"/>
          </p:cNvSpPr>
          <p:nvPr/>
        </p:nvSpPr>
        <p:spPr bwMode="auto">
          <a:xfrm flipH="1">
            <a:off x="7212013" y="4800600"/>
            <a:ext cx="430212" cy="363538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53</a:t>
            </a:r>
            <a:endParaRPr lang="en-US" altLang="en-US" sz="1600">
              <a:latin typeface="Arial" panose="020B0604020202020204" pitchFamily="34" charset="0"/>
            </a:endParaRPr>
          </a:p>
        </p:txBody>
      </p:sp>
      <p:sp>
        <p:nvSpPr>
          <p:cNvPr id="17434" name="Oval 58"/>
          <p:cNvSpPr>
            <a:spLocks noChangeAspect="1" noChangeArrowheads="1"/>
          </p:cNvSpPr>
          <p:nvPr/>
        </p:nvSpPr>
        <p:spPr bwMode="auto">
          <a:xfrm flipH="1">
            <a:off x="5943601" y="4800600"/>
            <a:ext cx="430213" cy="363538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47</a:t>
            </a:r>
            <a:endParaRPr lang="en-US" altLang="en-US" sz="1600">
              <a:latin typeface="Arial" panose="020B0604020202020204" pitchFamily="34" charset="0"/>
            </a:endParaRPr>
          </a:p>
        </p:txBody>
      </p:sp>
      <p:sp>
        <p:nvSpPr>
          <p:cNvPr id="17435" name="Oval 59"/>
          <p:cNvSpPr>
            <a:spLocks noChangeAspect="1" noChangeArrowheads="1"/>
          </p:cNvSpPr>
          <p:nvPr/>
        </p:nvSpPr>
        <p:spPr bwMode="auto">
          <a:xfrm flipH="1">
            <a:off x="6907213" y="5807075"/>
            <a:ext cx="430212" cy="363538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64</a:t>
            </a:r>
            <a:endParaRPr lang="en-US" altLang="en-US" sz="1600">
              <a:latin typeface="Arial" panose="020B0604020202020204" pitchFamily="34" charset="0"/>
            </a:endParaRPr>
          </a:p>
        </p:txBody>
      </p:sp>
      <p:sp>
        <p:nvSpPr>
          <p:cNvPr id="17436" name="Oval 60"/>
          <p:cNvSpPr>
            <a:spLocks noChangeAspect="1" noChangeArrowheads="1"/>
          </p:cNvSpPr>
          <p:nvPr/>
        </p:nvSpPr>
        <p:spPr bwMode="auto">
          <a:xfrm flipH="1">
            <a:off x="5611813" y="5795964"/>
            <a:ext cx="430212" cy="363537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84</a:t>
            </a:r>
            <a:endParaRPr lang="en-US" altLang="en-US" sz="1600">
              <a:latin typeface="Arial" panose="020B0604020202020204" pitchFamily="34" charset="0"/>
            </a:endParaRPr>
          </a:p>
        </p:txBody>
      </p:sp>
      <p:sp>
        <p:nvSpPr>
          <p:cNvPr id="17437" name="Oval 61"/>
          <p:cNvSpPr>
            <a:spLocks noChangeAspect="1" noChangeArrowheads="1"/>
          </p:cNvSpPr>
          <p:nvPr/>
        </p:nvSpPr>
        <p:spPr bwMode="auto">
          <a:xfrm flipH="1">
            <a:off x="6221413" y="5807075"/>
            <a:ext cx="430212" cy="363538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99</a:t>
            </a:r>
            <a:endParaRPr lang="en-US" altLang="en-US" sz="1600">
              <a:latin typeface="Arial" panose="020B0604020202020204" pitchFamily="34" charset="0"/>
            </a:endParaRPr>
          </a:p>
        </p:txBody>
      </p:sp>
      <p:sp>
        <p:nvSpPr>
          <p:cNvPr id="17438" name="Oval 62"/>
          <p:cNvSpPr>
            <a:spLocks noChangeAspect="1" noChangeArrowheads="1"/>
          </p:cNvSpPr>
          <p:nvPr/>
        </p:nvSpPr>
        <p:spPr bwMode="auto">
          <a:xfrm>
            <a:off x="3124201" y="5794375"/>
            <a:ext cx="430213" cy="363538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83</a:t>
            </a:r>
            <a:endParaRPr lang="en-US" altLang="en-US" sz="1600">
              <a:latin typeface="Arial" panose="020B0604020202020204" pitchFamily="34" charset="0"/>
            </a:endParaRPr>
          </a:p>
        </p:txBody>
      </p:sp>
      <p:grpSp>
        <p:nvGrpSpPr>
          <p:cNvPr id="17439" name="Group 64"/>
          <p:cNvGrpSpPr>
            <a:grpSpLocks/>
          </p:cNvGrpSpPr>
          <p:nvPr/>
        </p:nvGrpSpPr>
        <p:grpSpPr bwMode="auto">
          <a:xfrm>
            <a:off x="7494588" y="5118100"/>
            <a:ext cx="430212" cy="1054100"/>
            <a:chOff x="3905" y="3224"/>
            <a:chExt cx="271" cy="664"/>
          </a:xfrm>
        </p:grpSpPr>
        <p:cxnSp>
          <p:nvCxnSpPr>
            <p:cNvPr id="17441" name="AutoShape 65"/>
            <p:cNvCxnSpPr>
              <a:cxnSpLocks noChangeShapeType="1"/>
              <a:endCxn id="17442" idx="0"/>
            </p:cNvCxnSpPr>
            <p:nvPr/>
          </p:nvCxnSpPr>
          <p:spPr bwMode="auto">
            <a:xfrm>
              <a:off x="3959" y="3224"/>
              <a:ext cx="82" cy="430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7442" name="Oval 66"/>
            <p:cNvSpPr>
              <a:spLocks noChangeAspect="1" noChangeArrowheads="1"/>
            </p:cNvSpPr>
            <p:nvPr/>
          </p:nvSpPr>
          <p:spPr bwMode="auto">
            <a:xfrm flipH="1">
              <a:off x="3905" y="3659"/>
              <a:ext cx="271" cy="229"/>
            </a:xfrm>
            <a:prstGeom prst="ellipse">
              <a:avLst/>
            </a:prstGeom>
            <a:solidFill>
              <a:srgbClr val="FF3300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b="1">
                  <a:solidFill>
                    <a:schemeClr val="bg1"/>
                  </a:solidFill>
                  <a:latin typeface="Courier New" panose="02070309020205020404" pitchFamily="49" charset="0"/>
                </a:rPr>
                <a:t>42</a:t>
              </a:r>
              <a:endParaRPr lang="en-US" altLang="en-US" sz="160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17440" name="AutoShape 67"/>
          <p:cNvSpPr>
            <a:spLocks noChangeArrowheads="1"/>
          </p:cNvSpPr>
          <p:nvPr/>
        </p:nvSpPr>
        <p:spPr bwMode="auto">
          <a:xfrm flipH="1">
            <a:off x="8077200" y="5791200"/>
            <a:ext cx="2057400" cy="457200"/>
          </a:xfrm>
          <a:prstGeom prst="rightArrowCallout">
            <a:avLst>
              <a:gd name="adj1" fmla="val 29176"/>
              <a:gd name="adj2" fmla="val 29171"/>
              <a:gd name="adj3" fmla="val 36458"/>
              <a:gd name="adj4" fmla="val 82352"/>
            </a:avLst>
          </a:prstGeom>
          <a:solidFill>
            <a:schemeClr val="accent1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lv-LV" altLang="en-US" sz="1800" b="1" dirty="0" smtClean="0">
                <a:latin typeface="Arial" panose="020B0604020202020204" pitchFamily="34" charset="0"/>
              </a:rPr>
              <a:t>Free slot</a:t>
            </a:r>
            <a:endParaRPr kumimoji="1" lang="en-US" altLang="en-US" sz="1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869868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990600" y="2322786"/>
            <a:ext cx="7162800" cy="3352800"/>
          </a:xfrm>
        </p:spPr>
        <p:txBody>
          <a:bodyPr/>
          <a:lstStyle/>
          <a:p>
            <a:r>
              <a:rPr lang="lv-LV" dirty="0" smtClean="0"/>
              <a:t>What is a priority queue?</a:t>
            </a:r>
          </a:p>
          <a:p>
            <a:r>
              <a:rPr lang="lv-LV" dirty="0" smtClean="0"/>
              <a:t>What are the operations that can or cannot be performed in a priority queue?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lv-LV" dirty="0" smtClean="0"/>
              <a:t>Why some uses of ordering do not require  explicit sorting?</a:t>
            </a: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174080155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lv-LV" altLang="en-US" dirty="0" smtClean="0"/>
              <a:t>Inserting: Exchange with Parent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43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452673" y="5165352"/>
                <a:ext cx="10134600" cy="1087122"/>
              </a:xfrm>
            </p:spPr>
            <p:txBody>
              <a:bodyPr/>
              <a:lstStyle/>
              <a:p>
                <a:pPr eaLnBrk="1" hangingPunct="1">
                  <a:lnSpc>
                    <a:spcPct val="90000"/>
                  </a:lnSpc>
                </a:pPr>
                <a:r>
                  <a:rPr lang="lv-LV" altLang="en-US" dirty="0" smtClean="0"/>
                  <a:t>Every step switches places with parent, until heap condition is met.</a:t>
                </a:r>
              </a:p>
              <a:p>
                <a:pPr eaLnBrk="1" hangingPunct="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lv-LV" altLang="en-US" i="1" dirty="0">
                        <a:solidFill>
                          <a:srgbClr val="FF33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lv-LV" altLang="en-US" b="1" i="1" dirty="0">
                        <a:solidFill>
                          <a:srgbClr val="FF33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lv-LV" altLang="en-US" b="1" i="1" dirty="0">
                        <a:solidFill>
                          <a:srgbClr val="FF3300"/>
                        </a:solidFill>
                        <a:latin typeface="Cambria Math" panose="02040503050406030204" pitchFamily="18" charset="0"/>
                      </a:rPr>
                      <m:t>log</m:t>
                    </m:r>
                    <m:r>
                      <a:rPr lang="lv-LV" altLang="en-US" b="1" i="1" dirty="0">
                        <a:solidFill>
                          <a:srgbClr val="FF3300"/>
                        </a:solidFill>
                        <a:latin typeface="Cambria Math" panose="02040503050406030204" pitchFamily="18" charset="0"/>
                      </a:rPr>
                      <m:t>⁡(</m:t>
                    </m:r>
                    <m:r>
                      <a:rPr lang="lv-LV" altLang="en-US" i="1" dirty="0">
                        <a:solidFill>
                          <a:srgbClr val="FF33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lv-LV" altLang="en-US" b="1" i="1" dirty="0">
                        <a:solidFill>
                          <a:srgbClr val="FF3300"/>
                        </a:solidFill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lv-LV" altLang="en-US" dirty="0"/>
                  <a:t> steps</a:t>
                </a:r>
              </a:p>
              <a:p>
                <a:pPr marL="0" indent="0" eaLnBrk="1" hangingPunct="1">
                  <a:lnSpc>
                    <a:spcPct val="90000"/>
                  </a:lnSpc>
                  <a:buNone/>
                </a:pPr>
                <a:endParaRPr lang="lv-LV" altLang="en-US" dirty="0" smtClean="0"/>
              </a:p>
              <a:p>
                <a:pPr eaLnBrk="1" hangingPunct="1">
                  <a:lnSpc>
                    <a:spcPct val="90000"/>
                  </a:lnSpc>
                </a:pPr>
                <a:endParaRPr lang="lv-LV" altLang="en-US" dirty="0" smtClean="0"/>
              </a:p>
            </p:txBody>
          </p:sp>
        </mc:Choice>
        <mc:Fallback xmlns="">
          <p:sp>
            <p:nvSpPr>
              <p:cNvPr id="1843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452673" y="5165352"/>
                <a:ext cx="10134600" cy="1087122"/>
              </a:xfrm>
              <a:blipFill>
                <a:blip r:embed="rId2"/>
                <a:stretch>
                  <a:fillRect l="-902" t="-7821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/>
          <p:cNvGrpSpPr/>
          <p:nvPr/>
        </p:nvGrpSpPr>
        <p:grpSpPr>
          <a:xfrm>
            <a:off x="1219201" y="1676400"/>
            <a:ext cx="3495161" cy="2285030"/>
            <a:chOff x="3124201" y="3033714"/>
            <a:chExt cx="4800599" cy="3138486"/>
          </a:xfrm>
        </p:grpSpPr>
        <p:cxnSp>
          <p:nvCxnSpPr>
            <p:cNvPr id="18436" name="AutoShape 4"/>
            <p:cNvCxnSpPr>
              <a:cxnSpLocks noChangeShapeType="1"/>
              <a:stCxn id="18449" idx="2"/>
              <a:endCxn id="18450" idx="7"/>
            </p:cNvCxnSpPr>
            <p:nvPr/>
          </p:nvCxnSpPr>
          <p:spPr bwMode="auto">
            <a:xfrm flipH="1">
              <a:off x="4454525" y="3216275"/>
              <a:ext cx="871538" cy="477838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8437" name="AutoShape 5"/>
            <p:cNvCxnSpPr>
              <a:cxnSpLocks noChangeShapeType="1"/>
              <a:stCxn id="18449" idx="6"/>
              <a:endCxn id="18456" idx="7"/>
            </p:cNvCxnSpPr>
            <p:nvPr/>
          </p:nvCxnSpPr>
          <p:spPr bwMode="auto">
            <a:xfrm>
              <a:off x="5772151" y="3216276"/>
              <a:ext cx="893763" cy="549275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8438" name="AutoShape 6"/>
            <p:cNvCxnSpPr>
              <a:cxnSpLocks noChangeShapeType="1"/>
              <a:stCxn id="18450" idx="3"/>
              <a:endCxn id="18451" idx="0"/>
            </p:cNvCxnSpPr>
            <p:nvPr/>
          </p:nvCxnSpPr>
          <p:spPr bwMode="auto">
            <a:xfrm flipH="1">
              <a:off x="3702051" y="3965576"/>
              <a:ext cx="449263" cy="779463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8439" name="AutoShape 7"/>
            <p:cNvCxnSpPr>
              <a:cxnSpLocks noChangeShapeType="1"/>
              <a:stCxn id="18450" idx="5"/>
              <a:endCxn id="18452" idx="0"/>
            </p:cNvCxnSpPr>
            <p:nvPr/>
          </p:nvCxnSpPr>
          <p:spPr bwMode="auto">
            <a:xfrm>
              <a:off x="4454526" y="3965575"/>
              <a:ext cx="455613" cy="827088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8440" name="AutoShape 8"/>
            <p:cNvCxnSpPr>
              <a:cxnSpLocks noChangeShapeType="1"/>
              <a:stCxn id="18451" idx="5"/>
              <a:endCxn id="18455" idx="0"/>
            </p:cNvCxnSpPr>
            <p:nvPr/>
          </p:nvCxnSpPr>
          <p:spPr bwMode="auto">
            <a:xfrm>
              <a:off x="3852864" y="5070476"/>
              <a:ext cx="96837" cy="708025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8441" name="AutoShape 9"/>
            <p:cNvCxnSpPr>
              <a:cxnSpLocks noChangeShapeType="1"/>
              <a:stCxn id="18452" idx="3"/>
              <a:endCxn id="18453" idx="0"/>
            </p:cNvCxnSpPr>
            <p:nvPr/>
          </p:nvCxnSpPr>
          <p:spPr bwMode="auto">
            <a:xfrm flipH="1">
              <a:off x="4532314" y="5118101"/>
              <a:ext cx="225425" cy="671513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8442" name="AutoShape 10"/>
            <p:cNvCxnSpPr>
              <a:cxnSpLocks noChangeShapeType="1"/>
              <a:stCxn id="18452" idx="5"/>
              <a:endCxn id="18454" idx="0"/>
            </p:cNvCxnSpPr>
            <p:nvPr/>
          </p:nvCxnSpPr>
          <p:spPr bwMode="auto">
            <a:xfrm>
              <a:off x="5060951" y="5118100"/>
              <a:ext cx="130175" cy="660400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8443" name="AutoShape 11"/>
            <p:cNvCxnSpPr>
              <a:cxnSpLocks noChangeShapeType="1"/>
              <a:stCxn id="18451" idx="3"/>
              <a:endCxn id="18462" idx="0"/>
            </p:cNvCxnSpPr>
            <p:nvPr/>
          </p:nvCxnSpPr>
          <p:spPr bwMode="auto">
            <a:xfrm flipH="1">
              <a:off x="3340100" y="5070476"/>
              <a:ext cx="209550" cy="715963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8444" name="AutoShape 12"/>
            <p:cNvCxnSpPr>
              <a:cxnSpLocks noChangeShapeType="1"/>
              <a:stCxn id="18456" idx="3"/>
              <a:endCxn id="18457" idx="0"/>
            </p:cNvCxnSpPr>
            <p:nvPr/>
          </p:nvCxnSpPr>
          <p:spPr bwMode="auto">
            <a:xfrm>
              <a:off x="6970713" y="4038601"/>
              <a:ext cx="457200" cy="754063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8445" name="AutoShape 13"/>
            <p:cNvCxnSpPr>
              <a:cxnSpLocks noChangeShapeType="1"/>
              <a:stCxn id="18456" idx="5"/>
              <a:endCxn id="18458" idx="0"/>
            </p:cNvCxnSpPr>
            <p:nvPr/>
          </p:nvCxnSpPr>
          <p:spPr bwMode="auto">
            <a:xfrm flipH="1">
              <a:off x="6159501" y="4038601"/>
              <a:ext cx="506413" cy="754063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8446" name="AutoShape 14"/>
            <p:cNvCxnSpPr>
              <a:cxnSpLocks noChangeShapeType="1"/>
              <a:stCxn id="18457" idx="5"/>
              <a:endCxn id="18459" idx="0"/>
            </p:cNvCxnSpPr>
            <p:nvPr/>
          </p:nvCxnSpPr>
          <p:spPr bwMode="auto">
            <a:xfrm flipH="1">
              <a:off x="7123113" y="5118100"/>
              <a:ext cx="152400" cy="681038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8447" name="AutoShape 15"/>
            <p:cNvCxnSpPr>
              <a:cxnSpLocks noChangeShapeType="1"/>
              <a:stCxn id="18458" idx="3"/>
              <a:endCxn id="18461" idx="0"/>
            </p:cNvCxnSpPr>
            <p:nvPr/>
          </p:nvCxnSpPr>
          <p:spPr bwMode="auto">
            <a:xfrm>
              <a:off x="6311901" y="5118100"/>
              <a:ext cx="125413" cy="681038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8448" name="AutoShape 16"/>
            <p:cNvCxnSpPr>
              <a:cxnSpLocks noChangeShapeType="1"/>
              <a:stCxn id="18458" idx="5"/>
              <a:endCxn id="18460" idx="0"/>
            </p:cNvCxnSpPr>
            <p:nvPr/>
          </p:nvCxnSpPr>
          <p:spPr bwMode="auto">
            <a:xfrm flipH="1">
              <a:off x="5827714" y="5118101"/>
              <a:ext cx="179387" cy="669925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8449" name="Oval 17"/>
            <p:cNvSpPr>
              <a:spLocks noChangeAspect="1" noChangeArrowheads="1"/>
            </p:cNvSpPr>
            <p:nvPr/>
          </p:nvSpPr>
          <p:spPr bwMode="auto">
            <a:xfrm>
              <a:off x="5334001" y="3033714"/>
              <a:ext cx="430213" cy="363537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Courier New" panose="02070309020205020404" pitchFamily="49" charset="0"/>
                </a:rPr>
                <a:t>06</a:t>
              </a: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18450" name="Oval 18"/>
            <p:cNvSpPr>
              <a:spLocks noChangeAspect="1" noChangeArrowheads="1"/>
            </p:cNvSpPr>
            <p:nvPr/>
          </p:nvSpPr>
          <p:spPr bwMode="auto">
            <a:xfrm>
              <a:off x="4087813" y="3648075"/>
              <a:ext cx="430212" cy="363538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Courier New" panose="02070309020205020404" pitchFamily="49" charset="0"/>
                </a:rPr>
                <a:t>14</a:t>
              </a: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18451" name="Oval 19"/>
            <p:cNvSpPr>
              <a:spLocks noChangeAspect="1" noChangeArrowheads="1"/>
            </p:cNvSpPr>
            <p:nvPr/>
          </p:nvSpPr>
          <p:spPr bwMode="auto">
            <a:xfrm>
              <a:off x="3486151" y="4752975"/>
              <a:ext cx="430213" cy="363538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Courier New" panose="02070309020205020404" pitchFamily="49" charset="0"/>
                </a:rPr>
                <a:t>78</a:t>
              </a: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18452" name="Oval 20"/>
            <p:cNvSpPr>
              <a:spLocks noChangeAspect="1" noChangeArrowheads="1"/>
            </p:cNvSpPr>
            <p:nvPr/>
          </p:nvSpPr>
          <p:spPr bwMode="auto">
            <a:xfrm>
              <a:off x="4694238" y="4800600"/>
              <a:ext cx="430212" cy="363538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Courier New" panose="02070309020205020404" pitchFamily="49" charset="0"/>
                </a:rPr>
                <a:t>18</a:t>
              </a: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18453" name="Oval 21"/>
            <p:cNvSpPr>
              <a:spLocks noChangeAspect="1" noChangeArrowheads="1"/>
            </p:cNvSpPr>
            <p:nvPr/>
          </p:nvSpPr>
          <p:spPr bwMode="auto">
            <a:xfrm>
              <a:off x="4316413" y="5797550"/>
              <a:ext cx="430212" cy="363538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Courier New" panose="02070309020205020404" pitchFamily="49" charset="0"/>
                </a:rPr>
                <a:t>81</a:t>
              </a: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18454" name="Oval 22"/>
            <p:cNvSpPr>
              <a:spLocks noChangeAspect="1" noChangeArrowheads="1"/>
            </p:cNvSpPr>
            <p:nvPr/>
          </p:nvSpPr>
          <p:spPr bwMode="auto">
            <a:xfrm>
              <a:off x="4975226" y="5786439"/>
              <a:ext cx="430213" cy="363537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 dirty="0">
                  <a:latin typeface="Courier New" panose="02070309020205020404" pitchFamily="49" charset="0"/>
                </a:rPr>
                <a:t>77</a:t>
              </a:r>
              <a:endParaRPr lang="en-US" altLang="en-US" sz="2000" dirty="0">
                <a:latin typeface="Arial" panose="020B0604020202020204" pitchFamily="34" charset="0"/>
              </a:endParaRPr>
            </a:p>
          </p:txBody>
        </p:sp>
        <p:sp>
          <p:nvSpPr>
            <p:cNvPr id="18455" name="Oval 23"/>
            <p:cNvSpPr>
              <a:spLocks noChangeAspect="1" noChangeArrowheads="1"/>
            </p:cNvSpPr>
            <p:nvPr/>
          </p:nvSpPr>
          <p:spPr bwMode="auto">
            <a:xfrm>
              <a:off x="3733801" y="5786439"/>
              <a:ext cx="430213" cy="363537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Courier New" panose="02070309020205020404" pitchFamily="49" charset="0"/>
                </a:rPr>
                <a:t>91</a:t>
              </a: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18456" name="Oval 24"/>
            <p:cNvSpPr>
              <a:spLocks noChangeAspect="1" noChangeArrowheads="1"/>
            </p:cNvSpPr>
            <p:nvPr/>
          </p:nvSpPr>
          <p:spPr bwMode="auto">
            <a:xfrm flipH="1">
              <a:off x="6602413" y="3721100"/>
              <a:ext cx="430212" cy="363538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Courier New" panose="02070309020205020404" pitchFamily="49" charset="0"/>
                </a:rPr>
                <a:t>45</a:t>
              </a: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18457" name="Oval 25"/>
            <p:cNvSpPr>
              <a:spLocks noChangeAspect="1" noChangeArrowheads="1"/>
            </p:cNvSpPr>
            <p:nvPr/>
          </p:nvSpPr>
          <p:spPr bwMode="auto">
            <a:xfrm flipH="1">
              <a:off x="7212013" y="4800600"/>
              <a:ext cx="430212" cy="363538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Courier New" panose="02070309020205020404" pitchFamily="49" charset="0"/>
                </a:rPr>
                <a:t>53</a:t>
              </a: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18458" name="Oval 26"/>
            <p:cNvSpPr>
              <a:spLocks noChangeAspect="1" noChangeArrowheads="1"/>
            </p:cNvSpPr>
            <p:nvPr/>
          </p:nvSpPr>
          <p:spPr bwMode="auto">
            <a:xfrm flipH="1">
              <a:off x="5943601" y="4800600"/>
              <a:ext cx="430213" cy="363538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Courier New" panose="02070309020205020404" pitchFamily="49" charset="0"/>
                </a:rPr>
                <a:t>47</a:t>
              </a: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18459" name="Oval 27"/>
            <p:cNvSpPr>
              <a:spLocks noChangeAspect="1" noChangeArrowheads="1"/>
            </p:cNvSpPr>
            <p:nvPr/>
          </p:nvSpPr>
          <p:spPr bwMode="auto">
            <a:xfrm flipH="1">
              <a:off x="6907213" y="5807075"/>
              <a:ext cx="430212" cy="363538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Courier New" panose="02070309020205020404" pitchFamily="49" charset="0"/>
                </a:rPr>
                <a:t>64</a:t>
              </a: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18460" name="Oval 28"/>
            <p:cNvSpPr>
              <a:spLocks noChangeAspect="1" noChangeArrowheads="1"/>
            </p:cNvSpPr>
            <p:nvPr/>
          </p:nvSpPr>
          <p:spPr bwMode="auto">
            <a:xfrm flipH="1">
              <a:off x="5611813" y="5795964"/>
              <a:ext cx="430212" cy="363537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Courier New" panose="02070309020205020404" pitchFamily="49" charset="0"/>
                </a:rPr>
                <a:t>84</a:t>
              </a: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18461" name="Oval 29"/>
            <p:cNvSpPr>
              <a:spLocks noChangeAspect="1" noChangeArrowheads="1"/>
            </p:cNvSpPr>
            <p:nvPr/>
          </p:nvSpPr>
          <p:spPr bwMode="auto">
            <a:xfrm flipH="1">
              <a:off x="6221413" y="5807075"/>
              <a:ext cx="430212" cy="363538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Courier New" panose="02070309020205020404" pitchFamily="49" charset="0"/>
                </a:rPr>
                <a:t>99</a:t>
              </a: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18462" name="Oval 30"/>
            <p:cNvSpPr>
              <a:spLocks noChangeAspect="1" noChangeArrowheads="1"/>
            </p:cNvSpPr>
            <p:nvPr/>
          </p:nvSpPr>
          <p:spPr bwMode="auto">
            <a:xfrm>
              <a:off x="3124201" y="5794375"/>
              <a:ext cx="430213" cy="363538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Courier New" panose="02070309020205020404" pitchFamily="49" charset="0"/>
                </a:rPr>
                <a:t>83</a:t>
              </a:r>
              <a:endParaRPr lang="en-US" altLang="en-US" sz="2000">
                <a:latin typeface="Arial" panose="020B0604020202020204" pitchFamily="34" charset="0"/>
              </a:endParaRPr>
            </a:p>
          </p:txBody>
        </p:sp>
        <p:grpSp>
          <p:nvGrpSpPr>
            <p:cNvPr id="18463" name="Group 32"/>
            <p:cNvGrpSpPr>
              <a:grpSpLocks/>
            </p:cNvGrpSpPr>
            <p:nvPr/>
          </p:nvGrpSpPr>
          <p:grpSpPr bwMode="auto">
            <a:xfrm>
              <a:off x="7494588" y="5118100"/>
              <a:ext cx="430212" cy="1054100"/>
              <a:chOff x="3905" y="3224"/>
              <a:chExt cx="271" cy="664"/>
            </a:xfrm>
          </p:grpSpPr>
          <p:cxnSp>
            <p:nvCxnSpPr>
              <p:cNvPr id="18465" name="AutoShape 33"/>
              <p:cNvCxnSpPr>
                <a:cxnSpLocks noChangeShapeType="1"/>
                <a:endCxn id="18466" idx="0"/>
              </p:cNvCxnSpPr>
              <p:nvPr/>
            </p:nvCxnSpPr>
            <p:spPr bwMode="auto">
              <a:xfrm>
                <a:off x="3959" y="3224"/>
                <a:ext cx="82" cy="430"/>
              </a:xfrm>
              <a:prstGeom prst="straightConnector1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sp>
            <p:nvSpPr>
              <p:cNvPr id="18466" name="Oval 34"/>
              <p:cNvSpPr>
                <a:spLocks noChangeAspect="1" noChangeArrowheads="1"/>
              </p:cNvSpPr>
              <p:nvPr/>
            </p:nvSpPr>
            <p:spPr bwMode="auto">
              <a:xfrm flipH="1">
                <a:off x="3905" y="3659"/>
                <a:ext cx="271" cy="229"/>
              </a:xfrm>
              <a:prstGeom prst="ellipse">
                <a:avLst/>
              </a:prstGeom>
              <a:solidFill>
                <a:srgbClr val="FF3300"/>
              </a:solidFill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2000" b="1">
                    <a:solidFill>
                      <a:schemeClr val="bg1"/>
                    </a:solidFill>
                    <a:latin typeface="Courier New" panose="02070309020205020404" pitchFamily="49" charset="0"/>
                  </a:rPr>
                  <a:t>42</a:t>
                </a:r>
                <a:endParaRPr lang="en-US" altLang="en-US" sz="2000">
                  <a:solidFill>
                    <a:schemeClr val="bg1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grpSp>
        <p:nvGrpSpPr>
          <p:cNvPr id="36" name="Group 35"/>
          <p:cNvGrpSpPr/>
          <p:nvPr/>
        </p:nvGrpSpPr>
        <p:grpSpPr>
          <a:xfrm>
            <a:off x="4966063" y="1907947"/>
            <a:ext cx="3492137" cy="2283053"/>
            <a:chOff x="3124201" y="3033714"/>
            <a:chExt cx="4800599" cy="3138486"/>
          </a:xfrm>
        </p:grpSpPr>
        <p:cxnSp>
          <p:nvCxnSpPr>
            <p:cNvPr id="37" name="AutoShape 4"/>
            <p:cNvCxnSpPr>
              <a:cxnSpLocks noChangeShapeType="1"/>
              <a:stCxn id="50" idx="2"/>
              <a:endCxn id="51" idx="7"/>
            </p:cNvCxnSpPr>
            <p:nvPr/>
          </p:nvCxnSpPr>
          <p:spPr bwMode="auto">
            <a:xfrm flipH="1">
              <a:off x="4454525" y="3216275"/>
              <a:ext cx="871538" cy="477838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38" name="AutoShape 5"/>
            <p:cNvCxnSpPr>
              <a:cxnSpLocks noChangeShapeType="1"/>
              <a:stCxn id="50" idx="6"/>
              <a:endCxn id="57" idx="7"/>
            </p:cNvCxnSpPr>
            <p:nvPr/>
          </p:nvCxnSpPr>
          <p:spPr bwMode="auto">
            <a:xfrm>
              <a:off x="5772151" y="3216276"/>
              <a:ext cx="893763" cy="549275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39" name="AutoShape 6"/>
            <p:cNvCxnSpPr>
              <a:cxnSpLocks noChangeShapeType="1"/>
              <a:stCxn id="51" idx="3"/>
              <a:endCxn id="52" idx="0"/>
            </p:cNvCxnSpPr>
            <p:nvPr/>
          </p:nvCxnSpPr>
          <p:spPr bwMode="auto">
            <a:xfrm flipH="1">
              <a:off x="3702051" y="3965576"/>
              <a:ext cx="449263" cy="779463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40" name="AutoShape 7"/>
            <p:cNvCxnSpPr>
              <a:cxnSpLocks noChangeShapeType="1"/>
              <a:stCxn id="51" idx="5"/>
              <a:endCxn id="53" idx="0"/>
            </p:cNvCxnSpPr>
            <p:nvPr/>
          </p:nvCxnSpPr>
          <p:spPr bwMode="auto">
            <a:xfrm>
              <a:off x="4454526" y="3965575"/>
              <a:ext cx="455613" cy="827088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41" name="AutoShape 8"/>
            <p:cNvCxnSpPr>
              <a:cxnSpLocks noChangeShapeType="1"/>
              <a:stCxn id="52" idx="5"/>
              <a:endCxn id="56" idx="0"/>
            </p:cNvCxnSpPr>
            <p:nvPr/>
          </p:nvCxnSpPr>
          <p:spPr bwMode="auto">
            <a:xfrm>
              <a:off x="3852864" y="5070476"/>
              <a:ext cx="96837" cy="708025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42" name="AutoShape 9"/>
            <p:cNvCxnSpPr>
              <a:cxnSpLocks noChangeShapeType="1"/>
              <a:stCxn id="53" idx="3"/>
              <a:endCxn id="54" idx="0"/>
            </p:cNvCxnSpPr>
            <p:nvPr/>
          </p:nvCxnSpPr>
          <p:spPr bwMode="auto">
            <a:xfrm flipH="1">
              <a:off x="4532314" y="5118101"/>
              <a:ext cx="225425" cy="671513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43" name="AutoShape 10"/>
            <p:cNvCxnSpPr>
              <a:cxnSpLocks noChangeShapeType="1"/>
              <a:stCxn id="53" idx="5"/>
              <a:endCxn id="55" idx="0"/>
            </p:cNvCxnSpPr>
            <p:nvPr/>
          </p:nvCxnSpPr>
          <p:spPr bwMode="auto">
            <a:xfrm>
              <a:off x="5060951" y="5118100"/>
              <a:ext cx="130175" cy="660400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44" name="AutoShape 11"/>
            <p:cNvCxnSpPr>
              <a:cxnSpLocks noChangeShapeType="1"/>
              <a:stCxn id="52" idx="3"/>
              <a:endCxn id="63" idx="0"/>
            </p:cNvCxnSpPr>
            <p:nvPr/>
          </p:nvCxnSpPr>
          <p:spPr bwMode="auto">
            <a:xfrm flipH="1">
              <a:off x="3340100" y="5070476"/>
              <a:ext cx="209550" cy="715963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45" name="AutoShape 12"/>
            <p:cNvCxnSpPr>
              <a:cxnSpLocks noChangeShapeType="1"/>
              <a:stCxn id="57" idx="3"/>
              <a:endCxn id="58" idx="0"/>
            </p:cNvCxnSpPr>
            <p:nvPr/>
          </p:nvCxnSpPr>
          <p:spPr bwMode="auto">
            <a:xfrm>
              <a:off x="6970713" y="4038601"/>
              <a:ext cx="457200" cy="754063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46" name="AutoShape 13"/>
            <p:cNvCxnSpPr>
              <a:cxnSpLocks noChangeShapeType="1"/>
              <a:stCxn id="57" idx="5"/>
              <a:endCxn id="59" idx="0"/>
            </p:cNvCxnSpPr>
            <p:nvPr/>
          </p:nvCxnSpPr>
          <p:spPr bwMode="auto">
            <a:xfrm flipH="1">
              <a:off x="6159501" y="4038601"/>
              <a:ext cx="506413" cy="754063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47" name="AutoShape 14"/>
            <p:cNvCxnSpPr>
              <a:cxnSpLocks noChangeShapeType="1"/>
              <a:stCxn id="58" idx="5"/>
              <a:endCxn id="60" idx="0"/>
            </p:cNvCxnSpPr>
            <p:nvPr/>
          </p:nvCxnSpPr>
          <p:spPr bwMode="auto">
            <a:xfrm flipH="1">
              <a:off x="7123113" y="5118100"/>
              <a:ext cx="152400" cy="681038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48" name="AutoShape 15"/>
            <p:cNvCxnSpPr>
              <a:cxnSpLocks noChangeShapeType="1"/>
              <a:stCxn id="59" idx="3"/>
              <a:endCxn id="62" idx="0"/>
            </p:cNvCxnSpPr>
            <p:nvPr/>
          </p:nvCxnSpPr>
          <p:spPr bwMode="auto">
            <a:xfrm>
              <a:off x="6311901" y="5118100"/>
              <a:ext cx="125413" cy="681038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49" name="AutoShape 16"/>
            <p:cNvCxnSpPr>
              <a:cxnSpLocks noChangeShapeType="1"/>
              <a:stCxn id="59" idx="5"/>
              <a:endCxn id="61" idx="0"/>
            </p:cNvCxnSpPr>
            <p:nvPr/>
          </p:nvCxnSpPr>
          <p:spPr bwMode="auto">
            <a:xfrm flipH="1">
              <a:off x="5827714" y="5118101"/>
              <a:ext cx="179387" cy="669925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50" name="Oval 17"/>
            <p:cNvSpPr>
              <a:spLocks noChangeAspect="1" noChangeArrowheads="1"/>
            </p:cNvSpPr>
            <p:nvPr/>
          </p:nvSpPr>
          <p:spPr bwMode="auto">
            <a:xfrm>
              <a:off x="5334001" y="3033714"/>
              <a:ext cx="430213" cy="363537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Courier New" panose="02070309020205020404" pitchFamily="49" charset="0"/>
                </a:rPr>
                <a:t>06</a:t>
              </a: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51" name="Oval 18"/>
            <p:cNvSpPr>
              <a:spLocks noChangeAspect="1" noChangeArrowheads="1"/>
            </p:cNvSpPr>
            <p:nvPr/>
          </p:nvSpPr>
          <p:spPr bwMode="auto">
            <a:xfrm>
              <a:off x="4087813" y="3648075"/>
              <a:ext cx="430212" cy="363538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Courier New" panose="02070309020205020404" pitchFamily="49" charset="0"/>
                </a:rPr>
                <a:t>14</a:t>
              </a: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52" name="Oval 19"/>
            <p:cNvSpPr>
              <a:spLocks noChangeAspect="1" noChangeArrowheads="1"/>
            </p:cNvSpPr>
            <p:nvPr/>
          </p:nvSpPr>
          <p:spPr bwMode="auto">
            <a:xfrm>
              <a:off x="3486151" y="4752975"/>
              <a:ext cx="430213" cy="363538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Courier New" panose="02070309020205020404" pitchFamily="49" charset="0"/>
                </a:rPr>
                <a:t>78</a:t>
              </a: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53" name="Oval 20"/>
            <p:cNvSpPr>
              <a:spLocks noChangeAspect="1" noChangeArrowheads="1"/>
            </p:cNvSpPr>
            <p:nvPr/>
          </p:nvSpPr>
          <p:spPr bwMode="auto">
            <a:xfrm>
              <a:off x="4694238" y="4800600"/>
              <a:ext cx="430212" cy="363538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Courier New" panose="02070309020205020404" pitchFamily="49" charset="0"/>
                </a:rPr>
                <a:t>18</a:t>
              </a: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54" name="Oval 21"/>
            <p:cNvSpPr>
              <a:spLocks noChangeAspect="1" noChangeArrowheads="1"/>
            </p:cNvSpPr>
            <p:nvPr/>
          </p:nvSpPr>
          <p:spPr bwMode="auto">
            <a:xfrm>
              <a:off x="4316413" y="5797550"/>
              <a:ext cx="430212" cy="363538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Courier New" panose="02070309020205020404" pitchFamily="49" charset="0"/>
                </a:rPr>
                <a:t>81</a:t>
              </a: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55" name="Oval 22"/>
            <p:cNvSpPr>
              <a:spLocks noChangeAspect="1" noChangeArrowheads="1"/>
            </p:cNvSpPr>
            <p:nvPr/>
          </p:nvSpPr>
          <p:spPr bwMode="auto">
            <a:xfrm>
              <a:off x="4975226" y="5786439"/>
              <a:ext cx="430213" cy="363537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Courier New" panose="02070309020205020404" pitchFamily="49" charset="0"/>
                </a:rPr>
                <a:t>77</a:t>
              </a: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56" name="Oval 23"/>
            <p:cNvSpPr>
              <a:spLocks noChangeAspect="1" noChangeArrowheads="1"/>
            </p:cNvSpPr>
            <p:nvPr/>
          </p:nvSpPr>
          <p:spPr bwMode="auto">
            <a:xfrm>
              <a:off x="3733801" y="5786439"/>
              <a:ext cx="430213" cy="363537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Courier New" panose="02070309020205020404" pitchFamily="49" charset="0"/>
                </a:rPr>
                <a:t>91</a:t>
              </a: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57" name="Oval 24"/>
            <p:cNvSpPr>
              <a:spLocks noChangeAspect="1" noChangeArrowheads="1"/>
            </p:cNvSpPr>
            <p:nvPr/>
          </p:nvSpPr>
          <p:spPr bwMode="auto">
            <a:xfrm flipH="1">
              <a:off x="6602413" y="3721100"/>
              <a:ext cx="430212" cy="363538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 dirty="0">
                  <a:latin typeface="Courier New" panose="02070309020205020404" pitchFamily="49" charset="0"/>
                </a:rPr>
                <a:t>45</a:t>
              </a:r>
              <a:endParaRPr lang="en-US" altLang="en-US" sz="2000" dirty="0">
                <a:latin typeface="Arial" panose="020B0604020202020204" pitchFamily="34" charset="0"/>
              </a:endParaRPr>
            </a:p>
          </p:txBody>
        </p:sp>
        <p:sp>
          <p:nvSpPr>
            <p:cNvPr id="58" name="Oval 25"/>
            <p:cNvSpPr>
              <a:spLocks noChangeAspect="1" noChangeArrowheads="1"/>
            </p:cNvSpPr>
            <p:nvPr/>
          </p:nvSpPr>
          <p:spPr bwMode="auto">
            <a:xfrm flipH="1">
              <a:off x="7212013" y="4800600"/>
              <a:ext cx="430212" cy="363538"/>
            </a:xfrm>
            <a:prstGeom prst="ellipse">
              <a:avLst/>
            </a:prstGeom>
            <a:solidFill>
              <a:srgbClr val="FF3300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lv-LV" altLang="en-US" sz="2000" b="1">
                  <a:latin typeface="Courier New" panose="02070309020205020404" pitchFamily="49" charset="0"/>
                </a:rPr>
                <a:t>42</a:t>
              </a: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59" name="Oval 26"/>
            <p:cNvSpPr>
              <a:spLocks noChangeAspect="1" noChangeArrowheads="1"/>
            </p:cNvSpPr>
            <p:nvPr/>
          </p:nvSpPr>
          <p:spPr bwMode="auto">
            <a:xfrm flipH="1">
              <a:off x="5943601" y="4800600"/>
              <a:ext cx="430213" cy="363538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Courier New" panose="02070309020205020404" pitchFamily="49" charset="0"/>
                </a:rPr>
                <a:t>47</a:t>
              </a: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60" name="Oval 27"/>
            <p:cNvSpPr>
              <a:spLocks noChangeAspect="1" noChangeArrowheads="1"/>
            </p:cNvSpPr>
            <p:nvPr/>
          </p:nvSpPr>
          <p:spPr bwMode="auto">
            <a:xfrm flipH="1">
              <a:off x="6907213" y="5807075"/>
              <a:ext cx="430212" cy="363538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Courier New" panose="02070309020205020404" pitchFamily="49" charset="0"/>
                </a:rPr>
                <a:t>64</a:t>
              </a: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61" name="Oval 28"/>
            <p:cNvSpPr>
              <a:spLocks noChangeAspect="1" noChangeArrowheads="1"/>
            </p:cNvSpPr>
            <p:nvPr/>
          </p:nvSpPr>
          <p:spPr bwMode="auto">
            <a:xfrm flipH="1">
              <a:off x="5611813" y="5795964"/>
              <a:ext cx="430212" cy="363537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Courier New" panose="02070309020205020404" pitchFamily="49" charset="0"/>
                </a:rPr>
                <a:t>84</a:t>
              </a: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62" name="Oval 29"/>
            <p:cNvSpPr>
              <a:spLocks noChangeAspect="1" noChangeArrowheads="1"/>
            </p:cNvSpPr>
            <p:nvPr/>
          </p:nvSpPr>
          <p:spPr bwMode="auto">
            <a:xfrm flipH="1">
              <a:off x="6221413" y="5807075"/>
              <a:ext cx="430212" cy="363538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Courier New" panose="02070309020205020404" pitchFamily="49" charset="0"/>
                </a:rPr>
                <a:t>99</a:t>
              </a: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63" name="Oval 30"/>
            <p:cNvSpPr>
              <a:spLocks noChangeAspect="1" noChangeArrowheads="1"/>
            </p:cNvSpPr>
            <p:nvPr/>
          </p:nvSpPr>
          <p:spPr bwMode="auto">
            <a:xfrm>
              <a:off x="3124201" y="5794375"/>
              <a:ext cx="430213" cy="363538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Courier New" panose="02070309020205020404" pitchFamily="49" charset="0"/>
                </a:rPr>
                <a:t>83</a:t>
              </a:r>
              <a:endParaRPr lang="en-US" altLang="en-US" sz="2000">
                <a:latin typeface="Arial" panose="020B0604020202020204" pitchFamily="34" charset="0"/>
              </a:endParaRPr>
            </a:p>
          </p:txBody>
        </p:sp>
        <p:grpSp>
          <p:nvGrpSpPr>
            <p:cNvPr id="64" name="Group 31"/>
            <p:cNvGrpSpPr>
              <a:grpSpLocks/>
            </p:cNvGrpSpPr>
            <p:nvPr/>
          </p:nvGrpSpPr>
          <p:grpSpPr bwMode="auto">
            <a:xfrm>
              <a:off x="7494588" y="5118100"/>
              <a:ext cx="430212" cy="1054100"/>
              <a:chOff x="3905" y="3224"/>
              <a:chExt cx="271" cy="664"/>
            </a:xfrm>
          </p:grpSpPr>
          <p:cxnSp>
            <p:nvCxnSpPr>
              <p:cNvPr id="65" name="AutoShape 32"/>
              <p:cNvCxnSpPr>
                <a:cxnSpLocks noChangeShapeType="1"/>
                <a:endCxn id="66" idx="0"/>
              </p:cNvCxnSpPr>
              <p:nvPr/>
            </p:nvCxnSpPr>
            <p:spPr bwMode="auto">
              <a:xfrm>
                <a:off x="3959" y="3224"/>
                <a:ext cx="82" cy="430"/>
              </a:xfrm>
              <a:prstGeom prst="straightConnector1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sp>
            <p:nvSpPr>
              <p:cNvPr id="66" name="Oval 33"/>
              <p:cNvSpPr>
                <a:spLocks noChangeAspect="1" noChangeArrowheads="1"/>
              </p:cNvSpPr>
              <p:nvPr/>
            </p:nvSpPr>
            <p:spPr bwMode="auto">
              <a:xfrm flipH="1">
                <a:off x="3905" y="3659"/>
                <a:ext cx="271" cy="229"/>
              </a:xfrm>
              <a:prstGeom prst="ellipse">
                <a:avLst/>
              </a:prstGeom>
              <a:solidFill>
                <a:srgbClr val="FFCC99"/>
              </a:solidFill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lv-LV" altLang="en-US" sz="2000" b="1">
                    <a:latin typeface="Courier New" panose="02070309020205020404" pitchFamily="49" charset="0"/>
                  </a:rPr>
                  <a:t>53</a:t>
                </a:r>
                <a:endParaRPr lang="en-US" altLang="en-US" sz="2000" b="1">
                  <a:latin typeface="Courier New" panose="02070309020205020404" pitchFamily="49" charset="0"/>
                </a:endParaRPr>
              </a:p>
            </p:txBody>
          </p:sp>
        </p:grpSp>
      </p:grpSp>
      <p:sp>
        <p:nvSpPr>
          <p:cNvPr id="68" name="Rectangle 34"/>
          <p:cNvSpPr>
            <a:spLocks noChangeArrowheads="1"/>
          </p:cNvSpPr>
          <p:nvPr/>
        </p:nvSpPr>
        <p:spPr bwMode="auto">
          <a:xfrm>
            <a:off x="8746889" y="4435419"/>
            <a:ext cx="3337823" cy="609600"/>
          </a:xfrm>
          <a:prstGeom prst="rect">
            <a:avLst/>
          </a:prstGeom>
          <a:solidFill>
            <a:srgbClr val="00B0F0"/>
          </a:solidFill>
          <a:ln w="15875">
            <a:noFill/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1" lang="lv-LV" altLang="en-US" sz="1800" dirty="0" smtClean="0">
                <a:latin typeface="Arial" panose="020B0604020202020204" pitchFamily="34" charset="0"/>
              </a:rPr>
              <a:t>Stop, when the right 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kumimoji="1" lang="lv-LV" altLang="en-US" sz="1800" dirty="0" smtClean="0">
                <a:latin typeface="Arial" panose="020B0604020202020204" pitchFamily="34" charset="0"/>
              </a:rPr>
              <a:t>place has been reached.</a:t>
            </a:r>
            <a:endParaRPr kumimoji="1" lang="en-US" altLang="en-US" sz="1800" dirty="0">
              <a:latin typeface="Arial" panose="020B0604020202020204" pitchFamily="34" charset="0"/>
            </a:endParaRPr>
          </a:p>
        </p:txBody>
      </p:sp>
      <p:grpSp>
        <p:nvGrpSpPr>
          <p:cNvPr id="69" name="Group 68"/>
          <p:cNvGrpSpPr/>
          <p:nvPr/>
        </p:nvGrpSpPr>
        <p:grpSpPr>
          <a:xfrm>
            <a:off x="8594467" y="1723912"/>
            <a:ext cx="3389163" cy="2215732"/>
            <a:chOff x="3124201" y="3033714"/>
            <a:chExt cx="4800599" cy="3138486"/>
          </a:xfrm>
        </p:grpSpPr>
        <p:cxnSp>
          <p:nvCxnSpPr>
            <p:cNvPr id="70" name="AutoShape 4"/>
            <p:cNvCxnSpPr>
              <a:cxnSpLocks noChangeShapeType="1"/>
              <a:stCxn id="83" idx="2"/>
              <a:endCxn id="84" idx="7"/>
            </p:cNvCxnSpPr>
            <p:nvPr/>
          </p:nvCxnSpPr>
          <p:spPr bwMode="auto">
            <a:xfrm flipH="1">
              <a:off x="4454525" y="3216275"/>
              <a:ext cx="871538" cy="477838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71" name="AutoShape 5"/>
            <p:cNvCxnSpPr>
              <a:cxnSpLocks noChangeShapeType="1"/>
              <a:stCxn id="83" idx="6"/>
              <a:endCxn id="90" idx="7"/>
            </p:cNvCxnSpPr>
            <p:nvPr/>
          </p:nvCxnSpPr>
          <p:spPr bwMode="auto">
            <a:xfrm>
              <a:off x="5772151" y="3216276"/>
              <a:ext cx="893763" cy="549275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72" name="AutoShape 6"/>
            <p:cNvCxnSpPr>
              <a:cxnSpLocks noChangeShapeType="1"/>
              <a:stCxn id="84" idx="3"/>
              <a:endCxn id="85" idx="0"/>
            </p:cNvCxnSpPr>
            <p:nvPr/>
          </p:nvCxnSpPr>
          <p:spPr bwMode="auto">
            <a:xfrm flipH="1">
              <a:off x="3702051" y="3965576"/>
              <a:ext cx="449263" cy="779463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73" name="AutoShape 7"/>
            <p:cNvCxnSpPr>
              <a:cxnSpLocks noChangeShapeType="1"/>
              <a:stCxn id="84" idx="5"/>
              <a:endCxn id="86" idx="0"/>
            </p:cNvCxnSpPr>
            <p:nvPr/>
          </p:nvCxnSpPr>
          <p:spPr bwMode="auto">
            <a:xfrm>
              <a:off x="4454526" y="3965575"/>
              <a:ext cx="455613" cy="827088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74" name="AutoShape 8"/>
            <p:cNvCxnSpPr>
              <a:cxnSpLocks noChangeShapeType="1"/>
              <a:stCxn id="85" idx="5"/>
              <a:endCxn id="89" idx="0"/>
            </p:cNvCxnSpPr>
            <p:nvPr/>
          </p:nvCxnSpPr>
          <p:spPr bwMode="auto">
            <a:xfrm>
              <a:off x="3852864" y="5070476"/>
              <a:ext cx="96837" cy="708025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75" name="AutoShape 9"/>
            <p:cNvCxnSpPr>
              <a:cxnSpLocks noChangeShapeType="1"/>
              <a:stCxn id="86" idx="3"/>
              <a:endCxn id="87" idx="0"/>
            </p:cNvCxnSpPr>
            <p:nvPr/>
          </p:nvCxnSpPr>
          <p:spPr bwMode="auto">
            <a:xfrm flipH="1">
              <a:off x="4532314" y="5118101"/>
              <a:ext cx="225425" cy="671513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76" name="AutoShape 10"/>
            <p:cNvCxnSpPr>
              <a:cxnSpLocks noChangeShapeType="1"/>
              <a:stCxn id="86" idx="5"/>
              <a:endCxn id="88" idx="0"/>
            </p:cNvCxnSpPr>
            <p:nvPr/>
          </p:nvCxnSpPr>
          <p:spPr bwMode="auto">
            <a:xfrm>
              <a:off x="5060951" y="5118100"/>
              <a:ext cx="130175" cy="660400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77" name="AutoShape 11"/>
            <p:cNvCxnSpPr>
              <a:cxnSpLocks noChangeShapeType="1"/>
              <a:stCxn id="85" idx="3"/>
              <a:endCxn id="96" idx="0"/>
            </p:cNvCxnSpPr>
            <p:nvPr/>
          </p:nvCxnSpPr>
          <p:spPr bwMode="auto">
            <a:xfrm flipH="1">
              <a:off x="3340100" y="5070476"/>
              <a:ext cx="209550" cy="715963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78" name="AutoShape 12"/>
            <p:cNvCxnSpPr>
              <a:cxnSpLocks noChangeShapeType="1"/>
              <a:stCxn id="90" idx="3"/>
              <a:endCxn id="91" idx="0"/>
            </p:cNvCxnSpPr>
            <p:nvPr/>
          </p:nvCxnSpPr>
          <p:spPr bwMode="auto">
            <a:xfrm>
              <a:off x="6970713" y="4038601"/>
              <a:ext cx="457200" cy="754063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79" name="AutoShape 13"/>
            <p:cNvCxnSpPr>
              <a:cxnSpLocks noChangeShapeType="1"/>
              <a:stCxn id="90" idx="5"/>
              <a:endCxn id="92" idx="0"/>
            </p:cNvCxnSpPr>
            <p:nvPr/>
          </p:nvCxnSpPr>
          <p:spPr bwMode="auto">
            <a:xfrm flipH="1">
              <a:off x="6159501" y="4038601"/>
              <a:ext cx="506413" cy="754063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80" name="AutoShape 14"/>
            <p:cNvCxnSpPr>
              <a:cxnSpLocks noChangeShapeType="1"/>
              <a:stCxn id="91" idx="5"/>
              <a:endCxn id="93" idx="0"/>
            </p:cNvCxnSpPr>
            <p:nvPr/>
          </p:nvCxnSpPr>
          <p:spPr bwMode="auto">
            <a:xfrm flipH="1">
              <a:off x="7123113" y="5118100"/>
              <a:ext cx="152400" cy="681038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81" name="AutoShape 15"/>
            <p:cNvCxnSpPr>
              <a:cxnSpLocks noChangeShapeType="1"/>
              <a:stCxn id="92" idx="3"/>
              <a:endCxn id="95" idx="0"/>
            </p:cNvCxnSpPr>
            <p:nvPr/>
          </p:nvCxnSpPr>
          <p:spPr bwMode="auto">
            <a:xfrm>
              <a:off x="6311901" y="5118100"/>
              <a:ext cx="125413" cy="681038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82" name="AutoShape 16"/>
            <p:cNvCxnSpPr>
              <a:cxnSpLocks noChangeShapeType="1"/>
              <a:stCxn id="92" idx="5"/>
              <a:endCxn id="94" idx="0"/>
            </p:cNvCxnSpPr>
            <p:nvPr/>
          </p:nvCxnSpPr>
          <p:spPr bwMode="auto">
            <a:xfrm flipH="1">
              <a:off x="5827714" y="5118101"/>
              <a:ext cx="179387" cy="669925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83" name="Oval 17"/>
            <p:cNvSpPr>
              <a:spLocks noChangeAspect="1" noChangeArrowheads="1"/>
            </p:cNvSpPr>
            <p:nvPr/>
          </p:nvSpPr>
          <p:spPr bwMode="auto">
            <a:xfrm>
              <a:off x="5334001" y="3033714"/>
              <a:ext cx="430213" cy="363537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Courier New" panose="02070309020205020404" pitchFamily="49" charset="0"/>
                </a:rPr>
                <a:t>06</a:t>
              </a: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84" name="Oval 18"/>
            <p:cNvSpPr>
              <a:spLocks noChangeAspect="1" noChangeArrowheads="1"/>
            </p:cNvSpPr>
            <p:nvPr/>
          </p:nvSpPr>
          <p:spPr bwMode="auto">
            <a:xfrm>
              <a:off x="4087813" y="3648075"/>
              <a:ext cx="430212" cy="363538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Courier New" panose="02070309020205020404" pitchFamily="49" charset="0"/>
                </a:rPr>
                <a:t>14</a:t>
              </a: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85" name="Oval 19"/>
            <p:cNvSpPr>
              <a:spLocks noChangeAspect="1" noChangeArrowheads="1"/>
            </p:cNvSpPr>
            <p:nvPr/>
          </p:nvSpPr>
          <p:spPr bwMode="auto">
            <a:xfrm>
              <a:off x="3486151" y="4752975"/>
              <a:ext cx="430213" cy="363538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Courier New" panose="02070309020205020404" pitchFamily="49" charset="0"/>
                </a:rPr>
                <a:t>78</a:t>
              </a: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86" name="Oval 20"/>
            <p:cNvSpPr>
              <a:spLocks noChangeAspect="1" noChangeArrowheads="1"/>
            </p:cNvSpPr>
            <p:nvPr/>
          </p:nvSpPr>
          <p:spPr bwMode="auto">
            <a:xfrm>
              <a:off x="4694238" y="4800600"/>
              <a:ext cx="430212" cy="363538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Courier New" panose="02070309020205020404" pitchFamily="49" charset="0"/>
                </a:rPr>
                <a:t>18</a:t>
              </a: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87" name="Oval 21"/>
            <p:cNvSpPr>
              <a:spLocks noChangeAspect="1" noChangeArrowheads="1"/>
            </p:cNvSpPr>
            <p:nvPr/>
          </p:nvSpPr>
          <p:spPr bwMode="auto">
            <a:xfrm>
              <a:off x="4316413" y="5797550"/>
              <a:ext cx="430212" cy="363538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Courier New" panose="02070309020205020404" pitchFamily="49" charset="0"/>
                </a:rPr>
                <a:t>81</a:t>
              </a: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88" name="Oval 22"/>
            <p:cNvSpPr>
              <a:spLocks noChangeAspect="1" noChangeArrowheads="1"/>
            </p:cNvSpPr>
            <p:nvPr/>
          </p:nvSpPr>
          <p:spPr bwMode="auto">
            <a:xfrm>
              <a:off x="4975226" y="5786439"/>
              <a:ext cx="430213" cy="363537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Courier New" panose="02070309020205020404" pitchFamily="49" charset="0"/>
                </a:rPr>
                <a:t>77</a:t>
              </a: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89" name="Oval 23"/>
            <p:cNvSpPr>
              <a:spLocks noChangeAspect="1" noChangeArrowheads="1"/>
            </p:cNvSpPr>
            <p:nvPr/>
          </p:nvSpPr>
          <p:spPr bwMode="auto">
            <a:xfrm>
              <a:off x="3733801" y="5786439"/>
              <a:ext cx="430213" cy="363537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Courier New" panose="02070309020205020404" pitchFamily="49" charset="0"/>
                </a:rPr>
                <a:t>91</a:t>
              </a: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90" name="Oval 24"/>
            <p:cNvSpPr>
              <a:spLocks noChangeAspect="1" noChangeArrowheads="1"/>
            </p:cNvSpPr>
            <p:nvPr/>
          </p:nvSpPr>
          <p:spPr bwMode="auto">
            <a:xfrm flipH="1">
              <a:off x="6602413" y="3721100"/>
              <a:ext cx="430212" cy="363538"/>
            </a:xfrm>
            <a:prstGeom prst="ellipse">
              <a:avLst/>
            </a:prstGeom>
            <a:solidFill>
              <a:srgbClr val="FF3300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Courier New" panose="02070309020205020404" pitchFamily="49" charset="0"/>
                </a:rPr>
                <a:t>4</a:t>
              </a:r>
              <a:r>
                <a:rPr lang="lv-LV" altLang="en-US" sz="2000" b="1">
                  <a:latin typeface="Courier New" panose="02070309020205020404" pitchFamily="49" charset="0"/>
                </a:rPr>
                <a:t>2</a:t>
              </a: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91" name="Oval 25"/>
            <p:cNvSpPr>
              <a:spLocks noChangeAspect="1" noChangeArrowheads="1"/>
            </p:cNvSpPr>
            <p:nvPr/>
          </p:nvSpPr>
          <p:spPr bwMode="auto">
            <a:xfrm flipH="1">
              <a:off x="7212013" y="4800600"/>
              <a:ext cx="430212" cy="363538"/>
            </a:xfrm>
            <a:prstGeom prst="ellipse">
              <a:avLst/>
            </a:prstGeom>
            <a:solidFill>
              <a:srgbClr val="FFCC99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lv-LV" altLang="en-US" sz="2000" b="1">
                  <a:latin typeface="Courier New" panose="02070309020205020404" pitchFamily="49" charset="0"/>
                </a:rPr>
                <a:t>45</a:t>
              </a: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92" name="Oval 26"/>
            <p:cNvSpPr>
              <a:spLocks noChangeAspect="1" noChangeArrowheads="1"/>
            </p:cNvSpPr>
            <p:nvPr/>
          </p:nvSpPr>
          <p:spPr bwMode="auto">
            <a:xfrm flipH="1">
              <a:off x="5943601" y="4800600"/>
              <a:ext cx="430213" cy="363538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Courier New" panose="02070309020205020404" pitchFamily="49" charset="0"/>
                </a:rPr>
                <a:t>47</a:t>
              </a: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93" name="Oval 27"/>
            <p:cNvSpPr>
              <a:spLocks noChangeAspect="1" noChangeArrowheads="1"/>
            </p:cNvSpPr>
            <p:nvPr/>
          </p:nvSpPr>
          <p:spPr bwMode="auto">
            <a:xfrm flipH="1">
              <a:off x="6907213" y="5807075"/>
              <a:ext cx="430212" cy="363538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Courier New" panose="02070309020205020404" pitchFamily="49" charset="0"/>
                </a:rPr>
                <a:t>64</a:t>
              </a: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94" name="Oval 28"/>
            <p:cNvSpPr>
              <a:spLocks noChangeAspect="1" noChangeArrowheads="1"/>
            </p:cNvSpPr>
            <p:nvPr/>
          </p:nvSpPr>
          <p:spPr bwMode="auto">
            <a:xfrm flipH="1">
              <a:off x="5611813" y="5795964"/>
              <a:ext cx="430212" cy="363537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Courier New" panose="02070309020205020404" pitchFamily="49" charset="0"/>
                </a:rPr>
                <a:t>84</a:t>
              </a: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95" name="Oval 29"/>
            <p:cNvSpPr>
              <a:spLocks noChangeAspect="1" noChangeArrowheads="1"/>
            </p:cNvSpPr>
            <p:nvPr/>
          </p:nvSpPr>
          <p:spPr bwMode="auto">
            <a:xfrm flipH="1">
              <a:off x="6221413" y="5807075"/>
              <a:ext cx="430212" cy="363538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Courier New" panose="02070309020205020404" pitchFamily="49" charset="0"/>
                </a:rPr>
                <a:t>99</a:t>
              </a: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96" name="Oval 30"/>
            <p:cNvSpPr>
              <a:spLocks noChangeAspect="1" noChangeArrowheads="1"/>
            </p:cNvSpPr>
            <p:nvPr/>
          </p:nvSpPr>
          <p:spPr bwMode="auto">
            <a:xfrm>
              <a:off x="3124201" y="5794375"/>
              <a:ext cx="430213" cy="363538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Courier New" panose="02070309020205020404" pitchFamily="49" charset="0"/>
                </a:rPr>
                <a:t>83</a:t>
              </a:r>
              <a:endParaRPr lang="en-US" altLang="en-US" sz="2000">
                <a:latin typeface="Arial" panose="020B0604020202020204" pitchFamily="34" charset="0"/>
              </a:endParaRPr>
            </a:p>
          </p:txBody>
        </p:sp>
        <p:grpSp>
          <p:nvGrpSpPr>
            <p:cNvPr id="97" name="Group 31"/>
            <p:cNvGrpSpPr>
              <a:grpSpLocks/>
            </p:cNvGrpSpPr>
            <p:nvPr/>
          </p:nvGrpSpPr>
          <p:grpSpPr bwMode="auto">
            <a:xfrm>
              <a:off x="7494588" y="5118100"/>
              <a:ext cx="430212" cy="1054100"/>
              <a:chOff x="3905" y="3224"/>
              <a:chExt cx="271" cy="664"/>
            </a:xfrm>
          </p:grpSpPr>
          <p:cxnSp>
            <p:nvCxnSpPr>
              <p:cNvPr id="98" name="AutoShape 32"/>
              <p:cNvCxnSpPr>
                <a:cxnSpLocks noChangeShapeType="1"/>
                <a:endCxn id="99" idx="0"/>
              </p:cNvCxnSpPr>
              <p:nvPr/>
            </p:nvCxnSpPr>
            <p:spPr bwMode="auto">
              <a:xfrm>
                <a:off x="3959" y="3224"/>
                <a:ext cx="82" cy="430"/>
              </a:xfrm>
              <a:prstGeom prst="straightConnector1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sp>
            <p:nvSpPr>
              <p:cNvPr id="99" name="Oval 33"/>
              <p:cNvSpPr>
                <a:spLocks noChangeAspect="1" noChangeArrowheads="1"/>
              </p:cNvSpPr>
              <p:nvPr/>
            </p:nvSpPr>
            <p:spPr bwMode="auto">
              <a:xfrm flipH="1">
                <a:off x="3905" y="3659"/>
                <a:ext cx="271" cy="229"/>
              </a:xfrm>
              <a:prstGeom prst="ellipse">
                <a:avLst/>
              </a:prstGeom>
              <a:solidFill>
                <a:srgbClr val="FFCC99"/>
              </a:solidFill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lv-LV" altLang="en-US" sz="2000" b="1">
                    <a:latin typeface="Courier New" panose="02070309020205020404" pitchFamily="49" charset="0"/>
                  </a:rPr>
                  <a:t>53</a:t>
                </a:r>
                <a:endParaRPr lang="en-US" altLang="en-US" sz="2000" b="1">
                  <a:latin typeface="Courier New" panose="02070309020205020404" pitchFamily="49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4386131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lv-LV" altLang="en-US" dirty="0" smtClean="0"/>
              <a:t>Removing an element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90800" y="1752600"/>
            <a:ext cx="7620000" cy="1066800"/>
          </a:xfrm>
        </p:spPr>
        <p:txBody>
          <a:bodyPr/>
          <a:lstStyle/>
          <a:p>
            <a:pPr eaLnBrk="1" hangingPunct="1"/>
            <a:r>
              <a:rPr lang="lv-LV" altLang="en-US" dirty="0" smtClean="0"/>
              <a:t>The last leaf switches places with the (removed) root and then bubbles down to its proper place.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600201" y="2590800"/>
            <a:ext cx="4800599" cy="3138487"/>
            <a:chOff x="3124201" y="3033714"/>
            <a:chExt cx="4800599" cy="3138487"/>
          </a:xfrm>
        </p:grpSpPr>
        <p:cxnSp>
          <p:nvCxnSpPr>
            <p:cNvPr id="21508" name="AutoShape 4"/>
            <p:cNvCxnSpPr>
              <a:cxnSpLocks noChangeShapeType="1"/>
              <a:stCxn id="21521" idx="2"/>
              <a:endCxn id="21522" idx="7"/>
            </p:cNvCxnSpPr>
            <p:nvPr/>
          </p:nvCxnSpPr>
          <p:spPr bwMode="auto">
            <a:xfrm flipH="1">
              <a:off x="4454525" y="3216275"/>
              <a:ext cx="871538" cy="477838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1509" name="AutoShape 5"/>
            <p:cNvCxnSpPr>
              <a:cxnSpLocks noChangeShapeType="1"/>
              <a:stCxn id="21521" idx="6"/>
              <a:endCxn id="21528" idx="7"/>
            </p:cNvCxnSpPr>
            <p:nvPr/>
          </p:nvCxnSpPr>
          <p:spPr bwMode="auto">
            <a:xfrm>
              <a:off x="5772151" y="3216276"/>
              <a:ext cx="893763" cy="549275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1510" name="AutoShape 6"/>
            <p:cNvCxnSpPr>
              <a:cxnSpLocks noChangeShapeType="1"/>
              <a:stCxn id="21522" idx="3"/>
              <a:endCxn id="21523" idx="0"/>
            </p:cNvCxnSpPr>
            <p:nvPr/>
          </p:nvCxnSpPr>
          <p:spPr bwMode="auto">
            <a:xfrm flipH="1">
              <a:off x="3702051" y="3965576"/>
              <a:ext cx="449263" cy="779463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1511" name="AutoShape 7"/>
            <p:cNvCxnSpPr>
              <a:cxnSpLocks noChangeShapeType="1"/>
              <a:stCxn id="21522" idx="5"/>
              <a:endCxn id="21524" idx="0"/>
            </p:cNvCxnSpPr>
            <p:nvPr/>
          </p:nvCxnSpPr>
          <p:spPr bwMode="auto">
            <a:xfrm>
              <a:off x="4454526" y="3965575"/>
              <a:ext cx="455613" cy="827088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1512" name="AutoShape 8"/>
            <p:cNvCxnSpPr>
              <a:cxnSpLocks noChangeShapeType="1"/>
              <a:stCxn id="21523" idx="5"/>
              <a:endCxn id="21527" idx="0"/>
            </p:cNvCxnSpPr>
            <p:nvPr/>
          </p:nvCxnSpPr>
          <p:spPr bwMode="auto">
            <a:xfrm>
              <a:off x="3852864" y="5070476"/>
              <a:ext cx="96837" cy="708025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1513" name="AutoShape 9"/>
            <p:cNvCxnSpPr>
              <a:cxnSpLocks noChangeShapeType="1"/>
              <a:stCxn id="21524" idx="3"/>
              <a:endCxn id="21525" idx="0"/>
            </p:cNvCxnSpPr>
            <p:nvPr/>
          </p:nvCxnSpPr>
          <p:spPr bwMode="auto">
            <a:xfrm flipH="1">
              <a:off x="4532314" y="5118101"/>
              <a:ext cx="225425" cy="671513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1514" name="AutoShape 10"/>
            <p:cNvCxnSpPr>
              <a:cxnSpLocks noChangeShapeType="1"/>
              <a:stCxn id="21524" idx="5"/>
              <a:endCxn id="21526" idx="0"/>
            </p:cNvCxnSpPr>
            <p:nvPr/>
          </p:nvCxnSpPr>
          <p:spPr bwMode="auto">
            <a:xfrm>
              <a:off x="5060951" y="5118100"/>
              <a:ext cx="130175" cy="660400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1515" name="AutoShape 11"/>
            <p:cNvCxnSpPr>
              <a:cxnSpLocks noChangeShapeType="1"/>
              <a:stCxn id="21523" idx="3"/>
              <a:endCxn id="21534" idx="0"/>
            </p:cNvCxnSpPr>
            <p:nvPr/>
          </p:nvCxnSpPr>
          <p:spPr bwMode="auto">
            <a:xfrm flipH="1">
              <a:off x="3340100" y="5070476"/>
              <a:ext cx="209550" cy="715963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1516" name="AutoShape 12"/>
            <p:cNvCxnSpPr>
              <a:cxnSpLocks noChangeShapeType="1"/>
              <a:stCxn id="21528" idx="3"/>
              <a:endCxn id="21529" idx="0"/>
            </p:cNvCxnSpPr>
            <p:nvPr/>
          </p:nvCxnSpPr>
          <p:spPr bwMode="auto">
            <a:xfrm>
              <a:off x="6970713" y="4038601"/>
              <a:ext cx="457200" cy="754063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1517" name="AutoShape 13"/>
            <p:cNvCxnSpPr>
              <a:cxnSpLocks noChangeShapeType="1"/>
              <a:stCxn id="21528" idx="5"/>
              <a:endCxn id="21530" idx="0"/>
            </p:cNvCxnSpPr>
            <p:nvPr/>
          </p:nvCxnSpPr>
          <p:spPr bwMode="auto">
            <a:xfrm flipH="1">
              <a:off x="6159501" y="4038601"/>
              <a:ext cx="506413" cy="754063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1518" name="AutoShape 14"/>
            <p:cNvCxnSpPr>
              <a:cxnSpLocks noChangeShapeType="1"/>
              <a:stCxn id="21529" idx="5"/>
              <a:endCxn id="21531" idx="0"/>
            </p:cNvCxnSpPr>
            <p:nvPr/>
          </p:nvCxnSpPr>
          <p:spPr bwMode="auto">
            <a:xfrm flipH="1">
              <a:off x="7123113" y="5118100"/>
              <a:ext cx="152400" cy="681038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1519" name="AutoShape 15"/>
            <p:cNvCxnSpPr>
              <a:cxnSpLocks noChangeShapeType="1"/>
              <a:stCxn id="21530" idx="3"/>
              <a:endCxn id="21533" idx="0"/>
            </p:cNvCxnSpPr>
            <p:nvPr/>
          </p:nvCxnSpPr>
          <p:spPr bwMode="auto">
            <a:xfrm>
              <a:off x="6311901" y="5118100"/>
              <a:ext cx="125413" cy="681038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1520" name="AutoShape 16"/>
            <p:cNvCxnSpPr>
              <a:cxnSpLocks noChangeShapeType="1"/>
              <a:stCxn id="21530" idx="5"/>
              <a:endCxn id="21532" idx="0"/>
            </p:cNvCxnSpPr>
            <p:nvPr/>
          </p:nvCxnSpPr>
          <p:spPr bwMode="auto">
            <a:xfrm flipH="1">
              <a:off x="5827714" y="5118101"/>
              <a:ext cx="179387" cy="669925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1521" name="Oval 17"/>
            <p:cNvSpPr>
              <a:spLocks noChangeAspect="1" noChangeArrowheads="1"/>
            </p:cNvSpPr>
            <p:nvPr/>
          </p:nvSpPr>
          <p:spPr bwMode="auto">
            <a:xfrm>
              <a:off x="5334001" y="3033714"/>
              <a:ext cx="430213" cy="363537"/>
            </a:xfrm>
            <a:prstGeom prst="ellipse">
              <a:avLst/>
            </a:prstGeom>
            <a:solidFill>
              <a:srgbClr val="FF3300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solidFill>
                    <a:schemeClr val="bg1"/>
                  </a:solidFill>
                  <a:latin typeface="Courier New" panose="02070309020205020404" pitchFamily="49" charset="0"/>
                </a:rPr>
                <a:t>06</a:t>
              </a:r>
              <a:endParaRPr lang="en-US" altLang="en-US" sz="200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1522" name="Oval 18"/>
            <p:cNvSpPr>
              <a:spLocks noChangeAspect="1" noChangeArrowheads="1"/>
            </p:cNvSpPr>
            <p:nvPr/>
          </p:nvSpPr>
          <p:spPr bwMode="auto">
            <a:xfrm>
              <a:off x="4087813" y="3648075"/>
              <a:ext cx="430212" cy="363538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Courier New" panose="02070309020205020404" pitchFamily="49" charset="0"/>
                </a:rPr>
                <a:t>14</a:t>
              </a: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21523" name="Oval 19"/>
            <p:cNvSpPr>
              <a:spLocks noChangeAspect="1" noChangeArrowheads="1"/>
            </p:cNvSpPr>
            <p:nvPr/>
          </p:nvSpPr>
          <p:spPr bwMode="auto">
            <a:xfrm>
              <a:off x="3486151" y="4752975"/>
              <a:ext cx="430213" cy="363538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Courier New" panose="02070309020205020404" pitchFamily="49" charset="0"/>
                </a:rPr>
                <a:t>78</a:t>
              </a: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21524" name="Oval 20"/>
            <p:cNvSpPr>
              <a:spLocks noChangeAspect="1" noChangeArrowheads="1"/>
            </p:cNvSpPr>
            <p:nvPr/>
          </p:nvSpPr>
          <p:spPr bwMode="auto">
            <a:xfrm>
              <a:off x="4694238" y="4800600"/>
              <a:ext cx="430212" cy="363538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Courier New" panose="02070309020205020404" pitchFamily="49" charset="0"/>
                </a:rPr>
                <a:t>18</a:t>
              </a: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21525" name="Oval 21"/>
            <p:cNvSpPr>
              <a:spLocks noChangeAspect="1" noChangeArrowheads="1"/>
            </p:cNvSpPr>
            <p:nvPr/>
          </p:nvSpPr>
          <p:spPr bwMode="auto">
            <a:xfrm>
              <a:off x="4316413" y="5797550"/>
              <a:ext cx="430212" cy="363538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Courier New" panose="02070309020205020404" pitchFamily="49" charset="0"/>
                </a:rPr>
                <a:t>81</a:t>
              </a: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21526" name="Oval 22"/>
            <p:cNvSpPr>
              <a:spLocks noChangeAspect="1" noChangeArrowheads="1"/>
            </p:cNvSpPr>
            <p:nvPr/>
          </p:nvSpPr>
          <p:spPr bwMode="auto">
            <a:xfrm>
              <a:off x="4975226" y="5786439"/>
              <a:ext cx="430213" cy="363537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Courier New" panose="02070309020205020404" pitchFamily="49" charset="0"/>
                </a:rPr>
                <a:t>77</a:t>
              </a: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21527" name="Oval 23"/>
            <p:cNvSpPr>
              <a:spLocks noChangeAspect="1" noChangeArrowheads="1"/>
            </p:cNvSpPr>
            <p:nvPr/>
          </p:nvSpPr>
          <p:spPr bwMode="auto">
            <a:xfrm>
              <a:off x="3733801" y="5786439"/>
              <a:ext cx="430213" cy="363537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Courier New" panose="02070309020205020404" pitchFamily="49" charset="0"/>
                </a:rPr>
                <a:t>91</a:t>
              </a: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21528" name="Oval 24"/>
            <p:cNvSpPr>
              <a:spLocks noChangeAspect="1" noChangeArrowheads="1"/>
            </p:cNvSpPr>
            <p:nvPr/>
          </p:nvSpPr>
          <p:spPr bwMode="auto">
            <a:xfrm flipH="1">
              <a:off x="6602413" y="3721100"/>
              <a:ext cx="430212" cy="363538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Courier New" panose="02070309020205020404" pitchFamily="49" charset="0"/>
                </a:rPr>
                <a:t>42</a:t>
              </a: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21529" name="Oval 25"/>
            <p:cNvSpPr>
              <a:spLocks noChangeAspect="1" noChangeArrowheads="1"/>
            </p:cNvSpPr>
            <p:nvPr/>
          </p:nvSpPr>
          <p:spPr bwMode="auto">
            <a:xfrm flipH="1">
              <a:off x="7212013" y="4800600"/>
              <a:ext cx="430212" cy="363538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Courier New" panose="02070309020205020404" pitchFamily="49" charset="0"/>
                </a:rPr>
                <a:t>45</a:t>
              </a:r>
              <a:endParaRPr lang="en-US" altLang="en-US" sz="200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1530" name="Oval 26"/>
            <p:cNvSpPr>
              <a:spLocks noChangeAspect="1" noChangeArrowheads="1"/>
            </p:cNvSpPr>
            <p:nvPr/>
          </p:nvSpPr>
          <p:spPr bwMode="auto">
            <a:xfrm flipH="1">
              <a:off x="5943601" y="4800600"/>
              <a:ext cx="430213" cy="363538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Courier New" panose="02070309020205020404" pitchFamily="49" charset="0"/>
                </a:rPr>
                <a:t>47</a:t>
              </a: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21531" name="Oval 27"/>
            <p:cNvSpPr>
              <a:spLocks noChangeAspect="1" noChangeArrowheads="1"/>
            </p:cNvSpPr>
            <p:nvPr/>
          </p:nvSpPr>
          <p:spPr bwMode="auto">
            <a:xfrm flipH="1">
              <a:off x="6907213" y="5807075"/>
              <a:ext cx="430212" cy="363538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Courier New" panose="02070309020205020404" pitchFamily="49" charset="0"/>
                </a:rPr>
                <a:t>64</a:t>
              </a: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21532" name="Oval 28"/>
            <p:cNvSpPr>
              <a:spLocks noChangeAspect="1" noChangeArrowheads="1"/>
            </p:cNvSpPr>
            <p:nvPr/>
          </p:nvSpPr>
          <p:spPr bwMode="auto">
            <a:xfrm flipH="1">
              <a:off x="5611813" y="5795964"/>
              <a:ext cx="430212" cy="363537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Courier New" panose="02070309020205020404" pitchFamily="49" charset="0"/>
                </a:rPr>
                <a:t>84</a:t>
              </a: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21533" name="Oval 29"/>
            <p:cNvSpPr>
              <a:spLocks noChangeAspect="1" noChangeArrowheads="1"/>
            </p:cNvSpPr>
            <p:nvPr/>
          </p:nvSpPr>
          <p:spPr bwMode="auto">
            <a:xfrm flipH="1">
              <a:off x="6221413" y="5807075"/>
              <a:ext cx="430212" cy="363538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Courier New" panose="02070309020205020404" pitchFamily="49" charset="0"/>
                </a:rPr>
                <a:t>99</a:t>
              </a: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21534" name="Oval 30"/>
            <p:cNvSpPr>
              <a:spLocks noChangeAspect="1" noChangeArrowheads="1"/>
            </p:cNvSpPr>
            <p:nvPr/>
          </p:nvSpPr>
          <p:spPr bwMode="auto">
            <a:xfrm>
              <a:off x="3124201" y="5794375"/>
              <a:ext cx="430213" cy="363538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Courier New" panose="02070309020205020404" pitchFamily="49" charset="0"/>
                </a:rPr>
                <a:t>83</a:t>
              </a:r>
              <a:endParaRPr lang="en-US" altLang="en-US" sz="2000">
                <a:latin typeface="Arial" panose="020B0604020202020204" pitchFamily="34" charset="0"/>
              </a:endParaRPr>
            </a:p>
          </p:txBody>
        </p:sp>
        <p:cxnSp>
          <p:nvCxnSpPr>
            <p:cNvPr id="21535" name="AutoShape 31"/>
            <p:cNvCxnSpPr>
              <a:cxnSpLocks noChangeShapeType="1"/>
              <a:stCxn id="21529" idx="3"/>
              <a:endCxn id="21536" idx="0"/>
            </p:cNvCxnSpPr>
            <p:nvPr/>
          </p:nvCxnSpPr>
          <p:spPr bwMode="auto">
            <a:xfrm>
              <a:off x="7580314" y="5118101"/>
              <a:ext cx="130175" cy="682625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1536" name="Oval 32"/>
            <p:cNvSpPr>
              <a:spLocks noChangeAspect="1" noChangeArrowheads="1"/>
            </p:cNvSpPr>
            <p:nvPr/>
          </p:nvSpPr>
          <p:spPr bwMode="auto">
            <a:xfrm flipH="1">
              <a:off x="7494588" y="5808664"/>
              <a:ext cx="430212" cy="363537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Courier New" panose="02070309020205020404" pitchFamily="49" charset="0"/>
                </a:rPr>
                <a:t>53</a:t>
              </a:r>
              <a:endParaRPr lang="en-US" altLang="en-US" sz="2000">
                <a:latin typeface="Arial" panose="020B0604020202020204" pitchFamily="34" charset="0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6869388" y="2568575"/>
            <a:ext cx="4800599" cy="3138487"/>
            <a:chOff x="3124201" y="3033714"/>
            <a:chExt cx="4800599" cy="3138487"/>
          </a:xfrm>
        </p:grpSpPr>
        <p:cxnSp>
          <p:nvCxnSpPr>
            <p:cNvPr id="35" name="AutoShape 4"/>
            <p:cNvCxnSpPr>
              <a:cxnSpLocks noChangeShapeType="1"/>
              <a:stCxn id="48" idx="2"/>
              <a:endCxn id="49" idx="7"/>
            </p:cNvCxnSpPr>
            <p:nvPr/>
          </p:nvCxnSpPr>
          <p:spPr bwMode="auto">
            <a:xfrm flipH="1">
              <a:off x="4454525" y="3216275"/>
              <a:ext cx="871538" cy="477838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36" name="AutoShape 5"/>
            <p:cNvCxnSpPr>
              <a:cxnSpLocks noChangeShapeType="1"/>
              <a:stCxn id="48" idx="6"/>
              <a:endCxn id="55" idx="7"/>
            </p:cNvCxnSpPr>
            <p:nvPr/>
          </p:nvCxnSpPr>
          <p:spPr bwMode="auto">
            <a:xfrm>
              <a:off x="5772151" y="3216276"/>
              <a:ext cx="893763" cy="549275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37" name="AutoShape 6"/>
            <p:cNvCxnSpPr>
              <a:cxnSpLocks noChangeShapeType="1"/>
              <a:stCxn id="49" idx="3"/>
              <a:endCxn id="50" idx="0"/>
            </p:cNvCxnSpPr>
            <p:nvPr/>
          </p:nvCxnSpPr>
          <p:spPr bwMode="auto">
            <a:xfrm flipH="1">
              <a:off x="3702051" y="3965576"/>
              <a:ext cx="449263" cy="779463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38" name="AutoShape 7"/>
            <p:cNvCxnSpPr>
              <a:cxnSpLocks noChangeShapeType="1"/>
              <a:stCxn id="49" idx="5"/>
              <a:endCxn id="51" idx="0"/>
            </p:cNvCxnSpPr>
            <p:nvPr/>
          </p:nvCxnSpPr>
          <p:spPr bwMode="auto">
            <a:xfrm>
              <a:off x="4454526" y="3965575"/>
              <a:ext cx="455613" cy="827088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39" name="AutoShape 8"/>
            <p:cNvCxnSpPr>
              <a:cxnSpLocks noChangeShapeType="1"/>
              <a:stCxn id="50" idx="5"/>
              <a:endCxn id="54" idx="0"/>
            </p:cNvCxnSpPr>
            <p:nvPr/>
          </p:nvCxnSpPr>
          <p:spPr bwMode="auto">
            <a:xfrm>
              <a:off x="3852864" y="5070476"/>
              <a:ext cx="96837" cy="708025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40" name="AutoShape 9"/>
            <p:cNvCxnSpPr>
              <a:cxnSpLocks noChangeShapeType="1"/>
              <a:stCxn id="51" idx="3"/>
              <a:endCxn id="52" idx="0"/>
            </p:cNvCxnSpPr>
            <p:nvPr/>
          </p:nvCxnSpPr>
          <p:spPr bwMode="auto">
            <a:xfrm flipH="1">
              <a:off x="4532314" y="5118101"/>
              <a:ext cx="225425" cy="671513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41" name="AutoShape 10"/>
            <p:cNvCxnSpPr>
              <a:cxnSpLocks noChangeShapeType="1"/>
              <a:stCxn id="51" idx="5"/>
              <a:endCxn id="53" idx="0"/>
            </p:cNvCxnSpPr>
            <p:nvPr/>
          </p:nvCxnSpPr>
          <p:spPr bwMode="auto">
            <a:xfrm>
              <a:off x="5060951" y="5118100"/>
              <a:ext cx="130175" cy="660400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42" name="AutoShape 11"/>
            <p:cNvCxnSpPr>
              <a:cxnSpLocks noChangeShapeType="1"/>
              <a:stCxn id="50" idx="3"/>
              <a:endCxn id="61" idx="0"/>
            </p:cNvCxnSpPr>
            <p:nvPr/>
          </p:nvCxnSpPr>
          <p:spPr bwMode="auto">
            <a:xfrm flipH="1">
              <a:off x="3340100" y="5070476"/>
              <a:ext cx="209550" cy="715963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43" name="AutoShape 12"/>
            <p:cNvCxnSpPr>
              <a:cxnSpLocks noChangeShapeType="1"/>
              <a:stCxn id="55" idx="3"/>
              <a:endCxn id="56" idx="0"/>
            </p:cNvCxnSpPr>
            <p:nvPr/>
          </p:nvCxnSpPr>
          <p:spPr bwMode="auto">
            <a:xfrm>
              <a:off x="6970713" y="4038601"/>
              <a:ext cx="457200" cy="754063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44" name="AutoShape 13"/>
            <p:cNvCxnSpPr>
              <a:cxnSpLocks noChangeShapeType="1"/>
              <a:stCxn id="55" idx="5"/>
              <a:endCxn id="57" idx="0"/>
            </p:cNvCxnSpPr>
            <p:nvPr/>
          </p:nvCxnSpPr>
          <p:spPr bwMode="auto">
            <a:xfrm flipH="1">
              <a:off x="6159501" y="4038601"/>
              <a:ext cx="506413" cy="754063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45" name="AutoShape 14"/>
            <p:cNvCxnSpPr>
              <a:cxnSpLocks noChangeShapeType="1"/>
              <a:stCxn id="56" idx="5"/>
              <a:endCxn id="58" idx="0"/>
            </p:cNvCxnSpPr>
            <p:nvPr/>
          </p:nvCxnSpPr>
          <p:spPr bwMode="auto">
            <a:xfrm flipH="1">
              <a:off x="7123113" y="5118100"/>
              <a:ext cx="152400" cy="681038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46" name="AutoShape 15"/>
            <p:cNvCxnSpPr>
              <a:cxnSpLocks noChangeShapeType="1"/>
              <a:stCxn id="57" idx="3"/>
              <a:endCxn id="60" idx="0"/>
            </p:cNvCxnSpPr>
            <p:nvPr/>
          </p:nvCxnSpPr>
          <p:spPr bwMode="auto">
            <a:xfrm>
              <a:off x="6311901" y="5118100"/>
              <a:ext cx="125413" cy="681038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47" name="AutoShape 16"/>
            <p:cNvCxnSpPr>
              <a:cxnSpLocks noChangeShapeType="1"/>
              <a:stCxn id="57" idx="5"/>
              <a:endCxn id="59" idx="0"/>
            </p:cNvCxnSpPr>
            <p:nvPr/>
          </p:nvCxnSpPr>
          <p:spPr bwMode="auto">
            <a:xfrm flipH="1">
              <a:off x="5827714" y="5118101"/>
              <a:ext cx="179387" cy="669925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48" name="Oval 17"/>
            <p:cNvSpPr>
              <a:spLocks noChangeAspect="1" noChangeArrowheads="1"/>
            </p:cNvSpPr>
            <p:nvPr/>
          </p:nvSpPr>
          <p:spPr bwMode="auto">
            <a:xfrm>
              <a:off x="5334001" y="3033714"/>
              <a:ext cx="430213" cy="363537"/>
            </a:xfrm>
            <a:prstGeom prst="ellipse">
              <a:avLst/>
            </a:prstGeom>
            <a:solidFill>
              <a:srgbClr val="FF3300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lv-LV" altLang="en-US" sz="2000" b="1">
                  <a:latin typeface="Courier New" panose="02070309020205020404" pitchFamily="49" charset="0"/>
                </a:rPr>
                <a:t>53</a:t>
              </a:r>
              <a:endParaRPr lang="en-US" altLang="en-US" sz="2000" b="1">
                <a:latin typeface="Courier New" panose="02070309020205020404" pitchFamily="49" charset="0"/>
              </a:endParaRPr>
            </a:p>
          </p:txBody>
        </p:sp>
        <p:sp>
          <p:nvSpPr>
            <p:cNvPr id="49" name="Oval 18"/>
            <p:cNvSpPr>
              <a:spLocks noChangeAspect="1" noChangeArrowheads="1"/>
            </p:cNvSpPr>
            <p:nvPr/>
          </p:nvSpPr>
          <p:spPr bwMode="auto">
            <a:xfrm>
              <a:off x="4087813" y="3648075"/>
              <a:ext cx="430212" cy="363538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Courier New" panose="02070309020205020404" pitchFamily="49" charset="0"/>
                </a:rPr>
                <a:t>14</a:t>
              </a: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50" name="Oval 19"/>
            <p:cNvSpPr>
              <a:spLocks noChangeAspect="1" noChangeArrowheads="1"/>
            </p:cNvSpPr>
            <p:nvPr/>
          </p:nvSpPr>
          <p:spPr bwMode="auto">
            <a:xfrm>
              <a:off x="3486151" y="4752975"/>
              <a:ext cx="430213" cy="363538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Courier New" panose="02070309020205020404" pitchFamily="49" charset="0"/>
                </a:rPr>
                <a:t>78</a:t>
              </a: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51" name="Oval 20"/>
            <p:cNvSpPr>
              <a:spLocks noChangeAspect="1" noChangeArrowheads="1"/>
            </p:cNvSpPr>
            <p:nvPr/>
          </p:nvSpPr>
          <p:spPr bwMode="auto">
            <a:xfrm>
              <a:off x="4694238" y="4800600"/>
              <a:ext cx="430212" cy="363538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Courier New" panose="02070309020205020404" pitchFamily="49" charset="0"/>
                </a:rPr>
                <a:t>18</a:t>
              </a: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52" name="Oval 21"/>
            <p:cNvSpPr>
              <a:spLocks noChangeAspect="1" noChangeArrowheads="1"/>
            </p:cNvSpPr>
            <p:nvPr/>
          </p:nvSpPr>
          <p:spPr bwMode="auto">
            <a:xfrm>
              <a:off x="4316413" y="5797550"/>
              <a:ext cx="430212" cy="363538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Courier New" panose="02070309020205020404" pitchFamily="49" charset="0"/>
                </a:rPr>
                <a:t>81</a:t>
              </a: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53" name="Oval 22"/>
            <p:cNvSpPr>
              <a:spLocks noChangeAspect="1" noChangeArrowheads="1"/>
            </p:cNvSpPr>
            <p:nvPr/>
          </p:nvSpPr>
          <p:spPr bwMode="auto">
            <a:xfrm>
              <a:off x="4975226" y="5786439"/>
              <a:ext cx="430213" cy="363537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Courier New" panose="02070309020205020404" pitchFamily="49" charset="0"/>
                </a:rPr>
                <a:t>77</a:t>
              </a: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54" name="Oval 23"/>
            <p:cNvSpPr>
              <a:spLocks noChangeAspect="1" noChangeArrowheads="1"/>
            </p:cNvSpPr>
            <p:nvPr/>
          </p:nvSpPr>
          <p:spPr bwMode="auto">
            <a:xfrm>
              <a:off x="3733801" y="5786439"/>
              <a:ext cx="430213" cy="363537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Courier New" panose="02070309020205020404" pitchFamily="49" charset="0"/>
                </a:rPr>
                <a:t>91</a:t>
              </a: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55" name="Oval 24"/>
            <p:cNvSpPr>
              <a:spLocks noChangeAspect="1" noChangeArrowheads="1"/>
            </p:cNvSpPr>
            <p:nvPr/>
          </p:nvSpPr>
          <p:spPr bwMode="auto">
            <a:xfrm flipH="1">
              <a:off x="6602413" y="3721100"/>
              <a:ext cx="430212" cy="363538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Courier New" panose="02070309020205020404" pitchFamily="49" charset="0"/>
                </a:rPr>
                <a:t>42</a:t>
              </a: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56" name="Oval 25"/>
            <p:cNvSpPr>
              <a:spLocks noChangeAspect="1" noChangeArrowheads="1"/>
            </p:cNvSpPr>
            <p:nvPr/>
          </p:nvSpPr>
          <p:spPr bwMode="auto">
            <a:xfrm flipH="1">
              <a:off x="7212013" y="4800600"/>
              <a:ext cx="430212" cy="363538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Courier New" panose="02070309020205020404" pitchFamily="49" charset="0"/>
                </a:rPr>
                <a:t>45</a:t>
              </a:r>
              <a:endParaRPr lang="en-US" altLang="en-US" sz="200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7" name="Oval 26"/>
            <p:cNvSpPr>
              <a:spLocks noChangeAspect="1" noChangeArrowheads="1"/>
            </p:cNvSpPr>
            <p:nvPr/>
          </p:nvSpPr>
          <p:spPr bwMode="auto">
            <a:xfrm flipH="1">
              <a:off x="5943601" y="4800600"/>
              <a:ext cx="430213" cy="363538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Courier New" panose="02070309020205020404" pitchFamily="49" charset="0"/>
                </a:rPr>
                <a:t>47</a:t>
              </a: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58" name="Oval 27"/>
            <p:cNvSpPr>
              <a:spLocks noChangeAspect="1" noChangeArrowheads="1"/>
            </p:cNvSpPr>
            <p:nvPr/>
          </p:nvSpPr>
          <p:spPr bwMode="auto">
            <a:xfrm flipH="1">
              <a:off x="6907213" y="5807075"/>
              <a:ext cx="430212" cy="363538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Courier New" panose="02070309020205020404" pitchFamily="49" charset="0"/>
                </a:rPr>
                <a:t>64</a:t>
              </a: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59" name="Oval 28"/>
            <p:cNvSpPr>
              <a:spLocks noChangeAspect="1" noChangeArrowheads="1"/>
            </p:cNvSpPr>
            <p:nvPr/>
          </p:nvSpPr>
          <p:spPr bwMode="auto">
            <a:xfrm flipH="1">
              <a:off x="5611813" y="5795964"/>
              <a:ext cx="430212" cy="363537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Courier New" panose="02070309020205020404" pitchFamily="49" charset="0"/>
                </a:rPr>
                <a:t>84</a:t>
              </a: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60" name="Oval 29"/>
            <p:cNvSpPr>
              <a:spLocks noChangeAspect="1" noChangeArrowheads="1"/>
            </p:cNvSpPr>
            <p:nvPr/>
          </p:nvSpPr>
          <p:spPr bwMode="auto">
            <a:xfrm flipH="1">
              <a:off x="6221413" y="5807075"/>
              <a:ext cx="430212" cy="363538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Courier New" panose="02070309020205020404" pitchFamily="49" charset="0"/>
                </a:rPr>
                <a:t>99</a:t>
              </a: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61" name="Oval 30"/>
            <p:cNvSpPr>
              <a:spLocks noChangeAspect="1" noChangeArrowheads="1"/>
            </p:cNvSpPr>
            <p:nvPr/>
          </p:nvSpPr>
          <p:spPr bwMode="auto">
            <a:xfrm>
              <a:off x="3124201" y="5794375"/>
              <a:ext cx="430213" cy="363538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Courier New" panose="02070309020205020404" pitchFamily="49" charset="0"/>
                </a:rPr>
                <a:t>83</a:t>
              </a:r>
              <a:endParaRPr lang="en-US" altLang="en-US" sz="2000">
                <a:latin typeface="Arial" panose="020B0604020202020204" pitchFamily="34" charset="0"/>
              </a:endParaRPr>
            </a:p>
          </p:txBody>
        </p:sp>
        <p:cxnSp>
          <p:nvCxnSpPr>
            <p:cNvPr id="62" name="AutoShape 31"/>
            <p:cNvCxnSpPr>
              <a:cxnSpLocks noChangeShapeType="1"/>
              <a:stCxn id="56" idx="3"/>
              <a:endCxn id="63" idx="0"/>
            </p:cNvCxnSpPr>
            <p:nvPr/>
          </p:nvCxnSpPr>
          <p:spPr bwMode="auto">
            <a:xfrm>
              <a:off x="7580314" y="5118101"/>
              <a:ext cx="130175" cy="682625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63" name="Oval 32"/>
            <p:cNvSpPr>
              <a:spLocks noChangeAspect="1" noChangeArrowheads="1"/>
            </p:cNvSpPr>
            <p:nvPr/>
          </p:nvSpPr>
          <p:spPr bwMode="auto">
            <a:xfrm flipH="1">
              <a:off x="7494588" y="5808664"/>
              <a:ext cx="430212" cy="363537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lv-LV" altLang="en-US" sz="2000" b="1">
                  <a:latin typeface="Courier New" panose="02070309020205020404" pitchFamily="49" charset="0"/>
                </a:rPr>
                <a:t>6</a:t>
              </a:r>
              <a:endParaRPr lang="en-US" altLang="en-US" sz="2000"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5756362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lv-LV" altLang="en-US" dirty="0" smtClean="0"/>
              <a:t>Removing an Element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422400" y="2209800"/>
            <a:ext cx="3429000" cy="2380781"/>
            <a:chOff x="3124201" y="3033714"/>
            <a:chExt cx="4518024" cy="3136899"/>
          </a:xfrm>
        </p:grpSpPr>
        <p:cxnSp>
          <p:nvCxnSpPr>
            <p:cNvPr id="23556" name="AutoShape 4"/>
            <p:cNvCxnSpPr>
              <a:cxnSpLocks noChangeShapeType="1"/>
              <a:stCxn id="23569" idx="2"/>
              <a:endCxn id="23570" idx="7"/>
            </p:cNvCxnSpPr>
            <p:nvPr/>
          </p:nvCxnSpPr>
          <p:spPr bwMode="auto">
            <a:xfrm flipH="1">
              <a:off x="4454525" y="3216275"/>
              <a:ext cx="871538" cy="477838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3557" name="AutoShape 5"/>
            <p:cNvCxnSpPr>
              <a:cxnSpLocks noChangeShapeType="1"/>
              <a:stCxn id="23569" idx="6"/>
              <a:endCxn id="23576" idx="7"/>
            </p:cNvCxnSpPr>
            <p:nvPr/>
          </p:nvCxnSpPr>
          <p:spPr bwMode="auto">
            <a:xfrm>
              <a:off x="5772151" y="3216276"/>
              <a:ext cx="893763" cy="549275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3558" name="AutoShape 6"/>
            <p:cNvCxnSpPr>
              <a:cxnSpLocks noChangeShapeType="1"/>
              <a:stCxn id="23570" idx="3"/>
              <a:endCxn id="23571" idx="0"/>
            </p:cNvCxnSpPr>
            <p:nvPr/>
          </p:nvCxnSpPr>
          <p:spPr bwMode="auto">
            <a:xfrm flipH="1">
              <a:off x="3702051" y="3965576"/>
              <a:ext cx="449263" cy="779463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3559" name="AutoShape 7"/>
            <p:cNvCxnSpPr>
              <a:cxnSpLocks noChangeShapeType="1"/>
              <a:stCxn id="23570" idx="5"/>
              <a:endCxn id="23572" idx="0"/>
            </p:cNvCxnSpPr>
            <p:nvPr/>
          </p:nvCxnSpPr>
          <p:spPr bwMode="auto">
            <a:xfrm>
              <a:off x="4454526" y="3965575"/>
              <a:ext cx="455613" cy="827088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3560" name="AutoShape 8"/>
            <p:cNvCxnSpPr>
              <a:cxnSpLocks noChangeShapeType="1"/>
              <a:stCxn id="23571" idx="5"/>
              <a:endCxn id="23575" idx="0"/>
            </p:cNvCxnSpPr>
            <p:nvPr/>
          </p:nvCxnSpPr>
          <p:spPr bwMode="auto">
            <a:xfrm>
              <a:off x="3852864" y="5070476"/>
              <a:ext cx="96837" cy="708025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3561" name="AutoShape 9"/>
            <p:cNvCxnSpPr>
              <a:cxnSpLocks noChangeShapeType="1"/>
              <a:stCxn id="23572" idx="3"/>
              <a:endCxn id="23573" idx="0"/>
            </p:cNvCxnSpPr>
            <p:nvPr/>
          </p:nvCxnSpPr>
          <p:spPr bwMode="auto">
            <a:xfrm flipH="1">
              <a:off x="4532314" y="5118101"/>
              <a:ext cx="225425" cy="671513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3562" name="AutoShape 10"/>
            <p:cNvCxnSpPr>
              <a:cxnSpLocks noChangeShapeType="1"/>
              <a:stCxn id="23572" idx="5"/>
              <a:endCxn id="23574" idx="0"/>
            </p:cNvCxnSpPr>
            <p:nvPr/>
          </p:nvCxnSpPr>
          <p:spPr bwMode="auto">
            <a:xfrm>
              <a:off x="5060951" y="5118100"/>
              <a:ext cx="130175" cy="660400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3563" name="AutoShape 11"/>
            <p:cNvCxnSpPr>
              <a:cxnSpLocks noChangeShapeType="1"/>
              <a:stCxn id="23571" idx="3"/>
              <a:endCxn id="23582" idx="0"/>
            </p:cNvCxnSpPr>
            <p:nvPr/>
          </p:nvCxnSpPr>
          <p:spPr bwMode="auto">
            <a:xfrm flipH="1">
              <a:off x="3340100" y="5070476"/>
              <a:ext cx="209550" cy="715963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3564" name="AutoShape 12"/>
            <p:cNvCxnSpPr>
              <a:cxnSpLocks noChangeShapeType="1"/>
              <a:stCxn id="23576" idx="3"/>
              <a:endCxn id="23577" idx="0"/>
            </p:cNvCxnSpPr>
            <p:nvPr/>
          </p:nvCxnSpPr>
          <p:spPr bwMode="auto">
            <a:xfrm>
              <a:off x="6970713" y="4038601"/>
              <a:ext cx="457200" cy="754063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3565" name="AutoShape 13"/>
            <p:cNvCxnSpPr>
              <a:cxnSpLocks noChangeShapeType="1"/>
              <a:stCxn id="23576" idx="5"/>
              <a:endCxn id="23578" idx="0"/>
            </p:cNvCxnSpPr>
            <p:nvPr/>
          </p:nvCxnSpPr>
          <p:spPr bwMode="auto">
            <a:xfrm flipH="1">
              <a:off x="6159501" y="4038601"/>
              <a:ext cx="506413" cy="754063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3566" name="AutoShape 14"/>
            <p:cNvCxnSpPr>
              <a:cxnSpLocks noChangeShapeType="1"/>
              <a:stCxn id="23577" idx="5"/>
              <a:endCxn id="23579" idx="0"/>
            </p:cNvCxnSpPr>
            <p:nvPr/>
          </p:nvCxnSpPr>
          <p:spPr bwMode="auto">
            <a:xfrm flipH="1">
              <a:off x="7123113" y="5118100"/>
              <a:ext cx="152400" cy="681038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3567" name="AutoShape 15"/>
            <p:cNvCxnSpPr>
              <a:cxnSpLocks noChangeShapeType="1"/>
              <a:stCxn id="23578" idx="3"/>
              <a:endCxn id="23581" idx="0"/>
            </p:cNvCxnSpPr>
            <p:nvPr/>
          </p:nvCxnSpPr>
          <p:spPr bwMode="auto">
            <a:xfrm>
              <a:off x="6311901" y="5118100"/>
              <a:ext cx="125413" cy="681038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3568" name="AutoShape 16"/>
            <p:cNvCxnSpPr>
              <a:cxnSpLocks noChangeShapeType="1"/>
              <a:stCxn id="23578" idx="5"/>
              <a:endCxn id="23580" idx="0"/>
            </p:cNvCxnSpPr>
            <p:nvPr/>
          </p:nvCxnSpPr>
          <p:spPr bwMode="auto">
            <a:xfrm flipH="1">
              <a:off x="5827714" y="5118101"/>
              <a:ext cx="179387" cy="669925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3569" name="Oval 17"/>
            <p:cNvSpPr>
              <a:spLocks noChangeAspect="1" noChangeArrowheads="1"/>
            </p:cNvSpPr>
            <p:nvPr/>
          </p:nvSpPr>
          <p:spPr bwMode="auto">
            <a:xfrm>
              <a:off x="5334001" y="3033714"/>
              <a:ext cx="430213" cy="363537"/>
            </a:xfrm>
            <a:prstGeom prst="ellipse">
              <a:avLst/>
            </a:prstGeom>
            <a:solidFill>
              <a:srgbClr val="FF3300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lv-LV" altLang="en-US" sz="2000" b="1" dirty="0">
                  <a:latin typeface="Courier New" panose="02070309020205020404" pitchFamily="49" charset="0"/>
                </a:rPr>
                <a:t>53</a:t>
              </a:r>
              <a:endParaRPr lang="en-US" altLang="en-US" sz="2000" b="1" dirty="0">
                <a:latin typeface="Courier New" panose="02070309020205020404" pitchFamily="49" charset="0"/>
              </a:endParaRPr>
            </a:p>
          </p:txBody>
        </p:sp>
        <p:sp>
          <p:nvSpPr>
            <p:cNvPr id="23570" name="Oval 18"/>
            <p:cNvSpPr>
              <a:spLocks noChangeAspect="1" noChangeArrowheads="1"/>
            </p:cNvSpPr>
            <p:nvPr/>
          </p:nvSpPr>
          <p:spPr bwMode="auto">
            <a:xfrm>
              <a:off x="4087813" y="3648075"/>
              <a:ext cx="430212" cy="363538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Courier New" panose="02070309020205020404" pitchFamily="49" charset="0"/>
                </a:rPr>
                <a:t>14</a:t>
              </a: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23571" name="Oval 19"/>
            <p:cNvSpPr>
              <a:spLocks noChangeAspect="1" noChangeArrowheads="1"/>
            </p:cNvSpPr>
            <p:nvPr/>
          </p:nvSpPr>
          <p:spPr bwMode="auto">
            <a:xfrm>
              <a:off x="3486151" y="4752975"/>
              <a:ext cx="430213" cy="363538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Courier New" panose="02070309020205020404" pitchFamily="49" charset="0"/>
                </a:rPr>
                <a:t>78</a:t>
              </a: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23572" name="Oval 20"/>
            <p:cNvSpPr>
              <a:spLocks noChangeAspect="1" noChangeArrowheads="1"/>
            </p:cNvSpPr>
            <p:nvPr/>
          </p:nvSpPr>
          <p:spPr bwMode="auto">
            <a:xfrm>
              <a:off x="4694238" y="4800600"/>
              <a:ext cx="430212" cy="363538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Courier New" panose="02070309020205020404" pitchFamily="49" charset="0"/>
                </a:rPr>
                <a:t>18</a:t>
              </a: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23573" name="Oval 21"/>
            <p:cNvSpPr>
              <a:spLocks noChangeAspect="1" noChangeArrowheads="1"/>
            </p:cNvSpPr>
            <p:nvPr/>
          </p:nvSpPr>
          <p:spPr bwMode="auto">
            <a:xfrm>
              <a:off x="4316413" y="5797550"/>
              <a:ext cx="430212" cy="363538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Courier New" panose="02070309020205020404" pitchFamily="49" charset="0"/>
                </a:rPr>
                <a:t>81</a:t>
              </a: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23574" name="Oval 22"/>
            <p:cNvSpPr>
              <a:spLocks noChangeAspect="1" noChangeArrowheads="1"/>
            </p:cNvSpPr>
            <p:nvPr/>
          </p:nvSpPr>
          <p:spPr bwMode="auto">
            <a:xfrm>
              <a:off x="4975226" y="5786439"/>
              <a:ext cx="430213" cy="363537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Courier New" panose="02070309020205020404" pitchFamily="49" charset="0"/>
                </a:rPr>
                <a:t>77</a:t>
              </a: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23575" name="Oval 23"/>
            <p:cNvSpPr>
              <a:spLocks noChangeAspect="1" noChangeArrowheads="1"/>
            </p:cNvSpPr>
            <p:nvPr/>
          </p:nvSpPr>
          <p:spPr bwMode="auto">
            <a:xfrm>
              <a:off x="3733801" y="5786439"/>
              <a:ext cx="430213" cy="363537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Courier New" panose="02070309020205020404" pitchFamily="49" charset="0"/>
                </a:rPr>
                <a:t>91</a:t>
              </a: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23576" name="Oval 24"/>
            <p:cNvSpPr>
              <a:spLocks noChangeAspect="1" noChangeArrowheads="1"/>
            </p:cNvSpPr>
            <p:nvPr/>
          </p:nvSpPr>
          <p:spPr bwMode="auto">
            <a:xfrm flipH="1">
              <a:off x="6602413" y="3721100"/>
              <a:ext cx="430212" cy="363538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Courier New" panose="02070309020205020404" pitchFamily="49" charset="0"/>
                </a:rPr>
                <a:t>42</a:t>
              </a: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23577" name="Oval 25"/>
            <p:cNvSpPr>
              <a:spLocks noChangeAspect="1" noChangeArrowheads="1"/>
            </p:cNvSpPr>
            <p:nvPr/>
          </p:nvSpPr>
          <p:spPr bwMode="auto">
            <a:xfrm flipH="1">
              <a:off x="7212013" y="4800600"/>
              <a:ext cx="430212" cy="363538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Courier New" panose="02070309020205020404" pitchFamily="49" charset="0"/>
                </a:rPr>
                <a:t>45</a:t>
              </a:r>
              <a:endParaRPr lang="en-US" altLang="en-US" sz="200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3578" name="Oval 26"/>
            <p:cNvSpPr>
              <a:spLocks noChangeAspect="1" noChangeArrowheads="1"/>
            </p:cNvSpPr>
            <p:nvPr/>
          </p:nvSpPr>
          <p:spPr bwMode="auto">
            <a:xfrm flipH="1">
              <a:off x="5943601" y="4800600"/>
              <a:ext cx="430213" cy="363538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Courier New" panose="02070309020205020404" pitchFamily="49" charset="0"/>
                </a:rPr>
                <a:t>47</a:t>
              </a: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23579" name="Oval 27"/>
            <p:cNvSpPr>
              <a:spLocks noChangeAspect="1" noChangeArrowheads="1"/>
            </p:cNvSpPr>
            <p:nvPr/>
          </p:nvSpPr>
          <p:spPr bwMode="auto">
            <a:xfrm flipH="1">
              <a:off x="6907213" y="5807075"/>
              <a:ext cx="430212" cy="363538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 dirty="0">
                  <a:latin typeface="Courier New" panose="02070309020205020404" pitchFamily="49" charset="0"/>
                </a:rPr>
                <a:t>64</a:t>
              </a:r>
              <a:endParaRPr lang="en-US" altLang="en-US" sz="2000" dirty="0">
                <a:latin typeface="Arial" panose="020B0604020202020204" pitchFamily="34" charset="0"/>
              </a:endParaRPr>
            </a:p>
          </p:txBody>
        </p:sp>
        <p:sp>
          <p:nvSpPr>
            <p:cNvPr id="23580" name="Oval 28"/>
            <p:cNvSpPr>
              <a:spLocks noChangeAspect="1" noChangeArrowheads="1"/>
            </p:cNvSpPr>
            <p:nvPr/>
          </p:nvSpPr>
          <p:spPr bwMode="auto">
            <a:xfrm flipH="1">
              <a:off x="5611813" y="5795964"/>
              <a:ext cx="430212" cy="363537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Courier New" panose="02070309020205020404" pitchFamily="49" charset="0"/>
                </a:rPr>
                <a:t>84</a:t>
              </a: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23581" name="Oval 29"/>
            <p:cNvSpPr>
              <a:spLocks noChangeAspect="1" noChangeArrowheads="1"/>
            </p:cNvSpPr>
            <p:nvPr/>
          </p:nvSpPr>
          <p:spPr bwMode="auto">
            <a:xfrm flipH="1">
              <a:off x="6221413" y="5807075"/>
              <a:ext cx="430212" cy="363538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Courier New" panose="02070309020205020404" pitchFamily="49" charset="0"/>
                </a:rPr>
                <a:t>99</a:t>
              </a: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23582" name="Oval 30"/>
            <p:cNvSpPr>
              <a:spLocks noChangeAspect="1" noChangeArrowheads="1"/>
            </p:cNvSpPr>
            <p:nvPr/>
          </p:nvSpPr>
          <p:spPr bwMode="auto">
            <a:xfrm>
              <a:off x="3124201" y="5794375"/>
              <a:ext cx="430213" cy="363538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Courier New" panose="02070309020205020404" pitchFamily="49" charset="0"/>
                </a:rPr>
                <a:t>83</a:t>
              </a:r>
              <a:endParaRPr lang="en-US" altLang="en-US" sz="2000">
                <a:latin typeface="Arial" panose="020B0604020202020204" pitchFamily="34" charset="0"/>
              </a:endParaRPr>
            </a:p>
          </p:txBody>
        </p:sp>
      </p:grpSp>
      <p:sp>
        <p:nvSpPr>
          <p:cNvPr id="33" name="Rectangle 31"/>
          <p:cNvSpPr>
            <a:spLocks noChangeArrowheads="1"/>
          </p:cNvSpPr>
          <p:nvPr/>
        </p:nvSpPr>
        <p:spPr bwMode="auto">
          <a:xfrm>
            <a:off x="1266004" y="5127625"/>
            <a:ext cx="4908603" cy="609600"/>
          </a:xfrm>
          <a:prstGeom prst="rect">
            <a:avLst/>
          </a:prstGeom>
          <a:solidFill>
            <a:srgbClr val="00B0F0"/>
          </a:solidFill>
          <a:ln w="15875">
            <a:noFill/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1" lang="lv-LV" altLang="en-US" sz="1800" dirty="0" smtClean="0">
                <a:latin typeface="Arial" panose="020B0604020202020204" pitchFamily="34" charset="0"/>
              </a:rPr>
              <a:t>Exchange with either child, if it is smaller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kumimoji="1" lang="lv-LV" altLang="en-US" sz="1800" dirty="0" smtClean="0">
                <a:latin typeface="Arial" panose="020B0604020202020204" pitchFamily="34" charset="0"/>
              </a:rPr>
              <a:t>Stop, if the right place is reached</a:t>
            </a:r>
            <a:endParaRPr kumimoji="1" lang="en-US" altLang="en-US" sz="1800" dirty="0"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532455" y="5854151"/>
                <a:ext cx="270151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lv-LV" altLang="en-US" i="1" dirty="0">
                        <a:solidFill>
                          <a:srgbClr val="FF33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lv-LV" altLang="en-US" b="1" i="1" dirty="0">
                        <a:solidFill>
                          <a:srgbClr val="FF33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lv-LV" altLang="en-US" b="1" i="1" dirty="0">
                        <a:solidFill>
                          <a:srgbClr val="FF3300"/>
                        </a:solidFill>
                        <a:latin typeface="Cambria Math" panose="02040503050406030204" pitchFamily="18" charset="0"/>
                      </a:rPr>
                      <m:t>log</m:t>
                    </m:r>
                    <m:r>
                      <a:rPr lang="lv-LV" altLang="en-US" b="1" i="1" dirty="0">
                        <a:solidFill>
                          <a:srgbClr val="FF3300"/>
                        </a:solidFill>
                        <a:latin typeface="Cambria Math" panose="02040503050406030204" pitchFamily="18" charset="0"/>
                      </a:rPr>
                      <m:t>⁡(</m:t>
                    </m:r>
                    <m:r>
                      <a:rPr lang="lv-LV" altLang="en-US" i="1" dirty="0">
                        <a:solidFill>
                          <a:srgbClr val="FF33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lv-LV" altLang="en-US" b="1" i="1" dirty="0">
                        <a:solidFill>
                          <a:srgbClr val="FF3300"/>
                        </a:solidFill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lv-LV" altLang="en-US" b="1" dirty="0">
                    <a:solidFill>
                      <a:srgbClr val="FF3300"/>
                    </a:solidFill>
                  </a:rPr>
                  <a:t> </a:t>
                </a:r>
                <a:r>
                  <a:rPr lang="lv-LV" altLang="en-US" dirty="0" smtClean="0"/>
                  <a:t>steps</a:t>
                </a:r>
                <a:endParaRPr lang="lv-LV" alt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2455" y="5854151"/>
                <a:ext cx="2701516" cy="461665"/>
              </a:xfrm>
              <a:prstGeom prst="rect">
                <a:avLst/>
              </a:prstGeom>
              <a:blipFill>
                <a:blip r:embed="rId2"/>
                <a:stretch>
                  <a:fillRect l="-450" t="-10526" b="-28947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7" name="Group 36"/>
          <p:cNvGrpSpPr/>
          <p:nvPr/>
        </p:nvGrpSpPr>
        <p:grpSpPr>
          <a:xfrm>
            <a:off x="4964654" y="2209800"/>
            <a:ext cx="3489417" cy="2422729"/>
            <a:chOff x="3124201" y="3033714"/>
            <a:chExt cx="4518024" cy="3136899"/>
          </a:xfrm>
        </p:grpSpPr>
        <p:cxnSp>
          <p:nvCxnSpPr>
            <p:cNvPr id="38" name="AutoShape 4"/>
            <p:cNvCxnSpPr>
              <a:cxnSpLocks noChangeShapeType="1"/>
              <a:stCxn id="51" idx="2"/>
              <a:endCxn id="52" idx="7"/>
            </p:cNvCxnSpPr>
            <p:nvPr/>
          </p:nvCxnSpPr>
          <p:spPr bwMode="auto">
            <a:xfrm flipH="1">
              <a:off x="4454525" y="3216275"/>
              <a:ext cx="871538" cy="477838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39" name="AutoShape 5"/>
            <p:cNvCxnSpPr>
              <a:cxnSpLocks noChangeShapeType="1"/>
              <a:stCxn id="51" idx="6"/>
              <a:endCxn id="58" idx="7"/>
            </p:cNvCxnSpPr>
            <p:nvPr/>
          </p:nvCxnSpPr>
          <p:spPr bwMode="auto">
            <a:xfrm>
              <a:off x="5772151" y="3216276"/>
              <a:ext cx="893763" cy="549275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40" name="AutoShape 6"/>
            <p:cNvCxnSpPr>
              <a:cxnSpLocks noChangeShapeType="1"/>
              <a:stCxn id="52" idx="3"/>
              <a:endCxn id="53" idx="0"/>
            </p:cNvCxnSpPr>
            <p:nvPr/>
          </p:nvCxnSpPr>
          <p:spPr bwMode="auto">
            <a:xfrm flipH="1">
              <a:off x="3702051" y="3965576"/>
              <a:ext cx="449263" cy="779463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41" name="AutoShape 7"/>
            <p:cNvCxnSpPr>
              <a:cxnSpLocks noChangeShapeType="1"/>
              <a:stCxn id="52" idx="5"/>
              <a:endCxn id="54" idx="0"/>
            </p:cNvCxnSpPr>
            <p:nvPr/>
          </p:nvCxnSpPr>
          <p:spPr bwMode="auto">
            <a:xfrm>
              <a:off x="4454526" y="3965575"/>
              <a:ext cx="455613" cy="827088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42" name="AutoShape 8"/>
            <p:cNvCxnSpPr>
              <a:cxnSpLocks noChangeShapeType="1"/>
              <a:stCxn id="53" idx="5"/>
              <a:endCxn id="57" idx="0"/>
            </p:cNvCxnSpPr>
            <p:nvPr/>
          </p:nvCxnSpPr>
          <p:spPr bwMode="auto">
            <a:xfrm>
              <a:off x="3852864" y="5070476"/>
              <a:ext cx="96837" cy="708025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43" name="AutoShape 9"/>
            <p:cNvCxnSpPr>
              <a:cxnSpLocks noChangeShapeType="1"/>
              <a:stCxn id="54" idx="3"/>
              <a:endCxn id="55" idx="0"/>
            </p:cNvCxnSpPr>
            <p:nvPr/>
          </p:nvCxnSpPr>
          <p:spPr bwMode="auto">
            <a:xfrm flipH="1">
              <a:off x="4532314" y="5118101"/>
              <a:ext cx="225425" cy="671513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44" name="AutoShape 10"/>
            <p:cNvCxnSpPr>
              <a:cxnSpLocks noChangeShapeType="1"/>
              <a:stCxn id="54" idx="5"/>
              <a:endCxn id="56" idx="0"/>
            </p:cNvCxnSpPr>
            <p:nvPr/>
          </p:nvCxnSpPr>
          <p:spPr bwMode="auto">
            <a:xfrm>
              <a:off x="5060951" y="5118100"/>
              <a:ext cx="130175" cy="660400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45" name="AutoShape 11"/>
            <p:cNvCxnSpPr>
              <a:cxnSpLocks noChangeShapeType="1"/>
              <a:stCxn id="53" idx="3"/>
              <a:endCxn id="64" idx="0"/>
            </p:cNvCxnSpPr>
            <p:nvPr/>
          </p:nvCxnSpPr>
          <p:spPr bwMode="auto">
            <a:xfrm flipH="1">
              <a:off x="3340100" y="5070476"/>
              <a:ext cx="209550" cy="715963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46" name="AutoShape 12"/>
            <p:cNvCxnSpPr>
              <a:cxnSpLocks noChangeShapeType="1"/>
              <a:stCxn id="58" idx="3"/>
              <a:endCxn id="59" idx="0"/>
            </p:cNvCxnSpPr>
            <p:nvPr/>
          </p:nvCxnSpPr>
          <p:spPr bwMode="auto">
            <a:xfrm>
              <a:off x="6970713" y="4038601"/>
              <a:ext cx="457200" cy="754063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47" name="AutoShape 13"/>
            <p:cNvCxnSpPr>
              <a:cxnSpLocks noChangeShapeType="1"/>
              <a:stCxn id="58" idx="5"/>
              <a:endCxn id="60" idx="0"/>
            </p:cNvCxnSpPr>
            <p:nvPr/>
          </p:nvCxnSpPr>
          <p:spPr bwMode="auto">
            <a:xfrm flipH="1">
              <a:off x="6159501" y="4038601"/>
              <a:ext cx="506413" cy="754063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48" name="AutoShape 14"/>
            <p:cNvCxnSpPr>
              <a:cxnSpLocks noChangeShapeType="1"/>
              <a:stCxn id="59" idx="5"/>
              <a:endCxn id="61" idx="0"/>
            </p:cNvCxnSpPr>
            <p:nvPr/>
          </p:nvCxnSpPr>
          <p:spPr bwMode="auto">
            <a:xfrm flipH="1">
              <a:off x="7123113" y="5118100"/>
              <a:ext cx="152400" cy="681038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49" name="AutoShape 15"/>
            <p:cNvCxnSpPr>
              <a:cxnSpLocks noChangeShapeType="1"/>
              <a:stCxn id="60" idx="3"/>
              <a:endCxn id="63" idx="0"/>
            </p:cNvCxnSpPr>
            <p:nvPr/>
          </p:nvCxnSpPr>
          <p:spPr bwMode="auto">
            <a:xfrm>
              <a:off x="6311901" y="5118100"/>
              <a:ext cx="125413" cy="681038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50" name="AutoShape 16"/>
            <p:cNvCxnSpPr>
              <a:cxnSpLocks noChangeShapeType="1"/>
              <a:stCxn id="60" idx="5"/>
              <a:endCxn id="62" idx="0"/>
            </p:cNvCxnSpPr>
            <p:nvPr/>
          </p:nvCxnSpPr>
          <p:spPr bwMode="auto">
            <a:xfrm flipH="1">
              <a:off x="5827714" y="5118101"/>
              <a:ext cx="179387" cy="669925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51" name="Oval 17"/>
            <p:cNvSpPr>
              <a:spLocks noChangeAspect="1" noChangeArrowheads="1"/>
            </p:cNvSpPr>
            <p:nvPr/>
          </p:nvSpPr>
          <p:spPr bwMode="auto">
            <a:xfrm>
              <a:off x="5334001" y="3033714"/>
              <a:ext cx="430213" cy="363537"/>
            </a:xfrm>
            <a:prstGeom prst="ellipse">
              <a:avLst/>
            </a:prstGeom>
            <a:solidFill>
              <a:srgbClr val="FFCC99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lv-LV" altLang="en-US" sz="2000" b="1">
                  <a:latin typeface="Courier New" panose="02070309020205020404" pitchFamily="49" charset="0"/>
                </a:rPr>
                <a:t>14</a:t>
              </a:r>
              <a:endParaRPr lang="en-US" altLang="en-US" sz="2000" b="1">
                <a:latin typeface="Courier New" panose="02070309020205020404" pitchFamily="49" charset="0"/>
              </a:endParaRPr>
            </a:p>
          </p:txBody>
        </p:sp>
        <p:sp>
          <p:nvSpPr>
            <p:cNvPr id="52" name="Oval 18"/>
            <p:cNvSpPr>
              <a:spLocks noChangeAspect="1" noChangeArrowheads="1"/>
            </p:cNvSpPr>
            <p:nvPr/>
          </p:nvSpPr>
          <p:spPr bwMode="auto">
            <a:xfrm>
              <a:off x="4087813" y="3648075"/>
              <a:ext cx="430212" cy="363538"/>
            </a:xfrm>
            <a:prstGeom prst="ellipse">
              <a:avLst/>
            </a:prstGeom>
            <a:solidFill>
              <a:srgbClr val="FF3300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lv-LV" altLang="en-US" sz="2000" b="1">
                  <a:latin typeface="Courier New" panose="02070309020205020404" pitchFamily="49" charset="0"/>
                </a:rPr>
                <a:t>53</a:t>
              </a: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53" name="Oval 19"/>
            <p:cNvSpPr>
              <a:spLocks noChangeAspect="1" noChangeArrowheads="1"/>
            </p:cNvSpPr>
            <p:nvPr/>
          </p:nvSpPr>
          <p:spPr bwMode="auto">
            <a:xfrm>
              <a:off x="3486151" y="4752975"/>
              <a:ext cx="430213" cy="363538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Courier New" panose="02070309020205020404" pitchFamily="49" charset="0"/>
                </a:rPr>
                <a:t>78</a:t>
              </a: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54" name="Oval 20"/>
            <p:cNvSpPr>
              <a:spLocks noChangeAspect="1" noChangeArrowheads="1"/>
            </p:cNvSpPr>
            <p:nvPr/>
          </p:nvSpPr>
          <p:spPr bwMode="auto">
            <a:xfrm>
              <a:off x="4694238" y="4800600"/>
              <a:ext cx="430212" cy="363538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Courier New" panose="02070309020205020404" pitchFamily="49" charset="0"/>
                </a:rPr>
                <a:t>18</a:t>
              </a: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55" name="Oval 21"/>
            <p:cNvSpPr>
              <a:spLocks noChangeAspect="1" noChangeArrowheads="1"/>
            </p:cNvSpPr>
            <p:nvPr/>
          </p:nvSpPr>
          <p:spPr bwMode="auto">
            <a:xfrm>
              <a:off x="4316413" y="5797550"/>
              <a:ext cx="430212" cy="363538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Courier New" panose="02070309020205020404" pitchFamily="49" charset="0"/>
                </a:rPr>
                <a:t>81</a:t>
              </a: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56" name="Oval 22"/>
            <p:cNvSpPr>
              <a:spLocks noChangeAspect="1" noChangeArrowheads="1"/>
            </p:cNvSpPr>
            <p:nvPr/>
          </p:nvSpPr>
          <p:spPr bwMode="auto">
            <a:xfrm>
              <a:off x="4975226" y="5786439"/>
              <a:ext cx="430213" cy="363537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Courier New" panose="02070309020205020404" pitchFamily="49" charset="0"/>
                </a:rPr>
                <a:t>77</a:t>
              </a: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57" name="Oval 23"/>
            <p:cNvSpPr>
              <a:spLocks noChangeAspect="1" noChangeArrowheads="1"/>
            </p:cNvSpPr>
            <p:nvPr/>
          </p:nvSpPr>
          <p:spPr bwMode="auto">
            <a:xfrm>
              <a:off x="3733801" y="5786439"/>
              <a:ext cx="430213" cy="363537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Courier New" panose="02070309020205020404" pitchFamily="49" charset="0"/>
                </a:rPr>
                <a:t>91</a:t>
              </a: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58" name="Oval 24"/>
            <p:cNvSpPr>
              <a:spLocks noChangeAspect="1" noChangeArrowheads="1"/>
            </p:cNvSpPr>
            <p:nvPr/>
          </p:nvSpPr>
          <p:spPr bwMode="auto">
            <a:xfrm flipH="1">
              <a:off x="6602413" y="3721100"/>
              <a:ext cx="430212" cy="363538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Courier New" panose="02070309020205020404" pitchFamily="49" charset="0"/>
                </a:rPr>
                <a:t>42</a:t>
              </a: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59" name="Oval 25"/>
            <p:cNvSpPr>
              <a:spLocks noChangeAspect="1" noChangeArrowheads="1"/>
            </p:cNvSpPr>
            <p:nvPr/>
          </p:nvSpPr>
          <p:spPr bwMode="auto">
            <a:xfrm flipH="1">
              <a:off x="7212013" y="4800600"/>
              <a:ext cx="430212" cy="363538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Courier New" panose="02070309020205020404" pitchFamily="49" charset="0"/>
                </a:rPr>
                <a:t>45</a:t>
              </a:r>
              <a:endParaRPr lang="en-US" altLang="en-US" sz="200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60" name="Oval 26"/>
            <p:cNvSpPr>
              <a:spLocks noChangeAspect="1" noChangeArrowheads="1"/>
            </p:cNvSpPr>
            <p:nvPr/>
          </p:nvSpPr>
          <p:spPr bwMode="auto">
            <a:xfrm flipH="1">
              <a:off x="5943601" y="4800600"/>
              <a:ext cx="430213" cy="363538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Courier New" panose="02070309020205020404" pitchFamily="49" charset="0"/>
                </a:rPr>
                <a:t>47</a:t>
              </a: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61" name="Oval 27"/>
            <p:cNvSpPr>
              <a:spLocks noChangeAspect="1" noChangeArrowheads="1"/>
            </p:cNvSpPr>
            <p:nvPr/>
          </p:nvSpPr>
          <p:spPr bwMode="auto">
            <a:xfrm flipH="1">
              <a:off x="6907213" y="5807075"/>
              <a:ext cx="430212" cy="363538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Courier New" panose="02070309020205020404" pitchFamily="49" charset="0"/>
                </a:rPr>
                <a:t>64</a:t>
              </a: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62" name="Oval 28"/>
            <p:cNvSpPr>
              <a:spLocks noChangeAspect="1" noChangeArrowheads="1"/>
            </p:cNvSpPr>
            <p:nvPr/>
          </p:nvSpPr>
          <p:spPr bwMode="auto">
            <a:xfrm flipH="1">
              <a:off x="5611813" y="5795964"/>
              <a:ext cx="430212" cy="363537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Courier New" panose="02070309020205020404" pitchFamily="49" charset="0"/>
                </a:rPr>
                <a:t>84</a:t>
              </a: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63" name="Oval 29"/>
            <p:cNvSpPr>
              <a:spLocks noChangeAspect="1" noChangeArrowheads="1"/>
            </p:cNvSpPr>
            <p:nvPr/>
          </p:nvSpPr>
          <p:spPr bwMode="auto">
            <a:xfrm flipH="1">
              <a:off x="6221413" y="5807075"/>
              <a:ext cx="430212" cy="363538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Courier New" panose="02070309020205020404" pitchFamily="49" charset="0"/>
                </a:rPr>
                <a:t>99</a:t>
              </a: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64" name="Oval 30"/>
            <p:cNvSpPr>
              <a:spLocks noChangeAspect="1" noChangeArrowheads="1"/>
            </p:cNvSpPr>
            <p:nvPr/>
          </p:nvSpPr>
          <p:spPr bwMode="auto">
            <a:xfrm>
              <a:off x="3124201" y="5794375"/>
              <a:ext cx="430213" cy="363538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Courier New" panose="02070309020205020404" pitchFamily="49" charset="0"/>
                </a:rPr>
                <a:t>83</a:t>
              </a:r>
              <a:endParaRPr lang="en-US" altLang="en-US" sz="2000">
                <a:latin typeface="Arial" panose="020B0604020202020204" pitchFamily="34" charset="0"/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8569322" y="2268727"/>
            <a:ext cx="3404545" cy="2363802"/>
            <a:chOff x="3124201" y="3033714"/>
            <a:chExt cx="4518024" cy="3136899"/>
          </a:xfrm>
        </p:grpSpPr>
        <p:cxnSp>
          <p:nvCxnSpPr>
            <p:cNvPr id="66" name="AutoShape 4"/>
            <p:cNvCxnSpPr>
              <a:cxnSpLocks noChangeShapeType="1"/>
              <a:stCxn id="79" idx="2"/>
              <a:endCxn id="80" idx="7"/>
            </p:cNvCxnSpPr>
            <p:nvPr/>
          </p:nvCxnSpPr>
          <p:spPr bwMode="auto">
            <a:xfrm flipH="1">
              <a:off x="4454525" y="3216275"/>
              <a:ext cx="871538" cy="477838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67" name="AutoShape 5"/>
            <p:cNvCxnSpPr>
              <a:cxnSpLocks noChangeShapeType="1"/>
              <a:stCxn id="79" idx="6"/>
              <a:endCxn id="86" idx="7"/>
            </p:cNvCxnSpPr>
            <p:nvPr/>
          </p:nvCxnSpPr>
          <p:spPr bwMode="auto">
            <a:xfrm>
              <a:off x="5772151" y="3216276"/>
              <a:ext cx="893763" cy="549275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68" name="AutoShape 6"/>
            <p:cNvCxnSpPr>
              <a:cxnSpLocks noChangeShapeType="1"/>
              <a:stCxn id="80" idx="3"/>
              <a:endCxn id="81" idx="0"/>
            </p:cNvCxnSpPr>
            <p:nvPr/>
          </p:nvCxnSpPr>
          <p:spPr bwMode="auto">
            <a:xfrm flipH="1">
              <a:off x="3702051" y="3965576"/>
              <a:ext cx="449263" cy="779463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69" name="AutoShape 7"/>
            <p:cNvCxnSpPr>
              <a:cxnSpLocks noChangeShapeType="1"/>
              <a:stCxn id="80" idx="5"/>
              <a:endCxn id="82" idx="0"/>
            </p:cNvCxnSpPr>
            <p:nvPr/>
          </p:nvCxnSpPr>
          <p:spPr bwMode="auto">
            <a:xfrm>
              <a:off x="4454526" y="3965575"/>
              <a:ext cx="455613" cy="827088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70" name="AutoShape 8"/>
            <p:cNvCxnSpPr>
              <a:cxnSpLocks noChangeShapeType="1"/>
              <a:stCxn id="81" idx="5"/>
              <a:endCxn id="85" idx="0"/>
            </p:cNvCxnSpPr>
            <p:nvPr/>
          </p:nvCxnSpPr>
          <p:spPr bwMode="auto">
            <a:xfrm>
              <a:off x="3852864" y="5070476"/>
              <a:ext cx="96837" cy="708025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71" name="AutoShape 9"/>
            <p:cNvCxnSpPr>
              <a:cxnSpLocks noChangeShapeType="1"/>
              <a:stCxn id="82" idx="3"/>
              <a:endCxn id="83" idx="0"/>
            </p:cNvCxnSpPr>
            <p:nvPr/>
          </p:nvCxnSpPr>
          <p:spPr bwMode="auto">
            <a:xfrm flipH="1">
              <a:off x="4532314" y="5118101"/>
              <a:ext cx="225425" cy="671513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72" name="AutoShape 10"/>
            <p:cNvCxnSpPr>
              <a:cxnSpLocks noChangeShapeType="1"/>
              <a:stCxn id="82" idx="5"/>
              <a:endCxn id="84" idx="0"/>
            </p:cNvCxnSpPr>
            <p:nvPr/>
          </p:nvCxnSpPr>
          <p:spPr bwMode="auto">
            <a:xfrm>
              <a:off x="5060951" y="5118100"/>
              <a:ext cx="130175" cy="660400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73" name="AutoShape 11"/>
            <p:cNvCxnSpPr>
              <a:cxnSpLocks noChangeShapeType="1"/>
              <a:stCxn id="81" idx="3"/>
              <a:endCxn id="92" idx="0"/>
            </p:cNvCxnSpPr>
            <p:nvPr/>
          </p:nvCxnSpPr>
          <p:spPr bwMode="auto">
            <a:xfrm flipH="1">
              <a:off x="3340100" y="5070476"/>
              <a:ext cx="209550" cy="715963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74" name="AutoShape 12"/>
            <p:cNvCxnSpPr>
              <a:cxnSpLocks noChangeShapeType="1"/>
              <a:stCxn id="86" idx="3"/>
              <a:endCxn id="87" idx="0"/>
            </p:cNvCxnSpPr>
            <p:nvPr/>
          </p:nvCxnSpPr>
          <p:spPr bwMode="auto">
            <a:xfrm>
              <a:off x="6970713" y="4038601"/>
              <a:ext cx="457200" cy="754063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75" name="AutoShape 13"/>
            <p:cNvCxnSpPr>
              <a:cxnSpLocks noChangeShapeType="1"/>
              <a:stCxn id="86" idx="5"/>
              <a:endCxn id="88" idx="0"/>
            </p:cNvCxnSpPr>
            <p:nvPr/>
          </p:nvCxnSpPr>
          <p:spPr bwMode="auto">
            <a:xfrm flipH="1">
              <a:off x="6159501" y="4038601"/>
              <a:ext cx="506413" cy="754063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76" name="AutoShape 14"/>
            <p:cNvCxnSpPr>
              <a:cxnSpLocks noChangeShapeType="1"/>
              <a:stCxn id="87" idx="5"/>
              <a:endCxn id="89" idx="0"/>
            </p:cNvCxnSpPr>
            <p:nvPr/>
          </p:nvCxnSpPr>
          <p:spPr bwMode="auto">
            <a:xfrm flipH="1">
              <a:off x="7123113" y="5118100"/>
              <a:ext cx="152400" cy="681038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77" name="AutoShape 15"/>
            <p:cNvCxnSpPr>
              <a:cxnSpLocks noChangeShapeType="1"/>
              <a:stCxn id="88" idx="3"/>
              <a:endCxn id="91" idx="0"/>
            </p:cNvCxnSpPr>
            <p:nvPr/>
          </p:nvCxnSpPr>
          <p:spPr bwMode="auto">
            <a:xfrm>
              <a:off x="6311901" y="5118100"/>
              <a:ext cx="125413" cy="681038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78" name="AutoShape 16"/>
            <p:cNvCxnSpPr>
              <a:cxnSpLocks noChangeShapeType="1"/>
              <a:stCxn id="88" idx="5"/>
              <a:endCxn id="90" idx="0"/>
            </p:cNvCxnSpPr>
            <p:nvPr/>
          </p:nvCxnSpPr>
          <p:spPr bwMode="auto">
            <a:xfrm flipH="1">
              <a:off x="5827714" y="5118101"/>
              <a:ext cx="179387" cy="669925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79" name="Oval 17"/>
            <p:cNvSpPr>
              <a:spLocks noChangeAspect="1" noChangeArrowheads="1"/>
            </p:cNvSpPr>
            <p:nvPr/>
          </p:nvSpPr>
          <p:spPr bwMode="auto">
            <a:xfrm>
              <a:off x="5334001" y="3033714"/>
              <a:ext cx="430213" cy="363537"/>
            </a:xfrm>
            <a:prstGeom prst="ellipse">
              <a:avLst/>
            </a:prstGeom>
            <a:solidFill>
              <a:srgbClr val="FFCC99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lv-LV" altLang="en-US" sz="2000" b="1">
                  <a:latin typeface="Courier New" panose="02070309020205020404" pitchFamily="49" charset="0"/>
                </a:rPr>
                <a:t>14</a:t>
              </a:r>
              <a:endParaRPr lang="en-US" altLang="en-US" sz="2000" b="1">
                <a:latin typeface="Courier New" panose="02070309020205020404" pitchFamily="49" charset="0"/>
              </a:endParaRPr>
            </a:p>
          </p:txBody>
        </p:sp>
        <p:sp>
          <p:nvSpPr>
            <p:cNvPr id="80" name="Oval 18"/>
            <p:cNvSpPr>
              <a:spLocks noChangeAspect="1" noChangeArrowheads="1"/>
            </p:cNvSpPr>
            <p:nvPr/>
          </p:nvSpPr>
          <p:spPr bwMode="auto">
            <a:xfrm>
              <a:off x="4087813" y="3648075"/>
              <a:ext cx="430212" cy="363538"/>
            </a:xfrm>
            <a:prstGeom prst="ellipse">
              <a:avLst/>
            </a:prstGeom>
            <a:solidFill>
              <a:srgbClr val="FFCC99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lv-LV" altLang="en-US" sz="2000" b="1">
                  <a:latin typeface="Courier New" panose="02070309020205020404" pitchFamily="49" charset="0"/>
                </a:rPr>
                <a:t>18</a:t>
              </a: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81" name="Oval 19"/>
            <p:cNvSpPr>
              <a:spLocks noChangeAspect="1" noChangeArrowheads="1"/>
            </p:cNvSpPr>
            <p:nvPr/>
          </p:nvSpPr>
          <p:spPr bwMode="auto">
            <a:xfrm>
              <a:off x="3486151" y="4752975"/>
              <a:ext cx="430213" cy="363538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Courier New" panose="02070309020205020404" pitchFamily="49" charset="0"/>
                </a:rPr>
                <a:t>78</a:t>
              </a: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82" name="Oval 20"/>
            <p:cNvSpPr>
              <a:spLocks noChangeAspect="1" noChangeArrowheads="1"/>
            </p:cNvSpPr>
            <p:nvPr/>
          </p:nvSpPr>
          <p:spPr bwMode="auto">
            <a:xfrm>
              <a:off x="4694238" y="4800600"/>
              <a:ext cx="430212" cy="363538"/>
            </a:xfrm>
            <a:prstGeom prst="ellipse">
              <a:avLst/>
            </a:prstGeom>
            <a:solidFill>
              <a:srgbClr val="FF3300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lv-LV" altLang="en-US" sz="2000" b="1">
                  <a:latin typeface="Courier New" panose="02070309020205020404" pitchFamily="49" charset="0"/>
                </a:rPr>
                <a:t>53</a:t>
              </a: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83" name="Oval 21"/>
            <p:cNvSpPr>
              <a:spLocks noChangeAspect="1" noChangeArrowheads="1"/>
            </p:cNvSpPr>
            <p:nvPr/>
          </p:nvSpPr>
          <p:spPr bwMode="auto">
            <a:xfrm>
              <a:off x="4316413" y="5797550"/>
              <a:ext cx="430212" cy="363538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Courier New" panose="02070309020205020404" pitchFamily="49" charset="0"/>
                </a:rPr>
                <a:t>81</a:t>
              </a: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84" name="Oval 22"/>
            <p:cNvSpPr>
              <a:spLocks noChangeAspect="1" noChangeArrowheads="1"/>
            </p:cNvSpPr>
            <p:nvPr/>
          </p:nvSpPr>
          <p:spPr bwMode="auto">
            <a:xfrm>
              <a:off x="4975226" y="5786439"/>
              <a:ext cx="430213" cy="363537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Courier New" panose="02070309020205020404" pitchFamily="49" charset="0"/>
                </a:rPr>
                <a:t>77</a:t>
              </a: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85" name="Oval 23"/>
            <p:cNvSpPr>
              <a:spLocks noChangeAspect="1" noChangeArrowheads="1"/>
            </p:cNvSpPr>
            <p:nvPr/>
          </p:nvSpPr>
          <p:spPr bwMode="auto">
            <a:xfrm>
              <a:off x="3733801" y="5786439"/>
              <a:ext cx="430213" cy="363537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Courier New" panose="02070309020205020404" pitchFamily="49" charset="0"/>
                </a:rPr>
                <a:t>91</a:t>
              </a: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86" name="Oval 24"/>
            <p:cNvSpPr>
              <a:spLocks noChangeAspect="1" noChangeArrowheads="1"/>
            </p:cNvSpPr>
            <p:nvPr/>
          </p:nvSpPr>
          <p:spPr bwMode="auto">
            <a:xfrm flipH="1">
              <a:off x="6602413" y="3721100"/>
              <a:ext cx="430212" cy="363538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Courier New" panose="02070309020205020404" pitchFamily="49" charset="0"/>
                </a:rPr>
                <a:t>42</a:t>
              </a: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87" name="Oval 25"/>
            <p:cNvSpPr>
              <a:spLocks noChangeAspect="1" noChangeArrowheads="1"/>
            </p:cNvSpPr>
            <p:nvPr/>
          </p:nvSpPr>
          <p:spPr bwMode="auto">
            <a:xfrm flipH="1">
              <a:off x="7212013" y="4800600"/>
              <a:ext cx="430212" cy="363538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Courier New" panose="02070309020205020404" pitchFamily="49" charset="0"/>
                </a:rPr>
                <a:t>45</a:t>
              </a:r>
              <a:endParaRPr lang="en-US" altLang="en-US" sz="200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8" name="Oval 26"/>
            <p:cNvSpPr>
              <a:spLocks noChangeAspect="1" noChangeArrowheads="1"/>
            </p:cNvSpPr>
            <p:nvPr/>
          </p:nvSpPr>
          <p:spPr bwMode="auto">
            <a:xfrm flipH="1">
              <a:off x="5943601" y="4800600"/>
              <a:ext cx="430213" cy="363538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Courier New" panose="02070309020205020404" pitchFamily="49" charset="0"/>
                </a:rPr>
                <a:t>47</a:t>
              </a: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89" name="Oval 27"/>
            <p:cNvSpPr>
              <a:spLocks noChangeAspect="1" noChangeArrowheads="1"/>
            </p:cNvSpPr>
            <p:nvPr/>
          </p:nvSpPr>
          <p:spPr bwMode="auto">
            <a:xfrm flipH="1">
              <a:off x="6907213" y="5807075"/>
              <a:ext cx="430212" cy="363538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Courier New" panose="02070309020205020404" pitchFamily="49" charset="0"/>
                </a:rPr>
                <a:t>64</a:t>
              </a: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90" name="Oval 28"/>
            <p:cNvSpPr>
              <a:spLocks noChangeAspect="1" noChangeArrowheads="1"/>
            </p:cNvSpPr>
            <p:nvPr/>
          </p:nvSpPr>
          <p:spPr bwMode="auto">
            <a:xfrm flipH="1">
              <a:off x="5611813" y="5795964"/>
              <a:ext cx="430212" cy="363537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Courier New" panose="02070309020205020404" pitchFamily="49" charset="0"/>
                </a:rPr>
                <a:t>84</a:t>
              </a: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91" name="Oval 29"/>
            <p:cNvSpPr>
              <a:spLocks noChangeAspect="1" noChangeArrowheads="1"/>
            </p:cNvSpPr>
            <p:nvPr/>
          </p:nvSpPr>
          <p:spPr bwMode="auto">
            <a:xfrm flipH="1">
              <a:off x="6221413" y="5807075"/>
              <a:ext cx="430212" cy="363538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Courier New" panose="02070309020205020404" pitchFamily="49" charset="0"/>
                </a:rPr>
                <a:t>99</a:t>
              </a: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92" name="Oval 30"/>
            <p:cNvSpPr>
              <a:spLocks noChangeAspect="1" noChangeArrowheads="1"/>
            </p:cNvSpPr>
            <p:nvPr/>
          </p:nvSpPr>
          <p:spPr bwMode="auto">
            <a:xfrm>
              <a:off x="3124201" y="5794375"/>
              <a:ext cx="430213" cy="363538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Courier New" panose="02070309020205020404" pitchFamily="49" charset="0"/>
                </a:rPr>
                <a:t>83</a:t>
              </a:r>
              <a:endParaRPr lang="en-US" altLang="en-US" sz="2000">
                <a:latin typeface="Arial" panose="020B0604020202020204" pitchFamily="34" charset="0"/>
              </a:endParaRPr>
            </a:p>
          </p:txBody>
        </p:sp>
      </p:grpSp>
      <p:cxnSp>
        <p:nvCxnSpPr>
          <p:cNvPr id="95" name="Straight Connector 94"/>
          <p:cNvCxnSpPr/>
          <p:nvPr/>
        </p:nvCxnSpPr>
        <p:spPr bwMode="auto">
          <a:xfrm flipH="1">
            <a:off x="5992107" y="2345324"/>
            <a:ext cx="667110" cy="368726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6" name="Straight Connector 95"/>
          <p:cNvCxnSpPr/>
          <p:nvPr/>
        </p:nvCxnSpPr>
        <p:spPr bwMode="auto">
          <a:xfrm flipH="1">
            <a:off x="9576415" y="2396509"/>
            <a:ext cx="667110" cy="368726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7" name="Straight Connector 96"/>
          <p:cNvCxnSpPr>
            <a:stCxn id="80" idx="5"/>
            <a:endCxn id="82" idx="0"/>
          </p:cNvCxnSpPr>
          <p:nvPr/>
        </p:nvCxnSpPr>
        <p:spPr bwMode="auto">
          <a:xfrm>
            <a:off x="9572158" y="2965502"/>
            <a:ext cx="342354" cy="634657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80614271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lv-LV" altLang="en-US" dirty="0" smtClean="0"/>
              <a:t>Inserting an element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lv-LV" altLang="en-US" b="1" dirty="0" smtClean="0"/>
              <a:t>function </a:t>
            </a:r>
            <a:r>
              <a:rPr lang="lv-LV" altLang="en-US" i="1" dirty="0"/>
              <a:t>HeapInsert(</a:t>
            </a:r>
            <a:r>
              <a:rPr lang="lv-LV" altLang="en-US" b="1" i="1" dirty="0"/>
              <a:t>key </a:t>
            </a:r>
            <a:r>
              <a:rPr lang="lv-LV" altLang="en-US" i="1" dirty="0"/>
              <a:t>K, </a:t>
            </a:r>
            <a:r>
              <a:rPr lang="lv-LV" altLang="en-US" b="1" i="1" dirty="0"/>
              <a:t> info </a:t>
            </a:r>
            <a:r>
              <a:rPr lang="lv-LV" altLang="en-US" i="1" dirty="0"/>
              <a:t>I,  </a:t>
            </a:r>
            <a:r>
              <a:rPr lang="lv-LV" altLang="en-US" b="1" dirty="0"/>
              <a:t>heap</a:t>
            </a:r>
            <a:r>
              <a:rPr lang="lv-LV" altLang="en-US" dirty="0"/>
              <a:t> h):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lv-LV" altLang="en-US" dirty="0" smtClean="0">
                <a:solidFill>
                  <a:srgbClr val="43B02A"/>
                </a:solidFill>
              </a:rPr>
              <a:t>     // Add the pair </a:t>
            </a:r>
            <a:r>
              <a:rPr lang="lv-LV" altLang="en-US" dirty="0">
                <a:solidFill>
                  <a:srgbClr val="43B02A"/>
                </a:solidFill>
              </a:rPr>
              <a:t>&lt;K,I&gt; </a:t>
            </a:r>
            <a:r>
              <a:rPr lang="lv-LV" altLang="en-US" dirty="0" smtClean="0">
                <a:solidFill>
                  <a:srgbClr val="43B02A"/>
                </a:solidFill>
              </a:rPr>
              <a:t>to the heap </a:t>
            </a:r>
            <a:r>
              <a:rPr lang="lv-LV" altLang="en-US" dirty="0">
                <a:solidFill>
                  <a:srgbClr val="43B02A"/>
                </a:solidFill>
              </a:rPr>
              <a:t>h</a:t>
            </a:r>
            <a:r>
              <a:rPr lang="lv-LV" altLang="en-US" dirty="0" smtClean="0">
                <a:solidFill>
                  <a:srgbClr val="43B02A"/>
                </a:solidFill>
              </a:rPr>
              <a:t>.</a:t>
            </a:r>
            <a:endParaRPr lang="lv-LV" altLang="en-US" dirty="0">
              <a:solidFill>
                <a:srgbClr val="43B02A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lv-LV" altLang="en-US" dirty="0"/>
              <a:t>	H = Table(h)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lv-LV" altLang="en-US" dirty="0"/>
              <a:t>	n = Size(h)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lv-LV" altLang="en-US" dirty="0"/>
              <a:t>	</a:t>
            </a:r>
            <a:r>
              <a:rPr lang="lv-LV" altLang="en-US" b="1" dirty="0"/>
              <a:t>if </a:t>
            </a:r>
            <a:r>
              <a:rPr lang="lv-LV" altLang="en-US" dirty="0"/>
              <a:t>n = N </a:t>
            </a:r>
            <a:r>
              <a:rPr lang="lv-LV" altLang="en-US" b="1" dirty="0"/>
              <a:t>then error     </a:t>
            </a:r>
            <a:r>
              <a:rPr lang="lv-LV" altLang="en-US" dirty="0" smtClean="0">
                <a:solidFill>
                  <a:srgbClr val="43B02A"/>
                </a:solidFill>
              </a:rPr>
              <a:t>// Heap is full. </a:t>
            </a:r>
            <a:r>
              <a:rPr lang="lv-LV" altLang="en-US" dirty="0">
                <a:solidFill>
                  <a:srgbClr val="43B02A"/>
                </a:solidFill>
              </a:rPr>
              <a:t>N </a:t>
            </a:r>
            <a:r>
              <a:rPr lang="lv-LV" altLang="en-US" dirty="0" smtClean="0">
                <a:solidFill>
                  <a:srgbClr val="43B02A"/>
                </a:solidFill>
              </a:rPr>
              <a:t>– the length of array.</a:t>
            </a:r>
            <a:endParaRPr lang="lv-LV" altLang="en-US" dirty="0">
              <a:solidFill>
                <a:srgbClr val="43B02A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lv-LV" altLang="en-US" dirty="0"/>
              <a:t>	m = n  </a:t>
            </a:r>
            <a:r>
              <a:rPr lang="lv-LV" altLang="en-US" dirty="0" smtClean="0"/>
              <a:t>                         </a:t>
            </a:r>
            <a:r>
              <a:rPr lang="lv-LV" altLang="en-US" dirty="0" smtClean="0">
                <a:solidFill>
                  <a:srgbClr val="00B050"/>
                </a:solidFill>
              </a:rPr>
              <a:t>// </a:t>
            </a:r>
            <a:r>
              <a:rPr lang="lv-LV" altLang="en-US" dirty="0" smtClean="0">
                <a:solidFill>
                  <a:srgbClr val="43B02A"/>
                </a:solidFill>
              </a:rPr>
              <a:t>m is a pointer that moves up a tree branch</a:t>
            </a:r>
            <a:endParaRPr lang="lv-LV" altLang="en-US" dirty="0">
              <a:solidFill>
                <a:srgbClr val="43B02A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lv-LV" altLang="en-US" dirty="0"/>
              <a:t>	</a:t>
            </a:r>
            <a:r>
              <a:rPr lang="lv-LV" altLang="en-US" b="1" dirty="0"/>
              <a:t>while </a:t>
            </a:r>
            <a:r>
              <a:rPr lang="lv-LV" altLang="en-US" dirty="0"/>
              <a:t>m &gt; 0 </a:t>
            </a:r>
            <a:r>
              <a:rPr lang="lv-LV" altLang="en-US" b="1" dirty="0"/>
              <a:t>and</a:t>
            </a:r>
            <a:r>
              <a:rPr lang="lv-LV" altLang="en-US" dirty="0"/>
              <a:t> K &lt; Key(H[</a:t>
            </a:r>
            <a:r>
              <a:rPr lang="lv-LV" altLang="en-US" dirty="0">
                <a:sym typeface="Symbol" panose="05050102010706020507" pitchFamily="18" charset="2"/>
              </a:rPr>
              <a:t></a:t>
            </a:r>
            <a:r>
              <a:rPr lang="lv-LV" altLang="en-US" dirty="0"/>
              <a:t>(m-1)/2</a:t>
            </a:r>
            <a:r>
              <a:rPr lang="lv-LV" altLang="en-US" dirty="0">
                <a:sym typeface="Symbol" panose="05050102010706020507" pitchFamily="18" charset="2"/>
              </a:rPr>
              <a:t></a:t>
            </a:r>
            <a:r>
              <a:rPr lang="lv-LV" altLang="en-US" dirty="0"/>
              <a:t>]) </a:t>
            </a:r>
            <a:r>
              <a:rPr lang="lv-LV" altLang="en-US" b="1" dirty="0"/>
              <a:t>do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lv-LV" altLang="en-US" b="1" dirty="0"/>
              <a:t>		</a:t>
            </a:r>
            <a:r>
              <a:rPr lang="lv-LV" altLang="en-US" dirty="0"/>
              <a:t>H[m] = H[</a:t>
            </a:r>
            <a:r>
              <a:rPr lang="lv-LV" altLang="en-US" dirty="0">
                <a:sym typeface="Symbol" panose="05050102010706020507" pitchFamily="18" charset="2"/>
              </a:rPr>
              <a:t></a:t>
            </a:r>
            <a:r>
              <a:rPr lang="lv-LV" altLang="en-US" dirty="0"/>
              <a:t>(m-1)/2</a:t>
            </a:r>
            <a:r>
              <a:rPr lang="lv-LV" altLang="en-US" dirty="0">
                <a:sym typeface="Symbol" panose="05050102010706020507" pitchFamily="18" charset="2"/>
              </a:rPr>
              <a:t></a:t>
            </a:r>
            <a:r>
              <a:rPr lang="lv-LV" altLang="en-US" dirty="0" smtClean="0"/>
              <a:t>] </a:t>
            </a:r>
            <a:r>
              <a:rPr lang="lv-LV" altLang="en-US" dirty="0">
                <a:solidFill>
                  <a:srgbClr val="43B02A"/>
                </a:solidFill>
              </a:rPr>
              <a:t> </a:t>
            </a:r>
            <a:r>
              <a:rPr lang="lv-LV" altLang="en-US" dirty="0" smtClean="0">
                <a:solidFill>
                  <a:srgbClr val="43B02A"/>
                </a:solidFill>
              </a:rPr>
              <a:t>// Move some heap element down the tree.</a:t>
            </a:r>
            <a:endParaRPr lang="lv-LV" altLang="en-US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lv-LV" altLang="en-US" dirty="0"/>
              <a:t>		m = </a:t>
            </a:r>
            <a:r>
              <a:rPr lang="lv-LV" altLang="en-US" dirty="0">
                <a:sym typeface="Symbol" panose="05050102010706020507" pitchFamily="18" charset="2"/>
              </a:rPr>
              <a:t></a:t>
            </a:r>
            <a:r>
              <a:rPr lang="lv-LV" altLang="en-US" dirty="0"/>
              <a:t>(m-1)/2</a:t>
            </a:r>
            <a:r>
              <a:rPr lang="lv-LV" altLang="en-US" dirty="0">
                <a:sym typeface="Symbol" panose="05050102010706020507" pitchFamily="18" charset="2"/>
              </a:rPr>
              <a:t></a:t>
            </a:r>
            <a:r>
              <a:rPr lang="lv-LV" altLang="en-US" dirty="0"/>
              <a:t>           </a:t>
            </a:r>
            <a:r>
              <a:rPr lang="lv-LV" altLang="en-US" dirty="0">
                <a:solidFill>
                  <a:srgbClr val="43B02A"/>
                </a:solidFill>
              </a:rPr>
              <a:t> </a:t>
            </a:r>
            <a:r>
              <a:rPr lang="lv-LV" altLang="en-US" dirty="0" smtClean="0">
                <a:solidFill>
                  <a:srgbClr val="43B02A"/>
                </a:solidFill>
              </a:rPr>
              <a:t> // Pointer m  becomes </a:t>
            </a:r>
            <a:r>
              <a:rPr lang="lv-LV" altLang="en-US" i="1" dirty="0" smtClean="0">
                <a:solidFill>
                  <a:srgbClr val="43B02A"/>
                </a:solidFill>
              </a:rPr>
              <a:t>Parent</a:t>
            </a:r>
            <a:r>
              <a:rPr lang="lv-LV" altLang="en-US" dirty="0" smtClean="0">
                <a:solidFill>
                  <a:srgbClr val="43B02A"/>
                </a:solidFill>
              </a:rPr>
              <a:t>(m).</a:t>
            </a:r>
            <a:endParaRPr lang="lv-LV" altLang="en-US" dirty="0">
              <a:solidFill>
                <a:srgbClr val="43B02A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lv-LV" altLang="en-US" dirty="0"/>
              <a:t>	Key(H[m]) = K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lv-LV" altLang="en-US" dirty="0"/>
              <a:t>     Info(H[m]) = I  </a:t>
            </a:r>
            <a:r>
              <a:rPr lang="lv-LV" altLang="en-US" dirty="0">
                <a:solidFill>
                  <a:srgbClr val="43B02A"/>
                </a:solidFill>
              </a:rPr>
              <a:t> </a:t>
            </a:r>
            <a:r>
              <a:rPr lang="lv-LV" altLang="en-US" dirty="0" smtClean="0">
                <a:solidFill>
                  <a:srgbClr val="43B02A"/>
                </a:solidFill>
              </a:rPr>
              <a:t>              // Insert the element into its proper location.</a:t>
            </a:r>
            <a:endParaRPr lang="lv-LV" altLang="en-US" dirty="0">
              <a:solidFill>
                <a:srgbClr val="43B02A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lv-LV" altLang="en-US" b="1" dirty="0"/>
              <a:t>	</a:t>
            </a:r>
            <a:r>
              <a:rPr lang="lv-LV" altLang="en-US" dirty="0"/>
              <a:t>Size(h) = n+1</a:t>
            </a:r>
          </a:p>
        </p:txBody>
      </p:sp>
    </p:spTree>
    <p:extLst>
      <p:ext uri="{BB962C8B-B14F-4D97-AF65-F5344CB8AC3E}">
        <p14:creationId xmlns:p14="http://schemas.microsoft.com/office/powerpoint/2010/main" val="2615120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lv-LV" altLang="en-US" dirty="0" smtClean="0"/>
              <a:t>Removing an Element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1422400" y="1447800"/>
            <a:ext cx="10160000" cy="5410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lv-LV" altLang="en-US" sz="1600" b="1" dirty="0"/>
              <a:t>procedure </a:t>
            </a:r>
            <a:r>
              <a:rPr lang="lv-LV" altLang="en-US" sz="1600" i="1" dirty="0"/>
              <a:t>HeapDeleteMin(</a:t>
            </a:r>
            <a:r>
              <a:rPr lang="lv-LV" altLang="en-US" sz="1600" b="1" dirty="0"/>
              <a:t>heap</a:t>
            </a:r>
            <a:r>
              <a:rPr lang="lv-LV" altLang="en-US" sz="1600" dirty="0"/>
              <a:t> h): </a:t>
            </a:r>
            <a:r>
              <a:rPr lang="lv-LV" altLang="en-US" sz="1600" b="1" dirty="0"/>
              <a:t>info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lv-LV" altLang="en-US" sz="1600" dirty="0"/>
              <a:t>	H = Table(h); n = Size(h)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lv-LV" altLang="en-US" sz="1600" dirty="0"/>
              <a:t>	</a:t>
            </a:r>
            <a:r>
              <a:rPr lang="lv-LV" altLang="en-US" sz="1600" b="1" dirty="0"/>
              <a:t>if </a:t>
            </a:r>
            <a:r>
              <a:rPr lang="lv-LV" altLang="en-US" sz="1600" dirty="0"/>
              <a:t>n = 0 </a:t>
            </a:r>
            <a:r>
              <a:rPr lang="lv-LV" altLang="en-US" sz="1600" b="1" dirty="0"/>
              <a:t>then error                                    </a:t>
            </a:r>
            <a:r>
              <a:rPr lang="lv-LV" altLang="en-US" sz="1600" dirty="0" smtClean="0">
                <a:solidFill>
                  <a:srgbClr val="43B02A"/>
                </a:solidFill>
              </a:rPr>
              <a:t>{Heap is empty.}</a:t>
            </a:r>
            <a:endParaRPr lang="lv-LV" altLang="en-US" sz="1600" dirty="0">
              <a:solidFill>
                <a:srgbClr val="43B02A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lv-LV" altLang="en-US" sz="1600" dirty="0"/>
              <a:t>	I = Info(H[0])                                           </a:t>
            </a:r>
            <a:r>
              <a:rPr lang="lv-LV" altLang="en-US" sz="1600" dirty="0" smtClean="0">
                <a:solidFill>
                  <a:srgbClr val="43B02A"/>
                </a:solidFill>
              </a:rPr>
              <a:t>{Element to be returned.}</a:t>
            </a:r>
            <a:endParaRPr lang="lv-LV" altLang="en-US" sz="1600" dirty="0">
              <a:solidFill>
                <a:srgbClr val="43B02A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lv-LV" altLang="en-US" sz="1600" dirty="0"/>
              <a:t>	K = Key(H[n-1])                                      </a:t>
            </a:r>
            <a:r>
              <a:rPr lang="lv-LV" altLang="en-US" sz="1600" dirty="0" smtClean="0">
                <a:solidFill>
                  <a:srgbClr val="43B02A"/>
                </a:solidFill>
              </a:rPr>
              <a:t>{Priority of the element to be moved}</a:t>
            </a:r>
            <a:endParaRPr lang="lv-LV" altLang="en-US" sz="1600" dirty="0">
              <a:solidFill>
                <a:srgbClr val="43B02A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lv-LV" altLang="en-US" sz="1600" dirty="0"/>
              <a:t>	m = 0                                                        </a:t>
            </a:r>
            <a:r>
              <a:rPr lang="lv-LV" altLang="en-US" sz="1600" dirty="0">
                <a:solidFill>
                  <a:srgbClr val="43B02A"/>
                </a:solidFill>
              </a:rPr>
              <a:t>{m </a:t>
            </a:r>
            <a:r>
              <a:rPr lang="lv-LV" altLang="en-US" sz="1600" dirty="0" smtClean="0">
                <a:solidFill>
                  <a:srgbClr val="43B02A"/>
                </a:solidFill>
              </a:rPr>
              <a:t>is a pointer that traverses the tree.}</a:t>
            </a:r>
            <a:endParaRPr lang="lv-LV" altLang="en-US" sz="1600" dirty="0">
              <a:solidFill>
                <a:srgbClr val="43B02A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lv-LV" altLang="en-US" sz="1600" dirty="0"/>
              <a:t>	</a:t>
            </a:r>
            <a:r>
              <a:rPr lang="lv-LV" altLang="en-US" sz="1600" b="1" dirty="0"/>
              <a:t>while </a:t>
            </a:r>
            <a:r>
              <a:rPr lang="lv-LV" altLang="en-US" sz="1600" dirty="0"/>
              <a:t>2m+1 &lt; n </a:t>
            </a:r>
            <a:r>
              <a:rPr lang="lv-LV" altLang="en-US" sz="1600" b="1" dirty="0"/>
              <a:t>and </a:t>
            </a:r>
            <a:r>
              <a:rPr lang="lv-LV" altLang="en-US" sz="1600" dirty="0"/>
              <a:t>K &gt; Key(H[2m+1</a:t>
            </a:r>
            <a:r>
              <a:rPr lang="lv-LV" altLang="en-US" sz="1600" dirty="0" smtClean="0"/>
              <a:t>]) </a:t>
            </a:r>
            <a:r>
              <a:rPr lang="lv-LV" altLang="en-US" sz="1600" b="1" dirty="0" smtClean="0"/>
              <a:t>or </a:t>
            </a:r>
            <a:r>
              <a:rPr lang="lv-LV" altLang="en-US" sz="1600" dirty="0"/>
              <a:t>2m+2 &lt; n </a:t>
            </a:r>
            <a:r>
              <a:rPr lang="lv-LV" altLang="en-US" sz="1600" b="1" dirty="0"/>
              <a:t>and </a:t>
            </a:r>
            <a:r>
              <a:rPr lang="lv-LV" altLang="en-US" sz="1600" dirty="0"/>
              <a:t>K &gt; Key(H[2m+2]) </a:t>
            </a:r>
            <a:r>
              <a:rPr lang="lv-LV" altLang="en-US" sz="1600" b="1" dirty="0"/>
              <a:t>do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lv-LV" altLang="en-US" sz="1600" b="1" dirty="0"/>
              <a:t>		if </a:t>
            </a:r>
            <a:r>
              <a:rPr lang="lv-LV" altLang="en-US" sz="1600" dirty="0"/>
              <a:t>2m+2 &lt; n </a:t>
            </a:r>
            <a:r>
              <a:rPr lang="lv-LV" altLang="en-US" sz="1600" b="1" dirty="0"/>
              <a:t>then                            </a:t>
            </a:r>
            <a:r>
              <a:rPr lang="lv-LV" altLang="en-US" sz="1600" dirty="0" smtClean="0">
                <a:solidFill>
                  <a:srgbClr val="43B02A"/>
                </a:solidFill>
              </a:rPr>
              <a:t>{Node </a:t>
            </a:r>
            <a:r>
              <a:rPr lang="lv-LV" altLang="en-US" sz="1600" dirty="0">
                <a:solidFill>
                  <a:srgbClr val="43B02A"/>
                </a:solidFill>
              </a:rPr>
              <a:t>m </a:t>
            </a:r>
            <a:r>
              <a:rPr lang="lv-LV" altLang="en-US" sz="1600" dirty="0" smtClean="0">
                <a:solidFill>
                  <a:srgbClr val="43B02A"/>
                </a:solidFill>
              </a:rPr>
              <a:t>has two child nodes.}</a:t>
            </a:r>
            <a:endParaRPr lang="lv-LV" altLang="en-US" sz="1600" dirty="0">
              <a:solidFill>
                <a:srgbClr val="43B02A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lv-LV" altLang="en-US" sz="1600" dirty="0"/>
              <a:t>			</a:t>
            </a:r>
            <a:r>
              <a:rPr lang="lv-LV" altLang="en-US" sz="1600" b="1" dirty="0"/>
              <a:t>if </a:t>
            </a:r>
            <a:r>
              <a:rPr lang="lv-LV" altLang="en-US" sz="1600" dirty="0"/>
              <a:t> Key(H[2m+1]) &lt; Key(H[2m+2]) </a:t>
            </a:r>
            <a:r>
              <a:rPr lang="lv-LV" altLang="en-US" sz="1600" b="1" dirty="0"/>
              <a:t>then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lv-LV" altLang="en-US" sz="1600" b="1" dirty="0"/>
              <a:t>				</a:t>
            </a:r>
            <a:r>
              <a:rPr lang="lv-LV" altLang="en-US" sz="1600" dirty="0"/>
              <a:t>p = 2m+1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lv-LV" altLang="en-US" sz="1600" dirty="0"/>
              <a:t>			</a:t>
            </a:r>
            <a:r>
              <a:rPr lang="lv-LV" altLang="en-US" sz="1600" b="1" dirty="0"/>
              <a:t>else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lv-LV" altLang="en-US" sz="1600" b="1" dirty="0"/>
              <a:t>				</a:t>
            </a:r>
            <a:r>
              <a:rPr lang="lv-LV" altLang="en-US" sz="1600" dirty="0"/>
              <a:t>p = 2m+2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lv-LV" altLang="en-US" sz="1600" dirty="0"/>
              <a:t>		</a:t>
            </a:r>
            <a:r>
              <a:rPr lang="lv-LV" altLang="en-US" sz="1600" b="1" dirty="0"/>
              <a:t>else                             </a:t>
            </a:r>
            <a:r>
              <a:rPr lang="lv-LV" altLang="en-US" sz="1600" b="1" dirty="0" smtClean="0">
                <a:solidFill>
                  <a:srgbClr val="43B02A"/>
                </a:solidFill>
              </a:rPr>
              <a:t>{</a:t>
            </a:r>
            <a:r>
              <a:rPr lang="lv-LV" altLang="en-US" sz="1600" dirty="0" smtClean="0">
                <a:solidFill>
                  <a:srgbClr val="43B02A"/>
                </a:solidFill>
              </a:rPr>
              <a:t>Node </a:t>
            </a:r>
            <a:r>
              <a:rPr lang="lv-LV" altLang="en-US" sz="1600" dirty="0">
                <a:solidFill>
                  <a:srgbClr val="43B02A"/>
                </a:solidFill>
              </a:rPr>
              <a:t>m </a:t>
            </a:r>
            <a:r>
              <a:rPr lang="lv-LV" altLang="en-US" sz="1600" dirty="0" smtClean="0">
                <a:solidFill>
                  <a:srgbClr val="43B02A"/>
                </a:solidFill>
              </a:rPr>
              <a:t>has just one child (the last leaf in the tree)}</a:t>
            </a:r>
            <a:endParaRPr lang="lv-LV" altLang="en-US" sz="1600" b="1" dirty="0">
              <a:solidFill>
                <a:srgbClr val="43B02A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lv-LV" altLang="en-US" sz="1600" b="1" dirty="0"/>
              <a:t>			</a:t>
            </a:r>
            <a:r>
              <a:rPr lang="lv-LV" altLang="en-US" sz="1600" dirty="0"/>
              <a:t>p = n-1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lv-LV" altLang="en-US" sz="1600" dirty="0"/>
              <a:t>		H[m] = H[p]                                  </a:t>
            </a:r>
            <a:r>
              <a:rPr lang="lv-LV" altLang="en-US" sz="1600" dirty="0" smtClean="0">
                <a:solidFill>
                  <a:srgbClr val="43B02A"/>
                </a:solidFill>
              </a:rPr>
              <a:t>{Push child upwards}</a:t>
            </a:r>
            <a:endParaRPr lang="lv-LV" altLang="en-US" sz="1600" dirty="0">
              <a:solidFill>
                <a:srgbClr val="43B02A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lv-LV" altLang="en-US" sz="1600" dirty="0"/>
              <a:t>		m = p                                             </a:t>
            </a:r>
            <a:r>
              <a:rPr lang="lv-LV" altLang="en-US" sz="1600" dirty="0" smtClean="0">
                <a:solidFill>
                  <a:srgbClr val="43B02A"/>
                </a:solidFill>
              </a:rPr>
              <a:t>{Set the pointer downwards.}</a:t>
            </a:r>
            <a:endParaRPr lang="lv-LV" altLang="en-US" sz="1600" dirty="0">
              <a:solidFill>
                <a:srgbClr val="43B02A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lv-LV" altLang="en-US" sz="1600" dirty="0"/>
              <a:t>	H[m] = H[n-1]                                 </a:t>
            </a:r>
            <a:r>
              <a:rPr lang="lv-LV" altLang="en-US" sz="1600" dirty="0" smtClean="0">
                <a:solidFill>
                  <a:srgbClr val="43B02A"/>
                </a:solidFill>
              </a:rPr>
              <a:t>{Finally move the element to its position.}</a:t>
            </a:r>
            <a:endParaRPr lang="lv-LV" altLang="en-US" sz="1600" dirty="0">
              <a:solidFill>
                <a:srgbClr val="43B02A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lv-LV" altLang="en-US" sz="1600" dirty="0"/>
              <a:t>	Size(h) = n-1                                              </a:t>
            </a:r>
            <a:r>
              <a:rPr lang="lv-LV" altLang="en-US" sz="1600" dirty="0" smtClean="0">
                <a:solidFill>
                  <a:srgbClr val="43B02A"/>
                </a:solidFill>
              </a:rPr>
              <a:t>{New size of the heap.}</a:t>
            </a:r>
            <a:endParaRPr lang="lv-LV" altLang="en-US" sz="1600" dirty="0">
              <a:solidFill>
                <a:srgbClr val="43B02A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lv-LV" altLang="en-US" sz="1600" dirty="0"/>
              <a:t>	</a:t>
            </a:r>
            <a:r>
              <a:rPr lang="lv-LV" altLang="en-US" sz="1600" b="1" dirty="0"/>
              <a:t>return </a:t>
            </a:r>
            <a:r>
              <a:rPr lang="lv-LV" altLang="en-US" sz="1600" dirty="0"/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1598244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Height of a Heap</a:t>
            </a:r>
          </a:p>
        </p:txBody>
      </p:sp>
      <p:sp>
        <p:nvSpPr>
          <p:cNvPr id="205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lv-LV" sz="2000">
                <a:solidFill>
                  <a:schemeClr val="tx2"/>
                </a:solidFill>
              </a:rPr>
              <a:t>Theorem:</a:t>
            </a:r>
            <a:r>
              <a:rPr lang="en-US" altLang="lv-LV" sz="2000"/>
              <a:t> A heap storing </a:t>
            </a:r>
            <a:r>
              <a:rPr lang="en-US" altLang="lv-LV" sz="2000" b="1" i="1">
                <a:latin typeface="Times New Roman" panose="02020603050405020304" pitchFamily="18" charset="0"/>
              </a:rPr>
              <a:t>n</a:t>
            </a:r>
            <a:r>
              <a:rPr lang="en-US" altLang="lv-LV" sz="2000">
                <a:latin typeface="Times New Roman" panose="02020603050405020304" pitchFamily="18" charset="0"/>
              </a:rPr>
              <a:t> </a:t>
            </a:r>
            <a:r>
              <a:rPr lang="en-US" altLang="lv-LV" sz="2000"/>
              <a:t>keys has height </a:t>
            </a:r>
            <a:r>
              <a:rPr lang="en-US" altLang="lv-LV" sz="2000" b="1" i="1">
                <a:latin typeface="Times New Roman" panose="02020603050405020304" pitchFamily="18" charset="0"/>
              </a:rPr>
              <a:t>O</a:t>
            </a:r>
            <a:r>
              <a:rPr lang="en-US" altLang="lv-LV" sz="2000">
                <a:latin typeface="Times New Roman" panose="02020603050405020304" pitchFamily="18" charset="0"/>
              </a:rPr>
              <a:t>(log </a:t>
            </a:r>
            <a:r>
              <a:rPr lang="en-US" altLang="lv-LV" sz="2000" b="1" i="1">
                <a:latin typeface="Times New Roman" panose="02020603050405020304" pitchFamily="18" charset="0"/>
              </a:rPr>
              <a:t>n</a:t>
            </a:r>
            <a:r>
              <a:rPr lang="en-US" altLang="lv-LV" sz="2000">
                <a:latin typeface="Times New Roman" panose="02020603050405020304" pitchFamily="18" charset="0"/>
              </a:rPr>
              <a:t>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lv-LV" sz="2000"/>
              <a:t>	Proof: (we apply the complete binary tree property)</a:t>
            </a:r>
          </a:p>
          <a:p>
            <a:pPr lvl="1" eaLnBrk="1" hangingPunct="1"/>
            <a:r>
              <a:rPr lang="en-US" altLang="lv-LV" sz="1800"/>
              <a:t>Let </a:t>
            </a:r>
            <a:r>
              <a:rPr lang="en-US" altLang="lv-LV" sz="1800" b="1" i="1">
                <a:latin typeface="Times New Roman" panose="02020603050405020304" pitchFamily="18" charset="0"/>
              </a:rPr>
              <a:t>h</a:t>
            </a:r>
            <a:r>
              <a:rPr lang="en-US" altLang="lv-LV" sz="1800"/>
              <a:t> be the height of a heap storing </a:t>
            </a:r>
            <a:r>
              <a:rPr lang="en-US" altLang="lv-LV" sz="1800" b="1" i="1">
                <a:latin typeface="Times New Roman" panose="02020603050405020304" pitchFamily="18" charset="0"/>
              </a:rPr>
              <a:t>n </a:t>
            </a:r>
            <a:r>
              <a:rPr lang="en-US" altLang="lv-LV" sz="1800"/>
              <a:t>keys</a:t>
            </a:r>
          </a:p>
          <a:p>
            <a:pPr lvl="1" eaLnBrk="1" hangingPunct="1"/>
            <a:r>
              <a:rPr lang="en-US" altLang="lv-LV" sz="1800"/>
              <a:t>Since there are </a:t>
            </a:r>
            <a:r>
              <a:rPr lang="en-US" altLang="lv-LV" sz="1800">
                <a:latin typeface="Times New Roman" panose="02020603050405020304" pitchFamily="18" charset="0"/>
              </a:rPr>
              <a:t>2</a:t>
            </a:r>
            <a:r>
              <a:rPr lang="en-US" altLang="lv-LV" sz="1800" b="1" i="1" baseline="30000">
                <a:latin typeface="Times New Roman" panose="02020603050405020304" pitchFamily="18" charset="0"/>
              </a:rPr>
              <a:t>i</a:t>
            </a:r>
            <a:r>
              <a:rPr lang="en-US" altLang="lv-LV" sz="1800"/>
              <a:t> keys at depth </a:t>
            </a:r>
            <a:r>
              <a:rPr lang="en-US" altLang="lv-LV" sz="1800" b="1" i="1">
                <a:latin typeface="Times New Roman" panose="02020603050405020304" pitchFamily="18" charset="0"/>
              </a:rPr>
              <a:t>i</a:t>
            </a:r>
            <a:r>
              <a:rPr lang="en-US" altLang="lv-LV" sz="1800"/>
              <a:t> </a:t>
            </a:r>
            <a:r>
              <a:rPr lang="en-US" altLang="lv-LV" sz="1800">
                <a:latin typeface="Symbol" panose="05050102010706020507" pitchFamily="18" charset="2"/>
                <a:sym typeface="Symbol" panose="05050102010706020507" pitchFamily="18" charset="2"/>
              </a:rPr>
              <a:t>=</a:t>
            </a:r>
            <a:r>
              <a:rPr lang="en-US" altLang="lv-LV" sz="1800"/>
              <a:t> </a:t>
            </a:r>
            <a:r>
              <a:rPr lang="en-US" altLang="lv-LV" sz="1800">
                <a:latin typeface="Times New Roman" panose="02020603050405020304" pitchFamily="18" charset="0"/>
              </a:rPr>
              <a:t>0, … , </a:t>
            </a:r>
            <a:r>
              <a:rPr lang="en-US" altLang="lv-LV" sz="1800" b="1" i="1">
                <a:latin typeface="Times New Roman" panose="02020603050405020304" pitchFamily="18" charset="0"/>
              </a:rPr>
              <a:t>h </a:t>
            </a:r>
            <a:r>
              <a:rPr lang="en-US" altLang="lv-LV" sz="1800">
                <a:latin typeface="Symbol" panose="05050102010706020507" pitchFamily="18" charset="2"/>
                <a:sym typeface="Symbol" panose="05050102010706020507" pitchFamily="18" charset="2"/>
              </a:rPr>
              <a:t>- </a:t>
            </a:r>
            <a:r>
              <a:rPr lang="en-US" altLang="lv-LV" sz="1800">
                <a:latin typeface="Times New Roman" panose="02020603050405020304" pitchFamily="18" charset="0"/>
              </a:rPr>
              <a:t>1 </a:t>
            </a:r>
            <a:r>
              <a:rPr lang="en-US" altLang="lv-LV" sz="1800"/>
              <a:t>and at least one key at depth </a:t>
            </a:r>
            <a:r>
              <a:rPr lang="en-US" altLang="lv-LV" sz="1800" b="1" i="1">
                <a:latin typeface="Times New Roman" panose="02020603050405020304" pitchFamily="18" charset="0"/>
              </a:rPr>
              <a:t>h</a:t>
            </a:r>
            <a:r>
              <a:rPr lang="en-US" altLang="lv-LV" sz="1800"/>
              <a:t>, we have </a:t>
            </a:r>
            <a:r>
              <a:rPr lang="en-US" altLang="lv-LV" sz="1800" b="1" i="1">
                <a:latin typeface="Times New Roman" panose="02020603050405020304" pitchFamily="18" charset="0"/>
              </a:rPr>
              <a:t>n</a:t>
            </a:r>
            <a:r>
              <a:rPr lang="en-US" altLang="lv-LV" sz="1800"/>
              <a:t> </a:t>
            </a:r>
            <a:r>
              <a:rPr lang="en-US" altLang="lv-LV" sz="1800">
                <a:latin typeface="Symbol" panose="05050102010706020507" pitchFamily="18" charset="2"/>
                <a:sym typeface="Symbol" panose="05050102010706020507" pitchFamily="18" charset="2"/>
              </a:rPr>
              <a:t></a:t>
            </a:r>
            <a:r>
              <a:rPr lang="en-US" altLang="lv-LV" sz="1800"/>
              <a:t> </a:t>
            </a:r>
            <a:r>
              <a:rPr lang="en-US" altLang="lv-LV" sz="1800">
                <a:latin typeface="Times New Roman" panose="02020603050405020304" pitchFamily="18" charset="0"/>
              </a:rPr>
              <a:t>1 </a:t>
            </a:r>
            <a:r>
              <a:rPr lang="en-US" altLang="lv-LV" sz="1800">
                <a:latin typeface="Symbol" panose="05050102010706020507" pitchFamily="18" charset="2"/>
                <a:sym typeface="Symbol" panose="05050102010706020507" pitchFamily="18" charset="2"/>
              </a:rPr>
              <a:t>+ </a:t>
            </a:r>
            <a:r>
              <a:rPr lang="en-US" altLang="lv-LV" sz="1800">
                <a:latin typeface="Times New Roman" panose="02020603050405020304" pitchFamily="18" charset="0"/>
              </a:rPr>
              <a:t>2 </a:t>
            </a:r>
            <a:r>
              <a:rPr lang="en-US" altLang="lv-LV" sz="1800">
                <a:latin typeface="Symbol" panose="05050102010706020507" pitchFamily="18" charset="2"/>
                <a:sym typeface="Symbol" panose="05050102010706020507" pitchFamily="18" charset="2"/>
              </a:rPr>
              <a:t>+</a:t>
            </a:r>
            <a:r>
              <a:rPr lang="en-US" altLang="lv-LV" sz="1800">
                <a:latin typeface="Times New Roman" panose="02020603050405020304" pitchFamily="18" charset="0"/>
              </a:rPr>
              <a:t> 4 </a:t>
            </a:r>
            <a:r>
              <a:rPr lang="en-US" altLang="lv-LV" sz="1800">
                <a:latin typeface="Symbol" panose="05050102010706020507" pitchFamily="18" charset="2"/>
                <a:sym typeface="Symbol" panose="05050102010706020507" pitchFamily="18" charset="2"/>
              </a:rPr>
              <a:t>+</a:t>
            </a:r>
            <a:r>
              <a:rPr lang="en-US" altLang="lv-LV" sz="1800">
                <a:latin typeface="Times New Roman" panose="02020603050405020304" pitchFamily="18" charset="0"/>
              </a:rPr>
              <a:t> … </a:t>
            </a:r>
            <a:r>
              <a:rPr lang="en-US" altLang="lv-LV" sz="1800">
                <a:latin typeface="Symbol" panose="05050102010706020507" pitchFamily="18" charset="2"/>
                <a:sym typeface="Symbol" panose="05050102010706020507" pitchFamily="18" charset="2"/>
              </a:rPr>
              <a:t>+</a:t>
            </a:r>
            <a:r>
              <a:rPr lang="en-US" altLang="lv-LV" sz="1800">
                <a:latin typeface="Times New Roman" panose="02020603050405020304" pitchFamily="18" charset="0"/>
              </a:rPr>
              <a:t> 2</a:t>
            </a:r>
            <a:r>
              <a:rPr lang="en-US" altLang="lv-LV" sz="1800" b="1" i="1" baseline="30000">
                <a:latin typeface="Times New Roman" panose="02020603050405020304" pitchFamily="18" charset="0"/>
              </a:rPr>
              <a:t>h</a:t>
            </a:r>
            <a:r>
              <a:rPr lang="en-US" altLang="lv-LV" sz="1800" baseline="30000">
                <a:latin typeface="Symbol" panose="05050102010706020507" pitchFamily="18" charset="2"/>
              </a:rPr>
              <a:t>-</a:t>
            </a:r>
            <a:r>
              <a:rPr lang="en-US" altLang="lv-LV" sz="1800" baseline="30000">
                <a:latin typeface="Times New Roman" panose="02020603050405020304" pitchFamily="18" charset="0"/>
              </a:rPr>
              <a:t>1 </a:t>
            </a:r>
            <a:r>
              <a:rPr lang="en-US" altLang="lv-LV" sz="1800">
                <a:latin typeface="Symbol" panose="05050102010706020507" pitchFamily="18" charset="2"/>
                <a:sym typeface="Symbol" panose="05050102010706020507" pitchFamily="18" charset="2"/>
              </a:rPr>
              <a:t> + </a:t>
            </a:r>
            <a:r>
              <a:rPr lang="en-US" altLang="lv-LV" sz="1800">
                <a:latin typeface="Times New Roman" panose="02020603050405020304" pitchFamily="18" charset="0"/>
              </a:rPr>
              <a:t>1</a:t>
            </a:r>
            <a:r>
              <a:rPr lang="en-US" altLang="lv-LV" sz="1800" b="1" i="1" baseline="30000">
                <a:latin typeface="Times New Roman" panose="02020603050405020304" pitchFamily="18" charset="0"/>
              </a:rPr>
              <a:t> </a:t>
            </a:r>
          </a:p>
          <a:p>
            <a:pPr lvl="1" eaLnBrk="1" hangingPunct="1"/>
            <a:r>
              <a:rPr lang="en-US" altLang="lv-LV" sz="1800"/>
              <a:t>Thus, </a:t>
            </a:r>
            <a:r>
              <a:rPr lang="en-US" altLang="lv-LV" sz="1800" b="1" i="1">
                <a:latin typeface="Times New Roman" panose="02020603050405020304" pitchFamily="18" charset="0"/>
              </a:rPr>
              <a:t>n</a:t>
            </a:r>
            <a:r>
              <a:rPr lang="en-US" altLang="lv-LV" sz="1800"/>
              <a:t> </a:t>
            </a:r>
            <a:r>
              <a:rPr lang="en-US" altLang="lv-LV" sz="1800">
                <a:latin typeface="Symbol" panose="05050102010706020507" pitchFamily="18" charset="2"/>
                <a:sym typeface="Symbol" panose="05050102010706020507" pitchFamily="18" charset="2"/>
              </a:rPr>
              <a:t></a:t>
            </a:r>
            <a:r>
              <a:rPr lang="en-US" altLang="lv-LV" sz="1800"/>
              <a:t> </a:t>
            </a:r>
            <a:r>
              <a:rPr lang="en-US" altLang="lv-LV" sz="1800">
                <a:latin typeface="Times New Roman" panose="02020603050405020304" pitchFamily="18" charset="0"/>
              </a:rPr>
              <a:t>2</a:t>
            </a:r>
            <a:r>
              <a:rPr lang="en-US" altLang="lv-LV" sz="1800" b="1" i="1" baseline="30000">
                <a:latin typeface="Times New Roman" panose="02020603050405020304" pitchFamily="18" charset="0"/>
              </a:rPr>
              <a:t>h</a:t>
            </a:r>
            <a:r>
              <a:rPr lang="en-US" altLang="lv-LV" sz="1800" baseline="30000">
                <a:latin typeface="Times New Roman" panose="02020603050405020304" pitchFamily="18" charset="0"/>
              </a:rPr>
              <a:t> </a:t>
            </a:r>
            <a:r>
              <a:rPr lang="en-US" altLang="lv-LV" sz="1800"/>
              <a:t>, i.e., </a:t>
            </a:r>
            <a:r>
              <a:rPr lang="en-US" altLang="lv-LV" sz="1800" b="1" i="1">
                <a:latin typeface="Times New Roman" panose="02020603050405020304" pitchFamily="18" charset="0"/>
              </a:rPr>
              <a:t>h</a:t>
            </a:r>
            <a:r>
              <a:rPr lang="en-US" altLang="lv-LV" sz="1800"/>
              <a:t> </a:t>
            </a:r>
            <a:r>
              <a:rPr lang="en-US" altLang="lv-LV" sz="1800">
                <a:latin typeface="Symbol" panose="05050102010706020507" pitchFamily="18" charset="2"/>
                <a:sym typeface="Symbol" panose="05050102010706020507" pitchFamily="18" charset="2"/>
              </a:rPr>
              <a:t></a:t>
            </a:r>
            <a:r>
              <a:rPr lang="en-US" altLang="lv-LV" sz="1800"/>
              <a:t> </a:t>
            </a:r>
            <a:r>
              <a:rPr lang="en-US" altLang="lv-LV" sz="1800">
                <a:latin typeface="Times New Roman" panose="02020603050405020304" pitchFamily="18" charset="0"/>
              </a:rPr>
              <a:t>log </a:t>
            </a:r>
            <a:r>
              <a:rPr lang="en-US" altLang="lv-LV" sz="1800" b="1" i="1">
                <a:latin typeface="Times New Roman" panose="02020603050405020304" pitchFamily="18" charset="0"/>
              </a:rPr>
              <a:t>n</a:t>
            </a:r>
            <a:endParaRPr lang="en-US" altLang="lv-LV" sz="1800">
              <a:latin typeface="Times New Roman" panose="02020603050405020304" pitchFamily="18" charset="0"/>
            </a:endParaRPr>
          </a:p>
        </p:txBody>
      </p:sp>
      <p:sp>
        <p:nvSpPr>
          <p:cNvPr id="2055" name="Line 71"/>
          <p:cNvSpPr>
            <a:spLocks noChangeShapeType="1"/>
          </p:cNvSpPr>
          <p:nvPr/>
        </p:nvSpPr>
        <p:spPr bwMode="auto">
          <a:xfrm flipH="1">
            <a:off x="3917950" y="5711825"/>
            <a:ext cx="587375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2056" name="Line 72"/>
          <p:cNvSpPr>
            <a:spLocks noChangeShapeType="1"/>
          </p:cNvSpPr>
          <p:nvPr/>
        </p:nvSpPr>
        <p:spPr bwMode="auto">
          <a:xfrm flipH="1">
            <a:off x="3917950" y="5256213"/>
            <a:ext cx="587375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2057" name="Line 73"/>
          <p:cNvSpPr>
            <a:spLocks noChangeShapeType="1"/>
          </p:cNvSpPr>
          <p:nvPr/>
        </p:nvSpPr>
        <p:spPr bwMode="auto">
          <a:xfrm flipH="1">
            <a:off x="3917950" y="4799013"/>
            <a:ext cx="587375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2058" name="Line 74"/>
          <p:cNvSpPr>
            <a:spLocks noChangeShapeType="1"/>
          </p:cNvSpPr>
          <p:nvPr/>
        </p:nvSpPr>
        <p:spPr bwMode="auto">
          <a:xfrm flipH="1">
            <a:off x="3917950" y="4343400"/>
            <a:ext cx="587375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2059" name="Oval 4"/>
          <p:cNvSpPr>
            <a:spLocks noChangeArrowheads="1"/>
          </p:cNvSpPr>
          <p:nvPr/>
        </p:nvSpPr>
        <p:spPr bwMode="auto">
          <a:xfrm>
            <a:off x="7167564" y="4140200"/>
            <a:ext cx="338137" cy="338138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 sz="20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grpSp>
        <p:nvGrpSpPr>
          <p:cNvPr id="2060" name="Group 66"/>
          <p:cNvGrpSpPr>
            <a:grpSpLocks/>
          </p:cNvGrpSpPr>
          <p:nvPr/>
        </p:nvGrpSpPr>
        <p:grpSpPr bwMode="auto">
          <a:xfrm>
            <a:off x="5991225" y="4613275"/>
            <a:ext cx="2743200" cy="338138"/>
            <a:chOff x="2139" y="2808"/>
            <a:chExt cx="1950" cy="240"/>
          </a:xfrm>
        </p:grpSpPr>
        <p:sp>
          <p:nvSpPr>
            <p:cNvPr id="2085" name="Oval 5"/>
            <p:cNvSpPr>
              <a:spLocks noChangeArrowheads="1"/>
            </p:cNvSpPr>
            <p:nvPr/>
          </p:nvSpPr>
          <p:spPr bwMode="auto">
            <a:xfrm>
              <a:off x="3849" y="2808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 sz="2000"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2086" name="Oval 6"/>
            <p:cNvSpPr>
              <a:spLocks noChangeArrowheads="1"/>
            </p:cNvSpPr>
            <p:nvPr/>
          </p:nvSpPr>
          <p:spPr bwMode="auto">
            <a:xfrm>
              <a:off x="2139" y="2808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 sz="2000"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</p:grpSp>
      <p:cxnSp>
        <p:nvCxnSpPr>
          <p:cNvPr id="2061" name="AutoShape 12"/>
          <p:cNvCxnSpPr>
            <a:cxnSpLocks noChangeShapeType="1"/>
            <a:stCxn id="2059" idx="3"/>
            <a:endCxn id="2086" idx="7"/>
          </p:cNvCxnSpPr>
          <p:nvPr/>
        </p:nvCxnSpPr>
        <p:spPr bwMode="auto">
          <a:xfrm flipH="1">
            <a:off x="6280151" y="4438651"/>
            <a:ext cx="936625" cy="2143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62" name="AutoShape 13"/>
          <p:cNvCxnSpPr>
            <a:cxnSpLocks noChangeShapeType="1"/>
            <a:stCxn id="2085" idx="1"/>
            <a:endCxn id="2059" idx="5"/>
          </p:cNvCxnSpPr>
          <p:nvPr/>
        </p:nvCxnSpPr>
        <p:spPr bwMode="auto">
          <a:xfrm flipH="1" flipV="1">
            <a:off x="7456488" y="4438651"/>
            <a:ext cx="989012" cy="2143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63" name="AutoShape 14"/>
          <p:cNvCxnSpPr>
            <a:cxnSpLocks noChangeShapeType="1"/>
            <a:stCxn id="2084" idx="1"/>
            <a:endCxn id="2085" idx="5"/>
          </p:cNvCxnSpPr>
          <p:nvPr/>
        </p:nvCxnSpPr>
        <p:spPr bwMode="auto">
          <a:xfrm flipH="1" flipV="1">
            <a:off x="8685213" y="4911726"/>
            <a:ext cx="360362" cy="2143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64" name="AutoShape 15"/>
          <p:cNvCxnSpPr>
            <a:cxnSpLocks noChangeShapeType="1"/>
            <a:stCxn id="2083" idx="7"/>
            <a:endCxn id="2085" idx="3"/>
          </p:cNvCxnSpPr>
          <p:nvPr/>
        </p:nvCxnSpPr>
        <p:spPr bwMode="auto">
          <a:xfrm flipV="1">
            <a:off x="8083550" y="4911726"/>
            <a:ext cx="361950" cy="2143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65" name="AutoShape 18"/>
          <p:cNvCxnSpPr>
            <a:cxnSpLocks noChangeShapeType="1"/>
            <a:stCxn id="2082" idx="7"/>
            <a:endCxn id="2086" idx="3"/>
          </p:cNvCxnSpPr>
          <p:nvPr/>
        </p:nvCxnSpPr>
        <p:spPr bwMode="auto">
          <a:xfrm flipV="1">
            <a:off x="5678488" y="4911726"/>
            <a:ext cx="361950" cy="2143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66" name="AutoShape 19"/>
          <p:cNvCxnSpPr>
            <a:cxnSpLocks noChangeShapeType="1"/>
            <a:stCxn id="2081" idx="1"/>
            <a:endCxn id="2086" idx="5"/>
          </p:cNvCxnSpPr>
          <p:nvPr/>
        </p:nvCxnSpPr>
        <p:spPr bwMode="auto">
          <a:xfrm flipH="1" flipV="1">
            <a:off x="6280151" y="4911726"/>
            <a:ext cx="360363" cy="2143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67" name="AutoShape 24"/>
          <p:cNvCxnSpPr>
            <a:cxnSpLocks noChangeShapeType="1"/>
            <a:stCxn id="2069" idx="7"/>
            <a:endCxn id="2082" idx="3"/>
          </p:cNvCxnSpPr>
          <p:nvPr/>
        </p:nvCxnSpPr>
        <p:spPr bwMode="auto">
          <a:xfrm flipV="1">
            <a:off x="5076825" y="5384801"/>
            <a:ext cx="361950" cy="2143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068" name="Group 67"/>
          <p:cNvGrpSpPr>
            <a:grpSpLocks/>
          </p:cNvGrpSpPr>
          <p:nvPr/>
        </p:nvGrpSpPr>
        <p:grpSpPr bwMode="auto">
          <a:xfrm>
            <a:off x="5389564" y="5086350"/>
            <a:ext cx="3944937" cy="338138"/>
            <a:chOff x="1711" y="3144"/>
            <a:chExt cx="2805" cy="240"/>
          </a:xfrm>
        </p:grpSpPr>
        <p:sp>
          <p:nvSpPr>
            <p:cNvPr id="2081" name="Oval 7"/>
            <p:cNvSpPr>
              <a:spLocks noChangeArrowheads="1"/>
            </p:cNvSpPr>
            <p:nvPr/>
          </p:nvSpPr>
          <p:spPr bwMode="auto">
            <a:xfrm>
              <a:off x="2566" y="3144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 sz="2000"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2082" name="Oval 20"/>
            <p:cNvSpPr>
              <a:spLocks noChangeArrowheads="1"/>
            </p:cNvSpPr>
            <p:nvPr/>
          </p:nvSpPr>
          <p:spPr bwMode="auto">
            <a:xfrm>
              <a:off x="1711" y="3144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 sz="2000"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2083" name="Oval 27"/>
            <p:cNvSpPr>
              <a:spLocks noChangeArrowheads="1"/>
            </p:cNvSpPr>
            <p:nvPr/>
          </p:nvSpPr>
          <p:spPr bwMode="auto">
            <a:xfrm>
              <a:off x="3421" y="3144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 sz="2000"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2084" name="Oval 32"/>
            <p:cNvSpPr>
              <a:spLocks noChangeArrowheads="1"/>
            </p:cNvSpPr>
            <p:nvPr/>
          </p:nvSpPr>
          <p:spPr bwMode="auto">
            <a:xfrm>
              <a:off x="4276" y="3144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 sz="2000"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</p:grpSp>
      <p:sp>
        <p:nvSpPr>
          <p:cNvPr id="2069" name="Oval 60"/>
          <p:cNvSpPr>
            <a:spLocks noChangeArrowheads="1"/>
          </p:cNvSpPr>
          <p:nvPr/>
        </p:nvSpPr>
        <p:spPr bwMode="auto">
          <a:xfrm>
            <a:off x="4787900" y="5559425"/>
            <a:ext cx="338138" cy="3365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 sz="20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070" name="Text Box 77"/>
          <p:cNvSpPr txBox="1">
            <a:spLocks noChangeArrowheads="1"/>
          </p:cNvSpPr>
          <p:nvPr/>
        </p:nvSpPr>
        <p:spPr bwMode="auto">
          <a:xfrm>
            <a:off x="3551238" y="4157663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2071" name="Text Box 78"/>
          <p:cNvSpPr txBox="1">
            <a:spLocks noChangeArrowheads="1"/>
          </p:cNvSpPr>
          <p:nvPr/>
        </p:nvSpPr>
        <p:spPr bwMode="auto">
          <a:xfrm>
            <a:off x="3551238" y="46180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2072" name="Text Box 79"/>
          <p:cNvSpPr txBox="1">
            <a:spLocks noChangeArrowheads="1"/>
          </p:cNvSpPr>
          <p:nvPr/>
        </p:nvSpPr>
        <p:spPr bwMode="auto">
          <a:xfrm>
            <a:off x="3429001" y="5078413"/>
            <a:ext cx="5429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</a:rPr>
              <a:t>2</a:t>
            </a:r>
            <a:r>
              <a:rPr lang="en-US" altLang="lv-LV" sz="1800" b="1" i="1" baseline="30000">
                <a:latin typeface="Times New Roman" panose="02020603050405020304" pitchFamily="18" charset="0"/>
              </a:rPr>
              <a:t>h</a:t>
            </a:r>
            <a:r>
              <a:rPr lang="en-US" altLang="lv-LV" sz="1800" baseline="30000">
                <a:latin typeface="Symbol" panose="05050102010706020507" pitchFamily="18" charset="2"/>
              </a:rPr>
              <a:t>-</a:t>
            </a:r>
            <a:r>
              <a:rPr lang="en-US" altLang="lv-LV" sz="1800" baseline="300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2073" name="Text Box 80"/>
          <p:cNvSpPr txBox="1">
            <a:spLocks noChangeArrowheads="1"/>
          </p:cNvSpPr>
          <p:nvPr/>
        </p:nvSpPr>
        <p:spPr bwMode="auto">
          <a:xfrm>
            <a:off x="3551238" y="553878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2074" name="Text Box 84"/>
          <p:cNvSpPr txBox="1">
            <a:spLocks noChangeArrowheads="1"/>
          </p:cNvSpPr>
          <p:nvPr/>
        </p:nvSpPr>
        <p:spPr bwMode="auto">
          <a:xfrm>
            <a:off x="3384550" y="3810001"/>
            <a:ext cx="635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keys</a:t>
            </a:r>
          </a:p>
        </p:txBody>
      </p:sp>
      <p:sp>
        <p:nvSpPr>
          <p:cNvPr id="2075" name="Text Box 87"/>
          <p:cNvSpPr txBox="1">
            <a:spLocks noChangeArrowheads="1"/>
          </p:cNvSpPr>
          <p:nvPr/>
        </p:nvSpPr>
        <p:spPr bwMode="auto">
          <a:xfrm>
            <a:off x="2822575" y="4157663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2076" name="Text Box 88"/>
          <p:cNvSpPr txBox="1">
            <a:spLocks noChangeArrowheads="1"/>
          </p:cNvSpPr>
          <p:nvPr/>
        </p:nvSpPr>
        <p:spPr bwMode="auto">
          <a:xfrm>
            <a:off x="2822575" y="46180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2077" name="Text Box 89"/>
          <p:cNvSpPr txBox="1">
            <a:spLocks noChangeArrowheads="1"/>
          </p:cNvSpPr>
          <p:nvPr/>
        </p:nvSpPr>
        <p:spPr bwMode="auto">
          <a:xfrm>
            <a:off x="2697163" y="5073651"/>
            <a:ext cx="5508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1" i="1">
                <a:latin typeface="Times New Roman" panose="02020603050405020304" pitchFamily="18" charset="0"/>
              </a:rPr>
              <a:t>h</a:t>
            </a:r>
            <a:r>
              <a:rPr lang="en-US" altLang="lv-LV" sz="1800">
                <a:latin typeface="Symbol" panose="05050102010706020507" pitchFamily="18" charset="2"/>
              </a:rPr>
              <a:t>-</a:t>
            </a:r>
            <a:r>
              <a:rPr lang="en-US" altLang="lv-LV" sz="18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2078" name="Text Box 90"/>
          <p:cNvSpPr txBox="1">
            <a:spLocks noChangeArrowheads="1"/>
          </p:cNvSpPr>
          <p:nvPr/>
        </p:nvSpPr>
        <p:spPr bwMode="auto">
          <a:xfrm>
            <a:off x="2816225" y="55387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1" i="1">
                <a:latin typeface="Times New Roman" panose="02020603050405020304" pitchFamily="18" charset="0"/>
              </a:rPr>
              <a:t>h</a:t>
            </a:r>
            <a:endParaRPr lang="en-US" altLang="lv-LV" sz="1800">
              <a:latin typeface="Times New Roman" panose="02020603050405020304" pitchFamily="18" charset="0"/>
            </a:endParaRPr>
          </a:p>
        </p:txBody>
      </p:sp>
      <p:sp>
        <p:nvSpPr>
          <p:cNvPr id="2079" name="Text Box 91"/>
          <p:cNvSpPr txBox="1">
            <a:spLocks noChangeArrowheads="1"/>
          </p:cNvSpPr>
          <p:nvPr/>
        </p:nvSpPr>
        <p:spPr bwMode="auto">
          <a:xfrm>
            <a:off x="2590800" y="3810001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depth</a:t>
            </a:r>
          </a:p>
        </p:txBody>
      </p:sp>
    </p:spTree>
    <p:extLst>
      <p:ext uri="{BB962C8B-B14F-4D97-AF65-F5344CB8AC3E}">
        <p14:creationId xmlns:p14="http://schemas.microsoft.com/office/powerpoint/2010/main" val="67484468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Heaps and Priority Queues</a:t>
            </a:r>
          </a:p>
        </p:txBody>
      </p:sp>
      <p:sp>
        <p:nvSpPr>
          <p:cNvPr id="1126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lv-LV"/>
              <a:t>We can use a heap to implement a priority queue</a:t>
            </a:r>
          </a:p>
          <a:p>
            <a:pPr eaLnBrk="1" hangingPunct="1"/>
            <a:r>
              <a:rPr lang="en-US" altLang="lv-LV"/>
              <a:t>We store a (key, element) item at each internal node</a:t>
            </a:r>
          </a:p>
          <a:p>
            <a:pPr eaLnBrk="1" hangingPunct="1"/>
            <a:r>
              <a:rPr lang="en-US" altLang="lv-LV"/>
              <a:t>We keep track of the position of the last node</a:t>
            </a:r>
          </a:p>
        </p:txBody>
      </p:sp>
      <p:sp>
        <p:nvSpPr>
          <p:cNvPr id="11270" name="Oval 4"/>
          <p:cNvSpPr>
            <a:spLocks noChangeArrowheads="1"/>
          </p:cNvSpPr>
          <p:nvPr/>
        </p:nvSpPr>
        <p:spPr bwMode="auto">
          <a:xfrm>
            <a:off x="6324600" y="3962400"/>
            <a:ext cx="3810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 sz="20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1271" name="Oval 5"/>
          <p:cNvSpPr>
            <a:spLocks noChangeArrowheads="1"/>
          </p:cNvSpPr>
          <p:nvPr/>
        </p:nvSpPr>
        <p:spPr bwMode="auto">
          <a:xfrm>
            <a:off x="7854950" y="4572000"/>
            <a:ext cx="3810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 sz="20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1272" name="Oval 6"/>
          <p:cNvSpPr>
            <a:spLocks noChangeArrowheads="1"/>
          </p:cNvSpPr>
          <p:nvPr/>
        </p:nvSpPr>
        <p:spPr bwMode="auto">
          <a:xfrm>
            <a:off x="4578350" y="4572000"/>
            <a:ext cx="3810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 sz="20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1273" name="Oval 7"/>
          <p:cNvSpPr>
            <a:spLocks noChangeArrowheads="1"/>
          </p:cNvSpPr>
          <p:nvPr/>
        </p:nvSpPr>
        <p:spPr bwMode="auto">
          <a:xfrm>
            <a:off x="5280025" y="5181600"/>
            <a:ext cx="3810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 sz="20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cxnSp>
        <p:nvCxnSpPr>
          <p:cNvPr id="11274" name="AutoShape 12"/>
          <p:cNvCxnSpPr>
            <a:cxnSpLocks noChangeShapeType="1"/>
            <a:stCxn id="11270" idx="3"/>
            <a:endCxn id="11272" idx="7"/>
          </p:cNvCxnSpPr>
          <p:nvPr/>
        </p:nvCxnSpPr>
        <p:spPr bwMode="auto">
          <a:xfrm flipH="1">
            <a:off x="4903789" y="4297364"/>
            <a:ext cx="1476375" cy="3206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75" name="AutoShape 13"/>
          <p:cNvCxnSpPr>
            <a:cxnSpLocks noChangeShapeType="1"/>
            <a:stCxn id="11271" idx="1"/>
            <a:endCxn id="11270" idx="5"/>
          </p:cNvCxnSpPr>
          <p:nvPr/>
        </p:nvCxnSpPr>
        <p:spPr bwMode="auto">
          <a:xfrm flipH="1" flipV="1">
            <a:off x="6650039" y="4297364"/>
            <a:ext cx="1260475" cy="3206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76" name="AutoShape 18"/>
          <p:cNvCxnSpPr>
            <a:cxnSpLocks noChangeShapeType="1"/>
            <a:stCxn id="11278" idx="7"/>
            <a:endCxn id="11272" idx="3"/>
          </p:cNvCxnSpPr>
          <p:nvPr/>
        </p:nvCxnSpPr>
        <p:spPr bwMode="auto">
          <a:xfrm flipV="1">
            <a:off x="4203701" y="4906964"/>
            <a:ext cx="430213" cy="3206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77" name="AutoShape 19"/>
          <p:cNvCxnSpPr>
            <a:cxnSpLocks noChangeShapeType="1"/>
            <a:stCxn id="11273" idx="1"/>
            <a:endCxn id="11272" idx="5"/>
          </p:cNvCxnSpPr>
          <p:nvPr/>
        </p:nvCxnSpPr>
        <p:spPr bwMode="auto">
          <a:xfrm flipH="1" flipV="1">
            <a:off x="4903788" y="4906964"/>
            <a:ext cx="431800" cy="3206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278" name="Oval 20"/>
          <p:cNvSpPr>
            <a:spLocks noChangeArrowheads="1"/>
          </p:cNvSpPr>
          <p:nvPr/>
        </p:nvSpPr>
        <p:spPr bwMode="auto">
          <a:xfrm>
            <a:off x="3878263" y="5181600"/>
            <a:ext cx="3810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 sz="20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12666" name="AutoShape 26"/>
          <p:cNvSpPr>
            <a:spLocks noChangeArrowheads="1"/>
          </p:cNvSpPr>
          <p:nvPr/>
        </p:nvSpPr>
        <p:spPr bwMode="auto">
          <a:xfrm>
            <a:off x="6981825" y="3509646"/>
            <a:ext cx="951056" cy="408623"/>
          </a:xfrm>
          <a:prstGeom prst="roundRect">
            <a:avLst>
              <a:gd name="adj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sz="1800"/>
              <a:t>(2, Sue)</a:t>
            </a:r>
          </a:p>
        </p:txBody>
      </p:sp>
      <p:sp>
        <p:nvSpPr>
          <p:cNvPr id="112667" name="AutoShape 27"/>
          <p:cNvSpPr>
            <a:spLocks noChangeArrowheads="1"/>
          </p:cNvSpPr>
          <p:nvPr/>
        </p:nvSpPr>
        <p:spPr bwMode="auto">
          <a:xfrm>
            <a:off x="8521700" y="4119246"/>
            <a:ext cx="1100554" cy="408623"/>
          </a:xfrm>
          <a:prstGeom prst="roundRect">
            <a:avLst>
              <a:gd name="adj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sz="1800"/>
              <a:t>(6, Mark)</a:t>
            </a:r>
          </a:p>
        </p:txBody>
      </p:sp>
      <p:sp>
        <p:nvSpPr>
          <p:cNvPr id="112668" name="AutoShape 28"/>
          <p:cNvSpPr>
            <a:spLocks noChangeArrowheads="1"/>
          </p:cNvSpPr>
          <p:nvPr/>
        </p:nvSpPr>
        <p:spPr bwMode="auto">
          <a:xfrm>
            <a:off x="3273425" y="4119246"/>
            <a:ext cx="897776" cy="408623"/>
          </a:xfrm>
          <a:prstGeom prst="roundRect">
            <a:avLst>
              <a:gd name="adj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sz="1800" dirty="0"/>
              <a:t>(5, Pat)</a:t>
            </a:r>
          </a:p>
        </p:txBody>
      </p:sp>
      <p:sp>
        <p:nvSpPr>
          <p:cNvPr id="112669" name="AutoShape 29"/>
          <p:cNvSpPr>
            <a:spLocks noChangeArrowheads="1"/>
          </p:cNvSpPr>
          <p:nvPr/>
        </p:nvSpPr>
        <p:spPr bwMode="auto">
          <a:xfrm>
            <a:off x="2536825" y="4728846"/>
            <a:ext cx="946728" cy="408623"/>
          </a:xfrm>
          <a:prstGeom prst="roundRect">
            <a:avLst>
              <a:gd name="adj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sz="1800"/>
              <a:t>(9, Jeff)</a:t>
            </a:r>
          </a:p>
        </p:txBody>
      </p:sp>
      <p:sp>
        <p:nvSpPr>
          <p:cNvPr id="112670" name="AutoShape 30"/>
          <p:cNvSpPr>
            <a:spLocks noChangeArrowheads="1"/>
          </p:cNvSpPr>
          <p:nvPr/>
        </p:nvSpPr>
        <p:spPr bwMode="auto">
          <a:xfrm>
            <a:off x="5892801" y="4728846"/>
            <a:ext cx="1087425" cy="408623"/>
          </a:xfrm>
          <a:prstGeom prst="roundRect">
            <a:avLst>
              <a:gd name="adj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sz="1800"/>
              <a:t>(7, Anna)</a:t>
            </a:r>
          </a:p>
        </p:txBody>
      </p:sp>
      <p:sp>
        <p:nvSpPr>
          <p:cNvPr id="11284" name="Freeform 36"/>
          <p:cNvSpPr>
            <a:spLocks/>
          </p:cNvSpPr>
          <p:nvPr/>
        </p:nvSpPr>
        <p:spPr bwMode="auto">
          <a:xfrm>
            <a:off x="8058151" y="4543426"/>
            <a:ext cx="1038225" cy="341313"/>
          </a:xfrm>
          <a:custGeom>
            <a:avLst/>
            <a:gdLst>
              <a:gd name="T0" fmla="*/ 0 w 654"/>
              <a:gd name="T1" fmla="*/ 219075 h 215"/>
              <a:gd name="T2" fmla="*/ 790575 w 654"/>
              <a:gd name="T3" fmla="*/ 304800 h 215"/>
              <a:gd name="T4" fmla="*/ 1038225 w 654"/>
              <a:gd name="T5" fmla="*/ 0 h 215"/>
              <a:gd name="T6" fmla="*/ 0 60000 65536"/>
              <a:gd name="T7" fmla="*/ 0 60000 65536"/>
              <a:gd name="T8" fmla="*/ 0 60000 65536"/>
              <a:gd name="T9" fmla="*/ 0 w 654"/>
              <a:gd name="T10" fmla="*/ 0 h 215"/>
              <a:gd name="T11" fmla="*/ 654 w 654"/>
              <a:gd name="T12" fmla="*/ 215 h 21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54" h="215">
                <a:moveTo>
                  <a:pt x="0" y="138"/>
                </a:moveTo>
                <a:cubicBezTo>
                  <a:pt x="83" y="147"/>
                  <a:pt x="389" y="215"/>
                  <a:pt x="498" y="192"/>
                </a:cubicBezTo>
                <a:cubicBezTo>
                  <a:pt x="607" y="169"/>
                  <a:pt x="622" y="40"/>
                  <a:pt x="65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11285" name="Freeform 37"/>
          <p:cNvSpPr>
            <a:spLocks/>
          </p:cNvSpPr>
          <p:nvPr/>
        </p:nvSpPr>
        <p:spPr bwMode="auto">
          <a:xfrm flipH="1">
            <a:off x="3724276" y="4535488"/>
            <a:ext cx="1038225" cy="341312"/>
          </a:xfrm>
          <a:custGeom>
            <a:avLst/>
            <a:gdLst>
              <a:gd name="T0" fmla="*/ 0 w 654"/>
              <a:gd name="T1" fmla="*/ 219075 h 215"/>
              <a:gd name="T2" fmla="*/ 790575 w 654"/>
              <a:gd name="T3" fmla="*/ 304800 h 215"/>
              <a:gd name="T4" fmla="*/ 1038225 w 654"/>
              <a:gd name="T5" fmla="*/ 0 h 215"/>
              <a:gd name="T6" fmla="*/ 0 60000 65536"/>
              <a:gd name="T7" fmla="*/ 0 60000 65536"/>
              <a:gd name="T8" fmla="*/ 0 60000 65536"/>
              <a:gd name="T9" fmla="*/ 0 w 654"/>
              <a:gd name="T10" fmla="*/ 0 h 215"/>
              <a:gd name="T11" fmla="*/ 654 w 654"/>
              <a:gd name="T12" fmla="*/ 215 h 21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54" h="215">
                <a:moveTo>
                  <a:pt x="0" y="138"/>
                </a:moveTo>
                <a:cubicBezTo>
                  <a:pt x="83" y="147"/>
                  <a:pt x="389" y="215"/>
                  <a:pt x="498" y="192"/>
                </a:cubicBezTo>
                <a:cubicBezTo>
                  <a:pt x="607" y="169"/>
                  <a:pt x="622" y="40"/>
                  <a:pt x="65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11286" name="Freeform 38"/>
          <p:cNvSpPr>
            <a:spLocks/>
          </p:cNvSpPr>
          <p:nvPr/>
        </p:nvSpPr>
        <p:spPr bwMode="auto">
          <a:xfrm flipH="1">
            <a:off x="3019426" y="5145088"/>
            <a:ext cx="1038225" cy="341312"/>
          </a:xfrm>
          <a:custGeom>
            <a:avLst/>
            <a:gdLst>
              <a:gd name="T0" fmla="*/ 0 w 654"/>
              <a:gd name="T1" fmla="*/ 219075 h 215"/>
              <a:gd name="T2" fmla="*/ 790575 w 654"/>
              <a:gd name="T3" fmla="*/ 304800 h 215"/>
              <a:gd name="T4" fmla="*/ 1038225 w 654"/>
              <a:gd name="T5" fmla="*/ 0 h 215"/>
              <a:gd name="T6" fmla="*/ 0 60000 65536"/>
              <a:gd name="T7" fmla="*/ 0 60000 65536"/>
              <a:gd name="T8" fmla="*/ 0 60000 65536"/>
              <a:gd name="T9" fmla="*/ 0 w 654"/>
              <a:gd name="T10" fmla="*/ 0 h 215"/>
              <a:gd name="T11" fmla="*/ 654 w 654"/>
              <a:gd name="T12" fmla="*/ 215 h 21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54" h="215">
                <a:moveTo>
                  <a:pt x="0" y="138"/>
                </a:moveTo>
                <a:cubicBezTo>
                  <a:pt x="83" y="147"/>
                  <a:pt x="389" y="215"/>
                  <a:pt x="498" y="192"/>
                </a:cubicBezTo>
                <a:cubicBezTo>
                  <a:pt x="607" y="169"/>
                  <a:pt x="622" y="40"/>
                  <a:pt x="65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11287" name="Freeform 39"/>
          <p:cNvSpPr>
            <a:spLocks/>
          </p:cNvSpPr>
          <p:nvPr/>
        </p:nvSpPr>
        <p:spPr bwMode="auto">
          <a:xfrm>
            <a:off x="6524626" y="3924301"/>
            <a:ext cx="1038225" cy="341313"/>
          </a:xfrm>
          <a:custGeom>
            <a:avLst/>
            <a:gdLst>
              <a:gd name="T0" fmla="*/ 0 w 654"/>
              <a:gd name="T1" fmla="*/ 219075 h 215"/>
              <a:gd name="T2" fmla="*/ 790575 w 654"/>
              <a:gd name="T3" fmla="*/ 304800 h 215"/>
              <a:gd name="T4" fmla="*/ 1038225 w 654"/>
              <a:gd name="T5" fmla="*/ 0 h 215"/>
              <a:gd name="T6" fmla="*/ 0 60000 65536"/>
              <a:gd name="T7" fmla="*/ 0 60000 65536"/>
              <a:gd name="T8" fmla="*/ 0 60000 65536"/>
              <a:gd name="T9" fmla="*/ 0 w 654"/>
              <a:gd name="T10" fmla="*/ 0 h 215"/>
              <a:gd name="T11" fmla="*/ 654 w 654"/>
              <a:gd name="T12" fmla="*/ 215 h 21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54" h="215">
                <a:moveTo>
                  <a:pt x="0" y="138"/>
                </a:moveTo>
                <a:cubicBezTo>
                  <a:pt x="83" y="147"/>
                  <a:pt x="389" y="215"/>
                  <a:pt x="498" y="192"/>
                </a:cubicBezTo>
                <a:cubicBezTo>
                  <a:pt x="607" y="169"/>
                  <a:pt x="622" y="40"/>
                  <a:pt x="65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11288" name="Freeform 40"/>
          <p:cNvSpPr>
            <a:spLocks/>
          </p:cNvSpPr>
          <p:nvPr/>
        </p:nvSpPr>
        <p:spPr bwMode="auto">
          <a:xfrm>
            <a:off x="5476876" y="5153026"/>
            <a:ext cx="1038225" cy="341313"/>
          </a:xfrm>
          <a:custGeom>
            <a:avLst/>
            <a:gdLst>
              <a:gd name="T0" fmla="*/ 0 w 654"/>
              <a:gd name="T1" fmla="*/ 219075 h 215"/>
              <a:gd name="T2" fmla="*/ 790575 w 654"/>
              <a:gd name="T3" fmla="*/ 304800 h 215"/>
              <a:gd name="T4" fmla="*/ 1038225 w 654"/>
              <a:gd name="T5" fmla="*/ 0 h 215"/>
              <a:gd name="T6" fmla="*/ 0 60000 65536"/>
              <a:gd name="T7" fmla="*/ 0 60000 65536"/>
              <a:gd name="T8" fmla="*/ 0 60000 65536"/>
              <a:gd name="T9" fmla="*/ 0 w 654"/>
              <a:gd name="T10" fmla="*/ 0 h 215"/>
              <a:gd name="T11" fmla="*/ 654 w 654"/>
              <a:gd name="T12" fmla="*/ 215 h 21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54" h="215">
                <a:moveTo>
                  <a:pt x="0" y="138"/>
                </a:moveTo>
                <a:cubicBezTo>
                  <a:pt x="83" y="147"/>
                  <a:pt x="389" y="215"/>
                  <a:pt x="498" y="192"/>
                </a:cubicBezTo>
                <a:cubicBezTo>
                  <a:pt x="607" y="169"/>
                  <a:pt x="622" y="40"/>
                  <a:pt x="65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61241010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dirty="0" smtClean="0"/>
              <a:t>After Insert – </a:t>
            </a:r>
            <a:r>
              <a:rPr lang="en-US" altLang="lv-LV" dirty="0" err="1" smtClean="0"/>
              <a:t>Upheap</a:t>
            </a:r>
            <a:r>
              <a:rPr lang="en-US" altLang="lv-LV" dirty="0" smtClean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7315200" y="1752600"/>
            <a:ext cx="4267200" cy="4724400"/>
          </a:xfrm>
        </p:spPr>
        <p:txBody>
          <a:bodyPr/>
          <a:lstStyle/>
          <a:p>
            <a:pPr eaLnBrk="1" hangingPunct="1"/>
            <a:r>
              <a:rPr lang="en-US" altLang="lv-LV" sz="2000" dirty="0"/>
              <a:t>After the insertion of a new key </a:t>
            </a:r>
            <a:r>
              <a:rPr lang="en-US" altLang="lv-LV" sz="2000" b="1" i="1" dirty="0">
                <a:latin typeface="Times New Roman" panose="02020603050405020304" pitchFamily="18" charset="0"/>
              </a:rPr>
              <a:t>k</a:t>
            </a:r>
            <a:r>
              <a:rPr lang="en-US" altLang="lv-LV" sz="2000" dirty="0"/>
              <a:t>, the heap-order property may be violated</a:t>
            </a:r>
          </a:p>
          <a:p>
            <a:pPr eaLnBrk="1" hangingPunct="1"/>
            <a:r>
              <a:rPr lang="en-US" altLang="lv-LV" sz="2000" dirty="0"/>
              <a:t>Algorithm </a:t>
            </a:r>
            <a:r>
              <a:rPr lang="en-US" altLang="lv-LV" sz="2000" dirty="0" err="1"/>
              <a:t>upheap</a:t>
            </a:r>
            <a:r>
              <a:rPr lang="en-US" altLang="lv-LV" sz="2000" dirty="0"/>
              <a:t> restores the heap-order property by swapping </a:t>
            </a:r>
            <a:r>
              <a:rPr lang="en-US" altLang="lv-LV" sz="2000" b="1" i="1" dirty="0">
                <a:latin typeface="Times New Roman" panose="02020603050405020304" pitchFamily="18" charset="0"/>
              </a:rPr>
              <a:t>k</a:t>
            </a:r>
            <a:r>
              <a:rPr lang="en-US" altLang="lv-LV" sz="2000" dirty="0"/>
              <a:t> along an upward path from the insertion node</a:t>
            </a:r>
          </a:p>
          <a:p>
            <a:pPr eaLnBrk="1" hangingPunct="1"/>
            <a:r>
              <a:rPr lang="en-US" altLang="lv-LV" sz="2000" dirty="0" err="1"/>
              <a:t>Upheap</a:t>
            </a:r>
            <a:r>
              <a:rPr lang="en-US" altLang="lv-LV" sz="2000" dirty="0"/>
              <a:t> terminates when the key </a:t>
            </a:r>
            <a:r>
              <a:rPr lang="en-US" altLang="lv-LV" sz="2000" b="1" i="1" dirty="0">
                <a:latin typeface="Times New Roman" panose="02020603050405020304" pitchFamily="18" charset="0"/>
              </a:rPr>
              <a:t>k</a:t>
            </a:r>
            <a:r>
              <a:rPr lang="en-US" altLang="lv-LV" sz="2000" dirty="0"/>
              <a:t> reaches the root or a node whose parent has a key smaller than or equal to </a:t>
            </a:r>
            <a:r>
              <a:rPr lang="en-US" altLang="lv-LV" sz="2000" b="1" i="1" dirty="0">
                <a:latin typeface="Times New Roman" panose="02020603050405020304" pitchFamily="18" charset="0"/>
              </a:rPr>
              <a:t>k</a:t>
            </a:r>
            <a:r>
              <a:rPr lang="en-US" altLang="lv-LV" sz="2000" dirty="0"/>
              <a:t> </a:t>
            </a:r>
          </a:p>
          <a:p>
            <a:pPr eaLnBrk="1" hangingPunct="1"/>
            <a:r>
              <a:rPr lang="en-US" altLang="lv-LV" sz="2000" dirty="0"/>
              <a:t>Since a heap has height </a:t>
            </a:r>
            <a:r>
              <a:rPr lang="en-US" altLang="lv-LV" sz="2000" b="1" i="1" dirty="0">
                <a:latin typeface="Times New Roman" panose="02020603050405020304" pitchFamily="18" charset="0"/>
              </a:rPr>
              <a:t>O</a:t>
            </a:r>
            <a:r>
              <a:rPr lang="en-US" altLang="lv-LV" sz="2000" dirty="0">
                <a:latin typeface="Times New Roman" panose="02020603050405020304" pitchFamily="18" charset="0"/>
              </a:rPr>
              <a:t>(log </a:t>
            </a:r>
            <a:r>
              <a:rPr lang="en-US" altLang="lv-LV" sz="2000" b="1" i="1" dirty="0">
                <a:latin typeface="Times New Roman" panose="02020603050405020304" pitchFamily="18" charset="0"/>
              </a:rPr>
              <a:t>n</a:t>
            </a:r>
            <a:r>
              <a:rPr lang="en-US" altLang="lv-LV" sz="2000" dirty="0">
                <a:latin typeface="Times New Roman" panose="02020603050405020304" pitchFamily="18" charset="0"/>
              </a:rPr>
              <a:t>)</a:t>
            </a:r>
            <a:r>
              <a:rPr lang="en-US" altLang="lv-LV" sz="2000" dirty="0"/>
              <a:t>, </a:t>
            </a:r>
            <a:r>
              <a:rPr lang="en-US" altLang="lv-LV" sz="2000" dirty="0" err="1"/>
              <a:t>upheap</a:t>
            </a:r>
            <a:r>
              <a:rPr lang="en-US" altLang="lv-LV" sz="2000" dirty="0"/>
              <a:t> runs in </a:t>
            </a:r>
            <a:r>
              <a:rPr lang="en-US" altLang="lv-LV" sz="2000" b="1" i="1" dirty="0">
                <a:latin typeface="Times New Roman" panose="02020603050405020304" pitchFamily="18" charset="0"/>
              </a:rPr>
              <a:t>O</a:t>
            </a:r>
            <a:r>
              <a:rPr lang="en-US" altLang="lv-LV" sz="2000" dirty="0">
                <a:latin typeface="Times New Roman" panose="02020603050405020304" pitchFamily="18" charset="0"/>
              </a:rPr>
              <a:t>(log </a:t>
            </a:r>
            <a:r>
              <a:rPr lang="en-US" altLang="lv-LV" sz="2000" b="1" i="1" dirty="0">
                <a:latin typeface="Times New Roman" panose="02020603050405020304" pitchFamily="18" charset="0"/>
              </a:rPr>
              <a:t>n</a:t>
            </a:r>
            <a:r>
              <a:rPr lang="en-US" altLang="lv-LV" sz="2000" dirty="0">
                <a:latin typeface="Times New Roman" panose="02020603050405020304" pitchFamily="18" charset="0"/>
              </a:rPr>
              <a:t>)</a:t>
            </a:r>
            <a:r>
              <a:rPr lang="en-US" altLang="lv-LV" sz="2000" dirty="0"/>
              <a:t> time</a:t>
            </a:r>
          </a:p>
          <a:p>
            <a:endParaRPr lang="lv-LV" sz="2000" dirty="0"/>
          </a:p>
        </p:txBody>
      </p:sp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799" y="1962150"/>
            <a:ext cx="6141465" cy="421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32616815"/>
      </p:ext>
    </p:extLst>
  </p:cSld>
  <p:clrMapOvr>
    <a:masterClrMapping/>
  </p:clrMapOvr>
  <p:transition spd="slow">
    <p:wip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dirty="0" smtClean="0"/>
              <a:t>After Removal – </a:t>
            </a:r>
            <a:r>
              <a:rPr lang="en-US" altLang="lv-LV" dirty="0" err="1" smtClean="0"/>
              <a:t>Downheap</a:t>
            </a:r>
            <a:r>
              <a:rPr lang="en-US" altLang="lv-LV" dirty="0" smtClean="0"/>
              <a:t> 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7620000" y="1752600"/>
            <a:ext cx="3962400" cy="4572000"/>
          </a:xfrm>
        </p:spPr>
        <p:txBody>
          <a:bodyPr/>
          <a:lstStyle/>
          <a:p>
            <a:pPr eaLnBrk="1" hangingPunct="1"/>
            <a:r>
              <a:rPr lang="en-US" altLang="lv-LV" sz="2000" dirty="0"/>
              <a:t>After replacing the root key with the key </a:t>
            </a:r>
            <a:r>
              <a:rPr lang="en-US" altLang="lv-LV" sz="2000" b="1" i="1" dirty="0">
                <a:latin typeface="Times New Roman" panose="02020603050405020304" pitchFamily="18" charset="0"/>
              </a:rPr>
              <a:t>k</a:t>
            </a:r>
            <a:r>
              <a:rPr lang="en-US" altLang="lv-LV" sz="2000" dirty="0"/>
              <a:t> of the last node, the heap-order property may be violated</a:t>
            </a:r>
          </a:p>
          <a:p>
            <a:pPr eaLnBrk="1" hangingPunct="1"/>
            <a:r>
              <a:rPr lang="en-US" altLang="lv-LV" sz="2000" dirty="0"/>
              <a:t>Algorithm </a:t>
            </a:r>
            <a:r>
              <a:rPr lang="en-US" altLang="lv-LV" sz="2000" dirty="0" err="1"/>
              <a:t>downheap</a:t>
            </a:r>
            <a:r>
              <a:rPr lang="en-US" altLang="lv-LV" sz="2000" dirty="0"/>
              <a:t> restores the heap-order property by swapping key </a:t>
            </a:r>
            <a:r>
              <a:rPr lang="en-US" altLang="lv-LV" sz="2000" b="1" i="1" dirty="0">
                <a:latin typeface="Times New Roman" panose="02020603050405020304" pitchFamily="18" charset="0"/>
              </a:rPr>
              <a:t>k</a:t>
            </a:r>
            <a:r>
              <a:rPr lang="en-US" altLang="lv-LV" sz="2000" dirty="0"/>
              <a:t> along a downward path from the root</a:t>
            </a:r>
          </a:p>
          <a:p>
            <a:pPr eaLnBrk="1" hangingPunct="1"/>
            <a:r>
              <a:rPr lang="en-US" altLang="lv-LV" sz="2000" dirty="0" err="1"/>
              <a:t>Upheap</a:t>
            </a:r>
            <a:r>
              <a:rPr lang="en-US" altLang="lv-LV" sz="2000" dirty="0"/>
              <a:t> terminates when key </a:t>
            </a:r>
            <a:r>
              <a:rPr lang="en-US" altLang="lv-LV" sz="2000" b="1" i="1" dirty="0">
                <a:latin typeface="Times New Roman" panose="02020603050405020304" pitchFamily="18" charset="0"/>
              </a:rPr>
              <a:t>k</a:t>
            </a:r>
            <a:r>
              <a:rPr lang="en-US" altLang="lv-LV" sz="2000" dirty="0"/>
              <a:t> reaches a leaf or a node whose children have keys greater than or equal to </a:t>
            </a:r>
            <a:r>
              <a:rPr lang="en-US" altLang="lv-LV" sz="2000" b="1" i="1" dirty="0">
                <a:latin typeface="Times New Roman" panose="02020603050405020304" pitchFamily="18" charset="0"/>
              </a:rPr>
              <a:t>k</a:t>
            </a:r>
            <a:r>
              <a:rPr lang="en-US" altLang="lv-LV" sz="2000" dirty="0"/>
              <a:t> </a:t>
            </a:r>
          </a:p>
          <a:p>
            <a:pPr eaLnBrk="1" hangingPunct="1"/>
            <a:r>
              <a:rPr lang="en-US" altLang="lv-LV" sz="2000" dirty="0"/>
              <a:t>Since a heap has height </a:t>
            </a:r>
            <a:r>
              <a:rPr lang="en-US" altLang="lv-LV" sz="2000" b="1" i="1" dirty="0">
                <a:latin typeface="Times New Roman" panose="02020603050405020304" pitchFamily="18" charset="0"/>
              </a:rPr>
              <a:t>O</a:t>
            </a:r>
            <a:r>
              <a:rPr lang="en-US" altLang="lv-LV" sz="2000" dirty="0">
                <a:latin typeface="Times New Roman" panose="02020603050405020304" pitchFamily="18" charset="0"/>
              </a:rPr>
              <a:t>(log </a:t>
            </a:r>
            <a:r>
              <a:rPr lang="en-US" altLang="lv-LV" sz="2000" b="1" i="1" dirty="0">
                <a:latin typeface="Times New Roman" panose="02020603050405020304" pitchFamily="18" charset="0"/>
              </a:rPr>
              <a:t>n</a:t>
            </a:r>
            <a:r>
              <a:rPr lang="en-US" altLang="lv-LV" sz="2000" dirty="0">
                <a:latin typeface="Times New Roman" panose="02020603050405020304" pitchFamily="18" charset="0"/>
              </a:rPr>
              <a:t>)</a:t>
            </a:r>
            <a:r>
              <a:rPr lang="en-US" altLang="lv-LV" sz="2000" dirty="0"/>
              <a:t>, </a:t>
            </a:r>
            <a:r>
              <a:rPr lang="en-US" altLang="lv-LV" sz="2000" dirty="0" err="1"/>
              <a:t>downheap</a:t>
            </a:r>
            <a:r>
              <a:rPr lang="en-US" altLang="lv-LV" sz="2000" dirty="0"/>
              <a:t> runs in </a:t>
            </a:r>
            <a:r>
              <a:rPr lang="en-US" altLang="lv-LV" sz="2000" b="1" i="1" dirty="0">
                <a:latin typeface="Times New Roman" panose="02020603050405020304" pitchFamily="18" charset="0"/>
              </a:rPr>
              <a:t>O</a:t>
            </a:r>
            <a:r>
              <a:rPr lang="en-US" altLang="lv-LV" sz="2000" dirty="0">
                <a:latin typeface="Times New Roman" panose="02020603050405020304" pitchFamily="18" charset="0"/>
              </a:rPr>
              <a:t>(log </a:t>
            </a:r>
            <a:r>
              <a:rPr lang="en-US" altLang="lv-LV" sz="2000" b="1" i="1" dirty="0">
                <a:latin typeface="Times New Roman" panose="02020603050405020304" pitchFamily="18" charset="0"/>
              </a:rPr>
              <a:t>n</a:t>
            </a:r>
            <a:r>
              <a:rPr lang="en-US" altLang="lv-LV" sz="2000" dirty="0">
                <a:latin typeface="Times New Roman" panose="02020603050405020304" pitchFamily="18" charset="0"/>
              </a:rPr>
              <a:t>)</a:t>
            </a:r>
            <a:r>
              <a:rPr lang="en-US" altLang="lv-LV" sz="2000" dirty="0"/>
              <a:t> time</a:t>
            </a:r>
          </a:p>
          <a:p>
            <a:endParaRPr lang="lv-LV" sz="2000" dirty="0"/>
          </a:p>
        </p:txBody>
      </p:sp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3237" y="1905000"/>
            <a:ext cx="6350576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18630646"/>
      </p:ext>
    </p:extLst>
  </p:cSld>
  <p:clrMapOvr>
    <a:masterClrMapping/>
  </p:clrMapOvr>
  <p:transition spd="slow">
    <p:wip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Location-Aware Entries</a:t>
            </a:r>
          </a:p>
        </p:txBody>
      </p:sp>
      <p:sp>
        <p:nvSpPr>
          <p:cNvPr id="922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eaLnBrk="1" hangingPunct="1"/>
            <a:r>
              <a:rPr lang="en-US" altLang="lv-LV" dirty="0" smtClean="0"/>
              <a:t>Operations </a:t>
            </a:r>
            <a:r>
              <a:rPr lang="en-US" altLang="lv-LV" dirty="0"/>
              <a:t>remove(p) and </a:t>
            </a:r>
            <a:r>
              <a:rPr lang="en-US" altLang="lv-LV" dirty="0" smtClean="0"/>
              <a:t>replace(p) need </a:t>
            </a:r>
            <a:r>
              <a:rPr lang="en-US" altLang="lv-LV" dirty="0"/>
              <a:t>fast ways of locating an entry p in a priority </a:t>
            </a:r>
            <a:r>
              <a:rPr lang="en-US" altLang="lv-LV" dirty="0" smtClean="0"/>
              <a:t>queue.</a:t>
            </a:r>
            <a:endParaRPr lang="en-US" altLang="lv-LV" dirty="0"/>
          </a:p>
          <a:p>
            <a:pPr eaLnBrk="1" hangingPunct="1">
              <a:lnSpc>
                <a:spcPct val="90000"/>
              </a:lnSpc>
            </a:pPr>
            <a:r>
              <a:rPr lang="en-US" altLang="lv-LV" sz="2800" b="1" dirty="0" smtClean="0"/>
              <a:t>A </a:t>
            </a:r>
            <a:r>
              <a:rPr lang="en-US" altLang="lv-LV" sz="2800" b="1" dirty="0" err="1" smtClean="0"/>
              <a:t>locat</a:t>
            </a:r>
            <a:r>
              <a:rPr lang="lv-LV" altLang="lv-LV" sz="2800" b="1" dirty="0" smtClean="0"/>
              <a:t>ion</a:t>
            </a:r>
            <a:r>
              <a:rPr lang="en-US" altLang="lv-LV" sz="2800" b="1" dirty="0" smtClean="0"/>
              <a:t>-aware entry</a:t>
            </a:r>
            <a:r>
              <a:rPr lang="lv-LV" altLang="lv-LV" b="1" dirty="0"/>
              <a:t> </a:t>
            </a:r>
            <a:r>
              <a:rPr lang="lv-LV" altLang="lv-LV" b="1" dirty="0" smtClean="0"/>
              <a:t>– </a:t>
            </a:r>
            <a:r>
              <a:rPr lang="lv-LV" altLang="lv-LV" dirty="0" smtClean="0"/>
              <a:t>can look it up after it has been inserted into a tree.</a:t>
            </a:r>
            <a:endParaRPr lang="en-US" altLang="lv-LV" sz="2800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6604000" y="1752600"/>
            <a:ext cx="4978400" cy="227943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lv-LV" dirty="0" smtClean="0">
                <a:solidFill>
                  <a:schemeClr val="tx2"/>
                </a:solidFill>
              </a:rPr>
              <a:t>Since </a:t>
            </a:r>
            <a:r>
              <a:rPr lang="en-US" altLang="lv-LV" dirty="0">
                <a:solidFill>
                  <a:schemeClr val="tx2"/>
                </a:solidFill>
              </a:rPr>
              <a:t>entries are created and returned from the data structure itself, it can return location-aware entries, thereby making future updates easier</a:t>
            </a:r>
            <a:endParaRPr lang="en-US" altLang="lv-LV" dirty="0"/>
          </a:p>
          <a:p>
            <a:endParaRPr lang="lv-LV" dirty="0"/>
          </a:p>
        </p:txBody>
      </p:sp>
      <p:grpSp>
        <p:nvGrpSpPr>
          <p:cNvPr id="3" name="Group 2"/>
          <p:cNvGrpSpPr/>
          <p:nvPr/>
        </p:nvGrpSpPr>
        <p:grpSpPr>
          <a:xfrm>
            <a:off x="1524000" y="4834947"/>
            <a:ext cx="5343736" cy="1510154"/>
            <a:chOff x="2149476" y="4191001"/>
            <a:chExt cx="7924896" cy="2239596"/>
          </a:xfrm>
        </p:grpSpPr>
        <p:sp>
          <p:nvSpPr>
            <p:cNvPr id="6" name="Rectangle 64"/>
            <p:cNvSpPr>
              <a:spLocks noChangeArrowheads="1"/>
            </p:cNvSpPr>
            <p:nvPr/>
          </p:nvSpPr>
          <p:spPr bwMode="auto">
            <a:xfrm>
              <a:off x="3429000" y="4648200"/>
              <a:ext cx="304800" cy="30480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 sz="1400"/>
            </a:p>
          </p:txBody>
        </p:sp>
        <p:sp>
          <p:nvSpPr>
            <p:cNvPr id="7" name="Rectangle 65"/>
            <p:cNvSpPr>
              <a:spLocks noChangeArrowheads="1"/>
            </p:cNvSpPr>
            <p:nvPr/>
          </p:nvSpPr>
          <p:spPr bwMode="auto">
            <a:xfrm>
              <a:off x="3733800" y="4648200"/>
              <a:ext cx="304800" cy="30480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 sz="1400"/>
            </a:p>
          </p:txBody>
        </p:sp>
        <p:sp>
          <p:nvSpPr>
            <p:cNvPr id="8" name="Rectangle 66"/>
            <p:cNvSpPr>
              <a:spLocks noChangeArrowheads="1"/>
            </p:cNvSpPr>
            <p:nvPr/>
          </p:nvSpPr>
          <p:spPr bwMode="auto">
            <a:xfrm>
              <a:off x="4038600" y="4648200"/>
              <a:ext cx="304800" cy="30480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 sz="1400"/>
            </a:p>
          </p:txBody>
        </p:sp>
        <p:sp>
          <p:nvSpPr>
            <p:cNvPr id="9" name="Freeform 67"/>
            <p:cNvSpPr>
              <a:spLocks/>
            </p:cNvSpPr>
            <p:nvPr/>
          </p:nvSpPr>
          <p:spPr bwMode="auto">
            <a:xfrm>
              <a:off x="4191000" y="4662488"/>
              <a:ext cx="762000" cy="139700"/>
            </a:xfrm>
            <a:custGeom>
              <a:avLst/>
              <a:gdLst>
                <a:gd name="T0" fmla="*/ 0 w 480"/>
                <a:gd name="T1" fmla="*/ 138113 h 88"/>
                <a:gd name="T2" fmla="*/ 376238 w 480"/>
                <a:gd name="T3" fmla="*/ 0 h 88"/>
                <a:gd name="T4" fmla="*/ 762000 w 480"/>
                <a:gd name="T5" fmla="*/ 139700 h 88"/>
                <a:gd name="T6" fmla="*/ 0 60000 65536"/>
                <a:gd name="T7" fmla="*/ 0 60000 65536"/>
                <a:gd name="T8" fmla="*/ 0 60000 65536"/>
                <a:gd name="T9" fmla="*/ 0 w 480"/>
                <a:gd name="T10" fmla="*/ 0 h 88"/>
                <a:gd name="T11" fmla="*/ 480 w 480"/>
                <a:gd name="T12" fmla="*/ 88 h 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0" h="88">
                  <a:moveTo>
                    <a:pt x="0" y="87"/>
                  </a:moveTo>
                  <a:cubicBezTo>
                    <a:pt x="39" y="73"/>
                    <a:pt x="157" y="0"/>
                    <a:pt x="237" y="0"/>
                  </a:cubicBezTo>
                  <a:cubicBezTo>
                    <a:pt x="317" y="0"/>
                    <a:pt x="430" y="70"/>
                    <a:pt x="480" y="88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oval" w="sm" len="sm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lv-LV" sz="1400"/>
            </a:p>
          </p:txBody>
        </p:sp>
        <p:sp>
          <p:nvSpPr>
            <p:cNvPr id="10" name="Rectangle 68"/>
            <p:cNvSpPr>
              <a:spLocks noChangeArrowheads="1"/>
            </p:cNvSpPr>
            <p:nvPr/>
          </p:nvSpPr>
          <p:spPr bwMode="auto">
            <a:xfrm>
              <a:off x="4953000" y="4648200"/>
              <a:ext cx="304800" cy="30480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 sz="1400"/>
            </a:p>
          </p:txBody>
        </p:sp>
        <p:sp>
          <p:nvSpPr>
            <p:cNvPr id="11" name="Rectangle 69"/>
            <p:cNvSpPr>
              <a:spLocks noChangeArrowheads="1"/>
            </p:cNvSpPr>
            <p:nvPr/>
          </p:nvSpPr>
          <p:spPr bwMode="auto">
            <a:xfrm>
              <a:off x="5257800" y="4648200"/>
              <a:ext cx="304800" cy="30480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 sz="1400"/>
            </a:p>
          </p:txBody>
        </p:sp>
        <p:sp>
          <p:nvSpPr>
            <p:cNvPr id="12" name="Rectangle 70"/>
            <p:cNvSpPr>
              <a:spLocks noChangeArrowheads="1"/>
            </p:cNvSpPr>
            <p:nvPr/>
          </p:nvSpPr>
          <p:spPr bwMode="auto">
            <a:xfrm>
              <a:off x="5562600" y="4648200"/>
              <a:ext cx="304800" cy="30480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 sz="1400"/>
            </a:p>
          </p:txBody>
        </p:sp>
        <p:sp>
          <p:nvSpPr>
            <p:cNvPr id="13" name="Freeform 71"/>
            <p:cNvSpPr>
              <a:spLocks/>
            </p:cNvSpPr>
            <p:nvPr/>
          </p:nvSpPr>
          <p:spPr bwMode="auto">
            <a:xfrm>
              <a:off x="5715000" y="4662488"/>
              <a:ext cx="762000" cy="139700"/>
            </a:xfrm>
            <a:custGeom>
              <a:avLst/>
              <a:gdLst>
                <a:gd name="T0" fmla="*/ 0 w 480"/>
                <a:gd name="T1" fmla="*/ 138113 h 88"/>
                <a:gd name="T2" fmla="*/ 376238 w 480"/>
                <a:gd name="T3" fmla="*/ 0 h 88"/>
                <a:gd name="T4" fmla="*/ 762000 w 480"/>
                <a:gd name="T5" fmla="*/ 139700 h 88"/>
                <a:gd name="T6" fmla="*/ 0 60000 65536"/>
                <a:gd name="T7" fmla="*/ 0 60000 65536"/>
                <a:gd name="T8" fmla="*/ 0 60000 65536"/>
                <a:gd name="T9" fmla="*/ 0 w 480"/>
                <a:gd name="T10" fmla="*/ 0 h 88"/>
                <a:gd name="T11" fmla="*/ 480 w 480"/>
                <a:gd name="T12" fmla="*/ 88 h 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0" h="88">
                  <a:moveTo>
                    <a:pt x="0" y="87"/>
                  </a:moveTo>
                  <a:cubicBezTo>
                    <a:pt x="39" y="73"/>
                    <a:pt x="157" y="0"/>
                    <a:pt x="237" y="0"/>
                  </a:cubicBezTo>
                  <a:cubicBezTo>
                    <a:pt x="317" y="0"/>
                    <a:pt x="430" y="70"/>
                    <a:pt x="480" y="88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oval" w="sm" len="sm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lv-LV" sz="1400"/>
            </a:p>
          </p:txBody>
        </p:sp>
        <p:sp>
          <p:nvSpPr>
            <p:cNvPr id="14" name="Rectangle 72"/>
            <p:cNvSpPr>
              <a:spLocks noChangeArrowheads="1"/>
            </p:cNvSpPr>
            <p:nvPr/>
          </p:nvSpPr>
          <p:spPr bwMode="auto">
            <a:xfrm>
              <a:off x="6477000" y="4648200"/>
              <a:ext cx="304800" cy="30480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 sz="1400"/>
            </a:p>
          </p:txBody>
        </p:sp>
        <p:sp>
          <p:nvSpPr>
            <p:cNvPr id="15" name="Rectangle 73"/>
            <p:cNvSpPr>
              <a:spLocks noChangeArrowheads="1"/>
            </p:cNvSpPr>
            <p:nvPr/>
          </p:nvSpPr>
          <p:spPr bwMode="auto">
            <a:xfrm>
              <a:off x="6781800" y="4648200"/>
              <a:ext cx="304800" cy="30480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 sz="1400"/>
            </a:p>
          </p:txBody>
        </p:sp>
        <p:sp>
          <p:nvSpPr>
            <p:cNvPr id="16" name="Rectangle 74"/>
            <p:cNvSpPr>
              <a:spLocks noChangeArrowheads="1"/>
            </p:cNvSpPr>
            <p:nvPr/>
          </p:nvSpPr>
          <p:spPr bwMode="auto">
            <a:xfrm>
              <a:off x="7086600" y="4648200"/>
              <a:ext cx="304800" cy="30480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 sz="1400"/>
            </a:p>
          </p:txBody>
        </p:sp>
        <p:sp>
          <p:nvSpPr>
            <p:cNvPr id="17" name="Freeform 75"/>
            <p:cNvSpPr>
              <a:spLocks/>
            </p:cNvSpPr>
            <p:nvPr/>
          </p:nvSpPr>
          <p:spPr bwMode="auto">
            <a:xfrm>
              <a:off x="7239000" y="4662488"/>
              <a:ext cx="762000" cy="139700"/>
            </a:xfrm>
            <a:custGeom>
              <a:avLst/>
              <a:gdLst>
                <a:gd name="T0" fmla="*/ 0 w 480"/>
                <a:gd name="T1" fmla="*/ 138113 h 88"/>
                <a:gd name="T2" fmla="*/ 376238 w 480"/>
                <a:gd name="T3" fmla="*/ 0 h 88"/>
                <a:gd name="T4" fmla="*/ 762000 w 480"/>
                <a:gd name="T5" fmla="*/ 139700 h 88"/>
                <a:gd name="T6" fmla="*/ 0 60000 65536"/>
                <a:gd name="T7" fmla="*/ 0 60000 65536"/>
                <a:gd name="T8" fmla="*/ 0 60000 65536"/>
                <a:gd name="T9" fmla="*/ 0 w 480"/>
                <a:gd name="T10" fmla="*/ 0 h 88"/>
                <a:gd name="T11" fmla="*/ 480 w 480"/>
                <a:gd name="T12" fmla="*/ 88 h 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0" h="88">
                  <a:moveTo>
                    <a:pt x="0" y="87"/>
                  </a:moveTo>
                  <a:cubicBezTo>
                    <a:pt x="39" y="73"/>
                    <a:pt x="157" y="0"/>
                    <a:pt x="237" y="0"/>
                  </a:cubicBezTo>
                  <a:cubicBezTo>
                    <a:pt x="317" y="0"/>
                    <a:pt x="430" y="70"/>
                    <a:pt x="480" y="88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oval" w="sm" len="sm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lv-LV" sz="1400"/>
            </a:p>
          </p:txBody>
        </p:sp>
        <p:sp>
          <p:nvSpPr>
            <p:cNvPr id="18" name="Rectangle 76"/>
            <p:cNvSpPr>
              <a:spLocks noChangeArrowheads="1"/>
            </p:cNvSpPr>
            <p:nvPr/>
          </p:nvSpPr>
          <p:spPr bwMode="auto">
            <a:xfrm>
              <a:off x="8001000" y="4648200"/>
              <a:ext cx="304800" cy="30480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 sz="1400"/>
            </a:p>
          </p:txBody>
        </p:sp>
        <p:sp>
          <p:nvSpPr>
            <p:cNvPr id="19" name="Rectangle 77"/>
            <p:cNvSpPr>
              <a:spLocks noChangeArrowheads="1"/>
            </p:cNvSpPr>
            <p:nvPr/>
          </p:nvSpPr>
          <p:spPr bwMode="auto">
            <a:xfrm>
              <a:off x="8305800" y="4648200"/>
              <a:ext cx="304800" cy="30480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 sz="1400"/>
            </a:p>
          </p:txBody>
        </p:sp>
        <p:sp>
          <p:nvSpPr>
            <p:cNvPr id="20" name="Rectangle 78"/>
            <p:cNvSpPr>
              <a:spLocks noChangeArrowheads="1"/>
            </p:cNvSpPr>
            <p:nvPr/>
          </p:nvSpPr>
          <p:spPr bwMode="auto">
            <a:xfrm>
              <a:off x="8610600" y="4648200"/>
              <a:ext cx="304800" cy="30480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 sz="1400"/>
            </a:p>
          </p:txBody>
        </p:sp>
        <p:sp>
          <p:nvSpPr>
            <p:cNvPr id="21" name="Freeform 79"/>
            <p:cNvSpPr>
              <a:spLocks/>
            </p:cNvSpPr>
            <p:nvPr/>
          </p:nvSpPr>
          <p:spPr bwMode="auto">
            <a:xfrm rot="10800000">
              <a:off x="4343400" y="4814888"/>
              <a:ext cx="762000" cy="139700"/>
            </a:xfrm>
            <a:custGeom>
              <a:avLst/>
              <a:gdLst>
                <a:gd name="T0" fmla="*/ 0 w 480"/>
                <a:gd name="T1" fmla="*/ 138113 h 88"/>
                <a:gd name="T2" fmla="*/ 376238 w 480"/>
                <a:gd name="T3" fmla="*/ 0 h 88"/>
                <a:gd name="T4" fmla="*/ 762000 w 480"/>
                <a:gd name="T5" fmla="*/ 139700 h 88"/>
                <a:gd name="T6" fmla="*/ 0 60000 65536"/>
                <a:gd name="T7" fmla="*/ 0 60000 65536"/>
                <a:gd name="T8" fmla="*/ 0 60000 65536"/>
                <a:gd name="T9" fmla="*/ 0 w 480"/>
                <a:gd name="T10" fmla="*/ 0 h 88"/>
                <a:gd name="T11" fmla="*/ 480 w 480"/>
                <a:gd name="T12" fmla="*/ 88 h 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0" h="88">
                  <a:moveTo>
                    <a:pt x="0" y="87"/>
                  </a:moveTo>
                  <a:cubicBezTo>
                    <a:pt x="39" y="73"/>
                    <a:pt x="157" y="0"/>
                    <a:pt x="237" y="0"/>
                  </a:cubicBezTo>
                  <a:cubicBezTo>
                    <a:pt x="317" y="0"/>
                    <a:pt x="430" y="70"/>
                    <a:pt x="480" y="88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oval" w="sm" len="sm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lv-LV" sz="1400"/>
            </a:p>
          </p:txBody>
        </p:sp>
        <p:sp>
          <p:nvSpPr>
            <p:cNvPr id="22" name="Freeform 80"/>
            <p:cNvSpPr>
              <a:spLocks/>
            </p:cNvSpPr>
            <p:nvPr/>
          </p:nvSpPr>
          <p:spPr bwMode="auto">
            <a:xfrm rot="10800000">
              <a:off x="5867400" y="4814888"/>
              <a:ext cx="762000" cy="139700"/>
            </a:xfrm>
            <a:custGeom>
              <a:avLst/>
              <a:gdLst>
                <a:gd name="T0" fmla="*/ 0 w 480"/>
                <a:gd name="T1" fmla="*/ 138113 h 88"/>
                <a:gd name="T2" fmla="*/ 376238 w 480"/>
                <a:gd name="T3" fmla="*/ 0 h 88"/>
                <a:gd name="T4" fmla="*/ 762000 w 480"/>
                <a:gd name="T5" fmla="*/ 139700 h 88"/>
                <a:gd name="T6" fmla="*/ 0 60000 65536"/>
                <a:gd name="T7" fmla="*/ 0 60000 65536"/>
                <a:gd name="T8" fmla="*/ 0 60000 65536"/>
                <a:gd name="T9" fmla="*/ 0 w 480"/>
                <a:gd name="T10" fmla="*/ 0 h 88"/>
                <a:gd name="T11" fmla="*/ 480 w 480"/>
                <a:gd name="T12" fmla="*/ 88 h 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0" h="88">
                  <a:moveTo>
                    <a:pt x="0" y="87"/>
                  </a:moveTo>
                  <a:cubicBezTo>
                    <a:pt x="39" y="73"/>
                    <a:pt x="157" y="0"/>
                    <a:pt x="237" y="0"/>
                  </a:cubicBezTo>
                  <a:cubicBezTo>
                    <a:pt x="317" y="0"/>
                    <a:pt x="430" y="70"/>
                    <a:pt x="480" y="88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oval" w="sm" len="sm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lv-LV" sz="1400"/>
            </a:p>
          </p:txBody>
        </p:sp>
        <p:sp>
          <p:nvSpPr>
            <p:cNvPr id="23" name="Freeform 81"/>
            <p:cNvSpPr>
              <a:spLocks/>
            </p:cNvSpPr>
            <p:nvPr/>
          </p:nvSpPr>
          <p:spPr bwMode="auto">
            <a:xfrm rot="10800000">
              <a:off x="7391400" y="4814888"/>
              <a:ext cx="762000" cy="139700"/>
            </a:xfrm>
            <a:custGeom>
              <a:avLst/>
              <a:gdLst>
                <a:gd name="T0" fmla="*/ 0 w 480"/>
                <a:gd name="T1" fmla="*/ 138113 h 88"/>
                <a:gd name="T2" fmla="*/ 376238 w 480"/>
                <a:gd name="T3" fmla="*/ 0 h 88"/>
                <a:gd name="T4" fmla="*/ 762000 w 480"/>
                <a:gd name="T5" fmla="*/ 139700 h 88"/>
                <a:gd name="T6" fmla="*/ 0 60000 65536"/>
                <a:gd name="T7" fmla="*/ 0 60000 65536"/>
                <a:gd name="T8" fmla="*/ 0 60000 65536"/>
                <a:gd name="T9" fmla="*/ 0 w 480"/>
                <a:gd name="T10" fmla="*/ 0 h 88"/>
                <a:gd name="T11" fmla="*/ 480 w 480"/>
                <a:gd name="T12" fmla="*/ 88 h 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0" h="88">
                  <a:moveTo>
                    <a:pt x="0" y="87"/>
                  </a:moveTo>
                  <a:cubicBezTo>
                    <a:pt x="39" y="73"/>
                    <a:pt x="157" y="0"/>
                    <a:pt x="237" y="0"/>
                  </a:cubicBezTo>
                  <a:cubicBezTo>
                    <a:pt x="317" y="0"/>
                    <a:pt x="430" y="70"/>
                    <a:pt x="480" y="88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oval" w="sm" len="sm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lv-LV" sz="1400"/>
            </a:p>
          </p:txBody>
        </p:sp>
        <p:sp>
          <p:nvSpPr>
            <p:cNvPr id="24" name="Freeform 82"/>
            <p:cNvSpPr>
              <a:spLocks/>
            </p:cNvSpPr>
            <p:nvPr/>
          </p:nvSpPr>
          <p:spPr bwMode="auto">
            <a:xfrm>
              <a:off x="3813176" y="4800600"/>
              <a:ext cx="168275" cy="552450"/>
            </a:xfrm>
            <a:custGeom>
              <a:avLst/>
              <a:gdLst>
                <a:gd name="T0" fmla="*/ 73025 w 106"/>
                <a:gd name="T1" fmla="*/ 0 h 348"/>
                <a:gd name="T2" fmla="*/ 15875 w 106"/>
                <a:gd name="T3" fmla="*/ 295275 h 348"/>
                <a:gd name="T4" fmla="*/ 168275 w 106"/>
                <a:gd name="T5" fmla="*/ 552450 h 348"/>
                <a:gd name="T6" fmla="*/ 0 60000 65536"/>
                <a:gd name="T7" fmla="*/ 0 60000 65536"/>
                <a:gd name="T8" fmla="*/ 0 60000 65536"/>
                <a:gd name="T9" fmla="*/ 0 w 106"/>
                <a:gd name="T10" fmla="*/ 0 h 348"/>
                <a:gd name="T11" fmla="*/ 106 w 106"/>
                <a:gd name="T12" fmla="*/ 348 h 3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6" h="348">
                  <a:moveTo>
                    <a:pt x="46" y="0"/>
                  </a:moveTo>
                  <a:cubicBezTo>
                    <a:pt x="40" y="31"/>
                    <a:pt x="0" y="128"/>
                    <a:pt x="10" y="186"/>
                  </a:cubicBezTo>
                  <a:cubicBezTo>
                    <a:pt x="20" y="244"/>
                    <a:pt x="86" y="314"/>
                    <a:pt x="106" y="348"/>
                  </a:cubicBezTo>
                </a:path>
              </a:pathLst>
            </a:custGeom>
            <a:noFill/>
            <a:ln w="19050" cmpd="sng">
              <a:solidFill>
                <a:schemeClr val="tx2"/>
              </a:solidFill>
              <a:round/>
              <a:headEnd type="oval" w="sm" len="sm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lv-LV" sz="1400"/>
            </a:p>
          </p:txBody>
        </p:sp>
        <p:sp>
          <p:nvSpPr>
            <p:cNvPr id="25" name="Freeform 83"/>
            <p:cNvSpPr>
              <a:spLocks/>
            </p:cNvSpPr>
            <p:nvPr/>
          </p:nvSpPr>
          <p:spPr bwMode="auto">
            <a:xfrm>
              <a:off x="5334001" y="4800600"/>
              <a:ext cx="168275" cy="552450"/>
            </a:xfrm>
            <a:custGeom>
              <a:avLst/>
              <a:gdLst>
                <a:gd name="T0" fmla="*/ 73025 w 106"/>
                <a:gd name="T1" fmla="*/ 0 h 348"/>
                <a:gd name="T2" fmla="*/ 15875 w 106"/>
                <a:gd name="T3" fmla="*/ 295275 h 348"/>
                <a:gd name="T4" fmla="*/ 168275 w 106"/>
                <a:gd name="T5" fmla="*/ 552450 h 348"/>
                <a:gd name="T6" fmla="*/ 0 60000 65536"/>
                <a:gd name="T7" fmla="*/ 0 60000 65536"/>
                <a:gd name="T8" fmla="*/ 0 60000 65536"/>
                <a:gd name="T9" fmla="*/ 0 w 106"/>
                <a:gd name="T10" fmla="*/ 0 h 348"/>
                <a:gd name="T11" fmla="*/ 106 w 106"/>
                <a:gd name="T12" fmla="*/ 348 h 3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6" h="348">
                  <a:moveTo>
                    <a:pt x="46" y="0"/>
                  </a:moveTo>
                  <a:cubicBezTo>
                    <a:pt x="40" y="31"/>
                    <a:pt x="0" y="128"/>
                    <a:pt x="10" y="186"/>
                  </a:cubicBezTo>
                  <a:cubicBezTo>
                    <a:pt x="20" y="244"/>
                    <a:pt x="86" y="314"/>
                    <a:pt x="106" y="348"/>
                  </a:cubicBezTo>
                </a:path>
              </a:pathLst>
            </a:custGeom>
            <a:noFill/>
            <a:ln w="19050" cmpd="sng">
              <a:solidFill>
                <a:schemeClr val="tx2"/>
              </a:solidFill>
              <a:round/>
              <a:headEnd type="oval" w="sm" len="sm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lv-LV" sz="1400"/>
            </a:p>
          </p:txBody>
        </p:sp>
        <p:sp>
          <p:nvSpPr>
            <p:cNvPr id="26" name="Freeform 84"/>
            <p:cNvSpPr>
              <a:spLocks/>
            </p:cNvSpPr>
            <p:nvPr/>
          </p:nvSpPr>
          <p:spPr bwMode="auto">
            <a:xfrm>
              <a:off x="6854826" y="4800600"/>
              <a:ext cx="168275" cy="552450"/>
            </a:xfrm>
            <a:custGeom>
              <a:avLst/>
              <a:gdLst>
                <a:gd name="T0" fmla="*/ 73025 w 106"/>
                <a:gd name="T1" fmla="*/ 0 h 348"/>
                <a:gd name="T2" fmla="*/ 15875 w 106"/>
                <a:gd name="T3" fmla="*/ 295275 h 348"/>
                <a:gd name="T4" fmla="*/ 168275 w 106"/>
                <a:gd name="T5" fmla="*/ 552450 h 348"/>
                <a:gd name="T6" fmla="*/ 0 60000 65536"/>
                <a:gd name="T7" fmla="*/ 0 60000 65536"/>
                <a:gd name="T8" fmla="*/ 0 60000 65536"/>
                <a:gd name="T9" fmla="*/ 0 w 106"/>
                <a:gd name="T10" fmla="*/ 0 h 348"/>
                <a:gd name="T11" fmla="*/ 106 w 106"/>
                <a:gd name="T12" fmla="*/ 348 h 3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6" h="348">
                  <a:moveTo>
                    <a:pt x="46" y="0"/>
                  </a:moveTo>
                  <a:cubicBezTo>
                    <a:pt x="40" y="31"/>
                    <a:pt x="0" y="128"/>
                    <a:pt x="10" y="186"/>
                  </a:cubicBezTo>
                  <a:cubicBezTo>
                    <a:pt x="20" y="244"/>
                    <a:pt x="86" y="314"/>
                    <a:pt x="106" y="348"/>
                  </a:cubicBezTo>
                </a:path>
              </a:pathLst>
            </a:custGeom>
            <a:noFill/>
            <a:ln w="19050" cmpd="sng">
              <a:solidFill>
                <a:schemeClr val="tx2"/>
              </a:solidFill>
              <a:round/>
              <a:headEnd type="oval" w="sm" len="sm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lv-LV" sz="1400"/>
            </a:p>
          </p:txBody>
        </p:sp>
        <p:sp>
          <p:nvSpPr>
            <p:cNvPr id="27" name="Freeform 85"/>
            <p:cNvSpPr>
              <a:spLocks/>
            </p:cNvSpPr>
            <p:nvPr/>
          </p:nvSpPr>
          <p:spPr bwMode="auto">
            <a:xfrm>
              <a:off x="8375651" y="4800600"/>
              <a:ext cx="168275" cy="552450"/>
            </a:xfrm>
            <a:custGeom>
              <a:avLst/>
              <a:gdLst>
                <a:gd name="T0" fmla="*/ 73025 w 106"/>
                <a:gd name="T1" fmla="*/ 0 h 348"/>
                <a:gd name="T2" fmla="*/ 15875 w 106"/>
                <a:gd name="T3" fmla="*/ 295275 h 348"/>
                <a:gd name="T4" fmla="*/ 168275 w 106"/>
                <a:gd name="T5" fmla="*/ 552450 h 348"/>
                <a:gd name="T6" fmla="*/ 0 60000 65536"/>
                <a:gd name="T7" fmla="*/ 0 60000 65536"/>
                <a:gd name="T8" fmla="*/ 0 60000 65536"/>
                <a:gd name="T9" fmla="*/ 0 w 106"/>
                <a:gd name="T10" fmla="*/ 0 h 348"/>
                <a:gd name="T11" fmla="*/ 106 w 106"/>
                <a:gd name="T12" fmla="*/ 348 h 3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6" h="348">
                  <a:moveTo>
                    <a:pt x="46" y="0"/>
                  </a:moveTo>
                  <a:cubicBezTo>
                    <a:pt x="40" y="31"/>
                    <a:pt x="0" y="128"/>
                    <a:pt x="10" y="186"/>
                  </a:cubicBezTo>
                  <a:cubicBezTo>
                    <a:pt x="20" y="244"/>
                    <a:pt x="86" y="314"/>
                    <a:pt x="106" y="348"/>
                  </a:cubicBezTo>
                </a:path>
              </a:pathLst>
            </a:custGeom>
            <a:noFill/>
            <a:ln w="19050" cmpd="sng">
              <a:solidFill>
                <a:schemeClr val="tx2"/>
              </a:solidFill>
              <a:round/>
              <a:headEnd type="oval" w="sm" len="sm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lv-LV" sz="1400"/>
            </a:p>
          </p:txBody>
        </p:sp>
        <p:sp>
          <p:nvSpPr>
            <p:cNvPr id="28" name="Rectangle 90"/>
            <p:cNvSpPr>
              <a:spLocks noChangeArrowheads="1"/>
            </p:cNvSpPr>
            <p:nvPr/>
          </p:nvSpPr>
          <p:spPr bwMode="auto">
            <a:xfrm>
              <a:off x="9525000" y="4648200"/>
              <a:ext cx="304800" cy="30480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 sz="1400"/>
            </a:p>
          </p:txBody>
        </p:sp>
        <p:sp>
          <p:nvSpPr>
            <p:cNvPr id="29" name="Rectangle 91"/>
            <p:cNvSpPr>
              <a:spLocks noChangeArrowheads="1"/>
            </p:cNvSpPr>
            <p:nvPr/>
          </p:nvSpPr>
          <p:spPr bwMode="auto">
            <a:xfrm>
              <a:off x="2514600" y="4648200"/>
              <a:ext cx="304800" cy="30480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 sz="1400"/>
            </a:p>
          </p:txBody>
        </p:sp>
        <p:sp>
          <p:nvSpPr>
            <p:cNvPr id="30" name="Freeform 92"/>
            <p:cNvSpPr>
              <a:spLocks/>
            </p:cNvSpPr>
            <p:nvPr/>
          </p:nvSpPr>
          <p:spPr bwMode="auto">
            <a:xfrm>
              <a:off x="8763000" y="4648200"/>
              <a:ext cx="762000" cy="139700"/>
            </a:xfrm>
            <a:custGeom>
              <a:avLst/>
              <a:gdLst>
                <a:gd name="T0" fmla="*/ 0 w 480"/>
                <a:gd name="T1" fmla="*/ 138113 h 88"/>
                <a:gd name="T2" fmla="*/ 376238 w 480"/>
                <a:gd name="T3" fmla="*/ 0 h 88"/>
                <a:gd name="T4" fmla="*/ 762000 w 480"/>
                <a:gd name="T5" fmla="*/ 139700 h 88"/>
                <a:gd name="T6" fmla="*/ 0 60000 65536"/>
                <a:gd name="T7" fmla="*/ 0 60000 65536"/>
                <a:gd name="T8" fmla="*/ 0 60000 65536"/>
                <a:gd name="T9" fmla="*/ 0 w 480"/>
                <a:gd name="T10" fmla="*/ 0 h 88"/>
                <a:gd name="T11" fmla="*/ 480 w 480"/>
                <a:gd name="T12" fmla="*/ 88 h 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0" h="88">
                  <a:moveTo>
                    <a:pt x="0" y="87"/>
                  </a:moveTo>
                  <a:cubicBezTo>
                    <a:pt x="39" y="73"/>
                    <a:pt x="157" y="0"/>
                    <a:pt x="237" y="0"/>
                  </a:cubicBezTo>
                  <a:cubicBezTo>
                    <a:pt x="317" y="0"/>
                    <a:pt x="430" y="70"/>
                    <a:pt x="480" y="88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oval" w="sm" len="sm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lv-LV" sz="1400"/>
            </a:p>
          </p:txBody>
        </p:sp>
        <p:sp>
          <p:nvSpPr>
            <p:cNvPr id="31" name="Freeform 93"/>
            <p:cNvSpPr>
              <a:spLocks/>
            </p:cNvSpPr>
            <p:nvPr/>
          </p:nvSpPr>
          <p:spPr bwMode="auto">
            <a:xfrm rot="10800000">
              <a:off x="8915400" y="4800600"/>
              <a:ext cx="762000" cy="139700"/>
            </a:xfrm>
            <a:custGeom>
              <a:avLst/>
              <a:gdLst>
                <a:gd name="T0" fmla="*/ 0 w 480"/>
                <a:gd name="T1" fmla="*/ 138113 h 88"/>
                <a:gd name="T2" fmla="*/ 376238 w 480"/>
                <a:gd name="T3" fmla="*/ 0 h 88"/>
                <a:gd name="T4" fmla="*/ 762000 w 480"/>
                <a:gd name="T5" fmla="*/ 139700 h 88"/>
                <a:gd name="T6" fmla="*/ 0 60000 65536"/>
                <a:gd name="T7" fmla="*/ 0 60000 65536"/>
                <a:gd name="T8" fmla="*/ 0 60000 65536"/>
                <a:gd name="T9" fmla="*/ 0 w 480"/>
                <a:gd name="T10" fmla="*/ 0 h 88"/>
                <a:gd name="T11" fmla="*/ 480 w 480"/>
                <a:gd name="T12" fmla="*/ 88 h 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0" h="88">
                  <a:moveTo>
                    <a:pt x="0" y="87"/>
                  </a:moveTo>
                  <a:cubicBezTo>
                    <a:pt x="39" y="73"/>
                    <a:pt x="157" y="0"/>
                    <a:pt x="237" y="0"/>
                  </a:cubicBezTo>
                  <a:cubicBezTo>
                    <a:pt x="317" y="0"/>
                    <a:pt x="430" y="70"/>
                    <a:pt x="480" y="88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oval" w="sm" len="sm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lv-LV" sz="1400"/>
            </a:p>
          </p:txBody>
        </p:sp>
        <p:sp>
          <p:nvSpPr>
            <p:cNvPr id="32" name="Freeform 94"/>
            <p:cNvSpPr>
              <a:spLocks/>
            </p:cNvSpPr>
            <p:nvPr/>
          </p:nvSpPr>
          <p:spPr bwMode="auto">
            <a:xfrm>
              <a:off x="2667000" y="4648200"/>
              <a:ext cx="762000" cy="139700"/>
            </a:xfrm>
            <a:custGeom>
              <a:avLst/>
              <a:gdLst>
                <a:gd name="T0" fmla="*/ 0 w 480"/>
                <a:gd name="T1" fmla="*/ 138113 h 88"/>
                <a:gd name="T2" fmla="*/ 376238 w 480"/>
                <a:gd name="T3" fmla="*/ 0 h 88"/>
                <a:gd name="T4" fmla="*/ 762000 w 480"/>
                <a:gd name="T5" fmla="*/ 139700 h 88"/>
                <a:gd name="T6" fmla="*/ 0 60000 65536"/>
                <a:gd name="T7" fmla="*/ 0 60000 65536"/>
                <a:gd name="T8" fmla="*/ 0 60000 65536"/>
                <a:gd name="T9" fmla="*/ 0 w 480"/>
                <a:gd name="T10" fmla="*/ 0 h 88"/>
                <a:gd name="T11" fmla="*/ 480 w 480"/>
                <a:gd name="T12" fmla="*/ 88 h 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0" h="88">
                  <a:moveTo>
                    <a:pt x="0" y="87"/>
                  </a:moveTo>
                  <a:cubicBezTo>
                    <a:pt x="39" y="73"/>
                    <a:pt x="157" y="0"/>
                    <a:pt x="237" y="0"/>
                  </a:cubicBezTo>
                  <a:cubicBezTo>
                    <a:pt x="317" y="0"/>
                    <a:pt x="430" y="70"/>
                    <a:pt x="480" y="88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oval" w="sm" len="sm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lv-LV" sz="1400"/>
            </a:p>
          </p:txBody>
        </p:sp>
        <p:sp>
          <p:nvSpPr>
            <p:cNvPr id="33" name="Freeform 95"/>
            <p:cNvSpPr>
              <a:spLocks/>
            </p:cNvSpPr>
            <p:nvPr/>
          </p:nvSpPr>
          <p:spPr bwMode="auto">
            <a:xfrm rot="10800000">
              <a:off x="2819400" y="4800600"/>
              <a:ext cx="762000" cy="139700"/>
            </a:xfrm>
            <a:custGeom>
              <a:avLst/>
              <a:gdLst>
                <a:gd name="T0" fmla="*/ 0 w 480"/>
                <a:gd name="T1" fmla="*/ 138113 h 88"/>
                <a:gd name="T2" fmla="*/ 376238 w 480"/>
                <a:gd name="T3" fmla="*/ 0 h 88"/>
                <a:gd name="T4" fmla="*/ 762000 w 480"/>
                <a:gd name="T5" fmla="*/ 139700 h 88"/>
                <a:gd name="T6" fmla="*/ 0 60000 65536"/>
                <a:gd name="T7" fmla="*/ 0 60000 65536"/>
                <a:gd name="T8" fmla="*/ 0 60000 65536"/>
                <a:gd name="T9" fmla="*/ 0 w 480"/>
                <a:gd name="T10" fmla="*/ 0 h 88"/>
                <a:gd name="T11" fmla="*/ 480 w 480"/>
                <a:gd name="T12" fmla="*/ 88 h 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0" h="88">
                  <a:moveTo>
                    <a:pt x="0" y="87"/>
                  </a:moveTo>
                  <a:cubicBezTo>
                    <a:pt x="39" y="73"/>
                    <a:pt x="157" y="0"/>
                    <a:pt x="237" y="0"/>
                  </a:cubicBezTo>
                  <a:cubicBezTo>
                    <a:pt x="317" y="0"/>
                    <a:pt x="430" y="70"/>
                    <a:pt x="480" y="88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oval" w="sm" len="sm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lv-LV" sz="1400"/>
            </a:p>
          </p:txBody>
        </p:sp>
        <p:sp>
          <p:nvSpPr>
            <p:cNvPr id="34" name="Text Box 96"/>
            <p:cNvSpPr txBox="1">
              <a:spLocks noChangeArrowheads="1"/>
            </p:cNvSpPr>
            <p:nvPr/>
          </p:nvSpPr>
          <p:spPr bwMode="auto">
            <a:xfrm>
              <a:off x="9217025" y="4191001"/>
              <a:ext cx="857347" cy="4107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200"/>
                <a:t>trailer</a:t>
              </a:r>
            </a:p>
          </p:txBody>
        </p:sp>
        <p:sp>
          <p:nvSpPr>
            <p:cNvPr id="35" name="Text Box 97"/>
            <p:cNvSpPr txBox="1">
              <a:spLocks noChangeArrowheads="1"/>
            </p:cNvSpPr>
            <p:nvPr/>
          </p:nvSpPr>
          <p:spPr bwMode="auto">
            <a:xfrm>
              <a:off x="2149476" y="4267200"/>
              <a:ext cx="972789" cy="4107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200"/>
                <a:t>header</a:t>
              </a:r>
            </a:p>
          </p:txBody>
        </p:sp>
        <p:sp>
          <p:nvSpPr>
            <p:cNvPr id="36" name="AutoShape 98"/>
            <p:cNvSpPr>
              <a:spLocks noChangeArrowheads="1"/>
            </p:cNvSpPr>
            <p:nvPr/>
          </p:nvSpPr>
          <p:spPr bwMode="auto">
            <a:xfrm>
              <a:off x="3200400" y="4267200"/>
              <a:ext cx="5867400" cy="83820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 sz="1400"/>
            </a:p>
          </p:txBody>
        </p:sp>
        <p:sp>
          <p:nvSpPr>
            <p:cNvPr id="37" name="Text Box 99"/>
            <p:cNvSpPr txBox="1">
              <a:spLocks noChangeArrowheads="1"/>
            </p:cNvSpPr>
            <p:nvPr/>
          </p:nvSpPr>
          <p:spPr bwMode="auto">
            <a:xfrm>
              <a:off x="7135814" y="4251326"/>
              <a:ext cx="1850485" cy="4107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200"/>
                <a:t>nodes/positions</a:t>
              </a:r>
            </a:p>
          </p:txBody>
        </p:sp>
        <p:sp>
          <p:nvSpPr>
            <p:cNvPr id="38" name="AutoShape 100"/>
            <p:cNvSpPr>
              <a:spLocks noChangeArrowheads="1"/>
            </p:cNvSpPr>
            <p:nvPr/>
          </p:nvSpPr>
          <p:spPr bwMode="auto">
            <a:xfrm>
              <a:off x="3429000" y="5257800"/>
              <a:ext cx="5638800" cy="114300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2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 sz="1400"/>
            </a:p>
          </p:txBody>
        </p:sp>
        <p:sp>
          <p:nvSpPr>
            <p:cNvPr id="39" name="Text Box 101"/>
            <p:cNvSpPr txBox="1">
              <a:spLocks noChangeArrowheads="1"/>
            </p:cNvSpPr>
            <p:nvPr/>
          </p:nvSpPr>
          <p:spPr bwMode="auto">
            <a:xfrm>
              <a:off x="8001000" y="6019801"/>
              <a:ext cx="958525" cy="4107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200">
                  <a:solidFill>
                    <a:schemeClr val="tx2"/>
                  </a:solidFill>
                </a:rPr>
                <a:t>entries</a:t>
              </a:r>
            </a:p>
          </p:txBody>
        </p:sp>
        <p:grpSp>
          <p:nvGrpSpPr>
            <p:cNvPr id="40" name="Group 106"/>
            <p:cNvGrpSpPr>
              <a:grpSpLocks/>
            </p:cNvGrpSpPr>
            <p:nvPr/>
          </p:nvGrpSpPr>
          <p:grpSpPr bwMode="auto">
            <a:xfrm>
              <a:off x="3657600" y="5365750"/>
              <a:ext cx="685800" cy="577850"/>
              <a:chOff x="3000" y="1152"/>
              <a:chExt cx="672" cy="480"/>
            </a:xfrm>
          </p:grpSpPr>
          <p:sp>
            <p:nvSpPr>
              <p:cNvPr id="41" name="AutoShape 107"/>
              <p:cNvSpPr>
                <a:spLocks noChangeArrowheads="1"/>
              </p:cNvSpPr>
              <p:nvPr/>
            </p:nvSpPr>
            <p:spPr bwMode="auto">
              <a:xfrm>
                <a:off x="3000" y="1152"/>
                <a:ext cx="672" cy="480"/>
              </a:xfrm>
              <a:prstGeom prst="roundRect">
                <a:avLst>
                  <a:gd name="adj" fmla="val 16667"/>
                </a:avLst>
              </a:prstGeom>
              <a:solidFill>
                <a:srgbClr val="F8F0D0"/>
              </a:solidFill>
              <a:ln w="1905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lv-LV" altLang="lv-LV" sz="1400"/>
              </a:p>
            </p:txBody>
          </p:sp>
          <p:sp>
            <p:nvSpPr>
              <p:cNvPr id="42" name="Line 108"/>
              <p:cNvSpPr>
                <a:spLocks noChangeShapeType="1"/>
              </p:cNvSpPr>
              <p:nvPr/>
            </p:nvSpPr>
            <p:spPr bwMode="auto">
              <a:xfrm>
                <a:off x="3000" y="1440"/>
                <a:ext cx="672" cy="0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lv-LV" sz="1400"/>
              </a:p>
            </p:txBody>
          </p:sp>
          <p:sp>
            <p:nvSpPr>
              <p:cNvPr id="43" name="Line 109"/>
              <p:cNvSpPr>
                <a:spLocks noChangeShapeType="1"/>
              </p:cNvSpPr>
              <p:nvPr/>
            </p:nvSpPr>
            <p:spPr bwMode="auto">
              <a:xfrm>
                <a:off x="3336" y="1152"/>
                <a:ext cx="0" cy="288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lv-LV" sz="1400"/>
              </a:p>
            </p:txBody>
          </p:sp>
        </p:grpSp>
        <p:sp>
          <p:nvSpPr>
            <p:cNvPr id="44" name="Text Box 110"/>
            <p:cNvSpPr txBox="1">
              <a:spLocks noChangeArrowheads="1"/>
            </p:cNvSpPr>
            <p:nvPr/>
          </p:nvSpPr>
          <p:spPr bwMode="auto">
            <a:xfrm>
              <a:off x="3703638" y="5349875"/>
              <a:ext cx="387974" cy="4107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200">
                  <a:latin typeface="Times New Roman" panose="02020603050405020304" pitchFamily="18" charset="0"/>
                  <a:sym typeface="Symbol" panose="05050102010706020507" pitchFamily="18" charset="2"/>
                </a:rPr>
                <a:t>2</a:t>
              </a:r>
            </a:p>
          </p:txBody>
        </p:sp>
        <p:sp>
          <p:nvSpPr>
            <p:cNvPr id="45" name="Text Box 111"/>
            <p:cNvSpPr txBox="1">
              <a:spLocks noChangeArrowheads="1"/>
            </p:cNvSpPr>
            <p:nvPr/>
          </p:nvSpPr>
          <p:spPr bwMode="auto">
            <a:xfrm>
              <a:off x="3992562" y="5348288"/>
              <a:ext cx="376089" cy="4107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200" b="1" i="1">
                  <a:latin typeface="Times New Roman" panose="02020603050405020304" pitchFamily="18" charset="0"/>
                  <a:sym typeface="Symbol" panose="05050102010706020507" pitchFamily="18" charset="2"/>
                </a:rPr>
                <a:t>c</a:t>
              </a:r>
            </a:p>
          </p:txBody>
        </p:sp>
        <p:grpSp>
          <p:nvGrpSpPr>
            <p:cNvPr id="46" name="Group 112"/>
            <p:cNvGrpSpPr>
              <a:grpSpLocks/>
            </p:cNvGrpSpPr>
            <p:nvPr/>
          </p:nvGrpSpPr>
          <p:grpSpPr bwMode="auto">
            <a:xfrm>
              <a:off x="5257800" y="5365750"/>
              <a:ext cx="685800" cy="577850"/>
              <a:chOff x="3000" y="1152"/>
              <a:chExt cx="672" cy="480"/>
            </a:xfrm>
          </p:grpSpPr>
          <p:sp>
            <p:nvSpPr>
              <p:cNvPr id="47" name="AutoShape 113"/>
              <p:cNvSpPr>
                <a:spLocks noChangeArrowheads="1"/>
              </p:cNvSpPr>
              <p:nvPr/>
            </p:nvSpPr>
            <p:spPr bwMode="auto">
              <a:xfrm>
                <a:off x="3000" y="1152"/>
                <a:ext cx="672" cy="480"/>
              </a:xfrm>
              <a:prstGeom prst="roundRect">
                <a:avLst>
                  <a:gd name="adj" fmla="val 16667"/>
                </a:avLst>
              </a:prstGeom>
              <a:solidFill>
                <a:srgbClr val="F8F0D0"/>
              </a:solidFill>
              <a:ln w="1905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lv-LV" altLang="lv-LV" sz="1400"/>
              </a:p>
            </p:txBody>
          </p:sp>
          <p:sp>
            <p:nvSpPr>
              <p:cNvPr id="48" name="Line 114"/>
              <p:cNvSpPr>
                <a:spLocks noChangeShapeType="1"/>
              </p:cNvSpPr>
              <p:nvPr/>
            </p:nvSpPr>
            <p:spPr bwMode="auto">
              <a:xfrm>
                <a:off x="3000" y="1440"/>
                <a:ext cx="672" cy="0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lv-LV" sz="1400"/>
              </a:p>
            </p:txBody>
          </p:sp>
          <p:sp>
            <p:nvSpPr>
              <p:cNvPr id="49" name="Line 115"/>
              <p:cNvSpPr>
                <a:spLocks noChangeShapeType="1"/>
              </p:cNvSpPr>
              <p:nvPr/>
            </p:nvSpPr>
            <p:spPr bwMode="auto">
              <a:xfrm>
                <a:off x="3336" y="1152"/>
                <a:ext cx="0" cy="288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lv-LV" sz="1400"/>
              </a:p>
            </p:txBody>
          </p:sp>
        </p:grpSp>
        <p:sp>
          <p:nvSpPr>
            <p:cNvPr id="50" name="Text Box 116"/>
            <p:cNvSpPr txBox="1">
              <a:spLocks noChangeArrowheads="1"/>
            </p:cNvSpPr>
            <p:nvPr/>
          </p:nvSpPr>
          <p:spPr bwMode="auto">
            <a:xfrm>
              <a:off x="5303838" y="5349875"/>
              <a:ext cx="387974" cy="4107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200">
                  <a:latin typeface="Times New Roman" panose="02020603050405020304" pitchFamily="18" charset="0"/>
                  <a:sym typeface="Symbol" panose="05050102010706020507" pitchFamily="18" charset="2"/>
                </a:rPr>
                <a:t>4</a:t>
              </a:r>
            </a:p>
          </p:txBody>
        </p:sp>
        <p:sp>
          <p:nvSpPr>
            <p:cNvPr id="51" name="Text Box 117"/>
            <p:cNvSpPr txBox="1">
              <a:spLocks noChangeArrowheads="1"/>
            </p:cNvSpPr>
            <p:nvPr/>
          </p:nvSpPr>
          <p:spPr bwMode="auto">
            <a:xfrm>
              <a:off x="5592763" y="5348288"/>
              <a:ext cx="376089" cy="4107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200" b="1" i="1">
                  <a:latin typeface="Times New Roman" panose="02020603050405020304" pitchFamily="18" charset="0"/>
                  <a:sym typeface="Symbol" panose="05050102010706020507" pitchFamily="18" charset="2"/>
                </a:rPr>
                <a:t>c</a:t>
              </a:r>
            </a:p>
          </p:txBody>
        </p:sp>
        <p:grpSp>
          <p:nvGrpSpPr>
            <p:cNvPr id="52" name="Group 118"/>
            <p:cNvGrpSpPr>
              <a:grpSpLocks/>
            </p:cNvGrpSpPr>
            <p:nvPr/>
          </p:nvGrpSpPr>
          <p:grpSpPr bwMode="auto">
            <a:xfrm>
              <a:off x="6705600" y="5351463"/>
              <a:ext cx="685800" cy="577850"/>
              <a:chOff x="3000" y="1152"/>
              <a:chExt cx="672" cy="480"/>
            </a:xfrm>
          </p:grpSpPr>
          <p:sp>
            <p:nvSpPr>
              <p:cNvPr id="53" name="AutoShape 119"/>
              <p:cNvSpPr>
                <a:spLocks noChangeArrowheads="1"/>
              </p:cNvSpPr>
              <p:nvPr/>
            </p:nvSpPr>
            <p:spPr bwMode="auto">
              <a:xfrm>
                <a:off x="3000" y="1152"/>
                <a:ext cx="672" cy="480"/>
              </a:xfrm>
              <a:prstGeom prst="roundRect">
                <a:avLst>
                  <a:gd name="adj" fmla="val 16667"/>
                </a:avLst>
              </a:prstGeom>
              <a:solidFill>
                <a:srgbClr val="F8F0D0"/>
              </a:solidFill>
              <a:ln w="1905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lv-LV" altLang="lv-LV" sz="1400"/>
              </a:p>
            </p:txBody>
          </p:sp>
          <p:sp>
            <p:nvSpPr>
              <p:cNvPr id="54" name="Line 120"/>
              <p:cNvSpPr>
                <a:spLocks noChangeShapeType="1"/>
              </p:cNvSpPr>
              <p:nvPr/>
            </p:nvSpPr>
            <p:spPr bwMode="auto">
              <a:xfrm>
                <a:off x="3000" y="1440"/>
                <a:ext cx="672" cy="0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lv-LV" sz="1400"/>
              </a:p>
            </p:txBody>
          </p:sp>
          <p:sp>
            <p:nvSpPr>
              <p:cNvPr id="55" name="Line 121"/>
              <p:cNvSpPr>
                <a:spLocks noChangeShapeType="1"/>
              </p:cNvSpPr>
              <p:nvPr/>
            </p:nvSpPr>
            <p:spPr bwMode="auto">
              <a:xfrm>
                <a:off x="3336" y="1152"/>
                <a:ext cx="0" cy="288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lv-LV" sz="1400"/>
              </a:p>
            </p:txBody>
          </p:sp>
        </p:grpSp>
        <p:sp>
          <p:nvSpPr>
            <p:cNvPr id="56" name="Text Box 122"/>
            <p:cNvSpPr txBox="1">
              <a:spLocks noChangeArrowheads="1"/>
            </p:cNvSpPr>
            <p:nvPr/>
          </p:nvSpPr>
          <p:spPr bwMode="auto">
            <a:xfrm>
              <a:off x="6751637" y="5335589"/>
              <a:ext cx="387974" cy="4107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200">
                  <a:latin typeface="Times New Roman" panose="02020603050405020304" pitchFamily="18" charset="0"/>
                  <a:sym typeface="Symbol" panose="05050102010706020507" pitchFamily="18" charset="2"/>
                </a:rPr>
                <a:t>5</a:t>
              </a:r>
            </a:p>
          </p:txBody>
        </p:sp>
        <p:sp>
          <p:nvSpPr>
            <p:cNvPr id="57" name="Text Box 123"/>
            <p:cNvSpPr txBox="1">
              <a:spLocks noChangeArrowheads="1"/>
            </p:cNvSpPr>
            <p:nvPr/>
          </p:nvSpPr>
          <p:spPr bwMode="auto">
            <a:xfrm>
              <a:off x="7040562" y="5334001"/>
              <a:ext cx="376089" cy="4107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200" b="1" i="1">
                  <a:latin typeface="Times New Roman" panose="02020603050405020304" pitchFamily="18" charset="0"/>
                  <a:sym typeface="Symbol" panose="05050102010706020507" pitchFamily="18" charset="2"/>
                </a:rPr>
                <a:t>c</a:t>
              </a:r>
            </a:p>
          </p:txBody>
        </p:sp>
        <p:grpSp>
          <p:nvGrpSpPr>
            <p:cNvPr id="58" name="Group 124"/>
            <p:cNvGrpSpPr>
              <a:grpSpLocks/>
            </p:cNvGrpSpPr>
            <p:nvPr/>
          </p:nvGrpSpPr>
          <p:grpSpPr bwMode="auto">
            <a:xfrm>
              <a:off x="8229600" y="5351463"/>
              <a:ext cx="685800" cy="577850"/>
              <a:chOff x="3000" y="1152"/>
              <a:chExt cx="672" cy="480"/>
            </a:xfrm>
          </p:grpSpPr>
          <p:sp>
            <p:nvSpPr>
              <p:cNvPr id="59" name="AutoShape 125"/>
              <p:cNvSpPr>
                <a:spLocks noChangeArrowheads="1"/>
              </p:cNvSpPr>
              <p:nvPr/>
            </p:nvSpPr>
            <p:spPr bwMode="auto">
              <a:xfrm>
                <a:off x="3000" y="1152"/>
                <a:ext cx="672" cy="480"/>
              </a:xfrm>
              <a:prstGeom prst="roundRect">
                <a:avLst>
                  <a:gd name="adj" fmla="val 16667"/>
                </a:avLst>
              </a:prstGeom>
              <a:solidFill>
                <a:srgbClr val="F8F0D0"/>
              </a:solidFill>
              <a:ln w="1905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lv-LV" altLang="lv-LV" sz="1400"/>
              </a:p>
            </p:txBody>
          </p:sp>
          <p:sp>
            <p:nvSpPr>
              <p:cNvPr id="60" name="Line 126"/>
              <p:cNvSpPr>
                <a:spLocks noChangeShapeType="1"/>
              </p:cNvSpPr>
              <p:nvPr/>
            </p:nvSpPr>
            <p:spPr bwMode="auto">
              <a:xfrm>
                <a:off x="3000" y="1440"/>
                <a:ext cx="672" cy="0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lv-LV" sz="1400"/>
              </a:p>
            </p:txBody>
          </p:sp>
          <p:sp>
            <p:nvSpPr>
              <p:cNvPr id="61" name="Line 127"/>
              <p:cNvSpPr>
                <a:spLocks noChangeShapeType="1"/>
              </p:cNvSpPr>
              <p:nvPr/>
            </p:nvSpPr>
            <p:spPr bwMode="auto">
              <a:xfrm>
                <a:off x="3336" y="1152"/>
                <a:ext cx="0" cy="288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lv-LV" sz="1400"/>
              </a:p>
            </p:txBody>
          </p:sp>
        </p:grpSp>
        <p:sp>
          <p:nvSpPr>
            <p:cNvPr id="62" name="Text Box 128"/>
            <p:cNvSpPr txBox="1">
              <a:spLocks noChangeArrowheads="1"/>
            </p:cNvSpPr>
            <p:nvPr/>
          </p:nvSpPr>
          <p:spPr bwMode="auto">
            <a:xfrm>
              <a:off x="8275639" y="5335589"/>
              <a:ext cx="387974" cy="4107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200">
                  <a:latin typeface="Times New Roman" panose="02020603050405020304" pitchFamily="18" charset="0"/>
                  <a:sym typeface="Symbol" panose="05050102010706020507" pitchFamily="18" charset="2"/>
                </a:rPr>
                <a:t>8</a:t>
              </a:r>
            </a:p>
          </p:txBody>
        </p:sp>
        <p:sp>
          <p:nvSpPr>
            <p:cNvPr id="63" name="Text Box 129"/>
            <p:cNvSpPr txBox="1">
              <a:spLocks noChangeArrowheads="1"/>
            </p:cNvSpPr>
            <p:nvPr/>
          </p:nvSpPr>
          <p:spPr bwMode="auto">
            <a:xfrm>
              <a:off x="8564562" y="5334001"/>
              <a:ext cx="376089" cy="4107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200" b="1" i="1">
                  <a:latin typeface="Times New Roman" panose="02020603050405020304" pitchFamily="18" charset="0"/>
                  <a:sym typeface="Symbol" panose="05050102010706020507" pitchFamily="18" charset="2"/>
                </a:rPr>
                <a:t>c</a:t>
              </a:r>
            </a:p>
          </p:txBody>
        </p:sp>
        <p:sp>
          <p:nvSpPr>
            <p:cNvPr id="64" name="Freeform 130"/>
            <p:cNvSpPr>
              <a:spLocks/>
            </p:cNvSpPr>
            <p:nvPr/>
          </p:nvSpPr>
          <p:spPr bwMode="auto">
            <a:xfrm>
              <a:off x="8556626" y="4975225"/>
              <a:ext cx="817563" cy="1168400"/>
            </a:xfrm>
            <a:custGeom>
              <a:avLst/>
              <a:gdLst>
                <a:gd name="T0" fmla="*/ 0 w 515"/>
                <a:gd name="T1" fmla="*/ 842963 h 736"/>
                <a:gd name="T2" fmla="*/ 722313 w 515"/>
                <a:gd name="T3" fmla="*/ 1087438 h 736"/>
                <a:gd name="T4" fmla="*/ 574675 w 515"/>
                <a:gd name="T5" fmla="*/ 357187 h 736"/>
                <a:gd name="T6" fmla="*/ 28575 w 515"/>
                <a:gd name="T7" fmla="*/ 0 h 73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15"/>
                <a:gd name="T13" fmla="*/ 0 h 736"/>
                <a:gd name="T14" fmla="*/ 515 w 515"/>
                <a:gd name="T15" fmla="*/ 736 h 7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15" h="736">
                  <a:moveTo>
                    <a:pt x="0" y="531"/>
                  </a:moveTo>
                  <a:cubicBezTo>
                    <a:pt x="75" y="557"/>
                    <a:pt x="395" y="736"/>
                    <a:pt x="455" y="685"/>
                  </a:cubicBezTo>
                  <a:cubicBezTo>
                    <a:pt x="515" y="634"/>
                    <a:pt x="435" y="339"/>
                    <a:pt x="362" y="225"/>
                  </a:cubicBezTo>
                  <a:cubicBezTo>
                    <a:pt x="289" y="111"/>
                    <a:pt x="90" y="47"/>
                    <a:pt x="18" y="0"/>
                  </a:cubicBezTo>
                </a:path>
              </a:pathLst>
            </a:custGeom>
            <a:noFill/>
            <a:ln w="19050" cap="flat" cmpd="sng">
              <a:solidFill>
                <a:schemeClr val="tx2"/>
              </a:solidFill>
              <a:prstDash val="solid"/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lv-LV" sz="1400"/>
            </a:p>
          </p:txBody>
        </p:sp>
        <p:sp>
          <p:nvSpPr>
            <p:cNvPr id="65" name="Freeform 131"/>
            <p:cNvSpPr>
              <a:spLocks/>
            </p:cNvSpPr>
            <p:nvPr/>
          </p:nvSpPr>
          <p:spPr bwMode="auto">
            <a:xfrm>
              <a:off x="3983038" y="5003800"/>
              <a:ext cx="817562" cy="1168400"/>
            </a:xfrm>
            <a:custGeom>
              <a:avLst/>
              <a:gdLst>
                <a:gd name="T0" fmla="*/ 0 w 515"/>
                <a:gd name="T1" fmla="*/ 842963 h 736"/>
                <a:gd name="T2" fmla="*/ 722312 w 515"/>
                <a:gd name="T3" fmla="*/ 1087438 h 736"/>
                <a:gd name="T4" fmla="*/ 574675 w 515"/>
                <a:gd name="T5" fmla="*/ 357187 h 736"/>
                <a:gd name="T6" fmla="*/ 28575 w 515"/>
                <a:gd name="T7" fmla="*/ 0 h 73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15"/>
                <a:gd name="T13" fmla="*/ 0 h 736"/>
                <a:gd name="T14" fmla="*/ 515 w 515"/>
                <a:gd name="T15" fmla="*/ 736 h 7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15" h="736">
                  <a:moveTo>
                    <a:pt x="0" y="531"/>
                  </a:moveTo>
                  <a:cubicBezTo>
                    <a:pt x="75" y="557"/>
                    <a:pt x="395" y="736"/>
                    <a:pt x="455" y="685"/>
                  </a:cubicBezTo>
                  <a:cubicBezTo>
                    <a:pt x="515" y="634"/>
                    <a:pt x="435" y="339"/>
                    <a:pt x="362" y="225"/>
                  </a:cubicBezTo>
                  <a:cubicBezTo>
                    <a:pt x="289" y="111"/>
                    <a:pt x="90" y="47"/>
                    <a:pt x="18" y="0"/>
                  </a:cubicBezTo>
                </a:path>
              </a:pathLst>
            </a:custGeom>
            <a:noFill/>
            <a:ln w="19050" cap="flat" cmpd="sng">
              <a:solidFill>
                <a:schemeClr val="tx2"/>
              </a:solidFill>
              <a:prstDash val="solid"/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lv-LV" sz="1400"/>
            </a:p>
          </p:txBody>
        </p:sp>
        <p:sp>
          <p:nvSpPr>
            <p:cNvPr id="66" name="Freeform 132"/>
            <p:cNvSpPr>
              <a:spLocks/>
            </p:cNvSpPr>
            <p:nvPr/>
          </p:nvSpPr>
          <p:spPr bwMode="auto">
            <a:xfrm>
              <a:off x="5562601" y="5003800"/>
              <a:ext cx="817563" cy="1168400"/>
            </a:xfrm>
            <a:custGeom>
              <a:avLst/>
              <a:gdLst>
                <a:gd name="T0" fmla="*/ 0 w 515"/>
                <a:gd name="T1" fmla="*/ 842963 h 736"/>
                <a:gd name="T2" fmla="*/ 722313 w 515"/>
                <a:gd name="T3" fmla="*/ 1087438 h 736"/>
                <a:gd name="T4" fmla="*/ 574675 w 515"/>
                <a:gd name="T5" fmla="*/ 357187 h 736"/>
                <a:gd name="T6" fmla="*/ 28575 w 515"/>
                <a:gd name="T7" fmla="*/ 0 h 73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15"/>
                <a:gd name="T13" fmla="*/ 0 h 736"/>
                <a:gd name="T14" fmla="*/ 515 w 515"/>
                <a:gd name="T15" fmla="*/ 736 h 7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15" h="736">
                  <a:moveTo>
                    <a:pt x="0" y="531"/>
                  </a:moveTo>
                  <a:cubicBezTo>
                    <a:pt x="75" y="557"/>
                    <a:pt x="395" y="736"/>
                    <a:pt x="455" y="685"/>
                  </a:cubicBezTo>
                  <a:cubicBezTo>
                    <a:pt x="515" y="634"/>
                    <a:pt x="435" y="339"/>
                    <a:pt x="362" y="225"/>
                  </a:cubicBezTo>
                  <a:cubicBezTo>
                    <a:pt x="289" y="111"/>
                    <a:pt x="90" y="47"/>
                    <a:pt x="18" y="0"/>
                  </a:cubicBezTo>
                </a:path>
              </a:pathLst>
            </a:custGeom>
            <a:noFill/>
            <a:ln w="19050" cap="flat" cmpd="sng">
              <a:solidFill>
                <a:schemeClr val="tx2"/>
              </a:solidFill>
              <a:prstDash val="solid"/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lv-LV" sz="1400"/>
            </a:p>
          </p:txBody>
        </p:sp>
        <p:sp>
          <p:nvSpPr>
            <p:cNvPr id="67" name="Freeform 133"/>
            <p:cNvSpPr>
              <a:spLocks/>
            </p:cNvSpPr>
            <p:nvPr/>
          </p:nvSpPr>
          <p:spPr bwMode="auto">
            <a:xfrm>
              <a:off x="7031038" y="5003800"/>
              <a:ext cx="817562" cy="1168400"/>
            </a:xfrm>
            <a:custGeom>
              <a:avLst/>
              <a:gdLst>
                <a:gd name="T0" fmla="*/ 0 w 515"/>
                <a:gd name="T1" fmla="*/ 842963 h 736"/>
                <a:gd name="T2" fmla="*/ 722312 w 515"/>
                <a:gd name="T3" fmla="*/ 1087438 h 736"/>
                <a:gd name="T4" fmla="*/ 574675 w 515"/>
                <a:gd name="T5" fmla="*/ 357187 h 736"/>
                <a:gd name="T6" fmla="*/ 28575 w 515"/>
                <a:gd name="T7" fmla="*/ 0 h 73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15"/>
                <a:gd name="T13" fmla="*/ 0 h 736"/>
                <a:gd name="T14" fmla="*/ 515 w 515"/>
                <a:gd name="T15" fmla="*/ 736 h 7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15" h="736">
                  <a:moveTo>
                    <a:pt x="0" y="531"/>
                  </a:moveTo>
                  <a:cubicBezTo>
                    <a:pt x="75" y="557"/>
                    <a:pt x="395" y="736"/>
                    <a:pt x="455" y="685"/>
                  </a:cubicBezTo>
                  <a:cubicBezTo>
                    <a:pt x="515" y="634"/>
                    <a:pt x="435" y="339"/>
                    <a:pt x="362" y="225"/>
                  </a:cubicBezTo>
                  <a:cubicBezTo>
                    <a:pt x="289" y="111"/>
                    <a:pt x="90" y="47"/>
                    <a:pt x="18" y="0"/>
                  </a:cubicBezTo>
                </a:path>
              </a:pathLst>
            </a:custGeom>
            <a:noFill/>
            <a:ln w="19050" cap="flat" cmpd="sng">
              <a:solidFill>
                <a:schemeClr val="tx2"/>
              </a:solidFill>
              <a:prstDash val="solid"/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lv-LV" sz="1400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7648531" y="3778090"/>
            <a:ext cx="2984661" cy="3079910"/>
            <a:chOff x="6674595" y="1655764"/>
            <a:chExt cx="4450605" cy="4592637"/>
          </a:xfrm>
        </p:grpSpPr>
        <p:sp>
          <p:nvSpPr>
            <p:cNvPr id="70" name="Oval 5"/>
            <p:cNvSpPr>
              <a:spLocks noChangeArrowheads="1"/>
            </p:cNvSpPr>
            <p:nvPr/>
          </p:nvSpPr>
          <p:spPr bwMode="auto">
            <a:xfrm>
              <a:off x="8523322" y="3103564"/>
              <a:ext cx="373030" cy="319087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 sz="1100"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71" name="Oval 6"/>
            <p:cNvSpPr>
              <a:spLocks noChangeArrowheads="1"/>
            </p:cNvSpPr>
            <p:nvPr/>
          </p:nvSpPr>
          <p:spPr bwMode="auto">
            <a:xfrm>
              <a:off x="9934866" y="3614739"/>
              <a:ext cx="371184" cy="320675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 sz="1100"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72" name="Oval 7"/>
            <p:cNvSpPr>
              <a:spLocks noChangeArrowheads="1"/>
            </p:cNvSpPr>
            <p:nvPr/>
          </p:nvSpPr>
          <p:spPr bwMode="auto">
            <a:xfrm>
              <a:off x="7571080" y="3614739"/>
              <a:ext cx="371183" cy="320675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 sz="1100"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73" name="Oval 8"/>
            <p:cNvSpPr>
              <a:spLocks noChangeArrowheads="1"/>
            </p:cNvSpPr>
            <p:nvPr/>
          </p:nvSpPr>
          <p:spPr bwMode="auto">
            <a:xfrm>
              <a:off x="8158197" y="4110039"/>
              <a:ext cx="373030" cy="320675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 sz="1100"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cxnSp>
          <p:nvCxnSpPr>
            <p:cNvPr id="74" name="AutoShape 12"/>
            <p:cNvCxnSpPr>
              <a:cxnSpLocks noChangeShapeType="1"/>
              <a:stCxn id="70" idx="3"/>
              <a:endCxn id="72" idx="7"/>
            </p:cNvCxnSpPr>
            <p:nvPr/>
          </p:nvCxnSpPr>
          <p:spPr bwMode="auto">
            <a:xfrm flipH="1">
              <a:off x="7887905" y="3375922"/>
              <a:ext cx="690046" cy="2857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5" name="AutoShape 13"/>
            <p:cNvCxnSpPr>
              <a:cxnSpLocks noChangeShapeType="1"/>
              <a:stCxn id="71" idx="1"/>
              <a:endCxn id="70" idx="5"/>
            </p:cNvCxnSpPr>
            <p:nvPr/>
          </p:nvCxnSpPr>
          <p:spPr bwMode="auto">
            <a:xfrm flipH="1" flipV="1">
              <a:off x="8841723" y="3375922"/>
              <a:ext cx="1147502" cy="2857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6" name="AutoShape 15"/>
            <p:cNvCxnSpPr>
              <a:cxnSpLocks noChangeShapeType="1"/>
              <a:stCxn id="80" idx="7"/>
              <a:endCxn id="71" idx="3"/>
            </p:cNvCxnSpPr>
            <p:nvPr/>
          </p:nvCxnSpPr>
          <p:spPr bwMode="auto">
            <a:xfrm flipV="1">
              <a:off x="9759298" y="3888452"/>
              <a:ext cx="229927" cy="26854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7" name="AutoShape 18"/>
            <p:cNvCxnSpPr>
              <a:cxnSpLocks noChangeShapeType="1"/>
              <a:stCxn id="79" idx="7"/>
              <a:endCxn id="72" idx="3"/>
            </p:cNvCxnSpPr>
            <p:nvPr/>
          </p:nvCxnSpPr>
          <p:spPr bwMode="auto">
            <a:xfrm flipV="1">
              <a:off x="7300530" y="3888452"/>
              <a:ext cx="324908" cy="26854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8" name="AutoShape 19"/>
            <p:cNvCxnSpPr>
              <a:cxnSpLocks noChangeShapeType="1"/>
              <a:stCxn id="73" idx="1"/>
              <a:endCxn id="72" idx="5"/>
            </p:cNvCxnSpPr>
            <p:nvPr/>
          </p:nvCxnSpPr>
          <p:spPr bwMode="auto">
            <a:xfrm flipH="1" flipV="1">
              <a:off x="7887905" y="3888452"/>
              <a:ext cx="324921" cy="26854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9" name="Oval 20"/>
            <p:cNvSpPr>
              <a:spLocks noChangeArrowheads="1"/>
            </p:cNvSpPr>
            <p:nvPr/>
          </p:nvSpPr>
          <p:spPr bwMode="auto">
            <a:xfrm>
              <a:off x="6983705" y="4110039"/>
              <a:ext cx="371183" cy="320675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 sz="1100"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80" name="Oval 25"/>
            <p:cNvSpPr>
              <a:spLocks noChangeArrowheads="1"/>
            </p:cNvSpPr>
            <p:nvPr/>
          </p:nvSpPr>
          <p:spPr bwMode="auto">
            <a:xfrm>
              <a:off x="9440897" y="4110039"/>
              <a:ext cx="373030" cy="320675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 sz="1100"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grpSp>
          <p:nvGrpSpPr>
            <p:cNvPr id="81" name="Group 33"/>
            <p:cNvGrpSpPr>
              <a:grpSpLocks/>
            </p:cNvGrpSpPr>
            <p:nvPr/>
          </p:nvGrpSpPr>
          <p:grpSpPr bwMode="auto">
            <a:xfrm>
              <a:off x="6674595" y="2282825"/>
              <a:ext cx="797767" cy="577850"/>
              <a:chOff x="3000" y="1152"/>
              <a:chExt cx="672" cy="480"/>
            </a:xfrm>
          </p:grpSpPr>
          <p:sp>
            <p:nvSpPr>
              <p:cNvPr id="126" name="AutoShape 30"/>
              <p:cNvSpPr>
                <a:spLocks noChangeArrowheads="1"/>
              </p:cNvSpPr>
              <p:nvPr/>
            </p:nvSpPr>
            <p:spPr bwMode="auto">
              <a:xfrm>
                <a:off x="3000" y="1152"/>
                <a:ext cx="672" cy="480"/>
              </a:xfrm>
              <a:prstGeom prst="roundRect">
                <a:avLst>
                  <a:gd name="adj" fmla="val 16667"/>
                </a:avLst>
              </a:prstGeom>
              <a:solidFill>
                <a:srgbClr val="F8F0D0"/>
              </a:solidFill>
              <a:ln w="1905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lv-LV" altLang="lv-LV" sz="1400"/>
              </a:p>
            </p:txBody>
          </p:sp>
          <p:sp>
            <p:nvSpPr>
              <p:cNvPr id="127" name="Line 31"/>
              <p:cNvSpPr>
                <a:spLocks noChangeShapeType="1"/>
              </p:cNvSpPr>
              <p:nvPr/>
            </p:nvSpPr>
            <p:spPr bwMode="auto">
              <a:xfrm>
                <a:off x="3000" y="1440"/>
                <a:ext cx="672" cy="0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lv-LV" sz="1400"/>
              </a:p>
            </p:txBody>
          </p:sp>
          <p:sp>
            <p:nvSpPr>
              <p:cNvPr id="128" name="Line 32"/>
              <p:cNvSpPr>
                <a:spLocks noChangeShapeType="1"/>
              </p:cNvSpPr>
              <p:nvPr/>
            </p:nvSpPr>
            <p:spPr bwMode="auto">
              <a:xfrm>
                <a:off x="3336" y="1152"/>
                <a:ext cx="0" cy="288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lv-LV" sz="1400"/>
              </a:p>
            </p:txBody>
          </p:sp>
        </p:grpSp>
        <p:sp>
          <p:nvSpPr>
            <p:cNvPr id="82" name="Text Box 34"/>
            <p:cNvSpPr txBox="1">
              <a:spLocks noChangeArrowheads="1"/>
            </p:cNvSpPr>
            <p:nvPr/>
          </p:nvSpPr>
          <p:spPr bwMode="auto">
            <a:xfrm>
              <a:off x="6781800" y="2266952"/>
              <a:ext cx="361951" cy="413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200">
                  <a:latin typeface="Times New Roman" panose="02020603050405020304" pitchFamily="18" charset="0"/>
                  <a:sym typeface="Symbol" panose="05050102010706020507" pitchFamily="18" charset="2"/>
                </a:rPr>
                <a:t>4</a:t>
              </a:r>
            </a:p>
          </p:txBody>
        </p:sp>
        <p:sp>
          <p:nvSpPr>
            <p:cNvPr id="83" name="Text Box 35"/>
            <p:cNvSpPr txBox="1">
              <a:spLocks noChangeArrowheads="1"/>
            </p:cNvSpPr>
            <p:nvPr/>
          </p:nvSpPr>
          <p:spPr bwMode="auto">
            <a:xfrm>
              <a:off x="7064375" y="2265363"/>
              <a:ext cx="361951" cy="413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200" b="1" i="1">
                  <a:latin typeface="Times New Roman" panose="02020603050405020304" pitchFamily="18" charset="0"/>
                  <a:sym typeface="Symbol" panose="05050102010706020507" pitchFamily="18" charset="2"/>
                </a:rPr>
                <a:t>a</a:t>
              </a:r>
            </a:p>
          </p:txBody>
        </p:sp>
        <p:grpSp>
          <p:nvGrpSpPr>
            <p:cNvPr id="84" name="Group 38"/>
            <p:cNvGrpSpPr>
              <a:grpSpLocks/>
            </p:cNvGrpSpPr>
            <p:nvPr/>
          </p:nvGrpSpPr>
          <p:grpSpPr bwMode="auto">
            <a:xfrm>
              <a:off x="8350995" y="1673225"/>
              <a:ext cx="797767" cy="577850"/>
              <a:chOff x="3000" y="1152"/>
              <a:chExt cx="672" cy="480"/>
            </a:xfrm>
          </p:grpSpPr>
          <p:sp>
            <p:nvSpPr>
              <p:cNvPr id="123" name="AutoShape 39"/>
              <p:cNvSpPr>
                <a:spLocks noChangeArrowheads="1"/>
              </p:cNvSpPr>
              <p:nvPr/>
            </p:nvSpPr>
            <p:spPr bwMode="auto">
              <a:xfrm>
                <a:off x="3000" y="1152"/>
                <a:ext cx="672" cy="480"/>
              </a:xfrm>
              <a:prstGeom prst="roundRect">
                <a:avLst>
                  <a:gd name="adj" fmla="val 16667"/>
                </a:avLst>
              </a:prstGeom>
              <a:solidFill>
                <a:srgbClr val="F8F0D0"/>
              </a:solidFill>
              <a:ln w="1905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lv-LV" altLang="lv-LV" sz="1400"/>
              </a:p>
            </p:txBody>
          </p:sp>
          <p:sp>
            <p:nvSpPr>
              <p:cNvPr id="124" name="Line 40"/>
              <p:cNvSpPr>
                <a:spLocks noChangeShapeType="1"/>
              </p:cNvSpPr>
              <p:nvPr/>
            </p:nvSpPr>
            <p:spPr bwMode="auto">
              <a:xfrm>
                <a:off x="3000" y="1440"/>
                <a:ext cx="672" cy="0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lv-LV" sz="1400"/>
              </a:p>
            </p:txBody>
          </p:sp>
          <p:sp>
            <p:nvSpPr>
              <p:cNvPr id="125" name="Line 41"/>
              <p:cNvSpPr>
                <a:spLocks noChangeShapeType="1"/>
              </p:cNvSpPr>
              <p:nvPr/>
            </p:nvSpPr>
            <p:spPr bwMode="auto">
              <a:xfrm>
                <a:off x="3336" y="1152"/>
                <a:ext cx="0" cy="288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lv-LV" sz="1400"/>
              </a:p>
            </p:txBody>
          </p:sp>
        </p:grpSp>
        <p:sp>
          <p:nvSpPr>
            <p:cNvPr id="85" name="Text Box 42"/>
            <p:cNvSpPr txBox="1">
              <a:spLocks noChangeArrowheads="1"/>
            </p:cNvSpPr>
            <p:nvPr/>
          </p:nvSpPr>
          <p:spPr bwMode="auto">
            <a:xfrm>
              <a:off x="8458200" y="1657351"/>
              <a:ext cx="361951" cy="413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200">
                  <a:latin typeface="Times New Roman" panose="02020603050405020304" pitchFamily="18" charset="0"/>
                  <a:sym typeface="Symbol" panose="05050102010706020507" pitchFamily="18" charset="2"/>
                </a:rPr>
                <a:t>2</a:t>
              </a:r>
            </a:p>
          </p:txBody>
        </p:sp>
        <p:sp>
          <p:nvSpPr>
            <p:cNvPr id="86" name="Text Box 43"/>
            <p:cNvSpPr txBox="1">
              <a:spLocks noChangeArrowheads="1"/>
            </p:cNvSpPr>
            <p:nvPr/>
          </p:nvSpPr>
          <p:spPr bwMode="auto">
            <a:xfrm>
              <a:off x="8740775" y="1655764"/>
              <a:ext cx="361951" cy="413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200" b="1" i="1">
                  <a:latin typeface="Times New Roman" panose="02020603050405020304" pitchFamily="18" charset="0"/>
                  <a:sym typeface="Symbol" panose="05050102010706020507" pitchFamily="18" charset="2"/>
                </a:rPr>
                <a:t>d</a:t>
              </a:r>
            </a:p>
          </p:txBody>
        </p:sp>
        <p:grpSp>
          <p:nvGrpSpPr>
            <p:cNvPr id="87" name="Group 45"/>
            <p:cNvGrpSpPr>
              <a:grpSpLocks/>
            </p:cNvGrpSpPr>
            <p:nvPr/>
          </p:nvGrpSpPr>
          <p:grpSpPr bwMode="auto">
            <a:xfrm>
              <a:off x="9951195" y="2282825"/>
              <a:ext cx="797767" cy="577850"/>
              <a:chOff x="3000" y="1152"/>
              <a:chExt cx="672" cy="480"/>
            </a:xfrm>
          </p:grpSpPr>
          <p:sp>
            <p:nvSpPr>
              <p:cNvPr id="120" name="AutoShape 46"/>
              <p:cNvSpPr>
                <a:spLocks noChangeArrowheads="1"/>
              </p:cNvSpPr>
              <p:nvPr/>
            </p:nvSpPr>
            <p:spPr bwMode="auto">
              <a:xfrm>
                <a:off x="3000" y="1152"/>
                <a:ext cx="672" cy="480"/>
              </a:xfrm>
              <a:prstGeom prst="roundRect">
                <a:avLst>
                  <a:gd name="adj" fmla="val 16667"/>
                </a:avLst>
              </a:prstGeom>
              <a:solidFill>
                <a:srgbClr val="F8F0D0"/>
              </a:solidFill>
              <a:ln w="1905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lv-LV" altLang="lv-LV" sz="1400"/>
              </a:p>
            </p:txBody>
          </p:sp>
          <p:sp>
            <p:nvSpPr>
              <p:cNvPr id="121" name="Line 47"/>
              <p:cNvSpPr>
                <a:spLocks noChangeShapeType="1"/>
              </p:cNvSpPr>
              <p:nvPr/>
            </p:nvSpPr>
            <p:spPr bwMode="auto">
              <a:xfrm>
                <a:off x="3000" y="1440"/>
                <a:ext cx="672" cy="0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lv-LV" sz="1400"/>
              </a:p>
            </p:txBody>
          </p:sp>
          <p:sp>
            <p:nvSpPr>
              <p:cNvPr id="122" name="Line 48"/>
              <p:cNvSpPr>
                <a:spLocks noChangeShapeType="1"/>
              </p:cNvSpPr>
              <p:nvPr/>
            </p:nvSpPr>
            <p:spPr bwMode="auto">
              <a:xfrm>
                <a:off x="3336" y="1152"/>
                <a:ext cx="0" cy="288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lv-LV" sz="1400"/>
              </a:p>
            </p:txBody>
          </p:sp>
        </p:grpSp>
        <p:sp>
          <p:nvSpPr>
            <p:cNvPr id="88" name="Text Box 49"/>
            <p:cNvSpPr txBox="1">
              <a:spLocks noChangeArrowheads="1"/>
            </p:cNvSpPr>
            <p:nvPr/>
          </p:nvSpPr>
          <p:spPr bwMode="auto">
            <a:xfrm>
              <a:off x="10058399" y="2266952"/>
              <a:ext cx="361951" cy="413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200">
                  <a:latin typeface="Times New Roman" panose="02020603050405020304" pitchFamily="18" charset="0"/>
                  <a:sym typeface="Symbol" panose="05050102010706020507" pitchFamily="18" charset="2"/>
                </a:rPr>
                <a:t>6</a:t>
              </a:r>
            </a:p>
          </p:txBody>
        </p:sp>
        <p:sp>
          <p:nvSpPr>
            <p:cNvPr id="89" name="Text Box 50"/>
            <p:cNvSpPr txBox="1">
              <a:spLocks noChangeArrowheads="1"/>
            </p:cNvSpPr>
            <p:nvPr/>
          </p:nvSpPr>
          <p:spPr bwMode="auto">
            <a:xfrm>
              <a:off x="10340975" y="2265363"/>
              <a:ext cx="361951" cy="413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200" b="1" i="1">
                  <a:latin typeface="Times New Roman" panose="02020603050405020304" pitchFamily="18" charset="0"/>
                  <a:sym typeface="Symbol" panose="05050102010706020507" pitchFamily="18" charset="2"/>
                </a:rPr>
                <a:t>b</a:t>
              </a:r>
            </a:p>
          </p:txBody>
        </p:sp>
        <p:grpSp>
          <p:nvGrpSpPr>
            <p:cNvPr id="90" name="Group 52"/>
            <p:cNvGrpSpPr>
              <a:grpSpLocks/>
            </p:cNvGrpSpPr>
            <p:nvPr/>
          </p:nvGrpSpPr>
          <p:grpSpPr bwMode="auto">
            <a:xfrm>
              <a:off x="6826995" y="5368925"/>
              <a:ext cx="797767" cy="577850"/>
              <a:chOff x="3000" y="1152"/>
              <a:chExt cx="672" cy="480"/>
            </a:xfrm>
          </p:grpSpPr>
          <p:sp>
            <p:nvSpPr>
              <p:cNvPr id="117" name="AutoShape 53"/>
              <p:cNvSpPr>
                <a:spLocks noChangeArrowheads="1"/>
              </p:cNvSpPr>
              <p:nvPr/>
            </p:nvSpPr>
            <p:spPr bwMode="auto">
              <a:xfrm>
                <a:off x="3000" y="1152"/>
                <a:ext cx="672" cy="480"/>
              </a:xfrm>
              <a:prstGeom prst="roundRect">
                <a:avLst>
                  <a:gd name="adj" fmla="val 16667"/>
                </a:avLst>
              </a:prstGeom>
              <a:solidFill>
                <a:srgbClr val="F8F0D0"/>
              </a:solidFill>
              <a:ln w="1905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lv-LV" altLang="lv-LV" sz="1400"/>
              </a:p>
            </p:txBody>
          </p:sp>
          <p:sp>
            <p:nvSpPr>
              <p:cNvPr id="118" name="Line 54"/>
              <p:cNvSpPr>
                <a:spLocks noChangeShapeType="1"/>
              </p:cNvSpPr>
              <p:nvPr/>
            </p:nvSpPr>
            <p:spPr bwMode="auto">
              <a:xfrm>
                <a:off x="3000" y="1440"/>
                <a:ext cx="672" cy="0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lv-LV" sz="1400"/>
              </a:p>
            </p:txBody>
          </p:sp>
          <p:sp>
            <p:nvSpPr>
              <p:cNvPr id="119" name="Line 55"/>
              <p:cNvSpPr>
                <a:spLocks noChangeShapeType="1"/>
              </p:cNvSpPr>
              <p:nvPr/>
            </p:nvSpPr>
            <p:spPr bwMode="auto">
              <a:xfrm>
                <a:off x="3336" y="1152"/>
                <a:ext cx="0" cy="288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lv-LV" sz="1400"/>
              </a:p>
            </p:txBody>
          </p:sp>
        </p:grpSp>
        <p:sp>
          <p:nvSpPr>
            <p:cNvPr id="91" name="Text Box 56"/>
            <p:cNvSpPr txBox="1">
              <a:spLocks noChangeArrowheads="1"/>
            </p:cNvSpPr>
            <p:nvPr/>
          </p:nvSpPr>
          <p:spPr bwMode="auto">
            <a:xfrm>
              <a:off x="6934200" y="5353051"/>
              <a:ext cx="361951" cy="413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200">
                  <a:latin typeface="Times New Roman" panose="02020603050405020304" pitchFamily="18" charset="0"/>
                  <a:sym typeface="Symbol" panose="05050102010706020507" pitchFamily="18" charset="2"/>
                </a:rPr>
                <a:t>8</a:t>
              </a:r>
            </a:p>
          </p:txBody>
        </p:sp>
        <p:sp>
          <p:nvSpPr>
            <p:cNvPr id="92" name="Text Box 57"/>
            <p:cNvSpPr txBox="1">
              <a:spLocks noChangeArrowheads="1"/>
            </p:cNvSpPr>
            <p:nvPr/>
          </p:nvSpPr>
          <p:spPr bwMode="auto">
            <a:xfrm>
              <a:off x="7216775" y="5351464"/>
              <a:ext cx="361951" cy="413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200" b="1" i="1">
                  <a:latin typeface="Times New Roman" panose="02020603050405020304" pitchFamily="18" charset="0"/>
                  <a:sym typeface="Symbol" panose="05050102010706020507" pitchFamily="18" charset="2"/>
                </a:rPr>
                <a:t>g</a:t>
              </a:r>
            </a:p>
          </p:txBody>
        </p:sp>
        <p:grpSp>
          <p:nvGrpSpPr>
            <p:cNvPr id="93" name="Group 59"/>
            <p:cNvGrpSpPr>
              <a:grpSpLocks/>
            </p:cNvGrpSpPr>
            <p:nvPr/>
          </p:nvGrpSpPr>
          <p:grpSpPr bwMode="auto">
            <a:xfrm>
              <a:off x="8503395" y="5368925"/>
              <a:ext cx="797767" cy="577850"/>
              <a:chOff x="3000" y="1152"/>
              <a:chExt cx="672" cy="480"/>
            </a:xfrm>
          </p:grpSpPr>
          <p:sp>
            <p:nvSpPr>
              <p:cNvPr id="114" name="AutoShape 60"/>
              <p:cNvSpPr>
                <a:spLocks noChangeArrowheads="1"/>
              </p:cNvSpPr>
              <p:nvPr/>
            </p:nvSpPr>
            <p:spPr bwMode="auto">
              <a:xfrm>
                <a:off x="3000" y="1152"/>
                <a:ext cx="672" cy="480"/>
              </a:xfrm>
              <a:prstGeom prst="roundRect">
                <a:avLst>
                  <a:gd name="adj" fmla="val 16667"/>
                </a:avLst>
              </a:prstGeom>
              <a:solidFill>
                <a:srgbClr val="F8F0D0"/>
              </a:solidFill>
              <a:ln w="1905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lv-LV" altLang="lv-LV" sz="1400"/>
              </a:p>
            </p:txBody>
          </p:sp>
          <p:sp>
            <p:nvSpPr>
              <p:cNvPr id="115" name="Line 61"/>
              <p:cNvSpPr>
                <a:spLocks noChangeShapeType="1"/>
              </p:cNvSpPr>
              <p:nvPr/>
            </p:nvSpPr>
            <p:spPr bwMode="auto">
              <a:xfrm>
                <a:off x="3000" y="1440"/>
                <a:ext cx="672" cy="0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lv-LV" sz="1400"/>
              </a:p>
            </p:txBody>
          </p:sp>
          <p:sp>
            <p:nvSpPr>
              <p:cNvPr id="116" name="Line 62"/>
              <p:cNvSpPr>
                <a:spLocks noChangeShapeType="1"/>
              </p:cNvSpPr>
              <p:nvPr/>
            </p:nvSpPr>
            <p:spPr bwMode="auto">
              <a:xfrm>
                <a:off x="3336" y="1152"/>
                <a:ext cx="0" cy="288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lv-LV" sz="1400"/>
              </a:p>
            </p:txBody>
          </p:sp>
        </p:grpSp>
        <p:sp>
          <p:nvSpPr>
            <p:cNvPr id="94" name="Text Box 63"/>
            <p:cNvSpPr txBox="1">
              <a:spLocks noChangeArrowheads="1"/>
            </p:cNvSpPr>
            <p:nvPr/>
          </p:nvSpPr>
          <p:spPr bwMode="auto">
            <a:xfrm>
              <a:off x="8610600" y="5353051"/>
              <a:ext cx="361951" cy="413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200">
                  <a:latin typeface="Times New Roman" panose="02020603050405020304" pitchFamily="18" charset="0"/>
                  <a:sym typeface="Symbol" panose="05050102010706020507" pitchFamily="18" charset="2"/>
                </a:rPr>
                <a:t>5</a:t>
              </a:r>
            </a:p>
          </p:txBody>
        </p:sp>
        <p:sp>
          <p:nvSpPr>
            <p:cNvPr id="95" name="Text Box 64"/>
            <p:cNvSpPr txBox="1">
              <a:spLocks noChangeArrowheads="1"/>
            </p:cNvSpPr>
            <p:nvPr/>
          </p:nvSpPr>
          <p:spPr bwMode="auto">
            <a:xfrm>
              <a:off x="8901858" y="5351464"/>
              <a:ext cx="345329" cy="413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200" b="1" i="1">
                  <a:latin typeface="Times New Roman" panose="02020603050405020304" pitchFamily="18" charset="0"/>
                  <a:sym typeface="Symbol" panose="05050102010706020507" pitchFamily="18" charset="2"/>
                </a:rPr>
                <a:t>e</a:t>
              </a:r>
            </a:p>
          </p:txBody>
        </p:sp>
        <p:grpSp>
          <p:nvGrpSpPr>
            <p:cNvPr id="96" name="Group 66"/>
            <p:cNvGrpSpPr>
              <a:grpSpLocks/>
            </p:cNvGrpSpPr>
            <p:nvPr/>
          </p:nvGrpSpPr>
          <p:grpSpPr bwMode="auto">
            <a:xfrm>
              <a:off x="10027395" y="5368925"/>
              <a:ext cx="797767" cy="577850"/>
              <a:chOff x="3000" y="1152"/>
              <a:chExt cx="672" cy="480"/>
            </a:xfrm>
          </p:grpSpPr>
          <p:sp>
            <p:nvSpPr>
              <p:cNvPr id="111" name="AutoShape 67"/>
              <p:cNvSpPr>
                <a:spLocks noChangeArrowheads="1"/>
              </p:cNvSpPr>
              <p:nvPr/>
            </p:nvSpPr>
            <p:spPr bwMode="auto">
              <a:xfrm>
                <a:off x="3000" y="1152"/>
                <a:ext cx="672" cy="480"/>
              </a:xfrm>
              <a:prstGeom prst="roundRect">
                <a:avLst>
                  <a:gd name="adj" fmla="val 16667"/>
                </a:avLst>
              </a:prstGeom>
              <a:solidFill>
                <a:srgbClr val="F8F0D0"/>
              </a:solidFill>
              <a:ln w="1905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lv-LV" altLang="lv-LV" sz="1400"/>
              </a:p>
            </p:txBody>
          </p:sp>
          <p:sp>
            <p:nvSpPr>
              <p:cNvPr id="112" name="Line 68"/>
              <p:cNvSpPr>
                <a:spLocks noChangeShapeType="1"/>
              </p:cNvSpPr>
              <p:nvPr/>
            </p:nvSpPr>
            <p:spPr bwMode="auto">
              <a:xfrm>
                <a:off x="3000" y="1440"/>
                <a:ext cx="672" cy="0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lv-LV" sz="1400"/>
              </a:p>
            </p:txBody>
          </p:sp>
          <p:sp>
            <p:nvSpPr>
              <p:cNvPr id="113" name="Line 69"/>
              <p:cNvSpPr>
                <a:spLocks noChangeShapeType="1"/>
              </p:cNvSpPr>
              <p:nvPr/>
            </p:nvSpPr>
            <p:spPr bwMode="auto">
              <a:xfrm>
                <a:off x="3336" y="1152"/>
                <a:ext cx="0" cy="288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lv-LV" sz="1400"/>
              </a:p>
            </p:txBody>
          </p:sp>
        </p:grpSp>
        <p:sp>
          <p:nvSpPr>
            <p:cNvPr id="97" name="Text Box 70"/>
            <p:cNvSpPr txBox="1">
              <a:spLocks noChangeArrowheads="1"/>
            </p:cNvSpPr>
            <p:nvPr/>
          </p:nvSpPr>
          <p:spPr bwMode="auto">
            <a:xfrm>
              <a:off x="10134601" y="5353051"/>
              <a:ext cx="361951" cy="413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200">
                  <a:latin typeface="Times New Roman" panose="02020603050405020304" pitchFamily="18" charset="0"/>
                  <a:sym typeface="Symbol" panose="05050102010706020507" pitchFamily="18" charset="2"/>
                </a:rPr>
                <a:t>9</a:t>
              </a:r>
            </a:p>
          </p:txBody>
        </p:sp>
        <p:sp>
          <p:nvSpPr>
            <p:cNvPr id="98" name="Text Box 71"/>
            <p:cNvSpPr txBox="1">
              <a:spLocks noChangeArrowheads="1"/>
            </p:cNvSpPr>
            <p:nvPr/>
          </p:nvSpPr>
          <p:spPr bwMode="auto">
            <a:xfrm>
              <a:off x="10425858" y="5351464"/>
              <a:ext cx="345329" cy="413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200" b="1" i="1">
                  <a:latin typeface="Times New Roman" panose="02020603050405020304" pitchFamily="18" charset="0"/>
                  <a:sym typeface="Symbol" panose="05050102010706020507" pitchFamily="18" charset="2"/>
                </a:rPr>
                <a:t>c</a:t>
              </a:r>
            </a:p>
          </p:txBody>
        </p:sp>
        <p:sp>
          <p:nvSpPr>
            <p:cNvPr id="99" name="Freeform 72"/>
            <p:cNvSpPr>
              <a:spLocks/>
            </p:cNvSpPr>
            <p:nvPr/>
          </p:nvSpPr>
          <p:spPr bwMode="auto">
            <a:xfrm>
              <a:off x="8690396" y="2122488"/>
              <a:ext cx="686966" cy="1047750"/>
            </a:xfrm>
            <a:custGeom>
              <a:avLst/>
              <a:gdLst>
                <a:gd name="T0" fmla="*/ 0 w 372"/>
                <a:gd name="T1" fmla="*/ 0 h 660"/>
                <a:gd name="T2" fmla="*/ 571500 w 372"/>
                <a:gd name="T3" fmla="*/ 476250 h 660"/>
                <a:gd name="T4" fmla="*/ 114300 w 372"/>
                <a:gd name="T5" fmla="*/ 1047750 h 660"/>
                <a:gd name="T6" fmla="*/ 0 60000 65536"/>
                <a:gd name="T7" fmla="*/ 0 60000 65536"/>
                <a:gd name="T8" fmla="*/ 0 60000 65536"/>
                <a:gd name="T9" fmla="*/ 0 w 372"/>
                <a:gd name="T10" fmla="*/ 0 h 660"/>
                <a:gd name="T11" fmla="*/ 372 w 372"/>
                <a:gd name="T12" fmla="*/ 660 h 66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72" h="660">
                  <a:moveTo>
                    <a:pt x="0" y="0"/>
                  </a:moveTo>
                  <a:cubicBezTo>
                    <a:pt x="60" y="50"/>
                    <a:pt x="348" y="190"/>
                    <a:pt x="360" y="300"/>
                  </a:cubicBezTo>
                  <a:cubicBezTo>
                    <a:pt x="372" y="410"/>
                    <a:pt x="132" y="585"/>
                    <a:pt x="72" y="660"/>
                  </a:cubicBezTo>
                </a:path>
              </a:pathLst>
            </a:custGeom>
            <a:noFill/>
            <a:ln w="19050" cap="flat" cmpd="sng">
              <a:solidFill>
                <a:schemeClr val="tx2"/>
              </a:solidFill>
              <a:prstDash val="solid"/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lv-LV" sz="1400"/>
            </a:p>
          </p:txBody>
        </p:sp>
        <p:sp>
          <p:nvSpPr>
            <p:cNvPr id="100" name="Freeform 73"/>
            <p:cNvSpPr>
              <a:spLocks/>
            </p:cNvSpPr>
            <p:nvPr/>
          </p:nvSpPr>
          <p:spPr bwMode="auto">
            <a:xfrm>
              <a:off x="10223726" y="2722564"/>
              <a:ext cx="620486" cy="981075"/>
            </a:xfrm>
            <a:custGeom>
              <a:avLst/>
              <a:gdLst>
                <a:gd name="T0" fmla="*/ 114300 w 336"/>
                <a:gd name="T1" fmla="*/ 0 h 618"/>
                <a:gd name="T2" fmla="*/ 514350 w 336"/>
                <a:gd name="T3" fmla="*/ 590550 h 618"/>
                <a:gd name="T4" fmla="*/ 0 w 336"/>
                <a:gd name="T5" fmla="*/ 981075 h 618"/>
                <a:gd name="T6" fmla="*/ 0 60000 65536"/>
                <a:gd name="T7" fmla="*/ 0 60000 65536"/>
                <a:gd name="T8" fmla="*/ 0 60000 65536"/>
                <a:gd name="T9" fmla="*/ 0 w 336"/>
                <a:gd name="T10" fmla="*/ 0 h 618"/>
                <a:gd name="T11" fmla="*/ 336 w 336"/>
                <a:gd name="T12" fmla="*/ 618 h 6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36" h="618">
                  <a:moveTo>
                    <a:pt x="72" y="0"/>
                  </a:moveTo>
                  <a:cubicBezTo>
                    <a:pt x="114" y="62"/>
                    <a:pt x="336" y="269"/>
                    <a:pt x="324" y="372"/>
                  </a:cubicBezTo>
                  <a:cubicBezTo>
                    <a:pt x="312" y="475"/>
                    <a:pt x="67" y="567"/>
                    <a:pt x="0" y="618"/>
                  </a:cubicBezTo>
                </a:path>
              </a:pathLst>
            </a:custGeom>
            <a:noFill/>
            <a:ln w="19050" cap="flat" cmpd="sng">
              <a:solidFill>
                <a:schemeClr val="tx2"/>
              </a:solidFill>
              <a:prstDash val="solid"/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lv-LV" sz="1400"/>
            </a:p>
          </p:txBody>
        </p:sp>
        <p:sp>
          <p:nvSpPr>
            <p:cNvPr id="101" name="Freeform 74"/>
            <p:cNvSpPr>
              <a:spLocks/>
            </p:cNvSpPr>
            <p:nvPr/>
          </p:nvSpPr>
          <p:spPr bwMode="auto">
            <a:xfrm>
              <a:off x="6817764" y="2732089"/>
              <a:ext cx="807000" cy="1000125"/>
            </a:xfrm>
            <a:custGeom>
              <a:avLst/>
              <a:gdLst>
                <a:gd name="T0" fmla="*/ 188912 w 437"/>
                <a:gd name="T1" fmla="*/ 0 h 630"/>
                <a:gd name="T2" fmla="*/ 84137 w 437"/>
                <a:gd name="T3" fmla="*/ 571500 h 630"/>
                <a:gd name="T4" fmla="*/ 693737 w 437"/>
                <a:gd name="T5" fmla="*/ 1000125 h 630"/>
                <a:gd name="T6" fmla="*/ 0 60000 65536"/>
                <a:gd name="T7" fmla="*/ 0 60000 65536"/>
                <a:gd name="T8" fmla="*/ 0 60000 65536"/>
                <a:gd name="T9" fmla="*/ 0 w 437"/>
                <a:gd name="T10" fmla="*/ 0 h 630"/>
                <a:gd name="T11" fmla="*/ 437 w 437"/>
                <a:gd name="T12" fmla="*/ 630 h 63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7" h="630">
                  <a:moveTo>
                    <a:pt x="119" y="0"/>
                  </a:moveTo>
                  <a:cubicBezTo>
                    <a:pt x="108" y="60"/>
                    <a:pt x="0" y="255"/>
                    <a:pt x="53" y="360"/>
                  </a:cubicBezTo>
                  <a:cubicBezTo>
                    <a:pt x="106" y="465"/>
                    <a:pt x="357" y="574"/>
                    <a:pt x="437" y="630"/>
                  </a:cubicBezTo>
                </a:path>
              </a:pathLst>
            </a:custGeom>
            <a:noFill/>
            <a:ln w="19050" cap="flat" cmpd="sng">
              <a:solidFill>
                <a:schemeClr val="tx2"/>
              </a:solidFill>
              <a:prstDash val="solid"/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lv-LV" sz="1400"/>
            </a:p>
          </p:txBody>
        </p:sp>
        <p:sp>
          <p:nvSpPr>
            <p:cNvPr id="102" name="Freeform 75"/>
            <p:cNvSpPr>
              <a:spLocks/>
            </p:cNvSpPr>
            <p:nvPr/>
          </p:nvSpPr>
          <p:spPr bwMode="auto">
            <a:xfrm>
              <a:off x="7182271" y="4294189"/>
              <a:ext cx="777454" cy="1849437"/>
            </a:xfrm>
            <a:custGeom>
              <a:avLst/>
              <a:gdLst>
                <a:gd name="T0" fmla="*/ 0 w 421"/>
                <a:gd name="T1" fmla="*/ 1552574 h 1165"/>
                <a:gd name="T2" fmla="*/ 590550 w 421"/>
                <a:gd name="T3" fmla="*/ 1647825 h 1165"/>
                <a:gd name="T4" fmla="*/ 466725 w 421"/>
                <a:gd name="T5" fmla="*/ 342900 h 1165"/>
                <a:gd name="T6" fmla="*/ 85725 w 421"/>
                <a:gd name="T7" fmla="*/ 0 h 116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21"/>
                <a:gd name="T13" fmla="*/ 0 h 1165"/>
                <a:gd name="T14" fmla="*/ 421 w 421"/>
                <a:gd name="T15" fmla="*/ 1165 h 116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21" h="1165">
                  <a:moveTo>
                    <a:pt x="0" y="978"/>
                  </a:moveTo>
                  <a:cubicBezTo>
                    <a:pt x="62" y="988"/>
                    <a:pt x="323" y="1165"/>
                    <a:pt x="372" y="1038"/>
                  </a:cubicBezTo>
                  <a:cubicBezTo>
                    <a:pt x="421" y="911"/>
                    <a:pt x="347" y="389"/>
                    <a:pt x="294" y="216"/>
                  </a:cubicBezTo>
                  <a:cubicBezTo>
                    <a:pt x="241" y="43"/>
                    <a:pt x="104" y="45"/>
                    <a:pt x="54" y="0"/>
                  </a:cubicBezTo>
                </a:path>
              </a:pathLst>
            </a:custGeom>
            <a:noFill/>
            <a:ln w="19050" cap="flat" cmpd="sng">
              <a:solidFill>
                <a:schemeClr val="tx2"/>
              </a:solidFill>
              <a:prstDash val="solid"/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lv-LV" sz="1400"/>
            </a:p>
          </p:txBody>
        </p:sp>
        <p:sp>
          <p:nvSpPr>
            <p:cNvPr id="103" name="Freeform 77"/>
            <p:cNvSpPr>
              <a:spLocks/>
            </p:cNvSpPr>
            <p:nvPr/>
          </p:nvSpPr>
          <p:spPr bwMode="auto">
            <a:xfrm>
              <a:off x="8390261" y="4303714"/>
              <a:ext cx="1196651" cy="1938337"/>
            </a:xfrm>
            <a:custGeom>
              <a:avLst/>
              <a:gdLst>
                <a:gd name="T0" fmla="*/ 407988 w 648"/>
                <a:gd name="T1" fmla="*/ 1512887 h 1221"/>
                <a:gd name="T2" fmla="*/ 1019175 w 648"/>
                <a:gd name="T3" fmla="*/ 1752600 h 1221"/>
                <a:gd name="T4" fmla="*/ 466725 w 648"/>
                <a:gd name="T5" fmla="*/ 400050 h 1221"/>
                <a:gd name="T6" fmla="*/ 0 w 648"/>
                <a:gd name="T7" fmla="*/ 0 h 122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48"/>
                <a:gd name="T13" fmla="*/ 0 h 1221"/>
                <a:gd name="T14" fmla="*/ 648 w 648"/>
                <a:gd name="T15" fmla="*/ 1221 h 122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48" h="1221">
                  <a:moveTo>
                    <a:pt x="257" y="953"/>
                  </a:moveTo>
                  <a:cubicBezTo>
                    <a:pt x="321" y="978"/>
                    <a:pt x="636" y="1221"/>
                    <a:pt x="642" y="1104"/>
                  </a:cubicBezTo>
                  <a:cubicBezTo>
                    <a:pt x="648" y="987"/>
                    <a:pt x="401" y="436"/>
                    <a:pt x="294" y="252"/>
                  </a:cubicBezTo>
                  <a:cubicBezTo>
                    <a:pt x="187" y="68"/>
                    <a:pt x="61" y="52"/>
                    <a:pt x="0" y="0"/>
                  </a:cubicBezTo>
                </a:path>
              </a:pathLst>
            </a:custGeom>
            <a:noFill/>
            <a:ln w="19050" cap="flat" cmpd="sng">
              <a:solidFill>
                <a:schemeClr val="tx2"/>
              </a:solidFill>
              <a:prstDash val="solid"/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lv-LV" sz="1400"/>
            </a:p>
          </p:txBody>
        </p:sp>
        <p:sp>
          <p:nvSpPr>
            <p:cNvPr id="104" name="Freeform 78"/>
            <p:cNvSpPr>
              <a:spLocks/>
            </p:cNvSpPr>
            <p:nvPr/>
          </p:nvSpPr>
          <p:spPr bwMode="auto">
            <a:xfrm>
              <a:off x="9623846" y="4284664"/>
              <a:ext cx="1501354" cy="1963737"/>
            </a:xfrm>
            <a:custGeom>
              <a:avLst/>
              <a:gdLst>
                <a:gd name="T0" fmla="*/ 636588 w 813"/>
                <a:gd name="T1" fmla="*/ 1550987 h 1237"/>
                <a:gd name="T2" fmla="*/ 1247775 w 813"/>
                <a:gd name="T3" fmla="*/ 1790700 h 1237"/>
                <a:gd name="T4" fmla="*/ 895350 w 813"/>
                <a:gd name="T5" fmla="*/ 514350 h 1237"/>
                <a:gd name="T6" fmla="*/ 0 w 813"/>
                <a:gd name="T7" fmla="*/ 0 h 12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13"/>
                <a:gd name="T13" fmla="*/ 0 h 1237"/>
                <a:gd name="T14" fmla="*/ 813 w 813"/>
                <a:gd name="T15" fmla="*/ 1237 h 12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13" h="1237">
                  <a:moveTo>
                    <a:pt x="401" y="977"/>
                  </a:moveTo>
                  <a:cubicBezTo>
                    <a:pt x="465" y="1002"/>
                    <a:pt x="759" y="1237"/>
                    <a:pt x="786" y="1128"/>
                  </a:cubicBezTo>
                  <a:cubicBezTo>
                    <a:pt x="813" y="1019"/>
                    <a:pt x="695" y="512"/>
                    <a:pt x="564" y="324"/>
                  </a:cubicBezTo>
                  <a:cubicBezTo>
                    <a:pt x="433" y="136"/>
                    <a:pt x="118" y="68"/>
                    <a:pt x="0" y="0"/>
                  </a:cubicBezTo>
                </a:path>
              </a:pathLst>
            </a:custGeom>
            <a:noFill/>
            <a:ln w="19050" cap="flat" cmpd="sng">
              <a:solidFill>
                <a:schemeClr val="tx2"/>
              </a:solidFill>
              <a:prstDash val="solid"/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lv-LV" sz="1400"/>
            </a:p>
          </p:txBody>
        </p:sp>
        <p:sp>
          <p:nvSpPr>
            <p:cNvPr id="105" name="Freeform 79"/>
            <p:cNvSpPr>
              <a:spLocks/>
            </p:cNvSpPr>
            <p:nvPr/>
          </p:nvSpPr>
          <p:spPr bwMode="auto">
            <a:xfrm>
              <a:off x="7192638" y="2847976"/>
              <a:ext cx="703587" cy="912813"/>
            </a:xfrm>
            <a:custGeom>
              <a:avLst/>
              <a:gdLst>
                <a:gd name="T0" fmla="*/ 487363 w 381"/>
                <a:gd name="T1" fmla="*/ 912813 h 575"/>
                <a:gd name="T2" fmla="*/ 523875 w 381"/>
                <a:gd name="T3" fmla="*/ 476250 h 575"/>
                <a:gd name="T4" fmla="*/ 0 w 381"/>
                <a:gd name="T5" fmla="*/ 0 h 575"/>
                <a:gd name="T6" fmla="*/ 0 60000 65536"/>
                <a:gd name="T7" fmla="*/ 0 60000 65536"/>
                <a:gd name="T8" fmla="*/ 0 60000 65536"/>
                <a:gd name="T9" fmla="*/ 0 w 381"/>
                <a:gd name="T10" fmla="*/ 0 h 575"/>
                <a:gd name="T11" fmla="*/ 381 w 381"/>
                <a:gd name="T12" fmla="*/ 575 h 57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1" h="575">
                  <a:moveTo>
                    <a:pt x="307" y="575"/>
                  </a:moveTo>
                  <a:cubicBezTo>
                    <a:pt x="311" y="529"/>
                    <a:pt x="381" y="396"/>
                    <a:pt x="330" y="300"/>
                  </a:cubicBezTo>
                  <a:cubicBezTo>
                    <a:pt x="279" y="204"/>
                    <a:pt x="69" y="62"/>
                    <a:pt x="0" y="0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lv-LV" sz="1400"/>
            </a:p>
          </p:txBody>
        </p:sp>
        <p:sp>
          <p:nvSpPr>
            <p:cNvPr id="106" name="Freeform 80"/>
            <p:cNvSpPr>
              <a:spLocks/>
            </p:cNvSpPr>
            <p:nvPr/>
          </p:nvSpPr>
          <p:spPr bwMode="auto">
            <a:xfrm>
              <a:off x="10082603" y="2867025"/>
              <a:ext cx="313936" cy="903288"/>
            </a:xfrm>
            <a:custGeom>
              <a:avLst/>
              <a:gdLst>
                <a:gd name="T0" fmla="*/ 22225 w 170"/>
                <a:gd name="T1" fmla="*/ 903288 h 569"/>
                <a:gd name="T2" fmla="*/ 41275 w 170"/>
                <a:gd name="T3" fmla="*/ 400050 h 569"/>
                <a:gd name="T4" fmla="*/ 269875 w 170"/>
                <a:gd name="T5" fmla="*/ 0 h 569"/>
                <a:gd name="T6" fmla="*/ 0 60000 65536"/>
                <a:gd name="T7" fmla="*/ 0 60000 65536"/>
                <a:gd name="T8" fmla="*/ 0 60000 65536"/>
                <a:gd name="T9" fmla="*/ 0 w 170"/>
                <a:gd name="T10" fmla="*/ 0 h 569"/>
                <a:gd name="T11" fmla="*/ 170 w 170"/>
                <a:gd name="T12" fmla="*/ 569 h 56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0" h="569">
                  <a:moveTo>
                    <a:pt x="14" y="569"/>
                  </a:moveTo>
                  <a:cubicBezTo>
                    <a:pt x="16" y="516"/>
                    <a:pt x="0" y="347"/>
                    <a:pt x="26" y="252"/>
                  </a:cubicBezTo>
                  <a:cubicBezTo>
                    <a:pt x="52" y="157"/>
                    <a:pt x="140" y="52"/>
                    <a:pt x="170" y="0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lv-LV" sz="1400"/>
            </a:p>
          </p:txBody>
        </p:sp>
        <p:sp>
          <p:nvSpPr>
            <p:cNvPr id="107" name="Freeform 81"/>
            <p:cNvSpPr>
              <a:spLocks/>
            </p:cNvSpPr>
            <p:nvPr/>
          </p:nvSpPr>
          <p:spPr bwMode="auto">
            <a:xfrm>
              <a:off x="8407659" y="2257425"/>
              <a:ext cx="360103" cy="979488"/>
            </a:xfrm>
            <a:custGeom>
              <a:avLst/>
              <a:gdLst>
                <a:gd name="T0" fmla="*/ 280987 w 195"/>
                <a:gd name="T1" fmla="*/ 979488 h 617"/>
                <a:gd name="T2" fmla="*/ 4762 w 195"/>
                <a:gd name="T3" fmla="*/ 495300 h 617"/>
                <a:gd name="T4" fmla="*/ 309562 w 195"/>
                <a:gd name="T5" fmla="*/ 0 h 617"/>
                <a:gd name="T6" fmla="*/ 0 60000 65536"/>
                <a:gd name="T7" fmla="*/ 0 60000 65536"/>
                <a:gd name="T8" fmla="*/ 0 60000 65536"/>
                <a:gd name="T9" fmla="*/ 0 w 195"/>
                <a:gd name="T10" fmla="*/ 0 h 617"/>
                <a:gd name="T11" fmla="*/ 195 w 195"/>
                <a:gd name="T12" fmla="*/ 617 h 6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5" h="617">
                  <a:moveTo>
                    <a:pt x="177" y="617"/>
                  </a:moveTo>
                  <a:cubicBezTo>
                    <a:pt x="148" y="566"/>
                    <a:pt x="0" y="415"/>
                    <a:pt x="3" y="312"/>
                  </a:cubicBezTo>
                  <a:cubicBezTo>
                    <a:pt x="6" y="209"/>
                    <a:pt x="155" y="65"/>
                    <a:pt x="195" y="0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lv-LV" sz="1400"/>
            </a:p>
          </p:txBody>
        </p:sp>
        <p:sp>
          <p:nvSpPr>
            <p:cNvPr id="108" name="Freeform 82"/>
            <p:cNvSpPr>
              <a:spLocks/>
            </p:cNvSpPr>
            <p:nvPr/>
          </p:nvSpPr>
          <p:spPr bwMode="auto">
            <a:xfrm>
              <a:off x="9503231" y="4278314"/>
              <a:ext cx="607558" cy="1284287"/>
            </a:xfrm>
            <a:custGeom>
              <a:avLst/>
              <a:gdLst>
                <a:gd name="T0" fmla="*/ 69850 w 329"/>
                <a:gd name="T1" fmla="*/ 0 h 809"/>
                <a:gd name="T2" fmla="*/ 74612 w 329"/>
                <a:gd name="T3" fmla="*/ 731837 h 809"/>
                <a:gd name="T4" fmla="*/ 522287 w 329"/>
                <a:gd name="T5" fmla="*/ 1284287 h 809"/>
                <a:gd name="T6" fmla="*/ 0 60000 65536"/>
                <a:gd name="T7" fmla="*/ 0 60000 65536"/>
                <a:gd name="T8" fmla="*/ 0 60000 65536"/>
                <a:gd name="T9" fmla="*/ 0 w 329"/>
                <a:gd name="T10" fmla="*/ 0 h 809"/>
                <a:gd name="T11" fmla="*/ 329 w 329"/>
                <a:gd name="T12" fmla="*/ 809 h 80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29" h="809">
                  <a:moveTo>
                    <a:pt x="44" y="0"/>
                  </a:moveTo>
                  <a:cubicBezTo>
                    <a:pt x="44" y="77"/>
                    <a:pt x="0" y="326"/>
                    <a:pt x="47" y="461"/>
                  </a:cubicBezTo>
                  <a:cubicBezTo>
                    <a:pt x="94" y="596"/>
                    <a:pt x="270" y="737"/>
                    <a:pt x="329" y="809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lv-LV" sz="1400"/>
            </a:p>
          </p:txBody>
        </p:sp>
        <p:sp>
          <p:nvSpPr>
            <p:cNvPr id="109" name="Freeform 83"/>
            <p:cNvSpPr>
              <a:spLocks/>
            </p:cNvSpPr>
            <p:nvPr/>
          </p:nvSpPr>
          <p:spPr bwMode="auto">
            <a:xfrm>
              <a:off x="8192474" y="4276726"/>
              <a:ext cx="422890" cy="1343025"/>
            </a:xfrm>
            <a:custGeom>
              <a:avLst/>
              <a:gdLst>
                <a:gd name="T0" fmla="*/ 128587 w 229"/>
                <a:gd name="T1" fmla="*/ 0 h 846"/>
                <a:gd name="T2" fmla="*/ 39687 w 229"/>
                <a:gd name="T3" fmla="*/ 885825 h 846"/>
                <a:gd name="T4" fmla="*/ 363537 w 229"/>
                <a:gd name="T5" fmla="*/ 1343025 h 846"/>
                <a:gd name="T6" fmla="*/ 0 60000 65536"/>
                <a:gd name="T7" fmla="*/ 0 60000 65536"/>
                <a:gd name="T8" fmla="*/ 0 60000 65536"/>
                <a:gd name="T9" fmla="*/ 0 w 229"/>
                <a:gd name="T10" fmla="*/ 0 h 846"/>
                <a:gd name="T11" fmla="*/ 229 w 229"/>
                <a:gd name="T12" fmla="*/ 846 h 84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9" h="846">
                  <a:moveTo>
                    <a:pt x="81" y="0"/>
                  </a:moveTo>
                  <a:cubicBezTo>
                    <a:pt x="72" y="93"/>
                    <a:pt x="0" y="417"/>
                    <a:pt x="25" y="558"/>
                  </a:cubicBezTo>
                  <a:cubicBezTo>
                    <a:pt x="50" y="699"/>
                    <a:pt x="187" y="786"/>
                    <a:pt x="229" y="846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lv-LV" sz="1400"/>
            </a:p>
          </p:txBody>
        </p:sp>
        <p:sp>
          <p:nvSpPr>
            <p:cNvPr id="110" name="Freeform 84"/>
            <p:cNvSpPr>
              <a:spLocks/>
            </p:cNvSpPr>
            <p:nvPr/>
          </p:nvSpPr>
          <p:spPr bwMode="auto">
            <a:xfrm>
              <a:off x="7096612" y="4267201"/>
              <a:ext cx="166202" cy="1076325"/>
            </a:xfrm>
            <a:custGeom>
              <a:avLst/>
              <a:gdLst>
                <a:gd name="T0" fmla="*/ 80962 w 90"/>
                <a:gd name="T1" fmla="*/ 0 h 678"/>
                <a:gd name="T2" fmla="*/ 9525 w 90"/>
                <a:gd name="T3" fmla="*/ 600075 h 678"/>
                <a:gd name="T4" fmla="*/ 142875 w 90"/>
                <a:gd name="T5" fmla="*/ 1076325 h 678"/>
                <a:gd name="T6" fmla="*/ 0 60000 65536"/>
                <a:gd name="T7" fmla="*/ 0 60000 65536"/>
                <a:gd name="T8" fmla="*/ 0 60000 65536"/>
                <a:gd name="T9" fmla="*/ 0 w 90"/>
                <a:gd name="T10" fmla="*/ 0 h 678"/>
                <a:gd name="T11" fmla="*/ 90 w 90"/>
                <a:gd name="T12" fmla="*/ 678 h 67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0" h="678">
                  <a:moveTo>
                    <a:pt x="51" y="0"/>
                  </a:moveTo>
                  <a:cubicBezTo>
                    <a:pt x="44" y="63"/>
                    <a:pt x="0" y="265"/>
                    <a:pt x="6" y="378"/>
                  </a:cubicBezTo>
                  <a:cubicBezTo>
                    <a:pt x="12" y="491"/>
                    <a:pt x="72" y="616"/>
                    <a:pt x="90" y="678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lv-LV" sz="1400"/>
            </a:p>
          </p:txBody>
        </p:sp>
      </p:grpSp>
    </p:spTree>
    <p:extLst>
      <p:ext uri="{BB962C8B-B14F-4D97-AF65-F5344CB8AC3E}">
        <p14:creationId xmlns:p14="http://schemas.microsoft.com/office/powerpoint/2010/main" val="4016754656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Priority Queue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" indent="0" eaLnBrk="1" hangingPunct="1">
              <a:lnSpc>
                <a:spcPct val="90000"/>
              </a:lnSpc>
              <a:buNone/>
            </a:pPr>
            <a:r>
              <a:rPr lang="lv-LV" altLang="en-US" dirty="0" smtClean="0"/>
              <a:t>Characteristics of a priority queue</a:t>
            </a:r>
          </a:p>
          <a:p>
            <a:pPr marL="400050" eaLnBrk="1" hangingPunct="1">
              <a:lnSpc>
                <a:spcPct val="90000"/>
              </a:lnSpc>
            </a:pPr>
            <a:r>
              <a:rPr lang="lv-LV" altLang="en-US" dirty="0" smtClean="0"/>
              <a:t>every element in the priority queue has</a:t>
            </a:r>
            <a:endParaRPr lang="lv-LV" altLang="en-US" dirty="0"/>
          </a:p>
          <a:p>
            <a:pPr lvl="1" eaLnBrk="1" hangingPunct="1">
              <a:lnSpc>
                <a:spcPct val="90000"/>
              </a:lnSpc>
            </a:pPr>
            <a:r>
              <a:rPr lang="lv-LV" altLang="en-US" dirty="0" smtClean="0"/>
              <a:t>Key/priority K </a:t>
            </a:r>
            <a:r>
              <a:rPr lang="lv-LV" altLang="en-US" dirty="0" smtClean="0">
                <a:sym typeface="Symbol" panose="05050102010706020507" pitchFamily="18" charset="2"/>
              </a:rPr>
              <a:t>of type </a:t>
            </a:r>
            <a:r>
              <a:rPr lang="lv-LV" altLang="en-US" b="1" dirty="0" smtClean="0"/>
              <a:t>key</a:t>
            </a:r>
            <a:r>
              <a:rPr lang="lv-LV" altLang="en-US" dirty="0" smtClean="0"/>
              <a:t> </a:t>
            </a:r>
            <a:endParaRPr lang="lv-LV" altLang="en-US" dirty="0"/>
          </a:p>
          <a:p>
            <a:pPr lvl="1" eaLnBrk="1" hangingPunct="1">
              <a:lnSpc>
                <a:spcPct val="90000"/>
              </a:lnSpc>
            </a:pPr>
            <a:r>
              <a:rPr lang="lv-LV" altLang="en-US" dirty="0" smtClean="0"/>
              <a:t>Information </a:t>
            </a:r>
            <a:r>
              <a:rPr lang="lv-LV" altLang="en-US" dirty="0"/>
              <a:t>I </a:t>
            </a:r>
            <a:r>
              <a:rPr lang="lv-LV" altLang="en-US" dirty="0" smtClean="0"/>
              <a:t>of type </a:t>
            </a:r>
            <a:r>
              <a:rPr lang="lv-LV" altLang="en-US" b="1" dirty="0" smtClean="0"/>
              <a:t>info</a:t>
            </a:r>
          </a:p>
          <a:p>
            <a:pPr eaLnBrk="1" hangingPunct="1">
              <a:lnSpc>
                <a:spcPct val="90000"/>
              </a:lnSpc>
            </a:pPr>
            <a:r>
              <a:rPr lang="lv-LV" altLang="en-US" dirty="0" smtClean="0"/>
              <a:t>Element is denoted by a pair &lt;</a:t>
            </a:r>
            <a:r>
              <a:rPr lang="lv-LV" altLang="en-US" dirty="0"/>
              <a:t>K, I&gt;</a:t>
            </a:r>
          </a:p>
          <a:p>
            <a:pPr lvl="1" eaLnBrk="1" hangingPunct="1">
              <a:lnSpc>
                <a:spcPct val="90000"/>
              </a:lnSpc>
            </a:pPr>
            <a:r>
              <a:rPr lang="lv-LV" altLang="en-US" dirty="0" smtClean="0"/>
              <a:t>Key K does not need to be unique</a:t>
            </a:r>
            <a:endParaRPr lang="lv-LV" altLang="en-US" dirty="0"/>
          </a:p>
          <a:p>
            <a:pPr lvl="1" eaLnBrk="1" hangingPunct="1">
              <a:lnSpc>
                <a:spcPct val="90000"/>
              </a:lnSpc>
            </a:pPr>
            <a:r>
              <a:rPr lang="lv-LV" altLang="en-US" dirty="0" smtClean="0"/>
              <a:t>Element removal strategy defines how to remove the elements according to the priority (dependent on the key K). </a:t>
            </a: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105769153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Recall PQ Sorting</a:t>
            </a:r>
          </a:p>
        </p:txBody>
      </p:sp>
      <p:sp>
        <p:nvSpPr>
          <p:cNvPr id="103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eaLnBrk="1" hangingPunct="1"/>
            <a:r>
              <a:rPr lang="en-US" altLang="lv-LV" sz="2000"/>
              <a:t>We use a priority queue</a:t>
            </a:r>
          </a:p>
          <a:p>
            <a:pPr marL="800100" lvl="1" indent="-342900" eaLnBrk="1" hangingPunct="1"/>
            <a:r>
              <a:rPr lang="en-US" altLang="lv-LV" sz="1800"/>
              <a:t>Insert the elements with a series of </a:t>
            </a:r>
            <a:r>
              <a:rPr lang="en-US" altLang="lv-LV" sz="1800">
                <a:solidFill>
                  <a:schemeClr val="tx2"/>
                </a:solidFill>
              </a:rPr>
              <a:t>insert</a:t>
            </a:r>
            <a:r>
              <a:rPr lang="en-US" altLang="lv-LV" sz="1800"/>
              <a:t> operations</a:t>
            </a:r>
          </a:p>
          <a:p>
            <a:pPr marL="800100" lvl="1" indent="-342900" eaLnBrk="1" hangingPunct="1"/>
            <a:r>
              <a:rPr lang="en-US" altLang="lv-LV" sz="1800"/>
              <a:t>Remove the elements in sorted order with a series of </a:t>
            </a:r>
            <a:r>
              <a:rPr lang="en-US" altLang="lv-LV" sz="1800">
                <a:solidFill>
                  <a:schemeClr val="tx2"/>
                </a:solidFill>
              </a:rPr>
              <a:t>removeMin</a:t>
            </a:r>
            <a:r>
              <a:rPr lang="en-US" altLang="lv-LV" sz="1800"/>
              <a:t> operations</a:t>
            </a:r>
          </a:p>
          <a:p>
            <a:pPr eaLnBrk="1" hangingPunct="1"/>
            <a:r>
              <a:rPr lang="en-US" altLang="lv-LV" sz="2000"/>
              <a:t>The running time depends on the priority queue implementation:</a:t>
            </a:r>
          </a:p>
          <a:p>
            <a:pPr marL="800100" lvl="1" indent="-342900" eaLnBrk="1" hangingPunct="1"/>
            <a:r>
              <a:rPr lang="en-US" altLang="lv-LV" sz="1800"/>
              <a:t>Unsorted sequence gives selection-sort: O(n</a:t>
            </a:r>
            <a:r>
              <a:rPr lang="en-US" altLang="lv-LV" sz="1800" baseline="30000"/>
              <a:t>2</a:t>
            </a:r>
            <a:r>
              <a:rPr lang="en-US" altLang="lv-LV" sz="1800"/>
              <a:t>) time</a:t>
            </a:r>
          </a:p>
          <a:p>
            <a:pPr marL="800100" lvl="1" indent="-342900" eaLnBrk="1" hangingPunct="1"/>
            <a:r>
              <a:rPr lang="en-US" altLang="lv-LV" sz="1800"/>
              <a:t>Sorted sequence gives insertion-sort: O(n</a:t>
            </a:r>
            <a:r>
              <a:rPr lang="en-US" altLang="lv-LV" sz="1800" baseline="30000"/>
              <a:t>2</a:t>
            </a:r>
            <a:r>
              <a:rPr lang="en-US" altLang="lv-LV" sz="1800"/>
              <a:t>) time</a:t>
            </a:r>
          </a:p>
          <a:p>
            <a:pPr eaLnBrk="1" hangingPunct="1"/>
            <a:r>
              <a:rPr lang="en-US" altLang="lv-LV" sz="2000"/>
              <a:t>Can we do better?</a:t>
            </a:r>
          </a:p>
        </p:txBody>
      </p:sp>
      <p:sp>
        <p:nvSpPr>
          <p:cNvPr id="1031" name="Text Box 4"/>
          <p:cNvSpPr txBox="1">
            <a:spLocks noChangeArrowheads="1"/>
          </p:cNvSpPr>
          <p:nvPr/>
        </p:nvSpPr>
        <p:spPr bwMode="auto">
          <a:xfrm>
            <a:off x="6858000" y="1697038"/>
            <a:ext cx="4267200" cy="42465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2000" b="1">
                <a:solidFill>
                  <a:srgbClr val="000000"/>
                </a:solidFill>
                <a:latin typeface="Times New Roman" panose="02020603050405020304" pitchFamily="18" charset="0"/>
              </a:rPr>
              <a:t>Algorithm</a:t>
            </a:r>
            <a:r>
              <a:rPr lang="en-US" altLang="lv-LV" sz="2000">
                <a:latin typeface="Times New Roman" panose="02020603050405020304" pitchFamily="18" charset="0"/>
              </a:rPr>
              <a:t> </a:t>
            </a:r>
            <a:r>
              <a:rPr lang="en-US" altLang="lv-LV" sz="2000" b="1" i="1">
                <a:solidFill>
                  <a:schemeClr val="tx2"/>
                </a:solidFill>
                <a:latin typeface="Times New Roman" panose="02020603050405020304" pitchFamily="18" charset="0"/>
              </a:rPr>
              <a:t>PQ-Sort</a:t>
            </a:r>
            <a:r>
              <a:rPr lang="en-US" altLang="lv-LV" sz="2000">
                <a:solidFill>
                  <a:schemeClr val="tx2"/>
                </a:solidFill>
                <a:latin typeface="Times New Roman" panose="02020603050405020304" pitchFamily="18" charset="0"/>
              </a:rPr>
              <a:t>(</a:t>
            </a:r>
            <a:r>
              <a:rPr lang="en-US" altLang="lv-LV" sz="2000" b="1" i="1">
                <a:solidFill>
                  <a:schemeClr val="tx2"/>
                </a:solidFill>
                <a:latin typeface="Times New Roman" panose="02020603050405020304" pitchFamily="18" charset="0"/>
              </a:rPr>
              <a:t>S, C</a:t>
            </a:r>
            <a:r>
              <a:rPr lang="en-US" altLang="lv-LV" sz="2000">
                <a:solidFill>
                  <a:schemeClr val="tx2"/>
                </a:solidFill>
                <a:latin typeface="Times New Roman" panose="02020603050405020304" pitchFamily="18" charset="0"/>
              </a:rPr>
              <a:t>)</a:t>
            </a:r>
          </a:p>
          <a:p>
            <a:pPr lvl="1" algn="l" eaLnBrk="1" hangingPunct="1"/>
            <a:r>
              <a:rPr lang="en-US" altLang="lv-LV" sz="2000" b="1">
                <a:solidFill>
                  <a:srgbClr val="000000"/>
                </a:solidFill>
                <a:latin typeface="Times New Roman" panose="02020603050405020304" pitchFamily="18" charset="0"/>
              </a:rPr>
              <a:t>Input</a:t>
            </a:r>
            <a:r>
              <a:rPr lang="en-US" altLang="lv-LV" sz="2000">
                <a:latin typeface="Times New Roman" panose="02020603050405020304" pitchFamily="18" charset="0"/>
              </a:rPr>
              <a:t> </a:t>
            </a:r>
            <a:r>
              <a:rPr lang="en-US" altLang="lv-LV" sz="2000">
                <a:solidFill>
                  <a:schemeClr val="accent2"/>
                </a:solidFill>
                <a:latin typeface="Times New Roman" panose="02020603050405020304" pitchFamily="18" charset="0"/>
              </a:rPr>
              <a:t>sequence </a:t>
            </a:r>
            <a:r>
              <a:rPr lang="en-US" altLang="lv-LV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S</a:t>
            </a:r>
            <a:r>
              <a:rPr lang="en-US" altLang="lv-LV" sz="2000">
                <a:solidFill>
                  <a:schemeClr val="accent2"/>
                </a:solidFill>
                <a:latin typeface="Times New Roman" panose="02020603050405020304" pitchFamily="18" charset="0"/>
              </a:rPr>
              <a:t>, comparator </a:t>
            </a:r>
            <a:r>
              <a:rPr lang="en-US" altLang="lv-LV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C</a:t>
            </a:r>
            <a:r>
              <a:rPr lang="en-US" altLang="lv-LV" sz="2000">
                <a:solidFill>
                  <a:schemeClr val="accent2"/>
                </a:solidFill>
                <a:latin typeface="Times New Roman" panose="02020603050405020304" pitchFamily="18" charset="0"/>
              </a:rPr>
              <a:t> for the elements of </a:t>
            </a:r>
            <a:r>
              <a:rPr lang="en-US" altLang="lv-LV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S</a:t>
            </a:r>
            <a:endParaRPr lang="en-US" altLang="lv-LV" sz="2000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 lvl="1" algn="l" eaLnBrk="1" hangingPunct="1"/>
            <a:r>
              <a:rPr lang="en-US" altLang="lv-LV" sz="2000" b="1">
                <a:solidFill>
                  <a:srgbClr val="000000"/>
                </a:solidFill>
                <a:latin typeface="Times New Roman" panose="02020603050405020304" pitchFamily="18" charset="0"/>
              </a:rPr>
              <a:t>Output</a:t>
            </a:r>
            <a:r>
              <a:rPr lang="en-US" altLang="lv-LV" sz="2000">
                <a:latin typeface="Times New Roman" panose="02020603050405020304" pitchFamily="18" charset="0"/>
              </a:rPr>
              <a:t> </a:t>
            </a:r>
            <a:r>
              <a:rPr lang="en-US" altLang="lv-LV" sz="2000">
                <a:solidFill>
                  <a:schemeClr val="accent2"/>
                </a:solidFill>
                <a:latin typeface="Times New Roman" panose="02020603050405020304" pitchFamily="18" charset="0"/>
              </a:rPr>
              <a:t>sequence </a:t>
            </a:r>
            <a:r>
              <a:rPr lang="en-US" altLang="lv-LV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S</a:t>
            </a:r>
            <a:r>
              <a:rPr lang="en-US" altLang="lv-LV" sz="2000">
                <a:solidFill>
                  <a:schemeClr val="accent2"/>
                </a:solidFill>
                <a:latin typeface="Times New Roman" panose="02020603050405020304" pitchFamily="18" charset="0"/>
              </a:rPr>
              <a:t> sorted  in increasing order according to </a:t>
            </a:r>
            <a:r>
              <a:rPr lang="en-US" altLang="lv-LV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C</a:t>
            </a:r>
            <a:endParaRPr lang="en-US" altLang="lv-LV" sz="200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P </a:t>
            </a:r>
            <a:r>
              <a:rPr lang="en-US" altLang="lv-LV" sz="20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lv-LV" sz="2000" b="1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lv-LV" sz="2000">
                <a:solidFill>
                  <a:schemeClr val="accent2"/>
                </a:solidFill>
                <a:latin typeface="Times New Roman" panose="02020603050405020304" pitchFamily="18" charset="0"/>
              </a:rPr>
              <a:t>priority queue with 		comparator </a:t>
            </a:r>
            <a:r>
              <a:rPr lang="en-US" altLang="lv-LV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C</a:t>
            </a:r>
            <a:endParaRPr lang="en-US" altLang="lv-LV" sz="2000" b="1" i="1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2000" b="1">
                <a:solidFill>
                  <a:srgbClr val="000000"/>
                </a:solidFill>
                <a:latin typeface="Times New Roman" panose="02020603050405020304" pitchFamily="18" charset="0"/>
              </a:rPr>
              <a:t>while</a:t>
            </a:r>
            <a:r>
              <a:rPr lang="en-US" altLang="lv-LV" sz="200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lv-LV" sz="2000" b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lv-LV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S.empty </a:t>
            </a:r>
            <a:r>
              <a:rPr lang="en-US" altLang="lv-LV" sz="2000">
                <a:solidFill>
                  <a:schemeClr val="accent2"/>
                </a:solidFill>
                <a:latin typeface="Times New Roman" panose="02020603050405020304" pitchFamily="18" charset="0"/>
              </a:rPr>
              <a:t>()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2000">
                <a:solidFill>
                  <a:schemeClr val="accent2"/>
                </a:solidFill>
                <a:latin typeface="Times New Roman" panose="02020603050405020304" pitchFamily="18" charset="0"/>
              </a:rPr>
              <a:t>	</a:t>
            </a:r>
            <a:r>
              <a:rPr lang="en-US" altLang="lv-LV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e </a:t>
            </a:r>
            <a:r>
              <a:rPr lang="en-US" altLang="lv-LV" sz="20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lv-LV" sz="2000" b="1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S.front</a:t>
            </a:r>
            <a:r>
              <a:rPr lang="en-US" altLang="lv-LV" sz="200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();</a:t>
            </a:r>
            <a:r>
              <a:rPr lang="en-US" altLang="lv-LV" sz="2000" b="1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lv-LV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S.eraseFront</a:t>
            </a:r>
            <a:r>
              <a:rPr lang="en-US" altLang="lv-LV" sz="2000">
                <a:solidFill>
                  <a:schemeClr val="accent2"/>
                </a:solidFill>
                <a:latin typeface="Times New Roman" panose="02020603050405020304" pitchFamily="18" charset="0"/>
              </a:rPr>
              <a:t>()</a:t>
            </a:r>
            <a:endParaRPr lang="en-US" altLang="lv-LV" sz="200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lvl="2" algn="l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lv-LV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P.insert </a:t>
            </a:r>
            <a:r>
              <a:rPr lang="en-US" altLang="lv-LV" sz="200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lv-LV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e</a:t>
            </a:r>
            <a:r>
              <a:rPr lang="en-US" altLang="lv-LV" sz="2000">
                <a:solidFill>
                  <a:schemeClr val="accent2"/>
                </a:solidFill>
                <a:latin typeface="Times New Roman" panose="02020603050405020304" pitchFamily="18" charset="0"/>
              </a:rPr>
              <a:t>, </a:t>
            </a:r>
            <a:r>
              <a:rPr lang="en-US" altLang="lv-LV" sz="2000" b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lang="en-US" altLang="lv-LV" sz="2000">
                <a:solidFill>
                  <a:schemeClr val="accent2"/>
                </a:solidFill>
                <a:latin typeface="Times New Roman" panose="02020603050405020304" pitchFamily="18" charset="0"/>
              </a:rPr>
              <a:t>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2000" b="1">
                <a:solidFill>
                  <a:srgbClr val="000000"/>
                </a:solidFill>
                <a:latin typeface="Times New Roman" panose="02020603050405020304" pitchFamily="18" charset="0"/>
              </a:rPr>
              <a:t>while</a:t>
            </a:r>
            <a:r>
              <a:rPr lang="en-US" altLang="lv-LV" sz="200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lv-LV" sz="2000" b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lv-LV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P.empty</a:t>
            </a:r>
            <a:r>
              <a:rPr lang="en-US" altLang="lv-LV" sz="2000">
                <a:solidFill>
                  <a:schemeClr val="accent2"/>
                </a:solidFill>
                <a:latin typeface="Times New Roman" panose="02020603050405020304" pitchFamily="18" charset="0"/>
              </a:rPr>
              <a:t>()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2000">
                <a:solidFill>
                  <a:schemeClr val="accent2"/>
                </a:solidFill>
                <a:latin typeface="Times New Roman" panose="02020603050405020304" pitchFamily="18" charset="0"/>
              </a:rPr>
              <a:t>	</a:t>
            </a:r>
            <a:r>
              <a:rPr lang="en-US" altLang="lv-LV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e </a:t>
            </a:r>
            <a:r>
              <a:rPr lang="en-US" altLang="lv-LV" sz="20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lv-LV" sz="2000" b="1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lv-LV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P.removeMin</a:t>
            </a:r>
            <a:r>
              <a:rPr lang="en-US" altLang="lv-LV" sz="2000">
                <a:solidFill>
                  <a:schemeClr val="accent2"/>
                </a:solidFill>
                <a:latin typeface="Times New Roman" panose="02020603050405020304" pitchFamily="18" charset="0"/>
              </a:rPr>
              <a:t>()</a:t>
            </a:r>
            <a:endParaRPr lang="en-US" altLang="lv-LV" sz="200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lvl="2" algn="l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lv-LV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S.insertBack</a:t>
            </a:r>
            <a:r>
              <a:rPr lang="en-US" altLang="lv-LV" sz="200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lv-LV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e</a:t>
            </a:r>
            <a:r>
              <a:rPr lang="en-US" altLang="lv-LV" sz="2000">
                <a:solidFill>
                  <a:schemeClr val="accent2"/>
                </a:solidFill>
                <a:latin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1118112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Selection-Sort</a:t>
            </a:r>
          </a:p>
        </p:txBody>
      </p:sp>
      <p:sp>
        <p:nvSpPr>
          <p:cNvPr id="922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lv-LV"/>
              <a:t>Selection-sort is the variation of PQ-sort where the priority queue is implemented with an unsorted sequence</a:t>
            </a:r>
          </a:p>
          <a:p>
            <a:pPr eaLnBrk="1" hangingPunct="1"/>
            <a:r>
              <a:rPr lang="en-US" altLang="lv-LV"/>
              <a:t>Running time of Selection-sort:</a:t>
            </a:r>
          </a:p>
          <a:p>
            <a:pPr marL="800100" lvl="1" indent="-342900" eaLnBrk="1" hangingPunct="1">
              <a:buFont typeface="Wingdings" panose="05000000000000000000" pitchFamily="2" charset="2"/>
              <a:buAutoNum type="arabicPeriod"/>
            </a:pPr>
            <a:r>
              <a:rPr lang="en-US" altLang="lv-LV" sz="2000"/>
              <a:t>Inserting the elements into the priority queue with </a:t>
            </a:r>
            <a:r>
              <a:rPr lang="en-US" altLang="lv-LV" sz="2000" b="1" i="1">
                <a:latin typeface="Times New Roman" panose="02020603050405020304" pitchFamily="18" charset="0"/>
              </a:rPr>
              <a:t>n</a:t>
            </a:r>
            <a:r>
              <a:rPr lang="en-US" altLang="lv-LV" sz="2000"/>
              <a:t> </a:t>
            </a:r>
            <a:r>
              <a:rPr lang="en-US" altLang="lv-LV" sz="2000">
                <a:solidFill>
                  <a:schemeClr val="tx2"/>
                </a:solidFill>
              </a:rPr>
              <a:t>insert</a:t>
            </a:r>
            <a:r>
              <a:rPr lang="en-US" altLang="lv-LV" sz="2000"/>
              <a:t> operations takes </a:t>
            </a:r>
            <a:r>
              <a:rPr lang="en-US" altLang="lv-LV" sz="2000" b="1" i="1">
                <a:latin typeface="Times New Roman" panose="02020603050405020304" pitchFamily="18" charset="0"/>
              </a:rPr>
              <a:t>O</a:t>
            </a:r>
            <a:r>
              <a:rPr lang="en-US" altLang="lv-LV" sz="2000">
                <a:latin typeface="Times New Roman" panose="02020603050405020304" pitchFamily="18" charset="0"/>
              </a:rPr>
              <a:t>(</a:t>
            </a:r>
            <a:r>
              <a:rPr lang="en-US" altLang="lv-LV" sz="2000" b="1" i="1">
                <a:latin typeface="Times New Roman" panose="02020603050405020304" pitchFamily="18" charset="0"/>
              </a:rPr>
              <a:t>n</a:t>
            </a:r>
            <a:r>
              <a:rPr lang="en-US" altLang="lv-LV" sz="2000">
                <a:latin typeface="Times New Roman" panose="02020603050405020304" pitchFamily="18" charset="0"/>
              </a:rPr>
              <a:t>) </a:t>
            </a:r>
            <a:r>
              <a:rPr lang="en-US" altLang="lv-LV" sz="2000"/>
              <a:t>time</a:t>
            </a:r>
          </a:p>
          <a:p>
            <a:pPr marL="800100" lvl="1" indent="-342900" eaLnBrk="1" hangingPunct="1">
              <a:buFont typeface="Wingdings" panose="05000000000000000000" pitchFamily="2" charset="2"/>
              <a:buAutoNum type="arabicPeriod"/>
            </a:pPr>
            <a:r>
              <a:rPr lang="en-US" altLang="lv-LV" sz="2000"/>
              <a:t>Removing the elements in sorted order from the priority queue with </a:t>
            </a:r>
            <a:r>
              <a:rPr lang="en-US" altLang="lv-LV" sz="2000" b="1" i="1">
                <a:latin typeface="Times New Roman" panose="02020603050405020304" pitchFamily="18" charset="0"/>
              </a:rPr>
              <a:t>n</a:t>
            </a:r>
            <a:r>
              <a:rPr lang="en-US" altLang="lv-LV" sz="2000"/>
              <a:t> </a:t>
            </a:r>
            <a:r>
              <a:rPr lang="en-US" altLang="lv-LV" sz="2000">
                <a:solidFill>
                  <a:schemeClr val="tx2"/>
                </a:solidFill>
              </a:rPr>
              <a:t>removeMin</a:t>
            </a:r>
            <a:r>
              <a:rPr lang="en-US" altLang="lv-LV" sz="2000"/>
              <a:t> operations takes time proportional to</a:t>
            </a:r>
            <a:br>
              <a:rPr lang="en-US" altLang="lv-LV" sz="2000"/>
            </a:br>
            <a:r>
              <a:rPr lang="en-US" altLang="lv-LV" sz="2000"/>
              <a:t>		 	</a:t>
            </a:r>
            <a:r>
              <a:rPr lang="en-US" altLang="lv-LV">
                <a:latin typeface="Times New Roman" panose="02020603050405020304" pitchFamily="18" charset="0"/>
                <a:sym typeface="Symbol" panose="05050102010706020507" pitchFamily="18" charset="2"/>
              </a:rPr>
              <a:t>1 </a:t>
            </a:r>
            <a:r>
              <a:rPr lang="en-US" altLang="lv-LV">
                <a:latin typeface="Symbol" panose="05050102010706020507" pitchFamily="18" charset="2"/>
                <a:sym typeface="Symbol" panose="05050102010706020507" pitchFamily="18" charset="2"/>
              </a:rPr>
              <a:t>+ </a:t>
            </a:r>
            <a:r>
              <a:rPr lang="en-US" altLang="lv-LV">
                <a:latin typeface="Times New Roman" panose="02020603050405020304" pitchFamily="18" charset="0"/>
                <a:sym typeface="Symbol" panose="05050102010706020507" pitchFamily="18" charset="2"/>
              </a:rPr>
              <a:t>2 </a:t>
            </a:r>
            <a:r>
              <a:rPr lang="en-US" altLang="lv-LV">
                <a:latin typeface="Symbol" panose="05050102010706020507" pitchFamily="18" charset="2"/>
                <a:sym typeface="Symbol" panose="05050102010706020507" pitchFamily="18" charset="2"/>
              </a:rPr>
              <a:t>+ </a:t>
            </a:r>
            <a:r>
              <a:rPr lang="en-US" altLang="lv-LV">
                <a:latin typeface="Times New Roman" panose="02020603050405020304" pitchFamily="18" charset="0"/>
                <a:sym typeface="Symbol" panose="05050102010706020507" pitchFamily="18" charset="2"/>
              </a:rPr>
              <a:t>…</a:t>
            </a:r>
            <a:r>
              <a:rPr lang="en-US" altLang="lv-LV">
                <a:latin typeface="Symbol" panose="05050102010706020507" pitchFamily="18" charset="2"/>
                <a:sym typeface="Symbol" panose="05050102010706020507" pitchFamily="18" charset="2"/>
              </a:rPr>
              <a:t>+ </a:t>
            </a:r>
            <a:r>
              <a:rPr lang="en-US" altLang="lv-LV" b="1" i="1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endParaRPr lang="en-US" altLang="lv-LV"/>
          </a:p>
          <a:p>
            <a:pPr eaLnBrk="1" hangingPunct="1"/>
            <a:r>
              <a:rPr lang="en-US" altLang="lv-LV"/>
              <a:t>Selection-sort runs in </a:t>
            </a:r>
            <a:r>
              <a:rPr lang="en-US" altLang="lv-LV" b="1" i="1">
                <a:latin typeface="Times New Roman" panose="02020603050405020304" pitchFamily="18" charset="0"/>
              </a:rPr>
              <a:t>O</a:t>
            </a:r>
            <a:r>
              <a:rPr lang="en-US" altLang="lv-LV">
                <a:latin typeface="Times New Roman" panose="02020603050405020304" pitchFamily="18" charset="0"/>
              </a:rPr>
              <a:t>(</a:t>
            </a:r>
            <a:r>
              <a:rPr lang="en-US" altLang="lv-LV" b="1" i="1">
                <a:latin typeface="Times New Roman" panose="02020603050405020304" pitchFamily="18" charset="0"/>
              </a:rPr>
              <a:t>n</a:t>
            </a:r>
            <a:r>
              <a:rPr lang="en-US" altLang="lv-LV" baseline="30000">
                <a:latin typeface="Times New Roman" panose="02020603050405020304" pitchFamily="18" charset="0"/>
              </a:rPr>
              <a:t>2</a:t>
            </a:r>
            <a:r>
              <a:rPr lang="en-US" altLang="lv-LV">
                <a:latin typeface="Times New Roman" panose="02020603050405020304" pitchFamily="18" charset="0"/>
              </a:rPr>
              <a:t>) </a:t>
            </a:r>
            <a:r>
              <a:rPr lang="en-US" altLang="lv-LV"/>
              <a:t>time </a:t>
            </a:r>
          </a:p>
        </p:txBody>
      </p:sp>
    </p:spTree>
    <p:extLst>
      <p:ext uri="{BB962C8B-B14F-4D97-AF65-F5344CB8AC3E}">
        <p14:creationId xmlns:p14="http://schemas.microsoft.com/office/powerpoint/2010/main" val="2479650287"/>
      </p:ext>
    </p:extLst>
  </p:cSld>
  <p:clrMapOvr>
    <a:masterClrMapping/>
  </p:clrMapOvr>
  <p:transition spd="slow">
    <p:wip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Selection-Sort Example</a:t>
            </a:r>
          </a:p>
        </p:txBody>
      </p:sp>
      <p:sp>
        <p:nvSpPr>
          <p:cNvPr id="1024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lv-LV" sz="2000" b="1" i="1" dirty="0"/>
              <a:t>                       	</a:t>
            </a:r>
            <a:r>
              <a:rPr lang="en-US" altLang="lv-LV" sz="2000" dirty="0">
                <a:solidFill>
                  <a:schemeClr val="tx2"/>
                </a:solidFill>
              </a:rPr>
              <a:t>Sequence S		Priority Queue P</a:t>
            </a:r>
            <a:r>
              <a:rPr lang="en-US" altLang="lv-LV" sz="2000" i="1" dirty="0"/>
              <a:t>	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lv-LV" sz="2000" b="1" dirty="0"/>
              <a:t>Input:</a:t>
            </a:r>
            <a:r>
              <a:rPr lang="en-US" altLang="lv-LV" sz="2000" dirty="0"/>
              <a:t>		(7</a:t>
            </a:r>
            <a:r>
              <a:rPr lang="en-US" altLang="lv-LV" sz="2000" i="1" dirty="0"/>
              <a:t>,</a:t>
            </a:r>
            <a:r>
              <a:rPr lang="en-US" altLang="lv-LV" sz="2000" dirty="0"/>
              <a:t>4</a:t>
            </a:r>
            <a:r>
              <a:rPr lang="en-US" altLang="lv-LV" sz="2000" i="1" dirty="0"/>
              <a:t>,</a:t>
            </a:r>
            <a:r>
              <a:rPr lang="en-US" altLang="lv-LV" sz="2000" dirty="0"/>
              <a:t>8</a:t>
            </a:r>
            <a:r>
              <a:rPr lang="en-US" altLang="lv-LV" sz="2000" i="1" dirty="0"/>
              <a:t>,</a:t>
            </a:r>
            <a:r>
              <a:rPr lang="en-US" altLang="lv-LV" sz="2000" dirty="0"/>
              <a:t>2</a:t>
            </a:r>
            <a:r>
              <a:rPr lang="en-US" altLang="lv-LV" sz="2000" i="1" dirty="0"/>
              <a:t>,</a:t>
            </a:r>
            <a:r>
              <a:rPr lang="en-US" altLang="lv-LV" sz="2000" dirty="0"/>
              <a:t>5</a:t>
            </a:r>
            <a:r>
              <a:rPr lang="en-US" altLang="lv-LV" sz="2000" i="1" dirty="0"/>
              <a:t>,</a:t>
            </a:r>
            <a:r>
              <a:rPr lang="en-US" altLang="lv-LV" sz="2000" dirty="0"/>
              <a:t>3</a:t>
            </a:r>
            <a:r>
              <a:rPr lang="en-US" altLang="lv-LV" sz="2000" i="1" dirty="0"/>
              <a:t>,</a:t>
            </a:r>
            <a:r>
              <a:rPr lang="en-US" altLang="lv-LV" sz="2000" dirty="0"/>
              <a:t>9)		()	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lv-LV" sz="2000" b="1" dirty="0"/>
              <a:t>Phase 1	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lv-LV" sz="2000" dirty="0"/>
              <a:t>	(a)		(4</a:t>
            </a:r>
            <a:r>
              <a:rPr lang="en-US" altLang="lv-LV" sz="2000" i="1" dirty="0"/>
              <a:t>,</a:t>
            </a:r>
            <a:r>
              <a:rPr lang="en-US" altLang="lv-LV" sz="2000" dirty="0"/>
              <a:t>8</a:t>
            </a:r>
            <a:r>
              <a:rPr lang="en-US" altLang="lv-LV" sz="2000" i="1" dirty="0"/>
              <a:t>,</a:t>
            </a:r>
            <a:r>
              <a:rPr lang="en-US" altLang="lv-LV" sz="2000" dirty="0"/>
              <a:t>2</a:t>
            </a:r>
            <a:r>
              <a:rPr lang="en-US" altLang="lv-LV" sz="2000" i="1" dirty="0"/>
              <a:t>,</a:t>
            </a:r>
            <a:r>
              <a:rPr lang="en-US" altLang="lv-LV" sz="2000" dirty="0"/>
              <a:t>5</a:t>
            </a:r>
            <a:r>
              <a:rPr lang="en-US" altLang="lv-LV" sz="2000" i="1" dirty="0"/>
              <a:t>,</a:t>
            </a:r>
            <a:r>
              <a:rPr lang="en-US" altLang="lv-LV" sz="2000" dirty="0"/>
              <a:t>3</a:t>
            </a:r>
            <a:r>
              <a:rPr lang="en-US" altLang="lv-LV" sz="2000" i="1" dirty="0"/>
              <a:t>,</a:t>
            </a:r>
            <a:r>
              <a:rPr lang="en-US" altLang="lv-LV" sz="2000" dirty="0"/>
              <a:t>9)		(7)	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lv-LV" sz="2000" dirty="0"/>
              <a:t>	(b)		(8</a:t>
            </a:r>
            <a:r>
              <a:rPr lang="en-US" altLang="lv-LV" sz="2000" i="1" dirty="0"/>
              <a:t>,</a:t>
            </a:r>
            <a:r>
              <a:rPr lang="en-US" altLang="lv-LV" sz="2000" dirty="0"/>
              <a:t>2</a:t>
            </a:r>
            <a:r>
              <a:rPr lang="en-US" altLang="lv-LV" sz="2000" i="1" dirty="0"/>
              <a:t>,</a:t>
            </a:r>
            <a:r>
              <a:rPr lang="en-US" altLang="lv-LV" sz="2000" dirty="0"/>
              <a:t>5</a:t>
            </a:r>
            <a:r>
              <a:rPr lang="en-US" altLang="lv-LV" sz="2000" i="1" dirty="0"/>
              <a:t>,</a:t>
            </a:r>
            <a:r>
              <a:rPr lang="en-US" altLang="lv-LV" sz="2000" dirty="0"/>
              <a:t>3</a:t>
            </a:r>
            <a:r>
              <a:rPr lang="en-US" altLang="lv-LV" sz="2000" i="1" dirty="0"/>
              <a:t>,</a:t>
            </a:r>
            <a:r>
              <a:rPr lang="en-US" altLang="lv-LV" sz="2000" dirty="0"/>
              <a:t>9)		(7</a:t>
            </a:r>
            <a:r>
              <a:rPr lang="en-US" altLang="lv-LV" sz="2000" i="1" dirty="0"/>
              <a:t>,</a:t>
            </a:r>
            <a:r>
              <a:rPr lang="en-US" altLang="lv-LV" sz="2000" dirty="0"/>
              <a:t>4)	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lv-LV" sz="2000" dirty="0"/>
              <a:t>	..		..	..	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lv-LV" sz="2000" dirty="0"/>
              <a:t>	(g)		()			(7</a:t>
            </a:r>
            <a:r>
              <a:rPr lang="en-US" altLang="lv-LV" sz="2000" i="1" dirty="0"/>
              <a:t>,</a:t>
            </a:r>
            <a:r>
              <a:rPr lang="en-US" altLang="lv-LV" sz="2000" dirty="0"/>
              <a:t>4</a:t>
            </a:r>
            <a:r>
              <a:rPr lang="en-US" altLang="lv-LV" sz="2000" i="1" dirty="0"/>
              <a:t>,</a:t>
            </a:r>
            <a:r>
              <a:rPr lang="en-US" altLang="lv-LV" sz="2000" dirty="0"/>
              <a:t>8</a:t>
            </a:r>
            <a:r>
              <a:rPr lang="en-US" altLang="lv-LV" sz="2000" i="1" dirty="0"/>
              <a:t>,</a:t>
            </a:r>
            <a:r>
              <a:rPr lang="en-US" altLang="lv-LV" sz="2000" dirty="0"/>
              <a:t>2</a:t>
            </a:r>
            <a:r>
              <a:rPr lang="en-US" altLang="lv-LV" sz="2000" i="1" dirty="0"/>
              <a:t>,</a:t>
            </a:r>
            <a:r>
              <a:rPr lang="en-US" altLang="lv-LV" sz="2000" dirty="0"/>
              <a:t>5</a:t>
            </a:r>
            <a:r>
              <a:rPr lang="en-US" altLang="lv-LV" sz="2000" i="1" dirty="0"/>
              <a:t>,</a:t>
            </a:r>
            <a:r>
              <a:rPr lang="en-US" altLang="lv-LV" sz="2000" dirty="0"/>
              <a:t>3</a:t>
            </a:r>
            <a:r>
              <a:rPr lang="en-US" altLang="lv-LV" sz="2000" i="1" dirty="0"/>
              <a:t>,</a:t>
            </a:r>
            <a:r>
              <a:rPr lang="en-US" altLang="lv-LV" sz="2000" dirty="0"/>
              <a:t>9)	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lv-LV" sz="2000" b="1" dirty="0"/>
              <a:t>Phase 2</a:t>
            </a:r>
            <a:r>
              <a:rPr lang="en-US" altLang="lv-LV" sz="2000" dirty="0"/>
              <a:t>	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lv-LV" sz="2000" dirty="0"/>
              <a:t>	(a)		(2)			(7</a:t>
            </a:r>
            <a:r>
              <a:rPr lang="en-US" altLang="lv-LV" sz="2000" i="1" dirty="0"/>
              <a:t>,</a:t>
            </a:r>
            <a:r>
              <a:rPr lang="en-US" altLang="lv-LV" sz="2000" dirty="0"/>
              <a:t>4</a:t>
            </a:r>
            <a:r>
              <a:rPr lang="en-US" altLang="lv-LV" sz="2000" i="1" dirty="0"/>
              <a:t>,</a:t>
            </a:r>
            <a:r>
              <a:rPr lang="en-US" altLang="lv-LV" sz="2000" dirty="0"/>
              <a:t>8</a:t>
            </a:r>
            <a:r>
              <a:rPr lang="en-US" altLang="lv-LV" sz="2000" i="1" dirty="0"/>
              <a:t>,</a:t>
            </a:r>
            <a:r>
              <a:rPr lang="en-US" altLang="lv-LV" sz="2000" dirty="0"/>
              <a:t>5</a:t>
            </a:r>
            <a:r>
              <a:rPr lang="en-US" altLang="lv-LV" sz="2000" i="1" dirty="0"/>
              <a:t>,</a:t>
            </a:r>
            <a:r>
              <a:rPr lang="en-US" altLang="lv-LV" sz="2000" dirty="0"/>
              <a:t>3</a:t>
            </a:r>
            <a:r>
              <a:rPr lang="en-US" altLang="lv-LV" sz="2000" i="1" dirty="0"/>
              <a:t>,</a:t>
            </a:r>
            <a:r>
              <a:rPr lang="en-US" altLang="lv-LV" sz="2000" dirty="0"/>
              <a:t>9)	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lv-LV" sz="2000" dirty="0"/>
              <a:t>	(b)		(2</a:t>
            </a:r>
            <a:r>
              <a:rPr lang="en-US" altLang="lv-LV" sz="2000" i="1" dirty="0"/>
              <a:t>,</a:t>
            </a:r>
            <a:r>
              <a:rPr lang="en-US" altLang="lv-LV" sz="2000" dirty="0"/>
              <a:t>3)			(7</a:t>
            </a:r>
            <a:r>
              <a:rPr lang="en-US" altLang="lv-LV" sz="2000" i="1" dirty="0"/>
              <a:t>,</a:t>
            </a:r>
            <a:r>
              <a:rPr lang="en-US" altLang="lv-LV" sz="2000" dirty="0"/>
              <a:t>4</a:t>
            </a:r>
            <a:r>
              <a:rPr lang="en-US" altLang="lv-LV" sz="2000" i="1" dirty="0"/>
              <a:t>,</a:t>
            </a:r>
            <a:r>
              <a:rPr lang="en-US" altLang="lv-LV" sz="2000" dirty="0"/>
              <a:t>8</a:t>
            </a:r>
            <a:r>
              <a:rPr lang="en-US" altLang="lv-LV" sz="2000" i="1" dirty="0"/>
              <a:t>,</a:t>
            </a:r>
            <a:r>
              <a:rPr lang="en-US" altLang="lv-LV" sz="2000" dirty="0"/>
              <a:t>5</a:t>
            </a:r>
            <a:r>
              <a:rPr lang="en-US" altLang="lv-LV" sz="2000" i="1" dirty="0"/>
              <a:t>,</a:t>
            </a:r>
            <a:r>
              <a:rPr lang="en-US" altLang="lv-LV" sz="2000" dirty="0"/>
              <a:t>9)	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lv-LV" sz="2000" dirty="0"/>
              <a:t>	(c)		(2</a:t>
            </a:r>
            <a:r>
              <a:rPr lang="en-US" altLang="lv-LV" sz="2000" i="1" dirty="0"/>
              <a:t>,</a:t>
            </a:r>
            <a:r>
              <a:rPr lang="en-US" altLang="lv-LV" sz="2000" dirty="0"/>
              <a:t>3</a:t>
            </a:r>
            <a:r>
              <a:rPr lang="en-US" altLang="lv-LV" sz="2000" i="1" dirty="0"/>
              <a:t>,</a:t>
            </a:r>
            <a:r>
              <a:rPr lang="en-US" altLang="lv-LV" sz="2000" dirty="0"/>
              <a:t>4)			(7</a:t>
            </a:r>
            <a:r>
              <a:rPr lang="en-US" altLang="lv-LV" sz="2000" i="1" dirty="0"/>
              <a:t>,</a:t>
            </a:r>
            <a:r>
              <a:rPr lang="en-US" altLang="lv-LV" sz="2000" dirty="0"/>
              <a:t>8</a:t>
            </a:r>
            <a:r>
              <a:rPr lang="en-US" altLang="lv-LV" sz="2000" i="1" dirty="0"/>
              <a:t>,</a:t>
            </a:r>
            <a:r>
              <a:rPr lang="en-US" altLang="lv-LV" sz="2000" dirty="0"/>
              <a:t>5</a:t>
            </a:r>
            <a:r>
              <a:rPr lang="en-US" altLang="lv-LV" sz="2000" i="1" dirty="0"/>
              <a:t>,</a:t>
            </a:r>
            <a:r>
              <a:rPr lang="en-US" altLang="lv-LV" sz="2000" dirty="0"/>
              <a:t>9)	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lv-LV" sz="2000" dirty="0"/>
              <a:t>	(d)		(2</a:t>
            </a:r>
            <a:r>
              <a:rPr lang="en-US" altLang="lv-LV" sz="2000" i="1" dirty="0"/>
              <a:t>,</a:t>
            </a:r>
            <a:r>
              <a:rPr lang="en-US" altLang="lv-LV" sz="2000" dirty="0"/>
              <a:t>3</a:t>
            </a:r>
            <a:r>
              <a:rPr lang="en-US" altLang="lv-LV" sz="2000" i="1" dirty="0"/>
              <a:t>,</a:t>
            </a:r>
            <a:r>
              <a:rPr lang="en-US" altLang="lv-LV" sz="2000" dirty="0"/>
              <a:t>4</a:t>
            </a:r>
            <a:r>
              <a:rPr lang="en-US" altLang="lv-LV" sz="2000" i="1" dirty="0"/>
              <a:t>,</a:t>
            </a:r>
            <a:r>
              <a:rPr lang="en-US" altLang="lv-LV" sz="2000" dirty="0"/>
              <a:t>5)			(7</a:t>
            </a:r>
            <a:r>
              <a:rPr lang="en-US" altLang="lv-LV" sz="2000" i="1" dirty="0"/>
              <a:t>,</a:t>
            </a:r>
            <a:r>
              <a:rPr lang="en-US" altLang="lv-LV" sz="2000" dirty="0"/>
              <a:t>8</a:t>
            </a:r>
            <a:r>
              <a:rPr lang="en-US" altLang="lv-LV" sz="2000" i="1" dirty="0"/>
              <a:t>,</a:t>
            </a:r>
            <a:r>
              <a:rPr lang="en-US" altLang="lv-LV" sz="2000" dirty="0"/>
              <a:t>9)	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lv-LV" sz="2000" dirty="0"/>
              <a:t>	(e)		(2</a:t>
            </a:r>
            <a:r>
              <a:rPr lang="en-US" altLang="lv-LV" sz="2000" i="1" dirty="0"/>
              <a:t>,</a:t>
            </a:r>
            <a:r>
              <a:rPr lang="en-US" altLang="lv-LV" sz="2000" dirty="0"/>
              <a:t>3</a:t>
            </a:r>
            <a:r>
              <a:rPr lang="en-US" altLang="lv-LV" sz="2000" i="1" dirty="0"/>
              <a:t>,</a:t>
            </a:r>
            <a:r>
              <a:rPr lang="en-US" altLang="lv-LV" sz="2000" dirty="0"/>
              <a:t>4</a:t>
            </a:r>
            <a:r>
              <a:rPr lang="en-US" altLang="lv-LV" sz="2000" i="1" dirty="0"/>
              <a:t>,</a:t>
            </a:r>
            <a:r>
              <a:rPr lang="en-US" altLang="lv-LV" sz="2000" dirty="0"/>
              <a:t>5</a:t>
            </a:r>
            <a:r>
              <a:rPr lang="en-US" altLang="lv-LV" sz="2000" i="1" dirty="0"/>
              <a:t>,</a:t>
            </a:r>
            <a:r>
              <a:rPr lang="en-US" altLang="lv-LV" sz="2000" dirty="0"/>
              <a:t>7)		(8</a:t>
            </a:r>
            <a:r>
              <a:rPr lang="en-US" altLang="lv-LV" sz="2000" i="1" dirty="0"/>
              <a:t>,</a:t>
            </a:r>
            <a:r>
              <a:rPr lang="en-US" altLang="lv-LV" sz="2000" dirty="0"/>
              <a:t>9)	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lv-LV" sz="2000" dirty="0"/>
              <a:t>	(f)		(2</a:t>
            </a:r>
            <a:r>
              <a:rPr lang="en-US" altLang="lv-LV" sz="2000" i="1" dirty="0"/>
              <a:t>,</a:t>
            </a:r>
            <a:r>
              <a:rPr lang="en-US" altLang="lv-LV" sz="2000" dirty="0"/>
              <a:t>3</a:t>
            </a:r>
            <a:r>
              <a:rPr lang="en-US" altLang="lv-LV" sz="2000" i="1" dirty="0"/>
              <a:t>,</a:t>
            </a:r>
            <a:r>
              <a:rPr lang="en-US" altLang="lv-LV" sz="2000" dirty="0"/>
              <a:t>4</a:t>
            </a:r>
            <a:r>
              <a:rPr lang="en-US" altLang="lv-LV" sz="2000" i="1" dirty="0"/>
              <a:t>,</a:t>
            </a:r>
            <a:r>
              <a:rPr lang="en-US" altLang="lv-LV" sz="2000" dirty="0"/>
              <a:t>5</a:t>
            </a:r>
            <a:r>
              <a:rPr lang="en-US" altLang="lv-LV" sz="2000" i="1" dirty="0"/>
              <a:t>,</a:t>
            </a:r>
            <a:r>
              <a:rPr lang="en-US" altLang="lv-LV" sz="2000" dirty="0"/>
              <a:t>7</a:t>
            </a:r>
            <a:r>
              <a:rPr lang="en-US" altLang="lv-LV" sz="2000" i="1" dirty="0"/>
              <a:t>,</a:t>
            </a:r>
            <a:r>
              <a:rPr lang="en-US" altLang="lv-LV" sz="2000" dirty="0"/>
              <a:t>8)		(9)	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lv-LV" sz="2000" dirty="0"/>
              <a:t>	(g)		(2</a:t>
            </a:r>
            <a:r>
              <a:rPr lang="en-US" altLang="lv-LV" sz="2000" i="1" dirty="0"/>
              <a:t>,</a:t>
            </a:r>
            <a:r>
              <a:rPr lang="en-US" altLang="lv-LV" sz="2000" dirty="0"/>
              <a:t>3</a:t>
            </a:r>
            <a:r>
              <a:rPr lang="en-US" altLang="lv-LV" sz="2000" i="1" dirty="0"/>
              <a:t>,</a:t>
            </a:r>
            <a:r>
              <a:rPr lang="en-US" altLang="lv-LV" sz="2000" dirty="0"/>
              <a:t>4</a:t>
            </a:r>
            <a:r>
              <a:rPr lang="en-US" altLang="lv-LV" sz="2000" i="1" dirty="0"/>
              <a:t>,</a:t>
            </a:r>
            <a:r>
              <a:rPr lang="en-US" altLang="lv-LV" sz="2000" dirty="0"/>
              <a:t>5</a:t>
            </a:r>
            <a:r>
              <a:rPr lang="en-US" altLang="lv-LV" sz="2000" i="1" dirty="0"/>
              <a:t>,</a:t>
            </a:r>
            <a:r>
              <a:rPr lang="en-US" altLang="lv-LV" sz="2000" dirty="0"/>
              <a:t>7</a:t>
            </a:r>
            <a:r>
              <a:rPr lang="en-US" altLang="lv-LV" sz="2000" i="1" dirty="0"/>
              <a:t>,</a:t>
            </a:r>
            <a:r>
              <a:rPr lang="en-US" altLang="lv-LV" sz="2000" dirty="0"/>
              <a:t>8</a:t>
            </a:r>
            <a:r>
              <a:rPr lang="en-US" altLang="lv-LV" sz="2000" i="1" dirty="0"/>
              <a:t>,</a:t>
            </a:r>
            <a:r>
              <a:rPr lang="en-US" altLang="lv-LV" sz="2000" dirty="0"/>
              <a:t>9)		()</a:t>
            </a:r>
          </a:p>
        </p:txBody>
      </p:sp>
    </p:spTree>
    <p:extLst>
      <p:ext uri="{BB962C8B-B14F-4D97-AF65-F5344CB8AC3E}">
        <p14:creationId xmlns:p14="http://schemas.microsoft.com/office/powerpoint/2010/main" val="3887416866"/>
      </p:ext>
    </p:extLst>
  </p:cSld>
  <p:clrMapOvr>
    <a:masterClrMapping/>
  </p:clrMapOvr>
  <p:transition spd="slow">
    <p:wip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Insertion-Sort</a:t>
            </a:r>
          </a:p>
        </p:txBody>
      </p:sp>
      <p:sp>
        <p:nvSpPr>
          <p:cNvPr id="1126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/>
            <a:r>
              <a:rPr lang="en-US" altLang="lv-LV"/>
              <a:t>Insertion-sort is the variation of PQ-sort where the priority queue is implemented with a sorted sequence</a:t>
            </a:r>
          </a:p>
          <a:p>
            <a:pPr marL="609600" indent="-609600" eaLnBrk="1" hangingPunct="1"/>
            <a:r>
              <a:rPr lang="en-US" altLang="lv-LV"/>
              <a:t>Running time of Insertion-sort:</a:t>
            </a:r>
          </a:p>
          <a:p>
            <a:pPr marL="990600" lvl="1" indent="-533400" eaLnBrk="1" hangingPunct="1">
              <a:buFont typeface="Wingdings" panose="05000000000000000000" pitchFamily="2" charset="2"/>
              <a:buAutoNum type="arabicPeriod"/>
            </a:pPr>
            <a:r>
              <a:rPr lang="en-US" altLang="lv-LV" sz="2000"/>
              <a:t>Inserting the elements into the priority queue with </a:t>
            </a:r>
            <a:r>
              <a:rPr lang="en-US" altLang="lv-LV" sz="2000" b="1" i="1">
                <a:latin typeface="Times New Roman" panose="02020603050405020304" pitchFamily="18" charset="0"/>
              </a:rPr>
              <a:t>n</a:t>
            </a:r>
            <a:r>
              <a:rPr lang="en-US" altLang="lv-LV" sz="2000"/>
              <a:t> </a:t>
            </a:r>
            <a:r>
              <a:rPr lang="en-US" altLang="lv-LV" sz="2000">
                <a:solidFill>
                  <a:schemeClr val="tx2"/>
                </a:solidFill>
              </a:rPr>
              <a:t>insert</a:t>
            </a:r>
            <a:r>
              <a:rPr lang="en-US" altLang="lv-LV" sz="2000"/>
              <a:t> operations takes time proportional to</a:t>
            </a:r>
          </a:p>
          <a:p>
            <a:pPr marL="990600" lvl="1" indent="-533400" algn="ctr" eaLnBrk="1" hangingPunct="1">
              <a:buNone/>
            </a:pPr>
            <a:r>
              <a:rPr lang="en-US" altLang="lv-LV">
                <a:latin typeface="Times New Roman" panose="02020603050405020304" pitchFamily="18" charset="0"/>
                <a:sym typeface="Symbol" panose="05050102010706020507" pitchFamily="18" charset="2"/>
              </a:rPr>
              <a:t>1 </a:t>
            </a:r>
            <a:r>
              <a:rPr lang="en-US" altLang="lv-LV">
                <a:latin typeface="Symbol" panose="05050102010706020507" pitchFamily="18" charset="2"/>
                <a:sym typeface="Symbol" panose="05050102010706020507" pitchFamily="18" charset="2"/>
              </a:rPr>
              <a:t>+ </a:t>
            </a:r>
            <a:r>
              <a:rPr lang="en-US" altLang="lv-LV">
                <a:latin typeface="Times New Roman" panose="02020603050405020304" pitchFamily="18" charset="0"/>
                <a:sym typeface="Symbol" panose="05050102010706020507" pitchFamily="18" charset="2"/>
              </a:rPr>
              <a:t>2 </a:t>
            </a:r>
            <a:r>
              <a:rPr lang="en-US" altLang="lv-LV">
                <a:latin typeface="Symbol" panose="05050102010706020507" pitchFamily="18" charset="2"/>
                <a:sym typeface="Symbol" panose="05050102010706020507" pitchFamily="18" charset="2"/>
              </a:rPr>
              <a:t>+ </a:t>
            </a:r>
            <a:r>
              <a:rPr lang="en-US" altLang="lv-LV">
                <a:latin typeface="Times New Roman" panose="02020603050405020304" pitchFamily="18" charset="0"/>
                <a:sym typeface="Symbol" panose="05050102010706020507" pitchFamily="18" charset="2"/>
              </a:rPr>
              <a:t>…</a:t>
            </a:r>
            <a:r>
              <a:rPr lang="en-US" altLang="lv-LV">
                <a:latin typeface="Symbol" panose="05050102010706020507" pitchFamily="18" charset="2"/>
                <a:sym typeface="Symbol" panose="05050102010706020507" pitchFamily="18" charset="2"/>
              </a:rPr>
              <a:t>+ </a:t>
            </a:r>
            <a:r>
              <a:rPr lang="en-US" altLang="lv-LV" b="1" i="1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endParaRPr lang="en-US" altLang="lv-LV"/>
          </a:p>
          <a:p>
            <a:pPr marL="990600" lvl="1" indent="-533400" eaLnBrk="1" hangingPunct="1">
              <a:buFont typeface="Tahoma" panose="020B0604030504040204" pitchFamily="34" charset="0"/>
              <a:buAutoNum type="arabicPeriod" startAt="2"/>
            </a:pPr>
            <a:r>
              <a:rPr lang="en-US" altLang="lv-LV" sz="2000"/>
              <a:t>Removing the elements in sorted order from the priority queue with  a series of </a:t>
            </a:r>
            <a:r>
              <a:rPr lang="en-US" altLang="lv-LV" sz="2000" b="1" i="1">
                <a:latin typeface="Times New Roman" panose="02020603050405020304" pitchFamily="18" charset="0"/>
              </a:rPr>
              <a:t>n</a:t>
            </a:r>
            <a:r>
              <a:rPr lang="en-US" altLang="lv-LV" sz="2000"/>
              <a:t> </a:t>
            </a:r>
            <a:r>
              <a:rPr lang="en-US" altLang="lv-LV" sz="2000">
                <a:solidFill>
                  <a:schemeClr val="tx2"/>
                </a:solidFill>
              </a:rPr>
              <a:t>removeMin</a:t>
            </a:r>
            <a:r>
              <a:rPr lang="en-US" altLang="lv-LV" sz="2000"/>
              <a:t> operations takes </a:t>
            </a:r>
            <a:r>
              <a:rPr lang="en-US" altLang="lv-LV" sz="2000" b="1" i="1">
                <a:latin typeface="Times New Roman" panose="02020603050405020304" pitchFamily="18" charset="0"/>
              </a:rPr>
              <a:t>O</a:t>
            </a:r>
            <a:r>
              <a:rPr lang="en-US" altLang="lv-LV" sz="2000">
                <a:latin typeface="Times New Roman" panose="02020603050405020304" pitchFamily="18" charset="0"/>
              </a:rPr>
              <a:t>(</a:t>
            </a:r>
            <a:r>
              <a:rPr lang="en-US" altLang="lv-LV" sz="2000" b="1" i="1">
                <a:latin typeface="Times New Roman" panose="02020603050405020304" pitchFamily="18" charset="0"/>
              </a:rPr>
              <a:t>n</a:t>
            </a:r>
            <a:r>
              <a:rPr lang="en-US" altLang="lv-LV" sz="2000">
                <a:latin typeface="Times New Roman" panose="02020603050405020304" pitchFamily="18" charset="0"/>
              </a:rPr>
              <a:t>) </a:t>
            </a:r>
            <a:r>
              <a:rPr lang="en-US" altLang="lv-LV" sz="2000"/>
              <a:t>time</a:t>
            </a:r>
          </a:p>
          <a:p>
            <a:pPr marL="609600" indent="-609600" eaLnBrk="1" hangingPunct="1"/>
            <a:r>
              <a:rPr lang="en-US" altLang="lv-LV"/>
              <a:t>Insertion-sort runs in </a:t>
            </a:r>
            <a:r>
              <a:rPr lang="en-US" altLang="lv-LV" b="1" i="1">
                <a:latin typeface="Times New Roman" panose="02020603050405020304" pitchFamily="18" charset="0"/>
              </a:rPr>
              <a:t>O</a:t>
            </a:r>
            <a:r>
              <a:rPr lang="en-US" altLang="lv-LV">
                <a:latin typeface="Times New Roman" panose="02020603050405020304" pitchFamily="18" charset="0"/>
              </a:rPr>
              <a:t>(</a:t>
            </a:r>
            <a:r>
              <a:rPr lang="en-US" altLang="lv-LV" b="1" i="1">
                <a:latin typeface="Times New Roman" panose="02020603050405020304" pitchFamily="18" charset="0"/>
              </a:rPr>
              <a:t>n</a:t>
            </a:r>
            <a:r>
              <a:rPr lang="en-US" altLang="lv-LV" baseline="30000">
                <a:latin typeface="Times New Roman" panose="02020603050405020304" pitchFamily="18" charset="0"/>
              </a:rPr>
              <a:t>2</a:t>
            </a:r>
            <a:r>
              <a:rPr lang="en-US" altLang="lv-LV">
                <a:latin typeface="Times New Roman" panose="02020603050405020304" pitchFamily="18" charset="0"/>
              </a:rPr>
              <a:t>) </a:t>
            </a:r>
            <a:r>
              <a:rPr lang="en-US" altLang="lv-LV"/>
              <a:t>time </a:t>
            </a:r>
            <a:endParaRPr lang="en-US" altLang="lv-LV" smtClean="0"/>
          </a:p>
        </p:txBody>
      </p:sp>
    </p:spTree>
    <p:extLst>
      <p:ext uri="{BB962C8B-B14F-4D97-AF65-F5344CB8AC3E}">
        <p14:creationId xmlns:p14="http://schemas.microsoft.com/office/powerpoint/2010/main" val="1868531154"/>
      </p:ext>
    </p:extLst>
  </p:cSld>
  <p:clrMapOvr>
    <a:masterClrMapping/>
  </p:clrMapOvr>
  <p:transition spd="slow">
    <p:wip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Insertion-Sort Example</a:t>
            </a:r>
          </a:p>
        </p:txBody>
      </p:sp>
      <p:sp>
        <p:nvSpPr>
          <p:cNvPr id="1229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lv-LV" sz="1800" dirty="0"/>
              <a:t>			</a:t>
            </a:r>
            <a:r>
              <a:rPr lang="en-US" altLang="lv-LV" sz="1800" dirty="0">
                <a:solidFill>
                  <a:schemeClr val="tx2"/>
                </a:solidFill>
              </a:rPr>
              <a:t>Sequence S		Priority queue P	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lv-LV" sz="1800" dirty="0"/>
              <a:t>Input:		(7</a:t>
            </a:r>
            <a:r>
              <a:rPr lang="en-US" altLang="lv-LV" sz="1800" i="1" dirty="0"/>
              <a:t>,</a:t>
            </a:r>
            <a:r>
              <a:rPr lang="en-US" altLang="lv-LV" sz="1800" dirty="0"/>
              <a:t>4</a:t>
            </a:r>
            <a:r>
              <a:rPr lang="en-US" altLang="lv-LV" sz="1800" i="1" dirty="0"/>
              <a:t>,</a:t>
            </a:r>
            <a:r>
              <a:rPr lang="en-US" altLang="lv-LV" sz="1800" dirty="0"/>
              <a:t>8</a:t>
            </a:r>
            <a:r>
              <a:rPr lang="en-US" altLang="lv-LV" sz="1800" i="1" dirty="0"/>
              <a:t>,</a:t>
            </a:r>
            <a:r>
              <a:rPr lang="en-US" altLang="lv-LV" sz="1800" dirty="0"/>
              <a:t>2</a:t>
            </a:r>
            <a:r>
              <a:rPr lang="en-US" altLang="lv-LV" sz="1800" i="1" dirty="0"/>
              <a:t>,</a:t>
            </a:r>
            <a:r>
              <a:rPr lang="en-US" altLang="lv-LV" sz="1800" dirty="0"/>
              <a:t>5</a:t>
            </a:r>
            <a:r>
              <a:rPr lang="en-US" altLang="lv-LV" sz="1800" i="1" dirty="0"/>
              <a:t>,</a:t>
            </a:r>
            <a:r>
              <a:rPr lang="en-US" altLang="lv-LV" sz="1800" dirty="0"/>
              <a:t>3</a:t>
            </a:r>
            <a:r>
              <a:rPr lang="en-US" altLang="lv-LV" sz="1800" i="1" dirty="0"/>
              <a:t>,</a:t>
            </a:r>
            <a:r>
              <a:rPr lang="en-US" altLang="lv-LV" sz="1800" dirty="0"/>
              <a:t>9)		()	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lv-LV" sz="18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lv-LV" sz="1800" dirty="0"/>
              <a:t>Phase 1	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lv-LV" sz="1800" dirty="0"/>
              <a:t>     (a)		(4</a:t>
            </a:r>
            <a:r>
              <a:rPr lang="en-US" altLang="lv-LV" sz="1800" i="1" dirty="0"/>
              <a:t>,</a:t>
            </a:r>
            <a:r>
              <a:rPr lang="en-US" altLang="lv-LV" sz="1800" dirty="0"/>
              <a:t>8</a:t>
            </a:r>
            <a:r>
              <a:rPr lang="en-US" altLang="lv-LV" sz="1800" i="1" dirty="0"/>
              <a:t>,</a:t>
            </a:r>
            <a:r>
              <a:rPr lang="en-US" altLang="lv-LV" sz="1800" dirty="0"/>
              <a:t>2</a:t>
            </a:r>
            <a:r>
              <a:rPr lang="en-US" altLang="lv-LV" sz="1800" i="1" dirty="0"/>
              <a:t>,</a:t>
            </a:r>
            <a:r>
              <a:rPr lang="en-US" altLang="lv-LV" sz="1800" dirty="0"/>
              <a:t>5</a:t>
            </a:r>
            <a:r>
              <a:rPr lang="en-US" altLang="lv-LV" sz="1800" i="1" dirty="0"/>
              <a:t>,</a:t>
            </a:r>
            <a:r>
              <a:rPr lang="en-US" altLang="lv-LV" sz="1800" dirty="0"/>
              <a:t>3</a:t>
            </a:r>
            <a:r>
              <a:rPr lang="en-US" altLang="lv-LV" sz="1800" i="1" dirty="0"/>
              <a:t>,</a:t>
            </a:r>
            <a:r>
              <a:rPr lang="en-US" altLang="lv-LV" sz="1800" dirty="0"/>
              <a:t>9)		(7)	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lv-LV" sz="1800" dirty="0"/>
              <a:t>	(b)		(8</a:t>
            </a:r>
            <a:r>
              <a:rPr lang="en-US" altLang="lv-LV" sz="1800" i="1" dirty="0"/>
              <a:t>,</a:t>
            </a:r>
            <a:r>
              <a:rPr lang="en-US" altLang="lv-LV" sz="1800" dirty="0"/>
              <a:t>2</a:t>
            </a:r>
            <a:r>
              <a:rPr lang="en-US" altLang="lv-LV" sz="1800" i="1" dirty="0"/>
              <a:t>,</a:t>
            </a:r>
            <a:r>
              <a:rPr lang="en-US" altLang="lv-LV" sz="1800" dirty="0"/>
              <a:t>5</a:t>
            </a:r>
            <a:r>
              <a:rPr lang="en-US" altLang="lv-LV" sz="1800" i="1" dirty="0"/>
              <a:t>,</a:t>
            </a:r>
            <a:r>
              <a:rPr lang="en-US" altLang="lv-LV" sz="1800" dirty="0"/>
              <a:t>3</a:t>
            </a:r>
            <a:r>
              <a:rPr lang="en-US" altLang="lv-LV" sz="1800" i="1" dirty="0"/>
              <a:t>,</a:t>
            </a:r>
            <a:r>
              <a:rPr lang="en-US" altLang="lv-LV" sz="1800" dirty="0"/>
              <a:t>9)		(4</a:t>
            </a:r>
            <a:r>
              <a:rPr lang="en-US" altLang="lv-LV" sz="1800" i="1" dirty="0"/>
              <a:t>,</a:t>
            </a:r>
            <a:r>
              <a:rPr lang="en-US" altLang="lv-LV" sz="1800" dirty="0"/>
              <a:t>7)	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lv-LV" sz="1800" dirty="0"/>
              <a:t>	(c)		(2</a:t>
            </a:r>
            <a:r>
              <a:rPr lang="en-US" altLang="lv-LV" sz="1800" i="1" dirty="0"/>
              <a:t>,</a:t>
            </a:r>
            <a:r>
              <a:rPr lang="en-US" altLang="lv-LV" sz="1800" dirty="0"/>
              <a:t>5</a:t>
            </a:r>
            <a:r>
              <a:rPr lang="en-US" altLang="lv-LV" sz="1800" i="1" dirty="0"/>
              <a:t>,</a:t>
            </a:r>
            <a:r>
              <a:rPr lang="en-US" altLang="lv-LV" sz="1800" dirty="0"/>
              <a:t>3</a:t>
            </a:r>
            <a:r>
              <a:rPr lang="en-US" altLang="lv-LV" sz="1800" i="1" dirty="0"/>
              <a:t>,</a:t>
            </a:r>
            <a:r>
              <a:rPr lang="en-US" altLang="lv-LV" sz="1800" dirty="0"/>
              <a:t>9)			(4</a:t>
            </a:r>
            <a:r>
              <a:rPr lang="en-US" altLang="lv-LV" sz="1800" i="1" dirty="0"/>
              <a:t>,</a:t>
            </a:r>
            <a:r>
              <a:rPr lang="en-US" altLang="lv-LV" sz="1800" dirty="0"/>
              <a:t>7</a:t>
            </a:r>
            <a:r>
              <a:rPr lang="en-US" altLang="lv-LV" sz="1800" i="1" dirty="0"/>
              <a:t>,</a:t>
            </a:r>
            <a:r>
              <a:rPr lang="en-US" altLang="lv-LV" sz="1800" dirty="0"/>
              <a:t>8)	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lv-LV" sz="1800" dirty="0"/>
              <a:t>	(d)		(5</a:t>
            </a:r>
            <a:r>
              <a:rPr lang="en-US" altLang="lv-LV" sz="1800" i="1" dirty="0"/>
              <a:t>,</a:t>
            </a:r>
            <a:r>
              <a:rPr lang="en-US" altLang="lv-LV" sz="1800" dirty="0"/>
              <a:t>3</a:t>
            </a:r>
            <a:r>
              <a:rPr lang="en-US" altLang="lv-LV" sz="1800" i="1" dirty="0"/>
              <a:t>,</a:t>
            </a:r>
            <a:r>
              <a:rPr lang="en-US" altLang="lv-LV" sz="1800" dirty="0"/>
              <a:t>9)			(2</a:t>
            </a:r>
            <a:r>
              <a:rPr lang="en-US" altLang="lv-LV" sz="1800" i="1" dirty="0"/>
              <a:t>,</a:t>
            </a:r>
            <a:r>
              <a:rPr lang="en-US" altLang="lv-LV" sz="1800" dirty="0"/>
              <a:t>4</a:t>
            </a:r>
            <a:r>
              <a:rPr lang="en-US" altLang="lv-LV" sz="1800" i="1" dirty="0"/>
              <a:t>,</a:t>
            </a:r>
            <a:r>
              <a:rPr lang="en-US" altLang="lv-LV" sz="1800" dirty="0"/>
              <a:t>7</a:t>
            </a:r>
            <a:r>
              <a:rPr lang="en-US" altLang="lv-LV" sz="1800" i="1" dirty="0"/>
              <a:t>,</a:t>
            </a:r>
            <a:r>
              <a:rPr lang="en-US" altLang="lv-LV" sz="1800" dirty="0"/>
              <a:t>8)	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lv-LV" sz="1800" dirty="0"/>
              <a:t>	(e)		(3</a:t>
            </a:r>
            <a:r>
              <a:rPr lang="en-US" altLang="lv-LV" sz="1800" i="1" dirty="0"/>
              <a:t>,</a:t>
            </a:r>
            <a:r>
              <a:rPr lang="en-US" altLang="lv-LV" sz="1800" dirty="0"/>
              <a:t>9)			(2</a:t>
            </a:r>
            <a:r>
              <a:rPr lang="en-US" altLang="lv-LV" sz="1800" i="1" dirty="0"/>
              <a:t>,</a:t>
            </a:r>
            <a:r>
              <a:rPr lang="en-US" altLang="lv-LV" sz="1800" dirty="0"/>
              <a:t>4</a:t>
            </a:r>
            <a:r>
              <a:rPr lang="en-US" altLang="lv-LV" sz="1800" i="1" dirty="0"/>
              <a:t>,</a:t>
            </a:r>
            <a:r>
              <a:rPr lang="en-US" altLang="lv-LV" sz="1800" dirty="0"/>
              <a:t>5</a:t>
            </a:r>
            <a:r>
              <a:rPr lang="en-US" altLang="lv-LV" sz="1800" i="1" dirty="0"/>
              <a:t>,</a:t>
            </a:r>
            <a:r>
              <a:rPr lang="en-US" altLang="lv-LV" sz="1800" dirty="0"/>
              <a:t>7</a:t>
            </a:r>
            <a:r>
              <a:rPr lang="en-US" altLang="lv-LV" sz="1800" i="1" dirty="0"/>
              <a:t>,</a:t>
            </a:r>
            <a:r>
              <a:rPr lang="en-US" altLang="lv-LV" sz="1800" dirty="0"/>
              <a:t>8)	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lv-LV" sz="1800" dirty="0"/>
              <a:t>	(f)		(9)			(2</a:t>
            </a:r>
            <a:r>
              <a:rPr lang="en-US" altLang="lv-LV" sz="1800" i="1" dirty="0"/>
              <a:t>,</a:t>
            </a:r>
            <a:r>
              <a:rPr lang="en-US" altLang="lv-LV" sz="1800" dirty="0"/>
              <a:t>3</a:t>
            </a:r>
            <a:r>
              <a:rPr lang="en-US" altLang="lv-LV" sz="1800" i="1" dirty="0"/>
              <a:t>,</a:t>
            </a:r>
            <a:r>
              <a:rPr lang="en-US" altLang="lv-LV" sz="1800" dirty="0"/>
              <a:t>4</a:t>
            </a:r>
            <a:r>
              <a:rPr lang="en-US" altLang="lv-LV" sz="1800" i="1" dirty="0"/>
              <a:t>,</a:t>
            </a:r>
            <a:r>
              <a:rPr lang="en-US" altLang="lv-LV" sz="1800" dirty="0"/>
              <a:t>5</a:t>
            </a:r>
            <a:r>
              <a:rPr lang="en-US" altLang="lv-LV" sz="1800" i="1" dirty="0"/>
              <a:t>,</a:t>
            </a:r>
            <a:r>
              <a:rPr lang="en-US" altLang="lv-LV" sz="1800" dirty="0"/>
              <a:t>7</a:t>
            </a:r>
            <a:r>
              <a:rPr lang="en-US" altLang="lv-LV" sz="1800" i="1" dirty="0"/>
              <a:t>,</a:t>
            </a:r>
            <a:r>
              <a:rPr lang="en-US" altLang="lv-LV" sz="1800" dirty="0"/>
              <a:t>8)	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lv-LV" sz="1800" dirty="0"/>
              <a:t>	(g)		()			(2</a:t>
            </a:r>
            <a:r>
              <a:rPr lang="en-US" altLang="lv-LV" sz="1800" i="1" dirty="0"/>
              <a:t>,</a:t>
            </a:r>
            <a:r>
              <a:rPr lang="en-US" altLang="lv-LV" sz="1800" dirty="0"/>
              <a:t>3</a:t>
            </a:r>
            <a:r>
              <a:rPr lang="en-US" altLang="lv-LV" sz="1800" i="1" dirty="0"/>
              <a:t>,</a:t>
            </a:r>
            <a:r>
              <a:rPr lang="en-US" altLang="lv-LV" sz="1800" dirty="0"/>
              <a:t>4</a:t>
            </a:r>
            <a:r>
              <a:rPr lang="en-US" altLang="lv-LV" sz="1800" i="1" dirty="0"/>
              <a:t>,</a:t>
            </a:r>
            <a:r>
              <a:rPr lang="en-US" altLang="lv-LV" sz="1800" dirty="0"/>
              <a:t>5</a:t>
            </a:r>
            <a:r>
              <a:rPr lang="en-US" altLang="lv-LV" sz="1800" i="1" dirty="0"/>
              <a:t>,</a:t>
            </a:r>
            <a:r>
              <a:rPr lang="en-US" altLang="lv-LV" sz="1800" dirty="0"/>
              <a:t>7</a:t>
            </a:r>
            <a:r>
              <a:rPr lang="en-US" altLang="lv-LV" sz="1800" i="1" dirty="0"/>
              <a:t>,</a:t>
            </a:r>
            <a:r>
              <a:rPr lang="en-US" altLang="lv-LV" sz="1800" dirty="0"/>
              <a:t>8</a:t>
            </a:r>
            <a:r>
              <a:rPr lang="en-US" altLang="lv-LV" sz="1800" i="1" dirty="0"/>
              <a:t>,</a:t>
            </a:r>
            <a:r>
              <a:rPr lang="en-US" altLang="lv-LV" sz="1800" dirty="0"/>
              <a:t>9)	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lv-LV" sz="18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lv-LV" sz="1800" dirty="0"/>
              <a:t>Phase 2	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lv-LV" sz="1800" dirty="0"/>
              <a:t>	(a)		(2)			(3</a:t>
            </a:r>
            <a:r>
              <a:rPr lang="en-US" altLang="lv-LV" sz="1800" i="1" dirty="0"/>
              <a:t>,</a:t>
            </a:r>
            <a:r>
              <a:rPr lang="en-US" altLang="lv-LV" sz="1800" dirty="0"/>
              <a:t>4</a:t>
            </a:r>
            <a:r>
              <a:rPr lang="en-US" altLang="lv-LV" sz="1800" i="1" dirty="0"/>
              <a:t>,</a:t>
            </a:r>
            <a:r>
              <a:rPr lang="en-US" altLang="lv-LV" sz="1800" dirty="0"/>
              <a:t>5</a:t>
            </a:r>
            <a:r>
              <a:rPr lang="en-US" altLang="lv-LV" sz="1800" i="1" dirty="0"/>
              <a:t>,</a:t>
            </a:r>
            <a:r>
              <a:rPr lang="en-US" altLang="lv-LV" sz="1800" dirty="0"/>
              <a:t>7</a:t>
            </a:r>
            <a:r>
              <a:rPr lang="en-US" altLang="lv-LV" sz="1800" i="1" dirty="0"/>
              <a:t>,</a:t>
            </a:r>
            <a:r>
              <a:rPr lang="en-US" altLang="lv-LV" sz="1800" dirty="0"/>
              <a:t>8</a:t>
            </a:r>
            <a:r>
              <a:rPr lang="en-US" altLang="lv-LV" sz="1800" i="1" dirty="0"/>
              <a:t>,</a:t>
            </a:r>
            <a:r>
              <a:rPr lang="en-US" altLang="lv-LV" sz="1800" dirty="0"/>
              <a:t>9)	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lv-LV" sz="1800" dirty="0"/>
              <a:t>	(b)		(2</a:t>
            </a:r>
            <a:r>
              <a:rPr lang="en-US" altLang="lv-LV" sz="1800" i="1" dirty="0"/>
              <a:t>,</a:t>
            </a:r>
            <a:r>
              <a:rPr lang="en-US" altLang="lv-LV" sz="1800" dirty="0"/>
              <a:t>3)			(4</a:t>
            </a:r>
            <a:r>
              <a:rPr lang="en-US" altLang="lv-LV" sz="1800" i="1" dirty="0"/>
              <a:t>,</a:t>
            </a:r>
            <a:r>
              <a:rPr lang="en-US" altLang="lv-LV" sz="1800" dirty="0"/>
              <a:t>5</a:t>
            </a:r>
            <a:r>
              <a:rPr lang="en-US" altLang="lv-LV" sz="1800" i="1" dirty="0"/>
              <a:t>,</a:t>
            </a:r>
            <a:r>
              <a:rPr lang="en-US" altLang="lv-LV" sz="1800" dirty="0"/>
              <a:t>7</a:t>
            </a:r>
            <a:r>
              <a:rPr lang="en-US" altLang="lv-LV" sz="1800" i="1" dirty="0"/>
              <a:t>,</a:t>
            </a:r>
            <a:r>
              <a:rPr lang="en-US" altLang="lv-LV" sz="1800" dirty="0"/>
              <a:t>8</a:t>
            </a:r>
            <a:r>
              <a:rPr lang="en-US" altLang="lv-LV" sz="1800" i="1" dirty="0"/>
              <a:t>,</a:t>
            </a:r>
            <a:r>
              <a:rPr lang="en-US" altLang="lv-LV" sz="1800" dirty="0"/>
              <a:t>9)	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lv-LV" sz="1800" dirty="0"/>
              <a:t>	..		..			..	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lv-LV" sz="1800" dirty="0"/>
              <a:t>	(g)		(2</a:t>
            </a:r>
            <a:r>
              <a:rPr lang="en-US" altLang="lv-LV" sz="1800" i="1" dirty="0"/>
              <a:t>,</a:t>
            </a:r>
            <a:r>
              <a:rPr lang="en-US" altLang="lv-LV" sz="1800" dirty="0"/>
              <a:t>3</a:t>
            </a:r>
            <a:r>
              <a:rPr lang="en-US" altLang="lv-LV" sz="1800" i="1" dirty="0"/>
              <a:t>,</a:t>
            </a:r>
            <a:r>
              <a:rPr lang="en-US" altLang="lv-LV" sz="1800" dirty="0"/>
              <a:t>4</a:t>
            </a:r>
            <a:r>
              <a:rPr lang="en-US" altLang="lv-LV" sz="1800" i="1" dirty="0"/>
              <a:t>,</a:t>
            </a:r>
            <a:r>
              <a:rPr lang="en-US" altLang="lv-LV" sz="1800" dirty="0"/>
              <a:t>5</a:t>
            </a:r>
            <a:r>
              <a:rPr lang="en-US" altLang="lv-LV" sz="1800" i="1" dirty="0"/>
              <a:t>,</a:t>
            </a:r>
            <a:r>
              <a:rPr lang="en-US" altLang="lv-LV" sz="1800" dirty="0"/>
              <a:t>7</a:t>
            </a:r>
            <a:r>
              <a:rPr lang="en-US" altLang="lv-LV" sz="1800" i="1" dirty="0"/>
              <a:t>,</a:t>
            </a:r>
            <a:r>
              <a:rPr lang="en-US" altLang="lv-LV" sz="1800" dirty="0"/>
              <a:t>8</a:t>
            </a:r>
            <a:r>
              <a:rPr lang="en-US" altLang="lv-LV" sz="1800" i="1" dirty="0"/>
              <a:t>,</a:t>
            </a:r>
            <a:r>
              <a:rPr lang="en-US" altLang="lv-LV" sz="1800" dirty="0"/>
              <a:t>9)		()</a:t>
            </a:r>
          </a:p>
        </p:txBody>
      </p:sp>
    </p:spTree>
    <p:extLst>
      <p:ext uri="{BB962C8B-B14F-4D97-AF65-F5344CB8AC3E}">
        <p14:creationId xmlns:p14="http://schemas.microsoft.com/office/powerpoint/2010/main" val="1027179147"/>
      </p:ext>
    </p:extLst>
  </p:cSld>
  <p:clrMapOvr>
    <a:masterClrMapping/>
  </p:clrMapOvr>
  <p:transition spd="slow">
    <p:wip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In-place Insertion-Sort</a:t>
            </a:r>
          </a:p>
        </p:txBody>
      </p:sp>
      <p:sp>
        <p:nvSpPr>
          <p:cNvPr id="10854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2200" dirty="0"/>
              <a:t>Instead of using an external data structure, we can implement selection-sort and insertion-sort in-place</a:t>
            </a:r>
          </a:p>
          <a:p>
            <a:pPr eaLnBrk="1" hangingPunct="1">
              <a:defRPr/>
            </a:pPr>
            <a:r>
              <a:rPr lang="en-US" sz="2200" dirty="0"/>
              <a:t>A portion of the input sequence itself serves as the priority queue</a:t>
            </a:r>
          </a:p>
          <a:p>
            <a:pPr eaLnBrk="1" hangingPunct="1">
              <a:defRPr/>
            </a:pPr>
            <a:r>
              <a:rPr lang="en-US" sz="2200" dirty="0"/>
              <a:t>For in-place insertion-sort</a:t>
            </a:r>
          </a:p>
          <a:p>
            <a:pPr lvl="1" eaLnBrk="1" hangingPunct="1">
              <a:defRPr/>
            </a:pPr>
            <a:r>
              <a:rPr lang="en-US" sz="2000" dirty="0"/>
              <a:t>We keep sorted the initial portion of the sequence</a:t>
            </a:r>
          </a:p>
          <a:p>
            <a:pPr lvl="1" eaLnBrk="1" hangingPunct="1">
              <a:defRPr/>
            </a:pPr>
            <a:r>
              <a:rPr lang="en-US" sz="2000" dirty="0"/>
              <a:t>We can use </a:t>
            </a:r>
            <a:r>
              <a:rPr lang="en-US" sz="2000" dirty="0">
                <a:solidFill>
                  <a:schemeClr val="tx2"/>
                </a:solidFill>
              </a:rPr>
              <a:t>swaps</a:t>
            </a:r>
            <a:r>
              <a:rPr lang="en-US" sz="2000" dirty="0"/>
              <a:t> instead of modifying the sequence</a:t>
            </a:r>
          </a:p>
        </p:txBody>
      </p:sp>
      <p:sp>
        <p:nvSpPr>
          <p:cNvPr id="13371" name="Line 10"/>
          <p:cNvSpPr>
            <a:spLocks noChangeShapeType="1"/>
          </p:cNvSpPr>
          <p:nvPr/>
        </p:nvSpPr>
        <p:spPr bwMode="auto">
          <a:xfrm>
            <a:off x="7772400" y="1771650"/>
            <a:ext cx="2362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lv-LV" b="1">
              <a:solidFill>
                <a:schemeClr val="bg1"/>
              </a:solidFill>
            </a:endParaRPr>
          </a:p>
        </p:txBody>
      </p:sp>
      <p:sp>
        <p:nvSpPr>
          <p:cNvPr id="13372" name="Oval 5"/>
          <p:cNvSpPr>
            <a:spLocks noChangeAspect="1" noChangeArrowheads="1"/>
          </p:cNvSpPr>
          <p:nvPr/>
        </p:nvSpPr>
        <p:spPr bwMode="auto">
          <a:xfrm>
            <a:off x="7467600" y="161925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 b="1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3373" name="Oval 6"/>
          <p:cNvSpPr>
            <a:spLocks noChangeAspect="1" noChangeArrowheads="1"/>
          </p:cNvSpPr>
          <p:nvPr/>
        </p:nvSpPr>
        <p:spPr bwMode="auto">
          <a:xfrm>
            <a:off x="8134350" y="161925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 b="1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3374" name="Oval 7"/>
          <p:cNvSpPr>
            <a:spLocks noChangeAspect="1" noChangeArrowheads="1"/>
          </p:cNvSpPr>
          <p:nvPr/>
        </p:nvSpPr>
        <p:spPr bwMode="auto">
          <a:xfrm>
            <a:off x="8801100" y="161925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 b="1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3375" name="Oval 8"/>
          <p:cNvSpPr>
            <a:spLocks noChangeAspect="1" noChangeArrowheads="1"/>
          </p:cNvSpPr>
          <p:nvPr/>
        </p:nvSpPr>
        <p:spPr bwMode="auto">
          <a:xfrm>
            <a:off x="9467850" y="161925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3376" name="Oval 9"/>
          <p:cNvSpPr>
            <a:spLocks noChangeAspect="1" noChangeArrowheads="1"/>
          </p:cNvSpPr>
          <p:nvPr/>
        </p:nvSpPr>
        <p:spPr bwMode="auto">
          <a:xfrm>
            <a:off x="10134600" y="161925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3365" name="Line 13"/>
          <p:cNvSpPr>
            <a:spLocks noChangeShapeType="1"/>
          </p:cNvSpPr>
          <p:nvPr/>
        </p:nvSpPr>
        <p:spPr bwMode="auto">
          <a:xfrm>
            <a:off x="7772400" y="2482850"/>
            <a:ext cx="2362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lv-LV" b="1">
              <a:solidFill>
                <a:schemeClr val="bg1"/>
              </a:solidFill>
            </a:endParaRPr>
          </a:p>
        </p:txBody>
      </p:sp>
      <p:sp>
        <p:nvSpPr>
          <p:cNvPr id="13366" name="Oval 14"/>
          <p:cNvSpPr>
            <a:spLocks noChangeAspect="1" noChangeArrowheads="1"/>
          </p:cNvSpPr>
          <p:nvPr/>
        </p:nvSpPr>
        <p:spPr bwMode="auto">
          <a:xfrm>
            <a:off x="7467600" y="2330450"/>
            <a:ext cx="457200" cy="457200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 b="1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3367" name="Oval 15"/>
          <p:cNvSpPr>
            <a:spLocks noChangeAspect="1" noChangeArrowheads="1"/>
          </p:cNvSpPr>
          <p:nvPr/>
        </p:nvSpPr>
        <p:spPr bwMode="auto">
          <a:xfrm>
            <a:off x="8134350" y="233045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 b="1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3368" name="Oval 16"/>
          <p:cNvSpPr>
            <a:spLocks noChangeAspect="1" noChangeArrowheads="1"/>
          </p:cNvSpPr>
          <p:nvPr/>
        </p:nvSpPr>
        <p:spPr bwMode="auto">
          <a:xfrm>
            <a:off x="8801100" y="233045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 b="1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3369" name="Oval 17"/>
          <p:cNvSpPr>
            <a:spLocks noChangeAspect="1" noChangeArrowheads="1"/>
          </p:cNvSpPr>
          <p:nvPr/>
        </p:nvSpPr>
        <p:spPr bwMode="auto">
          <a:xfrm>
            <a:off x="9467850" y="233045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3370" name="Oval 18"/>
          <p:cNvSpPr>
            <a:spLocks noChangeAspect="1" noChangeArrowheads="1"/>
          </p:cNvSpPr>
          <p:nvPr/>
        </p:nvSpPr>
        <p:spPr bwMode="auto">
          <a:xfrm>
            <a:off x="10134600" y="233045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3359" name="Line 20"/>
          <p:cNvSpPr>
            <a:spLocks noChangeShapeType="1"/>
          </p:cNvSpPr>
          <p:nvPr/>
        </p:nvSpPr>
        <p:spPr bwMode="auto">
          <a:xfrm>
            <a:off x="7772400" y="3194050"/>
            <a:ext cx="2362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lv-LV" b="1">
              <a:solidFill>
                <a:schemeClr val="bg1"/>
              </a:solidFill>
            </a:endParaRPr>
          </a:p>
        </p:txBody>
      </p:sp>
      <p:sp>
        <p:nvSpPr>
          <p:cNvPr id="13360" name="Oval 21"/>
          <p:cNvSpPr>
            <a:spLocks noChangeAspect="1" noChangeArrowheads="1"/>
          </p:cNvSpPr>
          <p:nvPr/>
        </p:nvSpPr>
        <p:spPr bwMode="auto">
          <a:xfrm>
            <a:off x="7467600" y="3041650"/>
            <a:ext cx="457200" cy="457200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 b="1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3361" name="Oval 22"/>
          <p:cNvSpPr>
            <a:spLocks noChangeAspect="1" noChangeArrowheads="1"/>
          </p:cNvSpPr>
          <p:nvPr/>
        </p:nvSpPr>
        <p:spPr bwMode="auto">
          <a:xfrm>
            <a:off x="8134350" y="3041650"/>
            <a:ext cx="457200" cy="457200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 b="1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3362" name="Oval 23"/>
          <p:cNvSpPr>
            <a:spLocks noChangeAspect="1" noChangeArrowheads="1"/>
          </p:cNvSpPr>
          <p:nvPr/>
        </p:nvSpPr>
        <p:spPr bwMode="auto">
          <a:xfrm>
            <a:off x="8801100" y="304165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 b="1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3363" name="Oval 24"/>
          <p:cNvSpPr>
            <a:spLocks noChangeAspect="1" noChangeArrowheads="1"/>
          </p:cNvSpPr>
          <p:nvPr/>
        </p:nvSpPr>
        <p:spPr bwMode="auto">
          <a:xfrm>
            <a:off x="9467850" y="304165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3364" name="Oval 25"/>
          <p:cNvSpPr>
            <a:spLocks noChangeAspect="1" noChangeArrowheads="1"/>
          </p:cNvSpPr>
          <p:nvPr/>
        </p:nvSpPr>
        <p:spPr bwMode="auto">
          <a:xfrm>
            <a:off x="10134600" y="304165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3353" name="Line 27"/>
          <p:cNvSpPr>
            <a:spLocks noChangeShapeType="1"/>
          </p:cNvSpPr>
          <p:nvPr/>
        </p:nvSpPr>
        <p:spPr bwMode="auto">
          <a:xfrm>
            <a:off x="7772400" y="3905250"/>
            <a:ext cx="2362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lv-LV" b="1">
              <a:solidFill>
                <a:schemeClr val="bg1"/>
              </a:solidFill>
            </a:endParaRPr>
          </a:p>
        </p:txBody>
      </p:sp>
      <p:sp>
        <p:nvSpPr>
          <p:cNvPr id="13354" name="Oval 28"/>
          <p:cNvSpPr>
            <a:spLocks noChangeAspect="1" noChangeArrowheads="1"/>
          </p:cNvSpPr>
          <p:nvPr/>
        </p:nvSpPr>
        <p:spPr bwMode="auto">
          <a:xfrm>
            <a:off x="7467600" y="3752850"/>
            <a:ext cx="457200" cy="457200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 b="1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3355" name="Oval 29"/>
          <p:cNvSpPr>
            <a:spLocks noChangeAspect="1" noChangeArrowheads="1"/>
          </p:cNvSpPr>
          <p:nvPr/>
        </p:nvSpPr>
        <p:spPr bwMode="auto">
          <a:xfrm>
            <a:off x="8134350" y="3752850"/>
            <a:ext cx="457200" cy="457200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 b="1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3356" name="Oval 30"/>
          <p:cNvSpPr>
            <a:spLocks noChangeAspect="1" noChangeArrowheads="1"/>
          </p:cNvSpPr>
          <p:nvPr/>
        </p:nvSpPr>
        <p:spPr bwMode="auto">
          <a:xfrm>
            <a:off x="8801100" y="3752850"/>
            <a:ext cx="457200" cy="457200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 b="1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3357" name="Oval 31"/>
          <p:cNvSpPr>
            <a:spLocks noChangeAspect="1" noChangeArrowheads="1"/>
          </p:cNvSpPr>
          <p:nvPr/>
        </p:nvSpPr>
        <p:spPr bwMode="auto">
          <a:xfrm>
            <a:off x="9467850" y="375285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3358" name="Oval 32"/>
          <p:cNvSpPr>
            <a:spLocks noChangeAspect="1" noChangeArrowheads="1"/>
          </p:cNvSpPr>
          <p:nvPr/>
        </p:nvSpPr>
        <p:spPr bwMode="auto">
          <a:xfrm>
            <a:off x="10134600" y="375285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3347" name="Line 34"/>
          <p:cNvSpPr>
            <a:spLocks noChangeShapeType="1"/>
          </p:cNvSpPr>
          <p:nvPr/>
        </p:nvSpPr>
        <p:spPr bwMode="auto">
          <a:xfrm>
            <a:off x="7772400" y="4616450"/>
            <a:ext cx="2362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lv-LV" b="1">
              <a:solidFill>
                <a:schemeClr val="bg1"/>
              </a:solidFill>
            </a:endParaRPr>
          </a:p>
        </p:txBody>
      </p:sp>
      <p:sp>
        <p:nvSpPr>
          <p:cNvPr id="13348" name="Oval 35"/>
          <p:cNvSpPr>
            <a:spLocks noChangeArrowheads="1"/>
          </p:cNvSpPr>
          <p:nvPr/>
        </p:nvSpPr>
        <p:spPr bwMode="auto">
          <a:xfrm>
            <a:off x="7467600" y="4464050"/>
            <a:ext cx="457200" cy="457200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 b="1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3349" name="Oval 36"/>
          <p:cNvSpPr>
            <a:spLocks noChangeArrowheads="1"/>
          </p:cNvSpPr>
          <p:nvPr/>
        </p:nvSpPr>
        <p:spPr bwMode="auto">
          <a:xfrm>
            <a:off x="8134350" y="4464050"/>
            <a:ext cx="457200" cy="457200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3350" name="Oval 37"/>
          <p:cNvSpPr>
            <a:spLocks noChangeArrowheads="1"/>
          </p:cNvSpPr>
          <p:nvPr/>
        </p:nvSpPr>
        <p:spPr bwMode="auto">
          <a:xfrm>
            <a:off x="8801100" y="4464050"/>
            <a:ext cx="457200" cy="457200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 b="1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3351" name="Oval 38"/>
          <p:cNvSpPr>
            <a:spLocks noChangeArrowheads="1"/>
          </p:cNvSpPr>
          <p:nvPr/>
        </p:nvSpPr>
        <p:spPr bwMode="auto">
          <a:xfrm>
            <a:off x="9467850" y="4464050"/>
            <a:ext cx="457200" cy="457200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 b="1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3352" name="Oval 39"/>
          <p:cNvSpPr>
            <a:spLocks noChangeArrowheads="1"/>
          </p:cNvSpPr>
          <p:nvPr/>
        </p:nvSpPr>
        <p:spPr bwMode="auto">
          <a:xfrm>
            <a:off x="10134600" y="446405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3341" name="Line 40"/>
          <p:cNvSpPr>
            <a:spLocks noChangeShapeType="1"/>
          </p:cNvSpPr>
          <p:nvPr/>
        </p:nvSpPr>
        <p:spPr bwMode="auto">
          <a:xfrm>
            <a:off x="7772400" y="5327650"/>
            <a:ext cx="2362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lv-LV" b="1">
              <a:solidFill>
                <a:schemeClr val="bg1"/>
              </a:solidFill>
            </a:endParaRPr>
          </a:p>
        </p:txBody>
      </p:sp>
      <p:sp>
        <p:nvSpPr>
          <p:cNvPr id="13342" name="Oval 41"/>
          <p:cNvSpPr>
            <a:spLocks noChangeAspect="1" noChangeArrowheads="1"/>
          </p:cNvSpPr>
          <p:nvPr/>
        </p:nvSpPr>
        <p:spPr bwMode="auto">
          <a:xfrm>
            <a:off x="7467600" y="5175250"/>
            <a:ext cx="457200" cy="457200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3343" name="Oval 42"/>
          <p:cNvSpPr>
            <a:spLocks noChangeAspect="1" noChangeArrowheads="1"/>
          </p:cNvSpPr>
          <p:nvPr/>
        </p:nvSpPr>
        <p:spPr bwMode="auto">
          <a:xfrm>
            <a:off x="8134350" y="5175250"/>
            <a:ext cx="457200" cy="457200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 b="1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3344" name="Oval 43"/>
          <p:cNvSpPr>
            <a:spLocks noChangeAspect="1" noChangeArrowheads="1"/>
          </p:cNvSpPr>
          <p:nvPr/>
        </p:nvSpPr>
        <p:spPr bwMode="auto">
          <a:xfrm>
            <a:off x="8801100" y="5175250"/>
            <a:ext cx="457200" cy="457200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3345" name="Oval 44"/>
          <p:cNvSpPr>
            <a:spLocks noChangeAspect="1" noChangeArrowheads="1"/>
          </p:cNvSpPr>
          <p:nvPr/>
        </p:nvSpPr>
        <p:spPr bwMode="auto">
          <a:xfrm>
            <a:off x="9467850" y="5175250"/>
            <a:ext cx="457200" cy="457200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 b="1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3346" name="Oval 45"/>
          <p:cNvSpPr>
            <a:spLocks noChangeAspect="1" noChangeArrowheads="1"/>
          </p:cNvSpPr>
          <p:nvPr/>
        </p:nvSpPr>
        <p:spPr bwMode="auto">
          <a:xfrm>
            <a:off x="10134600" y="5175250"/>
            <a:ext cx="457200" cy="457200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 b="1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3335" name="Line 46"/>
          <p:cNvSpPr>
            <a:spLocks noChangeShapeType="1"/>
          </p:cNvSpPr>
          <p:nvPr/>
        </p:nvSpPr>
        <p:spPr bwMode="auto">
          <a:xfrm>
            <a:off x="7772400" y="6038850"/>
            <a:ext cx="2362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lv-LV" b="1">
              <a:solidFill>
                <a:schemeClr val="bg1"/>
              </a:solidFill>
            </a:endParaRPr>
          </a:p>
        </p:txBody>
      </p:sp>
      <p:sp>
        <p:nvSpPr>
          <p:cNvPr id="13336" name="Oval 47"/>
          <p:cNvSpPr>
            <a:spLocks noChangeAspect="1" noChangeArrowheads="1"/>
          </p:cNvSpPr>
          <p:nvPr/>
        </p:nvSpPr>
        <p:spPr bwMode="auto">
          <a:xfrm>
            <a:off x="7467600" y="588645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3337" name="Oval 48"/>
          <p:cNvSpPr>
            <a:spLocks noChangeAspect="1" noChangeArrowheads="1"/>
          </p:cNvSpPr>
          <p:nvPr/>
        </p:nvSpPr>
        <p:spPr bwMode="auto">
          <a:xfrm>
            <a:off x="8134350" y="588645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 b="1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3338" name="Oval 49"/>
          <p:cNvSpPr>
            <a:spLocks noChangeAspect="1" noChangeArrowheads="1"/>
          </p:cNvSpPr>
          <p:nvPr/>
        </p:nvSpPr>
        <p:spPr bwMode="auto">
          <a:xfrm>
            <a:off x="8801100" y="588645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3339" name="Oval 50"/>
          <p:cNvSpPr>
            <a:spLocks noChangeAspect="1" noChangeArrowheads="1"/>
          </p:cNvSpPr>
          <p:nvPr/>
        </p:nvSpPr>
        <p:spPr bwMode="auto">
          <a:xfrm>
            <a:off x="9467850" y="588645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 b="1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3340" name="Oval 51"/>
          <p:cNvSpPr>
            <a:spLocks noChangeAspect="1" noChangeArrowheads="1"/>
          </p:cNvSpPr>
          <p:nvPr/>
        </p:nvSpPr>
        <p:spPr bwMode="auto">
          <a:xfrm>
            <a:off x="10134600" y="588645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 b="1">
                <a:solidFill>
                  <a:schemeClr val="bg1"/>
                </a:solidFill>
              </a:rPr>
              <a:t>5</a:t>
            </a:r>
          </a:p>
        </p:txBody>
      </p:sp>
      <p:cxnSp>
        <p:nvCxnSpPr>
          <p:cNvPr id="13325" name="AutoShape 58"/>
          <p:cNvCxnSpPr>
            <a:cxnSpLocks noChangeShapeType="1"/>
            <a:stCxn id="13367" idx="0"/>
            <a:endCxn id="13366" idx="7"/>
          </p:cNvCxnSpPr>
          <p:nvPr/>
        </p:nvCxnSpPr>
        <p:spPr bwMode="auto">
          <a:xfrm rot="16200000" flipH="1" flipV="1">
            <a:off x="8076920" y="2111374"/>
            <a:ext cx="66955" cy="505105"/>
          </a:xfrm>
          <a:prstGeom prst="curvedConnector3">
            <a:avLst>
              <a:gd name="adj1" fmla="val -341423"/>
            </a:avLst>
          </a:prstGeom>
          <a:noFill/>
          <a:ln w="19050">
            <a:solidFill>
              <a:schemeClr val="tx2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26" name="AutoShape 59"/>
          <p:cNvCxnSpPr>
            <a:cxnSpLocks noChangeShapeType="1"/>
            <a:stCxn id="13362" idx="0"/>
            <a:endCxn id="13361" idx="7"/>
          </p:cNvCxnSpPr>
          <p:nvPr/>
        </p:nvCxnSpPr>
        <p:spPr bwMode="auto">
          <a:xfrm rot="16200000" flipH="1" flipV="1">
            <a:off x="8743670" y="2822574"/>
            <a:ext cx="66955" cy="505105"/>
          </a:xfrm>
          <a:prstGeom prst="curvedConnector3">
            <a:avLst>
              <a:gd name="adj1" fmla="val -341423"/>
            </a:avLst>
          </a:prstGeom>
          <a:noFill/>
          <a:ln w="19050">
            <a:solidFill>
              <a:schemeClr val="tx2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27" name="AutoShape 60"/>
          <p:cNvCxnSpPr>
            <a:cxnSpLocks noChangeShapeType="1"/>
            <a:stCxn id="13361" idx="0"/>
            <a:endCxn id="13360" idx="7"/>
          </p:cNvCxnSpPr>
          <p:nvPr/>
        </p:nvCxnSpPr>
        <p:spPr bwMode="auto">
          <a:xfrm rot="16200000" flipH="1" flipV="1">
            <a:off x="8076920" y="2822574"/>
            <a:ext cx="66955" cy="505105"/>
          </a:xfrm>
          <a:prstGeom prst="curvedConnector3">
            <a:avLst>
              <a:gd name="adj1" fmla="val -341423"/>
            </a:avLst>
          </a:prstGeom>
          <a:noFill/>
          <a:ln w="19050">
            <a:solidFill>
              <a:schemeClr val="tx2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28" name="AutoShape 61"/>
          <p:cNvCxnSpPr>
            <a:cxnSpLocks noChangeShapeType="1"/>
            <a:stCxn id="13356" idx="0"/>
            <a:endCxn id="13355" idx="7"/>
          </p:cNvCxnSpPr>
          <p:nvPr/>
        </p:nvCxnSpPr>
        <p:spPr bwMode="auto">
          <a:xfrm rot="16200000" flipH="1" flipV="1">
            <a:off x="8743670" y="3533774"/>
            <a:ext cx="66955" cy="505105"/>
          </a:xfrm>
          <a:prstGeom prst="curvedConnector3">
            <a:avLst>
              <a:gd name="adj1" fmla="val -341423"/>
            </a:avLst>
          </a:prstGeom>
          <a:noFill/>
          <a:ln w="19050">
            <a:solidFill>
              <a:schemeClr val="tx2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29" name="AutoShape 62"/>
          <p:cNvCxnSpPr>
            <a:cxnSpLocks noChangeShapeType="1"/>
            <a:stCxn id="13357" idx="0"/>
            <a:endCxn id="13356" idx="7"/>
          </p:cNvCxnSpPr>
          <p:nvPr/>
        </p:nvCxnSpPr>
        <p:spPr bwMode="auto">
          <a:xfrm rot="16200000" flipH="1" flipV="1">
            <a:off x="9410420" y="3533774"/>
            <a:ext cx="66955" cy="505105"/>
          </a:xfrm>
          <a:prstGeom prst="curvedConnector3">
            <a:avLst>
              <a:gd name="adj1" fmla="val -341423"/>
            </a:avLst>
          </a:prstGeom>
          <a:noFill/>
          <a:ln w="19050">
            <a:solidFill>
              <a:schemeClr val="tx2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30" name="AutoShape 63"/>
          <p:cNvCxnSpPr>
            <a:cxnSpLocks noChangeShapeType="1"/>
            <a:stCxn id="13352" idx="0"/>
            <a:endCxn id="13351" idx="7"/>
          </p:cNvCxnSpPr>
          <p:nvPr/>
        </p:nvCxnSpPr>
        <p:spPr bwMode="auto">
          <a:xfrm rot="16200000" flipH="1" flipV="1">
            <a:off x="10077170" y="4244974"/>
            <a:ext cx="66955" cy="505105"/>
          </a:xfrm>
          <a:prstGeom prst="curvedConnector3">
            <a:avLst>
              <a:gd name="adj1" fmla="val -341423"/>
            </a:avLst>
          </a:prstGeom>
          <a:noFill/>
          <a:ln w="19050">
            <a:solidFill>
              <a:schemeClr val="tx2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31" name="AutoShape 65"/>
          <p:cNvCxnSpPr>
            <a:cxnSpLocks noChangeShapeType="1"/>
            <a:stCxn id="13350" idx="0"/>
            <a:endCxn id="13349" idx="7"/>
          </p:cNvCxnSpPr>
          <p:nvPr/>
        </p:nvCxnSpPr>
        <p:spPr bwMode="auto">
          <a:xfrm rot="16200000" flipH="1" flipV="1">
            <a:off x="8743670" y="4244974"/>
            <a:ext cx="66955" cy="505105"/>
          </a:xfrm>
          <a:prstGeom prst="curvedConnector3">
            <a:avLst>
              <a:gd name="adj1" fmla="val -341423"/>
            </a:avLst>
          </a:prstGeom>
          <a:noFill/>
          <a:ln w="19050">
            <a:solidFill>
              <a:schemeClr val="tx2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32" name="AutoShape 66"/>
          <p:cNvCxnSpPr>
            <a:cxnSpLocks noChangeShapeType="1"/>
            <a:stCxn id="13349" idx="0"/>
            <a:endCxn id="13348" idx="7"/>
          </p:cNvCxnSpPr>
          <p:nvPr/>
        </p:nvCxnSpPr>
        <p:spPr bwMode="auto">
          <a:xfrm rot="16200000" flipH="1" flipV="1">
            <a:off x="8076920" y="4244974"/>
            <a:ext cx="66955" cy="505105"/>
          </a:xfrm>
          <a:prstGeom prst="curvedConnector3">
            <a:avLst>
              <a:gd name="adj1" fmla="val -341423"/>
            </a:avLst>
          </a:prstGeom>
          <a:noFill/>
          <a:ln w="19050">
            <a:solidFill>
              <a:schemeClr val="tx2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33" name="AutoShape 67"/>
          <p:cNvCxnSpPr>
            <a:cxnSpLocks noChangeShapeType="1"/>
            <a:stCxn id="13351" idx="0"/>
            <a:endCxn id="13350" idx="7"/>
          </p:cNvCxnSpPr>
          <p:nvPr/>
        </p:nvCxnSpPr>
        <p:spPr bwMode="auto">
          <a:xfrm rot="16200000" flipH="1" flipV="1">
            <a:off x="9410420" y="4244974"/>
            <a:ext cx="66955" cy="505105"/>
          </a:xfrm>
          <a:prstGeom prst="curvedConnector3">
            <a:avLst>
              <a:gd name="adj1" fmla="val -341423"/>
            </a:avLst>
          </a:prstGeom>
          <a:noFill/>
          <a:ln w="19050">
            <a:solidFill>
              <a:schemeClr val="tx2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180586976"/>
      </p:ext>
    </p:extLst>
  </p:cSld>
  <p:clrMapOvr>
    <a:masterClrMapping/>
  </p:clrMapOvr>
  <p:transition spd="slow">
    <p:wip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Heap-Sort</a:t>
            </a:r>
          </a:p>
        </p:txBody>
      </p:sp>
      <p:sp>
        <p:nvSpPr>
          <p:cNvPr id="307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eaLnBrk="1" hangingPunct="1"/>
            <a:r>
              <a:rPr lang="en-US" altLang="lv-LV" sz="2400" dirty="0"/>
              <a:t>Consider a priority queue with </a:t>
            </a:r>
            <a:r>
              <a:rPr lang="en-US" altLang="lv-LV" sz="2400" b="1" i="1" dirty="0">
                <a:latin typeface="Times New Roman" panose="02020603050405020304" pitchFamily="18" charset="0"/>
              </a:rPr>
              <a:t>n</a:t>
            </a:r>
            <a:r>
              <a:rPr lang="en-US" altLang="lv-LV" sz="2400" dirty="0"/>
              <a:t> items implemented by means of a heap</a:t>
            </a:r>
          </a:p>
          <a:p>
            <a:pPr lvl="1" eaLnBrk="1" hangingPunct="1"/>
            <a:r>
              <a:rPr lang="en-US" altLang="lv-LV" dirty="0"/>
              <a:t>the space used is </a:t>
            </a:r>
            <a:r>
              <a:rPr lang="en-US" altLang="lv-LV" b="1" i="1" dirty="0">
                <a:latin typeface="Times New Roman" panose="02020603050405020304" pitchFamily="18" charset="0"/>
              </a:rPr>
              <a:t>O</a:t>
            </a:r>
            <a:r>
              <a:rPr lang="en-US" altLang="lv-LV" dirty="0">
                <a:latin typeface="Times New Roman" panose="02020603050405020304" pitchFamily="18" charset="0"/>
              </a:rPr>
              <a:t>(</a:t>
            </a:r>
            <a:r>
              <a:rPr lang="en-US" altLang="lv-LV" b="1" i="1" dirty="0">
                <a:latin typeface="Times New Roman" panose="02020603050405020304" pitchFamily="18" charset="0"/>
              </a:rPr>
              <a:t>n</a:t>
            </a:r>
            <a:r>
              <a:rPr lang="en-US" altLang="lv-LV" dirty="0">
                <a:latin typeface="Times New Roman" panose="02020603050405020304" pitchFamily="18" charset="0"/>
              </a:rPr>
              <a:t>)</a:t>
            </a:r>
            <a:endParaRPr lang="en-US" altLang="lv-LV" dirty="0"/>
          </a:p>
          <a:p>
            <a:pPr lvl="1" eaLnBrk="1" hangingPunct="1"/>
            <a:r>
              <a:rPr lang="en-US" altLang="lv-LV" dirty="0"/>
              <a:t>methods </a:t>
            </a:r>
            <a:r>
              <a:rPr lang="en-US" altLang="lv-LV" dirty="0">
                <a:solidFill>
                  <a:schemeClr val="tx2"/>
                </a:solidFill>
              </a:rPr>
              <a:t>insert</a:t>
            </a:r>
            <a:r>
              <a:rPr lang="en-US" altLang="lv-LV" dirty="0"/>
              <a:t> and </a:t>
            </a:r>
            <a:r>
              <a:rPr lang="en-US" altLang="lv-LV" dirty="0" err="1">
                <a:solidFill>
                  <a:schemeClr val="tx2"/>
                </a:solidFill>
              </a:rPr>
              <a:t>removeMin</a:t>
            </a:r>
            <a:r>
              <a:rPr lang="en-US" altLang="lv-LV" dirty="0"/>
              <a:t> take </a:t>
            </a:r>
            <a:r>
              <a:rPr lang="en-US" altLang="lv-LV" b="1" i="1" dirty="0">
                <a:latin typeface="Times New Roman" panose="02020603050405020304" pitchFamily="18" charset="0"/>
              </a:rPr>
              <a:t>O</a:t>
            </a:r>
            <a:r>
              <a:rPr lang="en-US" altLang="lv-LV" dirty="0">
                <a:latin typeface="Times New Roman" panose="02020603050405020304" pitchFamily="18" charset="0"/>
              </a:rPr>
              <a:t>(log </a:t>
            </a:r>
            <a:r>
              <a:rPr lang="en-US" altLang="lv-LV" b="1" i="1" dirty="0">
                <a:latin typeface="Times New Roman" panose="02020603050405020304" pitchFamily="18" charset="0"/>
              </a:rPr>
              <a:t>n</a:t>
            </a:r>
            <a:r>
              <a:rPr lang="en-US" altLang="lv-LV" dirty="0">
                <a:latin typeface="Times New Roman" panose="02020603050405020304" pitchFamily="18" charset="0"/>
              </a:rPr>
              <a:t>) </a:t>
            </a:r>
            <a:r>
              <a:rPr lang="en-US" altLang="lv-LV" dirty="0"/>
              <a:t>time</a:t>
            </a:r>
          </a:p>
          <a:p>
            <a:pPr lvl="1" eaLnBrk="1" hangingPunct="1"/>
            <a:r>
              <a:rPr lang="en-US" altLang="lv-LV" dirty="0"/>
              <a:t>methods </a:t>
            </a:r>
            <a:r>
              <a:rPr lang="en-US" altLang="lv-LV" dirty="0">
                <a:solidFill>
                  <a:schemeClr val="tx2"/>
                </a:solidFill>
              </a:rPr>
              <a:t>size</a:t>
            </a:r>
            <a:r>
              <a:rPr lang="en-US" altLang="lv-LV" dirty="0"/>
              <a:t>, </a:t>
            </a:r>
            <a:r>
              <a:rPr lang="en-US" altLang="lv-LV" dirty="0">
                <a:solidFill>
                  <a:schemeClr val="tx2"/>
                </a:solidFill>
              </a:rPr>
              <a:t>empty</a:t>
            </a:r>
            <a:r>
              <a:rPr lang="en-US" altLang="lv-LV" dirty="0"/>
              <a:t>, and </a:t>
            </a:r>
            <a:r>
              <a:rPr lang="en-US" altLang="lv-LV" dirty="0">
                <a:solidFill>
                  <a:schemeClr val="tx2"/>
                </a:solidFill>
              </a:rPr>
              <a:t>min</a:t>
            </a:r>
            <a:r>
              <a:rPr lang="en-US" altLang="lv-LV" dirty="0"/>
              <a:t> take time </a:t>
            </a:r>
            <a:r>
              <a:rPr lang="en-US" altLang="lv-LV" b="1" i="1" dirty="0">
                <a:latin typeface="Times New Roman" panose="02020603050405020304" pitchFamily="18" charset="0"/>
              </a:rPr>
              <a:t>O</a:t>
            </a:r>
            <a:r>
              <a:rPr lang="en-US" altLang="lv-LV" dirty="0">
                <a:latin typeface="Times New Roman" panose="02020603050405020304" pitchFamily="18" charset="0"/>
              </a:rPr>
              <a:t>(1) </a:t>
            </a:r>
            <a:r>
              <a:rPr lang="en-US" altLang="lv-LV" dirty="0"/>
              <a:t>time</a:t>
            </a:r>
          </a:p>
        </p:txBody>
      </p:sp>
      <p:sp>
        <p:nvSpPr>
          <p:cNvPr id="3079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sz="half" idx="2"/>
          </p:nvPr>
        </p:nvSpPr>
        <p:spPr/>
        <p:txBody>
          <a:bodyPr/>
          <a:lstStyle/>
          <a:p>
            <a:pPr eaLnBrk="1" hangingPunct="1"/>
            <a:r>
              <a:rPr lang="en-US" altLang="lv-LV" sz="2400" dirty="0"/>
              <a:t>Using a heap-based priority queue, we can sort a sequence of </a:t>
            </a:r>
            <a:r>
              <a:rPr lang="en-US" altLang="lv-LV" sz="2400" b="1" i="1" dirty="0">
                <a:latin typeface="Times New Roman" panose="02020603050405020304" pitchFamily="18" charset="0"/>
              </a:rPr>
              <a:t>n</a:t>
            </a:r>
            <a:r>
              <a:rPr lang="en-US" altLang="lv-LV" sz="2400" dirty="0"/>
              <a:t> elements in </a:t>
            </a:r>
            <a:r>
              <a:rPr lang="en-US" altLang="lv-LV" sz="2400" b="1" i="1" dirty="0">
                <a:latin typeface="Times New Roman" panose="02020603050405020304" pitchFamily="18" charset="0"/>
              </a:rPr>
              <a:t>O</a:t>
            </a:r>
            <a:r>
              <a:rPr lang="en-US" altLang="lv-LV" sz="2400" dirty="0">
                <a:latin typeface="Times New Roman" panose="02020603050405020304" pitchFamily="18" charset="0"/>
              </a:rPr>
              <a:t>(</a:t>
            </a:r>
            <a:r>
              <a:rPr lang="en-US" altLang="lv-LV" sz="2400" b="1" i="1" dirty="0">
                <a:latin typeface="Times New Roman" panose="02020603050405020304" pitchFamily="18" charset="0"/>
              </a:rPr>
              <a:t>n</a:t>
            </a:r>
            <a:r>
              <a:rPr lang="en-US" altLang="lv-LV" sz="2400" dirty="0">
                <a:latin typeface="Times New Roman" panose="02020603050405020304" pitchFamily="18" charset="0"/>
              </a:rPr>
              <a:t> log </a:t>
            </a:r>
            <a:r>
              <a:rPr lang="en-US" altLang="lv-LV" sz="2400" b="1" i="1" dirty="0">
                <a:latin typeface="Times New Roman" panose="02020603050405020304" pitchFamily="18" charset="0"/>
              </a:rPr>
              <a:t>n</a:t>
            </a:r>
            <a:r>
              <a:rPr lang="en-US" altLang="lv-LV" sz="2400" dirty="0">
                <a:latin typeface="Times New Roman" panose="02020603050405020304" pitchFamily="18" charset="0"/>
              </a:rPr>
              <a:t>) </a:t>
            </a:r>
            <a:r>
              <a:rPr lang="en-US" altLang="lv-LV" sz="2400" dirty="0"/>
              <a:t>time</a:t>
            </a:r>
            <a:endParaRPr lang="en-US" altLang="lv-LV" sz="2400" dirty="0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lv-LV" sz="2400" dirty="0"/>
              <a:t>The resulting algorithm is called heap-sort</a:t>
            </a:r>
          </a:p>
          <a:p>
            <a:pPr eaLnBrk="1" hangingPunct="1"/>
            <a:r>
              <a:rPr lang="en-US" altLang="lv-LV" sz="2400" dirty="0"/>
              <a:t>Heap-sort is much faster than quadratic sorting algorithms, such as insertion-sort and selection-sort</a:t>
            </a:r>
          </a:p>
        </p:txBody>
      </p:sp>
    </p:spTree>
    <p:extLst>
      <p:ext uri="{BB962C8B-B14F-4D97-AF65-F5344CB8AC3E}">
        <p14:creationId xmlns:p14="http://schemas.microsoft.com/office/powerpoint/2010/main" val="654894455"/>
      </p:ext>
    </p:extLst>
  </p:cSld>
  <p:clrMapOvr>
    <a:masterClrMapping/>
  </p:clrMapOvr>
  <p:transition spd="slow">
    <p:wip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 smtClean="0"/>
              <a:t>Vector-based Heap Implementation</a:t>
            </a:r>
          </a:p>
        </p:txBody>
      </p:sp>
      <p:sp>
        <p:nvSpPr>
          <p:cNvPr id="1741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half" idx="1"/>
          </p:nvPr>
        </p:nvSpPr>
        <p:spPr>
          <a:xfrm>
            <a:off x="1422399" y="1524000"/>
            <a:ext cx="6272213" cy="4343400"/>
          </a:xfrm>
        </p:spPr>
        <p:txBody>
          <a:bodyPr/>
          <a:lstStyle/>
          <a:p>
            <a:pPr eaLnBrk="1" hangingPunct="1"/>
            <a:r>
              <a:rPr lang="en-US" altLang="lv-LV" sz="2400" dirty="0"/>
              <a:t>We can represent a heap with </a:t>
            </a:r>
            <a:r>
              <a:rPr lang="en-US" altLang="lv-LV" sz="2400" b="1" i="1" dirty="0">
                <a:latin typeface="Times New Roman" panose="02020603050405020304" pitchFamily="18" charset="0"/>
              </a:rPr>
              <a:t>n</a:t>
            </a:r>
            <a:r>
              <a:rPr lang="en-US" altLang="lv-LV" sz="2400" dirty="0"/>
              <a:t> keys by means of a vector of length </a:t>
            </a:r>
            <a:r>
              <a:rPr lang="en-US" altLang="lv-LV" sz="2400" b="1" i="1" dirty="0">
                <a:latin typeface="Times New Roman" panose="02020603050405020304" pitchFamily="18" charset="0"/>
              </a:rPr>
              <a:t>n </a:t>
            </a:r>
            <a:r>
              <a:rPr lang="en-US" altLang="lv-LV" sz="2400" dirty="0">
                <a:latin typeface="Symbol" panose="05050102010706020507" pitchFamily="18" charset="2"/>
                <a:sym typeface="Symbol" panose="05050102010706020507" pitchFamily="18" charset="2"/>
              </a:rPr>
              <a:t>+</a:t>
            </a:r>
            <a:r>
              <a:rPr lang="en-US" altLang="lv-LV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lv-LV" sz="2400" dirty="0">
                <a:latin typeface="Times New Roman" panose="02020603050405020304" pitchFamily="18" charset="0"/>
              </a:rPr>
              <a:t>1</a:t>
            </a:r>
            <a:endParaRPr lang="en-US" altLang="lv-LV" sz="2400" dirty="0"/>
          </a:p>
          <a:p>
            <a:pPr eaLnBrk="1" hangingPunct="1"/>
            <a:r>
              <a:rPr lang="en-US" altLang="lv-LV" sz="2400" dirty="0"/>
              <a:t>For the node at rank </a:t>
            </a:r>
            <a:r>
              <a:rPr lang="en-US" altLang="lv-LV" sz="2400" b="1" i="1" dirty="0" err="1">
                <a:latin typeface="Times New Roman" panose="02020603050405020304" pitchFamily="18" charset="0"/>
              </a:rPr>
              <a:t>i</a:t>
            </a:r>
            <a:endParaRPr lang="en-US" altLang="lv-LV" sz="2400" dirty="0"/>
          </a:p>
          <a:p>
            <a:pPr lvl="1" eaLnBrk="1" hangingPunct="1"/>
            <a:r>
              <a:rPr lang="en-US" altLang="lv-LV" dirty="0"/>
              <a:t>the left child is at rank </a:t>
            </a:r>
            <a:r>
              <a:rPr lang="en-US" altLang="lv-LV" dirty="0">
                <a:latin typeface="Times New Roman" panose="02020603050405020304" pitchFamily="18" charset="0"/>
              </a:rPr>
              <a:t>2</a:t>
            </a:r>
            <a:r>
              <a:rPr lang="en-US" altLang="lv-LV" b="1" i="1" dirty="0">
                <a:latin typeface="Times New Roman" panose="02020603050405020304" pitchFamily="18" charset="0"/>
              </a:rPr>
              <a:t>i</a:t>
            </a:r>
            <a:endParaRPr lang="en-US" altLang="lv-LV" dirty="0">
              <a:latin typeface="Times New Roman" panose="02020603050405020304" pitchFamily="18" charset="0"/>
            </a:endParaRPr>
          </a:p>
          <a:p>
            <a:pPr lvl="1" eaLnBrk="1" hangingPunct="1"/>
            <a:r>
              <a:rPr lang="en-US" altLang="lv-LV" dirty="0"/>
              <a:t>the right child is at rank </a:t>
            </a:r>
            <a:r>
              <a:rPr lang="en-US" altLang="lv-LV" dirty="0">
                <a:latin typeface="Times New Roman" panose="02020603050405020304" pitchFamily="18" charset="0"/>
              </a:rPr>
              <a:t>2</a:t>
            </a:r>
            <a:r>
              <a:rPr lang="en-US" altLang="lv-LV" b="1" i="1" dirty="0">
                <a:latin typeface="Times New Roman" panose="02020603050405020304" pitchFamily="18" charset="0"/>
              </a:rPr>
              <a:t>i </a:t>
            </a:r>
            <a:r>
              <a:rPr lang="en-US" altLang="lv-LV" dirty="0">
                <a:latin typeface="Symbol" panose="05050102010706020507" pitchFamily="18" charset="2"/>
                <a:sym typeface="Symbol" panose="05050102010706020507" pitchFamily="18" charset="2"/>
              </a:rPr>
              <a:t>+</a:t>
            </a:r>
            <a:r>
              <a:rPr lang="en-US" altLang="lv-LV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lv-LV" dirty="0">
                <a:latin typeface="Times New Roman" panose="02020603050405020304" pitchFamily="18" charset="0"/>
              </a:rPr>
              <a:t>1</a:t>
            </a:r>
          </a:p>
          <a:p>
            <a:pPr eaLnBrk="1" hangingPunct="1"/>
            <a:r>
              <a:rPr lang="en-US" altLang="lv-LV" sz="2400" dirty="0"/>
              <a:t>Links between nodes are not explicitly stored</a:t>
            </a:r>
          </a:p>
          <a:p>
            <a:pPr eaLnBrk="1" hangingPunct="1"/>
            <a:r>
              <a:rPr lang="en-US" altLang="lv-LV" sz="2400" dirty="0"/>
              <a:t>The cell of at rank </a:t>
            </a:r>
            <a:r>
              <a:rPr lang="en-US" altLang="lv-LV" sz="2400" dirty="0">
                <a:latin typeface="Times New Roman" panose="02020603050405020304" pitchFamily="18" charset="0"/>
              </a:rPr>
              <a:t>0</a:t>
            </a:r>
            <a:r>
              <a:rPr lang="en-US" altLang="lv-LV" sz="2400" dirty="0"/>
              <a:t> is not used</a:t>
            </a:r>
          </a:p>
          <a:p>
            <a:pPr eaLnBrk="1" hangingPunct="1"/>
            <a:r>
              <a:rPr lang="en-US" altLang="lv-LV" sz="2400" dirty="0"/>
              <a:t>Operation insert corresponds to inserting at rank </a:t>
            </a:r>
            <a:r>
              <a:rPr lang="en-US" altLang="lv-LV" sz="2400" b="1" i="1" dirty="0">
                <a:latin typeface="Times New Roman" panose="02020603050405020304" pitchFamily="18" charset="0"/>
              </a:rPr>
              <a:t>n </a:t>
            </a:r>
            <a:r>
              <a:rPr lang="en-US" altLang="lv-LV" sz="2400" dirty="0">
                <a:latin typeface="Symbol" panose="05050102010706020507" pitchFamily="18" charset="2"/>
                <a:sym typeface="Symbol" panose="05050102010706020507" pitchFamily="18" charset="2"/>
              </a:rPr>
              <a:t>+</a:t>
            </a:r>
            <a:r>
              <a:rPr lang="en-US" altLang="lv-LV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lv-LV" sz="2400" dirty="0">
                <a:latin typeface="Times New Roman" panose="02020603050405020304" pitchFamily="18" charset="0"/>
              </a:rPr>
              <a:t>1</a:t>
            </a:r>
          </a:p>
          <a:p>
            <a:pPr eaLnBrk="1" hangingPunct="1"/>
            <a:r>
              <a:rPr lang="en-US" altLang="lv-LV" sz="2400" dirty="0"/>
              <a:t>Operation </a:t>
            </a:r>
            <a:r>
              <a:rPr lang="en-US" altLang="lv-LV" sz="2400" dirty="0" err="1"/>
              <a:t>removeMin</a:t>
            </a:r>
            <a:r>
              <a:rPr lang="en-US" altLang="lv-LV" sz="2400" dirty="0"/>
              <a:t> corresponds to removing at rank </a:t>
            </a:r>
            <a:r>
              <a:rPr lang="en-US" altLang="lv-LV" sz="2400" b="1" i="1" dirty="0">
                <a:latin typeface="Times New Roman" panose="02020603050405020304" pitchFamily="18" charset="0"/>
              </a:rPr>
              <a:t>n</a:t>
            </a:r>
          </a:p>
          <a:p>
            <a:pPr eaLnBrk="1" hangingPunct="1"/>
            <a:r>
              <a:rPr lang="en-US" altLang="lv-LV" sz="2400" dirty="0"/>
              <a:t>Yields in-place heap-sort</a:t>
            </a:r>
          </a:p>
        </p:txBody>
      </p:sp>
      <p:sp>
        <p:nvSpPr>
          <p:cNvPr id="17414" name="Oval 5"/>
          <p:cNvSpPr>
            <a:spLocks noChangeArrowheads="1"/>
          </p:cNvSpPr>
          <p:nvPr/>
        </p:nvSpPr>
        <p:spPr bwMode="auto">
          <a:xfrm>
            <a:off x="9728200" y="1882775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17415" name="Oval 6"/>
          <p:cNvSpPr>
            <a:spLocks noChangeArrowheads="1"/>
          </p:cNvSpPr>
          <p:nvPr/>
        </p:nvSpPr>
        <p:spPr bwMode="auto">
          <a:xfrm>
            <a:off x="10682288" y="2486025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  <a:sym typeface="Symbol" panose="05050102010706020507" pitchFamily="18" charset="2"/>
              </a:rPr>
              <a:t>6</a:t>
            </a:r>
          </a:p>
        </p:txBody>
      </p:sp>
      <p:sp>
        <p:nvSpPr>
          <p:cNvPr id="17416" name="Oval 7"/>
          <p:cNvSpPr>
            <a:spLocks noChangeAspect="1" noChangeArrowheads="1"/>
          </p:cNvSpPr>
          <p:nvPr/>
        </p:nvSpPr>
        <p:spPr bwMode="auto">
          <a:xfrm>
            <a:off x="8604250" y="2486025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  <a:sym typeface="Symbol" panose="05050102010706020507" pitchFamily="18" charset="2"/>
              </a:rPr>
              <a:t>5</a:t>
            </a:r>
          </a:p>
        </p:txBody>
      </p:sp>
      <p:sp>
        <p:nvSpPr>
          <p:cNvPr id="17417" name="Oval 8"/>
          <p:cNvSpPr>
            <a:spLocks noChangeAspect="1" noChangeArrowheads="1"/>
          </p:cNvSpPr>
          <p:nvPr/>
        </p:nvSpPr>
        <p:spPr bwMode="auto">
          <a:xfrm>
            <a:off x="9297988" y="3087688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  <a:sym typeface="Symbol" panose="05050102010706020507" pitchFamily="18" charset="2"/>
              </a:rPr>
              <a:t>7</a:t>
            </a:r>
          </a:p>
        </p:txBody>
      </p:sp>
      <p:cxnSp>
        <p:nvCxnSpPr>
          <p:cNvPr id="17418" name="AutoShape 13"/>
          <p:cNvCxnSpPr>
            <a:cxnSpLocks noChangeShapeType="1"/>
            <a:stCxn id="17414" idx="3"/>
            <a:endCxn id="17416" idx="7"/>
          </p:cNvCxnSpPr>
          <p:nvPr/>
        </p:nvCxnSpPr>
        <p:spPr bwMode="auto">
          <a:xfrm flipH="1">
            <a:off x="8994495" y="2273020"/>
            <a:ext cx="800660" cy="27996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19" name="AutoShape 14"/>
          <p:cNvCxnSpPr>
            <a:cxnSpLocks noChangeShapeType="1"/>
            <a:stCxn id="17415" idx="1"/>
            <a:endCxn id="17414" idx="5"/>
          </p:cNvCxnSpPr>
          <p:nvPr/>
        </p:nvCxnSpPr>
        <p:spPr bwMode="auto">
          <a:xfrm flipH="1" flipV="1">
            <a:off x="10118445" y="2273020"/>
            <a:ext cx="630798" cy="27996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20" name="AutoShape 19"/>
          <p:cNvCxnSpPr>
            <a:cxnSpLocks noChangeShapeType="1"/>
            <a:stCxn id="17422" idx="7"/>
            <a:endCxn id="17416" idx="3"/>
          </p:cNvCxnSpPr>
          <p:nvPr/>
        </p:nvCxnSpPr>
        <p:spPr bwMode="auto">
          <a:xfrm flipV="1">
            <a:off x="8303933" y="2876270"/>
            <a:ext cx="367272" cy="27837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21" name="AutoShape 20"/>
          <p:cNvCxnSpPr>
            <a:cxnSpLocks noChangeShapeType="1"/>
            <a:stCxn id="17417" idx="1"/>
            <a:endCxn id="17416" idx="5"/>
          </p:cNvCxnSpPr>
          <p:nvPr/>
        </p:nvCxnSpPr>
        <p:spPr bwMode="auto">
          <a:xfrm flipH="1" flipV="1">
            <a:off x="8994495" y="2876270"/>
            <a:ext cx="370448" cy="27837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22" name="Oval 21"/>
          <p:cNvSpPr>
            <a:spLocks noChangeAspect="1" noChangeArrowheads="1"/>
          </p:cNvSpPr>
          <p:nvPr/>
        </p:nvSpPr>
        <p:spPr bwMode="auto">
          <a:xfrm>
            <a:off x="7913688" y="3087688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  <a:sym typeface="Symbol" panose="05050102010706020507" pitchFamily="18" charset="2"/>
              </a:rPr>
              <a:t>9</a:t>
            </a:r>
          </a:p>
        </p:txBody>
      </p:sp>
      <p:grpSp>
        <p:nvGrpSpPr>
          <p:cNvPr id="17423" name="Group 43"/>
          <p:cNvGrpSpPr>
            <a:grpSpLocks/>
          </p:cNvGrpSpPr>
          <p:nvPr/>
        </p:nvGrpSpPr>
        <p:grpSpPr bwMode="auto">
          <a:xfrm>
            <a:off x="7924800" y="4473574"/>
            <a:ext cx="3429000" cy="941092"/>
            <a:chOff x="3216" y="2736"/>
            <a:chExt cx="2304" cy="632"/>
          </a:xfrm>
        </p:grpSpPr>
        <p:sp>
          <p:nvSpPr>
            <p:cNvPr id="17425" name="Rectangle 29"/>
            <p:cNvSpPr>
              <a:spLocks noChangeArrowheads="1"/>
            </p:cNvSpPr>
            <p:nvPr/>
          </p:nvSpPr>
          <p:spPr bwMode="auto">
            <a:xfrm>
              <a:off x="3216" y="2736"/>
              <a:ext cx="384" cy="384"/>
            </a:xfrm>
            <a:prstGeom prst="rect">
              <a:avLst/>
            </a:prstGeom>
            <a:solidFill>
              <a:srgbClr val="F8F0D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17426" name="Rectangle 30"/>
            <p:cNvSpPr>
              <a:spLocks noChangeArrowheads="1"/>
            </p:cNvSpPr>
            <p:nvPr/>
          </p:nvSpPr>
          <p:spPr bwMode="auto">
            <a:xfrm>
              <a:off x="3600" y="2736"/>
              <a:ext cx="384" cy="38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7427" name="Rectangle 31"/>
            <p:cNvSpPr>
              <a:spLocks noChangeArrowheads="1"/>
            </p:cNvSpPr>
            <p:nvPr/>
          </p:nvSpPr>
          <p:spPr bwMode="auto">
            <a:xfrm>
              <a:off x="3984" y="2736"/>
              <a:ext cx="384" cy="38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17428" name="Rectangle 32"/>
            <p:cNvSpPr>
              <a:spLocks noChangeArrowheads="1"/>
            </p:cNvSpPr>
            <p:nvPr/>
          </p:nvSpPr>
          <p:spPr bwMode="auto">
            <a:xfrm>
              <a:off x="4368" y="2736"/>
              <a:ext cx="384" cy="38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17429" name="Rectangle 33"/>
            <p:cNvSpPr>
              <a:spLocks noChangeArrowheads="1"/>
            </p:cNvSpPr>
            <p:nvPr/>
          </p:nvSpPr>
          <p:spPr bwMode="auto">
            <a:xfrm>
              <a:off x="4752" y="2736"/>
              <a:ext cx="384" cy="38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>
                  <a:latin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17430" name="Rectangle 34"/>
            <p:cNvSpPr>
              <a:spLocks noChangeArrowheads="1"/>
            </p:cNvSpPr>
            <p:nvPr/>
          </p:nvSpPr>
          <p:spPr bwMode="auto">
            <a:xfrm>
              <a:off x="5136" y="2736"/>
              <a:ext cx="384" cy="38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>
                  <a:latin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17431" name="Rectangle 37"/>
            <p:cNvSpPr>
              <a:spLocks noChangeArrowheads="1"/>
            </p:cNvSpPr>
            <p:nvPr/>
          </p:nvSpPr>
          <p:spPr bwMode="auto">
            <a:xfrm>
              <a:off x="3696" y="3120"/>
              <a:ext cx="185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>
                  <a:latin typeface="Times New Roman" panose="02020603050405020304" pitchFamily="18" charset="0"/>
                </a:rPr>
                <a:t>1</a:t>
              </a:r>
              <a:endParaRPr lang="en-US" altLang="lv-LV"/>
            </a:p>
          </p:txBody>
        </p:sp>
        <p:sp>
          <p:nvSpPr>
            <p:cNvPr id="17432" name="Rectangle 38"/>
            <p:cNvSpPr>
              <a:spLocks noChangeArrowheads="1"/>
            </p:cNvSpPr>
            <p:nvPr/>
          </p:nvSpPr>
          <p:spPr bwMode="auto">
            <a:xfrm>
              <a:off x="4080" y="3120"/>
              <a:ext cx="185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>
                  <a:latin typeface="Times New Roman" panose="02020603050405020304" pitchFamily="18" charset="0"/>
                </a:rPr>
                <a:t>2</a:t>
              </a:r>
              <a:endParaRPr lang="en-US" altLang="lv-LV"/>
            </a:p>
          </p:txBody>
        </p:sp>
        <p:sp>
          <p:nvSpPr>
            <p:cNvPr id="17433" name="Rectangle 39"/>
            <p:cNvSpPr>
              <a:spLocks noChangeArrowheads="1"/>
            </p:cNvSpPr>
            <p:nvPr/>
          </p:nvSpPr>
          <p:spPr bwMode="auto">
            <a:xfrm>
              <a:off x="4464" y="3120"/>
              <a:ext cx="185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>
                  <a:latin typeface="Times New Roman" panose="02020603050405020304" pitchFamily="18" charset="0"/>
                </a:rPr>
                <a:t>3</a:t>
              </a:r>
              <a:endParaRPr lang="en-US" altLang="lv-LV"/>
            </a:p>
          </p:txBody>
        </p:sp>
        <p:sp>
          <p:nvSpPr>
            <p:cNvPr id="17434" name="Rectangle 40"/>
            <p:cNvSpPr>
              <a:spLocks noChangeArrowheads="1"/>
            </p:cNvSpPr>
            <p:nvPr/>
          </p:nvSpPr>
          <p:spPr bwMode="auto">
            <a:xfrm>
              <a:off x="4848" y="3120"/>
              <a:ext cx="185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>
                  <a:latin typeface="Times New Roman" panose="02020603050405020304" pitchFamily="18" charset="0"/>
                </a:rPr>
                <a:t>4</a:t>
              </a:r>
              <a:endParaRPr lang="en-US" altLang="lv-LV"/>
            </a:p>
          </p:txBody>
        </p:sp>
        <p:sp>
          <p:nvSpPr>
            <p:cNvPr id="17435" name="Rectangle 41"/>
            <p:cNvSpPr>
              <a:spLocks noChangeArrowheads="1"/>
            </p:cNvSpPr>
            <p:nvPr/>
          </p:nvSpPr>
          <p:spPr bwMode="auto">
            <a:xfrm>
              <a:off x="5232" y="3120"/>
              <a:ext cx="185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>
                  <a:latin typeface="Times New Roman" panose="02020603050405020304" pitchFamily="18" charset="0"/>
                </a:rPr>
                <a:t>5</a:t>
              </a:r>
              <a:endParaRPr lang="en-US" altLang="lv-LV"/>
            </a:p>
          </p:txBody>
        </p:sp>
        <p:sp>
          <p:nvSpPr>
            <p:cNvPr id="17436" name="Rectangle 42"/>
            <p:cNvSpPr>
              <a:spLocks noChangeArrowheads="1"/>
            </p:cNvSpPr>
            <p:nvPr/>
          </p:nvSpPr>
          <p:spPr bwMode="auto">
            <a:xfrm>
              <a:off x="3312" y="3120"/>
              <a:ext cx="185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>
                  <a:latin typeface="Times New Roman" panose="02020603050405020304" pitchFamily="18" charset="0"/>
                </a:rPr>
                <a:t>0</a:t>
              </a:r>
              <a:endParaRPr lang="en-US" altLang="lv-LV"/>
            </a:p>
          </p:txBody>
        </p:sp>
      </p:grpSp>
    </p:spTree>
    <p:extLst>
      <p:ext uri="{BB962C8B-B14F-4D97-AF65-F5344CB8AC3E}">
        <p14:creationId xmlns:p14="http://schemas.microsoft.com/office/powerpoint/2010/main" val="2901848980"/>
      </p:ext>
    </p:extLst>
  </p:cSld>
  <p:clrMapOvr>
    <a:masterClrMapping/>
  </p:clrMapOvr>
  <p:transition spd="slow">
    <p:wip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6" name="Rectangle 8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lv-LV" dirty="0" smtClean="0"/>
              <a:t>Efficient </a:t>
            </a:r>
            <a:r>
              <a:rPr lang="en-US" dirty="0" smtClean="0"/>
              <a:t>Heap Construction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01" name="Rectangle 3" descr="Rectangle: Click to edit Master text styles&#10;Second level&#10;Third level&#10;Fourth level&#10;Fifth level"/>
              <p:cNvSpPr>
                <a:spLocks noGrp="1" noChangeArrowheads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marL="0" indent="0" eaLnBrk="1" hangingPunct="1">
                  <a:buNone/>
                </a:pPr>
                <a:r>
                  <a:rPr lang="lv-LV" altLang="lv-LV" dirty="0" smtClean="0"/>
                  <a:t>To insert n elements into a heap can improve:</a:t>
                </a:r>
              </a:p>
              <a:p>
                <a:pPr marL="0" indent="0" eaLnBrk="1" hangingPunct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lv-LV" altLang="lv-LV" i="1" dirty="0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lv-LV" altLang="lv-LV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lv-LV" altLang="lv-LV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lv-LV" altLang="lv-LV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lv-LV" altLang="lv-LV" i="1" dirty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lv-LV" altLang="lv-LV" i="1" dirty="0" smtClean="0">
                          <a:latin typeface="Cambria Math" panose="02040503050406030204" pitchFamily="18" charset="0"/>
                        </a:rPr>
                        <m:t>⁡</m:t>
                      </m:r>
                      <m:r>
                        <a:rPr lang="lv-LV" altLang="lv-LV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lv-LV" altLang="lv-LV" i="1" dirty="0" smtClean="0">
                          <a:latin typeface="Cambria Math" panose="02040503050406030204" pitchFamily="18" charset="0"/>
                        </a:rPr>
                        <m:t>) → </m:t>
                      </m:r>
                      <m:r>
                        <a:rPr lang="lv-LV" altLang="lv-LV" i="1" dirty="0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𝑂</m:t>
                      </m:r>
                      <m:r>
                        <a:rPr lang="lv-LV" altLang="lv-LV" i="1" dirty="0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(</m:t>
                      </m:r>
                      <m:r>
                        <a:rPr lang="lv-LV" altLang="lv-LV" i="1" dirty="0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𝑛</m:t>
                      </m:r>
                      <m:r>
                        <a:rPr lang="lv-LV" altLang="lv-LV" i="1" dirty="0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)</m:t>
                      </m:r>
                    </m:oMath>
                  </m:oMathPara>
                </a14:m>
                <a:endParaRPr lang="lv-LV" altLang="lv-LV" dirty="0" smtClean="0"/>
              </a:p>
              <a:p>
                <a:pPr eaLnBrk="1" hangingPunct="1"/>
                <a:r>
                  <a:rPr lang="lv-LV" altLang="lv-LV" dirty="0" smtClean="0"/>
                  <a:t>C</a:t>
                </a:r>
                <a:r>
                  <a:rPr lang="en-US" altLang="lv-LV" dirty="0" err="1" smtClean="0"/>
                  <a:t>onstruct</a:t>
                </a:r>
                <a:r>
                  <a:rPr lang="en-US" altLang="lv-LV" dirty="0" smtClean="0"/>
                  <a:t> </a:t>
                </a:r>
                <a:r>
                  <a:rPr lang="en-US" altLang="lv-LV" dirty="0"/>
                  <a:t>a heap </a:t>
                </a:r>
                <a:r>
                  <a:rPr lang="lv-LV" altLang="lv-LV" dirty="0" smtClean="0"/>
                  <a:t>with</a:t>
                </a:r>
                <a:r>
                  <a:rPr lang="en-US" altLang="lv-LV" dirty="0" smtClean="0"/>
                  <a:t> </a:t>
                </a:r>
                <a:r>
                  <a:rPr lang="en-US" altLang="lv-LV" b="1" i="1" dirty="0">
                    <a:latin typeface="Times New Roman" panose="02020603050405020304" pitchFamily="18" charset="0"/>
                  </a:rPr>
                  <a:t>n</a:t>
                </a:r>
                <a:r>
                  <a:rPr lang="en-US" altLang="lv-LV" dirty="0"/>
                  <a:t> given keys in using a bottom-up construction with </a:t>
                </a:r>
                <a:r>
                  <a:rPr lang="en-US" altLang="lv-LV" dirty="0">
                    <a:latin typeface="Times New Roman" panose="02020603050405020304" pitchFamily="18" charset="0"/>
                  </a:rPr>
                  <a:t>log </a:t>
                </a:r>
                <a:r>
                  <a:rPr lang="en-US" altLang="lv-LV" b="1" i="1" dirty="0">
                    <a:latin typeface="Times New Roman" panose="02020603050405020304" pitchFamily="18" charset="0"/>
                  </a:rPr>
                  <a:t>n</a:t>
                </a:r>
                <a:r>
                  <a:rPr lang="en-US" altLang="lv-LV" dirty="0"/>
                  <a:t> phases</a:t>
                </a:r>
              </a:p>
              <a:p>
                <a:pPr eaLnBrk="1" hangingPunct="1"/>
                <a:r>
                  <a:rPr lang="en-US" altLang="lv-LV" dirty="0"/>
                  <a:t>In phase </a:t>
                </a:r>
                <a:r>
                  <a:rPr lang="en-US" altLang="lv-LV" b="1" i="1" dirty="0" err="1">
                    <a:latin typeface="Times New Roman" panose="02020603050405020304" pitchFamily="18" charset="0"/>
                  </a:rPr>
                  <a:t>i</a:t>
                </a:r>
                <a:r>
                  <a:rPr lang="en-US" altLang="lv-LV" dirty="0"/>
                  <a:t>, pairs of heaps with </a:t>
                </a:r>
                <a:r>
                  <a:rPr lang="en-US" altLang="lv-LV" dirty="0">
                    <a:latin typeface="Times New Roman" panose="02020603050405020304" pitchFamily="18" charset="0"/>
                  </a:rPr>
                  <a:t>2</a:t>
                </a:r>
                <a:r>
                  <a:rPr lang="en-US" altLang="lv-LV" b="1" i="1" baseline="30000" dirty="0">
                    <a:latin typeface="Times New Roman" panose="02020603050405020304" pitchFamily="18" charset="0"/>
                  </a:rPr>
                  <a:t>i </a:t>
                </a:r>
                <a:r>
                  <a:rPr lang="en-US" altLang="lv-LV" dirty="0">
                    <a:latin typeface="Symbol" panose="05050102010706020507" pitchFamily="18" charset="2"/>
                  </a:rPr>
                  <a:t>-</a:t>
                </a:r>
                <a:r>
                  <a:rPr lang="en-US" altLang="lv-LV" dirty="0">
                    <a:latin typeface="Times New Roman" panose="02020603050405020304" pitchFamily="18" charset="0"/>
                  </a:rPr>
                  <a:t>1</a:t>
                </a:r>
                <a:r>
                  <a:rPr lang="en-US" altLang="lv-LV" dirty="0"/>
                  <a:t> keys are merged into heaps with </a:t>
                </a:r>
                <a:r>
                  <a:rPr lang="en-US" altLang="lv-LV" dirty="0">
                    <a:latin typeface="Times New Roman" panose="02020603050405020304" pitchFamily="18" charset="0"/>
                  </a:rPr>
                  <a:t>2</a:t>
                </a:r>
                <a:r>
                  <a:rPr lang="en-US" altLang="lv-LV" b="1" i="1" baseline="30000" dirty="0">
                    <a:latin typeface="Times New Roman" panose="02020603050405020304" pitchFamily="18" charset="0"/>
                  </a:rPr>
                  <a:t>i</a:t>
                </a:r>
                <a:r>
                  <a:rPr lang="en-US" altLang="lv-LV" baseline="30000" dirty="0">
                    <a:latin typeface="Symbol" panose="05050102010706020507" pitchFamily="18" charset="2"/>
                  </a:rPr>
                  <a:t>+</a:t>
                </a:r>
                <a:r>
                  <a:rPr lang="en-US" altLang="lv-LV" baseline="30000" dirty="0">
                    <a:latin typeface="Times New Roman" panose="02020603050405020304" pitchFamily="18" charset="0"/>
                  </a:rPr>
                  <a:t>1</a:t>
                </a:r>
                <a:r>
                  <a:rPr lang="en-US" altLang="lv-LV" dirty="0">
                    <a:latin typeface="Symbol" panose="05050102010706020507" pitchFamily="18" charset="2"/>
                  </a:rPr>
                  <a:t>-</a:t>
                </a:r>
                <a:r>
                  <a:rPr lang="en-US" altLang="lv-LV" dirty="0">
                    <a:latin typeface="Times New Roman" panose="02020603050405020304" pitchFamily="18" charset="0"/>
                  </a:rPr>
                  <a:t>1</a:t>
                </a:r>
                <a:r>
                  <a:rPr lang="en-US" altLang="lv-LV" dirty="0"/>
                  <a:t> keys</a:t>
                </a:r>
              </a:p>
            </p:txBody>
          </p:sp>
        </mc:Choice>
        <mc:Fallback xmlns="">
          <p:sp>
            <p:nvSpPr>
              <p:cNvPr id="4101" name="Rectangle 3" descr="Rectangle: Click to edit Master text styles&#10;Second level&#10;Third level&#10;Fourth level&#10;Fifth level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448" t="-1630" r="-612" b="-3852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104" name="Group 24"/>
          <p:cNvGrpSpPr>
            <a:grpSpLocks/>
          </p:cNvGrpSpPr>
          <p:nvPr/>
        </p:nvGrpSpPr>
        <p:grpSpPr bwMode="auto">
          <a:xfrm>
            <a:off x="6881813" y="2209800"/>
            <a:ext cx="2514600" cy="838200"/>
            <a:chOff x="3360" y="1392"/>
            <a:chExt cx="1584" cy="528"/>
          </a:xfrm>
        </p:grpSpPr>
        <p:sp>
          <p:nvSpPr>
            <p:cNvPr id="4114" name="AutoShape 9"/>
            <p:cNvSpPr>
              <a:spLocks noChangeArrowheads="1"/>
            </p:cNvSpPr>
            <p:nvPr/>
          </p:nvSpPr>
          <p:spPr bwMode="auto">
            <a:xfrm>
              <a:off x="3360" y="1392"/>
              <a:ext cx="624" cy="528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2000">
                  <a:latin typeface="Times New Roman" panose="02020603050405020304" pitchFamily="18" charset="0"/>
                </a:rPr>
                <a:t>2</a:t>
              </a:r>
              <a:r>
                <a:rPr lang="en-US" altLang="lv-LV" sz="2000" b="1" i="1" baseline="30000">
                  <a:latin typeface="Times New Roman" panose="02020603050405020304" pitchFamily="18" charset="0"/>
                </a:rPr>
                <a:t>i </a:t>
              </a:r>
              <a:r>
                <a:rPr lang="en-US" altLang="lv-LV" sz="2000">
                  <a:latin typeface="Symbol" panose="05050102010706020507" pitchFamily="18" charset="2"/>
                </a:rPr>
                <a:t>-</a:t>
              </a:r>
              <a:r>
                <a:rPr lang="en-US" altLang="lv-LV" sz="20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115" name="AutoShape 10"/>
            <p:cNvSpPr>
              <a:spLocks noChangeArrowheads="1"/>
            </p:cNvSpPr>
            <p:nvPr/>
          </p:nvSpPr>
          <p:spPr bwMode="auto">
            <a:xfrm>
              <a:off x="4320" y="1392"/>
              <a:ext cx="624" cy="528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2000">
                  <a:latin typeface="Times New Roman" panose="02020603050405020304" pitchFamily="18" charset="0"/>
                </a:rPr>
                <a:t>2</a:t>
              </a:r>
              <a:r>
                <a:rPr lang="en-US" altLang="lv-LV" sz="2000" b="1" i="1" baseline="30000">
                  <a:latin typeface="Times New Roman" panose="02020603050405020304" pitchFamily="18" charset="0"/>
                </a:rPr>
                <a:t>i </a:t>
              </a:r>
              <a:r>
                <a:rPr lang="en-US" altLang="lv-LV" sz="2000">
                  <a:latin typeface="Symbol" panose="05050102010706020507" pitchFamily="18" charset="2"/>
                </a:rPr>
                <a:t>-</a:t>
              </a:r>
              <a:r>
                <a:rPr lang="en-US" altLang="lv-LV" sz="2000">
                  <a:latin typeface="Times New Roman" panose="02020603050405020304" pitchFamily="18" charset="0"/>
                </a:rPr>
                <a:t>1</a:t>
              </a:r>
            </a:p>
          </p:txBody>
        </p:sp>
      </p:grpSp>
      <p:sp>
        <p:nvSpPr>
          <p:cNvPr id="4105" name="AutoShape 18"/>
          <p:cNvSpPr>
            <a:spLocks noChangeArrowheads="1"/>
          </p:cNvSpPr>
          <p:nvPr/>
        </p:nvSpPr>
        <p:spPr bwMode="auto">
          <a:xfrm>
            <a:off x="7948613" y="3429000"/>
            <a:ext cx="381000" cy="381000"/>
          </a:xfrm>
          <a:prstGeom prst="downArrow">
            <a:avLst>
              <a:gd name="adj1" fmla="val 50000"/>
              <a:gd name="adj2" fmla="val 25000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19829" name="Freeform 21"/>
          <p:cNvSpPr>
            <a:spLocks/>
          </p:cNvSpPr>
          <p:nvPr/>
        </p:nvSpPr>
        <p:spPr bwMode="auto">
          <a:xfrm>
            <a:off x="6297614" y="4191000"/>
            <a:ext cx="3684587" cy="1771650"/>
          </a:xfrm>
          <a:custGeom>
            <a:avLst/>
            <a:gdLst/>
            <a:ahLst/>
            <a:cxnLst>
              <a:cxn ang="0">
                <a:pos x="857" y="147"/>
              </a:cxn>
              <a:cxn ang="0">
                <a:pos x="210" y="981"/>
              </a:cxn>
              <a:cxn ang="0">
                <a:pos x="2119" y="975"/>
              </a:cxn>
              <a:cxn ang="0">
                <a:pos x="1424" y="138"/>
              </a:cxn>
              <a:cxn ang="0">
                <a:pos x="857" y="147"/>
              </a:cxn>
            </a:cxnLst>
            <a:rect l="0" t="0" r="r" b="b"/>
            <a:pathLst>
              <a:path w="2321" h="1116">
                <a:moveTo>
                  <a:pt x="857" y="147"/>
                </a:moveTo>
                <a:cubicBezTo>
                  <a:pt x="722" y="227"/>
                  <a:pt x="0" y="843"/>
                  <a:pt x="210" y="981"/>
                </a:cubicBezTo>
                <a:cubicBezTo>
                  <a:pt x="414" y="1113"/>
                  <a:pt x="1916" y="1116"/>
                  <a:pt x="2119" y="975"/>
                </a:cubicBezTo>
                <a:cubicBezTo>
                  <a:pt x="2321" y="835"/>
                  <a:pt x="1634" y="276"/>
                  <a:pt x="1424" y="138"/>
                </a:cubicBezTo>
                <a:cubicBezTo>
                  <a:pt x="1214" y="0"/>
                  <a:pt x="992" y="67"/>
                  <a:pt x="857" y="147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905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4107" name="AutoShape 11"/>
          <p:cNvSpPr>
            <a:spLocks noChangeArrowheads="1"/>
          </p:cNvSpPr>
          <p:nvPr/>
        </p:nvSpPr>
        <p:spPr bwMode="auto">
          <a:xfrm>
            <a:off x="6858000" y="4868864"/>
            <a:ext cx="990600" cy="84137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4108" name="AutoShape 12"/>
          <p:cNvSpPr>
            <a:spLocks noChangeArrowheads="1"/>
          </p:cNvSpPr>
          <p:nvPr/>
        </p:nvSpPr>
        <p:spPr bwMode="auto">
          <a:xfrm>
            <a:off x="8382000" y="4868864"/>
            <a:ext cx="990600" cy="84137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4109" name="Oval 13"/>
          <p:cNvSpPr>
            <a:spLocks noChangeArrowheads="1"/>
          </p:cNvSpPr>
          <p:nvPr/>
        </p:nvSpPr>
        <p:spPr bwMode="auto">
          <a:xfrm>
            <a:off x="7962900" y="4411663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cxnSp>
        <p:nvCxnSpPr>
          <p:cNvPr id="4110" name="AutoShape 15"/>
          <p:cNvCxnSpPr>
            <a:cxnSpLocks noChangeShapeType="1"/>
            <a:stCxn id="4109" idx="3"/>
            <a:endCxn id="4107" idx="0"/>
          </p:cNvCxnSpPr>
          <p:nvPr/>
        </p:nvCxnSpPr>
        <p:spPr bwMode="auto">
          <a:xfrm flipH="1">
            <a:off x="7353300" y="4681539"/>
            <a:ext cx="654050" cy="1873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11" name="AutoShape 16"/>
          <p:cNvCxnSpPr>
            <a:cxnSpLocks noChangeShapeType="1"/>
            <a:stCxn id="4109" idx="5"/>
            <a:endCxn id="4108" idx="0"/>
          </p:cNvCxnSpPr>
          <p:nvPr/>
        </p:nvCxnSpPr>
        <p:spPr bwMode="auto">
          <a:xfrm>
            <a:off x="8223250" y="4681539"/>
            <a:ext cx="654050" cy="1873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12" name="Rectangle 22"/>
          <p:cNvSpPr>
            <a:spLocks noChangeArrowheads="1"/>
          </p:cNvSpPr>
          <p:nvPr/>
        </p:nvSpPr>
        <p:spPr bwMode="auto">
          <a:xfrm>
            <a:off x="7685088" y="4872038"/>
            <a:ext cx="9255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>
                <a:latin typeface="Times New Roman" panose="02020603050405020304" pitchFamily="18" charset="0"/>
              </a:rPr>
              <a:t>2</a:t>
            </a:r>
            <a:r>
              <a:rPr lang="en-US" altLang="lv-LV" b="1" i="1" baseline="30000">
                <a:latin typeface="Times New Roman" panose="02020603050405020304" pitchFamily="18" charset="0"/>
              </a:rPr>
              <a:t>i</a:t>
            </a:r>
            <a:r>
              <a:rPr lang="en-US" altLang="lv-LV" baseline="30000">
                <a:latin typeface="Symbol" panose="05050102010706020507" pitchFamily="18" charset="2"/>
              </a:rPr>
              <a:t>+</a:t>
            </a:r>
            <a:r>
              <a:rPr lang="en-US" altLang="lv-LV" baseline="30000">
                <a:latin typeface="Times New Roman" panose="02020603050405020304" pitchFamily="18" charset="0"/>
              </a:rPr>
              <a:t>1</a:t>
            </a:r>
            <a:r>
              <a:rPr lang="en-US" altLang="lv-LV">
                <a:latin typeface="Symbol" panose="05050102010706020507" pitchFamily="18" charset="2"/>
              </a:rPr>
              <a:t>-</a:t>
            </a:r>
            <a:r>
              <a:rPr lang="en-US" altLang="lv-LV">
                <a:latin typeface="Times New Roman" panose="02020603050405020304" pitchFamily="18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183809223"/>
      </p:ext>
    </p:extLst>
  </p:cSld>
  <p:clrMapOvr>
    <a:masterClrMapping/>
  </p:clrMapOvr>
  <p:transition spd="slow">
    <p:wip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Example</a:t>
            </a:r>
          </a:p>
        </p:txBody>
      </p:sp>
      <p:sp>
        <p:nvSpPr>
          <p:cNvPr id="19461" name="Oval 85"/>
          <p:cNvSpPr>
            <a:spLocks noChangeArrowheads="1"/>
          </p:cNvSpPr>
          <p:nvPr/>
        </p:nvSpPr>
        <p:spPr bwMode="auto">
          <a:xfrm>
            <a:off x="4003675" y="2103438"/>
            <a:ext cx="285750" cy="284162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cxnSp>
        <p:nvCxnSpPr>
          <p:cNvPr id="19462" name="AutoShape 86"/>
          <p:cNvCxnSpPr>
            <a:cxnSpLocks noChangeShapeType="1"/>
            <a:stCxn id="19461" idx="3"/>
            <a:endCxn id="19464" idx="7"/>
          </p:cNvCxnSpPr>
          <p:nvPr/>
        </p:nvCxnSpPr>
        <p:spPr bwMode="auto">
          <a:xfrm flipH="1">
            <a:off x="3187700" y="2346325"/>
            <a:ext cx="857250" cy="254000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63" name="AutoShape 87"/>
          <p:cNvCxnSpPr>
            <a:cxnSpLocks noChangeShapeType="1"/>
            <a:stCxn id="19469" idx="1"/>
            <a:endCxn id="19461" idx="5"/>
          </p:cNvCxnSpPr>
          <p:nvPr/>
        </p:nvCxnSpPr>
        <p:spPr bwMode="auto">
          <a:xfrm flipH="1" flipV="1">
            <a:off x="4248150" y="2346325"/>
            <a:ext cx="857250" cy="255588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464" name="Oval 89"/>
          <p:cNvSpPr>
            <a:spLocks noChangeArrowheads="1"/>
          </p:cNvSpPr>
          <p:nvPr/>
        </p:nvSpPr>
        <p:spPr bwMode="auto">
          <a:xfrm>
            <a:off x="2944813" y="2559050"/>
            <a:ext cx="284162" cy="28575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9465" name="Oval 90"/>
          <p:cNvSpPr>
            <a:spLocks noChangeArrowheads="1"/>
          </p:cNvSpPr>
          <p:nvPr/>
        </p:nvSpPr>
        <p:spPr bwMode="auto">
          <a:xfrm>
            <a:off x="3467100" y="3014663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>
                <a:latin typeface="Times New Roman" panose="02020603050405020304" pitchFamily="18" charset="0"/>
                <a:sym typeface="Symbol" panose="05050102010706020507" pitchFamily="18" charset="2"/>
              </a:rPr>
              <a:t>15</a:t>
            </a:r>
          </a:p>
        </p:txBody>
      </p:sp>
      <p:cxnSp>
        <p:nvCxnSpPr>
          <p:cNvPr id="19466" name="AutoShape 95"/>
          <p:cNvCxnSpPr>
            <a:cxnSpLocks noChangeShapeType="1"/>
            <a:stCxn id="19468" idx="7"/>
            <a:endCxn id="19464" idx="3"/>
          </p:cNvCxnSpPr>
          <p:nvPr/>
        </p:nvCxnSpPr>
        <p:spPr bwMode="auto">
          <a:xfrm flipV="1">
            <a:off x="2665414" y="2803525"/>
            <a:ext cx="320675" cy="242888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67" name="AutoShape 96"/>
          <p:cNvCxnSpPr>
            <a:cxnSpLocks noChangeShapeType="1"/>
            <a:stCxn id="19465" idx="1"/>
            <a:endCxn id="19464" idx="5"/>
          </p:cNvCxnSpPr>
          <p:nvPr/>
        </p:nvCxnSpPr>
        <p:spPr bwMode="auto">
          <a:xfrm flipH="1" flipV="1">
            <a:off x="3187701" y="2803525"/>
            <a:ext cx="320675" cy="242888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468" name="Oval 97"/>
          <p:cNvSpPr>
            <a:spLocks noChangeArrowheads="1"/>
          </p:cNvSpPr>
          <p:nvPr/>
        </p:nvSpPr>
        <p:spPr bwMode="auto">
          <a:xfrm>
            <a:off x="2422526" y="3014663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>
                <a:latin typeface="Times New Roman" panose="02020603050405020304" pitchFamily="18" charset="0"/>
                <a:sym typeface="Symbol" panose="05050102010706020507" pitchFamily="18" charset="2"/>
              </a:rPr>
              <a:t>16</a:t>
            </a:r>
          </a:p>
        </p:txBody>
      </p:sp>
      <p:sp>
        <p:nvSpPr>
          <p:cNvPr id="19469" name="Oval 103"/>
          <p:cNvSpPr>
            <a:spLocks noChangeArrowheads="1"/>
          </p:cNvSpPr>
          <p:nvPr/>
        </p:nvSpPr>
        <p:spPr bwMode="auto">
          <a:xfrm>
            <a:off x="5064126" y="2560638"/>
            <a:ext cx="284163" cy="28575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9470" name="Oval 104"/>
          <p:cNvSpPr>
            <a:spLocks noChangeArrowheads="1"/>
          </p:cNvSpPr>
          <p:nvPr/>
        </p:nvSpPr>
        <p:spPr bwMode="auto">
          <a:xfrm>
            <a:off x="5586413" y="3016250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>
                <a:latin typeface="Times New Roman" panose="02020603050405020304" pitchFamily="18" charset="0"/>
                <a:sym typeface="Symbol" panose="05050102010706020507" pitchFamily="18" charset="2"/>
              </a:rPr>
              <a:t>12</a:t>
            </a:r>
          </a:p>
        </p:txBody>
      </p:sp>
      <p:cxnSp>
        <p:nvCxnSpPr>
          <p:cNvPr id="19471" name="AutoShape 109"/>
          <p:cNvCxnSpPr>
            <a:cxnSpLocks noChangeShapeType="1"/>
            <a:stCxn id="19473" idx="7"/>
            <a:endCxn id="19469" idx="3"/>
          </p:cNvCxnSpPr>
          <p:nvPr/>
        </p:nvCxnSpPr>
        <p:spPr bwMode="auto">
          <a:xfrm flipV="1">
            <a:off x="4784726" y="2805114"/>
            <a:ext cx="320675" cy="242887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72" name="AutoShape 110"/>
          <p:cNvCxnSpPr>
            <a:cxnSpLocks noChangeShapeType="1"/>
            <a:stCxn id="19470" idx="1"/>
            <a:endCxn id="19469" idx="5"/>
          </p:cNvCxnSpPr>
          <p:nvPr/>
        </p:nvCxnSpPr>
        <p:spPr bwMode="auto">
          <a:xfrm flipH="1" flipV="1">
            <a:off x="5307014" y="2805114"/>
            <a:ext cx="320675" cy="242887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473" name="Oval 111"/>
          <p:cNvSpPr>
            <a:spLocks noChangeArrowheads="1"/>
          </p:cNvSpPr>
          <p:nvPr/>
        </p:nvSpPr>
        <p:spPr bwMode="auto">
          <a:xfrm>
            <a:off x="4541838" y="3016250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>
                <a:latin typeface="Times New Roman" panose="02020603050405020304" pitchFamily="18" charset="0"/>
                <a:sym typeface="Symbol" panose="05050102010706020507" pitchFamily="18" charset="2"/>
              </a:rPr>
              <a:t>4</a:t>
            </a:r>
          </a:p>
        </p:txBody>
      </p:sp>
      <p:sp>
        <p:nvSpPr>
          <p:cNvPr id="19474" name="Oval 116"/>
          <p:cNvSpPr>
            <a:spLocks noChangeArrowheads="1"/>
          </p:cNvSpPr>
          <p:nvPr/>
        </p:nvSpPr>
        <p:spPr bwMode="auto">
          <a:xfrm>
            <a:off x="6122989" y="1676401"/>
            <a:ext cx="287337" cy="28416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cxnSp>
        <p:nvCxnSpPr>
          <p:cNvPr id="19475" name="AutoShape 117"/>
          <p:cNvCxnSpPr>
            <a:cxnSpLocks noChangeShapeType="1"/>
            <a:stCxn id="19474" idx="5"/>
            <a:endCxn id="19477" idx="1"/>
          </p:cNvCxnSpPr>
          <p:nvPr/>
        </p:nvCxnSpPr>
        <p:spPr bwMode="auto">
          <a:xfrm>
            <a:off x="6367463" y="1919288"/>
            <a:ext cx="1917700" cy="227012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76" name="AutoShape 118"/>
          <p:cNvCxnSpPr>
            <a:cxnSpLocks noChangeShapeType="1"/>
            <a:stCxn id="19474" idx="3"/>
            <a:endCxn id="19461" idx="7"/>
          </p:cNvCxnSpPr>
          <p:nvPr/>
        </p:nvCxnSpPr>
        <p:spPr bwMode="auto">
          <a:xfrm flipH="1">
            <a:off x="4248150" y="1919289"/>
            <a:ext cx="1917700" cy="225425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477" name="Oval 119"/>
          <p:cNvSpPr>
            <a:spLocks noChangeArrowheads="1"/>
          </p:cNvSpPr>
          <p:nvPr/>
        </p:nvSpPr>
        <p:spPr bwMode="auto">
          <a:xfrm>
            <a:off x="8243888" y="2105026"/>
            <a:ext cx="285750" cy="28416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cxnSp>
        <p:nvCxnSpPr>
          <p:cNvPr id="19478" name="AutoShape 120"/>
          <p:cNvCxnSpPr>
            <a:cxnSpLocks noChangeShapeType="1"/>
            <a:stCxn id="19477" idx="3"/>
            <a:endCxn id="19480" idx="7"/>
          </p:cNvCxnSpPr>
          <p:nvPr/>
        </p:nvCxnSpPr>
        <p:spPr bwMode="auto">
          <a:xfrm flipH="1">
            <a:off x="7427913" y="2347913"/>
            <a:ext cx="857250" cy="254000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79" name="AutoShape 121"/>
          <p:cNvCxnSpPr>
            <a:cxnSpLocks noChangeShapeType="1"/>
            <a:stCxn id="19485" idx="1"/>
            <a:endCxn id="19477" idx="5"/>
          </p:cNvCxnSpPr>
          <p:nvPr/>
        </p:nvCxnSpPr>
        <p:spPr bwMode="auto">
          <a:xfrm flipH="1" flipV="1">
            <a:off x="8488363" y="2347914"/>
            <a:ext cx="857250" cy="255587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480" name="Oval 123"/>
          <p:cNvSpPr>
            <a:spLocks noChangeArrowheads="1"/>
          </p:cNvSpPr>
          <p:nvPr/>
        </p:nvSpPr>
        <p:spPr bwMode="auto">
          <a:xfrm>
            <a:off x="7185026" y="2560638"/>
            <a:ext cx="284163" cy="28575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9481" name="Oval 124"/>
          <p:cNvSpPr>
            <a:spLocks noChangeArrowheads="1"/>
          </p:cNvSpPr>
          <p:nvPr/>
        </p:nvSpPr>
        <p:spPr bwMode="auto">
          <a:xfrm>
            <a:off x="7707313" y="3016250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>
                <a:latin typeface="Times New Roman" panose="02020603050405020304" pitchFamily="18" charset="0"/>
                <a:sym typeface="Symbol" panose="05050102010706020507" pitchFamily="18" charset="2"/>
              </a:rPr>
              <a:t>7</a:t>
            </a:r>
          </a:p>
        </p:txBody>
      </p:sp>
      <p:cxnSp>
        <p:nvCxnSpPr>
          <p:cNvPr id="19482" name="AutoShape 129"/>
          <p:cNvCxnSpPr>
            <a:cxnSpLocks noChangeShapeType="1"/>
            <a:stCxn id="19484" idx="7"/>
            <a:endCxn id="19480" idx="3"/>
          </p:cNvCxnSpPr>
          <p:nvPr/>
        </p:nvCxnSpPr>
        <p:spPr bwMode="auto">
          <a:xfrm flipV="1">
            <a:off x="6905626" y="2805114"/>
            <a:ext cx="320675" cy="242887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83" name="AutoShape 130"/>
          <p:cNvCxnSpPr>
            <a:cxnSpLocks noChangeShapeType="1"/>
            <a:stCxn id="19481" idx="1"/>
            <a:endCxn id="19480" idx="5"/>
          </p:cNvCxnSpPr>
          <p:nvPr/>
        </p:nvCxnSpPr>
        <p:spPr bwMode="auto">
          <a:xfrm flipH="1" flipV="1">
            <a:off x="7427914" y="2805114"/>
            <a:ext cx="320675" cy="242887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484" name="Oval 131"/>
          <p:cNvSpPr>
            <a:spLocks noChangeArrowheads="1"/>
          </p:cNvSpPr>
          <p:nvPr/>
        </p:nvSpPr>
        <p:spPr bwMode="auto">
          <a:xfrm>
            <a:off x="6662738" y="3016250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>
                <a:latin typeface="Times New Roman" panose="02020603050405020304" pitchFamily="18" charset="0"/>
                <a:sym typeface="Symbol" panose="05050102010706020507" pitchFamily="18" charset="2"/>
              </a:rPr>
              <a:t>6</a:t>
            </a:r>
          </a:p>
        </p:txBody>
      </p:sp>
      <p:sp>
        <p:nvSpPr>
          <p:cNvPr id="19485" name="Oval 137"/>
          <p:cNvSpPr>
            <a:spLocks noChangeArrowheads="1"/>
          </p:cNvSpPr>
          <p:nvPr/>
        </p:nvSpPr>
        <p:spPr bwMode="auto">
          <a:xfrm>
            <a:off x="9304338" y="2562225"/>
            <a:ext cx="284162" cy="28575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9486" name="Oval 138"/>
          <p:cNvSpPr>
            <a:spLocks noChangeArrowheads="1"/>
          </p:cNvSpPr>
          <p:nvPr/>
        </p:nvSpPr>
        <p:spPr bwMode="auto">
          <a:xfrm>
            <a:off x="9826625" y="3017838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>
                <a:latin typeface="Times New Roman" panose="02020603050405020304" pitchFamily="18" charset="0"/>
                <a:sym typeface="Symbol" panose="05050102010706020507" pitchFamily="18" charset="2"/>
              </a:rPr>
              <a:t>20</a:t>
            </a:r>
          </a:p>
        </p:txBody>
      </p:sp>
      <p:cxnSp>
        <p:nvCxnSpPr>
          <p:cNvPr id="19487" name="AutoShape 143"/>
          <p:cNvCxnSpPr>
            <a:cxnSpLocks noChangeShapeType="1"/>
            <a:stCxn id="19489" idx="7"/>
            <a:endCxn id="19485" idx="3"/>
          </p:cNvCxnSpPr>
          <p:nvPr/>
        </p:nvCxnSpPr>
        <p:spPr bwMode="auto">
          <a:xfrm flipV="1">
            <a:off x="9024939" y="2806700"/>
            <a:ext cx="320675" cy="242888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88" name="AutoShape 144"/>
          <p:cNvCxnSpPr>
            <a:cxnSpLocks noChangeShapeType="1"/>
            <a:stCxn id="19486" idx="1"/>
            <a:endCxn id="19485" idx="5"/>
          </p:cNvCxnSpPr>
          <p:nvPr/>
        </p:nvCxnSpPr>
        <p:spPr bwMode="auto">
          <a:xfrm flipH="1" flipV="1">
            <a:off x="9547226" y="2806700"/>
            <a:ext cx="320675" cy="242888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489" name="Oval 145"/>
          <p:cNvSpPr>
            <a:spLocks noChangeArrowheads="1"/>
          </p:cNvSpPr>
          <p:nvPr/>
        </p:nvSpPr>
        <p:spPr bwMode="auto">
          <a:xfrm>
            <a:off x="8782051" y="3017838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>
                <a:latin typeface="Times New Roman" panose="02020603050405020304" pitchFamily="18" charset="0"/>
                <a:sym typeface="Symbol" panose="05050102010706020507" pitchFamily="18" charset="2"/>
              </a:rPr>
              <a:t>23</a:t>
            </a:r>
          </a:p>
        </p:txBody>
      </p:sp>
      <p:sp>
        <p:nvSpPr>
          <p:cNvPr id="19490" name="Oval 150"/>
          <p:cNvSpPr>
            <a:spLocks noChangeArrowheads="1"/>
          </p:cNvSpPr>
          <p:nvPr/>
        </p:nvSpPr>
        <p:spPr bwMode="auto">
          <a:xfrm>
            <a:off x="3976688" y="4618038"/>
            <a:ext cx="285750" cy="284162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cxnSp>
        <p:nvCxnSpPr>
          <p:cNvPr id="19491" name="AutoShape 151"/>
          <p:cNvCxnSpPr>
            <a:cxnSpLocks noChangeShapeType="1"/>
            <a:stCxn id="19490" idx="3"/>
            <a:endCxn id="19493" idx="7"/>
          </p:cNvCxnSpPr>
          <p:nvPr/>
        </p:nvCxnSpPr>
        <p:spPr bwMode="auto">
          <a:xfrm flipH="1">
            <a:off x="3160713" y="4860926"/>
            <a:ext cx="857250" cy="239713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92" name="AutoShape 152"/>
          <p:cNvCxnSpPr>
            <a:cxnSpLocks noChangeShapeType="1"/>
            <a:stCxn id="19498" idx="1"/>
            <a:endCxn id="19490" idx="5"/>
          </p:cNvCxnSpPr>
          <p:nvPr/>
        </p:nvCxnSpPr>
        <p:spPr bwMode="auto">
          <a:xfrm flipH="1" flipV="1">
            <a:off x="4221163" y="4860925"/>
            <a:ext cx="857250" cy="241300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493" name="Oval 153"/>
          <p:cNvSpPr>
            <a:spLocks noChangeArrowheads="1"/>
          </p:cNvSpPr>
          <p:nvPr/>
        </p:nvSpPr>
        <p:spPr bwMode="auto">
          <a:xfrm>
            <a:off x="2917826" y="5073650"/>
            <a:ext cx="284163" cy="28575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25</a:t>
            </a:r>
          </a:p>
        </p:txBody>
      </p:sp>
      <p:sp>
        <p:nvSpPr>
          <p:cNvPr id="19494" name="Oval 154"/>
          <p:cNvSpPr>
            <a:spLocks noChangeArrowheads="1"/>
          </p:cNvSpPr>
          <p:nvPr/>
        </p:nvSpPr>
        <p:spPr bwMode="auto">
          <a:xfrm>
            <a:off x="3440113" y="5529263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>
                <a:latin typeface="Times New Roman" panose="02020603050405020304" pitchFamily="18" charset="0"/>
                <a:sym typeface="Symbol" panose="05050102010706020507" pitchFamily="18" charset="2"/>
              </a:rPr>
              <a:t>15</a:t>
            </a:r>
          </a:p>
        </p:txBody>
      </p:sp>
      <p:cxnSp>
        <p:nvCxnSpPr>
          <p:cNvPr id="19495" name="AutoShape 159"/>
          <p:cNvCxnSpPr>
            <a:cxnSpLocks noChangeShapeType="1"/>
            <a:stCxn id="19497" idx="7"/>
            <a:endCxn id="19493" idx="3"/>
          </p:cNvCxnSpPr>
          <p:nvPr/>
        </p:nvCxnSpPr>
        <p:spPr bwMode="auto">
          <a:xfrm flipV="1">
            <a:off x="2638426" y="5332413"/>
            <a:ext cx="320675" cy="228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96" name="AutoShape 160"/>
          <p:cNvCxnSpPr>
            <a:cxnSpLocks noChangeShapeType="1"/>
            <a:stCxn id="19494" idx="1"/>
            <a:endCxn id="19493" idx="5"/>
          </p:cNvCxnSpPr>
          <p:nvPr/>
        </p:nvCxnSpPr>
        <p:spPr bwMode="auto">
          <a:xfrm flipH="1" flipV="1">
            <a:off x="3160714" y="5332413"/>
            <a:ext cx="320675" cy="228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497" name="Oval 161"/>
          <p:cNvSpPr>
            <a:spLocks noChangeArrowheads="1"/>
          </p:cNvSpPr>
          <p:nvPr/>
        </p:nvSpPr>
        <p:spPr bwMode="auto">
          <a:xfrm>
            <a:off x="2395538" y="5529263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>
                <a:latin typeface="Times New Roman" panose="02020603050405020304" pitchFamily="18" charset="0"/>
                <a:sym typeface="Symbol" panose="05050102010706020507" pitchFamily="18" charset="2"/>
              </a:rPr>
              <a:t>16</a:t>
            </a:r>
          </a:p>
        </p:txBody>
      </p:sp>
      <p:sp>
        <p:nvSpPr>
          <p:cNvPr id="19498" name="Oval 166"/>
          <p:cNvSpPr>
            <a:spLocks noChangeArrowheads="1"/>
          </p:cNvSpPr>
          <p:nvPr/>
        </p:nvSpPr>
        <p:spPr bwMode="auto">
          <a:xfrm>
            <a:off x="5037138" y="5075238"/>
            <a:ext cx="284162" cy="28575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5</a:t>
            </a:r>
          </a:p>
        </p:txBody>
      </p:sp>
      <p:sp>
        <p:nvSpPr>
          <p:cNvPr id="19499" name="Oval 167"/>
          <p:cNvSpPr>
            <a:spLocks noChangeArrowheads="1"/>
          </p:cNvSpPr>
          <p:nvPr/>
        </p:nvSpPr>
        <p:spPr bwMode="auto">
          <a:xfrm>
            <a:off x="5559425" y="5530850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>
                <a:latin typeface="Times New Roman" panose="02020603050405020304" pitchFamily="18" charset="0"/>
                <a:sym typeface="Symbol" panose="05050102010706020507" pitchFamily="18" charset="2"/>
              </a:rPr>
              <a:t>12</a:t>
            </a:r>
          </a:p>
        </p:txBody>
      </p:sp>
      <p:cxnSp>
        <p:nvCxnSpPr>
          <p:cNvPr id="19500" name="AutoShape 172"/>
          <p:cNvCxnSpPr>
            <a:cxnSpLocks noChangeShapeType="1"/>
            <a:stCxn id="19502" idx="7"/>
            <a:endCxn id="19498" idx="3"/>
          </p:cNvCxnSpPr>
          <p:nvPr/>
        </p:nvCxnSpPr>
        <p:spPr bwMode="auto">
          <a:xfrm flipV="1">
            <a:off x="4757739" y="5334000"/>
            <a:ext cx="320675" cy="228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501" name="AutoShape 173"/>
          <p:cNvCxnSpPr>
            <a:cxnSpLocks noChangeShapeType="1"/>
            <a:stCxn id="19499" idx="1"/>
            <a:endCxn id="19498" idx="5"/>
          </p:cNvCxnSpPr>
          <p:nvPr/>
        </p:nvCxnSpPr>
        <p:spPr bwMode="auto">
          <a:xfrm flipH="1" flipV="1">
            <a:off x="5280026" y="5334000"/>
            <a:ext cx="320675" cy="228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502" name="Oval 174"/>
          <p:cNvSpPr>
            <a:spLocks noChangeArrowheads="1"/>
          </p:cNvSpPr>
          <p:nvPr/>
        </p:nvSpPr>
        <p:spPr bwMode="auto">
          <a:xfrm>
            <a:off x="4514851" y="5530850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>
                <a:latin typeface="Times New Roman" panose="02020603050405020304" pitchFamily="18" charset="0"/>
                <a:sym typeface="Symbol" panose="05050102010706020507" pitchFamily="18" charset="2"/>
              </a:rPr>
              <a:t>4</a:t>
            </a:r>
          </a:p>
        </p:txBody>
      </p:sp>
      <p:sp>
        <p:nvSpPr>
          <p:cNvPr id="19503" name="Oval 179"/>
          <p:cNvSpPr>
            <a:spLocks noChangeArrowheads="1"/>
          </p:cNvSpPr>
          <p:nvPr/>
        </p:nvSpPr>
        <p:spPr bwMode="auto">
          <a:xfrm>
            <a:off x="6096000" y="4191001"/>
            <a:ext cx="287338" cy="28416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cxnSp>
        <p:nvCxnSpPr>
          <p:cNvPr id="19504" name="AutoShape 180"/>
          <p:cNvCxnSpPr>
            <a:cxnSpLocks noChangeShapeType="1"/>
            <a:stCxn id="19503" idx="5"/>
            <a:endCxn id="19506" idx="1"/>
          </p:cNvCxnSpPr>
          <p:nvPr/>
        </p:nvCxnSpPr>
        <p:spPr bwMode="auto">
          <a:xfrm>
            <a:off x="6340475" y="4433888"/>
            <a:ext cx="1917700" cy="227012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505" name="AutoShape 181"/>
          <p:cNvCxnSpPr>
            <a:cxnSpLocks noChangeShapeType="1"/>
            <a:stCxn id="19503" idx="3"/>
            <a:endCxn id="19490" idx="7"/>
          </p:cNvCxnSpPr>
          <p:nvPr/>
        </p:nvCxnSpPr>
        <p:spPr bwMode="auto">
          <a:xfrm flipH="1">
            <a:off x="4221163" y="4433889"/>
            <a:ext cx="1917700" cy="225425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506" name="Oval 182"/>
          <p:cNvSpPr>
            <a:spLocks noChangeArrowheads="1"/>
          </p:cNvSpPr>
          <p:nvPr/>
        </p:nvSpPr>
        <p:spPr bwMode="auto">
          <a:xfrm>
            <a:off x="8216900" y="4619626"/>
            <a:ext cx="285750" cy="28416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cxnSp>
        <p:nvCxnSpPr>
          <p:cNvPr id="19507" name="AutoShape 183"/>
          <p:cNvCxnSpPr>
            <a:cxnSpLocks noChangeShapeType="1"/>
            <a:stCxn id="19506" idx="3"/>
            <a:endCxn id="19509" idx="7"/>
          </p:cNvCxnSpPr>
          <p:nvPr/>
        </p:nvCxnSpPr>
        <p:spPr bwMode="auto">
          <a:xfrm flipH="1">
            <a:off x="7400925" y="4862513"/>
            <a:ext cx="857250" cy="239712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508" name="AutoShape 184"/>
          <p:cNvCxnSpPr>
            <a:cxnSpLocks noChangeShapeType="1"/>
            <a:stCxn id="19514" idx="1"/>
            <a:endCxn id="19506" idx="5"/>
          </p:cNvCxnSpPr>
          <p:nvPr/>
        </p:nvCxnSpPr>
        <p:spPr bwMode="auto">
          <a:xfrm flipH="1" flipV="1">
            <a:off x="8461375" y="4862513"/>
            <a:ext cx="857250" cy="241300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509" name="Oval 185"/>
          <p:cNvSpPr>
            <a:spLocks noChangeArrowheads="1"/>
          </p:cNvSpPr>
          <p:nvPr/>
        </p:nvSpPr>
        <p:spPr bwMode="auto">
          <a:xfrm>
            <a:off x="7158038" y="5075238"/>
            <a:ext cx="284162" cy="28575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11</a:t>
            </a:r>
          </a:p>
        </p:txBody>
      </p:sp>
      <p:sp>
        <p:nvSpPr>
          <p:cNvPr id="19510" name="Oval 186"/>
          <p:cNvSpPr>
            <a:spLocks noChangeArrowheads="1"/>
          </p:cNvSpPr>
          <p:nvPr/>
        </p:nvSpPr>
        <p:spPr bwMode="auto">
          <a:xfrm>
            <a:off x="7680325" y="5530850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>
                <a:latin typeface="Times New Roman" panose="02020603050405020304" pitchFamily="18" charset="0"/>
                <a:sym typeface="Symbol" panose="05050102010706020507" pitchFamily="18" charset="2"/>
              </a:rPr>
              <a:t>7</a:t>
            </a:r>
          </a:p>
        </p:txBody>
      </p:sp>
      <p:cxnSp>
        <p:nvCxnSpPr>
          <p:cNvPr id="19511" name="AutoShape 191"/>
          <p:cNvCxnSpPr>
            <a:cxnSpLocks noChangeShapeType="1"/>
            <a:stCxn id="19513" idx="7"/>
            <a:endCxn id="19509" idx="3"/>
          </p:cNvCxnSpPr>
          <p:nvPr/>
        </p:nvCxnSpPr>
        <p:spPr bwMode="auto">
          <a:xfrm flipV="1">
            <a:off x="6878639" y="5334000"/>
            <a:ext cx="320675" cy="228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512" name="AutoShape 192"/>
          <p:cNvCxnSpPr>
            <a:cxnSpLocks noChangeShapeType="1"/>
            <a:stCxn id="19510" idx="1"/>
            <a:endCxn id="19509" idx="5"/>
          </p:cNvCxnSpPr>
          <p:nvPr/>
        </p:nvCxnSpPr>
        <p:spPr bwMode="auto">
          <a:xfrm flipH="1" flipV="1">
            <a:off x="7400926" y="5334000"/>
            <a:ext cx="320675" cy="228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513" name="Oval 193"/>
          <p:cNvSpPr>
            <a:spLocks noChangeArrowheads="1"/>
          </p:cNvSpPr>
          <p:nvPr/>
        </p:nvSpPr>
        <p:spPr bwMode="auto">
          <a:xfrm>
            <a:off x="6635751" y="5530850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>
                <a:latin typeface="Times New Roman" panose="02020603050405020304" pitchFamily="18" charset="0"/>
                <a:sym typeface="Symbol" panose="05050102010706020507" pitchFamily="18" charset="2"/>
              </a:rPr>
              <a:t>6</a:t>
            </a:r>
          </a:p>
        </p:txBody>
      </p:sp>
      <p:sp>
        <p:nvSpPr>
          <p:cNvPr id="19514" name="Oval 198"/>
          <p:cNvSpPr>
            <a:spLocks noChangeArrowheads="1"/>
          </p:cNvSpPr>
          <p:nvPr/>
        </p:nvSpPr>
        <p:spPr bwMode="auto">
          <a:xfrm>
            <a:off x="9277351" y="5076825"/>
            <a:ext cx="284163" cy="28575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27</a:t>
            </a:r>
          </a:p>
        </p:txBody>
      </p:sp>
      <p:sp>
        <p:nvSpPr>
          <p:cNvPr id="19515" name="Oval 199"/>
          <p:cNvSpPr>
            <a:spLocks noChangeArrowheads="1"/>
          </p:cNvSpPr>
          <p:nvPr/>
        </p:nvSpPr>
        <p:spPr bwMode="auto">
          <a:xfrm>
            <a:off x="9799638" y="5532438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>
                <a:latin typeface="Times New Roman" panose="02020603050405020304" pitchFamily="18" charset="0"/>
                <a:sym typeface="Symbol" panose="05050102010706020507" pitchFamily="18" charset="2"/>
              </a:rPr>
              <a:t>20</a:t>
            </a:r>
          </a:p>
        </p:txBody>
      </p:sp>
      <p:cxnSp>
        <p:nvCxnSpPr>
          <p:cNvPr id="19516" name="AutoShape 204"/>
          <p:cNvCxnSpPr>
            <a:cxnSpLocks noChangeShapeType="1"/>
            <a:stCxn id="19518" idx="7"/>
            <a:endCxn id="19514" idx="3"/>
          </p:cNvCxnSpPr>
          <p:nvPr/>
        </p:nvCxnSpPr>
        <p:spPr bwMode="auto">
          <a:xfrm flipV="1">
            <a:off x="8997951" y="5335588"/>
            <a:ext cx="320675" cy="228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517" name="AutoShape 205"/>
          <p:cNvCxnSpPr>
            <a:cxnSpLocks noChangeShapeType="1"/>
            <a:stCxn id="19515" idx="1"/>
            <a:endCxn id="19514" idx="5"/>
          </p:cNvCxnSpPr>
          <p:nvPr/>
        </p:nvCxnSpPr>
        <p:spPr bwMode="auto">
          <a:xfrm flipH="1" flipV="1">
            <a:off x="9520239" y="5335588"/>
            <a:ext cx="320675" cy="228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518" name="Oval 206"/>
          <p:cNvSpPr>
            <a:spLocks noChangeArrowheads="1"/>
          </p:cNvSpPr>
          <p:nvPr/>
        </p:nvSpPr>
        <p:spPr bwMode="auto">
          <a:xfrm>
            <a:off x="8755063" y="5532438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>
                <a:latin typeface="Times New Roman" panose="02020603050405020304" pitchFamily="18" charset="0"/>
                <a:sym typeface="Symbol" panose="05050102010706020507" pitchFamily="18" charset="2"/>
              </a:rPr>
              <a:t>23</a:t>
            </a:r>
          </a:p>
        </p:txBody>
      </p:sp>
    </p:spTree>
    <p:extLst>
      <p:ext uri="{BB962C8B-B14F-4D97-AF65-F5344CB8AC3E}">
        <p14:creationId xmlns:p14="http://schemas.microsoft.com/office/powerpoint/2010/main" val="1318762975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lv-LV" altLang="en-US" dirty="0" smtClean="0"/>
              <a:t>Supported operations</a:t>
            </a:r>
            <a:endParaRPr lang="en-GB" alt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95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eaLnBrk="1" hangingPunct="1">
                  <a:lnSpc>
                    <a:spcPct val="90000"/>
                  </a:lnSpc>
                </a:pPr>
                <a:r>
                  <a:rPr lang="lv-LV" altLang="en-US" dirty="0" smtClean="0"/>
                  <a:t>Insert element </a:t>
                </a:r>
                <a14:m>
                  <m:oMath xmlns:m="http://schemas.openxmlformats.org/officeDocument/2006/math">
                    <m:r>
                      <a:rPr lang="lv-LV" alt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lv-LV" altLang="en-US" dirty="0" smtClean="0"/>
              </a:p>
              <a:p>
                <a:pPr eaLnBrk="1" hangingPunct="1">
                  <a:lnSpc>
                    <a:spcPct val="90000"/>
                  </a:lnSpc>
                </a:pPr>
                <a:r>
                  <a:rPr lang="lv-LV" altLang="en-US" dirty="0" smtClean="0"/>
                  <a:t>View and return the minimum (maximum) element.</a:t>
                </a:r>
              </a:p>
              <a:p>
                <a:pPr eaLnBrk="1" hangingPunct="1">
                  <a:lnSpc>
                    <a:spcPct val="90000"/>
                  </a:lnSpc>
                </a:pPr>
                <a:r>
                  <a:rPr lang="lv-LV" altLang="en-US" dirty="0" smtClean="0"/>
                  <a:t>Remove and return the minimum (maximum) element.</a:t>
                </a:r>
              </a:p>
              <a:p>
                <a:pPr eaLnBrk="1" hangingPunct="1">
                  <a:lnSpc>
                    <a:spcPct val="90000"/>
                  </a:lnSpc>
                </a:pPr>
                <a:r>
                  <a:rPr lang="lv-LV" altLang="en-US" dirty="0" smtClean="0"/>
                  <a:t>Change the key of an element by </a:t>
                </a:r>
                <a14:m>
                  <m:oMath xmlns:m="http://schemas.openxmlformats.org/officeDocument/2006/math">
                    <m:r>
                      <a:rPr lang="lv-LV" alt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lv-LV" alt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lv-LV" altLang="en-US" dirty="0" smtClean="0"/>
                  <a:t>units. (Need to identify and to search elements for this). </a:t>
                </a:r>
                <a:endParaRPr lang="en-GB" altLang="en-US" dirty="0" smtClean="0"/>
              </a:p>
            </p:txBody>
          </p:sp>
        </mc:Choice>
        <mc:Fallback xmlns="">
          <p:sp>
            <p:nvSpPr>
              <p:cNvPr id="819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780" t="-2074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583172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Example (contd.)</a:t>
            </a:r>
          </a:p>
        </p:txBody>
      </p:sp>
      <p:sp>
        <p:nvSpPr>
          <p:cNvPr id="20485" name="Oval 4"/>
          <p:cNvSpPr>
            <a:spLocks noChangeArrowheads="1"/>
          </p:cNvSpPr>
          <p:nvPr/>
        </p:nvSpPr>
        <p:spPr bwMode="auto">
          <a:xfrm>
            <a:off x="4052888" y="2103438"/>
            <a:ext cx="285750" cy="284162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cxnSp>
        <p:nvCxnSpPr>
          <p:cNvPr id="20486" name="AutoShape 5"/>
          <p:cNvCxnSpPr>
            <a:cxnSpLocks noChangeShapeType="1"/>
            <a:stCxn id="20485" idx="3"/>
            <a:endCxn id="20488" idx="7"/>
          </p:cNvCxnSpPr>
          <p:nvPr/>
        </p:nvCxnSpPr>
        <p:spPr bwMode="auto">
          <a:xfrm flipH="1">
            <a:off x="3236913" y="2346326"/>
            <a:ext cx="857250" cy="239713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487" name="AutoShape 6"/>
          <p:cNvCxnSpPr>
            <a:cxnSpLocks noChangeShapeType="1"/>
            <a:stCxn id="20493" idx="1"/>
            <a:endCxn id="20485" idx="5"/>
          </p:cNvCxnSpPr>
          <p:nvPr/>
        </p:nvCxnSpPr>
        <p:spPr bwMode="auto">
          <a:xfrm flipH="1" flipV="1">
            <a:off x="4297363" y="2346325"/>
            <a:ext cx="857250" cy="241300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488" name="Oval 7"/>
          <p:cNvSpPr>
            <a:spLocks noChangeArrowheads="1"/>
          </p:cNvSpPr>
          <p:nvPr/>
        </p:nvSpPr>
        <p:spPr bwMode="auto">
          <a:xfrm>
            <a:off x="2994026" y="2559050"/>
            <a:ext cx="284163" cy="28575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25</a:t>
            </a:r>
          </a:p>
        </p:txBody>
      </p:sp>
      <p:sp>
        <p:nvSpPr>
          <p:cNvPr id="20489" name="Oval 8"/>
          <p:cNvSpPr>
            <a:spLocks noChangeArrowheads="1"/>
          </p:cNvSpPr>
          <p:nvPr/>
        </p:nvSpPr>
        <p:spPr bwMode="auto">
          <a:xfrm>
            <a:off x="3516313" y="3014663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>
                <a:latin typeface="Times New Roman" panose="02020603050405020304" pitchFamily="18" charset="0"/>
                <a:sym typeface="Symbol" panose="05050102010706020507" pitchFamily="18" charset="2"/>
              </a:rPr>
              <a:t>15</a:t>
            </a:r>
          </a:p>
        </p:txBody>
      </p:sp>
      <p:cxnSp>
        <p:nvCxnSpPr>
          <p:cNvPr id="20490" name="AutoShape 13"/>
          <p:cNvCxnSpPr>
            <a:cxnSpLocks noChangeShapeType="1"/>
            <a:stCxn id="20492" idx="7"/>
            <a:endCxn id="20488" idx="3"/>
          </p:cNvCxnSpPr>
          <p:nvPr/>
        </p:nvCxnSpPr>
        <p:spPr bwMode="auto">
          <a:xfrm flipV="1">
            <a:off x="2714626" y="2817813"/>
            <a:ext cx="320675" cy="228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491" name="AutoShape 14"/>
          <p:cNvCxnSpPr>
            <a:cxnSpLocks noChangeShapeType="1"/>
            <a:stCxn id="20489" idx="1"/>
            <a:endCxn id="20488" idx="5"/>
          </p:cNvCxnSpPr>
          <p:nvPr/>
        </p:nvCxnSpPr>
        <p:spPr bwMode="auto">
          <a:xfrm flipH="1" flipV="1">
            <a:off x="3236914" y="2817813"/>
            <a:ext cx="320675" cy="228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492" name="Oval 15"/>
          <p:cNvSpPr>
            <a:spLocks noChangeArrowheads="1"/>
          </p:cNvSpPr>
          <p:nvPr/>
        </p:nvSpPr>
        <p:spPr bwMode="auto">
          <a:xfrm>
            <a:off x="2471738" y="3014663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>
                <a:latin typeface="Times New Roman" panose="02020603050405020304" pitchFamily="18" charset="0"/>
                <a:sym typeface="Symbol" panose="05050102010706020507" pitchFamily="18" charset="2"/>
              </a:rPr>
              <a:t>16</a:t>
            </a:r>
          </a:p>
        </p:txBody>
      </p:sp>
      <p:sp>
        <p:nvSpPr>
          <p:cNvPr id="20493" name="Oval 20"/>
          <p:cNvSpPr>
            <a:spLocks noChangeArrowheads="1"/>
          </p:cNvSpPr>
          <p:nvPr/>
        </p:nvSpPr>
        <p:spPr bwMode="auto">
          <a:xfrm>
            <a:off x="5113338" y="2560638"/>
            <a:ext cx="284162" cy="28575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5</a:t>
            </a:r>
          </a:p>
        </p:txBody>
      </p:sp>
      <p:sp>
        <p:nvSpPr>
          <p:cNvPr id="20494" name="Oval 21"/>
          <p:cNvSpPr>
            <a:spLocks noChangeArrowheads="1"/>
          </p:cNvSpPr>
          <p:nvPr/>
        </p:nvSpPr>
        <p:spPr bwMode="auto">
          <a:xfrm>
            <a:off x="5635625" y="3016250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>
                <a:latin typeface="Times New Roman" panose="02020603050405020304" pitchFamily="18" charset="0"/>
                <a:sym typeface="Symbol" panose="05050102010706020507" pitchFamily="18" charset="2"/>
              </a:rPr>
              <a:t>12</a:t>
            </a:r>
          </a:p>
        </p:txBody>
      </p:sp>
      <p:cxnSp>
        <p:nvCxnSpPr>
          <p:cNvPr id="20495" name="AutoShape 26"/>
          <p:cNvCxnSpPr>
            <a:cxnSpLocks noChangeShapeType="1"/>
            <a:stCxn id="20497" idx="7"/>
            <a:endCxn id="20493" idx="3"/>
          </p:cNvCxnSpPr>
          <p:nvPr/>
        </p:nvCxnSpPr>
        <p:spPr bwMode="auto">
          <a:xfrm flipV="1">
            <a:off x="4833939" y="2819400"/>
            <a:ext cx="320675" cy="228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496" name="AutoShape 27"/>
          <p:cNvCxnSpPr>
            <a:cxnSpLocks noChangeShapeType="1"/>
            <a:stCxn id="20494" idx="1"/>
            <a:endCxn id="20493" idx="5"/>
          </p:cNvCxnSpPr>
          <p:nvPr/>
        </p:nvCxnSpPr>
        <p:spPr bwMode="auto">
          <a:xfrm flipH="1" flipV="1">
            <a:off x="5356226" y="2819400"/>
            <a:ext cx="320675" cy="228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497" name="Oval 28"/>
          <p:cNvSpPr>
            <a:spLocks noChangeArrowheads="1"/>
          </p:cNvSpPr>
          <p:nvPr/>
        </p:nvSpPr>
        <p:spPr bwMode="auto">
          <a:xfrm>
            <a:off x="4591051" y="3016250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>
                <a:latin typeface="Times New Roman" panose="02020603050405020304" pitchFamily="18" charset="0"/>
                <a:sym typeface="Symbol" panose="05050102010706020507" pitchFamily="18" charset="2"/>
              </a:rPr>
              <a:t>4</a:t>
            </a:r>
          </a:p>
        </p:txBody>
      </p:sp>
      <p:sp>
        <p:nvSpPr>
          <p:cNvPr id="20498" name="Oval 33"/>
          <p:cNvSpPr>
            <a:spLocks noChangeArrowheads="1"/>
          </p:cNvSpPr>
          <p:nvPr/>
        </p:nvSpPr>
        <p:spPr bwMode="auto">
          <a:xfrm>
            <a:off x="6172200" y="1676401"/>
            <a:ext cx="287338" cy="28416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cxnSp>
        <p:nvCxnSpPr>
          <p:cNvPr id="20499" name="AutoShape 34"/>
          <p:cNvCxnSpPr>
            <a:cxnSpLocks noChangeShapeType="1"/>
            <a:stCxn id="20498" idx="5"/>
            <a:endCxn id="20501" idx="1"/>
          </p:cNvCxnSpPr>
          <p:nvPr/>
        </p:nvCxnSpPr>
        <p:spPr bwMode="auto">
          <a:xfrm>
            <a:off x="6416675" y="1919288"/>
            <a:ext cx="1917700" cy="227012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00" name="AutoShape 35"/>
          <p:cNvCxnSpPr>
            <a:cxnSpLocks noChangeShapeType="1"/>
            <a:stCxn id="20498" idx="3"/>
            <a:endCxn id="20485" idx="7"/>
          </p:cNvCxnSpPr>
          <p:nvPr/>
        </p:nvCxnSpPr>
        <p:spPr bwMode="auto">
          <a:xfrm flipH="1">
            <a:off x="4297363" y="1919289"/>
            <a:ext cx="1917700" cy="225425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501" name="Oval 36"/>
          <p:cNvSpPr>
            <a:spLocks noChangeArrowheads="1"/>
          </p:cNvSpPr>
          <p:nvPr/>
        </p:nvSpPr>
        <p:spPr bwMode="auto">
          <a:xfrm>
            <a:off x="8293100" y="2105026"/>
            <a:ext cx="285750" cy="28416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cxnSp>
        <p:nvCxnSpPr>
          <p:cNvPr id="20502" name="AutoShape 37"/>
          <p:cNvCxnSpPr>
            <a:cxnSpLocks noChangeShapeType="1"/>
            <a:stCxn id="20501" idx="3"/>
            <a:endCxn id="20504" idx="7"/>
          </p:cNvCxnSpPr>
          <p:nvPr/>
        </p:nvCxnSpPr>
        <p:spPr bwMode="auto">
          <a:xfrm flipH="1">
            <a:off x="7477125" y="2347913"/>
            <a:ext cx="857250" cy="239712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03" name="AutoShape 38"/>
          <p:cNvCxnSpPr>
            <a:cxnSpLocks noChangeShapeType="1"/>
            <a:stCxn id="20509" idx="1"/>
            <a:endCxn id="20501" idx="5"/>
          </p:cNvCxnSpPr>
          <p:nvPr/>
        </p:nvCxnSpPr>
        <p:spPr bwMode="auto">
          <a:xfrm flipH="1" flipV="1">
            <a:off x="8537575" y="2347913"/>
            <a:ext cx="857250" cy="241300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504" name="Oval 39"/>
          <p:cNvSpPr>
            <a:spLocks noChangeArrowheads="1"/>
          </p:cNvSpPr>
          <p:nvPr/>
        </p:nvSpPr>
        <p:spPr bwMode="auto">
          <a:xfrm>
            <a:off x="7234238" y="2560638"/>
            <a:ext cx="284162" cy="28575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11</a:t>
            </a:r>
          </a:p>
        </p:txBody>
      </p:sp>
      <p:sp>
        <p:nvSpPr>
          <p:cNvPr id="20505" name="Oval 40"/>
          <p:cNvSpPr>
            <a:spLocks noChangeArrowheads="1"/>
          </p:cNvSpPr>
          <p:nvPr/>
        </p:nvSpPr>
        <p:spPr bwMode="auto">
          <a:xfrm>
            <a:off x="7756525" y="3016250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>
                <a:latin typeface="Times New Roman" panose="02020603050405020304" pitchFamily="18" charset="0"/>
                <a:sym typeface="Symbol" panose="05050102010706020507" pitchFamily="18" charset="2"/>
              </a:rPr>
              <a:t>9</a:t>
            </a:r>
          </a:p>
        </p:txBody>
      </p:sp>
      <p:cxnSp>
        <p:nvCxnSpPr>
          <p:cNvPr id="20506" name="AutoShape 45"/>
          <p:cNvCxnSpPr>
            <a:cxnSpLocks noChangeShapeType="1"/>
            <a:stCxn id="20508" idx="7"/>
            <a:endCxn id="20504" idx="3"/>
          </p:cNvCxnSpPr>
          <p:nvPr/>
        </p:nvCxnSpPr>
        <p:spPr bwMode="auto">
          <a:xfrm flipV="1">
            <a:off x="6954839" y="2819400"/>
            <a:ext cx="320675" cy="228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07" name="AutoShape 46"/>
          <p:cNvCxnSpPr>
            <a:cxnSpLocks noChangeShapeType="1"/>
            <a:stCxn id="20505" idx="1"/>
            <a:endCxn id="20504" idx="5"/>
          </p:cNvCxnSpPr>
          <p:nvPr/>
        </p:nvCxnSpPr>
        <p:spPr bwMode="auto">
          <a:xfrm flipH="1" flipV="1">
            <a:off x="7477126" y="2819400"/>
            <a:ext cx="320675" cy="228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508" name="Oval 47"/>
          <p:cNvSpPr>
            <a:spLocks noChangeArrowheads="1"/>
          </p:cNvSpPr>
          <p:nvPr/>
        </p:nvSpPr>
        <p:spPr bwMode="auto">
          <a:xfrm>
            <a:off x="6711951" y="3016250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>
                <a:latin typeface="Times New Roman" panose="02020603050405020304" pitchFamily="18" charset="0"/>
                <a:sym typeface="Symbol" panose="05050102010706020507" pitchFamily="18" charset="2"/>
              </a:rPr>
              <a:t>6</a:t>
            </a:r>
          </a:p>
        </p:txBody>
      </p:sp>
      <p:sp>
        <p:nvSpPr>
          <p:cNvPr id="20509" name="Oval 52"/>
          <p:cNvSpPr>
            <a:spLocks noChangeArrowheads="1"/>
          </p:cNvSpPr>
          <p:nvPr/>
        </p:nvSpPr>
        <p:spPr bwMode="auto">
          <a:xfrm>
            <a:off x="9353551" y="2562225"/>
            <a:ext cx="284163" cy="28575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27</a:t>
            </a:r>
          </a:p>
        </p:txBody>
      </p:sp>
      <p:sp>
        <p:nvSpPr>
          <p:cNvPr id="20510" name="Oval 53"/>
          <p:cNvSpPr>
            <a:spLocks noChangeArrowheads="1"/>
          </p:cNvSpPr>
          <p:nvPr/>
        </p:nvSpPr>
        <p:spPr bwMode="auto">
          <a:xfrm>
            <a:off x="9875838" y="3017838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>
                <a:latin typeface="Times New Roman" panose="02020603050405020304" pitchFamily="18" charset="0"/>
                <a:sym typeface="Symbol" panose="05050102010706020507" pitchFamily="18" charset="2"/>
              </a:rPr>
              <a:t>20</a:t>
            </a:r>
          </a:p>
        </p:txBody>
      </p:sp>
      <p:cxnSp>
        <p:nvCxnSpPr>
          <p:cNvPr id="20511" name="AutoShape 58"/>
          <p:cNvCxnSpPr>
            <a:cxnSpLocks noChangeShapeType="1"/>
            <a:stCxn id="20513" idx="7"/>
            <a:endCxn id="20509" idx="3"/>
          </p:cNvCxnSpPr>
          <p:nvPr/>
        </p:nvCxnSpPr>
        <p:spPr bwMode="auto">
          <a:xfrm flipV="1">
            <a:off x="9074151" y="2820988"/>
            <a:ext cx="320675" cy="228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12" name="AutoShape 59"/>
          <p:cNvCxnSpPr>
            <a:cxnSpLocks noChangeShapeType="1"/>
            <a:stCxn id="20510" idx="1"/>
            <a:endCxn id="20509" idx="5"/>
          </p:cNvCxnSpPr>
          <p:nvPr/>
        </p:nvCxnSpPr>
        <p:spPr bwMode="auto">
          <a:xfrm flipH="1" flipV="1">
            <a:off x="9596439" y="2820988"/>
            <a:ext cx="320675" cy="228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513" name="Oval 60"/>
          <p:cNvSpPr>
            <a:spLocks noChangeArrowheads="1"/>
          </p:cNvSpPr>
          <p:nvPr/>
        </p:nvSpPr>
        <p:spPr bwMode="auto">
          <a:xfrm>
            <a:off x="8831263" y="3017838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>
                <a:latin typeface="Times New Roman" panose="02020603050405020304" pitchFamily="18" charset="0"/>
                <a:sym typeface="Symbol" panose="05050102010706020507" pitchFamily="18" charset="2"/>
              </a:rPr>
              <a:t>23</a:t>
            </a:r>
          </a:p>
        </p:txBody>
      </p:sp>
      <p:sp>
        <p:nvSpPr>
          <p:cNvPr id="20514" name="Oval 65"/>
          <p:cNvSpPr>
            <a:spLocks noChangeArrowheads="1"/>
          </p:cNvSpPr>
          <p:nvPr/>
        </p:nvSpPr>
        <p:spPr bwMode="auto">
          <a:xfrm>
            <a:off x="3976688" y="4618038"/>
            <a:ext cx="285750" cy="284162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cxnSp>
        <p:nvCxnSpPr>
          <p:cNvPr id="20515" name="AutoShape 66"/>
          <p:cNvCxnSpPr>
            <a:cxnSpLocks noChangeShapeType="1"/>
            <a:stCxn id="20514" idx="3"/>
            <a:endCxn id="20517" idx="7"/>
          </p:cNvCxnSpPr>
          <p:nvPr/>
        </p:nvCxnSpPr>
        <p:spPr bwMode="auto">
          <a:xfrm flipH="1">
            <a:off x="3160713" y="4860926"/>
            <a:ext cx="857250" cy="239713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16" name="AutoShape 67"/>
          <p:cNvCxnSpPr>
            <a:cxnSpLocks noChangeShapeType="1"/>
            <a:stCxn id="20522" idx="1"/>
            <a:endCxn id="20514" idx="5"/>
          </p:cNvCxnSpPr>
          <p:nvPr/>
        </p:nvCxnSpPr>
        <p:spPr bwMode="auto">
          <a:xfrm flipH="1" flipV="1">
            <a:off x="4221163" y="4860925"/>
            <a:ext cx="857250" cy="241300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517" name="Oval 68"/>
          <p:cNvSpPr>
            <a:spLocks noChangeArrowheads="1"/>
          </p:cNvSpPr>
          <p:nvPr/>
        </p:nvSpPr>
        <p:spPr bwMode="auto">
          <a:xfrm>
            <a:off x="2917826" y="5073650"/>
            <a:ext cx="284163" cy="28575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>
                <a:latin typeface="Times New Roman" panose="02020603050405020304" pitchFamily="18" charset="0"/>
                <a:sym typeface="Symbol" panose="05050102010706020507" pitchFamily="18" charset="2"/>
              </a:rPr>
              <a:t>15</a:t>
            </a:r>
          </a:p>
        </p:txBody>
      </p:sp>
      <p:sp>
        <p:nvSpPr>
          <p:cNvPr id="20518" name="Oval 69"/>
          <p:cNvSpPr>
            <a:spLocks noChangeArrowheads="1"/>
          </p:cNvSpPr>
          <p:nvPr/>
        </p:nvSpPr>
        <p:spPr bwMode="auto">
          <a:xfrm>
            <a:off x="3440113" y="5529263"/>
            <a:ext cx="285750" cy="28575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25</a:t>
            </a:r>
          </a:p>
        </p:txBody>
      </p:sp>
      <p:cxnSp>
        <p:nvCxnSpPr>
          <p:cNvPr id="20519" name="AutoShape 74"/>
          <p:cNvCxnSpPr>
            <a:cxnSpLocks noChangeShapeType="1"/>
            <a:stCxn id="20521" idx="7"/>
            <a:endCxn id="20517" idx="3"/>
          </p:cNvCxnSpPr>
          <p:nvPr/>
        </p:nvCxnSpPr>
        <p:spPr bwMode="auto">
          <a:xfrm flipV="1">
            <a:off x="2638426" y="5332413"/>
            <a:ext cx="320675" cy="228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20" name="AutoShape 75"/>
          <p:cNvCxnSpPr>
            <a:cxnSpLocks noChangeShapeType="1"/>
            <a:stCxn id="20518" idx="1"/>
            <a:endCxn id="20517" idx="5"/>
          </p:cNvCxnSpPr>
          <p:nvPr/>
        </p:nvCxnSpPr>
        <p:spPr bwMode="auto">
          <a:xfrm flipH="1" flipV="1">
            <a:off x="3160714" y="5332414"/>
            <a:ext cx="320675" cy="223837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521" name="Oval 76"/>
          <p:cNvSpPr>
            <a:spLocks noChangeArrowheads="1"/>
          </p:cNvSpPr>
          <p:nvPr/>
        </p:nvSpPr>
        <p:spPr bwMode="auto">
          <a:xfrm>
            <a:off x="2395538" y="5529263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>
                <a:latin typeface="Times New Roman" panose="02020603050405020304" pitchFamily="18" charset="0"/>
                <a:sym typeface="Symbol" panose="05050102010706020507" pitchFamily="18" charset="2"/>
              </a:rPr>
              <a:t>16</a:t>
            </a:r>
          </a:p>
        </p:txBody>
      </p:sp>
      <p:sp>
        <p:nvSpPr>
          <p:cNvPr id="20522" name="Oval 81"/>
          <p:cNvSpPr>
            <a:spLocks noChangeArrowheads="1"/>
          </p:cNvSpPr>
          <p:nvPr/>
        </p:nvSpPr>
        <p:spPr bwMode="auto">
          <a:xfrm>
            <a:off x="5037138" y="5075238"/>
            <a:ext cx="284162" cy="28575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>
                <a:latin typeface="Times New Roman" panose="02020603050405020304" pitchFamily="18" charset="0"/>
                <a:sym typeface="Symbol" panose="05050102010706020507" pitchFamily="18" charset="2"/>
              </a:rPr>
              <a:t>4</a:t>
            </a:r>
          </a:p>
        </p:txBody>
      </p:sp>
      <p:sp>
        <p:nvSpPr>
          <p:cNvPr id="20523" name="Oval 82"/>
          <p:cNvSpPr>
            <a:spLocks noChangeArrowheads="1"/>
          </p:cNvSpPr>
          <p:nvPr/>
        </p:nvSpPr>
        <p:spPr bwMode="auto">
          <a:xfrm>
            <a:off x="5559425" y="5530850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>
                <a:latin typeface="Times New Roman" panose="02020603050405020304" pitchFamily="18" charset="0"/>
                <a:sym typeface="Symbol" panose="05050102010706020507" pitchFamily="18" charset="2"/>
              </a:rPr>
              <a:t>12</a:t>
            </a:r>
          </a:p>
        </p:txBody>
      </p:sp>
      <p:cxnSp>
        <p:nvCxnSpPr>
          <p:cNvPr id="20524" name="AutoShape 87"/>
          <p:cNvCxnSpPr>
            <a:cxnSpLocks noChangeShapeType="1"/>
            <a:stCxn id="20526" idx="7"/>
            <a:endCxn id="20522" idx="3"/>
          </p:cNvCxnSpPr>
          <p:nvPr/>
        </p:nvCxnSpPr>
        <p:spPr bwMode="auto">
          <a:xfrm flipV="1">
            <a:off x="4757739" y="5334000"/>
            <a:ext cx="320675" cy="223838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25" name="AutoShape 88"/>
          <p:cNvCxnSpPr>
            <a:cxnSpLocks noChangeShapeType="1"/>
            <a:stCxn id="20523" idx="1"/>
            <a:endCxn id="20522" idx="5"/>
          </p:cNvCxnSpPr>
          <p:nvPr/>
        </p:nvCxnSpPr>
        <p:spPr bwMode="auto">
          <a:xfrm flipH="1" flipV="1">
            <a:off x="5280026" y="5334000"/>
            <a:ext cx="320675" cy="228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526" name="Oval 89"/>
          <p:cNvSpPr>
            <a:spLocks noChangeArrowheads="1"/>
          </p:cNvSpPr>
          <p:nvPr/>
        </p:nvSpPr>
        <p:spPr bwMode="auto">
          <a:xfrm>
            <a:off x="4514851" y="5530850"/>
            <a:ext cx="284163" cy="28575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5</a:t>
            </a:r>
          </a:p>
        </p:txBody>
      </p:sp>
      <p:sp>
        <p:nvSpPr>
          <p:cNvPr id="20527" name="Oval 94"/>
          <p:cNvSpPr>
            <a:spLocks noChangeArrowheads="1"/>
          </p:cNvSpPr>
          <p:nvPr/>
        </p:nvSpPr>
        <p:spPr bwMode="auto">
          <a:xfrm>
            <a:off x="6096000" y="4191001"/>
            <a:ext cx="287338" cy="28416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cxnSp>
        <p:nvCxnSpPr>
          <p:cNvPr id="20528" name="AutoShape 95"/>
          <p:cNvCxnSpPr>
            <a:cxnSpLocks noChangeShapeType="1"/>
            <a:stCxn id="20527" idx="5"/>
            <a:endCxn id="20530" idx="1"/>
          </p:cNvCxnSpPr>
          <p:nvPr/>
        </p:nvCxnSpPr>
        <p:spPr bwMode="auto">
          <a:xfrm>
            <a:off x="6340475" y="4433888"/>
            <a:ext cx="1917700" cy="227012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29" name="AutoShape 96"/>
          <p:cNvCxnSpPr>
            <a:cxnSpLocks noChangeShapeType="1"/>
            <a:stCxn id="20527" idx="3"/>
            <a:endCxn id="20514" idx="7"/>
          </p:cNvCxnSpPr>
          <p:nvPr/>
        </p:nvCxnSpPr>
        <p:spPr bwMode="auto">
          <a:xfrm flipH="1">
            <a:off x="4221163" y="4433889"/>
            <a:ext cx="1917700" cy="225425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530" name="Oval 97"/>
          <p:cNvSpPr>
            <a:spLocks noChangeArrowheads="1"/>
          </p:cNvSpPr>
          <p:nvPr/>
        </p:nvSpPr>
        <p:spPr bwMode="auto">
          <a:xfrm>
            <a:off x="8216900" y="4619626"/>
            <a:ext cx="285750" cy="28416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cxnSp>
        <p:nvCxnSpPr>
          <p:cNvPr id="20531" name="AutoShape 98"/>
          <p:cNvCxnSpPr>
            <a:cxnSpLocks noChangeShapeType="1"/>
            <a:stCxn id="20530" idx="3"/>
            <a:endCxn id="20533" idx="7"/>
          </p:cNvCxnSpPr>
          <p:nvPr/>
        </p:nvCxnSpPr>
        <p:spPr bwMode="auto">
          <a:xfrm flipH="1">
            <a:off x="7400925" y="4862513"/>
            <a:ext cx="857250" cy="239712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32" name="AutoShape 99"/>
          <p:cNvCxnSpPr>
            <a:cxnSpLocks noChangeShapeType="1"/>
            <a:stCxn id="20538" idx="1"/>
            <a:endCxn id="20530" idx="5"/>
          </p:cNvCxnSpPr>
          <p:nvPr/>
        </p:nvCxnSpPr>
        <p:spPr bwMode="auto">
          <a:xfrm flipH="1" flipV="1">
            <a:off x="8461375" y="4862513"/>
            <a:ext cx="857250" cy="241300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533" name="Oval 100"/>
          <p:cNvSpPr>
            <a:spLocks noChangeArrowheads="1"/>
          </p:cNvSpPr>
          <p:nvPr/>
        </p:nvSpPr>
        <p:spPr bwMode="auto">
          <a:xfrm>
            <a:off x="7158038" y="5075238"/>
            <a:ext cx="284162" cy="28575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>
                <a:latin typeface="Times New Roman" panose="02020603050405020304" pitchFamily="18" charset="0"/>
                <a:sym typeface="Symbol" panose="05050102010706020507" pitchFamily="18" charset="2"/>
              </a:rPr>
              <a:t>6</a:t>
            </a:r>
          </a:p>
        </p:txBody>
      </p:sp>
      <p:sp>
        <p:nvSpPr>
          <p:cNvPr id="20534" name="Oval 101"/>
          <p:cNvSpPr>
            <a:spLocks noChangeArrowheads="1"/>
          </p:cNvSpPr>
          <p:nvPr/>
        </p:nvSpPr>
        <p:spPr bwMode="auto">
          <a:xfrm>
            <a:off x="7680325" y="5530850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>
                <a:latin typeface="Times New Roman" panose="02020603050405020304" pitchFamily="18" charset="0"/>
                <a:sym typeface="Symbol" panose="05050102010706020507" pitchFamily="18" charset="2"/>
              </a:rPr>
              <a:t>9</a:t>
            </a:r>
          </a:p>
        </p:txBody>
      </p:sp>
      <p:cxnSp>
        <p:nvCxnSpPr>
          <p:cNvPr id="20535" name="AutoShape 106"/>
          <p:cNvCxnSpPr>
            <a:cxnSpLocks noChangeShapeType="1"/>
            <a:stCxn id="20537" idx="7"/>
            <a:endCxn id="20533" idx="3"/>
          </p:cNvCxnSpPr>
          <p:nvPr/>
        </p:nvCxnSpPr>
        <p:spPr bwMode="auto">
          <a:xfrm flipV="1">
            <a:off x="6878639" y="5334000"/>
            <a:ext cx="320675" cy="223838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36" name="AutoShape 107"/>
          <p:cNvCxnSpPr>
            <a:cxnSpLocks noChangeShapeType="1"/>
            <a:stCxn id="20534" idx="1"/>
            <a:endCxn id="20533" idx="5"/>
          </p:cNvCxnSpPr>
          <p:nvPr/>
        </p:nvCxnSpPr>
        <p:spPr bwMode="auto">
          <a:xfrm flipH="1" flipV="1">
            <a:off x="7400926" y="5334000"/>
            <a:ext cx="320675" cy="228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537" name="Oval 108"/>
          <p:cNvSpPr>
            <a:spLocks noChangeArrowheads="1"/>
          </p:cNvSpPr>
          <p:nvPr/>
        </p:nvSpPr>
        <p:spPr bwMode="auto">
          <a:xfrm>
            <a:off x="6635751" y="5530850"/>
            <a:ext cx="284163" cy="28575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11</a:t>
            </a:r>
          </a:p>
        </p:txBody>
      </p:sp>
      <p:sp>
        <p:nvSpPr>
          <p:cNvPr id="20538" name="Oval 113"/>
          <p:cNvSpPr>
            <a:spLocks noChangeArrowheads="1"/>
          </p:cNvSpPr>
          <p:nvPr/>
        </p:nvSpPr>
        <p:spPr bwMode="auto">
          <a:xfrm>
            <a:off x="9277351" y="5076825"/>
            <a:ext cx="284163" cy="28575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>
                <a:latin typeface="Times New Roman" panose="02020603050405020304" pitchFamily="18" charset="0"/>
                <a:sym typeface="Symbol" panose="05050102010706020507" pitchFamily="18" charset="2"/>
              </a:rPr>
              <a:t>23</a:t>
            </a:r>
          </a:p>
        </p:txBody>
      </p:sp>
      <p:sp>
        <p:nvSpPr>
          <p:cNvPr id="20539" name="Oval 114"/>
          <p:cNvSpPr>
            <a:spLocks noChangeArrowheads="1"/>
          </p:cNvSpPr>
          <p:nvPr/>
        </p:nvSpPr>
        <p:spPr bwMode="auto">
          <a:xfrm>
            <a:off x="9799638" y="5532438"/>
            <a:ext cx="285750" cy="28575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20</a:t>
            </a:r>
          </a:p>
        </p:txBody>
      </p:sp>
      <p:cxnSp>
        <p:nvCxnSpPr>
          <p:cNvPr id="20540" name="AutoShape 119"/>
          <p:cNvCxnSpPr>
            <a:cxnSpLocks noChangeShapeType="1"/>
            <a:stCxn id="20542" idx="7"/>
            <a:endCxn id="20538" idx="3"/>
          </p:cNvCxnSpPr>
          <p:nvPr/>
        </p:nvCxnSpPr>
        <p:spPr bwMode="auto">
          <a:xfrm flipV="1">
            <a:off x="8997951" y="5335588"/>
            <a:ext cx="320675" cy="228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41" name="AutoShape 120"/>
          <p:cNvCxnSpPr>
            <a:cxnSpLocks noChangeShapeType="1"/>
            <a:stCxn id="20539" idx="1"/>
            <a:endCxn id="20538" idx="5"/>
          </p:cNvCxnSpPr>
          <p:nvPr/>
        </p:nvCxnSpPr>
        <p:spPr bwMode="auto">
          <a:xfrm flipH="1" flipV="1">
            <a:off x="9520239" y="5335589"/>
            <a:ext cx="320675" cy="223837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542" name="Oval 121"/>
          <p:cNvSpPr>
            <a:spLocks noChangeArrowheads="1"/>
          </p:cNvSpPr>
          <p:nvPr/>
        </p:nvSpPr>
        <p:spPr bwMode="auto">
          <a:xfrm>
            <a:off x="8755063" y="5532438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>
                <a:latin typeface="Times New Roman" panose="02020603050405020304" pitchFamily="18" charset="0"/>
                <a:sym typeface="Symbol" panose="05050102010706020507" pitchFamily="18" charset="2"/>
              </a:rPr>
              <a:t>27</a:t>
            </a:r>
          </a:p>
        </p:txBody>
      </p:sp>
    </p:spTree>
    <p:extLst>
      <p:ext uri="{BB962C8B-B14F-4D97-AF65-F5344CB8AC3E}">
        <p14:creationId xmlns:p14="http://schemas.microsoft.com/office/powerpoint/2010/main" val="83814129"/>
      </p:ext>
    </p:extLst>
  </p:cSld>
  <p:clrMapOvr>
    <a:masterClrMapping/>
  </p:clrMapOvr>
  <p:transition spd="slow">
    <p:wip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Example (contd.)</a:t>
            </a:r>
          </a:p>
        </p:txBody>
      </p:sp>
      <p:sp>
        <p:nvSpPr>
          <p:cNvPr id="21509" name="Oval 4"/>
          <p:cNvSpPr>
            <a:spLocks noChangeArrowheads="1"/>
          </p:cNvSpPr>
          <p:nvPr/>
        </p:nvSpPr>
        <p:spPr bwMode="auto">
          <a:xfrm>
            <a:off x="3976688" y="2103438"/>
            <a:ext cx="285750" cy="284162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7</a:t>
            </a:r>
          </a:p>
        </p:txBody>
      </p:sp>
      <p:cxnSp>
        <p:nvCxnSpPr>
          <p:cNvPr id="21510" name="AutoShape 5"/>
          <p:cNvCxnSpPr>
            <a:cxnSpLocks noChangeShapeType="1"/>
            <a:stCxn id="21509" idx="3"/>
            <a:endCxn id="21512" idx="7"/>
          </p:cNvCxnSpPr>
          <p:nvPr/>
        </p:nvCxnSpPr>
        <p:spPr bwMode="auto">
          <a:xfrm flipH="1">
            <a:off x="3160713" y="2360614"/>
            <a:ext cx="857250" cy="2301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11" name="AutoShape 6"/>
          <p:cNvCxnSpPr>
            <a:cxnSpLocks noChangeShapeType="1"/>
            <a:stCxn id="21517" idx="1"/>
            <a:endCxn id="21509" idx="5"/>
          </p:cNvCxnSpPr>
          <p:nvPr/>
        </p:nvCxnSpPr>
        <p:spPr bwMode="auto">
          <a:xfrm flipH="1" flipV="1">
            <a:off x="4221163" y="2360614"/>
            <a:ext cx="857250" cy="2317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12" name="Oval 7"/>
          <p:cNvSpPr>
            <a:spLocks noChangeArrowheads="1"/>
          </p:cNvSpPr>
          <p:nvPr/>
        </p:nvSpPr>
        <p:spPr bwMode="auto">
          <a:xfrm>
            <a:off x="2917826" y="2559050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>
                <a:latin typeface="Times New Roman" panose="02020603050405020304" pitchFamily="18" charset="0"/>
                <a:sym typeface="Symbol" panose="05050102010706020507" pitchFamily="18" charset="2"/>
              </a:rPr>
              <a:t>15</a:t>
            </a:r>
          </a:p>
        </p:txBody>
      </p:sp>
      <p:sp>
        <p:nvSpPr>
          <p:cNvPr id="21513" name="Oval 8"/>
          <p:cNvSpPr>
            <a:spLocks noChangeArrowheads="1"/>
          </p:cNvSpPr>
          <p:nvPr/>
        </p:nvSpPr>
        <p:spPr bwMode="auto">
          <a:xfrm>
            <a:off x="3440113" y="3014663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>
                <a:latin typeface="Times New Roman" panose="02020603050405020304" pitchFamily="18" charset="0"/>
                <a:sym typeface="Symbol" panose="05050102010706020507" pitchFamily="18" charset="2"/>
              </a:rPr>
              <a:t>25</a:t>
            </a:r>
          </a:p>
        </p:txBody>
      </p:sp>
      <p:cxnSp>
        <p:nvCxnSpPr>
          <p:cNvPr id="21514" name="AutoShape 13"/>
          <p:cNvCxnSpPr>
            <a:cxnSpLocks noChangeShapeType="1"/>
            <a:stCxn id="21516" idx="7"/>
            <a:endCxn id="21512" idx="3"/>
          </p:cNvCxnSpPr>
          <p:nvPr/>
        </p:nvCxnSpPr>
        <p:spPr bwMode="auto">
          <a:xfrm flipV="1">
            <a:off x="2638426" y="2813051"/>
            <a:ext cx="320675" cy="2333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15" name="AutoShape 14"/>
          <p:cNvCxnSpPr>
            <a:cxnSpLocks noChangeShapeType="1"/>
            <a:stCxn id="21513" idx="1"/>
            <a:endCxn id="21512" idx="5"/>
          </p:cNvCxnSpPr>
          <p:nvPr/>
        </p:nvCxnSpPr>
        <p:spPr bwMode="auto">
          <a:xfrm flipH="1" flipV="1">
            <a:off x="3160714" y="2813051"/>
            <a:ext cx="320675" cy="2333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16" name="Oval 15"/>
          <p:cNvSpPr>
            <a:spLocks noChangeArrowheads="1"/>
          </p:cNvSpPr>
          <p:nvPr/>
        </p:nvSpPr>
        <p:spPr bwMode="auto">
          <a:xfrm>
            <a:off x="2395538" y="3014663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>
                <a:latin typeface="Times New Roman" panose="02020603050405020304" pitchFamily="18" charset="0"/>
                <a:sym typeface="Symbol" panose="05050102010706020507" pitchFamily="18" charset="2"/>
              </a:rPr>
              <a:t>16</a:t>
            </a:r>
          </a:p>
        </p:txBody>
      </p:sp>
      <p:sp>
        <p:nvSpPr>
          <p:cNvPr id="21517" name="Oval 20"/>
          <p:cNvSpPr>
            <a:spLocks noChangeArrowheads="1"/>
          </p:cNvSpPr>
          <p:nvPr/>
        </p:nvSpPr>
        <p:spPr bwMode="auto">
          <a:xfrm>
            <a:off x="5037138" y="2560638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>
                <a:latin typeface="Times New Roman" panose="02020603050405020304" pitchFamily="18" charset="0"/>
                <a:sym typeface="Symbol" panose="05050102010706020507" pitchFamily="18" charset="2"/>
              </a:rPr>
              <a:t>4</a:t>
            </a:r>
          </a:p>
        </p:txBody>
      </p:sp>
      <p:sp>
        <p:nvSpPr>
          <p:cNvPr id="21518" name="Oval 21"/>
          <p:cNvSpPr>
            <a:spLocks noChangeArrowheads="1"/>
          </p:cNvSpPr>
          <p:nvPr/>
        </p:nvSpPr>
        <p:spPr bwMode="auto">
          <a:xfrm>
            <a:off x="5559425" y="3016250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>
                <a:latin typeface="Times New Roman" panose="02020603050405020304" pitchFamily="18" charset="0"/>
                <a:sym typeface="Symbol" panose="05050102010706020507" pitchFamily="18" charset="2"/>
              </a:rPr>
              <a:t>12</a:t>
            </a:r>
          </a:p>
        </p:txBody>
      </p:sp>
      <p:cxnSp>
        <p:nvCxnSpPr>
          <p:cNvPr id="21519" name="AutoShape 26"/>
          <p:cNvCxnSpPr>
            <a:cxnSpLocks noChangeShapeType="1"/>
            <a:stCxn id="21521" idx="7"/>
            <a:endCxn id="21517" idx="3"/>
          </p:cNvCxnSpPr>
          <p:nvPr/>
        </p:nvCxnSpPr>
        <p:spPr bwMode="auto">
          <a:xfrm flipV="1">
            <a:off x="4757739" y="2814638"/>
            <a:ext cx="320675" cy="2333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20" name="AutoShape 27"/>
          <p:cNvCxnSpPr>
            <a:cxnSpLocks noChangeShapeType="1"/>
            <a:stCxn id="21518" idx="1"/>
            <a:endCxn id="21517" idx="5"/>
          </p:cNvCxnSpPr>
          <p:nvPr/>
        </p:nvCxnSpPr>
        <p:spPr bwMode="auto">
          <a:xfrm flipH="1" flipV="1">
            <a:off x="5280026" y="2814638"/>
            <a:ext cx="320675" cy="2333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21" name="Oval 28"/>
          <p:cNvSpPr>
            <a:spLocks noChangeArrowheads="1"/>
          </p:cNvSpPr>
          <p:nvPr/>
        </p:nvSpPr>
        <p:spPr bwMode="auto">
          <a:xfrm>
            <a:off x="4514851" y="3016250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>
                <a:latin typeface="Times New Roman" panose="02020603050405020304" pitchFamily="18" charset="0"/>
                <a:sym typeface="Symbol" panose="05050102010706020507" pitchFamily="18" charset="2"/>
              </a:rPr>
              <a:t>5</a:t>
            </a:r>
          </a:p>
        </p:txBody>
      </p:sp>
      <p:sp>
        <p:nvSpPr>
          <p:cNvPr id="21522" name="Oval 33"/>
          <p:cNvSpPr>
            <a:spLocks noChangeArrowheads="1"/>
          </p:cNvSpPr>
          <p:nvPr/>
        </p:nvSpPr>
        <p:spPr bwMode="auto">
          <a:xfrm>
            <a:off x="6096000" y="1676401"/>
            <a:ext cx="287338" cy="28416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cxnSp>
        <p:nvCxnSpPr>
          <p:cNvPr id="21523" name="AutoShape 34"/>
          <p:cNvCxnSpPr>
            <a:cxnSpLocks noChangeShapeType="1"/>
            <a:stCxn id="21522" idx="5"/>
            <a:endCxn id="21525" idx="1"/>
          </p:cNvCxnSpPr>
          <p:nvPr/>
        </p:nvCxnSpPr>
        <p:spPr bwMode="auto">
          <a:xfrm>
            <a:off x="6340475" y="1919289"/>
            <a:ext cx="1917700" cy="212725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24" name="AutoShape 35"/>
          <p:cNvCxnSpPr>
            <a:cxnSpLocks noChangeShapeType="1"/>
            <a:stCxn id="21522" idx="3"/>
            <a:endCxn id="21509" idx="7"/>
          </p:cNvCxnSpPr>
          <p:nvPr/>
        </p:nvCxnSpPr>
        <p:spPr bwMode="auto">
          <a:xfrm flipH="1">
            <a:off x="4221163" y="1919289"/>
            <a:ext cx="1917700" cy="211137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25" name="Oval 36"/>
          <p:cNvSpPr>
            <a:spLocks noChangeArrowheads="1"/>
          </p:cNvSpPr>
          <p:nvPr/>
        </p:nvSpPr>
        <p:spPr bwMode="auto">
          <a:xfrm>
            <a:off x="8216900" y="2105026"/>
            <a:ext cx="285750" cy="284163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8</a:t>
            </a:r>
          </a:p>
        </p:txBody>
      </p:sp>
      <p:cxnSp>
        <p:nvCxnSpPr>
          <p:cNvPr id="21526" name="AutoShape 37"/>
          <p:cNvCxnSpPr>
            <a:cxnSpLocks noChangeShapeType="1"/>
            <a:stCxn id="21525" idx="3"/>
            <a:endCxn id="21528" idx="7"/>
          </p:cNvCxnSpPr>
          <p:nvPr/>
        </p:nvCxnSpPr>
        <p:spPr bwMode="auto">
          <a:xfrm flipH="1">
            <a:off x="7400925" y="2362200"/>
            <a:ext cx="857250" cy="2301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27" name="AutoShape 38"/>
          <p:cNvCxnSpPr>
            <a:cxnSpLocks noChangeShapeType="1"/>
            <a:stCxn id="21533" idx="1"/>
            <a:endCxn id="21525" idx="5"/>
          </p:cNvCxnSpPr>
          <p:nvPr/>
        </p:nvCxnSpPr>
        <p:spPr bwMode="auto">
          <a:xfrm flipH="1" flipV="1">
            <a:off x="8461375" y="2362201"/>
            <a:ext cx="857250" cy="2317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28" name="Oval 39"/>
          <p:cNvSpPr>
            <a:spLocks noChangeArrowheads="1"/>
          </p:cNvSpPr>
          <p:nvPr/>
        </p:nvSpPr>
        <p:spPr bwMode="auto">
          <a:xfrm>
            <a:off x="7158038" y="2560638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>
                <a:latin typeface="Times New Roman" panose="02020603050405020304" pitchFamily="18" charset="0"/>
                <a:sym typeface="Symbol" panose="05050102010706020507" pitchFamily="18" charset="2"/>
              </a:rPr>
              <a:t>6</a:t>
            </a:r>
          </a:p>
        </p:txBody>
      </p:sp>
      <p:sp>
        <p:nvSpPr>
          <p:cNvPr id="21529" name="Oval 40"/>
          <p:cNvSpPr>
            <a:spLocks noChangeArrowheads="1"/>
          </p:cNvSpPr>
          <p:nvPr/>
        </p:nvSpPr>
        <p:spPr bwMode="auto">
          <a:xfrm>
            <a:off x="7680325" y="3016250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>
                <a:latin typeface="Times New Roman" panose="02020603050405020304" pitchFamily="18" charset="0"/>
                <a:sym typeface="Symbol" panose="05050102010706020507" pitchFamily="18" charset="2"/>
              </a:rPr>
              <a:t>9</a:t>
            </a:r>
          </a:p>
        </p:txBody>
      </p:sp>
      <p:cxnSp>
        <p:nvCxnSpPr>
          <p:cNvPr id="21530" name="AutoShape 45"/>
          <p:cNvCxnSpPr>
            <a:cxnSpLocks noChangeShapeType="1"/>
            <a:stCxn id="21532" idx="7"/>
            <a:endCxn id="21528" idx="3"/>
          </p:cNvCxnSpPr>
          <p:nvPr/>
        </p:nvCxnSpPr>
        <p:spPr bwMode="auto">
          <a:xfrm flipV="1">
            <a:off x="6878639" y="2814638"/>
            <a:ext cx="320675" cy="2333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31" name="AutoShape 46"/>
          <p:cNvCxnSpPr>
            <a:cxnSpLocks noChangeShapeType="1"/>
            <a:stCxn id="21529" idx="1"/>
            <a:endCxn id="21528" idx="5"/>
          </p:cNvCxnSpPr>
          <p:nvPr/>
        </p:nvCxnSpPr>
        <p:spPr bwMode="auto">
          <a:xfrm flipH="1" flipV="1">
            <a:off x="7400926" y="2814638"/>
            <a:ext cx="320675" cy="2333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32" name="Oval 47"/>
          <p:cNvSpPr>
            <a:spLocks noChangeArrowheads="1"/>
          </p:cNvSpPr>
          <p:nvPr/>
        </p:nvSpPr>
        <p:spPr bwMode="auto">
          <a:xfrm>
            <a:off x="6635751" y="3016250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>
                <a:latin typeface="Times New Roman" panose="02020603050405020304" pitchFamily="18" charset="0"/>
                <a:sym typeface="Symbol" panose="05050102010706020507" pitchFamily="18" charset="2"/>
              </a:rPr>
              <a:t>11</a:t>
            </a:r>
          </a:p>
        </p:txBody>
      </p:sp>
      <p:sp>
        <p:nvSpPr>
          <p:cNvPr id="21533" name="Oval 52"/>
          <p:cNvSpPr>
            <a:spLocks noChangeArrowheads="1"/>
          </p:cNvSpPr>
          <p:nvPr/>
        </p:nvSpPr>
        <p:spPr bwMode="auto">
          <a:xfrm>
            <a:off x="9277351" y="2562225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>
                <a:latin typeface="Times New Roman" panose="02020603050405020304" pitchFamily="18" charset="0"/>
                <a:sym typeface="Symbol" panose="05050102010706020507" pitchFamily="18" charset="2"/>
              </a:rPr>
              <a:t>23</a:t>
            </a:r>
          </a:p>
        </p:txBody>
      </p:sp>
      <p:sp>
        <p:nvSpPr>
          <p:cNvPr id="21534" name="Oval 53"/>
          <p:cNvSpPr>
            <a:spLocks noChangeArrowheads="1"/>
          </p:cNvSpPr>
          <p:nvPr/>
        </p:nvSpPr>
        <p:spPr bwMode="auto">
          <a:xfrm>
            <a:off x="9799638" y="3017838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>
                <a:latin typeface="Times New Roman" panose="02020603050405020304" pitchFamily="18" charset="0"/>
                <a:sym typeface="Symbol" panose="05050102010706020507" pitchFamily="18" charset="2"/>
              </a:rPr>
              <a:t>20</a:t>
            </a:r>
          </a:p>
        </p:txBody>
      </p:sp>
      <p:cxnSp>
        <p:nvCxnSpPr>
          <p:cNvPr id="21535" name="AutoShape 58"/>
          <p:cNvCxnSpPr>
            <a:cxnSpLocks noChangeShapeType="1"/>
            <a:stCxn id="21537" idx="7"/>
            <a:endCxn id="21533" idx="3"/>
          </p:cNvCxnSpPr>
          <p:nvPr/>
        </p:nvCxnSpPr>
        <p:spPr bwMode="auto">
          <a:xfrm flipV="1">
            <a:off x="8997951" y="2816226"/>
            <a:ext cx="320675" cy="2333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36" name="AutoShape 59"/>
          <p:cNvCxnSpPr>
            <a:cxnSpLocks noChangeShapeType="1"/>
            <a:stCxn id="21534" idx="1"/>
            <a:endCxn id="21533" idx="5"/>
          </p:cNvCxnSpPr>
          <p:nvPr/>
        </p:nvCxnSpPr>
        <p:spPr bwMode="auto">
          <a:xfrm flipH="1" flipV="1">
            <a:off x="9520239" y="2816226"/>
            <a:ext cx="320675" cy="2333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37" name="Oval 60"/>
          <p:cNvSpPr>
            <a:spLocks noChangeArrowheads="1"/>
          </p:cNvSpPr>
          <p:nvPr/>
        </p:nvSpPr>
        <p:spPr bwMode="auto">
          <a:xfrm>
            <a:off x="8755063" y="3017838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>
                <a:latin typeface="Times New Roman" panose="02020603050405020304" pitchFamily="18" charset="0"/>
                <a:sym typeface="Symbol" panose="05050102010706020507" pitchFamily="18" charset="2"/>
              </a:rPr>
              <a:t>27</a:t>
            </a:r>
          </a:p>
        </p:txBody>
      </p:sp>
      <p:sp>
        <p:nvSpPr>
          <p:cNvPr id="21538" name="Oval 65"/>
          <p:cNvSpPr>
            <a:spLocks noChangeArrowheads="1"/>
          </p:cNvSpPr>
          <p:nvPr/>
        </p:nvSpPr>
        <p:spPr bwMode="auto">
          <a:xfrm>
            <a:off x="3976688" y="4618038"/>
            <a:ext cx="285750" cy="284162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>
                <a:latin typeface="Times New Roman" panose="02020603050405020304" pitchFamily="18" charset="0"/>
                <a:sym typeface="Symbol" panose="05050102010706020507" pitchFamily="18" charset="2"/>
              </a:rPr>
              <a:t>4</a:t>
            </a:r>
          </a:p>
        </p:txBody>
      </p:sp>
      <p:cxnSp>
        <p:nvCxnSpPr>
          <p:cNvPr id="21539" name="AutoShape 66"/>
          <p:cNvCxnSpPr>
            <a:cxnSpLocks noChangeShapeType="1"/>
            <a:stCxn id="21538" idx="3"/>
            <a:endCxn id="21541" idx="7"/>
          </p:cNvCxnSpPr>
          <p:nvPr/>
        </p:nvCxnSpPr>
        <p:spPr bwMode="auto">
          <a:xfrm flipH="1">
            <a:off x="3160713" y="4875214"/>
            <a:ext cx="857250" cy="2301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40" name="AutoShape 67"/>
          <p:cNvCxnSpPr>
            <a:cxnSpLocks noChangeShapeType="1"/>
            <a:stCxn id="21546" idx="1"/>
            <a:endCxn id="21538" idx="5"/>
          </p:cNvCxnSpPr>
          <p:nvPr/>
        </p:nvCxnSpPr>
        <p:spPr bwMode="auto">
          <a:xfrm flipH="1" flipV="1">
            <a:off x="4221163" y="4875213"/>
            <a:ext cx="857250" cy="227012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41" name="Oval 68"/>
          <p:cNvSpPr>
            <a:spLocks noChangeArrowheads="1"/>
          </p:cNvSpPr>
          <p:nvPr/>
        </p:nvSpPr>
        <p:spPr bwMode="auto">
          <a:xfrm>
            <a:off x="2917826" y="5073650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>
                <a:latin typeface="Times New Roman" panose="02020603050405020304" pitchFamily="18" charset="0"/>
                <a:sym typeface="Symbol" panose="05050102010706020507" pitchFamily="18" charset="2"/>
              </a:rPr>
              <a:t>15</a:t>
            </a:r>
          </a:p>
        </p:txBody>
      </p:sp>
      <p:sp>
        <p:nvSpPr>
          <p:cNvPr id="21542" name="Oval 69"/>
          <p:cNvSpPr>
            <a:spLocks noChangeArrowheads="1"/>
          </p:cNvSpPr>
          <p:nvPr/>
        </p:nvSpPr>
        <p:spPr bwMode="auto">
          <a:xfrm>
            <a:off x="3440113" y="5529263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>
                <a:latin typeface="Times New Roman" panose="02020603050405020304" pitchFamily="18" charset="0"/>
                <a:sym typeface="Symbol" panose="05050102010706020507" pitchFamily="18" charset="2"/>
              </a:rPr>
              <a:t>25</a:t>
            </a:r>
          </a:p>
        </p:txBody>
      </p:sp>
      <p:cxnSp>
        <p:nvCxnSpPr>
          <p:cNvPr id="21543" name="AutoShape 74"/>
          <p:cNvCxnSpPr>
            <a:cxnSpLocks noChangeShapeType="1"/>
            <a:stCxn id="21545" idx="7"/>
            <a:endCxn id="21541" idx="3"/>
          </p:cNvCxnSpPr>
          <p:nvPr/>
        </p:nvCxnSpPr>
        <p:spPr bwMode="auto">
          <a:xfrm flipV="1">
            <a:off x="2638426" y="5327651"/>
            <a:ext cx="320675" cy="2333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44" name="AutoShape 75"/>
          <p:cNvCxnSpPr>
            <a:cxnSpLocks noChangeShapeType="1"/>
            <a:stCxn id="21542" idx="1"/>
            <a:endCxn id="21541" idx="5"/>
          </p:cNvCxnSpPr>
          <p:nvPr/>
        </p:nvCxnSpPr>
        <p:spPr bwMode="auto">
          <a:xfrm flipH="1" flipV="1">
            <a:off x="3160714" y="5327651"/>
            <a:ext cx="320675" cy="2333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45" name="Oval 76"/>
          <p:cNvSpPr>
            <a:spLocks noChangeArrowheads="1"/>
          </p:cNvSpPr>
          <p:nvPr/>
        </p:nvSpPr>
        <p:spPr bwMode="auto">
          <a:xfrm>
            <a:off x="2395538" y="5529263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>
                <a:latin typeface="Times New Roman" panose="02020603050405020304" pitchFamily="18" charset="0"/>
                <a:sym typeface="Symbol" panose="05050102010706020507" pitchFamily="18" charset="2"/>
              </a:rPr>
              <a:t>16</a:t>
            </a:r>
          </a:p>
        </p:txBody>
      </p:sp>
      <p:sp>
        <p:nvSpPr>
          <p:cNvPr id="21546" name="Oval 81"/>
          <p:cNvSpPr>
            <a:spLocks noChangeArrowheads="1"/>
          </p:cNvSpPr>
          <p:nvPr/>
        </p:nvSpPr>
        <p:spPr bwMode="auto">
          <a:xfrm>
            <a:off x="5037138" y="5075238"/>
            <a:ext cx="284162" cy="28575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>
                <a:latin typeface="Times New Roman" panose="02020603050405020304" pitchFamily="18" charset="0"/>
                <a:sym typeface="Symbol" panose="05050102010706020507" pitchFamily="18" charset="2"/>
              </a:rPr>
              <a:t>5</a:t>
            </a:r>
          </a:p>
        </p:txBody>
      </p:sp>
      <p:sp>
        <p:nvSpPr>
          <p:cNvPr id="21547" name="Oval 82"/>
          <p:cNvSpPr>
            <a:spLocks noChangeArrowheads="1"/>
          </p:cNvSpPr>
          <p:nvPr/>
        </p:nvSpPr>
        <p:spPr bwMode="auto">
          <a:xfrm>
            <a:off x="5559425" y="5530850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>
                <a:latin typeface="Times New Roman" panose="02020603050405020304" pitchFamily="18" charset="0"/>
                <a:sym typeface="Symbol" panose="05050102010706020507" pitchFamily="18" charset="2"/>
              </a:rPr>
              <a:t>12</a:t>
            </a:r>
          </a:p>
        </p:txBody>
      </p:sp>
      <p:cxnSp>
        <p:nvCxnSpPr>
          <p:cNvPr id="21548" name="AutoShape 87"/>
          <p:cNvCxnSpPr>
            <a:cxnSpLocks noChangeShapeType="1"/>
            <a:stCxn id="21550" idx="7"/>
            <a:endCxn id="21546" idx="3"/>
          </p:cNvCxnSpPr>
          <p:nvPr/>
        </p:nvCxnSpPr>
        <p:spPr bwMode="auto">
          <a:xfrm flipV="1">
            <a:off x="4757739" y="5334000"/>
            <a:ext cx="320675" cy="223838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49" name="AutoShape 88"/>
          <p:cNvCxnSpPr>
            <a:cxnSpLocks noChangeShapeType="1"/>
            <a:stCxn id="21547" idx="1"/>
            <a:endCxn id="21546" idx="5"/>
          </p:cNvCxnSpPr>
          <p:nvPr/>
        </p:nvCxnSpPr>
        <p:spPr bwMode="auto">
          <a:xfrm flipH="1" flipV="1">
            <a:off x="5280026" y="5334000"/>
            <a:ext cx="320675" cy="228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50" name="Oval 89"/>
          <p:cNvSpPr>
            <a:spLocks noChangeArrowheads="1"/>
          </p:cNvSpPr>
          <p:nvPr/>
        </p:nvSpPr>
        <p:spPr bwMode="auto">
          <a:xfrm>
            <a:off x="4514851" y="5530850"/>
            <a:ext cx="284163" cy="28575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7</a:t>
            </a:r>
          </a:p>
        </p:txBody>
      </p:sp>
      <p:sp>
        <p:nvSpPr>
          <p:cNvPr id="21551" name="Oval 94"/>
          <p:cNvSpPr>
            <a:spLocks noChangeArrowheads="1"/>
          </p:cNvSpPr>
          <p:nvPr/>
        </p:nvSpPr>
        <p:spPr bwMode="auto">
          <a:xfrm>
            <a:off x="6096000" y="4191001"/>
            <a:ext cx="287338" cy="28416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cxnSp>
        <p:nvCxnSpPr>
          <p:cNvPr id="21552" name="AutoShape 95"/>
          <p:cNvCxnSpPr>
            <a:cxnSpLocks noChangeShapeType="1"/>
            <a:stCxn id="21551" idx="5"/>
            <a:endCxn id="21554" idx="1"/>
          </p:cNvCxnSpPr>
          <p:nvPr/>
        </p:nvCxnSpPr>
        <p:spPr bwMode="auto">
          <a:xfrm>
            <a:off x="6340475" y="4433889"/>
            <a:ext cx="1917700" cy="212725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53" name="AutoShape 96"/>
          <p:cNvCxnSpPr>
            <a:cxnSpLocks noChangeShapeType="1"/>
            <a:stCxn id="21551" idx="3"/>
            <a:endCxn id="21538" idx="7"/>
          </p:cNvCxnSpPr>
          <p:nvPr/>
        </p:nvCxnSpPr>
        <p:spPr bwMode="auto">
          <a:xfrm flipH="1">
            <a:off x="4221163" y="4433889"/>
            <a:ext cx="1917700" cy="211137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54" name="Oval 97"/>
          <p:cNvSpPr>
            <a:spLocks noChangeArrowheads="1"/>
          </p:cNvSpPr>
          <p:nvPr/>
        </p:nvSpPr>
        <p:spPr bwMode="auto">
          <a:xfrm>
            <a:off x="8216900" y="4619626"/>
            <a:ext cx="285750" cy="284163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>
                <a:latin typeface="Times New Roman" panose="02020603050405020304" pitchFamily="18" charset="0"/>
                <a:sym typeface="Symbol" panose="05050102010706020507" pitchFamily="18" charset="2"/>
              </a:rPr>
              <a:t>6</a:t>
            </a:r>
          </a:p>
        </p:txBody>
      </p:sp>
      <p:cxnSp>
        <p:nvCxnSpPr>
          <p:cNvPr id="21555" name="AutoShape 98"/>
          <p:cNvCxnSpPr>
            <a:cxnSpLocks noChangeShapeType="1"/>
            <a:stCxn id="21554" idx="3"/>
            <a:endCxn id="21557" idx="7"/>
          </p:cNvCxnSpPr>
          <p:nvPr/>
        </p:nvCxnSpPr>
        <p:spPr bwMode="auto">
          <a:xfrm flipH="1">
            <a:off x="7400925" y="4876801"/>
            <a:ext cx="857250" cy="225425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56" name="AutoShape 99"/>
          <p:cNvCxnSpPr>
            <a:cxnSpLocks noChangeShapeType="1"/>
            <a:stCxn id="21562" idx="1"/>
            <a:endCxn id="21554" idx="5"/>
          </p:cNvCxnSpPr>
          <p:nvPr/>
        </p:nvCxnSpPr>
        <p:spPr bwMode="auto">
          <a:xfrm flipH="1" flipV="1">
            <a:off x="8461375" y="4876801"/>
            <a:ext cx="857250" cy="2317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57" name="Oval 100"/>
          <p:cNvSpPr>
            <a:spLocks noChangeArrowheads="1"/>
          </p:cNvSpPr>
          <p:nvPr/>
        </p:nvSpPr>
        <p:spPr bwMode="auto">
          <a:xfrm>
            <a:off x="7158038" y="5075238"/>
            <a:ext cx="284162" cy="28575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8</a:t>
            </a:r>
          </a:p>
        </p:txBody>
      </p:sp>
      <p:sp>
        <p:nvSpPr>
          <p:cNvPr id="21558" name="Oval 101"/>
          <p:cNvSpPr>
            <a:spLocks noChangeArrowheads="1"/>
          </p:cNvSpPr>
          <p:nvPr/>
        </p:nvSpPr>
        <p:spPr bwMode="auto">
          <a:xfrm>
            <a:off x="7680325" y="5530850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>
                <a:latin typeface="Times New Roman" panose="02020603050405020304" pitchFamily="18" charset="0"/>
                <a:sym typeface="Symbol" panose="05050102010706020507" pitchFamily="18" charset="2"/>
              </a:rPr>
              <a:t>9</a:t>
            </a:r>
          </a:p>
        </p:txBody>
      </p:sp>
      <p:cxnSp>
        <p:nvCxnSpPr>
          <p:cNvPr id="21559" name="AutoShape 106"/>
          <p:cNvCxnSpPr>
            <a:cxnSpLocks noChangeShapeType="1"/>
            <a:stCxn id="21561" idx="7"/>
            <a:endCxn id="21557" idx="3"/>
          </p:cNvCxnSpPr>
          <p:nvPr/>
        </p:nvCxnSpPr>
        <p:spPr bwMode="auto">
          <a:xfrm flipV="1">
            <a:off x="6878639" y="5334000"/>
            <a:ext cx="320675" cy="228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60" name="AutoShape 107"/>
          <p:cNvCxnSpPr>
            <a:cxnSpLocks noChangeShapeType="1"/>
            <a:stCxn id="21558" idx="1"/>
            <a:endCxn id="21557" idx="5"/>
          </p:cNvCxnSpPr>
          <p:nvPr/>
        </p:nvCxnSpPr>
        <p:spPr bwMode="auto">
          <a:xfrm flipH="1" flipV="1">
            <a:off x="7400926" y="5334000"/>
            <a:ext cx="320675" cy="228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61" name="Oval 108"/>
          <p:cNvSpPr>
            <a:spLocks noChangeArrowheads="1"/>
          </p:cNvSpPr>
          <p:nvPr/>
        </p:nvSpPr>
        <p:spPr bwMode="auto">
          <a:xfrm>
            <a:off x="6635751" y="5530850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>
                <a:latin typeface="Times New Roman" panose="02020603050405020304" pitchFamily="18" charset="0"/>
                <a:sym typeface="Symbol" panose="05050102010706020507" pitchFamily="18" charset="2"/>
              </a:rPr>
              <a:t>11</a:t>
            </a:r>
          </a:p>
        </p:txBody>
      </p:sp>
      <p:sp>
        <p:nvSpPr>
          <p:cNvPr id="21562" name="Oval 113"/>
          <p:cNvSpPr>
            <a:spLocks noChangeArrowheads="1"/>
          </p:cNvSpPr>
          <p:nvPr/>
        </p:nvSpPr>
        <p:spPr bwMode="auto">
          <a:xfrm>
            <a:off x="9277351" y="5076825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>
                <a:latin typeface="Times New Roman" panose="02020603050405020304" pitchFamily="18" charset="0"/>
                <a:sym typeface="Symbol" panose="05050102010706020507" pitchFamily="18" charset="2"/>
              </a:rPr>
              <a:t>23</a:t>
            </a:r>
          </a:p>
        </p:txBody>
      </p:sp>
      <p:sp>
        <p:nvSpPr>
          <p:cNvPr id="21563" name="Oval 114"/>
          <p:cNvSpPr>
            <a:spLocks noChangeArrowheads="1"/>
          </p:cNvSpPr>
          <p:nvPr/>
        </p:nvSpPr>
        <p:spPr bwMode="auto">
          <a:xfrm>
            <a:off x="9799638" y="5532438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>
                <a:latin typeface="Times New Roman" panose="02020603050405020304" pitchFamily="18" charset="0"/>
                <a:sym typeface="Symbol" panose="05050102010706020507" pitchFamily="18" charset="2"/>
              </a:rPr>
              <a:t>20</a:t>
            </a:r>
          </a:p>
        </p:txBody>
      </p:sp>
      <p:cxnSp>
        <p:nvCxnSpPr>
          <p:cNvPr id="21564" name="AutoShape 119"/>
          <p:cNvCxnSpPr>
            <a:cxnSpLocks noChangeShapeType="1"/>
            <a:stCxn id="21566" idx="7"/>
            <a:endCxn id="21562" idx="3"/>
          </p:cNvCxnSpPr>
          <p:nvPr/>
        </p:nvCxnSpPr>
        <p:spPr bwMode="auto">
          <a:xfrm flipV="1">
            <a:off x="8997951" y="5330826"/>
            <a:ext cx="320675" cy="2333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65" name="AutoShape 120"/>
          <p:cNvCxnSpPr>
            <a:cxnSpLocks noChangeShapeType="1"/>
            <a:stCxn id="21563" idx="1"/>
            <a:endCxn id="21562" idx="5"/>
          </p:cNvCxnSpPr>
          <p:nvPr/>
        </p:nvCxnSpPr>
        <p:spPr bwMode="auto">
          <a:xfrm flipH="1" flipV="1">
            <a:off x="9520239" y="5330826"/>
            <a:ext cx="320675" cy="2333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66" name="Oval 121"/>
          <p:cNvSpPr>
            <a:spLocks noChangeArrowheads="1"/>
          </p:cNvSpPr>
          <p:nvPr/>
        </p:nvSpPr>
        <p:spPr bwMode="auto">
          <a:xfrm>
            <a:off x="8755063" y="5532438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>
                <a:latin typeface="Times New Roman" panose="02020603050405020304" pitchFamily="18" charset="0"/>
                <a:sym typeface="Symbol" panose="05050102010706020507" pitchFamily="18" charset="2"/>
              </a:rPr>
              <a:t>27</a:t>
            </a:r>
          </a:p>
        </p:txBody>
      </p:sp>
    </p:spTree>
    <p:extLst>
      <p:ext uri="{BB962C8B-B14F-4D97-AF65-F5344CB8AC3E}">
        <p14:creationId xmlns:p14="http://schemas.microsoft.com/office/powerpoint/2010/main" val="3989229646"/>
      </p:ext>
    </p:extLst>
  </p:cSld>
  <p:clrMapOvr>
    <a:masterClrMapping/>
  </p:clrMapOvr>
  <p:transition spd="slow">
    <p:wip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Example (end)</a:t>
            </a:r>
          </a:p>
        </p:txBody>
      </p:sp>
      <p:sp>
        <p:nvSpPr>
          <p:cNvPr id="22533" name="Oval 64"/>
          <p:cNvSpPr>
            <a:spLocks noChangeArrowheads="1"/>
          </p:cNvSpPr>
          <p:nvPr/>
        </p:nvSpPr>
        <p:spPr bwMode="auto">
          <a:xfrm>
            <a:off x="3976688" y="2103438"/>
            <a:ext cx="285750" cy="28416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>
                <a:latin typeface="Times New Roman" panose="02020603050405020304" pitchFamily="18" charset="0"/>
                <a:sym typeface="Symbol" panose="05050102010706020507" pitchFamily="18" charset="2"/>
              </a:rPr>
              <a:t>4</a:t>
            </a:r>
          </a:p>
        </p:txBody>
      </p:sp>
      <p:cxnSp>
        <p:nvCxnSpPr>
          <p:cNvPr id="22534" name="AutoShape 65"/>
          <p:cNvCxnSpPr>
            <a:cxnSpLocks noChangeShapeType="1"/>
            <a:stCxn id="22533" idx="3"/>
            <a:endCxn id="22536" idx="7"/>
          </p:cNvCxnSpPr>
          <p:nvPr/>
        </p:nvCxnSpPr>
        <p:spPr bwMode="auto">
          <a:xfrm flipH="1">
            <a:off x="3160713" y="2355850"/>
            <a:ext cx="857250" cy="2349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35" name="AutoShape 66"/>
          <p:cNvCxnSpPr>
            <a:cxnSpLocks noChangeShapeType="1"/>
            <a:stCxn id="22541" idx="1"/>
            <a:endCxn id="22533" idx="5"/>
          </p:cNvCxnSpPr>
          <p:nvPr/>
        </p:nvCxnSpPr>
        <p:spPr bwMode="auto">
          <a:xfrm flipH="1" flipV="1">
            <a:off x="4221163" y="2355850"/>
            <a:ext cx="857250" cy="2365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36" name="Oval 67"/>
          <p:cNvSpPr>
            <a:spLocks noChangeArrowheads="1"/>
          </p:cNvSpPr>
          <p:nvPr/>
        </p:nvSpPr>
        <p:spPr bwMode="auto">
          <a:xfrm>
            <a:off x="2917826" y="2559050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>
                <a:latin typeface="Times New Roman" panose="02020603050405020304" pitchFamily="18" charset="0"/>
                <a:sym typeface="Symbol" panose="05050102010706020507" pitchFamily="18" charset="2"/>
              </a:rPr>
              <a:t>15</a:t>
            </a:r>
          </a:p>
        </p:txBody>
      </p:sp>
      <p:sp>
        <p:nvSpPr>
          <p:cNvPr id="22537" name="Oval 68"/>
          <p:cNvSpPr>
            <a:spLocks noChangeArrowheads="1"/>
          </p:cNvSpPr>
          <p:nvPr/>
        </p:nvSpPr>
        <p:spPr bwMode="auto">
          <a:xfrm>
            <a:off x="3440113" y="3014663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>
                <a:latin typeface="Times New Roman" panose="02020603050405020304" pitchFamily="18" charset="0"/>
                <a:sym typeface="Symbol" panose="05050102010706020507" pitchFamily="18" charset="2"/>
              </a:rPr>
              <a:t>25</a:t>
            </a:r>
          </a:p>
        </p:txBody>
      </p:sp>
      <p:cxnSp>
        <p:nvCxnSpPr>
          <p:cNvPr id="22538" name="AutoShape 73"/>
          <p:cNvCxnSpPr>
            <a:cxnSpLocks noChangeShapeType="1"/>
            <a:stCxn id="22540" idx="7"/>
            <a:endCxn id="22536" idx="3"/>
          </p:cNvCxnSpPr>
          <p:nvPr/>
        </p:nvCxnSpPr>
        <p:spPr bwMode="auto">
          <a:xfrm flipV="1">
            <a:off x="2638426" y="2813051"/>
            <a:ext cx="320675" cy="2333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39" name="AutoShape 74"/>
          <p:cNvCxnSpPr>
            <a:cxnSpLocks noChangeShapeType="1"/>
            <a:stCxn id="22537" idx="1"/>
            <a:endCxn id="22536" idx="5"/>
          </p:cNvCxnSpPr>
          <p:nvPr/>
        </p:nvCxnSpPr>
        <p:spPr bwMode="auto">
          <a:xfrm flipH="1" flipV="1">
            <a:off x="3160714" y="2813051"/>
            <a:ext cx="320675" cy="2333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40" name="Oval 75"/>
          <p:cNvSpPr>
            <a:spLocks noChangeArrowheads="1"/>
          </p:cNvSpPr>
          <p:nvPr/>
        </p:nvSpPr>
        <p:spPr bwMode="auto">
          <a:xfrm>
            <a:off x="2395538" y="3014663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>
                <a:latin typeface="Times New Roman" panose="02020603050405020304" pitchFamily="18" charset="0"/>
                <a:sym typeface="Symbol" panose="05050102010706020507" pitchFamily="18" charset="2"/>
              </a:rPr>
              <a:t>16</a:t>
            </a:r>
          </a:p>
        </p:txBody>
      </p:sp>
      <p:sp>
        <p:nvSpPr>
          <p:cNvPr id="22541" name="Oval 80"/>
          <p:cNvSpPr>
            <a:spLocks noChangeArrowheads="1"/>
          </p:cNvSpPr>
          <p:nvPr/>
        </p:nvSpPr>
        <p:spPr bwMode="auto">
          <a:xfrm>
            <a:off x="5037138" y="2560638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>
                <a:latin typeface="Times New Roman" panose="02020603050405020304" pitchFamily="18" charset="0"/>
                <a:sym typeface="Symbol" panose="05050102010706020507" pitchFamily="18" charset="2"/>
              </a:rPr>
              <a:t>5</a:t>
            </a:r>
          </a:p>
        </p:txBody>
      </p:sp>
      <p:sp>
        <p:nvSpPr>
          <p:cNvPr id="22542" name="Oval 81"/>
          <p:cNvSpPr>
            <a:spLocks noChangeArrowheads="1"/>
          </p:cNvSpPr>
          <p:nvPr/>
        </p:nvSpPr>
        <p:spPr bwMode="auto">
          <a:xfrm>
            <a:off x="5559425" y="3016250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>
                <a:latin typeface="Times New Roman" panose="02020603050405020304" pitchFamily="18" charset="0"/>
                <a:sym typeface="Symbol" panose="05050102010706020507" pitchFamily="18" charset="2"/>
              </a:rPr>
              <a:t>12</a:t>
            </a:r>
          </a:p>
        </p:txBody>
      </p:sp>
      <p:cxnSp>
        <p:nvCxnSpPr>
          <p:cNvPr id="22543" name="AutoShape 86"/>
          <p:cNvCxnSpPr>
            <a:cxnSpLocks noChangeShapeType="1"/>
            <a:stCxn id="22545" idx="7"/>
            <a:endCxn id="22541" idx="3"/>
          </p:cNvCxnSpPr>
          <p:nvPr/>
        </p:nvCxnSpPr>
        <p:spPr bwMode="auto">
          <a:xfrm flipV="1">
            <a:off x="4757739" y="2814638"/>
            <a:ext cx="320675" cy="2333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44" name="AutoShape 87"/>
          <p:cNvCxnSpPr>
            <a:cxnSpLocks noChangeShapeType="1"/>
            <a:stCxn id="22542" idx="1"/>
            <a:endCxn id="22541" idx="5"/>
          </p:cNvCxnSpPr>
          <p:nvPr/>
        </p:nvCxnSpPr>
        <p:spPr bwMode="auto">
          <a:xfrm flipH="1" flipV="1">
            <a:off x="5280026" y="2814638"/>
            <a:ext cx="320675" cy="2333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45" name="Oval 88"/>
          <p:cNvSpPr>
            <a:spLocks noChangeArrowheads="1"/>
          </p:cNvSpPr>
          <p:nvPr/>
        </p:nvSpPr>
        <p:spPr bwMode="auto">
          <a:xfrm>
            <a:off x="4514851" y="3016250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>
                <a:latin typeface="Times New Roman" panose="02020603050405020304" pitchFamily="18" charset="0"/>
                <a:sym typeface="Symbol" panose="05050102010706020507" pitchFamily="18" charset="2"/>
              </a:rPr>
              <a:t>7</a:t>
            </a:r>
          </a:p>
        </p:txBody>
      </p:sp>
      <p:sp>
        <p:nvSpPr>
          <p:cNvPr id="22546" name="Oval 93"/>
          <p:cNvSpPr>
            <a:spLocks noChangeArrowheads="1"/>
          </p:cNvSpPr>
          <p:nvPr/>
        </p:nvSpPr>
        <p:spPr bwMode="auto">
          <a:xfrm>
            <a:off x="6096000" y="1676401"/>
            <a:ext cx="287338" cy="284163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10</a:t>
            </a:r>
          </a:p>
        </p:txBody>
      </p:sp>
      <p:cxnSp>
        <p:nvCxnSpPr>
          <p:cNvPr id="22547" name="AutoShape 94"/>
          <p:cNvCxnSpPr>
            <a:cxnSpLocks noChangeShapeType="1"/>
            <a:stCxn id="22546" idx="5"/>
            <a:endCxn id="22549" idx="1"/>
          </p:cNvCxnSpPr>
          <p:nvPr/>
        </p:nvCxnSpPr>
        <p:spPr bwMode="auto">
          <a:xfrm>
            <a:off x="6340475" y="1933575"/>
            <a:ext cx="1917700" cy="2032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48" name="AutoShape 95"/>
          <p:cNvCxnSpPr>
            <a:cxnSpLocks noChangeShapeType="1"/>
            <a:stCxn id="22546" idx="3"/>
            <a:endCxn id="22533" idx="7"/>
          </p:cNvCxnSpPr>
          <p:nvPr/>
        </p:nvCxnSpPr>
        <p:spPr bwMode="auto">
          <a:xfrm flipH="1">
            <a:off x="4221163" y="1933576"/>
            <a:ext cx="1917700" cy="2016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49" name="Oval 96"/>
          <p:cNvSpPr>
            <a:spLocks noChangeArrowheads="1"/>
          </p:cNvSpPr>
          <p:nvPr/>
        </p:nvSpPr>
        <p:spPr bwMode="auto">
          <a:xfrm>
            <a:off x="8216900" y="2105026"/>
            <a:ext cx="285750" cy="2841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>
                <a:latin typeface="Times New Roman" panose="02020603050405020304" pitchFamily="18" charset="0"/>
                <a:sym typeface="Symbol" panose="05050102010706020507" pitchFamily="18" charset="2"/>
              </a:rPr>
              <a:t>6</a:t>
            </a:r>
          </a:p>
        </p:txBody>
      </p:sp>
      <p:cxnSp>
        <p:nvCxnSpPr>
          <p:cNvPr id="22550" name="AutoShape 97"/>
          <p:cNvCxnSpPr>
            <a:cxnSpLocks noChangeShapeType="1"/>
            <a:stCxn id="22549" idx="3"/>
            <a:endCxn id="22552" idx="7"/>
          </p:cNvCxnSpPr>
          <p:nvPr/>
        </p:nvCxnSpPr>
        <p:spPr bwMode="auto">
          <a:xfrm flipH="1">
            <a:off x="7400925" y="2357438"/>
            <a:ext cx="857250" cy="2349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51" name="AutoShape 98"/>
          <p:cNvCxnSpPr>
            <a:cxnSpLocks noChangeShapeType="1"/>
            <a:stCxn id="22557" idx="1"/>
            <a:endCxn id="22549" idx="5"/>
          </p:cNvCxnSpPr>
          <p:nvPr/>
        </p:nvCxnSpPr>
        <p:spPr bwMode="auto">
          <a:xfrm flipH="1" flipV="1">
            <a:off x="8461375" y="2357439"/>
            <a:ext cx="857250" cy="2365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52" name="Oval 99"/>
          <p:cNvSpPr>
            <a:spLocks noChangeArrowheads="1"/>
          </p:cNvSpPr>
          <p:nvPr/>
        </p:nvSpPr>
        <p:spPr bwMode="auto">
          <a:xfrm>
            <a:off x="7158038" y="2560638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>
                <a:latin typeface="Times New Roman" panose="02020603050405020304" pitchFamily="18" charset="0"/>
                <a:sym typeface="Symbol" panose="05050102010706020507" pitchFamily="18" charset="2"/>
              </a:rPr>
              <a:t>8</a:t>
            </a:r>
          </a:p>
        </p:txBody>
      </p:sp>
      <p:sp>
        <p:nvSpPr>
          <p:cNvPr id="22553" name="Oval 100"/>
          <p:cNvSpPr>
            <a:spLocks noChangeArrowheads="1"/>
          </p:cNvSpPr>
          <p:nvPr/>
        </p:nvSpPr>
        <p:spPr bwMode="auto">
          <a:xfrm>
            <a:off x="7680325" y="3016250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>
                <a:latin typeface="Times New Roman" panose="02020603050405020304" pitchFamily="18" charset="0"/>
                <a:sym typeface="Symbol" panose="05050102010706020507" pitchFamily="18" charset="2"/>
              </a:rPr>
              <a:t>9</a:t>
            </a:r>
          </a:p>
        </p:txBody>
      </p:sp>
      <p:cxnSp>
        <p:nvCxnSpPr>
          <p:cNvPr id="22554" name="AutoShape 105"/>
          <p:cNvCxnSpPr>
            <a:cxnSpLocks noChangeShapeType="1"/>
            <a:stCxn id="22556" idx="7"/>
            <a:endCxn id="22552" idx="3"/>
          </p:cNvCxnSpPr>
          <p:nvPr/>
        </p:nvCxnSpPr>
        <p:spPr bwMode="auto">
          <a:xfrm flipV="1">
            <a:off x="6878639" y="2814638"/>
            <a:ext cx="320675" cy="2333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55" name="AutoShape 106"/>
          <p:cNvCxnSpPr>
            <a:cxnSpLocks noChangeShapeType="1"/>
            <a:stCxn id="22553" idx="1"/>
            <a:endCxn id="22552" idx="5"/>
          </p:cNvCxnSpPr>
          <p:nvPr/>
        </p:nvCxnSpPr>
        <p:spPr bwMode="auto">
          <a:xfrm flipH="1" flipV="1">
            <a:off x="7400926" y="2814638"/>
            <a:ext cx="320675" cy="2333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56" name="Oval 107"/>
          <p:cNvSpPr>
            <a:spLocks noChangeArrowheads="1"/>
          </p:cNvSpPr>
          <p:nvPr/>
        </p:nvSpPr>
        <p:spPr bwMode="auto">
          <a:xfrm>
            <a:off x="6635751" y="3016250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>
                <a:latin typeface="Times New Roman" panose="02020603050405020304" pitchFamily="18" charset="0"/>
                <a:sym typeface="Symbol" panose="05050102010706020507" pitchFamily="18" charset="2"/>
              </a:rPr>
              <a:t>11</a:t>
            </a:r>
          </a:p>
        </p:txBody>
      </p:sp>
      <p:sp>
        <p:nvSpPr>
          <p:cNvPr id="22557" name="Oval 112"/>
          <p:cNvSpPr>
            <a:spLocks noChangeArrowheads="1"/>
          </p:cNvSpPr>
          <p:nvPr/>
        </p:nvSpPr>
        <p:spPr bwMode="auto">
          <a:xfrm>
            <a:off x="9277351" y="2562225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>
                <a:latin typeface="Times New Roman" panose="02020603050405020304" pitchFamily="18" charset="0"/>
                <a:sym typeface="Symbol" panose="05050102010706020507" pitchFamily="18" charset="2"/>
              </a:rPr>
              <a:t>23</a:t>
            </a:r>
          </a:p>
        </p:txBody>
      </p:sp>
      <p:sp>
        <p:nvSpPr>
          <p:cNvPr id="22558" name="Oval 113"/>
          <p:cNvSpPr>
            <a:spLocks noChangeArrowheads="1"/>
          </p:cNvSpPr>
          <p:nvPr/>
        </p:nvSpPr>
        <p:spPr bwMode="auto">
          <a:xfrm>
            <a:off x="9799638" y="3017838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>
                <a:latin typeface="Times New Roman" panose="02020603050405020304" pitchFamily="18" charset="0"/>
                <a:sym typeface="Symbol" panose="05050102010706020507" pitchFamily="18" charset="2"/>
              </a:rPr>
              <a:t>20</a:t>
            </a:r>
          </a:p>
        </p:txBody>
      </p:sp>
      <p:cxnSp>
        <p:nvCxnSpPr>
          <p:cNvPr id="22559" name="AutoShape 118"/>
          <p:cNvCxnSpPr>
            <a:cxnSpLocks noChangeShapeType="1"/>
            <a:stCxn id="22561" idx="7"/>
            <a:endCxn id="22557" idx="3"/>
          </p:cNvCxnSpPr>
          <p:nvPr/>
        </p:nvCxnSpPr>
        <p:spPr bwMode="auto">
          <a:xfrm flipV="1">
            <a:off x="8997951" y="2816226"/>
            <a:ext cx="320675" cy="2333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60" name="AutoShape 119"/>
          <p:cNvCxnSpPr>
            <a:cxnSpLocks noChangeShapeType="1"/>
            <a:stCxn id="22558" idx="1"/>
            <a:endCxn id="22557" idx="5"/>
          </p:cNvCxnSpPr>
          <p:nvPr/>
        </p:nvCxnSpPr>
        <p:spPr bwMode="auto">
          <a:xfrm flipH="1" flipV="1">
            <a:off x="9520239" y="2816226"/>
            <a:ext cx="320675" cy="2333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61" name="Oval 120"/>
          <p:cNvSpPr>
            <a:spLocks noChangeArrowheads="1"/>
          </p:cNvSpPr>
          <p:nvPr/>
        </p:nvSpPr>
        <p:spPr bwMode="auto">
          <a:xfrm>
            <a:off x="8755063" y="3017838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>
                <a:latin typeface="Times New Roman" panose="02020603050405020304" pitchFamily="18" charset="0"/>
                <a:sym typeface="Symbol" panose="05050102010706020507" pitchFamily="18" charset="2"/>
              </a:rPr>
              <a:t>27</a:t>
            </a:r>
          </a:p>
        </p:txBody>
      </p:sp>
      <p:sp>
        <p:nvSpPr>
          <p:cNvPr id="22562" name="Oval 125"/>
          <p:cNvSpPr>
            <a:spLocks noChangeArrowheads="1"/>
          </p:cNvSpPr>
          <p:nvPr/>
        </p:nvSpPr>
        <p:spPr bwMode="auto">
          <a:xfrm>
            <a:off x="3976688" y="4541838"/>
            <a:ext cx="285750" cy="284162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>
                <a:latin typeface="Times New Roman" panose="02020603050405020304" pitchFamily="18" charset="0"/>
                <a:sym typeface="Symbol" panose="05050102010706020507" pitchFamily="18" charset="2"/>
              </a:rPr>
              <a:t>5</a:t>
            </a:r>
          </a:p>
        </p:txBody>
      </p:sp>
      <p:cxnSp>
        <p:nvCxnSpPr>
          <p:cNvPr id="22563" name="AutoShape 126"/>
          <p:cNvCxnSpPr>
            <a:cxnSpLocks noChangeShapeType="1"/>
            <a:stCxn id="22562" idx="3"/>
            <a:endCxn id="22565" idx="7"/>
          </p:cNvCxnSpPr>
          <p:nvPr/>
        </p:nvCxnSpPr>
        <p:spPr bwMode="auto">
          <a:xfrm flipH="1">
            <a:off x="3160713" y="4799014"/>
            <a:ext cx="857250" cy="2301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64" name="AutoShape 127"/>
          <p:cNvCxnSpPr>
            <a:cxnSpLocks noChangeShapeType="1"/>
            <a:stCxn id="22570" idx="1"/>
            <a:endCxn id="22562" idx="5"/>
          </p:cNvCxnSpPr>
          <p:nvPr/>
        </p:nvCxnSpPr>
        <p:spPr bwMode="auto">
          <a:xfrm flipH="1" flipV="1">
            <a:off x="4221163" y="4799013"/>
            <a:ext cx="857250" cy="227012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65" name="Oval 128"/>
          <p:cNvSpPr>
            <a:spLocks noChangeArrowheads="1"/>
          </p:cNvSpPr>
          <p:nvPr/>
        </p:nvSpPr>
        <p:spPr bwMode="auto">
          <a:xfrm>
            <a:off x="2917826" y="4997450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>
                <a:latin typeface="Times New Roman" panose="02020603050405020304" pitchFamily="18" charset="0"/>
                <a:sym typeface="Symbol" panose="05050102010706020507" pitchFamily="18" charset="2"/>
              </a:rPr>
              <a:t>15</a:t>
            </a:r>
          </a:p>
        </p:txBody>
      </p:sp>
      <p:sp>
        <p:nvSpPr>
          <p:cNvPr id="22566" name="Oval 129"/>
          <p:cNvSpPr>
            <a:spLocks noChangeArrowheads="1"/>
          </p:cNvSpPr>
          <p:nvPr/>
        </p:nvSpPr>
        <p:spPr bwMode="auto">
          <a:xfrm>
            <a:off x="3440113" y="5453063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>
                <a:latin typeface="Times New Roman" panose="02020603050405020304" pitchFamily="18" charset="0"/>
                <a:sym typeface="Symbol" panose="05050102010706020507" pitchFamily="18" charset="2"/>
              </a:rPr>
              <a:t>25</a:t>
            </a:r>
          </a:p>
        </p:txBody>
      </p:sp>
      <p:cxnSp>
        <p:nvCxnSpPr>
          <p:cNvPr id="22567" name="AutoShape 134"/>
          <p:cNvCxnSpPr>
            <a:cxnSpLocks noChangeShapeType="1"/>
            <a:stCxn id="22569" idx="7"/>
            <a:endCxn id="22565" idx="3"/>
          </p:cNvCxnSpPr>
          <p:nvPr/>
        </p:nvCxnSpPr>
        <p:spPr bwMode="auto">
          <a:xfrm flipV="1">
            <a:off x="2638426" y="5251451"/>
            <a:ext cx="320675" cy="2333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68" name="AutoShape 135"/>
          <p:cNvCxnSpPr>
            <a:cxnSpLocks noChangeShapeType="1"/>
            <a:stCxn id="22566" idx="1"/>
            <a:endCxn id="22565" idx="5"/>
          </p:cNvCxnSpPr>
          <p:nvPr/>
        </p:nvCxnSpPr>
        <p:spPr bwMode="auto">
          <a:xfrm flipH="1" flipV="1">
            <a:off x="3160714" y="5251451"/>
            <a:ext cx="320675" cy="2333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69" name="Oval 136"/>
          <p:cNvSpPr>
            <a:spLocks noChangeArrowheads="1"/>
          </p:cNvSpPr>
          <p:nvPr/>
        </p:nvSpPr>
        <p:spPr bwMode="auto">
          <a:xfrm>
            <a:off x="2395538" y="5453063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>
                <a:latin typeface="Times New Roman" panose="02020603050405020304" pitchFamily="18" charset="0"/>
                <a:sym typeface="Symbol" panose="05050102010706020507" pitchFamily="18" charset="2"/>
              </a:rPr>
              <a:t>16</a:t>
            </a:r>
          </a:p>
        </p:txBody>
      </p:sp>
      <p:sp>
        <p:nvSpPr>
          <p:cNvPr id="22570" name="Oval 141"/>
          <p:cNvSpPr>
            <a:spLocks noChangeArrowheads="1"/>
          </p:cNvSpPr>
          <p:nvPr/>
        </p:nvSpPr>
        <p:spPr bwMode="auto">
          <a:xfrm>
            <a:off x="5037138" y="4999038"/>
            <a:ext cx="284162" cy="28575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>
                <a:latin typeface="Times New Roman" panose="02020603050405020304" pitchFamily="18" charset="0"/>
                <a:sym typeface="Symbol" panose="05050102010706020507" pitchFamily="18" charset="2"/>
              </a:rPr>
              <a:t>7</a:t>
            </a:r>
          </a:p>
        </p:txBody>
      </p:sp>
      <p:sp>
        <p:nvSpPr>
          <p:cNvPr id="22571" name="Oval 142"/>
          <p:cNvSpPr>
            <a:spLocks noChangeArrowheads="1"/>
          </p:cNvSpPr>
          <p:nvPr/>
        </p:nvSpPr>
        <p:spPr bwMode="auto">
          <a:xfrm>
            <a:off x="5559425" y="5454650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>
                <a:latin typeface="Times New Roman" panose="02020603050405020304" pitchFamily="18" charset="0"/>
                <a:sym typeface="Symbol" panose="05050102010706020507" pitchFamily="18" charset="2"/>
              </a:rPr>
              <a:t>12</a:t>
            </a:r>
          </a:p>
        </p:txBody>
      </p:sp>
      <p:cxnSp>
        <p:nvCxnSpPr>
          <p:cNvPr id="22572" name="AutoShape 147"/>
          <p:cNvCxnSpPr>
            <a:cxnSpLocks noChangeShapeType="1"/>
            <a:stCxn id="22574" idx="7"/>
            <a:endCxn id="22570" idx="3"/>
          </p:cNvCxnSpPr>
          <p:nvPr/>
        </p:nvCxnSpPr>
        <p:spPr bwMode="auto">
          <a:xfrm flipV="1">
            <a:off x="4757739" y="5257800"/>
            <a:ext cx="320675" cy="223838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73" name="AutoShape 148"/>
          <p:cNvCxnSpPr>
            <a:cxnSpLocks noChangeShapeType="1"/>
            <a:stCxn id="22571" idx="1"/>
            <a:endCxn id="22570" idx="5"/>
          </p:cNvCxnSpPr>
          <p:nvPr/>
        </p:nvCxnSpPr>
        <p:spPr bwMode="auto">
          <a:xfrm flipH="1" flipV="1">
            <a:off x="5280026" y="5257800"/>
            <a:ext cx="320675" cy="228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74" name="Oval 149"/>
          <p:cNvSpPr>
            <a:spLocks noChangeArrowheads="1"/>
          </p:cNvSpPr>
          <p:nvPr/>
        </p:nvSpPr>
        <p:spPr bwMode="auto">
          <a:xfrm>
            <a:off x="4514851" y="5454650"/>
            <a:ext cx="284163" cy="28575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10</a:t>
            </a:r>
          </a:p>
        </p:txBody>
      </p:sp>
      <p:sp>
        <p:nvSpPr>
          <p:cNvPr id="22575" name="Oval 154"/>
          <p:cNvSpPr>
            <a:spLocks noChangeArrowheads="1"/>
          </p:cNvSpPr>
          <p:nvPr/>
        </p:nvSpPr>
        <p:spPr bwMode="auto">
          <a:xfrm>
            <a:off x="6096000" y="4114801"/>
            <a:ext cx="287338" cy="284163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>
                <a:latin typeface="Times New Roman" panose="02020603050405020304" pitchFamily="18" charset="0"/>
                <a:sym typeface="Symbol" panose="05050102010706020507" pitchFamily="18" charset="2"/>
              </a:rPr>
              <a:t>4</a:t>
            </a:r>
          </a:p>
        </p:txBody>
      </p:sp>
      <p:cxnSp>
        <p:nvCxnSpPr>
          <p:cNvPr id="22576" name="AutoShape 155"/>
          <p:cNvCxnSpPr>
            <a:cxnSpLocks noChangeShapeType="1"/>
            <a:stCxn id="22575" idx="5"/>
            <a:endCxn id="22578" idx="1"/>
          </p:cNvCxnSpPr>
          <p:nvPr/>
        </p:nvCxnSpPr>
        <p:spPr bwMode="auto">
          <a:xfrm>
            <a:off x="6340475" y="4371975"/>
            <a:ext cx="1917700" cy="2032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77" name="AutoShape 156"/>
          <p:cNvCxnSpPr>
            <a:cxnSpLocks noChangeShapeType="1"/>
            <a:stCxn id="22575" idx="3"/>
            <a:endCxn id="22562" idx="7"/>
          </p:cNvCxnSpPr>
          <p:nvPr/>
        </p:nvCxnSpPr>
        <p:spPr bwMode="auto">
          <a:xfrm flipH="1">
            <a:off x="4221163" y="4371975"/>
            <a:ext cx="1917700" cy="1968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78" name="Oval 157"/>
          <p:cNvSpPr>
            <a:spLocks noChangeArrowheads="1"/>
          </p:cNvSpPr>
          <p:nvPr/>
        </p:nvSpPr>
        <p:spPr bwMode="auto">
          <a:xfrm>
            <a:off x="8216900" y="4543426"/>
            <a:ext cx="285750" cy="2841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>
                <a:latin typeface="Times New Roman" panose="02020603050405020304" pitchFamily="18" charset="0"/>
                <a:sym typeface="Symbol" panose="05050102010706020507" pitchFamily="18" charset="2"/>
              </a:rPr>
              <a:t>6</a:t>
            </a:r>
          </a:p>
        </p:txBody>
      </p:sp>
      <p:cxnSp>
        <p:nvCxnSpPr>
          <p:cNvPr id="22579" name="AutoShape 158"/>
          <p:cNvCxnSpPr>
            <a:cxnSpLocks noChangeShapeType="1"/>
            <a:stCxn id="22578" idx="3"/>
            <a:endCxn id="22581" idx="7"/>
          </p:cNvCxnSpPr>
          <p:nvPr/>
        </p:nvCxnSpPr>
        <p:spPr bwMode="auto">
          <a:xfrm flipH="1">
            <a:off x="7400925" y="4795838"/>
            <a:ext cx="857250" cy="2349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80" name="AutoShape 159"/>
          <p:cNvCxnSpPr>
            <a:cxnSpLocks noChangeShapeType="1"/>
            <a:stCxn id="22586" idx="1"/>
            <a:endCxn id="22578" idx="5"/>
          </p:cNvCxnSpPr>
          <p:nvPr/>
        </p:nvCxnSpPr>
        <p:spPr bwMode="auto">
          <a:xfrm flipH="1" flipV="1">
            <a:off x="8461375" y="4795839"/>
            <a:ext cx="857250" cy="2365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81" name="Oval 160"/>
          <p:cNvSpPr>
            <a:spLocks noChangeArrowheads="1"/>
          </p:cNvSpPr>
          <p:nvPr/>
        </p:nvSpPr>
        <p:spPr bwMode="auto">
          <a:xfrm>
            <a:off x="7158038" y="4999038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>
                <a:latin typeface="Times New Roman" panose="02020603050405020304" pitchFamily="18" charset="0"/>
                <a:sym typeface="Symbol" panose="05050102010706020507" pitchFamily="18" charset="2"/>
              </a:rPr>
              <a:t>8</a:t>
            </a:r>
          </a:p>
        </p:txBody>
      </p:sp>
      <p:sp>
        <p:nvSpPr>
          <p:cNvPr id="22582" name="Oval 161"/>
          <p:cNvSpPr>
            <a:spLocks noChangeArrowheads="1"/>
          </p:cNvSpPr>
          <p:nvPr/>
        </p:nvSpPr>
        <p:spPr bwMode="auto">
          <a:xfrm>
            <a:off x="7680325" y="5454650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>
                <a:latin typeface="Times New Roman" panose="02020603050405020304" pitchFamily="18" charset="0"/>
                <a:sym typeface="Symbol" panose="05050102010706020507" pitchFamily="18" charset="2"/>
              </a:rPr>
              <a:t>9</a:t>
            </a:r>
          </a:p>
        </p:txBody>
      </p:sp>
      <p:cxnSp>
        <p:nvCxnSpPr>
          <p:cNvPr id="22583" name="AutoShape 166"/>
          <p:cNvCxnSpPr>
            <a:cxnSpLocks noChangeShapeType="1"/>
            <a:stCxn id="22585" idx="7"/>
            <a:endCxn id="22581" idx="3"/>
          </p:cNvCxnSpPr>
          <p:nvPr/>
        </p:nvCxnSpPr>
        <p:spPr bwMode="auto">
          <a:xfrm flipV="1">
            <a:off x="6878639" y="5253038"/>
            <a:ext cx="320675" cy="2333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84" name="AutoShape 167"/>
          <p:cNvCxnSpPr>
            <a:cxnSpLocks noChangeShapeType="1"/>
            <a:stCxn id="22582" idx="1"/>
            <a:endCxn id="22581" idx="5"/>
          </p:cNvCxnSpPr>
          <p:nvPr/>
        </p:nvCxnSpPr>
        <p:spPr bwMode="auto">
          <a:xfrm flipH="1" flipV="1">
            <a:off x="7400926" y="5253038"/>
            <a:ext cx="320675" cy="2333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85" name="Oval 168"/>
          <p:cNvSpPr>
            <a:spLocks noChangeArrowheads="1"/>
          </p:cNvSpPr>
          <p:nvPr/>
        </p:nvSpPr>
        <p:spPr bwMode="auto">
          <a:xfrm>
            <a:off x="6635751" y="5454650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>
                <a:latin typeface="Times New Roman" panose="02020603050405020304" pitchFamily="18" charset="0"/>
                <a:sym typeface="Symbol" panose="05050102010706020507" pitchFamily="18" charset="2"/>
              </a:rPr>
              <a:t>11</a:t>
            </a:r>
          </a:p>
        </p:txBody>
      </p:sp>
      <p:sp>
        <p:nvSpPr>
          <p:cNvPr id="22586" name="Oval 173"/>
          <p:cNvSpPr>
            <a:spLocks noChangeArrowheads="1"/>
          </p:cNvSpPr>
          <p:nvPr/>
        </p:nvSpPr>
        <p:spPr bwMode="auto">
          <a:xfrm>
            <a:off x="9277351" y="5000625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>
                <a:latin typeface="Times New Roman" panose="02020603050405020304" pitchFamily="18" charset="0"/>
                <a:sym typeface="Symbol" panose="05050102010706020507" pitchFamily="18" charset="2"/>
              </a:rPr>
              <a:t>23</a:t>
            </a:r>
          </a:p>
        </p:txBody>
      </p:sp>
      <p:sp>
        <p:nvSpPr>
          <p:cNvPr id="22587" name="Oval 174"/>
          <p:cNvSpPr>
            <a:spLocks noChangeArrowheads="1"/>
          </p:cNvSpPr>
          <p:nvPr/>
        </p:nvSpPr>
        <p:spPr bwMode="auto">
          <a:xfrm>
            <a:off x="9799638" y="5456238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>
                <a:latin typeface="Times New Roman" panose="02020603050405020304" pitchFamily="18" charset="0"/>
                <a:sym typeface="Symbol" panose="05050102010706020507" pitchFamily="18" charset="2"/>
              </a:rPr>
              <a:t>20</a:t>
            </a:r>
          </a:p>
        </p:txBody>
      </p:sp>
      <p:cxnSp>
        <p:nvCxnSpPr>
          <p:cNvPr id="22588" name="AutoShape 179"/>
          <p:cNvCxnSpPr>
            <a:cxnSpLocks noChangeShapeType="1"/>
            <a:stCxn id="22590" idx="7"/>
            <a:endCxn id="22586" idx="3"/>
          </p:cNvCxnSpPr>
          <p:nvPr/>
        </p:nvCxnSpPr>
        <p:spPr bwMode="auto">
          <a:xfrm flipV="1">
            <a:off x="8997951" y="5254626"/>
            <a:ext cx="320675" cy="2333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89" name="AutoShape 180"/>
          <p:cNvCxnSpPr>
            <a:cxnSpLocks noChangeShapeType="1"/>
            <a:stCxn id="22587" idx="1"/>
            <a:endCxn id="22586" idx="5"/>
          </p:cNvCxnSpPr>
          <p:nvPr/>
        </p:nvCxnSpPr>
        <p:spPr bwMode="auto">
          <a:xfrm flipH="1" flipV="1">
            <a:off x="9520239" y="5254626"/>
            <a:ext cx="320675" cy="2333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90" name="Oval 181"/>
          <p:cNvSpPr>
            <a:spLocks noChangeArrowheads="1"/>
          </p:cNvSpPr>
          <p:nvPr/>
        </p:nvSpPr>
        <p:spPr bwMode="auto">
          <a:xfrm>
            <a:off x="8755063" y="5456238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>
                <a:latin typeface="Times New Roman" panose="02020603050405020304" pitchFamily="18" charset="0"/>
                <a:sym typeface="Symbol" panose="05050102010706020507" pitchFamily="18" charset="2"/>
              </a:rPr>
              <a:t>27</a:t>
            </a:r>
          </a:p>
        </p:txBody>
      </p:sp>
    </p:spTree>
    <p:extLst>
      <p:ext uri="{BB962C8B-B14F-4D97-AF65-F5344CB8AC3E}">
        <p14:creationId xmlns:p14="http://schemas.microsoft.com/office/powerpoint/2010/main" val="3902353963"/>
      </p:ext>
    </p:extLst>
  </p:cSld>
  <p:clrMapOvr>
    <a:masterClrMapping/>
  </p:clrMapOvr>
  <p:transition spd="slow">
    <p:wip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Analysis</a:t>
            </a:r>
          </a:p>
        </p:txBody>
      </p:sp>
      <p:sp>
        <p:nvSpPr>
          <p:cNvPr id="512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lv-LV" sz="2000" dirty="0" smtClean="0"/>
              <a:t>Since </a:t>
            </a:r>
            <a:r>
              <a:rPr lang="en-US" altLang="lv-LV" sz="2000" dirty="0"/>
              <a:t>each node is traversed by at most two proxy paths, the total number of nodes of the proxy paths is </a:t>
            </a:r>
            <a:r>
              <a:rPr lang="en-US" altLang="lv-LV" sz="2000" b="1" i="1" dirty="0">
                <a:latin typeface="Times New Roman" panose="02020603050405020304" pitchFamily="18" charset="0"/>
              </a:rPr>
              <a:t>O</a:t>
            </a:r>
            <a:r>
              <a:rPr lang="en-US" altLang="lv-LV" sz="2000" dirty="0">
                <a:latin typeface="Times New Roman" panose="02020603050405020304" pitchFamily="18" charset="0"/>
              </a:rPr>
              <a:t>(</a:t>
            </a:r>
            <a:r>
              <a:rPr lang="en-US" altLang="lv-LV" sz="2000" b="1" i="1" dirty="0">
                <a:latin typeface="Times New Roman" panose="02020603050405020304" pitchFamily="18" charset="0"/>
              </a:rPr>
              <a:t>n</a:t>
            </a:r>
            <a:r>
              <a:rPr lang="en-US" altLang="lv-LV" sz="2000" dirty="0">
                <a:latin typeface="Times New Roman" panose="02020603050405020304" pitchFamily="18" charset="0"/>
              </a:rPr>
              <a:t>)</a:t>
            </a:r>
            <a:r>
              <a:rPr lang="en-US" altLang="lv-LV" sz="2000" dirty="0"/>
              <a:t> </a:t>
            </a:r>
          </a:p>
          <a:p>
            <a:pPr eaLnBrk="1" hangingPunct="1"/>
            <a:r>
              <a:rPr lang="en-US" altLang="lv-LV" sz="2000" dirty="0"/>
              <a:t>Thus, bottom-up heap construction runs in </a:t>
            </a:r>
            <a:r>
              <a:rPr lang="en-US" altLang="lv-LV" sz="2000" b="1" i="1" dirty="0">
                <a:latin typeface="Times New Roman" panose="02020603050405020304" pitchFamily="18" charset="0"/>
              </a:rPr>
              <a:t>O</a:t>
            </a:r>
            <a:r>
              <a:rPr lang="en-US" altLang="lv-LV" sz="2000" dirty="0">
                <a:latin typeface="Times New Roman" panose="02020603050405020304" pitchFamily="18" charset="0"/>
              </a:rPr>
              <a:t>(</a:t>
            </a:r>
            <a:r>
              <a:rPr lang="en-US" altLang="lv-LV" sz="2000" b="1" i="1" dirty="0">
                <a:latin typeface="Times New Roman" panose="02020603050405020304" pitchFamily="18" charset="0"/>
              </a:rPr>
              <a:t>n</a:t>
            </a:r>
            <a:r>
              <a:rPr lang="en-US" altLang="lv-LV" sz="2000" dirty="0">
                <a:latin typeface="Times New Roman" panose="02020603050405020304" pitchFamily="18" charset="0"/>
              </a:rPr>
              <a:t>) </a:t>
            </a:r>
            <a:r>
              <a:rPr lang="en-US" altLang="lv-LV" sz="2000" dirty="0"/>
              <a:t>time </a:t>
            </a:r>
          </a:p>
          <a:p>
            <a:pPr eaLnBrk="1" hangingPunct="1"/>
            <a:r>
              <a:rPr lang="en-US" altLang="lv-LV" sz="2000" dirty="0"/>
              <a:t>Bottom-up heap construction is faster than </a:t>
            </a:r>
            <a:r>
              <a:rPr lang="en-US" altLang="lv-LV" sz="2000" b="1" i="1" dirty="0">
                <a:latin typeface="Times New Roman" panose="02020603050405020304" pitchFamily="18" charset="0"/>
              </a:rPr>
              <a:t>n</a:t>
            </a:r>
            <a:r>
              <a:rPr lang="en-US" altLang="lv-LV" sz="2000" dirty="0"/>
              <a:t> successive insertions and speeds up the first phase of heap-sort</a:t>
            </a:r>
          </a:p>
        </p:txBody>
      </p:sp>
      <p:cxnSp>
        <p:nvCxnSpPr>
          <p:cNvPr id="5125" name="AutoShape 35"/>
          <p:cNvCxnSpPr>
            <a:cxnSpLocks noChangeShapeType="1"/>
            <a:stCxn id="5164" idx="3"/>
            <a:endCxn id="5157" idx="7"/>
          </p:cNvCxnSpPr>
          <p:nvPr/>
        </p:nvCxnSpPr>
        <p:spPr bwMode="auto">
          <a:xfrm flipH="1">
            <a:off x="4221163" y="4518026"/>
            <a:ext cx="1917700" cy="2063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8" name="AutoShape 5"/>
          <p:cNvCxnSpPr>
            <a:cxnSpLocks noChangeShapeType="1"/>
            <a:stCxn id="5157" idx="3"/>
            <a:endCxn id="5158" idx="7"/>
          </p:cNvCxnSpPr>
          <p:nvPr/>
        </p:nvCxnSpPr>
        <p:spPr bwMode="auto">
          <a:xfrm flipH="1">
            <a:off x="3160713" y="4945063"/>
            <a:ext cx="857250" cy="2349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9" name="AutoShape 6"/>
          <p:cNvCxnSpPr>
            <a:cxnSpLocks noChangeShapeType="1"/>
            <a:stCxn id="5161" idx="1"/>
            <a:endCxn id="5157" idx="5"/>
          </p:cNvCxnSpPr>
          <p:nvPr/>
        </p:nvCxnSpPr>
        <p:spPr bwMode="auto">
          <a:xfrm flipH="1" flipV="1">
            <a:off x="4221163" y="4945064"/>
            <a:ext cx="857250" cy="2365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0" name="AutoShape 11"/>
          <p:cNvCxnSpPr>
            <a:cxnSpLocks noChangeShapeType="1"/>
            <a:endCxn id="5159" idx="5"/>
          </p:cNvCxnSpPr>
          <p:nvPr/>
        </p:nvCxnSpPr>
        <p:spPr bwMode="auto">
          <a:xfrm flipH="1" flipV="1">
            <a:off x="3684589" y="5857875"/>
            <a:ext cx="160337" cy="2492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1" name="AutoShape 12"/>
          <p:cNvCxnSpPr>
            <a:cxnSpLocks noChangeShapeType="1"/>
            <a:endCxn id="5159" idx="3"/>
          </p:cNvCxnSpPr>
          <p:nvPr/>
        </p:nvCxnSpPr>
        <p:spPr bwMode="auto">
          <a:xfrm flipV="1">
            <a:off x="3324226" y="5857875"/>
            <a:ext cx="157163" cy="2492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2" name="AutoShape 13"/>
          <p:cNvCxnSpPr>
            <a:cxnSpLocks noChangeShapeType="1"/>
            <a:stCxn id="5160" idx="7"/>
            <a:endCxn id="5158" idx="3"/>
          </p:cNvCxnSpPr>
          <p:nvPr/>
        </p:nvCxnSpPr>
        <p:spPr bwMode="auto">
          <a:xfrm flipV="1">
            <a:off x="2638426" y="5402263"/>
            <a:ext cx="320675" cy="2333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3" name="AutoShape 14"/>
          <p:cNvCxnSpPr>
            <a:cxnSpLocks noChangeShapeType="1"/>
            <a:stCxn id="5159" idx="1"/>
            <a:endCxn id="5158" idx="5"/>
          </p:cNvCxnSpPr>
          <p:nvPr/>
        </p:nvCxnSpPr>
        <p:spPr bwMode="auto">
          <a:xfrm flipH="1" flipV="1">
            <a:off x="3160714" y="5402263"/>
            <a:ext cx="320675" cy="2333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4" name="AutoShape 18"/>
          <p:cNvCxnSpPr>
            <a:cxnSpLocks noChangeShapeType="1"/>
            <a:endCxn id="5160" idx="5"/>
          </p:cNvCxnSpPr>
          <p:nvPr/>
        </p:nvCxnSpPr>
        <p:spPr bwMode="auto">
          <a:xfrm flipH="1" flipV="1">
            <a:off x="2638425" y="5857875"/>
            <a:ext cx="160338" cy="2492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5" name="AutoShape 19"/>
          <p:cNvCxnSpPr>
            <a:cxnSpLocks noChangeShapeType="1"/>
            <a:endCxn id="5160" idx="3"/>
          </p:cNvCxnSpPr>
          <p:nvPr/>
        </p:nvCxnSpPr>
        <p:spPr bwMode="auto">
          <a:xfrm flipV="1">
            <a:off x="2276475" y="5857875"/>
            <a:ext cx="160338" cy="2492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6" name="AutoShape 24"/>
          <p:cNvCxnSpPr>
            <a:cxnSpLocks noChangeShapeType="1"/>
            <a:endCxn id="5162" idx="5"/>
          </p:cNvCxnSpPr>
          <p:nvPr/>
        </p:nvCxnSpPr>
        <p:spPr bwMode="auto">
          <a:xfrm flipH="1" flipV="1">
            <a:off x="5803900" y="5859464"/>
            <a:ext cx="160338" cy="2492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7" name="AutoShape 25"/>
          <p:cNvCxnSpPr>
            <a:cxnSpLocks noChangeShapeType="1"/>
            <a:endCxn id="5162" idx="3"/>
          </p:cNvCxnSpPr>
          <p:nvPr/>
        </p:nvCxnSpPr>
        <p:spPr bwMode="auto">
          <a:xfrm flipV="1">
            <a:off x="5443538" y="5859464"/>
            <a:ext cx="157162" cy="2492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8" name="AutoShape 26"/>
          <p:cNvCxnSpPr>
            <a:cxnSpLocks noChangeShapeType="1"/>
            <a:stCxn id="5163" idx="7"/>
            <a:endCxn id="5161" idx="3"/>
          </p:cNvCxnSpPr>
          <p:nvPr/>
        </p:nvCxnSpPr>
        <p:spPr bwMode="auto">
          <a:xfrm flipV="1">
            <a:off x="4757739" y="5403851"/>
            <a:ext cx="320675" cy="2333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9" name="AutoShape 27"/>
          <p:cNvCxnSpPr>
            <a:cxnSpLocks noChangeShapeType="1"/>
            <a:stCxn id="5162" idx="1"/>
            <a:endCxn id="5161" idx="5"/>
          </p:cNvCxnSpPr>
          <p:nvPr/>
        </p:nvCxnSpPr>
        <p:spPr bwMode="auto">
          <a:xfrm flipH="1" flipV="1">
            <a:off x="5280026" y="5403851"/>
            <a:ext cx="320675" cy="2333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40" name="AutoShape 31"/>
          <p:cNvCxnSpPr>
            <a:cxnSpLocks noChangeShapeType="1"/>
            <a:endCxn id="5163" idx="5"/>
          </p:cNvCxnSpPr>
          <p:nvPr/>
        </p:nvCxnSpPr>
        <p:spPr bwMode="auto">
          <a:xfrm flipH="1" flipV="1">
            <a:off x="4757739" y="5859464"/>
            <a:ext cx="160337" cy="2492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41" name="AutoShape 32"/>
          <p:cNvCxnSpPr>
            <a:cxnSpLocks noChangeShapeType="1"/>
            <a:endCxn id="5163" idx="3"/>
          </p:cNvCxnSpPr>
          <p:nvPr/>
        </p:nvCxnSpPr>
        <p:spPr bwMode="auto">
          <a:xfrm flipV="1">
            <a:off x="4395789" y="5859464"/>
            <a:ext cx="160337" cy="2492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42" name="AutoShape 34"/>
          <p:cNvCxnSpPr>
            <a:cxnSpLocks noChangeShapeType="1"/>
            <a:stCxn id="5164" idx="5"/>
            <a:endCxn id="5165" idx="1"/>
          </p:cNvCxnSpPr>
          <p:nvPr/>
        </p:nvCxnSpPr>
        <p:spPr bwMode="auto">
          <a:xfrm>
            <a:off x="6340475" y="4518026"/>
            <a:ext cx="1917700" cy="2079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43" name="AutoShape 37"/>
          <p:cNvCxnSpPr>
            <a:cxnSpLocks noChangeShapeType="1"/>
            <a:stCxn id="5165" idx="3"/>
            <a:endCxn id="5166" idx="7"/>
          </p:cNvCxnSpPr>
          <p:nvPr/>
        </p:nvCxnSpPr>
        <p:spPr bwMode="auto">
          <a:xfrm flipH="1">
            <a:off x="7400925" y="4946650"/>
            <a:ext cx="857250" cy="2349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44" name="AutoShape 38"/>
          <p:cNvCxnSpPr>
            <a:cxnSpLocks noChangeShapeType="1"/>
            <a:stCxn id="5169" idx="1"/>
            <a:endCxn id="5165" idx="5"/>
          </p:cNvCxnSpPr>
          <p:nvPr/>
        </p:nvCxnSpPr>
        <p:spPr bwMode="auto">
          <a:xfrm flipH="1" flipV="1">
            <a:off x="8461375" y="4946650"/>
            <a:ext cx="857250" cy="2365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45" name="AutoShape 43"/>
          <p:cNvCxnSpPr>
            <a:cxnSpLocks noChangeShapeType="1"/>
            <a:endCxn id="5167" idx="5"/>
          </p:cNvCxnSpPr>
          <p:nvPr/>
        </p:nvCxnSpPr>
        <p:spPr bwMode="auto">
          <a:xfrm flipH="1" flipV="1">
            <a:off x="7924800" y="5859464"/>
            <a:ext cx="160338" cy="2492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46" name="AutoShape 44"/>
          <p:cNvCxnSpPr>
            <a:cxnSpLocks noChangeShapeType="1"/>
            <a:endCxn id="5167" idx="3"/>
          </p:cNvCxnSpPr>
          <p:nvPr/>
        </p:nvCxnSpPr>
        <p:spPr bwMode="auto">
          <a:xfrm flipV="1">
            <a:off x="7564438" y="5859464"/>
            <a:ext cx="157162" cy="2492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47" name="AutoShape 45"/>
          <p:cNvCxnSpPr>
            <a:cxnSpLocks noChangeShapeType="1"/>
            <a:stCxn id="5168" idx="7"/>
            <a:endCxn id="5166" idx="3"/>
          </p:cNvCxnSpPr>
          <p:nvPr/>
        </p:nvCxnSpPr>
        <p:spPr bwMode="auto">
          <a:xfrm flipV="1">
            <a:off x="6878639" y="5403851"/>
            <a:ext cx="320675" cy="2333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48" name="AutoShape 46"/>
          <p:cNvCxnSpPr>
            <a:cxnSpLocks noChangeShapeType="1"/>
            <a:stCxn id="5167" idx="1"/>
            <a:endCxn id="5166" idx="5"/>
          </p:cNvCxnSpPr>
          <p:nvPr/>
        </p:nvCxnSpPr>
        <p:spPr bwMode="auto">
          <a:xfrm flipH="1" flipV="1">
            <a:off x="7400926" y="5403851"/>
            <a:ext cx="320675" cy="2333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49" name="AutoShape 50"/>
          <p:cNvCxnSpPr>
            <a:cxnSpLocks noChangeShapeType="1"/>
            <a:endCxn id="5168" idx="5"/>
          </p:cNvCxnSpPr>
          <p:nvPr/>
        </p:nvCxnSpPr>
        <p:spPr bwMode="auto">
          <a:xfrm flipH="1" flipV="1">
            <a:off x="6878639" y="5859464"/>
            <a:ext cx="160337" cy="2492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50" name="AutoShape 51"/>
          <p:cNvCxnSpPr>
            <a:cxnSpLocks noChangeShapeType="1"/>
            <a:endCxn id="5168" idx="3"/>
          </p:cNvCxnSpPr>
          <p:nvPr/>
        </p:nvCxnSpPr>
        <p:spPr bwMode="auto">
          <a:xfrm flipV="1">
            <a:off x="6516689" y="5859464"/>
            <a:ext cx="160337" cy="2492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51" name="AutoShape 56"/>
          <p:cNvCxnSpPr>
            <a:cxnSpLocks noChangeShapeType="1"/>
            <a:endCxn id="5170" idx="5"/>
          </p:cNvCxnSpPr>
          <p:nvPr/>
        </p:nvCxnSpPr>
        <p:spPr bwMode="auto">
          <a:xfrm flipH="1" flipV="1">
            <a:off x="10044114" y="5861050"/>
            <a:ext cx="160337" cy="2492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52" name="AutoShape 57"/>
          <p:cNvCxnSpPr>
            <a:cxnSpLocks noChangeShapeType="1"/>
            <a:endCxn id="5170" idx="3"/>
          </p:cNvCxnSpPr>
          <p:nvPr/>
        </p:nvCxnSpPr>
        <p:spPr bwMode="auto">
          <a:xfrm flipV="1">
            <a:off x="9683751" y="5861050"/>
            <a:ext cx="157163" cy="2492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53" name="AutoShape 58"/>
          <p:cNvCxnSpPr>
            <a:cxnSpLocks noChangeShapeType="1"/>
            <a:stCxn id="5171" idx="7"/>
            <a:endCxn id="5169" idx="3"/>
          </p:cNvCxnSpPr>
          <p:nvPr/>
        </p:nvCxnSpPr>
        <p:spPr bwMode="auto">
          <a:xfrm flipV="1">
            <a:off x="8997951" y="5405438"/>
            <a:ext cx="320675" cy="2333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54" name="AutoShape 59"/>
          <p:cNvCxnSpPr>
            <a:cxnSpLocks noChangeShapeType="1"/>
            <a:stCxn id="5170" idx="1"/>
            <a:endCxn id="5169" idx="5"/>
          </p:cNvCxnSpPr>
          <p:nvPr/>
        </p:nvCxnSpPr>
        <p:spPr bwMode="auto">
          <a:xfrm flipH="1" flipV="1">
            <a:off x="9520239" y="5405438"/>
            <a:ext cx="320675" cy="2333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55" name="AutoShape 63"/>
          <p:cNvCxnSpPr>
            <a:cxnSpLocks noChangeShapeType="1"/>
            <a:endCxn id="5171" idx="5"/>
          </p:cNvCxnSpPr>
          <p:nvPr/>
        </p:nvCxnSpPr>
        <p:spPr bwMode="auto">
          <a:xfrm flipH="1" flipV="1">
            <a:off x="8997950" y="5861050"/>
            <a:ext cx="160338" cy="2492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56" name="AutoShape 64"/>
          <p:cNvCxnSpPr>
            <a:cxnSpLocks noChangeShapeType="1"/>
            <a:endCxn id="5171" idx="3"/>
          </p:cNvCxnSpPr>
          <p:nvPr/>
        </p:nvCxnSpPr>
        <p:spPr bwMode="auto">
          <a:xfrm flipV="1">
            <a:off x="8636000" y="5861050"/>
            <a:ext cx="160338" cy="2492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57" name="Oval 4"/>
          <p:cNvSpPr>
            <a:spLocks noChangeArrowheads="1"/>
          </p:cNvSpPr>
          <p:nvPr/>
        </p:nvSpPr>
        <p:spPr bwMode="auto">
          <a:xfrm>
            <a:off x="3976688" y="4692651"/>
            <a:ext cx="285750" cy="2841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5158" name="Oval 7"/>
          <p:cNvSpPr>
            <a:spLocks noChangeArrowheads="1"/>
          </p:cNvSpPr>
          <p:nvPr/>
        </p:nvSpPr>
        <p:spPr bwMode="auto">
          <a:xfrm>
            <a:off x="2917826" y="5148263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5159" name="Oval 8"/>
          <p:cNvSpPr>
            <a:spLocks noChangeArrowheads="1"/>
          </p:cNvSpPr>
          <p:nvPr/>
        </p:nvSpPr>
        <p:spPr bwMode="auto">
          <a:xfrm>
            <a:off x="3440113" y="5603875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5160" name="Oval 15"/>
          <p:cNvSpPr>
            <a:spLocks noChangeArrowheads="1"/>
          </p:cNvSpPr>
          <p:nvPr/>
        </p:nvSpPr>
        <p:spPr bwMode="auto">
          <a:xfrm>
            <a:off x="2395538" y="5603875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5161" name="Oval 20"/>
          <p:cNvSpPr>
            <a:spLocks noChangeArrowheads="1"/>
          </p:cNvSpPr>
          <p:nvPr/>
        </p:nvSpPr>
        <p:spPr bwMode="auto">
          <a:xfrm>
            <a:off x="5037138" y="5149850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5162" name="Oval 21"/>
          <p:cNvSpPr>
            <a:spLocks noChangeArrowheads="1"/>
          </p:cNvSpPr>
          <p:nvPr/>
        </p:nvSpPr>
        <p:spPr bwMode="auto">
          <a:xfrm>
            <a:off x="5559425" y="5605463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5163" name="Oval 28"/>
          <p:cNvSpPr>
            <a:spLocks noChangeArrowheads="1"/>
          </p:cNvSpPr>
          <p:nvPr/>
        </p:nvSpPr>
        <p:spPr bwMode="auto">
          <a:xfrm>
            <a:off x="4514851" y="5605463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5164" name="Oval 33"/>
          <p:cNvSpPr>
            <a:spLocks noChangeArrowheads="1"/>
          </p:cNvSpPr>
          <p:nvPr/>
        </p:nvSpPr>
        <p:spPr bwMode="auto">
          <a:xfrm>
            <a:off x="6096000" y="4265613"/>
            <a:ext cx="287338" cy="28416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5165" name="Oval 36"/>
          <p:cNvSpPr>
            <a:spLocks noChangeArrowheads="1"/>
          </p:cNvSpPr>
          <p:nvPr/>
        </p:nvSpPr>
        <p:spPr bwMode="auto">
          <a:xfrm>
            <a:off x="8216900" y="4694238"/>
            <a:ext cx="285750" cy="28416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5166" name="Oval 39"/>
          <p:cNvSpPr>
            <a:spLocks noChangeArrowheads="1"/>
          </p:cNvSpPr>
          <p:nvPr/>
        </p:nvSpPr>
        <p:spPr bwMode="auto">
          <a:xfrm>
            <a:off x="7158038" y="5149850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5167" name="Oval 40"/>
          <p:cNvSpPr>
            <a:spLocks noChangeArrowheads="1"/>
          </p:cNvSpPr>
          <p:nvPr/>
        </p:nvSpPr>
        <p:spPr bwMode="auto">
          <a:xfrm>
            <a:off x="7680325" y="5605463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5168" name="Oval 47"/>
          <p:cNvSpPr>
            <a:spLocks noChangeArrowheads="1"/>
          </p:cNvSpPr>
          <p:nvPr/>
        </p:nvSpPr>
        <p:spPr bwMode="auto">
          <a:xfrm>
            <a:off x="6635751" y="5605463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5169" name="Oval 52"/>
          <p:cNvSpPr>
            <a:spLocks noChangeArrowheads="1"/>
          </p:cNvSpPr>
          <p:nvPr/>
        </p:nvSpPr>
        <p:spPr bwMode="auto">
          <a:xfrm>
            <a:off x="9277351" y="5151438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5170" name="Oval 53"/>
          <p:cNvSpPr>
            <a:spLocks noChangeArrowheads="1"/>
          </p:cNvSpPr>
          <p:nvPr/>
        </p:nvSpPr>
        <p:spPr bwMode="auto">
          <a:xfrm>
            <a:off x="9799638" y="5607050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5171" name="Oval 60"/>
          <p:cNvSpPr>
            <a:spLocks noChangeArrowheads="1"/>
          </p:cNvSpPr>
          <p:nvPr/>
        </p:nvSpPr>
        <p:spPr bwMode="auto">
          <a:xfrm>
            <a:off x="8755063" y="5607050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5172" name="Freeform 65"/>
          <p:cNvSpPr>
            <a:spLocks/>
          </p:cNvSpPr>
          <p:nvPr/>
        </p:nvSpPr>
        <p:spPr bwMode="auto">
          <a:xfrm>
            <a:off x="6324601" y="4648200"/>
            <a:ext cx="1801813" cy="1447800"/>
          </a:xfrm>
          <a:custGeom>
            <a:avLst/>
            <a:gdLst>
              <a:gd name="T0" fmla="*/ 0 w 1135"/>
              <a:gd name="T1" fmla="*/ 0 h 912"/>
              <a:gd name="T2" fmla="*/ 1676401 w 1135"/>
              <a:gd name="T3" fmla="*/ 190500 h 912"/>
              <a:gd name="T4" fmla="*/ 752475 w 1135"/>
              <a:gd name="T5" fmla="*/ 504825 h 912"/>
              <a:gd name="T6" fmla="*/ 228600 w 1135"/>
              <a:gd name="T7" fmla="*/ 990600 h 912"/>
              <a:gd name="T8" fmla="*/ 0 w 1135"/>
              <a:gd name="T9" fmla="*/ 1447800 h 9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35"/>
              <a:gd name="T16" fmla="*/ 0 h 912"/>
              <a:gd name="T17" fmla="*/ 1135 w 1135"/>
              <a:gd name="T18" fmla="*/ 912 h 9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35" h="912">
                <a:moveTo>
                  <a:pt x="0" y="0"/>
                </a:moveTo>
                <a:cubicBezTo>
                  <a:pt x="176" y="20"/>
                  <a:pt x="977" y="67"/>
                  <a:pt x="1056" y="120"/>
                </a:cubicBezTo>
                <a:cubicBezTo>
                  <a:pt x="1135" y="173"/>
                  <a:pt x="626" y="234"/>
                  <a:pt x="474" y="318"/>
                </a:cubicBezTo>
                <a:cubicBezTo>
                  <a:pt x="322" y="402"/>
                  <a:pt x="223" y="525"/>
                  <a:pt x="144" y="624"/>
                </a:cubicBezTo>
                <a:cubicBezTo>
                  <a:pt x="65" y="723"/>
                  <a:pt x="30" y="852"/>
                  <a:pt x="0" y="912"/>
                </a:cubicBezTo>
              </a:path>
            </a:pathLst>
          </a:custGeom>
          <a:noFill/>
          <a:ln w="12700" cap="flat" cmpd="sng">
            <a:solidFill>
              <a:schemeClr val="tx2"/>
            </a:solidFill>
            <a:prstDash val="lgDash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5173" name="Freeform 66"/>
          <p:cNvSpPr>
            <a:spLocks/>
          </p:cNvSpPr>
          <p:nvPr/>
        </p:nvSpPr>
        <p:spPr bwMode="auto">
          <a:xfrm>
            <a:off x="8372475" y="5086350"/>
            <a:ext cx="896938" cy="1009650"/>
          </a:xfrm>
          <a:custGeom>
            <a:avLst/>
            <a:gdLst>
              <a:gd name="T0" fmla="*/ 0 w 565"/>
              <a:gd name="T1" fmla="*/ 0 h 636"/>
              <a:gd name="T2" fmla="*/ 828675 w 565"/>
              <a:gd name="T3" fmla="*/ 200025 h 636"/>
              <a:gd name="T4" fmla="*/ 409575 w 565"/>
              <a:gd name="T5" fmla="*/ 438150 h 636"/>
              <a:gd name="T6" fmla="*/ 219075 w 565"/>
              <a:gd name="T7" fmla="*/ 723900 h 636"/>
              <a:gd name="T8" fmla="*/ 95250 w 565"/>
              <a:gd name="T9" fmla="*/ 1009650 h 6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65"/>
              <a:gd name="T16" fmla="*/ 0 h 636"/>
              <a:gd name="T17" fmla="*/ 565 w 565"/>
              <a:gd name="T18" fmla="*/ 636 h 6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65" h="636">
                <a:moveTo>
                  <a:pt x="0" y="0"/>
                </a:moveTo>
                <a:cubicBezTo>
                  <a:pt x="87" y="22"/>
                  <a:pt x="479" y="80"/>
                  <a:pt x="522" y="126"/>
                </a:cubicBezTo>
                <a:cubicBezTo>
                  <a:pt x="565" y="172"/>
                  <a:pt x="322" y="221"/>
                  <a:pt x="258" y="276"/>
                </a:cubicBezTo>
                <a:cubicBezTo>
                  <a:pt x="194" y="331"/>
                  <a:pt x="171" y="396"/>
                  <a:pt x="138" y="456"/>
                </a:cubicBezTo>
                <a:cubicBezTo>
                  <a:pt x="105" y="516"/>
                  <a:pt x="76" y="599"/>
                  <a:pt x="60" y="636"/>
                </a:cubicBezTo>
              </a:path>
            </a:pathLst>
          </a:custGeom>
          <a:noFill/>
          <a:ln w="12700" cap="flat" cmpd="sng">
            <a:solidFill>
              <a:schemeClr val="tx2"/>
            </a:solidFill>
            <a:prstDash val="lgDash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5174" name="Freeform 67"/>
          <p:cNvSpPr>
            <a:spLocks/>
          </p:cNvSpPr>
          <p:nvPr/>
        </p:nvSpPr>
        <p:spPr bwMode="auto">
          <a:xfrm>
            <a:off x="4114800" y="5105400"/>
            <a:ext cx="896938" cy="1009650"/>
          </a:xfrm>
          <a:custGeom>
            <a:avLst/>
            <a:gdLst>
              <a:gd name="T0" fmla="*/ 0 w 565"/>
              <a:gd name="T1" fmla="*/ 0 h 636"/>
              <a:gd name="T2" fmla="*/ 828675 w 565"/>
              <a:gd name="T3" fmla="*/ 200025 h 636"/>
              <a:gd name="T4" fmla="*/ 409575 w 565"/>
              <a:gd name="T5" fmla="*/ 438150 h 636"/>
              <a:gd name="T6" fmla="*/ 219075 w 565"/>
              <a:gd name="T7" fmla="*/ 723900 h 636"/>
              <a:gd name="T8" fmla="*/ 95250 w 565"/>
              <a:gd name="T9" fmla="*/ 1009650 h 6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65"/>
              <a:gd name="T16" fmla="*/ 0 h 636"/>
              <a:gd name="T17" fmla="*/ 565 w 565"/>
              <a:gd name="T18" fmla="*/ 636 h 6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65" h="636">
                <a:moveTo>
                  <a:pt x="0" y="0"/>
                </a:moveTo>
                <a:cubicBezTo>
                  <a:pt x="87" y="22"/>
                  <a:pt x="479" y="80"/>
                  <a:pt x="522" y="126"/>
                </a:cubicBezTo>
                <a:cubicBezTo>
                  <a:pt x="565" y="172"/>
                  <a:pt x="322" y="221"/>
                  <a:pt x="258" y="276"/>
                </a:cubicBezTo>
                <a:cubicBezTo>
                  <a:pt x="194" y="331"/>
                  <a:pt x="171" y="396"/>
                  <a:pt x="138" y="456"/>
                </a:cubicBezTo>
                <a:cubicBezTo>
                  <a:pt x="105" y="516"/>
                  <a:pt x="76" y="599"/>
                  <a:pt x="60" y="636"/>
                </a:cubicBezTo>
              </a:path>
            </a:pathLst>
          </a:custGeom>
          <a:noFill/>
          <a:ln w="12700" cap="flat" cmpd="sng">
            <a:solidFill>
              <a:schemeClr val="tx2"/>
            </a:solidFill>
            <a:prstDash val="lgDash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5175" name="Freeform 68"/>
          <p:cNvSpPr>
            <a:spLocks/>
          </p:cNvSpPr>
          <p:nvPr/>
        </p:nvSpPr>
        <p:spPr bwMode="auto">
          <a:xfrm>
            <a:off x="3057525" y="5495926"/>
            <a:ext cx="306388" cy="600075"/>
          </a:xfrm>
          <a:custGeom>
            <a:avLst/>
            <a:gdLst>
              <a:gd name="T0" fmla="*/ 0 w 193"/>
              <a:gd name="T1" fmla="*/ 0 h 378"/>
              <a:gd name="T2" fmla="*/ 295275 w 193"/>
              <a:gd name="T3" fmla="*/ 238125 h 378"/>
              <a:gd name="T4" fmla="*/ 66675 w 193"/>
              <a:gd name="T5" fmla="*/ 600075 h 378"/>
              <a:gd name="T6" fmla="*/ 0 60000 65536"/>
              <a:gd name="T7" fmla="*/ 0 60000 65536"/>
              <a:gd name="T8" fmla="*/ 0 60000 65536"/>
              <a:gd name="T9" fmla="*/ 0 w 193"/>
              <a:gd name="T10" fmla="*/ 0 h 378"/>
              <a:gd name="T11" fmla="*/ 193 w 193"/>
              <a:gd name="T12" fmla="*/ 378 h 37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3" h="378">
                <a:moveTo>
                  <a:pt x="0" y="0"/>
                </a:moveTo>
                <a:cubicBezTo>
                  <a:pt x="31" y="25"/>
                  <a:pt x="179" y="87"/>
                  <a:pt x="186" y="150"/>
                </a:cubicBezTo>
                <a:cubicBezTo>
                  <a:pt x="193" y="213"/>
                  <a:pt x="72" y="331"/>
                  <a:pt x="42" y="378"/>
                </a:cubicBezTo>
              </a:path>
            </a:pathLst>
          </a:custGeom>
          <a:noFill/>
          <a:ln w="12700" cap="flat" cmpd="sng">
            <a:solidFill>
              <a:schemeClr val="tx2"/>
            </a:solidFill>
            <a:prstDash val="lgDash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5176" name="Freeform 71"/>
          <p:cNvSpPr>
            <a:spLocks/>
          </p:cNvSpPr>
          <p:nvPr/>
        </p:nvSpPr>
        <p:spPr bwMode="auto">
          <a:xfrm>
            <a:off x="5181600" y="5486401"/>
            <a:ext cx="306388" cy="600075"/>
          </a:xfrm>
          <a:custGeom>
            <a:avLst/>
            <a:gdLst>
              <a:gd name="T0" fmla="*/ 0 w 193"/>
              <a:gd name="T1" fmla="*/ 0 h 378"/>
              <a:gd name="T2" fmla="*/ 295275 w 193"/>
              <a:gd name="T3" fmla="*/ 238125 h 378"/>
              <a:gd name="T4" fmla="*/ 66675 w 193"/>
              <a:gd name="T5" fmla="*/ 600075 h 378"/>
              <a:gd name="T6" fmla="*/ 0 60000 65536"/>
              <a:gd name="T7" fmla="*/ 0 60000 65536"/>
              <a:gd name="T8" fmla="*/ 0 60000 65536"/>
              <a:gd name="T9" fmla="*/ 0 w 193"/>
              <a:gd name="T10" fmla="*/ 0 h 378"/>
              <a:gd name="T11" fmla="*/ 193 w 193"/>
              <a:gd name="T12" fmla="*/ 378 h 37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3" h="378">
                <a:moveTo>
                  <a:pt x="0" y="0"/>
                </a:moveTo>
                <a:cubicBezTo>
                  <a:pt x="31" y="25"/>
                  <a:pt x="179" y="87"/>
                  <a:pt x="186" y="150"/>
                </a:cubicBezTo>
                <a:cubicBezTo>
                  <a:pt x="193" y="213"/>
                  <a:pt x="72" y="331"/>
                  <a:pt x="42" y="378"/>
                </a:cubicBezTo>
              </a:path>
            </a:pathLst>
          </a:custGeom>
          <a:noFill/>
          <a:ln w="12700" cap="flat" cmpd="sng">
            <a:solidFill>
              <a:schemeClr val="tx2"/>
            </a:solidFill>
            <a:prstDash val="lgDash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5177" name="Freeform 72"/>
          <p:cNvSpPr>
            <a:spLocks/>
          </p:cNvSpPr>
          <p:nvPr/>
        </p:nvSpPr>
        <p:spPr bwMode="auto">
          <a:xfrm>
            <a:off x="7305675" y="5476876"/>
            <a:ext cx="306388" cy="600075"/>
          </a:xfrm>
          <a:custGeom>
            <a:avLst/>
            <a:gdLst>
              <a:gd name="T0" fmla="*/ 0 w 193"/>
              <a:gd name="T1" fmla="*/ 0 h 378"/>
              <a:gd name="T2" fmla="*/ 295275 w 193"/>
              <a:gd name="T3" fmla="*/ 238125 h 378"/>
              <a:gd name="T4" fmla="*/ 66675 w 193"/>
              <a:gd name="T5" fmla="*/ 600075 h 378"/>
              <a:gd name="T6" fmla="*/ 0 60000 65536"/>
              <a:gd name="T7" fmla="*/ 0 60000 65536"/>
              <a:gd name="T8" fmla="*/ 0 60000 65536"/>
              <a:gd name="T9" fmla="*/ 0 w 193"/>
              <a:gd name="T10" fmla="*/ 0 h 378"/>
              <a:gd name="T11" fmla="*/ 193 w 193"/>
              <a:gd name="T12" fmla="*/ 378 h 37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3" h="378">
                <a:moveTo>
                  <a:pt x="0" y="0"/>
                </a:moveTo>
                <a:cubicBezTo>
                  <a:pt x="31" y="25"/>
                  <a:pt x="179" y="87"/>
                  <a:pt x="186" y="150"/>
                </a:cubicBezTo>
                <a:cubicBezTo>
                  <a:pt x="193" y="213"/>
                  <a:pt x="72" y="331"/>
                  <a:pt x="42" y="378"/>
                </a:cubicBezTo>
              </a:path>
            </a:pathLst>
          </a:custGeom>
          <a:noFill/>
          <a:ln w="12700" cap="flat" cmpd="sng">
            <a:solidFill>
              <a:schemeClr val="tx2"/>
            </a:solidFill>
            <a:prstDash val="lgDash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5178" name="Freeform 73"/>
          <p:cNvSpPr>
            <a:spLocks/>
          </p:cNvSpPr>
          <p:nvPr/>
        </p:nvSpPr>
        <p:spPr bwMode="auto">
          <a:xfrm>
            <a:off x="9429750" y="5467351"/>
            <a:ext cx="306388" cy="600075"/>
          </a:xfrm>
          <a:custGeom>
            <a:avLst/>
            <a:gdLst>
              <a:gd name="T0" fmla="*/ 0 w 193"/>
              <a:gd name="T1" fmla="*/ 0 h 378"/>
              <a:gd name="T2" fmla="*/ 295275 w 193"/>
              <a:gd name="T3" fmla="*/ 238125 h 378"/>
              <a:gd name="T4" fmla="*/ 66675 w 193"/>
              <a:gd name="T5" fmla="*/ 600075 h 378"/>
              <a:gd name="T6" fmla="*/ 0 60000 65536"/>
              <a:gd name="T7" fmla="*/ 0 60000 65536"/>
              <a:gd name="T8" fmla="*/ 0 60000 65536"/>
              <a:gd name="T9" fmla="*/ 0 w 193"/>
              <a:gd name="T10" fmla="*/ 0 h 378"/>
              <a:gd name="T11" fmla="*/ 193 w 193"/>
              <a:gd name="T12" fmla="*/ 378 h 37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3" h="378">
                <a:moveTo>
                  <a:pt x="0" y="0"/>
                </a:moveTo>
                <a:cubicBezTo>
                  <a:pt x="31" y="25"/>
                  <a:pt x="179" y="87"/>
                  <a:pt x="186" y="150"/>
                </a:cubicBezTo>
                <a:cubicBezTo>
                  <a:pt x="193" y="213"/>
                  <a:pt x="72" y="331"/>
                  <a:pt x="42" y="378"/>
                </a:cubicBezTo>
              </a:path>
            </a:pathLst>
          </a:custGeom>
          <a:noFill/>
          <a:ln w="12700" cap="flat" cmpd="sng">
            <a:solidFill>
              <a:schemeClr val="tx2"/>
            </a:solidFill>
            <a:prstDash val="lgDash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lv-LV"/>
          </a:p>
        </p:txBody>
      </p:sp>
      <p:cxnSp>
        <p:nvCxnSpPr>
          <p:cNvPr id="5179" name="AutoShape 84"/>
          <p:cNvCxnSpPr>
            <a:cxnSpLocks noChangeShapeType="1"/>
          </p:cNvCxnSpPr>
          <p:nvPr/>
        </p:nvCxnSpPr>
        <p:spPr bwMode="auto">
          <a:xfrm flipH="1" flipV="1">
            <a:off x="3636963" y="5910263"/>
            <a:ext cx="100012" cy="165100"/>
          </a:xfrm>
          <a:prstGeom prst="straightConnector1">
            <a:avLst/>
          </a:prstGeom>
          <a:noFill/>
          <a:ln w="19050">
            <a:solidFill>
              <a:schemeClr val="tx2"/>
            </a:solidFill>
            <a:prstDash val="lg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80" name="AutoShape 85"/>
          <p:cNvCxnSpPr>
            <a:cxnSpLocks noChangeShapeType="1"/>
          </p:cNvCxnSpPr>
          <p:nvPr/>
        </p:nvCxnSpPr>
        <p:spPr bwMode="auto">
          <a:xfrm flipH="1" flipV="1">
            <a:off x="2590801" y="5910263"/>
            <a:ext cx="100013" cy="165100"/>
          </a:xfrm>
          <a:prstGeom prst="straightConnector1">
            <a:avLst/>
          </a:prstGeom>
          <a:noFill/>
          <a:ln w="19050">
            <a:solidFill>
              <a:schemeClr val="tx2"/>
            </a:solidFill>
            <a:prstDash val="lg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81" name="AutoShape 86"/>
          <p:cNvCxnSpPr>
            <a:cxnSpLocks noChangeShapeType="1"/>
          </p:cNvCxnSpPr>
          <p:nvPr/>
        </p:nvCxnSpPr>
        <p:spPr bwMode="auto">
          <a:xfrm flipH="1" flipV="1">
            <a:off x="5756276" y="5911850"/>
            <a:ext cx="100013" cy="165100"/>
          </a:xfrm>
          <a:prstGeom prst="straightConnector1">
            <a:avLst/>
          </a:prstGeom>
          <a:noFill/>
          <a:ln w="19050">
            <a:solidFill>
              <a:schemeClr val="tx2"/>
            </a:solidFill>
            <a:prstDash val="lg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82" name="AutoShape 87"/>
          <p:cNvCxnSpPr>
            <a:cxnSpLocks noChangeShapeType="1"/>
          </p:cNvCxnSpPr>
          <p:nvPr/>
        </p:nvCxnSpPr>
        <p:spPr bwMode="auto">
          <a:xfrm flipH="1" flipV="1">
            <a:off x="4710113" y="5911850"/>
            <a:ext cx="100012" cy="165100"/>
          </a:xfrm>
          <a:prstGeom prst="straightConnector1">
            <a:avLst/>
          </a:prstGeom>
          <a:noFill/>
          <a:ln w="19050">
            <a:solidFill>
              <a:schemeClr val="tx2"/>
            </a:solidFill>
            <a:prstDash val="lg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83" name="AutoShape 88"/>
          <p:cNvCxnSpPr>
            <a:cxnSpLocks noChangeShapeType="1"/>
          </p:cNvCxnSpPr>
          <p:nvPr/>
        </p:nvCxnSpPr>
        <p:spPr bwMode="auto">
          <a:xfrm flipH="1" flipV="1">
            <a:off x="7877176" y="5911850"/>
            <a:ext cx="100013" cy="165100"/>
          </a:xfrm>
          <a:prstGeom prst="straightConnector1">
            <a:avLst/>
          </a:prstGeom>
          <a:noFill/>
          <a:ln w="19050">
            <a:solidFill>
              <a:schemeClr val="tx2"/>
            </a:solidFill>
            <a:prstDash val="lg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84" name="AutoShape 89"/>
          <p:cNvCxnSpPr>
            <a:cxnSpLocks noChangeShapeType="1"/>
          </p:cNvCxnSpPr>
          <p:nvPr/>
        </p:nvCxnSpPr>
        <p:spPr bwMode="auto">
          <a:xfrm flipH="1" flipV="1">
            <a:off x="6831013" y="5911850"/>
            <a:ext cx="100012" cy="165100"/>
          </a:xfrm>
          <a:prstGeom prst="straightConnector1">
            <a:avLst/>
          </a:prstGeom>
          <a:noFill/>
          <a:ln w="19050">
            <a:solidFill>
              <a:schemeClr val="tx2"/>
            </a:solidFill>
            <a:prstDash val="lg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85" name="AutoShape 90"/>
          <p:cNvCxnSpPr>
            <a:cxnSpLocks noChangeShapeType="1"/>
          </p:cNvCxnSpPr>
          <p:nvPr/>
        </p:nvCxnSpPr>
        <p:spPr bwMode="auto">
          <a:xfrm flipH="1" flipV="1">
            <a:off x="10006013" y="5921375"/>
            <a:ext cx="100012" cy="165100"/>
          </a:xfrm>
          <a:prstGeom prst="straightConnector1">
            <a:avLst/>
          </a:prstGeom>
          <a:noFill/>
          <a:ln w="19050">
            <a:solidFill>
              <a:schemeClr val="tx2"/>
            </a:solidFill>
            <a:prstDash val="lg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86" name="AutoShape 91"/>
          <p:cNvCxnSpPr>
            <a:cxnSpLocks noChangeShapeType="1"/>
          </p:cNvCxnSpPr>
          <p:nvPr/>
        </p:nvCxnSpPr>
        <p:spPr bwMode="auto">
          <a:xfrm flipH="1" flipV="1">
            <a:off x="8950326" y="5913438"/>
            <a:ext cx="100013" cy="165100"/>
          </a:xfrm>
          <a:prstGeom prst="straightConnector1">
            <a:avLst/>
          </a:prstGeom>
          <a:noFill/>
          <a:ln w="19050">
            <a:solidFill>
              <a:schemeClr val="tx2"/>
            </a:solidFill>
            <a:prstDash val="lg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87" name="Oval 93"/>
          <p:cNvSpPr>
            <a:spLocks noChangeArrowheads="1"/>
          </p:cNvSpPr>
          <p:nvPr/>
        </p:nvSpPr>
        <p:spPr bwMode="auto">
          <a:xfrm>
            <a:off x="2667001" y="6096000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5188" name="Oval 94"/>
          <p:cNvSpPr>
            <a:spLocks noChangeArrowheads="1"/>
          </p:cNvSpPr>
          <p:nvPr/>
        </p:nvSpPr>
        <p:spPr bwMode="auto">
          <a:xfrm>
            <a:off x="2133601" y="6096000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5189" name="Oval 95"/>
          <p:cNvSpPr>
            <a:spLocks noChangeArrowheads="1"/>
          </p:cNvSpPr>
          <p:nvPr/>
        </p:nvSpPr>
        <p:spPr bwMode="auto">
          <a:xfrm>
            <a:off x="3124201" y="6096000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5190" name="Oval 96"/>
          <p:cNvSpPr>
            <a:spLocks noChangeArrowheads="1"/>
          </p:cNvSpPr>
          <p:nvPr/>
        </p:nvSpPr>
        <p:spPr bwMode="auto">
          <a:xfrm>
            <a:off x="3733801" y="6096000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5191" name="Oval 97"/>
          <p:cNvSpPr>
            <a:spLocks noChangeArrowheads="1"/>
          </p:cNvSpPr>
          <p:nvPr/>
        </p:nvSpPr>
        <p:spPr bwMode="auto">
          <a:xfrm>
            <a:off x="4191001" y="6096000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5192" name="Oval 98"/>
          <p:cNvSpPr>
            <a:spLocks noChangeArrowheads="1"/>
          </p:cNvSpPr>
          <p:nvPr/>
        </p:nvSpPr>
        <p:spPr bwMode="auto">
          <a:xfrm>
            <a:off x="4800601" y="6096000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5193" name="Oval 99"/>
          <p:cNvSpPr>
            <a:spLocks noChangeArrowheads="1"/>
          </p:cNvSpPr>
          <p:nvPr/>
        </p:nvSpPr>
        <p:spPr bwMode="auto">
          <a:xfrm>
            <a:off x="5334001" y="6096000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5194" name="Oval 100"/>
          <p:cNvSpPr>
            <a:spLocks noChangeArrowheads="1"/>
          </p:cNvSpPr>
          <p:nvPr/>
        </p:nvSpPr>
        <p:spPr bwMode="auto">
          <a:xfrm>
            <a:off x="5867401" y="6096000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5195" name="Oval 101"/>
          <p:cNvSpPr>
            <a:spLocks noChangeArrowheads="1"/>
          </p:cNvSpPr>
          <p:nvPr/>
        </p:nvSpPr>
        <p:spPr bwMode="auto">
          <a:xfrm>
            <a:off x="6400801" y="6096000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5196" name="Oval 102"/>
          <p:cNvSpPr>
            <a:spLocks noChangeArrowheads="1"/>
          </p:cNvSpPr>
          <p:nvPr/>
        </p:nvSpPr>
        <p:spPr bwMode="auto">
          <a:xfrm>
            <a:off x="6934201" y="6096000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5197" name="Oval 103"/>
          <p:cNvSpPr>
            <a:spLocks noChangeArrowheads="1"/>
          </p:cNvSpPr>
          <p:nvPr/>
        </p:nvSpPr>
        <p:spPr bwMode="auto">
          <a:xfrm>
            <a:off x="7467601" y="6096000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5198" name="Oval 104"/>
          <p:cNvSpPr>
            <a:spLocks noChangeArrowheads="1"/>
          </p:cNvSpPr>
          <p:nvPr/>
        </p:nvSpPr>
        <p:spPr bwMode="auto">
          <a:xfrm>
            <a:off x="8001001" y="6096000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5199" name="Oval 105"/>
          <p:cNvSpPr>
            <a:spLocks noChangeArrowheads="1"/>
          </p:cNvSpPr>
          <p:nvPr/>
        </p:nvSpPr>
        <p:spPr bwMode="auto">
          <a:xfrm>
            <a:off x="8534401" y="6096000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5200" name="Oval 106"/>
          <p:cNvSpPr>
            <a:spLocks noChangeArrowheads="1"/>
          </p:cNvSpPr>
          <p:nvPr/>
        </p:nvSpPr>
        <p:spPr bwMode="auto">
          <a:xfrm>
            <a:off x="9067801" y="6096000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5201" name="Oval 107"/>
          <p:cNvSpPr>
            <a:spLocks noChangeArrowheads="1"/>
          </p:cNvSpPr>
          <p:nvPr/>
        </p:nvSpPr>
        <p:spPr bwMode="auto">
          <a:xfrm>
            <a:off x="9525001" y="6096000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5202" name="Oval 108"/>
          <p:cNvSpPr>
            <a:spLocks noChangeArrowheads="1"/>
          </p:cNvSpPr>
          <p:nvPr/>
        </p:nvSpPr>
        <p:spPr bwMode="auto">
          <a:xfrm>
            <a:off x="10058401" y="6096000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133423190"/>
      </p:ext>
    </p:extLst>
  </p:cSld>
  <p:clrMapOvr>
    <a:masterClrMapping/>
  </p:clrMapOvr>
  <p:transition spd="slow">
    <p:wip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dirty="0" smtClean="0"/>
              <a:t>Robert Floyd Algorithm</a:t>
            </a:r>
            <a:endParaRPr lang="en-US" altLang="lv-LV" dirty="0" smtClean="0"/>
          </a:p>
        </p:txBody>
      </p:sp>
      <p:sp>
        <p:nvSpPr>
          <p:cNvPr id="1843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eaLnBrk="1" hangingPunct="1"/>
            <a:r>
              <a:rPr lang="en-US" altLang="lv-LV"/>
              <a:t>We are given two two heaps and a key </a:t>
            </a:r>
            <a:r>
              <a:rPr lang="en-US" altLang="lv-LV" b="1" i="1">
                <a:latin typeface="Times New Roman" panose="02020603050405020304" pitchFamily="18" charset="0"/>
              </a:rPr>
              <a:t>k</a:t>
            </a:r>
          </a:p>
          <a:p>
            <a:pPr eaLnBrk="1" hangingPunct="1"/>
            <a:r>
              <a:rPr lang="en-US" altLang="lv-LV"/>
              <a:t>We create a new heap with the root node storing </a:t>
            </a:r>
            <a:r>
              <a:rPr lang="en-US" altLang="lv-LV" b="1" i="1">
                <a:latin typeface="Times New Roman" panose="02020603050405020304" pitchFamily="18" charset="0"/>
              </a:rPr>
              <a:t>k</a:t>
            </a:r>
            <a:r>
              <a:rPr lang="en-US" altLang="lv-LV"/>
              <a:t> and with the two heaps as subtrees</a:t>
            </a:r>
          </a:p>
          <a:p>
            <a:pPr eaLnBrk="1" hangingPunct="1"/>
            <a:r>
              <a:rPr lang="en-US" altLang="lv-LV"/>
              <a:t>We perform downheap to restore the heap-order property </a:t>
            </a:r>
          </a:p>
        </p:txBody>
      </p:sp>
      <p:sp>
        <p:nvSpPr>
          <p:cNvPr id="18438" name="Oval 4"/>
          <p:cNvSpPr>
            <a:spLocks noChangeArrowheads="1"/>
          </p:cNvSpPr>
          <p:nvPr/>
        </p:nvSpPr>
        <p:spPr bwMode="auto">
          <a:xfrm>
            <a:off x="8159750" y="2906713"/>
            <a:ext cx="285750" cy="28416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7</a:t>
            </a:r>
          </a:p>
        </p:txBody>
      </p:sp>
      <p:cxnSp>
        <p:nvCxnSpPr>
          <p:cNvPr id="18439" name="AutoShape 5"/>
          <p:cNvCxnSpPr>
            <a:cxnSpLocks noChangeShapeType="1"/>
            <a:stCxn id="18438" idx="3"/>
            <a:endCxn id="18441" idx="7"/>
          </p:cNvCxnSpPr>
          <p:nvPr/>
        </p:nvCxnSpPr>
        <p:spPr bwMode="auto">
          <a:xfrm flipH="1">
            <a:off x="7315201" y="3168651"/>
            <a:ext cx="885825" cy="2254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40" name="AutoShape 6"/>
          <p:cNvCxnSpPr>
            <a:cxnSpLocks noChangeShapeType="1"/>
            <a:stCxn id="18446" idx="1"/>
            <a:endCxn id="18438" idx="5"/>
          </p:cNvCxnSpPr>
          <p:nvPr/>
        </p:nvCxnSpPr>
        <p:spPr bwMode="auto">
          <a:xfrm flipH="1" flipV="1">
            <a:off x="8404225" y="3168651"/>
            <a:ext cx="801688" cy="2270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41" name="Oval 8"/>
          <p:cNvSpPr>
            <a:spLocks noChangeArrowheads="1"/>
          </p:cNvSpPr>
          <p:nvPr/>
        </p:nvSpPr>
        <p:spPr bwMode="auto">
          <a:xfrm>
            <a:off x="7072313" y="3362325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  <a:sym typeface="Symbol" panose="05050102010706020507" pitchFamily="18" charset="2"/>
              </a:rPr>
              <a:t>3</a:t>
            </a:r>
          </a:p>
        </p:txBody>
      </p:sp>
      <p:sp>
        <p:nvSpPr>
          <p:cNvPr id="18442" name="Oval 9"/>
          <p:cNvSpPr>
            <a:spLocks noChangeArrowheads="1"/>
          </p:cNvSpPr>
          <p:nvPr/>
        </p:nvSpPr>
        <p:spPr bwMode="auto">
          <a:xfrm>
            <a:off x="7594600" y="3817938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  <a:sym typeface="Symbol" panose="05050102010706020507" pitchFamily="18" charset="2"/>
              </a:rPr>
              <a:t>5</a:t>
            </a:r>
          </a:p>
        </p:txBody>
      </p:sp>
      <p:cxnSp>
        <p:nvCxnSpPr>
          <p:cNvPr id="18443" name="AutoShape 14"/>
          <p:cNvCxnSpPr>
            <a:cxnSpLocks noChangeShapeType="1"/>
            <a:stCxn id="18445" idx="7"/>
            <a:endCxn id="18441" idx="3"/>
          </p:cNvCxnSpPr>
          <p:nvPr/>
        </p:nvCxnSpPr>
        <p:spPr bwMode="auto">
          <a:xfrm flipV="1">
            <a:off x="6792914" y="3613151"/>
            <a:ext cx="320675" cy="2397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44" name="AutoShape 15"/>
          <p:cNvCxnSpPr>
            <a:cxnSpLocks noChangeShapeType="1"/>
            <a:stCxn id="18442" idx="1"/>
            <a:endCxn id="18441" idx="5"/>
          </p:cNvCxnSpPr>
          <p:nvPr/>
        </p:nvCxnSpPr>
        <p:spPr bwMode="auto">
          <a:xfrm flipH="1" flipV="1">
            <a:off x="7315201" y="3613151"/>
            <a:ext cx="322263" cy="2397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45" name="Oval 16"/>
          <p:cNvSpPr>
            <a:spLocks noChangeArrowheads="1"/>
          </p:cNvSpPr>
          <p:nvPr/>
        </p:nvSpPr>
        <p:spPr bwMode="auto">
          <a:xfrm>
            <a:off x="6550026" y="3817938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  <a:sym typeface="Symbol" panose="05050102010706020507" pitchFamily="18" charset="2"/>
              </a:rPr>
              <a:t>8</a:t>
            </a:r>
          </a:p>
        </p:txBody>
      </p:sp>
      <p:sp>
        <p:nvSpPr>
          <p:cNvPr id="18446" name="Oval 22"/>
          <p:cNvSpPr>
            <a:spLocks noChangeArrowheads="1"/>
          </p:cNvSpPr>
          <p:nvPr/>
        </p:nvSpPr>
        <p:spPr bwMode="auto">
          <a:xfrm>
            <a:off x="9164638" y="3363913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18447" name="Oval 23"/>
          <p:cNvSpPr>
            <a:spLocks noChangeArrowheads="1"/>
          </p:cNvSpPr>
          <p:nvPr/>
        </p:nvSpPr>
        <p:spPr bwMode="auto">
          <a:xfrm>
            <a:off x="9686925" y="3819525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  <a:sym typeface="Symbol" panose="05050102010706020507" pitchFamily="18" charset="2"/>
              </a:rPr>
              <a:t>6</a:t>
            </a:r>
          </a:p>
        </p:txBody>
      </p:sp>
      <p:cxnSp>
        <p:nvCxnSpPr>
          <p:cNvPr id="18448" name="AutoShape 28"/>
          <p:cNvCxnSpPr>
            <a:cxnSpLocks noChangeShapeType="1"/>
            <a:stCxn id="18450" idx="7"/>
            <a:endCxn id="18446" idx="3"/>
          </p:cNvCxnSpPr>
          <p:nvPr/>
        </p:nvCxnSpPr>
        <p:spPr bwMode="auto">
          <a:xfrm flipV="1">
            <a:off x="8885239" y="3614738"/>
            <a:ext cx="320675" cy="2397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49" name="AutoShape 29"/>
          <p:cNvCxnSpPr>
            <a:cxnSpLocks noChangeShapeType="1"/>
            <a:stCxn id="18447" idx="1"/>
            <a:endCxn id="18446" idx="5"/>
          </p:cNvCxnSpPr>
          <p:nvPr/>
        </p:nvCxnSpPr>
        <p:spPr bwMode="auto">
          <a:xfrm flipH="1" flipV="1">
            <a:off x="9407526" y="3614738"/>
            <a:ext cx="322263" cy="2397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50" name="Oval 30"/>
          <p:cNvSpPr>
            <a:spLocks noChangeArrowheads="1"/>
          </p:cNvSpPr>
          <p:nvPr/>
        </p:nvSpPr>
        <p:spPr bwMode="auto">
          <a:xfrm>
            <a:off x="8642351" y="3819525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  <a:sym typeface="Symbol" panose="05050102010706020507" pitchFamily="18" charset="2"/>
              </a:rPr>
              <a:t>4</a:t>
            </a:r>
          </a:p>
        </p:txBody>
      </p:sp>
      <p:sp>
        <p:nvSpPr>
          <p:cNvPr id="18451" name="Oval 39"/>
          <p:cNvSpPr>
            <a:spLocks noChangeArrowheads="1"/>
          </p:cNvSpPr>
          <p:nvPr/>
        </p:nvSpPr>
        <p:spPr bwMode="auto">
          <a:xfrm>
            <a:off x="7072313" y="1546225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  <a:sym typeface="Symbol" panose="05050102010706020507" pitchFamily="18" charset="2"/>
              </a:rPr>
              <a:t>3</a:t>
            </a:r>
          </a:p>
        </p:txBody>
      </p:sp>
      <p:sp>
        <p:nvSpPr>
          <p:cNvPr id="18452" name="Oval 40"/>
          <p:cNvSpPr>
            <a:spLocks noChangeArrowheads="1"/>
          </p:cNvSpPr>
          <p:nvPr/>
        </p:nvSpPr>
        <p:spPr bwMode="auto">
          <a:xfrm>
            <a:off x="7594600" y="2001838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  <a:sym typeface="Symbol" panose="05050102010706020507" pitchFamily="18" charset="2"/>
              </a:rPr>
              <a:t>5</a:t>
            </a:r>
          </a:p>
        </p:txBody>
      </p:sp>
      <p:cxnSp>
        <p:nvCxnSpPr>
          <p:cNvPr id="18453" name="AutoShape 45"/>
          <p:cNvCxnSpPr>
            <a:cxnSpLocks noChangeShapeType="1"/>
            <a:stCxn id="18455" idx="7"/>
            <a:endCxn id="18451" idx="3"/>
          </p:cNvCxnSpPr>
          <p:nvPr/>
        </p:nvCxnSpPr>
        <p:spPr bwMode="auto">
          <a:xfrm flipV="1">
            <a:off x="6792914" y="1797051"/>
            <a:ext cx="320675" cy="2397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54" name="AutoShape 46"/>
          <p:cNvCxnSpPr>
            <a:cxnSpLocks noChangeShapeType="1"/>
            <a:stCxn id="18452" idx="1"/>
            <a:endCxn id="18451" idx="5"/>
          </p:cNvCxnSpPr>
          <p:nvPr/>
        </p:nvCxnSpPr>
        <p:spPr bwMode="auto">
          <a:xfrm flipH="1" flipV="1">
            <a:off x="7315201" y="1797051"/>
            <a:ext cx="322263" cy="2397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55" name="Oval 47"/>
          <p:cNvSpPr>
            <a:spLocks noChangeArrowheads="1"/>
          </p:cNvSpPr>
          <p:nvPr/>
        </p:nvSpPr>
        <p:spPr bwMode="auto">
          <a:xfrm>
            <a:off x="6550026" y="2001838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  <a:sym typeface="Symbol" panose="05050102010706020507" pitchFamily="18" charset="2"/>
              </a:rPr>
              <a:t>8</a:t>
            </a:r>
          </a:p>
        </p:txBody>
      </p:sp>
      <p:sp>
        <p:nvSpPr>
          <p:cNvPr id="18456" name="Oval 53"/>
          <p:cNvSpPr>
            <a:spLocks noChangeArrowheads="1"/>
          </p:cNvSpPr>
          <p:nvPr/>
        </p:nvSpPr>
        <p:spPr bwMode="auto">
          <a:xfrm>
            <a:off x="9164638" y="1547813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18457" name="Oval 54"/>
          <p:cNvSpPr>
            <a:spLocks noChangeArrowheads="1"/>
          </p:cNvSpPr>
          <p:nvPr/>
        </p:nvSpPr>
        <p:spPr bwMode="auto">
          <a:xfrm>
            <a:off x="9686925" y="2003425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  <a:sym typeface="Symbol" panose="05050102010706020507" pitchFamily="18" charset="2"/>
              </a:rPr>
              <a:t>6</a:t>
            </a:r>
          </a:p>
        </p:txBody>
      </p:sp>
      <p:cxnSp>
        <p:nvCxnSpPr>
          <p:cNvPr id="18458" name="AutoShape 59"/>
          <p:cNvCxnSpPr>
            <a:cxnSpLocks noChangeShapeType="1"/>
            <a:stCxn id="18460" idx="7"/>
            <a:endCxn id="18456" idx="3"/>
          </p:cNvCxnSpPr>
          <p:nvPr/>
        </p:nvCxnSpPr>
        <p:spPr bwMode="auto">
          <a:xfrm flipV="1">
            <a:off x="8885239" y="1798638"/>
            <a:ext cx="320675" cy="2397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59" name="AutoShape 60"/>
          <p:cNvCxnSpPr>
            <a:cxnSpLocks noChangeShapeType="1"/>
            <a:stCxn id="18457" idx="1"/>
            <a:endCxn id="18456" idx="5"/>
          </p:cNvCxnSpPr>
          <p:nvPr/>
        </p:nvCxnSpPr>
        <p:spPr bwMode="auto">
          <a:xfrm flipH="1" flipV="1">
            <a:off x="9407526" y="1798638"/>
            <a:ext cx="322263" cy="2397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60" name="Oval 61"/>
          <p:cNvSpPr>
            <a:spLocks noChangeArrowheads="1"/>
          </p:cNvSpPr>
          <p:nvPr/>
        </p:nvSpPr>
        <p:spPr bwMode="auto">
          <a:xfrm>
            <a:off x="8642351" y="2003425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  <a:sym typeface="Symbol" panose="05050102010706020507" pitchFamily="18" charset="2"/>
              </a:rPr>
              <a:t>4</a:t>
            </a:r>
          </a:p>
        </p:txBody>
      </p:sp>
      <p:sp>
        <p:nvSpPr>
          <p:cNvPr id="18461" name="Oval 69"/>
          <p:cNvSpPr>
            <a:spLocks noChangeArrowheads="1"/>
          </p:cNvSpPr>
          <p:nvPr/>
        </p:nvSpPr>
        <p:spPr bwMode="auto">
          <a:xfrm>
            <a:off x="8159750" y="4724401"/>
            <a:ext cx="285750" cy="284163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</a:p>
        </p:txBody>
      </p:sp>
      <p:cxnSp>
        <p:nvCxnSpPr>
          <p:cNvPr id="18462" name="AutoShape 70"/>
          <p:cNvCxnSpPr>
            <a:cxnSpLocks noChangeShapeType="1"/>
            <a:stCxn id="18461" idx="3"/>
            <a:endCxn id="18464" idx="7"/>
          </p:cNvCxnSpPr>
          <p:nvPr/>
        </p:nvCxnSpPr>
        <p:spPr bwMode="auto">
          <a:xfrm flipH="1">
            <a:off x="7315201" y="4986339"/>
            <a:ext cx="885825" cy="2254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63" name="AutoShape 71"/>
          <p:cNvCxnSpPr>
            <a:cxnSpLocks noChangeShapeType="1"/>
            <a:stCxn id="18469" idx="1"/>
            <a:endCxn id="18461" idx="5"/>
          </p:cNvCxnSpPr>
          <p:nvPr/>
        </p:nvCxnSpPr>
        <p:spPr bwMode="auto">
          <a:xfrm flipH="1" flipV="1">
            <a:off x="8404225" y="4986339"/>
            <a:ext cx="801688" cy="217487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64" name="Oval 72"/>
          <p:cNvSpPr>
            <a:spLocks noChangeArrowheads="1"/>
          </p:cNvSpPr>
          <p:nvPr/>
        </p:nvSpPr>
        <p:spPr bwMode="auto">
          <a:xfrm>
            <a:off x="7072313" y="5180013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  <a:sym typeface="Symbol" panose="05050102010706020507" pitchFamily="18" charset="2"/>
              </a:rPr>
              <a:t>3</a:t>
            </a:r>
          </a:p>
        </p:txBody>
      </p:sp>
      <p:sp>
        <p:nvSpPr>
          <p:cNvPr id="18465" name="Oval 73"/>
          <p:cNvSpPr>
            <a:spLocks noChangeArrowheads="1"/>
          </p:cNvSpPr>
          <p:nvPr/>
        </p:nvSpPr>
        <p:spPr bwMode="auto">
          <a:xfrm>
            <a:off x="7594600" y="5635625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  <a:sym typeface="Symbol" panose="05050102010706020507" pitchFamily="18" charset="2"/>
              </a:rPr>
              <a:t>5</a:t>
            </a:r>
          </a:p>
        </p:txBody>
      </p:sp>
      <p:cxnSp>
        <p:nvCxnSpPr>
          <p:cNvPr id="18466" name="AutoShape 78"/>
          <p:cNvCxnSpPr>
            <a:cxnSpLocks noChangeShapeType="1"/>
            <a:stCxn id="18468" idx="7"/>
            <a:endCxn id="18464" idx="3"/>
          </p:cNvCxnSpPr>
          <p:nvPr/>
        </p:nvCxnSpPr>
        <p:spPr bwMode="auto">
          <a:xfrm flipV="1">
            <a:off x="6792914" y="5434013"/>
            <a:ext cx="320675" cy="2333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67" name="AutoShape 79"/>
          <p:cNvCxnSpPr>
            <a:cxnSpLocks noChangeShapeType="1"/>
            <a:stCxn id="18465" idx="1"/>
            <a:endCxn id="18464" idx="5"/>
          </p:cNvCxnSpPr>
          <p:nvPr/>
        </p:nvCxnSpPr>
        <p:spPr bwMode="auto">
          <a:xfrm flipH="1" flipV="1">
            <a:off x="7315201" y="5434013"/>
            <a:ext cx="320675" cy="2333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68" name="Oval 80"/>
          <p:cNvSpPr>
            <a:spLocks noChangeArrowheads="1"/>
          </p:cNvSpPr>
          <p:nvPr/>
        </p:nvSpPr>
        <p:spPr bwMode="auto">
          <a:xfrm>
            <a:off x="6550026" y="5635625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  <a:sym typeface="Symbol" panose="05050102010706020507" pitchFamily="18" charset="2"/>
              </a:rPr>
              <a:t>8</a:t>
            </a:r>
          </a:p>
        </p:txBody>
      </p:sp>
      <p:sp>
        <p:nvSpPr>
          <p:cNvPr id="18469" name="Oval 85"/>
          <p:cNvSpPr>
            <a:spLocks noChangeArrowheads="1"/>
          </p:cNvSpPr>
          <p:nvPr/>
        </p:nvSpPr>
        <p:spPr bwMode="auto">
          <a:xfrm>
            <a:off x="9164638" y="5181600"/>
            <a:ext cx="284162" cy="28575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  <a:sym typeface="Symbol" panose="05050102010706020507" pitchFamily="18" charset="2"/>
              </a:rPr>
              <a:t>4</a:t>
            </a:r>
          </a:p>
        </p:txBody>
      </p:sp>
      <p:sp>
        <p:nvSpPr>
          <p:cNvPr id="18470" name="Oval 86"/>
          <p:cNvSpPr>
            <a:spLocks noChangeArrowheads="1"/>
          </p:cNvSpPr>
          <p:nvPr/>
        </p:nvSpPr>
        <p:spPr bwMode="auto">
          <a:xfrm>
            <a:off x="9686925" y="5637213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  <a:sym typeface="Symbol" panose="05050102010706020507" pitchFamily="18" charset="2"/>
              </a:rPr>
              <a:t>6</a:t>
            </a:r>
          </a:p>
        </p:txBody>
      </p:sp>
      <p:cxnSp>
        <p:nvCxnSpPr>
          <p:cNvPr id="18471" name="AutoShape 91"/>
          <p:cNvCxnSpPr>
            <a:cxnSpLocks noChangeShapeType="1"/>
            <a:stCxn id="18473" idx="7"/>
            <a:endCxn id="18469" idx="3"/>
          </p:cNvCxnSpPr>
          <p:nvPr/>
        </p:nvCxnSpPr>
        <p:spPr bwMode="auto">
          <a:xfrm flipV="1">
            <a:off x="8885239" y="5445126"/>
            <a:ext cx="320675" cy="214313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72" name="AutoShape 92"/>
          <p:cNvCxnSpPr>
            <a:cxnSpLocks noChangeShapeType="1"/>
            <a:stCxn id="18470" idx="1"/>
            <a:endCxn id="18469" idx="5"/>
          </p:cNvCxnSpPr>
          <p:nvPr/>
        </p:nvCxnSpPr>
        <p:spPr bwMode="auto">
          <a:xfrm flipH="1" flipV="1">
            <a:off x="9407526" y="5445125"/>
            <a:ext cx="320675" cy="2238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73" name="Oval 93"/>
          <p:cNvSpPr>
            <a:spLocks noChangeArrowheads="1"/>
          </p:cNvSpPr>
          <p:nvPr/>
        </p:nvSpPr>
        <p:spPr bwMode="auto">
          <a:xfrm>
            <a:off x="8642351" y="5637213"/>
            <a:ext cx="284163" cy="28575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466557352"/>
      </p:ext>
    </p:extLst>
  </p:cSld>
  <p:clrMapOvr>
    <a:masterClrMapping/>
  </p:clrMapOvr>
  <p:transition spd="slow">
    <p:wip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Robert Floyd Algorithm – Continued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Organizing Arrays as </a:t>
            </a:r>
            <a:r>
              <a:rPr lang="en-US" dirty="0" smtClean="0"/>
              <a:t>Heaps (continued)</a:t>
            </a:r>
          </a:p>
          <a:p>
            <a:pPr lvl="1"/>
            <a:r>
              <a:rPr lang="en-US" dirty="0" smtClean="0"/>
              <a:t>A bottom-up approach that starts by forming small heaps and merging them into larger heaps was proposed by Robert Floyd</a:t>
            </a:r>
          </a:p>
          <a:p>
            <a:pPr lvl="1"/>
            <a:r>
              <a:rPr lang="en-US" dirty="0" smtClean="0"/>
              <a:t>The algorithm follows:</a:t>
            </a:r>
            <a:endParaRPr lang="en-US" dirty="0"/>
          </a:p>
          <a:p>
            <a:pPr marL="0" indent="0">
              <a:spcBef>
                <a:spcPts val="1200"/>
              </a:spcBef>
              <a:buNone/>
            </a:pP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FloydAlgorithm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(data[])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for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i="1" dirty="0" smtClean="0">
                <a:latin typeface="Courier New" pitchFamily="49" charset="0"/>
                <a:cs typeface="Courier New" pitchFamily="49" charset="0"/>
              </a:rPr>
              <a:t>index of the last </a:t>
            </a:r>
            <a:r>
              <a:rPr lang="en-US" sz="1800" i="1" dirty="0" err="1" smtClean="0">
                <a:latin typeface="Courier New" pitchFamily="49" charset="0"/>
                <a:cs typeface="Courier New" pitchFamily="49" charset="0"/>
              </a:rPr>
              <a:t>nonleaf</a:t>
            </a:r>
            <a:r>
              <a:rPr lang="en-US" sz="1800" i="1" dirty="0" smtClean="0">
                <a:latin typeface="Courier New" pitchFamily="49" charset="0"/>
                <a:cs typeface="Courier New" pitchFamily="49" charset="0"/>
              </a:rPr>
              <a:t> down to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0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i="1" dirty="0" smtClean="0">
                <a:latin typeface="Courier New" pitchFamily="49" charset="0"/>
                <a:cs typeface="Courier New" pitchFamily="49" charset="0"/>
              </a:rPr>
              <a:t>restore the heap property for the tree whose root is</a:t>
            </a:r>
          </a:p>
          <a:p>
            <a:pPr marL="0" indent="0">
              <a:buNone/>
            </a:pPr>
            <a:r>
              <a:rPr lang="en-US" sz="1800" i="1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data[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sz="1800" i="1" dirty="0" smtClean="0">
                <a:latin typeface="Courier New" pitchFamily="49" charset="0"/>
                <a:cs typeface="Courier New" pitchFamily="49" charset="0"/>
              </a:rPr>
              <a:t>by calling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moveDown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(data,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, n-1);</a:t>
            </a:r>
          </a:p>
        </p:txBody>
      </p:sp>
    </p:spTree>
    <p:extLst>
      <p:ext uri="{BB962C8B-B14F-4D97-AF65-F5344CB8AC3E}">
        <p14:creationId xmlns:p14="http://schemas.microsoft.com/office/powerpoint/2010/main" val="1492155223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lv-LV" altLang="en-US" dirty="0" smtClean="0"/>
              <a:t>Uses of Priority Queues</a:t>
            </a:r>
            <a:endParaRPr lang="en-GB" altLang="en-US" dirty="0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lv-LV" altLang="en-US" dirty="0" smtClean="0"/>
              <a:t>HeapSort algorithm</a:t>
            </a:r>
          </a:p>
          <a:p>
            <a:pPr eaLnBrk="1" hangingPunct="1"/>
            <a:r>
              <a:rPr lang="lv-LV" altLang="en-US" dirty="0" smtClean="0"/>
              <a:t>Dijkstra's algorithm for single-source shortest paths</a:t>
            </a:r>
          </a:p>
          <a:p>
            <a:pPr eaLnBrk="1" hangingPunct="1"/>
            <a:r>
              <a:rPr lang="lv-LV" altLang="en-US" dirty="0" smtClean="0"/>
              <a:t>Huffman's compression</a:t>
            </a:r>
          </a:p>
          <a:p>
            <a:pPr eaLnBrk="1" hangingPunct="1"/>
            <a:r>
              <a:rPr lang="lv-LV" altLang="en-US" dirty="0" smtClean="0"/>
              <a:t>Prim’s Minimal Spanning Tree algorithm</a:t>
            </a:r>
          </a:p>
          <a:p>
            <a:pPr eaLnBrk="1" hangingPunct="1"/>
            <a:endParaRPr lang="lv-LV" altLang="en-US" dirty="0"/>
          </a:p>
          <a:p>
            <a:pPr marL="0" indent="0" eaLnBrk="1" hangingPunct="1">
              <a:buNone/>
            </a:pPr>
            <a:r>
              <a:rPr lang="lv-LV" altLang="en-US" dirty="0" smtClean="0"/>
              <a:t>Many more piecemeal transformation and greedy tactics need this (but the above are mentioned in our course).</a:t>
            </a:r>
          </a:p>
        </p:txBody>
      </p:sp>
    </p:spTree>
    <p:extLst>
      <p:ext uri="{BB962C8B-B14F-4D97-AF65-F5344CB8AC3E}">
        <p14:creationId xmlns:p14="http://schemas.microsoft.com/office/powerpoint/2010/main" val="10014244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lv-LV" altLang="en-US" dirty="0" smtClean="0">
                <a:solidFill>
                  <a:schemeClr val="tx1"/>
                </a:solidFill>
              </a:rPr>
              <a:t>Priority Queues: ADT</a:t>
            </a:r>
            <a:endParaRPr lang="lv-LV" alt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6115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pPr eaLnBrk="1" hangingPunct="1"/>
                <a:r>
                  <a:rPr lang="lv-LV" altLang="en-US" sz="2800" i="1" dirty="0"/>
                  <a:t>MakeEmptySet</a:t>
                </a:r>
                <a:r>
                  <a:rPr lang="lv-LV" altLang="en-US" sz="2800" dirty="0"/>
                  <a:t>(): </a:t>
                </a:r>
                <a:r>
                  <a:rPr lang="lv-LV" altLang="en-US" sz="2800" dirty="0" smtClean="0"/>
                  <a:t>Return empty set </a:t>
                </a:r>
                <a:r>
                  <a:rPr lang="lv-LV" altLang="en-US" sz="2800" dirty="0">
                    <a:sym typeface="Symbol" panose="05050102010706020507" pitchFamily="18" charset="2"/>
                  </a:rPr>
                  <a:t></a:t>
                </a:r>
                <a:r>
                  <a:rPr lang="lv-LV" altLang="en-US" sz="2800" dirty="0"/>
                  <a:t>.</a:t>
                </a:r>
              </a:p>
              <a:p>
                <a:pPr eaLnBrk="1" hangingPunct="1"/>
                <a:r>
                  <a:rPr lang="lv-LV" altLang="en-US" sz="2800" i="1" dirty="0"/>
                  <a:t>IsEmptySet</a:t>
                </a:r>
                <a:r>
                  <a:rPr lang="lv-LV" altLang="en-US" sz="2800" dirty="0"/>
                  <a:t>(</a:t>
                </a:r>
                <a:r>
                  <a:rPr lang="lv-LV" altLang="en-US" sz="2800" i="1" dirty="0"/>
                  <a:t>S</a:t>
                </a:r>
                <a:r>
                  <a:rPr lang="lv-LV" altLang="en-US" sz="2800" dirty="0"/>
                  <a:t>): </a:t>
                </a:r>
                <a:r>
                  <a:rPr lang="lv-LV" altLang="en-US" sz="2800" dirty="0" smtClean="0"/>
                  <a:t>Return </a:t>
                </a:r>
                <a:r>
                  <a:rPr lang="lv-LV" altLang="en-US" sz="2800" b="1" dirty="0"/>
                  <a:t>true</a:t>
                </a:r>
                <a:r>
                  <a:rPr lang="lv-LV" altLang="en-US" sz="2800" dirty="0"/>
                  <a:t>, </a:t>
                </a:r>
                <a:r>
                  <a:rPr lang="lv-LV" altLang="en-US" sz="2800" dirty="0" smtClean="0"/>
                  <a:t>iff </a:t>
                </a:r>
                <a:r>
                  <a:rPr lang="lv-LV" altLang="en-US" sz="2800" i="1" dirty="0"/>
                  <a:t>S</a:t>
                </a:r>
                <a:r>
                  <a:rPr lang="lv-LV" altLang="en-US" sz="2800" dirty="0"/>
                  <a:t> = </a:t>
                </a:r>
                <a:r>
                  <a:rPr lang="lv-LV" altLang="en-US" sz="2800" dirty="0" smtClean="0">
                    <a:sym typeface="Symbol" panose="05050102010706020507" pitchFamily="18" charset="2"/>
                  </a:rPr>
                  <a:t>.</a:t>
                </a:r>
                <a:endParaRPr lang="lv-LV" altLang="en-US" sz="2800" dirty="0"/>
              </a:p>
              <a:p>
                <a:pPr eaLnBrk="1" hangingPunct="1"/>
                <a:r>
                  <a:rPr lang="lv-LV" altLang="en-US" sz="2800" i="1" dirty="0"/>
                  <a:t>Insert</a:t>
                </a:r>
                <a:r>
                  <a:rPr lang="lv-LV" altLang="en-US" sz="2800" dirty="0"/>
                  <a:t>(</a:t>
                </a:r>
                <a:r>
                  <a:rPr lang="lv-LV" altLang="en-US" sz="2800" i="1" dirty="0"/>
                  <a:t>K, I, S</a:t>
                </a:r>
                <a:r>
                  <a:rPr lang="lv-LV" altLang="en-US" sz="2800" dirty="0"/>
                  <a:t>): </a:t>
                </a:r>
                <a:r>
                  <a:rPr lang="lv-LV" altLang="en-US" sz="2800" dirty="0" smtClean="0"/>
                  <a:t>Insert pair </a:t>
                </a:r>
                <a:r>
                  <a:rPr lang="lv-LV" altLang="en-US" sz="2800" dirty="0"/>
                  <a:t>&lt;</a:t>
                </a:r>
                <a:r>
                  <a:rPr lang="lv-LV" altLang="en-US" sz="2800" i="1" dirty="0"/>
                  <a:t>K, I</a:t>
                </a:r>
                <a:r>
                  <a:rPr lang="lv-LV" altLang="en-US" sz="2800" dirty="0" smtClean="0"/>
                  <a:t>&gt; into </a:t>
                </a:r>
                <a14:m>
                  <m:oMath xmlns:m="http://schemas.openxmlformats.org/officeDocument/2006/math">
                    <m:r>
                      <a:rPr lang="lv-LV" altLang="en-US" sz="2800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lv-LV" altLang="en-US" sz="2800" dirty="0" smtClean="0"/>
                  <a:t>.</a:t>
                </a:r>
                <a:endParaRPr lang="lv-LV" altLang="en-US" sz="2800" dirty="0"/>
              </a:p>
              <a:p>
                <a:pPr eaLnBrk="1" hangingPunct="1"/>
                <a:r>
                  <a:rPr lang="lv-LV" altLang="en-US" sz="2800" i="1" dirty="0"/>
                  <a:t>FindMin</a:t>
                </a:r>
                <a:r>
                  <a:rPr lang="lv-LV" altLang="en-US" sz="2800" dirty="0"/>
                  <a:t>(</a:t>
                </a:r>
                <a:r>
                  <a:rPr lang="lv-LV" altLang="en-US" sz="2800" i="1" dirty="0"/>
                  <a:t>S</a:t>
                </a:r>
                <a:r>
                  <a:rPr lang="lv-LV" altLang="en-US" sz="2800" dirty="0"/>
                  <a:t>): </a:t>
                </a:r>
                <a:r>
                  <a:rPr lang="lv-LV" altLang="en-US" sz="2800" dirty="0" smtClean="0"/>
                  <a:t>Return </a:t>
                </a:r>
                <a:r>
                  <a:rPr lang="lv-LV" altLang="en-US" sz="2800" i="1" dirty="0" smtClean="0"/>
                  <a:t>I</a:t>
                </a:r>
                <a:r>
                  <a:rPr lang="lv-LV" altLang="en-US" sz="2800" dirty="0" smtClean="0"/>
                  <a:t> such that, &lt;</a:t>
                </a:r>
                <a:r>
                  <a:rPr lang="lv-LV" altLang="en-US" sz="2800" i="1" dirty="0"/>
                  <a:t>K, I</a:t>
                </a:r>
                <a:r>
                  <a:rPr lang="lv-LV" altLang="en-US" sz="2800" dirty="0"/>
                  <a:t>&gt; </a:t>
                </a:r>
                <a:r>
                  <a:rPr lang="lv-LV" altLang="en-US" sz="2800" dirty="0">
                    <a:sym typeface="Symbol" panose="05050102010706020507" pitchFamily="18" charset="2"/>
                  </a:rPr>
                  <a:t></a:t>
                </a:r>
                <a:r>
                  <a:rPr lang="lv-LV" altLang="en-US" sz="2800" dirty="0"/>
                  <a:t> </a:t>
                </a:r>
                <a:r>
                  <a:rPr lang="lv-LV" altLang="en-US" sz="2800" i="1" dirty="0"/>
                  <a:t>S</a:t>
                </a:r>
                <a:r>
                  <a:rPr lang="lv-LV" altLang="en-US" sz="2800" dirty="0"/>
                  <a:t> </a:t>
                </a:r>
                <a:r>
                  <a:rPr lang="lv-LV" altLang="en-US" sz="2800" dirty="0" smtClean="0"/>
                  <a:t>and </a:t>
                </a:r>
                <a:r>
                  <a:rPr lang="lv-LV" altLang="en-US" sz="2800" i="1" dirty="0"/>
                  <a:t>K</a:t>
                </a:r>
                <a:r>
                  <a:rPr lang="lv-LV" altLang="en-US" sz="2800" dirty="0"/>
                  <a:t> </a:t>
                </a:r>
                <a:r>
                  <a:rPr lang="lv-LV" altLang="en-US" sz="2800" dirty="0" smtClean="0"/>
                  <a:t>is the smallest key in this set.</a:t>
                </a:r>
                <a:endParaRPr lang="lv-LV" altLang="en-US" sz="2800" dirty="0"/>
              </a:p>
              <a:p>
                <a:pPr eaLnBrk="1" hangingPunct="1"/>
                <a:r>
                  <a:rPr lang="lv-LV" altLang="en-US" sz="2800" i="1" dirty="0"/>
                  <a:t>DeleteMin</a:t>
                </a:r>
                <a:r>
                  <a:rPr lang="lv-LV" altLang="en-US" sz="2800" dirty="0"/>
                  <a:t>(</a:t>
                </a:r>
                <a:r>
                  <a:rPr lang="lv-LV" altLang="en-US" sz="2800" i="1" dirty="0"/>
                  <a:t>S</a:t>
                </a:r>
                <a:r>
                  <a:rPr lang="lv-LV" altLang="en-US" sz="2800" dirty="0"/>
                  <a:t>): </a:t>
                </a:r>
                <a:r>
                  <a:rPr lang="lv-LV" altLang="en-US" sz="2800" dirty="0" smtClean="0"/>
                  <a:t>Remove </a:t>
                </a:r>
                <a:r>
                  <a:rPr lang="lv-LV" altLang="en-US" sz="2800" dirty="0"/>
                  <a:t>&lt;</a:t>
                </a:r>
                <a:r>
                  <a:rPr lang="lv-LV" altLang="en-US" sz="2800" i="1" dirty="0"/>
                  <a:t>K, I</a:t>
                </a:r>
                <a:r>
                  <a:rPr lang="lv-LV" altLang="en-US" sz="2800" dirty="0"/>
                  <a:t>&gt; </a:t>
                </a:r>
                <a:r>
                  <a:rPr lang="lv-LV" altLang="en-US" sz="2800" dirty="0">
                    <a:sym typeface="Symbol" panose="05050102010706020507" pitchFamily="18" charset="2"/>
                  </a:rPr>
                  <a:t></a:t>
                </a:r>
                <a:r>
                  <a:rPr lang="lv-LV" altLang="en-US" sz="2800" dirty="0"/>
                  <a:t> </a:t>
                </a:r>
                <a:r>
                  <a:rPr lang="lv-LV" altLang="en-US" sz="2800" i="1" dirty="0"/>
                  <a:t>S</a:t>
                </a:r>
                <a:r>
                  <a:rPr lang="lv-LV" altLang="en-US" sz="2800" dirty="0"/>
                  <a:t> </a:t>
                </a:r>
                <a:r>
                  <a:rPr lang="lv-LV" altLang="en-US" sz="2800" dirty="0" smtClean="0"/>
                  <a:t>where </a:t>
                </a:r>
                <a:r>
                  <a:rPr lang="lv-LV" altLang="en-US" sz="2800" i="1" dirty="0"/>
                  <a:t>K</a:t>
                </a:r>
                <a:r>
                  <a:rPr lang="lv-LV" altLang="en-US" sz="2800" dirty="0"/>
                  <a:t> </a:t>
                </a:r>
                <a:r>
                  <a:rPr lang="lv-LV" altLang="en-US" sz="2800" dirty="0" smtClean="0"/>
                  <a:t>is the smalles key in this set, and return </a:t>
                </a:r>
                <a:r>
                  <a:rPr lang="lv-LV" altLang="en-US" sz="2800" i="1" dirty="0"/>
                  <a:t>I</a:t>
                </a:r>
                <a:r>
                  <a:rPr lang="lv-LV" altLang="en-US" sz="2800" dirty="0"/>
                  <a:t>.</a:t>
                </a:r>
              </a:p>
            </p:txBody>
          </p:sp>
        </mc:Choice>
        <mc:Fallback xmlns="">
          <p:sp>
            <p:nvSpPr>
              <p:cNvPr id="34611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0" t="-1630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944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6115" grpId="0" build="p" bldLvl="3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lv-LV" altLang="en-US" dirty="0" smtClean="0"/>
              <a:t>Priority Queue Implementations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lv-LV" altLang="en-US" dirty="0" smtClean="0"/>
              <a:t>Unordered list (easy to build, but most operations are expensive)</a:t>
            </a:r>
          </a:p>
          <a:p>
            <a:pPr eaLnBrk="1" hangingPunct="1"/>
            <a:r>
              <a:rPr lang="lv-LV" altLang="en-US" dirty="0" smtClean="0"/>
              <a:t>Ordered list (some operations are still expensive)</a:t>
            </a:r>
          </a:p>
          <a:p>
            <a:pPr eaLnBrk="1" hangingPunct="1"/>
            <a:r>
              <a:rPr lang="lv-LV" altLang="en-US" dirty="0" smtClean="0"/>
              <a:t>Ordered tree (some overhead: Priority Queue does not need to be fully sorted)</a:t>
            </a:r>
          </a:p>
          <a:p>
            <a:pPr eaLnBrk="1" hangingPunct="1"/>
            <a:r>
              <a:rPr lang="lv-LV" altLang="en-US" dirty="0" smtClean="0"/>
              <a:t>Binary heap (binary tree)</a:t>
            </a:r>
          </a:p>
          <a:p>
            <a:pPr lvl="1" eaLnBrk="1" hangingPunct="1"/>
            <a:r>
              <a:rPr lang="lv-LV" altLang="en-US" dirty="0" smtClean="0"/>
              <a:t>Tree with pointers</a:t>
            </a:r>
          </a:p>
          <a:p>
            <a:pPr lvl="1" eaLnBrk="1" hangingPunct="1"/>
            <a:r>
              <a:rPr lang="lv-LV" altLang="en-US" dirty="0" smtClean="0"/>
              <a:t>Tree implemented as an array  (most popular priority queue – </a:t>
            </a:r>
            <a:r>
              <a:rPr lang="lv-LV" altLang="en-US" b="1" dirty="0" smtClean="0"/>
              <a:t>Heap</a:t>
            </a:r>
            <a:r>
              <a:rPr lang="lv-LV" alt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6212848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lv-LV" altLang="lv-LV" dirty="0" smtClean="0"/>
              <a:t>Binary Relations of </a:t>
            </a:r>
            <a:r>
              <a:rPr lang="en-US" altLang="lv-LV" dirty="0" smtClean="0"/>
              <a:t>Total Order</a:t>
            </a:r>
          </a:p>
        </p:txBody>
      </p:sp>
      <p:sp>
        <p:nvSpPr>
          <p:cNvPr id="512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lv-LV" dirty="0" smtClean="0"/>
              <a:t>Keys in a priority queue can be arbitrary objects on which an order is defined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lv-LV" dirty="0" smtClean="0"/>
              <a:t>Two distinct entries in a priority queue can have the same key</a:t>
            </a:r>
          </a:p>
          <a:p>
            <a:pPr eaLnBrk="1" hangingPunct="1"/>
            <a:r>
              <a:rPr lang="en-US" altLang="lv-LV" dirty="0"/>
              <a:t>Mathematical concept of total order relation </a:t>
            </a:r>
            <a:r>
              <a:rPr lang="en-US" altLang="lv-LV" dirty="0">
                <a:latin typeface="Times New Roman" panose="02020603050405020304" pitchFamily="18" charset="0"/>
                <a:sym typeface="Symbol" panose="05050102010706020507" pitchFamily="18" charset="2"/>
              </a:rPr>
              <a:t></a:t>
            </a:r>
            <a:endParaRPr lang="en-US" altLang="lv-LV" dirty="0"/>
          </a:p>
          <a:p>
            <a:pPr lvl="1" eaLnBrk="1" hangingPunct="1"/>
            <a:r>
              <a:rPr lang="en-US" altLang="lv-LV" dirty="0"/>
              <a:t>Reflexive property:</a:t>
            </a:r>
            <a:br>
              <a:rPr lang="en-US" altLang="lv-LV" dirty="0"/>
            </a:br>
            <a:r>
              <a:rPr lang="en-US" altLang="lv-LV" b="1" i="1" dirty="0">
                <a:latin typeface="Times New Roman" panose="02020603050405020304" pitchFamily="18" charset="0"/>
              </a:rPr>
              <a:t>x </a:t>
            </a:r>
            <a:r>
              <a:rPr lang="en-US" altLang="lv-LV" dirty="0">
                <a:latin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lv-LV" b="1" i="1" dirty="0">
                <a:latin typeface="Times New Roman" panose="02020603050405020304" pitchFamily="18" charset="0"/>
              </a:rPr>
              <a:t> x</a:t>
            </a:r>
          </a:p>
          <a:p>
            <a:pPr lvl="1" eaLnBrk="1" hangingPunct="1"/>
            <a:r>
              <a:rPr lang="en-US" altLang="lv-LV" dirty="0"/>
              <a:t>Antisymmetric property:</a:t>
            </a:r>
            <a:br>
              <a:rPr lang="en-US" altLang="lv-LV" dirty="0"/>
            </a:br>
            <a:r>
              <a:rPr lang="en-US" altLang="lv-LV" b="1" i="1" dirty="0">
                <a:latin typeface="Times New Roman" panose="02020603050405020304" pitchFamily="18" charset="0"/>
              </a:rPr>
              <a:t>x </a:t>
            </a:r>
            <a:r>
              <a:rPr lang="en-US" altLang="lv-LV" dirty="0">
                <a:latin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lv-LV" b="1" i="1" dirty="0">
                <a:latin typeface="Times New Roman" panose="02020603050405020304" pitchFamily="18" charset="0"/>
              </a:rPr>
              <a:t> y</a:t>
            </a:r>
            <a:r>
              <a:rPr lang="en-US" altLang="lv-LV" dirty="0"/>
              <a:t> </a:t>
            </a:r>
            <a:r>
              <a:rPr lang="en-US" altLang="lv-LV" dirty="0">
                <a:sym typeface="Symbol" panose="05050102010706020507" pitchFamily="18" charset="2"/>
              </a:rPr>
              <a:t></a:t>
            </a:r>
            <a:r>
              <a:rPr lang="en-US" altLang="lv-LV" dirty="0"/>
              <a:t> </a:t>
            </a:r>
            <a:r>
              <a:rPr lang="en-US" altLang="lv-LV" b="1" i="1" dirty="0">
                <a:latin typeface="Times New Roman" panose="02020603050405020304" pitchFamily="18" charset="0"/>
              </a:rPr>
              <a:t>y </a:t>
            </a:r>
            <a:r>
              <a:rPr lang="en-US" altLang="lv-LV" dirty="0">
                <a:latin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lv-LV" b="1" i="1" dirty="0">
                <a:latin typeface="Times New Roman" panose="02020603050405020304" pitchFamily="18" charset="0"/>
              </a:rPr>
              <a:t> x </a:t>
            </a:r>
            <a:r>
              <a:rPr lang="en-US" altLang="lv-LV" dirty="0">
                <a:sym typeface="Symbol" panose="05050102010706020507" pitchFamily="18" charset="2"/>
              </a:rPr>
              <a:t> </a:t>
            </a:r>
            <a:r>
              <a:rPr lang="en-US" altLang="lv-LV" b="1" i="1" dirty="0">
                <a:latin typeface="Times New Roman" panose="02020603050405020304" pitchFamily="18" charset="0"/>
              </a:rPr>
              <a:t>x </a:t>
            </a:r>
            <a:r>
              <a:rPr lang="en-US" altLang="lv-LV" dirty="0">
                <a:latin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en-US" altLang="lv-LV" b="1" i="1" dirty="0">
                <a:latin typeface="Times New Roman" panose="02020603050405020304" pitchFamily="18" charset="0"/>
              </a:rPr>
              <a:t> y</a:t>
            </a:r>
            <a:endParaRPr lang="en-US" altLang="lv-LV" dirty="0"/>
          </a:p>
          <a:p>
            <a:pPr lvl="1" eaLnBrk="1" hangingPunct="1"/>
            <a:r>
              <a:rPr lang="en-US" altLang="lv-LV" dirty="0"/>
              <a:t>Transitive property:</a:t>
            </a:r>
            <a:br>
              <a:rPr lang="en-US" altLang="lv-LV" dirty="0"/>
            </a:br>
            <a:r>
              <a:rPr lang="en-US" altLang="lv-LV" dirty="0"/>
              <a:t> </a:t>
            </a:r>
            <a:r>
              <a:rPr lang="en-US" altLang="lv-LV" b="1" i="1" dirty="0">
                <a:latin typeface="Times New Roman" panose="02020603050405020304" pitchFamily="18" charset="0"/>
              </a:rPr>
              <a:t>x </a:t>
            </a:r>
            <a:r>
              <a:rPr lang="en-US" altLang="lv-LV" dirty="0">
                <a:latin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lv-LV" b="1" i="1" dirty="0">
                <a:latin typeface="Times New Roman" panose="02020603050405020304" pitchFamily="18" charset="0"/>
              </a:rPr>
              <a:t> y</a:t>
            </a:r>
            <a:r>
              <a:rPr lang="en-US" altLang="lv-LV" dirty="0"/>
              <a:t> </a:t>
            </a:r>
            <a:r>
              <a:rPr lang="en-US" altLang="lv-LV" dirty="0">
                <a:sym typeface="Symbol" panose="05050102010706020507" pitchFamily="18" charset="2"/>
              </a:rPr>
              <a:t></a:t>
            </a:r>
            <a:r>
              <a:rPr lang="en-US" altLang="lv-LV" dirty="0"/>
              <a:t> </a:t>
            </a:r>
            <a:r>
              <a:rPr lang="en-US" altLang="lv-LV" b="1" i="1" dirty="0">
                <a:latin typeface="Times New Roman" panose="02020603050405020304" pitchFamily="18" charset="0"/>
              </a:rPr>
              <a:t>y </a:t>
            </a:r>
            <a:r>
              <a:rPr lang="en-US" altLang="lv-LV" dirty="0">
                <a:latin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lv-LV" b="1" i="1" dirty="0">
                <a:latin typeface="Times New Roman" panose="02020603050405020304" pitchFamily="18" charset="0"/>
              </a:rPr>
              <a:t> z </a:t>
            </a:r>
            <a:r>
              <a:rPr lang="en-US" altLang="lv-LV" dirty="0">
                <a:sym typeface="Symbol" panose="05050102010706020507" pitchFamily="18" charset="2"/>
              </a:rPr>
              <a:t> </a:t>
            </a:r>
            <a:r>
              <a:rPr lang="en-US" altLang="lv-LV" b="1" i="1" dirty="0">
                <a:latin typeface="Times New Roman" panose="02020603050405020304" pitchFamily="18" charset="0"/>
              </a:rPr>
              <a:t>x </a:t>
            </a:r>
            <a:r>
              <a:rPr lang="en-US" altLang="lv-LV" dirty="0">
                <a:latin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lv-LV" b="1" i="1" dirty="0">
                <a:latin typeface="Times New Roman" panose="02020603050405020304" pitchFamily="18" charset="0"/>
              </a:rPr>
              <a:t> z</a:t>
            </a:r>
          </a:p>
          <a:p>
            <a:endParaRPr lang="lv-LV" dirty="0"/>
          </a:p>
          <a:p>
            <a:pPr eaLnBrk="1" hangingPunct="1">
              <a:lnSpc>
                <a:spcPct val="90000"/>
              </a:lnSpc>
            </a:pPr>
            <a:endParaRPr lang="en-US" altLang="lv-LV" b="1" i="1" dirty="0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5268373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Sequence-based Priority Queue</a:t>
            </a:r>
          </a:p>
        </p:txBody>
      </p:sp>
      <p:sp>
        <p:nvSpPr>
          <p:cNvPr id="819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eaLnBrk="1" hangingPunct="1"/>
            <a:r>
              <a:rPr lang="en-US" altLang="lv-LV" sz="2400" dirty="0"/>
              <a:t>Implementation with an unsorted list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lv-LV" sz="2400" dirty="0"/>
          </a:p>
          <a:p>
            <a:pPr eaLnBrk="1" hangingPunct="1"/>
            <a:r>
              <a:rPr lang="en-US" altLang="lv-LV" sz="2400" dirty="0"/>
              <a:t>Performance:</a:t>
            </a:r>
          </a:p>
          <a:p>
            <a:pPr lvl="1" eaLnBrk="1" hangingPunct="1"/>
            <a:r>
              <a:rPr lang="en-US" altLang="lv-LV" sz="2000" dirty="0">
                <a:solidFill>
                  <a:schemeClr val="tx2"/>
                </a:solidFill>
              </a:rPr>
              <a:t>insert</a:t>
            </a:r>
            <a:r>
              <a:rPr lang="en-US" altLang="lv-LV" sz="2000" dirty="0"/>
              <a:t> takes </a:t>
            </a:r>
            <a:r>
              <a:rPr lang="en-US" altLang="lv-LV" sz="2000" b="1" i="1" dirty="0">
                <a:latin typeface="Times New Roman" panose="02020603050405020304" pitchFamily="18" charset="0"/>
              </a:rPr>
              <a:t>O</a:t>
            </a:r>
            <a:r>
              <a:rPr lang="en-US" altLang="lv-LV" sz="2000" dirty="0">
                <a:latin typeface="Times New Roman" panose="02020603050405020304" pitchFamily="18" charset="0"/>
              </a:rPr>
              <a:t>(1)</a:t>
            </a:r>
            <a:r>
              <a:rPr lang="en-US" altLang="lv-LV" sz="2000" dirty="0"/>
              <a:t> time since we can insert the item at the beginning or end of the sequence</a:t>
            </a:r>
          </a:p>
          <a:p>
            <a:pPr lvl="1" eaLnBrk="1" hangingPunct="1"/>
            <a:r>
              <a:rPr lang="en-US" altLang="lv-LV" sz="2000" dirty="0" err="1">
                <a:solidFill>
                  <a:schemeClr val="tx2"/>
                </a:solidFill>
              </a:rPr>
              <a:t>removeMin</a:t>
            </a:r>
            <a:r>
              <a:rPr lang="en-US" altLang="lv-LV" sz="2000" dirty="0">
                <a:solidFill>
                  <a:schemeClr val="tx2"/>
                </a:solidFill>
              </a:rPr>
              <a:t> </a:t>
            </a:r>
            <a:r>
              <a:rPr lang="en-US" altLang="lv-LV" sz="2000" dirty="0"/>
              <a:t>and </a:t>
            </a:r>
            <a:r>
              <a:rPr lang="en-US" altLang="lv-LV" sz="2000" dirty="0">
                <a:solidFill>
                  <a:schemeClr val="tx2"/>
                </a:solidFill>
              </a:rPr>
              <a:t>min</a:t>
            </a:r>
            <a:r>
              <a:rPr lang="en-US" altLang="lv-LV" sz="2000" dirty="0"/>
              <a:t> take </a:t>
            </a:r>
            <a:r>
              <a:rPr lang="en-US" altLang="lv-LV" sz="2000" b="1" i="1" dirty="0">
                <a:latin typeface="Times New Roman" panose="02020603050405020304" pitchFamily="18" charset="0"/>
              </a:rPr>
              <a:t>O</a:t>
            </a:r>
            <a:r>
              <a:rPr lang="en-US" altLang="lv-LV" sz="2000" dirty="0">
                <a:latin typeface="Times New Roman" panose="02020603050405020304" pitchFamily="18" charset="0"/>
              </a:rPr>
              <a:t>(</a:t>
            </a:r>
            <a:r>
              <a:rPr lang="en-US" altLang="lv-LV" sz="2000" b="1" i="1" dirty="0">
                <a:latin typeface="Times New Roman" panose="02020603050405020304" pitchFamily="18" charset="0"/>
              </a:rPr>
              <a:t>n</a:t>
            </a:r>
            <a:r>
              <a:rPr lang="en-US" altLang="lv-LV" sz="2000" dirty="0">
                <a:latin typeface="Times New Roman" panose="02020603050405020304" pitchFamily="18" charset="0"/>
              </a:rPr>
              <a:t>)</a:t>
            </a:r>
            <a:r>
              <a:rPr lang="en-US" altLang="lv-LV" sz="2000" dirty="0"/>
              <a:t> time since we have to traverse the entire sequence to find the smallest key 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eaLnBrk="1" hangingPunct="1"/>
            <a:r>
              <a:rPr lang="en-US" altLang="lv-LV" sz="2400" dirty="0"/>
              <a:t>Implementation with a sorted </a:t>
            </a:r>
            <a:r>
              <a:rPr lang="en-US" altLang="lv-LV" sz="2400" dirty="0" smtClean="0"/>
              <a:t>list</a:t>
            </a:r>
          </a:p>
          <a:p>
            <a:pPr eaLnBrk="1" hangingPunct="1"/>
            <a:endParaRPr lang="en-US" altLang="lv-LV" sz="2400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lv-LV" sz="2400" dirty="0"/>
          </a:p>
          <a:p>
            <a:pPr eaLnBrk="1" hangingPunct="1"/>
            <a:r>
              <a:rPr lang="en-US" altLang="lv-LV" sz="2400" dirty="0"/>
              <a:t>Performance:</a:t>
            </a:r>
          </a:p>
          <a:p>
            <a:pPr lvl="1" eaLnBrk="1" hangingPunct="1"/>
            <a:r>
              <a:rPr lang="en-US" altLang="lv-LV" sz="2000" dirty="0">
                <a:solidFill>
                  <a:schemeClr val="tx2"/>
                </a:solidFill>
              </a:rPr>
              <a:t>insert</a:t>
            </a:r>
            <a:r>
              <a:rPr lang="en-US" altLang="lv-LV" sz="2000" dirty="0"/>
              <a:t> takes </a:t>
            </a:r>
            <a:r>
              <a:rPr lang="en-US" altLang="lv-LV" sz="2000" b="1" i="1" dirty="0">
                <a:latin typeface="Times New Roman" panose="02020603050405020304" pitchFamily="18" charset="0"/>
              </a:rPr>
              <a:t>O</a:t>
            </a:r>
            <a:r>
              <a:rPr lang="en-US" altLang="lv-LV" sz="2000" dirty="0">
                <a:latin typeface="Times New Roman" panose="02020603050405020304" pitchFamily="18" charset="0"/>
              </a:rPr>
              <a:t>(</a:t>
            </a:r>
            <a:r>
              <a:rPr lang="en-US" altLang="lv-LV" sz="2000" b="1" i="1" dirty="0">
                <a:latin typeface="Times New Roman" panose="02020603050405020304" pitchFamily="18" charset="0"/>
              </a:rPr>
              <a:t>n</a:t>
            </a:r>
            <a:r>
              <a:rPr lang="en-US" altLang="lv-LV" sz="2000" dirty="0">
                <a:latin typeface="Times New Roman" panose="02020603050405020304" pitchFamily="18" charset="0"/>
              </a:rPr>
              <a:t>)</a:t>
            </a:r>
            <a:r>
              <a:rPr lang="en-US" altLang="lv-LV" sz="2000" dirty="0"/>
              <a:t> time since we have to find the place where to insert the item</a:t>
            </a:r>
          </a:p>
          <a:p>
            <a:pPr lvl="1" eaLnBrk="1" hangingPunct="1"/>
            <a:r>
              <a:rPr lang="en-US" altLang="lv-LV" sz="2000" dirty="0" err="1">
                <a:solidFill>
                  <a:schemeClr val="tx2"/>
                </a:solidFill>
              </a:rPr>
              <a:t>removeMin</a:t>
            </a:r>
            <a:r>
              <a:rPr lang="en-US" altLang="lv-LV" sz="2000" dirty="0"/>
              <a:t> and </a:t>
            </a:r>
            <a:r>
              <a:rPr lang="en-US" altLang="lv-LV" sz="2000" dirty="0">
                <a:solidFill>
                  <a:schemeClr val="tx2"/>
                </a:solidFill>
              </a:rPr>
              <a:t>min</a:t>
            </a:r>
            <a:r>
              <a:rPr lang="en-US" altLang="lv-LV" sz="2000" dirty="0"/>
              <a:t> take </a:t>
            </a:r>
            <a:r>
              <a:rPr lang="en-US" altLang="lv-LV" sz="2000" b="1" i="1" dirty="0">
                <a:latin typeface="Times New Roman" panose="02020603050405020304" pitchFamily="18" charset="0"/>
              </a:rPr>
              <a:t>O</a:t>
            </a:r>
            <a:r>
              <a:rPr lang="en-US" altLang="lv-LV" sz="2000" dirty="0">
                <a:latin typeface="Times New Roman" panose="02020603050405020304" pitchFamily="18" charset="0"/>
              </a:rPr>
              <a:t>(1)</a:t>
            </a:r>
            <a:r>
              <a:rPr lang="en-US" altLang="lv-LV" sz="2000" dirty="0"/>
              <a:t> time, since the smallest key is at the beginning</a:t>
            </a:r>
          </a:p>
          <a:p>
            <a:endParaRPr lang="lv-LV" dirty="0"/>
          </a:p>
        </p:txBody>
      </p:sp>
      <p:sp>
        <p:nvSpPr>
          <p:cNvPr id="8208" name="Line 6"/>
          <p:cNvSpPr>
            <a:spLocks noChangeShapeType="1"/>
          </p:cNvSpPr>
          <p:nvPr/>
        </p:nvSpPr>
        <p:spPr bwMode="auto">
          <a:xfrm>
            <a:off x="2971800" y="2667000"/>
            <a:ext cx="2362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8209" name="Oval 7"/>
          <p:cNvSpPr>
            <a:spLocks noChangeAspect="1" noChangeArrowheads="1"/>
          </p:cNvSpPr>
          <p:nvPr/>
        </p:nvSpPr>
        <p:spPr bwMode="auto">
          <a:xfrm>
            <a:off x="2667000" y="2514600"/>
            <a:ext cx="365760" cy="36576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/>
              <a:t>4</a:t>
            </a:r>
          </a:p>
        </p:txBody>
      </p:sp>
      <p:sp>
        <p:nvSpPr>
          <p:cNvPr id="8210" name="Oval 8"/>
          <p:cNvSpPr>
            <a:spLocks noChangeAspect="1" noChangeArrowheads="1"/>
          </p:cNvSpPr>
          <p:nvPr/>
        </p:nvSpPr>
        <p:spPr bwMode="auto">
          <a:xfrm>
            <a:off x="3333750" y="2514600"/>
            <a:ext cx="365760" cy="36576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 dirty="0"/>
              <a:t>5</a:t>
            </a:r>
          </a:p>
        </p:txBody>
      </p:sp>
      <p:sp>
        <p:nvSpPr>
          <p:cNvPr id="8211" name="Oval 9"/>
          <p:cNvSpPr>
            <a:spLocks noChangeAspect="1" noChangeArrowheads="1"/>
          </p:cNvSpPr>
          <p:nvPr/>
        </p:nvSpPr>
        <p:spPr bwMode="auto">
          <a:xfrm>
            <a:off x="4000500" y="2514600"/>
            <a:ext cx="365760" cy="36576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/>
              <a:t>2</a:t>
            </a:r>
          </a:p>
        </p:txBody>
      </p:sp>
      <p:sp>
        <p:nvSpPr>
          <p:cNvPr id="8212" name="Oval 10"/>
          <p:cNvSpPr>
            <a:spLocks noChangeAspect="1" noChangeArrowheads="1"/>
          </p:cNvSpPr>
          <p:nvPr/>
        </p:nvSpPr>
        <p:spPr bwMode="auto">
          <a:xfrm>
            <a:off x="4667250" y="2514600"/>
            <a:ext cx="365760" cy="36576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/>
              <a:t>3</a:t>
            </a:r>
          </a:p>
        </p:txBody>
      </p:sp>
      <p:sp>
        <p:nvSpPr>
          <p:cNvPr id="8213" name="Oval 11"/>
          <p:cNvSpPr>
            <a:spLocks noChangeAspect="1" noChangeArrowheads="1"/>
          </p:cNvSpPr>
          <p:nvPr/>
        </p:nvSpPr>
        <p:spPr bwMode="auto">
          <a:xfrm>
            <a:off x="5334000" y="2514600"/>
            <a:ext cx="365760" cy="36576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 dirty="0"/>
              <a:t>1</a:t>
            </a:r>
          </a:p>
        </p:txBody>
      </p:sp>
      <p:sp>
        <p:nvSpPr>
          <p:cNvPr id="8202" name="Line 13"/>
          <p:cNvSpPr>
            <a:spLocks noChangeShapeType="1"/>
          </p:cNvSpPr>
          <p:nvPr/>
        </p:nvSpPr>
        <p:spPr bwMode="auto">
          <a:xfrm>
            <a:off x="7010400" y="2667000"/>
            <a:ext cx="2362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8203" name="Oval 14"/>
          <p:cNvSpPr>
            <a:spLocks noChangeAspect="1" noChangeArrowheads="1"/>
          </p:cNvSpPr>
          <p:nvPr/>
        </p:nvSpPr>
        <p:spPr bwMode="auto">
          <a:xfrm>
            <a:off x="6705600" y="2514600"/>
            <a:ext cx="365760" cy="36576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/>
              <a:t>1</a:t>
            </a:r>
          </a:p>
        </p:txBody>
      </p:sp>
      <p:sp>
        <p:nvSpPr>
          <p:cNvPr id="8204" name="Oval 15"/>
          <p:cNvSpPr>
            <a:spLocks noChangeAspect="1" noChangeArrowheads="1"/>
          </p:cNvSpPr>
          <p:nvPr/>
        </p:nvSpPr>
        <p:spPr bwMode="auto">
          <a:xfrm>
            <a:off x="7372350" y="2514600"/>
            <a:ext cx="365760" cy="36576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 dirty="0"/>
              <a:t>2</a:t>
            </a:r>
          </a:p>
        </p:txBody>
      </p:sp>
      <p:sp>
        <p:nvSpPr>
          <p:cNvPr id="8205" name="Oval 16"/>
          <p:cNvSpPr>
            <a:spLocks noChangeAspect="1" noChangeArrowheads="1"/>
          </p:cNvSpPr>
          <p:nvPr/>
        </p:nvSpPr>
        <p:spPr bwMode="auto">
          <a:xfrm>
            <a:off x="8039100" y="2514600"/>
            <a:ext cx="365760" cy="36576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 dirty="0"/>
              <a:t>3</a:t>
            </a:r>
          </a:p>
        </p:txBody>
      </p:sp>
      <p:sp>
        <p:nvSpPr>
          <p:cNvPr id="8206" name="Oval 17"/>
          <p:cNvSpPr>
            <a:spLocks noChangeAspect="1" noChangeArrowheads="1"/>
          </p:cNvSpPr>
          <p:nvPr/>
        </p:nvSpPr>
        <p:spPr bwMode="auto">
          <a:xfrm>
            <a:off x="8705850" y="2514600"/>
            <a:ext cx="365760" cy="36576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/>
              <a:t>4</a:t>
            </a:r>
          </a:p>
        </p:txBody>
      </p:sp>
      <p:sp>
        <p:nvSpPr>
          <p:cNvPr id="8207" name="Oval 18"/>
          <p:cNvSpPr>
            <a:spLocks noChangeAspect="1" noChangeArrowheads="1"/>
          </p:cNvSpPr>
          <p:nvPr/>
        </p:nvSpPr>
        <p:spPr bwMode="auto">
          <a:xfrm>
            <a:off x="9372600" y="2514600"/>
            <a:ext cx="365760" cy="36576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079082460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Notebook">
  <a:themeElements>
    <a:clrScheme name="Notebook 1">
      <a:dk1>
        <a:srgbClr val="000000"/>
      </a:dk1>
      <a:lt1>
        <a:srgbClr val="FEFDE3"/>
      </a:lt1>
      <a:dk2>
        <a:srgbClr val="221304"/>
      </a:dk2>
      <a:lt2>
        <a:srgbClr val="CBBD83"/>
      </a:lt2>
      <a:accent1>
        <a:srgbClr val="A1BD69"/>
      </a:accent1>
      <a:accent2>
        <a:srgbClr val="3694B6"/>
      </a:accent2>
      <a:accent3>
        <a:srgbClr val="FEFEEF"/>
      </a:accent3>
      <a:accent4>
        <a:srgbClr val="000000"/>
      </a:accent4>
      <a:accent5>
        <a:srgbClr val="CDDBB9"/>
      </a:accent5>
      <a:accent6>
        <a:srgbClr val="3086A5"/>
      </a:accent6>
      <a:hlink>
        <a:srgbClr val="660066"/>
      </a:hlink>
      <a:folHlink>
        <a:srgbClr val="666699"/>
      </a:folHlink>
    </a:clrScheme>
    <a:fontScheme name="Notebook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Notebook 1">
        <a:dk1>
          <a:srgbClr val="000000"/>
        </a:dk1>
        <a:lt1>
          <a:srgbClr val="FEFDE3"/>
        </a:lt1>
        <a:dk2>
          <a:srgbClr val="221304"/>
        </a:dk2>
        <a:lt2>
          <a:srgbClr val="CBBD83"/>
        </a:lt2>
        <a:accent1>
          <a:srgbClr val="A1BD69"/>
        </a:accent1>
        <a:accent2>
          <a:srgbClr val="3694B6"/>
        </a:accent2>
        <a:accent3>
          <a:srgbClr val="FEFEEF"/>
        </a:accent3>
        <a:accent4>
          <a:srgbClr val="000000"/>
        </a:accent4>
        <a:accent5>
          <a:srgbClr val="CDDBB9"/>
        </a:accent5>
        <a:accent6>
          <a:srgbClr val="3086A5"/>
        </a:accent6>
        <a:hlink>
          <a:srgbClr val="6600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tebook 2">
        <a:dk1>
          <a:srgbClr val="000000"/>
        </a:dk1>
        <a:lt1>
          <a:srgbClr val="FFFFFF"/>
        </a:lt1>
        <a:dk2>
          <a:srgbClr val="221304"/>
        </a:dk2>
        <a:lt2>
          <a:srgbClr val="CBBD83"/>
        </a:lt2>
        <a:accent1>
          <a:srgbClr val="A1BD69"/>
        </a:accent1>
        <a:accent2>
          <a:srgbClr val="3694B6"/>
        </a:accent2>
        <a:accent3>
          <a:srgbClr val="FFFFFF"/>
        </a:accent3>
        <a:accent4>
          <a:srgbClr val="000000"/>
        </a:accent4>
        <a:accent5>
          <a:srgbClr val="CDDBB9"/>
        </a:accent5>
        <a:accent6>
          <a:srgbClr val="3086A5"/>
        </a:accent6>
        <a:hlink>
          <a:srgbClr val="6600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tebook 3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Designs\Notebook.pot</Template>
  <TotalTime>2232</TotalTime>
  <Words>2472</Words>
  <Application>Microsoft Office PowerPoint</Application>
  <PresentationFormat>Widescreen</PresentationFormat>
  <Paragraphs>729</Paragraphs>
  <Slides>45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5" baseType="lpstr">
      <vt:lpstr>ＭＳ Ｐゴシック</vt:lpstr>
      <vt:lpstr>Arial</vt:lpstr>
      <vt:lpstr>Cambria Math</vt:lpstr>
      <vt:lpstr>Courier New</vt:lpstr>
      <vt:lpstr>Symbol</vt:lpstr>
      <vt:lpstr>Tahoma</vt:lpstr>
      <vt:lpstr>Times</vt:lpstr>
      <vt:lpstr>Times New Roman</vt:lpstr>
      <vt:lpstr>Wingdings</vt:lpstr>
      <vt:lpstr>Notebook</vt:lpstr>
      <vt:lpstr>Data Structures Priority Queues and Heaps</vt:lpstr>
      <vt:lpstr>PowerPoint Presentation</vt:lpstr>
      <vt:lpstr>Priority Queue</vt:lpstr>
      <vt:lpstr>Supported operations</vt:lpstr>
      <vt:lpstr>Uses of Priority Queues</vt:lpstr>
      <vt:lpstr>Priority Queues: ADT</vt:lpstr>
      <vt:lpstr>Priority Queue Implementations</vt:lpstr>
      <vt:lpstr>Binary Relations of Total Order</vt:lpstr>
      <vt:lpstr>Sequence-based Priority Queue</vt:lpstr>
      <vt:lpstr>Entry and Priority Queue ADTs</vt:lpstr>
      <vt:lpstr>Example</vt:lpstr>
      <vt:lpstr>Methods of the Adaptable Priority Queue ADT</vt:lpstr>
      <vt:lpstr>Example</vt:lpstr>
      <vt:lpstr>Performance</vt:lpstr>
      <vt:lpstr>Heap</vt:lpstr>
      <vt:lpstr>Binary Heap</vt:lpstr>
      <vt:lpstr>Properties of the binary heap</vt:lpstr>
      <vt:lpstr>Binary heap in an array</vt:lpstr>
      <vt:lpstr>Inserting an element</vt:lpstr>
      <vt:lpstr>Inserting: Exchange with Parent</vt:lpstr>
      <vt:lpstr>Removing an element</vt:lpstr>
      <vt:lpstr>Removing an Element</vt:lpstr>
      <vt:lpstr>Inserting an element</vt:lpstr>
      <vt:lpstr>Removing an Element</vt:lpstr>
      <vt:lpstr>Height of a Heap</vt:lpstr>
      <vt:lpstr>Heaps and Priority Queues</vt:lpstr>
      <vt:lpstr>After Insert – Upheap </vt:lpstr>
      <vt:lpstr>After Removal – Downheap </vt:lpstr>
      <vt:lpstr>Location-Aware Entries</vt:lpstr>
      <vt:lpstr>Recall PQ Sorting</vt:lpstr>
      <vt:lpstr>Selection-Sort</vt:lpstr>
      <vt:lpstr>Selection-Sort Example</vt:lpstr>
      <vt:lpstr>Insertion-Sort</vt:lpstr>
      <vt:lpstr>Insertion-Sort Example</vt:lpstr>
      <vt:lpstr>In-place Insertion-Sort</vt:lpstr>
      <vt:lpstr>Heap-Sort</vt:lpstr>
      <vt:lpstr>Vector-based Heap Implementation</vt:lpstr>
      <vt:lpstr>Efficient Heap Construction</vt:lpstr>
      <vt:lpstr>Example</vt:lpstr>
      <vt:lpstr>Example (contd.)</vt:lpstr>
      <vt:lpstr>Example (contd.)</vt:lpstr>
      <vt:lpstr>Example (end)</vt:lpstr>
      <vt:lpstr>Analysis</vt:lpstr>
      <vt:lpstr>Robert Floyd Algorithm</vt:lpstr>
      <vt:lpstr>Robert Floyd Algorithm – Continued </vt:lpstr>
    </vt:vector>
  </TitlesOfParts>
  <Company>LU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Algoritmu testēšana un atkļūdošana mācību programmēšanas uzdevumiem</dc:title>
  <dc:creator>kalvis.apsitis@gmail.com</dc:creator>
  <cp:lastModifiedBy>Kalvis Apsītis</cp:lastModifiedBy>
  <cp:revision>150</cp:revision>
  <cp:lastPrinted>1601-01-01T00:00:00Z</cp:lastPrinted>
  <dcterms:created xsi:type="dcterms:W3CDTF">1601-01-01T00:00:00Z</dcterms:created>
  <dcterms:modified xsi:type="dcterms:W3CDTF">2021-10-11T18:54:43Z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