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7"/>
  </p:notesMasterIdLst>
  <p:handoutMasterIdLst>
    <p:handoutMasterId r:id="rId68"/>
  </p:handoutMasterIdLst>
  <p:sldIdLst>
    <p:sldId id="280" r:id="rId2"/>
    <p:sldId id="306" r:id="rId3"/>
    <p:sldId id="389" r:id="rId4"/>
    <p:sldId id="390" r:id="rId5"/>
    <p:sldId id="391" r:id="rId6"/>
    <p:sldId id="392" r:id="rId7"/>
    <p:sldId id="393" r:id="rId8"/>
    <p:sldId id="394" r:id="rId9"/>
    <p:sldId id="486" r:id="rId10"/>
    <p:sldId id="395" r:id="rId11"/>
    <p:sldId id="396" r:id="rId12"/>
    <p:sldId id="440" r:id="rId13"/>
    <p:sldId id="434" r:id="rId14"/>
    <p:sldId id="443" r:id="rId15"/>
    <p:sldId id="445" r:id="rId16"/>
    <p:sldId id="446" r:id="rId17"/>
    <p:sldId id="451" r:id="rId18"/>
    <p:sldId id="454" r:id="rId19"/>
    <p:sldId id="487" r:id="rId20"/>
    <p:sldId id="488" r:id="rId21"/>
    <p:sldId id="457" r:id="rId22"/>
    <p:sldId id="489" r:id="rId23"/>
    <p:sldId id="334" r:id="rId24"/>
    <p:sldId id="416" r:id="rId25"/>
    <p:sldId id="335" r:id="rId26"/>
    <p:sldId id="339" r:id="rId27"/>
    <p:sldId id="493" r:id="rId28"/>
    <p:sldId id="494" r:id="rId29"/>
    <p:sldId id="340" r:id="rId30"/>
    <p:sldId id="338" r:id="rId31"/>
    <p:sldId id="495" r:id="rId32"/>
    <p:sldId id="342" r:id="rId33"/>
    <p:sldId id="490" r:id="rId34"/>
    <p:sldId id="491" r:id="rId35"/>
    <p:sldId id="492" r:id="rId36"/>
    <p:sldId id="343" r:id="rId37"/>
    <p:sldId id="417" r:id="rId38"/>
    <p:sldId id="461" r:id="rId39"/>
    <p:sldId id="462" r:id="rId40"/>
    <p:sldId id="463" r:id="rId41"/>
    <p:sldId id="464" r:id="rId42"/>
    <p:sldId id="465" r:id="rId43"/>
    <p:sldId id="466" r:id="rId44"/>
    <p:sldId id="467" r:id="rId45"/>
    <p:sldId id="468" r:id="rId46"/>
    <p:sldId id="469" r:id="rId47"/>
    <p:sldId id="470" r:id="rId48"/>
    <p:sldId id="471" r:id="rId49"/>
    <p:sldId id="472" r:id="rId50"/>
    <p:sldId id="473" r:id="rId51"/>
    <p:sldId id="474" r:id="rId52"/>
    <p:sldId id="475" r:id="rId53"/>
    <p:sldId id="496" r:id="rId54"/>
    <p:sldId id="476" r:id="rId55"/>
    <p:sldId id="477" r:id="rId56"/>
    <p:sldId id="478" r:id="rId57"/>
    <p:sldId id="479" r:id="rId58"/>
    <p:sldId id="480" r:id="rId59"/>
    <p:sldId id="500" r:id="rId60"/>
    <p:sldId id="499" r:id="rId61"/>
    <p:sldId id="481" r:id="rId62"/>
    <p:sldId id="482" r:id="rId63"/>
    <p:sldId id="483" r:id="rId64"/>
    <p:sldId id="484" r:id="rId65"/>
    <p:sldId id="485" r:id="rId6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306"/>
          </p14:sldIdLst>
        </p14:section>
        <p14:section name="Binary Search Trees" id="{D7C98A8E-EAAA-4F92-AC04-191057FD0DE5}">
          <p14:sldIdLst>
            <p14:sldId id="389"/>
            <p14:sldId id="390"/>
            <p14:sldId id="391"/>
            <p14:sldId id="392"/>
            <p14:sldId id="393"/>
          </p14:sldIdLst>
        </p14:section>
        <p14:section name="Insert and Delete Nodes" id="{0357D64D-78A7-4000-A48F-2A38936868D6}">
          <p14:sldIdLst>
            <p14:sldId id="394"/>
            <p14:sldId id="486"/>
            <p14:sldId id="395"/>
            <p14:sldId id="396"/>
            <p14:sldId id="440"/>
            <p14:sldId id="434"/>
          </p14:sldIdLst>
        </p14:section>
        <p14:section name="General Notes on Balancing" id="{F48D73FE-AFB5-4AE5-80EF-8F87EC81ABE5}">
          <p14:sldIdLst>
            <p14:sldId id="443"/>
            <p14:sldId id="445"/>
            <p14:sldId id="446"/>
            <p14:sldId id="451"/>
            <p14:sldId id="454"/>
            <p14:sldId id="487"/>
            <p14:sldId id="488"/>
            <p14:sldId id="457"/>
            <p14:sldId id="489"/>
          </p14:sldIdLst>
        </p14:section>
        <p14:section name="AVL Trees" id="{1725AE81-6431-4F64-BB79-C29A2E59D428}">
          <p14:sldIdLst>
            <p14:sldId id="334"/>
            <p14:sldId id="416"/>
            <p14:sldId id="335"/>
            <p14:sldId id="339"/>
            <p14:sldId id="493"/>
            <p14:sldId id="494"/>
            <p14:sldId id="340"/>
            <p14:sldId id="338"/>
            <p14:sldId id="495"/>
            <p14:sldId id="342"/>
            <p14:sldId id="490"/>
            <p14:sldId id="491"/>
            <p14:sldId id="492"/>
            <p14:sldId id="343"/>
            <p14:sldId id="417"/>
          </p14:sldIdLst>
        </p14:section>
        <p14:section name="2-4 Trees" id="{6F9B95BC-324A-4998-8304-3B10167673FA}">
          <p14:sldIdLst>
            <p14:sldId id="461"/>
            <p14:sldId id="462"/>
            <p14:sldId id="463"/>
            <p14:sldId id="464"/>
            <p14:sldId id="465"/>
            <p14:sldId id="466"/>
            <p14:sldId id="467"/>
            <p14:sldId id="468"/>
            <p14:sldId id="469"/>
            <p14:sldId id="470"/>
            <p14:sldId id="471"/>
            <p14:sldId id="472"/>
            <p14:sldId id="473"/>
          </p14:sldIdLst>
        </p14:section>
        <p14:section name="Red Black Trees" id="{3EA014BB-B3A8-4F00-9BAF-6A8B2ECB47D3}">
          <p14:sldIdLst>
            <p14:sldId id="474"/>
            <p14:sldId id="475"/>
            <p14:sldId id="496"/>
            <p14:sldId id="476"/>
            <p14:sldId id="477"/>
            <p14:sldId id="478"/>
            <p14:sldId id="479"/>
            <p14:sldId id="480"/>
            <p14:sldId id="500"/>
            <p14:sldId id="499"/>
            <p14:sldId id="481"/>
            <p14:sldId id="482"/>
            <p14:sldId id="483"/>
            <p14:sldId id="484"/>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3B02A"/>
    <a:srgbClr val="43B050"/>
    <a:srgbClr val="9999FF"/>
    <a:srgbClr val="66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30" autoAdjust="0"/>
    <p:restoredTop sz="82599" autoAdjust="0"/>
  </p:normalViewPr>
  <p:slideViewPr>
    <p:cSldViewPr>
      <p:cViewPr varScale="1">
        <p:scale>
          <a:sx n="88" d="100"/>
          <a:sy n="88" d="100"/>
        </p:scale>
        <p:origin x="102" y="24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45.xml"/><Relationship Id="rId13" Type="http://schemas.openxmlformats.org/officeDocument/2006/relationships/slide" Target="slides/slide50.xml"/><Relationship Id="rId3" Type="http://schemas.openxmlformats.org/officeDocument/2006/relationships/slide" Target="slides/slide40.xml"/><Relationship Id="rId7" Type="http://schemas.openxmlformats.org/officeDocument/2006/relationships/slide" Target="slides/slide44.xml"/><Relationship Id="rId12" Type="http://schemas.openxmlformats.org/officeDocument/2006/relationships/slide" Target="slides/slide49.xml"/><Relationship Id="rId2" Type="http://schemas.openxmlformats.org/officeDocument/2006/relationships/slide" Target="slides/slide39.xml"/><Relationship Id="rId1" Type="http://schemas.openxmlformats.org/officeDocument/2006/relationships/slide" Target="slides/slide38.xml"/><Relationship Id="rId6" Type="http://schemas.openxmlformats.org/officeDocument/2006/relationships/slide" Target="slides/slide43.xml"/><Relationship Id="rId11" Type="http://schemas.openxmlformats.org/officeDocument/2006/relationships/slide" Target="slides/slide48.xml"/><Relationship Id="rId5" Type="http://schemas.openxmlformats.org/officeDocument/2006/relationships/slide" Target="slides/slide42.xml"/><Relationship Id="rId10" Type="http://schemas.openxmlformats.org/officeDocument/2006/relationships/slide" Target="slides/slide47.xml"/><Relationship Id="rId4" Type="http://schemas.openxmlformats.org/officeDocument/2006/relationships/slide" Target="slides/slide41.xml"/><Relationship Id="rId9" Type="http://schemas.openxmlformats.org/officeDocument/2006/relationships/slide" Target="slides/slide46.xml"/><Relationship Id="rId14"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step of the transformation,  the backbone is transformed into a perfectly balanced tree</a:t>
            </a:r>
          </a:p>
          <a:p>
            <a:r>
              <a:rPr lang="en-US" dirty="0" smtClean="0"/>
              <a:t>In each pass down the backbone, every second node is rotated about its parent</a:t>
            </a:r>
          </a:p>
          <a:p>
            <a:r>
              <a:rPr lang="en-US" dirty="0" smtClean="0"/>
              <a:t>The first pass handles the difference between the number of nodes in the backbone and the number of nodes in the closest complete binary tree</a:t>
            </a:r>
          </a:p>
          <a:p>
            <a:r>
              <a:rPr lang="en-US" dirty="0" smtClean="0"/>
              <a:t>Overflowing nodes are treated separately</a:t>
            </a:r>
          </a:p>
          <a:p>
            <a:endParaRPr lang="lv-LV" dirty="0"/>
          </a:p>
        </p:txBody>
      </p:sp>
    </p:spTree>
    <p:extLst>
      <p:ext uri="{BB962C8B-B14F-4D97-AF65-F5344CB8AC3E}">
        <p14:creationId xmlns:p14="http://schemas.microsoft.com/office/powerpoint/2010/main" val="224600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eaLnBrk="1" hangingPunct="1">
              <a:lnSpc>
                <a:spcPct val="90000"/>
              </a:lnSpc>
              <a:buFont typeface="Arial" panose="020B0604020202020204" pitchFamily="34" charset="0"/>
              <a:buNone/>
            </a:pPr>
            <a:r>
              <a:rPr lang="en-US" altLang="lv-LV" dirty="0" smtClean="0"/>
              <a:t>* For people who want to become professionals = can create systems that others will use</a:t>
            </a:r>
          </a:p>
          <a:p>
            <a:pPr marL="0" lvl="1" algn="l" eaLnBrk="1" hangingPunct="1">
              <a:lnSpc>
                <a:spcPct val="90000"/>
              </a:lnSpc>
              <a:buFont typeface="Arial" panose="020B0604020202020204" pitchFamily="34" charset="0"/>
              <a:buNone/>
            </a:pPr>
            <a:r>
              <a:rPr lang="en-US" altLang="lv-LV" dirty="0" smtClean="0"/>
              <a:t>* For people who like to challenge themselves with difficult problems.</a:t>
            </a:r>
            <a:endParaRPr lang="en-US" altLang="lv-LV" sz="2000" dirty="0" smtClean="0"/>
          </a:p>
          <a:p>
            <a:pPr marL="0" lvl="1" algn="l" eaLnBrk="1" hangingPunct="1">
              <a:lnSpc>
                <a:spcPct val="90000"/>
              </a:lnSpc>
              <a:buFont typeface="Arial" panose="020B0604020202020204" pitchFamily="34" charset="0"/>
              <a:buNone/>
            </a:pPr>
            <a:r>
              <a:rPr lang="en-US" altLang="lv-LV" dirty="0" smtClean="0"/>
              <a:t>* For highly motivated people who also want to sleep; who take normal course-load, but typically do not work full-time yet.</a:t>
            </a:r>
          </a:p>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2</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300" smtClean="0"/>
              <a:t>Dictionaries</a:t>
            </a:r>
          </a:p>
        </p:txBody>
      </p:sp>
      <p:sp>
        <p:nvSpPr>
          <p:cNvPr id="15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FDFAD79-0AAF-4598-AFF1-920D6E90A5BC}" type="datetime8">
              <a:rPr lang="en-US" altLang="lv-LV" sz="1300"/>
              <a:pPr eaLnBrk="1" hangingPunct="1"/>
              <a:t>10/25/2021 9:56 AM</a:t>
            </a:fld>
            <a:endParaRPr lang="en-US" altLang="lv-LV" sz="13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F4B9486-5019-42A2-B9D0-77CFD70F6F4D}" type="slidenum">
              <a:rPr lang="en-US" altLang="lv-LV" sz="1300"/>
              <a:pPr eaLnBrk="1" hangingPunct="1"/>
              <a:t>7</a:t>
            </a:fld>
            <a:endParaRPr lang="en-US" altLang="lv-LV" sz="13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lv-LV" altLang="lv-LV" smtClean="0"/>
          </a:p>
        </p:txBody>
      </p:sp>
    </p:spTree>
    <p:extLst>
      <p:ext uri="{BB962C8B-B14F-4D97-AF65-F5344CB8AC3E}">
        <p14:creationId xmlns:p14="http://schemas.microsoft.com/office/powerpoint/2010/main" val="846752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Searching a binary tree does not modify the tree</a:t>
            </a:r>
          </a:p>
          <a:p>
            <a:r>
              <a:rPr lang="en-US" dirty="0" smtClean="0"/>
              <a:t>Traversals may temporarily modify the tree, but it is usually left in its original form when the traversal is done</a:t>
            </a:r>
          </a:p>
          <a:p>
            <a:r>
              <a:rPr lang="en-US" dirty="0" smtClean="0"/>
              <a:t>Operations like insertions, deletions, modifying values, merging trees, and balancing trees do alter the tree structure</a:t>
            </a:r>
          </a:p>
          <a:p>
            <a:r>
              <a:rPr lang="en-US" dirty="0" smtClean="0"/>
              <a:t>We’ll look at how insertions are managed in binary search trees first</a:t>
            </a:r>
          </a:p>
          <a:p>
            <a:r>
              <a:rPr lang="en-US" dirty="0" smtClean="0"/>
              <a:t>In order to insert a new node in a binary tree, we have to be at a node with a vacant left or right child</a:t>
            </a:r>
          </a:p>
          <a:p>
            <a:endParaRPr lang="en-US" dirty="0" smtClean="0"/>
          </a:p>
          <a:p>
            <a:r>
              <a:rPr lang="en-US" dirty="0" smtClean="0"/>
              <a:t>This is performed in the same way as searching:</a:t>
            </a:r>
          </a:p>
          <a:p>
            <a:r>
              <a:rPr lang="en-US" dirty="0" smtClean="0"/>
              <a:t>1. Compare the value of the node to be inserted to the current node</a:t>
            </a:r>
          </a:p>
          <a:p>
            <a:r>
              <a:rPr lang="en-US" dirty="0" smtClean="0"/>
              <a:t>2. If the value to be inserted is smaller, follow the left subtree; if it is larger, follow the right subtree</a:t>
            </a:r>
          </a:p>
          <a:p>
            <a:r>
              <a:rPr lang="en-US" dirty="0" smtClean="0"/>
              <a:t>3. If the branch we are to follow is empty, we stop the search and insert the new node as that child</a:t>
            </a:r>
          </a:p>
          <a:p>
            <a:endParaRPr lang="en-US" dirty="0" smtClean="0"/>
          </a:p>
          <a:p>
            <a:endParaRPr lang="en-US" dirty="0" smtClean="0"/>
          </a:p>
          <a:p>
            <a:r>
              <a:rPr lang="en-US" dirty="0" smtClean="0"/>
              <a:t>In looking at tree traversal, we considered three approaches: stack-based, thread-based, and via transformations</a:t>
            </a:r>
          </a:p>
          <a:p>
            <a:r>
              <a:rPr lang="en-US" dirty="0" smtClean="0"/>
              <a:t>Stack based traversals don’t change the trees; transformations change the tree but restore it when done</a:t>
            </a:r>
          </a:p>
          <a:p>
            <a:r>
              <a:rPr lang="en-US" dirty="0" smtClean="0"/>
              <a:t>Threaded approaches, though, do modify the tree by adding threads to the structure</a:t>
            </a:r>
          </a:p>
          <a:p>
            <a:r>
              <a:rPr lang="en-US" dirty="0" smtClean="0"/>
              <a:t>While it may be possible to add and remove the threads as needed, if the tree is processed frequently, we might want to make the threads a permanent part of the tree</a:t>
            </a:r>
          </a:p>
          <a:p>
            <a:r>
              <a:rPr lang="en-US" dirty="0" smtClean="0"/>
              <a:t>This requires incorporating threads into the insertion process</a:t>
            </a:r>
          </a:p>
          <a:p>
            <a:endParaRPr lang="lv-LV" dirty="0"/>
          </a:p>
        </p:txBody>
      </p:sp>
    </p:spTree>
    <p:extLst>
      <p:ext uri="{BB962C8B-B14F-4D97-AF65-F5344CB8AC3E}">
        <p14:creationId xmlns:p14="http://schemas.microsoft.com/office/powerpoint/2010/main" val="3767996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lv-LV" dirty="0" smtClean="0"/>
              <a:t>The main</a:t>
            </a:r>
            <a:r>
              <a:rPr lang="en-US" dirty="0" smtClean="0"/>
              <a:t> approach to handling deleting is called </a:t>
            </a:r>
            <a:r>
              <a:rPr lang="en-US" b="1" i="1" dirty="0" smtClean="0"/>
              <a:t>deletion by copying</a:t>
            </a:r>
            <a:r>
              <a:rPr lang="en-US" dirty="0" smtClean="0"/>
              <a:t> and was proposed by Thomas Hibbard and Donald Knuth in the 1960s</a:t>
            </a:r>
          </a:p>
          <a:p>
            <a:r>
              <a:rPr lang="en-US" dirty="0" smtClean="0"/>
              <a:t>2. Initially, this works much like the merging process</a:t>
            </a:r>
          </a:p>
          <a:p>
            <a:r>
              <a:rPr lang="en-US" dirty="0" smtClean="0"/>
              <a:t>3. We locate the node’s predecessor by searching for the rightmost node in the left subtree</a:t>
            </a:r>
          </a:p>
          <a:p>
            <a:r>
              <a:rPr lang="en-US" dirty="0" smtClean="0"/>
              <a:t>4. The key of this node replaces the key of the node to be deleted</a:t>
            </a:r>
          </a:p>
          <a:p>
            <a:r>
              <a:rPr lang="en-US" dirty="0" smtClean="0"/>
              <a:t>5. We then recall the two simple cases of deletion: if the rightmost node was a leaf, we delete it; if it has one child, we set the parent’s pointer to the node to point to the node’s child</a:t>
            </a:r>
          </a:p>
          <a:p>
            <a:r>
              <a:rPr lang="en-US" dirty="0" smtClean="0"/>
              <a:t>6. This way, we delete a key </a:t>
            </a:r>
            <a:r>
              <a:rPr lang="en-US" i="1" dirty="0" smtClean="0"/>
              <a:t>k</a:t>
            </a:r>
            <a:r>
              <a:rPr lang="en-US" baseline="-25000" dirty="0" smtClean="0"/>
              <a:t>1 </a:t>
            </a:r>
            <a:r>
              <a:rPr lang="en-US" dirty="0" smtClean="0"/>
              <a:t>by overwriting it by a key </a:t>
            </a:r>
            <a:r>
              <a:rPr lang="en-US" i="1" dirty="0" smtClean="0"/>
              <a:t>k</a:t>
            </a:r>
            <a:r>
              <a:rPr lang="en-US" baseline="-25000" dirty="0" smtClean="0"/>
              <a:t>2</a:t>
            </a:r>
            <a:r>
              <a:rPr lang="en-US" dirty="0" smtClean="0"/>
              <a:t> and then deleting the node holding </a:t>
            </a:r>
            <a:r>
              <a:rPr lang="en-US" i="1" dirty="0" smtClean="0"/>
              <a:t>k</a:t>
            </a:r>
            <a:r>
              <a:rPr lang="en-US" baseline="-25000" dirty="0" smtClean="0"/>
              <a:t>2</a:t>
            </a:r>
            <a:endParaRPr lang="en-US" dirty="0" smtClean="0"/>
          </a:p>
          <a:p>
            <a:endParaRPr lang="lv-LV" dirty="0"/>
          </a:p>
        </p:txBody>
      </p:sp>
    </p:spTree>
    <p:extLst>
      <p:ext uri="{BB962C8B-B14F-4D97-AF65-F5344CB8AC3E}">
        <p14:creationId xmlns:p14="http://schemas.microsoft.com/office/powerpoint/2010/main" val="4173865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Tree>
    <p:extLst>
      <p:ext uri="{BB962C8B-B14F-4D97-AF65-F5344CB8AC3E}">
        <p14:creationId xmlns:p14="http://schemas.microsoft.com/office/powerpoint/2010/main" val="3348108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arguments have been presented in favor of trees:</a:t>
            </a:r>
          </a:p>
          <a:p>
            <a:r>
              <a:rPr lang="en-US" dirty="0" smtClean="0"/>
              <a:t>They represent hierarchical data particularly well</a:t>
            </a:r>
          </a:p>
          <a:p>
            <a:r>
              <a:rPr lang="en-US" dirty="0" smtClean="0"/>
              <a:t>Searching trees is much faster than searching lists</a:t>
            </a:r>
          </a:p>
          <a:p>
            <a:r>
              <a:rPr lang="en-US" dirty="0" smtClean="0"/>
              <a:t>However, this second point depends on the structure of the tree</a:t>
            </a:r>
          </a:p>
          <a:p>
            <a:r>
              <a:rPr lang="en-US" dirty="0" smtClean="0"/>
              <a:t>As we’ve seen, skewed trees search no better than linear lists</a:t>
            </a:r>
          </a:p>
          <a:p>
            <a:endParaRPr lang="lv-LV" dirty="0"/>
          </a:p>
        </p:txBody>
      </p:sp>
    </p:spTree>
    <p:extLst>
      <p:ext uri="{BB962C8B-B14F-4D97-AF65-F5344CB8AC3E}">
        <p14:creationId xmlns:p14="http://schemas.microsoft.com/office/powerpoint/2010/main" val="2771848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algorithm does suffer from one significant drawback</a:t>
            </a:r>
          </a:p>
          <a:p>
            <a:r>
              <a:rPr lang="en-US" dirty="0" smtClean="0"/>
              <a:t>All the data needs to be in the array before the tree can be created</a:t>
            </a:r>
          </a:p>
          <a:p>
            <a:r>
              <a:rPr lang="en-US" dirty="0" smtClean="0"/>
              <a:t>So it can be unsuitable for a tree that needs to be used while it is being constructed</a:t>
            </a:r>
          </a:p>
          <a:p>
            <a:r>
              <a:rPr lang="en-US" dirty="0" smtClean="0"/>
              <a:t>On the other hand, an unbalanced tree can be balanced easily by carrying out an </a:t>
            </a:r>
            <a:r>
              <a:rPr lang="en-US" dirty="0" err="1" smtClean="0"/>
              <a:t>inorder</a:t>
            </a:r>
            <a:r>
              <a:rPr lang="en-US" dirty="0" smtClean="0"/>
              <a:t> traversal and writing the output to an array</a:t>
            </a:r>
          </a:p>
          <a:p>
            <a:r>
              <a:rPr lang="en-US" dirty="0" smtClean="0"/>
              <a:t>This array can then be used to create a balanced version of the tree</a:t>
            </a:r>
          </a:p>
          <a:p>
            <a:endParaRPr lang="lv-LV" dirty="0"/>
          </a:p>
        </p:txBody>
      </p:sp>
    </p:spTree>
    <p:extLst>
      <p:ext uri="{BB962C8B-B14F-4D97-AF65-F5344CB8AC3E}">
        <p14:creationId xmlns:p14="http://schemas.microsoft.com/office/powerpoint/2010/main" val="491767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algorithm to create the backbone, which is the first step of the process, is as follows:</a:t>
            </a:r>
          </a:p>
          <a:p>
            <a:r>
              <a:rPr lang="en-US" dirty="0" err="1" smtClean="0"/>
              <a:t>createBackbone</a:t>
            </a:r>
            <a:r>
              <a:rPr lang="en-US" dirty="0" smtClean="0"/>
              <a:t>(root)</a:t>
            </a:r>
          </a:p>
          <a:p>
            <a:r>
              <a:rPr lang="en-US" dirty="0" smtClean="0"/>
              <a:t>   </a:t>
            </a:r>
            <a:r>
              <a:rPr lang="en-US" dirty="0" err="1" smtClean="0"/>
              <a:t>tmp</a:t>
            </a:r>
            <a:r>
              <a:rPr lang="en-US" dirty="0" smtClean="0"/>
              <a:t> = root;</a:t>
            </a:r>
          </a:p>
          <a:p>
            <a:r>
              <a:rPr lang="en-US" dirty="0" smtClean="0"/>
              <a:t>   while (</a:t>
            </a:r>
            <a:r>
              <a:rPr lang="en-US" dirty="0" err="1" smtClean="0"/>
              <a:t>tmp</a:t>
            </a:r>
            <a:r>
              <a:rPr lang="en-US" dirty="0" smtClean="0"/>
              <a:t> != 0)</a:t>
            </a:r>
          </a:p>
          <a:p>
            <a:r>
              <a:rPr lang="en-US" dirty="0" smtClean="0"/>
              <a:t>      if </a:t>
            </a:r>
            <a:r>
              <a:rPr lang="en-US" dirty="0" err="1" smtClean="0"/>
              <a:t>tmp</a:t>
            </a:r>
            <a:r>
              <a:rPr lang="en-US" dirty="0" smtClean="0"/>
              <a:t> has a left child</a:t>
            </a:r>
          </a:p>
          <a:p>
            <a:r>
              <a:rPr lang="en-US" dirty="0" smtClean="0"/>
              <a:t>         rotate this child about </a:t>
            </a:r>
            <a:r>
              <a:rPr lang="en-US" dirty="0" err="1" smtClean="0"/>
              <a:t>tmp</a:t>
            </a:r>
            <a:r>
              <a:rPr lang="en-US" dirty="0" smtClean="0"/>
              <a:t>; // hence the left child</a:t>
            </a:r>
          </a:p>
          <a:p>
            <a:r>
              <a:rPr lang="en-US" dirty="0" smtClean="0"/>
              <a:t>					    // becomes parent of </a:t>
            </a:r>
            <a:r>
              <a:rPr lang="en-US" dirty="0" err="1" smtClean="0"/>
              <a:t>tmp</a:t>
            </a:r>
            <a:endParaRPr lang="en-US" dirty="0" smtClean="0"/>
          </a:p>
          <a:p>
            <a:r>
              <a:rPr lang="en-US" dirty="0" smtClean="0"/>
              <a:t>         set </a:t>
            </a:r>
            <a:r>
              <a:rPr lang="en-US" dirty="0" err="1" smtClean="0"/>
              <a:t>tmp</a:t>
            </a:r>
            <a:r>
              <a:rPr lang="en-US" dirty="0" smtClean="0"/>
              <a:t> to the child that just became parent;</a:t>
            </a:r>
          </a:p>
          <a:p>
            <a:r>
              <a:rPr lang="en-US" dirty="0" smtClean="0"/>
              <a:t>      else set </a:t>
            </a:r>
            <a:r>
              <a:rPr lang="en-US" dirty="0" err="1" smtClean="0"/>
              <a:t>tmp</a:t>
            </a:r>
            <a:r>
              <a:rPr lang="en-US" dirty="0" smtClean="0"/>
              <a:t> to its right child;</a:t>
            </a:r>
            <a:endParaRPr lang="lv-LV" dirty="0" smtClean="0"/>
          </a:p>
          <a:p>
            <a:endParaRPr lang="lv-LV" dirty="0" smtClean="0"/>
          </a:p>
          <a:p>
            <a:endParaRPr lang="en-US" dirty="0" smtClean="0"/>
          </a:p>
        </p:txBody>
      </p:sp>
    </p:spTree>
    <p:extLst>
      <p:ext uri="{BB962C8B-B14F-4D97-AF65-F5344CB8AC3E}">
        <p14:creationId xmlns:p14="http://schemas.microsoft.com/office/powerpoint/2010/main" val="715539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fld id="{30DBD869-47B3-44B2-8DA3-DB1D8871FE70}" type="slidenum">
              <a:rPr lang="en-US" altLang="lv-LV"/>
              <a:pPr/>
              <a:t>‹#›</a:t>
            </a:fld>
            <a:endParaRPr lang="en-US" altLang="lv-LV"/>
          </a:p>
        </p:txBody>
      </p:sp>
    </p:spTree>
    <p:extLst>
      <p:ext uri="{BB962C8B-B14F-4D97-AF65-F5344CB8AC3E}">
        <p14:creationId xmlns:p14="http://schemas.microsoft.com/office/powerpoint/2010/main" val="354403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0" y="1905000"/>
            <a:ext cx="10363200" cy="4114800"/>
          </a:xfrm>
        </p:spPr>
        <p:txBody>
          <a:bodyPr/>
          <a:lstStyle/>
          <a:p>
            <a:pPr lvl="0"/>
            <a:endParaRPr lang="en-US" noProof="0" smtClean="0"/>
          </a:p>
        </p:txBody>
      </p:sp>
      <p:sp>
        <p:nvSpPr>
          <p:cNvPr id="4" name="Rectangle 65"/>
          <p:cNvSpPr>
            <a:spLocks noGrp="1" noChangeArrowheads="1"/>
          </p:cNvSpPr>
          <p:nvPr>
            <p:ph type="dt" sz="half" idx="10"/>
          </p:nvPr>
        </p:nvSpPr>
        <p:spPr>
          <a:ln/>
        </p:spPr>
        <p:txBody>
          <a:bodyPr/>
          <a:lstStyle>
            <a:lvl1pPr>
              <a:defRPr/>
            </a:lvl1pPr>
          </a:lstStyle>
          <a:p>
            <a:pPr>
              <a:defRPr/>
            </a:pPr>
            <a:fld id="{E16097BD-7069-4016-8D13-2FC6282FEDCD}" type="datetime8">
              <a:rPr lang="en-US"/>
              <a:pPr>
                <a:defRPr/>
              </a:pPr>
              <a:t>10/25/2021 9:56 AM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a:ln/>
        </p:spPr>
        <p:txBody>
          <a:bodyPr/>
          <a:lstStyle>
            <a:lvl1pPr>
              <a:defRPr/>
            </a:lvl1pPr>
          </a:lstStyle>
          <a:p>
            <a:fld id="{84591D67-C8F9-4F85-8281-55E5009C5AA7}" type="slidenum">
              <a:rPr lang="en-US" altLang="lv-LV"/>
              <a:pPr/>
              <a:t>‹#›</a:t>
            </a:fld>
            <a:endParaRPr lang="en-US" altLang="lv-LV"/>
          </a:p>
        </p:txBody>
      </p:sp>
    </p:spTree>
    <p:extLst>
      <p:ext uri="{BB962C8B-B14F-4D97-AF65-F5344CB8AC3E}">
        <p14:creationId xmlns:p14="http://schemas.microsoft.com/office/powerpoint/2010/main" val="359923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699" r:id="rId6"/>
    <p:sldLayoutId id="2147483700" r:id="rId7"/>
  </p:sldLayoutIdLst>
  <p:transition spd="slow">
    <p:wip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slideLayout" Target="../slideLayouts/slideLayout6.xml"/><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Search Trees and Balancing</a:t>
            </a: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dirty="0" smtClean="0"/>
              <a:t>Deletion – 1 </a:t>
            </a:r>
            <a:endParaRPr lang="en-US" altLang="lv-LV" sz="4000" dirty="0"/>
          </a:p>
        </p:txBody>
      </p:sp>
      <p:sp>
        <p:nvSpPr>
          <p:cNvPr id="10245"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To perform operation </a:t>
            </a:r>
            <a:r>
              <a:rPr lang="en-US" altLang="lv-LV" sz="2000">
                <a:solidFill>
                  <a:schemeClr val="tx2"/>
                </a:solidFill>
              </a:rPr>
              <a:t>erase</a:t>
            </a:r>
            <a:r>
              <a:rPr lang="en-US" altLang="lv-LV" sz="2000"/>
              <a:t>(</a:t>
            </a:r>
            <a:r>
              <a:rPr lang="en-US" altLang="lv-LV" sz="2000" b="1" i="1">
                <a:latin typeface="Times New Roman" panose="02020603050405020304" pitchFamily="18" charset="0"/>
              </a:rPr>
              <a:t>k</a:t>
            </a:r>
            <a:r>
              <a:rPr lang="en-US" altLang="lv-LV" sz="2000"/>
              <a:t>), we search for key </a:t>
            </a:r>
            <a:r>
              <a:rPr lang="en-US" altLang="lv-LV" sz="2000" b="1" i="1">
                <a:latin typeface="Times New Roman" panose="02020603050405020304" pitchFamily="18" charset="0"/>
              </a:rPr>
              <a:t>k</a:t>
            </a:r>
          </a:p>
          <a:p>
            <a:pPr eaLnBrk="1" hangingPunct="1"/>
            <a:r>
              <a:rPr lang="en-US" altLang="lv-LV" sz="2000"/>
              <a:t>Assume key </a:t>
            </a:r>
            <a:r>
              <a:rPr lang="en-US" altLang="lv-LV" sz="2000" b="1" i="1">
                <a:latin typeface="Times New Roman" panose="02020603050405020304" pitchFamily="18" charset="0"/>
              </a:rPr>
              <a:t>k</a:t>
            </a:r>
            <a:r>
              <a:rPr lang="en-US" altLang="lv-LV" sz="2000"/>
              <a:t> is in the tree, and let let </a:t>
            </a:r>
            <a:r>
              <a:rPr lang="en-US" altLang="lv-LV" sz="2000" b="1" i="1">
                <a:latin typeface="Times New Roman" panose="02020603050405020304" pitchFamily="18" charset="0"/>
              </a:rPr>
              <a:t>v</a:t>
            </a:r>
            <a:r>
              <a:rPr lang="en-US" altLang="lv-LV" sz="2000"/>
              <a:t> be the node storing </a:t>
            </a:r>
            <a:r>
              <a:rPr lang="en-US" altLang="lv-LV" sz="2000" b="1" i="1">
                <a:latin typeface="Times New Roman" panose="02020603050405020304" pitchFamily="18" charset="0"/>
              </a:rPr>
              <a:t>k</a:t>
            </a:r>
          </a:p>
          <a:p>
            <a:pPr eaLnBrk="1" hangingPunct="1"/>
            <a:r>
              <a:rPr lang="en-US" altLang="lv-LV" sz="2000"/>
              <a:t>If node </a:t>
            </a:r>
            <a:r>
              <a:rPr lang="en-US" altLang="lv-LV" sz="2000" b="1" i="1">
                <a:latin typeface="Times New Roman" panose="02020603050405020304" pitchFamily="18" charset="0"/>
              </a:rPr>
              <a:t>v</a:t>
            </a:r>
            <a:r>
              <a:rPr lang="en-US" altLang="lv-LV" sz="2000"/>
              <a:t> has a leaf child </a:t>
            </a:r>
            <a:r>
              <a:rPr lang="en-US" altLang="lv-LV" sz="2000" b="1" i="1">
                <a:latin typeface="Times New Roman" panose="02020603050405020304" pitchFamily="18" charset="0"/>
              </a:rPr>
              <a:t>w</a:t>
            </a:r>
            <a:r>
              <a:rPr lang="en-US" altLang="lv-LV" sz="2000"/>
              <a:t>, we remove </a:t>
            </a:r>
            <a:r>
              <a:rPr lang="en-US" altLang="lv-LV" sz="2000" b="1" i="1">
                <a:latin typeface="Times New Roman" panose="02020603050405020304" pitchFamily="18" charset="0"/>
              </a:rPr>
              <a:t>v</a:t>
            </a:r>
            <a:r>
              <a:rPr lang="en-US" altLang="lv-LV" sz="2000"/>
              <a:t> and </a:t>
            </a:r>
            <a:r>
              <a:rPr lang="en-US" altLang="lv-LV" sz="2000" b="1" i="1">
                <a:latin typeface="Times New Roman" panose="02020603050405020304" pitchFamily="18" charset="0"/>
              </a:rPr>
              <a:t>w</a:t>
            </a:r>
            <a:r>
              <a:rPr lang="en-US" altLang="lv-LV" sz="2000"/>
              <a:t> from the tree with operation </a:t>
            </a:r>
            <a:r>
              <a:rPr lang="en-US" altLang="lv-LV" sz="2000">
                <a:solidFill>
                  <a:schemeClr val="tx2"/>
                </a:solidFill>
              </a:rPr>
              <a:t>removeExternal</a:t>
            </a:r>
            <a:r>
              <a:rPr lang="en-US" altLang="lv-LV" sz="2000"/>
              <a:t>(</a:t>
            </a:r>
            <a:r>
              <a:rPr lang="en-US" altLang="lv-LV" sz="2000" b="1" i="1">
                <a:latin typeface="Times New Roman" panose="02020603050405020304" pitchFamily="18" charset="0"/>
              </a:rPr>
              <a:t>w</a:t>
            </a:r>
            <a:r>
              <a:rPr lang="en-US" altLang="lv-LV" sz="2000"/>
              <a:t>), which removes </a:t>
            </a:r>
            <a:r>
              <a:rPr lang="en-US" altLang="lv-LV" sz="2000" b="1" i="1">
                <a:latin typeface="Times New Roman" panose="02020603050405020304" pitchFamily="18" charset="0"/>
              </a:rPr>
              <a:t>w</a:t>
            </a:r>
            <a:r>
              <a:rPr lang="en-US" altLang="lv-LV" sz="2000"/>
              <a:t> and its parent</a:t>
            </a:r>
          </a:p>
          <a:p>
            <a:pPr eaLnBrk="1" hangingPunct="1"/>
            <a:r>
              <a:rPr lang="en-US" altLang="lv-LV" sz="2000"/>
              <a:t>Example: remove 4</a:t>
            </a:r>
          </a:p>
        </p:txBody>
      </p:sp>
      <p:sp>
        <p:nvSpPr>
          <p:cNvPr id="10246" name="Oval 4"/>
          <p:cNvSpPr>
            <a:spLocks noChangeArrowheads="1"/>
          </p:cNvSpPr>
          <p:nvPr/>
        </p:nvSpPr>
        <p:spPr bwMode="auto">
          <a:xfrm>
            <a:off x="9088438" y="1600200"/>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10247" name="Oval 5"/>
          <p:cNvSpPr>
            <a:spLocks noChangeArrowheads="1"/>
          </p:cNvSpPr>
          <p:nvPr/>
        </p:nvSpPr>
        <p:spPr bwMode="auto">
          <a:xfrm>
            <a:off x="10287001" y="2111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0248" name="Oval 6"/>
          <p:cNvSpPr>
            <a:spLocks noChangeArrowheads="1"/>
          </p:cNvSpPr>
          <p:nvPr/>
        </p:nvSpPr>
        <p:spPr bwMode="auto">
          <a:xfrm>
            <a:off x="7731126" y="2111376"/>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10249" name="Oval 7"/>
          <p:cNvSpPr>
            <a:spLocks noChangeArrowheads="1"/>
          </p:cNvSpPr>
          <p:nvPr/>
        </p:nvSpPr>
        <p:spPr bwMode="auto">
          <a:xfrm>
            <a:off x="8318501" y="2606676"/>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10250" name="Rectangle 8"/>
          <p:cNvSpPr>
            <a:spLocks noChangeAspect="1" noChangeArrowheads="1"/>
          </p:cNvSpPr>
          <p:nvPr/>
        </p:nvSpPr>
        <p:spPr bwMode="auto">
          <a:xfrm>
            <a:off x="8070851" y="3182939"/>
            <a:ext cx="230187"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51" name="Rectangle 9"/>
          <p:cNvSpPr>
            <a:spLocks noChangeAspect="1" noChangeArrowheads="1"/>
          </p:cNvSpPr>
          <p:nvPr/>
        </p:nvSpPr>
        <p:spPr bwMode="auto">
          <a:xfrm>
            <a:off x="10818812" y="26511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52" name="AutoShape 10"/>
          <p:cNvCxnSpPr>
            <a:cxnSpLocks noChangeShapeType="1"/>
            <a:stCxn id="10246" idx="3"/>
            <a:endCxn id="10248" idx="7"/>
          </p:cNvCxnSpPr>
          <p:nvPr/>
        </p:nvCxnSpPr>
        <p:spPr bwMode="auto">
          <a:xfrm flipH="1">
            <a:off x="8004176" y="1901825"/>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3" name="AutoShape 11"/>
          <p:cNvCxnSpPr>
            <a:cxnSpLocks noChangeShapeType="1"/>
            <a:stCxn id="10247" idx="1"/>
            <a:endCxn id="10246" idx="5"/>
          </p:cNvCxnSpPr>
          <p:nvPr/>
        </p:nvCxnSpPr>
        <p:spPr bwMode="auto">
          <a:xfrm flipH="1" flipV="1">
            <a:off x="9361487" y="1901825"/>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2"/>
          <p:cNvCxnSpPr>
            <a:cxnSpLocks noChangeShapeType="1"/>
            <a:stCxn id="10251" idx="0"/>
            <a:endCxn id="10247" idx="5"/>
          </p:cNvCxnSpPr>
          <p:nvPr/>
        </p:nvCxnSpPr>
        <p:spPr bwMode="auto">
          <a:xfrm flipH="1" flipV="1">
            <a:off x="10560050" y="2393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5" name="AutoShape 13"/>
          <p:cNvCxnSpPr>
            <a:cxnSpLocks noChangeShapeType="1"/>
            <a:stCxn id="10265" idx="7"/>
            <a:endCxn id="10247" idx="3"/>
          </p:cNvCxnSpPr>
          <p:nvPr/>
        </p:nvCxnSpPr>
        <p:spPr bwMode="auto">
          <a:xfrm flipV="1">
            <a:off x="10066337" y="2393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14"/>
          <p:cNvCxnSpPr>
            <a:cxnSpLocks noChangeShapeType="1"/>
            <a:stCxn id="10270" idx="1"/>
            <a:endCxn id="10249" idx="5"/>
          </p:cNvCxnSpPr>
          <p:nvPr/>
        </p:nvCxnSpPr>
        <p:spPr bwMode="auto">
          <a:xfrm flipH="1" flipV="1">
            <a:off x="8591551" y="2908300"/>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7" name="AutoShape 15"/>
          <p:cNvCxnSpPr>
            <a:cxnSpLocks noChangeShapeType="1"/>
            <a:stCxn id="10250" idx="0"/>
            <a:endCxn id="10249" idx="3"/>
          </p:cNvCxnSpPr>
          <p:nvPr/>
        </p:nvCxnSpPr>
        <p:spPr bwMode="auto">
          <a:xfrm flipV="1">
            <a:off x="8186737" y="2908301"/>
            <a:ext cx="179388"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8" name="AutoShape 16"/>
          <p:cNvCxnSpPr>
            <a:cxnSpLocks noChangeShapeType="1"/>
            <a:stCxn id="10260" idx="7"/>
            <a:endCxn id="10248" idx="3"/>
          </p:cNvCxnSpPr>
          <p:nvPr/>
        </p:nvCxnSpPr>
        <p:spPr bwMode="auto">
          <a:xfrm flipV="1">
            <a:off x="7416800" y="2413001"/>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9" name="AutoShape 17"/>
          <p:cNvCxnSpPr>
            <a:cxnSpLocks noChangeShapeType="1"/>
            <a:stCxn id="10249" idx="1"/>
            <a:endCxn id="10248" idx="5"/>
          </p:cNvCxnSpPr>
          <p:nvPr/>
        </p:nvCxnSpPr>
        <p:spPr bwMode="auto">
          <a:xfrm flipH="1" flipV="1">
            <a:off x="8004175" y="24130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0260" name="Oval 18"/>
          <p:cNvSpPr>
            <a:spLocks noChangeArrowheads="1"/>
          </p:cNvSpPr>
          <p:nvPr/>
        </p:nvSpPr>
        <p:spPr bwMode="auto">
          <a:xfrm>
            <a:off x="7143751" y="26066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10261" name="Rectangle 19"/>
          <p:cNvSpPr>
            <a:spLocks noChangeAspect="1" noChangeArrowheads="1"/>
          </p:cNvSpPr>
          <p:nvPr/>
        </p:nvSpPr>
        <p:spPr bwMode="auto">
          <a:xfrm>
            <a:off x="6894512"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62" name="Rectangle 20"/>
          <p:cNvSpPr>
            <a:spLocks noChangeAspect="1" noChangeArrowheads="1"/>
          </p:cNvSpPr>
          <p:nvPr/>
        </p:nvSpPr>
        <p:spPr bwMode="auto">
          <a:xfrm>
            <a:off x="7481887"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63" name="AutoShape 21"/>
          <p:cNvCxnSpPr>
            <a:cxnSpLocks noChangeShapeType="1"/>
            <a:stCxn id="10262" idx="0"/>
            <a:endCxn id="10260" idx="5"/>
          </p:cNvCxnSpPr>
          <p:nvPr/>
        </p:nvCxnSpPr>
        <p:spPr bwMode="auto">
          <a:xfrm flipH="1" flipV="1">
            <a:off x="7416801" y="2889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4" name="AutoShape 22"/>
          <p:cNvCxnSpPr>
            <a:cxnSpLocks noChangeShapeType="1"/>
            <a:stCxn id="10261" idx="0"/>
            <a:endCxn id="10260" idx="3"/>
          </p:cNvCxnSpPr>
          <p:nvPr/>
        </p:nvCxnSpPr>
        <p:spPr bwMode="auto">
          <a:xfrm flipV="1">
            <a:off x="7010401" y="2889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5" name="Oval 23"/>
          <p:cNvSpPr>
            <a:spLocks noChangeArrowheads="1"/>
          </p:cNvSpPr>
          <p:nvPr/>
        </p:nvSpPr>
        <p:spPr bwMode="auto">
          <a:xfrm>
            <a:off x="9793288" y="2606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0266" name="Rectangle 24"/>
          <p:cNvSpPr>
            <a:spLocks noChangeAspect="1" noChangeArrowheads="1"/>
          </p:cNvSpPr>
          <p:nvPr/>
        </p:nvSpPr>
        <p:spPr bwMode="auto">
          <a:xfrm>
            <a:off x="9545637"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67" name="Rectangle 25"/>
          <p:cNvSpPr>
            <a:spLocks noChangeAspect="1" noChangeArrowheads="1"/>
          </p:cNvSpPr>
          <p:nvPr/>
        </p:nvSpPr>
        <p:spPr bwMode="auto">
          <a:xfrm>
            <a:off x="10131426" y="31829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68" name="AutoShape 26"/>
          <p:cNvCxnSpPr>
            <a:cxnSpLocks noChangeShapeType="1"/>
            <a:stCxn id="10267" idx="0"/>
            <a:endCxn id="10265" idx="5"/>
          </p:cNvCxnSpPr>
          <p:nvPr/>
        </p:nvCxnSpPr>
        <p:spPr bwMode="auto">
          <a:xfrm flipH="1" flipV="1">
            <a:off x="10066338" y="2889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9" name="AutoShape 27"/>
          <p:cNvCxnSpPr>
            <a:cxnSpLocks noChangeShapeType="1"/>
            <a:stCxn id="10266" idx="0"/>
            <a:endCxn id="10265" idx="3"/>
          </p:cNvCxnSpPr>
          <p:nvPr/>
        </p:nvCxnSpPr>
        <p:spPr bwMode="auto">
          <a:xfrm flipV="1">
            <a:off x="9661526" y="2889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0" name="Oval 28"/>
          <p:cNvSpPr>
            <a:spLocks noChangeArrowheads="1"/>
          </p:cNvSpPr>
          <p:nvPr/>
        </p:nvSpPr>
        <p:spPr bwMode="auto">
          <a:xfrm>
            <a:off x="8742363" y="31242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0271" name="Rectangle 29"/>
          <p:cNvSpPr>
            <a:spLocks noChangeAspect="1" noChangeArrowheads="1"/>
          </p:cNvSpPr>
          <p:nvPr/>
        </p:nvSpPr>
        <p:spPr bwMode="auto">
          <a:xfrm>
            <a:off x="8494712" y="37004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72" name="Rectangle 30"/>
          <p:cNvSpPr>
            <a:spLocks noChangeAspect="1" noChangeArrowheads="1"/>
          </p:cNvSpPr>
          <p:nvPr/>
        </p:nvSpPr>
        <p:spPr bwMode="auto">
          <a:xfrm>
            <a:off x="9080501" y="37004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73" name="AutoShape 31"/>
          <p:cNvCxnSpPr>
            <a:cxnSpLocks noChangeShapeType="1"/>
            <a:stCxn id="10272" idx="0"/>
            <a:endCxn id="10270" idx="5"/>
          </p:cNvCxnSpPr>
          <p:nvPr/>
        </p:nvCxnSpPr>
        <p:spPr bwMode="auto">
          <a:xfrm flipH="1" flipV="1">
            <a:off x="9015413" y="342582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74" name="AutoShape 32"/>
          <p:cNvCxnSpPr>
            <a:cxnSpLocks noChangeShapeType="1"/>
            <a:stCxn id="10271" idx="0"/>
            <a:endCxn id="10270" idx="3"/>
          </p:cNvCxnSpPr>
          <p:nvPr/>
        </p:nvCxnSpPr>
        <p:spPr bwMode="auto">
          <a:xfrm flipV="1">
            <a:off x="8610601" y="3425826"/>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5" name="Text Box 33"/>
          <p:cNvSpPr txBox="1">
            <a:spLocks noChangeArrowheads="1"/>
          </p:cNvSpPr>
          <p:nvPr/>
        </p:nvSpPr>
        <p:spPr bwMode="auto">
          <a:xfrm>
            <a:off x="8631238" y="2498726"/>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0276" name="Text Box 34"/>
          <p:cNvSpPr txBox="1">
            <a:spLocks noChangeArrowheads="1"/>
          </p:cNvSpPr>
          <p:nvPr/>
        </p:nvSpPr>
        <p:spPr bwMode="auto">
          <a:xfrm>
            <a:off x="7896225" y="281940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10277" name="Oval 66"/>
          <p:cNvSpPr>
            <a:spLocks noChangeArrowheads="1"/>
          </p:cNvSpPr>
          <p:nvPr/>
        </p:nvSpPr>
        <p:spPr bwMode="auto">
          <a:xfrm>
            <a:off x="8859838" y="4251325"/>
            <a:ext cx="320675" cy="319088"/>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0278" name="Oval 67"/>
          <p:cNvSpPr>
            <a:spLocks noChangeArrowheads="1"/>
          </p:cNvSpPr>
          <p:nvPr/>
        </p:nvSpPr>
        <p:spPr bwMode="auto">
          <a:xfrm>
            <a:off x="10271126" y="476250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0279" name="Oval 68"/>
          <p:cNvSpPr>
            <a:spLocks noChangeArrowheads="1"/>
          </p:cNvSpPr>
          <p:nvPr/>
        </p:nvSpPr>
        <p:spPr bwMode="auto">
          <a:xfrm>
            <a:off x="7907337" y="4762501"/>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0280" name="Oval 69"/>
          <p:cNvSpPr>
            <a:spLocks noChangeArrowheads="1"/>
          </p:cNvSpPr>
          <p:nvPr/>
        </p:nvSpPr>
        <p:spPr bwMode="auto">
          <a:xfrm>
            <a:off x="8494713" y="52578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0281" name="Rectangle 70"/>
          <p:cNvSpPr>
            <a:spLocks noChangeAspect="1" noChangeArrowheads="1"/>
          </p:cNvSpPr>
          <p:nvPr/>
        </p:nvSpPr>
        <p:spPr bwMode="auto">
          <a:xfrm>
            <a:off x="8247062" y="58340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82" name="Rectangle 71"/>
          <p:cNvSpPr>
            <a:spLocks noChangeAspect="1" noChangeArrowheads="1"/>
          </p:cNvSpPr>
          <p:nvPr/>
        </p:nvSpPr>
        <p:spPr bwMode="auto">
          <a:xfrm>
            <a:off x="8859838" y="58340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83" name="Rectangle 72"/>
          <p:cNvSpPr>
            <a:spLocks noChangeAspect="1" noChangeArrowheads="1"/>
          </p:cNvSpPr>
          <p:nvPr/>
        </p:nvSpPr>
        <p:spPr bwMode="auto">
          <a:xfrm>
            <a:off x="10802937" y="5302251"/>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84" name="AutoShape 73"/>
          <p:cNvCxnSpPr>
            <a:cxnSpLocks noChangeShapeType="1"/>
            <a:stCxn id="10277" idx="3"/>
            <a:endCxn id="10279" idx="7"/>
          </p:cNvCxnSpPr>
          <p:nvPr/>
        </p:nvCxnSpPr>
        <p:spPr bwMode="auto">
          <a:xfrm flipH="1">
            <a:off x="8180388"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5" name="AutoShape 74"/>
          <p:cNvCxnSpPr>
            <a:cxnSpLocks noChangeShapeType="1"/>
            <a:stCxn id="10278" idx="1"/>
            <a:endCxn id="10277" idx="5"/>
          </p:cNvCxnSpPr>
          <p:nvPr/>
        </p:nvCxnSpPr>
        <p:spPr bwMode="auto">
          <a:xfrm flipH="1" flipV="1">
            <a:off x="9132888"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6" name="AutoShape 75"/>
          <p:cNvCxnSpPr>
            <a:cxnSpLocks noChangeShapeType="1"/>
            <a:stCxn id="10283" idx="0"/>
            <a:endCxn id="10278" idx="5"/>
          </p:cNvCxnSpPr>
          <p:nvPr/>
        </p:nvCxnSpPr>
        <p:spPr bwMode="auto">
          <a:xfrm flipH="1" flipV="1">
            <a:off x="10544175" y="504507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7" name="AutoShape 76"/>
          <p:cNvCxnSpPr>
            <a:cxnSpLocks noChangeShapeType="1"/>
            <a:stCxn id="10297" idx="7"/>
            <a:endCxn id="10278" idx="3"/>
          </p:cNvCxnSpPr>
          <p:nvPr/>
        </p:nvCxnSpPr>
        <p:spPr bwMode="auto">
          <a:xfrm flipV="1">
            <a:off x="10050462" y="5045076"/>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8" name="AutoShape 77"/>
          <p:cNvCxnSpPr>
            <a:cxnSpLocks noChangeShapeType="1"/>
            <a:stCxn id="10282" idx="0"/>
            <a:endCxn id="10280" idx="5"/>
          </p:cNvCxnSpPr>
          <p:nvPr/>
        </p:nvCxnSpPr>
        <p:spPr bwMode="auto">
          <a:xfrm flipH="1" flipV="1">
            <a:off x="8767763" y="5559426"/>
            <a:ext cx="20796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9" name="AutoShape 78"/>
          <p:cNvCxnSpPr>
            <a:cxnSpLocks noChangeShapeType="1"/>
            <a:stCxn id="10281" idx="0"/>
            <a:endCxn id="10280" idx="3"/>
          </p:cNvCxnSpPr>
          <p:nvPr/>
        </p:nvCxnSpPr>
        <p:spPr bwMode="auto">
          <a:xfrm flipV="1">
            <a:off x="8362951" y="5559426"/>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0" name="AutoShape 79"/>
          <p:cNvCxnSpPr>
            <a:cxnSpLocks noChangeShapeType="1"/>
            <a:stCxn id="10292" idx="7"/>
            <a:endCxn id="10279" idx="3"/>
          </p:cNvCxnSpPr>
          <p:nvPr/>
        </p:nvCxnSpPr>
        <p:spPr bwMode="auto">
          <a:xfrm flipV="1">
            <a:off x="7593013" y="5064126"/>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1" name="AutoShape 80"/>
          <p:cNvCxnSpPr>
            <a:cxnSpLocks noChangeShapeType="1"/>
            <a:stCxn id="10280" idx="1"/>
            <a:endCxn id="10279" idx="5"/>
          </p:cNvCxnSpPr>
          <p:nvPr/>
        </p:nvCxnSpPr>
        <p:spPr bwMode="auto">
          <a:xfrm flipH="1" flipV="1">
            <a:off x="8180387" y="5064126"/>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0292" name="Oval 81"/>
          <p:cNvSpPr>
            <a:spLocks noChangeArrowheads="1"/>
          </p:cNvSpPr>
          <p:nvPr/>
        </p:nvSpPr>
        <p:spPr bwMode="auto">
          <a:xfrm>
            <a:off x="7319962" y="525780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10293" name="Rectangle 82"/>
          <p:cNvSpPr>
            <a:spLocks noChangeAspect="1" noChangeArrowheads="1"/>
          </p:cNvSpPr>
          <p:nvPr/>
        </p:nvSpPr>
        <p:spPr bwMode="auto">
          <a:xfrm>
            <a:off x="7070726" y="58340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94" name="Rectangle 83"/>
          <p:cNvSpPr>
            <a:spLocks noChangeAspect="1" noChangeArrowheads="1"/>
          </p:cNvSpPr>
          <p:nvPr/>
        </p:nvSpPr>
        <p:spPr bwMode="auto">
          <a:xfrm>
            <a:off x="7658101" y="58340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95" name="AutoShape 84"/>
          <p:cNvCxnSpPr>
            <a:cxnSpLocks noChangeShapeType="1"/>
            <a:stCxn id="10294" idx="0"/>
            <a:endCxn id="10292" idx="5"/>
          </p:cNvCxnSpPr>
          <p:nvPr/>
        </p:nvCxnSpPr>
        <p:spPr bwMode="auto">
          <a:xfrm flipH="1" flipV="1">
            <a:off x="7593013" y="554037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85"/>
          <p:cNvCxnSpPr>
            <a:cxnSpLocks noChangeShapeType="1"/>
            <a:stCxn id="10293" idx="0"/>
            <a:endCxn id="10292" idx="3"/>
          </p:cNvCxnSpPr>
          <p:nvPr/>
        </p:nvCxnSpPr>
        <p:spPr bwMode="auto">
          <a:xfrm flipV="1">
            <a:off x="7186612" y="5540376"/>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97" name="Oval 86"/>
          <p:cNvSpPr>
            <a:spLocks noChangeArrowheads="1"/>
          </p:cNvSpPr>
          <p:nvPr/>
        </p:nvSpPr>
        <p:spPr bwMode="auto">
          <a:xfrm>
            <a:off x="9777413" y="5257801"/>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0298" name="Rectangle 87"/>
          <p:cNvSpPr>
            <a:spLocks noChangeAspect="1" noChangeArrowheads="1"/>
          </p:cNvSpPr>
          <p:nvPr/>
        </p:nvSpPr>
        <p:spPr bwMode="auto">
          <a:xfrm>
            <a:off x="9529762" y="58340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99" name="Rectangle 88"/>
          <p:cNvSpPr>
            <a:spLocks noChangeAspect="1" noChangeArrowheads="1"/>
          </p:cNvSpPr>
          <p:nvPr/>
        </p:nvSpPr>
        <p:spPr bwMode="auto">
          <a:xfrm>
            <a:off x="10115551" y="58340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300" name="AutoShape 89"/>
          <p:cNvCxnSpPr>
            <a:cxnSpLocks noChangeShapeType="1"/>
            <a:stCxn id="10299" idx="0"/>
            <a:endCxn id="10297" idx="5"/>
          </p:cNvCxnSpPr>
          <p:nvPr/>
        </p:nvCxnSpPr>
        <p:spPr bwMode="auto">
          <a:xfrm flipH="1" flipV="1">
            <a:off x="10050463" y="554037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301" name="AutoShape 90"/>
          <p:cNvCxnSpPr>
            <a:cxnSpLocks noChangeShapeType="1"/>
            <a:stCxn id="10298" idx="0"/>
            <a:endCxn id="10297" idx="3"/>
          </p:cNvCxnSpPr>
          <p:nvPr/>
        </p:nvCxnSpPr>
        <p:spPr bwMode="auto">
          <a:xfrm flipV="1">
            <a:off x="9645651" y="5540376"/>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302" name="Text Box 91"/>
          <p:cNvSpPr txBox="1">
            <a:spLocks noChangeArrowheads="1"/>
          </p:cNvSpPr>
          <p:nvPr/>
        </p:nvSpPr>
        <p:spPr bwMode="auto">
          <a:xfrm>
            <a:off x="8326437" y="16605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10303" name="Text Box 92"/>
          <p:cNvSpPr txBox="1">
            <a:spLocks noChangeArrowheads="1"/>
          </p:cNvSpPr>
          <p:nvPr/>
        </p:nvSpPr>
        <p:spPr bwMode="auto">
          <a:xfrm>
            <a:off x="8097837" y="21939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10304" name="AutoShape 96"/>
          <p:cNvSpPr>
            <a:spLocks noChangeArrowheads="1"/>
          </p:cNvSpPr>
          <p:nvPr/>
        </p:nvSpPr>
        <p:spPr bwMode="auto">
          <a:xfrm rot="18601582" flipH="1">
            <a:off x="7749382" y="2667795"/>
            <a:ext cx="1217613" cy="612775"/>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72159237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dirty="0" smtClean="0"/>
              <a:t>Deletion – 2 </a:t>
            </a:r>
          </a:p>
        </p:txBody>
      </p:sp>
      <p:sp>
        <p:nvSpPr>
          <p:cNvPr id="11269"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dirty="0"/>
              <a:t>We consider the case where the key </a:t>
            </a:r>
            <a:r>
              <a:rPr lang="en-US" altLang="lv-LV" sz="2000" b="1" i="1" dirty="0">
                <a:latin typeface="Times New Roman" panose="02020603050405020304" pitchFamily="18" charset="0"/>
              </a:rPr>
              <a:t>k</a:t>
            </a:r>
            <a:r>
              <a:rPr lang="en-US" altLang="lv-LV" sz="2000" dirty="0"/>
              <a:t> to be removed is stored at a node </a:t>
            </a:r>
            <a:r>
              <a:rPr lang="en-US" altLang="lv-LV" sz="2000" b="1" i="1" dirty="0">
                <a:latin typeface="Times New Roman" panose="02020603050405020304" pitchFamily="18" charset="0"/>
              </a:rPr>
              <a:t>v</a:t>
            </a:r>
            <a:r>
              <a:rPr lang="en-US" altLang="lv-LV" sz="2000" dirty="0"/>
              <a:t> whose children are both internal</a:t>
            </a:r>
          </a:p>
          <a:p>
            <a:pPr lvl="1" eaLnBrk="1" hangingPunct="1"/>
            <a:r>
              <a:rPr lang="en-US" altLang="lv-LV" sz="1800" dirty="0"/>
              <a:t>we find the internal node </a:t>
            </a:r>
            <a:r>
              <a:rPr lang="en-US" altLang="lv-LV" sz="1800" b="1" i="1" dirty="0">
                <a:latin typeface="Times New Roman" panose="02020603050405020304" pitchFamily="18" charset="0"/>
              </a:rPr>
              <a:t>w </a:t>
            </a:r>
            <a:r>
              <a:rPr lang="en-US" altLang="lv-LV" sz="1800" dirty="0"/>
              <a:t>that follows </a:t>
            </a:r>
            <a:r>
              <a:rPr lang="en-US" altLang="lv-LV" sz="1800" b="1" i="1" dirty="0">
                <a:latin typeface="Times New Roman" panose="02020603050405020304" pitchFamily="18" charset="0"/>
              </a:rPr>
              <a:t>v</a:t>
            </a:r>
            <a:r>
              <a:rPr lang="en-US" altLang="lv-LV" sz="1800" dirty="0"/>
              <a:t> in an </a:t>
            </a:r>
            <a:r>
              <a:rPr lang="en-US" altLang="lv-LV" sz="1800" dirty="0" err="1"/>
              <a:t>inorder</a:t>
            </a:r>
            <a:r>
              <a:rPr lang="en-US" altLang="lv-LV" sz="1800" dirty="0"/>
              <a:t> traversal</a:t>
            </a:r>
          </a:p>
          <a:p>
            <a:pPr lvl="1" eaLnBrk="1" hangingPunct="1"/>
            <a:r>
              <a:rPr lang="en-US" altLang="lv-LV" sz="1800" dirty="0"/>
              <a:t>we copy </a:t>
            </a:r>
            <a:r>
              <a:rPr lang="en-US" altLang="lv-LV" sz="1800" b="1" i="1" dirty="0">
                <a:latin typeface="Times New Roman" panose="02020603050405020304" pitchFamily="18" charset="0"/>
              </a:rPr>
              <a:t>key</a:t>
            </a:r>
            <a:r>
              <a:rPr lang="en-US" altLang="lv-LV" sz="1800" dirty="0">
                <a:latin typeface="Times New Roman" panose="02020603050405020304" pitchFamily="18" charset="0"/>
              </a:rPr>
              <a:t>(</a:t>
            </a:r>
            <a:r>
              <a:rPr lang="en-US" altLang="lv-LV" sz="1800" b="1" i="1" dirty="0">
                <a:latin typeface="Times New Roman" panose="02020603050405020304" pitchFamily="18" charset="0"/>
              </a:rPr>
              <a:t>w</a:t>
            </a:r>
            <a:r>
              <a:rPr lang="en-US" altLang="lv-LV" sz="1800" dirty="0">
                <a:latin typeface="Times New Roman" panose="02020603050405020304" pitchFamily="18" charset="0"/>
              </a:rPr>
              <a:t>)</a:t>
            </a:r>
            <a:r>
              <a:rPr lang="en-US" altLang="lv-LV" sz="1800" dirty="0"/>
              <a:t> into node </a:t>
            </a:r>
            <a:r>
              <a:rPr lang="en-US" altLang="lv-LV" sz="1800" b="1" i="1" dirty="0">
                <a:latin typeface="Times New Roman" panose="02020603050405020304" pitchFamily="18" charset="0"/>
              </a:rPr>
              <a:t>v</a:t>
            </a:r>
            <a:endParaRPr lang="en-US" altLang="lv-LV" sz="1800" dirty="0"/>
          </a:p>
          <a:p>
            <a:pPr lvl="1" eaLnBrk="1" hangingPunct="1"/>
            <a:r>
              <a:rPr lang="en-US" altLang="lv-LV" sz="1800" dirty="0"/>
              <a:t>we remove node </a:t>
            </a:r>
            <a:r>
              <a:rPr lang="en-US" altLang="lv-LV" sz="1800" b="1" i="1" dirty="0">
                <a:latin typeface="Times New Roman" panose="02020603050405020304" pitchFamily="18" charset="0"/>
              </a:rPr>
              <a:t>w </a:t>
            </a:r>
            <a:r>
              <a:rPr lang="en-US" altLang="lv-LV" sz="1800" dirty="0"/>
              <a:t>and its left child </a:t>
            </a:r>
            <a:r>
              <a:rPr lang="en-US" altLang="lv-LV" sz="1800" b="1" i="1" dirty="0">
                <a:latin typeface="Times New Roman" panose="02020603050405020304" pitchFamily="18" charset="0"/>
              </a:rPr>
              <a:t>z </a:t>
            </a:r>
            <a:r>
              <a:rPr lang="en-US" altLang="lv-LV" sz="1800" dirty="0"/>
              <a:t>(which must be a leaf) by means of operation </a:t>
            </a:r>
            <a:r>
              <a:rPr lang="en-US" altLang="lv-LV" sz="1800" dirty="0" err="1">
                <a:solidFill>
                  <a:schemeClr val="tx2"/>
                </a:solidFill>
              </a:rPr>
              <a:t>removeExternal</a:t>
            </a:r>
            <a:r>
              <a:rPr lang="en-US" altLang="lv-LV" sz="1800" dirty="0"/>
              <a:t>(</a:t>
            </a:r>
            <a:r>
              <a:rPr lang="en-US" altLang="lv-LV" sz="1800" b="1" i="1" dirty="0">
                <a:latin typeface="Times New Roman" panose="02020603050405020304" pitchFamily="18" charset="0"/>
              </a:rPr>
              <a:t>z</a:t>
            </a:r>
            <a:r>
              <a:rPr lang="en-US" altLang="lv-LV" sz="1800" dirty="0"/>
              <a:t>)</a:t>
            </a:r>
          </a:p>
          <a:p>
            <a:pPr eaLnBrk="1" hangingPunct="1"/>
            <a:r>
              <a:rPr lang="en-US" altLang="lv-LV" sz="2000" dirty="0"/>
              <a:t>Example: remove 3</a:t>
            </a:r>
          </a:p>
          <a:p>
            <a:pPr eaLnBrk="1" hangingPunct="1"/>
            <a:endParaRPr lang="en-US" altLang="lv-LV" dirty="0" smtClean="0"/>
          </a:p>
        </p:txBody>
      </p:sp>
      <p:sp>
        <p:nvSpPr>
          <p:cNvPr id="11270" name="Oval 4"/>
          <p:cNvSpPr>
            <a:spLocks noChangeArrowheads="1"/>
          </p:cNvSpPr>
          <p:nvPr/>
        </p:nvSpPr>
        <p:spPr bwMode="auto">
          <a:xfrm flipH="1">
            <a:off x="8478838" y="1966914"/>
            <a:ext cx="320675" cy="319087"/>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11271" name="Oval 5"/>
          <p:cNvSpPr>
            <a:spLocks noChangeArrowheads="1"/>
          </p:cNvSpPr>
          <p:nvPr/>
        </p:nvSpPr>
        <p:spPr bwMode="auto">
          <a:xfrm flipH="1">
            <a:off x="7488237" y="158432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1</a:t>
            </a:r>
          </a:p>
        </p:txBody>
      </p:sp>
      <p:sp>
        <p:nvSpPr>
          <p:cNvPr id="11272" name="Oval 6"/>
          <p:cNvSpPr>
            <a:spLocks noChangeArrowheads="1"/>
          </p:cNvSpPr>
          <p:nvPr/>
        </p:nvSpPr>
        <p:spPr bwMode="auto">
          <a:xfrm flipH="1">
            <a:off x="9817101" y="2346326"/>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1273" name="Oval 7"/>
          <p:cNvSpPr>
            <a:spLocks noChangeArrowheads="1"/>
          </p:cNvSpPr>
          <p:nvPr/>
        </p:nvSpPr>
        <p:spPr bwMode="auto">
          <a:xfrm flipH="1">
            <a:off x="9228138" y="28194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1274" name="Rectangle 8"/>
          <p:cNvSpPr>
            <a:spLocks noChangeAspect="1" noChangeArrowheads="1"/>
          </p:cNvSpPr>
          <p:nvPr/>
        </p:nvSpPr>
        <p:spPr bwMode="auto">
          <a:xfrm flipH="1">
            <a:off x="9566276" y="336708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75" name="AutoShape 10"/>
          <p:cNvCxnSpPr>
            <a:cxnSpLocks noChangeShapeType="1"/>
            <a:stCxn id="11270" idx="3"/>
            <a:endCxn id="11272" idx="7"/>
          </p:cNvCxnSpPr>
          <p:nvPr/>
        </p:nvCxnSpPr>
        <p:spPr bwMode="auto">
          <a:xfrm>
            <a:off x="8751887" y="2266950"/>
            <a:ext cx="1112838" cy="968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6" name="AutoShape 11"/>
          <p:cNvCxnSpPr>
            <a:cxnSpLocks noChangeShapeType="1"/>
            <a:stCxn id="11271" idx="3"/>
            <a:endCxn id="11270" idx="7"/>
          </p:cNvCxnSpPr>
          <p:nvPr/>
        </p:nvCxnSpPr>
        <p:spPr bwMode="auto">
          <a:xfrm>
            <a:off x="7761287" y="1885951"/>
            <a:ext cx="763588" cy="984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7" name="AutoShape 12"/>
          <p:cNvCxnSpPr>
            <a:cxnSpLocks noChangeShapeType="1"/>
            <a:stCxn id="11300" idx="0"/>
            <a:endCxn id="11271" idx="5"/>
          </p:cNvCxnSpPr>
          <p:nvPr/>
        </p:nvCxnSpPr>
        <p:spPr bwMode="auto">
          <a:xfrm flipV="1">
            <a:off x="7070726" y="1885950"/>
            <a:ext cx="465137" cy="1158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8" name="AutoShape 14"/>
          <p:cNvCxnSpPr>
            <a:cxnSpLocks noChangeShapeType="1"/>
            <a:stCxn id="11287" idx="1"/>
            <a:endCxn id="11273" idx="5"/>
          </p:cNvCxnSpPr>
          <p:nvPr/>
        </p:nvCxnSpPr>
        <p:spPr bwMode="auto">
          <a:xfrm flipV="1">
            <a:off x="9077325" y="3121025"/>
            <a:ext cx="196850" cy="2047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9" name="AutoShape 15"/>
          <p:cNvCxnSpPr>
            <a:cxnSpLocks noChangeShapeType="1"/>
            <a:stCxn id="11274" idx="0"/>
            <a:endCxn id="11273" idx="3"/>
          </p:cNvCxnSpPr>
          <p:nvPr/>
        </p:nvCxnSpPr>
        <p:spPr bwMode="auto">
          <a:xfrm flipH="1" flipV="1">
            <a:off x="9501188" y="3121025"/>
            <a:ext cx="180975" cy="2365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0" name="AutoShape 16"/>
          <p:cNvCxnSpPr>
            <a:cxnSpLocks noChangeShapeType="1"/>
            <a:stCxn id="11282" idx="7"/>
            <a:endCxn id="11272" idx="3"/>
          </p:cNvCxnSpPr>
          <p:nvPr/>
        </p:nvCxnSpPr>
        <p:spPr bwMode="auto">
          <a:xfrm flipH="1" flipV="1">
            <a:off x="10090150" y="2647951"/>
            <a:ext cx="361950" cy="2079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1" name="AutoShape 17"/>
          <p:cNvCxnSpPr>
            <a:cxnSpLocks noChangeShapeType="1"/>
            <a:stCxn id="11273" idx="1"/>
            <a:endCxn id="11272" idx="5"/>
          </p:cNvCxnSpPr>
          <p:nvPr/>
        </p:nvCxnSpPr>
        <p:spPr bwMode="auto">
          <a:xfrm flipV="1">
            <a:off x="9501187" y="2647951"/>
            <a:ext cx="363538" cy="18891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1282" name="Oval 18"/>
          <p:cNvSpPr>
            <a:spLocks noChangeArrowheads="1"/>
          </p:cNvSpPr>
          <p:nvPr/>
        </p:nvSpPr>
        <p:spPr bwMode="auto">
          <a:xfrm flipH="1">
            <a:off x="10404476" y="281940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1283" name="Rectangle 19"/>
          <p:cNvSpPr>
            <a:spLocks noChangeAspect="1" noChangeArrowheads="1"/>
          </p:cNvSpPr>
          <p:nvPr/>
        </p:nvSpPr>
        <p:spPr bwMode="auto">
          <a:xfrm flipH="1">
            <a:off x="10742612" y="336708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84" name="Rectangle 20"/>
          <p:cNvSpPr>
            <a:spLocks noChangeAspect="1" noChangeArrowheads="1"/>
          </p:cNvSpPr>
          <p:nvPr/>
        </p:nvSpPr>
        <p:spPr bwMode="auto">
          <a:xfrm flipH="1">
            <a:off x="10155237" y="336708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85" name="AutoShape 21"/>
          <p:cNvCxnSpPr>
            <a:cxnSpLocks noChangeShapeType="1"/>
            <a:stCxn id="11284" idx="0"/>
            <a:endCxn id="11282" idx="5"/>
          </p:cNvCxnSpPr>
          <p:nvPr/>
        </p:nvCxnSpPr>
        <p:spPr bwMode="auto">
          <a:xfrm flipV="1">
            <a:off x="10271126"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6" name="AutoShape 22"/>
          <p:cNvCxnSpPr>
            <a:cxnSpLocks noChangeShapeType="1"/>
            <a:stCxn id="11283" idx="0"/>
            <a:endCxn id="11282" idx="3"/>
          </p:cNvCxnSpPr>
          <p:nvPr/>
        </p:nvCxnSpPr>
        <p:spPr bwMode="auto">
          <a:xfrm flipH="1" flipV="1">
            <a:off x="10677526"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87" name="Oval 28"/>
          <p:cNvSpPr>
            <a:spLocks noChangeArrowheads="1"/>
          </p:cNvSpPr>
          <p:nvPr/>
        </p:nvSpPr>
        <p:spPr bwMode="auto">
          <a:xfrm flipH="1">
            <a:off x="8804276" y="330835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1288" name="Rectangle 29"/>
          <p:cNvSpPr>
            <a:spLocks noChangeAspect="1" noChangeArrowheads="1"/>
          </p:cNvSpPr>
          <p:nvPr/>
        </p:nvSpPr>
        <p:spPr bwMode="auto">
          <a:xfrm flipH="1">
            <a:off x="9142412" y="38846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89" name="Rectangle 30"/>
          <p:cNvSpPr>
            <a:spLocks noChangeAspect="1" noChangeArrowheads="1"/>
          </p:cNvSpPr>
          <p:nvPr/>
        </p:nvSpPr>
        <p:spPr bwMode="auto">
          <a:xfrm flipH="1">
            <a:off x="8555038" y="3884614"/>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90" name="AutoShape 31"/>
          <p:cNvCxnSpPr>
            <a:cxnSpLocks noChangeShapeType="1"/>
            <a:stCxn id="11289" idx="0"/>
            <a:endCxn id="11287" idx="5"/>
          </p:cNvCxnSpPr>
          <p:nvPr/>
        </p:nvCxnSpPr>
        <p:spPr bwMode="auto">
          <a:xfrm flipV="1">
            <a:off x="8670926" y="3609976"/>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91" name="AutoShape 32"/>
          <p:cNvCxnSpPr>
            <a:cxnSpLocks noChangeShapeType="1"/>
            <a:stCxn id="11288" idx="0"/>
            <a:endCxn id="11287" idx="3"/>
          </p:cNvCxnSpPr>
          <p:nvPr/>
        </p:nvCxnSpPr>
        <p:spPr bwMode="auto">
          <a:xfrm flipH="1" flipV="1">
            <a:off x="9077326" y="360997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92" name="Text Box 33"/>
          <p:cNvSpPr txBox="1">
            <a:spLocks noChangeArrowheads="1"/>
          </p:cNvSpPr>
          <p:nvPr/>
        </p:nvSpPr>
        <p:spPr bwMode="auto">
          <a:xfrm flipH="1">
            <a:off x="8707438" y="1676401"/>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1293" name="Text Box 34"/>
          <p:cNvSpPr txBox="1">
            <a:spLocks noChangeArrowheads="1"/>
          </p:cNvSpPr>
          <p:nvPr/>
        </p:nvSpPr>
        <p:spPr bwMode="auto">
          <a:xfrm flipH="1">
            <a:off x="8516938" y="30734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11294" name="Text Box 39"/>
          <p:cNvSpPr txBox="1">
            <a:spLocks noChangeArrowheads="1"/>
          </p:cNvSpPr>
          <p:nvPr/>
        </p:nvSpPr>
        <p:spPr bwMode="auto">
          <a:xfrm flipH="1">
            <a:off x="8262938" y="3581401"/>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z</a:t>
            </a:r>
          </a:p>
        </p:txBody>
      </p:sp>
      <p:sp>
        <p:nvSpPr>
          <p:cNvPr id="11295" name="Oval 41"/>
          <p:cNvSpPr>
            <a:spLocks noChangeArrowheads="1"/>
          </p:cNvSpPr>
          <p:nvPr/>
        </p:nvSpPr>
        <p:spPr bwMode="auto">
          <a:xfrm flipH="1">
            <a:off x="7716837" y="234632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1296" name="Rectangle 42"/>
          <p:cNvSpPr>
            <a:spLocks noChangeAspect="1" noChangeArrowheads="1"/>
          </p:cNvSpPr>
          <p:nvPr/>
        </p:nvSpPr>
        <p:spPr bwMode="auto">
          <a:xfrm flipH="1">
            <a:off x="8089901" y="286385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97" name="Rectangle 43"/>
          <p:cNvSpPr>
            <a:spLocks noChangeAspect="1" noChangeArrowheads="1"/>
          </p:cNvSpPr>
          <p:nvPr/>
        </p:nvSpPr>
        <p:spPr bwMode="auto">
          <a:xfrm flipH="1">
            <a:off x="7432676" y="286385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98" name="AutoShape 44"/>
          <p:cNvCxnSpPr>
            <a:cxnSpLocks noChangeShapeType="1"/>
            <a:stCxn id="11297" idx="0"/>
            <a:endCxn id="11295" idx="5"/>
          </p:cNvCxnSpPr>
          <p:nvPr/>
        </p:nvCxnSpPr>
        <p:spPr bwMode="auto">
          <a:xfrm flipV="1">
            <a:off x="7548562" y="2647951"/>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9" name="AutoShape 45"/>
          <p:cNvCxnSpPr>
            <a:cxnSpLocks noChangeShapeType="1"/>
            <a:stCxn id="11296" idx="0"/>
            <a:endCxn id="11295" idx="3"/>
          </p:cNvCxnSpPr>
          <p:nvPr/>
        </p:nvCxnSpPr>
        <p:spPr bwMode="auto">
          <a:xfrm flipH="1" flipV="1">
            <a:off x="7989887" y="2647951"/>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00" name="Rectangle 46"/>
          <p:cNvSpPr>
            <a:spLocks noChangeAspect="1" noChangeArrowheads="1"/>
          </p:cNvSpPr>
          <p:nvPr/>
        </p:nvSpPr>
        <p:spPr bwMode="auto">
          <a:xfrm flipH="1">
            <a:off x="6954837" y="20113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01" name="AutoShape 47"/>
          <p:cNvCxnSpPr>
            <a:cxnSpLocks noChangeShapeType="1"/>
            <a:stCxn id="11295" idx="1"/>
            <a:endCxn id="11270" idx="5"/>
          </p:cNvCxnSpPr>
          <p:nvPr/>
        </p:nvCxnSpPr>
        <p:spPr bwMode="auto">
          <a:xfrm flipV="1">
            <a:off x="7989887" y="2266950"/>
            <a:ext cx="534988" cy="968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1302" name="Oval 48"/>
          <p:cNvSpPr>
            <a:spLocks noChangeArrowheads="1"/>
          </p:cNvSpPr>
          <p:nvPr/>
        </p:nvSpPr>
        <p:spPr bwMode="auto">
          <a:xfrm flipH="1">
            <a:off x="8555038" y="4725989"/>
            <a:ext cx="320675" cy="319087"/>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5</a:t>
            </a:r>
          </a:p>
        </p:txBody>
      </p:sp>
      <p:sp>
        <p:nvSpPr>
          <p:cNvPr id="11303" name="Oval 49"/>
          <p:cNvSpPr>
            <a:spLocks noChangeArrowheads="1"/>
          </p:cNvSpPr>
          <p:nvPr/>
        </p:nvSpPr>
        <p:spPr bwMode="auto">
          <a:xfrm flipH="1">
            <a:off x="7564437" y="434340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1</a:t>
            </a:r>
          </a:p>
        </p:txBody>
      </p:sp>
      <p:sp>
        <p:nvSpPr>
          <p:cNvPr id="11304" name="Oval 50"/>
          <p:cNvSpPr>
            <a:spLocks noChangeArrowheads="1"/>
          </p:cNvSpPr>
          <p:nvPr/>
        </p:nvSpPr>
        <p:spPr bwMode="auto">
          <a:xfrm flipH="1">
            <a:off x="9893301" y="5075239"/>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1305" name="Oval 51"/>
          <p:cNvSpPr>
            <a:spLocks noChangeArrowheads="1"/>
          </p:cNvSpPr>
          <p:nvPr/>
        </p:nvSpPr>
        <p:spPr bwMode="auto">
          <a:xfrm flipH="1">
            <a:off x="9304338" y="5548314"/>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1306" name="Rectangle 52"/>
          <p:cNvSpPr>
            <a:spLocks noChangeAspect="1" noChangeArrowheads="1"/>
          </p:cNvSpPr>
          <p:nvPr/>
        </p:nvSpPr>
        <p:spPr bwMode="auto">
          <a:xfrm flipH="1">
            <a:off x="9642476" y="609600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07" name="AutoShape 53"/>
          <p:cNvCxnSpPr>
            <a:cxnSpLocks noChangeShapeType="1"/>
            <a:stCxn id="11302" idx="3"/>
            <a:endCxn id="11304" idx="7"/>
          </p:cNvCxnSpPr>
          <p:nvPr/>
        </p:nvCxnSpPr>
        <p:spPr bwMode="auto">
          <a:xfrm>
            <a:off x="8828087" y="5026026"/>
            <a:ext cx="1112838" cy="85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8" name="AutoShape 54"/>
          <p:cNvCxnSpPr>
            <a:cxnSpLocks noChangeShapeType="1"/>
            <a:stCxn id="11303" idx="3"/>
            <a:endCxn id="11302" idx="7"/>
          </p:cNvCxnSpPr>
          <p:nvPr/>
        </p:nvCxnSpPr>
        <p:spPr bwMode="auto">
          <a:xfrm>
            <a:off x="7837487" y="4625976"/>
            <a:ext cx="763588" cy="1174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9" name="AutoShape 55"/>
          <p:cNvCxnSpPr>
            <a:cxnSpLocks noChangeShapeType="1"/>
            <a:stCxn id="11326" idx="0"/>
            <a:endCxn id="11303" idx="5"/>
          </p:cNvCxnSpPr>
          <p:nvPr/>
        </p:nvCxnSpPr>
        <p:spPr bwMode="auto">
          <a:xfrm flipV="1">
            <a:off x="7146926" y="4625975"/>
            <a:ext cx="465137" cy="1349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0" name="AutoShape 56"/>
          <p:cNvCxnSpPr>
            <a:cxnSpLocks noChangeShapeType="1"/>
            <a:stCxn id="11319" idx="0"/>
            <a:endCxn id="11305" idx="5"/>
          </p:cNvCxnSpPr>
          <p:nvPr/>
        </p:nvCxnSpPr>
        <p:spPr bwMode="auto">
          <a:xfrm flipV="1">
            <a:off x="9105901" y="5849939"/>
            <a:ext cx="244475" cy="223837"/>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311" name="AutoShape 57"/>
          <p:cNvCxnSpPr>
            <a:cxnSpLocks noChangeShapeType="1"/>
            <a:stCxn id="11306" idx="0"/>
            <a:endCxn id="11305" idx="3"/>
          </p:cNvCxnSpPr>
          <p:nvPr/>
        </p:nvCxnSpPr>
        <p:spPr bwMode="auto">
          <a:xfrm flipH="1" flipV="1">
            <a:off x="9577388" y="5849939"/>
            <a:ext cx="180975"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2" name="AutoShape 58"/>
          <p:cNvCxnSpPr>
            <a:cxnSpLocks noChangeShapeType="1"/>
            <a:stCxn id="11314" idx="7"/>
            <a:endCxn id="11304" idx="3"/>
          </p:cNvCxnSpPr>
          <p:nvPr/>
        </p:nvCxnSpPr>
        <p:spPr bwMode="auto">
          <a:xfrm flipH="1" flipV="1">
            <a:off x="10166350" y="5357813"/>
            <a:ext cx="36195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3" name="AutoShape 59"/>
          <p:cNvCxnSpPr>
            <a:cxnSpLocks noChangeShapeType="1"/>
            <a:stCxn id="11305" idx="1"/>
            <a:endCxn id="11304" idx="5"/>
          </p:cNvCxnSpPr>
          <p:nvPr/>
        </p:nvCxnSpPr>
        <p:spPr bwMode="auto">
          <a:xfrm flipV="1">
            <a:off x="9577387" y="5357813"/>
            <a:ext cx="363538" cy="2079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14" name="Oval 60"/>
          <p:cNvSpPr>
            <a:spLocks noChangeArrowheads="1"/>
          </p:cNvSpPr>
          <p:nvPr/>
        </p:nvSpPr>
        <p:spPr bwMode="auto">
          <a:xfrm flipH="1">
            <a:off x="10480676" y="5548314"/>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1315" name="Rectangle 61"/>
          <p:cNvSpPr>
            <a:spLocks noChangeAspect="1" noChangeArrowheads="1"/>
          </p:cNvSpPr>
          <p:nvPr/>
        </p:nvSpPr>
        <p:spPr bwMode="auto">
          <a:xfrm flipH="1">
            <a:off x="10818812" y="6096000"/>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16" name="Rectangle 62"/>
          <p:cNvSpPr>
            <a:spLocks noChangeAspect="1" noChangeArrowheads="1"/>
          </p:cNvSpPr>
          <p:nvPr/>
        </p:nvSpPr>
        <p:spPr bwMode="auto">
          <a:xfrm flipH="1">
            <a:off x="10231437" y="6096000"/>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17" name="AutoShape 63"/>
          <p:cNvCxnSpPr>
            <a:cxnSpLocks noChangeShapeType="1"/>
            <a:stCxn id="11316" idx="0"/>
            <a:endCxn id="11314" idx="5"/>
          </p:cNvCxnSpPr>
          <p:nvPr/>
        </p:nvCxnSpPr>
        <p:spPr bwMode="auto">
          <a:xfrm flipV="1">
            <a:off x="10347326" y="5830889"/>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8" name="AutoShape 64"/>
          <p:cNvCxnSpPr>
            <a:cxnSpLocks noChangeShapeType="1"/>
            <a:stCxn id="11315" idx="0"/>
            <a:endCxn id="11314" idx="3"/>
          </p:cNvCxnSpPr>
          <p:nvPr/>
        </p:nvCxnSpPr>
        <p:spPr bwMode="auto">
          <a:xfrm flipH="1" flipV="1">
            <a:off x="10753726" y="5830889"/>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19" name="Rectangle 67"/>
          <p:cNvSpPr>
            <a:spLocks noChangeAspect="1" noChangeArrowheads="1"/>
          </p:cNvSpPr>
          <p:nvPr/>
        </p:nvSpPr>
        <p:spPr bwMode="auto">
          <a:xfrm flipH="1">
            <a:off x="8990013" y="6102350"/>
            <a:ext cx="231775" cy="230188"/>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20" name="Text Box 70"/>
          <p:cNvSpPr txBox="1">
            <a:spLocks noChangeArrowheads="1"/>
          </p:cNvSpPr>
          <p:nvPr/>
        </p:nvSpPr>
        <p:spPr bwMode="auto">
          <a:xfrm flipH="1">
            <a:off x="8783638" y="4419601"/>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1321" name="Oval 73"/>
          <p:cNvSpPr>
            <a:spLocks noChangeArrowheads="1"/>
          </p:cNvSpPr>
          <p:nvPr/>
        </p:nvSpPr>
        <p:spPr bwMode="auto">
          <a:xfrm flipH="1">
            <a:off x="7793037" y="5075239"/>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1322" name="Rectangle 74"/>
          <p:cNvSpPr>
            <a:spLocks noChangeAspect="1" noChangeArrowheads="1"/>
          </p:cNvSpPr>
          <p:nvPr/>
        </p:nvSpPr>
        <p:spPr bwMode="auto">
          <a:xfrm flipH="1">
            <a:off x="8166101" y="55927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23" name="Rectangle 75"/>
          <p:cNvSpPr>
            <a:spLocks noChangeAspect="1" noChangeArrowheads="1"/>
          </p:cNvSpPr>
          <p:nvPr/>
        </p:nvSpPr>
        <p:spPr bwMode="auto">
          <a:xfrm flipH="1">
            <a:off x="7508876" y="55927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24" name="AutoShape 76"/>
          <p:cNvCxnSpPr>
            <a:cxnSpLocks noChangeShapeType="1"/>
            <a:stCxn id="11323" idx="0"/>
            <a:endCxn id="11321" idx="5"/>
          </p:cNvCxnSpPr>
          <p:nvPr/>
        </p:nvCxnSpPr>
        <p:spPr bwMode="auto">
          <a:xfrm flipV="1">
            <a:off x="7624762" y="5357814"/>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25" name="AutoShape 77"/>
          <p:cNvCxnSpPr>
            <a:cxnSpLocks noChangeShapeType="1"/>
            <a:stCxn id="11322" idx="0"/>
            <a:endCxn id="11321" idx="3"/>
          </p:cNvCxnSpPr>
          <p:nvPr/>
        </p:nvCxnSpPr>
        <p:spPr bwMode="auto">
          <a:xfrm flipH="1" flipV="1">
            <a:off x="8066087" y="5357814"/>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26" name="Rectangle 78"/>
          <p:cNvSpPr>
            <a:spLocks noChangeAspect="1" noChangeArrowheads="1"/>
          </p:cNvSpPr>
          <p:nvPr/>
        </p:nvSpPr>
        <p:spPr bwMode="auto">
          <a:xfrm flipH="1">
            <a:off x="7031037" y="47704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27" name="AutoShape 79"/>
          <p:cNvCxnSpPr>
            <a:cxnSpLocks noChangeShapeType="1"/>
            <a:stCxn id="11321" idx="1"/>
            <a:endCxn id="11302" idx="5"/>
          </p:cNvCxnSpPr>
          <p:nvPr/>
        </p:nvCxnSpPr>
        <p:spPr bwMode="auto">
          <a:xfrm flipV="1">
            <a:off x="8066087" y="5026026"/>
            <a:ext cx="534988" cy="85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28" name="AutoShape 80"/>
          <p:cNvSpPr>
            <a:spLocks noChangeArrowheads="1"/>
          </p:cNvSpPr>
          <p:nvPr/>
        </p:nvSpPr>
        <p:spPr bwMode="auto">
          <a:xfrm rot="18050680" flipH="1">
            <a:off x="8168481" y="3299619"/>
            <a:ext cx="1103312" cy="736600"/>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41738941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 3 </a:t>
            </a:r>
            <a:endParaRPr lang="en-US" dirty="0"/>
          </a:p>
        </p:txBody>
      </p:sp>
      <p:sp>
        <p:nvSpPr>
          <p:cNvPr id="4" name="Content Placeholder 3"/>
          <p:cNvSpPr>
            <a:spLocks noGrp="1"/>
          </p:cNvSpPr>
          <p:nvPr>
            <p:ph sz="half" idx="2"/>
          </p:nvPr>
        </p:nvSpPr>
        <p:spPr/>
        <p:txBody>
          <a:bodyPr/>
          <a:lstStyle/>
          <a:p>
            <a:r>
              <a:rPr lang="en-US" sz="2000" dirty="0" smtClean="0">
                <a:cs typeface="Courier New" pitchFamily="49" charset="0"/>
              </a:rPr>
              <a:t>Algorithm </a:t>
            </a:r>
            <a:r>
              <a:rPr lang="en-US" sz="2000" dirty="0">
                <a:cs typeface="Courier New" pitchFamily="49" charset="0"/>
              </a:rPr>
              <a:t>always deletes the immediate predecessor of the key being replaced, the left subtree can shrink while the right subtree is unchanged, making the algorithm </a:t>
            </a:r>
            <a:r>
              <a:rPr lang="en-US" sz="2000" dirty="0" smtClean="0">
                <a:cs typeface="Courier New" pitchFamily="49" charset="0"/>
              </a:rPr>
              <a:t>asymmetric</a:t>
            </a:r>
            <a:r>
              <a:rPr lang="en-US" sz="2000" dirty="0" smtClean="0"/>
              <a:t>.</a:t>
            </a:r>
          </a:p>
          <a:p>
            <a:r>
              <a:rPr lang="en-US" sz="2000" dirty="0"/>
              <a:t>Eventually the tree becomes unbalanced to the right, and the right subtree is bushier and larger than the left</a:t>
            </a:r>
          </a:p>
          <a:p>
            <a:r>
              <a:rPr lang="en-US" sz="2000" dirty="0"/>
              <a:t>A simple improvement can make this symmetric; we alternately delete the node’s predecessor from the left subtree and its successor from the right </a:t>
            </a:r>
            <a:r>
              <a:rPr lang="en-US" sz="2000" dirty="0" smtClean="0"/>
              <a:t>subtree. </a:t>
            </a:r>
            <a:endParaRPr lang="en-US" sz="2000" dirty="0"/>
          </a:p>
          <a:p>
            <a:endParaRPr lang="en-US" sz="20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9461" y="1752600"/>
            <a:ext cx="53054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20231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by Merging (More Asymmetric)</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875" y="1676400"/>
            <a:ext cx="5343525" cy="197167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4061" y="3800475"/>
            <a:ext cx="5229225" cy="288607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3819" y="1828800"/>
            <a:ext cx="4445924" cy="3201761"/>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03819" y="5410200"/>
            <a:ext cx="4834978" cy="461665"/>
          </a:xfrm>
          <a:prstGeom prst="rect">
            <a:avLst/>
          </a:prstGeom>
          <a:noFill/>
        </p:spPr>
        <p:txBody>
          <a:bodyPr wrap="none" rtlCol="0">
            <a:spAutoFit/>
          </a:bodyPr>
          <a:lstStyle/>
          <a:p>
            <a:r>
              <a:rPr lang="lv-LV" dirty="0" smtClean="0"/>
              <a:t>Alternative algorithm to delete nodes.</a:t>
            </a:r>
            <a:endParaRPr lang="lv-LV" dirty="0"/>
          </a:p>
        </p:txBody>
      </p:sp>
    </p:spTree>
    <p:extLst>
      <p:ext uri="{BB962C8B-B14F-4D97-AF65-F5344CB8AC3E}">
        <p14:creationId xmlns:p14="http://schemas.microsoft.com/office/powerpoint/2010/main" val="107014236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Performance</a:t>
            </a:r>
            <a:endParaRPr lang="en-US" altLang="lv-LV" sz="4000"/>
          </a:p>
        </p:txBody>
      </p:sp>
      <p:sp>
        <p:nvSpPr>
          <p:cNvPr id="12293"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400" dirty="0"/>
              <a:t>Consider an ordered map with </a:t>
            </a:r>
            <a:r>
              <a:rPr lang="en-US" altLang="lv-LV" sz="2400" b="1" i="1" dirty="0">
                <a:latin typeface="Times New Roman" panose="02020603050405020304" pitchFamily="18" charset="0"/>
              </a:rPr>
              <a:t>n</a:t>
            </a:r>
            <a:r>
              <a:rPr lang="en-US" altLang="lv-LV" sz="2400" dirty="0"/>
              <a:t> items implemented by means of a binary search tree of height </a:t>
            </a:r>
            <a:r>
              <a:rPr lang="en-US" altLang="lv-LV" sz="2400" b="1" i="1" dirty="0">
                <a:latin typeface="Times New Roman" panose="02020603050405020304" pitchFamily="18" charset="0"/>
              </a:rPr>
              <a:t>h</a:t>
            </a:r>
            <a:endParaRPr lang="en-US" altLang="lv-LV" sz="2400" dirty="0"/>
          </a:p>
          <a:p>
            <a:pPr lvl="1" eaLnBrk="1" hangingPunct="1"/>
            <a:r>
              <a:rPr lang="en-US" altLang="lv-LV" dirty="0"/>
              <a:t>the space used is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n</a:t>
            </a:r>
            <a:r>
              <a:rPr lang="en-US" altLang="lv-LV" dirty="0">
                <a:latin typeface="Times New Roman" panose="02020603050405020304" pitchFamily="18" charset="0"/>
              </a:rPr>
              <a:t>)</a:t>
            </a:r>
            <a:endParaRPr lang="en-US" altLang="lv-LV" dirty="0"/>
          </a:p>
          <a:p>
            <a:pPr lvl="1" eaLnBrk="1" hangingPunct="1"/>
            <a:r>
              <a:rPr lang="en-US" altLang="lv-LV" dirty="0"/>
              <a:t>methods </a:t>
            </a:r>
            <a:r>
              <a:rPr lang="en-US" altLang="lv-LV" dirty="0">
                <a:solidFill>
                  <a:schemeClr val="tx2"/>
                </a:solidFill>
              </a:rPr>
              <a:t>get</a:t>
            </a:r>
            <a:r>
              <a:rPr lang="en-US" altLang="lv-LV" dirty="0"/>
              <a:t>, </a:t>
            </a:r>
            <a:r>
              <a:rPr lang="en-US" altLang="lv-LV" dirty="0" err="1">
                <a:solidFill>
                  <a:schemeClr val="tx2"/>
                </a:solidFill>
              </a:rPr>
              <a:t>floorEntry</a:t>
            </a:r>
            <a:r>
              <a:rPr lang="en-US" altLang="lv-LV" dirty="0"/>
              <a:t>, </a:t>
            </a:r>
            <a:r>
              <a:rPr lang="en-US" altLang="lv-LV" dirty="0" err="1">
                <a:solidFill>
                  <a:schemeClr val="tx2"/>
                </a:solidFill>
              </a:rPr>
              <a:t>ceilingEntry</a:t>
            </a:r>
            <a:r>
              <a:rPr lang="en-US" altLang="lv-LV" dirty="0"/>
              <a:t>,</a:t>
            </a:r>
            <a:r>
              <a:rPr lang="en-US" altLang="lv-LV" dirty="0">
                <a:solidFill>
                  <a:schemeClr val="tx2"/>
                </a:solidFill>
              </a:rPr>
              <a:t> put </a:t>
            </a:r>
            <a:r>
              <a:rPr lang="en-US" altLang="lv-LV" dirty="0"/>
              <a:t>and </a:t>
            </a:r>
            <a:r>
              <a:rPr lang="en-US" altLang="lv-LV" dirty="0">
                <a:solidFill>
                  <a:schemeClr val="tx2"/>
                </a:solidFill>
              </a:rPr>
              <a:t>erase</a:t>
            </a:r>
            <a:r>
              <a:rPr lang="en-US" altLang="lv-LV" dirty="0"/>
              <a:t> take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h</a:t>
            </a:r>
            <a:r>
              <a:rPr lang="en-US" altLang="lv-LV" dirty="0">
                <a:latin typeface="Times New Roman" panose="02020603050405020304" pitchFamily="18" charset="0"/>
              </a:rPr>
              <a:t>) </a:t>
            </a:r>
            <a:r>
              <a:rPr lang="en-US" altLang="lv-LV" dirty="0"/>
              <a:t>time</a:t>
            </a:r>
          </a:p>
          <a:p>
            <a:pPr eaLnBrk="1" hangingPunct="1"/>
            <a:r>
              <a:rPr lang="en-US" altLang="lv-LV" sz="2400" dirty="0"/>
              <a:t>The height </a:t>
            </a:r>
            <a:r>
              <a:rPr lang="en-US" altLang="lv-LV" sz="2400" b="1" i="1" dirty="0">
                <a:latin typeface="Times New Roman" panose="02020603050405020304" pitchFamily="18" charset="0"/>
              </a:rPr>
              <a:t>h</a:t>
            </a:r>
            <a:r>
              <a:rPr lang="en-US" altLang="lv-LV" sz="2400" dirty="0"/>
              <a:t> is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 </a:t>
            </a:r>
            <a:r>
              <a:rPr lang="en-US" altLang="lv-LV" sz="2400" dirty="0"/>
              <a:t>in the worst case and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(log </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a:t>
            </a:r>
            <a:r>
              <a:rPr lang="en-US" altLang="lv-LV" sz="2400" dirty="0"/>
              <a:t> in the best case</a:t>
            </a:r>
          </a:p>
        </p:txBody>
      </p:sp>
      <p:grpSp>
        <p:nvGrpSpPr>
          <p:cNvPr id="12294" name="Group 99"/>
          <p:cNvGrpSpPr>
            <a:grpSpLocks/>
          </p:cNvGrpSpPr>
          <p:nvPr/>
        </p:nvGrpSpPr>
        <p:grpSpPr bwMode="auto">
          <a:xfrm>
            <a:off x="6705600" y="1676400"/>
            <a:ext cx="3067050" cy="2120900"/>
            <a:chOff x="2938" y="960"/>
            <a:chExt cx="2258" cy="1562"/>
          </a:xfrm>
        </p:grpSpPr>
        <p:sp>
          <p:nvSpPr>
            <p:cNvPr id="12325" name="Oval 5"/>
            <p:cNvSpPr>
              <a:spLocks noChangeArrowheads="1"/>
            </p:cNvSpPr>
            <p:nvPr/>
          </p:nvSpPr>
          <p:spPr bwMode="auto">
            <a:xfrm flipH="1">
              <a:off x="3120" y="960"/>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cxnSp>
          <p:nvCxnSpPr>
            <p:cNvPr id="12326" name="AutoShape 9"/>
            <p:cNvCxnSpPr>
              <a:cxnSpLocks noChangeShapeType="1"/>
              <a:stCxn id="12343" idx="3"/>
              <a:endCxn id="12345" idx="7"/>
            </p:cNvCxnSpPr>
            <p:nvPr/>
          </p:nvCxnSpPr>
          <p:spPr bwMode="auto">
            <a:xfrm>
              <a:off x="3714" y="1420"/>
              <a:ext cx="281" cy="13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7" name="AutoShape 10"/>
            <p:cNvCxnSpPr>
              <a:cxnSpLocks noChangeShapeType="1"/>
              <a:stCxn id="12325" idx="3"/>
              <a:endCxn id="12343" idx="7"/>
            </p:cNvCxnSpPr>
            <p:nvPr/>
          </p:nvCxnSpPr>
          <p:spPr bwMode="auto">
            <a:xfrm>
              <a:off x="3292" y="1138"/>
              <a:ext cx="279"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8" name="AutoShape 11"/>
            <p:cNvCxnSpPr>
              <a:cxnSpLocks noChangeShapeType="1"/>
              <a:stCxn id="12344" idx="0"/>
              <a:endCxn id="12325" idx="5"/>
            </p:cNvCxnSpPr>
            <p:nvPr/>
          </p:nvCxnSpPr>
          <p:spPr bwMode="auto">
            <a:xfrm flipV="1">
              <a:off x="3011" y="1138"/>
              <a:ext cx="139" cy="12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9" name="AutoShape 12"/>
            <p:cNvCxnSpPr>
              <a:cxnSpLocks noChangeShapeType="1"/>
              <a:stCxn id="12350" idx="7"/>
              <a:endCxn id="12341" idx="3"/>
            </p:cNvCxnSpPr>
            <p:nvPr/>
          </p:nvCxnSpPr>
          <p:spPr bwMode="auto">
            <a:xfrm flipH="1" flipV="1">
              <a:off x="4559" y="1988"/>
              <a:ext cx="281"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0" name="AutoShape 13"/>
            <p:cNvCxnSpPr>
              <a:cxnSpLocks noChangeShapeType="1"/>
              <a:stCxn id="12349" idx="0"/>
              <a:endCxn id="12341" idx="5"/>
            </p:cNvCxnSpPr>
            <p:nvPr/>
          </p:nvCxnSpPr>
          <p:spPr bwMode="auto">
            <a:xfrm flipV="1">
              <a:off x="4277" y="1988"/>
              <a:ext cx="139" cy="14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1" name="AutoShape 14"/>
            <p:cNvCxnSpPr>
              <a:cxnSpLocks noChangeShapeType="1"/>
              <a:stCxn id="12342" idx="0"/>
              <a:endCxn id="12345" idx="5"/>
            </p:cNvCxnSpPr>
            <p:nvPr/>
          </p:nvCxnSpPr>
          <p:spPr bwMode="auto">
            <a:xfrm flipV="1">
              <a:off x="3855" y="1705"/>
              <a:ext cx="140" cy="1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2" name="AutoShape 15"/>
            <p:cNvCxnSpPr>
              <a:cxnSpLocks noChangeShapeType="1"/>
              <a:stCxn id="12341" idx="7"/>
              <a:endCxn id="12345" idx="3"/>
            </p:cNvCxnSpPr>
            <p:nvPr/>
          </p:nvCxnSpPr>
          <p:spPr bwMode="auto">
            <a:xfrm flipH="1" flipV="1">
              <a:off x="4137" y="1705"/>
              <a:ext cx="279"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33" name="Group 40"/>
            <p:cNvGrpSpPr>
              <a:grpSpLocks/>
            </p:cNvGrpSpPr>
            <p:nvPr/>
          </p:nvGrpSpPr>
          <p:grpSpPr bwMode="auto">
            <a:xfrm>
              <a:off x="4204" y="2093"/>
              <a:ext cx="809" cy="202"/>
              <a:chOff x="4214" y="2496"/>
              <a:chExt cx="809" cy="202"/>
            </a:xfrm>
          </p:grpSpPr>
          <p:sp>
            <p:nvSpPr>
              <p:cNvPr id="12349" name="Rectangle 8"/>
              <p:cNvSpPr>
                <a:spLocks noChangeAspect="1" noChangeArrowheads="1"/>
              </p:cNvSpPr>
              <p:nvPr/>
            </p:nvSpPr>
            <p:spPr bwMode="auto">
              <a:xfrm flipH="1">
                <a:off x="4214" y="2544"/>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50" name="Oval 21"/>
              <p:cNvSpPr>
                <a:spLocks noChangeArrowheads="1"/>
              </p:cNvSpPr>
              <p:nvPr/>
            </p:nvSpPr>
            <p:spPr bwMode="auto">
              <a:xfrm flipH="1">
                <a:off x="4821" y="2496"/>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grpSp>
        <p:grpSp>
          <p:nvGrpSpPr>
            <p:cNvPr id="12334" name="Group 38"/>
            <p:cNvGrpSpPr>
              <a:grpSpLocks/>
            </p:cNvGrpSpPr>
            <p:nvPr/>
          </p:nvGrpSpPr>
          <p:grpSpPr bwMode="auto">
            <a:xfrm>
              <a:off x="4627" y="2377"/>
              <a:ext cx="569" cy="145"/>
              <a:chOff x="4637" y="2859"/>
              <a:chExt cx="569" cy="145"/>
            </a:xfrm>
          </p:grpSpPr>
          <p:sp>
            <p:nvSpPr>
              <p:cNvPr id="12347" name="Rectangle 22"/>
              <p:cNvSpPr>
                <a:spLocks noChangeAspect="1" noChangeArrowheads="1"/>
              </p:cNvSpPr>
              <p:nvPr/>
            </p:nvSpPr>
            <p:spPr bwMode="auto">
              <a:xfrm flipH="1">
                <a:off x="5061" y="2859"/>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48" name="Rectangle 23"/>
              <p:cNvSpPr>
                <a:spLocks noChangeAspect="1" noChangeArrowheads="1"/>
              </p:cNvSpPr>
              <p:nvPr/>
            </p:nvSpPr>
            <p:spPr bwMode="auto">
              <a:xfrm flipH="1">
                <a:off x="4637" y="2859"/>
                <a:ext cx="146"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cxnSp>
          <p:nvCxnSpPr>
            <p:cNvPr id="12335" name="AutoShape 24"/>
            <p:cNvCxnSpPr>
              <a:cxnSpLocks noChangeShapeType="1"/>
              <a:stCxn id="12348" idx="0"/>
              <a:endCxn id="12350" idx="5"/>
            </p:cNvCxnSpPr>
            <p:nvPr/>
          </p:nvCxnSpPr>
          <p:spPr bwMode="auto">
            <a:xfrm flipV="1">
              <a:off x="4700" y="2271"/>
              <a:ext cx="140" cy="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6" name="AutoShape 25"/>
            <p:cNvCxnSpPr>
              <a:cxnSpLocks noChangeShapeType="1"/>
              <a:stCxn id="12347" idx="0"/>
              <a:endCxn id="12350" idx="3"/>
            </p:cNvCxnSpPr>
            <p:nvPr/>
          </p:nvCxnSpPr>
          <p:spPr bwMode="auto">
            <a:xfrm flipH="1" flipV="1">
              <a:off x="4983" y="2271"/>
              <a:ext cx="141" cy="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37" name="Group 42"/>
            <p:cNvGrpSpPr>
              <a:grpSpLocks/>
            </p:cNvGrpSpPr>
            <p:nvPr/>
          </p:nvGrpSpPr>
          <p:grpSpPr bwMode="auto">
            <a:xfrm>
              <a:off x="3359" y="1525"/>
              <a:ext cx="807" cy="204"/>
              <a:chOff x="3369" y="1920"/>
              <a:chExt cx="807" cy="204"/>
            </a:xfrm>
          </p:grpSpPr>
          <p:sp>
            <p:nvSpPr>
              <p:cNvPr id="12345" name="Oval 6"/>
              <p:cNvSpPr>
                <a:spLocks noChangeArrowheads="1"/>
              </p:cNvSpPr>
              <p:nvPr/>
            </p:nvSpPr>
            <p:spPr bwMode="auto">
              <a:xfrm flipH="1">
                <a:off x="3975" y="1922"/>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6" name="Rectangle 30"/>
              <p:cNvSpPr>
                <a:spLocks noChangeAspect="1" noChangeArrowheads="1"/>
              </p:cNvSpPr>
              <p:nvPr/>
            </p:nvSpPr>
            <p:spPr bwMode="auto">
              <a:xfrm flipH="1">
                <a:off x="3369" y="1920"/>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grpSp>
          <p:nvGrpSpPr>
            <p:cNvPr id="12338" name="Group 43"/>
            <p:cNvGrpSpPr>
              <a:grpSpLocks/>
            </p:cNvGrpSpPr>
            <p:nvPr/>
          </p:nvGrpSpPr>
          <p:grpSpPr bwMode="auto">
            <a:xfrm>
              <a:off x="2938" y="1243"/>
              <a:ext cx="806" cy="201"/>
              <a:chOff x="2948" y="1683"/>
              <a:chExt cx="806" cy="201"/>
            </a:xfrm>
          </p:grpSpPr>
          <p:sp>
            <p:nvSpPr>
              <p:cNvPr id="12343" name="Oval 4"/>
              <p:cNvSpPr>
                <a:spLocks noChangeArrowheads="1"/>
              </p:cNvSpPr>
              <p:nvPr/>
            </p:nvSpPr>
            <p:spPr bwMode="auto">
              <a:xfrm flipH="1">
                <a:off x="3552" y="1683"/>
                <a:ext cx="202" cy="201"/>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4" name="Rectangle 34"/>
              <p:cNvSpPr>
                <a:spLocks noChangeAspect="1" noChangeArrowheads="1"/>
              </p:cNvSpPr>
              <p:nvPr/>
            </p:nvSpPr>
            <p:spPr bwMode="auto">
              <a:xfrm flipH="1">
                <a:off x="2948" y="171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cxnSp>
          <p:nvCxnSpPr>
            <p:cNvPr id="12339" name="AutoShape 35"/>
            <p:cNvCxnSpPr>
              <a:cxnSpLocks noChangeShapeType="1"/>
              <a:stCxn id="12346" idx="0"/>
              <a:endCxn id="12343" idx="5"/>
            </p:cNvCxnSpPr>
            <p:nvPr/>
          </p:nvCxnSpPr>
          <p:spPr bwMode="auto">
            <a:xfrm flipV="1">
              <a:off x="3432" y="1420"/>
              <a:ext cx="139" cy="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40" name="Group 41"/>
            <p:cNvGrpSpPr>
              <a:grpSpLocks/>
            </p:cNvGrpSpPr>
            <p:nvPr/>
          </p:nvGrpSpPr>
          <p:grpSpPr bwMode="auto">
            <a:xfrm>
              <a:off x="3782" y="1810"/>
              <a:ext cx="807" cy="202"/>
              <a:chOff x="3792" y="2220"/>
              <a:chExt cx="807" cy="202"/>
            </a:xfrm>
          </p:grpSpPr>
          <p:sp>
            <p:nvSpPr>
              <p:cNvPr id="12341" name="Oval 7"/>
              <p:cNvSpPr>
                <a:spLocks noChangeArrowheads="1"/>
              </p:cNvSpPr>
              <p:nvPr/>
            </p:nvSpPr>
            <p:spPr bwMode="auto">
              <a:xfrm flipH="1">
                <a:off x="4397" y="2220"/>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2" name="Rectangle 37"/>
              <p:cNvSpPr>
                <a:spLocks noChangeAspect="1" noChangeArrowheads="1"/>
              </p:cNvSpPr>
              <p:nvPr/>
            </p:nvSpPr>
            <p:spPr bwMode="auto">
              <a:xfrm flipH="1">
                <a:off x="3792" y="2256"/>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grpSp>
      <p:sp>
        <p:nvSpPr>
          <p:cNvPr id="12295" name="Oval 70"/>
          <p:cNvSpPr>
            <a:spLocks noChangeArrowheads="1"/>
          </p:cNvSpPr>
          <p:nvPr/>
        </p:nvSpPr>
        <p:spPr bwMode="auto">
          <a:xfrm>
            <a:off x="8153400" y="4191001"/>
            <a:ext cx="285750" cy="284163"/>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solidFill>
                <a:schemeClr val="tx2"/>
              </a:solidFill>
              <a:latin typeface="Times New Roman" panose="02020603050405020304" pitchFamily="18" charset="0"/>
              <a:sym typeface="Symbol" panose="05050102010706020507" pitchFamily="18" charset="2"/>
            </a:endParaRPr>
          </a:p>
        </p:txBody>
      </p:sp>
      <p:cxnSp>
        <p:nvCxnSpPr>
          <p:cNvPr id="12296" name="AutoShape 71"/>
          <p:cNvCxnSpPr>
            <a:cxnSpLocks noChangeShapeType="1"/>
            <a:stCxn id="12295" idx="3"/>
            <a:endCxn id="12298" idx="7"/>
          </p:cNvCxnSpPr>
          <p:nvPr/>
        </p:nvCxnSpPr>
        <p:spPr bwMode="auto">
          <a:xfrm flipH="1">
            <a:off x="7337425" y="4443413"/>
            <a:ext cx="857250"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297" name="AutoShape 72"/>
          <p:cNvCxnSpPr>
            <a:cxnSpLocks noChangeShapeType="1"/>
            <a:stCxn id="12311" idx="1"/>
            <a:endCxn id="12295" idx="5"/>
          </p:cNvCxnSpPr>
          <p:nvPr/>
        </p:nvCxnSpPr>
        <p:spPr bwMode="auto">
          <a:xfrm flipH="1" flipV="1">
            <a:off x="8397875" y="4443414"/>
            <a:ext cx="857250"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298" name="Oval 73"/>
          <p:cNvSpPr>
            <a:spLocks noChangeArrowheads="1"/>
          </p:cNvSpPr>
          <p:nvPr/>
        </p:nvSpPr>
        <p:spPr bwMode="auto">
          <a:xfrm>
            <a:off x="7094538" y="4646613"/>
            <a:ext cx="284162"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299" name="Oval 74"/>
          <p:cNvSpPr>
            <a:spLocks noChangeArrowheads="1"/>
          </p:cNvSpPr>
          <p:nvPr/>
        </p:nvSpPr>
        <p:spPr bwMode="auto">
          <a:xfrm>
            <a:off x="7616825" y="5102225"/>
            <a:ext cx="285750"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00" name="Rectangle 75"/>
          <p:cNvSpPr>
            <a:spLocks noChangeAspect="1" noChangeArrowheads="1"/>
          </p:cNvSpPr>
          <p:nvPr/>
        </p:nvSpPr>
        <p:spPr bwMode="auto">
          <a:xfrm>
            <a:off x="7397750" y="5614989"/>
            <a:ext cx="204788"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01" name="Rectangle 76"/>
          <p:cNvSpPr>
            <a:spLocks noChangeAspect="1" noChangeArrowheads="1"/>
          </p:cNvSpPr>
          <p:nvPr/>
        </p:nvSpPr>
        <p:spPr bwMode="auto">
          <a:xfrm>
            <a:off x="7918451" y="5614989"/>
            <a:ext cx="206375"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02" name="AutoShape 77"/>
          <p:cNvCxnSpPr>
            <a:cxnSpLocks noChangeShapeType="1"/>
            <a:stCxn id="12301" idx="0"/>
            <a:endCxn id="12299" idx="5"/>
          </p:cNvCxnSpPr>
          <p:nvPr/>
        </p:nvCxnSpPr>
        <p:spPr bwMode="auto">
          <a:xfrm flipH="1" flipV="1">
            <a:off x="7861300" y="5356225"/>
            <a:ext cx="160338"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3" name="AutoShape 78"/>
          <p:cNvCxnSpPr>
            <a:cxnSpLocks noChangeShapeType="1"/>
            <a:stCxn id="12300" idx="0"/>
            <a:endCxn id="12299" idx="3"/>
          </p:cNvCxnSpPr>
          <p:nvPr/>
        </p:nvCxnSpPr>
        <p:spPr bwMode="auto">
          <a:xfrm flipV="1">
            <a:off x="7500938" y="5356225"/>
            <a:ext cx="157162"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4" name="AutoShape 79"/>
          <p:cNvCxnSpPr>
            <a:cxnSpLocks noChangeShapeType="1"/>
            <a:stCxn id="12306" idx="7"/>
            <a:endCxn id="12298" idx="3"/>
          </p:cNvCxnSpPr>
          <p:nvPr/>
        </p:nvCxnSpPr>
        <p:spPr bwMode="auto">
          <a:xfrm flipV="1">
            <a:off x="6815139"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5" name="AutoShape 80"/>
          <p:cNvCxnSpPr>
            <a:cxnSpLocks noChangeShapeType="1"/>
            <a:stCxn id="12299" idx="1"/>
            <a:endCxn id="12298" idx="5"/>
          </p:cNvCxnSpPr>
          <p:nvPr/>
        </p:nvCxnSpPr>
        <p:spPr bwMode="auto">
          <a:xfrm flipH="1" flipV="1">
            <a:off x="7337426"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06" name="Oval 81"/>
          <p:cNvSpPr>
            <a:spLocks noChangeArrowheads="1"/>
          </p:cNvSpPr>
          <p:nvPr/>
        </p:nvSpPr>
        <p:spPr bwMode="auto">
          <a:xfrm>
            <a:off x="6572251" y="5102225"/>
            <a:ext cx="284163"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07" name="Rectangle 82"/>
          <p:cNvSpPr>
            <a:spLocks noChangeAspect="1" noChangeArrowheads="1"/>
          </p:cNvSpPr>
          <p:nvPr/>
        </p:nvSpPr>
        <p:spPr bwMode="auto">
          <a:xfrm>
            <a:off x="6350000" y="5614989"/>
            <a:ext cx="204788"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08" name="Rectangle 83"/>
          <p:cNvSpPr>
            <a:spLocks noChangeAspect="1" noChangeArrowheads="1"/>
          </p:cNvSpPr>
          <p:nvPr/>
        </p:nvSpPr>
        <p:spPr bwMode="auto">
          <a:xfrm>
            <a:off x="6872289" y="5614989"/>
            <a:ext cx="204787"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09" name="AutoShape 84"/>
          <p:cNvCxnSpPr>
            <a:cxnSpLocks noChangeShapeType="1"/>
            <a:stCxn id="12308" idx="0"/>
            <a:endCxn id="12306" idx="5"/>
          </p:cNvCxnSpPr>
          <p:nvPr/>
        </p:nvCxnSpPr>
        <p:spPr bwMode="auto">
          <a:xfrm flipH="1" flipV="1">
            <a:off x="6815139"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0" name="AutoShape 85"/>
          <p:cNvCxnSpPr>
            <a:cxnSpLocks noChangeShapeType="1"/>
            <a:stCxn id="12307" idx="0"/>
            <a:endCxn id="12306" idx="3"/>
          </p:cNvCxnSpPr>
          <p:nvPr/>
        </p:nvCxnSpPr>
        <p:spPr bwMode="auto">
          <a:xfrm flipV="1">
            <a:off x="6453189"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1" name="Oval 86"/>
          <p:cNvSpPr>
            <a:spLocks noChangeArrowheads="1"/>
          </p:cNvSpPr>
          <p:nvPr/>
        </p:nvSpPr>
        <p:spPr bwMode="auto">
          <a:xfrm>
            <a:off x="9213851" y="4648200"/>
            <a:ext cx="284163"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12" name="Oval 87"/>
          <p:cNvSpPr>
            <a:spLocks noChangeArrowheads="1"/>
          </p:cNvSpPr>
          <p:nvPr/>
        </p:nvSpPr>
        <p:spPr bwMode="auto">
          <a:xfrm>
            <a:off x="9736138" y="5103813"/>
            <a:ext cx="285750"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13" name="Rectangle 88"/>
          <p:cNvSpPr>
            <a:spLocks noChangeAspect="1" noChangeArrowheads="1"/>
          </p:cNvSpPr>
          <p:nvPr/>
        </p:nvSpPr>
        <p:spPr bwMode="auto">
          <a:xfrm>
            <a:off x="9517064" y="5616575"/>
            <a:ext cx="204787"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14" name="Rectangle 89"/>
          <p:cNvSpPr>
            <a:spLocks noChangeAspect="1" noChangeArrowheads="1"/>
          </p:cNvSpPr>
          <p:nvPr/>
        </p:nvSpPr>
        <p:spPr bwMode="auto">
          <a:xfrm>
            <a:off x="10037764" y="5616575"/>
            <a:ext cx="206375"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15" name="AutoShape 90"/>
          <p:cNvCxnSpPr>
            <a:cxnSpLocks noChangeShapeType="1"/>
            <a:stCxn id="12314" idx="0"/>
            <a:endCxn id="12312" idx="5"/>
          </p:cNvCxnSpPr>
          <p:nvPr/>
        </p:nvCxnSpPr>
        <p:spPr bwMode="auto">
          <a:xfrm flipH="1" flipV="1">
            <a:off x="9980614" y="5357814"/>
            <a:ext cx="160337"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6" name="AutoShape 91"/>
          <p:cNvCxnSpPr>
            <a:cxnSpLocks noChangeShapeType="1"/>
            <a:stCxn id="12313" idx="0"/>
            <a:endCxn id="12312" idx="3"/>
          </p:cNvCxnSpPr>
          <p:nvPr/>
        </p:nvCxnSpPr>
        <p:spPr bwMode="auto">
          <a:xfrm flipV="1">
            <a:off x="9620251" y="5357814"/>
            <a:ext cx="157163"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7" name="AutoShape 92"/>
          <p:cNvCxnSpPr>
            <a:cxnSpLocks noChangeShapeType="1"/>
            <a:stCxn id="12319" idx="7"/>
            <a:endCxn id="12311" idx="3"/>
          </p:cNvCxnSpPr>
          <p:nvPr/>
        </p:nvCxnSpPr>
        <p:spPr bwMode="auto">
          <a:xfrm flipV="1">
            <a:off x="8934451" y="4902201"/>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8" name="AutoShape 93"/>
          <p:cNvCxnSpPr>
            <a:cxnSpLocks noChangeShapeType="1"/>
            <a:stCxn id="12312" idx="1"/>
            <a:endCxn id="12311" idx="5"/>
          </p:cNvCxnSpPr>
          <p:nvPr/>
        </p:nvCxnSpPr>
        <p:spPr bwMode="auto">
          <a:xfrm flipH="1" flipV="1">
            <a:off x="9456739" y="4902201"/>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9" name="Oval 94"/>
          <p:cNvSpPr>
            <a:spLocks noChangeArrowheads="1"/>
          </p:cNvSpPr>
          <p:nvPr/>
        </p:nvSpPr>
        <p:spPr bwMode="auto">
          <a:xfrm>
            <a:off x="8691563" y="5103813"/>
            <a:ext cx="284162"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20" name="Rectangle 95"/>
          <p:cNvSpPr>
            <a:spLocks noChangeAspect="1" noChangeArrowheads="1"/>
          </p:cNvSpPr>
          <p:nvPr/>
        </p:nvSpPr>
        <p:spPr bwMode="auto">
          <a:xfrm>
            <a:off x="8469314" y="5616575"/>
            <a:ext cx="204787"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21" name="Rectangle 96"/>
          <p:cNvSpPr>
            <a:spLocks noChangeAspect="1" noChangeArrowheads="1"/>
          </p:cNvSpPr>
          <p:nvPr/>
        </p:nvSpPr>
        <p:spPr bwMode="auto">
          <a:xfrm>
            <a:off x="8991600" y="5616575"/>
            <a:ext cx="204788"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22" name="AutoShape 97"/>
          <p:cNvCxnSpPr>
            <a:cxnSpLocks noChangeShapeType="1"/>
            <a:stCxn id="12321" idx="0"/>
            <a:endCxn id="12319" idx="5"/>
          </p:cNvCxnSpPr>
          <p:nvPr/>
        </p:nvCxnSpPr>
        <p:spPr bwMode="auto">
          <a:xfrm flipH="1" flipV="1">
            <a:off x="8934450" y="5357814"/>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3" name="AutoShape 98"/>
          <p:cNvCxnSpPr>
            <a:cxnSpLocks noChangeShapeType="1"/>
            <a:stCxn id="12320" idx="0"/>
            <a:endCxn id="12319" idx="3"/>
          </p:cNvCxnSpPr>
          <p:nvPr/>
        </p:nvCxnSpPr>
        <p:spPr bwMode="auto">
          <a:xfrm flipV="1">
            <a:off x="8572500" y="5357814"/>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4070308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a:t>
            </a:r>
            <a:endParaRPr lang="en-US" dirty="0"/>
          </a:p>
        </p:txBody>
      </p:sp>
      <p:sp>
        <p:nvSpPr>
          <p:cNvPr id="3" name="Content Placeholder 2"/>
          <p:cNvSpPr>
            <a:spLocks noGrp="1"/>
          </p:cNvSpPr>
          <p:nvPr>
            <p:ph idx="1"/>
          </p:nvPr>
        </p:nvSpPr>
        <p:spPr>
          <a:xfrm>
            <a:off x="1422400" y="1752601"/>
            <a:ext cx="10160000" cy="1317398"/>
          </a:xfrm>
        </p:spPr>
        <p:txBody>
          <a:bodyPr>
            <a:normAutofit/>
          </a:bodyPr>
          <a:lstStyle/>
          <a:p>
            <a:r>
              <a:rPr lang="en-US" dirty="0" smtClean="0"/>
              <a:t>A binary tree is </a:t>
            </a:r>
            <a:r>
              <a:rPr lang="en-US" b="1" i="1" dirty="0" smtClean="0"/>
              <a:t>height balanced</a:t>
            </a:r>
            <a:r>
              <a:rPr lang="en-US" dirty="0" smtClean="0"/>
              <a:t> (or simply, </a:t>
            </a:r>
            <a:r>
              <a:rPr lang="en-US" b="1" i="1" dirty="0" smtClean="0"/>
              <a:t>balanced</a:t>
            </a:r>
            <a:r>
              <a:rPr lang="en-US" dirty="0" smtClean="0"/>
              <a:t>) if the difference in height of the subtrees of any node in the tree is zero or one</a:t>
            </a:r>
          </a:p>
          <a:p>
            <a:r>
              <a:rPr lang="en-US" dirty="0" smtClean="0"/>
              <a:t>It is </a:t>
            </a:r>
            <a:r>
              <a:rPr lang="en-US" b="1" i="1" dirty="0" smtClean="0"/>
              <a:t>perfectly balanced</a:t>
            </a:r>
            <a:r>
              <a:rPr lang="en-US" dirty="0" smtClean="0"/>
              <a:t> if it is balanced and all leaves are on one or two levels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069998"/>
            <a:ext cx="7055331" cy="340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83587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22400" y="1752601"/>
                <a:ext cx="10160000" cy="914399"/>
              </a:xfrm>
            </p:spPr>
            <p:txBody>
              <a:bodyPr>
                <a:normAutofit/>
              </a:bodyPr>
              <a:lstStyle/>
              <a:p>
                <a:r>
                  <a:rPr lang="en-US" dirty="0" smtClean="0"/>
                  <a:t>The number of nodes that can be stored in binary trees of different heights</a:t>
                </a:r>
              </a:p>
              <a:p>
                <a:r>
                  <a:rPr lang="en-US" dirty="0"/>
                  <a:t>We see that </a:t>
                </a:r>
                <a:r>
                  <a:rPr lang="en-US" dirty="0" smtClean="0"/>
                  <a:t>storing </a:t>
                </a:r>
                <a:r>
                  <a:rPr lang="en-US" i="1" dirty="0" smtClean="0"/>
                  <a:t>n</a:t>
                </a:r>
                <a:r>
                  <a:rPr lang="en-US" dirty="0" smtClean="0"/>
                  <a:t> </a:t>
                </a:r>
                <a:r>
                  <a:rPr lang="en-US" dirty="0"/>
                  <a:t>elements in a </a:t>
                </a:r>
                <a:r>
                  <a:rPr lang="en-US" dirty="0" smtClean="0"/>
                  <a:t>perfect </a:t>
                </a:r>
                <a:r>
                  <a:rPr lang="en-US" dirty="0"/>
                  <a:t>tree, the height is </a:t>
                </a:r>
                <a14:m>
                  <m:oMath xmlns:m="http://schemas.openxmlformats.org/officeDocument/2006/math">
                    <m:d>
                      <m:dPr>
                        <m:begChr m:val="⌈"/>
                        <m:endChr m:val="⌉"/>
                        <m:ctrlPr>
                          <a:rPr lang="en-US" i="1">
                            <a:latin typeface="Cambria Math" panose="02040503050406030204" pitchFamily="18" charset="0"/>
                          </a:rPr>
                        </m:ctrlPr>
                      </m:dPr>
                      <m:e>
                        <m:r>
                          <m:rPr>
                            <m:nor/>
                          </m:rPr>
                          <a:rPr lang="en-US">
                            <a:latin typeface="Cambria Math"/>
                          </a:rPr>
                          <m:t>lg</m:t>
                        </m:r>
                        <m:d>
                          <m:dPr>
                            <m:ctrlPr>
                              <a:rPr lang="en-US" i="1">
                                <a:latin typeface="Cambria Math" panose="02040503050406030204" pitchFamily="18" charset="0"/>
                              </a:rPr>
                            </m:ctrlPr>
                          </m:dPr>
                          <m:e>
                            <m:r>
                              <a:rPr lang="en-US" i="1">
                                <a:latin typeface="Cambria Math"/>
                              </a:rPr>
                              <m:t>𝑛</m:t>
                            </m:r>
                            <m:r>
                              <a:rPr lang="en-US" i="1">
                                <a:latin typeface="Cambria Math"/>
                              </a:rPr>
                              <m:t>+1</m:t>
                            </m:r>
                          </m:e>
                        </m:d>
                      </m:e>
                    </m:d>
                  </m:oMath>
                </a14:m>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22400" y="1752601"/>
                <a:ext cx="10160000" cy="914399"/>
              </a:xfrm>
              <a:blipFill>
                <a:blip r:embed="rId2"/>
                <a:stretch>
                  <a:fillRect l="-780" t="-5333" b="-12667"/>
                </a:stretch>
              </a:blipFill>
            </p:spPr>
            <p:txBody>
              <a:bodyPr/>
              <a:lstStyle/>
              <a:p>
                <a:r>
                  <a:rPr lang="lv-LV">
                    <a:noFill/>
                  </a:rPr>
                  <a:t> </a:t>
                </a:r>
              </a:p>
            </p:txBody>
          </p:sp>
        </mc:Fallback>
      </mc:AlternateContent>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677886"/>
            <a:ext cx="8991236" cy="3799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0466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Convert Array To a Balanced Tree</a:t>
            </a:r>
            <a:endParaRPr lang="en-US" dirty="0"/>
          </a:p>
        </p:txBody>
      </p:sp>
      <p:sp>
        <p:nvSpPr>
          <p:cNvPr id="7" name="Content Placeholder 6"/>
          <p:cNvSpPr>
            <a:spLocks noGrp="1"/>
          </p:cNvSpPr>
          <p:nvPr>
            <p:ph sz="half" idx="2"/>
          </p:nvPr>
        </p:nvSpPr>
        <p:spPr/>
        <p:txBody>
          <a:bodyPr/>
          <a:lstStyle/>
          <a:p>
            <a:r>
              <a:rPr lang="lv-LV" sz="2400" dirty="0" smtClean="0"/>
              <a:t>Inspired by </a:t>
            </a:r>
            <a:r>
              <a:rPr lang="en-US" sz="2400" dirty="0" smtClean="0"/>
              <a:t>the </a:t>
            </a:r>
            <a:r>
              <a:rPr lang="en-US" sz="2400" dirty="0"/>
              <a:t>binary search technique </a:t>
            </a:r>
            <a:r>
              <a:rPr lang="lv-LV" sz="2400" dirty="0" smtClean="0"/>
              <a:t>on an array: Arriving data is </a:t>
            </a:r>
            <a:r>
              <a:rPr lang="en-US" sz="2400" dirty="0" smtClean="0"/>
              <a:t>stored </a:t>
            </a:r>
            <a:r>
              <a:rPr lang="en-US" sz="2400" dirty="0"/>
              <a:t>in an </a:t>
            </a:r>
            <a:r>
              <a:rPr lang="en-US" sz="2400" dirty="0" smtClean="0"/>
              <a:t>array</a:t>
            </a:r>
            <a:r>
              <a:rPr lang="lv-LV" sz="2400" dirty="0" smtClean="0"/>
              <a:t>, then sorted.</a:t>
            </a:r>
          </a:p>
          <a:p>
            <a:r>
              <a:rPr lang="en-US" sz="2400" dirty="0" smtClean="0"/>
              <a:t>The </a:t>
            </a:r>
            <a:r>
              <a:rPr lang="en-US" sz="2400" dirty="0"/>
              <a:t>element in the middle of the array is designated as the </a:t>
            </a:r>
            <a:r>
              <a:rPr lang="en-US" sz="2400" dirty="0" smtClean="0"/>
              <a:t>root</a:t>
            </a:r>
            <a:endParaRPr lang="lv-LV" sz="2400" dirty="0" smtClean="0"/>
          </a:p>
          <a:p>
            <a:r>
              <a:rPr lang="en-US" sz="2400" dirty="0" smtClean="0"/>
              <a:t>The </a:t>
            </a:r>
            <a:r>
              <a:rPr lang="en-US" sz="2400" dirty="0"/>
              <a:t>elements in the middle of the left and right subarrays become the roots of the left and right subtrees, etc.</a:t>
            </a:r>
          </a:p>
          <a:p>
            <a:endParaRPr lang="lv-LV" sz="24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762125"/>
            <a:ext cx="52578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97543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Day-Stout-Warren (DSW) </a:t>
            </a:r>
            <a:r>
              <a:rPr lang="lv-LV" dirty="0"/>
              <a:t>Algorithm</a:t>
            </a:r>
            <a:endParaRPr lang="en-US" dirty="0"/>
          </a:p>
        </p:txBody>
      </p:sp>
      <p:sp>
        <p:nvSpPr>
          <p:cNvPr id="3" name="Content Placeholder 2"/>
          <p:cNvSpPr>
            <a:spLocks noGrp="1"/>
          </p:cNvSpPr>
          <p:nvPr>
            <p:ph sz="half" idx="1"/>
          </p:nvPr>
        </p:nvSpPr>
        <p:spPr/>
        <p:txBody>
          <a:bodyPr/>
          <a:lstStyle/>
          <a:p>
            <a:pPr lvl="1"/>
            <a:r>
              <a:rPr lang="lv-LV" sz="2200" dirty="0" smtClean="0"/>
              <a:t>Make tree well-balanced, edit in place (no external sorting, etc.)</a:t>
            </a:r>
          </a:p>
          <a:p>
            <a:pPr lvl="1"/>
            <a:r>
              <a:rPr lang="en-US" sz="2200" dirty="0" smtClean="0"/>
              <a:t>One </a:t>
            </a:r>
            <a:r>
              <a:rPr lang="en-US" sz="2200" dirty="0"/>
              <a:t>such algorithm </a:t>
            </a:r>
            <a:r>
              <a:rPr lang="en-US" sz="2200" dirty="0" smtClean="0"/>
              <a:t>by </a:t>
            </a:r>
            <a:r>
              <a:rPr lang="en-US" sz="2200" dirty="0"/>
              <a:t>Colin Day and modified by Quentin F. Stout and Bette L. Warren; it is called the </a:t>
            </a:r>
            <a:r>
              <a:rPr lang="en-US" sz="2200" b="1" i="1" dirty="0"/>
              <a:t>DSW algorithm</a:t>
            </a:r>
            <a:endParaRPr lang="en-US" sz="2200" dirty="0"/>
          </a:p>
          <a:p>
            <a:pPr lvl="1"/>
            <a:r>
              <a:rPr lang="lv-LV" sz="2200" dirty="0" smtClean="0"/>
              <a:t>I</a:t>
            </a:r>
            <a:r>
              <a:rPr lang="en-US" sz="2200" dirty="0" err="1" smtClean="0"/>
              <a:t>dea</a:t>
            </a:r>
            <a:r>
              <a:rPr lang="en-US" sz="2200" dirty="0" smtClean="0"/>
              <a:t> </a:t>
            </a:r>
            <a:r>
              <a:rPr lang="en-US" sz="2200" dirty="0"/>
              <a:t>of </a:t>
            </a:r>
            <a:r>
              <a:rPr lang="en-US" sz="2200" i="1" dirty="0"/>
              <a:t>rotation</a:t>
            </a:r>
            <a:r>
              <a:rPr lang="en-US" sz="2200" dirty="0"/>
              <a:t>, introduced by </a:t>
            </a:r>
            <a:r>
              <a:rPr lang="en-US" sz="2200" dirty="0" err="1"/>
              <a:t>Adel’son-Vel’skii</a:t>
            </a:r>
            <a:r>
              <a:rPr lang="en-US" sz="2200" dirty="0"/>
              <a:t> and Landis in 1962</a:t>
            </a:r>
          </a:p>
          <a:p>
            <a:pPr lvl="1"/>
            <a:r>
              <a:rPr lang="en-US" sz="2200" dirty="0"/>
              <a:t>Two types of rotation can occur, left and right, which are symmetric</a:t>
            </a:r>
            <a:endParaRPr lang="lv-LV" sz="2200" dirty="0"/>
          </a:p>
          <a:p>
            <a:endParaRPr lang="en-US" sz="2200" dirty="0" smtClean="0">
              <a:cs typeface="Courier New" pitchFamily="49" charset="0"/>
            </a:endParaRPr>
          </a:p>
        </p:txBody>
      </p:sp>
      <p:sp>
        <p:nvSpPr>
          <p:cNvPr id="4" name="Content Placeholder 3"/>
          <p:cNvSpPr>
            <a:spLocks noGrp="1"/>
          </p:cNvSpPr>
          <p:nvPr>
            <p:ph sz="half" idx="2"/>
          </p:nvPr>
        </p:nvSpPr>
        <p:spPr/>
        <p:txBody>
          <a:bodyPr/>
          <a:lstStyle/>
          <a:p>
            <a:pPr marL="57150" indent="0">
              <a:spcBef>
                <a:spcPts val="1200"/>
              </a:spcBef>
              <a:buNone/>
            </a:pPr>
            <a:r>
              <a:rPr lang="en-US" sz="1600" dirty="0" err="1" smtClean="0">
                <a:latin typeface="Courier New" pitchFamily="49" charset="0"/>
                <a:cs typeface="Courier New" pitchFamily="49" charset="0"/>
              </a:rPr>
              <a:t>rotateRight</a:t>
            </a:r>
            <a:r>
              <a:rPr lang="en-US" sz="1600" dirty="0" smtClean="0">
                <a:latin typeface="Courier New" pitchFamily="49" charset="0"/>
                <a:cs typeface="Courier New" pitchFamily="49" charset="0"/>
              </a:rPr>
              <a:t>(Gr</a:t>
            </a:r>
            <a:r>
              <a:rPr lang="en-US" sz="1600" dirty="0">
                <a:latin typeface="Courier New" pitchFamily="49" charset="0"/>
                <a:cs typeface="Courier New" pitchFamily="49" charset="0"/>
              </a:rPr>
              <a:t>, Par, </a:t>
            </a:r>
            <a:r>
              <a:rPr lang="en-US" sz="1600" dirty="0" err="1">
                <a:latin typeface="Courier New" pitchFamily="49" charset="0"/>
                <a:cs typeface="Courier New" pitchFamily="49" charset="0"/>
              </a:rPr>
              <a:t>Ch</a:t>
            </a:r>
            <a:r>
              <a:rPr lang="en-US" sz="1600" dirty="0">
                <a:latin typeface="Courier New" pitchFamily="49" charset="0"/>
                <a:cs typeface="Courier New" pitchFamily="49" charset="0"/>
              </a:rPr>
              <a:t>)</a:t>
            </a:r>
          </a:p>
          <a:p>
            <a:pPr marL="57150" indent="0">
              <a:buNone/>
            </a:pPr>
            <a:r>
              <a:rPr lang="en-US" sz="1600" dirty="0">
                <a:latin typeface="Courier New" pitchFamily="49" charset="0"/>
                <a:cs typeface="Courier New" pitchFamily="49" charset="0"/>
              </a:rPr>
              <a:t>  if Par </a:t>
            </a:r>
            <a:r>
              <a:rPr lang="en-US" sz="1600" i="1" dirty="0">
                <a:latin typeface="Courier New" pitchFamily="49" charset="0"/>
                <a:cs typeface="Courier New" pitchFamily="49" charset="0"/>
              </a:rPr>
              <a:t>is not the root of the tree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i.e.,if</a:t>
            </a:r>
            <a:r>
              <a:rPr lang="en-US" sz="1600" dirty="0">
                <a:latin typeface="Courier New" pitchFamily="49" charset="0"/>
                <a:cs typeface="Courier New" pitchFamily="49" charset="0"/>
              </a:rPr>
              <a:t> Gr is not null</a:t>
            </a:r>
            <a:endParaRPr lang="en-US" sz="1600" dirty="0"/>
          </a:p>
          <a:p>
            <a:pPr marL="57150" indent="0">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grandparent </a:t>
            </a:r>
            <a:r>
              <a:rPr lang="en-US" sz="1600" dirty="0">
                <a:latin typeface="Courier New" pitchFamily="49" charset="0"/>
                <a:cs typeface="Courier New" pitchFamily="49" charset="0"/>
              </a:rPr>
              <a:t>Gr</a:t>
            </a:r>
            <a:r>
              <a:rPr lang="en-US" sz="1600" i="1" dirty="0">
                <a:latin typeface="Courier New" pitchFamily="49" charset="0"/>
                <a:cs typeface="Courier New" pitchFamily="49" charset="0"/>
              </a:rPr>
              <a:t> of child </a:t>
            </a:r>
            <a:r>
              <a:rPr lang="en-US" sz="1600" dirty="0" err="1">
                <a:latin typeface="Courier New" pitchFamily="49" charset="0"/>
                <a:cs typeface="Courier New" pitchFamily="49" charset="0"/>
              </a:rPr>
              <a:t>Ch</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becomes </a:t>
            </a:r>
            <a:r>
              <a:rPr lang="en-US" sz="1600" dirty="0" err="1">
                <a:latin typeface="Courier New" pitchFamily="49" charset="0"/>
                <a:cs typeface="Courier New" pitchFamily="49" charset="0"/>
              </a:rPr>
              <a:t>Ch’s</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parent</a:t>
            </a:r>
            <a:r>
              <a:rPr lang="en-US" sz="1600" dirty="0">
                <a:latin typeface="Courier New" pitchFamily="49" charset="0"/>
                <a:cs typeface="Courier New" pitchFamily="49" charset="0"/>
              </a:rPr>
              <a:t>;</a:t>
            </a:r>
            <a:endParaRPr lang="en-US" sz="1600" i="1" dirty="0">
              <a:latin typeface="Courier New" pitchFamily="49" charset="0"/>
              <a:cs typeface="Courier New" pitchFamily="49" charset="0"/>
            </a:endParaRPr>
          </a:p>
          <a:p>
            <a:pPr marL="57150" indent="0">
              <a:buNone/>
            </a:pPr>
            <a:r>
              <a:rPr lang="en-US" sz="1600" i="1" dirty="0">
                <a:latin typeface="Courier New" pitchFamily="49" charset="0"/>
                <a:cs typeface="Courier New" pitchFamily="49" charset="0"/>
              </a:rPr>
              <a:t>  right subtree of </a:t>
            </a:r>
            <a:r>
              <a:rPr lang="en-US" sz="1600" dirty="0" err="1">
                <a:latin typeface="Courier New" pitchFamily="49" charset="0"/>
                <a:cs typeface="Courier New" pitchFamily="49" charset="0"/>
              </a:rPr>
              <a:t>Ch</a:t>
            </a:r>
            <a:r>
              <a:rPr lang="en-US" sz="1600" i="1" dirty="0">
                <a:latin typeface="Courier New" pitchFamily="49" charset="0"/>
                <a:cs typeface="Courier New" pitchFamily="49" charset="0"/>
              </a:rPr>
              <a:t> becomes left subtree of </a:t>
            </a:r>
            <a:r>
              <a:rPr lang="en-US" sz="1600" dirty="0" err="1">
                <a:latin typeface="Courier New" pitchFamily="49" charset="0"/>
                <a:cs typeface="Courier New" pitchFamily="49" charset="0"/>
              </a:rPr>
              <a:t>Ch’s</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parent</a:t>
            </a:r>
            <a:r>
              <a:rPr lang="en-US" sz="1600" dirty="0">
                <a:latin typeface="Courier New" pitchFamily="49" charset="0"/>
                <a:cs typeface="Courier New" pitchFamily="49" charset="0"/>
              </a:rPr>
              <a:t> Par;</a:t>
            </a:r>
          </a:p>
          <a:p>
            <a:pPr marL="57150" indent="0">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node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Ch</a:t>
            </a:r>
            <a:r>
              <a:rPr lang="en-US" sz="1600" i="1" dirty="0">
                <a:latin typeface="Courier New" pitchFamily="49" charset="0"/>
                <a:cs typeface="Courier New" pitchFamily="49" charset="0"/>
              </a:rPr>
              <a:t> acquires </a:t>
            </a:r>
            <a:r>
              <a:rPr lang="en-US" sz="1600" dirty="0">
                <a:latin typeface="Courier New" pitchFamily="49" charset="0"/>
                <a:cs typeface="Courier New" pitchFamily="49" charset="0"/>
              </a:rPr>
              <a:t>Par</a:t>
            </a:r>
            <a:r>
              <a:rPr lang="en-US" sz="1600" i="1" dirty="0">
                <a:latin typeface="Courier New" pitchFamily="49" charset="0"/>
                <a:cs typeface="Courier New" pitchFamily="49" charset="0"/>
              </a:rPr>
              <a:t> as its right child;</a:t>
            </a:r>
            <a:endParaRPr lang="en-US" sz="1600" dirty="0">
              <a:latin typeface="Courier New" pitchFamily="49" charset="0"/>
              <a:cs typeface="Courier New" pitchFamily="49" charset="0"/>
            </a:endParaRPr>
          </a:p>
          <a:p>
            <a:pPr>
              <a:spcBef>
                <a:spcPts val="600"/>
              </a:spcBef>
            </a:pPr>
            <a:r>
              <a:rPr lang="lv-LV" sz="2200" dirty="0">
                <a:cs typeface="Courier New" pitchFamily="49" charset="0"/>
              </a:rPr>
              <a:t>T</a:t>
            </a:r>
            <a:r>
              <a:rPr lang="en-US" sz="2200" dirty="0">
                <a:cs typeface="Courier New" pitchFamily="49" charset="0"/>
              </a:rPr>
              <a:t>he heart of this process is the third step, when parent and child swap roles</a:t>
            </a:r>
          </a:p>
          <a:p>
            <a:pPr>
              <a:spcBef>
                <a:spcPts val="600"/>
              </a:spcBef>
            </a:pPr>
            <a:r>
              <a:rPr lang="en-US" sz="2200" dirty="0">
                <a:cs typeface="Courier New" pitchFamily="49" charset="0"/>
              </a:rPr>
              <a:t>The first and second steps ensure that the tree remains a search tree after the rotation is </a:t>
            </a:r>
            <a:r>
              <a:rPr lang="en-US" sz="2200" dirty="0" smtClean="0">
                <a:cs typeface="Courier New" pitchFamily="49" charset="0"/>
              </a:rPr>
              <a:t>completed</a:t>
            </a:r>
            <a:endParaRPr lang="en-US" sz="2200" dirty="0">
              <a:cs typeface="Courier New" pitchFamily="49" charset="0"/>
            </a:endParaRPr>
          </a:p>
        </p:txBody>
      </p:sp>
    </p:spTree>
    <p:extLst>
      <p:ext uri="{BB962C8B-B14F-4D97-AF65-F5344CB8AC3E}">
        <p14:creationId xmlns:p14="http://schemas.microsoft.com/office/powerpoint/2010/main" val="347723455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Transform BST into a Backbone</a:t>
            </a:r>
            <a:endParaRPr lang="lv-LV" dirty="0"/>
          </a:p>
        </p:txBody>
      </p:sp>
      <p:pic>
        <p:nvPicPr>
          <p:cNvPr id="5" name="Picture 4"/>
          <p:cNvPicPr>
            <a:picLocks noChangeAspect="1"/>
          </p:cNvPicPr>
          <p:nvPr/>
        </p:nvPicPr>
        <p:blipFill>
          <a:blip r:embed="rId3"/>
          <a:stretch>
            <a:fillRect/>
          </a:stretch>
        </p:blipFill>
        <p:spPr>
          <a:xfrm>
            <a:off x="1219200" y="1665742"/>
            <a:ext cx="7677150" cy="4876800"/>
          </a:xfrm>
          <a:prstGeom prst="rect">
            <a:avLst/>
          </a:prstGeom>
        </p:spPr>
      </p:pic>
      <p:pic>
        <p:nvPicPr>
          <p:cNvPr id="8" name="Picture 7"/>
          <p:cNvPicPr>
            <a:picLocks noChangeAspect="1"/>
          </p:cNvPicPr>
          <p:nvPr/>
        </p:nvPicPr>
        <p:blipFill>
          <a:blip r:embed="rId4"/>
          <a:stretch>
            <a:fillRect/>
          </a:stretch>
        </p:blipFill>
        <p:spPr>
          <a:xfrm>
            <a:off x="9372600" y="4419599"/>
            <a:ext cx="1755014" cy="1687513"/>
          </a:xfrm>
          <a:prstGeom prst="rect">
            <a:avLst/>
          </a:prstGeom>
          <a:ln>
            <a:solidFill>
              <a:srgbClr val="0070C0"/>
            </a:solidFill>
          </a:ln>
        </p:spPr>
      </p:pic>
      <p:pic>
        <p:nvPicPr>
          <p:cNvPr id="9" name="Picture 8"/>
          <p:cNvPicPr>
            <a:picLocks noChangeAspect="1"/>
          </p:cNvPicPr>
          <p:nvPr/>
        </p:nvPicPr>
        <p:blipFill>
          <a:blip r:embed="rId5"/>
          <a:stretch>
            <a:fillRect/>
          </a:stretch>
        </p:blipFill>
        <p:spPr>
          <a:xfrm>
            <a:off x="9372600" y="1981200"/>
            <a:ext cx="1625486" cy="1804673"/>
          </a:xfrm>
          <a:prstGeom prst="rect">
            <a:avLst/>
          </a:prstGeom>
          <a:ln>
            <a:solidFill>
              <a:srgbClr val="0070C0"/>
            </a:solidFill>
          </a:ln>
        </p:spPr>
      </p:pic>
      <p:sp>
        <p:nvSpPr>
          <p:cNvPr id="10" name="Down Arrow 9"/>
          <p:cNvSpPr/>
          <p:nvPr/>
        </p:nvSpPr>
        <p:spPr bwMode="auto">
          <a:xfrm>
            <a:off x="10058400" y="3962400"/>
            <a:ext cx="228600" cy="3810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flipH="1">
            <a:off x="10332718" y="3827306"/>
            <a:ext cx="1554481" cy="646331"/>
          </a:xfrm>
          <a:prstGeom prst="rect">
            <a:avLst/>
          </a:prstGeom>
          <a:noFill/>
        </p:spPr>
        <p:txBody>
          <a:bodyPr wrap="square" rtlCol="0">
            <a:spAutoFit/>
          </a:bodyPr>
          <a:lstStyle/>
          <a:p>
            <a:r>
              <a:rPr lang="lv-LV" sz="1800" dirty="0" smtClean="0"/>
              <a:t>Rotation of Ch around Par</a:t>
            </a:r>
            <a:endParaRPr lang="lv-LV" sz="1800" dirty="0"/>
          </a:p>
        </p:txBody>
      </p:sp>
    </p:spTree>
    <p:extLst>
      <p:ext uri="{BB962C8B-B14F-4D97-AF65-F5344CB8AC3E}">
        <p14:creationId xmlns:p14="http://schemas.microsoft.com/office/powerpoint/2010/main" val="412283848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Binary Search Trees – node order invariant.</a:t>
            </a:r>
          </a:p>
          <a:p>
            <a:r>
              <a:rPr lang="lv-LV" dirty="0" smtClean="0"/>
              <a:t>Performance Issues – Skinny vs. Bushy trees</a:t>
            </a:r>
          </a:p>
          <a:p>
            <a:r>
              <a:rPr lang="lv-LV" dirty="0" smtClean="0"/>
              <a:t>Balancing techniques.</a:t>
            </a:r>
            <a:endParaRPr lang="lv-LV" dirty="0"/>
          </a:p>
        </p:txBody>
      </p:sp>
      <p:sp>
        <p:nvSpPr>
          <p:cNvPr id="5" name="Text Placeholder 4"/>
          <p:cNvSpPr>
            <a:spLocks noGrp="1"/>
          </p:cNvSpPr>
          <p:nvPr>
            <p:ph type="body" sz="quarter" idx="11"/>
          </p:nvPr>
        </p:nvSpPr>
        <p:spPr/>
        <p:txBody>
          <a:bodyPr/>
          <a:lstStyle/>
          <a:p>
            <a:pPr marL="0" indent="0">
              <a:buNone/>
            </a:pPr>
            <a:r>
              <a:rPr lang="lv-LV" dirty="0" smtClean="0"/>
              <a:t>Why care about code on text-based input/output?</a:t>
            </a:r>
            <a:endParaRPr lang="lv-LV"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Transform Backbone into a Balanced BST</a:t>
            </a:r>
            <a:endParaRPr lang="lv-LV" dirty="0"/>
          </a:p>
        </p:txBody>
      </p:sp>
      <p:sp>
        <p:nvSpPr>
          <p:cNvPr id="7" name="Content Placeholder 6"/>
          <p:cNvSpPr>
            <a:spLocks noGrp="1"/>
          </p:cNvSpPr>
          <p:nvPr>
            <p:ph sz="half" idx="2"/>
          </p:nvPr>
        </p:nvSpPr>
        <p:spPr>
          <a:xfrm>
            <a:off x="8934450" y="1752600"/>
            <a:ext cx="2876550" cy="4114800"/>
          </a:xfrm>
        </p:spPr>
        <p:txBody>
          <a:bodyPr/>
          <a:lstStyle/>
          <a:p>
            <a:r>
              <a:rPr lang="lv-LV" dirty="0" smtClean="0"/>
              <a:t>Do various numbers of rotations to achieve balanced form.</a:t>
            </a:r>
            <a:endParaRPr lang="lv-LV" dirty="0"/>
          </a:p>
        </p:txBody>
      </p:sp>
      <p:pic>
        <p:nvPicPr>
          <p:cNvPr id="5" name="Picture 4"/>
          <p:cNvPicPr>
            <a:picLocks noChangeAspect="1"/>
          </p:cNvPicPr>
          <p:nvPr/>
        </p:nvPicPr>
        <p:blipFill>
          <a:blip r:embed="rId3"/>
          <a:stretch>
            <a:fillRect/>
          </a:stretch>
        </p:blipFill>
        <p:spPr>
          <a:xfrm>
            <a:off x="1219200" y="1344613"/>
            <a:ext cx="7639050" cy="4991100"/>
          </a:xfrm>
          <a:prstGeom prst="rect">
            <a:avLst/>
          </a:prstGeom>
        </p:spPr>
      </p:pic>
    </p:spTree>
    <p:extLst>
      <p:ext uri="{BB962C8B-B14F-4D97-AF65-F5344CB8AC3E}">
        <p14:creationId xmlns:p14="http://schemas.microsoft.com/office/powerpoint/2010/main" val="328003194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840163"/>
            <a:ext cx="5981700" cy="272415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2400" y="1600200"/>
            <a:ext cx="5162550" cy="27908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idx="1"/>
          </p:nvPr>
        </p:nvSpPr>
        <p:spPr>
          <a:xfrm>
            <a:off x="1422400" y="1752601"/>
            <a:ext cx="5080000" cy="1904999"/>
          </a:xfrm>
        </p:spPr>
        <p:txBody>
          <a:bodyPr>
            <a:normAutofit lnSpcReduction="10000"/>
          </a:bodyPr>
          <a:lstStyle/>
          <a:p>
            <a:pPr>
              <a:spcBef>
                <a:spcPts val="348"/>
              </a:spcBef>
            </a:pPr>
            <a:r>
              <a:rPr lang="en-US" dirty="0" smtClean="0"/>
              <a:t>In these diagrams, the nodes being promoted one level by left rotations are shown as squares</a:t>
            </a:r>
          </a:p>
          <a:p>
            <a:pPr>
              <a:spcBef>
                <a:spcPts val="348"/>
              </a:spcBef>
            </a:pPr>
            <a:r>
              <a:rPr lang="en-US" dirty="0" smtClean="0"/>
              <a:t>The circles are the parents about which they are rotated</a:t>
            </a:r>
          </a:p>
        </p:txBody>
      </p:sp>
    </p:spTree>
    <p:extLst>
      <p:ext uri="{BB962C8B-B14F-4D97-AF65-F5344CB8AC3E}">
        <p14:creationId xmlns:p14="http://schemas.microsoft.com/office/powerpoint/2010/main" val="60112121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3B02A"/>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lv-LV" dirty="0" smtClean="0"/>
              <a:t>Exercise on DSW Algorithm </a:t>
            </a:r>
            <a:endParaRPr lang="lv-LV" dirty="0"/>
          </a:p>
        </p:txBody>
      </p:sp>
      <p:sp>
        <p:nvSpPr>
          <p:cNvPr id="9" name="Content Placeholder 8"/>
          <p:cNvSpPr>
            <a:spLocks noGrp="1"/>
          </p:cNvSpPr>
          <p:nvPr>
            <p:ph sz="half" idx="2"/>
          </p:nvPr>
        </p:nvSpPr>
        <p:spPr>
          <a:xfrm>
            <a:off x="5715000" y="1752600"/>
            <a:ext cx="5867400" cy="4114800"/>
          </a:xfrm>
        </p:spPr>
        <p:txBody>
          <a:bodyPr/>
          <a:lstStyle/>
          <a:p>
            <a:r>
              <a:rPr lang="lv-LV" dirty="0" smtClean="0"/>
              <a:t>Transform this into a backbone. </a:t>
            </a:r>
          </a:p>
          <a:p>
            <a:r>
              <a:rPr lang="lv-LV" dirty="0" smtClean="0"/>
              <a:t>Then create a perfect, balanced Binary Search Tree.</a:t>
            </a:r>
          </a:p>
          <a:p>
            <a:endParaRPr lang="lv-LV" dirty="0"/>
          </a:p>
        </p:txBody>
      </p:sp>
      <p:pic>
        <p:nvPicPr>
          <p:cNvPr id="6" name="Picture 5"/>
          <p:cNvPicPr>
            <a:picLocks noChangeAspect="1"/>
          </p:cNvPicPr>
          <p:nvPr/>
        </p:nvPicPr>
        <p:blipFill>
          <a:blip r:embed="rId2"/>
          <a:stretch>
            <a:fillRect/>
          </a:stretch>
        </p:blipFill>
        <p:spPr>
          <a:xfrm>
            <a:off x="2133599" y="1905000"/>
            <a:ext cx="2480553" cy="3429000"/>
          </a:xfrm>
          <a:prstGeom prst="rect">
            <a:avLst/>
          </a:prstGeom>
        </p:spPr>
      </p:pic>
    </p:spTree>
    <p:extLst>
      <p:ext uri="{BB962C8B-B14F-4D97-AF65-F5344CB8AC3E}">
        <p14:creationId xmlns:p14="http://schemas.microsoft.com/office/powerpoint/2010/main" val="149196718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dirty="0" smtClean="0"/>
              <a:t>AVL Tree Definition</a:t>
            </a:r>
            <a:endParaRPr lang="en-US" altLang="en-US" dirty="0" smtClean="0">
              <a:cs typeface="Tahoma" panose="020B0604030504040204" pitchFamily="34" charset="0"/>
            </a:endParaRPr>
          </a:p>
        </p:txBody>
      </p:sp>
      <p:sp>
        <p:nvSpPr>
          <p:cNvPr id="5125" name="Rectangle 3" descr="Rectangle: Click to edit Master text styles&#10;Second level&#10;Third level&#10;Fourth level&#10;Fifth level"/>
          <p:cNvSpPr>
            <a:spLocks noGrp="1" noChangeArrowheads="1"/>
          </p:cNvSpPr>
          <p:nvPr>
            <p:ph type="body" sz="half" idx="1"/>
          </p:nvPr>
        </p:nvSpPr>
        <p:spPr>
          <a:xfrm>
            <a:off x="1295400" y="1905000"/>
            <a:ext cx="4038600" cy="4114800"/>
          </a:xfrm>
        </p:spPr>
        <p:txBody>
          <a:bodyPr/>
          <a:lstStyle/>
          <a:p>
            <a:pPr eaLnBrk="1" hangingPunct="1"/>
            <a:r>
              <a:rPr lang="lv-LV" altLang="en-US" sz="2800" dirty="0" smtClean="0"/>
              <a:t>Georgij </a:t>
            </a:r>
            <a:r>
              <a:rPr lang="lv-LV" altLang="en-US" sz="2800" dirty="0" smtClean="0">
                <a:solidFill>
                  <a:srgbClr val="FF0000"/>
                </a:solidFill>
              </a:rPr>
              <a:t>A</a:t>
            </a:r>
            <a:r>
              <a:rPr lang="lv-LV" altLang="en-US" sz="2800" dirty="0" smtClean="0"/>
              <a:t>delson-</a:t>
            </a:r>
            <a:r>
              <a:rPr lang="lv-LV" altLang="en-US" sz="2800" dirty="0" smtClean="0">
                <a:solidFill>
                  <a:srgbClr val="FF0000"/>
                </a:solidFill>
              </a:rPr>
              <a:t>V</a:t>
            </a:r>
            <a:r>
              <a:rPr lang="lv-LV" altLang="en-US" sz="2800" dirty="0" smtClean="0"/>
              <a:t>elski + Evgeny </a:t>
            </a:r>
            <a:r>
              <a:rPr lang="lv-LV" altLang="en-US" sz="2800" dirty="0" smtClean="0">
                <a:solidFill>
                  <a:srgbClr val="FF0000"/>
                </a:solidFill>
              </a:rPr>
              <a:t>L</a:t>
            </a:r>
            <a:r>
              <a:rPr lang="lv-LV" altLang="en-US" sz="2800" dirty="0" smtClean="0"/>
              <a:t>andis (1962)</a:t>
            </a:r>
            <a:endParaRPr lang="en-US" altLang="en-US" sz="2800" dirty="0" smtClean="0"/>
          </a:p>
          <a:p>
            <a:pPr eaLnBrk="1" hangingPunct="1"/>
            <a:r>
              <a:rPr lang="en-US" altLang="en-US" sz="2800" dirty="0" smtClean="0"/>
              <a:t>AVL </a:t>
            </a:r>
            <a:r>
              <a:rPr lang="en-US" altLang="en-US" sz="2800" dirty="0"/>
              <a:t>trees are balanced</a:t>
            </a:r>
          </a:p>
          <a:p>
            <a:pPr eaLnBrk="1" hangingPunct="1"/>
            <a:r>
              <a:rPr lang="en-US" altLang="en-US" sz="2800" dirty="0"/>
              <a:t>An AVL Tree is a </a:t>
            </a:r>
            <a:r>
              <a:rPr lang="en-US" altLang="en-US" sz="2800" dirty="0">
                <a:solidFill>
                  <a:schemeClr val="tx2"/>
                </a:solidFill>
              </a:rPr>
              <a:t>binary search tree</a:t>
            </a:r>
            <a:r>
              <a:rPr lang="en-US" altLang="en-US" sz="2800" dirty="0"/>
              <a:t> such that for every internal node v of T, the </a:t>
            </a:r>
            <a:r>
              <a:rPr lang="en-US" altLang="en-US" sz="2800" dirty="0">
                <a:solidFill>
                  <a:schemeClr val="tx2"/>
                </a:solidFill>
              </a:rPr>
              <a:t>heights of the children of v can differ by at most 1</a:t>
            </a:r>
            <a:endParaRPr lang="en-US" altLang="en-US" dirty="0">
              <a:solidFill>
                <a:schemeClr val="tx2"/>
              </a:solidFill>
            </a:endParaRPr>
          </a:p>
        </p:txBody>
      </p:sp>
      <p:pic>
        <p:nvPicPr>
          <p:cNvPr id="512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15000" y="2209800"/>
            <a:ext cx="5334000" cy="3087688"/>
          </a:xfrm>
        </p:spPr>
      </p:pic>
      <p:sp>
        <p:nvSpPr>
          <p:cNvPr id="5127" name="Text Box 5"/>
          <p:cNvSpPr txBox="1">
            <a:spLocks noChangeArrowheads="1"/>
          </p:cNvSpPr>
          <p:nvPr/>
        </p:nvSpPr>
        <p:spPr bwMode="auto">
          <a:xfrm>
            <a:off x="6019800" y="5486401"/>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latin typeface="Times New Roman" panose="02020603050405020304" pitchFamily="18" charset="0"/>
              </a:rPr>
              <a:t>An example of an AVL tree where the heights are shown next to the nodes:</a:t>
            </a:r>
          </a:p>
        </p:txBody>
      </p:sp>
    </p:spTree>
    <p:extLst>
      <p:ext uri="{BB962C8B-B14F-4D97-AF65-F5344CB8AC3E}">
        <p14:creationId xmlns:p14="http://schemas.microsoft.com/office/powerpoint/2010/main" val="46143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Trees</a:t>
            </a:r>
            <a:r>
              <a:rPr lang="lv-LV" dirty="0"/>
              <a:t> </a:t>
            </a:r>
            <a:r>
              <a:rPr lang="lv-LV" dirty="0" smtClean="0"/>
              <a:t>(Adjust when Editing)</a:t>
            </a:r>
            <a:endParaRPr lang="en-US" dirty="0"/>
          </a:p>
        </p:txBody>
      </p:sp>
      <p:sp>
        <p:nvSpPr>
          <p:cNvPr id="3" name="Content Placeholder 2"/>
          <p:cNvSpPr>
            <a:spLocks noGrp="1"/>
          </p:cNvSpPr>
          <p:nvPr>
            <p:ph sz="half" idx="1"/>
          </p:nvPr>
        </p:nvSpPr>
        <p:spPr>
          <a:xfrm>
            <a:off x="1422400" y="1752600"/>
            <a:ext cx="4902200" cy="4114800"/>
          </a:xfrm>
        </p:spPr>
        <p:txBody>
          <a:bodyPr/>
          <a:lstStyle/>
          <a:p>
            <a:r>
              <a:rPr lang="en-US" sz="2000" dirty="0"/>
              <a:t>An </a:t>
            </a:r>
            <a:r>
              <a:rPr lang="en-US" sz="2000" b="1" i="1" dirty="0"/>
              <a:t>AVL tree</a:t>
            </a:r>
            <a:r>
              <a:rPr lang="en-US" sz="2000" dirty="0"/>
              <a:t> (also called an </a:t>
            </a:r>
            <a:r>
              <a:rPr lang="en-US" sz="2000" b="1" i="1" dirty="0"/>
              <a:t>admissible tree</a:t>
            </a:r>
            <a:r>
              <a:rPr lang="en-US" sz="2000" dirty="0"/>
              <a:t>) is one where the height of the left and right subtrees of every node differ by at most one</a:t>
            </a:r>
          </a:p>
          <a:p>
            <a:r>
              <a:rPr lang="en-US" sz="2000" dirty="0"/>
              <a:t>Numbers in the nodes are the </a:t>
            </a:r>
            <a:r>
              <a:rPr lang="en-US" sz="2000" b="1" i="1" dirty="0"/>
              <a:t>balance factors</a:t>
            </a:r>
            <a:r>
              <a:rPr lang="en-US" sz="2000" dirty="0"/>
              <a:t>, which is the difference between the height of the right and left subtrees and should be +1, 0, or -1 for AVL </a:t>
            </a:r>
            <a:r>
              <a:rPr lang="en-US" sz="2000" dirty="0" smtClean="0"/>
              <a:t>trees</a:t>
            </a:r>
            <a:endParaRPr lang="lv-LV" sz="2000" dirty="0" smtClean="0"/>
          </a:p>
          <a:p>
            <a:pPr>
              <a:spcBef>
                <a:spcPts val="384"/>
              </a:spcBef>
            </a:pPr>
            <a:r>
              <a:rPr lang="en-US" sz="2000" dirty="0" smtClean="0"/>
              <a:t>In addition, the process of balancing an AVL tree does not guarantee a perfectly balanced tree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905000"/>
            <a:ext cx="5647038" cy="228600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45705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026"/>
          <p:cNvSpPr>
            <a:spLocks noGrp="1" noChangeArrowheads="1"/>
          </p:cNvSpPr>
          <p:nvPr>
            <p:ph type="title"/>
          </p:nvPr>
        </p:nvSpPr>
        <p:spPr/>
        <p:txBody>
          <a:bodyPr/>
          <a:lstStyle/>
          <a:p>
            <a:pPr eaLnBrk="1" hangingPunct="1"/>
            <a:r>
              <a:rPr lang="en-US" altLang="en-US" smtClean="0"/>
              <a:t>Height of an AVL Tree</a:t>
            </a:r>
          </a:p>
        </p:txBody>
      </p:sp>
      <p:sp>
        <p:nvSpPr>
          <p:cNvPr id="6149" name="Rectangle 1027" descr="Rectangle: Click to edit Master text styles&#10;Second level&#10;Third level&#10;Fourth level&#10;Fifth level"/>
          <p:cNvSpPr>
            <a:spLocks noGrp="1" noChangeArrowheads="1"/>
          </p:cNvSpPr>
          <p:nvPr>
            <p:ph idx="1"/>
          </p:nvPr>
        </p:nvSpPr>
        <p:spPr>
          <a:xfrm>
            <a:off x="1422400" y="1752600"/>
            <a:ext cx="10160000" cy="4876799"/>
          </a:xfrm>
        </p:spPr>
        <p:txBody>
          <a:bodyPr/>
          <a:lstStyle/>
          <a:p>
            <a:pPr eaLnBrk="1" hangingPunct="1">
              <a:lnSpc>
                <a:spcPct val="90000"/>
              </a:lnSpc>
            </a:pPr>
            <a:r>
              <a:rPr lang="en-US" altLang="en-US" sz="2300" dirty="0">
                <a:solidFill>
                  <a:schemeClr val="tx2"/>
                </a:solidFill>
              </a:rPr>
              <a:t>Fact</a:t>
            </a:r>
            <a:r>
              <a:rPr lang="en-US" altLang="en-US" sz="2300" dirty="0"/>
              <a:t>: The </a:t>
            </a:r>
            <a:r>
              <a:rPr lang="en-US" altLang="en-US" sz="2300" dirty="0">
                <a:solidFill>
                  <a:schemeClr val="tx2"/>
                </a:solidFill>
              </a:rPr>
              <a:t>height</a:t>
            </a:r>
            <a:r>
              <a:rPr lang="en-US" altLang="en-US" sz="2300" dirty="0"/>
              <a:t> of an AVL tree storing n keys is O(log n).</a:t>
            </a:r>
          </a:p>
          <a:p>
            <a:pPr eaLnBrk="1" hangingPunct="1">
              <a:lnSpc>
                <a:spcPct val="90000"/>
              </a:lnSpc>
            </a:pPr>
            <a:r>
              <a:rPr lang="en-US" altLang="en-US" sz="2300" dirty="0">
                <a:solidFill>
                  <a:schemeClr val="tx2"/>
                </a:solidFill>
              </a:rPr>
              <a:t>Proof</a:t>
            </a:r>
            <a:r>
              <a:rPr lang="en-US" altLang="en-US" sz="2300" dirty="0"/>
              <a:t>: Let us bound n(h): the minimum number of internal nodes of an AVL tree of height h.</a:t>
            </a:r>
          </a:p>
          <a:p>
            <a:pPr eaLnBrk="1" hangingPunct="1">
              <a:lnSpc>
                <a:spcPct val="90000"/>
              </a:lnSpc>
            </a:pPr>
            <a:r>
              <a:rPr lang="en-US" altLang="en-US" sz="2300" dirty="0"/>
              <a:t>We easily see that n(1) = 1 and n(2) = 2</a:t>
            </a:r>
          </a:p>
          <a:p>
            <a:pPr eaLnBrk="1" hangingPunct="1">
              <a:lnSpc>
                <a:spcPct val="90000"/>
              </a:lnSpc>
            </a:pPr>
            <a:r>
              <a:rPr lang="en-US" altLang="en-US" sz="2300" dirty="0"/>
              <a:t>For n &gt; 2, an AVL tree of height h contains the root node, one AVL subtree of height n-1 and another of height n-2.</a:t>
            </a:r>
          </a:p>
          <a:p>
            <a:pPr eaLnBrk="1" hangingPunct="1">
              <a:lnSpc>
                <a:spcPct val="90000"/>
              </a:lnSpc>
            </a:pPr>
            <a:r>
              <a:rPr lang="en-US" altLang="en-US" sz="2300" dirty="0"/>
              <a:t>That is, n(h) = 1 + n(h-1) + n(h-2)</a:t>
            </a:r>
          </a:p>
          <a:p>
            <a:pPr eaLnBrk="1" hangingPunct="1">
              <a:lnSpc>
                <a:spcPct val="90000"/>
              </a:lnSpc>
            </a:pPr>
            <a:r>
              <a:rPr lang="en-US" altLang="en-US" sz="2300" dirty="0"/>
              <a:t>Knowing n(h-1) &gt; n(h-2), we get n(h) &gt; 2n(h-2). So</a:t>
            </a:r>
          </a:p>
          <a:p>
            <a:pPr lvl="1" eaLnBrk="1" hangingPunct="1">
              <a:lnSpc>
                <a:spcPct val="90000"/>
              </a:lnSpc>
              <a:buFont typeface="Wingdings" panose="05000000000000000000" pitchFamily="2" charset="2"/>
              <a:buNone/>
            </a:pPr>
            <a:r>
              <a:rPr lang="en-US" altLang="en-US" sz="2000" dirty="0">
                <a:solidFill>
                  <a:schemeClr val="tx2"/>
                </a:solidFill>
              </a:rPr>
              <a:t>n(h) &gt; 2n(h-2), n(h) &gt; 4n(h-4), n(h) &gt; 8n(n-6), … (by induction),</a:t>
            </a:r>
          </a:p>
          <a:p>
            <a:pPr lvl="1" eaLnBrk="1" hangingPunct="1">
              <a:lnSpc>
                <a:spcPct val="90000"/>
              </a:lnSpc>
              <a:buFont typeface="Wingdings" panose="05000000000000000000" pitchFamily="2" charset="2"/>
              <a:buNone/>
            </a:pPr>
            <a:r>
              <a:rPr lang="en-US" altLang="en-US" sz="2000" dirty="0">
                <a:solidFill>
                  <a:schemeClr val="tx2"/>
                </a:solidFill>
              </a:rPr>
              <a:t>n(h) &gt; 2</a:t>
            </a:r>
            <a:r>
              <a:rPr lang="en-US" altLang="en-US" sz="2000" baseline="30000" dirty="0">
                <a:solidFill>
                  <a:schemeClr val="tx2"/>
                </a:solidFill>
              </a:rPr>
              <a:t>i</a:t>
            </a:r>
            <a:r>
              <a:rPr lang="en-US" altLang="en-US" sz="2000" dirty="0">
                <a:solidFill>
                  <a:schemeClr val="tx2"/>
                </a:solidFill>
              </a:rPr>
              <a:t>n(h-2i)</a:t>
            </a:r>
            <a:endParaRPr lang="en-US" altLang="en-US" sz="2000" dirty="0"/>
          </a:p>
          <a:p>
            <a:pPr eaLnBrk="1" hangingPunct="1">
              <a:lnSpc>
                <a:spcPct val="90000"/>
              </a:lnSpc>
            </a:pPr>
            <a:r>
              <a:rPr lang="en-US" altLang="en-US" sz="2300" dirty="0"/>
              <a:t>Solving the base case we get: n(h) &gt; 2 </a:t>
            </a:r>
            <a:r>
              <a:rPr lang="en-US" altLang="en-US" sz="2300" baseline="30000" dirty="0"/>
              <a:t>h/2-1</a:t>
            </a:r>
          </a:p>
          <a:p>
            <a:pPr eaLnBrk="1" hangingPunct="1">
              <a:lnSpc>
                <a:spcPct val="90000"/>
              </a:lnSpc>
            </a:pPr>
            <a:r>
              <a:rPr lang="en-US" altLang="en-US" sz="2300" dirty="0"/>
              <a:t>Taking logarithms: h &lt; 2log n(h) +2</a:t>
            </a:r>
          </a:p>
          <a:p>
            <a:pPr eaLnBrk="1" hangingPunct="1">
              <a:lnSpc>
                <a:spcPct val="90000"/>
              </a:lnSpc>
            </a:pPr>
            <a:r>
              <a:rPr lang="en-US" altLang="en-US" sz="2300" dirty="0"/>
              <a:t>Thus the height of an AVL tree is O(log n)</a:t>
            </a:r>
          </a:p>
          <a:p>
            <a:pPr eaLnBrk="1" hangingPunct="1">
              <a:lnSpc>
                <a:spcPct val="90000"/>
              </a:lnSpc>
            </a:pPr>
            <a:endParaRPr lang="en-US" altLang="en-US" sz="2300" dirty="0"/>
          </a:p>
        </p:txBody>
      </p:sp>
      <p:grpSp>
        <p:nvGrpSpPr>
          <p:cNvPr id="6150" name="Group 1052"/>
          <p:cNvGrpSpPr>
            <a:grpSpLocks/>
          </p:cNvGrpSpPr>
          <p:nvPr/>
        </p:nvGrpSpPr>
        <p:grpSpPr bwMode="auto">
          <a:xfrm>
            <a:off x="9677400" y="4267200"/>
            <a:ext cx="2360613" cy="1371600"/>
            <a:chOff x="3984" y="144"/>
            <a:chExt cx="1487" cy="864"/>
          </a:xfrm>
        </p:grpSpPr>
        <p:sp>
          <p:nvSpPr>
            <p:cNvPr id="6151" name="Oval 1033"/>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chemeClr val="tx2"/>
                  </a:solidFill>
                  <a:latin typeface="Times New Roman" panose="02020603050405020304" pitchFamily="18" charset="0"/>
                  <a:sym typeface="Symbol" panose="05050102010706020507" pitchFamily="18" charset="2"/>
                </a:rPr>
                <a:t>3</a:t>
              </a:r>
            </a:p>
          </p:txBody>
        </p:sp>
        <p:sp>
          <p:nvSpPr>
            <p:cNvPr id="6152" name="Rectangle 1034"/>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6153" name="AutoShape 1035"/>
            <p:cNvCxnSpPr>
              <a:cxnSpLocks noChangeShapeType="1"/>
              <a:stCxn id="6152" idx="0"/>
              <a:endCxn id="6151" idx="3"/>
            </p:cNvCxnSpPr>
            <p:nvPr/>
          </p:nvCxnSpPr>
          <p:spPr bwMode="auto">
            <a:xfrm flipV="1">
              <a:off x="4424" y="399"/>
              <a:ext cx="145"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6154" name="Oval 1041"/>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chemeClr val="tx2"/>
                  </a:solidFill>
                  <a:latin typeface="Times New Roman" panose="02020603050405020304" pitchFamily="18" charset="0"/>
                  <a:sym typeface="Symbol" panose="05050102010706020507" pitchFamily="18" charset="2"/>
                </a:rPr>
                <a:t>4</a:t>
              </a:r>
            </a:p>
          </p:txBody>
        </p:sp>
        <p:sp>
          <p:nvSpPr>
            <p:cNvPr id="6155" name="Rectangle 1042"/>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6156" name="Rectangle 1043"/>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6157" name="AutoShape 1044"/>
            <p:cNvCxnSpPr>
              <a:cxnSpLocks noChangeShapeType="1"/>
              <a:stCxn id="6156" idx="0"/>
              <a:endCxn id="6154" idx="5"/>
            </p:cNvCxnSpPr>
            <p:nvPr/>
          </p:nvCxnSpPr>
          <p:spPr bwMode="auto">
            <a:xfrm flipH="1" flipV="1">
              <a:off x="4882" y="692"/>
              <a:ext cx="116"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158" name="AutoShape 1045"/>
            <p:cNvCxnSpPr>
              <a:cxnSpLocks noChangeShapeType="1"/>
              <a:stCxn id="6155" idx="0"/>
              <a:endCxn id="6154" idx="3"/>
            </p:cNvCxnSpPr>
            <p:nvPr/>
          </p:nvCxnSpPr>
          <p:spPr bwMode="auto">
            <a:xfrm flipV="1">
              <a:off x="4684" y="692"/>
              <a:ext cx="87"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159" name="AutoShape 1046"/>
            <p:cNvCxnSpPr>
              <a:cxnSpLocks noChangeShapeType="1"/>
              <a:stCxn id="6154" idx="0"/>
              <a:endCxn id="6151" idx="5"/>
            </p:cNvCxnSpPr>
            <p:nvPr/>
          </p:nvCxnSpPr>
          <p:spPr bwMode="auto">
            <a:xfrm flipH="1" flipV="1">
              <a:off x="4678" y="399"/>
              <a:ext cx="149" cy="14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6160" name="Text Box 1048"/>
            <p:cNvSpPr txBox="1">
              <a:spLocks noChangeArrowheads="1"/>
            </p:cNvSpPr>
            <p:nvPr/>
          </p:nvSpPr>
          <p:spPr bwMode="auto">
            <a:xfrm>
              <a:off x="4944" y="480"/>
              <a:ext cx="5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solidFill>
                    <a:schemeClr val="tx2"/>
                  </a:solidFill>
                </a:rPr>
                <a:t>n(1)</a:t>
              </a:r>
              <a:endParaRPr lang="en-US" altLang="lv-LV" sz="1600" b="1" i="1">
                <a:solidFill>
                  <a:schemeClr val="tx2"/>
                </a:solidFill>
              </a:endParaRPr>
            </a:p>
          </p:txBody>
        </p:sp>
        <p:sp>
          <p:nvSpPr>
            <p:cNvPr id="6161" name="Text Box 1049"/>
            <p:cNvSpPr txBox="1">
              <a:spLocks noChangeArrowheads="1"/>
            </p:cNvSpPr>
            <p:nvPr/>
          </p:nvSpPr>
          <p:spPr bwMode="auto">
            <a:xfrm>
              <a:off x="4033" y="192"/>
              <a:ext cx="5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n(2)</a:t>
              </a:r>
              <a:endParaRPr lang="en-US" altLang="lv-LV" sz="1600" b="1" i="1"/>
            </a:p>
          </p:txBody>
        </p:sp>
        <p:sp>
          <p:nvSpPr>
            <p:cNvPr id="6162" name="AutoShape 1050"/>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63" name="AutoShape 1051"/>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spTree>
    <p:extLst>
      <p:ext uri="{BB962C8B-B14F-4D97-AF65-F5344CB8AC3E}">
        <p14:creationId xmlns:p14="http://schemas.microsoft.com/office/powerpoint/2010/main" val="128865656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2209800" y="304800"/>
            <a:ext cx="6934200" cy="1143000"/>
          </a:xfrm>
        </p:spPr>
        <p:txBody>
          <a:bodyPr/>
          <a:lstStyle/>
          <a:p>
            <a:pPr eaLnBrk="1" hangingPunct="1"/>
            <a:r>
              <a:rPr lang="en-US" altLang="en-US" dirty="0" smtClean="0"/>
              <a:t>Restructuring (as Single Rotations)</a:t>
            </a:r>
          </a:p>
        </p:txBody>
      </p:sp>
      <p:sp>
        <p:nvSpPr>
          <p:cNvPr id="10245" name="Rectangle 3" descr="Rectangle: Click to edit Master text styles&#10;Second level&#10;Third level&#10;Fourth level&#10;Fifth level"/>
          <p:cNvSpPr>
            <a:spLocks noGrp="1" noChangeArrowheads="1"/>
          </p:cNvSpPr>
          <p:nvPr>
            <p:ph type="body" sz="half" idx="1"/>
          </p:nvPr>
        </p:nvSpPr>
        <p:spPr>
          <a:xfrm>
            <a:off x="2209800" y="1676400"/>
            <a:ext cx="8382000" cy="914400"/>
          </a:xfrm>
        </p:spPr>
        <p:txBody>
          <a:bodyPr/>
          <a:lstStyle/>
          <a:p>
            <a:pPr eaLnBrk="1" hangingPunct="1">
              <a:buClr>
                <a:schemeClr val="tx1"/>
              </a:buClr>
            </a:pPr>
            <a:r>
              <a:rPr lang="en-US" altLang="en-US"/>
              <a:t>Single Rotations:</a:t>
            </a:r>
            <a:endParaRPr lang="en-US" altLang="en-US" sz="2800"/>
          </a:p>
        </p:txBody>
      </p:sp>
      <p:pic>
        <p:nvPicPr>
          <p:cNvPr id="1024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95600" y="2286000"/>
            <a:ext cx="6400800" cy="2209800"/>
          </a:xfrm>
        </p:spPr>
      </p:pic>
      <p:pic>
        <p:nvPicPr>
          <p:cNvPr id="102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300" y="4610100"/>
            <a:ext cx="6413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233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Balancing an unbalanced AVL Tree – 1 </a:t>
            </a:r>
            <a:endParaRPr lang="en-US" dirty="0"/>
          </a:p>
        </p:txBody>
      </p:sp>
      <p:sp>
        <p:nvSpPr>
          <p:cNvPr id="3" name="Content Placeholder 2"/>
          <p:cNvSpPr>
            <a:spLocks noGrp="1"/>
          </p:cNvSpPr>
          <p:nvPr>
            <p:ph idx="1"/>
          </p:nvPr>
        </p:nvSpPr>
        <p:spPr>
          <a:xfrm>
            <a:off x="1422400" y="1752601"/>
            <a:ext cx="10160000" cy="1828799"/>
          </a:xfrm>
        </p:spPr>
        <p:txBody>
          <a:bodyPr>
            <a:normAutofit/>
          </a:bodyPr>
          <a:lstStyle/>
          <a:p>
            <a:r>
              <a:rPr lang="en-US" dirty="0" smtClean="0"/>
              <a:t>Balancing </a:t>
            </a:r>
            <a:r>
              <a:rPr lang="en-US" dirty="0"/>
              <a:t>a tree after insertion of a node in the right subtree of node </a:t>
            </a:r>
            <a:r>
              <a:rPr lang="en-US" dirty="0" smtClean="0"/>
              <a:t>Q</a:t>
            </a:r>
          </a:p>
          <a:p>
            <a:r>
              <a:rPr lang="en-US" dirty="0" smtClean="0"/>
              <a:t>The subtrees involved in the rotation have their heights indicated</a:t>
            </a:r>
          </a:p>
          <a:p>
            <a:r>
              <a:rPr lang="en-US" dirty="0" smtClean="0"/>
              <a:t>After a new node is inserted somewhere in the right subtree of </a:t>
            </a:r>
            <a:r>
              <a:rPr lang="en-US" i="1" dirty="0" smtClean="0"/>
              <a:t>Q</a:t>
            </a:r>
            <a:r>
              <a:rPr lang="en-US" dirty="0"/>
              <a:t> </a:t>
            </a:r>
            <a:r>
              <a:rPr lang="en-US" dirty="0" smtClean="0"/>
              <a:t>to unbalance the tree, </a:t>
            </a:r>
            <a:r>
              <a:rPr lang="en-US" i="1" dirty="0" smtClean="0"/>
              <a:t>Q</a:t>
            </a:r>
            <a:r>
              <a:rPr lang="en-US" dirty="0" smtClean="0"/>
              <a:t> rotates around is parent </a:t>
            </a:r>
            <a:r>
              <a:rPr lang="en-US" i="1" dirty="0" smtClean="0"/>
              <a:t>P</a:t>
            </a:r>
            <a:r>
              <a:rPr lang="en-US" dirty="0" smtClean="0"/>
              <a:t> to rebalance the tree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3581400"/>
            <a:ext cx="787428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46274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Balancing an unbalanced AVL Tree – 2</a:t>
            </a:r>
            <a:endParaRPr lang="en-US" dirty="0"/>
          </a:p>
        </p:txBody>
      </p:sp>
      <p:sp>
        <p:nvSpPr>
          <p:cNvPr id="3" name="Content Placeholder 2"/>
          <p:cNvSpPr>
            <a:spLocks noGrp="1"/>
          </p:cNvSpPr>
          <p:nvPr>
            <p:ph idx="1"/>
          </p:nvPr>
        </p:nvSpPr>
        <p:spPr>
          <a:xfrm>
            <a:off x="1422400" y="1752601"/>
            <a:ext cx="10160000" cy="1523999"/>
          </a:xfrm>
        </p:spPr>
        <p:txBody>
          <a:bodyPr/>
          <a:lstStyle/>
          <a:p>
            <a:pPr marL="342900" lvl="1" indent="-342900">
              <a:buFontTx/>
              <a:buChar char="•"/>
            </a:pPr>
            <a:r>
              <a:rPr lang="en-US" dirty="0"/>
              <a:t>The imbalance is solved by a double rotation: </a:t>
            </a:r>
            <a:endParaRPr lang="lv-LV" dirty="0" smtClean="0"/>
          </a:p>
          <a:p>
            <a:pPr marL="742950" lvl="2" indent="-342900"/>
            <a:r>
              <a:rPr lang="en-US" dirty="0" smtClean="0"/>
              <a:t>first </a:t>
            </a:r>
            <a:r>
              <a:rPr lang="en-US" i="1" dirty="0"/>
              <a:t>R</a:t>
            </a:r>
            <a:r>
              <a:rPr lang="en-US" dirty="0"/>
              <a:t> around </a:t>
            </a:r>
            <a:r>
              <a:rPr lang="en-US" i="1" dirty="0"/>
              <a:t>Q</a:t>
            </a:r>
            <a:r>
              <a:rPr lang="lv-LV" i="1" dirty="0"/>
              <a:t> </a:t>
            </a:r>
            <a:r>
              <a:rPr lang="lv-LV" dirty="0" smtClean="0"/>
              <a:t>(</a:t>
            </a:r>
            <a:r>
              <a:rPr lang="lv-LV" dirty="0"/>
              <a:t>Fig </a:t>
            </a:r>
            <a:r>
              <a:rPr lang="lv-LV" dirty="0" smtClean="0"/>
              <a:t>(d))</a:t>
            </a:r>
            <a:r>
              <a:rPr lang="en-US" dirty="0"/>
              <a:t>, </a:t>
            </a:r>
            <a:endParaRPr lang="lv-LV" dirty="0" smtClean="0"/>
          </a:p>
          <a:p>
            <a:pPr marL="742950" lvl="2" indent="-342900"/>
            <a:r>
              <a:rPr lang="en-US" dirty="0" smtClean="0"/>
              <a:t>then </a:t>
            </a:r>
            <a:r>
              <a:rPr lang="en-US" i="1" dirty="0"/>
              <a:t>R</a:t>
            </a:r>
            <a:r>
              <a:rPr lang="en-US" dirty="0"/>
              <a:t> around </a:t>
            </a:r>
            <a:r>
              <a:rPr lang="en-US" i="1" dirty="0"/>
              <a:t>P</a:t>
            </a:r>
            <a:r>
              <a:rPr lang="en-US" dirty="0"/>
              <a:t> </a:t>
            </a:r>
            <a:r>
              <a:rPr lang="en-US" dirty="0" smtClean="0"/>
              <a:t>(</a:t>
            </a:r>
            <a:r>
              <a:rPr lang="lv-LV" dirty="0" smtClean="0"/>
              <a:t>Fig (e))</a:t>
            </a:r>
            <a:endParaRPr lang="en-US" dirty="0"/>
          </a:p>
          <a:p>
            <a:endParaRPr lang="en-US" sz="12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3592513"/>
            <a:ext cx="819078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73807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dirty="0" smtClean="0"/>
              <a:t>Restructuring (as Double Rotations)</a:t>
            </a:r>
          </a:p>
        </p:txBody>
      </p:sp>
      <p:sp>
        <p:nvSpPr>
          <p:cNvPr id="11269" name="Rectangle 3" descr="Rectangle: Click to edit Master text styles&#10;Second level&#10;Third level&#10;Fourth level&#10;Fifth level"/>
          <p:cNvSpPr>
            <a:spLocks noGrp="1" noChangeArrowheads="1"/>
          </p:cNvSpPr>
          <p:nvPr>
            <p:ph type="body" sz="half" idx="1"/>
          </p:nvPr>
        </p:nvSpPr>
        <p:spPr>
          <a:xfrm>
            <a:off x="2209800" y="1524000"/>
            <a:ext cx="3810000" cy="609600"/>
          </a:xfrm>
        </p:spPr>
        <p:txBody>
          <a:bodyPr/>
          <a:lstStyle/>
          <a:p>
            <a:pPr eaLnBrk="1" hangingPunct="1"/>
            <a:r>
              <a:rPr lang="en-US" altLang="en-US"/>
              <a:t>double rotations:</a:t>
            </a:r>
            <a:endParaRPr lang="en-US" altLang="en-US" sz="2800"/>
          </a:p>
        </p:txBody>
      </p:sp>
      <p:pic>
        <p:nvPicPr>
          <p:cNvPr id="1127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43200" y="2133600"/>
            <a:ext cx="6477000" cy="2209800"/>
          </a:xfrm>
        </p:spPr>
      </p:pic>
      <p:pic>
        <p:nvPicPr>
          <p:cNvPr id="112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91000"/>
            <a:ext cx="64389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78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lv-LV" smtClean="0"/>
              <a:t>Ordered Maps</a:t>
            </a:r>
          </a:p>
        </p:txBody>
      </p:sp>
      <p:sp>
        <p:nvSpPr>
          <p:cNvPr id="1030"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110000"/>
              </a:lnSpc>
            </a:pPr>
            <a:r>
              <a:rPr lang="en-US" altLang="lv-LV" smtClean="0"/>
              <a:t>Keys come from a total order</a:t>
            </a:r>
          </a:p>
          <a:p>
            <a:pPr eaLnBrk="1" hangingPunct="1">
              <a:lnSpc>
                <a:spcPct val="110000"/>
              </a:lnSpc>
            </a:pPr>
            <a:r>
              <a:rPr lang="en-US" altLang="lv-LV" smtClean="0"/>
              <a:t>New operations:</a:t>
            </a:r>
          </a:p>
          <a:p>
            <a:pPr lvl="1" eaLnBrk="1" hangingPunct="1">
              <a:lnSpc>
                <a:spcPct val="110000"/>
              </a:lnSpc>
            </a:pPr>
            <a:r>
              <a:rPr lang="en-US" altLang="lv-LV" smtClean="0"/>
              <a:t>Each returns an </a:t>
            </a:r>
            <a:r>
              <a:rPr lang="en-US" altLang="lv-LV" smtClean="0">
                <a:solidFill>
                  <a:schemeClr val="tx2"/>
                </a:solidFill>
              </a:rPr>
              <a:t>iterator</a:t>
            </a:r>
            <a:r>
              <a:rPr lang="en-US" altLang="lv-LV" smtClean="0"/>
              <a:t> to an entry:</a:t>
            </a:r>
          </a:p>
          <a:p>
            <a:pPr lvl="1" eaLnBrk="1" hangingPunct="1">
              <a:lnSpc>
                <a:spcPct val="110000"/>
              </a:lnSpc>
            </a:pPr>
            <a:r>
              <a:rPr lang="en-US" altLang="lv-LV" smtClean="0">
                <a:solidFill>
                  <a:schemeClr val="tx2"/>
                </a:solidFill>
              </a:rPr>
              <a:t>firstEntry</a:t>
            </a:r>
            <a:r>
              <a:rPr lang="en-US" altLang="lv-LV" smtClean="0"/>
              <a:t>(): smallest key in the map</a:t>
            </a:r>
          </a:p>
          <a:p>
            <a:pPr lvl="1" eaLnBrk="1" hangingPunct="1">
              <a:lnSpc>
                <a:spcPct val="110000"/>
              </a:lnSpc>
            </a:pPr>
            <a:r>
              <a:rPr lang="en-US" altLang="lv-LV" smtClean="0">
                <a:solidFill>
                  <a:schemeClr val="tx2"/>
                </a:solidFill>
              </a:rPr>
              <a:t>lastEntry</a:t>
            </a:r>
            <a:r>
              <a:rPr lang="en-US" altLang="lv-LV" smtClean="0"/>
              <a:t>(): largest key in the map</a:t>
            </a:r>
          </a:p>
          <a:p>
            <a:pPr lvl="1" eaLnBrk="1" hangingPunct="1">
              <a:lnSpc>
                <a:spcPct val="110000"/>
              </a:lnSpc>
            </a:pPr>
            <a:r>
              <a:rPr lang="en-US" altLang="lv-LV" smtClean="0">
                <a:solidFill>
                  <a:schemeClr val="tx2"/>
                </a:solidFill>
              </a:rPr>
              <a:t>floorEntry</a:t>
            </a:r>
            <a:r>
              <a:rPr lang="en-US" altLang="lv-LV" smtClean="0"/>
              <a:t>(k): largest key </a:t>
            </a:r>
            <a:r>
              <a:rPr lang="en-US" altLang="lv-LV" smtClean="0">
                <a:sym typeface="Symbol" panose="05050102010706020507" pitchFamily="18" charset="2"/>
              </a:rPr>
              <a:t></a:t>
            </a:r>
            <a:r>
              <a:rPr lang="en-US" altLang="lv-LV" smtClean="0"/>
              <a:t> k</a:t>
            </a:r>
          </a:p>
          <a:p>
            <a:pPr lvl="1" eaLnBrk="1" hangingPunct="1">
              <a:lnSpc>
                <a:spcPct val="110000"/>
              </a:lnSpc>
            </a:pPr>
            <a:r>
              <a:rPr lang="en-US" altLang="lv-LV" smtClean="0">
                <a:solidFill>
                  <a:schemeClr val="tx2"/>
                </a:solidFill>
              </a:rPr>
              <a:t>ceilingEntry</a:t>
            </a:r>
            <a:r>
              <a:rPr lang="en-US" altLang="lv-LV" smtClean="0"/>
              <a:t>(k): smallest key </a:t>
            </a:r>
            <a:r>
              <a:rPr lang="en-US" altLang="lv-LV" smtClean="0">
                <a:sym typeface="Symbol" panose="05050102010706020507" pitchFamily="18" charset="2"/>
              </a:rPr>
              <a:t></a:t>
            </a:r>
            <a:r>
              <a:rPr lang="en-US" altLang="lv-LV" smtClean="0"/>
              <a:t> k</a:t>
            </a:r>
          </a:p>
          <a:p>
            <a:pPr lvl="1" eaLnBrk="1" hangingPunct="1">
              <a:lnSpc>
                <a:spcPct val="110000"/>
              </a:lnSpc>
            </a:pPr>
            <a:r>
              <a:rPr lang="en-US" altLang="lv-LV" smtClean="0"/>
              <a:t>All return </a:t>
            </a:r>
            <a:r>
              <a:rPr lang="en-US" altLang="lv-LV" smtClean="0">
                <a:solidFill>
                  <a:schemeClr val="tx2"/>
                </a:solidFill>
              </a:rPr>
              <a:t>end</a:t>
            </a:r>
            <a:r>
              <a:rPr lang="en-US" altLang="lv-LV" smtClean="0"/>
              <a:t> if the map is empty</a:t>
            </a:r>
          </a:p>
        </p:txBody>
      </p:sp>
    </p:spTree>
    <p:extLst>
      <p:ext uri="{BB962C8B-B14F-4D97-AF65-F5344CB8AC3E}">
        <p14:creationId xmlns:p14="http://schemas.microsoft.com/office/powerpoint/2010/main" val="406639445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FA93AA6-7BC6-4BF5-BF5A-2EB3D7EC2F40}" type="slidenum">
              <a:rPr lang="en-US" altLang="lv-LV" sz="1400"/>
              <a:pPr eaLnBrk="1" hangingPunct="1"/>
              <a:t>30</a:t>
            </a:fld>
            <a:endParaRPr lang="en-US" altLang="lv-LV" sz="1400"/>
          </a:p>
        </p:txBody>
      </p:sp>
      <p:sp>
        <p:nvSpPr>
          <p:cNvPr id="9220" name="Rectangle 2"/>
          <p:cNvSpPr>
            <a:spLocks noGrp="1" noChangeArrowheads="1"/>
          </p:cNvSpPr>
          <p:nvPr>
            <p:ph type="title"/>
          </p:nvPr>
        </p:nvSpPr>
        <p:spPr>
          <a:xfrm>
            <a:off x="2057399" y="228600"/>
            <a:ext cx="9658351" cy="1066800"/>
          </a:xfrm>
        </p:spPr>
        <p:txBody>
          <a:bodyPr/>
          <a:lstStyle/>
          <a:p>
            <a:pPr eaLnBrk="1" hangingPunct="1"/>
            <a:r>
              <a:rPr lang="en-US" dirty="0"/>
              <a:t>Balancing </a:t>
            </a:r>
            <a:r>
              <a:rPr lang="lv-LV" dirty="0"/>
              <a:t>an AVL Tree after </a:t>
            </a:r>
            <a:r>
              <a:rPr lang="lv-LV" dirty="0" smtClean="0"/>
              <a:t>Insert – 1 </a:t>
            </a:r>
            <a:endParaRPr lang="en-US" altLang="en-US" dirty="0" smtClean="0"/>
          </a:p>
        </p:txBody>
      </p:sp>
      <p:pic>
        <p:nvPicPr>
          <p:cNvPr id="9221"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9800" y="1295401"/>
            <a:ext cx="4572000" cy="2530475"/>
          </a:xfrm>
        </p:spPr>
      </p:pic>
      <p:sp>
        <p:nvSpPr>
          <p:cNvPr id="9222" name="Line 8"/>
          <p:cNvSpPr>
            <a:spLocks noChangeShapeType="1"/>
          </p:cNvSpPr>
          <p:nvPr/>
        </p:nvSpPr>
        <p:spPr bwMode="auto">
          <a:xfrm>
            <a:off x="7951788" y="5845176"/>
            <a:ext cx="9525"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3" name="Freeform 9"/>
          <p:cNvSpPr>
            <a:spLocks/>
          </p:cNvSpPr>
          <p:nvPr/>
        </p:nvSpPr>
        <p:spPr bwMode="auto">
          <a:xfrm>
            <a:off x="7972425" y="5997576"/>
            <a:ext cx="55562" cy="53975"/>
          </a:xfrm>
          <a:custGeom>
            <a:avLst/>
            <a:gdLst>
              <a:gd name="T0" fmla="*/ 0 w 35"/>
              <a:gd name="T1" fmla="*/ 0 h 34"/>
              <a:gd name="T2" fmla="*/ 0 w 35"/>
              <a:gd name="T3" fmla="*/ 22225 h 34"/>
              <a:gd name="T4" fmla="*/ 33337 w 35"/>
              <a:gd name="T5" fmla="*/ 53975 h 34"/>
              <a:gd name="T6" fmla="*/ 55562 w 35"/>
              <a:gd name="T7" fmla="*/ 53975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0" y="0"/>
                </a:moveTo>
                <a:lnTo>
                  <a:pt x="0" y="14"/>
                </a:lnTo>
                <a:lnTo>
                  <a:pt x="21" y="34"/>
                </a:lnTo>
                <a:lnTo>
                  <a:pt x="35"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4" name="Freeform 10"/>
          <p:cNvSpPr>
            <a:spLocks/>
          </p:cNvSpPr>
          <p:nvPr/>
        </p:nvSpPr>
        <p:spPr bwMode="auto">
          <a:xfrm>
            <a:off x="8093075" y="6073775"/>
            <a:ext cx="87312" cy="1588"/>
          </a:xfrm>
          <a:custGeom>
            <a:avLst/>
            <a:gdLst>
              <a:gd name="T0" fmla="*/ 0 w 55"/>
              <a:gd name="T1" fmla="*/ 0 h 1588"/>
              <a:gd name="T2" fmla="*/ 44450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5" name="Line 11"/>
          <p:cNvSpPr>
            <a:spLocks noChangeShapeType="1"/>
          </p:cNvSpPr>
          <p:nvPr/>
        </p:nvSpPr>
        <p:spPr bwMode="auto">
          <a:xfrm>
            <a:off x="8247063" y="6084889"/>
            <a:ext cx="984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6" name="Line 12"/>
          <p:cNvSpPr>
            <a:spLocks noChangeShapeType="1"/>
          </p:cNvSpPr>
          <p:nvPr/>
        </p:nvSpPr>
        <p:spPr bwMode="auto">
          <a:xfrm>
            <a:off x="8410575" y="6084889"/>
            <a:ext cx="87312"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7" name="Freeform 13"/>
          <p:cNvSpPr>
            <a:spLocks/>
          </p:cNvSpPr>
          <p:nvPr/>
        </p:nvSpPr>
        <p:spPr bwMode="auto">
          <a:xfrm>
            <a:off x="8562975" y="6073775"/>
            <a:ext cx="87312" cy="1588"/>
          </a:xfrm>
          <a:custGeom>
            <a:avLst/>
            <a:gdLst>
              <a:gd name="T0" fmla="*/ 0 w 55"/>
              <a:gd name="T1" fmla="*/ 0 h 1588"/>
              <a:gd name="T2" fmla="*/ 66675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42"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8" name="Freeform 14"/>
          <p:cNvSpPr>
            <a:spLocks/>
          </p:cNvSpPr>
          <p:nvPr/>
        </p:nvSpPr>
        <p:spPr bwMode="auto">
          <a:xfrm>
            <a:off x="8716962" y="6019801"/>
            <a:ext cx="76200" cy="42863"/>
          </a:xfrm>
          <a:custGeom>
            <a:avLst/>
            <a:gdLst>
              <a:gd name="T0" fmla="*/ 0 w 48"/>
              <a:gd name="T1" fmla="*/ 42863 h 27"/>
              <a:gd name="T2" fmla="*/ 42862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9" name="Line 15"/>
          <p:cNvSpPr>
            <a:spLocks noChangeShapeType="1"/>
          </p:cNvSpPr>
          <p:nvPr/>
        </p:nvSpPr>
        <p:spPr bwMode="auto">
          <a:xfrm flipV="1">
            <a:off x="8815387" y="5876926"/>
            <a:ext cx="20638"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0" name="Freeform 16"/>
          <p:cNvSpPr>
            <a:spLocks/>
          </p:cNvSpPr>
          <p:nvPr/>
        </p:nvSpPr>
        <p:spPr bwMode="auto">
          <a:xfrm>
            <a:off x="8836025" y="5713413"/>
            <a:ext cx="11112" cy="87312"/>
          </a:xfrm>
          <a:custGeom>
            <a:avLst/>
            <a:gdLst>
              <a:gd name="T0" fmla="*/ 0 w 7"/>
              <a:gd name="T1" fmla="*/ 87312 h 55"/>
              <a:gd name="T2" fmla="*/ 11112 w 7"/>
              <a:gd name="T3" fmla="*/ 33337 h 55"/>
              <a:gd name="T4" fmla="*/ 0 w 7"/>
              <a:gd name="T5" fmla="*/ 0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55"/>
                </a:moveTo>
                <a:lnTo>
                  <a:pt x="7"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1" name="Freeform 17"/>
          <p:cNvSpPr>
            <a:spLocks/>
          </p:cNvSpPr>
          <p:nvPr/>
        </p:nvSpPr>
        <p:spPr bwMode="auto">
          <a:xfrm>
            <a:off x="8782050" y="5570539"/>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2" name="Line 18"/>
          <p:cNvSpPr>
            <a:spLocks noChangeShapeType="1"/>
          </p:cNvSpPr>
          <p:nvPr/>
        </p:nvSpPr>
        <p:spPr bwMode="auto">
          <a:xfrm flipH="1" flipV="1">
            <a:off x="8705850" y="5440363"/>
            <a:ext cx="428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3" name="Line 19"/>
          <p:cNvSpPr>
            <a:spLocks noChangeShapeType="1"/>
          </p:cNvSpPr>
          <p:nvPr/>
        </p:nvSpPr>
        <p:spPr bwMode="auto">
          <a:xfrm flipH="1" flipV="1">
            <a:off x="8618538" y="5308600"/>
            <a:ext cx="53975"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4" name="Line 20"/>
          <p:cNvSpPr>
            <a:spLocks noChangeShapeType="1"/>
          </p:cNvSpPr>
          <p:nvPr/>
        </p:nvSpPr>
        <p:spPr bwMode="auto">
          <a:xfrm flipH="1" flipV="1">
            <a:off x="8531226" y="5176839"/>
            <a:ext cx="53975" cy="777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5" name="Freeform 21"/>
          <p:cNvSpPr>
            <a:spLocks/>
          </p:cNvSpPr>
          <p:nvPr/>
        </p:nvSpPr>
        <p:spPr bwMode="auto">
          <a:xfrm>
            <a:off x="8421687" y="5068889"/>
            <a:ext cx="65088" cy="53975"/>
          </a:xfrm>
          <a:custGeom>
            <a:avLst/>
            <a:gdLst>
              <a:gd name="T0" fmla="*/ 65088 w 41"/>
              <a:gd name="T1" fmla="*/ 53975 h 34"/>
              <a:gd name="T2" fmla="*/ 53975 w 41"/>
              <a:gd name="T3" fmla="*/ 42862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6" name="Freeform 22"/>
          <p:cNvSpPr>
            <a:spLocks/>
          </p:cNvSpPr>
          <p:nvPr/>
        </p:nvSpPr>
        <p:spPr bwMode="auto">
          <a:xfrm>
            <a:off x="8278812" y="5046663"/>
            <a:ext cx="76200" cy="42862"/>
          </a:xfrm>
          <a:custGeom>
            <a:avLst/>
            <a:gdLst>
              <a:gd name="T0" fmla="*/ 76200 w 48"/>
              <a:gd name="T1" fmla="*/ 0 h 27"/>
              <a:gd name="T2" fmla="*/ 22225 w 48"/>
              <a:gd name="T3" fmla="*/ 22225 h 27"/>
              <a:gd name="T4" fmla="*/ 0 w 48"/>
              <a:gd name="T5" fmla="*/ 42862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14"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7" name="Line 23"/>
          <p:cNvSpPr>
            <a:spLocks noChangeShapeType="1"/>
          </p:cNvSpPr>
          <p:nvPr/>
        </p:nvSpPr>
        <p:spPr bwMode="auto">
          <a:xfrm flipH="1">
            <a:off x="8180388" y="5133975"/>
            <a:ext cx="555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8" name="Freeform 24"/>
          <p:cNvSpPr>
            <a:spLocks/>
          </p:cNvSpPr>
          <p:nvPr/>
        </p:nvSpPr>
        <p:spPr bwMode="auto">
          <a:xfrm>
            <a:off x="8093075" y="5264150"/>
            <a:ext cx="55562" cy="77788"/>
          </a:xfrm>
          <a:custGeom>
            <a:avLst/>
            <a:gdLst>
              <a:gd name="T0" fmla="*/ 55562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9" name="Line 25"/>
          <p:cNvSpPr>
            <a:spLocks noChangeShapeType="1"/>
          </p:cNvSpPr>
          <p:nvPr/>
        </p:nvSpPr>
        <p:spPr bwMode="auto">
          <a:xfrm flipH="1">
            <a:off x="8016875" y="5395913"/>
            <a:ext cx="428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0" name="Freeform 26"/>
          <p:cNvSpPr>
            <a:spLocks/>
          </p:cNvSpPr>
          <p:nvPr/>
        </p:nvSpPr>
        <p:spPr bwMode="auto">
          <a:xfrm>
            <a:off x="7951787" y="5538788"/>
            <a:ext cx="31750" cy="76200"/>
          </a:xfrm>
          <a:custGeom>
            <a:avLst/>
            <a:gdLst>
              <a:gd name="T0" fmla="*/ 31750 w 20"/>
              <a:gd name="T1" fmla="*/ 0 h 48"/>
              <a:gd name="T2" fmla="*/ 0 w 20"/>
              <a:gd name="T3" fmla="*/ 65088 h 48"/>
              <a:gd name="T4" fmla="*/ 0 w 20"/>
              <a:gd name="T5" fmla="*/ 76200 h 48"/>
              <a:gd name="T6" fmla="*/ 0 60000 65536"/>
              <a:gd name="T7" fmla="*/ 0 60000 65536"/>
              <a:gd name="T8" fmla="*/ 0 60000 65536"/>
              <a:gd name="T9" fmla="*/ 0 w 20"/>
              <a:gd name="T10" fmla="*/ 0 h 48"/>
              <a:gd name="T11" fmla="*/ 20 w 20"/>
              <a:gd name="T12" fmla="*/ 48 h 48"/>
            </a:gdLst>
            <a:ahLst/>
            <a:cxnLst>
              <a:cxn ang="T6">
                <a:pos x="T0" y="T1"/>
              </a:cxn>
              <a:cxn ang="T7">
                <a:pos x="T2" y="T3"/>
              </a:cxn>
              <a:cxn ang="T8">
                <a:pos x="T4" y="T5"/>
              </a:cxn>
            </a:cxnLst>
            <a:rect l="T9" t="T10" r="T11" b="T12"/>
            <a:pathLst>
              <a:path w="20" h="48">
                <a:moveTo>
                  <a:pt x="20"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1" name="Line 27"/>
          <p:cNvSpPr>
            <a:spLocks noChangeShapeType="1"/>
          </p:cNvSpPr>
          <p:nvPr/>
        </p:nvSpPr>
        <p:spPr bwMode="auto">
          <a:xfrm>
            <a:off x="7951787" y="56911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2" name="Freeform 28"/>
          <p:cNvSpPr>
            <a:spLocks/>
          </p:cNvSpPr>
          <p:nvPr/>
        </p:nvSpPr>
        <p:spPr bwMode="auto">
          <a:xfrm>
            <a:off x="8913813" y="5046664"/>
            <a:ext cx="885825" cy="1038225"/>
          </a:xfrm>
          <a:custGeom>
            <a:avLst/>
            <a:gdLst>
              <a:gd name="T0" fmla="*/ 0 w 558"/>
              <a:gd name="T1" fmla="*/ 798512 h 654"/>
              <a:gd name="T2" fmla="*/ 0 w 558"/>
              <a:gd name="T3" fmla="*/ 928688 h 654"/>
              <a:gd name="T4" fmla="*/ 20637 w 558"/>
              <a:gd name="T5" fmla="*/ 973138 h 654"/>
              <a:gd name="T6" fmla="*/ 42862 w 558"/>
              <a:gd name="T7" fmla="*/ 1004888 h 654"/>
              <a:gd name="T8" fmla="*/ 174625 w 558"/>
              <a:gd name="T9" fmla="*/ 1027113 h 654"/>
              <a:gd name="T10" fmla="*/ 425450 w 558"/>
              <a:gd name="T11" fmla="*/ 1038225 h 654"/>
              <a:gd name="T12" fmla="*/ 666750 w 558"/>
              <a:gd name="T13" fmla="*/ 1027113 h 654"/>
              <a:gd name="T14" fmla="*/ 796925 w 558"/>
              <a:gd name="T15" fmla="*/ 1004888 h 654"/>
              <a:gd name="T16" fmla="*/ 830263 w 558"/>
              <a:gd name="T17" fmla="*/ 984250 h 654"/>
              <a:gd name="T18" fmla="*/ 852488 w 558"/>
              <a:gd name="T19" fmla="*/ 950913 h 654"/>
              <a:gd name="T20" fmla="*/ 874713 w 558"/>
              <a:gd name="T21" fmla="*/ 830263 h 654"/>
              <a:gd name="T22" fmla="*/ 885825 w 558"/>
              <a:gd name="T23" fmla="*/ 700087 h 654"/>
              <a:gd name="T24" fmla="*/ 863600 w 558"/>
              <a:gd name="T25" fmla="*/ 601662 h 654"/>
              <a:gd name="T26" fmla="*/ 655637 w 558"/>
              <a:gd name="T27" fmla="*/ 261937 h 654"/>
              <a:gd name="T28" fmla="*/ 512762 w 558"/>
              <a:gd name="T29" fmla="*/ 65087 h 654"/>
              <a:gd name="T30" fmla="*/ 447675 w 558"/>
              <a:gd name="T31" fmla="*/ 11112 h 654"/>
              <a:gd name="T32" fmla="*/ 393700 w 558"/>
              <a:gd name="T33" fmla="*/ 0 h 654"/>
              <a:gd name="T34" fmla="*/ 349250 w 558"/>
              <a:gd name="T35" fmla="*/ 22225 h 654"/>
              <a:gd name="T36" fmla="*/ 295275 w 558"/>
              <a:gd name="T37" fmla="*/ 65087 h 654"/>
              <a:gd name="T38" fmla="*/ 152400 w 558"/>
              <a:gd name="T39" fmla="*/ 261937 h 654"/>
              <a:gd name="T40" fmla="*/ 42862 w 558"/>
              <a:gd name="T41" fmla="*/ 447675 h 654"/>
              <a:gd name="T42" fmla="*/ 0 w 558"/>
              <a:gd name="T43" fmla="*/ 557212 h 654"/>
              <a:gd name="T44" fmla="*/ 0 w 558"/>
              <a:gd name="T45" fmla="*/ 798512 h 654"/>
              <a:gd name="T46" fmla="*/ 0 w 558"/>
              <a:gd name="T47" fmla="*/ 798512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8"/>
              <a:gd name="T73" fmla="*/ 0 h 654"/>
              <a:gd name="T74" fmla="*/ 558 w 558"/>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8" h="654">
                <a:moveTo>
                  <a:pt x="0" y="503"/>
                </a:moveTo>
                <a:lnTo>
                  <a:pt x="0" y="585"/>
                </a:lnTo>
                <a:lnTo>
                  <a:pt x="13" y="613"/>
                </a:lnTo>
                <a:lnTo>
                  <a:pt x="27" y="633"/>
                </a:lnTo>
                <a:lnTo>
                  <a:pt x="110" y="647"/>
                </a:lnTo>
                <a:lnTo>
                  <a:pt x="268" y="654"/>
                </a:lnTo>
                <a:lnTo>
                  <a:pt x="420" y="647"/>
                </a:lnTo>
                <a:lnTo>
                  <a:pt x="502" y="633"/>
                </a:lnTo>
                <a:lnTo>
                  <a:pt x="523" y="620"/>
                </a:lnTo>
                <a:lnTo>
                  <a:pt x="537" y="599"/>
                </a:lnTo>
                <a:lnTo>
                  <a:pt x="551" y="523"/>
                </a:lnTo>
                <a:lnTo>
                  <a:pt x="558" y="441"/>
                </a:lnTo>
                <a:lnTo>
                  <a:pt x="544" y="379"/>
                </a:lnTo>
                <a:lnTo>
                  <a:pt x="413" y="165"/>
                </a:lnTo>
                <a:lnTo>
                  <a:pt x="323" y="41"/>
                </a:lnTo>
                <a:lnTo>
                  <a:pt x="282" y="7"/>
                </a:lnTo>
                <a:lnTo>
                  <a:pt x="248" y="0"/>
                </a:lnTo>
                <a:lnTo>
                  <a:pt x="220" y="14"/>
                </a:lnTo>
                <a:lnTo>
                  <a:pt x="186" y="41"/>
                </a:lnTo>
                <a:lnTo>
                  <a:pt x="96" y="165"/>
                </a:lnTo>
                <a:lnTo>
                  <a:pt x="27" y="282"/>
                </a:lnTo>
                <a:lnTo>
                  <a:pt x="0" y="351"/>
                </a:lnTo>
                <a:lnTo>
                  <a:pt x="0" y="50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43" name="Line 29"/>
          <p:cNvSpPr>
            <a:spLocks noChangeShapeType="1"/>
          </p:cNvSpPr>
          <p:nvPr/>
        </p:nvSpPr>
        <p:spPr bwMode="auto">
          <a:xfrm>
            <a:off x="8913812" y="5845176"/>
            <a:ext cx="1588"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4" name="Freeform 30"/>
          <p:cNvSpPr>
            <a:spLocks/>
          </p:cNvSpPr>
          <p:nvPr/>
        </p:nvSpPr>
        <p:spPr bwMode="auto">
          <a:xfrm>
            <a:off x="8924926" y="5997576"/>
            <a:ext cx="53975" cy="53975"/>
          </a:xfrm>
          <a:custGeom>
            <a:avLst/>
            <a:gdLst>
              <a:gd name="T0" fmla="*/ 0 w 34"/>
              <a:gd name="T1" fmla="*/ 0 h 34"/>
              <a:gd name="T2" fmla="*/ 9525 w 34"/>
              <a:gd name="T3" fmla="*/ 22225 h 34"/>
              <a:gd name="T4" fmla="*/ 31750 w 34"/>
              <a:gd name="T5" fmla="*/ 53975 h 34"/>
              <a:gd name="T6" fmla="*/ 53975 w 34"/>
              <a:gd name="T7" fmla="*/ 53975 h 34"/>
              <a:gd name="T8" fmla="*/ 0 60000 65536"/>
              <a:gd name="T9" fmla="*/ 0 60000 65536"/>
              <a:gd name="T10" fmla="*/ 0 60000 65536"/>
              <a:gd name="T11" fmla="*/ 0 60000 65536"/>
              <a:gd name="T12" fmla="*/ 0 w 34"/>
              <a:gd name="T13" fmla="*/ 0 h 34"/>
              <a:gd name="T14" fmla="*/ 34 w 34"/>
              <a:gd name="T15" fmla="*/ 34 h 34"/>
            </a:gdLst>
            <a:ahLst/>
            <a:cxnLst>
              <a:cxn ang="T8">
                <a:pos x="T0" y="T1"/>
              </a:cxn>
              <a:cxn ang="T9">
                <a:pos x="T2" y="T3"/>
              </a:cxn>
              <a:cxn ang="T10">
                <a:pos x="T4" y="T5"/>
              </a:cxn>
              <a:cxn ang="T11">
                <a:pos x="T6" y="T7"/>
              </a:cxn>
            </a:cxnLst>
            <a:rect l="T12" t="T13" r="T14" b="T15"/>
            <a:pathLst>
              <a:path w="34" h="34">
                <a:moveTo>
                  <a:pt x="0" y="0"/>
                </a:moveTo>
                <a:lnTo>
                  <a:pt x="6" y="14"/>
                </a:lnTo>
                <a:lnTo>
                  <a:pt x="20" y="34"/>
                </a:lnTo>
                <a:lnTo>
                  <a:pt x="34"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5" name="Freeform 31"/>
          <p:cNvSpPr>
            <a:spLocks/>
          </p:cNvSpPr>
          <p:nvPr/>
        </p:nvSpPr>
        <p:spPr bwMode="auto">
          <a:xfrm>
            <a:off x="9043988" y="6073775"/>
            <a:ext cx="87313" cy="1588"/>
          </a:xfrm>
          <a:custGeom>
            <a:avLst/>
            <a:gdLst>
              <a:gd name="T0" fmla="*/ 0 w 55"/>
              <a:gd name="T1" fmla="*/ 0 h 1588"/>
              <a:gd name="T2" fmla="*/ 44450 w 55"/>
              <a:gd name="T3" fmla="*/ 0 h 1588"/>
              <a:gd name="T4" fmla="*/ 87313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6" name="Line 32"/>
          <p:cNvSpPr>
            <a:spLocks noChangeShapeType="1"/>
          </p:cNvSpPr>
          <p:nvPr/>
        </p:nvSpPr>
        <p:spPr bwMode="auto">
          <a:xfrm>
            <a:off x="9209088" y="6084889"/>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7" name="Line 33"/>
          <p:cNvSpPr>
            <a:spLocks noChangeShapeType="1"/>
          </p:cNvSpPr>
          <p:nvPr/>
        </p:nvSpPr>
        <p:spPr bwMode="auto">
          <a:xfrm>
            <a:off x="9361488" y="6084889"/>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8" name="Freeform 34"/>
          <p:cNvSpPr>
            <a:spLocks/>
          </p:cNvSpPr>
          <p:nvPr/>
        </p:nvSpPr>
        <p:spPr bwMode="auto">
          <a:xfrm>
            <a:off x="9513887" y="6073775"/>
            <a:ext cx="88900" cy="1588"/>
          </a:xfrm>
          <a:custGeom>
            <a:avLst/>
            <a:gdLst>
              <a:gd name="T0" fmla="*/ 0 w 56"/>
              <a:gd name="T1" fmla="*/ 0 h 1588"/>
              <a:gd name="T2" fmla="*/ 66675 w 56"/>
              <a:gd name="T3" fmla="*/ 0 h 1588"/>
              <a:gd name="T4" fmla="*/ 88900 w 56"/>
              <a:gd name="T5" fmla="*/ 0 h 1588"/>
              <a:gd name="T6" fmla="*/ 0 60000 65536"/>
              <a:gd name="T7" fmla="*/ 0 60000 65536"/>
              <a:gd name="T8" fmla="*/ 0 60000 65536"/>
              <a:gd name="T9" fmla="*/ 0 w 56"/>
              <a:gd name="T10" fmla="*/ 0 h 1588"/>
              <a:gd name="T11" fmla="*/ 56 w 56"/>
              <a:gd name="T12" fmla="*/ 1588 h 1588"/>
            </a:gdLst>
            <a:ahLst/>
            <a:cxnLst>
              <a:cxn ang="T6">
                <a:pos x="T0" y="T1"/>
              </a:cxn>
              <a:cxn ang="T7">
                <a:pos x="T2" y="T3"/>
              </a:cxn>
              <a:cxn ang="T8">
                <a:pos x="T4" y="T5"/>
              </a:cxn>
            </a:cxnLst>
            <a:rect l="T9" t="T10" r="T11" b="T12"/>
            <a:pathLst>
              <a:path w="56" h="1588">
                <a:moveTo>
                  <a:pt x="0" y="0"/>
                </a:moveTo>
                <a:lnTo>
                  <a:pt x="42" y="0"/>
                </a:lnTo>
                <a:lnTo>
                  <a:pt x="5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9" name="Freeform 35"/>
          <p:cNvSpPr>
            <a:spLocks/>
          </p:cNvSpPr>
          <p:nvPr/>
        </p:nvSpPr>
        <p:spPr bwMode="auto">
          <a:xfrm>
            <a:off x="9667875" y="6019801"/>
            <a:ext cx="76200" cy="42863"/>
          </a:xfrm>
          <a:custGeom>
            <a:avLst/>
            <a:gdLst>
              <a:gd name="T0" fmla="*/ 0 w 48"/>
              <a:gd name="T1" fmla="*/ 42863 h 27"/>
              <a:gd name="T2" fmla="*/ 42862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0" name="Line 36"/>
          <p:cNvSpPr>
            <a:spLocks noChangeShapeType="1"/>
          </p:cNvSpPr>
          <p:nvPr/>
        </p:nvSpPr>
        <p:spPr bwMode="auto">
          <a:xfrm flipV="1">
            <a:off x="9766301" y="5876926"/>
            <a:ext cx="22225"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1" name="Freeform 37"/>
          <p:cNvSpPr>
            <a:spLocks/>
          </p:cNvSpPr>
          <p:nvPr/>
        </p:nvSpPr>
        <p:spPr bwMode="auto">
          <a:xfrm>
            <a:off x="9799637" y="5713413"/>
            <a:ext cx="1588" cy="87312"/>
          </a:xfrm>
          <a:custGeom>
            <a:avLst/>
            <a:gdLst>
              <a:gd name="T0" fmla="*/ 0 w 1588"/>
              <a:gd name="T1" fmla="*/ 87312 h 55"/>
              <a:gd name="T2" fmla="*/ 0 w 1588"/>
              <a:gd name="T3" fmla="*/ 3333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2" name="Freeform 38"/>
          <p:cNvSpPr>
            <a:spLocks/>
          </p:cNvSpPr>
          <p:nvPr/>
        </p:nvSpPr>
        <p:spPr bwMode="auto">
          <a:xfrm>
            <a:off x="9732962" y="5570539"/>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3" name="Line 39"/>
          <p:cNvSpPr>
            <a:spLocks noChangeShapeType="1"/>
          </p:cNvSpPr>
          <p:nvPr/>
        </p:nvSpPr>
        <p:spPr bwMode="auto">
          <a:xfrm flipH="1" flipV="1">
            <a:off x="9656762" y="5440363"/>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4" name="Line 40"/>
          <p:cNvSpPr>
            <a:spLocks noChangeShapeType="1"/>
          </p:cNvSpPr>
          <p:nvPr/>
        </p:nvSpPr>
        <p:spPr bwMode="auto">
          <a:xfrm flipH="1" flipV="1">
            <a:off x="9580563" y="5308600"/>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5" name="Line 41"/>
          <p:cNvSpPr>
            <a:spLocks noChangeShapeType="1"/>
          </p:cNvSpPr>
          <p:nvPr/>
        </p:nvSpPr>
        <p:spPr bwMode="auto">
          <a:xfrm flipH="1" flipV="1">
            <a:off x="9482138" y="5176839"/>
            <a:ext cx="53975" cy="777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6" name="Freeform 42"/>
          <p:cNvSpPr>
            <a:spLocks/>
          </p:cNvSpPr>
          <p:nvPr/>
        </p:nvSpPr>
        <p:spPr bwMode="auto">
          <a:xfrm>
            <a:off x="9372601" y="5068889"/>
            <a:ext cx="65087" cy="53975"/>
          </a:xfrm>
          <a:custGeom>
            <a:avLst/>
            <a:gdLst>
              <a:gd name="T0" fmla="*/ 65087 w 41"/>
              <a:gd name="T1" fmla="*/ 53975 h 34"/>
              <a:gd name="T2" fmla="*/ 53975 w 41"/>
              <a:gd name="T3" fmla="*/ 42862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7" name="Freeform 43"/>
          <p:cNvSpPr>
            <a:spLocks/>
          </p:cNvSpPr>
          <p:nvPr/>
        </p:nvSpPr>
        <p:spPr bwMode="auto">
          <a:xfrm>
            <a:off x="9229726" y="5046663"/>
            <a:ext cx="77787" cy="42862"/>
          </a:xfrm>
          <a:custGeom>
            <a:avLst/>
            <a:gdLst>
              <a:gd name="T0" fmla="*/ 77787 w 49"/>
              <a:gd name="T1" fmla="*/ 0 h 27"/>
              <a:gd name="T2" fmla="*/ 33337 w 49"/>
              <a:gd name="T3" fmla="*/ 22225 h 27"/>
              <a:gd name="T4" fmla="*/ 0 w 49"/>
              <a:gd name="T5" fmla="*/ 42862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0"/>
                </a:moveTo>
                <a:lnTo>
                  <a:pt x="21"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8" name="Line 44"/>
          <p:cNvSpPr>
            <a:spLocks noChangeShapeType="1"/>
          </p:cNvSpPr>
          <p:nvPr/>
        </p:nvSpPr>
        <p:spPr bwMode="auto">
          <a:xfrm flipH="1">
            <a:off x="9131300" y="5133975"/>
            <a:ext cx="555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9" name="Freeform 45"/>
          <p:cNvSpPr>
            <a:spLocks/>
          </p:cNvSpPr>
          <p:nvPr/>
        </p:nvSpPr>
        <p:spPr bwMode="auto">
          <a:xfrm>
            <a:off x="9043988" y="5264150"/>
            <a:ext cx="55563" cy="77788"/>
          </a:xfrm>
          <a:custGeom>
            <a:avLst/>
            <a:gdLst>
              <a:gd name="T0" fmla="*/ 55563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0" name="Line 46"/>
          <p:cNvSpPr>
            <a:spLocks noChangeShapeType="1"/>
          </p:cNvSpPr>
          <p:nvPr/>
        </p:nvSpPr>
        <p:spPr bwMode="auto">
          <a:xfrm flipH="1">
            <a:off x="8967787" y="5395913"/>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1" name="Freeform 47"/>
          <p:cNvSpPr>
            <a:spLocks/>
          </p:cNvSpPr>
          <p:nvPr/>
        </p:nvSpPr>
        <p:spPr bwMode="auto">
          <a:xfrm>
            <a:off x="8913812" y="5538788"/>
            <a:ext cx="20638" cy="76200"/>
          </a:xfrm>
          <a:custGeom>
            <a:avLst/>
            <a:gdLst>
              <a:gd name="T0" fmla="*/ 20638 w 13"/>
              <a:gd name="T1" fmla="*/ 0 h 48"/>
              <a:gd name="T2" fmla="*/ 0 w 13"/>
              <a:gd name="T3" fmla="*/ 65088 h 48"/>
              <a:gd name="T4" fmla="*/ 0 w 13"/>
              <a:gd name="T5" fmla="*/ 76200 h 48"/>
              <a:gd name="T6" fmla="*/ 0 60000 65536"/>
              <a:gd name="T7" fmla="*/ 0 60000 65536"/>
              <a:gd name="T8" fmla="*/ 0 60000 65536"/>
              <a:gd name="T9" fmla="*/ 0 w 13"/>
              <a:gd name="T10" fmla="*/ 0 h 48"/>
              <a:gd name="T11" fmla="*/ 13 w 13"/>
              <a:gd name="T12" fmla="*/ 48 h 48"/>
            </a:gdLst>
            <a:ahLst/>
            <a:cxnLst>
              <a:cxn ang="T6">
                <a:pos x="T0" y="T1"/>
              </a:cxn>
              <a:cxn ang="T7">
                <a:pos x="T2" y="T3"/>
              </a:cxn>
              <a:cxn ang="T8">
                <a:pos x="T4" y="T5"/>
              </a:cxn>
            </a:cxnLst>
            <a:rect l="T9" t="T10" r="T11" b="T12"/>
            <a:pathLst>
              <a:path w="13" h="48">
                <a:moveTo>
                  <a:pt x="13"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2" name="Line 48"/>
          <p:cNvSpPr>
            <a:spLocks noChangeShapeType="1"/>
          </p:cNvSpPr>
          <p:nvPr/>
        </p:nvSpPr>
        <p:spPr bwMode="auto">
          <a:xfrm>
            <a:off x="8913812" y="56911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3" name="Freeform 49"/>
          <p:cNvSpPr>
            <a:spLocks/>
          </p:cNvSpPr>
          <p:nvPr/>
        </p:nvSpPr>
        <p:spPr bwMode="auto">
          <a:xfrm>
            <a:off x="9985375" y="5440363"/>
            <a:ext cx="11112" cy="87312"/>
          </a:xfrm>
          <a:custGeom>
            <a:avLst/>
            <a:gdLst>
              <a:gd name="T0" fmla="*/ 0 w 7"/>
              <a:gd name="T1" fmla="*/ 0 h 55"/>
              <a:gd name="T2" fmla="*/ 0 w 7"/>
              <a:gd name="T3" fmla="*/ 76200 h 55"/>
              <a:gd name="T4" fmla="*/ 11112 w 7"/>
              <a:gd name="T5" fmla="*/ 87312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0"/>
                </a:moveTo>
                <a:lnTo>
                  <a:pt x="0" y="48"/>
                </a:lnTo>
                <a:lnTo>
                  <a:pt x="7"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4" name="Line 50"/>
          <p:cNvSpPr>
            <a:spLocks noChangeShapeType="1"/>
          </p:cNvSpPr>
          <p:nvPr/>
        </p:nvSpPr>
        <p:spPr bwMode="auto">
          <a:xfrm>
            <a:off x="10050463" y="5559425"/>
            <a:ext cx="87313"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5" name="Freeform 51"/>
          <p:cNvSpPr>
            <a:spLocks/>
          </p:cNvSpPr>
          <p:nvPr/>
        </p:nvSpPr>
        <p:spPr bwMode="auto">
          <a:xfrm>
            <a:off x="10202863" y="5570539"/>
            <a:ext cx="87313" cy="1587"/>
          </a:xfrm>
          <a:custGeom>
            <a:avLst/>
            <a:gdLst>
              <a:gd name="T0" fmla="*/ 0 w 55"/>
              <a:gd name="T1" fmla="*/ 0 h 1587"/>
              <a:gd name="T2" fmla="*/ 11113 w 55"/>
              <a:gd name="T3" fmla="*/ 0 h 1587"/>
              <a:gd name="T4" fmla="*/ 87313 w 55"/>
              <a:gd name="T5" fmla="*/ 0 h 1587"/>
              <a:gd name="T6" fmla="*/ 0 60000 65536"/>
              <a:gd name="T7" fmla="*/ 0 60000 65536"/>
              <a:gd name="T8" fmla="*/ 0 60000 65536"/>
              <a:gd name="T9" fmla="*/ 0 w 55"/>
              <a:gd name="T10" fmla="*/ 0 h 1587"/>
              <a:gd name="T11" fmla="*/ 55 w 55"/>
              <a:gd name="T12" fmla="*/ 1587 h 1587"/>
            </a:gdLst>
            <a:ahLst/>
            <a:cxnLst>
              <a:cxn ang="T6">
                <a:pos x="T0" y="T1"/>
              </a:cxn>
              <a:cxn ang="T7">
                <a:pos x="T2" y="T3"/>
              </a:cxn>
              <a:cxn ang="T8">
                <a:pos x="T4" y="T5"/>
              </a:cxn>
            </a:cxnLst>
            <a:rect l="T9" t="T10" r="T11" b="T12"/>
            <a:pathLst>
              <a:path w="55" h="1587">
                <a:moveTo>
                  <a:pt x="0" y="0"/>
                </a:moveTo>
                <a:lnTo>
                  <a:pt x="7"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6" name="Freeform 52"/>
          <p:cNvSpPr>
            <a:spLocks/>
          </p:cNvSpPr>
          <p:nvPr/>
        </p:nvSpPr>
        <p:spPr bwMode="auto">
          <a:xfrm>
            <a:off x="10356850" y="5549901"/>
            <a:ext cx="76200" cy="9525"/>
          </a:xfrm>
          <a:custGeom>
            <a:avLst/>
            <a:gdLst>
              <a:gd name="T0" fmla="*/ 0 w 48"/>
              <a:gd name="T1" fmla="*/ 9525 h 6"/>
              <a:gd name="T2" fmla="*/ 65088 w 48"/>
              <a:gd name="T3" fmla="*/ 9525 h 6"/>
              <a:gd name="T4" fmla="*/ 76200 w 48"/>
              <a:gd name="T5" fmla="*/ 0 h 6"/>
              <a:gd name="T6" fmla="*/ 0 60000 65536"/>
              <a:gd name="T7" fmla="*/ 0 60000 65536"/>
              <a:gd name="T8" fmla="*/ 0 60000 65536"/>
              <a:gd name="T9" fmla="*/ 0 w 48"/>
              <a:gd name="T10" fmla="*/ 0 h 6"/>
              <a:gd name="T11" fmla="*/ 48 w 48"/>
              <a:gd name="T12" fmla="*/ 6 h 6"/>
            </a:gdLst>
            <a:ahLst/>
            <a:cxnLst>
              <a:cxn ang="T6">
                <a:pos x="T0" y="T1"/>
              </a:cxn>
              <a:cxn ang="T7">
                <a:pos x="T2" y="T3"/>
              </a:cxn>
              <a:cxn ang="T8">
                <a:pos x="T4" y="T5"/>
              </a:cxn>
            </a:cxnLst>
            <a:rect l="T9" t="T10" r="T11" b="T12"/>
            <a:pathLst>
              <a:path w="48" h="6">
                <a:moveTo>
                  <a:pt x="0" y="6"/>
                </a:moveTo>
                <a:lnTo>
                  <a:pt x="41" y="6"/>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7" name="Freeform 53"/>
          <p:cNvSpPr>
            <a:spLocks/>
          </p:cNvSpPr>
          <p:nvPr/>
        </p:nvSpPr>
        <p:spPr bwMode="auto">
          <a:xfrm>
            <a:off x="10466387" y="5395913"/>
            <a:ext cx="1588" cy="87312"/>
          </a:xfrm>
          <a:custGeom>
            <a:avLst/>
            <a:gdLst>
              <a:gd name="T0" fmla="*/ 0 w 1588"/>
              <a:gd name="T1" fmla="*/ 87312 h 55"/>
              <a:gd name="T2" fmla="*/ 0 w 1588"/>
              <a:gd name="T3" fmla="*/ 6508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4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8" name="Line 54"/>
          <p:cNvSpPr>
            <a:spLocks noChangeShapeType="1"/>
          </p:cNvSpPr>
          <p:nvPr/>
        </p:nvSpPr>
        <p:spPr bwMode="auto">
          <a:xfrm flipH="1" flipV="1">
            <a:off x="10410825" y="5254625"/>
            <a:ext cx="555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9" name="Freeform 55"/>
          <p:cNvSpPr>
            <a:spLocks/>
          </p:cNvSpPr>
          <p:nvPr/>
        </p:nvSpPr>
        <p:spPr bwMode="auto">
          <a:xfrm>
            <a:off x="10334625" y="5133975"/>
            <a:ext cx="44450" cy="65088"/>
          </a:xfrm>
          <a:custGeom>
            <a:avLst/>
            <a:gdLst>
              <a:gd name="T0" fmla="*/ 44450 w 28"/>
              <a:gd name="T1" fmla="*/ 65088 h 41"/>
              <a:gd name="T2" fmla="*/ 11113 w 28"/>
              <a:gd name="T3" fmla="*/ 22225 h 41"/>
              <a:gd name="T4" fmla="*/ 0 w 28"/>
              <a:gd name="T5" fmla="*/ 0 h 41"/>
              <a:gd name="T6" fmla="*/ 0 60000 65536"/>
              <a:gd name="T7" fmla="*/ 0 60000 65536"/>
              <a:gd name="T8" fmla="*/ 0 60000 65536"/>
              <a:gd name="T9" fmla="*/ 0 w 28"/>
              <a:gd name="T10" fmla="*/ 0 h 41"/>
              <a:gd name="T11" fmla="*/ 28 w 28"/>
              <a:gd name="T12" fmla="*/ 41 h 41"/>
            </a:gdLst>
            <a:ahLst/>
            <a:cxnLst>
              <a:cxn ang="T6">
                <a:pos x="T0" y="T1"/>
              </a:cxn>
              <a:cxn ang="T7">
                <a:pos x="T2" y="T3"/>
              </a:cxn>
              <a:cxn ang="T8">
                <a:pos x="T4" y="T5"/>
              </a:cxn>
            </a:cxnLst>
            <a:rect l="T9" t="T10" r="T11" b="T12"/>
            <a:pathLst>
              <a:path w="28" h="41">
                <a:moveTo>
                  <a:pt x="28" y="41"/>
                </a:moveTo>
                <a:lnTo>
                  <a:pt x="7"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0" name="Freeform 56"/>
          <p:cNvSpPr>
            <a:spLocks/>
          </p:cNvSpPr>
          <p:nvPr/>
        </p:nvSpPr>
        <p:spPr bwMode="auto">
          <a:xfrm>
            <a:off x="10225087" y="5024439"/>
            <a:ext cx="65088" cy="53975"/>
          </a:xfrm>
          <a:custGeom>
            <a:avLst/>
            <a:gdLst>
              <a:gd name="T0" fmla="*/ 65088 w 41"/>
              <a:gd name="T1" fmla="*/ 53975 h 34"/>
              <a:gd name="T2" fmla="*/ 44450 w 41"/>
              <a:gd name="T3" fmla="*/ 22225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28"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1" name="Freeform 57"/>
          <p:cNvSpPr>
            <a:spLocks/>
          </p:cNvSpPr>
          <p:nvPr/>
        </p:nvSpPr>
        <p:spPr bwMode="auto">
          <a:xfrm>
            <a:off x="10104438" y="5035550"/>
            <a:ext cx="66675" cy="65088"/>
          </a:xfrm>
          <a:custGeom>
            <a:avLst/>
            <a:gdLst>
              <a:gd name="T0" fmla="*/ 66675 w 42"/>
              <a:gd name="T1" fmla="*/ 0 h 41"/>
              <a:gd name="T2" fmla="*/ 44450 w 42"/>
              <a:gd name="T3" fmla="*/ 11113 h 41"/>
              <a:gd name="T4" fmla="*/ 0 w 42"/>
              <a:gd name="T5" fmla="*/ 65088 h 41"/>
              <a:gd name="T6" fmla="*/ 0 60000 65536"/>
              <a:gd name="T7" fmla="*/ 0 60000 65536"/>
              <a:gd name="T8" fmla="*/ 0 60000 65536"/>
              <a:gd name="T9" fmla="*/ 0 w 42"/>
              <a:gd name="T10" fmla="*/ 0 h 41"/>
              <a:gd name="T11" fmla="*/ 42 w 42"/>
              <a:gd name="T12" fmla="*/ 41 h 41"/>
            </a:gdLst>
            <a:ahLst/>
            <a:cxnLst>
              <a:cxn ang="T6">
                <a:pos x="T0" y="T1"/>
              </a:cxn>
              <a:cxn ang="T7">
                <a:pos x="T2" y="T3"/>
              </a:cxn>
              <a:cxn ang="T8">
                <a:pos x="T4" y="T5"/>
              </a:cxn>
            </a:cxnLst>
            <a:rect l="T9" t="T10" r="T11" b="T12"/>
            <a:pathLst>
              <a:path w="42" h="41">
                <a:moveTo>
                  <a:pt x="42" y="0"/>
                </a:moveTo>
                <a:lnTo>
                  <a:pt x="28" y="7"/>
                </a:lnTo>
                <a:lnTo>
                  <a:pt x="0"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2" name="Line 58"/>
          <p:cNvSpPr>
            <a:spLocks noChangeShapeType="1"/>
          </p:cNvSpPr>
          <p:nvPr/>
        </p:nvSpPr>
        <p:spPr bwMode="auto">
          <a:xfrm flipH="1">
            <a:off x="10028237" y="5156200"/>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3" name="Freeform 59"/>
          <p:cNvSpPr>
            <a:spLocks/>
          </p:cNvSpPr>
          <p:nvPr/>
        </p:nvSpPr>
        <p:spPr bwMode="auto">
          <a:xfrm>
            <a:off x="9985375" y="5286376"/>
            <a:ext cx="11112" cy="87313"/>
          </a:xfrm>
          <a:custGeom>
            <a:avLst/>
            <a:gdLst>
              <a:gd name="T0" fmla="*/ 11112 w 7"/>
              <a:gd name="T1" fmla="*/ 0 h 55"/>
              <a:gd name="T2" fmla="*/ 0 w 7"/>
              <a:gd name="T3" fmla="*/ 33338 h 55"/>
              <a:gd name="T4" fmla="*/ 0 w 7"/>
              <a:gd name="T5" fmla="*/ 87313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7" y="0"/>
                </a:moveTo>
                <a:lnTo>
                  <a:pt x="0" y="2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4" name="Line 60"/>
          <p:cNvSpPr>
            <a:spLocks noChangeShapeType="1"/>
          </p:cNvSpPr>
          <p:nvPr/>
        </p:nvSpPr>
        <p:spPr bwMode="auto">
          <a:xfrm>
            <a:off x="10509251" y="5822951"/>
            <a:ext cx="1587"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5" name="Freeform 61"/>
          <p:cNvSpPr>
            <a:spLocks/>
          </p:cNvSpPr>
          <p:nvPr/>
        </p:nvSpPr>
        <p:spPr bwMode="auto">
          <a:xfrm>
            <a:off x="10520363" y="5975350"/>
            <a:ext cx="55563" cy="65088"/>
          </a:xfrm>
          <a:custGeom>
            <a:avLst/>
            <a:gdLst>
              <a:gd name="T0" fmla="*/ 0 w 35"/>
              <a:gd name="T1" fmla="*/ 0 h 41"/>
              <a:gd name="T2" fmla="*/ 11113 w 35"/>
              <a:gd name="T3" fmla="*/ 33338 h 41"/>
              <a:gd name="T4" fmla="*/ 44450 w 35"/>
              <a:gd name="T5" fmla="*/ 65088 h 41"/>
              <a:gd name="T6" fmla="*/ 55563 w 35"/>
              <a:gd name="T7" fmla="*/ 65088 h 41"/>
              <a:gd name="T8" fmla="*/ 0 60000 65536"/>
              <a:gd name="T9" fmla="*/ 0 60000 65536"/>
              <a:gd name="T10" fmla="*/ 0 60000 65536"/>
              <a:gd name="T11" fmla="*/ 0 60000 65536"/>
              <a:gd name="T12" fmla="*/ 0 w 35"/>
              <a:gd name="T13" fmla="*/ 0 h 41"/>
              <a:gd name="T14" fmla="*/ 35 w 35"/>
              <a:gd name="T15" fmla="*/ 41 h 41"/>
            </a:gdLst>
            <a:ahLst/>
            <a:cxnLst>
              <a:cxn ang="T8">
                <a:pos x="T0" y="T1"/>
              </a:cxn>
              <a:cxn ang="T9">
                <a:pos x="T2" y="T3"/>
              </a:cxn>
              <a:cxn ang="T10">
                <a:pos x="T4" y="T5"/>
              </a:cxn>
              <a:cxn ang="T11">
                <a:pos x="T6" y="T7"/>
              </a:cxn>
            </a:cxnLst>
            <a:rect l="T12" t="T13" r="T14" b="T15"/>
            <a:pathLst>
              <a:path w="35" h="41">
                <a:moveTo>
                  <a:pt x="0" y="0"/>
                </a:moveTo>
                <a:lnTo>
                  <a:pt x="7" y="21"/>
                </a:lnTo>
                <a:lnTo>
                  <a:pt x="28" y="41"/>
                </a:lnTo>
                <a:lnTo>
                  <a:pt x="35"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6" name="Freeform 62"/>
          <p:cNvSpPr>
            <a:spLocks/>
          </p:cNvSpPr>
          <p:nvPr/>
        </p:nvSpPr>
        <p:spPr bwMode="auto">
          <a:xfrm>
            <a:off x="10641013" y="6051551"/>
            <a:ext cx="87313" cy="11113"/>
          </a:xfrm>
          <a:custGeom>
            <a:avLst/>
            <a:gdLst>
              <a:gd name="T0" fmla="*/ 0 w 55"/>
              <a:gd name="T1" fmla="*/ 0 h 7"/>
              <a:gd name="T2" fmla="*/ 53975 w 55"/>
              <a:gd name="T3" fmla="*/ 11113 h 7"/>
              <a:gd name="T4" fmla="*/ 87313 w 55"/>
              <a:gd name="T5" fmla="*/ 11113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34" y="7"/>
                </a:lnTo>
                <a:lnTo>
                  <a:pt x="55" y="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7" name="Line 63"/>
          <p:cNvSpPr>
            <a:spLocks noChangeShapeType="1"/>
          </p:cNvSpPr>
          <p:nvPr/>
        </p:nvSpPr>
        <p:spPr bwMode="auto">
          <a:xfrm>
            <a:off x="10793413" y="6062664"/>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8" name="Freeform 64"/>
          <p:cNvSpPr>
            <a:spLocks/>
          </p:cNvSpPr>
          <p:nvPr/>
        </p:nvSpPr>
        <p:spPr bwMode="auto">
          <a:xfrm>
            <a:off x="10947400" y="6062663"/>
            <a:ext cx="87312" cy="11112"/>
          </a:xfrm>
          <a:custGeom>
            <a:avLst/>
            <a:gdLst>
              <a:gd name="T0" fmla="*/ 0 w 55"/>
              <a:gd name="T1" fmla="*/ 0 h 7"/>
              <a:gd name="T2" fmla="*/ 0 w 55"/>
              <a:gd name="T3" fmla="*/ 11112 h 7"/>
              <a:gd name="T4" fmla="*/ 87312 w 55"/>
              <a:gd name="T5" fmla="*/ 0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0" y="7"/>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9" name="Line 65"/>
          <p:cNvSpPr>
            <a:spLocks noChangeShapeType="1"/>
          </p:cNvSpPr>
          <p:nvPr/>
        </p:nvSpPr>
        <p:spPr bwMode="auto">
          <a:xfrm>
            <a:off x="11099800" y="6062664"/>
            <a:ext cx="87312"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0" name="Line 66"/>
          <p:cNvSpPr>
            <a:spLocks noChangeShapeType="1"/>
          </p:cNvSpPr>
          <p:nvPr/>
        </p:nvSpPr>
        <p:spPr bwMode="auto">
          <a:xfrm flipV="1">
            <a:off x="11253788" y="6040438"/>
            <a:ext cx="87313" cy="111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1" name="Freeform 67"/>
          <p:cNvSpPr>
            <a:spLocks/>
          </p:cNvSpPr>
          <p:nvPr/>
        </p:nvSpPr>
        <p:spPr bwMode="auto">
          <a:xfrm>
            <a:off x="11383963" y="5921375"/>
            <a:ext cx="22225" cy="76200"/>
          </a:xfrm>
          <a:custGeom>
            <a:avLst/>
            <a:gdLst>
              <a:gd name="T0" fmla="*/ 0 w 14"/>
              <a:gd name="T1" fmla="*/ 76200 h 48"/>
              <a:gd name="T2" fmla="*/ 11113 w 14"/>
              <a:gd name="T3" fmla="*/ 53975 h 48"/>
              <a:gd name="T4" fmla="*/ 22225 w 14"/>
              <a:gd name="T5" fmla="*/ 0 h 48"/>
              <a:gd name="T6" fmla="*/ 0 60000 65536"/>
              <a:gd name="T7" fmla="*/ 0 60000 65536"/>
              <a:gd name="T8" fmla="*/ 0 60000 65536"/>
              <a:gd name="T9" fmla="*/ 0 w 14"/>
              <a:gd name="T10" fmla="*/ 0 h 48"/>
              <a:gd name="T11" fmla="*/ 14 w 14"/>
              <a:gd name="T12" fmla="*/ 48 h 48"/>
            </a:gdLst>
            <a:ahLst/>
            <a:cxnLst>
              <a:cxn ang="T6">
                <a:pos x="T0" y="T1"/>
              </a:cxn>
              <a:cxn ang="T7">
                <a:pos x="T2" y="T3"/>
              </a:cxn>
              <a:cxn ang="T8">
                <a:pos x="T4" y="T5"/>
              </a:cxn>
            </a:cxnLst>
            <a:rect l="T9" t="T10" r="T11" b="T12"/>
            <a:pathLst>
              <a:path w="14" h="48">
                <a:moveTo>
                  <a:pt x="0" y="48"/>
                </a:moveTo>
                <a:lnTo>
                  <a:pt x="7" y="34"/>
                </a:lnTo>
                <a:lnTo>
                  <a:pt x="1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2" name="Line 68"/>
          <p:cNvSpPr>
            <a:spLocks noChangeShapeType="1"/>
          </p:cNvSpPr>
          <p:nvPr/>
        </p:nvSpPr>
        <p:spPr bwMode="auto">
          <a:xfrm flipV="1">
            <a:off x="11428412" y="57673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3" name="Freeform 69"/>
          <p:cNvSpPr>
            <a:spLocks/>
          </p:cNvSpPr>
          <p:nvPr/>
        </p:nvSpPr>
        <p:spPr bwMode="auto">
          <a:xfrm>
            <a:off x="11406188" y="5614988"/>
            <a:ext cx="22225" cy="87312"/>
          </a:xfrm>
          <a:custGeom>
            <a:avLst/>
            <a:gdLst>
              <a:gd name="T0" fmla="*/ 22225 w 14"/>
              <a:gd name="T1" fmla="*/ 87312 h 55"/>
              <a:gd name="T2" fmla="*/ 11113 w 14"/>
              <a:gd name="T3" fmla="*/ 0 h 55"/>
              <a:gd name="T4" fmla="*/ 0 w 14"/>
              <a:gd name="T5" fmla="*/ 0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55"/>
                </a:moveTo>
                <a:lnTo>
                  <a:pt x="7"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4" name="Line 70"/>
          <p:cNvSpPr>
            <a:spLocks noChangeShapeType="1"/>
          </p:cNvSpPr>
          <p:nvPr/>
        </p:nvSpPr>
        <p:spPr bwMode="auto">
          <a:xfrm flipH="1" flipV="1">
            <a:off x="11329988" y="5483225"/>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5" name="Line 71"/>
          <p:cNvSpPr>
            <a:spLocks noChangeShapeType="1"/>
          </p:cNvSpPr>
          <p:nvPr/>
        </p:nvSpPr>
        <p:spPr bwMode="auto">
          <a:xfrm flipH="1" flipV="1">
            <a:off x="11253788" y="5353050"/>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6" name="Freeform 72"/>
          <p:cNvSpPr>
            <a:spLocks/>
          </p:cNvSpPr>
          <p:nvPr/>
        </p:nvSpPr>
        <p:spPr bwMode="auto">
          <a:xfrm>
            <a:off x="11164887" y="5221288"/>
            <a:ext cx="44450" cy="76200"/>
          </a:xfrm>
          <a:custGeom>
            <a:avLst/>
            <a:gdLst>
              <a:gd name="T0" fmla="*/ 44450 w 28"/>
              <a:gd name="T1" fmla="*/ 76200 h 48"/>
              <a:gd name="T2" fmla="*/ 33338 w 28"/>
              <a:gd name="T3" fmla="*/ 53975 h 48"/>
              <a:gd name="T4" fmla="*/ 0 w 28"/>
              <a:gd name="T5" fmla="*/ 0 h 48"/>
              <a:gd name="T6" fmla="*/ 0 60000 65536"/>
              <a:gd name="T7" fmla="*/ 0 60000 65536"/>
              <a:gd name="T8" fmla="*/ 0 60000 65536"/>
              <a:gd name="T9" fmla="*/ 0 w 28"/>
              <a:gd name="T10" fmla="*/ 0 h 48"/>
              <a:gd name="T11" fmla="*/ 28 w 28"/>
              <a:gd name="T12" fmla="*/ 48 h 48"/>
            </a:gdLst>
            <a:ahLst/>
            <a:cxnLst>
              <a:cxn ang="T6">
                <a:pos x="T0" y="T1"/>
              </a:cxn>
              <a:cxn ang="T7">
                <a:pos x="T2" y="T3"/>
              </a:cxn>
              <a:cxn ang="T8">
                <a:pos x="T4" y="T5"/>
              </a:cxn>
            </a:cxnLst>
            <a:rect l="T9" t="T10" r="T11" b="T12"/>
            <a:pathLst>
              <a:path w="28" h="48">
                <a:moveTo>
                  <a:pt x="28" y="48"/>
                </a:moveTo>
                <a:lnTo>
                  <a:pt x="21"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7" name="Line 73"/>
          <p:cNvSpPr>
            <a:spLocks noChangeShapeType="1"/>
          </p:cNvSpPr>
          <p:nvPr/>
        </p:nvSpPr>
        <p:spPr bwMode="auto">
          <a:xfrm flipH="1" flipV="1">
            <a:off x="11068051" y="5100639"/>
            <a:ext cx="53975" cy="650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8" name="Freeform 74"/>
          <p:cNvSpPr>
            <a:spLocks/>
          </p:cNvSpPr>
          <p:nvPr/>
        </p:nvSpPr>
        <p:spPr bwMode="auto">
          <a:xfrm>
            <a:off x="10947400" y="5013325"/>
            <a:ext cx="76200" cy="44450"/>
          </a:xfrm>
          <a:custGeom>
            <a:avLst/>
            <a:gdLst>
              <a:gd name="T0" fmla="*/ 76200 w 48"/>
              <a:gd name="T1" fmla="*/ 44450 h 28"/>
              <a:gd name="T2" fmla="*/ 31750 w 48"/>
              <a:gd name="T3" fmla="*/ 11113 h 28"/>
              <a:gd name="T4" fmla="*/ 0 w 48"/>
              <a:gd name="T5" fmla="*/ 0 h 28"/>
              <a:gd name="T6" fmla="*/ 0 60000 65536"/>
              <a:gd name="T7" fmla="*/ 0 60000 65536"/>
              <a:gd name="T8" fmla="*/ 0 60000 65536"/>
              <a:gd name="T9" fmla="*/ 0 w 48"/>
              <a:gd name="T10" fmla="*/ 0 h 28"/>
              <a:gd name="T11" fmla="*/ 48 w 48"/>
              <a:gd name="T12" fmla="*/ 28 h 28"/>
            </a:gdLst>
            <a:ahLst/>
            <a:cxnLst>
              <a:cxn ang="T6">
                <a:pos x="T0" y="T1"/>
              </a:cxn>
              <a:cxn ang="T7">
                <a:pos x="T2" y="T3"/>
              </a:cxn>
              <a:cxn ang="T8">
                <a:pos x="T4" y="T5"/>
              </a:cxn>
            </a:cxnLst>
            <a:rect l="T9" t="T10" r="T11" b="T12"/>
            <a:pathLst>
              <a:path w="48" h="28">
                <a:moveTo>
                  <a:pt x="48" y="28"/>
                </a:moveTo>
                <a:lnTo>
                  <a:pt x="20" y="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9" name="Freeform 75"/>
          <p:cNvSpPr>
            <a:spLocks/>
          </p:cNvSpPr>
          <p:nvPr/>
        </p:nvSpPr>
        <p:spPr bwMode="auto">
          <a:xfrm>
            <a:off x="10815637" y="5024439"/>
            <a:ext cx="65088" cy="53975"/>
          </a:xfrm>
          <a:custGeom>
            <a:avLst/>
            <a:gdLst>
              <a:gd name="T0" fmla="*/ 65088 w 41"/>
              <a:gd name="T1" fmla="*/ 0 h 34"/>
              <a:gd name="T2" fmla="*/ 55563 w 41"/>
              <a:gd name="T3" fmla="*/ 0 h 34"/>
              <a:gd name="T4" fmla="*/ 0 w 41"/>
              <a:gd name="T5" fmla="*/ 53975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0"/>
                </a:moveTo>
                <a:lnTo>
                  <a:pt x="35" y="0"/>
                </a:lnTo>
                <a:lnTo>
                  <a:pt x="0"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0" name="Line 76"/>
          <p:cNvSpPr>
            <a:spLocks noChangeShapeType="1"/>
          </p:cNvSpPr>
          <p:nvPr/>
        </p:nvSpPr>
        <p:spPr bwMode="auto">
          <a:xfrm flipH="1">
            <a:off x="10728325" y="5133975"/>
            <a:ext cx="44450" cy="650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1" name="Freeform 77"/>
          <p:cNvSpPr>
            <a:spLocks/>
          </p:cNvSpPr>
          <p:nvPr/>
        </p:nvSpPr>
        <p:spPr bwMode="auto">
          <a:xfrm>
            <a:off x="10641013" y="5254625"/>
            <a:ext cx="42863" cy="76200"/>
          </a:xfrm>
          <a:custGeom>
            <a:avLst/>
            <a:gdLst>
              <a:gd name="T0" fmla="*/ 42863 w 27"/>
              <a:gd name="T1" fmla="*/ 0 h 48"/>
              <a:gd name="T2" fmla="*/ 33338 w 27"/>
              <a:gd name="T3" fmla="*/ 20637 h 48"/>
              <a:gd name="T4" fmla="*/ 0 w 27"/>
              <a:gd name="T5" fmla="*/ 76200 h 48"/>
              <a:gd name="T6" fmla="*/ 0 60000 65536"/>
              <a:gd name="T7" fmla="*/ 0 60000 65536"/>
              <a:gd name="T8" fmla="*/ 0 60000 65536"/>
              <a:gd name="T9" fmla="*/ 0 w 27"/>
              <a:gd name="T10" fmla="*/ 0 h 48"/>
              <a:gd name="T11" fmla="*/ 27 w 27"/>
              <a:gd name="T12" fmla="*/ 48 h 48"/>
            </a:gdLst>
            <a:ahLst/>
            <a:cxnLst>
              <a:cxn ang="T6">
                <a:pos x="T0" y="T1"/>
              </a:cxn>
              <a:cxn ang="T7">
                <a:pos x="T2" y="T3"/>
              </a:cxn>
              <a:cxn ang="T8">
                <a:pos x="T4" y="T5"/>
              </a:cxn>
            </a:cxnLst>
            <a:rect l="T9" t="T10" r="T11" b="T12"/>
            <a:pathLst>
              <a:path w="27" h="48">
                <a:moveTo>
                  <a:pt x="27" y="0"/>
                </a:moveTo>
                <a:lnTo>
                  <a:pt x="21" y="13"/>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2" name="Line 78"/>
          <p:cNvSpPr>
            <a:spLocks noChangeShapeType="1"/>
          </p:cNvSpPr>
          <p:nvPr/>
        </p:nvSpPr>
        <p:spPr bwMode="auto">
          <a:xfrm flipH="1">
            <a:off x="10553701" y="5384800"/>
            <a:ext cx="53975"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3" name="Freeform 79"/>
          <p:cNvSpPr>
            <a:spLocks/>
          </p:cNvSpPr>
          <p:nvPr/>
        </p:nvSpPr>
        <p:spPr bwMode="auto">
          <a:xfrm>
            <a:off x="10509251" y="5516563"/>
            <a:ext cx="22225" cy="87312"/>
          </a:xfrm>
          <a:custGeom>
            <a:avLst/>
            <a:gdLst>
              <a:gd name="T0" fmla="*/ 22225 w 14"/>
              <a:gd name="T1" fmla="*/ 0 h 55"/>
              <a:gd name="T2" fmla="*/ 0 w 14"/>
              <a:gd name="T3" fmla="*/ 65087 h 55"/>
              <a:gd name="T4" fmla="*/ 0 w 14"/>
              <a:gd name="T5" fmla="*/ 87312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0"/>
                </a:moveTo>
                <a:lnTo>
                  <a:pt x="0" y="4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4" name="Line 80"/>
          <p:cNvSpPr>
            <a:spLocks noChangeShapeType="1"/>
          </p:cNvSpPr>
          <p:nvPr/>
        </p:nvSpPr>
        <p:spPr bwMode="auto">
          <a:xfrm>
            <a:off x="10509251" y="5668963"/>
            <a:ext cx="1587"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5" name="Freeform 81"/>
          <p:cNvSpPr>
            <a:spLocks/>
          </p:cNvSpPr>
          <p:nvPr/>
        </p:nvSpPr>
        <p:spPr bwMode="auto">
          <a:xfrm>
            <a:off x="10213976" y="53308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6" name="Freeform 82"/>
          <p:cNvSpPr>
            <a:spLocks/>
          </p:cNvSpPr>
          <p:nvPr/>
        </p:nvSpPr>
        <p:spPr bwMode="auto">
          <a:xfrm>
            <a:off x="10455275" y="4838701"/>
            <a:ext cx="31750" cy="22225"/>
          </a:xfrm>
          <a:custGeom>
            <a:avLst/>
            <a:gdLst>
              <a:gd name="T0" fmla="*/ 0 w 20"/>
              <a:gd name="T1" fmla="*/ 11113 h 14"/>
              <a:gd name="T2" fmla="*/ 11112 w 20"/>
              <a:gd name="T3" fmla="*/ 0 h 14"/>
              <a:gd name="T4" fmla="*/ 31750 w 20"/>
              <a:gd name="T5" fmla="*/ 11113 h 14"/>
              <a:gd name="T6" fmla="*/ 22225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7" name="Freeform 83"/>
          <p:cNvSpPr>
            <a:spLocks/>
          </p:cNvSpPr>
          <p:nvPr/>
        </p:nvSpPr>
        <p:spPr bwMode="auto">
          <a:xfrm>
            <a:off x="10213976" y="4849814"/>
            <a:ext cx="263525" cy="492125"/>
          </a:xfrm>
          <a:custGeom>
            <a:avLst/>
            <a:gdLst>
              <a:gd name="T0" fmla="*/ 0 w 166"/>
              <a:gd name="T1" fmla="*/ 481013 h 310"/>
              <a:gd name="T2" fmla="*/ 22225 w 166"/>
              <a:gd name="T3" fmla="*/ 492125 h 310"/>
              <a:gd name="T4" fmla="*/ 263525 w 166"/>
              <a:gd name="T5" fmla="*/ 11112 h 310"/>
              <a:gd name="T6" fmla="*/ 241300 w 166"/>
              <a:gd name="T7" fmla="*/ 0 h 310"/>
              <a:gd name="T8" fmla="*/ 0 w 166"/>
              <a:gd name="T9" fmla="*/ 481013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0" y="303"/>
                </a:moveTo>
                <a:lnTo>
                  <a:pt x="14" y="310"/>
                </a:lnTo>
                <a:lnTo>
                  <a:pt x="166" y="7"/>
                </a:lnTo>
                <a:lnTo>
                  <a:pt x="152"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8" name="Freeform 84"/>
          <p:cNvSpPr>
            <a:spLocks/>
          </p:cNvSpPr>
          <p:nvPr/>
        </p:nvSpPr>
        <p:spPr bwMode="auto">
          <a:xfrm>
            <a:off x="10455275" y="4816475"/>
            <a:ext cx="31750" cy="33338"/>
          </a:xfrm>
          <a:custGeom>
            <a:avLst/>
            <a:gdLst>
              <a:gd name="T0" fmla="*/ 0 w 20"/>
              <a:gd name="T1" fmla="*/ 33338 h 21"/>
              <a:gd name="T2" fmla="*/ 22225 w 20"/>
              <a:gd name="T3" fmla="*/ 33338 h 21"/>
              <a:gd name="T4" fmla="*/ 31750 w 20"/>
              <a:gd name="T5" fmla="*/ 11113 h 21"/>
              <a:gd name="T6" fmla="*/ 22225 w 20"/>
              <a:gd name="T7" fmla="*/ 0 h 21"/>
              <a:gd name="T8" fmla="*/ 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21"/>
                </a:moveTo>
                <a:lnTo>
                  <a:pt x="14" y="21"/>
                </a:lnTo>
                <a:lnTo>
                  <a:pt x="20" y="7"/>
                </a:lnTo>
                <a:lnTo>
                  <a:pt x="14" y="0"/>
                </a:lnTo>
                <a:lnTo>
                  <a:pt x="0"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9" name="Freeform 85"/>
          <p:cNvSpPr>
            <a:spLocks/>
          </p:cNvSpPr>
          <p:nvPr/>
        </p:nvSpPr>
        <p:spPr bwMode="auto">
          <a:xfrm>
            <a:off x="9732962" y="4368801"/>
            <a:ext cx="33338" cy="42863"/>
          </a:xfrm>
          <a:custGeom>
            <a:avLst/>
            <a:gdLst>
              <a:gd name="T0" fmla="*/ 11113 w 21"/>
              <a:gd name="T1" fmla="*/ 42863 h 27"/>
              <a:gd name="T2" fmla="*/ 0 w 21"/>
              <a:gd name="T3" fmla="*/ 31750 h 27"/>
              <a:gd name="T4" fmla="*/ 22225 w 21"/>
              <a:gd name="T5" fmla="*/ 0 h 27"/>
              <a:gd name="T6" fmla="*/ 33338 w 21"/>
              <a:gd name="T7" fmla="*/ 11113 h 27"/>
              <a:gd name="T8" fmla="*/ 11113 w 21"/>
              <a:gd name="T9" fmla="*/ 42863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7" y="27"/>
                </a:moveTo>
                <a:lnTo>
                  <a:pt x="0" y="20"/>
                </a:lnTo>
                <a:lnTo>
                  <a:pt x="14" y="0"/>
                </a:lnTo>
                <a:lnTo>
                  <a:pt x="21" y="7"/>
                </a:lnTo>
                <a:lnTo>
                  <a:pt x="7" y="2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0" name="Freeform 86"/>
          <p:cNvSpPr>
            <a:spLocks/>
          </p:cNvSpPr>
          <p:nvPr/>
        </p:nvSpPr>
        <p:spPr bwMode="auto">
          <a:xfrm>
            <a:off x="9744076" y="4379913"/>
            <a:ext cx="733425" cy="469900"/>
          </a:xfrm>
          <a:custGeom>
            <a:avLst/>
            <a:gdLst>
              <a:gd name="T0" fmla="*/ 711200 w 462"/>
              <a:gd name="T1" fmla="*/ 469900 h 296"/>
              <a:gd name="T2" fmla="*/ 733425 w 462"/>
              <a:gd name="T3" fmla="*/ 436563 h 296"/>
              <a:gd name="T4" fmla="*/ 22225 w 462"/>
              <a:gd name="T5" fmla="*/ 0 h 296"/>
              <a:gd name="T6" fmla="*/ 0 w 462"/>
              <a:gd name="T7" fmla="*/ 31750 h 296"/>
              <a:gd name="T8" fmla="*/ 711200 w 462"/>
              <a:gd name="T9" fmla="*/ 469900 h 296"/>
              <a:gd name="T10" fmla="*/ 0 60000 65536"/>
              <a:gd name="T11" fmla="*/ 0 60000 65536"/>
              <a:gd name="T12" fmla="*/ 0 60000 65536"/>
              <a:gd name="T13" fmla="*/ 0 60000 65536"/>
              <a:gd name="T14" fmla="*/ 0 60000 65536"/>
              <a:gd name="T15" fmla="*/ 0 w 462"/>
              <a:gd name="T16" fmla="*/ 0 h 296"/>
              <a:gd name="T17" fmla="*/ 462 w 462"/>
              <a:gd name="T18" fmla="*/ 296 h 296"/>
            </a:gdLst>
            <a:ahLst/>
            <a:cxnLst>
              <a:cxn ang="T10">
                <a:pos x="T0" y="T1"/>
              </a:cxn>
              <a:cxn ang="T11">
                <a:pos x="T2" y="T3"/>
              </a:cxn>
              <a:cxn ang="T12">
                <a:pos x="T4" y="T5"/>
              </a:cxn>
              <a:cxn ang="T13">
                <a:pos x="T6" y="T7"/>
              </a:cxn>
              <a:cxn ang="T14">
                <a:pos x="T8" y="T9"/>
              </a:cxn>
            </a:cxnLst>
            <a:rect l="T15" t="T16" r="T17" b="T18"/>
            <a:pathLst>
              <a:path w="462" h="296">
                <a:moveTo>
                  <a:pt x="448" y="296"/>
                </a:moveTo>
                <a:lnTo>
                  <a:pt x="462" y="275"/>
                </a:lnTo>
                <a:lnTo>
                  <a:pt x="14" y="0"/>
                </a:lnTo>
                <a:lnTo>
                  <a:pt x="0" y="20"/>
                </a:lnTo>
                <a:lnTo>
                  <a:pt x="448" y="29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1" name="Freeform 87"/>
          <p:cNvSpPr>
            <a:spLocks/>
          </p:cNvSpPr>
          <p:nvPr/>
        </p:nvSpPr>
        <p:spPr bwMode="auto">
          <a:xfrm>
            <a:off x="10444163" y="4838701"/>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2" name="Freeform 88"/>
          <p:cNvSpPr>
            <a:spLocks/>
          </p:cNvSpPr>
          <p:nvPr/>
        </p:nvSpPr>
        <p:spPr bwMode="auto">
          <a:xfrm>
            <a:off x="10925176" y="5319714"/>
            <a:ext cx="33337" cy="33337"/>
          </a:xfrm>
          <a:custGeom>
            <a:avLst/>
            <a:gdLst>
              <a:gd name="T0" fmla="*/ 22225 w 21"/>
              <a:gd name="T1" fmla="*/ 0 h 21"/>
              <a:gd name="T2" fmla="*/ 33337 w 21"/>
              <a:gd name="T3" fmla="*/ 11112 h 21"/>
              <a:gd name="T4" fmla="*/ 11112 w 21"/>
              <a:gd name="T5" fmla="*/ 33337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3" name="Freeform 89"/>
          <p:cNvSpPr>
            <a:spLocks/>
          </p:cNvSpPr>
          <p:nvPr/>
        </p:nvSpPr>
        <p:spPr bwMode="auto">
          <a:xfrm>
            <a:off x="10444162" y="4838700"/>
            <a:ext cx="503238" cy="503238"/>
          </a:xfrm>
          <a:custGeom>
            <a:avLst/>
            <a:gdLst>
              <a:gd name="T0" fmla="*/ 22225 w 317"/>
              <a:gd name="T1" fmla="*/ 0 h 317"/>
              <a:gd name="T2" fmla="*/ 0 w 317"/>
              <a:gd name="T3" fmla="*/ 22225 h 317"/>
              <a:gd name="T4" fmla="*/ 481013 w 317"/>
              <a:gd name="T5" fmla="*/ 503238 h 317"/>
              <a:gd name="T6" fmla="*/ 503238 w 317"/>
              <a:gd name="T7" fmla="*/ 481013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4" name="Freeform 90"/>
          <p:cNvSpPr>
            <a:spLocks/>
          </p:cNvSpPr>
          <p:nvPr/>
        </p:nvSpPr>
        <p:spPr bwMode="auto">
          <a:xfrm>
            <a:off x="10683876" y="5811839"/>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5" name="Freeform 91"/>
          <p:cNvSpPr>
            <a:spLocks/>
          </p:cNvSpPr>
          <p:nvPr/>
        </p:nvSpPr>
        <p:spPr bwMode="auto">
          <a:xfrm>
            <a:off x="10925176" y="5373689"/>
            <a:ext cx="33337" cy="22225"/>
          </a:xfrm>
          <a:custGeom>
            <a:avLst/>
            <a:gdLst>
              <a:gd name="T0" fmla="*/ 0 w 21"/>
              <a:gd name="T1" fmla="*/ 11113 h 14"/>
              <a:gd name="T2" fmla="*/ 11112 w 21"/>
              <a:gd name="T3" fmla="*/ 0 h 14"/>
              <a:gd name="T4" fmla="*/ 33337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6" name="Freeform 92"/>
          <p:cNvSpPr>
            <a:spLocks/>
          </p:cNvSpPr>
          <p:nvPr/>
        </p:nvSpPr>
        <p:spPr bwMode="auto">
          <a:xfrm>
            <a:off x="10683876" y="5384800"/>
            <a:ext cx="263525" cy="438150"/>
          </a:xfrm>
          <a:custGeom>
            <a:avLst/>
            <a:gdLst>
              <a:gd name="T0" fmla="*/ 0 w 166"/>
              <a:gd name="T1" fmla="*/ 427038 h 276"/>
              <a:gd name="T2" fmla="*/ 22225 w 166"/>
              <a:gd name="T3" fmla="*/ 438150 h 276"/>
              <a:gd name="T4" fmla="*/ 263525 w 166"/>
              <a:gd name="T5" fmla="*/ 11112 h 276"/>
              <a:gd name="T6" fmla="*/ 241300 w 166"/>
              <a:gd name="T7" fmla="*/ 0 h 276"/>
              <a:gd name="T8" fmla="*/ 0 w 166"/>
              <a:gd name="T9" fmla="*/ 427038 h 276"/>
              <a:gd name="T10" fmla="*/ 0 60000 65536"/>
              <a:gd name="T11" fmla="*/ 0 60000 65536"/>
              <a:gd name="T12" fmla="*/ 0 60000 65536"/>
              <a:gd name="T13" fmla="*/ 0 60000 65536"/>
              <a:gd name="T14" fmla="*/ 0 60000 65536"/>
              <a:gd name="T15" fmla="*/ 0 w 166"/>
              <a:gd name="T16" fmla="*/ 0 h 276"/>
              <a:gd name="T17" fmla="*/ 166 w 166"/>
              <a:gd name="T18" fmla="*/ 276 h 276"/>
            </a:gdLst>
            <a:ahLst/>
            <a:cxnLst>
              <a:cxn ang="T10">
                <a:pos x="T0" y="T1"/>
              </a:cxn>
              <a:cxn ang="T11">
                <a:pos x="T2" y="T3"/>
              </a:cxn>
              <a:cxn ang="T12">
                <a:pos x="T4" y="T5"/>
              </a:cxn>
              <a:cxn ang="T13">
                <a:pos x="T6" y="T7"/>
              </a:cxn>
              <a:cxn ang="T14">
                <a:pos x="T8" y="T9"/>
              </a:cxn>
            </a:cxnLst>
            <a:rect l="T15" t="T16" r="T17" b="T18"/>
            <a:pathLst>
              <a:path w="166" h="276">
                <a:moveTo>
                  <a:pt x="0" y="269"/>
                </a:moveTo>
                <a:lnTo>
                  <a:pt x="14" y="276"/>
                </a:lnTo>
                <a:lnTo>
                  <a:pt x="166" y="7"/>
                </a:lnTo>
                <a:lnTo>
                  <a:pt x="152" y="0"/>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7" name="Freeform 93"/>
          <p:cNvSpPr>
            <a:spLocks/>
          </p:cNvSpPr>
          <p:nvPr/>
        </p:nvSpPr>
        <p:spPr bwMode="auto">
          <a:xfrm>
            <a:off x="10925176" y="5319714"/>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8" name="Freeform 94"/>
          <p:cNvSpPr>
            <a:spLocks/>
          </p:cNvSpPr>
          <p:nvPr/>
        </p:nvSpPr>
        <p:spPr bwMode="auto">
          <a:xfrm>
            <a:off x="11220451" y="5811839"/>
            <a:ext cx="33337" cy="22225"/>
          </a:xfrm>
          <a:custGeom>
            <a:avLst/>
            <a:gdLst>
              <a:gd name="T0" fmla="*/ 22225 w 21"/>
              <a:gd name="T1" fmla="*/ 0 h 14"/>
              <a:gd name="T2" fmla="*/ 33337 w 21"/>
              <a:gd name="T3" fmla="*/ 11113 h 14"/>
              <a:gd name="T4" fmla="*/ 11112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9" name="Freeform 95"/>
          <p:cNvSpPr>
            <a:spLocks/>
          </p:cNvSpPr>
          <p:nvPr/>
        </p:nvSpPr>
        <p:spPr bwMode="auto">
          <a:xfrm>
            <a:off x="10925175" y="5330826"/>
            <a:ext cx="317500" cy="492125"/>
          </a:xfrm>
          <a:custGeom>
            <a:avLst/>
            <a:gdLst>
              <a:gd name="T0" fmla="*/ 22225 w 200"/>
              <a:gd name="T1" fmla="*/ 0 h 310"/>
              <a:gd name="T2" fmla="*/ 0 w 200"/>
              <a:gd name="T3" fmla="*/ 11112 h 310"/>
              <a:gd name="T4" fmla="*/ 295275 w 200"/>
              <a:gd name="T5" fmla="*/ 492125 h 310"/>
              <a:gd name="T6" fmla="*/ 317500 w 200"/>
              <a:gd name="T7" fmla="*/ 481013 h 310"/>
              <a:gd name="T8" fmla="*/ 22225 w 200"/>
              <a:gd name="T9" fmla="*/ 0 h 310"/>
              <a:gd name="T10" fmla="*/ 0 60000 65536"/>
              <a:gd name="T11" fmla="*/ 0 60000 65536"/>
              <a:gd name="T12" fmla="*/ 0 60000 65536"/>
              <a:gd name="T13" fmla="*/ 0 60000 65536"/>
              <a:gd name="T14" fmla="*/ 0 60000 65536"/>
              <a:gd name="T15" fmla="*/ 0 w 200"/>
              <a:gd name="T16" fmla="*/ 0 h 310"/>
              <a:gd name="T17" fmla="*/ 200 w 200"/>
              <a:gd name="T18" fmla="*/ 310 h 310"/>
            </a:gdLst>
            <a:ahLst/>
            <a:cxnLst>
              <a:cxn ang="T10">
                <a:pos x="T0" y="T1"/>
              </a:cxn>
              <a:cxn ang="T11">
                <a:pos x="T2" y="T3"/>
              </a:cxn>
              <a:cxn ang="T12">
                <a:pos x="T4" y="T5"/>
              </a:cxn>
              <a:cxn ang="T13">
                <a:pos x="T6" y="T7"/>
              </a:cxn>
              <a:cxn ang="T14">
                <a:pos x="T8" y="T9"/>
              </a:cxn>
            </a:cxnLst>
            <a:rect l="T15" t="T16" r="T17" b="T18"/>
            <a:pathLst>
              <a:path w="200" h="310">
                <a:moveTo>
                  <a:pt x="14" y="0"/>
                </a:moveTo>
                <a:lnTo>
                  <a:pt x="0" y="7"/>
                </a:lnTo>
                <a:lnTo>
                  <a:pt x="186" y="310"/>
                </a:lnTo>
                <a:lnTo>
                  <a:pt x="200"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0" name="Rectangle 96"/>
          <p:cNvSpPr>
            <a:spLocks noChangeArrowheads="1"/>
          </p:cNvSpPr>
          <p:nvPr/>
        </p:nvSpPr>
        <p:spPr bwMode="auto">
          <a:xfrm>
            <a:off x="10575925" y="5691188"/>
            <a:ext cx="2286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1" name="Rectangle 97"/>
          <p:cNvSpPr>
            <a:spLocks noChangeArrowheads="1"/>
          </p:cNvSpPr>
          <p:nvPr/>
        </p:nvSpPr>
        <p:spPr bwMode="auto">
          <a:xfrm>
            <a:off x="10575925" y="5691188"/>
            <a:ext cx="2286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2" name="Rectangle 98"/>
          <p:cNvSpPr>
            <a:spLocks noChangeArrowheads="1"/>
          </p:cNvSpPr>
          <p:nvPr/>
        </p:nvSpPr>
        <p:spPr bwMode="auto">
          <a:xfrm>
            <a:off x="11056938" y="5691188"/>
            <a:ext cx="239713"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3" name="Rectangle 99"/>
          <p:cNvSpPr>
            <a:spLocks noChangeArrowheads="1"/>
          </p:cNvSpPr>
          <p:nvPr/>
        </p:nvSpPr>
        <p:spPr bwMode="auto">
          <a:xfrm>
            <a:off x="11056938"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4" name="Oval 100"/>
          <p:cNvSpPr>
            <a:spLocks noChangeArrowheads="1"/>
          </p:cNvSpPr>
          <p:nvPr/>
        </p:nvSpPr>
        <p:spPr bwMode="auto">
          <a:xfrm>
            <a:off x="10761663" y="5145088"/>
            <a:ext cx="360363"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5" name="Oval 101"/>
          <p:cNvSpPr>
            <a:spLocks noChangeArrowheads="1"/>
          </p:cNvSpPr>
          <p:nvPr/>
        </p:nvSpPr>
        <p:spPr bwMode="auto">
          <a:xfrm>
            <a:off x="10761663"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6" name="Rectangle 102"/>
          <p:cNvSpPr>
            <a:spLocks noChangeArrowheads="1"/>
          </p:cNvSpPr>
          <p:nvPr/>
        </p:nvSpPr>
        <p:spPr bwMode="auto">
          <a:xfrm>
            <a:off x="10848975" y="52435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88</a:t>
            </a:r>
            <a:endParaRPr lang="en-US" altLang="lv-LV"/>
          </a:p>
        </p:txBody>
      </p:sp>
      <p:sp>
        <p:nvSpPr>
          <p:cNvPr id="9317" name="Freeform 103"/>
          <p:cNvSpPr>
            <a:spLocks/>
          </p:cNvSpPr>
          <p:nvPr/>
        </p:nvSpPr>
        <p:spPr bwMode="auto">
          <a:xfrm>
            <a:off x="6846887" y="4357689"/>
            <a:ext cx="33338" cy="22225"/>
          </a:xfrm>
          <a:custGeom>
            <a:avLst/>
            <a:gdLst>
              <a:gd name="T0" fmla="*/ 22225 w 21"/>
              <a:gd name="T1" fmla="*/ 22225 h 14"/>
              <a:gd name="T2" fmla="*/ 33338 w 21"/>
              <a:gd name="T3" fmla="*/ 11113 h 14"/>
              <a:gd name="T4" fmla="*/ 11113 w 21"/>
              <a:gd name="T5" fmla="*/ 0 h 14"/>
              <a:gd name="T6" fmla="*/ 0 w 21"/>
              <a:gd name="T7" fmla="*/ 11113 h 14"/>
              <a:gd name="T8" fmla="*/ 22225 w 21"/>
              <a:gd name="T9" fmla="*/ 22225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14"/>
                </a:moveTo>
                <a:lnTo>
                  <a:pt x="21" y="7"/>
                </a:lnTo>
                <a:lnTo>
                  <a:pt x="7" y="0"/>
                </a:lnTo>
                <a:lnTo>
                  <a:pt x="0" y="7"/>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8" name="Freeform 104"/>
          <p:cNvSpPr>
            <a:spLocks/>
          </p:cNvSpPr>
          <p:nvPr/>
        </p:nvSpPr>
        <p:spPr bwMode="auto">
          <a:xfrm>
            <a:off x="6672263" y="4849814"/>
            <a:ext cx="22225" cy="22225"/>
          </a:xfrm>
          <a:custGeom>
            <a:avLst/>
            <a:gdLst>
              <a:gd name="T0" fmla="*/ 22225 w 14"/>
              <a:gd name="T1" fmla="*/ 11113 h 14"/>
              <a:gd name="T2" fmla="*/ 22225 w 14"/>
              <a:gd name="T3" fmla="*/ 22225 h 14"/>
              <a:gd name="T4" fmla="*/ 0 w 14"/>
              <a:gd name="T5" fmla="*/ 11113 h 14"/>
              <a:gd name="T6" fmla="*/ 0 w 14"/>
              <a:gd name="T7" fmla="*/ 0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14"/>
                </a:lnTo>
                <a:lnTo>
                  <a:pt x="0" y="7"/>
                </a:lnTo>
                <a:lnTo>
                  <a:pt x="0"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9" name="Freeform 105"/>
          <p:cNvSpPr>
            <a:spLocks/>
          </p:cNvSpPr>
          <p:nvPr/>
        </p:nvSpPr>
        <p:spPr bwMode="auto">
          <a:xfrm>
            <a:off x="6672262" y="4368801"/>
            <a:ext cx="196850" cy="492125"/>
          </a:xfrm>
          <a:custGeom>
            <a:avLst/>
            <a:gdLst>
              <a:gd name="T0" fmla="*/ 196850 w 124"/>
              <a:gd name="T1" fmla="*/ 11112 h 310"/>
              <a:gd name="T2" fmla="*/ 174625 w 124"/>
              <a:gd name="T3" fmla="*/ 0 h 310"/>
              <a:gd name="T4" fmla="*/ 0 w 124"/>
              <a:gd name="T5" fmla="*/ 481013 h 310"/>
              <a:gd name="T6" fmla="*/ 22225 w 124"/>
              <a:gd name="T7" fmla="*/ 492125 h 310"/>
              <a:gd name="T8" fmla="*/ 196850 w 124"/>
              <a:gd name="T9" fmla="*/ 11112 h 310"/>
              <a:gd name="T10" fmla="*/ 0 60000 65536"/>
              <a:gd name="T11" fmla="*/ 0 60000 65536"/>
              <a:gd name="T12" fmla="*/ 0 60000 65536"/>
              <a:gd name="T13" fmla="*/ 0 60000 65536"/>
              <a:gd name="T14" fmla="*/ 0 60000 65536"/>
              <a:gd name="T15" fmla="*/ 0 w 124"/>
              <a:gd name="T16" fmla="*/ 0 h 310"/>
              <a:gd name="T17" fmla="*/ 124 w 124"/>
              <a:gd name="T18" fmla="*/ 310 h 310"/>
            </a:gdLst>
            <a:ahLst/>
            <a:cxnLst>
              <a:cxn ang="T10">
                <a:pos x="T0" y="T1"/>
              </a:cxn>
              <a:cxn ang="T11">
                <a:pos x="T2" y="T3"/>
              </a:cxn>
              <a:cxn ang="T12">
                <a:pos x="T4" y="T5"/>
              </a:cxn>
              <a:cxn ang="T13">
                <a:pos x="T6" y="T7"/>
              </a:cxn>
              <a:cxn ang="T14">
                <a:pos x="T8" y="T9"/>
              </a:cxn>
            </a:cxnLst>
            <a:rect l="T15" t="T16" r="T17" b="T18"/>
            <a:pathLst>
              <a:path w="124" h="310">
                <a:moveTo>
                  <a:pt x="124" y="7"/>
                </a:moveTo>
                <a:lnTo>
                  <a:pt x="110" y="0"/>
                </a:lnTo>
                <a:lnTo>
                  <a:pt x="0" y="303"/>
                </a:lnTo>
                <a:lnTo>
                  <a:pt x="14" y="310"/>
                </a:lnTo>
                <a:lnTo>
                  <a:pt x="1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0" name="Freeform 106"/>
          <p:cNvSpPr>
            <a:spLocks/>
          </p:cNvSpPr>
          <p:nvPr/>
        </p:nvSpPr>
        <p:spPr bwMode="auto">
          <a:xfrm>
            <a:off x="6911976" y="4357689"/>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1" name="Freeform 107"/>
          <p:cNvSpPr>
            <a:spLocks/>
          </p:cNvSpPr>
          <p:nvPr/>
        </p:nvSpPr>
        <p:spPr bwMode="auto">
          <a:xfrm>
            <a:off x="7392987" y="4838700"/>
            <a:ext cx="33338" cy="33338"/>
          </a:xfrm>
          <a:custGeom>
            <a:avLst/>
            <a:gdLst>
              <a:gd name="T0" fmla="*/ 22225 w 21"/>
              <a:gd name="T1" fmla="*/ 0 h 21"/>
              <a:gd name="T2" fmla="*/ 33338 w 21"/>
              <a:gd name="T3" fmla="*/ 11113 h 21"/>
              <a:gd name="T4" fmla="*/ 11113 w 21"/>
              <a:gd name="T5" fmla="*/ 33338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2" name="Freeform 108"/>
          <p:cNvSpPr>
            <a:spLocks/>
          </p:cNvSpPr>
          <p:nvPr/>
        </p:nvSpPr>
        <p:spPr bwMode="auto">
          <a:xfrm>
            <a:off x="6911976" y="4357689"/>
            <a:ext cx="503237" cy="503237"/>
          </a:xfrm>
          <a:custGeom>
            <a:avLst/>
            <a:gdLst>
              <a:gd name="T0" fmla="*/ 22225 w 317"/>
              <a:gd name="T1" fmla="*/ 0 h 317"/>
              <a:gd name="T2" fmla="*/ 0 w 317"/>
              <a:gd name="T3" fmla="*/ 22225 h 317"/>
              <a:gd name="T4" fmla="*/ 481012 w 317"/>
              <a:gd name="T5" fmla="*/ 503237 h 317"/>
              <a:gd name="T6" fmla="*/ 503237 w 317"/>
              <a:gd name="T7" fmla="*/ 481012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3" name="Freeform 109"/>
          <p:cNvSpPr>
            <a:spLocks/>
          </p:cNvSpPr>
          <p:nvPr/>
        </p:nvSpPr>
        <p:spPr bwMode="auto">
          <a:xfrm>
            <a:off x="6948488" y="3887789"/>
            <a:ext cx="22225" cy="20637"/>
          </a:xfrm>
          <a:custGeom>
            <a:avLst/>
            <a:gdLst>
              <a:gd name="T0" fmla="*/ 22225 w 14"/>
              <a:gd name="T1" fmla="*/ 0 h 13"/>
              <a:gd name="T2" fmla="*/ 0 w 14"/>
              <a:gd name="T3" fmla="*/ 0 h 13"/>
              <a:gd name="T4" fmla="*/ 0 w 14"/>
              <a:gd name="T5" fmla="*/ 20637 h 13"/>
              <a:gd name="T6" fmla="*/ 11113 w 14"/>
              <a:gd name="T7" fmla="*/ 20637 h 13"/>
              <a:gd name="T8" fmla="*/ 22225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14" y="0"/>
                </a:moveTo>
                <a:lnTo>
                  <a:pt x="0" y="0"/>
                </a:lnTo>
                <a:lnTo>
                  <a:pt x="0" y="13"/>
                </a:lnTo>
                <a:lnTo>
                  <a:pt x="7" y="1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4" name="Freeform 110"/>
          <p:cNvSpPr>
            <a:spLocks/>
          </p:cNvSpPr>
          <p:nvPr/>
        </p:nvSpPr>
        <p:spPr bwMode="auto">
          <a:xfrm>
            <a:off x="9755188" y="4357688"/>
            <a:ext cx="22225" cy="31750"/>
          </a:xfrm>
          <a:custGeom>
            <a:avLst/>
            <a:gdLst>
              <a:gd name="T0" fmla="*/ 11113 w 14"/>
              <a:gd name="T1" fmla="*/ 0 h 20"/>
              <a:gd name="T2" fmla="*/ 22225 w 14"/>
              <a:gd name="T3" fmla="*/ 0 h 20"/>
              <a:gd name="T4" fmla="*/ 11113 w 14"/>
              <a:gd name="T5" fmla="*/ 31750 h 20"/>
              <a:gd name="T6" fmla="*/ 0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14" y="0"/>
                </a:lnTo>
                <a:lnTo>
                  <a:pt x="7" y="20"/>
                </a:lnTo>
                <a:lnTo>
                  <a:pt x="0" y="1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5" name="Freeform 111"/>
          <p:cNvSpPr>
            <a:spLocks/>
          </p:cNvSpPr>
          <p:nvPr/>
        </p:nvSpPr>
        <p:spPr bwMode="auto">
          <a:xfrm>
            <a:off x="7874000" y="3887789"/>
            <a:ext cx="1892300" cy="492125"/>
          </a:xfrm>
          <a:custGeom>
            <a:avLst/>
            <a:gdLst>
              <a:gd name="T0" fmla="*/ 11112 w 1192"/>
              <a:gd name="T1" fmla="*/ 0 h 310"/>
              <a:gd name="T2" fmla="*/ 0 w 1192"/>
              <a:gd name="T3" fmla="*/ 20637 h 310"/>
              <a:gd name="T4" fmla="*/ 1881188 w 1192"/>
              <a:gd name="T5" fmla="*/ 492125 h 310"/>
              <a:gd name="T6" fmla="*/ 1892300 w 1192"/>
              <a:gd name="T7" fmla="*/ 469900 h 310"/>
              <a:gd name="T8" fmla="*/ 11112 w 1192"/>
              <a:gd name="T9" fmla="*/ 0 h 310"/>
              <a:gd name="T10" fmla="*/ 0 60000 65536"/>
              <a:gd name="T11" fmla="*/ 0 60000 65536"/>
              <a:gd name="T12" fmla="*/ 0 60000 65536"/>
              <a:gd name="T13" fmla="*/ 0 60000 65536"/>
              <a:gd name="T14" fmla="*/ 0 60000 65536"/>
              <a:gd name="T15" fmla="*/ 0 w 1192"/>
              <a:gd name="T16" fmla="*/ 0 h 310"/>
              <a:gd name="T17" fmla="*/ 1192 w 1192"/>
              <a:gd name="T18" fmla="*/ 310 h 310"/>
            </a:gdLst>
            <a:ahLst/>
            <a:cxnLst>
              <a:cxn ang="T10">
                <a:pos x="T0" y="T1"/>
              </a:cxn>
              <a:cxn ang="T11">
                <a:pos x="T2" y="T3"/>
              </a:cxn>
              <a:cxn ang="T12">
                <a:pos x="T4" y="T5"/>
              </a:cxn>
              <a:cxn ang="T13">
                <a:pos x="T6" y="T7"/>
              </a:cxn>
              <a:cxn ang="T14">
                <a:pos x="T8" y="T9"/>
              </a:cxn>
            </a:cxnLst>
            <a:rect l="T15" t="T16" r="T17" b="T18"/>
            <a:pathLst>
              <a:path w="1192" h="310">
                <a:moveTo>
                  <a:pt x="7" y="0"/>
                </a:moveTo>
                <a:lnTo>
                  <a:pt x="0" y="13"/>
                </a:lnTo>
                <a:lnTo>
                  <a:pt x="1185" y="310"/>
                </a:lnTo>
                <a:lnTo>
                  <a:pt x="1192" y="29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6" name="Freeform 112"/>
          <p:cNvSpPr>
            <a:spLocks/>
          </p:cNvSpPr>
          <p:nvPr/>
        </p:nvSpPr>
        <p:spPr bwMode="auto">
          <a:xfrm>
            <a:off x="6911976" y="4357688"/>
            <a:ext cx="22225" cy="31750"/>
          </a:xfrm>
          <a:custGeom>
            <a:avLst/>
            <a:gdLst>
              <a:gd name="T0" fmla="*/ 11113 w 14"/>
              <a:gd name="T1" fmla="*/ 0 h 20"/>
              <a:gd name="T2" fmla="*/ 0 w 14"/>
              <a:gd name="T3" fmla="*/ 11112 h 20"/>
              <a:gd name="T4" fmla="*/ 11113 w 14"/>
              <a:gd name="T5" fmla="*/ 31750 h 20"/>
              <a:gd name="T6" fmla="*/ 22225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0" y="7"/>
                </a:lnTo>
                <a:lnTo>
                  <a:pt x="7" y="20"/>
                </a:lnTo>
                <a:lnTo>
                  <a:pt x="14" y="1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8" name="Freeform 114"/>
          <p:cNvSpPr>
            <a:spLocks/>
          </p:cNvSpPr>
          <p:nvPr/>
        </p:nvSpPr>
        <p:spPr bwMode="auto">
          <a:xfrm>
            <a:off x="6923088" y="3887789"/>
            <a:ext cx="962025" cy="492125"/>
          </a:xfrm>
          <a:custGeom>
            <a:avLst/>
            <a:gdLst>
              <a:gd name="T0" fmla="*/ 0 w 606"/>
              <a:gd name="T1" fmla="*/ 469900 h 310"/>
              <a:gd name="T2" fmla="*/ 11112 w 606"/>
              <a:gd name="T3" fmla="*/ 492125 h 310"/>
              <a:gd name="T4" fmla="*/ 962025 w 606"/>
              <a:gd name="T5" fmla="*/ 20637 h 310"/>
              <a:gd name="T6" fmla="*/ 950913 w 606"/>
              <a:gd name="T7" fmla="*/ 0 h 310"/>
              <a:gd name="T8" fmla="*/ 0 w 606"/>
              <a:gd name="T9" fmla="*/ 469900 h 310"/>
              <a:gd name="T10" fmla="*/ 0 60000 65536"/>
              <a:gd name="T11" fmla="*/ 0 60000 65536"/>
              <a:gd name="T12" fmla="*/ 0 60000 65536"/>
              <a:gd name="T13" fmla="*/ 0 60000 65536"/>
              <a:gd name="T14" fmla="*/ 0 60000 65536"/>
              <a:gd name="T15" fmla="*/ 0 w 606"/>
              <a:gd name="T16" fmla="*/ 0 h 310"/>
              <a:gd name="T17" fmla="*/ 606 w 606"/>
              <a:gd name="T18" fmla="*/ 310 h 310"/>
            </a:gdLst>
            <a:ahLst/>
            <a:cxnLst>
              <a:cxn ang="T10">
                <a:pos x="T0" y="T1"/>
              </a:cxn>
              <a:cxn ang="T11">
                <a:pos x="T2" y="T3"/>
              </a:cxn>
              <a:cxn ang="T12">
                <a:pos x="T4" y="T5"/>
              </a:cxn>
              <a:cxn ang="T13">
                <a:pos x="T6" y="T7"/>
              </a:cxn>
              <a:cxn ang="T14">
                <a:pos x="T8" y="T9"/>
              </a:cxn>
            </a:cxnLst>
            <a:rect l="T15" t="T16" r="T17" b="T18"/>
            <a:pathLst>
              <a:path w="606" h="310">
                <a:moveTo>
                  <a:pt x="0" y="296"/>
                </a:moveTo>
                <a:lnTo>
                  <a:pt x="7" y="310"/>
                </a:lnTo>
                <a:lnTo>
                  <a:pt x="606" y="13"/>
                </a:lnTo>
                <a:lnTo>
                  <a:pt x="599" y="0"/>
                </a:lnTo>
                <a:lnTo>
                  <a:pt x="0" y="2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9" name="Oval 115"/>
          <p:cNvSpPr>
            <a:spLocks noChangeArrowheads="1"/>
          </p:cNvSpPr>
          <p:nvPr/>
        </p:nvSpPr>
        <p:spPr bwMode="auto">
          <a:xfrm>
            <a:off x="7699375" y="3711575"/>
            <a:ext cx="360362"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0" name="Oval 116"/>
          <p:cNvSpPr>
            <a:spLocks noChangeArrowheads="1"/>
          </p:cNvSpPr>
          <p:nvPr/>
        </p:nvSpPr>
        <p:spPr bwMode="auto">
          <a:xfrm>
            <a:off x="7699375" y="3713163"/>
            <a:ext cx="360362"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1" name="Rectangle 117"/>
          <p:cNvSpPr>
            <a:spLocks noChangeArrowheads="1"/>
          </p:cNvSpPr>
          <p:nvPr/>
        </p:nvSpPr>
        <p:spPr bwMode="auto">
          <a:xfrm>
            <a:off x="7786687" y="3811588"/>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44</a:t>
            </a:r>
            <a:endParaRPr lang="en-US" altLang="lv-LV"/>
          </a:p>
        </p:txBody>
      </p:sp>
      <p:sp>
        <p:nvSpPr>
          <p:cNvPr id="9332" name="Oval 118"/>
          <p:cNvSpPr>
            <a:spLocks noChangeArrowheads="1"/>
          </p:cNvSpPr>
          <p:nvPr/>
        </p:nvSpPr>
        <p:spPr bwMode="auto">
          <a:xfrm>
            <a:off x="6748463" y="4192588"/>
            <a:ext cx="360363"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3" name="Oval 119"/>
          <p:cNvSpPr>
            <a:spLocks noChangeArrowheads="1"/>
          </p:cNvSpPr>
          <p:nvPr/>
        </p:nvSpPr>
        <p:spPr bwMode="auto">
          <a:xfrm>
            <a:off x="6748463" y="4194176"/>
            <a:ext cx="360363" cy="36036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4" name="Rectangle 120"/>
          <p:cNvSpPr>
            <a:spLocks noChangeArrowheads="1"/>
          </p:cNvSpPr>
          <p:nvPr/>
        </p:nvSpPr>
        <p:spPr bwMode="auto">
          <a:xfrm>
            <a:off x="6824662" y="4292600"/>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17</a:t>
            </a:r>
            <a:endParaRPr lang="en-US" altLang="lv-LV"/>
          </a:p>
        </p:txBody>
      </p:sp>
      <p:sp>
        <p:nvSpPr>
          <p:cNvPr id="9335" name="Freeform 121"/>
          <p:cNvSpPr>
            <a:spLocks/>
          </p:cNvSpPr>
          <p:nvPr/>
        </p:nvSpPr>
        <p:spPr bwMode="auto">
          <a:xfrm>
            <a:off x="9755188" y="4368801"/>
            <a:ext cx="22225" cy="42863"/>
          </a:xfrm>
          <a:custGeom>
            <a:avLst/>
            <a:gdLst>
              <a:gd name="T0" fmla="*/ 11113 w 14"/>
              <a:gd name="T1" fmla="*/ 42863 h 27"/>
              <a:gd name="T2" fmla="*/ 22225 w 14"/>
              <a:gd name="T3" fmla="*/ 31750 h 27"/>
              <a:gd name="T4" fmla="*/ 11113 w 14"/>
              <a:gd name="T5" fmla="*/ 0 h 27"/>
              <a:gd name="T6" fmla="*/ 0 w 14"/>
              <a:gd name="T7" fmla="*/ 11113 h 27"/>
              <a:gd name="T8" fmla="*/ 11113 w 14"/>
              <a:gd name="T9" fmla="*/ 42863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7" y="27"/>
                </a:moveTo>
                <a:lnTo>
                  <a:pt x="14" y="20"/>
                </a:lnTo>
                <a:lnTo>
                  <a:pt x="7" y="0"/>
                </a:lnTo>
                <a:lnTo>
                  <a:pt x="0" y="7"/>
                </a:lnTo>
                <a:lnTo>
                  <a:pt x="7" y="2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6" name="Freeform 122"/>
          <p:cNvSpPr>
            <a:spLocks/>
          </p:cNvSpPr>
          <p:nvPr/>
        </p:nvSpPr>
        <p:spPr bwMode="auto">
          <a:xfrm>
            <a:off x="8815387" y="4838700"/>
            <a:ext cx="31750" cy="33338"/>
          </a:xfrm>
          <a:custGeom>
            <a:avLst/>
            <a:gdLst>
              <a:gd name="T0" fmla="*/ 31750 w 20"/>
              <a:gd name="T1" fmla="*/ 33338 h 21"/>
              <a:gd name="T2" fmla="*/ 20637 w 20"/>
              <a:gd name="T3" fmla="*/ 33338 h 21"/>
              <a:gd name="T4" fmla="*/ 0 w 20"/>
              <a:gd name="T5" fmla="*/ 11113 h 21"/>
              <a:gd name="T6" fmla="*/ 20637 w 20"/>
              <a:gd name="T7" fmla="*/ 0 h 21"/>
              <a:gd name="T8" fmla="*/ 3175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20" y="21"/>
                </a:moveTo>
                <a:lnTo>
                  <a:pt x="13" y="21"/>
                </a:lnTo>
                <a:lnTo>
                  <a:pt x="0" y="7"/>
                </a:lnTo>
                <a:lnTo>
                  <a:pt x="13" y="0"/>
                </a:lnTo>
                <a:lnTo>
                  <a:pt x="20"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7" name="Freeform 123"/>
          <p:cNvSpPr>
            <a:spLocks/>
          </p:cNvSpPr>
          <p:nvPr/>
        </p:nvSpPr>
        <p:spPr bwMode="auto">
          <a:xfrm>
            <a:off x="8836026" y="4379914"/>
            <a:ext cx="930275" cy="492125"/>
          </a:xfrm>
          <a:custGeom>
            <a:avLst/>
            <a:gdLst>
              <a:gd name="T0" fmla="*/ 930275 w 586"/>
              <a:gd name="T1" fmla="*/ 31750 h 310"/>
              <a:gd name="T2" fmla="*/ 919163 w 586"/>
              <a:gd name="T3" fmla="*/ 0 h 310"/>
              <a:gd name="T4" fmla="*/ 0 w 586"/>
              <a:gd name="T5" fmla="*/ 458788 h 310"/>
              <a:gd name="T6" fmla="*/ 11112 w 586"/>
              <a:gd name="T7" fmla="*/ 492125 h 310"/>
              <a:gd name="T8" fmla="*/ 930275 w 586"/>
              <a:gd name="T9" fmla="*/ 31750 h 310"/>
              <a:gd name="T10" fmla="*/ 0 60000 65536"/>
              <a:gd name="T11" fmla="*/ 0 60000 65536"/>
              <a:gd name="T12" fmla="*/ 0 60000 65536"/>
              <a:gd name="T13" fmla="*/ 0 60000 65536"/>
              <a:gd name="T14" fmla="*/ 0 60000 65536"/>
              <a:gd name="T15" fmla="*/ 0 w 586"/>
              <a:gd name="T16" fmla="*/ 0 h 310"/>
              <a:gd name="T17" fmla="*/ 586 w 586"/>
              <a:gd name="T18" fmla="*/ 310 h 310"/>
            </a:gdLst>
            <a:ahLst/>
            <a:cxnLst>
              <a:cxn ang="T10">
                <a:pos x="T0" y="T1"/>
              </a:cxn>
              <a:cxn ang="T11">
                <a:pos x="T2" y="T3"/>
              </a:cxn>
              <a:cxn ang="T12">
                <a:pos x="T4" y="T5"/>
              </a:cxn>
              <a:cxn ang="T13">
                <a:pos x="T6" y="T7"/>
              </a:cxn>
              <a:cxn ang="T14">
                <a:pos x="T8" y="T9"/>
              </a:cxn>
            </a:cxnLst>
            <a:rect l="T15" t="T16" r="T17" b="T18"/>
            <a:pathLst>
              <a:path w="586" h="310">
                <a:moveTo>
                  <a:pt x="586" y="20"/>
                </a:moveTo>
                <a:lnTo>
                  <a:pt x="579" y="0"/>
                </a:lnTo>
                <a:lnTo>
                  <a:pt x="0" y="289"/>
                </a:lnTo>
                <a:lnTo>
                  <a:pt x="7" y="310"/>
                </a:lnTo>
                <a:lnTo>
                  <a:pt x="586" y="2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8" name="Oval 124"/>
          <p:cNvSpPr>
            <a:spLocks noChangeArrowheads="1"/>
          </p:cNvSpPr>
          <p:nvPr/>
        </p:nvSpPr>
        <p:spPr bwMode="auto">
          <a:xfrm>
            <a:off x="10258426" y="4675188"/>
            <a:ext cx="382587"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9" name="Oval 125"/>
          <p:cNvSpPr>
            <a:spLocks noChangeArrowheads="1"/>
          </p:cNvSpPr>
          <p:nvPr/>
        </p:nvSpPr>
        <p:spPr bwMode="auto">
          <a:xfrm>
            <a:off x="10258426" y="4675188"/>
            <a:ext cx="382587" cy="360362"/>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0" name="Rectangle 126"/>
          <p:cNvSpPr>
            <a:spLocks noChangeArrowheads="1"/>
          </p:cNvSpPr>
          <p:nvPr/>
        </p:nvSpPr>
        <p:spPr bwMode="auto">
          <a:xfrm>
            <a:off x="10356850" y="4751388"/>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78</a:t>
            </a:r>
            <a:endParaRPr lang="en-US" altLang="lv-LV"/>
          </a:p>
        </p:txBody>
      </p:sp>
      <p:sp>
        <p:nvSpPr>
          <p:cNvPr id="9341" name="Freeform 127"/>
          <p:cNvSpPr>
            <a:spLocks/>
          </p:cNvSpPr>
          <p:nvPr/>
        </p:nvSpPr>
        <p:spPr bwMode="auto">
          <a:xfrm>
            <a:off x="7153276" y="53308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2" name="Freeform 128"/>
          <p:cNvSpPr>
            <a:spLocks/>
          </p:cNvSpPr>
          <p:nvPr/>
        </p:nvSpPr>
        <p:spPr bwMode="auto">
          <a:xfrm>
            <a:off x="7392987" y="4838701"/>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3" name="Freeform 129"/>
          <p:cNvSpPr>
            <a:spLocks/>
          </p:cNvSpPr>
          <p:nvPr/>
        </p:nvSpPr>
        <p:spPr bwMode="auto">
          <a:xfrm>
            <a:off x="7153276" y="4849814"/>
            <a:ext cx="261937" cy="492125"/>
          </a:xfrm>
          <a:custGeom>
            <a:avLst/>
            <a:gdLst>
              <a:gd name="T0" fmla="*/ 0 w 165"/>
              <a:gd name="T1" fmla="*/ 481013 h 310"/>
              <a:gd name="T2" fmla="*/ 22225 w 165"/>
              <a:gd name="T3" fmla="*/ 492125 h 310"/>
              <a:gd name="T4" fmla="*/ 261937 w 165"/>
              <a:gd name="T5" fmla="*/ 11112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4" name="Freeform 130"/>
          <p:cNvSpPr>
            <a:spLocks/>
          </p:cNvSpPr>
          <p:nvPr/>
        </p:nvSpPr>
        <p:spPr bwMode="auto">
          <a:xfrm>
            <a:off x="7392988" y="4838701"/>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5" name="Freeform 131"/>
          <p:cNvSpPr>
            <a:spLocks/>
          </p:cNvSpPr>
          <p:nvPr/>
        </p:nvSpPr>
        <p:spPr bwMode="auto">
          <a:xfrm>
            <a:off x="7634287" y="5330826"/>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6" name="Freeform 132"/>
          <p:cNvSpPr>
            <a:spLocks/>
          </p:cNvSpPr>
          <p:nvPr/>
        </p:nvSpPr>
        <p:spPr bwMode="auto">
          <a:xfrm>
            <a:off x="7392988" y="4849814"/>
            <a:ext cx="263525" cy="492125"/>
          </a:xfrm>
          <a:custGeom>
            <a:avLst/>
            <a:gdLst>
              <a:gd name="T0" fmla="*/ 22225 w 166"/>
              <a:gd name="T1" fmla="*/ 0 h 310"/>
              <a:gd name="T2" fmla="*/ 0 w 166"/>
              <a:gd name="T3" fmla="*/ 11112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7" name="Rectangle 133"/>
          <p:cNvSpPr>
            <a:spLocks noChangeArrowheads="1"/>
          </p:cNvSpPr>
          <p:nvPr/>
        </p:nvSpPr>
        <p:spPr bwMode="auto">
          <a:xfrm>
            <a:off x="7043738" y="5210175"/>
            <a:ext cx="239713"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8" name="Rectangle 134"/>
          <p:cNvSpPr>
            <a:spLocks noChangeArrowheads="1"/>
          </p:cNvSpPr>
          <p:nvPr/>
        </p:nvSpPr>
        <p:spPr bwMode="auto">
          <a:xfrm>
            <a:off x="7043738" y="5210176"/>
            <a:ext cx="239713" cy="23971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9" name="Rectangle 135"/>
          <p:cNvSpPr>
            <a:spLocks noChangeArrowheads="1"/>
          </p:cNvSpPr>
          <p:nvPr/>
        </p:nvSpPr>
        <p:spPr bwMode="auto">
          <a:xfrm>
            <a:off x="7524750" y="52101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0" name="Rectangle 136"/>
          <p:cNvSpPr>
            <a:spLocks noChangeArrowheads="1"/>
          </p:cNvSpPr>
          <p:nvPr/>
        </p:nvSpPr>
        <p:spPr bwMode="auto">
          <a:xfrm>
            <a:off x="7524750" y="5210176"/>
            <a:ext cx="239712" cy="23971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1" name="Oval 137"/>
          <p:cNvSpPr>
            <a:spLocks noChangeArrowheads="1"/>
          </p:cNvSpPr>
          <p:nvPr/>
        </p:nvSpPr>
        <p:spPr bwMode="auto">
          <a:xfrm>
            <a:off x="7218363" y="4675188"/>
            <a:ext cx="360363"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2" name="Oval 138"/>
          <p:cNvSpPr>
            <a:spLocks noChangeArrowheads="1"/>
          </p:cNvSpPr>
          <p:nvPr/>
        </p:nvSpPr>
        <p:spPr bwMode="auto">
          <a:xfrm>
            <a:off x="7218363" y="46751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3" name="Rectangle 139"/>
          <p:cNvSpPr>
            <a:spLocks noChangeArrowheads="1"/>
          </p:cNvSpPr>
          <p:nvPr/>
        </p:nvSpPr>
        <p:spPr bwMode="auto">
          <a:xfrm>
            <a:off x="7305675" y="47736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32</a:t>
            </a:r>
            <a:endParaRPr lang="en-US" altLang="lv-LV"/>
          </a:p>
        </p:txBody>
      </p:sp>
      <p:sp>
        <p:nvSpPr>
          <p:cNvPr id="9354" name="Freeform 140"/>
          <p:cNvSpPr>
            <a:spLocks/>
          </p:cNvSpPr>
          <p:nvPr/>
        </p:nvSpPr>
        <p:spPr bwMode="auto">
          <a:xfrm>
            <a:off x="8345487" y="5319714"/>
            <a:ext cx="20638" cy="33337"/>
          </a:xfrm>
          <a:custGeom>
            <a:avLst/>
            <a:gdLst>
              <a:gd name="T0" fmla="*/ 0 w 13"/>
              <a:gd name="T1" fmla="*/ 0 h 21"/>
              <a:gd name="T2" fmla="*/ 0 w 13"/>
              <a:gd name="T3" fmla="*/ 11112 h 21"/>
              <a:gd name="T4" fmla="*/ 9525 w 13"/>
              <a:gd name="T5" fmla="*/ 33337 h 21"/>
              <a:gd name="T6" fmla="*/ 20638 w 13"/>
              <a:gd name="T7" fmla="*/ 22225 h 21"/>
              <a:gd name="T8" fmla="*/ 0 w 13"/>
              <a:gd name="T9" fmla="*/ 0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0" y="0"/>
                </a:moveTo>
                <a:lnTo>
                  <a:pt x="0" y="7"/>
                </a:lnTo>
                <a:lnTo>
                  <a:pt x="6" y="21"/>
                </a:lnTo>
                <a:lnTo>
                  <a:pt x="13"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5" name="Freeform 141"/>
          <p:cNvSpPr>
            <a:spLocks/>
          </p:cNvSpPr>
          <p:nvPr/>
        </p:nvSpPr>
        <p:spPr bwMode="auto">
          <a:xfrm>
            <a:off x="8826500" y="4838701"/>
            <a:ext cx="31750" cy="22225"/>
          </a:xfrm>
          <a:custGeom>
            <a:avLst/>
            <a:gdLst>
              <a:gd name="T0" fmla="*/ 0 w 20"/>
              <a:gd name="T1" fmla="*/ 0 h 14"/>
              <a:gd name="T2" fmla="*/ 9525 w 20"/>
              <a:gd name="T3" fmla="*/ 0 h 14"/>
              <a:gd name="T4" fmla="*/ 31750 w 20"/>
              <a:gd name="T5" fmla="*/ 11113 h 14"/>
              <a:gd name="T6" fmla="*/ 20637 w 20"/>
              <a:gd name="T7" fmla="*/ 22225 h 14"/>
              <a:gd name="T8" fmla="*/ 0 w 20"/>
              <a:gd name="T9" fmla="*/ 0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0"/>
                </a:moveTo>
                <a:lnTo>
                  <a:pt x="6" y="0"/>
                </a:lnTo>
                <a:lnTo>
                  <a:pt x="20" y="7"/>
                </a:lnTo>
                <a:lnTo>
                  <a:pt x="13"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6" name="Freeform 142"/>
          <p:cNvSpPr>
            <a:spLocks/>
          </p:cNvSpPr>
          <p:nvPr/>
        </p:nvSpPr>
        <p:spPr bwMode="auto">
          <a:xfrm>
            <a:off x="8345487" y="4838700"/>
            <a:ext cx="501650" cy="503238"/>
          </a:xfrm>
          <a:custGeom>
            <a:avLst/>
            <a:gdLst>
              <a:gd name="T0" fmla="*/ 0 w 316"/>
              <a:gd name="T1" fmla="*/ 481013 h 317"/>
              <a:gd name="T2" fmla="*/ 20637 w 316"/>
              <a:gd name="T3" fmla="*/ 503238 h 317"/>
              <a:gd name="T4" fmla="*/ 501650 w 316"/>
              <a:gd name="T5" fmla="*/ 22225 h 317"/>
              <a:gd name="T6" fmla="*/ 481013 w 316"/>
              <a:gd name="T7" fmla="*/ 0 h 317"/>
              <a:gd name="T8" fmla="*/ 0 w 316"/>
              <a:gd name="T9" fmla="*/ 481013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0" y="303"/>
                </a:moveTo>
                <a:lnTo>
                  <a:pt x="13" y="317"/>
                </a:lnTo>
                <a:lnTo>
                  <a:pt x="316" y="14"/>
                </a:lnTo>
                <a:lnTo>
                  <a:pt x="303"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7" name="Freeform 143"/>
          <p:cNvSpPr>
            <a:spLocks/>
          </p:cNvSpPr>
          <p:nvPr/>
        </p:nvSpPr>
        <p:spPr bwMode="auto">
          <a:xfrm>
            <a:off x="8826501" y="4838701"/>
            <a:ext cx="20637" cy="22225"/>
          </a:xfrm>
          <a:custGeom>
            <a:avLst/>
            <a:gdLst>
              <a:gd name="T0" fmla="*/ 20637 w 13"/>
              <a:gd name="T1" fmla="*/ 0 h 14"/>
              <a:gd name="T2" fmla="*/ 9525 w 13"/>
              <a:gd name="T3" fmla="*/ 0 h 14"/>
              <a:gd name="T4" fmla="*/ 0 w 13"/>
              <a:gd name="T5" fmla="*/ 11113 h 14"/>
              <a:gd name="T6" fmla="*/ 0 w 13"/>
              <a:gd name="T7" fmla="*/ 22225 h 14"/>
              <a:gd name="T8" fmla="*/ 20637 w 13"/>
              <a:gd name="T9" fmla="*/ 0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0"/>
                </a:moveTo>
                <a:lnTo>
                  <a:pt x="6" y="0"/>
                </a:lnTo>
                <a:lnTo>
                  <a:pt x="0" y="7"/>
                </a:lnTo>
                <a:lnTo>
                  <a:pt x="0" y="14"/>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8" name="Freeform 144"/>
          <p:cNvSpPr>
            <a:spLocks/>
          </p:cNvSpPr>
          <p:nvPr/>
        </p:nvSpPr>
        <p:spPr bwMode="auto">
          <a:xfrm>
            <a:off x="9307512" y="5319714"/>
            <a:ext cx="31750" cy="33337"/>
          </a:xfrm>
          <a:custGeom>
            <a:avLst/>
            <a:gdLst>
              <a:gd name="T0" fmla="*/ 20637 w 20"/>
              <a:gd name="T1" fmla="*/ 0 h 21"/>
              <a:gd name="T2" fmla="*/ 31750 w 20"/>
              <a:gd name="T3" fmla="*/ 11112 h 21"/>
              <a:gd name="T4" fmla="*/ 11112 w 20"/>
              <a:gd name="T5" fmla="*/ 33337 h 21"/>
              <a:gd name="T6" fmla="*/ 0 w 20"/>
              <a:gd name="T7" fmla="*/ 22225 h 21"/>
              <a:gd name="T8" fmla="*/ 20637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3" y="0"/>
                </a:moveTo>
                <a:lnTo>
                  <a:pt x="20" y="7"/>
                </a:lnTo>
                <a:lnTo>
                  <a:pt x="7" y="21"/>
                </a:lnTo>
                <a:lnTo>
                  <a:pt x="0" y="14"/>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9" name="Freeform 145"/>
          <p:cNvSpPr>
            <a:spLocks/>
          </p:cNvSpPr>
          <p:nvPr/>
        </p:nvSpPr>
        <p:spPr bwMode="auto">
          <a:xfrm>
            <a:off x="8826500" y="4838700"/>
            <a:ext cx="501650" cy="503238"/>
          </a:xfrm>
          <a:custGeom>
            <a:avLst/>
            <a:gdLst>
              <a:gd name="T0" fmla="*/ 20637 w 316"/>
              <a:gd name="T1" fmla="*/ 0 h 317"/>
              <a:gd name="T2" fmla="*/ 0 w 316"/>
              <a:gd name="T3" fmla="*/ 22225 h 317"/>
              <a:gd name="T4" fmla="*/ 481013 w 316"/>
              <a:gd name="T5" fmla="*/ 503238 h 317"/>
              <a:gd name="T6" fmla="*/ 501650 w 316"/>
              <a:gd name="T7" fmla="*/ 481013 h 317"/>
              <a:gd name="T8" fmla="*/ 20637 w 316"/>
              <a:gd name="T9" fmla="*/ 0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13" y="0"/>
                </a:moveTo>
                <a:lnTo>
                  <a:pt x="0" y="14"/>
                </a:lnTo>
                <a:lnTo>
                  <a:pt x="303" y="317"/>
                </a:lnTo>
                <a:lnTo>
                  <a:pt x="316" y="30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0" name="Oval 146"/>
          <p:cNvSpPr>
            <a:spLocks noChangeArrowheads="1"/>
          </p:cNvSpPr>
          <p:nvPr/>
        </p:nvSpPr>
        <p:spPr bwMode="auto">
          <a:xfrm>
            <a:off x="8661400" y="4675188"/>
            <a:ext cx="361950"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61" name="Oval 147"/>
          <p:cNvSpPr>
            <a:spLocks noChangeArrowheads="1"/>
          </p:cNvSpPr>
          <p:nvPr/>
        </p:nvSpPr>
        <p:spPr bwMode="auto">
          <a:xfrm>
            <a:off x="8661400" y="4675188"/>
            <a:ext cx="360362" cy="360362"/>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62" name="Rectangle 148"/>
          <p:cNvSpPr>
            <a:spLocks noChangeArrowheads="1"/>
          </p:cNvSpPr>
          <p:nvPr/>
        </p:nvSpPr>
        <p:spPr bwMode="auto">
          <a:xfrm>
            <a:off x="8737600" y="47736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50</a:t>
            </a:r>
            <a:endParaRPr lang="en-US" altLang="lv-LV"/>
          </a:p>
        </p:txBody>
      </p:sp>
      <p:sp>
        <p:nvSpPr>
          <p:cNvPr id="9363" name="Freeform 149"/>
          <p:cNvSpPr>
            <a:spLocks/>
          </p:cNvSpPr>
          <p:nvPr/>
        </p:nvSpPr>
        <p:spPr bwMode="auto">
          <a:xfrm>
            <a:off x="8115301" y="5811839"/>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4" name="Freeform 150"/>
          <p:cNvSpPr>
            <a:spLocks/>
          </p:cNvSpPr>
          <p:nvPr/>
        </p:nvSpPr>
        <p:spPr bwMode="auto">
          <a:xfrm>
            <a:off x="8355012" y="5319714"/>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5" name="Freeform 151"/>
          <p:cNvSpPr>
            <a:spLocks/>
          </p:cNvSpPr>
          <p:nvPr/>
        </p:nvSpPr>
        <p:spPr bwMode="auto">
          <a:xfrm>
            <a:off x="8115301" y="5330826"/>
            <a:ext cx="261937" cy="492125"/>
          </a:xfrm>
          <a:custGeom>
            <a:avLst/>
            <a:gdLst>
              <a:gd name="T0" fmla="*/ 0 w 165"/>
              <a:gd name="T1" fmla="*/ 481013 h 310"/>
              <a:gd name="T2" fmla="*/ 22225 w 165"/>
              <a:gd name="T3" fmla="*/ 492125 h 310"/>
              <a:gd name="T4" fmla="*/ 261937 w 165"/>
              <a:gd name="T5" fmla="*/ 11112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6" name="Freeform 152"/>
          <p:cNvSpPr>
            <a:spLocks/>
          </p:cNvSpPr>
          <p:nvPr/>
        </p:nvSpPr>
        <p:spPr bwMode="auto">
          <a:xfrm>
            <a:off x="8355013" y="5319714"/>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7" name="Freeform 153"/>
          <p:cNvSpPr>
            <a:spLocks/>
          </p:cNvSpPr>
          <p:nvPr/>
        </p:nvSpPr>
        <p:spPr bwMode="auto">
          <a:xfrm>
            <a:off x="8596312" y="5811839"/>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8" name="Freeform 154"/>
          <p:cNvSpPr>
            <a:spLocks/>
          </p:cNvSpPr>
          <p:nvPr/>
        </p:nvSpPr>
        <p:spPr bwMode="auto">
          <a:xfrm>
            <a:off x="8355013" y="5330826"/>
            <a:ext cx="263525" cy="492125"/>
          </a:xfrm>
          <a:custGeom>
            <a:avLst/>
            <a:gdLst>
              <a:gd name="T0" fmla="*/ 22225 w 166"/>
              <a:gd name="T1" fmla="*/ 0 h 310"/>
              <a:gd name="T2" fmla="*/ 0 w 166"/>
              <a:gd name="T3" fmla="*/ 11112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9" name="Rectangle 155"/>
          <p:cNvSpPr>
            <a:spLocks noChangeArrowheads="1"/>
          </p:cNvSpPr>
          <p:nvPr/>
        </p:nvSpPr>
        <p:spPr bwMode="auto">
          <a:xfrm>
            <a:off x="8005762" y="5691188"/>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0" name="Rectangle 156"/>
          <p:cNvSpPr>
            <a:spLocks noChangeArrowheads="1"/>
          </p:cNvSpPr>
          <p:nvPr/>
        </p:nvSpPr>
        <p:spPr bwMode="auto">
          <a:xfrm>
            <a:off x="8005763"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1" name="Rectangle 157"/>
          <p:cNvSpPr>
            <a:spLocks noChangeArrowheads="1"/>
          </p:cNvSpPr>
          <p:nvPr/>
        </p:nvSpPr>
        <p:spPr bwMode="auto">
          <a:xfrm>
            <a:off x="8486775" y="5691188"/>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2" name="Rectangle 158"/>
          <p:cNvSpPr>
            <a:spLocks noChangeArrowheads="1"/>
          </p:cNvSpPr>
          <p:nvPr/>
        </p:nvSpPr>
        <p:spPr bwMode="auto">
          <a:xfrm>
            <a:off x="8486775" y="5691188"/>
            <a:ext cx="239712"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3" name="Oval 159"/>
          <p:cNvSpPr>
            <a:spLocks noChangeArrowheads="1"/>
          </p:cNvSpPr>
          <p:nvPr/>
        </p:nvSpPr>
        <p:spPr bwMode="auto">
          <a:xfrm>
            <a:off x="8191501" y="5156200"/>
            <a:ext cx="350837" cy="3492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4" name="Oval 160"/>
          <p:cNvSpPr>
            <a:spLocks noChangeArrowheads="1"/>
          </p:cNvSpPr>
          <p:nvPr/>
        </p:nvSpPr>
        <p:spPr bwMode="auto">
          <a:xfrm>
            <a:off x="8191500" y="5156200"/>
            <a:ext cx="349250" cy="349250"/>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5" name="Rectangle 161"/>
          <p:cNvSpPr>
            <a:spLocks noChangeArrowheads="1"/>
          </p:cNvSpPr>
          <p:nvPr/>
        </p:nvSpPr>
        <p:spPr bwMode="auto">
          <a:xfrm>
            <a:off x="8267700" y="5254625"/>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48</a:t>
            </a:r>
            <a:endParaRPr lang="en-US" altLang="lv-LV"/>
          </a:p>
        </p:txBody>
      </p:sp>
      <p:sp>
        <p:nvSpPr>
          <p:cNvPr id="9376" name="Rectangle 162"/>
          <p:cNvSpPr>
            <a:spLocks noChangeArrowheads="1"/>
          </p:cNvSpPr>
          <p:nvPr/>
        </p:nvSpPr>
        <p:spPr bwMode="auto">
          <a:xfrm>
            <a:off x="6562725" y="4729163"/>
            <a:ext cx="239712"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7" name="Rectangle 163"/>
          <p:cNvSpPr>
            <a:spLocks noChangeArrowheads="1"/>
          </p:cNvSpPr>
          <p:nvPr/>
        </p:nvSpPr>
        <p:spPr bwMode="auto">
          <a:xfrm>
            <a:off x="6562725" y="4729163"/>
            <a:ext cx="239712" cy="239712"/>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8" name="Rectangle 164"/>
          <p:cNvSpPr>
            <a:spLocks noChangeArrowheads="1"/>
          </p:cNvSpPr>
          <p:nvPr/>
        </p:nvSpPr>
        <p:spPr bwMode="auto">
          <a:xfrm>
            <a:off x="10094913" y="5221288"/>
            <a:ext cx="239713" cy="239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9" name="Rectangle 165"/>
          <p:cNvSpPr>
            <a:spLocks noChangeArrowheads="1"/>
          </p:cNvSpPr>
          <p:nvPr/>
        </p:nvSpPr>
        <p:spPr bwMode="auto">
          <a:xfrm>
            <a:off x="10094913" y="5221288"/>
            <a:ext cx="239713" cy="239712"/>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0" name="Oval 166"/>
          <p:cNvSpPr>
            <a:spLocks noChangeArrowheads="1"/>
          </p:cNvSpPr>
          <p:nvPr/>
        </p:nvSpPr>
        <p:spPr bwMode="auto">
          <a:xfrm>
            <a:off x="9591675" y="4192588"/>
            <a:ext cx="360362"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1" name="Oval 167"/>
          <p:cNvSpPr>
            <a:spLocks noChangeArrowheads="1"/>
          </p:cNvSpPr>
          <p:nvPr/>
        </p:nvSpPr>
        <p:spPr bwMode="auto">
          <a:xfrm>
            <a:off x="9591675" y="4194176"/>
            <a:ext cx="360362" cy="36036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2" name="Rectangle 168"/>
          <p:cNvSpPr>
            <a:spLocks noChangeArrowheads="1"/>
          </p:cNvSpPr>
          <p:nvPr/>
        </p:nvSpPr>
        <p:spPr bwMode="auto">
          <a:xfrm>
            <a:off x="9678987" y="4292600"/>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62</a:t>
            </a:r>
            <a:endParaRPr lang="en-US" altLang="lv-LV"/>
          </a:p>
        </p:txBody>
      </p:sp>
      <p:sp>
        <p:nvSpPr>
          <p:cNvPr id="9383" name="Rectangle 169"/>
          <p:cNvSpPr>
            <a:spLocks noChangeArrowheads="1"/>
          </p:cNvSpPr>
          <p:nvPr/>
        </p:nvSpPr>
        <p:spPr bwMode="auto">
          <a:xfrm>
            <a:off x="6683375" y="4095750"/>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2</a:t>
            </a:r>
            <a:endParaRPr lang="en-US" altLang="lv-LV"/>
          </a:p>
        </p:txBody>
      </p:sp>
      <p:sp>
        <p:nvSpPr>
          <p:cNvPr id="9384" name="Rectangle 170"/>
          <p:cNvSpPr>
            <a:spLocks noChangeArrowheads="1"/>
          </p:cNvSpPr>
          <p:nvPr/>
        </p:nvSpPr>
        <p:spPr bwMode="auto">
          <a:xfrm>
            <a:off x="8115300" y="36464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a:t>
            </a:r>
            <a:endParaRPr lang="en-US" altLang="lv-LV"/>
          </a:p>
        </p:txBody>
      </p:sp>
      <p:sp>
        <p:nvSpPr>
          <p:cNvPr id="9385" name="Rectangle 171"/>
          <p:cNvSpPr>
            <a:spLocks noChangeArrowheads="1"/>
          </p:cNvSpPr>
          <p:nvPr/>
        </p:nvSpPr>
        <p:spPr bwMode="auto">
          <a:xfrm>
            <a:off x="7578725" y="4576763"/>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86" name="Rectangle 172"/>
          <p:cNvSpPr>
            <a:spLocks noChangeArrowheads="1"/>
          </p:cNvSpPr>
          <p:nvPr/>
        </p:nvSpPr>
        <p:spPr bwMode="auto">
          <a:xfrm>
            <a:off x="8115300" y="493712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87" name="Rectangle 173"/>
          <p:cNvSpPr>
            <a:spLocks noChangeArrowheads="1"/>
          </p:cNvSpPr>
          <p:nvPr/>
        </p:nvSpPr>
        <p:spPr bwMode="auto">
          <a:xfrm>
            <a:off x="8562975" y="4565650"/>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2</a:t>
            </a:r>
            <a:endParaRPr lang="en-US" altLang="lv-LV"/>
          </a:p>
        </p:txBody>
      </p:sp>
      <p:sp>
        <p:nvSpPr>
          <p:cNvPr id="9388" name="Rectangle 174"/>
          <p:cNvSpPr>
            <a:spLocks noChangeArrowheads="1"/>
          </p:cNvSpPr>
          <p:nvPr/>
        </p:nvSpPr>
        <p:spPr bwMode="auto">
          <a:xfrm>
            <a:off x="10652125" y="461962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2</a:t>
            </a:r>
            <a:endParaRPr lang="en-US" altLang="lv-LV"/>
          </a:p>
        </p:txBody>
      </p:sp>
      <p:sp>
        <p:nvSpPr>
          <p:cNvPr id="9389" name="Rectangle 175"/>
          <p:cNvSpPr>
            <a:spLocks noChangeArrowheads="1"/>
          </p:cNvSpPr>
          <p:nvPr/>
        </p:nvSpPr>
        <p:spPr bwMode="auto">
          <a:xfrm>
            <a:off x="9482137" y="40401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3</a:t>
            </a:r>
            <a:endParaRPr lang="en-US" altLang="lv-LV"/>
          </a:p>
        </p:txBody>
      </p:sp>
      <p:sp>
        <p:nvSpPr>
          <p:cNvPr id="9390" name="Rectangle 176"/>
          <p:cNvSpPr>
            <a:spLocks noChangeArrowheads="1"/>
          </p:cNvSpPr>
          <p:nvPr/>
        </p:nvSpPr>
        <p:spPr bwMode="auto">
          <a:xfrm>
            <a:off x="11187112" y="49926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91" name="Freeform 177"/>
          <p:cNvSpPr>
            <a:spLocks/>
          </p:cNvSpPr>
          <p:nvPr/>
        </p:nvSpPr>
        <p:spPr bwMode="auto">
          <a:xfrm>
            <a:off x="9066213" y="58007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2" name="Freeform 178"/>
          <p:cNvSpPr>
            <a:spLocks/>
          </p:cNvSpPr>
          <p:nvPr/>
        </p:nvSpPr>
        <p:spPr bwMode="auto">
          <a:xfrm>
            <a:off x="9307512" y="5308601"/>
            <a:ext cx="31750" cy="22225"/>
          </a:xfrm>
          <a:custGeom>
            <a:avLst/>
            <a:gdLst>
              <a:gd name="T0" fmla="*/ 0 w 20"/>
              <a:gd name="T1" fmla="*/ 11113 h 14"/>
              <a:gd name="T2" fmla="*/ 11112 w 20"/>
              <a:gd name="T3" fmla="*/ 0 h 14"/>
              <a:gd name="T4" fmla="*/ 31750 w 20"/>
              <a:gd name="T5" fmla="*/ 11113 h 14"/>
              <a:gd name="T6" fmla="*/ 20637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3"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3" name="Freeform 179"/>
          <p:cNvSpPr>
            <a:spLocks/>
          </p:cNvSpPr>
          <p:nvPr/>
        </p:nvSpPr>
        <p:spPr bwMode="auto">
          <a:xfrm>
            <a:off x="9066212" y="5319714"/>
            <a:ext cx="261938" cy="492125"/>
          </a:xfrm>
          <a:custGeom>
            <a:avLst/>
            <a:gdLst>
              <a:gd name="T0" fmla="*/ 0 w 165"/>
              <a:gd name="T1" fmla="*/ 481013 h 310"/>
              <a:gd name="T2" fmla="*/ 22225 w 165"/>
              <a:gd name="T3" fmla="*/ 492125 h 310"/>
              <a:gd name="T4" fmla="*/ 261938 w 165"/>
              <a:gd name="T5" fmla="*/ 11112 h 310"/>
              <a:gd name="T6" fmla="*/ 241300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2"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4" name="Freeform 180"/>
          <p:cNvSpPr>
            <a:spLocks/>
          </p:cNvSpPr>
          <p:nvPr/>
        </p:nvSpPr>
        <p:spPr bwMode="auto">
          <a:xfrm>
            <a:off x="9307512" y="5308601"/>
            <a:ext cx="20638" cy="22225"/>
          </a:xfrm>
          <a:custGeom>
            <a:avLst/>
            <a:gdLst>
              <a:gd name="T0" fmla="*/ 20638 w 13"/>
              <a:gd name="T1" fmla="*/ 11113 h 14"/>
              <a:gd name="T2" fmla="*/ 20638 w 13"/>
              <a:gd name="T3" fmla="*/ 0 h 14"/>
              <a:gd name="T4" fmla="*/ 0 w 13"/>
              <a:gd name="T5" fmla="*/ 11113 h 14"/>
              <a:gd name="T6" fmla="*/ 0 w 13"/>
              <a:gd name="T7" fmla="*/ 22225 h 14"/>
              <a:gd name="T8" fmla="*/ 20638 w 13"/>
              <a:gd name="T9" fmla="*/ 11113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7"/>
                </a:moveTo>
                <a:lnTo>
                  <a:pt x="13" y="0"/>
                </a:lnTo>
                <a:lnTo>
                  <a:pt x="0" y="7"/>
                </a:lnTo>
                <a:lnTo>
                  <a:pt x="0" y="14"/>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5" name="Freeform 181"/>
          <p:cNvSpPr>
            <a:spLocks/>
          </p:cNvSpPr>
          <p:nvPr/>
        </p:nvSpPr>
        <p:spPr bwMode="auto">
          <a:xfrm>
            <a:off x="9536112" y="5800726"/>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6" name="Freeform 182"/>
          <p:cNvSpPr>
            <a:spLocks/>
          </p:cNvSpPr>
          <p:nvPr/>
        </p:nvSpPr>
        <p:spPr bwMode="auto">
          <a:xfrm>
            <a:off x="9307513" y="5319714"/>
            <a:ext cx="250825" cy="492125"/>
          </a:xfrm>
          <a:custGeom>
            <a:avLst/>
            <a:gdLst>
              <a:gd name="T0" fmla="*/ 20637 w 158"/>
              <a:gd name="T1" fmla="*/ 0 h 310"/>
              <a:gd name="T2" fmla="*/ 0 w 158"/>
              <a:gd name="T3" fmla="*/ 11112 h 310"/>
              <a:gd name="T4" fmla="*/ 228600 w 158"/>
              <a:gd name="T5" fmla="*/ 492125 h 310"/>
              <a:gd name="T6" fmla="*/ 250825 w 158"/>
              <a:gd name="T7" fmla="*/ 481013 h 310"/>
              <a:gd name="T8" fmla="*/ 20637 w 158"/>
              <a:gd name="T9" fmla="*/ 0 h 310"/>
              <a:gd name="T10" fmla="*/ 0 60000 65536"/>
              <a:gd name="T11" fmla="*/ 0 60000 65536"/>
              <a:gd name="T12" fmla="*/ 0 60000 65536"/>
              <a:gd name="T13" fmla="*/ 0 60000 65536"/>
              <a:gd name="T14" fmla="*/ 0 60000 65536"/>
              <a:gd name="T15" fmla="*/ 0 w 158"/>
              <a:gd name="T16" fmla="*/ 0 h 310"/>
              <a:gd name="T17" fmla="*/ 158 w 158"/>
              <a:gd name="T18" fmla="*/ 310 h 310"/>
            </a:gdLst>
            <a:ahLst/>
            <a:cxnLst>
              <a:cxn ang="T10">
                <a:pos x="T0" y="T1"/>
              </a:cxn>
              <a:cxn ang="T11">
                <a:pos x="T2" y="T3"/>
              </a:cxn>
              <a:cxn ang="T12">
                <a:pos x="T4" y="T5"/>
              </a:cxn>
              <a:cxn ang="T13">
                <a:pos x="T6" y="T7"/>
              </a:cxn>
              <a:cxn ang="T14">
                <a:pos x="T8" y="T9"/>
              </a:cxn>
            </a:cxnLst>
            <a:rect l="T15" t="T16" r="T17" b="T18"/>
            <a:pathLst>
              <a:path w="158" h="310">
                <a:moveTo>
                  <a:pt x="13" y="0"/>
                </a:moveTo>
                <a:lnTo>
                  <a:pt x="0" y="7"/>
                </a:lnTo>
                <a:lnTo>
                  <a:pt x="144" y="310"/>
                </a:lnTo>
                <a:lnTo>
                  <a:pt x="158" y="30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7" name="Rectangle 183"/>
          <p:cNvSpPr>
            <a:spLocks noChangeArrowheads="1"/>
          </p:cNvSpPr>
          <p:nvPr/>
        </p:nvSpPr>
        <p:spPr bwMode="auto">
          <a:xfrm>
            <a:off x="8956675" y="56800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98" name="Rectangle 184"/>
          <p:cNvSpPr>
            <a:spLocks noChangeArrowheads="1"/>
          </p:cNvSpPr>
          <p:nvPr/>
        </p:nvSpPr>
        <p:spPr bwMode="auto">
          <a:xfrm>
            <a:off x="8956675"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99" name="Rectangle 185"/>
          <p:cNvSpPr>
            <a:spLocks noChangeArrowheads="1"/>
          </p:cNvSpPr>
          <p:nvPr/>
        </p:nvSpPr>
        <p:spPr bwMode="auto">
          <a:xfrm>
            <a:off x="9437687" y="56800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0" name="Rectangle 186"/>
          <p:cNvSpPr>
            <a:spLocks noChangeArrowheads="1"/>
          </p:cNvSpPr>
          <p:nvPr/>
        </p:nvSpPr>
        <p:spPr bwMode="auto">
          <a:xfrm>
            <a:off x="9437687"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1" name="Oval 187"/>
          <p:cNvSpPr>
            <a:spLocks noChangeArrowheads="1"/>
          </p:cNvSpPr>
          <p:nvPr/>
        </p:nvSpPr>
        <p:spPr bwMode="auto">
          <a:xfrm>
            <a:off x="9131300" y="5145088"/>
            <a:ext cx="361950"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2" name="Oval 188"/>
          <p:cNvSpPr>
            <a:spLocks noChangeArrowheads="1"/>
          </p:cNvSpPr>
          <p:nvPr/>
        </p:nvSpPr>
        <p:spPr bwMode="auto">
          <a:xfrm>
            <a:off x="9132888"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3" name="Rectangle 189"/>
          <p:cNvSpPr>
            <a:spLocks noChangeArrowheads="1"/>
          </p:cNvSpPr>
          <p:nvPr/>
        </p:nvSpPr>
        <p:spPr bwMode="auto">
          <a:xfrm>
            <a:off x="9220200" y="52435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54</a:t>
            </a:r>
            <a:endParaRPr lang="en-US" altLang="lv-LV"/>
          </a:p>
        </p:txBody>
      </p:sp>
      <p:sp>
        <p:nvSpPr>
          <p:cNvPr id="9404" name="Rectangle 190"/>
          <p:cNvSpPr>
            <a:spLocks noChangeArrowheads="1"/>
          </p:cNvSpPr>
          <p:nvPr/>
        </p:nvSpPr>
        <p:spPr bwMode="auto">
          <a:xfrm>
            <a:off x="9482137" y="498157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405" name="Rectangle 191"/>
          <p:cNvSpPr>
            <a:spLocks noChangeArrowheads="1"/>
          </p:cNvSpPr>
          <p:nvPr/>
        </p:nvSpPr>
        <p:spPr bwMode="auto">
          <a:xfrm>
            <a:off x="8323262" y="61610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06" name="Rectangle 192"/>
          <p:cNvSpPr>
            <a:spLocks noChangeArrowheads="1"/>
          </p:cNvSpPr>
          <p:nvPr/>
        </p:nvSpPr>
        <p:spPr bwMode="auto">
          <a:xfrm>
            <a:off x="8453437" y="62499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0</a:t>
            </a:r>
            <a:endParaRPr lang="en-US" altLang="lv-LV"/>
          </a:p>
        </p:txBody>
      </p:sp>
      <p:grpSp>
        <p:nvGrpSpPr>
          <p:cNvPr id="9407" name="Group 203"/>
          <p:cNvGrpSpPr>
            <a:grpSpLocks/>
          </p:cNvGrpSpPr>
          <p:nvPr/>
        </p:nvGrpSpPr>
        <p:grpSpPr bwMode="auto">
          <a:xfrm>
            <a:off x="9274190" y="6161098"/>
            <a:ext cx="246063" cy="334963"/>
            <a:chOff x="4259" y="3881"/>
            <a:chExt cx="155" cy="211"/>
          </a:xfrm>
        </p:grpSpPr>
        <p:sp>
          <p:nvSpPr>
            <p:cNvPr id="9421" name="Rectangle 193"/>
            <p:cNvSpPr>
              <a:spLocks noChangeArrowheads="1"/>
            </p:cNvSpPr>
            <p:nvPr/>
          </p:nvSpPr>
          <p:spPr bwMode="auto">
            <a:xfrm>
              <a:off x="4259" y="388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22" name="Rectangle 194"/>
            <p:cNvSpPr>
              <a:spLocks noChangeArrowheads="1"/>
            </p:cNvSpPr>
            <p:nvPr/>
          </p:nvSpPr>
          <p:spPr bwMode="auto">
            <a:xfrm>
              <a:off x="4349" y="3937"/>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1</a:t>
              </a:r>
              <a:endParaRPr lang="en-US" altLang="lv-LV"/>
            </a:p>
          </p:txBody>
        </p:sp>
      </p:grpSp>
      <p:sp>
        <p:nvSpPr>
          <p:cNvPr id="9408" name="Rectangle 195"/>
          <p:cNvSpPr>
            <a:spLocks noChangeArrowheads="1"/>
          </p:cNvSpPr>
          <p:nvPr/>
        </p:nvSpPr>
        <p:spPr bwMode="auto">
          <a:xfrm>
            <a:off x="10126662" y="56261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09" name="Rectangle 196"/>
          <p:cNvSpPr>
            <a:spLocks noChangeArrowheads="1"/>
          </p:cNvSpPr>
          <p:nvPr/>
        </p:nvSpPr>
        <p:spPr bwMode="auto">
          <a:xfrm>
            <a:off x="10269537" y="5713414"/>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2</a:t>
            </a:r>
            <a:endParaRPr lang="en-US" altLang="lv-LV"/>
          </a:p>
        </p:txBody>
      </p:sp>
      <p:sp>
        <p:nvSpPr>
          <p:cNvPr id="9410" name="Rectangle 197"/>
          <p:cNvSpPr>
            <a:spLocks noChangeArrowheads="1"/>
          </p:cNvSpPr>
          <p:nvPr/>
        </p:nvSpPr>
        <p:spPr bwMode="auto">
          <a:xfrm>
            <a:off x="10826750" y="61610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11" name="Rectangle 198"/>
          <p:cNvSpPr>
            <a:spLocks noChangeArrowheads="1"/>
          </p:cNvSpPr>
          <p:nvPr/>
        </p:nvSpPr>
        <p:spPr bwMode="auto">
          <a:xfrm>
            <a:off x="10958512" y="62499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3</a:t>
            </a:r>
            <a:endParaRPr lang="en-US" altLang="lv-LV"/>
          </a:p>
        </p:txBody>
      </p:sp>
      <p:sp>
        <p:nvSpPr>
          <p:cNvPr id="9412" name="Rectangle 199"/>
          <p:cNvSpPr>
            <a:spLocks noChangeArrowheads="1"/>
          </p:cNvSpPr>
          <p:nvPr/>
        </p:nvSpPr>
        <p:spPr bwMode="auto">
          <a:xfrm>
            <a:off x="9952037" y="3975100"/>
            <a:ext cx="1074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x</a:t>
            </a:r>
            <a:endParaRPr lang="en-US" altLang="lv-LV"/>
          </a:p>
        </p:txBody>
      </p:sp>
      <p:sp>
        <p:nvSpPr>
          <p:cNvPr id="9413" name="Rectangle 200"/>
          <p:cNvSpPr>
            <a:spLocks noChangeArrowheads="1"/>
          </p:cNvSpPr>
          <p:nvPr/>
        </p:nvSpPr>
        <p:spPr bwMode="auto">
          <a:xfrm>
            <a:off x="8978900" y="4400550"/>
            <a:ext cx="1074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y</a:t>
            </a:r>
            <a:endParaRPr lang="en-US" altLang="lv-LV"/>
          </a:p>
        </p:txBody>
      </p:sp>
      <p:sp>
        <p:nvSpPr>
          <p:cNvPr id="9414" name="Rectangle 201"/>
          <p:cNvSpPr>
            <a:spLocks noChangeArrowheads="1"/>
          </p:cNvSpPr>
          <p:nvPr/>
        </p:nvSpPr>
        <p:spPr bwMode="auto">
          <a:xfrm>
            <a:off x="10356850" y="4346575"/>
            <a:ext cx="9457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z</a:t>
            </a:r>
            <a:endParaRPr lang="en-US" altLang="lv-LV"/>
          </a:p>
        </p:txBody>
      </p:sp>
      <p:sp>
        <p:nvSpPr>
          <p:cNvPr id="9415" name="Text Box 5"/>
          <p:cNvSpPr txBox="1">
            <a:spLocks noChangeArrowheads="1"/>
          </p:cNvSpPr>
          <p:nvPr/>
        </p:nvSpPr>
        <p:spPr bwMode="auto">
          <a:xfrm>
            <a:off x="1371600" y="3124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a:solidFill>
                  <a:srgbClr val="24A63E"/>
                </a:solidFill>
                <a:latin typeface="Times New Roman" panose="02020603050405020304" pitchFamily="18" charset="0"/>
              </a:rPr>
              <a:t>unbalanced...</a:t>
            </a:r>
          </a:p>
        </p:txBody>
      </p:sp>
      <p:sp>
        <p:nvSpPr>
          <p:cNvPr id="9416" name="Text Box 6"/>
          <p:cNvSpPr txBox="1">
            <a:spLocks noChangeArrowheads="1"/>
          </p:cNvSpPr>
          <p:nvPr/>
        </p:nvSpPr>
        <p:spPr bwMode="auto">
          <a:xfrm>
            <a:off x="5027612" y="51054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a:solidFill>
                  <a:srgbClr val="24A63E"/>
                </a:solidFill>
                <a:latin typeface="Times New Roman" panose="02020603050405020304" pitchFamily="18" charset="0"/>
              </a:rPr>
              <a:t>...balanced</a:t>
            </a:r>
          </a:p>
        </p:txBody>
      </p:sp>
      <p:pic>
        <p:nvPicPr>
          <p:cNvPr id="94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212" y="3865563"/>
            <a:ext cx="2819400"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418" name="Group 204"/>
          <p:cNvGrpSpPr>
            <a:grpSpLocks/>
          </p:cNvGrpSpPr>
          <p:nvPr/>
        </p:nvGrpSpPr>
        <p:grpSpPr bwMode="auto">
          <a:xfrm>
            <a:off x="4324351" y="3705226"/>
            <a:ext cx="246063" cy="333375"/>
            <a:chOff x="4295" y="3881"/>
            <a:chExt cx="155" cy="210"/>
          </a:xfrm>
        </p:grpSpPr>
        <p:sp>
          <p:nvSpPr>
            <p:cNvPr id="9419" name="Rectangle 205"/>
            <p:cNvSpPr>
              <a:spLocks noChangeArrowheads="1"/>
            </p:cNvSpPr>
            <p:nvPr/>
          </p:nvSpPr>
          <p:spPr bwMode="auto">
            <a:xfrm>
              <a:off x="4295" y="388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20" name="Rectangle 206"/>
            <p:cNvSpPr>
              <a:spLocks noChangeArrowheads="1"/>
            </p:cNvSpPr>
            <p:nvPr/>
          </p:nvSpPr>
          <p:spPr bwMode="auto">
            <a:xfrm>
              <a:off x="4386" y="393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1</a:t>
              </a:r>
              <a:endParaRPr lang="en-US" altLang="lv-LV"/>
            </a:p>
          </p:txBody>
        </p:sp>
      </p:grpSp>
    </p:spTree>
    <p:extLst>
      <p:ext uri="{BB962C8B-B14F-4D97-AF65-F5344CB8AC3E}">
        <p14:creationId xmlns:p14="http://schemas.microsoft.com/office/powerpoint/2010/main" val="3350701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a:t>
            </a:r>
            <a:r>
              <a:rPr lang="lv-LV" dirty="0"/>
              <a:t>an AVL Tree after </a:t>
            </a:r>
            <a:r>
              <a:rPr lang="lv-LV" dirty="0" smtClean="0"/>
              <a:t>Insert – 2 </a:t>
            </a:r>
            <a:endParaRPr lang="en-US" dirty="0"/>
          </a:p>
        </p:txBody>
      </p:sp>
      <p:sp>
        <p:nvSpPr>
          <p:cNvPr id="3" name="Content Placeholder 2"/>
          <p:cNvSpPr>
            <a:spLocks noGrp="1"/>
          </p:cNvSpPr>
          <p:nvPr>
            <p:ph idx="1"/>
          </p:nvPr>
        </p:nvSpPr>
        <p:spPr/>
        <p:txBody>
          <a:bodyPr>
            <a:normAutofit/>
          </a:bodyPr>
          <a:lstStyle/>
          <a:p>
            <a:r>
              <a:rPr lang="lv-LV" dirty="0" smtClean="0"/>
              <a:t>A</a:t>
            </a:r>
            <a:r>
              <a:rPr lang="en-US" dirty="0" smtClean="0"/>
              <a:t> node is inserted and the resulting updates cause a node to become imbalanced</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2667000"/>
            <a:ext cx="782151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44306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3B02A"/>
        </a:solidFill>
        <a:effectLst/>
      </p:bgPr>
    </p:bg>
    <p:spTree>
      <p:nvGrpSpPr>
        <p:cNvPr id="1" name=""/>
        <p:cNvGrpSpPr/>
        <p:nvPr/>
      </p:nvGrpSpPr>
      <p:grpSpPr>
        <a:xfrm>
          <a:off x="0" y="0"/>
          <a:ext cx="0" cy="0"/>
          <a:chOff x="0" y="0"/>
          <a:chExt cx="0" cy="0"/>
        </a:xfrm>
      </p:grpSpPr>
      <p:sp>
        <p:nvSpPr>
          <p:cNvPr id="13324" name="Rectangle 2"/>
          <p:cNvSpPr>
            <a:spLocks noGrp="1" noChangeArrowheads="1"/>
          </p:cNvSpPr>
          <p:nvPr>
            <p:ph type="title"/>
          </p:nvPr>
        </p:nvSpPr>
        <p:spPr/>
        <p:txBody>
          <a:bodyPr/>
          <a:lstStyle/>
          <a:p>
            <a:pPr eaLnBrk="1" hangingPunct="1"/>
            <a:r>
              <a:rPr lang="lv-LV" altLang="en-US" dirty="0" smtClean="0"/>
              <a:t>Show Delete Step by Step</a:t>
            </a:r>
            <a:endParaRPr lang="en-US" altLang="en-US" dirty="0" smtClean="0"/>
          </a:p>
        </p:txBody>
      </p:sp>
      <p:sp>
        <p:nvSpPr>
          <p:cNvPr id="1332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en-US" sz="2000" dirty="0"/>
              <a:t>Let </a:t>
            </a:r>
            <a:r>
              <a:rPr lang="en-US" altLang="en-US" sz="2000" dirty="0">
                <a:solidFill>
                  <a:schemeClr val="tx2"/>
                </a:solidFill>
              </a:rPr>
              <a:t>z</a:t>
            </a:r>
            <a:r>
              <a:rPr lang="en-US" altLang="en-US" sz="2000" dirty="0"/>
              <a:t> be the </a:t>
            </a:r>
            <a:r>
              <a:rPr lang="en-US" altLang="en-US" sz="2000" dirty="0">
                <a:solidFill>
                  <a:schemeClr val="tx2"/>
                </a:solidFill>
              </a:rPr>
              <a:t>first unbalanced</a:t>
            </a:r>
            <a:r>
              <a:rPr lang="en-US" altLang="en-US" sz="2000" dirty="0"/>
              <a:t> node encountered while travelling up the tree from w. Also, let y be the child of z with the larger height, and let x be the child of y with the larger height</a:t>
            </a:r>
          </a:p>
          <a:p>
            <a:pPr eaLnBrk="1" hangingPunct="1">
              <a:lnSpc>
                <a:spcPct val="90000"/>
              </a:lnSpc>
            </a:pPr>
            <a:r>
              <a:rPr lang="en-US" altLang="en-US" sz="2000" dirty="0"/>
              <a:t>We perform </a:t>
            </a:r>
            <a:r>
              <a:rPr lang="en-US" altLang="en-US" sz="2000" dirty="0">
                <a:solidFill>
                  <a:schemeClr val="tx2"/>
                </a:solidFill>
              </a:rPr>
              <a:t>restructure</a:t>
            </a:r>
            <a:r>
              <a:rPr lang="en-US" altLang="en-US" sz="2000" dirty="0"/>
              <a:t>(x) to restore balance at z</a:t>
            </a:r>
          </a:p>
          <a:p>
            <a:pPr eaLnBrk="1" hangingPunct="1">
              <a:lnSpc>
                <a:spcPct val="90000"/>
              </a:lnSpc>
            </a:pPr>
            <a:r>
              <a:rPr lang="en-US" altLang="en-US" sz="2000" dirty="0"/>
              <a:t>As this restructuring may upset the balance of another node higher in the tree, we must continue checking for balance until the root of T is reached</a:t>
            </a:r>
          </a:p>
        </p:txBody>
      </p:sp>
      <p:sp>
        <p:nvSpPr>
          <p:cNvPr id="13316" name="AutoShape 85"/>
          <p:cNvSpPr>
            <a:spLocks noChangeArrowheads="1"/>
          </p:cNvSpPr>
          <p:nvPr/>
        </p:nvSpPr>
        <p:spPr bwMode="auto">
          <a:xfrm>
            <a:off x="8839200" y="4724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7" name="AutoShape 87"/>
          <p:cNvSpPr>
            <a:spLocks noChangeArrowheads="1"/>
          </p:cNvSpPr>
          <p:nvPr/>
        </p:nvSpPr>
        <p:spPr bwMode="auto">
          <a:xfrm>
            <a:off x="8610600" y="47244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8" name="AutoShape 88"/>
          <p:cNvSpPr>
            <a:spLocks noChangeArrowheads="1"/>
          </p:cNvSpPr>
          <p:nvPr/>
        </p:nvSpPr>
        <p:spPr bwMode="auto">
          <a:xfrm>
            <a:off x="7620000" y="48006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9" name="AutoShape 86"/>
          <p:cNvSpPr>
            <a:spLocks noChangeArrowheads="1"/>
          </p:cNvSpPr>
          <p:nvPr/>
        </p:nvSpPr>
        <p:spPr bwMode="auto">
          <a:xfrm>
            <a:off x="6858000" y="4724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0" name="AutoShape 84"/>
          <p:cNvSpPr>
            <a:spLocks noChangeArrowheads="1"/>
          </p:cNvSpPr>
          <p:nvPr/>
        </p:nvSpPr>
        <p:spPr bwMode="auto">
          <a:xfrm>
            <a:off x="4724400" y="5486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1" name="AutoShape 83"/>
          <p:cNvSpPr>
            <a:spLocks noChangeArrowheads="1"/>
          </p:cNvSpPr>
          <p:nvPr/>
        </p:nvSpPr>
        <p:spPr bwMode="auto">
          <a:xfrm>
            <a:off x="4495800" y="54864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2" name="AutoShape 82"/>
          <p:cNvSpPr>
            <a:spLocks noChangeArrowheads="1"/>
          </p:cNvSpPr>
          <p:nvPr/>
        </p:nvSpPr>
        <p:spPr bwMode="auto">
          <a:xfrm>
            <a:off x="3352800" y="50292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3" name="AutoShape 81"/>
          <p:cNvSpPr>
            <a:spLocks noChangeArrowheads="1"/>
          </p:cNvSpPr>
          <p:nvPr/>
        </p:nvSpPr>
        <p:spPr bwMode="auto">
          <a:xfrm>
            <a:off x="2895600" y="42672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6" name="Oval 5"/>
          <p:cNvSpPr>
            <a:spLocks noChangeArrowheads="1"/>
          </p:cNvSpPr>
          <p:nvPr/>
        </p:nvSpPr>
        <p:spPr bwMode="auto">
          <a:xfrm>
            <a:off x="3694114" y="37190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13327" name="Oval 6"/>
          <p:cNvSpPr>
            <a:spLocks noChangeArrowheads="1"/>
          </p:cNvSpPr>
          <p:nvPr/>
        </p:nvSpPr>
        <p:spPr bwMode="auto">
          <a:xfrm>
            <a:off x="3160714" y="4328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13328" name="Oval 7"/>
          <p:cNvSpPr>
            <a:spLocks noChangeArrowheads="1"/>
          </p:cNvSpPr>
          <p:nvPr/>
        </p:nvSpPr>
        <p:spPr bwMode="auto">
          <a:xfrm>
            <a:off x="4700589" y="50144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13329" name="Oval 8"/>
          <p:cNvSpPr>
            <a:spLocks noChangeArrowheads="1"/>
          </p:cNvSpPr>
          <p:nvPr/>
        </p:nvSpPr>
        <p:spPr bwMode="auto">
          <a:xfrm>
            <a:off x="3894139" y="50144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13330" name="Oval 9"/>
          <p:cNvSpPr>
            <a:spLocks noChangeArrowheads="1"/>
          </p:cNvSpPr>
          <p:nvPr/>
        </p:nvSpPr>
        <p:spPr bwMode="auto">
          <a:xfrm>
            <a:off x="4903789" y="56875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13331" name="Oval 10"/>
          <p:cNvSpPr>
            <a:spLocks noChangeArrowheads="1"/>
          </p:cNvSpPr>
          <p:nvPr/>
        </p:nvSpPr>
        <p:spPr bwMode="auto">
          <a:xfrm>
            <a:off x="3541714" y="5700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13332" name="Oval 11"/>
          <p:cNvSpPr>
            <a:spLocks noChangeArrowheads="1"/>
          </p:cNvSpPr>
          <p:nvPr/>
        </p:nvSpPr>
        <p:spPr bwMode="auto">
          <a:xfrm>
            <a:off x="4303714" y="4328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13333" name="Rectangle 12"/>
          <p:cNvSpPr>
            <a:spLocks noChangeArrowheads="1"/>
          </p:cNvSpPr>
          <p:nvPr/>
        </p:nvSpPr>
        <p:spPr bwMode="auto">
          <a:xfrm>
            <a:off x="3154364" y="48110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4" name="Rectangle 13"/>
          <p:cNvSpPr>
            <a:spLocks noChangeArrowheads="1"/>
          </p:cNvSpPr>
          <p:nvPr/>
        </p:nvSpPr>
        <p:spPr bwMode="auto">
          <a:xfrm>
            <a:off x="3459164" y="48110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5" name="Rectangle 14"/>
          <p:cNvSpPr>
            <a:spLocks noChangeArrowheads="1"/>
          </p:cNvSpPr>
          <p:nvPr/>
        </p:nvSpPr>
        <p:spPr bwMode="auto">
          <a:xfrm>
            <a:off x="3544889"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6" name="Rectangle 15"/>
          <p:cNvSpPr>
            <a:spLocks noChangeArrowheads="1"/>
          </p:cNvSpPr>
          <p:nvPr/>
        </p:nvSpPr>
        <p:spPr bwMode="auto">
          <a:xfrm>
            <a:off x="3849689"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7" name="Rectangle 16"/>
          <p:cNvSpPr>
            <a:spLocks noChangeArrowheads="1"/>
          </p:cNvSpPr>
          <p:nvPr/>
        </p:nvSpPr>
        <p:spPr bwMode="auto">
          <a:xfrm>
            <a:off x="4611689" y="55603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8" name="Rectangle 17"/>
          <p:cNvSpPr>
            <a:spLocks noChangeArrowheads="1"/>
          </p:cNvSpPr>
          <p:nvPr/>
        </p:nvSpPr>
        <p:spPr bwMode="auto">
          <a:xfrm>
            <a:off x="4916489" y="61699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9" name="Rectangle 18"/>
          <p:cNvSpPr>
            <a:spLocks noChangeArrowheads="1"/>
          </p:cNvSpPr>
          <p:nvPr/>
        </p:nvSpPr>
        <p:spPr bwMode="auto">
          <a:xfrm>
            <a:off x="5221289" y="61699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40" name="AutoShape 19"/>
          <p:cNvCxnSpPr>
            <a:cxnSpLocks noChangeShapeType="1"/>
            <a:stCxn id="13326" idx="4"/>
            <a:endCxn id="13327" idx="0"/>
          </p:cNvCxnSpPr>
          <p:nvPr/>
        </p:nvCxnSpPr>
        <p:spPr bwMode="auto">
          <a:xfrm flipH="1">
            <a:off x="3384550" y="4137026"/>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1" name="AutoShape 20"/>
          <p:cNvCxnSpPr>
            <a:cxnSpLocks noChangeShapeType="1"/>
            <a:stCxn id="13327" idx="4"/>
            <a:endCxn id="13333" idx="0"/>
          </p:cNvCxnSpPr>
          <p:nvPr/>
        </p:nvCxnSpPr>
        <p:spPr bwMode="auto">
          <a:xfrm flipH="1">
            <a:off x="3230564" y="4746626"/>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2" name="AutoShape 21"/>
          <p:cNvCxnSpPr>
            <a:cxnSpLocks noChangeShapeType="1"/>
            <a:stCxn id="13327" idx="4"/>
            <a:endCxn id="13334" idx="0"/>
          </p:cNvCxnSpPr>
          <p:nvPr/>
        </p:nvCxnSpPr>
        <p:spPr bwMode="auto">
          <a:xfrm>
            <a:off x="3384551" y="4746626"/>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3" name="AutoShape 22"/>
          <p:cNvCxnSpPr>
            <a:cxnSpLocks noChangeShapeType="1"/>
            <a:stCxn id="13326" idx="4"/>
            <a:endCxn id="13332" idx="0"/>
          </p:cNvCxnSpPr>
          <p:nvPr/>
        </p:nvCxnSpPr>
        <p:spPr bwMode="auto">
          <a:xfrm>
            <a:off x="3917950" y="4137026"/>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4" name="AutoShape 23"/>
          <p:cNvCxnSpPr>
            <a:cxnSpLocks noChangeShapeType="1"/>
            <a:stCxn id="13328" idx="0"/>
            <a:endCxn id="13332" idx="4"/>
          </p:cNvCxnSpPr>
          <p:nvPr/>
        </p:nvCxnSpPr>
        <p:spPr bwMode="auto">
          <a:xfrm flipH="1" flipV="1">
            <a:off x="4527551" y="4746626"/>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5" name="AutoShape 24"/>
          <p:cNvCxnSpPr>
            <a:cxnSpLocks noChangeShapeType="1"/>
            <a:stCxn id="13328" idx="4"/>
            <a:endCxn id="13330" idx="0"/>
          </p:cNvCxnSpPr>
          <p:nvPr/>
        </p:nvCxnSpPr>
        <p:spPr bwMode="auto">
          <a:xfrm>
            <a:off x="4924425" y="543242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6" name="AutoShape 25"/>
          <p:cNvCxnSpPr>
            <a:cxnSpLocks noChangeShapeType="1"/>
            <a:stCxn id="13329" idx="4"/>
            <a:endCxn id="13331" idx="0"/>
          </p:cNvCxnSpPr>
          <p:nvPr/>
        </p:nvCxnSpPr>
        <p:spPr bwMode="auto">
          <a:xfrm flipH="1">
            <a:off x="3765551" y="5432426"/>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7" name="AutoShape 26"/>
          <p:cNvCxnSpPr>
            <a:cxnSpLocks noChangeShapeType="1"/>
            <a:stCxn id="13331" idx="4"/>
            <a:endCxn id="13335" idx="0"/>
          </p:cNvCxnSpPr>
          <p:nvPr/>
        </p:nvCxnSpPr>
        <p:spPr bwMode="auto">
          <a:xfrm flipH="1">
            <a:off x="3621088" y="61182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8" name="AutoShape 27"/>
          <p:cNvCxnSpPr>
            <a:cxnSpLocks noChangeShapeType="1"/>
            <a:stCxn id="13331" idx="4"/>
            <a:endCxn id="13336" idx="0"/>
          </p:cNvCxnSpPr>
          <p:nvPr/>
        </p:nvCxnSpPr>
        <p:spPr bwMode="auto">
          <a:xfrm>
            <a:off x="3765550" y="61182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9" name="AutoShape 28"/>
          <p:cNvCxnSpPr>
            <a:cxnSpLocks noChangeShapeType="1"/>
            <a:stCxn id="13329" idx="4"/>
            <a:endCxn id="13354" idx="0"/>
          </p:cNvCxnSpPr>
          <p:nvPr/>
        </p:nvCxnSpPr>
        <p:spPr bwMode="auto">
          <a:xfrm>
            <a:off x="4117975" y="5432426"/>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0" name="AutoShape 29"/>
          <p:cNvCxnSpPr>
            <a:cxnSpLocks noChangeShapeType="1"/>
            <a:stCxn id="13328" idx="4"/>
            <a:endCxn id="13337" idx="0"/>
          </p:cNvCxnSpPr>
          <p:nvPr/>
        </p:nvCxnSpPr>
        <p:spPr bwMode="auto">
          <a:xfrm flipH="1">
            <a:off x="4687889" y="5432426"/>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1" name="AutoShape 30"/>
          <p:cNvCxnSpPr>
            <a:cxnSpLocks noChangeShapeType="1"/>
            <a:stCxn id="13329" idx="0"/>
            <a:endCxn id="13332" idx="4"/>
          </p:cNvCxnSpPr>
          <p:nvPr/>
        </p:nvCxnSpPr>
        <p:spPr bwMode="auto">
          <a:xfrm flipV="1">
            <a:off x="4117976" y="4746626"/>
            <a:ext cx="40957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2" name="AutoShape 31"/>
          <p:cNvCxnSpPr>
            <a:cxnSpLocks noChangeShapeType="1"/>
            <a:stCxn id="13330" idx="4"/>
            <a:endCxn id="13338" idx="0"/>
          </p:cNvCxnSpPr>
          <p:nvPr/>
        </p:nvCxnSpPr>
        <p:spPr bwMode="auto">
          <a:xfrm flipH="1">
            <a:off x="4992689" y="6105526"/>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3" name="AutoShape 32"/>
          <p:cNvCxnSpPr>
            <a:cxnSpLocks noChangeShapeType="1"/>
            <a:stCxn id="13330" idx="4"/>
            <a:endCxn id="13339" idx="0"/>
          </p:cNvCxnSpPr>
          <p:nvPr/>
        </p:nvCxnSpPr>
        <p:spPr bwMode="auto">
          <a:xfrm>
            <a:off x="5127626" y="6105526"/>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54" name="Oval 33"/>
          <p:cNvSpPr>
            <a:spLocks noChangeArrowheads="1"/>
          </p:cNvSpPr>
          <p:nvPr/>
        </p:nvSpPr>
        <p:spPr bwMode="auto">
          <a:xfrm>
            <a:off x="4090989" y="5700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13355" name="Rectangle 34"/>
          <p:cNvSpPr>
            <a:spLocks noChangeArrowheads="1"/>
          </p:cNvSpPr>
          <p:nvPr/>
        </p:nvSpPr>
        <p:spPr bwMode="auto">
          <a:xfrm>
            <a:off x="4094164"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56" name="Rectangle 35"/>
          <p:cNvSpPr>
            <a:spLocks noChangeArrowheads="1"/>
          </p:cNvSpPr>
          <p:nvPr/>
        </p:nvSpPr>
        <p:spPr bwMode="auto">
          <a:xfrm>
            <a:off x="4398964"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57" name="AutoShape 36"/>
          <p:cNvCxnSpPr>
            <a:cxnSpLocks noChangeShapeType="1"/>
            <a:stCxn id="13354" idx="4"/>
            <a:endCxn id="13355" idx="0"/>
          </p:cNvCxnSpPr>
          <p:nvPr/>
        </p:nvCxnSpPr>
        <p:spPr bwMode="auto">
          <a:xfrm flipH="1">
            <a:off x="4170363" y="61182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8" name="AutoShape 37"/>
          <p:cNvCxnSpPr>
            <a:cxnSpLocks noChangeShapeType="1"/>
            <a:stCxn id="13354" idx="4"/>
            <a:endCxn id="13356" idx="0"/>
          </p:cNvCxnSpPr>
          <p:nvPr/>
        </p:nvCxnSpPr>
        <p:spPr bwMode="auto">
          <a:xfrm>
            <a:off x="4314825" y="61182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59" name="Text Box 38"/>
          <p:cNvSpPr txBox="1">
            <a:spLocks noChangeArrowheads="1"/>
          </p:cNvSpPr>
          <p:nvPr/>
        </p:nvSpPr>
        <p:spPr bwMode="auto">
          <a:xfrm>
            <a:off x="2667000" y="4276725"/>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w</a:t>
            </a:r>
          </a:p>
        </p:txBody>
      </p:sp>
      <p:sp>
        <p:nvSpPr>
          <p:cNvPr id="13360" name="Text Box 39"/>
          <p:cNvSpPr txBox="1">
            <a:spLocks noChangeArrowheads="1"/>
          </p:cNvSpPr>
          <p:nvPr/>
        </p:nvSpPr>
        <p:spPr bwMode="auto">
          <a:xfrm>
            <a:off x="5516563" y="4943475"/>
            <a:ext cx="571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c=x</a:t>
            </a:r>
          </a:p>
        </p:txBody>
      </p:sp>
      <p:sp>
        <p:nvSpPr>
          <p:cNvPr id="13361" name="Text Box 40"/>
          <p:cNvSpPr txBox="1">
            <a:spLocks noChangeArrowheads="1"/>
          </p:cNvSpPr>
          <p:nvPr/>
        </p:nvSpPr>
        <p:spPr bwMode="auto">
          <a:xfrm>
            <a:off x="5100639" y="4286250"/>
            <a:ext cx="585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b=y</a:t>
            </a:r>
          </a:p>
        </p:txBody>
      </p:sp>
      <p:sp>
        <p:nvSpPr>
          <p:cNvPr id="13362" name="Text Box 41"/>
          <p:cNvSpPr txBox="1">
            <a:spLocks noChangeArrowheads="1"/>
          </p:cNvSpPr>
          <p:nvPr/>
        </p:nvSpPr>
        <p:spPr bwMode="auto">
          <a:xfrm>
            <a:off x="2871788" y="3714750"/>
            <a:ext cx="55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a=z</a:t>
            </a:r>
          </a:p>
        </p:txBody>
      </p:sp>
      <p:sp>
        <p:nvSpPr>
          <p:cNvPr id="13363" name="Line 42"/>
          <p:cNvSpPr>
            <a:spLocks noChangeShapeType="1"/>
          </p:cNvSpPr>
          <p:nvPr/>
        </p:nvSpPr>
        <p:spPr bwMode="auto">
          <a:xfrm>
            <a:off x="3392488" y="391795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4" name="Line 43"/>
          <p:cNvSpPr>
            <a:spLocks noChangeShapeType="1"/>
          </p:cNvSpPr>
          <p:nvPr/>
        </p:nvSpPr>
        <p:spPr bwMode="auto">
          <a:xfrm flipV="1">
            <a:off x="2924175" y="45370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5" name="Line 44"/>
          <p:cNvSpPr>
            <a:spLocks noChangeShapeType="1"/>
          </p:cNvSpPr>
          <p:nvPr/>
        </p:nvSpPr>
        <p:spPr bwMode="auto">
          <a:xfrm flipH="1">
            <a:off x="4764088" y="4546600"/>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6" name="Line 45"/>
          <p:cNvSpPr>
            <a:spLocks noChangeShapeType="1"/>
          </p:cNvSpPr>
          <p:nvPr/>
        </p:nvSpPr>
        <p:spPr bwMode="auto">
          <a:xfrm flipH="1">
            <a:off x="5173663" y="5203825"/>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7" name="Oval 47"/>
          <p:cNvSpPr>
            <a:spLocks noChangeArrowheads="1"/>
          </p:cNvSpPr>
          <p:nvPr/>
        </p:nvSpPr>
        <p:spPr bwMode="auto">
          <a:xfrm>
            <a:off x="7626351" y="41635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13368" name="Oval 48"/>
          <p:cNvSpPr>
            <a:spLocks noChangeArrowheads="1"/>
          </p:cNvSpPr>
          <p:nvPr/>
        </p:nvSpPr>
        <p:spPr bwMode="auto">
          <a:xfrm>
            <a:off x="7169151"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13369" name="Oval 49"/>
          <p:cNvSpPr>
            <a:spLocks noChangeArrowheads="1"/>
          </p:cNvSpPr>
          <p:nvPr/>
        </p:nvSpPr>
        <p:spPr bwMode="auto">
          <a:xfrm>
            <a:off x="8845551" y="4176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13370" name="Oval 50"/>
          <p:cNvSpPr>
            <a:spLocks noChangeArrowheads="1"/>
          </p:cNvSpPr>
          <p:nvPr/>
        </p:nvSpPr>
        <p:spPr bwMode="auto">
          <a:xfrm>
            <a:off x="8116889"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13371" name="Oval 51"/>
          <p:cNvSpPr>
            <a:spLocks noChangeArrowheads="1"/>
          </p:cNvSpPr>
          <p:nvPr/>
        </p:nvSpPr>
        <p:spPr bwMode="auto">
          <a:xfrm>
            <a:off x="9048751"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13372" name="Oval 52"/>
          <p:cNvSpPr>
            <a:spLocks noChangeArrowheads="1"/>
          </p:cNvSpPr>
          <p:nvPr/>
        </p:nvSpPr>
        <p:spPr bwMode="auto">
          <a:xfrm>
            <a:off x="7764464" y="55351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13373" name="Oval 53"/>
          <p:cNvSpPr>
            <a:spLocks noChangeArrowheads="1"/>
          </p:cNvSpPr>
          <p:nvPr/>
        </p:nvSpPr>
        <p:spPr bwMode="auto">
          <a:xfrm>
            <a:off x="8220076" y="3566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13374" name="Rectangle 54"/>
          <p:cNvSpPr>
            <a:spLocks noChangeArrowheads="1"/>
          </p:cNvSpPr>
          <p:nvPr/>
        </p:nvSpPr>
        <p:spPr bwMode="auto">
          <a:xfrm>
            <a:off x="716280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5" name="Rectangle 55"/>
          <p:cNvSpPr>
            <a:spLocks noChangeArrowheads="1"/>
          </p:cNvSpPr>
          <p:nvPr/>
        </p:nvSpPr>
        <p:spPr bwMode="auto">
          <a:xfrm>
            <a:off x="746760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6" name="Rectangle 56"/>
          <p:cNvSpPr>
            <a:spLocks noChangeArrowheads="1"/>
          </p:cNvSpPr>
          <p:nvPr/>
        </p:nvSpPr>
        <p:spPr bwMode="auto">
          <a:xfrm>
            <a:off x="7767639"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7" name="Rectangle 57"/>
          <p:cNvSpPr>
            <a:spLocks noChangeArrowheads="1"/>
          </p:cNvSpPr>
          <p:nvPr/>
        </p:nvSpPr>
        <p:spPr bwMode="auto">
          <a:xfrm>
            <a:off x="8072439"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8" name="Rectangle 58"/>
          <p:cNvSpPr>
            <a:spLocks noChangeArrowheads="1"/>
          </p:cNvSpPr>
          <p:nvPr/>
        </p:nvSpPr>
        <p:spPr bwMode="auto">
          <a:xfrm>
            <a:off x="8756651" y="47221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9" name="Rectangle 59"/>
          <p:cNvSpPr>
            <a:spLocks noChangeArrowheads="1"/>
          </p:cNvSpPr>
          <p:nvPr/>
        </p:nvSpPr>
        <p:spPr bwMode="auto">
          <a:xfrm>
            <a:off x="906145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80" name="Rectangle 60"/>
          <p:cNvSpPr>
            <a:spLocks noChangeArrowheads="1"/>
          </p:cNvSpPr>
          <p:nvPr/>
        </p:nvSpPr>
        <p:spPr bwMode="auto">
          <a:xfrm>
            <a:off x="936625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81" name="AutoShape 61"/>
          <p:cNvCxnSpPr>
            <a:cxnSpLocks noChangeShapeType="1"/>
            <a:stCxn id="13367" idx="4"/>
            <a:endCxn id="13368" idx="0"/>
          </p:cNvCxnSpPr>
          <p:nvPr/>
        </p:nvCxnSpPr>
        <p:spPr bwMode="auto">
          <a:xfrm flipH="1">
            <a:off x="7392988" y="4581526"/>
            <a:ext cx="45720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2" name="AutoShape 62"/>
          <p:cNvCxnSpPr>
            <a:cxnSpLocks noChangeShapeType="1"/>
            <a:stCxn id="13368" idx="4"/>
            <a:endCxn id="13374" idx="0"/>
          </p:cNvCxnSpPr>
          <p:nvPr/>
        </p:nvCxnSpPr>
        <p:spPr bwMode="auto">
          <a:xfrm flipH="1">
            <a:off x="7239000" y="5267326"/>
            <a:ext cx="15398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3" name="AutoShape 63"/>
          <p:cNvCxnSpPr>
            <a:cxnSpLocks noChangeShapeType="1"/>
            <a:stCxn id="13368" idx="4"/>
            <a:endCxn id="13375" idx="0"/>
          </p:cNvCxnSpPr>
          <p:nvPr/>
        </p:nvCxnSpPr>
        <p:spPr bwMode="auto">
          <a:xfrm>
            <a:off x="7392988" y="5267326"/>
            <a:ext cx="15081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4" name="AutoShape 64"/>
          <p:cNvCxnSpPr>
            <a:cxnSpLocks noChangeShapeType="1"/>
            <a:stCxn id="13367" idx="0"/>
            <a:endCxn id="13373" idx="4"/>
          </p:cNvCxnSpPr>
          <p:nvPr/>
        </p:nvCxnSpPr>
        <p:spPr bwMode="auto">
          <a:xfrm flipV="1">
            <a:off x="7850189" y="3984626"/>
            <a:ext cx="593725" cy="1936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5" name="AutoShape 65"/>
          <p:cNvCxnSpPr>
            <a:cxnSpLocks noChangeShapeType="1"/>
            <a:stCxn id="13369" idx="0"/>
            <a:endCxn id="13373" idx="4"/>
          </p:cNvCxnSpPr>
          <p:nvPr/>
        </p:nvCxnSpPr>
        <p:spPr bwMode="auto">
          <a:xfrm flipH="1" flipV="1">
            <a:off x="8443914" y="3984626"/>
            <a:ext cx="625475"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6" name="AutoShape 66"/>
          <p:cNvCxnSpPr>
            <a:cxnSpLocks noChangeShapeType="1"/>
            <a:stCxn id="13369" idx="4"/>
            <a:endCxn id="13371" idx="0"/>
          </p:cNvCxnSpPr>
          <p:nvPr/>
        </p:nvCxnSpPr>
        <p:spPr bwMode="auto">
          <a:xfrm>
            <a:off x="9069388" y="459422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7" name="AutoShape 67"/>
          <p:cNvCxnSpPr>
            <a:cxnSpLocks noChangeShapeType="1"/>
            <a:stCxn id="13370" idx="4"/>
            <a:endCxn id="13372" idx="0"/>
          </p:cNvCxnSpPr>
          <p:nvPr/>
        </p:nvCxnSpPr>
        <p:spPr bwMode="auto">
          <a:xfrm flipH="1">
            <a:off x="7988301" y="5267326"/>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8" name="AutoShape 68"/>
          <p:cNvCxnSpPr>
            <a:cxnSpLocks noChangeShapeType="1"/>
            <a:stCxn id="13372" idx="4"/>
            <a:endCxn id="13376" idx="0"/>
          </p:cNvCxnSpPr>
          <p:nvPr/>
        </p:nvCxnSpPr>
        <p:spPr bwMode="auto">
          <a:xfrm flipH="1">
            <a:off x="7843838" y="59531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9" name="AutoShape 69"/>
          <p:cNvCxnSpPr>
            <a:cxnSpLocks noChangeShapeType="1"/>
            <a:stCxn id="13372" idx="4"/>
            <a:endCxn id="13377" idx="0"/>
          </p:cNvCxnSpPr>
          <p:nvPr/>
        </p:nvCxnSpPr>
        <p:spPr bwMode="auto">
          <a:xfrm>
            <a:off x="7988300" y="59531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0" name="AutoShape 70"/>
          <p:cNvCxnSpPr>
            <a:cxnSpLocks noChangeShapeType="1"/>
            <a:stCxn id="13370" idx="4"/>
            <a:endCxn id="13395" idx="0"/>
          </p:cNvCxnSpPr>
          <p:nvPr/>
        </p:nvCxnSpPr>
        <p:spPr bwMode="auto">
          <a:xfrm>
            <a:off x="8340725" y="5267326"/>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1" name="AutoShape 71"/>
          <p:cNvCxnSpPr>
            <a:cxnSpLocks noChangeShapeType="1"/>
            <a:stCxn id="13369" idx="4"/>
            <a:endCxn id="13378" idx="0"/>
          </p:cNvCxnSpPr>
          <p:nvPr/>
        </p:nvCxnSpPr>
        <p:spPr bwMode="auto">
          <a:xfrm flipH="1">
            <a:off x="8832850" y="4594226"/>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2" name="AutoShape 72"/>
          <p:cNvCxnSpPr>
            <a:cxnSpLocks noChangeShapeType="1"/>
            <a:stCxn id="13370" idx="0"/>
            <a:endCxn id="13367" idx="4"/>
          </p:cNvCxnSpPr>
          <p:nvPr/>
        </p:nvCxnSpPr>
        <p:spPr bwMode="auto">
          <a:xfrm flipH="1" flipV="1">
            <a:off x="7850189" y="4581526"/>
            <a:ext cx="490537"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3" name="AutoShape 73"/>
          <p:cNvCxnSpPr>
            <a:cxnSpLocks noChangeShapeType="1"/>
            <a:stCxn id="13371" idx="4"/>
            <a:endCxn id="13379" idx="0"/>
          </p:cNvCxnSpPr>
          <p:nvPr/>
        </p:nvCxnSpPr>
        <p:spPr bwMode="auto">
          <a:xfrm flipH="1">
            <a:off x="9137650" y="5267326"/>
            <a:ext cx="1349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4" name="AutoShape 74"/>
          <p:cNvCxnSpPr>
            <a:cxnSpLocks noChangeShapeType="1"/>
            <a:stCxn id="13371" idx="4"/>
            <a:endCxn id="13380" idx="0"/>
          </p:cNvCxnSpPr>
          <p:nvPr/>
        </p:nvCxnSpPr>
        <p:spPr bwMode="auto">
          <a:xfrm>
            <a:off x="9272588" y="5267326"/>
            <a:ext cx="1698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95" name="Oval 75"/>
          <p:cNvSpPr>
            <a:spLocks noChangeArrowheads="1"/>
          </p:cNvSpPr>
          <p:nvPr/>
        </p:nvSpPr>
        <p:spPr bwMode="auto">
          <a:xfrm>
            <a:off x="8313739" y="55351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13396" name="Rectangle 76"/>
          <p:cNvSpPr>
            <a:spLocks noChangeArrowheads="1"/>
          </p:cNvSpPr>
          <p:nvPr/>
        </p:nvSpPr>
        <p:spPr bwMode="auto">
          <a:xfrm>
            <a:off x="8316914"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97" name="Rectangle 77"/>
          <p:cNvSpPr>
            <a:spLocks noChangeArrowheads="1"/>
          </p:cNvSpPr>
          <p:nvPr/>
        </p:nvSpPr>
        <p:spPr bwMode="auto">
          <a:xfrm>
            <a:off x="8621714"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98" name="AutoShape 78"/>
          <p:cNvCxnSpPr>
            <a:cxnSpLocks noChangeShapeType="1"/>
            <a:stCxn id="13395" idx="4"/>
            <a:endCxn id="13396" idx="0"/>
          </p:cNvCxnSpPr>
          <p:nvPr/>
        </p:nvCxnSpPr>
        <p:spPr bwMode="auto">
          <a:xfrm flipH="1">
            <a:off x="8393113" y="59531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9" name="AutoShape 79"/>
          <p:cNvCxnSpPr>
            <a:cxnSpLocks noChangeShapeType="1"/>
            <a:stCxn id="13395" idx="4"/>
            <a:endCxn id="13397" idx="0"/>
          </p:cNvCxnSpPr>
          <p:nvPr/>
        </p:nvCxnSpPr>
        <p:spPr bwMode="auto">
          <a:xfrm>
            <a:off x="8537575" y="59531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400" name="Line 80"/>
          <p:cNvSpPr>
            <a:spLocks noChangeShapeType="1"/>
          </p:cNvSpPr>
          <p:nvPr/>
        </p:nvSpPr>
        <p:spPr bwMode="auto">
          <a:xfrm>
            <a:off x="6019800" y="48006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46015547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Balancing </a:t>
            </a:r>
            <a:r>
              <a:rPr lang="lv-LV" dirty="0" smtClean="0"/>
              <a:t>an AVL Tree after </a:t>
            </a:r>
            <a:r>
              <a:rPr lang="lv-LV" dirty="0"/>
              <a:t>Delete – 1</a:t>
            </a:r>
            <a:endParaRPr lang="en-US" dirty="0"/>
          </a:p>
        </p:txBody>
      </p:sp>
      <p:sp>
        <p:nvSpPr>
          <p:cNvPr id="3" name="Content Placeholder 2"/>
          <p:cNvSpPr>
            <a:spLocks noGrp="1"/>
          </p:cNvSpPr>
          <p:nvPr>
            <p:ph idx="1"/>
          </p:nvPr>
        </p:nvSpPr>
        <p:spPr>
          <a:xfrm>
            <a:off x="1422400" y="1752601"/>
            <a:ext cx="10160000" cy="2285999"/>
          </a:xfrm>
        </p:spPr>
        <p:txBody>
          <a:bodyPr/>
          <a:lstStyle/>
          <a:p>
            <a:pPr>
              <a:spcBef>
                <a:spcPts val="1200"/>
              </a:spcBef>
            </a:pPr>
            <a:r>
              <a:rPr lang="en-US" dirty="0" smtClean="0"/>
              <a:t>Deleting a node may require more work</a:t>
            </a:r>
          </a:p>
          <a:p>
            <a:pPr>
              <a:spcBef>
                <a:spcPts val="348"/>
              </a:spcBef>
            </a:pPr>
            <a:r>
              <a:rPr lang="en-US" dirty="0" smtClean="0"/>
              <a:t>The </a:t>
            </a:r>
            <a:r>
              <a:rPr lang="en-US" dirty="0" smtClean="0">
                <a:latin typeface="Courier New" pitchFamily="49" charset="0"/>
                <a:cs typeface="Courier New" pitchFamily="49" charset="0"/>
              </a:rPr>
              <a:t>deleteByCopying()</a:t>
            </a:r>
            <a:r>
              <a:rPr lang="en-US" dirty="0" smtClean="0"/>
              <a:t>algorithm is applied to delete the node</a:t>
            </a:r>
          </a:p>
          <a:p>
            <a:pPr>
              <a:spcBef>
                <a:spcPts val="348"/>
              </a:spcBef>
            </a:pPr>
            <a:r>
              <a:rPr lang="en-US" dirty="0"/>
              <a:t>The balance factors of all nodes from the parent of the deleted node to the root are then </a:t>
            </a:r>
            <a:r>
              <a:rPr lang="en-US" dirty="0" smtClean="0"/>
              <a:t>updated</a:t>
            </a:r>
            <a:endParaRPr lang="en-US" dirty="0"/>
          </a:p>
          <a:p>
            <a:pPr>
              <a:spcBef>
                <a:spcPts val="348"/>
              </a:spcBef>
            </a:pPr>
            <a:r>
              <a:rPr lang="en-US" dirty="0" smtClean="0"/>
              <a:t>Each node whose balance factor becomes </a:t>
            </a:r>
            <a:r>
              <a:rPr lang="en-US" dirty="0"/>
              <a:t>± </a:t>
            </a:r>
            <a:r>
              <a:rPr lang="en-US" dirty="0" smtClean="0"/>
              <a:t>2 will be rebalanced</a:t>
            </a:r>
            <a:endParaRPr lang="en-US" dirty="0"/>
          </a:p>
          <a:p>
            <a:pPr>
              <a:spcBef>
                <a:spcPts val="348"/>
              </a:spcBef>
            </a:pP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4225245"/>
            <a:ext cx="5943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34724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Balancing an AVL Tree after Delete – </a:t>
            </a:r>
            <a:r>
              <a:rPr lang="lv-LV" dirty="0" smtClean="0"/>
              <a:t>2</a:t>
            </a:r>
            <a:endParaRPr lang="en-US" dirty="0"/>
          </a:p>
        </p:txBody>
      </p:sp>
      <p:sp>
        <p:nvSpPr>
          <p:cNvPr id="4" name="Content Placeholder 3"/>
          <p:cNvSpPr>
            <a:spLocks noGrp="1"/>
          </p:cNvSpPr>
          <p:nvPr>
            <p:ph sz="half" idx="2"/>
          </p:nvPr>
        </p:nvSpPr>
        <p:spPr>
          <a:xfrm>
            <a:off x="5867400" y="1752600"/>
            <a:ext cx="5715000" cy="4114800"/>
          </a:xfrm>
        </p:spPr>
        <p:txBody>
          <a:bodyPr/>
          <a:lstStyle/>
          <a:p>
            <a:r>
              <a:rPr lang="en-US" sz="2200" dirty="0"/>
              <a:t>In the first case, </a:t>
            </a:r>
            <a:r>
              <a:rPr lang="en-US" sz="2200" i="1" dirty="0"/>
              <a:t>P</a:t>
            </a:r>
            <a:r>
              <a:rPr lang="en-US" sz="2200" dirty="0"/>
              <a:t>’s balance factor is +1, and its right child, </a:t>
            </a:r>
            <a:r>
              <a:rPr lang="en-US" sz="2200" i="1" dirty="0"/>
              <a:t>Q</a:t>
            </a:r>
            <a:r>
              <a:rPr lang="en-US" sz="2200" dirty="0"/>
              <a:t>, is also</a:t>
            </a:r>
            <a:r>
              <a:rPr lang="en-US" sz="2200" i="1" dirty="0"/>
              <a:t> </a:t>
            </a:r>
            <a:r>
              <a:rPr lang="en-US" sz="2200" dirty="0"/>
              <a:t>at +1; this is shown</a:t>
            </a:r>
            <a:r>
              <a:rPr lang="en-US" sz="2200" i="1" dirty="0"/>
              <a:t> </a:t>
            </a:r>
            <a:r>
              <a:rPr lang="en-US" sz="2200" dirty="0"/>
              <a:t>in </a:t>
            </a:r>
            <a:r>
              <a:rPr lang="lv-LV" sz="2200" b="1" dirty="0"/>
              <a:t>(a)</a:t>
            </a:r>
            <a:r>
              <a:rPr lang="lv-LV" sz="2200" dirty="0"/>
              <a:t>.  </a:t>
            </a:r>
            <a:r>
              <a:rPr lang="en-US" sz="2200" dirty="0"/>
              <a:t>Deleting a node from </a:t>
            </a:r>
            <a:r>
              <a:rPr lang="en-US" sz="2200" i="1" dirty="0"/>
              <a:t>P</a:t>
            </a:r>
            <a:r>
              <a:rPr lang="en-US" sz="2200" dirty="0"/>
              <a:t>’s left child leads to the tree in Figure </a:t>
            </a:r>
            <a:r>
              <a:rPr lang="lv-LV" sz="2200" b="1" dirty="0"/>
              <a:t>(b)</a:t>
            </a:r>
            <a:r>
              <a:rPr lang="en-US" sz="2200" dirty="0"/>
              <a:t>, with </a:t>
            </a:r>
            <a:r>
              <a:rPr lang="en-US" sz="2200" i="1" dirty="0"/>
              <a:t>P</a:t>
            </a:r>
            <a:r>
              <a:rPr lang="en-US" sz="2200" dirty="0"/>
              <a:t> at +2; this is rebalanced by rotating </a:t>
            </a:r>
            <a:r>
              <a:rPr lang="en-US" sz="2200" i="1" dirty="0"/>
              <a:t>P</a:t>
            </a:r>
            <a:r>
              <a:rPr lang="en-US" sz="2200" dirty="0"/>
              <a:t> around </a:t>
            </a:r>
            <a:r>
              <a:rPr lang="en-US" sz="2200" i="1" dirty="0"/>
              <a:t>Q</a:t>
            </a:r>
            <a:r>
              <a:rPr lang="lv-LV" sz="2200" dirty="0"/>
              <a:t>, Figure </a:t>
            </a:r>
            <a:r>
              <a:rPr lang="en-US" sz="2200" b="1" dirty="0"/>
              <a:t>(c)</a:t>
            </a:r>
            <a:endParaRPr lang="lv-LV" sz="2200" b="1" dirty="0"/>
          </a:p>
          <a:p>
            <a:r>
              <a:rPr lang="en-US" sz="2200" dirty="0"/>
              <a:t>In the second case, </a:t>
            </a:r>
            <a:r>
              <a:rPr lang="en-US" sz="2200" i="1" dirty="0"/>
              <a:t>P</a:t>
            </a:r>
            <a:r>
              <a:rPr lang="en-US" sz="2200" dirty="0"/>
              <a:t>’s balance factor is +1, and its right child, </a:t>
            </a:r>
            <a:r>
              <a:rPr lang="en-US" sz="2200" i="1" dirty="0"/>
              <a:t>Q</a:t>
            </a:r>
            <a:r>
              <a:rPr lang="en-US" sz="2200" dirty="0"/>
              <a:t>, is 0; </a:t>
            </a:r>
            <a:r>
              <a:rPr lang="lv-LV" sz="2200" dirty="0"/>
              <a:t>Figure </a:t>
            </a:r>
            <a:r>
              <a:rPr lang="lv-LV" sz="2200" b="1" dirty="0"/>
              <a:t>(d)</a:t>
            </a:r>
            <a:r>
              <a:rPr lang="lv-LV" sz="2200" dirty="0"/>
              <a:t>. </a:t>
            </a:r>
            <a:r>
              <a:rPr lang="en-US" sz="2200" dirty="0"/>
              <a:t>Deleting a node from </a:t>
            </a:r>
            <a:r>
              <a:rPr lang="en-US" sz="2200" i="1" dirty="0"/>
              <a:t>P</a:t>
            </a:r>
            <a:r>
              <a:rPr lang="en-US" sz="2200" dirty="0"/>
              <a:t>’s left child leads to the tree in Figure </a:t>
            </a:r>
            <a:r>
              <a:rPr lang="lv-LV" sz="2200" b="1" dirty="0"/>
              <a:t>(e)</a:t>
            </a:r>
            <a:r>
              <a:rPr lang="en-US" sz="2200" dirty="0"/>
              <a:t>, with </a:t>
            </a:r>
            <a:r>
              <a:rPr lang="en-US" sz="2200" i="1" dirty="0"/>
              <a:t>P</a:t>
            </a:r>
            <a:r>
              <a:rPr lang="en-US" sz="2200" dirty="0"/>
              <a:t> at +2; this is rebalanced as in the first case by rotating </a:t>
            </a:r>
            <a:r>
              <a:rPr lang="en-US" sz="2200" i="1" dirty="0"/>
              <a:t>P</a:t>
            </a:r>
            <a:r>
              <a:rPr lang="en-US" sz="2200" dirty="0"/>
              <a:t> around </a:t>
            </a:r>
            <a:r>
              <a:rPr lang="en-US" sz="2200" i="1" dirty="0"/>
              <a:t>Q</a:t>
            </a:r>
            <a:r>
              <a:rPr lang="lv-LV" sz="2200" dirty="0"/>
              <a:t>, Figure </a:t>
            </a:r>
            <a:r>
              <a:rPr lang="lv-LV" sz="2200" b="1" dirty="0"/>
              <a:t>(f</a:t>
            </a:r>
            <a:r>
              <a:rPr lang="lv-LV" sz="2200" b="1" dirty="0" smtClean="0"/>
              <a:t>)</a:t>
            </a:r>
            <a:r>
              <a:rPr lang="lv-LV" sz="2200" dirty="0" smtClean="0"/>
              <a:t>.</a:t>
            </a:r>
            <a:endParaRPr lang="en-US" sz="2200" dirty="0"/>
          </a:p>
          <a:p>
            <a:endParaRPr lang="en-US" sz="2200" dirty="0"/>
          </a:p>
          <a:p>
            <a:endParaRPr lang="lv-LV" sz="2200" dirty="0"/>
          </a:p>
        </p:txBody>
      </p:sp>
      <p:pic>
        <p:nvPicPr>
          <p:cNvPr id="6" name="Picture 5"/>
          <p:cNvPicPr>
            <a:picLocks noChangeAspect="1"/>
          </p:cNvPicPr>
          <p:nvPr/>
        </p:nvPicPr>
        <p:blipFill>
          <a:blip r:embed="rId2"/>
          <a:stretch>
            <a:fillRect/>
          </a:stretch>
        </p:blipFill>
        <p:spPr>
          <a:xfrm>
            <a:off x="1736035" y="1545771"/>
            <a:ext cx="4131365" cy="2209800"/>
          </a:xfrm>
          <a:prstGeom prst="rect">
            <a:avLst/>
          </a:prstGeom>
          <a:ln>
            <a:solidFill>
              <a:srgbClr val="0070C0"/>
            </a:solidFill>
          </a:ln>
        </p:spPr>
      </p:pic>
      <p:pic>
        <p:nvPicPr>
          <p:cNvPr id="7" name="Picture 6"/>
          <p:cNvPicPr>
            <a:picLocks noChangeAspect="1"/>
          </p:cNvPicPr>
          <p:nvPr/>
        </p:nvPicPr>
        <p:blipFill>
          <a:blip r:embed="rId3"/>
          <a:stretch>
            <a:fillRect/>
          </a:stretch>
        </p:blipFill>
        <p:spPr>
          <a:xfrm>
            <a:off x="1736035" y="3929516"/>
            <a:ext cx="4131365" cy="2250118"/>
          </a:xfrm>
          <a:prstGeom prst="rect">
            <a:avLst/>
          </a:prstGeom>
          <a:ln>
            <a:solidFill>
              <a:srgbClr val="0070C0"/>
            </a:solidFill>
          </a:ln>
        </p:spPr>
      </p:pic>
    </p:spTree>
    <p:extLst>
      <p:ext uri="{BB962C8B-B14F-4D97-AF65-F5344CB8AC3E}">
        <p14:creationId xmlns:p14="http://schemas.microsoft.com/office/powerpoint/2010/main" val="304429346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Balancing an AVL Tree after Delete – </a:t>
            </a:r>
            <a:r>
              <a:rPr lang="lv-LV" dirty="0" smtClean="0"/>
              <a:t>3</a:t>
            </a:r>
            <a:endParaRPr lang="en-US" dirty="0"/>
          </a:p>
        </p:txBody>
      </p:sp>
      <p:sp>
        <p:nvSpPr>
          <p:cNvPr id="4" name="Content Placeholder 3"/>
          <p:cNvSpPr>
            <a:spLocks noGrp="1"/>
          </p:cNvSpPr>
          <p:nvPr>
            <p:ph sz="half" idx="2"/>
          </p:nvPr>
        </p:nvSpPr>
        <p:spPr/>
        <p:txBody>
          <a:bodyPr/>
          <a:lstStyle/>
          <a:p>
            <a:r>
              <a:rPr lang="en-US" sz="2200" dirty="0"/>
              <a:t>The third case arises when the left subtree of </a:t>
            </a:r>
            <a:r>
              <a:rPr lang="en-US" sz="2200" i="1" dirty="0"/>
              <a:t>Q</a:t>
            </a:r>
            <a:r>
              <a:rPr lang="en-US" sz="2200" dirty="0"/>
              <a:t>, rooted at </a:t>
            </a:r>
            <a:r>
              <a:rPr lang="en-US" sz="2200" i="1" dirty="0"/>
              <a:t>R</a:t>
            </a:r>
            <a:r>
              <a:rPr lang="en-US" sz="2200" dirty="0"/>
              <a:t>, has a balance factor of -1 </a:t>
            </a:r>
            <a:r>
              <a:rPr lang="en-US" sz="2200" b="1" dirty="0"/>
              <a:t>(g)</a:t>
            </a:r>
            <a:r>
              <a:rPr lang="lv-LV" sz="2200" dirty="0"/>
              <a:t>. </a:t>
            </a:r>
            <a:r>
              <a:rPr lang="en-US" sz="2200" dirty="0"/>
              <a:t>Rebalancing after deletion requires a double rotation; first of </a:t>
            </a:r>
            <a:r>
              <a:rPr lang="en-US" sz="2200" i="1" dirty="0"/>
              <a:t>R</a:t>
            </a:r>
            <a:r>
              <a:rPr lang="en-US" sz="2200" dirty="0"/>
              <a:t> about </a:t>
            </a:r>
            <a:r>
              <a:rPr lang="en-US" sz="2200" i="1" dirty="0"/>
              <a:t>Q</a:t>
            </a:r>
            <a:r>
              <a:rPr lang="en-US" sz="2200" dirty="0"/>
              <a:t> and then of </a:t>
            </a:r>
            <a:r>
              <a:rPr lang="en-US" sz="2200" i="1" dirty="0"/>
              <a:t>R</a:t>
            </a:r>
            <a:r>
              <a:rPr lang="en-US" sz="2200" dirty="0"/>
              <a:t> about </a:t>
            </a:r>
            <a:r>
              <a:rPr lang="en-US" sz="2200" i="1" dirty="0"/>
              <a:t>P</a:t>
            </a:r>
            <a:r>
              <a:rPr lang="lv-LV" sz="2200" dirty="0"/>
              <a:t>, Figures </a:t>
            </a:r>
            <a:r>
              <a:rPr lang="lv-LV" sz="2200" b="1" dirty="0"/>
              <a:t>(h)</a:t>
            </a:r>
            <a:r>
              <a:rPr lang="lv-LV" sz="2200" dirty="0"/>
              <a:t> and </a:t>
            </a:r>
            <a:r>
              <a:rPr lang="lv-LV" sz="2200" b="1" dirty="0"/>
              <a:t>(i)</a:t>
            </a:r>
            <a:r>
              <a:rPr lang="lv-LV" sz="2200" dirty="0"/>
              <a:t>.</a:t>
            </a:r>
          </a:p>
          <a:p>
            <a:r>
              <a:rPr lang="en-US" sz="2200" dirty="0"/>
              <a:t>The fourth case is similar to the third, but differs in that the balance factor of </a:t>
            </a:r>
            <a:r>
              <a:rPr lang="en-US" sz="2200" i="1" dirty="0"/>
              <a:t>R</a:t>
            </a:r>
            <a:r>
              <a:rPr lang="en-US" sz="2200" dirty="0"/>
              <a:t> is +1, rather than -1</a:t>
            </a:r>
            <a:r>
              <a:rPr lang="lv-LV" sz="2200" dirty="0"/>
              <a:t>. </a:t>
            </a:r>
            <a:r>
              <a:rPr lang="en-US" sz="2200" dirty="0"/>
              <a:t>However, rebalancing can be done with the same two rotations as the third </a:t>
            </a:r>
            <a:r>
              <a:rPr lang="en-US" sz="2200" dirty="0" smtClean="0"/>
              <a:t>case</a:t>
            </a:r>
            <a:r>
              <a:rPr lang="lv-LV" sz="2200" dirty="0" smtClean="0"/>
              <a:t>.</a:t>
            </a:r>
            <a:endParaRPr lang="en-US" sz="2200" dirty="0"/>
          </a:p>
        </p:txBody>
      </p:sp>
      <p:pic>
        <p:nvPicPr>
          <p:cNvPr id="6" name="Picture 5"/>
          <p:cNvPicPr>
            <a:picLocks noChangeAspect="1"/>
          </p:cNvPicPr>
          <p:nvPr/>
        </p:nvPicPr>
        <p:blipFill>
          <a:blip r:embed="rId2"/>
          <a:stretch>
            <a:fillRect/>
          </a:stretch>
        </p:blipFill>
        <p:spPr>
          <a:xfrm>
            <a:off x="1792287" y="1619250"/>
            <a:ext cx="4238625" cy="2190750"/>
          </a:xfrm>
          <a:prstGeom prst="rect">
            <a:avLst/>
          </a:prstGeom>
          <a:ln>
            <a:solidFill>
              <a:srgbClr val="0070C0"/>
            </a:solidFill>
          </a:ln>
        </p:spPr>
      </p:pic>
      <p:pic>
        <p:nvPicPr>
          <p:cNvPr id="7" name="Picture 6"/>
          <p:cNvPicPr>
            <a:picLocks noChangeAspect="1"/>
          </p:cNvPicPr>
          <p:nvPr/>
        </p:nvPicPr>
        <p:blipFill>
          <a:blip r:embed="rId3"/>
          <a:stretch>
            <a:fillRect/>
          </a:stretch>
        </p:blipFill>
        <p:spPr>
          <a:xfrm>
            <a:off x="1792287" y="4397049"/>
            <a:ext cx="4238625" cy="1938664"/>
          </a:xfrm>
          <a:prstGeom prst="rect">
            <a:avLst/>
          </a:prstGeom>
          <a:ln>
            <a:solidFill>
              <a:srgbClr val="0070C0"/>
            </a:solidFill>
          </a:ln>
        </p:spPr>
      </p:pic>
    </p:spTree>
    <p:extLst>
      <p:ext uri="{BB962C8B-B14F-4D97-AF65-F5344CB8AC3E}">
        <p14:creationId xmlns:p14="http://schemas.microsoft.com/office/powerpoint/2010/main" val="390483314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en-US" smtClean="0"/>
              <a:t>AVL Tree Performance</a:t>
            </a:r>
          </a:p>
        </p:txBody>
      </p:sp>
      <p:sp>
        <p:nvSpPr>
          <p:cNvPr id="1030"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en-US" dirty="0"/>
              <a:t>a single restructure takes O(1) time</a:t>
            </a:r>
          </a:p>
          <a:p>
            <a:pPr lvl="1" eaLnBrk="1" hangingPunct="1"/>
            <a:r>
              <a:rPr lang="en-US" altLang="en-US" sz="2000" dirty="0"/>
              <a:t>using a linked-structure binary tree</a:t>
            </a:r>
          </a:p>
          <a:p>
            <a:pPr eaLnBrk="1" hangingPunct="1"/>
            <a:r>
              <a:rPr lang="en-US" altLang="en-US" dirty="0">
                <a:solidFill>
                  <a:schemeClr val="tx2"/>
                </a:solidFill>
              </a:rPr>
              <a:t>find</a:t>
            </a:r>
            <a:r>
              <a:rPr lang="en-US" altLang="en-US" dirty="0"/>
              <a:t> takes O(log n) time</a:t>
            </a:r>
          </a:p>
          <a:p>
            <a:pPr lvl="1" eaLnBrk="1" hangingPunct="1"/>
            <a:r>
              <a:rPr lang="en-US" altLang="en-US" sz="2000" dirty="0"/>
              <a:t>height of tree is O(log n), no restructures needed</a:t>
            </a:r>
            <a:endParaRPr lang="en-US" altLang="en-US" dirty="0"/>
          </a:p>
          <a:p>
            <a:pPr eaLnBrk="1" hangingPunct="1"/>
            <a:r>
              <a:rPr lang="en-US" altLang="en-US" dirty="0">
                <a:solidFill>
                  <a:schemeClr val="tx2"/>
                </a:solidFill>
              </a:rPr>
              <a:t>put</a:t>
            </a:r>
            <a:r>
              <a:rPr lang="en-US" altLang="en-US" dirty="0"/>
              <a:t> takes O(log n) time</a:t>
            </a:r>
          </a:p>
          <a:p>
            <a:pPr lvl="1" eaLnBrk="1" hangingPunct="1"/>
            <a:r>
              <a:rPr lang="en-US" altLang="en-US" sz="2000" dirty="0"/>
              <a:t>initial find is O(log n)</a:t>
            </a:r>
          </a:p>
          <a:p>
            <a:pPr lvl="1" eaLnBrk="1" hangingPunct="1"/>
            <a:r>
              <a:rPr lang="en-US" altLang="en-US" sz="2000" dirty="0"/>
              <a:t>Restructuring up the tree, maintaining heights is O(log n)</a:t>
            </a:r>
          </a:p>
          <a:p>
            <a:pPr eaLnBrk="1" hangingPunct="1"/>
            <a:r>
              <a:rPr lang="en-US" altLang="en-US" dirty="0">
                <a:solidFill>
                  <a:schemeClr val="tx2"/>
                </a:solidFill>
              </a:rPr>
              <a:t>erase </a:t>
            </a:r>
            <a:r>
              <a:rPr lang="en-US" altLang="en-US" dirty="0"/>
              <a:t>takes O(log n) time</a:t>
            </a:r>
          </a:p>
          <a:p>
            <a:pPr lvl="1" eaLnBrk="1" hangingPunct="1"/>
            <a:r>
              <a:rPr lang="en-US" altLang="en-US" sz="2000" dirty="0"/>
              <a:t>initial find is O(log n)</a:t>
            </a:r>
          </a:p>
          <a:p>
            <a:pPr lvl="1" eaLnBrk="1" hangingPunct="1"/>
            <a:r>
              <a:rPr lang="en-US" altLang="en-US" sz="2000" dirty="0"/>
              <a:t>Restructuring up the tree, maintaining heights is O(log n)</a:t>
            </a:r>
          </a:p>
        </p:txBody>
      </p:sp>
      <p:grpSp>
        <p:nvGrpSpPr>
          <p:cNvPr id="7" name="Group 402"/>
          <p:cNvGrpSpPr>
            <a:grpSpLocks/>
          </p:cNvGrpSpPr>
          <p:nvPr/>
        </p:nvGrpSpPr>
        <p:grpSpPr bwMode="auto">
          <a:xfrm>
            <a:off x="8686800" y="1905000"/>
            <a:ext cx="2667000" cy="1873250"/>
            <a:chOff x="3072" y="2084"/>
            <a:chExt cx="1680" cy="1180"/>
          </a:xfrm>
        </p:grpSpPr>
        <p:sp>
          <p:nvSpPr>
            <p:cNvPr id="8" name="Oval 383"/>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9" name="AutoShape 384"/>
            <p:cNvCxnSpPr>
              <a:cxnSpLocks noChangeShapeType="1"/>
              <a:stCxn id="14" idx="0"/>
              <a:endCxn id="8" idx="5"/>
            </p:cNvCxnSpPr>
            <p:nvPr/>
          </p:nvCxnSpPr>
          <p:spPr bwMode="auto">
            <a:xfrm flipH="1" flipV="1">
              <a:off x="4052" y="2268"/>
              <a:ext cx="443" cy="11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 name="AutoShape 385"/>
            <p:cNvCxnSpPr>
              <a:cxnSpLocks noChangeShapeType="1"/>
              <a:stCxn id="11" idx="7"/>
              <a:endCxn id="8" idx="3"/>
            </p:cNvCxnSpPr>
            <p:nvPr/>
          </p:nvCxnSpPr>
          <p:spPr bwMode="auto">
            <a:xfrm flipV="1">
              <a:off x="3474" y="2268"/>
              <a:ext cx="435" cy="15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 name="Oval 386"/>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12" name="Rectangle 387"/>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 name="AutoShape 388"/>
            <p:cNvCxnSpPr>
              <a:cxnSpLocks noChangeShapeType="1"/>
              <a:stCxn id="12" idx="0"/>
              <a:endCxn id="11" idx="3"/>
            </p:cNvCxnSpPr>
            <p:nvPr/>
          </p:nvCxnSpPr>
          <p:spPr bwMode="auto">
            <a:xfrm flipV="1">
              <a:off x="3145" y="2574"/>
              <a:ext cx="187"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4" name="Oval 389"/>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8</a:t>
              </a:r>
            </a:p>
          </p:txBody>
        </p:sp>
        <p:sp>
          <p:nvSpPr>
            <p:cNvPr id="15" name="Rectangle 390"/>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6" name="Rectangle 391"/>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7" name="AutoShape 392"/>
            <p:cNvCxnSpPr>
              <a:cxnSpLocks noChangeShapeType="1"/>
              <a:stCxn id="16" idx="0"/>
              <a:endCxn id="14" idx="5"/>
            </p:cNvCxnSpPr>
            <p:nvPr/>
          </p:nvCxnSpPr>
          <p:spPr bwMode="auto">
            <a:xfrm flipH="1" flipV="1">
              <a:off x="4566" y="2562"/>
              <a:ext cx="114"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8" name="AutoShape 393"/>
            <p:cNvCxnSpPr>
              <a:cxnSpLocks noChangeShapeType="1"/>
              <a:stCxn id="15" idx="0"/>
              <a:endCxn id="14" idx="3"/>
            </p:cNvCxnSpPr>
            <p:nvPr/>
          </p:nvCxnSpPr>
          <p:spPr bwMode="auto">
            <a:xfrm flipV="1">
              <a:off x="4310" y="2562"/>
              <a:ext cx="113"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9" name="Oval 394"/>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20" name="Rectangle 395"/>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21" name="Rectangle 396"/>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22" name="AutoShape 397"/>
            <p:cNvCxnSpPr>
              <a:cxnSpLocks noChangeShapeType="1"/>
              <a:stCxn id="21" idx="0"/>
              <a:endCxn id="19" idx="5"/>
            </p:cNvCxnSpPr>
            <p:nvPr/>
          </p:nvCxnSpPr>
          <p:spPr bwMode="auto">
            <a:xfrm flipH="1" flipV="1">
              <a:off x="3738" y="2934"/>
              <a:ext cx="151"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3" name="AutoShape 398"/>
            <p:cNvCxnSpPr>
              <a:cxnSpLocks noChangeShapeType="1"/>
              <a:stCxn id="20" idx="0"/>
              <a:endCxn id="19" idx="3"/>
            </p:cNvCxnSpPr>
            <p:nvPr/>
          </p:nvCxnSpPr>
          <p:spPr bwMode="auto">
            <a:xfrm flipV="1">
              <a:off x="3482" y="2934"/>
              <a:ext cx="113"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4" name="AutoShape 399"/>
            <p:cNvCxnSpPr>
              <a:cxnSpLocks noChangeShapeType="1"/>
              <a:stCxn id="19" idx="0"/>
              <a:endCxn id="11" idx="5"/>
            </p:cNvCxnSpPr>
            <p:nvPr/>
          </p:nvCxnSpPr>
          <p:spPr bwMode="auto">
            <a:xfrm flipH="1" flipV="1">
              <a:off x="3474" y="2574"/>
              <a:ext cx="193" cy="176"/>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25" name="Text Box 400"/>
            <p:cNvSpPr txBox="1">
              <a:spLocks noChangeArrowheads="1"/>
            </p:cNvSpPr>
            <p:nvPr/>
          </p:nvSpPr>
          <p:spPr bwMode="auto">
            <a:xfrm>
              <a:off x="3168" y="2180"/>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26" name="Text Box 401"/>
            <p:cNvSpPr txBox="1">
              <a:spLocks noChangeArrowheads="1"/>
            </p:cNvSpPr>
            <p:nvPr/>
          </p:nvSpPr>
          <p:spPr bwMode="auto">
            <a:xfrm>
              <a:off x="3696" y="2516"/>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z</a:t>
              </a:r>
            </a:p>
          </p:txBody>
        </p:sp>
      </p:grpSp>
    </p:spTree>
    <p:extLst>
      <p:ext uri="{BB962C8B-B14F-4D97-AF65-F5344CB8AC3E}">
        <p14:creationId xmlns:p14="http://schemas.microsoft.com/office/powerpoint/2010/main" val="213668061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Bef>
                    <a:spcPts val="384"/>
                  </a:spcBef>
                </a:pPr>
                <a:r>
                  <a:rPr lang="en-US" dirty="0"/>
                  <a:t>The minimum number of nodes in an AVL tree is determined by:</a:t>
                </a:r>
              </a:p>
              <a:p>
                <a:pPr marL="57150" indent="0" algn="ctr">
                  <a:spcBef>
                    <a:spcPts val="384"/>
                  </a:spcBef>
                  <a:buNone/>
                </a:pPr>
                <a:r>
                  <a:rPr lang="en-US" i="1" dirty="0" err="1"/>
                  <a:t>AVL</a:t>
                </a:r>
                <a:r>
                  <a:rPr lang="en-US" i="1" baseline="-25000" dirty="0" err="1"/>
                  <a:t>h</a:t>
                </a:r>
                <a:r>
                  <a:rPr lang="en-US" i="1" dirty="0"/>
                  <a:t> </a:t>
                </a:r>
                <a:r>
                  <a:rPr lang="en-US" dirty="0"/>
                  <a:t>=</a:t>
                </a:r>
                <a:r>
                  <a:rPr lang="en-US" i="1" dirty="0"/>
                  <a:t> AVL</a:t>
                </a:r>
                <a:r>
                  <a:rPr lang="en-US" i="1" baseline="-25000" dirty="0"/>
                  <a:t>h</a:t>
                </a:r>
                <a:r>
                  <a:rPr lang="en-US" baseline="-25000" dirty="0"/>
                  <a:t>-1</a:t>
                </a:r>
                <a:r>
                  <a:rPr lang="en-US" dirty="0"/>
                  <a:t> + </a:t>
                </a:r>
                <a:r>
                  <a:rPr lang="en-US" i="1" dirty="0"/>
                  <a:t>AVL</a:t>
                </a:r>
                <a:r>
                  <a:rPr lang="en-US" i="1" baseline="-25000" dirty="0"/>
                  <a:t>h</a:t>
                </a:r>
                <a:r>
                  <a:rPr lang="en-US" baseline="-25000" dirty="0"/>
                  <a:t>-2</a:t>
                </a:r>
                <a:r>
                  <a:rPr lang="en-US" dirty="0"/>
                  <a:t> + </a:t>
                </a:r>
                <a:r>
                  <a:rPr lang="en-US" dirty="0" smtClean="0"/>
                  <a:t>1</a:t>
                </a:r>
                <a:endParaRPr lang="lv-LV" dirty="0" smtClean="0"/>
              </a:p>
              <a:p>
                <a:r>
                  <a:rPr lang="en-US" dirty="0" smtClean="0"/>
                  <a:t>In this recurrence relation, the initial values are </a:t>
                </a:r>
                <a:r>
                  <a:rPr lang="en-US" i="1" dirty="0" smtClean="0"/>
                  <a:t>AVL</a:t>
                </a:r>
                <a:r>
                  <a:rPr lang="en-US" baseline="-25000" dirty="0" smtClean="0"/>
                  <a:t>0</a:t>
                </a:r>
                <a:r>
                  <a:rPr lang="en-US" dirty="0" smtClean="0"/>
                  <a:t> = 0 and </a:t>
                </a:r>
                <a:r>
                  <a:rPr lang="en-US" i="1" dirty="0" smtClean="0"/>
                  <a:t>AVL</a:t>
                </a:r>
                <a:r>
                  <a:rPr lang="en-US" baseline="-25000" dirty="0" smtClean="0"/>
                  <a:t>1</a:t>
                </a:r>
                <a:r>
                  <a:rPr lang="en-US" dirty="0" smtClean="0"/>
                  <a:t> = 1</a:t>
                </a:r>
              </a:p>
              <a:p>
                <a:r>
                  <a:rPr lang="en-US" dirty="0" smtClean="0"/>
                  <a:t>From this, we can derive the bounds on the height (</a:t>
                </a:r>
                <a:r>
                  <a:rPr lang="en-US" i="1" dirty="0" smtClean="0"/>
                  <a:t>h</a:t>
                </a:r>
                <a:r>
                  <a:rPr lang="en-US" dirty="0" smtClean="0"/>
                  <a:t>) of the AVL tree based on the number of nodes (</a:t>
                </a:r>
                <a:r>
                  <a:rPr lang="en-US" i="1" dirty="0" smtClean="0"/>
                  <a:t>n</a:t>
                </a:r>
                <a:r>
                  <a:rPr lang="en-US" dirty="0" smtClean="0"/>
                  <a:t>):</a:t>
                </a:r>
                <a:endParaRPr lang="en-US" dirty="0"/>
              </a:p>
              <a:p>
                <a:pPr marL="57150" indent="0" algn="ctr">
                  <a:buNone/>
                </a:pPr>
                <a:r>
                  <a:rPr lang="en-US" dirty="0" smtClean="0"/>
                  <a:t>lg(</a:t>
                </a:r>
                <a:r>
                  <a:rPr lang="en-US" i="1" dirty="0" smtClean="0"/>
                  <a:t>n</a:t>
                </a:r>
                <a:r>
                  <a:rPr lang="en-US" dirty="0" smtClean="0"/>
                  <a:t> + 1) </a:t>
                </a:r>
                <a:r>
                  <a:rPr lang="en-US" u="sng" dirty="0" smtClean="0"/>
                  <a:t>&lt;</a:t>
                </a:r>
                <a:r>
                  <a:rPr lang="en-US" dirty="0" smtClean="0"/>
                  <a:t> </a:t>
                </a:r>
                <a:r>
                  <a:rPr lang="en-US" i="1" dirty="0" smtClean="0"/>
                  <a:t>h</a:t>
                </a:r>
                <a:r>
                  <a:rPr lang="en-US" dirty="0" smtClean="0"/>
                  <a:t> &lt; 1.44 lg(</a:t>
                </a:r>
                <a:r>
                  <a:rPr lang="en-US" i="1" dirty="0" smtClean="0"/>
                  <a:t>n</a:t>
                </a:r>
                <a:r>
                  <a:rPr lang="en-US" dirty="0" smtClean="0"/>
                  <a:t> + 2) – 0.328</a:t>
                </a:r>
              </a:p>
              <a:p>
                <a:r>
                  <a:rPr lang="en-US" dirty="0" smtClean="0"/>
                  <a:t>Recall that for a perfectly balanced tree</a:t>
                </a:r>
                <a:r>
                  <a:rPr lang="en-US" dirty="0" smtClean="0">
                    <a:latin typeface="+mj-lt"/>
                  </a:rPr>
                  <a:t>, </a:t>
                </a:r>
                <a:r>
                  <a:rPr lang="en-US" i="1" dirty="0" smtClean="0">
                    <a:latin typeface="+mj-lt"/>
                  </a:rPr>
                  <a:t>h</a:t>
                </a:r>
                <a:r>
                  <a:rPr lang="en-US" dirty="0" smtClean="0">
                    <a:latin typeface="+mj-lt"/>
                  </a:rPr>
                  <a:t> = </a:t>
                </a:r>
                <a14:m>
                  <m:oMath xmlns:m="http://schemas.openxmlformats.org/officeDocument/2006/math">
                    <m:d>
                      <m:dPr>
                        <m:begChr m:val="⌈"/>
                        <m:endChr m:val="⌉"/>
                        <m:ctrlPr>
                          <a:rPr lang="en-US" i="1" smtClean="0">
                            <a:latin typeface="Cambria Math" panose="02040503050406030204" pitchFamily="18" charset="0"/>
                          </a:rPr>
                        </m:ctrlPr>
                      </m:dPr>
                      <m:e>
                        <m:r>
                          <m:rPr>
                            <m:nor/>
                          </m:rPr>
                          <a:rPr lang="en-US" b="0" i="0" smtClean="0">
                            <a:latin typeface="+mj-lt"/>
                          </a:rPr>
                          <m:t>lg</m:t>
                        </m:r>
                        <m:d>
                          <m:dPr>
                            <m:ctrlPr>
                              <a:rPr lang="en-US" b="0" i="1" smtClean="0">
                                <a:latin typeface="Cambria Math" panose="02040503050406030204" pitchFamily="18" charset="0"/>
                              </a:rPr>
                            </m:ctrlPr>
                          </m:dPr>
                          <m:e>
                            <m:r>
                              <m:rPr>
                                <m:nor/>
                              </m:rPr>
                              <a:rPr lang="en-US" b="0" i="1" smtClean="0">
                                <a:latin typeface="+mj-lt"/>
                              </a:rPr>
                              <m:t>n</m:t>
                            </m:r>
                            <m:r>
                              <a:rPr lang="en-US" b="0" i="1" smtClean="0">
                                <a:latin typeface="Cambria Math"/>
                              </a:rPr>
                              <m:t>+1</m:t>
                            </m:r>
                          </m:e>
                        </m:d>
                      </m:e>
                    </m:d>
                  </m:oMath>
                </a14:m>
                <a:endParaRPr lang="en-US"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a:stretch>
              </a:blipFill>
            </p:spPr>
            <p:txBody>
              <a:bodyPr/>
              <a:lstStyle/>
              <a:p>
                <a:r>
                  <a:rPr lang="lv-LV">
                    <a:noFill/>
                  </a:rPr>
                  <a:t> </a:t>
                </a:r>
              </a:p>
            </p:txBody>
          </p:sp>
        </mc:Fallback>
      </mc:AlternateContent>
    </p:spTree>
    <p:extLst>
      <p:ext uri="{BB962C8B-B14F-4D97-AF65-F5344CB8AC3E}">
        <p14:creationId xmlns:p14="http://schemas.microsoft.com/office/powerpoint/2010/main" val="74014964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26"/>
          <p:cNvSpPr>
            <a:spLocks noGrp="1" noChangeArrowheads="1"/>
          </p:cNvSpPr>
          <p:nvPr>
            <p:ph type="title"/>
          </p:nvPr>
        </p:nvSpPr>
        <p:spPr/>
        <p:txBody>
          <a:bodyPr/>
          <a:lstStyle/>
          <a:p>
            <a:pPr eaLnBrk="1" hangingPunct="1"/>
            <a:r>
              <a:rPr lang="en-US" altLang="lv-LV" smtClean="0"/>
              <a:t>Multi-Way Search Tree</a:t>
            </a:r>
          </a:p>
        </p:txBody>
      </p:sp>
      <p:sp>
        <p:nvSpPr>
          <p:cNvPr id="4101" name="Rectangle 1027"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400"/>
              <a:t>A multi-way search tree is an ordered tree such that </a:t>
            </a:r>
          </a:p>
          <a:p>
            <a:pPr lvl="1" eaLnBrk="1" hangingPunct="1">
              <a:lnSpc>
                <a:spcPct val="90000"/>
              </a:lnSpc>
            </a:pPr>
            <a:r>
              <a:rPr lang="en-US" altLang="lv-LV" sz="2000"/>
              <a:t>Each internal node has at least two children and stores  </a:t>
            </a:r>
            <a:r>
              <a:rPr lang="en-US" altLang="lv-LV" sz="2000" b="1" i="1">
                <a:latin typeface="Times New Roman" panose="02020603050405020304" pitchFamily="18" charset="0"/>
              </a:rPr>
              <a:t>d</a:t>
            </a:r>
            <a:r>
              <a:rPr lang="en-US" altLang="lv-LV" sz="2000" b="1" i="1">
                <a:latin typeface="Symbol" panose="05050102010706020507" pitchFamily="18" charset="2"/>
              </a:rPr>
              <a:t> </a:t>
            </a:r>
            <a:r>
              <a:rPr lang="en-US" altLang="lv-LV" sz="2000">
                <a:latin typeface="Symbol" panose="05050102010706020507" pitchFamily="18" charset="2"/>
              </a:rPr>
              <a:t>-</a:t>
            </a:r>
            <a:r>
              <a:rPr lang="en-US" altLang="lv-LV" sz="2000">
                <a:latin typeface="Times New Roman" panose="02020603050405020304" pitchFamily="18" charset="0"/>
              </a:rPr>
              <a:t>1 </a:t>
            </a:r>
            <a:r>
              <a:rPr lang="en-US" altLang="lv-LV" sz="2000"/>
              <a:t>key-element items </a:t>
            </a:r>
            <a:r>
              <a:rPr lang="en-US" altLang="lv-LV" sz="2000">
                <a:latin typeface="Times New Roman" panose="02020603050405020304" pitchFamily="18" charset="0"/>
              </a:rPr>
              <a:t>(</a:t>
            </a:r>
            <a:r>
              <a:rPr lang="en-US" altLang="lv-LV" sz="2000" b="1" i="1">
                <a:latin typeface="Times New Roman" panose="02020603050405020304" pitchFamily="18" charset="0"/>
              </a:rPr>
              <a:t>k</a:t>
            </a:r>
            <a:r>
              <a:rPr lang="en-US" altLang="lv-LV" sz="2000" b="1" i="1" baseline="-25000">
                <a:latin typeface="Times New Roman" panose="02020603050405020304" pitchFamily="18" charset="0"/>
              </a:rPr>
              <a:t>i</a:t>
            </a:r>
            <a:r>
              <a:rPr lang="en-US" altLang="lv-LV" sz="2000">
                <a:latin typeface="Times New Roman" panose="02020603050405020304" pitchFamily="18" charset="0"/>
              </a:rPr>
              <a:t>, </a:t>
            </a:r>
            <a:r>
              <a:rPr lang="en-US" altLang="lv-LV" sz="2000" b="1" i="1">
                <a:latin typeface="Times New Roman" panose="02020603050405020304" pitchFamily="18" charset="0"/>
              </a:rPr>
              <a:t>o</a:t>
            </a:r>
            <a:r>
              <a:rPr lang="en-US" altLang="lv-LV" sz="2000" b="1" i="1" baseline="-25000">
                <a:latin typeface="Times New Roman" panose="02020603050405020304" pitchFamily="18" charset="0"/>
              </a:rPr>
              <a:t>i</a:t>
            </a:r>
            <a:r>
              <a:rPr lang="en-US" altLang="lv-LV" sz="2000">
                <a:latin typeface="Times New Roman" panose="02020603050405020304" pitchFamily="18" charset="0"/>
              </a:rPr>
              <a:t>)</a:t>
            </a:r>
            <a:r>
              <a:rPr lang="en-US" altLang="lv-LV" sz="2000"/>
              <a:t>, where </a:t>
            </a:r>
            <a:r>
              <a:rPr lang="en-US" altLang="lv-LV" sz="2000" b="1" i="1">
                <a:latin typeface="Times New Roman" panose="02020603050405020304" pitchFamily="18" charset="0"/>
              </a:rPr>
              <a:t>d </a:t>
            </a:r>
            <a:r>
              <a:rPr lang="en-US" altLang="lv-LV" sz="2000"/>
              <a:t>is the number of children </a:t>
            </a:r>
          </a:p>
          <a:p>
            <a:pPr lvl="1" eaLnBrk="1" hangingPunct="1">
              <a:lnSpc>
                <a:spcPct val="90000"/>
              </a:lnSpc>
            </a:pPr>
            <a:r>
              <a:rPr lang="en-US" altLang="lv-LV" sz="2000"/>
              <a:t>For a node with children </a:t>
            </a:r>
            <a:r>
              <a:rPr lang="en-US" altLang="lv-LV" sz="2000" b="1" i="1">
                <a:latin typeface="Times New Roman" panose="02020603050405020304" pitchFamily="18" charset="0"/>
              </a:rPr>
              <a:t>v</a:t>
            </a:r>
            <a:r>
              <a:rPr lang="en-US" altLang="lv-LV" sz="2000" baseline="-25000">
                <a:latin typeface="Times New Roman" panose="02020603050405020304" pitchFamily="18" charset="0"/>
              </a:rPr>
              <a:t>1 </a:t>
            </a:r>
            <a:r>
              <a:rPr lang="en-US" altLang="lv-LV" sz="2000" b="1" i="1">
                <a:latin typeface="Times New Roman" panose="02020603050405020304" pitchFamily="18" charset="0"/>
              </a:rPr>
              <a:t>v</a:t>
            </a:r>
            <a:r>
              <a:rPr lang="en-US" altLang="lv-LV" sz="2000" baseline="-25000">
                <a:latin typeface="Times New Roman" panose="02020603050405020304" pitchFamily="18" charset="0"/>
              </a:rPr>
              <a:t>2</a:t>
            </a:r>
            <a:r>
              <a:rPr lang="en-US" altLang="lv-LV" sz="2000">
                <a:latin typeface="Times New Roman" panose="02020603050405020304" pitchFamily="18" charset="0"/>
              </a:rPr>
              <a:t> … </a:t>
            </a:r>
            <a:r>
              <a:rPr lang="en-US" altLang="lv-LV" sz="2000" b="1" i="1">
                <a:latin typeface="Times New Roman" panose="02020603050405020304" pitchFamily="18" charset="0"/>
              </a:rPr>
              <a:t>v</a:t>
            </a:r>
            <a:r>
              <a:rPr lang="en-US" altLang="lv-LV" sz="2000" b="1" i="1" baseline="-25000">
                <a:latin typeface="Times New Roman" panose="02020603050405020304" pitchFamily="18" charset="0"/>
              </a:rPr>
              <a:t>d</a:t>
            </a:r>
            <a:r>
              <a:rPr lang="en-US" altLang="lv-LV" sz="2000" baseline="-25000">
                <a:latin typeface="Times New Roman" panose="02020603050405020304" pitchFamily="18" charset="0"/>
              </a:rPr>
              <a:t>  </a:t>
            </a:r>
            <a:r>
              <a:rPr lang="en-US" altLang="lv-LV" sz="2000"/>
              <a:t>storing  keys </a:t>
            </a:r>
            <a:r>
              <a:rPr lang="en-US" altLang="lv-LV" sz="2000" b="1" i="1">
                <a:latin typeface="Times New Roman" panose="02020603050405020304" pitchFamily="18" charset="0"/>
              </a:rPr>
              <a:t>k</a:t>
            </a:r>
            <a:r>
              <a:rPr lang="en-US" altLang="lv-LV" sz="2000" baseline="-25000">
                <a:latin typeface="Times New Roman" panose="02020603050405020304" pitchFamily="18" charset="0"/>
              </a:rPr>
              <a:t>1 </a:t>
            </a:r>
            <a:r>
              <a:rPr lang="en-US" altLang="lv-LV" sz="2000" b="1" i="1">
                <a:latin typeface="Times New Roman" panose="02020603050405020304" pitchFamily="18" charset="0"/>
              </a:rPr>
              <a:t>k</a:t>
            </a:r>
            <a:r>
              <a:rPr lang="en-US" altLang="lv-LV" sz="2000" baseline="-25000">
                <a:latin typeface="Times New Roman" panose="02020603050405020304" pitchFamily="18" charset="0"/>
              </a:rPr>
              <a:t>2</a:t>
            </a:r>
            <a:r>
              <a:rPr lang="en-US" altLang="lv-LV" sz="2000">
                <a:latin typeface="Times New Roman" panose="02020603050405020304" pitchFamily="18" charset="0"/>
              </a:rPr>
              <a:t> … </a:t>
            </a:r>
            <a:r>
              <a:rPr lang="en-US" altLang="lv-LV" sz="2000" b="1" i="1">
                <a:latin typeface="Times New Roman" panose="02020603050405020304" pitchFamily="18" charset="0"/>
              </a:rPr>
              <a:t>k</a:t>
            </a:r>
            <a:r>
              <a:rPr lang="en-US" altLang="lv-LV" sz="2000" b="1" i="1" baseline="-25000">
                <a:latin typeface="Times New Roman" panose="02020603050405020304" pitchFamily="18" charset="0"/>
              </a:rPr>
              <a:t>d</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endParaRPr lang="en-US" altLang="lv-LV" sz="2000"/>
          </a:p>
          <a:p>
            <a:pPr lvl="2" eaLnBrk="1" hangingPunct="1">
              <a:lnSpc>
                <a:spcPct val="90000"/>
              </a:lnSpc>
            </a:pPr>
            <a:r>
              <a:rPr lang="en-US" altLang="lv-LV" sz="1800"/>
              <a:t>keys in the subtree of </a:t>
            </a:r>
            <a:r>
              <a:rPr lang="en-US" altLang="lv-LV" sz="1800" b="1" i="1">
                <a:latin typeface="Times New Roman" panose="02020603050405020304" pitchFamily="18" charset="0"/>
              </a:rPr>
              <a:t>v</a:t>
            </a:r>
            <a:r>
              <a:rPr lang="en-US" altLang="lv-LV" sz="1800" baseline="-25000">
                <a:latin typeface="Times New Roman" panose="02020603050405020304" pitchFamily="18" charset="0"/>
              </a:rPr>
              <a:t>1 </a:t>
            </a:r>
            <a:r>
              <a:rPr lang="en-US" altLang="lv-LV" sz="1800"/>
              <a:t>are less than </a:t>
            </a:r>
            <a:r>
              <a:rPr lang="en-US" altLang="lv-LV" sz="1800" b="1" i="1">
                <a:latin typeface="Times New Roman" panose="02020603050405020304" pitchFamily="18" charset="0"/>
              </a:rPr>
              <a:t>k</a:t>
            </a:r>
            <a:r>
              <a:rPr lang="en-US" altLang="lv-LV" sz="1800" baseline="-25000">
                <a:latin typeface="Times New Roman" panose="02020603050405020304" pitchFamily="18" charset="0"/>
              </a:rPr>
              <a:t>1</a:t>
            </a:r>
          </a:p>
          <a:p>
            <a:pPr lvl="2" eaLnBrk="1" hangingPunct="1">
              <a:lnSpc>
                <a:spcPct val="90000"/>
              </a:lnSpc>
            </a:pPr>
            <a:r>
              <a:rPr lang="en-US" altLang="lv-LV" sz="1800"/>
              <a:t>keys in the subtree of </a:t>
            </a:r>
            <a:r>
              <a:rPr lang="en-US" altLang="lv-LV" sz="1800" b="1" i="1">
                <a:latin typeface="Times New Roman" panose="02020603050405020304" pitchFamily="18" charset="0"/>
              </a:rPr>
              <a:t>v</a:t>
            </a:r>
            <a:r>
              <a:rPr lang="en-US" altLang="lv-LV" sz="1800" b="1" i="1" baseline="-25000">
                <a:latin typeface="Times New Roman" panose="02020603050405020304" pitchFamily="18" charset="0"/>
              </a:rPr>
              <a:t>i</a:t>
            </a:r>
            <a:r>
              <a:rPr lang="en-US" altLang="lv-LV" sz="1800"/>
              <a:t> are between </a:t>
            </a:r>
            <a:r>
              <a:rPr lang="en-US" altLang="lv-LV" sz="1800" b="1" i="1">
                <a:latin typeface="Times New Roman" panose="02020603050405020304" pitchFamily="18" charset="0"/>
              </a:rPr>
              <a:t>k</a:t>
            </a:r>
            <a:r>
              <a:rPr lang="en-US" altLang="lv-LV" sz="1800" b="1" i="1" baseline="-25000">
                <a:latin typeface="Times New Roman" panose="02020603050405020304" pitchFamily="18" charset="0"/>
              </a:rPr>
              <a:t>i</a:t>
            </a:r>
            <a:r>
              <a:rPr lang="en-US" altLang="lv-LV" sz="1800" baseline="-25000">
                <a:latin typeface="Symbol" panose="05050102010706020507" pitchFamily="18" charset="2"/>
              </a:rPr>
              <a:t>-</a:t>
            </a:r>
            <a:r>
              <a:rPr lang="en-US" altLang="lv-LV" sz="1800" baseline="-25000">
                <a:latin typeface="Times New Roman" panose="02020603050405020304" pitchFamily="18" charset="0"/>
              </a:rPr>
              <a:t>1 </a:t>
            </a:r>
            <a:r>
              <a:rPr lang="en-US" altLang="lv-LV" sz="1800"/>
              <a:t>and </a:t>
            </a:r>
            <a:r>
              <a:rPr lang="en-US" altLang="lv-LV" sz="1800" b="1" i="1">
                <a:latin typeface="Times New Roman" panose="02020603050405020304" pitchFamily="18" charset="0"/>
              </a:rPr>
              <a:t>k</a:t>
            </a:r>
            <a:r>
              <a:rPr lang="en-US" altLang="lv-LV" sz="1800" b="1" i="1" baseline="-25000">
                <a:latin typeface="Times New Roman" panose="02020603050405020304" pitchFamily="18" charset="0"/>
              </a:rPr>
              <a:t>i</a:t>
            </a:r>
            <a:r>
              <a:rPr lang="en-US" altLang="lv-LV" sz="1800" b="1" i="1">
                <a:latin typeface="Times New Roman" panose="02020603050405020304" pitchFamily="18" charset="0"/>
              </a:rPr>
              <a:t> </a:t>
            </a:r>
            <a:r>
              <a:rPr lang="en-US" altLang="lv-LV" sz="1800">
                <a:latin typeface="Times New Roman" panose="02020603050405020304" pitchFamily="18" charset="0"/>
              </a:rPr>
              <a:t>(</a:t>
            </a:r>
            <a:r>
              <a:rPr lang="en-US" altLang="lv-LV" sz="1800" b="1" i="1">
                <a:latin typeface="Times New Roman" panose="02020603050405020304" pitchFamily="18" charset="0"/>
              </a:rPr>
              <a:t>i</a:t>
            </a:r>
            <a:r>
              <a:rPr lang="en-US" altLang="lv-LV" sz="1800">
                <a:latin typeface="Times New Roman" panose="02020603050405020304" pitchFamily="18" charset="0"/>
              </a:rPr>
              <a:t> = 2, …, </a:t>
            </a:r>
            <a:r>
              <a:rPr lang="en-US" altLang="lv-LV" sz="1800" b="1" i="1">
                <a:latin typeface="Times New Roman" panose="02020603050405020304" pitchFamily="18" charset="0"/>
              </a:rPr>
              <a:t>d</a:t>
            </a:r>
            <a:r>
              <a:rPr lang="en-US" altLang="lv-LV" sz="1800">
                <a:latin typeface="Symbol" panose="05050102010706020507" pitchFamily="18" charset="2"/>
              </a:rPr>
              <a:t> - </a:t>
            </a:r>
            <a:r>
              <a:rPr lang="en-US" altLang="lv-LV" sz="1800">
                <a:latin typeface="Times New Roman" panose="02020603050405020304" pitchFamily="18" charset="0"/>
              </a:rPr>
              <a:t>1)</a:t>
            </a:r>
            <a:endParaRPr lang="en-US" altLang="lv-LV" sz="1800" baseline="-25000">
              <a:latin typeface="Times New Roman" panose="02020603050405020304" pitchFamily="18" charset="0"/>
            </a:endParaRPr>
          </a:p>
          <a:p>
            <a:pPr lvl="2" eaLnBrk="1" hangingPunct="1">
              <a:lnSpc>
                <a:spcPct val="90000"/>
              </a:lnSpc>
            </a:pPr>
            <a:r>
              <a:rPr lang="en-US" altLang="lv-LV" sz="1800"/>
              <a:t>keys in the subtree of </a:t>
            </a:r>
            <a:r>
              <a:rPr lang="en-US" altLang="lv-LV" sz="1800" b="1" i="1">
                <a:latin typeface="Times New Roman" panose="02020603050405020304" pitchFamily="18" charset="0"/>
              </a:rPr>
              <a:t>v</a:t>
            </a:r>
            <a:r>
              <a:rPr lang="en-US" altLang="lv-LV" sz="1800" b="1" i="1" baseline="-25000">
                <a:latin typeface="Times New Roman" panose="02020603050405020304" pitchFamily="18" charset="0"/>
              </a:rPr>
              <a:t>d</a:t>
            </a:r>
            <a:r>
              <a:rPr lang="en-US" altLang="lv-LV" sz="1800" b="1" i="1">
                <a:latin typeface="Times New Roman" panose="02020603050405020304" pitchFamily="18" charset="0"/>
              </a:rPr>
              <a:t> </a:t>
            </a:r>
            <a:r>
              <a:rPr lang="en-US" altLang="lv-LV" sz="1800"/>
              <a:t>are greater than </a:t>
            </a:r>
            <a:r>
              <a:rPr lang="en-US" altLang="lv-LV" sz="1800" b="1" i="1">
                <a:latin typeface="Times New Roman" panose="02020603050405020304" pitchFamily="18" charset="0"/>
              </a:rPr>
              <a:t>k</a:t>
            </a:r>
            <a:r>
              <a:rPr lang="en-US" altLang="lv-LV" sz="1800" b="1" i="1" baseline="-25000">
                <a:latin typeface="Times New Roman" panose="02020603050405020304" pitchFamily="18" charset="0"/>
              </a:rPr>
              <a:t>d</a:t>
            </a:r>
            <a:r>
              <a:rPr lang="en-US" altLang="lv-LV" sz="1800" baseline="-25000">
                <a:latin typeface="Symbol" panose="05050102010706020507" pitchFamily="18" charset="2"/>
              </a:rPr>
              <a:t>-</a:t>
            </a:r>
            <a:r>
              <a:rPr lang="en-US" altLang="lv-LV" sz="1800" baseline="-25000">
                <a:latin typeface="Times New Roman" panose="02020603050405020304" pitchFamily="18" charset="0"/>
              </a:rPr>
              <a:t>1</a:t>
            </a:r>
          </a:p>
          <a:p>
            <a:pPr lvl="1" eaLnBrk="1" hangingPunct="1">
              <a:lnSpc>
                <a:spcPct val="90000"/>
              </a:lnSpc>
            </a:pPr>
            <a:r>
              <a:rPr lang="en-US" altLang="lv-LV" sz="2000"/>
              <a:t>The leaves store no items and serve as placeholders</a:t>
            </a:r>
          </a:p>
        </p:txBody>
      </p:sp>
      <p:sp>
        <p:nvSpPr>
          <p:cNvPr id="4102" name="Oval 1062"/>
          <p:cNvSpPr>
            <a:spLocks noChangeArrowheads="1"/>
          </p:cNvSpPr>
          <p:nvPr/>
        </p:nvSpPr>
        <p:spPr bwMode="auto">
          <a:xfrm>
            <a:off x="5562600" y="4495800"/>
            <a:ext cx="15240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11    24</a:t>
            </a:r>
          </a:p>
        </p:txBody>
      </p:sp>
      <p:sp>
        <p:nvSpPr>
          <p:cNvPr id="4103" name="Oval 1063"/>
          <p:cNvSpPr>
            <a:spLocks noChangeArrowheads="1"/>
          </p:cNvSpPr>
          <p:nvPr/>
        </p:nvSpPr>
        <p:spPr bwMode="auto">
          <a:xfrm>
            <a:off x="3124200" y="5105400"/>
            <a:ext cx="19812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a:t>2  </a:t>
            </a:r>
            <a:r>
              <a:rPr lang="lv-LV" altLang="lv-LV" dirty="0" smtClean="0"/>
              <a:t> </a:t>
            </a:r>
            <a:r>
              <a:rPr lang="en-US" altLang="lv-LV" dirty="0" smtClean="0"/>
              <a:t> </a:t>
            </a:r>
            <a:r>
              <a:rPr lang="en-US" altLang="lv-LV" dirty="0"/>
              <a:t>6   </a:t>
            </a:r>
            <a:r>
              <a:rPr lang="lv-LV" altLang="lv-LV" dirty="0" smtClean="0"/>
              <a:t> </a:t>
            </a:r>
            <a:r>
              <a:rPr lang="en-US" altLang="lv-LV" dirty="0" smtClean="0"/>
              <a:t>8</a:t>
            </a:r>
            <a:endParaRPr lang="en-US" altLang="lv-LV" sz="2400" dirty="0"/>
          </a:p>
        </p:txBody>
      </p:sp>
      <p:sp>
        <p:nvSpPr>
          <p:cNvPr id="4104" name="Oval 1064"/>
          <p:cNvSpPr>
            <a:spLocks noChangeArrowheads="1"/>
          </p:cNvSpPr>
          <p:nvPr/>
        </p:nvSpPr>
        <p:spPr bwMode="auto">
          <a:xfrm>
            <a:off x="5791200" y="5105400"/>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lv-LV" altLang="lv-LV" dirty="0" smtClean="0"/>
              <a:t> </a:t>
            </a:r>
            <a:r>
              <a:rPr lang="en-US" altLang="lv-LV" dirty="0" smtClean="0"/>
              <a:t>15</a:t>
            </a:r>
            <a:endParaRPr lang="en-US" altLang="lv-LV" dirty="0"/>
          </a:p>
        </p:txBody>
      </p:sp>
      <p:sp>
        <p:nvSpPr>
          <p:cNvPr id="4105" name="Oval 1065"/>
          <p:cNvSpPr>
            <a:spLocks noChangeArrowheads="1"/>
          </p:cNvSpPr>
          <p:nvPr/>
        </p:nvSpPr>
        <p:spPr bwMode="auto">
          <a:xfrm>
            <a:off x="8420100" y="5715000"/>
            <a:ext cx="9906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30</a:t>
            </a:r>
            <a:endParaRPr lang="en-US" altLang="lv-LV" sz="2400"/>
          </a:p>
        </p:txBody>
      </p:sp>
      <p:sp>
        <p:nvSpPr>
          <p:cNvPr id="4106" name="Oval 1066"/>
          <p:cNvSpPr>
            <a:spLocks noChangeArrowheads="1"/>
          </p:cNvSpPr>
          <p:nvPr/>
        </p:nvSpPr>
        <p:spPr bwMode="auto">
          <a:xfrm>
            <a:off x="8077200" y="5105400"/>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lv-LV" altLang="lv-LV" dirty="0" smtClean="0"/>
              <a:t> </a:t>
            </a:r>
            <a:r>
              <a:rPr lang="en-US" altLang="lv-LV" dirty="0" smtClean="0"/>
              <a:t>27    </a:t>
            </a:r>
            <a:r>
              <a:rPr lang="en-US" altLang="lv-LV" dirty="0"/>
              <a:t>32</a:t>
            </a:r>
            <a:endParaRPr lang="en-US" altLang="lv-LV" sz="2400" dirty="0"/>
          </a:p>
        </p:txBody>
      </p:sp>
      <p:sp>
        <p:nvSpPr>
          <p:cNvPr id="4107" name="Rectangle 1067"/>
          <p:cNvSpPr>
            <a:spLocks noChangeArrowheads="1"/>
          </p:cNvSpPr>
          <p:nvPr/>
        </p:nvSpPr>
        <p:spPr bwMode="auto">
          <a:xfrm>
            <a:off x="78486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08" name="Rectangle 1068"/>
          <p:cNvSpPr>
            <a:spLocks noChangeArrowheads="1"/>
          </p:cNvSpPr>
          <p:nvPr/>
        </p:nvSpPr>
        <p:spPr bwMode="auto">
          <a:xfrm>
            <a:off x="96774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09" name="Rectangle 1069"/>
          <p:cNvSpPr>
            <a:spLocks noChangeArrowheads="1"/>
          </p:cNvSpPr>
          <p:nvPr/>
        </p:nvSpPr>
        <p:spPr bwMode="auto">
          <a:xfrm>
            <a:off x="57912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0" name="Rectangle 1070"/>
          <p:cNvSpPr>
            <a:spLocks noChangeArrowheads="1"/>
          </p:cNvSpPr>
          <p:nvPr/>
        </p:nvSpPr>
        <p:spPr bwMode="auto">
          <a:xfrm>
            <a:off x="65532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1" name="Rectangle 1071"/>
          <p:cNvSpPr>
            <a:spLocks noChangeArrowheads="1"/>
          </p:cNvSpPr>
          <p:nvPr/>
        </p:nvSpPr>
        <p:spPr bwMode="auto">
          <a:xfrm>
            <a:off x="30480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2" name="Rectangle 1072"/>
          <p:cNvSpPr>
            <a:spLocks noChangeArrowheads="1"/>
          </p:cNvSpPr>
          <p:nvPr/>
        </p:nvSpPr>
        <p:spPr bwMode="auto">
          <a:xfrm>
            <a:off x="36576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3" name="Rectangle 1073"/>
          <p:cNvSpPr>
            <a:spLocks noChangeArrowheads="1"/>
          </p:cNvSpPr>
          <p:nvPr/>
        </p:nvSpPr>
        <p:spPr bwMode="auto">
          <a:xfrm>
            <a:off x="42672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4" name="Rectangle 1074"/>
          <p:cNvSpPr>
            <a:spLocks noChangeArrowheads="1"/>
          </p:cNvSpPr>
          <p:nvPr/>
        </p:nvSpPr>
        <p:spPr bwMode="auto">
          <a:xfrm>
            <a:off x="48768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4115" name="AutoShape 1075"/>
          <p:cNvCxnSpPr>
            <a:cxnSpLocks noChangeShapeType="1"/>
            <a:stCxn id="4102" idx="3"/>
            <a:endCxn id="4103" idx="0"/>
          </p:cNvCxnSpPr>
          <p:nvPr/>
        </p:nvCxnSpPr>
        <p:spPr bwMode="auto">
          <a:xfrm flipH="1">
            <a:off x="4114800" y="4830763"/>
            <a:ext cx="1671638"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6" name="AutoShape 1076"/>
          <p:cNvCxnSpPr>
            <a:cxnSpLocks noChangeShapeType="1"/>
            <a:stCxn id="4102" idx="4"/>
            <a:endCxn id="4104" idx="0"/>
          </p:cNvCxnSpPr>
          <p:nvPr/>
        </p:nvCxnSpPr>
        <p:spPr bwMode="auto">
          <a:xfrm>
            <a:off x="6324600" y="4886325"/>
            <a:ext cx="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1077"/>
          <p:cNvCxnSpPr>
            <a:cxnSpLocks noChangeShapeType="1"/>
            <a:stCxn id="4102" idx="5"/>
            <a:endCxn id="4106" idx="0"/>
          </p:cNvCxnSpPr>
          <p:nvPr/>
        </p:nvCxnSpPr>
        <p:spPr bwMode="auto">
          <a:xfrm>
            <a:off x="6862764" y="4830763"/>
            <a:ext cx="2052637"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8" name="AutoShape 1078"/>
          <p:cNvCxnSpPr>
            <a:cxnSpLocks noChangeShapeType="1"/>
            <a:stCxn id="4103" idx="3"/>
            <a:endCxn id="4111" idx="0"/>
          </p:cNvCxnSpPr>
          <p:nvPr/>
        </p:nvCxnSpPr>
        <p:spPr bwMode="auto">
          <a:xfrm flipH="1">
            <a:off x="3200400" y="5430604"/>
            <a:ext cx="213940" cy="28439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9" name="AutoShape 1079"/>
          <p:cNvCxnSpPr>
            <a:cxnSpLocks noChangeShapeType="1"/>
            <a:stCxn id="4103" idx="5"/>
            <a:endCxn id="4114" idx="0"/>
          </p:cNvCxnSpPr>
          <p:nvPr/>
        </p:nvCxnSpPr>
        <p:spPr bwMode="auto">
          <a:xfrm>
            <a:off x="4814888" y="5440363"/>
            <a:ext cx="2143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0" name="Line 1080"/>
          <p:cNvSpPr>
            <a:spLocks noChangeShapeType="1"/>
          </p:cNvSpPr>
          <p:nvPr/>
        </p:nvSpPr>
        <p:spPr bwMode="auto">
          <a:xfrm flipV="1">
            <a:off x="3810000" y="548640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21" name="Line 1081"/>
          <p:cNvSpPr>
            <a:spLocks noChangeShapeType="1"/>
          </p:cNvSpPr>
          <p:nvPr/>
        </p:nvSpPr>
        <p:spPr bwMode="auto">
          <a:xfrm flipH="1" flipV="1">
            <a:off x="4343400" y="548640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22" name="Rectangle 1082"/>
          <p:cNvSpPr>
            <a:spLocks noChangeArrowheads="1"/>
          </p:cNvSpPr>
          <p:nvPr/>
        </p:nvSpPr>
        <p:spPr bwMode="auto">
          <a:xfrm>
            <a:off x="8420100" y="63246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23" name="Rectangle 1083"/>
          <p:cNvSpPr>
            <a:spLocks noChangeArrowheads="1"/>
          </p:cNvSpPr>
          <p:nvPr/>
        </p:nvSpPr>
        <p:spPr bwMode="auto">
          <a:xfrm>
            <a:off x="9105900" y="63246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4124" name="AutoShape 1084"/>
          <p:cNvCxnSpPr>
            <a:cxnSpLocks noChangeShapeType="1"/>
            <a:stCxn id="4105" idx="0"/>
            <a:endCxn id="4106" idx="4"/>
          </p:cNvCxnSpPr>
          <p:nvPr/>
        </p:nvCxnSpPr>
        <p:spPr bwMode="auto">
          <a:xfrm flipV="1">
            <a:off x="8915400" y="5495925"/>
            <a:ext cx="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5" name="AutoShape 1085"/>
          <p:cNvCxnSpPr>
            <a:cxnSpLocks noChangeShapeType="1"/>
            <a:stCxn id="4107" idx="0"/>
            <a:endCxn id="4106" idx="3"/>
          </p:cNvCxnSpPr>
          <p:nvPr/>
        </p:nvCxnSpPr>
        <p:spPr bwMode="auto">
          <a:xfrm flipV="1">
            <a:off x="8001001" y="5440363"/>
            <a:ext cx="32226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6" name="AutoShape 1086"/>
          <p:cNvCxnSpPr>
            <a:cxnSpLocks noChangeShapeType="1"/>
            <a:stCxn id="4108" idx="0"/>
            <a:endCxn id="4106" idx="5"/>
          </p:cNvCxnSpPr>
          <p:nvPr/>
        </p:nvCxnSpPr>
        <p:spPr bwMode="auto">
          <a:xfrm flipH="1" flipV="1">
            <a:off x="9507538" y="5440363"/>
            <a:ext cx="32226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7" name="Line 1087"/>
          <p:cNvSpPr>
            <a:spLocks noChangeShapeType="1"/>
          </p:cNvSpPr>
          <p:nvPr/>
        </p:nvSpPr>
        <p:spPr bwMode="auto">
          <a:xfrm flipH="1" flipV="1">
            <a:off x="6553200" y="54864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28" name="Line 1088"/>
          <p:cNvSpPr>
            <a:spLocks noChangeShapeType="1"/>
          </p:cNvSpPr>
          <p:nvPr/>
        </p:nvSpPr>
        <p:spPr bwMode="auto">
          <a:xfrm flipV="1">
            <a:off x="5943600" y="54864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29" name="Line 1089"/>
          <p:cNvSpPr>
            <a:spLocks noChangeShapeType="1"/>
          </p:cNvSpPr>
          <p:nvPr/>
        </p:nvSpPr>
        <p:spPr bwMode="auto">
          <a:xfrm flipV="1">
            <a:off x="8572500" y="60960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30" name="Line 1090"/>
          <p:cNvSpPr>
            <a:spLocks noChangeShapeType="1"/>
          </p:cNvSpPr>
          <p:nvPr/>
        </p:nvSpPr>
        <p:spPr bwMode="auto">
          <a:xfrm flipH="1" flipV="1">
            <a:off x="9105900" y="60960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122776960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smtClean="0"/>
              <a:t>Multi-Way Inorder Traversal</a:t>
            </a:r>
          </a:p>
        </p:txBody>
      </p:sp>
      <p:sp>
        <p:nvSpPr>
          <p:cNvPr id="512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dirty="0"/>
              <a:t>We can extend the notion of </a:t>
            </a:r>
            <a:r>
              <a:rPr lang="en-US" altLang="lv-LV" sz="2000" dirty="0" err="1"/>
              <a:t>inorder</a:t>
            </a:r>
            <a:r>
              <a:rPr lang="en-US" altLang="lv-LV" sz="2000" dirty="0"/>
              <a:t> traversal from binary trees to multi-way search trees</a:t>
            </a:r>
          </a:p>
          <a:p>
            <a:pPr eaLnBrk="1" hangingPunct="1">
              <a:lnSpc>
                <a:spcPct val="90000"/>
              </a:lnSpc>
            </a:pPr>
            <a:r>
              <a:rPr lang="en-US" altLang="lv-LV" sz="2000" dirty="0"/>
              <a:t>Namely, we visit item </a:t>
            </a:r>
            <a:r>
              <a:rPr lang="en-US" altLang="lv-LV" sz="2000" dirty="0">
                <a:latin typeface="Times New Roman" panose="02020603050405020304" pitchFamily="18" charset="0"/>
              </a:rPr>
              <a:t>(</a:t>
            </a:r>
            <a:r>
              <a:rPr lang="en-US" altLang="lv-LV" sz="2000" b="1" i="1" dirty="0" err="1">
                <a:latin typeface="Times New Roman" panose="02020603050405020304" pitchFamily="18" charset="0"/>
              </a:rPr>
              <a:t>k</a:t>
            </a:r>
            <a:r>
              <a:rPr lang="en-US" altLang="lv-LV" sz="2000" b="1" i="1" baseline="-25000" dirty="0" err="1">
                <a:latin typeface="Times New Roman" panose="02020603050405020304" pitchFamily="18" charset="0"/>
              </a:rPr>
              <a:t>i</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o</a:t>
            </a:r>
            <a:r>
              <a:rPr lang="en-US" altLang="lv-LV" sz="2000" b="1" i="1" baseline="-25000" dirty="0">
                <a:latin typeface="Times New Roman" panose="02020603050405020304" pitchFamily="18" charset="0"/>
              </a:rPr>
              <a:t>i</a:t>
            </a:r>
            <a:r>
              <a:rPr lang="en-US" altLang="lv-LV" sz="2000" dirty="0">
                <a:latin typeface="Times New Roman" panose="02020603050405020304" pitchFamily="18" charset="0"/>
              </a:rPr>
              <a:t>)</a:t>
            </a:r>
            <a:r>
              <a:rPr lang="en-US" altLang="lv-LV" sz="2000" dirty="0"/>
              <a:t> of node </a:t>
            </a:r>
            <a:r>
              <a:rPr lang="en-US" altLang="lv-LV" sz="2000" b="1" i="1" dirty="0">
                <a:latin typeface="Times New Roman" panose="02020603050405020304" pitchFamily="18" charset="0"/>
              </a:rPr>
              <a:t>v</a:t>
            </a:r>
            <a:r>
              <a:rPr lang="en-US" altLang="lv-LV" sz="2000" dirty="0"/>
              <a:t> between the recursive traversals of the subtrees of </a:t>
            </a:r>
            <a:r>
              <a:rPr lang="en-US" altLang="lv-LV" sz="2000" b="1" i="1" dirty="0">
                <a:latin typeface="Times New Roman" panose="02020603050405020304" pitchFamily="18" charset="0"/>
              </a:rPr>
              <a:t>v</a:t>
            </a:r>
            <a:r>
              <a:rPr lang="en-US" altLang="lv-LV" sz="2000" dirty="0"/>
              <a:t> rooted at children </a:t>
            </a:r>
            <a:r>
              <a:rPr lang="en-US" altLang="lv-LV" sz="2000" b="1" i="1" dirty="0">
                <a:latin typeface="Times New Roman" panose="02020603050405020304" pitchFamily="18" charset="0"/>
              </a:rPr>
              <a:t>v</a:t>
            </a:r>
            <a:r>
              <a:rPr lang="en-US" altLang="lv-LV" sz="2000" b="1" i="1" baseline="-25000" dirty="0">
                <a:latin typeface="Times New Roman" panose="02020603050405020304" pitchFamily="18" charset="0"/>
              </a:rPr>
              <a:t>i</a:t>
            </a:r>
            <a:r>
              <a:rPr lang="en-US" altLang="lv-LV" sz="2000" dirty="0"/>
              <a:t> and </a:t>
            </a:r>
            <a:r>
              <a:rPr lang="en-US" altLang="lv-LV" sz="2000" b="1" i="1" dirty="0">
                <a:latin typeface="Times New Roman" panose="02020603050405020304" pitchFamily="18" charset="0"/>
              </a:rPr>
              <a:t>v</a:t>
            </a:r>
            <a:r>
              <a:rPr lang="en-US" altLang="lv-LV" sz="2000" b="1" i="1" baseline="-25000" dirty="0">
                <a:latin typeface="Times New Roman" panose="02020603050405020304" pitchFamily="18" charset="0"/>
              </a:rPr>
              <a:t>i</a:t>
            </a:r>
            <a:r>
              <a:rPr lang="en-US" altLang="lv-LV" sz="2000" b="1" i="1" dirty="0">
                <a:latin typeface="Symbol" panose="05050102010706020507" pitchFamily="18" charset="2"/>
              </a:rPr>
              <a:t> </a:t>
            </a:r>
            <a:r>
              <a:rPr lang="en-US" altLang="lv-LV" sz="2000" baseline="-25000" dirty="0">
                <a:latin typeface="Symbol" panose="05050102010706020507" pitchFamily="18" charset="2"/>
              </a:rPr>
              <a:t>+</a:t>
            </a:r>
            <a:r>
              <a:rPr lang="en-US" altLang="lv-LV" sz="2000" b="1" i="1" dirty="0">
                <a:latin typeface="Symbol" panose="05050102010706020507" pitchFamily="18" charset="2"/>
              </a:rPr>
              <a:t> </a:t>
            </a:r>
            <a:r>
              <a:rPr lang="en-US" altLang="lv-LV" sz="2000" baseline="-25000" dirty="0">
                <a:latin typeface="Times New Roman" panose="02020603050405020304" pitchFamily="18" charset="0"/>
              </a:rPr>
              <a:t>1</a:t>
            </a:r>
          </a:p>
          <a:p>
            <a:pPr eaLnBrk="1" hangingPunct="1">
              <a:lnSpc>
                <a:spcPct val="90000"/>
              </a:lnSpc>
            </a:pPr>
            <a:r>
              <a:rPr lang="en-US" altLang="lv-LV" sz="2000" dirty="0"/>
              <a:t>An </a:t>
            </a:r>
            <a:r>
              <a:rPr lang="en-US" altLang="lv-LV" sz="2000" dirty="0" err="1"/>
              <a:t>inorder</a:t>
            </a:r>
            <a:r>
              <a:rPr lang="en-US" altLang="lv-LV" sz="2000" dirty="0"/>
              <a:t> traversal of a multi-way search tree visits the keys in increasing order</a:t>
            </a:r>
          </a:p>
        </p:txBody>
      </p:sp>
      <p:sp>
        <p:nvSpPr>
          <p:cNvPr id="5126" name="Oval 4"/>
          <p:cNvSpPr>
            <a:spLocks noChangeArrowheads="1"/>
          </p:cNvSpPr>
          <p:nvPr/>
        </p:nvSpPr>
        <p:spPr bwMode="auto">
          <a:xfrm>
            <a:off x="5334000" y="3786188"/>
            <a:ext cx="15240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a:t>11    24</a:t>
            </a:r>
          </a:p>
        </p:txBody>
      </p:sp>
      <p:sp>
        <p:nvSpPr>
          <p:cNvPr id="5127" name="Oval 5"/>
          <p:cNvSpPr>
            <a:spLocks noChangeArrowheads="1"/>
          </p:cNvSpPr>
          <p:nvPr/>
        </p:nvSpPr>
        <p:spPr bwMode="auto">
          <a:xfrm>
            <a:off x="2895600" y="4395788"/>
            <a:ext cx="19812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lv-LV" altLang="lv-LV" dirty="0" smtClean="0"/>
              <a:t> </a:t>
            </a:r>
            <a:r>
              <a:rPr lang="en-US" altLang="lv-LV" dirty="0" smtClean="0"/>
              <a:t>2   </a:t>
            </a:r>
            <a:r>
              <a:rPr lang="en-US" altLang="lv-LV" dirty="0"/>
              <a:t>6   8</a:t>
            </a:r>
            <a:endParaRPr lang="en-US" altLang="lv-LV" sz="2400" dirty="0"/>
          </a:p>
        </p:txBody>
      </p:sp>
      <p:sp>
        <p:nvSpPr>
          <p:cNvPr id="5128" name="Oval 6"/>
          <p:cNvSpPr>
            <a:spLocks noChangeArrowheads="1"/>
          </p:cNvSpPr>
          <p:nvPr/>
        </p:nvSpPr>
        <p:spPr bwMode="auto">
          <a:xfrm>
            <a:off x="5562600" y="4395788"/>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lv-LV" altLang="lv-LV" dirty="0" smtClean="0"/>
              <a:t> </a:t>
            </a:r>
            <a:r>
              <a:rPr lang="en-US" altLang="lv-LV" dirty="0" smtClean="0"/>
              <a:t>15</a:t>
            </a:r>
            <a:endParaRPr lang="en-US" altLang="lv-LV" dirty="0"/>
          </a:p>
        </p:txBody>
      </p:sp>
      <p:sp>
        <p:nvSpPr>
          <p:cNvPr id="5129" name="Oval 7"/>
          <p:cNvSpPr>
            <a:spLocks noChangeArrowheads="1"/>
          </p:cNvSpPr>
          <p:nvPr/>
        </p:nvSpPr>
        <p:spPr bwMode="auto">
          <a:xfrm>
            <a:off x="8191500" y="5005388"/>
            <a:ext cx="9906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30</a:t>
            </a:r>
            <a:endParaRPr lang="en-US" altLang="lv-LV" sz="2400"/>
          </a:p>
        </p:txBody>
      </p:sp>
      <p:sp>
        <p:nvSpPr>
          <p:cNvPr id="5130" name="Oval 8"/>
          <p:cNvSpPr>
            <a:spLocks noChangeArrowheads="1"/>
          </p:cNvSpPr>
          <p:nvPr/>
        </p:nvSpPr>
        <p:spPr bwMode="auto">
          <a:xfrm>
            <a:off x="7848600" y="4395788"/>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27    32</a:t>
            </a:r>
            <a:endParaRPr lang="en-US" altLang="lv-LV" sz="2400"/>
          </a:p>
        </p:txBody>
      </p:sp>
      <p:sp>
        <p:nvSpPr>
          <p:cNvPr id="5131" name="Rectangle 9"/>
          <p:cNvSpPr>
            <a:spLocks noChangeArrowheads="1"/>
          </p:cNvSpPr>
          <p:nvPr/>
        </p:nvSpPr>
        <p:spPr bwMode="auto">
          <a:xfrm>
            <a:off x="76200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2" name="Rectangle 10"/>
          <p:cNvSpPr>
            <a:spLocks noChangeArrowheads="1"/>
          </p:cNvSpPr>
          <p:nvPr/>
        </p:nvSpPr>
        <p:spPr bwMode="auto">
          <a:xfrm>
            <a:off x="94488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3" name="Rectangle 11"/>
          <p:cNvSpPr>
            <a:spLocks noChangeArrowheads="1"/>
          </p:cNvSpPr>
          <p:nvPr/>
        </p:nvSpPr>
        <p:spPr bwMode="auto">
          <a:xfrm>
            <a:off x="55626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4" name="Rectangle 12"/>
          <p:cNvSpPr>
            <a:spLocks noChangeArrowheads="1"/>
          </p:cNvSpPr>
          <p:nvPr/>
        </p:nvSpPr>
        <p:spPr bwMode="auto">
          <a:xfrm>
            <a:off x="63246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5" name="Rectangle 13"/>
          <p:cNvSpPr>
            <a:spLocks noChangeArrowheads="1"/>
          </p:cNvSpPr>
          <p:nvPr/>
        </p:nvSpPr>
        <p:spPr bwMode="auto">
          <a:xfrm>
            <a:off x="28194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6" name="Rectangle 14"/>
          <p:cNvSpPr>
            <a:spLocks noChangeArrowheads="1"/>
          </p:cNvSpPr>
          <p:nvPr/>
        </p:nvSpPr>
        <p:spPr bwMode="auto">
          <a:xfrm>
            <a:off x="34290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7" name="Rectangle 15"/>
          <p:cNvSpPr>
            <a:spLocks noChangeArrowheads="1"/>
          </p:cNvSpPr>
          <p:nvPr/>
        </p:nvSpPr>
        <p:spPr bwMode="auto">
          <a:xfrm>
            <a:off x="40386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8" name="Rectangle 16"/>
          <p:cNvSpPr>
            <a:spLocks noChangeArrowheads="1"/>
          </p:cNvSpPr>
          <p:nvPr/>
        </p:nvSpPr>
        <p:spPr bwMode="auto">
          <a:xfrm>
            <a:off x="46482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5139" name="AutoShape 17"/>
          <p:cNvCxnSpPr>
            <a:cxnSpLocks noChangeShapeType="1"/>
            <a:stCxn id="5126" idx="3"/>
            <a:endCxn id="5127" idx="0"/>
          </p:cNvCxnSpPr>
          <p:nvPr/>
        </p:nvCxnSpPr>
        <p:spPr bwMode="auto">
          <a:xfrm flipH="1">
            <a:off x="3886200" y="4121151"/>
            <a:ext cx="1671638"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0" name="AutoShape 18"/>
          <p:cNvCxnSpPr>
            <a:cxnSpLocks noChangeShapeType="1"/>
            <a:stCxn id="5126" idx="4"/>
            <a:endCxn id="5128" idx="0"/>
          </p:cNvCxnSpPr>
          <p:nvPr/>
        </p:nvCxnSpPr>
        <p:spPr bwMode="auto">
          <a:xfrm>
            <a:off x="6096000" y="4176713"/>
            <a:ext cx="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1" name="AutoShape 19"/>
          <p:cNvCxnSpPr>
            <a:cxnSpLocks noChangeShapeType="1"/>
            <a:stCxn id="5126" idx="5"/>
            <a:endCxn id="5130" idx="0"/>
          </p:cNvCxnSpPr>
          <p:nvPr/>
        </p:nvCxnSpPr>
        <p:spPr bwMode="auto">
          <a:xfrm>
            <a:off x="6634164" y="4121151"/>
            <a:ext cx="205263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2" name="AutoShape 20"/>
          <p:cNvCxnSpPr>
            <a:cxnSpLocks noChangeShapeType="1"/>
            <a:stCxn id="5127" idx="3"/>
            <a:endCxn id="5135" idx="0"/>
          </p:cNvCxnSpPr>
          <p:nvPr/>
        </p:nvCxnSpPr>
        <p:spPr bwMode="auto">
          <a:xfrm flipH="1">
            <a:off x="2971801" y="4730751"/>
            <a:ext cx="21431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3" name="AutoShape 21"/>
          <p:cNvCxnSpPr>
            <a:cxnSpLocks noChangeShapeType="1"/>
            <a:stCxn id="5127" idx="5"/>
            <a:endCxn id="5138" idx="0"/>
          </p:cNvCxnSpPr>
          <p:nvPr/>
        </p:nvCxnSpPr>
        <p:spPr bwMode="auto">
          <a:xfrm>
            <a:off x="4586288" y="4730751"/>
            <a:ext cx="214312"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44" name="Line 22"/>
          <p:cNvSpPr>
            <a:spLocks noChangeShapeType="1"/>
          </p:cNvSpPr>
          <p:nvPr/>
        </p:nvSpPr>
        <p:spPr bwMode="auto">
          <a:xfrm flipV="1">
            <a:off x="3581400" y="4776788"/>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45" name="Line 23"/>
          <p:cNvSpPr>
            <a:spLocks noChangeShapeType="1"/>
          </p:cNvSpPr>
          <p:nvPr/>
        </p:nvSpPr>
        <p:spPr bwMode="auto">
          <a:xfrm flipH="1" flipV="1">
            <a:off x="4114800" y="4776788"/>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46" name="Rectangle 24"/>
          <p:cNvSpPr>
            <a:spLocks noChangeArrowheads="1"/>
          </p:cNvSpPr>
          <p:nvPr/>
        </p:nvSpPr>
        <p:spPr bwMode="auto">
          <a:xfrm>
            <a:off x="8191500" y="56149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47" name="Rectangle 25"/>
          <p:cNvSpPr>
            <a:spLocks noChangeArrowheads="1"/>
          </p:cNvSpPr>
          <p:nvPr/>
        </p:nvSpPr>
        <p:spPr bwMode="auto">
          <a:xfrm>
            <a:off x="8877300" y="56149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5148" name="AutoShape 26"/>
          <p:cNvCxnSpPr>
            <a:cxnSpLocks noChangeShapeType="1"/>
            <a:stCxn id="5129" idx="0"/>
            <a:endCxn id="5130" idx="4"/>
          </p:cNvCxnSpPr>
          <p:nvPr/>
        </p:nvCxnSpPr>
        <p:spPr bwMode="auto">
          <a:xfrm flipV="1">
            <a:off x="8686800" y="4786313"/>
            <a:ext cx="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9" name="AutoShape 27"/>
          <p:cNvCxnSpPr>
            <a:cxnSpLocks noChangeShapeType="1"/>
            <a:stCxn id="5131" idx="0"/>
            <a:endCxn id="5130" idx="3"/>
          </p:cNvCxnSpPr>
          <p:nvPr/>
        </p:nvCxnSpPr>
        <p:spPr bwMode="auto">
          <a:xfrm flipV="1">
            <a:off x="7772401" y="4730751"/>
            <a:ext cx="32226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50" name="AutoShape 28"/>
          <p:cNvCxnSpPr>
            <a:cxnSpLocks noChangeShapeType="1"/>
            <a:stCxn id="5132" idx="0"/>
            <a:endCxn id="5130" idx="5"/>
          </p:cNvCxnSpPr>
          <p:nvPr/>
        </p:nvCxnSpPr>
        <p:spPr bwMode="auto">
          <a:xfrm flipH="1" flipV="1">
            <a:off x="9278938" y="4730751"/>
            <a:ext cx="322262"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51" name="Line 29"/>
          <p:cNvSpPr>
            <a:spLocks noChangeShapeType="1"/>
          </p:cNvSpPr>
          <p:nvPr/>
        </p:nvSpPr>
        <p:spPr bwMode="auto">
          <a:xfrm flipH="1" flipV="1">
            <a:off x="6324600" y="4776788"/>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52" name="Line 30"/>
          <p:cNvSpPr>
            <a:spLocks noChangeShapeType="1"/>
          </p:cNvSpPr>
          <p:nvPr/>
        </p:nvSpPr>
        <p:spPr bwMode="auto">
          <a:xfrm flipV="1">
            <a:off x="5715000" y="4776788"/>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53" name="Line 31"/>
          <p:cNvSpPr>
            <a:spLocks noChangeShapeType="1"/>
          </p:cNvSpPr>
          <p:nvPr/>
        </p:nvSpPr>
        <p:spPr bwMode="auto">
          <a:xfrm flipV="1">
            <a:off x="8343900" y="5386388"/>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54" name="Line 32"/>
          <p:cNvSpPr>
            <a:spLocks noChangeShapeType="1"/>
          </p:cNvSpPr>
          <p:nvPr/>
        </p:nvSpPr>
        <p:spPr bwMode="auto">
          <a:xfrm flipH="1" flipV="1">
            <a:off x="8877300" y="5386388"/>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55" name="Text Box 33"/>
          <p:cNvSpPr txBox="1">
            <a:spLocks noChangeArrowheads="1"/>
          </p:cNvSpPr>
          <p:nvPr/>
        </p:nvSpPr>
        <p:spPr bwMode="auto">
          <a:xfrm>
            <a:off x="28194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a:t>
            </a:r>
          </a:p>
        </p:txBody>
      </p:sp>
      <p:sp>
        <p:nvSpPr>
          <p:cNvPr id="5156" name="Text Box 34"/>
          <p:cNvSpPr txBox="1">
            <a:spLocks noChangeArrowheads="1"/>
          </p:cNvSpPr>
          <p:nvPr/>
        </p:nvSpPr>
        <p:spPr bwMode="auto">
          <a:xfrm>
            <a:off x="34290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3</a:t>
            </a:r>
          </a:p>
        </p:txBody>
      </p:sp>
      <p:sp>
        <p:nvSpPr>
          <p:cNvPr id="5157" name="Text Box 35"/>
          <p:cNvSpPr txBox="1">
            <a:spLocks noChangeArrowheads="1"/>
          </p:cNvSpPr>
          <p:nvPr/>
        </p:nvSpPr>
        <p:spPr bwMode="auto">
          <a:xfrm>
            <a:off x="40386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5</a:t>
            </a:r>
          </a:p>
        </p:txBody>
      </p:sp>
      <p:sp>
        <p:nvSpPr>
          <p:cNvPr id="5158" name="Text Box 36"/>
          <p:cNvSpPr txBox="1">
            <a:spLocks noChangeArrowheads="1"/>
          </p:cNvSpPr>
          <p:nvPr/>
        </p:nvSpPr>
        <p:spPr bwMode="auto">
          <a:xfrm>
            <a:off x="46482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7</a:t>
            </a:r>
          </a:p>
        </p:txBody>
      </p:sp>
      <p:sp>
        <p:nvSpPr>
          <p:cNvPr id="5159" name="Text Box 37"/>
          <p:cNvSpPr txBox="1">
            <a:spLocks noChangeArrowheads="1"/>
          </p:cNvSpPr>
          <p:nvPr/>
        </p:nvSpPr>
        <p:spPr bwMode="auto">
          <a:xfrm>
            <a:off x="55626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9</a:t>
            </a:r>
          </a:p>
        </p:txBody>
      </p:sp>
      <p:sp>
        <p:nvSpPr>
          <p:cNvPr id="5160" name="Text Box 38"/>
          <p:cNvSpPr txBox="1">
            <a:spLocks noChangeArrowheads="1"/>
          </p:cNvSpPr>
          <p:nvPr/>
        </p:nvSpPr>
        <p:spPr bwMode="auto">
          <a:xfrm>
            <a:off x="6262689" y="53101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11</a:t>
            </a:r>
          </a:p>
        </p:txBody>
      </p:sp>
      <p:sp>
        <p:nvSpPr>
          <p:cNvPr id="5161" name="Text Box 39"/>
          <p:cNvSpPr txBox="1">
            <a:spLocks noChangeArrowheads="1"/>
          </p:cNvSpPr>
          <p:nvPr/>
        </p:nvSpPr>
        <p:spPr bwMode="auto">
          <a:xfrm>
            <a:off x="7558089" y="53101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13</a:t>
            </a:r>
          </a:p>
        </p:txBody>
      </p:sp>
      <p:sp>
        <p:nvSpPr>
          <p:cNvPr id="5162" name="Text Box 40"/>
          <p:cNvSpPr txBox="1">
            <a:spLocks noChangeArrowheads="1"/>
          </p:cNvSpPr>
          <p:nvPr/>
        </p:nvSpPr>
        <p:spPr bwMode="auto">
          <a:xfrm>
            <a:off x="9386889" y="53101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19</a:t>
            </a:r>
          </a:p>
        </p:txBody>
      </p:sp>
      <p:sp>
        <p:nvSpPr>
          <p:cNvPr id="5163" name="Text Box 41"/>
          <p:cNvSpPr txBox="1">
            <a:spLocks noChangeArrowheads="1"/>
          </p:cNvSpPr>
          <p:nvPr/>
        </p:nvSpPr>
        <p:spPr bwMode="auto">
          <a:xfrm>
            <a:off x="8120064" y="59578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15</a:t>
            </a:r>
          </a:p>
        </p:txBody>
      </p:sp>
      <p:sp>
        <p:nvSpPr>
          <p:cNvPr id="5164" name="Text Box 42"/>
          <p:cNvSpPr txBox="1">
            <a:spLocks noChangeArrowheads="1"/>
          </p:cNvSpPr>
          <p:nvPr/>
        </p:nvSpPr>
        <p:spPr bwMode="auto">
          <a:xfrm>
            <a:off x="8824914" y="59578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17</a:t>
            </a:r>
          </a:p>
        </p:txBody>
      </p:sp>
      <p:sp>
        <p:nvSpPr>
          <p:cNvPr id="5165" name="Text Box 43"/>
          <p:cNvSpPr txBox="1">
            <a:spLocks noChangeArrowheads="1"/>
          </p:cNvSpPr>
          <p:nvPr/>
        </p:nvSpPr>
        <p:spPr bwMode="auto">
          <a:xfrm>
            <a:off x="3276601" y="4695826"/>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2</a:t>
            </a:r>
          </a:p>
        </p:txBody>
      </p:sp>
      <p:sp>
        <p:nvSpPr>
          <p:cNvPr id="5166" name="Text Box 44"/>
          <p:cNvSpPr txBox="1">
            <a:spLocks noChangeArrowheads="1"/>
          </p:cNvSpPr>
          <p:nvPr/>
        </p:nvSpPr>
        <p:spPr bwMode="auto">
          <a:xfrm>
            <a:off x="3733801" y="4695826"/>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4</a:t>
            </a:r>
          </a:p>
        </p:txBody>
      </p:sp>
      <p:sp>
        <p:nvSpPr>
          <p:cNvPr id="5167" name="Text Box 45"/>
          <p:cNvSpPr txBox="1">
            <a:spLocks noChangeArrowheads="1"/>
          </p:cNvSpPr>
          <p:nvPr/>
        </p:nvSpPr>
        <p:spPr bwMode="auto">
          <a:xfrm>
            <a:off x="4191001" y="4695826"/>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6</a:t>
            </a:r>
          </a:p>
        </p:txBody>
      </p:sp>
      <p:sp>
        <p:nvSpPr>
          <p:cNvPr id="5168" name="Text Box 46"/>
          <p:cNvSpPr txBox="1">
            <a:spLocks noChangeArrowheads="1"/>
          </p:cNvSpPr>
          <p:nvPr/>
        </p:nvSpPr>
        <p:spPr bwMode="auto">
          <a:xfrm>
            <a:off x="8001001" y="4695826"/>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14</a:t>
            </a:r>
          </a:p>
        </p:txBody>
      </p:sp>
      <p:sp>
        <p:nvSpPr>
          <p:cNvPr id="5169" name="Text Box 47"/>
          <p:cNvSpPr txBox="1">
            <a:spLocks noChangeArrowheads="1"/>
          </p:cNvSpPr>
          <p:nvPr/>
        </p:nvSpPr>
        <p:spPr bwMode="auto">
          <a:xfrm>
            <a:off x="8915401" y="4695826"/>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18</a:t>
            </a:r>
          </a:p>
        </p:txBody>
      </p:sp>
      <p:sp>
        <p:nvSpPr>
          <p:cNvPr id="5170" name="Text Box 49"/>
          <p:cNvSpPr txBox="1">
            <a:spLocks noChangeArrowheads="1"/>
          </p:cNvSpPr>
          <p:nvPr/>
        </p:nvSpPr>
        <p:spPr bwMode="auto">
          <a:xfrm>
            <a:off x="5481638" y="4086226"/>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8</a:t>
            </a:r>
          </a:p>
        </p:txBody>
      </p:sp>
      <p:sp>
        <p:nvSpPr>
          <p:cNvPr id="5171" name="Text Box 50"/>
          <p:cNvSpPr txBox="1">
            <a:spLocks noChangeArrowheads="1"/>
          </p:cNvSpPr>
          <p:nvPr/>
        </p:nvSpPr>
        <p:spPr bwMode="auto">
          <a:xfrm>
            <a:off x="6324601" y="4086226"/>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12</a:t>
            </a:r>
          </a:p>
        </p:txBody>
      </p:sp>
      <p:sp>
        <p:nvSpPr>
          <p:cNvPr id="5172" name="Text Box 51"/>
          <p:cNvSpPr txBox="1">
            <a:spLocks noChangeArrowheads="1"/>
          </p:cNvSpPr>
          <p:nvPr/>
        </p:nvSpPr>
        <p:spPr bwMode="auto">
          <a:xfrm>
            <a:off x="5867401" y="4743451"/>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10</a:t>
            </a:r>
          </a:p>
        </p:txBody>
      </p:sp>
      <p:sp>
        <p:nvSpPr>
          <p:cNvPr id="5173" name="Text Box 52"/>
          <p:cNvSpPr txBox="1">
            <a:spLocks noChangeArrowheads="1"/>
          </p:cNvSpPr>
          <p:nvPr/>
        </p:nvSpPr>
        <p:spPr bwMode="auto">
          <a:xfrm>
            <a:off x="8458201" y="5324476"/>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16</a:t>
            </a:r>
          </a:p>
        </p:txBody>
      </p:sp>
      <p:cxnSp>
        <p:nvCxnSpPr>
          <p:cNvPr id="3" name="Straight Arrow Connector 2"/>
          <p:cNvCxnSpPr>
            <a:endCxn id="5155" idx="2"/>
          </p:cNvCxnSpPr>
          <p:nvPr/>
        </p:nvCxnSpPr>
        <p:spPr bwMode="auto">
          <a:xfrm flipH="1" flipV="1">
            <a:off x="2974183" y="5676900"/>
            <a:ext cx="302418" cy="430213"/>
          </a:xfrm>
          <a:prstGeom prst="straightConnector1">
            <a:avLst/>
          </a:prstGeom>
          <a:solidFill>
            <a:schemeClr val="accent1"/>
          </a:solidFill>
          <a:ln w="254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a:endCxn id="5156" idx="2"/>
          </p:cNvCxnSpPr>
          <p:nvPr/>
        </p:nvCxnSpPr>
        <p:spPr bwMode="auto">
          <a:xfrm flipV="1">
            <a:off x="3371851" y="5676900"/>
            <a:ext cx="211932" cy="444503"/>
          </a:xfrm>
          <a:prstGeom prst="straightConnector1">
            <a:avLst/>
          </a:prstGeom>
          <a:solidFill>
            <a:schemeClr val="accent1"/>
          </a:solidFill>
          <a:ln w="254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1924133" y="5943600"/>
            <a:ext cx="4705267" cy="707886"/>
          </a:xfrm>
          <a:prstGeom prst="rect">
            <a:avLst/>
          </a:prstGeom>
          <a:noFill/>
        </p:spPr>
        <p:txBody>
          <a:bodyPr wrap="square" rtlCol="0">
            <a:spAutoFit/>
          </a:bodyPr>
          <a:lstStyle/>
          <a:p>
            <a:r>
              <a:rPr lang="lv-LV" sz="2000" dirty="0" smtClean="0"/>
              <a:t>Leaves are visited, but produce no output during inorder traversal.</a:t>
            </a:r>
            <a:endParaRPr lang="lv-LV" sz="2000" dirty="0"/>
          </a:p>
        </p:txBody>
      </p:sp>
    </p:spTree>
    <p:extLst>
      <p:ext uri="{BB962C8B-B14F-4D97-AF65-F5344CB8AC3E}">
        <p14:creationId xmlns:p14="http://schemas.microsoft.com/office/powerpoint/2010/main" val="273294399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Binary Search</a:t>
            </a:r>
            <a:endParaRPr lang="en-US" altLang="lv-LV" sz="4000"/>
          </a:p>
        </p:txBody>
      </p:sp>
      <p:sp>
        <p:nvSpPr>
          <p:cNvPr id="2054"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Binary search can perform operations </a:t>
            </a:r>
            <a:r>
              <a:rPr lang="en-US" altLang="lv-LV" sz="2000">
                <a:solidFill>
                  <a:schemeClr val="tx2"/>
                </a:solidFill>
              </a:rPr>
              <a:t>get</a:t>
            </a:r>
            <a:r>
              <a:rPr lang="en-US" altLang="lv-LV" sz="2000"/>
              <a:t>, </a:t>
            </a:r>
            <a:r>
              <a:rPr lang="en-US" altLang="lv-LV" sz="2000">
                <a:solidFill>
                  <a:schemeClr val="tx2"/>
                </a:solidFill>
              </a:rPr>
              <a:t>floorEntry</a:t>
            </a:r>
            <a:r>
              <a:rPr lang="en-US" altLang="lv-LV" sz="2000"/>
              <a:t> and </a:t>
            </a:r>
            <a:r>
              <a:rPr lang="en-US" altLang="lv-LV" sz="2000">
                <a:solidFill>
                  <a:schemeClr val="tx2"/>
                </a:solidFill>
              </a:rPr>
              <a:t>ceilingEntry</a:t>
            </a:r>
            <a:r>
              <a:rPr lang="en-US" altLang="lv-LV" sz="2000"/>
              <a:t>  on an ordered map implemented by means of an array-based sequence, sorted by key</a:t>
            </a:r>
          </a:p>
          <a:p>
            <a:pPr lvl="1" eaLnBrk="1" hangingPunct="1"/>
            <a:r>
              <a:rPr lang="en-US" altLang="lv-LV" sz="1800"/>
              <a:t>similar to the high-low game</a:t>
            </a:r>
          </a:p>
          <a:p>
            <a:pPr lvl="1" eaLnBrk="1" hangingPunct="1"/>
            <a:r>
              <a:rPr lang="en-US" altLang="lv-LV" sz="1800"/>
              <a:t>at each step, the number of candidate items is halved</a:t>
            </a:r>
          </a:p>
          <a:p>
            <a:pPr lvl="1" eaLnBrk="1" hangingPunct="1"/>
            <a:r>
              <a:rPr lang="en-US" altLang="lv-LV" sz="1800"/>
              <a:t>terminates after O(log n) steps</a:t>
            </a:r>
          </a:p>
          <a:p>
            <a:pPr eaLnBrk="1" hangingPunct="1"/>
            <a:r>
              <a:rPr lang="en-US" altLang="lv-LV" sz="2000"/>
              <a:t>Example: </a:t>
            </a:r>
            <a:r>
              <a:rPr lang="en-US" altLang="lv-LV" sz="2000">
                <a:solidFill>
                  <a:schemeClr val="tx2"/>
                </a:solidFill>
              </a:rPr>
              <a:t>find</a:t>
            </a:r>
            <a:r>
              <a:rPr lang="en-US" altLang="lv-LV" sz="2000"/>
              <a:t>(7)</a:t>
            </a:r>
          </a:p>
        </p:txBody>
      </p:sp>
      <p:sp>
        <p:nvSpPr>
          <p:cNvPr id="2055" name="Line 5"/>
          <p:cNvSpPr>
            <a:spLocks noChangeShapeType="1"/>
          </p:cNvSpPr>
          <p:nvPr/>
        </p:nvSpPr>
        <p:spPr bwMode="auto">
          <a:xfrm>
            <a:off x="2903538" y="4162425"/>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056" name="Oval 6"/>
          <p:cNvSpPr>
            <a:spLocks noChangeArrowheads="1"/>
          </p:cNvSpPr>
          <p:nvPr/>
        </p:nvSpPr>
        <p:spPr bwMode="auto">
          <a:xfrm>
            <a:off x="31892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57" name="Oval 7"/>
          <p:cNvSpPr>
            <a:spLocks noChangeArrowheads="1"/>
          </p:cNvSpPr>
          <p:nvPr/>
        </p:nvSpPr>
        <p:spPr bwMode="auto">
          <a:xfrm>
            <a:off x="37988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58" name="Oval 8"/>
          <p:cNvSpPr>
            <a:spLocks noChangeArrowheads="1"/>
          </p:cNvSpPr>
          <p:nvPr/>
        </p:nvSpPr>
        <p:spPr bwMode="auto">
          <a:xfrm>
            <a:off x="44084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59" name="Oval 9"/>
          <p:cNvSpPr>
            <a:spLocks noChangeArrowheads="1"/>
          </p:cNvSpPr>
          <p:nvPr/>
        </p:nvSpPr>
        <p:spPr bwMode="auto">
          <a:xfrm>
            <a:off x="50180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60" name="Oval 10"/>
          <p:cNvSpPr>
            <a:spLocks noChangeArrowheads="1"/>
          </p:cNvSpPr>
          <p:nvPr/>
        </p:nvSpPr>
        <p:spPr bwMode="auto">
          <a:xfrm>
            <a:off x="56276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61" name="Oval 11"/>
          <p:cNvSpPr>
            <a:spLocks noChangeArrowheads="1"/>
          </p:cNvSpPr>
          <p:nvPr/>
        </p:nvSpPr>
        <p:spPr bwMode="auto">
          <a:xfrm>
            <a:off x="6237288" y="4010025"/>
            <a:ext cx="304800" cy="304800"/>
          </a:xfrm>
          <a:prstGeom prst="ellipse">
            <a:avLst/>
          </a:prstGeom>
          <a:solidFill>
            <a:schemeClr val="accent1"/>
          </a:solidFill>
          <a:ln w="571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8</a:t>
            </a:r>
          </a:p>
        </p:txBody>
      </p:sp>
      <p:sp>
        <p:nvSpPr>
          <p:cNvPr id="2062" name="Oval 12"/>
          <p:cNvSpPr>
            <a:spLocks noChangeArrowheads="1"/>
          </p:cNvSpPr>
          <p:nvPr/>
        </p:nvSpPr>
        <p:spPr bwMode="auto">
          <a:xfrm>
            <a:off x="68468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63" name="Oval 13"/>
          <p:cNvSpPr>
            <a:spLocks noChangeArrowheads="1"/>
          </p:cNvSpPr>
          <p:nvPr/>
        </p:nvSpPr>
        <p:spPr bwMode="auto">
          <a:xfrm>
            <a:off x="74564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64" name="Oval 14"/>
          <p:cNvSpPr>
            <a:spLocks noChangeArrowheads="1"/>
          </p:cNvSpPr>
          <p:nvPr/>
        </p:nvSpPr>
        <p:spPr bwMode="auto">
          <a:xfrm>
            <a:off x="80660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65" name="Oval 15"/>
          <p:cNvSpPr>
            <a:spLocks noChangeArrowheads="1"/>
          </p:cNvSpPr>
          <p:nvPr/>
        </p:nvSpPr>
        <p:spPr bwMode="auto">
          <a:xfrm>
            <a:off x="86756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66" name="Oval 16"/>
          <p:cNvSpPr>
            <a:spLocks noChangeArrowheads="1"/>
          </p:cNvSpPr>
          <p:nvPr/>
        </p:nvSpPr>
        <p:spPr bwMode="auto">
          <a:xfrm>
            <a:off x="92852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67" name="Oval 17"/>
          <p:cNvSpPr>
            <a:spLocks noChangeArrowheads="1"/>
          </p:cNvSpPr>
          <p:nvPr/>
        </p:nvSpPr>
        <p:spPr bwMode="auto">
          <a:xfrm>
            <a:off x="989488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68" name="Line 18"/>
          <p:cNvSpPr>
            <a:spLocks noChangeShapeType="1"/>
          </p:cNvSpPr>
          <p:nvPr/>
        </p:nvSpPr>
        <p:spPr bwMode="auto">
          <a:xfrm>
            <a:off x="2751138" y="4772025"/>
            <a:ext cx="7143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069" name="Oval 19"/>
          <p:cNvSpPr>
            <a:spLocks noChangeArrowheads="1"/>
          </p:cNvSpPr>
          <p:nvPr/>
        </p:nvSpPr>
        <p:spPr bwMode="auto">
          <a:xfrm>
            <a:off x="318928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70" name="Oval 20"/>
          <p:cNvSpPr>
            <a:spLocks noChangeArrowheads="1"/>
          </p:cNvSpPr>
          <p:nvPr/>
        </p:nvSpPr>
        <p:spPr bwMode="auto">
          <a:xfrm>
            <a:off x="3798888" y="4619625"/>
            <a:ext cx="304800" cy="304800"/>
          </a:xfrm>
          <a:prstGeom prst="ellipse">
            <a:avLst/>
          </a:prstGeom>
          <a:solidFill>
            <a:schemeClr val="accent1"/>
          </a:solidFill>
          <a:ln w="571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3</a:t>
            </a:r>
          </a:p>
        </p:txBody>
      </p:sp>
      <p:sp>
        <p:nvSpPr>
          <p:cNvPr id="2071" name="Oval 21"/>
          <p:cNvSpPr>
            <a:spLocks noChangeArrowheads="1"/>
          </p:cNvSpPr>
          <p:nvPr/>
        </p:nvSpPr>
        <p:spPr bwMode="auto">
          <a:xfrm>
            <a:off x="440848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72" name="Oval 22"/>
          <p:cNvSpPr>
            <a:spLocks noChangeArrowheads="1"/>
          </p:cNvSpPr>
          <p:nvPr/>
        </p:nvSpPr>
        <p:spPr bwMode="auto">
          <a:xfrm>
            <a:off x="501808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73" name="Oval 23"/>
          <p:cNvSpPr>
            <a:spLocks noChangeArrowheads="1"/>
          </p:cNvSpPr>
          <p:nvPr/>
        </p:nvSpPr>
        <p:spPr bwMode="auto">
          <a:xfrm>
            <a:off x="562768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74" name="Oval 24"/>
          <p:cNvSpPr>
            <a:spLocks noChangeArrowheads="1"/>
          </p:cNvSpPr>
          <p:nvPr/>
        </p:nvSpPr>
        <p:spPr bwMode="auto">
          <a:xfrm>
            <a:off x="62372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075" name="Oval 25"/>
          <p:cNvSpPr>
            <a:spLocks noChangeArrowheads="1"/>
          </p:cNvSpPr>
          <p:nvPr/>
        </p:nvSpPr>
        <p:spPr bwMode="auto">
          <a:xfrm>
            <a:off x="68468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76" name="Oval 26"/>
          <p:cNvSpPr>
            <a:spLocks noChangeArrowheads="1"/>
          </p:cNvSpPr>
          <p:nvPr/>
        </p:nvSpPr>
        <p:spPr bwMode="auto">
          <a:xfrm>
            <a:off x="74564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77" name="Oval 27"/>
          <p:cNvSpPr>
            <a:spLocks noChangeArrowheads="1"/>
          </p:cNvSpPr>
          <p:nvPr/>
        </p:nvSpPr>
        <p:spPr bwMode="auto">
          <a:xfrm>
            <a:off x="80660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78" name="Oval 28"/>
          <p:cNvSpPr>
            <a:spLocks noChangeArrowheads="1"/>
          </p:cNvSpPr>
          <p:nvPr/>
        </p:nvSpPr>
        <p:spPr bwMode="auto">
          <a:xfrm>
            <a:off x="86756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79" name="Oval 29"/>
          <p:cNvSpPr>
            <a:spLocks noChangeArrowheads="1"/>
          </p:cNvSpPr>
          <p:nvPr/>
        </p:nvSpPr>
        <p:spPr bwMode="auto">
          <a:xfrm>
            <a:off x="92852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80" name="Oval 30"/>
          <p:cNvSpPr>
            <a:spLocks noChangeArrowheads="1"/>
          </p:cNvSpPr>
          <p:nvPr/>
        </p:nvSpPr>
        <p:spPr bwMode="auto">
          <a:xfrm>
            <a:off x="9894888" y="46196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81" name="Line 31"/>
          <p:cNvSpPr>
            <a:spLocks noChangeShapeType="1"/>
          </p:cNvSpPr>
          <p:nvPr/>
        </p:nvSpPr>
        <p:spPr bwMode="auto">
          <a:xfrm>
            <a:off x="2827338" y="5381625"/>
            <a:ext cx="7067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082" name="Oval 32"/>
          <p:cNvSpPr>
            <a:spLocks noChangeArrowheads="1"/>
          </p:cNvSpPr>
          <p:nvPr/>
        </p:nvSpPr>
        <p:spPr bwMode="auto">
          <a:xfrm>
            <a:off x="31892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83" name="Oval 33"/>
          <p:cNvSpPr>
            <a:spLocks noChangeArrowheads="1"/>
          </p:cNvSpPr>
          <p:nvPr/>
        </p:nvSpPr>
        <p:spPr bwMode="auto">
          <a:xfrm>
            <a:off x="37988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84" name="Oval 34"/>
          <p:cNvSpPr>
            <a:spLocks noChangeArrowheads="1"/>
          </p:cNvSpPr>
          <p:nvPr/>
        </p:nvSpPr>
        <p:spPr bwMode="auto">
          <a:xfrm>
            <a:off x="4408488" y="52292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85" name="Oval 35"/>
          <p:cNvSpPr>
            <a:spLocks noChangeArrowheads="1"/>
          </p:cNvSpPr>
          <p:nvPr/>
        </p:nvSpPr>
        <p:spPr bwMode="auto">
          <a:xfrm>
            <a:off x="5018088" y="5229225"/>
            <a:ext cx="304800" cy="304800"/>
          </a:xfrm>
          <a:prstGeom prst="ellipse">
            <a:avLst/>
          </a:prstGeom>
          <a:solidFill>
            <a:schemeClr val="accent1"/>
          </a:solidFill>
          <a:ln w="571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5</a:t>
            </a:r>
          </a:p>
        </p:txBody>
      </p:sp>
      <p:sp>
        <p:nvSpPr>
          <p:cNvPr id="2086" name="Oval 36"/>
          <p:cNvSpPr>
            <a:spLocks noChangeArrowheads="1"/>
          </p:cNvSpPr>
          <p:nvPr/>
        </p:nvSpPr>
        <p:spPr bwMode="auto">
          <a:xfrm>
            <a:off x="5627688" y="52292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87" name="Oval 37"/>
          <p:cNvSpPr>
            <a:spLocks noChangeArrowheads="1"/>
          </p:cNvSpPr>
          <p:nvPr/>
        </p:nvSpPr>
        <p:spPr bwMode="auto">
          <a:xfrm>
            <a:off x="62372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088" name="Oval 38"/>
          <p:cNvSpPr>
            <a:spLocks noChangeArrowheads="1"/>
          </p:cNvSpPr>
          <p:nvPr/>
        </p:nvSpPr>
        <p:spPr bwMode="auto">
          <a:xfrm>
            <a:off x="68468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89" name="Oval 39"/>
          <p:cNvSpPr>
            <a:spLocks noChangeArrowheads="1"/>
          </p:cNvSpPr>
          <p:nvPr/>
        </p:nvSpPr>
        <p:spPr bwMode="auto">
          <a:xfrm>
            <a:off x="74564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90" name="Oval 40"/>
          <p:cNvSpPr>
            <a:spLocks noChangeArrowheads="1"/>
          </p:cNvSpPr>
          <p:nvPr/>
        </p:nvSpPr>
        <p:spPr bwMode="auto">
          <a:xfrm>
            <a:off x="80660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91" name="Oval 41"/>
          <p:cNvSpPr>
            <a:spLocks noChangeArrowheads="1"/>
          </p:cNvSpPr>
          <p:nvPr/>
        </p:nvSpPr>
        <p:spPr bwMode="auto">
          <a:xfrm>
            <a:off x="86756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92" name="Oval 42"/>
          <p:cNvSpPr>
            <a:spLocks noChangeArrowheads="1"/>
          </p:cNvSpPr>
          <p:nvPr/>
        </p:nvSpPr>
        <p:spPr bwMode="auto">
          <a:xfrm>
            <a:off x="92852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93" name="Oval 43"/>
          <p:cNvSpPr>
            <a:spLocks noChangeArrowheads="1"/>
          </p:cNvSpPr>
          <p:nvPr/>
        </p:nvSpPr>
        <p:spPr bwMode="auto">
          <a:xfrm>
            <a:off x="989488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94" name="Line 44"/>
          <p:cNvSpPr>
            <a:spLocks noChangeShapeType="1"/>
          </p:cNvSpPr>
          <p:nvPr/>
        </p:nvSpPr>
        <p:spPr bwMode="auto">
          <a:xfrm>
            <a:off x="2903538" y="5991225"/>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095" name="Oval 45"/>
          <p:cNvSpPr>
            <a:spLocks noChangeArrowheads="1"/>
          </p:cNvSpPr>
          <p:nvPr/>
        </p:nvSpPr>
        <p:spPr bwMode="auto">
          <a:xfrm>
            <a:off x="31892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96" name="Oval 46"/>
          <p:cNvSpPr>
            <a:spLocks noChangeArrowheads="1"/>
          </p:cNvSpPr>
          <p:nvPr/>
        </p:nvSpPr>
        <p:spPr bwMode="auto">
          <a:xfrm>
            <a:off x="37988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97" name="Oval 47"/>
          <p:cNvSpPr>
            <a:spLocks noChangeArrowheads="1"/>
          </p:cNvSpPr>
          <p:nvPr/>
        </p:nvSpPr>
        <p:spPr bwMode="auto">
          <a:xfrm>
            <a:off x="44084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98" name="Oval 48"/>
          <p:cNvSpPr>
            <a:spLocks noChangeArrowheads="1"/>
          </p:cNvSpPr>
          <p:nvPr/>
        </p:nvSpPr>
        <p:spPr bwMode="auto">
          <a:xfrm>
            <a:off x="50180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99" name="Oval 49"/>
          <p:cNvSpPr>
            <a:spLocks noChangeArrowheads="1"/>
          </p:cNvSpPr>
          <p:nvPr/>
        </p:nvSpPr>
        <p:spPr bwMode="auto">
          <a:xfrm>
            <a:off x="5627688" y="5838825"/>
            <a:ext cx="304800" cy="304800"/>
          </a:xfrm>
          <a:prstGeom prst="ellipse">
            <a:avLst/>
          </a:prstGeom>
          <a:solidFill>
            <a:schemeClr val="accent1"/>
          </a:solidFill>
          <a:ln w="571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7</a:t>
            </a:r>
          </a:p>
        </p:txBody>
      </p:sp>
      <p:sp>
        <p:nvSpPr>
          <p:cNvPr id="2100" name="Oval 50"/>
          <p:cNvSpPr>
            <a:spLocks noChangeArrowheads="1"/>
          </p:cNvSpPr>
          <p:nvPr/>
        </p:nvSpPr>
        <p:spPr bwMode="auto">
          <a:xfrm>
            <a:off x="62372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101" name="Oval 51"/>
          <p:cNvSpPr>
            <a:spLocks noChangeArrowheads="1"/>
          </p:cNvSpPr>
          <p:nvPr/>
        </p:nvSpPr>
        <p:spPr bwMode="auto">
          <a:xfrm>
            <a:off x="68468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102" name="Oval 52"/>
          <p:cNvSpPr>
            <a:spLocks noChangeArrowheads="1"/>
          </p:cNvSpPr>
          <p:nvPr/>
        </p:nvSpPr>
        <p:spPr bwMode="auto">
          <a:xfrm>
            <a:off x="74564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103" name="Oval 53"/>
          <p:cNvSpPr>
            <a:spLocks noChangeArrowheads="1"/>
          </p:cNvSpPr>
          <p:nvPr/>
        </p:nvSpPr>
        <p:spPr bwMode="auto">
          <a:xfrm>
            <a:off x="80660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104" name="Oval 54"/>
          <p:cNvSpPr>
            <a:spLocks noChangeArrowheads="1"/>
          </p:cNvSpPr>
          <p:nvPr/>
        </p:nvSpPr>
        <p:spPr bwMode="auto">
          <a:xfrm>
            <a:off x="86756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105" name="Oval 55"/>
          <p:cNvSpPr>
            <a:spLocks noChangeArrowheads="1"/>
          </p:cNvSpPr>
          <p:nvPr/>
        </p:nvSpPr>
        <p:spPr bwMode="auto">
          <a:xfrm>
            <a:off x="92852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106" name="Oval 56"/>
          <p:cNvSpPr>
            <a:spLocks noChangeArrowheads="1"/>
          </p:cNvSpPr>
          <p:nvPr/>
        </p:nvSpPr>
        <p:spPr bwMode="auto">
          <a:xfrm>
            <a:off x="9894888"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107" name="Oval 57"/>
          <p:cNvSpPr>
            <a:spLocks noChangeArrowheads="1"/>
          </p:cNvSpPr>
          <p:nvPr/>
        </p:nvSpPr>
        <p:spPr bwMode="auto">
          <a:xfrm>
            <a:off x="2598738" y="40100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08" name="Oval 58"/>
          <p:cNvSpPr>
            <a:spLocks noChangeArrowheads="1"/>
          </p:cNvSpPr>
          <p:nvPr/>
        </p:nvSpPr>
        <p:spPr bwMode="auto">
          <a:xfrm>
            <a:off x="2598738" y="4619625"/>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09" name="Oval 59"/>
          <p:cNvSpPr>
            <a:spLocks noChangeArrowheads="1"/>
          </p:cNvSpPr>
          <p:nvPr/>
        </p:nvSpPr>
        <p:spPr bwMode="auto">
          <a:xfrm>
            <a:off x="2598738" y="52292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10" name="Oval 60"/>
          <p:cNvSpPr>
            <a:spLocks noChangeArrowheads="1"/>
          </p:cNvSpPr>
          <p:nvPr/>
        </p:nvSpPr>
        <p:spPr bwMode="auto">
          <a:xfrm>
            <a:off x="2608263" y="5838825"/>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11" name="Text Box 61"/>
          <p:cNvSpPr txBox="1">
            <a:spLocks noChangeArrowheads="1"/>
          </p:cNvSpPr>
          <p:nvPr/>
        </p:nvSpPr>
        <p:spPr bwMode="auto">
          <a:xfrm>
            <a:off x="6213475" y="425608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2" name="Text Box 62"/>
          <p:cNvSpPr txBox="1">
            <a:spLocks noChangeArrowheads="1"/>
          </p:cNvSpPr>
          <p:nvPr/>
        </p:nvSpPr>
        <p:spPr bwMode="auto">
          <a:xfrm>
            <a:off x="2598738" y="42576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3" name="Text Box 63"/>
          <p:cNvSpPr txBox="1">
            <a:spLocks noChangeArrowheads="1"/>
          </p:cNvSpPr>
          <p:nvPr/>
        </p:nvSpPr>
        <p:spPr bwMode="auto">
          <a:xfrm>
            <a:off x="9913938" y="42560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14" name="Text Box 64"/>
          <p:cNvSpPr txBox="1">
            <a:spLocks noChangeArrowheads="1"/>
          </p:cNvSpPr>
          <p:nvPr/>
        </p:nvSpPr>
        <p:spPr bwMode="auto">
          <a:xfrm>
            <a:off x="3770313" y="48768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5" name="Text Box 65"/>
          <p:cNvSpPr txBox="1">
            <a:spLocks noChangeArrowheads="1"/>
          </p:cNvSpPr>
          <p:nvPr/>
        </p:nvSpPr>
        <p:spPr bwMode="auto">
          <a:xfrm>
            <a:off x="2598738" y="4878388"/>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6" name="Text Box 66"/>
          <p:cNvSpPr txBox="1">
            <a:spLocks noChangeArrowheads="1"/>
          </p:cNvSpPr>
          <p:nvPr/>
        </p:nvSpPr>
        <p:spPr bwMode="auto">
          <a:xfrm>
            <a:off x="5627688" y="4876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17" name="Text Box 67"/>
          <p:cNvSpPr txBox="1">
            <a:spLocks noChangeArrowheads="1"/>
          </p:cNvSpPr>
          <p:nvPr/>
        </p:nvSpPr>
        <p:spPr bwMode="auto">
          <a:xfrm>
            <a:off x="5008563" y="5497513"/>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8" name="Text Box 68"/>
          <p:cNvSpPr txBox="1">
            <a:spLocks noChangeArrowheads="1"/>
          </p:cNvSpPr>
          <p:nvPr/>
        </p:nvSpPr>
        <p:spPr bwMode="auto">
          <a:xfrm>
            <a:off x="4427538" y="549910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9" name="Text Box 69"/>
          <p:cNvSpPr txBox="1">
            <a:spLocks noChangeArrowheads="1"/>
          </p:cNvSpPr>
          <p:nvPr/>
        </p:nvSpPr>
        <p:spPr bwMode="auto">
          <a:xfrm>
            <a:off x="5627688" y="549751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20" name="Text Box 70"/>
          <p:cNvSpPr txBox="1">
            <a:spLocks noChangeArrowheads="1"/>
          </p:cNvSpPr>
          <p:nvPr/>
        </p:nvSpPr>
        <p:spPr bwMode="auto">
          <a:xfrm>
            <a:off x="5380038" y="6113463"/>
            <a:ext cx="785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r>
              <a:rPr lang="en-US" altLang="lv-LV" sz="1600">
                <a:latin typeface="Symbol" panose="05050102010706020507" pitchFamily="18" charset="2"/>
              </a:rPr>
              <a:t>=</a:t>
            </a:r>
            <a:r>
              <a:rPr lang="en-US" altLang="lv-LV" sz="1600" b="1" i="1">
                <a:latin typeface="Times New Roman" panose="02020603050405020304" pitchFamily="18" charset="0"/>
              </a:rPr>
              <a:t>m </a:t>
            </a:r>
            <a:r>
              <a:rPr lang="en-US" altLang="lv-LV" sz="1600">
                <a:latin typeface="Symbol" panose="05050102010706020507" pitchFamily="18" charset="2"/>
              </a:rPr>
              <a:t>=</a:t>
            </a:r>
            <a:r>
              <a:rPr lang="en-US" altLang="lv-LV" sz="1600" b="1" i="1">
                <a:latin typeface="Times New Roman" panose="02020603050405020304" pitchFamily="18" charset="0"/>
              </a:rPr>
              <a:t>h</a:t>
            </a:r>
          </a:p>
        </p:txBody>
      </p:sp>
    </p:spTree>
    <p:extLst>
      <p:ext uri="{BB962C8B-B14F-4D97-AF65-F5344CB8AC3E}">
        <p14:creationId xmlns:p14="http://schemas.microsoft.com/office/powerpoint/2010/main" val="3695985540"/>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Multi-Way Searching</a:t>
            </a:r>
          </a:p>
        </p:txBody>
      </p:sp>
      <p:sp>
        <p:nvSpPr>
          <p:cNvPr id="614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dirty="0"/>
              <a:t>Similar to search in a binary search tree</a:t>
            </a:r>
          </a:p>
          <a:p>
            <a:pPr eaLnBrk="1" hangingPunct="1">
              <a:lnSpc>
                <a:spcPct val="90000"/>
              </a:lnSpc>
            </a:pPr>
            <a:r>
              <a:rPr lang="en-US" altLang="lv-LV" sz="2000" dirty="0"/>
              <a:t>A each internal node with children </a:t>
            </a:r>
            <a:r>
              <a:rPr lang="en-US" altLang="lv-LV" sz="2000" b="1" i="1" dirty="0">
                <a:latin typeface="Times New Roman" panose="02020603050405020304" pitchFamily="18" charset="0"/>
              </a:rPr>
              <a:t>v</a:t>
            </a:r>
            <a:r>
              <a:rPr lang="en-US" altLang="lv-LV" sz="2000" baseline="-25000" dirty="0">
                <a:latin typeface="Times New Roman" panose="02020603050405020304" pitchFamily="18" charset="0"/>
              </a:rPr>
              <a:t>1 </a:t>
            </a:r>
            <a:r>
              <a:rPr lang="en-US" altLang="lv-LV" sz="2000" b="1" i="1" dirty="0">
                <a:latin typeface="Times New Roman" panose="02020603050405020304" pitchFamily="18" charset="0"/>
              </a:rPr>
              <a:t>v</a:t>
            </a:r>
            <a:r>
              <a:rPr lang="en-US" altLang="lv-LV" sz="2000" baseline="-25000" dirty="0">
                <a:latin typeface="Times New Roman" panose="02020603050405020304" pitchFamily="18" charset="0"/>
              </a:rPr>
              <a:t>2</a:t>
            </a:r>
            <a:r>
              <a:rPr lang="en-US" altLang="lv-LV" sz="2000" dirty="0">
                <a:latin typeface="Times New Roman" panose="02020603050405020304" pitchFamily="18" charset="0"/>
              </a:rPr>
              <a:t> … </a:t>
            </a:r>
            <a:r>
              <a:rPr lang="en-US" altLang="lv-LV" sz="2000" b="1" i="1" dirty="0" err="1">
                <a:latin typeface="Times New Roman" panose="02020603050405020304" pitchFamily="18" charset="0"/>
              </a:rPr>
              <a:t>v</a:t>
            </a:r>
            <a:r>
              <a:rPr lang="en-US" altLang="lv-LV" sz="2000" b="1" i="1" baseline="-25000" dirty="0" err="1">
                <a:latin typeface="Times New Roman" panose="02020603050405020304" pitchFamily="18" charset="0"/>
              </a:rPr>
              <a:t>d</a:t>
            </a:r>
            <a:r>
              <a:rPr lang="en-US" altLang="lv-LV" sz="2000" dirty="0"/>
              <a:t> and keys </a:t>
            </a:r>
            <a:r>
              <a:rPr lang="en-US" altLang="lv-LV" sz="2000" b="1" i="1" dirty="0">
                <a:latin typeface="Times New Roman" panose="02020603050405020304" pitchFamily="18" charset="0"/>
              </a:rPr>
              <a:t>k</a:t>
            </a:r>
            <a:r>
              <a:rPr lang="en-US" altLang="lv-LV" sz="2000" baseline="-25000" dirty="0">
                <a:latin typeface="Times New Roman" panose="02020603050405020304" pitchFamily="18" charset="0"/>
              </a:rPr>
              <a:t>1 </a:t>
            </a:r>
            <a:r>
              <a:rPr lang="en-US" altLang="lv-LV" sz="2000" b="1" i="1" dirty="0">
                <a:latin typeface="Times New Roman" panose="02020603050405020304" pitchFamily="18" charset="0"/>
              </a:rPr>
              <a:t>k</a:t>
            </a:r>
            <a:r>
              <a:rPr lang="en-US" altLang="lv-LV" sz="2000" baseline="-25000" dirty="0">
                <a:latin typeface="Times New Roman" panose="02020603050405020304" pitchFamily="18" charset="0"/>
              </a:rPr>
              <a:t>2</a:t>
            </a:r>
            <a:r>
              <a:rPr lang="en-US" altLang="lv-LV" sz="2000" dirty="0">
                <a:latin typeface="Times New Roman" panose="02020603050405020304" pitchFamily="18" charset="0"/>
              </a:rPr>
              <a:t> … </a:t>
            </a:r>
            <a:r>
              <a:rPr lang="en-US" altLang="lv-LV" sz="2000" b="1" i="1" dirty="0">
                <a:latin typeface="Times New Roman" panose="02020603050405020304" pitchFamily="18" charset="0"/>
              </a:rPr>
              <a:t>k</a:t>
            </a:r>
            <a:r>
              <a:rPr lang="en-US" altLang="lv-LV" sz="2000" b="1" i="1" baseline="-25000" dirty="0">
                <a:latin typeface="Times New Roman" panose="02020603050405020304" pitchFamily="18" charset="0"/>
              </a:rPr>
              <a:t>d</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endParaRPr lang="en-US" altLang="lv-LV" sz="2000" dirty="0"/>
          </a:p>
          <a:p>
            <a:pPr lvl="1" eaLnBrk="1" hangingPunct="1">
              <a:lnSpc>
                <a:spcPct val="90000"/>
              </a:lnSpc>
            </a:pPr>
            <a:r>
              <a:rPr lang="en-US" altLang="lv-LV" sz="1800" b="1" i="1" dirty="0">
                <a:latin typeface="Times New Roman" panose="02020603050405020304" pitchFamily="18" charset="0"/>
              </a:rPr>
              <a:t>k</a:t>
            </a:r>
            <a:r>
              <a:rPr lang="en-US" altLang="lv-LV" sz="1800" dirty="0"/>
              <a:t> </a:t>
            </a:r>
            <a:r>
              <a:rPr lang="en-US" altLang="lv-LV" sz="1800" dirty="0">
                <a:latin typeface="Symbol" panose="05050102010706020507" pitchFamily="18" charset="2"/>
              </a:rPr>
              <a:t>=</a:t>
            </a:r>
            <a:r>
              <a:rPr lang="en-US" altLang="lv-LV" sz="1800" dirty="0"/>
              <a:t> </a:t>
            </a:r>
            <a:r>
              <a:rPr lang="en-US" altLang="lv-LV" sz="1800" b="1" i="1" dirty="0" err="1">
                <a:latin typeface="Times New Roman" panose="02020603050405020304" pitchFamily="18" charset="0"/>
              </a:rPr>
              <a:t>k</a:t>
            </a:r>
            <a:r>
              <a:rPr lang="en-US" altLang="lv-LV" sz="1800" b="1" i="1" baseline="-25000" dirty="0" err="1">
                <a:latin typeface="Times New Roman" panose="02020603050405020304" pitchFamily="18" charset="0"/>
              </a:rPr>
              <a:t>i</a:t>
            </a:r>
            <a:r>
              <a:rPr lang="en-US" altLang="lv-LV" sz="1800" dirty="0">
                <a:latin typeface="Times New Roman" panose="02020603050405020304" pitchFamily="18" charset="0"/>
              </a:rPr>
              <a:t> (</a:t>
            </a:r>
            <a:r>
              <a:rPr lang="en-US" altLang="lv-LV" sz="1800" b="1" i="1" dirty="0" err="1">
                <a:latin typeface="Times New Roman" panose="02020603050405020304" pitchFamily="18" charset="0"/>
              </a:rPr>
              <a:t>i</a:t>
            </a:r>
            <a:r>
              <a:rPr lang="en-US" altLang="lv-LV" sz="1800" dirty="0">
                <a:latin typeface="Times New Roman" panose="02020603050405020304" pitchFamily="18" charset="0"/>
              </a:rPr>
              <a:t> = 1, …, </a:t>
            </a:r>
            <a:r>
              <a:rPr lang="en-US" altLang="lv-LV" sz="1800" b="1" i="1" dirty="0">
                <a:latin typeface="Times New Roman" panose="02020603050405020304" pitchFamily="18" charset="0"/>
              </a:rPr>
              <a:t>d</a:t>
            </a:r>
            <a:r>
              <a:rPr lang="en-US" altLang="lv-LV" sz="1800" dirty="0">
                <a:latin typeface="Symbol" panose="05050102010706020507" pitchFamily="18" charset="2"/>
              </a:rPr>
              <a:t> - </a:t>
            </a:r>
            <a:r>
              <a:rPr lang="en-US" altLang="lv-LV" sz="1800" dirty="0">
                <a:latin typeface="Times New Roman" panose="02020603050405020304" pitchFamily="18" charset="0"/>
              </a:rPr>
              <a:t>1)</a:t>
            </a:r>
            <a:r>
              <a:rPr lang="en-US" altLang="lv-LV" sz="1800" dirty="0"/>
              <a:t>: the search terminates successfully</a:t>
            </a:r>
            <a:endParaRPr lang="en-US" altLang="lv-LV" sz="1800" b="1" i="1" dirty="0">
              <a:latin typeface="Times New Roman" panose="02020603050405020304" pitchFamily="18" charset="0"/>
            </a:endParaRPr>
          </a:p>
          <a:p>
            <a:pPr lvl="1" eaLnBrk="1" hangingPunct="1">
              <a:lnSpc>
                <a:spcPct val="90000"/>
              </a:lnSpc>
            </a:pPr>
            <a:r>
              <a:rPr lang="en-US" altLang="lv-LV" sz="1800" b="1" i="1" dirty="0">
                <a:latin typeface="Times New Roman" panose="02020603050405020304" pitchFamily="18" charset="0"/>
              </a:rPr>
              <a:t>k</a:t>
            </a:r>
            <a:r>
              <a:rPr lang="en-US" altLang="lv-LV" sz="1800" dirty="0"/>
              <a:t> </a:t>
            </a:r>
            <a:r>
              <a:rPr lang="en-US" altLang="lv-LV" sz="1800" dirty="0">
                <a:latin typeface="Symbol" panose="05050102010706020507" pitchFamily="18" charset="2"/>
              </a:rPr>
              <a:t>&lt;</a:t>
            </a:r>
            <a:r>
              <a:rPr lang="en-US" altLang="lv-LV" sz="1800" dirty="0"/>
              <a:t> </a:t>
            </a:r>
            <a:r>
              <a:rPr lang="en-US" altLang="lv-LV" sz="1800" b="1" i="1" dirty="0">
                <a:latin typeface="Times New Roman" panose="02020603050405020304" pitchFamily="18" charset="0"/>
              </a:rPr>
              <a:t>k</a:t>
            </a:r>
            <a:r>
              <a:rPr lang="en-US" altLang="lv-LV" sz="1800" baseline="-25000" dirty="0">
                <a:latin typeface="Times New Roman" panose="02020603050405020304" pitchFamily="18" charset="0"/>
              </a:rPr>
              <a:t>1</a:t>
            </a:r>
            <a:r>
              <a:rPr lang="en-US" altLang="lv-LV" sz="1800" dirty="0"/>
              <a:t>: we continue the search in child </a:t>
            </a:r>
            <a:r>
              <a:rPr lang="en-US" altLang="lv-LV" sz="1800" b="1" i="1" dirty="0">
                <a:latin typeface="Times New Roman" panose="02020603050405020304" pitchFamily="18" charset="0"/>
              </a:rPr>
              <a:t>v</a:t>
            </a:r>
            <a:r>
              <a:rPr lang="en-US" altLang="lv-LV" sz="1800" baseline="-25000" dirty="0">
                <a:latin typeface="Times New Roman" panose="02020603050405020304" pitchFamily="18" charset="0"/>
              </a:rPr>
              <a:t>1</a:t>
            </a:r>
          </a:p>
          <a:p>
            <a:pPr lvl="1" eaLnBrk="1" hangingPunct="1">
              <a:lnSpc>
                <a:spcPct val="90000"/>
              </a:lnSpc>
            </a:pPr>
            <a:r>
              <a:rPr lang="en-US" altLang="lv-LV" sz="1800" b="1" i="1" dirty="0">
                <a:latin typeface="Times New Roman" panose="02020603050405020304" pitchFamily="18" charset="0"/>
              </a:rPr>
              <a:t>k</a:t>
            </a:r>
            <a:r>
              <a:rPr lang="en-US" altLang="lv-LV" sz="1800" b="1" i="1" baseline="-25000" dirty="0">
                <a:latin typeface="Times New Roman" panose="02020603050405020304" pitchFamily="18" charset="0"/>
              </a:rPr>
              <a:t>i</a:t>
            </a:r>
            <a:r>
              <a:rPr lang="en-US" altLang="lv-LV" sz="1800" baseline="-25000" dirty="0">
                <a:latin typeface="Symbol" panose="05050102010706020507" pitchFamily="18" charset="2"/>
              </a:rPr>
              <a:t>-</a:t>
            </a:r>
            <a:r>
              <a:rPr lang="en-US" altLang="lv-LV" sz="1800" baseline="-25000" dirty="0">
                <a:latin typeface="Times New Roman" panose="02020603050405020304" pitchFamily="18" charset="0"/>
              </a:rPr>
              <a:t>1 </a:t>
            </a:r>
            <a:r>
              <a:rPr lang="en-US" altLang="lv-LV" sz="1800" dirty="0">
                <a:latin typeface="Symbol" panose="05050102010706020507" pitchFamily="18" charset="2"/>
              </a:rPr>
              <a:t>&lt;</a:t>
            </a:r>
            <a:r>
              <a:rPr lang="en-US" altLang="lv-LV" sz="1800" baseline="-25000" dirty="0">
                <a:latin typeface="Times New Roman" panose="02020603050405020304" pitchFamily="18" charset="0"/>
              </a:rPr>
              <a:t>  </a:t>
            </a:r>
            <a:r>
              <a:rPr lang="en-US" altLang="lv-LV" sz="1800" b="1" i="1" dirty="0">
                <a:latin typeface="Times New Roman" panose="02020603050405020304" pitchFamily="18" charset="0"/>
              </a:rPr>
              <a:t>k</a:t>
            </a:r>
            <a:r>
              <a:rPr lang="en-US" altLang="lv-LV" sz="1800" dirty="0"/>
              <a:t> </a:t>
            </a:r>
            <a:r>
              <a:rPr lang="en-US" altLang="lv-LV" sz="1800" dirty="0">
                <a:latin typeface="Symbol" panose="05050102010706020507" pitchFamily="18" charset="2"/>
              </a:rPr>
              <a:t>&lt;</a:t>
            </a:r>
            <a:r>
              <a:rPr lang="en-US" altLang="lv-LV" sz="1800" dirty="0"/>
              <a:t> </a:t>
            </a:r>
            <a:r>
              <a:rPr lang="en-US" altLang="lv-LV" sz="1800" b="1" i="1" dirty="0" err="1">
                <a:latin typeface="Times New Roman" panose="02020603050405020304" pitchFamily="18" charset="0"/>
              </a:rPr>
              <a:t>k</a:t>
            </a:r>
            <a:r>
              <a:rPr lang="en-US" altLang="lv-LV" sz="1800" b="1" i="1" baseline="-25000" dirty="0" err="1">
                <a:latin typeface="Times New Roman" panose="02020603050405020304" pitchFamily="18" charset="0"/>
              </a:rPr>
              <a:t>i</a:t>
            </a:r>
            <a:r>
              <a:rPr lang="en-US" altLang="lv-LV" sz="1800" dirty="0">
                <a:latin typeface="Times New Roman" panose="02020603050405020304" pitchFamily="18" charset="0"/>
              </a:rPr>
              <a:t> (</a:t>
            </a:r>
            <a:r>
              <a:rPr lang="en-US" altLang="lv-LV" sz="1800" b="1" i="1" dirty="0" err="1">
                <a:latin typeface="Times New Roman" panose="02020603050405020304" pitchFamily="18" charset="0"/>
              </a:rPr>
              <a:t>i</a:t>
            </a:r>
            <a:r>
              <a:rPr lang="en-US" altLang="lv-LV" sz="1800" dirty="0">
                <a:latin typeface="Times New Roman" panose="02020603050405020304" pitchFamily="18" charset="0"/>
              </a:rPr>
              <a:t> = 2, …, </a:t>
            </a:r>
            <a:r>
              <a:rPr lang="en-US" altLang="lv-LV" sz="1800" b="1" i="1" dirty="0">
                <a:latin typeface="Times New Roman" panose="02020603050405020304" pitchFamily="18" charset="0"/>
              </a:rPr>
              <a:t>d</a:t>
            </a:r>
            <a:r>
              <a:rPr lang="en-US" altLang="lv-LV" sz="1800" dirty="0">
                <a:latin typeface="Symbol" panose="05050102010706020507" pitchFamily="18" charset="2"/>
              </a:rPr>
              <a:t> - </a:t>
            </a:r>
            <a:r>
              <a:rPr lang="en-US" altLang="lv-LV" sz="1800" dirty="0">
                <a:latin typeface="Times New Roman" panose="02020603050405020304" pitchFamily="18" charset="0"/>
              </a:rPr>
              <a:t>1)</a:t>
            </a:r>
            <a:r>
              <a:rPr lang="en-US" altLang="lv-LV" sz="1800" dirty="0"/>
              <a:t>: we continue the search in child </a:t>
            </a:r>
            <a:r>
              <a:rPr lang="en-US" altLang="lv-LV" sz="1800" b="1" i="1" dirty="0">
                <a:latin typeface="Times New Roman" panose="02020603050405020304" pitchFamily="18" charset="0"/>
              </a:rPr>
              <a:t>v</a:t>
            </a:r>
            <a:r>
              <a:rPr lang="en-US" altLang="lv-LV" sz="1800" b="1" i="1" baseline="-25000" dirty="0">
                <a:latin typeface="Times New Roman" panose="02020603050405020304" pitchFamily="18" charset="0"/>
              </a:rPr>
              <a:t>i</a:t>
            </a:r>
          </a:p>
          <a:p>
            <a:pPr lvl="1" eaLnBrk="1" hangingPunct="1">
              <a:lnSpc>
                <a:spcPct val="90000"/>
              </a:lnSpc>
            </a:pPr>
            <a:r>
              <a:rPr lang="en-US" altLang="lv-LV" sz="1800" b="1" i="1" dirty="0">
                <a:latin typeface="Times New Roman" panose="02020603050405020304" pitchFamily="18" charset="0"/>
              </a:rPr>
              <a:t>k</a:t>
            </a:r>
            <a:r>
              <a:rPr lang="en-US" altLang="lv-LV" sz="1800" dirty="0"/>
              <a:t> </a:t>
            </a:r>
            <a:r>
              <a:rPr lang="en-US" altLang="lv-LV" sz="1800" dirty="0">
                <a:latin typeface="Symbol" panose="05050102010706020507" pitchFamily="18" charset="2"/>
              </a:rPr>
              <a:t>&gt; </a:t>
            </a:r>
            <a:r>
              <a:rPr lang="en-US" altLang="lv-LV" sz="1800" b="1" i="1" dirty="0">
                <a:latin typeface="Times New Roman" panose="02020603050405020304" pitchFamily="18" charset="0"/>
              </a:rPr>
              <a:t>k</a:t>
            </a:r>
            <a:r>
              <a:rPr lang="en-US" altLang="lv-LV" sz="1800" b="1" i="1" baseline="-25000" dirty="0">
                <a:latin typeface="Times New Roman" panose="02020603050405020304" pitchFamily="18" charset="0"/>
              </a:rPr>
              <a:t>d</a:t>
            </a:r>
            <a:r>
              <a:rPr lang="en-US" altLang="lv-LV" sz="1800" baseline="-25000" dirty="0">
                <a:latin typeface="Symbol" panose="05050102010706020507" pitchFamily="18" charset="2"/>
              </a:rPr>
              <a:t>-</a:t>
            </a:r>
            <a:r>
              <a:rPr lang="en-US" altLang="lv-LV" sz="1800" baseline="-25000" dirty="0">
                <a:latin typeface="Times New Roman" panose="02020603050405020304" pitchFamily="18" charset="0"/>
              </a:rPr>
              <a:t>1</a:t>
            </a:r>
            <a:r>
              <a:rPr lang="en-US" altLang="lv-LV" sz="1800" dirty="0"/>
              <a:t>: we continue the search in child </a:t>
            </a:r>
            <a:r>
              <a:rPr lang="en-US" altLang="lv-LV" sz="1800" b="1" i="1" dirty="0" err="1">
                <a:latin typeface="Times New Roman" panose="02020603050405020304" pitchFamily="18" charset="0"/>
              </a:rPr>
              <a:t>v</a:t>
            </a:r>
            <a:r>
              <a:rPr lang="en-US" altLang="lv-LV" sz="1800" b="1" i="1" baseline="-25000" dirty="0" err="1">
                <a:latin typeface="Times New Roman" panose="02020603050405020304" pitchFamily="18" charset="0"/>
              </a:rPr>
              <a:t>d</a:t>
            </a:r>
            <a:endParaRPr lang="en-US" altLang="lv-LV" sz="1800" dirty="0"/>
          </a:p>
          <a:p>
            <a:pPr eaLnBrk="1" hangingPunct="1">
              <a:lnSpc>
                <a:spcPct val="90000"/>
              </a:lnSpc>
            </a:pPr>
            <a:r>
              <a:rPr lang="en-US" altLang="lv-LV" sz="2000" dirty="0"/>
              <a:t>Reaching an external node terminates the search unsuccessfully</a:t>
            </a:r>
          </a:p>
          <a:p>
            <a:pPr eaLnBrk="1" hangingPunct="1">
              <a:lnSpc>
                <a:spcPct val="90000"/>
              </a:lnSpc>
            </a:pPr>
            <a:r>
              <a:rPr lang="en-US" altLang="lv-LV" sz="2000" dirty="0"/>
              <a:t>Example: search for 30</a:t>
            </a:r>
          </a:p>
        </p:txBody>
      </p:sp>
      <p:sp>
        <p:nvSpPr>
          <p:cNvPr id="6150" name="Oval 4"/>
          <p:cNvSpPr>
            <a:spLocks noChangeArrowheads="1"/>
          </p:cNvSpPr>
          <p:nvPr/>
        </p:nvSpPr>
        <p:spPr bwMode="auto">
          <a:xfrm>
            <a:off x="5715000" y="4419600"/>
            <a:ext cx="15240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11    24</a:t>
            </a:r>
          </a:p>
        </p:txBody>
      </p:sp>
      <p:sp>
        <p:nvSpPr>
          <p:cNvPr id="6151" name="Oval 5"/>
          <p:cNvSpPr>
            <a:spLocks noChangeArrowheads="1"/>
          </p:cNvSpPr>
          <p:nvPr/>
        </p:nvSpPr>
        <p:spPr bwMode="auto">
          <a:xfrm>
            <a:off x="3276600" y="5029200"/>
            <a:ext cx="19812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smtClean="0"/>
              <a:t> 2   </a:t>
            </a:r>
            <a:r>
              <a:rPr lang="en-US" altLang="lv-LV" dirty="0"/>
              <a:t>6   8</a:t>
            </a:r>
            <a:endParaRPr lang="en-US" altLang="lv-LV" sz="2400" dirty="0"/>
          </a:p>
        </p:txBody>
      </p:sp>
      <p:sp>
        <p:nvSpPr>
          <p:cNvPr id="6152" name="Oval 6"/>
          <p:cNvSpPr>
            <a:spLocks noChangeArrowheads="1"/>
          </p:cNvSpPr>
          <p:nvPr/>
        </p:nvSpPr>
        <p:spPr bwMode="auto">
          <a:xfrm>
            <a:off x="5943600" y="5029200"/>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smtClean="0"/>
              <a:t>  15</a:t>
            </a:r>
            <a:endParaRPr lang="en-US" altLang="lv-LV" dirty="0"/>
          </a:p>
        </p:txBody>
      </p:sp>
      <p:sp>
        <p:nvSpPr>
          <p:cNvPr id="6153" name="Oval 7"/>
          <p:cNvSpPr>
            <a:spLocks noChangeArrowheads="1"/>
          </p:cNvSpPr>
          <p:nvPr/>
        </p:nvSpPr>
        <p:spPr bwMode="auto">
          <a:xfrm>
            <a:off x="8572500" y="5668171"/>
            <a:ext cx="9906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smtClean="0"/>
              <a:t> 30</a:t>
            </a:r>
            <a:endParaRPr lang="en-US" altLang="lv-LV" sz="2400" dirty="0"/>
          </a:p>
        </p:txBody>
      </p:sp>
      <p:sp>
        <p:nvSpPr>
          <p:cNvPr id="6154" name="Oval 8"/>
          <p:cNvSpPr>
            <a:spLocks noChangeArrowheads="1"/>
          </p:cNvSpPr>
          <p:nvPr/>
        </p:nvSpPr>
        <p:spPr bwMode="auto">
          <a:xfrm>
            <a:off x="8229600" y="5029200"/>
            <a:ext cx="16764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27    32</a:t>
            </a:r>
            <a:endParaRPr lang="en-US" altLang="lv-LV" sz="2400"/>
          </a:p>
        </p:txBody>
      </p:sp>
      <p:sp>
        <p:nvSpPr>
          <p:cNvPr id="6155" name="Rectangle 9"/>
          <p:cNvSpPr>
            <a:spLocks noChangeArrowheads="1"/>
          </p:cNvSpPr>
          <p:nvPr/>
        </p:nvSpPr>
        <p:spPr bwMode="auto">
          <a:xfrm>
            <a:off x="80010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56" name="Rectangle 10"/>
          <p:cNvSpPr>
            <a:spLocks noChangeArrowheads="1"/>
          </p:cNvSpPr>
          <p:nvPr/>
        </p:nvSpPr>
        <p:spPr bwMode="auto">
          <a:xfrm>
            <a:off x="98298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57" name="Rectangle 11"/>
          <p:cNvSpPr>
            <a:spLocks noChangeArrowheads="1"/>
          </p:cNvSpPr>
          <p:nvPr/>
        </p:nvSpPr>
        <p:spPr bwMode="auto">
          <a:xfrm>
            <a:off x="59436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58" name="Rectangle 12"/>
          <p:cNvSpPr>
            <a:spLocks noChangeArrowheads="1"/>
          </p:cNvSpPr>
          <p:nvPr/>
        </p:nvSpPr>
        <p:spPr bwMode="auto">
          <a:xfrm>
            <a:off x="67056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59" name="Rectangle 13"/>
          <p:cNvSpPr>
            <a:spLocks noChangeArrowheads="1"/>
          </p:cNvSpPr>
          <p:nvPr/>
        </p:nvSpPr>
        <p:spPr bwMode="auto">
          <a:xfrm>
            <a:off x="32004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60" name="Rectangle 14"/>
          <p:cNvSpPr>
            <a:spLocks noChangeArrowheads="1"/>
          </p:cNvSpPr>
          <p:nvPr/>
        </p:nvSpPr>
        <p:spPr bwMode="auto">
          <a:xfrm>
            <a:off x="38100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61" name="Rectangle 15"/>
          <p:cNvSpPr>
            <a:spLocks noChangeArrowheads="1"/>
          </p:cNvSpPr>
          <p:nvPr/>
        </p:nvSpPr>
        <p:spPr bwMode="auto">
          <a:xfrm>
            <a:off x="44196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62" name="Rectangle 16"/>
          <p:cNvSpPr>
            <a:spLocks noChangeArrowheads="1"/>
          </p:cNvSpPr>
          <p:nvPr/>
        </p:nvSpPr>
        <p:spPr bwMode="auto">
          <a:xfrm>
            <a:off x="50292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6163" name="AutoShape 17"/>
          <p:cNvCxnSpPr>
            <a:cxnSpLocks noChangeShapeType="1"/>
            <a:stCxn id="6150" idx="3"/>
            <a:endCxn id="6151" idx="0"/>
          </p:cNvCxnSpPr>
          <p:nvPr/>
        </p:nvCxnSpPr>
        <p:spPr bwMode="auto">
          <a:xfrm flipH="1">
            <a:off x="4267200" y="4764089"/>
            <a:ext cx="1671638"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64" name="AutoShape 18"/>
          <p:cNvCxnSpPr>
            <a:cxnSpLocks noChangeShapeType="1"/>
            <a:stCxn id="6150" idx="4"/>
            <a:endCxn id="6152" idx="0"/>
          </p:cNvCxnSpPr>
          <p:nvPr/>
        </p:nvCxnSpPr>
        <p:spPr bwMode="auto">
          <a:xfrm>
            <a:off x="6477000" y="4819651"/>
            <a:ext cx="0" cy="200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65" name="AutoShape 19"/>
          <p:cNvCxnSpPr>
            <a:cxnSpLocks noChangeShapeType="1"/>
            <a:stCxn id="6150" idx="5"/>
            <a:endCxn id="6154" idx="0"/>
          </p:cNvCxnSpPr>
          <p:nvPr/>
        </p:nvCxnSpPr>
        <p:spPr bwMode="auto">
          <a:xfrm>
            <a:off x="7015164" y="4764088"/>
            <a:ext cx="2052637" cy="246062"/>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6166" name="AutoShape 20"/>
          <p:cNvCxnSpPr>
            <a:cxnSpLocks noChangeShapeType="1"/>
            <a:stCxn id="6151" idx="3"/>
            <a:endCxn id="6159" idx="0"/>
          </p:cNvCxnSpPr>
          <p:nvPr/>
        </p:nvCxnSpPr>
        <p:spPr bwMode="auto">
          <a:xfrm flipH="1">
            <a:off x="3352801" y="5364163"/>
            <a:ext cx="21431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67" name="AutoShape 21"/>
          <p:cNvCxnSpPr>
            <a:cxnSpLocks noChangeShapeType="1"/>
            <a:stCxn id="6151" idx="5"/>
            <a:endCxn id="6162" idx="0"/>
          </p:cNvCxnSpPr>
          <p:nvPr/>
        </p:nvCxnSpPr>
        <p:spPr bwMode="auto">
          <a:xfrm>
            <a:off x="4967288" y="5364163"/>
            <a:ext cx="2143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68" name="Line 22"/>
          <p:cNvSpPr>
            <a:spLocks noChangeShapeType="1"/>
          </p:cNvSpPr>
          <p:nvPr/>
        </p:nvSpPr>
        <p:spPr bwMode="auto">
          <a:xfrm flipV="1">
            <a:off x="3962400" y="541020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69" name="Line 23"/>
          <p:cNvSpPr>
            <a:spLocks noChangeShapeType="1"/>
          </p:cNvSpPr>
          <p:nvPr/>
        </p:nvSpPr>
        <p:spPr bwMode="auto">
          <a:xfrm flipH="1" flipV="1">
            <a:off x="4495800" y="541020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70" name="Rectangle 24"/>
          <p:cNvSpPr>
            <a:spLocks noChangeArrowheads="1"/>
          </p:cNvSpPr>
          <p:nvPr/>
        </p:nvSpPr>
        <p:spPr bwMode="auto">
          <a:xfrm>
            <a:off x="8572500" y="62484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71" name="Rectangle 25"/>
          <p:cNvSpPr>
            <a:spLocks noChangeArrowheads="1"/>
          </p:cNvSpPr>
          <p:nvPr/>
        </p:nvSpPr>
        <p:spPr bwMode="auto">
          <a:xfrm>
            <a:off x="9258300" y="62484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6172" name="AutoShape 26"/>
          <p:cNvCxnSpPr>
            <a:cxnSpLocks noChangeShapeType="1"/>
            <a:stCxn id="6153" idx="0"/>
            <a:endCxn id="6154" idx="4"/>
          </p:cNvCxnSpPr>
          <p:nvPr/>
        </p:nvCxnSpPr>
        <p:spPr bwMode="auto">
          <a:xfrm flipV="1">
            <a:off x="9067800" y="5410200"/>
            <a:ext cx="0" cy="257971"/>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6173" name="AutoShape 27"/>
          <p:cNvCxnSpPr>
            <a:cxnSpLocks noChangeShapeType="1"/>
            <a:stCxn id="6155" idx="0"/>
            <a:endCxn id="6154" idx="3"/>
          </p:cNvCxnSpPr>
          <p:nvPr/>
        </p:nvCxnSpPr>
        <p:spPr bwMode="auto">
          <a:xfrm flipV="1">
            <a:off x="8153401" y="5373689"/>
            <a:ext cx="322263"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74" name="AutoShape 28"/>
          <p:cNvCxnSpPr>
            <a:cxnSpLocks noChangeShapeType="1"/>
            <a:stCxn id="6156" idx="0"/>
            <a:endCxn id="6154" idx="5"/>
          </p:cNvCxnSpPr>
          <p:nvPr/>
        </p:nvCxnSpPr>
        <p:spPr bwMode="auto">
          <a:xfrm flipH="1" flipV="1">
            <a:off x="9659938" y="5373689"/>
            <a:ext cx="322262"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75" name="Line 29"/>
          <p:cNvSpPr>
            <a:spLocks noChangeShapeType="1"/>
          </p:cNvSpPr>
          <p:nvPr/>
        </p:nvSpPr>
        <p:spPr bwMode="auto">
          <a:xfrm flipH="1" flipV="1">
            <a:off x="6705600" y="54102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76" name="Line 30"/>
          <p:cNvSpPr>
            <a:spLocks noChangeShapeType="1"/>
          </p:cNvSpPr>
          <p:nvPr/>
        </p:nvSpPr>
        <p:spPr bwMode="auto">
          <a:xfrm flipV="1">
            <a:off x="6096000" y="54102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77" name="Line 31"/>
          <p:cNvSpPr>
            <a:spLocks noChangeShapeType="1"/>
          </p:cNvSpPr>
          <p:nvPr/>
        </p:nvSpPr>
        <p:spPr bwMode="auto">
          <a:xfrm flipV="1">
            <a:off x="8724900" y="60198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78" name="Line 32"/>
          <p:cNvSpPr>
            <a:spLocks noChangeShapeType="1"/>
          </p:cNvSpPr>
          <p:nvPr/>
        </p:nvSpPr>
        <p:spPr bwMode="auto">
          <a:xfrm flipH="1" flipV="1">
            <a:off x="9258300" y="60198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365948209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(2,4) Trees</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A (2,4) tree (also called 2-4 tree or 2-3-4 tree) is a multi-way search with the following properties</a:t>
            </a:r>
          </a:p>
          <a:p>
            <a:pPr lvl="1" eaLnBrk="1" hangingPunct="1">
              <a:lnSpc>
                <a:spcPct val="90000"/>
              </a:lnSpc>
            </a:pPr>
            <a:r>
              <a:rPr lang="en-US" altLang="lv-LV" sz="1800">
                <a:solidFill>
                  <a:schemeClr val="tx2"/>
                </a:solidFill>
              </a:rPr>
              <a:t>Node-Size Property</a:t>
            </a:r>
            <a:r>
              <a:rPr lang="en-US" altLang="lv-LV" sz="1800"/>
              <a:t>: every internal node has at most four children</a:t>
            </a:r>
          </a:p>
          <a:p>
            <a:pPr lvl="1" eaLnBrk="1" hangingPunct="1">
              <a:lnSpc>
                <a:spcPct val="90000"/>
              </a:lnSpc>
            </a:pPr>
            <a:r>
              <a:rPr lang="en-US" altLang="lv-LV" sz="1800">
                <a:solidFill>
                  <a:schemeClr val="tx2"/>
                </a:solidFill>
              </a:rPr>
              <a:t>Depth Property</a:t>
            </a:r>
            <a:r>
              <a:rPr lang="en-US" altLang="lv-LV" sz="1800"/>
              <a:t>: all the external nodes have the same depth</a:t>
            </a:r>
          </a:p>
          <a:p>
            <a:pPr eaLnBrk="1" hangingPunct="1">
              <a:lnSpc>
                <a:spcPct val="90000"/>
              </a:lnSpc>
            </a:pPr>
            <a:r>
              <a:rPr lang="en-US" altLang="lv-LV" sz="2000"/>
              <a:t>Depending on the number of children, an internal node of a (2,4) tree is called a 2-node, 3-node or 4-node</a:t>
            </a:r>
          </a:p>
        </p:txBody>
      </p:sp>
      <p:sp>
        <p:nvSpPr>
          <p:cNvPr id="7174" name="Oval 33"/>
          <p:cNvSpPr>
            <a:spLocks noChangeArrowheads="1"/>
          </p:cNvSpPr>
          <p:nvPr/>
        </p:nvSpPr>
        <p:spPr bwMode="auto">
          <a:xfrm>
            <a:off x="5057775" y="3962400"/>
            <a:ext cx="2438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10   15   24</a:t>
            </a:r>
          </a:p>
        </p:txBody>
      </p:sp>
      <p:sp>
        <p:nvSpPr>
          <p:cNvPr id="7175" name="Oval 34"/>
          <p:cNvSpPr>
            <a:spLocks noChangeArrowheads="1"/>
          </p:cNvSpPr>
          <p:nvPr/>
        </p:nvSpPr>
        <p:spPr bwMode="auto">
          <a:xfrm>
            <a:off x="2667000" y="4876800"/>
            <a:ext cx="16002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2   8</a:t>
            </a:r>
            <a:endParaRPr lang="en-US" altLang="lv-LV" sz="2400"/>
          </a:p>
        </p:txBody>
      </p:sp>
      <p:sp>
        <p:nvSpPr>
          <p:cNvPr id="7176" name="Oval 35"/>
          <p:cNvSpPr>
            <a:spLocks noChangeArrowheads="1"/>
          </p:cNvSpPr>
          <p:nvPr/>
        </p:nvSpPr>
        <p:spPr bwMode="auto">
          <a:xfrm>
            <a:off x="5029200" y="4876800"/>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12</a:t>
            </a:r>
          </a:p>
        </p:txBody>
      </p:sp>
      <p:sp>
        <p:nvSpPr>
          <p:cNvPr id="7177" name="Oval 37"/>
          <p:cNvSpPr>
            <a:spLocks noChangeArrowheads="1"/>
          </p:cNvSpPr>
          <p:nvPr/>
        </p:nvSpPr>
        <p:spPr bwMode="auto">
          <a:xfrm>
            <a:off x="8229600" y="4876800"/>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27    32</a:t>
            </a:r>
            <a:endParaRPr lang="en-US" altLang="lv-LV" sz="2400"/>
          </a:p>
        </p:txBody>
      </p:sp>
      <p:sp>
        <p:nvSpPr>
          <p:cNvPr id="7178" name="Rectangle 38"/>
          <p:cNvSpPr>
            <a:spLocks noChangeAspect="1" noChangeArrowheads="1"/>
          </p:cNvSpPr>
          <p:nvPr/>
        </p:nvSpPr>
        <p:spPr bwMode="auto">
          <a:xfrm>
            <a:off x="8180388" y="5562601"/>
            <a:ext cx="201612"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79" name="Rectangle 39"/>
          <p:cNvSpPr>
            <a:spLocks noChangeAspect="1" noChangeArrowheads="1"/>
          </p:cNvSpPr>
          <p:nvPr/>
        </p:nvSpPr>
        <p:spPr bwMode="auto">
          <a:xfrm>
            <a:off x="97536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0" name="Rectangle 40"/>
          <p:cNvSpPr>
            <a:spLocks noChangeAspect="1" noChangeArrowheads="1"/>
          </p:cNvSpPr>
          <p:nvPr/>
        </p:nvSpPr>
        <p:spPr bwMode="auto">
          <a:xfrm>
            <a:off x="50292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1" name="Rectangle 41"/>
          <p:cNvSpPr>
            <a:spLocks noChangeAspect="1" noChangeArrowheads="1"/>
          </p:cNvSpPr>
          <p:nvPr/>
        </p:nvSpPr>
        <p:spPr bwMode="auto">
          <a:xfrm>
            <a:off x="57912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2" name="Rectangle 42"/>
          <p:cNvSpPr>
            <a:spLocks noChangeAspect="1" noChangeArrowheads="1"/>
          </p:cNvSpPr>
          <p:nvPr/>
        </p:nvSpPr>
        <p:spPr bwMode="auto">
          <a:xfrm>
            <a:off x="2541588" y="5562601"/>
            <a:ext cx="201612"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3" name="Rectangle 43"/>
          <p:cNvSpPr>
            <a:spLocks noChangeAspect="1" noChangeArrowheads="1"/>
          </p:cNvSpPr>
          <p:nvPr/>
        </p:nvSpPr>
        <p:spPr bwMode="auto">
          <a:xfrm>
            <a:off x="3362326"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4" name="Rectangle 45"/>
          <p:cNvSpPr>
            <a:spLocks noChangeAspect="1" noChangeArrowheads="1"/>
          </p:cNvSpPr>
          <p:nvPr/>
        </p:nvSpPr>
        <p:spPr bwMode="auto">
          <a:xfrm>
            <a:off x="41910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7185" name="AutoShape 46"/>
          <p:cNvCxnSpPr>
            <a:cxnSpLocks noChangeShapeType="1"/>
            <a:stCxn id="7174" idx="3"/>
            <a:endCxn id="7175" idx="0"/>
          </p:cNvCxnSpPr>
          <p:nvPr/>
        </p:nvCxnSpPr>
        <p:spPr bwMode="auto">
          <a:xfrm flipH="1">
            <a:off x="3467101" y="4297363"/>
            <a:ext cx="1947863" cy="569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6" name="AutoShape 47"/>
          <p:cNvCxnSpPr>
            <a:cxnSpLocks noChangeShapeType="1"/>
            <a:endCxn id="7176" idx="0"/>
          </p:cNvCxnSpPr>
          <p:nvPr/>
        </p:nvCxnSpPr>
        <p:spPr bwMode="auto">
          <a:xfrm flipH="1">
            <a:off x="5562601" y="4324351"/>
            <a:ext cx="447675" cy="5429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48"/>
          <p:cNvCxnSpPr>
            <a:cxnSpLocks noChangeShapeType="1"/>
            <a:stCxn id="7174" idx="5"/>
            <a:endCxn id="7177" idx="0"/>
          </p:cNvCxnSpPr>
          <p:nvPr/>
        </p:nvCxnSpPr>
        <p:spPr bwMode="auto">
          <a:xfrm>
            <a:off x="7138988" y="4297363"/>
            <a:ext cx="1928812" cy="569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8" name="AutoShape 49"/>
          <p:cNvCxnSpPr>
            <a:cxnSpLocks noChangeShapeType="1"/>
            <a:stCxn id="7175" idx="3"/>
            <a:endCxn id="7182" idx="0"/>
          </p:cNvCxnSpPr>
          <p:nvPr/>
        </p:nvCxnSpPr>
        <p:spPr bwMode="auto">
          <a:xfrm flipH="1">
            <a:off x="2643188" y="5211763"/>
            <a:ext cx="258762" cy="341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9" name="AutoShape 50"/>
          <p:cNvCxnSpPr>
            <a:cxnSpLocks noChangeShapeType="1"/>
            <a:stCxn id="7175" idx="5"/>
            <a:endCxn id="7184" idx="0"/>
          </p:cNvCxnSpPr>
          <p:nvPr/>
        </p:nvCxnSpPr>
        <p:spPr bwMode="auto">
          <a:xfrm>
            <a:off x="4032250" y="5211763"/>
            <a:ext cx="260350" cy="341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0" name="Rectangle 54"/>
          <p:cNvSpPr>
            <a:spLocks noChangeAspect="1" noChangeArrowheads="1"/>
          </p:cNvSpPr>
          <p:nvPr/>
        </p:nvSpPr>
        <p:spPr bwMode="auto">
          <a:xfrm>
            <a:off x="8980488" y="5562601"/>
            <a:ext cx="201612"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7191" name="AutoShape 55"/>
          <p:cNvCxnSpPr>
            <a:cxnSpLocks noChangeShapeType="1"/>
            <a:stCxn id="7190" idx="0"/>
            <a:endCxn id="7177" idx="4"/>
          </p:cNvCxnSpPr>
          <p:nvPr/>
        </p:nvCxnSpPr>
        <p:spPr bwMode="auto">
          <a:xfrm flipH="1" flipV="1">
            <a:off x="9067800" y="5267325"/>
            <a:ext cx="14288" cy="285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2" name="AutoShape 56"/>
          <p:cNvCxnSpPr>
            <a:cxnSpLocks noChangeShapeType="1"/>
            <a:stCxn id="7178" idx="0"/>
            <a:endCxn id="7177" idx="3"/>
          </p:cNvCxnSpPr>
          <p:nvPr/>
        </p:nvCxnSpPr>
        <p:spPr bwMode="auto">
          <a:xfrm flipV="1">
            <a:off x="8281989" y="5211763"/>
            <a:ext cx="193675" cy="341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3" name="AutoShape 57"/>
          <p:cNvCxnSpPr>
            <a:cxnSpLocks noChangeShapeType="1"/>
            <a:stCxn id="7179" idx="0"/>
            <a:endCxn id="7177" idx="5"/>
          </p:cNvCxnSpPr>
          <p:nvPr/>
        </p:nvCxnSpPr>
        <p:spPr bwMode="auto">
          <a:xfrm flipH="1" flipV="1">
            <a:off x="9659938" y="5211763"/>
            <a:ext cx="195262" cy="341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4" name="AutoShape 62"/>
          <p:cNvCxnSpPr>
            <a:cxnSpLocks noChangeShapeType="1"/>
            <a:stCxn id="7183" idx="0"/>
            <a:endCxn id="7175" idx="4"/>
          </p:cNvCxnSpPr>
          <p:nvPr/>
        </p:nvCxnSpPr>
        <p:spPr bwMode="auto">
          <a:xfrm flipV="1">
            <a:off x="3463926" y="5267325"/>
            <a:ext cx="3175" cy="285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5" name="Oval 63"/>
          <p:cNvSpPr>
            <a:spLocks noChangeArrowheads="1"/>
          </p:cNvSpPr>
          <p:nvPr/>
        </p:nvSpPr>
        <p:spPr bwMode="auto">
          <a:xfrm>
            <a:off x="6477000" y="4876800"/>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18</a:t>
            </a:r>
          </a:p>
        </p:txBody>
      </p:sp>
      <p:sp>
        <p:nvSpPr>
          <p:cNvPr id="7196" name="Rectangle 64"/>
          <p:cNvSpPr>
            <a:spLocks noChangeAspect="1" noChangeArrowheads="1"/>
          </p:cNvSpPr>
          <p:nvPr/>
        </p:nvSpPr>
        <p:spPr bwMode="auto">
          <a:xfrm>
            <a:off x="64770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97" name="Rectangle 65"/>
          <p:cNvSpPr>
            <a:spLocks noChangeAspect="1" noChangeArrowheads="1"/>
          </p:cNvSpPr>
          <p:nvPr/>
        </p:nvSpPr>
        <p:spPr bwMode="auto">
          <a:xfrm>
            <a:off x="73152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7198" name="AutoShape 68"/>
          <p:cNvCxnSpPr>
            <a:cxnSpLocks noChangeShapeType="1"/>
            <a:endCxn id="7195" idx="0"/>
          </p:cNvCxnSpPr>
          <p:nvPr/>
        </p:nvCxnSpPr>
        <p:spPr bwMode="auto">
          <a:xfrm>
            <a:off x="6562726" y="4343401"/>
            <a:ext cx="447675" cy="5238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9" name="AutoShape 69"/>
          <p:cNvCxnSpPr>
            <a:cxnSpLocks noChangeShapeType="1"/>
            <a:stCxn id="7180" idx="0"/>
          </p:cNvCxnSpPr>
          <p:nvPr/>
        </p:nvCxnSpPr>
        <p:spPr bwMode="auto">
          <a:xfrm flipV="1">
            <a:off x="5130800" y="5249863"/>
            <a:ext cx="255588" cy="3032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0" name="AutoShape 70"/>
          <p:cNvCxnSpPr>
            <a:cxnSpLocks noChangeShapeType="1"/>
            <a:stCxn id="7196" idx="0"/>
          </p:cNvCxnSpPr>
          <p:nvPr/>
        </p:nvCxnSpPr>
        <p:spPr bwMode="auto">
          <a:xfrm flipV="1">
            <a:off x="6578600" y="5257801"/>
            <a:ext cx="268288" cy="295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1" name="AutoShape 71"/>
          <p:cNvCxnSpPr>
            <a:cxnSpLocks noChangeShapeType="1"/>
            <a:stCxn id="7197" idx="0"/>
          </p:cNvCxnSpPr>
          <p:nvPr/>
        </p:nvCxnSpPr>
        <p:spPr bwMode="auto">
          <a:xfrm flipH="1" flipV="1">
            <a:off x="7215188" y="5238751"/>
            <a:ext cx="201612" cy="3143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2" name="AutoShape 72"/>
          <p:cNvCxnSpPr>
            <a:cxnSpLocks noChangeShapeType="1"/>
            <a:stCxn id="7181" idx="0"/>
          </p:cNvCxnSpPr>
          <p:nvPr/>
        </p:nvCxnSpPr>
        <p:spPr bwMode="auto">
          <a:xfrm flipH="1" flipV="1">
            <a:off x="5711826" y="5257801"/>
            <a:ext cx="180975" cy="295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8899109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Height of a (2,4) Tree</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solidFill>
                  <a:schemeClr val="tx2"/>
                </a:solidFill>
              </a:rPr>
              <a:t>Theorem:</a:t>
            </a:r>
            <a:r>
              <a:rPr lang="en-US" altLang="lv-LV" sz="2000"/>
              <a:t> A (2,4) tree storing </a:t>
            </a:r>
            <a:r>
              <a:rPr lang="en-US" altLang="lv-LV" sz="2000" b="1" i="1">
                <a:latin typeface="Times New Roman" panose="02020603050405020304" pitchFamily="18" charset="0"/>
              </a:rPr>
              <a:t>n</a:t>
            </a:r>
            <a:r>
              <a:rPr lang="en-US" altLang="lv-LV" sz="2000">
                <a:latin typeface="Times New Roman" panose="02020603050405020304" pitchFamily="18" charset="0"/>
              </a:rPr>
              <a:t> </a:t>
            </a:r>
            <a:r>
              <a:rPr lang="en-US" altLang="lv-LV" sz="2000"/>
              <a:t>items has height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p>
          <a:p>
            <a:pPr eaLnBrk="1" hangingPunct="1">
              <a:lnSpc>
                <a:spcPct val="90000"/>
              </a:lnSpc>
              <a:buFont typeface="Wingdings" panose="05000000000000000000" pitchFamily="2" charset="2"/>
              <a:buNone/>
            </a:pPr>
            <a:r>
              <a:rPr lang="en-US" altLang="lv-LV" sz="2000"/>
              <a:t>	Proof:</a:t>
            </a:r>
          </a:p>
          <a:p>
            <a:pPr lvl="1" eaLnBrk="1" hangingPunct="1">
              <a:lnSpc>
                <a:spcPct val="90000"/>
              </a:lnSpc>
            </a:pPr>
            <a:r>
              <a:rPr lang="en-US" altLang="lv-LV" sz="1800"/>
              <a:t>Let </a:t>
            </a:r>
            <a:r>
              <a:rPr lang="en-US" altLang="lv-LV" sz="1800" b="1" i="1">
                <a:latin typeface="Times New Roman" panose="02020603050405020304" pitchFamily="18" charset="0"/>
              </a:rPr>
              <a:t>h</a:t>
            </a:r>
            <a:r>
              <a:rPr lang="en-US" altLang="lv-LV" sz="1800"/>
              <a:t> be the height of a (2,4) tree with </a:t>
            </a:r>
            <a:r>
              <a:rPr lang="en-US" altLang="lv-LV" sz="1800" b="1" i="1">
                <a:latin typeface="Times New Roman" panose="02020603050405020304" pitchFamily="18" charset="0"/>
              </a:rPr>
              <a:t>n </a:t>
            </a:r>
            <a:r>
              <a:rPr lang="en-US" altLang="lv-LV" sz="1800"/>
              <a:t>items</a:t>
            </a:r>
          </a:p>
          <a:p>
            <a:pPr lvl="1" eaLnBrk="1" hangingPunct="1">
              <a:lnSpc>
                <a:spcPct val="90000"/>
              </a:lnSpc>
            </a:pPr>
            <a:r>
              <a:rPr lang="en-US" altLang="lv-LV" sz="1800"/>
              <a:t>Since there are at least </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i</a:t>
            </a:r>
            <a:r>
              <a:rPr lang="en-US" altLang="lv-LV" sz="1800"/>
              <a:t> items at depth </a:t>
            </a:r>
            <a:r>
              <a:rPr lang="en-US" altLang="lv-LV" sz="1800" b="1" i="1">
                <a:latin typeface="Times New Roman" panose="02020603050405020304" pitchFamily="18" charset="0"/>
              </a:rPr>
              <a:t>i</a:t>
            </a:r>
            <a:r>
              <a:rPr lang="en-US" altLang="lv-LV" sz="1800"/>
              <a:t> </a:t>
            </a:r>
            <a:r>
              <a:rPr lang="en-US" altLang="lv-LV" sz="1800">
                <a:latin typeface="Symbol" panose="05050102010706020507" pitchFamily="18" charset="2"/>
                <a:sym typeface="Symbol" panose="05050102010706020507" pitchFamily="18" charset="2"/>
              </a:rPr>
              <a:t>=</a:t>
            </a:r>
            <a:r>
              <a:rPr lang="en-US" altLang="lv-LV" sz="1800"/>
              <a:t> </a:t>
            </a:r>
            <a:r>
              <a:rPr lang="en-US" altLang="lv-LV" sz="1800">
                <a:latin typeface="Times New Roman" panose="02020603050405020304" pitchFamily="18" charset="0"/>
              </a:rPr>
              <a:t>0, … , </a:t>
            </a:r>
            <a:r>
              <a:rPr lang="en-US" altLang="lv-LV" sz="1800" b="1" i="1">
                <a:latin typeface="Times New Roman" panose="02020603050405020304" pitchFamily="18" charset="0"/>
              </a:rPr>
              <a:t>h </a:t>
            </a:r>
            <a:r>
              <a:rPr lang="en-US" altLang="lv-LV" sz="1800">
                <a:latin typeface="Symbol" panose="05050102010706020507" pitchFamily="18" charset="2"/>
                <a:sym typeface="Symbol" panose="05050102010706020507" pitchFamily="18" charset="2"/>
              </a:rPr>
              <a:t>- </a:t>
            </a:r>
            <a:r>
              <a:rPr lang="en-US" altLang="lv-LV" sz="1800">
                <a:latin typeface="Times New Roman" panose="02020603050405020304" pitchFamily="18" charset="0"/>
              </a:rPr>
              <a:t>1 </a:t>
            </a:r>
            <a:r>
              <a:rPr lang="en-US" altLang="lv-LV" sz="1800"/>
              <a:t>and no items at depth </a:t>
            </a:r>
            <a:r>
              <a:rPr lang="en-US" altLang="lv-LV" sz="1800" b="1" i="1">
                <a:latin typeface="Times New Roman" panose="02020603050405020304" pitchFamily="18" charset="0"/>
              </a:rPr>
              <a:t>h</a:t>
            </a:r>
            <a:r>
              <a:rPr lang="en-US" altLang="lv-LV" sz="1800"/>
              <a:t>, we have</a:t>
            </a:r>
            <a:br>
              <a:rPr lang="en-US" altLang="lv-LV" sz="1800"/>
            </a:br>
            <a:r>
              <a:rPr lang="en-US" altLang="lv-LV" sz="1800"/>
              <a:t>		 </a:t>
            </a:r>
            <a:r>
              <a:rPr lang="en-US" altLang="lv-LV" sz="1800" b="1" i="1">
                <a:latin typeface="Times New Roman" panose="02020603050405020304" pitchFamily="18" charset="0"/>
              </a:rPr>
              <a:t>n</a:t>
            </a:r>
            <a:r>
              <a:rPr lang="en-US" altLang="lv-LV" sz="1800"/>
              <a:t> </a:t>
            </a:r>
            <a:r>
              <a:rPr lang="en-US" altLang="lv-LV" sz="1800">
                <a:latin typeface="Symbol" panose="05050102010706020507" pitchFamily="18" charset="2"/>
                <a:sym typeface="Symbol" panose="05050102010706020507" pitchFamily="18" charset="2"/>
              </a:rPr>
              <a:t></a:t>
            </a:r>
            <a:r>
              <a:rPr lang="en-US" altLang="lv-LV" sz="1800"/>
              <a:t> </a:t>
            </a:r>
            <a:r>
              <a:rPr lang="en-US" altLang="lv-LV" sz="1800">
                <a:latin typeface="Times New Roman" panose="02020603050405020304" pitchFamily="18" charset="0"/>
              </a:rPr>
              <a:t>1 </a:t>
            </a:r>
            <a:r>
              <a:rPr lang="en-US" altLang="lv-LV" sz="1800">
                <a:latin typeface="Symbol" panose="05050102010706020507" pitchFamily="18" charset="2"/>
                <a:sym typeface="Symbol" panose="05050102010706020507" pitchFamily="18" charset="2"/>
              </a:rPr>
              <a:t>+ </a:t>
            </a:r>
            <a:r>
              <a:rPr lang="en-US" altLang="lv-LV" sz="1800">
                <a:latin typeface="Times New Roman" panose="02020603050405020304" pitchFamily="18" charset="0"/>
              </a:rPr>
              <a:t>2 </a:t>
            </a:r>
            <a:r>
              <a:rPr lang="en-US" altLang="lv-LV" sz="1800">
                <a:latin typeface="Symbol" panose="05050102010706020507" pitchFamily="18" charset="2"/>
                <a:sym typeface="Symbol" panose="05050102010706020507" pitchFamily="18" charset="2"/>
              </a:rPr>
              <a:t>+</a:t>
            </a:r>
            <a:r>
              <a:rPr lang="en-US" altLang="lv-LV" sz="1800">
                <a:latin typeface="Times New Roman" panose="02020603050405020304" pitchFamily="18" charset="0"/>
              </a:rPr>
              <a:t> 4 </a:t>
            </a:r>
            <a:r>
              <a:rPr lang="en-US" altLang="lv-LV" sz="1800">
                <a:latin typeface="Symbol" panose="05050102010706020507" pitchFamily="18" charset="2"/>
                <a:sym typeface="Symbol" panose="05050102010706020507" pitchFamily="18" charset="2"/>
              </a:rPr>
              <a:t>+</a:t>
            </a:r>
            <a:r>
              <a:rPr lang="en-US" altLang="lv-LV" sz="1800">
                <a:latin typeface="Times New Roman" panose="02020603050405020304" pitchFamily="18" charset="0"/>
              </a:rPr>
              <a:t> … </a:t>
            </a:r>
            <a:r>
              <a:rPr lang="en-US" altLang="lv-LV" sz="1800">
                <a:latin typeface="Symbol" panose="05050102010706020507" pitchFamily="18" charset="2"/>
                <a:sym typeface="Symbol" panose="05050102010706020507" pitchFamily="18" charset="2"/>
              </a:rPr>
              <a:t>+</a:t>
            </a:r>
            <a:r>
              <a:rPr lang="en-US" altLang="lv-LV" sz="1800">
                <a:latin typeface="Times New Roman" panose="02020603050405020304" pitchFamily="18" charset="0"/>
              </a:rPr>
              <a:t> 2</a:t>
            </a:r>
            <a:r>
              <a:rPr lang="en-US" altLang="lv-LV" sz="1800" b="1" i="1" baseline="30000">
                <a:latin typeface="Times New Roman" panose="02020603050405020304" pitchFamily="18" charset="0"/>
              </a:rPr>
              <a:t>h</a:t>
            </a:r>
            <a:r>
              <a:rPr lang="en-US" altLang="lv-LV" sz="1800" baseline="30000">
                <a:latin typeface="Symbol" panose="05050102010706020507" pitchFamily="18" charset="2"/>
              </a:rPr>
              <a:t>-</a:t>
            </a:r>
            <a:r>
              <a:rPr lang="en-US" altLang="lv-LV" sz="1800" baseline="30000">
                <a:latin typeface="Times New Roman" panose="02020603050405020304" pitchFamily="18" charset="0"/>
              </a:rPr>
              <a:t>1 </a:t>
            </a:r>
            <a:r>
              <a:rPr lang="en-US" altLang="lv-LV" sz="1800">
                <a:latin typeface="Symbol" panose="05050102010706020507" pitchFamily="18" charset="2"/>
                <a:sym typeface="Symbol" panose="05050102010706020507" pitchFamily="18" charset="2"/>
              </a:rPr>
              <a:t>=</a:t>
            </a:r>
            <a:r>
              <a:rPr lang="en-US" altLang="lv-LV" sz="1800"/>
              <a:t> </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h </a:t>
            </a:r>
            <a:r>
              <a:rPr lang="en-US" altLang="lv-LV" sz="1800">
                <a:latin typeface="Symbol" panose="05050102010706020507" pitchFamily="18" charset="2"/>
                <a:sym typeface="Symbol" panose="05050102010706020507" pitchFamily="18" charset="2"/>
              </a:rPr>
              <a:t>- </a:t>
            </a:r>
            <a:r>
              <a:rPr lang="en-US" altLang="lv-LV" sz="1800">
                <a:latin typeface="Times New Roman" panose="02020603050405020304" pitchFamily="18" charset="0"/>
              </a:rPr>
              <a:t>1</a:t>
            </a:r>
            <a:endParaRPr lang="en-US" altLang="lv-LV" sz="1800" b="1" i="1" baseline="30000">
              <a:latin typeface="Times New Roman" panose="02020603050405020304" pitchFamily="18" charset="0"/>
            </a:endParaRPr>
          </a:p>
          <a:p>
            <a:pPr lvl="1" eaLnBrk="1" hangingPunct="1">
              <a:lnSpc>
                <a:spcPct val="90000"/>
              </a:lnSpc>
            </a:pPr>
            <a:r>
              <a:rPr lang="en-US" altLang="lv-LV" sz="1800"/>
              <a:t>Thus, </a:t>
            </a:r>
            <a:r>
              <a:rPr lang="en-US" altLang="lv-LV" sz="1800" b="1" i="1">
                <a:latin typeface="Times New Roman" panose="02020603050405020304" pitchFamily="18" charset="0"/>
              </a:rPr>
              <a:t>h</a:t>
            </a:r>
            <a:r>
              <a:rPr lang="en-US" altLang="lv-LV" sz="1800"/>
              <a:t> </a:t>
            </a:r>
            <a:r>
              <a:rPr lang="en-US" altLang="lv-LV" sz="1800">
                <a:latin typeface="Symbol" panose="05050102010706020507" pitchFamily="18" charset="2"/>
                <a:sym typeface="Symbol" panose="05050102010706020507" pitchFamily="18" charset="2"/>
              </a:rPr>
              <a:t></a:t>
            </a:r>
            <a:r>
              <a:rPr lang="en-US" altLang="lv-LV" sz="1800"/>
              <a:t> </a:t>
            </a:r>
            <a:r>
              <a:rPr lang="en-US" altLang="lv-LV" sz="1800">
                <a:latin typeface="Times New Roman" panose="02020603050405020304" pitchFamily="18" charset="0"/>
              </a:rPr>
              <a:t>log (</a:t>
            </a:r>
            <a:r>
              <a:rPr lang="en-US" altLang="lv-LV" sz="1800" b="1" i="1">
                <a:latin typeface="Times New Roman" panose="02020603050405020304" pitchFamily="18" charset="0"/>
              </a:rPr>
              <a:t>n </a:t>
            </a:r>
            <a:r>
              <a:rPr lang="en-US" altLang="lv-LV" sz="1800">
                <a:latin typeface="Symbol" panose="05050102010706020507" pitchFamily="18" charset="2"/>
                <a:sym typeface="Symbol" panose="05050102010706020507" pitchFamily="18" charset="2"/>
              </a:rPr>
              <a:t>+ </a:t>
            </a:r>
            <a:r>
              <a:rPr lang="en-US" altLang="lv-LV" sz="1800">
                <a:latin typeface="Times New Roman" panose="02020603050405020304" pitchFamily="18" charset="0"/>
              </a:rPr>
              <a:t>1)</a:t>
            </a:r>
          </a:p>
          <a:p>
            <a:pPr eaLnBrk="1" hangingPunct="1">
              <a:lnSpc>
                <a:spcPct val="90000"/>
              </a:lnSpc>
            </a:pPr>
            <a:r>
              <a:rPr lang="en-US" altLang="lv-LV" sz="2000"/>
              <a:t>Searching in a (2,4) tree with </a:t>
            </a:r>
            <a:r>
              <a:rPr lang="en-US" altLang="lv-LV" sz="2000" b="1" i="1">
                <a:latin typeface="Times New Roman" panose="02020603050405020304" pitchFamily="18" charset="0"/>
              </a:rPr>
              <a:t>n</a:t>
            </a:r>
            <a:r>
              <a:rPr lang="en-US" altLang="lv-LV" sz="2000"/>
              <a:t> items takes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a:t>
            </a:r>
          </a:p>
        </p:txBody>
      </p:sp>
      <p:sp>
        <p:nvSpPr>
          <p:cNvPr id="8198" name="Line 7"/>
          <p:cNvSpPr>
            <a:spLocks noChangeShapeType="1"/>
          </p:cNvSpPr>
          <p:nvPr/>
        </p:nvSpPr>
        <p:spPr bwMode="auto">
          <a:xfrm flipH="1">
            <a:off x="3917950" y="5978525"/>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199" name="Line 8"/>
          <p:cNvSpPr>
            <a:spLocks noChangeShapeType="1"/>
          </p:cNvSpPr>
          <p:nvPr/>
        </p:nvSpPr>
        <p:spPr bwMode="auto">
          <a:xfrm flipH="1">
            <a:off x="3917950" y="5522913"/>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00" name="Line 9"/>
          <p:cNvSpPr>
            <a:spLocks noChangeShapeType="1"/>
          </p:cNvSpPr>
          <p:nvPr/>
        </p:nvSpPr>
        <p:spPr bwMode="auto">
          <a:xfrm flipH="1">
            <a:off x="3917950" y="5065713"/>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01" name="Line 10"/>
          <p:cNvSpPr>
            <a:spLocks noChangeShapeType="1"/>
          </p:cNvSpPr>
          <p:nvPr/>
        </p:nvSpPr>
        <p:spPr bwMode="auto">
          <a:xfrm flipH="1">
            <a:off x="3917950" y="4610100"/>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02" name="Oval 11"/>
          <p:cNvSpPr>
            <a:spLocks noChangeArrowheads="1"/>
          </p:cNvSpPr>
          <p:nvPr/>
        </p:nvSpPr>
        <p:spPr bwMode="auto">
          <a:xfrm>
            <a:off x="7167564" y="4406900"/>
            <a:ext cx="338137" cy="338138"/>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grpSp>
        <p:nvGrpSpPr>
          <p:cNvPr id="8203" name="Group 12"/>
          <p:cNvGrpSpPr>
            <a:grpSpLocks/>
          </p:cNvGrpSpPr>
          <p:nvPr/>
        </p:nvGrpSpPr>
        <p:grpSpPr bwMode="auto">
          <a:xfrm>
            <a:off x="5991225" y="4879975"/>
            <a:ext cx="2743200" cy="338138"/>
            <a:chOff x="2139" y="2808"/>
            <a:chExt cx="1950" cy="240"/>
          </a:xfrm>
        </p:grpSpPr>
        <p:sp>
          <p:nvSpPr>
            <p:cNvPr id="8241" name="Oval 13"/>
            <p:cNvSpPr>
              <a:spLocks noChangeArrowheads="1"/>
            </p:cNvSpPr>
            <p:nvPr/>
          </p:nvSpPr>
          <p:spPr bwMode="auto">
            <a:xfrm>
              <a:off x="3849" y="2808"/>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sp>
          <p:nvSpPr>
            <p:cNvPr id="8242" name="Oval 14"/>
            <p:cNvSpPr>
              <a:spLocks noChangeArrowheads="1"/>
            </p:cNvSpPr>
            <p:nvPr/>
          </p:nvSpPr>
          <p:spPr bwMode="auto">
            <a:xfrm>
              <a:off x="2139" y="2808"/>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grpSp>
      <p:cxnSp>
        <p:nvCxnSpPr>
          <p:cNvPr id="8204" name="AutoShape 15"/>
          <p:cNvCxnSpPr>
            <a:cxnSpLocks noChangeShapeType="1"/>
            <a:stCxn id="8202" idx="3"/>
            <a:endCxn id="8242" idx="7"/>
          </p:cNvCxnSpPr>
          <p:nvPr/>
        </p:nvCxnSpPr>
        <p:spPr bwMode="auto">
          <a:xfrm flipH="1">
            <a:off x="6280151" y="4705351"/>
            <a:ext cx="936625"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5" name="AutoShape 16"/>
          <p:cNvCxnSpPr>
            <a:cxnSpLocks noChangeShapeType="1"/>
            <a:stCxn id="8241" idx="1"/>
            <a:endCxn id="8202" idx="5"/>
          </p:cNvCxnSpPr>
          <p:nvPr/>
        </p:nvCxnSpPr>
        <p:spPr bwMode="auto">
          <a:xfrm flipH="1" flipV="1">
            <a:off x="7456488" y="4705351"/>
            <a:ext cx="989012"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6" name="AutoShape 17"/>
          <p:cNvCxnSpPr>
            <a:cxnSpLocks noChangeShapeType="1"/>
            <a:stCxn id="8240" idx="1"/>
            <a:endCxn id="8241" idx="5"/>
          </p:cNvCxnSpPr>
          <p:nvPr/>
        </p:nvCxnSpPr>
        <p:spPr bwMode="auto">
          <a:xfrm flipH="1" flipV="1">
            <a:off x="8685213" y="5178426"/>
            <a:ext cx="360362"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7" name="AutoShape 18"/>
          <p:cNvCxnSpPr>
            <a:cxnSpLocks noChangeShapeType="1"/>
            <a:stCxn id="8239" idx="7"/>
            <a:endCxn id="8241" idx="3"/>
          </p:cNvCxnSpPr>
          <p:nvPr/>
        </p:nvCxnSpPr>
        <p:spPr bwMode="auto">
          <a:xfrm flipV="1">
            <a:off x="8083550" y="5178426"/>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9"/>
          <p:cNvCxnSpPr>
            <a:cxnSpLocks noChangeShapeType="1"/>
            <a:stCxn id="8220" idx="0"/>
            <a:endCxn id="8237" idx="5"/>
          </p:cNvCxnSpPr>
          <p:nvPr/>
        </p:nvCxnSpPr>
        <p:spPr bwMode="auto">
          <a:xfrm flipH="1" flipV="1">
            <a:off x="6880226" y="5651501"/>
            <a:ext cx="182563"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20"/>
          <p:cNvCxnSpPr>
            <a:cxnSpLocks noChangeShapeType="1"/>
            <a:stCxn id="8219" idx="0"/>
            <a:endCxn id="8237" idx="3"/>
          </p:cNvCxnSpPr>
          <p:nvPr/>
        </p:nvCxnSpPr>
        <p:spPr bwMode="auto">
          <a:xfrm flipV="1">
            <a:off x="6459539"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21"/>
          <p:cNvCxnSpPr>
            <a:cxnSpLocks noChangeShapeType="1"/>
            <a:stCxn id="8238" idx="7"/>
            <a:endCxn id="8242" idx="3"/>
          </p:cNvCxnSpPr>
          <p:nvPr/>
        </p:nvCxnSpPr>
        <p:spPr bwMode="auto">
          <a:xfrm flipV="1">
            <a:off x="5678488" y="5178426"/>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22"/>
          <p:cNvCxnSpPr>
            <a:cxnSpLocks noChangeShapeType="1"/>
            <a:stCxn id="8237" idx="1"/>
            <a:endCxn id="8242" idx="5"/>
          </p:cNvCxnSpPr>
          <p:nvPr/>
        </p:nvCxnSpPr>
        <p:spPr bwMode="auto">
          <a:xfrm flipH="1" flipV="1">
            <a:off x="6280151" y="5178426"/>
            <a:ext cx="360363"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2" name="AutoShape 23"/>
          <p:cNvCxnSpPr>
            <a:cxnSpLocks noChangeShapeType="1"/>
            <a:stCxn id="8221" idx="0"/>
            <a:endCxn id="8238" idx="5"/>
          </p:cNvCxnSpPr>
          <p:nvPr/>
        </p:nvCxnSpPr>
        <p:spPr bwMode="auto">
          <a:xfrm flipH="1" flipV="1">
            <a:off x="5678489"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24"/>
          <p:cNvCxnSpPr>
            <a:cxnSpLocks noChangeShapeType="1"/>
            <a:stCxn id="8236" idx="0"/>
            <a:endCxn id="8238" idx="3"/>
          </p:cNvCxnSpPr>
          <p:nvPr/>
        </p:nvCxnSpPr>
        <p:spPr bwMode="auto">
          <a:xfrm flipV="1">
            <a:off x="5227639" y="5651500"/>
            <a:ext cx="211137" cy="2111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4" name="AutoShape 25"/>
          <p:cNvCxnSpPr>
            <a:cxnSpLocks noChangeShapeType="1"/>
            <a:stCxn id="8223" idx="0"/>
            <a:endCxn id="8239" idx="5"/>
          </p:cNvCxnSpPr>
          <p:nvPr/>
        </p:nvCxnSpPr>
        <p:spPr bwMode="auto">
          <a:xfrm flipH="1" flipV="1">
            <a:off x="8083551"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5" name="AutoShape 26"/>
          <p:cNvCxnSpPr>
            <a:cxnSpLocks noChangeShapeType="1"/>
            <a:stCxn id="8222" idx="0"/>
            <a:endCxn id="8239" idx="3"/>
          </p:cNvCxnSpPr>
          <p:nvPr/>
        </p:nvCxnSpPr>
        <p:spPr bwMode="auto">
          <a:xfrm flipV="1">
            <a:off x="7662864"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8216" name="Group 27"/>
          <p:cNvGrpSpPr>
            <a:grpSpLocks/>
          </p:cNvGrpSpPr>
          <p:nvPr/>
        </p:nvGrpSpPr>
        <p:grpSpPr bwMode="auto">
          <a:xfrm>
            <a:off x="5389564" y="5353050"/>
            <a:ext cx="3944937" cy="338138"/>
            <a:chOff x="1711" y="3144"/>
            <a:chExt cx="2805" cy="240"/>
          </a:xfrm>
        </p:grpSpPr>
        <p:sp>
          <p:nvSpPr>
            <p:cNvPr id="8237" name="Oval 28"/>
            <p:cNvSpPr>
              <a:spLocks noChangeArrowheads="1"/>
            </p:cNvSpPr>
            <p:nvPr/>
          </p:nvSpPr>
          <p:spPr bwMode="auto">
            <a:xfrm>
              <a:off x="2566" y="314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sp>
          <p:nvSpPr>
            <p:cNvPr id="8238" name="Oval 29"/>
            <p:cNvSpPr>
              <a:spLocks noChangeArrowheads="1"/>
            </p:cNvSpPr>
            <p:nvPr/>
          </p:nvSpPr>
          <p:spPr bwMode="auto">
            <a:xfrm>
              <a:off x="1711" y="314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sp>
          <p:nvSpPr>
            <p:cNvPr id="8239" name="Oval 30"/>
            <p:cNvSpPr>
              <a:spLocks noChangeArrowheads="1"/>
            </p:cNvSpPr>
            <p:nvPr/>
          </p:nvSpPr>
          <p:spPr bwMode="auto">
            <a:xfrm>
              <a:off x="3421" y="314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sp>
          <p:nvSpPr>
            <p:cNvPr id="8240" name="Oval 31"/>
            <p:cNvSpPr>
              <a:spLocks noChangeArrowheads="1"/>
            </p:cNvSpPr>
            <p:nvPr/>
          </p:nvSpPr>
          <p:spPr bwMode="auto">
            <a:xfrm>
              <a:off x="4276" y="314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grpSp>
      <p:cxnSp>
        <p:nvCxnSpPr>
          <p:cNvPr id="8217" name="AutoShape 32"/>
          <p:cNvCxnSpPr>
            <a:cxnSpLocks noChangeShapeType="1"/>
            <a:stCxn id="8225" idx="0"/>
            <a:endCxn id="8240" idx="5"/>
          </p:cNvCxnSpPr>
          <p:nvPr/>
        </p:nvCxnSpPr>
        <p:spPr bwMode="auto">
          <a:xfrm flipH="1" flipV="1">
            <a:off x="9285288" y="5651501"/>
            <a:ext cx="182562"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8" name="AutoShape 33"/>
          <p:cNvCxnSpPr>
            <a:cxnSpLocks noChangeShapeType="1"/>
            <a:stCxn id="8224" idx="0"/>
            <a:endCxn id="8240" idx="3"/>
          </p:cNvCxnSpPr>
          <p:nvPr/>
        </p:nvCxnSpPr>
        <p:spPr bwMode="auto">
          <a:xfrm flipV="1">
            <a:off x="8864601"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9" name="Rectangle 35"/>
          <p:cNvSpPr>
            <a:spLocks noChangeAspect="1" noChangeArrowheads="1"/>
          </p:cNvSpPr>
          <p:nvPr/>
        </p:nvSpPr>
        <p:spPr bwMode="auto">
          <a:xfrm>
            <a:off x="6337301" y="5873750"/>
            <a:ext cx="244475"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0" name="Rectangle 36"/>
          <p:cNvSpPr>
            <a:spLocks noChangeAspect="1" noChangeArrowheads="1"/>
          </p:cNvSpPr>
          <p:nvPr/>
        </p:nvSpPr>
        <p:spPr bwMode="auto">
          <a:xfrm>
            <a:off x="6940550" y="5873750"/>
            <a:ext cx="242888"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1" name="Rectangle 37"/>
          <p:cNvSpPr>
            <a:spLocks noChangeAspect="1" noChangeArrowheads="1"/>
          </p:cNvSpPr>
          <p:nvPr/>
        </p:nvSpPr>
        <p:spPr bwMode="auto">
          <a:xfrm>
            <a:off x="5737225" y="5873750"/>
            <a:ext cx="242888"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2" name="Rectangle 38"/>
          <p:cNvSpPr>
            <a:spLocks noChangeAspect="1" noChangeArrowheads="1"/>
          </p:cNvSpPr>
          <p:nvPr/>
        </p:nvSpPr>
        <p:spPr bwMode="auto">
          <a:xfrm>
            <a:off x="7540625" y="5873750"/>
            <a:ext cx="242888"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3" name="Rectangle 39"/>
          <p:cNvSpPr>
            <a:spLocks noChangeAspect="1" noChangeArrowheads="1"/>
          </p:cNvSpPr>
          <p:nvPr/>
        </p:nvSpPr>
        <p:spPr bwMode="auto">
          <a:xfrm>
            <a:off x="8142289" y="5873750"/>
            <a:ext cx="242887"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4" name="Rectangle 40"/>
          <p:cNvSpPr>
            <a:spLocks noChangeAspect="1" noChangeArrowheads="1"/>
          </p:cNvSpPr>
          <p:nvPr/>
        </p:nvSpPr>
        <p:spPr bwMode="auto">
          <a:xfrm>
            <a:off x="8742364" y="5873750"/>
            <a:ext cx="244475"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5" name="Rectangle 41"/>
          <p:cNvSpPr>
            <a:spLocks noChangeAspect="1" noChangeArrowheads="1"/>
          </p:cNvSpPr>
          <p:nvPr/>
        </p:nvSpPr>
        <p:spPr bwMode="auto">
          <a:xfrm>
            <a:off x="9345614" y="5873750"/>
            <a:ext cx="242887"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6" name="Text Box 48"/>
          <p:cNvSpPr txBox="1">
            <a:spLocks noChangeArrowheads="1"/>
          </p:cNvSpPr>
          <p:nvPr/>
        </p:nvSpPr>
        <p:spPr bwMode="auto">
          <a:xfrm>
            <a:off x="3551238" y="44243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1</a:t>
            </a:r>
          </a:p>
        </p:txBody>
      </p:sp>
      <p:sp>
        <p:nvSpPr>
          <p:cNvPr id="8227" name="Text Box 49"/>
          <p:cNvSpPr txBox="1">
            <a:spLocks noChangeArrowheads="1"/>
          </p:cNvSpPr>
          <p:nvPr/>
        </p:nvSpPr>
        <p:spPr bwMode="auto">
          <a:xfrm>
            <a:off x="3551238" y="48847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2</a:t>
            </a:r>
          </a:p>
        </p:txBody>
      </p:sp>
      <p:sp>
        <p:nvSpPr>
          <p:cNvPr id="8228" name="Text Box 50"/>
          <p:cNvSpPr txBox="1">
            <a:spLocks noChangeArrowheads="1"/>
          </p:cNvSpPr>
          <p:nvPr/>
        </p:nvSpPr>
        <p:spPr bwMode="auto">
          <a:xfrm>
            <a:off x="3429001" y="5345113"/>
            <a:ext cx="542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2</a:t>
            </a:r>
            <a:r>
              <a:rPr lang="en-US" altLang="lv-LV" sz="1800" b="1" i="1" baseline="30000">
                <a:latin typeface="Times New Roman" panose="02020603050405020304" pitchFamily="18" charset="0"/>
              </a:rPr>
              <a:t>h</a:t>
            </a:r>
            <a:r>
              <a:rPr lang="en-US" altLang="lv-LV" sz="1800" baseline="30000">
                <a:latin typeface="Symbol" panose="05050102010706020507" pitchFamily="18" charset="2"/>
              </a:rPr>
              <a:t>-</a:t>
            </a:r>
            <a:r>
              <a:rPr lang="en-US" altLang="lv-LV" sz="1800" baseline="30000">
                <a:latin typeface="Times New Roman" panose="02020603050405020304" pitchFamily="18" charset="0"/>
              </a:rPr>
              <a:t>1</a:t>
            </a:r>
          </a:p>
        </p:txBody>
      </p:sp>
      <p:sp>
        <p:nvSpPr>
          <p:cNvPr id="8229" name="Text Box 51"/>
          <p:cNvSpPr txBox="1">
            <a:spLocks noChangeArrowheads="1"/>
          </p:cNvSpPr>
          <p:nvPr/>
        </p:nvSpPr>
        <p:spPr bwMode="auto">
          <a:xfrm>
            <a:off x="3551238" y="58054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0</a:t>
            </a:r>
          </a:p>
        </p:txBody>
      </p:sp>
      <p:sp>
        <p:nvSpPr>
          <p:cNvPr id="8230" name="Text Box 52"/>
          <p:cNvSpPr txBox="1">
            <a:spLocks noChangeArrowheads="1"/>
          </p:cNvSpPr>
          <p:nvPr/>
        </p:nvSpPr>
        <p:spPr bwMode="auto">
          <a:xfrm>
            <a:off x="3338514" y="4076701"/>
            <a:ext cx="727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items</a:t>
            </a:r>
          </a:p>
        </p:txBody>
      </p:sp>
      <p:sp>
        <p:nvSpPr>
          <p:cNvPr id="8231" name="Text Box 53"/>
          <p:cNvSpPr txBox="1">
            <a:spLocks noChangeArrowheads="1"/>
          </p:cNvSpPr>
          <p:nvPr/>
        </p:nvSpPr>
        <p:spPr bwMode="auto">
          <a:xfrm>
            <a:off x="2822575" y="44243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0</a:t>
            </a:r>
          </a:p>
        </p:txBody>
      </p:sp>
      <p:sp>
        <p:nvSpPr>
          <p:cNvPr id="8232" name="Text Box 54"/>
          <p:cNvSpPr txBox="1">
            <a:spLocks noChangeArrowheads="1"/>
          </p:cNvSpPr>
          <p:nvPr/>
        </p:nvSpPr>
        <p:spPr bwMode="auto">
          <a:xfrm>
            <a:off x="2822575" y="48847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1</a:t>
            </a:r>
          </a:p>
        </p:txBody>
      </p:sp>
      <p:sp>
        <p:nvSpPr>
          <p:cNvPr id="8233" name="Text Box 55"/>
          <p:cNvSpPr txBox="1">
            <a:spLocks noChangeArrowheads="1"/>
          </p:cNvSpPr>
          <p:nvPr/>
        </p:nvSpPr>
        <p:spPr bwMode="auto">
          <a:xfrm>
            <a:off x="2697163" y="5340351"/>
            <a:ext cx="55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b="1" i="1">
                <a:latin typeface="Times New Roman" panose="02020603050405020304" pitchFamily="18" charset="0"/>
              </a:rPr>
              <a:t>h</a:t>
            </a:r>
            <a:r>
              <a:rPr lang="en-US" altLang="lv-LV" sz="1800">
                <a:latin typeface="Symbol" panose="05050102010706020507" pitchFamily="18" charset="2"/>
              </a:rPr>
              <a:t>-</a:t>
            </a:r>
            <a:r>
              <a:rPr lang="en-US" altLang="lv-LV" sz="1800">
                <a:latin typeface="Times New Roman" panose="02020603050405020304" pitchFamily="18" charset="0"/>
              </a:rPr>
              <a:t>1</a:t>
            </a:r>
          </a:p>
        </p:txBody>
      </p:sp>
      <p:sp>
        <p:nvSpPr>
          <p:cNvPr id="8234" name="Text Box 56"/>
          <p:cNvSpPr txBox="1">
            <a:spLocks noChangeArrowheads="1"/>
          </p:cNvSpPr>
          <p:nvPr/>
        </p:nvSpPr>
        <p:spPr bwMode="auto">
          <a:xfrm>
            <a:off x="2816225" y="5805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b="1" i="1">
                <a:latin typeface="Times New Roman" panose="02020603050405020304" pitchFamily="18" charset="0"/>
              </a:rPr>
              <a:t>h</a:t>
            </a:r>
            <a:endParaRPr lang="en-US" altLang="lv-LV" sz="1800">
              <a:latin typeface="Times New Roman" panose="02020603050405020304" pitchFamily="18" charset="0"/>
            </a:endParaRPr>
          </a:p>
        </p:txBody>
      </p:sp>
      <p:sp>
        <p:nvSpPr>
          <p:cNvPr id="8235" name="Text Box 57"/>
          <p:cNvSpPr txBox="1">
            <a:spLocks noChangeArrowheads="1"/>
          </p:cNvSpPr>
          <p:nvPr/>
        </p:nvSpPr>
        <p:spPr bwMode="auto">
          <a:xfrm>
            <a:off x="2590800" y="40767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depth</a:t>
            </a:r>
          </a:p>
        </p:txBody>
      </p:sp>
      <p:sp>
        <p:nvSpPr>
          <p:cNvPr id="8236" name="Rectangle 58"/>
          <p:cNvSpPr>
            <a:spLocks noChangeAspect="1" noChangeArrowheads="1"/>
          </p:cNvSpPr>
          <p:nvPr/>
        </p:nvSpPr>
        <p:spPr bwMode="auto">
          <a:xfrm>
            <a:off x="5105400" y="5872164"/>
            <a:ext cx="242888" cy="242887"/>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Tree>
    <p:extLst>
      <p:ext uri="{BB962C8B-B14F-4D97-AF65-F5344CB8AC3E}">
        <p14:creationId xmlns:p14="http://schemas.microsoft.com/office/powerpoint/2010/main" val="233094059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Insertion</a:t>
            </a:r>
          </a:p>
        </p:txBody>
      </p:sp>
      <p:sp>
        <p:nvSpPr>
          <p:cNvPr id="9221"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We insert a new item </a:t>
            </a:r>
            <a:r>
              <a:rPr lang="en-US" altLang="lv-LV" sz="2000">
                <a:latin typeface="Times New Roman" panose="02020603050405020304" pitchFamily="18" charset="0"/>
              </a:rPr>
              <a:t>(</a:t>
            </a:r>
            <a:r>
              <a:rPr lang="en-US" altLang="lv-LV" sz="2000" b="1" i="1">
                <a:latin typeface="Times New Roman" panose="02020603050405020304" pitchFamily="18" charset="0"/>
              </a:rPr>
              <a:t>k</a:t>
            </a:r>
            <a:r>
              <a:rPr lang="en-US" altLang="lv-LV" sz="2000">
                <a:latin typeface="Times New Roman" panose="02020603050405020304" pitchFamily="18" charset="0"/>
              </a:rPr>
              <a:t>,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a:t> at the parent </a:t>
            </a:r>
            <a:r>
              <a:rPr lang="en-US" altLang="lv-LV" sz="2000" b="1" i="1">
                <a:latin typeface="Times New Roman" panose="02020603050405020304" pitchFamily="18" charset="0"/>
              </a:rPr>
              <a:t>v</a:t>
            </a:r>
            <a:r>
              <a:rPr lang="en-US" altLang="lv-LV" sz="2000"/>
              <a:t> of the leaf reached by searching for </a:t>
            </a:r>
            <a:r>
              <a:rPr lang="en-US" altLang="lv-LV" sz="2000" b="1" i="1">
                <a:latin typeface="Times New Roman" panose="02020603050405020304" pitchFamily="18" charset="0"/>
              </a:rPr>
              <a:t>k</a:t>
            </a:r>
          </a:p>
          <a:p>
            <a:pPr lvl="1" eaLnBrk="1" hangingPunct="1"/>
            <a:r>
              <a:rPr lang="en-US" altLang="lv-LV" sz="1800"/>
              <a:t>We preserve the depth property but </a:t>
            </a:r>
          </a:p>
          <a:p>
            <a:pPr lvl="1" eaLnBrk="1" hangingPunct="1"/>
            <a:r>
              <a:rPr lang="en-US" altLang="lv-LV" sz="1800"/>
              <a:t>We may cause an </a:t>
            </a:r>
            <a:r>
              <a:rPr lang="en-US" altLang="lv-LV" sz="1800">
                <a:solidFill>
                  <a:schemeClr val="tx2"/>
                </a:solidFill>
              </a:rPr>
              <a:t>overflow</a:t>
            </a:r>
            <a:r>
              <a:rPr lang="en-US" altLang="lv-LV" sz="1800"/>
              <a:t> (i.e., node </a:t>
            </a:r>
            <a:r>
              <a:rPr lang="en-US" altLang="lv-LV" sz="1800" b="1" i="1">
                <a:latin typeface="Times New Roman" panose="02020603050405020304" pitchFamily="18" charset="0"/>
              </a:rPr>
              <a:t>v</a:t>
            </a:r>
            <a:r>
              <a:rPr lang="en-US" altLang="lv-LV" sz="1800"/>
              <a:t> may become a 5-node)</a:t>
            </a:r>
          </a:p>
          <a:p>
            <a:pPr eaLnBrk="1" hangingPunct="1"/>
            <a:r>
              <a:rPr lang="en-US" altLang="lv-LV" sz="2000"/>
              <a:t>Example: inserting key 30 causes an overflow</a:t>
            </a:r>
          </a:p>
        </p:txBody>
      </p:sp>
      <p:sp>
        <p:nvSpPr>
          <p:cNvPr id="9222" name="Oval 9"/>
          <p:cNvSpPr>
            <a:spLocks noChangeAspect="1" noChangeArrowheads="1"/>
          </p:cNvSpPr>
          <p:nvPr/>
        </p:nvSpPr>
        <p:spPr bwMode="auto">
          <a:xfrm>
            <a:off x="7675564" y="3862388"/>
            <a:ext cx="1697037" cy="28575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27   32   35</a:t>
            </a:r>
          </a:p>
        </p:txBody>
      </p:sp>
      <p:cxnSp>
        <p:nvCxnSpPr>
          <p:cNvPr id="9223" name="AutoShape 25"/>
          <p:cNvCxnSpPr>
            <a:cxnSpLocks noChangeAspect="1" noChangeShapeType="1"/>
            <a:stCxn id="9252" idx="0"/>
            <a:endCxn id="9222" idx="5"/>
          </p:cNvCxnSpPr>
          <p:nvPr/>
        </p:nvCxnSpPr>
        <p:spPr bwMode="auto">
          <a:xfrm flipH="1" flipV="1">
            <a:off x="9123364" y="4125913"/>
            <a:ext cx="96837" cy="2397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24" name="Oval 6"/>
          <p:cNvSpPr>
            <a:spLocks noChangeAspect="1" noChangeArrowheads="1"/>
          </p:cNvSpPr>
          <p:nvPr/>
        </p:nvSpPr>
        <p:spPr bwMode="auto">
          <a:xfrm>
            <a:off x="5307013" y="3352801"/>
            <a:ext cx="1820862" cy="284163"/>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10   15   24</a:t>
            </a:r>
          </a:p>
        </p:txBody>
      </p:sp>
      <p:sp>
        <p:nvSpPr>
          <p:cNvPr id="9225" name="Oval 7"/>
          <p:cNvSpPr>
            <a:spLocks noChangeAspect="1" noChangeArrowheads="1"/>
          </p:cNvSpPr>
          <p:nvPr/>
        </p:nvSpPr>
        <p:spPr bwMode="auto">
          <a:xfrm>
            <a:off x="3522664" y="3862388"/>
            <a:ext cx="1195387"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2   8</a:t>
            </a:r>
          </a:p>
        </p:txBody>
      </p:sp>
      <p:sp>
        <p:nvSpPr>
          <p:cNvPr id="9226" name="Oval 8"/>
          <p:cNvSpPr>
            <a:spLocks noChangeAspect="1" noChangeArrowheads="1"/>
          </p:cNvSpPr>
          <p:nvPr/>
        </p:nvSpPr>
        <p:spPr bwMode="auto">
          <a:xfrm>
            <a:off x="5286376" y="3862388"/>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12</a:t>
            </a:r>
          </a:p>
        </p:txBody>
      </p:sp>
      <p:sp>
        <p:nvSpPr>
          <p:cNvPr id="9227" name="Rectangle 10"/>
          <p:cNvSpPr>
            <a:spLocks noChangeAspect="1" noChangeArrowheads="1"/>
          </p:cNvSpPr>
          <p:nvPr/>
        </p:nvSpPr>
        <p:spPr bwMode="auto">
          <a:xfrm>
            <a:off x="763905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28" name="Rectangle 12"/>
          <p:cNvSpPr>
            <a:spLocks noChangeAspect="1" noChangeArrowheads="1"/>
          </p:cNvSpPr>
          <p:nvPr/>
        </p:nvSpPr>
        <p:spPr bwMode="auto">
          <a:xfrm>
            <a:off x="5286376"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29" name="Rectangle 13"/>
          <p:cNvSpPr>
            <a:spLocks noChangeAspect="1" noChangeArrowheads="1"/>
          </p:cNvSpPr>
          <p:nvPr/>
        </p:nvSpPr>
        <p:spPr bwMode="auto">
          <a:xfrm>
            <a:off x="585470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30" name="Rectangle 14"/>
          <p:cNvSpPr>
            <a:spLocks noChangeAspect="1" noChangeArrowheads="1"/>
          </p:cNvSpPr>
          <p:nvPr/>
        </p:nvSpPr>
        <p:spPr bwMode="auto">
          <a:xfrm>
            <a:off x="342900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31" name="Rectangle 15"/>
          <p:cNvSpPr>
            <a:spLocks noChangeAspect="1" noChangeArrowheads="1"/>
          </p:cNvSpPr>
          <p:nvPr/>
        </p:nvSpPr>
        <p:spPr bwMode="auto">
          <a:xfrm>
            <a:off x="4041776"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32" name="Rectangle 16"/>
          <p:cNvSpPr>
            <a:spLocks noChangeAspect="1" noChangeArrowheads="1"/>
          </p:cNvSpPr>
          <p:nvPr/>
        </p:nvSpPr>
        <p:spPr bwMode="auto">
          <a:xfrm>
            <a:off x="466090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33" name="AutoShape 17"/>
          <p:cNvCxnSpPr>
            <a:cxnSpLocks noChangeAspect="1" noChangeShapeType="1"/>
            <a:stCxn id="9224" idx="3"/>
            <a:endCxn id="9225" idx="0"/>
          </p:cNvCxnSpPr>
          <p:nvPr/>
        </p:nvCxnSpPr>
        <p:spPr bwMode="auto">
          <a:xfrm flipH="1">
            <a:off x="4121151" y="3614739"/>
            <a:ext cx="1452563" cy="2381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9"/>
          <p:cNvCxnSpPr>
            <a:cxnSpLocks noChangeAspect="1" noChangeShapeType="1"/>
            <a:stCxn id="9224" idx="5"/>
            <a:endCxn id="9222" idx="0"/>
          </p:cNvCxnSpPr>
          <p:nvPr/>
        </p:nvCxnSpPr>
        <p:spPr bwMode="auto">
          <a:xfrm>
            <a:off x="6861175" y="3614738"/>
            <a:ext cx="1663700" cy="228600"/>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35" name="AutoShape 20"/>
          <p:cNvCxnSpPr>
            <a:cxnSpLocks noChangeAspect="1" noChangeShapeType="1"/>
            <a:stCxn id="9225" idx="3"/>
            <a:endCxn id="9230" idx="0"/>
          </p:cNvCxnSpPr>
          <p:nvPr/>
        </p:nvCxnSpPr>
        <p:spPr bwMode="auto">
          <a:xfrm flipH="1">
            <a:off x="3505200" y="4113214"/>
            <a:ext cx="192088"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6" name="AutoShape 21"/>
          <p:cNvCxnSpPr>
            <a:cxnSpLocks noChangeAspect="1" noChangeShapeType="1"/>
            <a:stCxn id="9225" idx="5"/>
            <a:endCxn id="9232" idx="0"/>
          </p:cNvCxnSpPr>
          <p:nvPr/>
        </p:nvCxnSpPr>
        <p:spPr bwMode="auto">
          <a:xfrm>
            <a:off x="4541838" y="4113214"/>
            <a:ext cx="195262"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7" name="Rectangle 22"/>
          <p:cNvSpPr>
            <a:spLocks noChangeAspect="1" noChangeArrowheads="1"/>
          </p:cNvSpPr>
          <p:nvPr/>
        </p:nvSpPr>
        <p:spPr bwMode="auto">
          <a:xfrm>
            <a:off x="8237539" y="4375151"/>
            <a:ext cx="149225" cy="150813"/>
          </a:xfrm>
          <a:prstGeom prst="rect">
            <a:avLst/>
          </a:prstGeom>
          <a:solidFill>
            <a:schemeClr val="folHlink"/>
          </a:solidFill>
          <a:ln w="38100">
            <a:solidFill>
              <a:schemeClr val="tx2"/>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38" name="AutoShape 24"/>
          <p:cNvCxnSpPr>
            <a:cxnSpLocks noChangeAspect="1" noChangeShapeType="1"/>
            <a:stCxn id="9227" idx="0"/>
            <a:endCxn id="9222" idx="3"/>
          </p:cNvCxnSpPr>
          <p:nvPr/>
        </p:nvCxnSpPr>
        <p:spPr bwMode="auto">
          <a:xfrm flipV="1">
            <a:off x="7715250" y="4125913"/>
            <a:ext cx="209550" cy="2397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9" name="AutoShape 26"/>
          <p:cNvCxnSpPr>
            <a:cxnSpLocks noChangeAspect="1" noChangeShapeType="1"/>
            <a:stCxn id="9231" idx="0"/>
            <a:endCxn id="9225" idx="4"/>
          </p:cNvCxnSpPr>
          <p:nvPr/>
        </p:nvCxnSpPr>
        <p:spPr bwMode="auto">
          <a:xfrm flipV="1">
            <a:off x="4117975" y="4154488"/>
            <a:ext cx="1588" cy="214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0" name="Oval 27"/>
          <p:cNvSpPr>
            <a:spLocks noChangeAspect="1" noChangeArrowheads="1"/>
          </p:cNvSpPr>
          <p:nvPr/>
        </p:nvSpPr>
        <p:spPr bwMode="auto">
          <a:xfrm>
            <a:off x="6367464" y="3862388"/>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18</a:t>
            </a:r>
          </a:p>
        </p:txBody>
      </p:sp>
      <p:sp>
        <p:nvSpPr>
          <p:cNvPr id="9241" name="Rectangle 28"/>
          <p:cNvSpPr>
            <a:spLocks noChangeAspect="1" noChangeArrowheads="1"/>
          </p:cNvSpPr>
          <p:nvPr/>
        </p:nvSpPr>
        <p:spPr bwMode="auto">
          <a:xfrm>
            <a:off x="6367463" y="4375151"/>
            <a:ext cx="150812"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42" name="Rectangle 29"/>
          <p:cNvSpPr>
            <a:spLocks noChangeAspect="1" noChangeArrowheads="1"/>
          </p:cNvSpPr>
          <p:nvPr/>
        </p:nvSpPr>
        <p:spPr bwMode="auto">
          <a:xfrm>
            <a:off x="6992938" y="4375151"/>
            <a:ext cx="150812"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43" name="AutoShape 31"/>
          <p:cNvCxnSpPr>
            <a:cxnSpLocks noChangeAspect="1" noChangeShapeType="1"/>
            <a:stCxn id="9228" idx="0"/>
          </p:cNvCxnSpPr>
          <p:nvPr/>
        </p:nvCxnSpPr>
        <p:spPr bwMode="auto">
          <a:xfrm flipV="1">
            <a:off x="5362575" y="4138613"/>
            <a:ext cx="19050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4" name="AutoShape 32"/>
          <p:cNvCxnSpPr>
            <a:cxnSpLocks noChangeAspect="1" noChangeShapeType="1"/>
            <a:stCxn id="9241" idx="0"/>
          </p:cNvCxnSpPr>
          <p:nvPr/>
        </p:nvCxnSpPr>
        <p:spPr bwMode="auto">
          <a:xfrm flipV="1">
            <a:off x="6443664" y="4144963"/>
            <a:ext cx="200025"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5" name="AutoShape 33"/>
          <p:cNvCxnSpPr>
            <a:cxnSpLocks noChangeAspect="1" noChangeShapeType="1"/>
            <a:stCxn id="9242" idx="0"/>
          </p:cNvCxnSpPr>
          <p:nvPr/>
        </p:nvCxnSpPr>
        <p:spPr bwMode="auto">
          <a:xfrm flipH="1" flipV="1">
            <a:off x="6918326" y="4130675"/>
            <a:ext cx="150813"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6" name="AutoShape 34"/>
          <p:cNvCxnSpPr>
            <a:cxnSpLocks noChangeAspect="1" noChangeShapeType="1"/>
            <a:stCxn id="9229" idx="0"/>
          </p:cNvCxnSpPr>
          <p:nvPr/>
        </p:nvCxnSpPr>
        <p:spPr bwMode="auto">
          <a:xfrm flipH="1" flipV="1">
            <a:off x="5795964" y="4144963"/>
            <a:ext cx="134937"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7" name="Rectangle 36"/>
          <p:cNvSpPr>
            <a:spLocks noChangeAspect="1" noChangeArrowheads="1"/>
          </p:cNvSpPr>
          <p:nvPr/>
        </p:nvSpPr>
        <p:spPr bwMode="auto">
          <a:xfrm>
            <a:off x="8763001" y="4375151"/>
            <a:ext cx="149225"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48" name="AutoShape 39"/>
          <p:cNvCxnSpPr>
            <a:cxnSpLocks noChangeShapeType="1"/>
            <a:stCxn id="9237" idx="0"/>
          </p:cNvCxnSpPr>
          <p:nvPr/>
        </p:nvCxnSpPr>
        <p:spPr bwMode="auto">
          <a:xfrm flipV="1">
            <a:off x="8312151" y="4141788"/>
            <a:ext cx="53975" cy="214312"/>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49" name="AutoShape 40"/>
          <p:cNvCxnSpPr>
            <a:cxnSpLocks noChangeShapeType="1"/>
            <a:stCxn id="9247" idx="0"/>
          </p:cNvCxnSpPr>
          <p:nvPr/>
        </p:nvCxnSpPr>
        <p:spPr bwMode="auto">
          <a:xfrm flipH="1" flipV="1">
            <a:off x="8702675" y="4144963"/>
            <a:ext cx="134938"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0" name="AutoShape 41"/>
          <p:cNvCxnSpPr>
            <a:cxnSpLocks noChangeShapeType="1"/>
            <a:stCxn id="9240" idx="0"/>
          </p:cNvCxnSpPr>
          <p:nvPr/>
        </p:nvCxnSpPr>
        <p:spPr bwMode="auto">
          <a:xfrm flipH="1" flipV="1">
            <a:off x="6416675" y="3636963"/>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1" name="AutoShape 42"/>
          <p:cNvCxnSpPr>
            <a:cxnSpLocks noChangeShapeType="1"/>
            <a:stCxn id="9226" idx="0"/>
          </p:cNvCxnSpPr>
          <p:nvPr/>
        </p:nvCxnSpPr>
        <p:spPr bwMode="auto">
          <a:xfrm flipV="1">
            <a:off x="5684839" y="3630613"/>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52" name="Rectangle 11"/>
          <p:cNvSpPr>
            <a:spLocks noChangeAspect="1" noChangeArrowheads="1"/>
          </p:cNvSpPr>
          <p:nvPr/>
        </p:nvSpPr>
        <p:spPr bwMode="auto">
          <a:xfrm>
            <a:off x="914400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53" name="Oval 43"/>
          <p:cNvSpPr>
            <a:spLocks noChangeAspect="1" noChangeArrowheads="1"/>
          </p:cNvSpPr>
          <p:nvPr/>
        </p:nvSpPr>
        <p:spPr bwMode="auto">
          <a:xfrm>
            <a:off x="5307013" y="5181601"/>
            <a:ext cx="1820862" cy="284163"/>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10   15   24</a:t>
            </a:r>
          </a:p>
        </p:txBody>
      </p:sp>
      <p:sp>
        <p:nvSpPr>
          <p:cNvPr id="9254" name="Oval 44"/>
          <p:cNvSpPr>
            <a:spLocks noChangeAspect="1" noChangeArrowheads="1"/>
          </p:cNvSpPr>
          <p:nvPr/>
        </p:nvSpPr>
        <p:spPr bwMode="auto">
          <a:xfrm>
            <a:off x="3522664" y="5691188"/>
            <a:ext cx="1195387"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dirty="0" smtClean="0"/>
              <a:t>  2   </a:t>
            </a:r>
            <a:r>
              <a:rPr lang="en-US" altLang="lv-LV" sz="1600" dirty="0"/>
              <a:t>8</a:t>
            </a:r>
          </a:p>
        </p:txBody>
      </p:sp>
      <p:sp>
        <p:nvSpPr>
          <p:cNvPr id="9255" name="Oval 45"/>
          <p:cNvSpPr>
            <a:spLocks noChangeAspect="1" noChangeArrowheads="1"/>
          </p:cNvSpPr>
          <p:nvPr/>
        </p:nvSpPr>
        <p:spPr bwMode="auto">
          <a:xfrm>
            <a:off x="5286376" y="5691188"/>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dirty="0" smtClean="0"/>
              <a:t> 12</a:t>
            </a:r>
            <a:endParaRPr lang="en-US" altLang="lv-LV" sz="1600" dirty="0"/>
          </a:p>
        </p:txBody>
      </p:sp>
      <p:sp>
        <p:nvSpPr>
          <p:cNvPr id="9256" name="Oval 46"/>
          <p:cNvSpPr>
            <a:spLocks noChangeAspect="1" noChangeArrowheads="1"/>
          </p:cNvSpPr>
          <p:nvPr/>
        </p:nvSpPr>
        <p:spPr bwMode="auto">
          <a:xfrm>
            <a:off x="7675564" y="5691188"/>
            <a:ext cx="2078037" cy="28575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27   </a:t>
            </a:r>
            <a:r>
              <a:rPr lang="en-US" altLang="lv-LV" sz="1600">
                <a:solidFill>
                  <a:schemeClr val="tx2"/>
                </a:solidFill>
              </a:rPr>
              <a:t>30</a:t>
            </a:r>
            <a:r>
              <a:rPr lang="en-US" altLang="lv-LV" sz="1600"/>
              <a:t>   32   35</a:t>
            </a:r>
          </a:p>
        </p:txBody>
      </p:sp>
      <p:sp>
        <p:nvSpPr>
          <p:cNvPr id="9257" name="Rectangle 47"/>
          <p:cNvSpPr>
            <a:spLocks noChangeAspect="1" noChangeArrowheads="1"/>
          </p:cNvSpPr>
          <p:nvPr/>
        </p:nvSpPr>
        <p:spPr bwMode="auto">
          <a:xfrm>
            <a:off x="763905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58" name="Rectangle 48"/>
          <p:cNvSpPr>
            <a:spLocks noChangeAspect="1" noChangeArrowheads="1"/>
          </p:cNvSpPr>
          <p:nvPr/>
        </p:nvSpPr>
        <p:spPr bwMode="auto">
          <a:xfrm>
            <a:off x="960120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59" name="Rectangle 49"/>
          <p:cNvSpPr>
            <a:spLocks noChangeAspect="1" noChangeArrowheads="1"/>
          </p:cNvSpPr>
          <p:nvPr/>
        </p:nvSpPr>
        <p:spPr bwMode="auto">
          <a:xfrm>
            <a:off x="5286376"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60" name="Rectangle 50"/>
          <p:cNvSpPr>
            <a:spLocks noChangeAspect="1" noChangeArrowheads="1"/>
          </p:cNvSpPr>
          <p:nvPr/>
        </p:nvSpPr>
        <p:spPr bwMode="auto">
          <a:xfrm>
            <a:off x="585470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61" name="Rectangle 51"/>
          <p:cNvSpPr>
            <a:spLocks noChangeAspect="1" noChangeArrowheads="1"/>
          </p:cNvSpPr>
          <p:nvPr/>
        </p:nvSpPr>
        <p:spPr bwMode="auto">
          <a:xfrm>
            <a:off x="342900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62" name="Rectangle 52"/>
          <p:cNvSpPr>
            <a:spLocks noChangeAspect="1" noChangeArrowheads="1"/>
          </p:cNvSpPr>
          <p:nvPr/>
        </p:nvSpPr>
        <p:spPr bwMode="auto">
          <a:xfrm>
            <a:off x="4041776"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63" name="Rectangle 53"/>
          <p:cNvSpPr>
            <a:spLocks noChangeAspect="1" noChangeArrowheads="1"/>
          </p:cNvSpPr>
          <p:nvPr/>
        </p:nvSpPr>
        <p:spPr bwMode="auto">
          <a:xfrm>
            <a:off x="466090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64" name="AutoShape 54"/>
          <p:cNvCxnSpPr>
            <a:cxnSpLocks noChangeAspect="1" noChangeShapeType="1"/>
            <a:stCxn id="9253" idx="3"/>
            <a:endCxn id="9254" idx="0"/>
          </p:cNvCxnSpPr>
          <p:nvPr/>
        </p:nvCxnSpPr>
        <p:spPr bwMode="auto">
          <a:xfrm flipH="1">
            <a:off x="4121151" y="5443539"/>
            <a:ext cx="1452563" cy="2381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5" name="AutoShape 55"/>
          <p:cNvCxnSpPr>
            <a:cxnSpLocks noChangeAspect="1" noChangeShapeType="1"/>
            <a:stCxn id="9253" idx="5"/>
            <a:endCxn id="9256" idx="0"/>
          </p:cNvCxnSpPr>
          <p:nvPr/>
        </p:nvCxnSpPr>
        <p:spPr bwMode="auto">
          <a:xfrm>
            <a:off x="6861175" y="5443538"/>
            <a:ext cx="1854200" cy="228600"/>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66" name="AutoShape 56"/>
          <p:cNvCxnSpPr>
            <a:cxnSpLocks noChangeAspect="1" noChangeShapeType="1"/>
            <a:stCxn id="9254" idx="3"/>
            <a:endCxn id="9261" idx="0"/>
          </p:cNvCxnSpPr>
          <p:nvPr/>
        </p:nvCxnSpPr>
        <p:spPr bwMode="auto">
          <a:xfrm flipH="1">
            <a:off x="3505200" y="5945189"/>
            <a:ext cx="192088"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7" name="AutoShape 57"/>
          <p:cNvCxnSpPr>
            <a:cxnSpLocks noChangeAspect="1" noChangeShapeType="1"/>
            <a:stCxn id="9254" idx="5"/>
            <a:endCxn id="9263" idx="0"/>
          </p:cNvCxnSpPr>
          <p:nvPr/>
        </p:nvCxnSpPr>
        <p:spPr bwMode="auto">
          <a:xfrm>
            <a:off x="4543426" y="5945189"/>
            <a:ext cx="193675"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68" name="Rectangle 58"/>
          <p:cNvSpPr>
            <a:spLocks noChangeAspect="1" noChangeArrowheads="1"/>
          </p:cNvSpPr>
          <p:nvPr/>
        </p:nvSpPr>
        <p:spPr bwMode="auto">
          <a:xfrm>
            <a:off x="8237539" y="6191251"/>
            <a:ext cx="149225" cy="150813"/>
          </a:xfrm>
          <a:prstGeom prst="rect">
            <a:avLst/>
          </a:prstGeom>
          <a:solidFill>
            <a:schemeClr val="folHlink"/>
          </a:solidFill>
          <a:ln w="38100">
            <a:solidFill>
              <a:schemeClr val="tx2"/>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69" name="AutoShape 59"/>
          <p:cNvCxnSpPr>
            <a:cxnSpLocks noChangeAspect="1" noChangeShapeType="1"/>
            <a:stCxn id="9257" idx="0"/>
            <a:endCxn id="9256" idx="3"/>
          </p:cNvCxnSpPr>
          <p:nvPr/>
        </p:nvCxnSpPr>
        <p:spPr bwMode="auto">
          <a:xfrm flipV="1">
            <a:off x="7715251" y="5954713"/>
            <a:ext cx="265113"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0" name="AutoShape 60"/>
          <p:cNvCxnSpPr>
            <a:cxnSpLocks noChangeAspect="1" noChangeShapeType="1"/>
            <a:stCxn id="9258" idx="0"/>
            <a:endCxn id="9256" idx="5"/>
          </p:cNvCxnSpPr>
          <p:nvPr/>
        </p:nvCxnSpPr>
        <p:spPr bwMode="auto">
          <a:xfrm flipH="1" flipV="1">
            <a:off x="9448800" y="5954713"/>
            <a:ext cx="22860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1" name="AutoShape 61"/>
          <p:cNvCxnSpPr>
            <a:cxnSpLocks noChangeAspect="1" noChangeShapeType="1"/>
            <a:stCxn id="9262" idx="0"/>
            <a:endCxn id="9254" idx="4"/>
          </p:cNvCxnSpPr>
          <p:nvPr/>
        </p:nvCxnSpPr>
        <p:spPr bwMode="auto">
          <a:xfrm flipV="1">
            <a:off x="4117976" y="5986463"/>
            <a:ext cx="3175" cy="1952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2" name="Oval 62"/>
          <p:cNvSpPr>
            <a:spLocks noChangeAspect="1" noChangeArrowheads="1"/>
          </p:cNvSpPr>
          <p:nvPr/>
        </p:nvSpPr>
        <p:spPr bwMode="auto">
          <a:xfrm>
            <a:off x="6367464" y="5691188"/>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dirty="0" smtClean="0"/>
              <a:t> 18</a:t>
            </a:r>
            <a:endParaRPr lang="en-US" altLang="lv-LV" sz="1600" dirty="0"/>
          </a:p>
        </p:txBody>
      </p:sp>
      <p:sp>
        <p:nvSpPr>
          <p:cNvPr id="9273" name="Rectangle 63"/>
          <p:cNvSpPr>
            <a:spLocks noChangeAspect="1" noChangeArrowheads="1"/>
          </p:cNvSpPr>
          <p:nvPr/>
        </p:nvSpPr>
        <p:spPr bwMode="auto">
          <a:xfrm>
            <a:off x="6367463" y="6191251"/>
            <a:ext cx="150812"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74" name="Rectangle 64"/>
          <p:cNvSpPr>
            <a:spLocks noChangeAspect="1" noChangeArrowheads="1"/>
          </p:cNvSpPr>
          <p:nvPr/>
        </p:nvSpPr>
        <p:spPr bwMode="auto">
          <a:xfrm>
            <a:off x="6992938" y="6191251"/>
            <a:ext cx="150812"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75" name="AutoShape 65"/>
          <p:cNvCxnSpPr>
            <a:cxnSpLocks noChangeAspect="1" noChangeShapeType="1"/>
            <a:stCxn id="9259" idx="0"/>
          </p:cNvCxnSpPr>
          <p:nvPr/>
        </p:nvCxnSpPr>
        <p:spPr bwMode="auto">
          <a:xfrm flipV="1">
            <a:off x="5362575" y="5954713"/>
            <a:ext cx="19050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6" name="AutoShape 66"/>
          <p:cNvCxnSpPr>
            <a:cxnSpLocks noChangeAspect="1" noChangeShapeType="1"/>
            <a:stCxn id="9273" idx="0"/>
          </p:cNvCxnSpPr>
          <p:nvPr/>
        </p:nvCxnSpPr>
        <p:spPr bwMode="auto">
          <a:xfrm flipV="1">
            <a:off x="6443664" y="5961063"/>
            <a:ext cx="200025"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7" name="AutoShape 67"/>
          <p:cNvCxnSpPr>
            <a:cxnSpLocks noChangeAspect="1" noChangeShapeType="1"/>
            <a:stCxn id="9274" idx="0"/>
          </p:cNvCxnSpPr>
          <p:nvPr/>
        </p:nvCxnSpPr>
        <p:spPr bwMode="auto">
          <a:xfrm flipH="1" flipV="1">
            <a:off x="6929438" y="5964239"/>
            <a:ext cx="139700" cy="2174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8" name="AutoShape 68"/>
          <p:cNvCxnSpPr>
            <a:cxnSpLocks noChangeAspect="1" noChangeShapeType="1"/>
            <a:stCxn id="9260" idx="0"/>
          </p:cNvCxnSpPr>
          <p:nvPr/>
        </p:nvCxnSpPr>
        <p:spPr bwMode="auto">
          <a:xfrm flipH="1" flipV="1">
            <a:off x="5795964" y="5961063"/>
            <a:ext cx="134937"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9" name="Rectangle 69"/>
          <p:cNvSpPr>
            <a:spLocks noChangeAspect="1" noChangeArrowheads="1"/>
          </p:cNvSpPr>
          <p:nvPr/>
        </p:nvSpPr>
        <p:spPr bwMode="auto">
          <a:xfrm>
            <a:off x="8651876" y="6191251"/>
            <a:ext cx="149225" cy="150813"/>
          </a:xfrm>
          <a:prstGeom prst="rect">
            <a:avLst/>
          </a:prstGeom>
          <a:solidFill>
            <a:schemeClr val="folHlink"/>
          </a:solidFill>
          <a:ln w="38100">
            <a:solidFill>
              <a:schemeClr val="tx2"/>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80" name="AutoShape 70"/>
          <p:cNvCxnSpPr>
            <a:cxnSpLocks noChangeShapeType="1"/>
            <a:stCxn id="9268" idx="0"/>
          </p:cNvCxnSpPr>
          <p:nvPr/>
        </p:nvCxnSpPr>
        <p:spPr bwMode="auto">
          <a:xfrm flipV="1">
            <a:off x="8312150" y="5976938"/>
            <a:ext cx="82550" cy="195262"/>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81" name="AutoShape 71"/>
          <p:cNvCxnSpPr>
            <a:cxnSpLocks noChangeShapeType="1"/>
            <a:stCxn id="9279" idx="0"/>
            <a:endCxn id="9256" idx="4"/>
          </p:cNvCxnSpPr>
          <p:nvPr/>
        </p:nvCxnSpPr>
        <p:spPr bwMode="auto">
          <a:xfrm flipH="1" flipV="1">
            <a:off x="8715376" y="5995988"/>
            <a:ext cx="11113" cy="176212"/>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82" name="AutoShape 72"/>
          <p:cNvCxnSpPr>
            <a:cxnSpLocks noChangeShapeType="1"/>
            <a:stCxn id="9272" idx="0"/>
          </p:cNvCxnSpPr>
          <p:nvPr/>
        </p:nvCxnSpPr>
        <p:spPr bwMode="auto">
          <a:xfrm flipH="1" flipV="1">
            <a:off x="6416675" y="5465763"/>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83" name="AutoShape 73"/>
          <p:cNvCxnSpPr>
            <a:cxnSpLocks noChangeShapeType="1"/>
            <a:stCxn id="9255" idx="0"/>
          </p:cNvCxnSpPr>
          <p:nvPr/>
        </p:nvCxnSpPr>
        <p:spPr bwMode="auto">
          <a:xfrm flipV="1">
            <a:off x="5684839" y="5459413"/>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84" name="AutoShape 78"/>
          <p:cNvSpPr>
            <a:spLocks noChangeArrowheads="1"/>
          </p:cNvSpPr>
          <p:nvPr/>
        </p:nvSpPr>
        <p:spPr bwMode="auto">
          <a:xfrm>
            <a:off x="6096000" y="4648200"/>
            <a:ext cx="304800" cy="381000"/>
          </a:xfrm>
          <a:prstGeom prst="downArrow">
            <a:avLst>
              <a:gd name="adj1" fmla="val 50000"/>
              <a:gd name="adj2" fmla="val 31250"/>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85" name="Rectangle 79"/>
          <p:cNvSpPr>
            <a:spLocks noChangeAspect="1" noChangeArrowheads="1"/>
          </p:cNvSpPr>
          <p:nvPr/>
        </p:nvSpPr>
        <p:spPr bwMode="auto">
          <a:xfrm>
            <a:off x="9067801" y="6191251"/>
            <a:ext cx="149225"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86" name="AutoShape 80"/>
          <p:cNvCxnSpPr>
            <a:cxnSpLocks noChangeShapeType="1"/>
            <a:stCxn id="9285" idx="0"/>
          </p:cNvCxnSpPr>
          <p:nvPr/>
        </p:nvCxnSpPr>
        <p:spPr bwMode="auto">
          <a:xfrm flipH="1" flipV="1">
            <a:off x="9058275" y="5995989"/>
            <a:ext cx="84138" cy="1857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87" name="Text Box 81"/>
          <p:cNvSpPr txBox="1">
            <a:spLocks noChangeArrowheads="1"/>
          </p:cNvSpPr>
          <p:nvPr/>
        </p:nvSpPr>
        <p:spPr bwMode="auto">
          <a:xfrm>
            <a:off x="8458201" y="3487739"/>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9288" name="Text Box 82"/>
          <p:cNvSpPr txBox="1">
            <a:spLocks noChangeArrowheads="1"/>
          </p:cNvSpPr>
          <p:nvPr/>
        </p:nvSpPr>
        <p:spPr bwMode="auto">
          <a:xfrm>
            <a:off x="8694738" y="5334001"/>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Tree>
    <p:extLst>
      <p:ext uri="{BB962C8B-B14F-4D97-AF65-F5344CB8AC3E}">
        <p14:creationId xmlns:p14="http://schemas.microsoft.com/office/powerpoint/2010/main" val="25571842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Overflow and Split</a:t>
            </a:r>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We handle an </a:t>
            </a:r>
            <a:r>
              <a:rPr lang="en-US" altLang="lv-LV" sz="2000">
                <a:solidFill>
                  <a:schemeClr val="tx2"/>
                </a:solidFill>
              </a:rPr>
              <a:t>overflow</a:t>
            </a:r>
            <a:r>
              <a:rPr lang="en-US" altLang="lv-LV" sz="2000"/>
              <a:t> at a 5-node </a:t>
            </a:r>
            <a:r>
              <a:rPr lang="en-US" altLang="lv-LV" sz="2000" b="1" i="1">
                <a:latin typeface="Times New Roman" panose="02020603050405020304" pitchFamily="18" charset="0"/>
              </a:rPr>
              <a:t>v</a:t>
            </a:r>
            <a:r>
              <a:rPr lang="en-US" altLang="lv-LV" sz="2000"/>
              <a:t> with a </a:t>
            </a:r>
            <a:r>
              <a:rPr lang="en-US" altLang="lv-LV" sz="2000">
                <a:solidFill>
                  <a:schemeClr val="tx2"/>
                </a:solidFill>
              </a:rPr>
              <a:t>split operation</a:t>
            </a:r>
            <a:r>
              <a:rPr lang="en-US" altLang="lv-LV" sz="2000"/>
              <a:t>:</a:t>
            </a:r>
          </a:p>
          <a:p>
            <a:pPr lvl="1" eaLnBrk="1" hangingPunct="1"/>
            <a:r>
              <a:rPr lang="en-US" altLang="lv-LV" sz="1800"/>
              <a:t>let </a:t>
            </a:r>
            <a:r>
              <a:rPr lang="en-US" altLang="lv-LV" sz="1800" b="1" i="1">
                <a:latin typeface="Times New Roman" panose="02020603050405020304" pitchFamily="18" charset="0"/>
              </a:rPr>
              <a:t>v</a:t>
            </a:r>
            <a:r>
              <a:rPr lang="en-US" altLang="lv-LV" sz="1800" baseline="-25000">
                <a:latin typeface="Times New Roman" panose="02020603050405020304" pitchFamily="18" charset="0"/>
              </a:rPr>
              <a:t>1</a:t>
            </a:r>
            <a:r>
              <a:rPr lang="en-US" altLang="lv-LV" sz="1800">
                <a:latin typeface="Times New Roman" panose="02020603050405020304" pitchFamily="18" charset="0"/>
              </a:rPr>
              <a:t> … </a:t>
            </a:r>
            <a:r>
              <a:rPr lang="en-US" altLang="lv-LV" sz="1800" b="1" i="1">
                <a:latin typeface="Times New Roman" panose="02020603050405020304" pitchFamily="18" charset="0"/>
              </a:rPr>
              <a:t>v</a:t>
            </a:r>
            <a:r>
              <a:rPr lang="en-US" altLang="lv-LV" sz="1800" baseline="-25000">
                <a:latin typeface="Times New Roman" panose="02020603050405020304" pitchFamily="18" charset="0"/>
              </a:rPr>
              <a:t>5</a:t>
            </a:r>
            <a:r>
              <a:rPr lang="en-US" altLang="lv-LV" sz="1800"/>
              <a:t> be the children of </a:t>
            </a:r>
            <a:r>
              <a:rPr lang="en-US" altLang="lv-LV" sz="1800" b="1" i="1">
                <a:latin typeface="Times New Roman" panose="02020603050405020304" pitchFamily="18" charset="0"/>
              </a:rPr>
              <a:t>v</a:t>
            </a:r>
            <a:r>
              <a:rPr lang="en-US" altLang="lv-LV" sz="1800"/>
              <a:t> and  </a:t>
            </a:r>
            <a:r>
              <a:rPr lang="en-US" altLang="lv-LV" sz="1800" b="1" i="1">
                <a:latin typeface="Times New Roman" panose="02020603050405020304" pitchFamily="18" charset="0"/>
              </a:rPr>
              <a:t>k</a:t>
            </a:r>
            <a:r>
              <a:rPr lang="en-US" altLang="lv-LV" sz="1800" baseline="-25000">
                <a:latin typeface="Times New Roman" panose="02020603050405020304" pitchFamily="18" charset="0"/>
              </a:rPr>
              <a:t>1</a:t>
            </a:r>
            <a:r>
              <a:rPr lang="en-US" altLang="lv-LV" sz="1800">
                <a:latin typeface="Times New Roman" panose="02020603050405020304" pitchFamily="18" charset="0"/>
              </a:rPr>
              <a:t> … </a:t>
            </a:r>
            <a:r>
              <a:rPr lang="en-US" altLang="lv-LV" sz="1800" b="1" i="1">
                <a:latin typeface="Times New Roman" panose="02020603050405020304" pitchFamily="18" charset="0"/>
              </a:rPr>
              <a:t>k</a:t>
            </a:r>
            <a:r>
              <a:rPr lang="en-US" altLang="lv-LV" sz="1800" baseline="-25000">
                <a:latin typeface="Times New Roman" panose="02020603050405020304" pitchFamily="18" charset="0"/>
              </a:rPr>
              <a:t>4</a:t>
            </a:r>
            <a:r>
              <a:rPr lang="en-US" altLang="lv-LV" sz="1800"/>
              <a:t> be the keys of </a:t>
            </a:r>
            <a:r>
              <a:rPr lang="en-US" altLang="lv-LV" sz="1800" b="1" i="1">
                <a:latin typeface="Times New Roman" panose="02020603050405020304" pitchFamily="18" charset="0"/>
              </a:rPr>
              <a:t>v</a:t>
            </a:r>
            <a:endParaRPr lang="en-US" altLang="lv-LV" sz="1800"/>
          </a:p>
          <a:p>
            <a:pPr lvl="1" eaLnBrk="1" hangingPunct="1"/>
            <a:r>
              <a:rPr lang="en-US" altLang="lv-LV" sz="1800"/>
              <a:t>node </a:t>
            </a:r>
            <a:r>
              <a:rPr lang="en-US" altLang="lv-LV" sz="1800" b="1" i="1">
                <a:latin typeface="Times New Roman" panose="02020603050405020304" pitchFamily="18" charset="0"/>
              </a:rPr>
              <a:t>v</a:t>
            </a:r>
            <a:r>
              <a:rPr lang="en-US" altLang="lv-LV" sz="1800"/>
              <a:t> is replaced nodes </a:t>
            </a:r>
            <a:r>
              <a:rPr lang="en-US" altLang="lv-LV" sz="1800" b="1" i="1">
                <a:latin typeface="Times New Roman" panose="02020603050405020304" pitchFamily="18" charset="0"/>
              </a:rPr>
              <a:t>v</a:t>
            </a:r>
            <a:r>
              <a:rPr lang="en-US" altLang="lv-LV" sz="1800" i="1">
                <a:latin typeface="Times New Roman" panose="02020603050405020304" pitchFamily="18" charset="0"/>
              </a:rPr>
              <a:t>' </a:t>
            </a:r>
            <a:r>
              <a:rPr lang="en-US" altLang="lv-LV" sz="1800"/>
              <a:t>and </a:t>
            </a:r>
            <a:r>
              <a:rPr lang="en-US" altLang="lv-LV" sz="1800" b="1" i="1">
                <a:latin typeface="Times New Roman" panose="02020603050405020304" pitchFamily="18" charset="0"/>
              </a:rPr>
              <a:t>v</a:t>
            </a:r>
            <a:r>
              <a:rPr lang="en-US" altLang="lv-LV" sz="1800" i="1">
                <a:latin typeface="Times New Roman" panose="02020603050405020304" pitchFamily="18" charset="0"/>
              </a:rPr>
              <a:t>"</a:t>
            </a:r>
            <a:endParaRPr lang="en-US" altLang="lv-LV" sz="1800" b="1" i="1">
              <a:latin typeface="Times New Roman" panose="02020603050405020304" pitchFamily="18" charset="0"/>
              <a:sym typeface="Symbol" panose="05050102010706020507" pitchFamily="18" charset="2"/>
            </a:endParaRPr>
          </a:p>
          <a:p>
            <a:pPr lvl="2" eaLnBrk="1" hangingPunct="1"/>
            <a:r>
              <a:rPr lang="en-US" altLang="lv-LV" sz="1600" b="1" i="1">
                <a:latin typeface="Times New Roman" panose="02020603050405020304" pitchFamily="18" charset="0"/>
              </a:rPr>
              <a:t>v</a:t>
            </a:r>
            <a:r>
              <a:rPr lang="en-US" altLang="lv-LV" sz="1600" i="1">
                <a:latin typeface="Times New Roman" panose="02020603050405020304" pitchFamily="18" charset="0"/>
              </a:rPr>
              <a:t>'</a:t>
            </a:r>
            <a:r>
              <a:rPr lang="en-US" altLang="lv-LV" sz="1600"/>
              <a:t> is a 3-node with keys </a:t>
            </a:r>
            <a:r>
              <a:rPr lang="en-US" altLang="lv-LV" sz="1600" b="1" i="1">
                <a:latin typeface="Times New Roman" panose="02020603050405020304" pitchFamily="18" charset="0"/>
              </a:rPr>
              <a:t>k</a:t>
            </a:r>
            <a:r>
              <a:rPr lang="en-US" altLang="lv-LV" sz="1600" baseline="-25000">
                <a:latin typeface="Times New Roman" panose="02020603050405020304" pitchFamily="18" charset="0"/>
              </a:rPr>
              <a:t>1</a:t>
            </a:r>
            <a:r>
              <a:rPr lang="en-US" altLang="lv-LV" sz="1600">
                <a:latin typeface="Times New Roman" panose="02020603050405020304" pitchFamily="18" charset="0"/>
              </a:rPr>
              <a:t> </a:t>
            </a:r>
            <a:r>
              <a:rPr lang="en-US" altLang="lv-LV" sz="1600" b="1" i="1">
                <a:latin typeface="Times New Roman" panose="02020603050405020304" pitchFamily="18" charset="0"/>
              </a:rPr>
              <a:t>k</a:t>
            </a:r>
            <a:r>
              <a:rPr lang="en-US" altLang="lv-LV" sz="1600" baseline="-25000">
                <a:latin typeface="Times New Roman" panose="02020603050405020304" pitchFamily="18" charset="0"/>
              </a:rPr>
              <a:t>2</a:t>
            </a:r>
            <a:r>
              <a:rPr lang="en-US" altLang="lv-LV" sz="1600"/>
              <a:t> and children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1</a:t>
            </a:r>
            <a:r>
              <a:rPr lang="en-US" altLang="lv-LV" sz="1600">
                <a:latin typeface="Times New Roman" panose="02020603050405020304" pitchFamily="18" charset="0"/>
              </a:rPr>
              <a:t>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2</a:t>
            </a:r>
            <a:r>
              <a:rPr lang="en-US" altLang="lv-LV" sz="1600">
                <a:latin typeface="Times New Roman" panose="02020603050405020304" pitchFamily="18" charset="0"/>
              </a:rPr>
              <a:t>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3</a:t>
            </a:r>
            <a:endParaRPr lang="en-US" altLang="lv-LV" sz="1600" b="1" i="1">
              <a:latin typeface="Times New Roman" panose="02020603050405020304" pitchFamily="18" charset="0"/>
              <a:sym typeface="Symbol" panose="05050102010706020507" pitchFamily="18" charset="2"/>
            </a:endParaRPr>
          </a:p>
          <a:p>
            <a:pPr lvl="2" eaLnBrk="1" hangingPunct="1"/>
            <a:r>
              <a:rPr lang="en-US" altLang="lv-LV" sz="1600" b="1" i="1">
                <a:latin typeface="Times New Roman" panose="02020603050405020304" pitchFamily="18" charset="0"/>
              </a:rPr>
              <a:t>v</a:t>
            </a:r>
            <a:r>
              <a:rPr lang="en-US" altLang="lv-LV" sz="1600" i="1">
                <a:latin typeface="Times New Roman" panose="02020603050405020304" pitchFamily="18" charset="0"/>
              </a:rPr>
              <a:t>"</a:t>
            </a:r>
            <a:r>
              <a:rPr lang="en-US" altLang="lv-LV" sz="1600"/>
              <a:t> is a 2-node with key </a:t>
            </a:r>
            <a:r>
              <a:rPr lang="en-US" altLang="lv-LV" sz="1600" b="1" i="1">
                <a:latin typeface="Times New Roman" panose="02020603050405020304" pitchFamily="18" charset="0"/>
              </a:rPr>
              <a:t>k</a:t>
            </a:r>
            <a:r>
              <a:rPr lang="en-US" altLang="lv-LV" sz="1600" baseline="-25000">
                <a:latin typeface="Times New Roman" panose="02020603050405020304" pitchFamily="18" charset="0"/>
              </a:rPr>
              <a:t>4</a:t>
            </a:r>
            <a:r>
              <a:rPr lang="en-US" altLang="lv-LV" sz="1600">
                <a:latin typeface="Times New Roman" panose="02020603050405020304" pitchFamily="18" charset="0"/>
              </a:rPr>
              <a:t> </a:t>
            </a:r>
            <a:r>
              <a:rPr lang="en-US" altLang="lv-LV" sz="1600"/>
              <a:t>and children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4</a:t>
            </a:r>
            <a:r>
              <a:rPr lang="en-US" altLang="lv-LV" sz="1600">
                <a:latin typeface="Times New Roman" panose="02020603050405020304" pitchFamily="18" charset="0"/>
              </a:rPr>
              <a:t>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5</a:t>
            </a:r>
          </a:p>
          <a:p>
            <a:pPr lvl="1" eaLnBrk="1" hangingPunct="1"/>
            <a:r>
              <a:rPr lang="en-US" altLang="lv-LV" sz="1800"/>
              <a:t>key </a:t>
            </a:r>
            <a:r>
              <a:rPr lang="en-US" altLang="lv-LV" sz="1800" b="1" i="1">
                <a:latin typeface="Times New Roman" panose="02020603050405020304" pitchFamily="18" charset="0"/>
              </a:rPr>
              <a:t>k</a:t>
            </a:r>
            <a:r>
              <a:rPr lang="en-US" altLang="lv-LV" sz="1800" baseline="-25000">
                <a:latin typeface="Times New Roman" panose="02020603050405020304" pitchFamily="18" charset="0"/>
              </a:rPr>
              <a:t>3 </a:t>
            </a:r>
            <a:r>
              <a:rPr lang="en-US" altLang="lv-LV" sz="1800"/>
              <a:t> is inserted into the parent </a:t>
            </a:r>
            <a:r>
              <a:rPr lang="en-US" altLang="lv-LV" sz="1800" b="1" i="1">
                <a:latin typeface="Times New Roman" panose="02020603050405020304" pitchFamily="18" charset="0"/>
              </a:rPr>
              <a:t>u</a:t>
            </a:r>
            <a:r>
              <a:rPr lang="en-US" altLang="lv-LV" sz="1800"/>
              <a:t> of </a:t>
            </a:r>
            <a:r>
              <a:rPr lang="en-US" altLang="lv-LV" sz="1800" b="1" i="1">
                <a:latin typeface="Times New Roman" panose="02020603050405020304" pitchFamily="18" charset="0"/>
              </a:rPr>
              <a:t>v </a:t>
            </a:r>
            <a:r>
              <a:rPr lang="en-US" altLang="lv-LV" sz="1800"/>
              <a:t>(a new root may be created)</a:t>
            </a:r>
          </a:p>
          <a:p>
            <a:pPr eaLnBrk="1" hangingPunct="1"/>
            <a:r>
              <a:rPr lang="en-US" altLang="lv-LV" sz="2000"/>
              <a:t>The overflow may propagate to the parent node </a:t>
            </a:r>
            <a:r>
              <a:rPr lang="en-US" altLang="lv-LV" sz="2000" b="1" i="1">
                <a:latin typeface="Times New Roman" panose="02020603050405020304" pitchFamily="18" charset="0"/>
              </a:rPr>
              <a:t>u</a:t>
            </a:r>
            <a:endParaRPr lang="en-US" altLang="lv-LV" sz="2000"/>
          </a:p>
        </p:txBody>
      </p:sp>
      <p:sp>
        <p:nvSpPr>
          <p:cNvPr id="10246" name="Oval 419"/>
          <p:cNvSpPr>
            <a:spLocks noChangeAspect="1" noChangeArrowheads="1"/>
          </p:cNvSpPr>
          <p:nvPr/>
        </p:nvSpPr>
        <p:spPr bwMode="auto">
          <a:xfrm>
            <a:off x="3246438" y="4283075"/>
            <a:ext cx="1179512"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15   24</a:t>
            </a:r>
          </a:p>
        </p:txBody>
      </p:sp>
      <p:sp>
        <p:nvSpPr>
          <p:cNvPr id="10247" name="Oval 420"/>
          <p:cNvSpPr>
            <a:spLocks noChangeAspect="1" noChangeArrowheads="1"/>
          </p:cNvSpPr>
          <p:nvPr/>
        </p:nvSpPr>
        <p:spPr bwMode="auto">
          <a:xfrm>
            <a:off x="2133601" y="5076825"/>
            <a:ext cx="684213"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12</a:t>
            </a:r>
          </a:p>
        </p:txBody>
      </p:sp>
      <p:sp>
        <p:nvSpPr>
          <p:cNvPr id="10248" name="Oval 421"/>
          <p:cNvSpPr>
            <a:spLocks noChangeAspect="1" noChangeArrowheads="1"/>
          </p:cNvSpPr>
          <p:nvPr/>
        </p:nvSpPr>
        <p:spPr bwMode="auto">
          <a:xfrm>
            <a:off x="3733800" y="5038725"/>
            <a:ext cx="1785937" cy="393700"/>
          </a:xfrm>
          <a:prstGeom prst="ellipse">
            <a:avLst/>
          </a:prstGeom>
          <a:solidFill>
            <a:schemeClr val="accent1"/>
          </a:solidFill>
          <a:ln w="38100">
            <a:solidFill>
              <a:schemeClr val="tx2"/>
            </a:solidFill>
            <a:round/>
            <a:headEnd/>
            <a:tailEnd/>
          </a:ln>
        </p:spPr>
        <p:txBody>
          <a:bodyPr wrap="none" lIns="0" rIns="0"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dirty="0"/>
              <a:t>27  30  </a:t>
            </a:r>
            <a:r>
              <a:rPr lang="en-US" altLang="lv-LV" sz="1800" dirty="0">
                <a:solidFill>
                  <a:schemeClr val="tx2"/>
                </a:solidFill>
              </a:rPr>
              <a:t>32</a:t>
            </a:r>
            <a:r>
              <a:rPr lang="en-US" altLang="lv-LV" sz="1800" dirty="0"/>
              <a:t>  35</a:t>
            </a:r>
          </a:p>
        </p:txBody>
      </p:sp>
      <p:sp>
        <p:nvSpPr>
          <p:cNvPr id="10249" name="Rectangle 422"/>
          <p:cNvSpPr>
            <a:spLocks noChangeAspect="1" noChangeArrowheads="1"/>
          </p:cNvSpPr>
          <p:nvPr/>
        </p:nvSpPr>
        <p:spPr bwMode="auto">
          <a:xfrm>
            <a:off x="3808413" y="5654676"/>
            <a:ext cx="182562"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50" name="Rectangle 423"/>
          <p:cNvSpPr>
            <a:spLocks noChangeAspect="1" noChangeArrowheads="1"/>
          </p:cNvSpPr>
          <p:nvPr/>
        </p:nvSpPr>
        <p:spPr bwMode="auto">
          <a:xfrm>
            <a:off x="5426075" y="5654676"/>
            <a:ext cx="185738"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51" name="Rectangle 424"/>
          <p:cNvSpPr>
            <a:spLocks noChangeAspect="1" noChangeArrowheads="1"/>
          </p:cNvSpPr>
          <p:nvPr/>
        </p:nvSpPr>
        <p:spPr bwMode="auto">
          <a:xfrm>
            <a:off x="2185989" y="5654676"/>
            <a:ext cx="128587"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52" name="Rectangle 425"/>
          <p:cNvSpPr>
            <a:spLocks noChangeAspect="1" noChangeArrowheads="1"/>
          </p:cNvSpPr>
          <p:nvPr/>
        </p:nvSpPr>
        <p:spPr bwMode="auto">
          <a:xfrm>
            <a:off x="2590801" y="5654676"/>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53" name="AutoShape 426"/>
          <p:cNvCxnSpPr>
            <a:cxnSpLocks noChangeAspect="1" noChangeShapeType="1"/>
            <a:stCxn id="10246" idx="5"/>
            <a:endCxn id="10248" idx="0"/>
          </p:cNvCxnSpPr>
          <p:nvPr/>
        </p:nvCxnSpPr>
        <p:spPr bwMode="auto">
          <a:xfrm>
            <a:off x="4253214" y="4619119"/>
            <a:ext cx="373555" cy="4196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54" name="Rectangle 427"/>
          <p:cNvSpPr>
            <a:spLocks noChangeAspect="1" noChangeArrowheads="1"/>
          </p:cNvSpPr>
          <p:nvPr/>
        </p:nvSpPr>
        <p:spPr bwMode="auto">
          <a:xfrm>
            <a:off x="4213226" y="5654676"/>
            <a:ext cx="182563"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55" name="AutoShape 428"/>
          <p:cNvCxnSpPr>
            <a:cxnSpLocks noChangeAspect="1" noChangeShapeType="1"/>
            <a:stCxn id="10249" idx="0"/>
            <a:endCxn id="10248" idx="3"/>
          </p:cNvCxnSpPr>
          <p:nvPr/>
        </p:nvCxnSpPr>
        <p:spPr bwMode="auto">
          <a:xfrm flipV="1">
            <a:off x="3899694" y="5374769"/>
            <a:ext cx="95650" cy="27990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429"/>
          <p:cNvCxnSpPr>
            <a:cxnSpLocks noChangeAspect="1" noChangeShapeType="1"/>
            <a:stCxn id="10250" idx="0"/>
            <a:endCxn id="10248" idx="5"/>
          </p:cNvCxnSpPr>
          <p:nvPr/>
        </p:nvCxnSpPr>
        <p:spPr bwMode="auto">
          <a:xfrm flipH="1" flipV="1">
            <a:off x="5258193" y="5374769"/>
            <a:ext cx="260751" cy="27990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57" name="Oval 430"/>
          <p:cNvSpPr>
            <a:spLocks noChangeAspect="1" noChangeArrowheads="1"/>
          </p:cNvSpPr>
          <p:nvPr/>
        </p:nvSpPr>
        <p:spPr bwMode="auto">
          <a:xfrm>
            <a:off x="2944813" y="5076825"/>
            <a:ext cx="684212"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18</a:t>
            </a:r>
          </a:p>
        </p:txBody>
      </p:sp>
      <p:sp>
        <p:nvSpPr>
          <p:cNvPr id="10258" name="Rectangle 431"/>
          <p:cNvSpPr>
            <a:spLocks noChangeAspect="1" noChangeArrowheads="1"/>
          </p:cNvSpPr>
          <p:nvPr/>
        </p:nvSpPr>
        <p:spPr bwMode="auto">
          <a:xfrm>
            <a:off x="2995614" y="5654676"/>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59" name="Rectangle 432"/>
          <p:cNvSpPr>
            <a:spLocks noChangeAspect="1" noChangeArrowheads="1"/>
          </p:cNvSpPr>
          <p:nvPr/>
        </p:nvSpPr>
        <p:spPr bwMode="auto">
          <a:xfrm>
            <a:off x="3400426" y="5654676"/>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60" name="AutoShape 433"/>
          <p:cNvCxnSpPr>
            <a:cxnSpLocks noChangeAspect="1" noChangeShapeType="1"/>
            <a:stCxn id="10251" idx="0"/>
            <a:endCxn id="10247" idx="3"/>
          </p:cNvCxnSpPr>
          <p:nvPr/>
        </p:nvCxnSpPr>
        <p:spPr bwMode="auto">
          <a:xfrm flipH="1" flipV="1">
            <a:off x="2235201" y="5421314"/>
            <a:ext cx="15875"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1" name="AutoShape 434"/>
          <p:cNvCxnSpPr>
            <a:cxnSpLocks noChangeAspect="1" noChangeShapeType="1"/>
            <a:stCxn id="10258" idx="0"/>
            <a:endCxn id="10257" idx="3"/>
          </p:cNvCxnSpPr>
          <p:nvPr/>
        </p:nvCxnSpPr>
        <p:spPr bwMode="auto">
          <a:xfrm flipH="1" flipV="1">
            <a:off x="3044826" y="5421314"/>
            <a:ext cx="15875"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2" name="AutoShape 435"/>
          <p:cNvCxnSpPr>
            <a:cxnSpLocks noChangeAspect="1" noChangeShapeType="1"/>
            <a:stCxn id="10259" idx="0"/>
            <a:endCxn id="10257" idx="5"/>
          </p:cNvCxnSpPr>
          <p:nvPr/>
        </p:nvCxnSpPr>
        <p:spPr bwMode="auto">
          <a:xfrm flipV="1">
            <a:off x="3467101" y="5421314"/>
            <a:ext cx="60325"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3" name="AutoShape 436"/>
          <p:cNvCxnSpPr>
            <a:cxnSpLocks noChangeAspect="1" noChangeShapeType="1"/>
            <a:stCxn id="10252" idx="0"/>
            <a:endCxn id="10247" idx="5"/>
          </p:cNvCxnSpPr>
          <p:nvPr/>
        </p:nvCxnSpPr>
        <p:spPr bwMode="auto">
          <a:xfrm flipV="1">
            <a:off x="2655888" y="5421314"/>
            <a:ext cx="61912"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4" name="Rectangle 437"/>
          <p:cNvSpPr>
            <a:spLocks noChangeAspect="1" noChangeArrowheads="1"/>
          </p:cNvSpPr>
          <p:nvPr/>
        </p:nvSpPr>
        <p:spPr bwMode="auto">
          <a:xfrm>
            <a:off x="4616451" y="5654676"/>
            <a:ext cx="182563"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65" name="AutoShape 438"/>
          <p:cNvCxnSpPr>
            <a:cxnSpLocks noChangeShapeType="1"/>
            <a:stCxn id="10254" idx="0"/>
          </p:cNvCxnSpPr>
          <p:nvPr/>
        </p:nvCxnSpPr>
        <p:spPr bwMode="auto">
          <a:xfrm flipV="1">
            <a:off x="4304508" y="5400675"/>
            <a:ext cx="91281" cy="25400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6" name="AutoShape 439"/>
          <p:cNvCxnSpPr>
            <a:cxnSpLocks noChangeShapeType="1"/>
            <a:stCxn id="10264" idx="0"/>
          </p:cNvCxnSpPr>
          <p:nvPr/>
        </p:nvCxnSpPr>
        <p:spPr bwMode="auto">
          <a:xfrm flipV="1">
            <a:off x="4707733" y="5374769"/>
            <a:ext cx="23812" cy="27990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7" name="AutoShape 440"/>
          <p:cNvCxnSpPr>
            <a:cxnSpLocks noChangeShapeType="1"/>
            <a:stCxn id="10257" idx="0"/>
            <a:endCxn id="10246" idx="4"/>
          </p:cNvCxnSpPr>
          <p:nvPr/>
        </p:nvCxnSpPr>
        <p:spPr bwMode="auto">
          <a:xfrm flipV="1">
            <a:off x="3287714" y="4686300"/>
            <a:ext cx="549275" cy="381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8" name="AutoShape 441"/>
          <p:cNvCxnSpPr>
            <a:cxnSpLocks noChangeShapeType="1"/>
            <a:stCxn id="10247" idx="0"/>
            <a:endCxn id="10246" idx="3"/>
          </p:cNvCxnSpPr>
          <p:nvPr/>
        </p:nvCxnSpPr>
        <p:spPr bwMode="auto">
          <a:xfrm flipV="1">
            <a:off x="2476501" y="4629150"/>
            <a:ext cx="942975" cy="4381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9" name="Rectangle 442"/>
          <p:cNvSpPr>
            <a:spLocks noChangeAspect="1" noChangeArrowheads="1"/>
          </p:cNvSpPr>
          <p:nvPr/>
        </p:nvSpPr>
        <p:spPr bwMode="auto">
          <a:xfrm>
            <a:off x="5021264" y="5654676"/>
            <a:ext cx="1809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70" name="AutoShape 443"/>
          <p:cNvCxnSpPr>
            <a:cxnSpLocks noChangeShapeType="1"/>
            <a:stCxn id="10269" idx="0"/>
          </p:cNvCxnSpPr>
          <p:nvPr/>
        </p:nvCxnSpPr>
        <p:spPr bwMode="auto">
          <a:xfrm flipH="1" flipV="1">
            <a:off x="5064920" y="5421314"/>
            <a:ext cx="46832"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1" name="Text Box 444"/>
          <p:cNvSpPr txBox="1">
            <a:spLocks noChangeArrowheads="1"/>
          </p:cNvSpPr>
          <p:nvPr/>
        </p:nvSpPr>
        <p:spPr bwMode="auto">
          <a:xfrm>
            <a:off x="4724401" y="4732339"/>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10272" name="Text Box 445"/>
          <p:cNvSpPr txBox="1">
            <a:spLocks noChangeArrowheads="1"/>
          </p:cNvSpPr>
          <p:nvPr/>
        </p:nvSpPr>
        <p:spPr bwMode="auto">
          <a:xfrm>
            <a:off x="3178175" y="3978276"/>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u</a:t>
            </a:r>
          </a:p>
        </p:txBody>
      </p:sp>
      <p:sp>
        <p:nvSpPr>
          <p:cNvPr id="10273" name="Text Box 446"/>
          <p:cNvSpPr txBox="1">
            <a:spLocks noChangeArrowheads="1"/>
          </p:cNvSpPr>
          <p:nvPr/>
        </p:nvSpPr>
        <p:spPr bwMode="auto">
          <a:xfrm>
            <a:off x="3705225" y="5703889"/>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1</a:t>
            </a:r>
          </a:p>
        </p:txBody>
      </p:sp>
      <p:sp>
        <p:nvSpPr>
          <p:cNvPr id="10274" name="Text Box 447"/>
          <p:cNvSpPr txBox="1">
            <a:spLocks noChangeArrowheads="1"/>
          </p:cNvSpPr>
          <p:nvPr/>
        </p:nvSpPr>
        <p:spPr bwMode="auto">
          <a:xfrm>
            <a:off x="4098926" y="5703889"/>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2</a:t>
            </a:r>
          </a:p>
        </p:txBody>
      </p:sp>
      <p:sp>
        <p:nvSpPr>
          <p:cNvPr id="10275" name="Text Box 448"/>
          <p:cNvSpPr txBox="1">
            <a:spLocks noChangeArrowheads="1"/>
          </p:cNvSpPr>
          <p:nvPr/>
        </p:nvSpPr>
        <p:spPr bwMode="auto">
          <a:xfrm>
            <a:off x="4491038" y="5703889"/>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3</a:t>
            </a:r>
          </a:p>
        </p:txBody>
      </p:sp>
      <p:sp>
        <p:nvSpPr>
          <p:cNvPr id="10276" name="Text Box 449"/>
          <p:cNvSpPr txBox="1">
            <a:spLocks noChangeArrowheads="1"/>
          </p:cNvSpPr>
          <p:nvPr/>
        </p:nvSpPr>
        <p:spPr bwMode="auto">
          <a:xfrm>
            <a:off x="4884738" y="5703889"/>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4</a:t>
            </a:r>
          </a:p>
        </p:txBody>
      </p:sp>
      <p:sp>
        <p:nvSpPr>
          <p:cNvPr id="10277" name="Text Box 450"/>
          <p:cNvSpPr txBox="1">
            <a:spLocks noChangeArrowheads="1"/>
          </p:cNvSpPr>
          <p:nvPr/>
        </p:nvSpPr>
        <p:spPr bwMode="auto">
          <a:xfrm>
            <a:off x="5276850" y="5703889"/>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5</a:t>
            </a:r>
          </a:p>
        </p:txBody>
      </p:sp>
      <p:sp>
        <p:nvSpPr>
          <p:cNvPr id="10278" name="Oval 452"/>
          <p:cNvSpPr>
            <a:spLocks noChangeAspect="1" noChangeArrowheads="1"/>
          </p:cNvSpPr>
          <p:nvPr/>
        </p:nvSpPr>
        <p:spPr bwMode="auto">
          <a:xfrm>
            <a:off x="7620000" y="4267200"/>
            <a:ext cx="1600200"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15 24  </a:t>
            </a:r>
            <a:r>
              <a:rPr lang="en-US" altLang="lv-LV" sz="1800">
                <a:solidFill>
                  <a:schemeClr val="tx2"/>
                </a:solidFill>
              </a:rPr>
              <a:t>32</a:t>
            </a:r>
          </a:p>
        </p:txBody>
      </p:sp>
      <p:sp>
        <p:nvSpPr>
          <p:cNvPr id="10279" name="Oval 453"/>
          <p:cNvSpPr>
            <a:spLocks noChangeAspect="1" noChangeArrowheads="1"/>
          </p:cNvSpPr>
          <p:nvPr/>
        </p:nvSpPr>
        <p:spPr bwMode="auto">
          <a:xfrm>
            <a:off x="6348413" y="5076825"/>
            <a:ext cx="684212"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12</a:t>
            </a:r>
          </a:p>
        </p:txBody>
      </p:sp>
      <p:sp>
        <p:nvSpPr>
          <p:cNvPr id="10280" name="Oval 454"/>
          <p:cNvSpPr>
            <a:spLocks noChangeAspect="1" noChangeArrowheads="1"/>
          </p:cNvSpPr>
          <p:nvPr/>
        </p:nvSpPr>
        <p:spPr bwMode="auto">
          <a:xfrm>
            <a:off x="8077200" y="5076825"/>
            <a:ext cx="1066800" cy="3937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27  30</a:t>
            </a:r>
          </a:p>
        </p:txBody>
      </p:sp>
      <p:sp>
        <p:nvSpPr>
          <p:cNvPr id="10281" name="Rectangle 455"/>
          <p:cNvSpPr>
            <a:spLocks noChangeAspect="1" noChangeArrowheads="1"/>
          </p:cNvSpPr>
          <p:nvPr/>
        </p:nvSpPr>
        <p:spPr bwMode="auto">
          <a:xfrm>
            <a:off x="8023226" y="5638801"/>
            <a:ext cx="182563"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82" name="Rectangle 456"/>
          <p:cNvSpPr>
            <a:spLocks noChangeAspect="1" noChangeArrowheads="1"/>
          </p:cNvSpPr>
          <p:nvPr/>
        </p:nvSpPr>
        <p:spPr bwMode="auto">
          <a:xfrm>
            <a:off x="9948864" y="5638801"/>
            <a:ext cx="185737"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83" name="Rectangle 457"/>
          <p:cNvSpPr>
            <a:spLocks noChangeAspect="1" noChangeArrowheads="1"/>
          </p:cNvSpPr>
          <p:nvPr/>
        </p:nvSpPr>
        <p:spPr bwMode="auto">
          <a:xfrm>
            <a:off x="6400800" y="5638801"/>
            <a:ext cx="128588"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84" name="Rectangle 458"/>
          <p:cNvSpPr>
            <a:spLocks noChangeAspect="1" noChangeArrowheads="1"/>
          </p:cNvSpPr>
          <p:nvPr/>
        </p:nvSpPr>
        <p:spPr bwMode="auto">
          <a:xfrm>
            <a:off x="6805614" y="5638801"/>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85" name="AutoShape 459"/>
          <p:cNvCxnSpPr>
            <a:cxnSpLocks noChangeAspect="1" noChangeShapeType="1"/>
            <a:stCxn id="10278" idx="5"/>
            <a:endCxn id="10310" idx="0"/>
          </p:cNvCxnSpPr>
          <p:nvPr/>
        </p:nvCxnSpPr>
        <p:spPr bwMode="auto">
          <a:xfrm>
            <a:off x="8985250" y="4613275"/>
            <a:ext cx="730250" cy="444500"/>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sp>
        <p:nvSpPr>
          <p:cNvPr id="10286" name="Rectangle 460"/>
          <p:cNvSpPr>
            <a:spLocks noChangeAspect="1" noChangeArrowheads="1"/>
          </p:cNvSpPr>
          <p:nvPr/>
        </p:nvSpPr>
        <p:spPr bwMode="auto">
          <a:xfrm>
            <a:off x="8428038" y="5638801"/>
            <a:ext cx="182562"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87" name="AutoShape 461"/>
          <p:cNvCxnSpPr>
            <a:cxnSpLocks noChangeAspect="1" noChangeShapeType="1"/>
            <a:stCxn id="10281" idx="0"/>
            <a:endCxn id="10280" idx="3"/>
          </p:cNvCxnSpPr>
          <p:nvPr/>
        </p:nvCxnSpPr>
        <p:spPr bwMode="auto">
          <a:xfrm flipV="1">
            <a:off x="8115301" y="5432425"/>
            <a:ext cx="117475" cy="196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8" name="AutoShape 462"/>
          <p:cNvCxnSpPr>
            <a:cxnSpLocks noChangeAspect="1" noChangeShapeType="1"/>
            <a:stCxn id="10310" idx="5"/>
            <a:endCxn id="10282" idx="0"/>
          </p:cNvCxnSpPr>
          <p:nvPr/>
        </p:nvCxnSpPr>
        <p:spPr bwMode="auto">
          <a:xfrm>
            <a:off x="9956801" y="5432425"/>
            <a:ext cx="85725" cy="196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89" name="Oval 463"/>
          <p:cNvSpPr>
            <a:spLocks noChangeAspect="1" noChangeArrowheads="1"/>
          </p:cNvSpPr>
          <p:nvPr/>
        </p:nvSpPr>
        <p:spPr bwMode="auto">
          <a:xfrm>
            <a:off x="7159626" y="5076825"/>
            <a:ext cx="684213"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18</a:t>
            </a:r>
          </a:p>
        </p:txBody>
      </p:sp>
      <p:sp>
        <p:nvSpPr>
          <p:cNvPr id="10290" name="Rectangle 464"/>
          <p:cNvSpPr>
            <a:spLocks noChangeAspect="1" noChangeArrowheads="1"/>
          </p:cNvSpPr>
          <p:nvPr/>
        </p:nvSpPr>
        <p:spPr bwMode="auto">
          <a:xfrm>
            <a:off x="7210426" y="5638801"/>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91" name="Rectangle 465"/>
          <p:cNvSpPr>
            <a:spLocks noChangeAspect="1" noChangeArrowheads="1"/>
          </p:cNvSpPr>
          <p:nvPr/>
        </p:nvSpPr>
        <p:spPr bwMode="auto">
          <a:xfrm>
            <a:off x="7615239" y="5638801"/>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92" name="AutoShape 466"/>
          <p:cNvCxnSpPr>
            <a:cxnSpLocks noChangeAspect="1" noChangeShapeType="1"/>
            <a:stCxn id="10283" idx="0"/>
            <a:endCxn id="10279" idx="3"/>
          </p:cNvCxnSpPr>
          <p:nvPr/>
        </p:nvCxnSpPr>
        <p:spPr bwMode="auto">
          <a:xfrm flipH="1" flipV="1">
            <a:off x="6448426" y="5422901"/>
            <a:ext cx="17463"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3" name="AutoShape 467"/>
          <p:cNvCxnSpPr>
            <a:cxnSpLocks noChangeAspect="1" noChangeShapeType="1"/>
            <a:stCxn id="10290" idx="0"/>
            <a:endCxn id="10289" idx="3"/>
          </p:cNvCxnSpPr>
          <p:nvPr/>
        </p:nvCxnSpPr>
        <p:spPr bwMode="auto">
          <a:xfrm flipH="1" flipV="1">
            <a:off x="7259639" y="5422901"/>
            <a:ext cx="15875"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4" name="AutoShape 468"/>
          <p:cNvCxnSpPr>
            <a:cxnSpLocks noChangeAspect="1" noChangeShapeType="1"/>
            <a:stCxn id="10291" idx="0"/>
            <a:endCxn id="10289" idx="5"/>
          </p:cNvCxnSpPr>
          <p:nvPr/>
        </p:nvCxnSpPr>
        <p:spPr bwMode="auto">
          <a:xfrm flipV="1">
            <a:off x="7680325" y="5422901"/>
            <a:ext cx="635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5" name="AutoShape 469"/>
          <p:cNvCxnSpPr>
            <a:cxnSpLocks noChangeAspect="1" noChangeShapeType="1"/>
            <a:stCxn id="10284" idx="0"/>
            <a:endCxn id="10279" idx="5"/>
          </p:cNvCxnSpPr>
          <p:nvPr/>
        </p:nvCxnSpPr>
        <p:spPr bwMode="auto">
          <a:xfrm flipV="1">
            <a:off x="6870701" y="5422901"/>
            <a:ext cx="61913"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96" name="Rectangle 470"/>
          <p:cNvSpPr>
            <a:spLocks noChangeAspect="1" noChangeArrowheads="1"/>
          </p:cNvSpPr>
          <p:nvPr/>
        </p:nvSpPr>
        <p:spPr bwMode="auto">
          <a:xfrm>
            <a:off x="8831263" y="5638801"/>
            <a:ext cx="182562"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97" name="AutoShape 471"/>
          <p:cNvCxnSpPr>
            <a:cxnSpLocks noChangeShapeType="1"/>
            <a:stCxn id="10286" idx="0"/>
          </p:cNvCxnSpPr>
          <p:nvPr/>
        </p:nvCxnSpPr>
        <p:spPr bwMode="auto">
          <a:xfrm flipV="1">
            <a:off x="8520114" y="5461001"/>
            <a:ext cx="71437" cy="168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8" name="AutoShape 472"/>
          <p:cNvCxnSpPr>
            <a:cxnSpLocks noChangeShapeType="1"/>
            <a:stCxn id="10296" idx="0"/>
            <a:endCxn id="10280" idx="5"/>
          </p:cNvCxnSpPr>
          <p:nvPr/>
        </p:nvCxnSpPr>
        <p:spPr bwMode="auto">
          <a:xfrm flipV="1">
            <a:off x="8923339" y="5432425"/>
            <a:ext cx="65087" cy="196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9" name="AutoShape 473"/>
          <p:cNvCxnSpPr>
            <a:cxnSpLocks noChangeShapeType="1"/>
            <a:stCxn id="10289" idx="0"/>
          </p:cNvCxnSpPr>
          <p:nvPr/>
        </p:nvCxnSpPr>
        <p:spPr bwMode="auto">
          <a:xfrm flipV="1">
            <a:off x="7502526" y="4670426"/>
            <a:ext cx="746125" cy="3968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300" name="AutoShape 474"/>
          <p:cNvCxnSpPr>
            <a:cxnSpLocks noChangeShapeType="1"/>
            <a:stCxn id="10279" idx="0"/>
            <a:endCxn id="10278" idx="3"/>
          </p:cNvCxnSpPr>
          <p:nvPr/>
        </p:nvCxnSpPr>
        <p:spPr bwMode="auto">
          <a:xfrm flipV="1">
            <a:off x="6691314" y="4613276"/>
            <a:ext cx="1163637" cy="454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301" name="Rectangle 475"/>
          <p:cNvSpPr>
            <a:spLocks noChangeAspect="1" noChangeArrowheads="1"/>
          </p:cNvSpPr>
          <p:nvPr/>
        </p:nvSpPr>
        <p:spPr bwMode="auto">
          <a:xfrm>
            <a:off x="9288464" y="5638801"/>
            <a:ext cx="1809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302" name="AutoShape 476"/>
          <p:cNvCxnSpPr>
            <a:cxnSpLocks noChangeShapeType="1"/>
            <a:stCxn id="10301" idx="0"/>
            <a:endCxn id="10310" idx="3"/>
          </p:cNvCxnSpPr>
          <p:nvPr/>
        </p:nvCxnSpPr>
        <p:spPr bwMode="auto">
          <a:xfrm flipV="1">
            <a:off x="9378951" y="5432425"/>
            <a:ext cx="93663" cy="196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303" name="Text Box 477"/>
          <p:cNvSpPr txBox="1">
            <a:spLocks noChangeArrowheads="1"/>
          </p:cNvSpPr>
          <p:nvPr/>
        </p:nvSpPr>
        <p:spPr bwMode="auto">
          <a:xfrm>
            <a:off x="8759825" y="4732339"/>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r>
              <a:rPr lang="en-US" altLang="lv-LV" i="1">
                <a:solidFill>
                  <a:schemeClr val="tx2"/>
                </a:solidFill>
                <a:latin typeface="Times New Roman" panose="02020603050405020304" pitchFamily="18" charset="0"/>
              </a:rPr>
              <a:t>'</a:t>
            </a:r>
          </a:p>
        </p:txBody>
      </p:sp>
      <p:sp>
        <p:nvSpPr>
          <p:cNvPr id="10304" name="Text Box 478"/>
          <p:cNvSpPr txBox="1">
            <a:spLocks noChangeArrowheads="1"/>
          </p:cNvSpPr>
          <p:nvPr/>
        </p:nvSpPr>
        <p:spPr bwMode="auto">
          <a:xfrm>
            <a:off x="7523164" y="3962401"/>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u</a:t>
            </a:r>
          </a:p>
        </p:txBody>
      </p:sp>
      <p:sp>
        <p:nvSpPr>
          <p:cNvPr id="10305" name="Text Box 479"/>
          <p:cNvSpPr txBox="1">
            <a:spLocks noChangeArrowheads="1"/>
          </p:cNvSpPr>
          <p:nvPr/>
        </p:nvSpPr>
        <p:spPr bwMode="auto">
          <a:xfrm>
            <a:off x="7920038" y="5688014"/>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1</a:t>
            </a:r>
          </a:p>
        </p:txBody>
      </p:sp>
      <p:sp>
        <p:nvSpPr>
          <p:cNvPr id="10306" name="Text Box 480"/>
          <p:cNvSpPr txBox="1">
            <a:spLocks noChangeArrowheads="1"/>
          </p:cNvSpPr>
          <p:nvPr/>
        </p:nvSpPr>
        <p:spPr bwMode="auto">
          <a:xfrm>
            <a:off x="8313738" y="5688014"/>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2</a:t>
            </a:r>
          </a:p>
        </p:txBody>
      </p:sp>
      <p:sp>
        <p:nvSpPr>
          <p:cNvPr id="10307" name="Text Box 481"/>
          <p:cNvSpPr txBox="1">
            <a:spLocks noChangeArrowheads="1"/>
          </p:cNvSpPr>
          <p:nvPr/>
        </p:nvSpPr>
        <p:spPr bwMode="auto">
          <a:xfrm>
            <a:off x="8705850" y="5688014"/>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3</a:t>
            </a:r>
          </a:p>
        </p:txBody>
      </p:sp>
      <p:sp>
        <p:nvSpPr>
          <p:cNvPr id="10308" name="Text Box 482"/>
          <p:cNvSpPr txBox="1">
            <a:spLocks noChangeArrowheads="1"/>
          </p:cNvSpPr>
          <p:nvPr/>
        </p:nvSpPr>
        <p:spPr bwMode="auto">
          <a:xfrm>
            <a:off x="9151938" y="5688014"/>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4</a:t>
            </a:r>
          </a:p>
        </p:txBody>
      </p:sp>
      <p:sp>
        <p:nvSpPr>
          <p:cNvPr id="10309" name="Text Box 483"/>
          <p:cNvSpPr txBox="1">
            <a:spLocks noChangeArrowheads="1"/>
          </p:cNvSpPr>
          <p:nvPr/>
        </p:nvSpPr>
        <p:spPr bwMode="auto">
          <a:xfrm>
            <a:off x="9772650" y="5688014"/>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5</a:t>
            </a:r>
          </a:p>
        </p:txBody>
      </p:sp>
      <p:sp>
        <p:nvSpPr>
          <p:cNvPr id="10310" name="Oval 486"/>
          <p:cNvSpPr>
            <a:spLocks noChangeAspect="1" noChangeArrowheads="1"/>
          </p:cNvSpPr>
          <p:nvPr/>
        </p:nvSpPr>
        <p:spPr bwMode="auto">
          <a:xfrm>
            <a:off x="9372601" y="5076825"/>
            <a:ext cx="684213" cy="3937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35</a:t>
            </a:r>
          </a:p>
        </p:txBody>
      </p:sp>
      <p:cxnSp>
        <p:nvCxnSpPr>
          <p:cNvPr id="10311" name="AutoShape 487"/>
          <p:cNvCxnSpPr>
            <a:cxnSpLocks noChangeAspect="1" noChangeShapeType="1"/>
            <a:endCxn id="10280" idx="0"/>
          </p:cNvCxnSpPr>
          <p:nvPr/>
        </p:nvCxnSpPr>
        <p:spPr bwMode="auto">
          <a:xfrm>
            <a:off x="8410576" y="4651375"/>
            <a:ext cx="200025" cy="406400"/>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sp>
        <p:nvSpPr>
          <p:cNvPr id="10312" name="Text Box 488"/>
          <p:cNvSpPr txBox="1">
            <a:spLocks noChangeArrowheads="1"/>
          </p:cNvSpPr>
          <p:nvPr/>
        </p:nvSpPr>
        <p:spPr bwMode="auto">
          <a:xfrm>
            <a:off x="9675813" y="4732339"/>
            <a:ext cx="48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r>
              <a:rPr lang="en-US" altLang="lv-LV" i="1">
                <a:solidFill>
                  <a:schemeClr val="tx2"/>
                </a:solidFill>
                <a:latin typeface="Times New Roman" panose="02020603050405020304" pitchFamily="18" charset="0"/>
              </a:rPr>
              <a:t>"</a:t>
            </a:r>
          </a:p>
        </p:txBody>
      </p:sp>
      <p:sp>
        <p:nvSpPr>
          <p:cNvPr id="10313" name="AutoShape 489"/>
          <p:cNvSpPr>
            <a:spLocks noChangeArrowheads="1"/>
          </p:cNvSpPr>
          <p:nvPr/>
        </p:nvSpPr>
        <p:spPr bwMode="auto">
          <a:xfrm>
            <a:off x="5638801" y="44958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4194119890"/>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Analysis of Insertion</a:t>
            </a:r>
          </a:p>
        </p:txBody>
      </p:sp>
      <p:sp>
        <p:nvSpPr>
          <p:cNvPr id="11269" name="Rectangle 3" descr="Rectangle: Click to edit Master text styles&#10;Second level&#10;Third level&#10;Fourth level&#10;Fifth level"/>
          <p:cNvSpPr>
            <a:spLocks noGrp="1" noChangeArrowheads="1"/>
          </p:cNvSpPr>
          <p:nvPr>
            <p:ph sz="half" idx="1"/>
          </p:nvPr>
        </p:nvSpPr>
        <p:spPr>
          <a:ln>
            <a:solidFill>
              <a:schemeClr val="tx1"/>
            </a:solidFill>
            <a:miter lim="800000"/>
            <a:headEnd/>
            <a:tailEnd/>
          </a:ln>
        </p:spPr>
        <p:txBody>
          <a:bodyPr/>
          <a:lstStyle/>
          <a:p>
            <a:pPr eaLnBrk="1" hangingPunct="1">
              <a:buFont typeface="Wingdings" panose="05000000000000000000" pitchFamily="2" charset="2"/>
              <a:buNone/>
            </a:pPr>
            <a:r>
              <a:rPr lang="en-US" altLang="lv-LV" sz="2400" b="1">
                <a:solidFill>
                  <a:srgbClr val="000000"/>
                </a:solidFill>
                <a:latin typeface="Times New Roman" panose="02020603050405020304" pitchFamily="18" charset="0"/>
              </a:rPr>
              <a:t>Algorithm</a:t>
            </a:r>
            <a:r>
              <a:rPr lang="en-US" altLang="lv-LV" sz="2400">
                <a:solidFill>
                  <a:schemeClr val="tx2"/>
                </a:solidFill>
                <a:latin typeface="Times New Roman" panose="02020603050405020304" pitchFamily="18" charset="0"/>
              </a:rPr>
              <a:t> </a:t>
            </a:r>
            <a:r>
              <a:rPr lang="en-US" altLang="lv-LV" sz="2400" b="1" i="1">
                <a:solidFill>
                  <a:schemeClr val="tx2"/>
                </a:solidFill>
                <a:latin typeface="Times New Roman" panose="02020603050405020304" pitchFamily="18" charset="0"/>
              </a:rPr>
              <a:t>put</a:t>
            </a:r>
            <a:r>
              <a:rPr lang="en-US" altLang="lv-LV" sz="2400">
                <a:solidFill>
                  <a:schemeClr val="tx2"/>
                </a:solidFill>
                <a:latin typeface="Times New Roman" panose="02020603050405020304" pitchFamily="18" charset="0"/>
              </a:rPr>
              <a:t>(</a:t>
            </a:r>
            <a:r>
              <a:rPr lang="en-US" altLang="lv-LV" sz="2400" b="1" i="1">
                <a:solidFill>
                  <a:schemeClr val="tx2"/>
                </a:solidFill>
                <a:latin typeface="Times New Roman" panose="02020603050405020304" pitchFamily="18" charset="0"/>
              </a:rPr>
              <a:t>k</a:t>
            </a:r>
            <a:r>
              <a:rPr lang="en-US" altLang="lv-LV" sz="2400">
                <a:solidFill>
                  <a:schemeClr val="tx2"/>
                </a:solidFill>
                <a:latin typeface="Times New Roman" panose="02020603050405020304" pitchFamily="18" charset="0"/>
              </a:rPr>
              <a:t>, </a:t>
            </a:r>
            <a:r>
              <a:rPr lang="en-US" altLang="lv-LV" sz="2400" b="1" i="1">
                <a:solidFill>
                  <a:schemeClr val="tx2"/>
                </a:solidFill>
                <a:latin typeface="Times New Roman" panose="02020603050405020304" pitchFamily="18" charset="0"/>
              </a:rPr>
              <a:t>o</a:t>
            </a:r>
            <a:r>
              <a:rPr lang="en-US" altLang="lv-LV" sz="2400">
                <a:solidFill>
                  <a:schemeClr val="tx2"/>
                </a:solidFill>
                <a:latin typeface="Times New Roman" panose="02020603050405020304" pitchFamily="18" charset="0"/>
              </a:rPr>
              <a:t>)</a:t>
            </a:r>
          </a:p>
          <a:p>
            <a:pPr eaLnBrk="1" hangingPunct="1">
              <a:buFont typeface="Wingdings" panose="05000000000000000000" pitchFamily="2" charset="2"/>
              <a:buNone/>
            </a:pPr>
            <a:r>
              <a:rPr lang="en-US" altLang="lv-LV" sz="2400">
                <a:latin typeface="Times New Roman" panose="02020603050405020304" pitchFamily="18" charset="0"/>
              </a:rPr>
              <a:t>1.	We search for key </a:t>
            </a:r>
            <a:r>
              <a:rPr lang="en-US" altLang="lv-LV" sz="2400" b="1" i="1">
                <a:latin typeface="Times New Roman" panose="02020603050405020304" pitchFamily="18" charset="0"/>
              </a:rPr>
              <a:t>k</a:t>
            </a:r>
            <a:r>
              <a:rPr lang="en-US" altLang="lv-LV" sz="2400">
                <a:latin typeface="Times New Roman" panose="02020603050405020304" pitchFamily="18" charset="0"/>
              </a:rPr>
              <a:t> to locate the insertion node </a:t>
            </a:r>
            <a:r>
              <a:rPr lang="en-US" altLang="lv-LV" sz="2400" b="1" i="1">
                <a:latin typeface="Times New Roman" panose="02020603050405020304" pitchFamily="18" charset="0"/>
              </a:rPr>
              <a:t>v</a:t>
            </a:r>
            <a:endParaRPr lang="en-US" altLang="lv-LV" sz="2400">
              <a:latin typeface="Times New Roman" panose="02020603050405020304" pitchFamily="18" charset="0"/>
            </a:endParaRPr>
          </a:p>
          <a:p>
            <a:pPr eaLnBrk="1" hangingPunct="1">
              <a:buFont typeface="Wingdings" panose="05000000000000000000" pitchFamily="2" charset="2"/>
              <a:buNone/>
            </a:pPr>
            <a:r>
              <a:rPr lang="en-US" altLang="lv-LV" sz="2400">
                <a:latin typeface="Times New Roman" panose="02020603050405020304" pitchFamily="18" charset="0"/>
              </a:rPr>
              <a:t>2.	We add the new entry (</a:t>
            </a:r>
            <a:r>
              <a:rPr lang="en-US" altLang="lv-LV" sz="2400" b="1" i="1">
                <a:latin typeface="Times New Roman" panose="02020603050405020304" pitchFamily="18" charset="0"/>
              </a:rPr>
              <a:t>k</a:t>
            </a:r>
            <a:r>
              <a:rPr lang="en-US" altLang="lv-LV" sz="2400">
                <a:latin typeface="Times New Roman" panose="02020603050405020304" pitchFamily="18" charset="0"/>
              </a:rPr>
              <a:t>, </a:t>
            </a:r>
            <a:r>
              <a:rPr lang="en-US" altLang="lv-LV" sz="2400" b="1" i="1">
                <a:latin typeface="Times New Roman" panose="02020603050405020304" pitchFamily="18" charset="0"/>
              </a:rPr>
              <a:t>o</a:t>
            </a:r>
            <a:r>
              <a:rPr lang="en-US" altLang="lv-LV" sz="2400">
                <a:latin typeface="Times New Roman" panose="02020603050405020304" pitchFamily="18" charset="0"/>
              </a:rPr>
              <a:t>) at node </a:t>
            </a:r>
            <a:r>
              <a:rPr lang="en-US" altLang="lv-LV" sz="2400" b="1" i="1">
                <a:latin typeface="Times New Roman" panose="02020603050405020304" pitchFamily="18" charset="0"/>
              </a:rPr>
              <a:t>v</a:t>
            </a:r>
          </a:p>
          <a:p>
            <a:pPr eaLnBrk="1" hangingPunct="1">
              <a:buFont typeface="Wingdings" panose="05000000000000000000" pitchFamily="2" charset="2"/>
              <a:buNone/>
            </a:pPr>
            <a:r>
              <a:rPr lang="en-US" altLang="lv-LV" sz="2400">
                <a:latin typeface="Times New Roman" panose="02020603050405020304" pitchFamily="18" charset="0"/>
              </a:rPr>
              <a:t>3. </a:t>
            </a:r>
            <a:r>
              <a:rPr lang="en-US" altLang="lv-LV" sz="2400" b="1">
                <a:solidFill>
                  <a:srgbClr val="000000"/>
                </a:solidFill>
                <a:latin typeface="Times New Roman" panose="02020603050405020304" pitchFamily="18" charset="0"/>
              </a:rPr>
              <a:t>while</a:t>
            </a:r>
            <a:r>
              <a:rPr lang="en-US" altLang="lv-LV" sz="2400">
                <a:latin typeface="Times New Roman" panose="02020603050405020304" pitchFamily="18" charset="0"/>
              </a:rPr>
              <a:t> </a:t>
            </a:r>
            <a:r>
              <a:rPr lang="en-US" altLang="lv-LV" sz="2400" b="1" i="1">
                <a:latin typeface="Times New Roman" panose="02020603050405020304" pitchFamily="18" charset="0"/>
              </a:rPr>
              <a:t>overflow</a:t>
            </a:r>
            <a:r>
              <a:rPr lang="en-US" altLang="lv-LV" sz="2400">
                <a:latin typeface="Times New Roman" panose="02020603050405020304" pitchFamily="18" charset="0"/>
              </a:rPr>
              <a:t>(</a:t>
            </a:r>
            <a:r>
              <a:rPr lang="en-US" altLang="lv-LV" sz="2400" b="1" i="1">
                <a:latin typeface="Times New Roman" panose="02020603050405020304" pitchFamily="18" charset="0"/>
              </a:rPr>
              <a:t>v</a:t>
            </a:r>
            <a:r>
              <a:rPr lang="en-US" altLang="lv-LV" sz="2400">
                <a:latin typeface="Times New Roman" panose="02020603050405020304" pitchFamily="18" charset="0"/>
              </a:rPr>
              <a:t>)</a:t>
            </a:r>
          </a:p>
          <a:p>
            <a:pPr lvl="1" eaLnBrk="1" hangingPunct="1">
              <a:buFont typeface="Wingdings" panose="05000000000000000000" pitchFamily="2" charset="2"/>
              <a:buNone/>
            </a:pPr>
            <a:r>
              <a:rPr lang="en-US" altLang="lv-LV" b="1" smtClean="0">
                <a:solidFill>
                  <a:srgbClr val="000000"/>
                </a:solidFill>
                <a:latin typeface="Times New Roman" panose="02020603050405020304" pitchFamily="18" charset="0"/>
              </a:rPr>
              <a:t>if </a:t>
            </a:r>
            <a:r>
              <a:rPr lang="en-US" altLang="lv-LV" b="1" i="1" smtClean="0">
                <a:latin typeface="Times New Roman" panose="02020603050405020304" pitchFamily="18" charset="0"/>
              </a:rPr>
              <a:t>isRoot</a:t>
            </a:r>
            <a:r>
              <a:rPr lang="en-US" altLang="lv-LV" smtClean="0">
                <a:latin typeface="Times New Roman" panose="02020603050405020304" pitchFamily="18" charset="0"/>
              </a:rPr>
              <a:t>(</a:t>
            </a:r>
            <a:r>
              <a:rPr lang="en-US" altLang="lv-LV" b="1" i="1" smtClean="0">
                <a:latin typeface="Times New Roman" panose="02020603050405020304" pitchFamily="18" charset="0"/>
              </a:rPr>
              <a:t>v</a:t>
            </a:r>
            <a:r>
              <a:rPr lang="en-US" altLang="lv-LV" smtClean="0">
                <a:latin typeface="Times New Roman" panose="02020603050405020304" pitchFamily="18" charset="0"/>
              </a:rPr>
              <a:t>)</a:t>
            </a:r>
          </a:p>
          <a:p>
            <a:pPr lvl="1" eaLnBrk="1" hangingPunct="1">
              <a:buFont typeface="Wingdings" panose="05000000000000000000" pitchFamily="2" charset="2"/>
              <a:buNone/>
            </a:pPr>
            <a:r>
              <a:rPr lang="en-US" altLang="lv-LV" smtClean="0">
                <a:latin typeface="Times New Roman" panose="02020603050405020304" pitchFamily="18" charset="0"/>
              </a:rPr>
              <a:t>	 create a new empty root above </a:t>
            </a:r>
            <a:r>
              <a:rPr lang="en-US" altLang="lv-LV" b="1" i="1" smtClean="0">
                <a:latin typeface="Times New Roman" panose="02020603050405020304" pitchFamily="18" charset="0"/>
              </a:rPr>
              <a:t>v</a:t>
            </a:r>
            <a:endParaRPr lang="en-US" altLang="lv-LV" smtClean="0">
              <a:latin typeface="Times New Roman" panose="02020603050405020304" pitchFamily="18" charset="0"/>
            </a:endParaRPr>
          </a:p>
          <a:p>
            <a:pPr lvl="1" eaLnBrk="1" hangingPunct="1">
              <a:buFont typeface="Wingdings" panose="05000000000000000000" pitchFamily="2" charset="2"/>
              <a:buNone/>
            </a:pPr>
            <a:r>
              <a:rPr lang="en-US" altLang="lv-LV" b="1" i="1" smtClean="0">
                <a:latin typeface="Times New Roman" panose="02020603050405020304" pitchFamily="18" charset="0"/>
              </a:rPr>
              <a:t>v </a:t>
            </a:r>
            <a:r>
              <a:rPr lang="en-US" altLang="lv-LV" smtClean="0">
                <a:latin typeface="Times New Roman" panose="02020603050405020304" pitchFamily="18" charset="0"/>
                <a:sym typeface="Symbol" panose="05050102010706020507" pitchFamily="18" charset="2"/>
              </a:rPr>
              <a:t></a:t>
            </a:r>
            <a:r>
              <a:rPr lang="en-US" altLang="lv-LV" b="1" i="1" smtClean="0">
                <a:latin typeface="Times New Roman" panose="02020603050405020304" pitchFamily="18" charset="0"/>
              </a:rPr>
              <a:t> split</a:t>
            </a:r>
            <a:r>
              <a:rPr lang="en-US" altLang="lv-LV" smtClean="0">
                <a:latin typeface="Times New Roman" panose="02020603050405020304" pitchFamily="18" charset="0"/>
              </a:rPr>
              <a:t>(</a:t>
            </a:r>
            <a:r>
              <a:rPr lang="en-US" altLang="lv-LV" b="1" i="1" smtClean="0">
                <a:latin typeface="Times New Roman" panose="02020603050405020304" pitchFamily="18" charset="0"/>
              </a:rPr>
              <a:t>v</a:t>
            </a:r>
            <a:r>
              <a:rPr lang="en-US" altLang="lv-LV" smtClean="0">
                <a:latin typeface="Times New Roman" panose="02020603050405020304" pitchFamily="18" charset="0"/>
              </a:rPr>
              <a:t>)</a:t>
            </a:r>
          </a:p>
        </p:txBody>
      </p:sp>
      <p:sp>
        <p:nvSpPr>
          <p:cNvPr id="2" name="Content Placeholder 1"/>
          <p:cNvSpPr>
            <a:spLocks noGrp="1"/>
          </p:cNvSpPr>
          <p:nvPr>
            <p:ph sz="half" idx="2"/>
          </p:nvPr>
        </p:nvSpPr>
        <p:spPr/>
        <p:txBody>
          <a:bodyPr/>
          <a:lstStyle/>
          <a:p>
            <a:pPr eaLnBrk="1" hangingPunct="1"/>
            <a:r>
              <a:rPr lang="en-US" altLang="lv-LV" sz="2000" dirty="0"/>
              <a:t>Let </a:t>
            </a:r>
            <a:r>
              <a:rPr lang="en-US" altLang="lv-LV" sz="2000" b="1" i="1" dirty="0">
                <a:latin typeface="Times New Roman" panose="02020603050405020304" pitchFamily="18" charset="0"/>
              </a:rPr>
              <a:t>T</a:t>
            </a:r>
            <a:r>
              <a:rPr lang="en-US" altLang="lv-LV" sz="2000" dirty="0"/>
              <a:t> be a (2,4) tree with </a:t>
            </a:r>
            <a:r>
              <a:rPr lang="en-US" altLang="lv-LV" sz="2000" b="1" i="1" dirty="0">
                <a:latin typeface="Times New Roman" panose="02020603050405020304" pitchFamily="18" charset="0"/>
              </a:rPr>
              <a:t>n</a:t>
            </a:r>
            <a:r>
              <a:rPr lang="en-US" altLang="lv-LV" sz="2000" dirty="0"/>
              <a:t> items</a:t>
            </a:r>
          </a:p>
          <a:p>
            <a:pPr lvl="1" eaLnBrk="1" hangingPunct="1"/>
            <a:r>
              <a:rPr lang="en-US" altLang="lv-LV" sz="1800" dirty="0"/>
              <a:t>Tree </a:t>
            </a:r>
            <a:r>
              <a:rPr lang="en-US" altLang="lv-LV" sz="1800" b="1" i="1" dirty="0">
                <a:latin typeface="Times New Roman" panose="02020603050405020304" pitchFamily="18" charset="0"/>
              </a:rPr>
              <a:t>T</a:t>
            </a:r>
            <a:r>
              <a:rPr lang="en-US" altLang="lv-LV" sz="1800" dirty="0"/>
              <a:t> has</a:t>
            </a:r>
            <a:r>
              <a:rPr lang="en-US" altLang="lv-LV" sz="1800" b="1" i="1" dirty="0">
                <a:latin typeface="Times New Roman" panose="02020603050405020304" pitchFamily="18" charset="0"/>
              </a:rPr>
              <a:t> 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a:t>
            </a:r>
            <a:r>
              <a:rPr lang="en-US" altLang="lv-LV" sz="1800" dirty="0"/>
              <a:t>height</a:t>
            </a:r>
            <a:r>
              <a:rPr lang="en-US" altLang="lv-LV" sz="1800" b="1" i="1" dirty="0">
                <a:latin typeface="Times New Roman" panose="02020603050405020304" pitchFamily="18" charset="0"/>
              </a:rPr>
              <a:t> </a:t>
            </a:r>
            <a:endParaRPr lang="en-US" altLang="lv-LV" sz="1800" dirty="0"/>
          </a:p>
          <a:p>
            <a:pPr lvl="1" eaLnBrk="1" hangingPunct="1"/>
            <a:r>
              <a:rPr lang="en-US" altLang="lv-LV" sz="1800" dirty="0"/>
              <a:t>Step 1 takes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a:t>
            </a:r>
            <a:r>
              <a:rPr lang="en-US" altLang="lv-LV" sz="1800" dirty="0"/>
              <a:t> time because we visit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a:t>
            </a:r>
            <a:r>
              <a:rPr lang="en-US" altLang="lv-LV" sz="1800" dirty="0"/>
              <a:t> nodes</a:t>
            </a:r>
          </a:p>
          <a:p>
            <a:pPr lvl="1" eaLnBrk="1" hangingPunct="1"/>
            <a:r>
              <a:rPr lang="en-US" altLang="lv-LV" sz="1800" dirty="0"/>
              <a:t>Step 2 takes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(1)</a:t>
            </a:r>
            <a:r>
              <a:rPr lang="en-US" altLang="lv-LV" sz="1800" dirty="0"/>
              <a:t> time</a:t>
            </a:r>
          </a:p>
          <a:p>
            <a:pPr lvl="1" eaLnBrk="1" hangingPunct="1"/>
            <a:r>
              <a:rPr lang="en-US" altLang="lv-LV" sz="1800" dirty="0"/>
              <a:t>Step 3 takes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a:t>
            </a:r>
            <a:r>
              <a:rPr lang="en-US" altLang="lv-LV" sz="1800" dirty="0"/>
              <a:t> time because each split takes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(1)</a:t>
            </a:r>
            <a:r>
              <a:rPr lang="en-US" altLang="lv-LV" sz="1800" dirty="0"/>
              <a:t> time and we perform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a:t>
            </a:r>
            <a:r>
              <a:rPr lang="en-US" altLang="lv-LV" sz="1800" dirty="0"/>
              <a:t>splits</a:t>
            </a:r>
          </a:p>
          <a:p>
            <a:pPr eaLnBrk="1" hangingPunct="1"/>
            <a:r>
              <a:rPr lang="en-US" altLang="lv-LV" sz="2000" dirty="0"/>
              <a:t>Thus, an insertion in a (2,4) tree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a:t>
            </a:r>
          </a:p>
          <a:p>
            <a:endParaRPr lang="lv-LV" dirty="0"/>
          </a:p>
        </p:txBody>
      </p:sp>
    </p:spTree>
    <p:extLst>
      <p:ext uri="{BB962C8B-B14F-4D97-AF65-F5344CB8AC3E}">
        <p14:creationId xmlns:p14="http://schemas.microsoft.com/office/powerpoint/2010/main" val="207658356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Deletion</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1800"/>
              <a:t>We reduce deletion of an entry to the case where the item is at the node with leaf children</a:t>
            </a:r>
          </a:p>
          <a:p>
            <a:pPr eaLnBrk="1" hangingPunct="1"/>
            <a:r>
              <a:rPr lang="en-US" altLang="lv-LV" sz="1800"/>
              <a:t>Otherwise, we replace the entry with its inorder successor (or, equivalently, with its inorder predecessor) and delete the latter entry</a:t>
            </a:r>
          </a:p>
          <a:p>
            <a:pPr eaLnBrk="1" hangingPunct="1"/>
            <a:r>
              <a:rPr lang="en-US" altLang="lv-LV" sz="1800"/>
              <a:t>Example: to delete key 24, we replace it with 27 (inorder successor)</a:t>
            </a:r>
          </a:p>
        </p:txBody>
      </p:sp>
      <p:grpSp>
        <p:nvGrpSpPr>
          <p:cNvPr id="12294" name="Group 68"/>
          <p:cNvGrpSpPr>
            <a:grpSpLocks/>
          </p:cNvGrpSpPr>
          <p:nvPr/>
        </p:nvGrpSpPr>
        <p:grpSpPr bwMode="auto">
          <a:xfrm>
            <a:off x="3367088" y="3352801"/>
            <a:ext cx="5943600" cy="1173163"/>
            <a:chOff x="1200" y="2112"/>
            <a:chExt cx="3744" cy="739"/>
          </a:xfrm>
        </p:grpSpPr>
        <p:sp>
          <p:nvSpPr>
            <p:cNvPr id="12325" name="Oval 4"/>
            <p:cNvSpPr>
              <a:spLocks noChangeAspect="1" noChangeArrowheads="1"/>
            </p:cNvSpPr>
            <p:nvPr/>
          </p:nvSpPr>
          <p:spPr bwMode="auto">
            <a:xfrm>
              <a:off x="3875" y="2433"/>
              <a:ext cx="1069" cy="18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27   32   35</a:t>
              </a:r>
            </a:p>
          </p:txBody>
        </p:sp>
        <p:cxnSp>
          <p:nvCxnSpPr>
            <p:cNvPr id="12326" name="AutoShape 5"/>
            <p:cNvCxnSpPr>
              <a:cxnSpLocks noChangeAspect="1" noChangeShapeType="1"/>
              <a:stCxn id="12355" idx="0"/>
              <a:endCxn id="12325" idx="5"/>
            </p:cNvCxnSpPr>
            <p:nvPr/>
          </p:nvCxnSpPr>
          <p:spPr bwMode="auto">
            <a:xfrm flipH="1" flipV="1">
              <a:off x="4787" y="2593"/>
              <a:ext cx="61" cy="15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27" name="Oval 6"/>
            <p:cNvSpPr>
              <a:spLocks noChangeAspect="1" noChangeArrowheads="1"/>
            </p:cNvSpPr>
            <p:nvPr/>
          </p:nvSpPr>
          <p:spPr bwMode="auto">
            <a:xfrm>
              <a:off x="2383" y="2112"/>
              <a:ext cx="1147" cy="179"/>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10   15   </a:t>
              </a:r>
              <a:r>
                <a:rPr lang="en-US" altLang="lv-LV" sz="1600">
                  <a:solidFill>
                    <a:schemeClr val="tx2"/>
                  </a:solidFill>
                </a:rPr>
                <a:t>24</a:t>
              </a:r>
            </a:p>
          </p:txBody>
        </p:sp>
        <p:sp>
          <p:nvSpPr>
            <p:cNvPr id="12328" name="Oval 7"/>
            <p:cNvSpPr>
              <a:spLocks noChangeAspect="1" noChangeArrowheads="1"/>
            </p:cNvSpPr>
            <p:nvPr/>
          </p:nvSpPr>
          <p:spPr bwMode="auto">
            <a:xfrm>
              <a:off x="1259" y="2433"/>
              <a:ext cx="753" cy="18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2   8</a:t>
              </a:r>
            </a:p>
          </p:txBody>
        </p:sp>
        <p:sp>
          <p:nvSpPr>
            <p:cNvPr id="12329" name="Oval 8"/>
            <p:cNvSpPr>
              <a:spLocks noChangeAspect="1" noChangeArrowheads="1"/>
            </p:cNvSpPr>
            <p:nvPr/>
          </p:nvSpPr>
          <p:spPr bwMode="auto">
            <a:xfrm>
              <a:off x="2370" y="2433"/>
              <a:ext cx="502" cy="18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12</a:t>
              </a:r>
            </a:p>
          </p:txBody>
        </p:sp>
        <p:sp>
          <p:nvSpPr>
            <p:cNvPr id="12330" name="Rectangle 9"/>
            <p:cNvSpPr>
              <a:spLocks noChangeAspect="1" noChangeArrowheads="1"/>
            </p:cNvSpPr>
            <p:nvPr/>
          </p:nvSpPr>
          <p:spPr bwMode="auto">
            <a:xfrm>
              <a:off x="3852"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1" name="Rectangle 10"/>
            <p:cNvSpPr>
              <a:spLocks noChangeAspect="1" noChangeArrowheads="1"/>
            </p:cNvSpPr>
            <p:nvPr/>
          </p:nvSpPr>
          <p:spPr bwMode="auto">
            <a:xfrm>
              <a:off x="2370"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2" name="Rectangle 11"/>
            <p:cNvSpPr>
              <a:spLocks noChangeAspect="1" noChangeArrowheads="1"/>
            </p:cNvSpPr>
            <p:nvPr/>
          </p:nvSpPr>
          <p:spPr bwMode="auto">
            <a:xfrm>
              <a:off x="2728"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3" name="Rectangle 12"/>
            <p:cNvSpPr>
              <a:spLocks noChangeAspect="1" noChangeArrowheads="1"/>
            </p:cNvSpPr>
            <p:nvPr/>
          </p:nvSpPr>
          <p:spPr bwMode="auto">
            <a:xfrm>
              <a:off x="1200"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4" name="Rectangle 13"/>
            <p:cNvSpPr>
              <a:spLocks noChangeAspect="1" noChangeArrowheads="1"/>
            </p:cNvSpPr>
            <p:nvPr/>
          </p:nvSpPr>
          <p:spPr bwMode="auto">
            <a:xfrm>
              <a:off x="1586"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5" name="Rectangle 14"/>
            <p:cNvSpPr>
              <a:spLocks noChangeAspect="1" noChangeArrowheads="1"/>
            </p:cNvSpPr>
            <p:nvPr/>
          </p:nvSpPr>
          <p:spPr bwMode="auto">
            <a:xfrm>
              <a:off x="1976"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36" name="AutoShape 15"/>
            <p:cNvCxnSpPr>
              <a:cxnSpLocks noChangeAspect="1" noChangeShapeType="1"/>
              <a:stCxn id="12327" idx="3"/>
              <a:endCxn id="12328" idx="0"/>
            </p:cNvCxnSpPr>
            <p:nvPr/>
          </p:nvCxnSpPr>
          <p:spPr bwMode="auto">
            <a:xfrm flipH="1">
              <a:off x="1636" y="2271"/>
              <a:ext cx="915" cy="1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7" name="AutoShape 16"/>
            <p:cNvCxnSpPr>
              <a:cxnSpLocks noChangeAspect="1" noChangeShapeType="1"/>
              <a:stCxn id="12327" idx="5"/>
              <a:endCxn id="12325" idx="0"/>
            </p:cNvCxnSpPr>
            <p:nvPr/>
          </p:nvCxnSpPr>
          <p:spPr bwMode="auto">
            <a:xfrm>
              <a:off x="3362" y="2271"/>
              <a:ext cx="1048" cy="1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8" name="AutoShape 17"/>
            <p:cNvCxnSpPr>
              <a:cxnSpLocks noChangeAspect="1" noChangeShapeType="1"/>
              <a:stCxn id="12328" idx="3"/>
              <a:endCxn id="12333" idx="0"/>
            </p:cNvCxnSpPr>
            <p:nvPr/>
          </p:nvCxnSpPr>
          <p:spPr bwMode="auto">
            <a:xfrm flipH="1">
              <a:off x="1248" y="2591"/>
              <a:ext cx="121" cy="1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9" name="AutoShape 18"/>
            <p:cNvCxnSpPr>
              <a:cxnSpLocks noChangeAspect="1" noChangeShapeType="1"/>
              <a:stCxn id="12328" idx="5"/>
              <a:endCxn id="12335" idx="0"/>
            </p:cNvCxnSpPr>
            <p:nvPr/>
          </p:nvCxnSpPr>
          <p:spPr bwMode="auto">
            <a:xfrm>
              <a:off x="1901" y="2591"/>
              <a:ext cx="123" cy="1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40" name="Rectangle 19"/>
            <p:cNvSpPr>
              <a:spLocks noChangeAspect="1" noChangeArrowheads="1"/>
            </p:cNvSpPr>
            <p:nvPr/>
          </p:nvSpPr>
          <p:spPr bwMode="auto">
            <a:xfrm>
              <a:off x="4229" y="2756"/>
              <a:ext cx="94"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41" name="AutoShape 20"/>
            <p:cNvCxnSpPr>
              <a:cxnSpLocks noChangeAspect="1" noChangeShapeType="1"/>
              <a:stCxn id="12330" idx="0"/>
              <a:endCxn id="12325" idx="3"/>
            </p:cNvCxnSpPr>
            <p:nvPr/>
          </p:nvCxnSpPr>
          <p:spPr bwMode="auto">
            <a:xfrm flipV="1">
              <a:off x="3900" y="2593"/>
              <a:ext cx="132" cy="15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42" name="AutoShape 21"/>
            <p:cNvCxnSpPr>
              <a:cxnSpLocks noChangeAspect="1" noChangeShapeType="1"/>
              <a:stCxn id="12334" idx="0"/>
              <a:endCxn id="12328" idx="4"/>
            </p:cNvCxnSpPr>
            <p:nvPr/>
          </p:nvCxnSpPr>
          <p:spPr bwMode="auto">
            <a:xfrm flipV="1">
              <a:off x="1634" y="2617"/>
              <a:ext cx="1" cy="1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43" name="Oval 22"/>
            <p:cNvSpPr>
              <a:spLocks noChangeAspect="1" noChangeArrowheads="1"/>
            </p:cNvSpPr>
            <p:nvPr/>
          </p:nvSpPr>
          <p:spPr bwMode="auto">
            <a:xfrm>
              <a:off x="3051" y="2433"/>
              <a:ext cx="502" cy="18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18</a:t>
              </a:r>
            </a:p>
          </p:txBody>
        </p:sp>
        <p:sp>
          <p:nvSpPr>
            <p:cNvPr id="12344" name="Rectangle 23"/>
            <p:cNvSpPr>
              <a:spLocks noChangeAspect="1" noChangeArrowheads="1"/>
            </p:cNvSpPr>
            <p:nvPr/>
          </p:nvSpPr>
          <p:spPr bwMode="auto">
            <a:xfrm>
              <a:off x="3051"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45" name="Rectangle 24"/>
            <p:cNvSpPr>
              <a:spLocks noChangeAspect="1" noChangeArrowheads="1"/>
            </p:cNvSpPr>
            <p:nvPr/>
          </p:nvSpPr>
          <p:spPr bwMode="auto">
            <a:xfrm>
              <a:off x="3445"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46" name="AutoShape 25"/>
            <p:cNvCxnSpPr>
              <a:cxnSpLocks noChangeAspect="1" noChangeShapeType="1"/>
              <a:stCxn id="12331" idx="0"/>
            </p:cNvCxnSpPr>
            <p:nvPr/>
          </p:nvCxnSpPr>
          <p:spPr bwMode="auto">
            <a:xfrm flipV="1">
              <a:off x="2418" y="2607"/>
              <a:ext cx="120" cy="14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47" name="AutoShape 26"/>
            <p:cNvCxnSpPr>
              <a:cxnSpLocks noChangeAspect="1" noChangeShapeType="1"/>
              <a:stCxn id="12344" idx="0"/>
            </p:cNvCxnSpPr>
            <p:nvPr/>
          </p:nvCxnSpPr>
          <p:spPr bwMode="auto">
            <a:xfrm flipV="1">
              <a:off x="3099" y="2611"/>
              <a:ext cx="126" cy="13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48" name="AutoShape 27"/>
            <p:cNvCxnSpPr>
              <a:cxnSpLocks noChangeAspect="1" noChangeShapeType="1"/>
              <a:stCxn id="12345" idx="0"/>
            </p:cNvCxnSpPr>
            <p:nvPr/>
          </p:nvCxnSpPr>
          <p:spPr bwMode="auto">
            <a:xfrm flipH="1" flipV="1">
              <a:off x="3398" y="2602"/>
              <a:ext cx="95" cy="14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49" name="AutoShape 28"/>
            <p:cNvCxnSpPr>
              <a:cxnSpLocks noChangeAspect="1" noChangeShapeType="1"/>
              <a:stCxn id="12332" idx="0"/>
            </p:cNvCxnSpPr>
            <p:nvPr/>
          </p:nvCxnSpPr>
          <p:spPr bwMode="auto">
            <a:xfrm flipH="1" flipV="1">
              <a:off x="2691" y="2611"/>
              <a:ext cx="85" cy="13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50" name="Rectangle 29"/>
            <p:cNvSpPr>
              <a:spLocks noChangeAspect="1" noChangeArrowheads="1"/>
            </p:cNvSpPr>
            <p:nvPr/>
          </p:nvSpPr>
          <p:spPr bwMode="auto">
            <a:xfrm>
              <a:off x="4560" y="2756"/>
              <a:ext cx="94"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51" name="AutoShape 30"/>
            <p:cNvCxnSpPr>
              <a:cxnSpLocks noChangeShapeType="1"/>
              <a:stCxn id="12340" idx="0"/>
            </p:cNvCxnSpPr>
            <p:nvPr/>
          </p:nvCxnSpPr>
          <p:spPr bwMode="auto">
            <a:xfrm flipV="1">
              <a:off x="4276" y="2615"/>
              <a:ext cx="34" cy="1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52" name="AutoShape 31"/>
            <p:cNvCxnSpPr>
              <a:cxnSpLocks noChangeShapeType="1"/>
              <a:stCxn id="12350" idx="0"/>
            </p:cNvCxnSpPr>
            <p:nvPr/>
          </p:nvCxnSpPr>
          <p:spPr bwMode="auto">
            <a:xfrm flipH="1" flipV="1">
              <a:off x="4522" y="2611"/>
              <a:ext cx="85" cy="13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53" name="AutoShape 32"/>
            <p:cNvCxnSpPr>
              <a:cxnSpLocks noChangeShapeType="1"/>
              <a:stCxn id="12343" idx="0"/>
            </p:cNvCxnSpPr>
            <p:nvPr/>
          </p:nvCxnSpPr>
          <p:spPr bwMode="auto">
            <a:xfrm flipH="1" flipV="1">
              <a:off x="3082" y="2291"/>
              <a:ext cx="220" cy="1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54" name="AutoShape 33"/>
            <p:cNvCxnSpPr>
              <a:cxnSpLocks noChangeShapeType="1"/>
              <a:stCxn id="12329" idx="0"/>
            </p:cNvCxnSpPr>
            <p:nvPr/>
          </p:nvCxnSpPr>
          <p:spPr bwMode="auto">
            <a:xfrm flipV="1">
              <a:off x="2621" y="2287"/>
              <a:ext cx="197" cy="14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55" name="Rectangle 34"/>
            <p:cNvSpPr>
              <a:spLocks noChangeAspect="1" noChangeArrowheads="1"/>
            </p:cNvSpPr>
            <p:nvPr/>
          </p:nvSpPr>
          <p:spPr bwMode="auto">
            <a:xfrm>
              <a:off x="4800"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grpSp>
      <p:sp>
        <p:nvSpPr>
          <p:cNvPr id="12295" name="Oval 36"/>
          <p:cNvSpPr>
            <a:spLocks noChangeAspect="1" noChangeArrowheads="1"/>
          </p:cNvSpPr>
          <p:nvPr/>
        </p:nvSpPr>
        <p:spPr bwMode="auto">
          <a:xfrm>
            <a:off x="7612064" y="5584825"/>
            <a:ext cx="1303337"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32   35</a:t>
            </a:r>
          </a:p>
        </p:txBody>
      </p:sp>
      <p:cxnSp>
        <p:nvCxnSpPr>
          <p:cNvPr id="12296" name="AutoShape 37"/>
          <p:cNvCxnSpPr>
            <a:cxnSpLocks noChangeAspect="1" noChangeShapeType="1"/>
            <a:stCxn id="12323" idx="0"/>
            <a:endCxn id="12295" idx="5"/>
          </p:cNvCxnSpPr>
          <p:nvPr/>
        </p:nvCxnSpPr>
        <p:spPr bwMode="auto">
          <a:xfrm flipH="1" flipV="1">
            <a:off x="8724900" y="5838825"/>
            <a:ext cx="190500"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297" name="Oval 38"/>
          <p:cNvSpPr>
            <a:spLocks noChangeAspect="1" noChangeArrowheads="1"/>
          </p:cNvSpPr>
          <p:nvPr/>
        </p:nvSpPr>
        <p:spPr bwMode="auto">
          <a:xfrm>
            <a:off x="5243513" y="5075238"/>
            <a:ext cx="1820862" cy="284162"/>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10   15   </a:t>
            </a:r>
            <a:r>
              <a:rPr lang="en-US" altLang="lv-LV" sz="1600">
                <a:solidFill>
                  <a:schemeClr val="tx2"/>
                </a:solidFill>
              </a:rPr>
              <a:t>27</a:t>
            </a:r>
          </a:p>
        </p:txBody>
      </p:sp>
      <p:sp>
        <p:nvSpPr>
          <p:cNvPr id="12298" name="Oval 39"/>
          <p:cNvSpPr>
            <a:spLocks noChangeAspect="1" noChangeArrowheads="1"/>
          </p:cNvSpPr>
          <p:nvPr/>
        </p:nvSpPr>
        <p:spPr bwMode="auto">
          <a:xfrm>
            <a:off x="3459164" y="5584825"/>
            <a:ext cx="1195387"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2   8</a:t>
            </a:r>
          </a:p>
        </p:txBody>
      </p:sp>
      <p:sp>
        <p:nvSpPr>
          <p:cNvPr id="12299" name="Oval 40"/>
          <p:cNvSpPr>
            <a:spLocks noChangeAspect="1" noChangeArrowheads="1"/>
          </p:cNvSpPr>
          <p:nvPr/>
        </p:nvSpPr>
        <p:spPr bwMode="auto">
          <a:xfrm>
            <a:off x="5222876" y="5584825"/>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12</a:t>
            </a:r>
          </a:p>
        </p:txBody>
      </p:sp>
      <p:sp>
        <p:nvSpPr>
          <p:cNvPr id="12300" name="Rectangle 41"/>
          <p:cNvSpPr>
            <a:spLocks noChangeAspect="1" noChangeArrowheads="1"/>
          </p:cNvSpPr>
          <p:nvPr/>
        </p:nvSpPr>
        <p:spPr bwMode="auto">
          <a:xfrm>
            <a:off x="757555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1" name="Rectangle 42"/>
          <p:cNvSpPr>
            <a:spLocks noChangeAspect="1" noChangeArrowheads="1"/>
          </p:cNvSpPr>
          <p:nvPr/>
        </p:nvSpPr>
        <p:spPr bwMode="auto">
          <a:xfrm>
            <a:off x="5222876"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2" name="Rectangle 43"/>
          <p:cNvSpPr>
            <a:spLocks noChangeAspect="1" noChangeArrowheads="1"/>
          </p:cNvSpPr>
          <p:nvPr/>
        </p:nvSpPr>
        <p:spPr bwMode="auto">
          <a:xfrm>
            <a:off x="579120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3" name="Rectangle 44"/>
          <p:cNvSpPr>
            <a:spLocks noChangeAspect="1" noChangeArrowheads="1"/>
          </p:cNvSpPr>
          <p:nvPr/>
        </p:nvSpPr>
        <p:spPr bwMode="auto">
          <a:xfrm>
            <a:off x="336550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4" name="Rectangle 45"/>
          <p:cNvSpPr>
            <a:spLocks noChangeAspect="1" noChangeArrowheads="1"/>
          </p:cNvSpPr>
          <p:nvPr/>
        </p:nvSpPr>
        <p:spPr bwMode="auto">
          <a:xfrm>
            <a:off x="3978276"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5" name="Rectangle 46"/>
          <p:cNvSpPr>
            <a:spLocks noChangeAspect="1" noChangeArrowheads="1"/>
          </p:cNvSpPr>
          <p:nvPr/>
        </p:nvSpPr>
        <p:spPr bwMode="auto">
          <a:xfrm>
            <a:off x="459740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06" name="AutoShape 47"/>
          <p:cNvCxnSpPr>
            <a:cxnSpLocks noChangeAspect="1" noChangeShapeType="1"/>
            <a:stCxn id="12297" idx="3"/>
            <a:endCxn id="12298" idx="0"/>
          </p:cNvCxnSpPr>
          <p:nvPr/>
        </p:nvCxnSpPr>
        <p:spPr bwMode="auto">
          <a:xfrm flipH="1">
            <a:off x="4057651" y="5327650"/>
            <a:ext cx="1452563"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7" name="AutoShape 48"/>
          <p:cNvCxnSpPr>
            <a:cxnSpLocks noChangeAspect="1" noChangeShapeType="1"/>
            <a:stCxn id="12297" idx="5"/>
            <a:endCxn id="12295" idx="0"/>
          </p:cNvCxnSpPr>
          <p:nvPr/>
        </p:nvCxnSpPr>
        <p:spPr bwMode="auto">
          <a:xfrm>
            <a:off x="6797675" y="5327650"/>
            <a:ext cx="14668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8" name="AutoShape 49"/>
          <p:cNvCxnSpPr>
            <a:cxnSpLocks noChangeAspect="1" noChangeShapeType="1"/>
            <a:stCxn id="12298" idx="3"/>
            <a:endCxn id="12303" idx="0"/>
          </p:cNvCxnSpPr>
          <p:nvPr/>
        </p:nvCxnSpPr>
        <p:spPr bwMode="auto">
          <a:xfrm flipH="1">
            <a:off x="3441700" y="5838825"/>
            <a:ext cx="192088"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9" name="AutoShape 50"/>
          <p:cNvCxnSpPr>
            <a:cxnSpLocks noChangeAspect="1" noChangeShapeType="1"/>
            <a:stCxn id="12298" idx="5"/>
            <a:endCxn id="12305" idx="0"/>
          </p:cNvCxnSpPr>
          <p:nvPr/>
        </p:nvCxnSpPr>
        <p:spPr bwMode="auto">
          <a:xfrm>
            <a:off x="4479926" y="5838825"/>
            <a:ext cx="193675"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0" name="AutoShape 52"/>
          <p:cNvCxnSpPr>
            <a:cxnSpLocks noChangeAspect="1" noChangeShapeType="1"/>
            <a:stCxn id="12300" idx="0"/>
            <a:endCxn id="12295" idx="3"/>
          </p:cNvCxnSpPr>
          <p:nvPr/>
        </p:nvCxnSpPr>
        <p:spPr bwMode="auto">
          <a:xfrm flipV="1">
            <a:off x="7651751" y="5838825"/>
            <a:ext cx="150813"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1" name="AutoShape 53"/>
          <p:cNvCxnSpPr>
            <a:cxnSpLocks noChangeAspect="1" noChangeShapeType="1"/>
            <a:stCxn id="12304" idx="0"/>
            <a:endCxn id="12298" idx="4"/>
          </p:cNvCxnSpPr>
          <p:nvPr/>
        </p:nvCxnSpPr>
        <p:spPr bwMode="auto">
          <a:xfrm flipV="1">
            <a:off x="4054476" y="5880101"/>
            <a:ext cx="3175" cy="2079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2" name="Oval 54"/>
          <p:cNvSpPr>
            <a:spLocks noChangeAspect="1" noChangeArrowheads="1"/>
          </p:cNvSpPr>
          <p:nvPr/>
        </p:nvSpPr>
        <p:spPr bwMode="auto">
          <a:xfrm>
            <a:off x="6303964" y="5584825"/>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18</a:t>
            </a:r>
          </a:p>
        </p:txBody>
      </p:sp>
      <p:sp>
        <p:nvSpPr>
          <p:cNvPr id="12313" name="Rectangle 55"/>
          <p:cNvSpPr>
            <a:spLocks noChangeAspect="1" noChangeArrowheads="1"/>
          </p:cNvSpPr>
          <p:nvPr/>
        </p:nvSpPr>
        <p:spPr bwMode="auto">
          <a:xfrm>
            <a:off x="6303963" y="6097588"/>
            <a:ext cx="150812"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14" name="Rectangle 56"/>
          <p:cNvSpPr>
            <a:spLocks noChangeAspect="1" noChangeArrowheads="1"/>
          </p:cNvSpPr>
          <p:nvPr/>
        </p:nvSpPr>
        <p:spPr bwMode="auto">
          <a:xfrm>
            <a:off x="6929438" y="6097588"/>
            <a:ext cx="150812"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15" name="AutoShape 57"/>
          <p:cNvCxnSpPr>
            <a:cxnSpLocks noChangeAspect="1" noChangeShapeType="1"/>
            <a:stCxn id="12301" idx="0"/>
          </p:cNvCxnSpPr>
          <p:nvPr/>
        </p:nvCxnSpPr>
        <p:spPr bwMode="auto">
          <a:xfrm flipV="1">
            <a:off x="5299075" y="5861051"/>
            <a:ext cx="190500" cy="2270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6" name="AutoShape 58"/>
          <p:cNvCxnSpPr>
            <a:cxnSpLocks noChangeAspect="1" noChangeShapeType="1"/>
            <a:stCxn id="12313" idx="0"/>
          </p:cNvCxnSpPr>
          <p:nvPr/>
        </p:nvCxnSpPr>
        <p:spPr bwMode="auto">
          <a:xfrm flipV="1">
            <a:off x="6380164" y="5867401"/>
            <a:ext cx="200025" cy="2206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7" name="AutoShape 59"/>
          <p:cNvCxnSpPr>
            <a:cxnSpLocks noChangeAspect="1" noChangeShapeType="1"/>
            <a:stCxn id="12314" idx="0"/>
          </p:cNvCxnSpPr>
          <p:nvPr/>
        </p:nvCxnSpPr>
        <p:spPr bwMode="auto">
          <a:xfrm flipH="1" flipV="1">
            <a:off x="6854826" y="5853113"/>
            <a:ext cx="150813"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8" name="AutoShape 60"/>
          <p:cNvCxnSpPr>
            <a:cxnSpLocks noChangeAspect="1" noChangeShapeType="1"/>
            <a:stCxn id="12302" idx="0"/>
          </p:cNvCxnSpPr>
          <p:nvPr/>
        </p:nvCxnSpPr>
        <p:spPr bwMode="auto">
          <a:xfrm flipH="1" flipV="1">
            <a:off x="5732464" y="5867401"/>
            <a:ext cx="134937" cy="2206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9" name="Rectangle 61"/>
          <p:cNvSpPr>
            <a:spLocks noChangeAspect="1" noChangeArrowheads="1"/>
          </p:cNvSpPr>
          <p:nvPr/>
        </p:nvSpPr>
        <p:spPr bwMode="auto">
          <a:xfrm>
            <a:off x="8181976" y="6097588"/>
            <a:ext cx="149225"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20" name="AutoShape 63"/>
          <p:cNvCxnSpPr>
            <a:cxnSpLocks noChangeShapeType="1"/>
            <a:stCxn id="12319" idx="0"/>
            <a:endCxn id="12295" idx="4"/>
          </p:cNvCxnSpPr>
          <p:nvPr/>
        </p:nvCxnSpPr>
        <p:spPr bwMode="auto">
          <a:xfrm flipV="1">
            <a:off x="8256589" y="5880101"/>
            <a:ext cx="7937" cy="2079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1" name="AutoShape 64"/>
          <p:cNvCxnSpPr>
            <a:cxnSpLocks noChangeShapeType="1"/>
            <a:stCxn id="12312" idx="0"/>
          </p:cNvCxnSpPr>
          <p:nvPr/>
        </p:nvCxnSpPr>
        <p:spPr bwMode="auto">
          <a:xfrm flipH="1" flipV="1">
            <a:off x="6353175" y="5359400"/>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2" name="AutoShape 65"/>
          <p:cNvCxnSpPr>
            <a:cxnSpLocks noChangeShapeType="1"/>
            <a:stCxn id="12299" idx="0"/>
          </p:cNvCxnSpPr>
          <p:nvPr/>
        </p:nvCxnSpPr>
        <p:spPr bwMode="auto">
          <a:xfrm flipV="1">
            <a:off x="5621339" y="5353050"/>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23" name="Rectangle 66"/>
          <p:cNvSpPr>
            <a:spLocks noChangeAspect="1" noChangeArrowheads="1"/>
          </p:cNvSpPr>
          <p:nvPr/>
        </p:nvSpPr>
        <p:spPr bwMode="auto">
          <a:xfrm>
            <a:off x="883920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24" name="AutoShape 69"/>
          <p:cNvSpPr>
            <a:spLocks noChangeArrowheads="1"/>
          </p:cNvSpPr>
          <p:nvPr/>
        </p:nvSpPr>
        <p:spPr bwMode="auto">
          <a:xfrm>
            <a:off x="6019800" y="4648200"/>
            <a:ext cx="304800" cy="304800"/>
          </a:xfrm>
          <a:prstGeom prst="downArrow">
            <a:avLst>
              <a:gd name="adj1" fmla="val 50000"/>
              <a:gd name="adj2" fmla="val 25000"/>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315534485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Underflow and Fusion</a:t>
            </a:r>
          </a:p>
        </p:txBody>
      </p:sp>
      <p:sp>
        <p:nvSpPr>
          <p:cNvPr id="1331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Deleting an entry from a node </a:t>
            </a:r>
            <a:r>
              <a:rPr lang="en-US" altLang="lv-LV" sz="2000" b="1" i="1">
                <a:latin typeface="Times New Roman" panose="02020603050405020304" pitchFamily="18" charset="0"/>
              </a:rPr>
              <a:t>v</a:t>
            </a:r>
            <a:r>
              <a:rPr lang="en-US" altLang="lv-LV" sz="2000"/>
              <a:t> may cause an </a:t>
            </a:r>
            <a:r>
              <a:rPr lang="en-US" altLang="lv-LV" sz="2000">
                <a:solidFill>
                  <a:schemeClr val="tx2"/>
                </a:solidFill>
              </a:rPr>
              <a:t>underflow</a:t>
            </a:r>
            <a:r>
              <a:rPr lang="en-US" altLang="lv-LV" sz="2000"/>
              <a:t>, where node </a:t>
            </a:r>
            <a:r>
              <a:rPr lang="en-US" altLang="lv-LV" sz="2000" b="1" i="1">
                <a:latin typeface="Times New Roman" panose="02020603050405020304" pitchFamily="18" charset="0"/>
              </a:rPr>
              <a:t>v</a:t>
            </a:r>
            <a:r>
              <a:rPr lang="en-US" altLang="lv-LV" sz="2000"/>
              <a:t> becomes a 1-node with one child and no keys</a:t>
            </a:r>
          </a:p>
          <a:p>
            <a:pPr eaLnBrk="1" hangingPunct="1">
              <a:lnSpc>
                <a:spcPct val="90000"/>
              </a:lnSpc>
            </a:pPr>
            <a:r>
              <a:rPr lang="en-US" altLang="lv-LV" sz="2000"/>
              <a:t>To handle an underflow at node </a:t>
            </a:r>
            <a:r>
              <a:rPr lang="en-US" altLang="lv-LV" sz="2000" b="1" i="1">
                <a:latin typeface="Times New Roman" panose="02020603050405020304" pitchFamily="18" charset="0"/>
              </a:rPr>
              <a:t>v </a:t>
            </a:r>
            <a:r>
              <a:rPr lang="en-US" altLang="lv-LV" sz="2000"/>
              <a:t>with parent </a:t>
            </a:r>
            <a:r>
              <a:rPr lang="en-US" altLang="lv-LV" sz="2000" b="1" i="1">
                <a:latin typeface="Times New Roman" panose="02020603050405020304" pitchFamily="18" charset="0"/>
              </a:rPr>
              <a:t>u</a:t>
            </a:r>
            <a:r>
              <a:rPr lang="en-US" altLang="lv-LV" sz="2000"/>
              <a:t>, we consider two cases</a:t>
            </a:r>
          </a:p>
          <a:p>
            <a:pPr eaLnBrk="1" hangingPunct="1">
              <a:lnSpc>
                <a:spcPct val="90000"/>
              </a:lnSpc>
            </a:pPr>
            <a:r>
              <a:rPr lang="en-US" altLang="lv-LV" sz="2000">
                <a:solidFill>
                  <a:schemeClr val="tx2"/>
                </a:solidFill>
              </a:rPr>
              <a:t>Case 1:</a:t>
            </a:r>
            <a:r>
              <a:rPr lang="en-US" altLang="lv-LV" sz="2000"/>
              <a:t> the adjacent siblings of </a:t>
            </a:r>
            <a:r>
              <a:rPr lang="en-US" altLang="lv-LV" sz="2000" b="1" i="1">
                <a:latin typeface="Times New Roman" panose="02020603050405020304" pitchFamily="18" charset="0"/>
              </a:rPr>
              <a:t>v</a:t>
            </a:r>
            <a:r>
              <a:rPr lang="en-US" altLang="lv-LV" sz="2000"/>
              <a:t> are 2-nodes</a:t>
            </a:r>
          </a:p>
          <a:p>
            <a:pPr lvl="1" eaLnBrk="1" hangingPunct="1">
              <a:lnSpc>
                <a:spcPct val="90000"/>
              </a:lnSpc>
            </a:pPr>
            <a:r>
              <a:rPr lang="en-US" altLang="lv-LV" sz="1800">
                <a:solidFill>
                  <a:schemeClr val="tx2"/>
                </a:solidFill>
              </a:rPr>
              <a:t>Fusion operation:</a:t>
            </a:r>
            <a:r>
              <a:rPr lang="en-US" altLang="lv-LV" sz="1800"/>
              <a:t> we merge </a:t>
            </a:r>
            <a:r>
              <a:rPr lang="en-US" altLang="lv-LV" sz="1800" b="1" i="1">
                <a:latin typeface="Times New Roman" panose="02020603050405020304" pitchFamily="18" charset="0"/>
              </a:rPr>
              <a:t>v</a:t>
            </a:r>
            <a:r>
              <a:rPr lang="en-US" altLang="lv-LV" sz="1800"/>
              <a:t> with an adjacent sibling </a:t>
            </a:r>
            <a:r>
              <a:rPr lang="en-US" altLang="lv-LV" sz="1800" b="1" i="1">
                <a:latin typeface="Times New Roman" panose="02020603050405020304" pitchFamily="18" charset="0"/>
              </a:rPr>
              <a:t>w</a:t>
            </a:r>
            <a:r>
              <a:rPr lang="en-US" altLang="lv-LV" sz="1800"/>
              <a:t> and move an entry from </a:t>
            </a:r>
            <a:r>
              <a:rPr lang="en-US" altLang="lv-LV" sz="1800" b="1" i="1">
                <a:latin typeface="Times New Roman" panose="02020603050405020304" pitchFamily="18" charset="0"/>
              </a:rPr>
              <a:t>u</a:t>
            </a:r>
            <a:r>
              <a:rPr lang="en-US" altLang="lv-LV" sz="1800"/>
              <a:t> to the merged node </a:t>
            </a:r>
            <a:r>
              <a:rPr lang="en-US" altLang="lv-LV" sz="1800" b="1" i="1">
                <a:latin typeface="Times New Roman" panose="02020603050405020304" pitchFamily="18" charset="0"/>
              </a:rPr>
              <a:t>v</a:t>
            </a:r>
            <a:r>
              <a:rPr lang="en-US" altLang="lv-LV" sz="1800" i="1">
                <a:latin typeface="Times New Roman" panose="02020603050405020304" pitchFamily="18" charset="0"/>
              </a:rPr>
              <a:t>'</a:t>
            </a:r>
            <a:endParaRPr lang="en-US" altLang="lv-LV" sz="1800"/>
          </a:p>
          <a:p>
            <a:pPr lvl="1" eaLnBrk="1" hangingPunct="1">
              <a:lnSpc>
                <a:spcPct val="90000"/>
              </a:lnSpc>
            </a:pPr>
            <a:r>
              <a:rPr lang="en-US" altLang="lv-LV" sz="1800"/>
              <a:t>After a fusion, the underflow may propagate to the parent </a:t>
            </a:r>
            <a:r>
              <a:rPr lang="en-US" altLang="lv-LV" sz="1800" b="1" i="1">
                <a:latin typeface="Times New Roman" panose="02020603050405020304" pitchFamily="18" charset="0"/>
              </a:rPr>
              <a:t>u</a:t>
            </a:r>
          </a:p>
        </p:txBody>
      </p:sp>
      <p:sp>
        <p:nvSpPr>
          <p:cNvPr id="13318" name="Oval 7"/>
          <p:cNvSpPr>
            <a:spLocks noChangeArrowheads="1"/>
          </p:cNvSpPr>
          <p:nvPr/>
        </p:nvSpPr>
        <p:spPr bwMode="auto">
          <a:xfrm>
            <a:off x="3446463" y="4495800"/>
            <a:ext cx="1295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9  14</a:t>
            </a:r>
          </a:p>
        </p:txBody>
      </p:sp>
      <p:sp>
        <p:nvSpPr>
          <p:cNvPr id="13319" name="Oval 8"/>
          <p:cNvSpPr>
            <a:spLocks noChangeArrowheads="1"/>
          </p:cNvSpPr>
          <p:nvPr/>
        </p:nvSpPr>
        <p:spPr bwMode="auto">
          <a:xfrm>
            <a:off x="2286000" y="5257800"/>
            <a:ext cx="1295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2  5  7</a:t>
            </a:r>
          </a:p>
        </p:txBody>
      </p:sp>
      <p:sp>
        <p:nvSpPr>
          <p:cNvPr id="13320" name="Oval 9"/>
          <p:cNvSpPr>
            <a:spLocks noChangeArrowheads="1"/>
          </p:cNvSpPr>
          <p:nvPr/>
        </p:nvSpPr>
        <p:spPr bwMode="auto">
          <a:xfrm>
            <a:off x="4038600" y="5257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10</a:t>
            </a:r>
          </a:p>
        </p:txBody>
      </p:sp>
      <p:sp>
        <p:nvSpPr>
          <p:cNvPr id="13321" name="Oval 10"/>
          <p:cNvSpPr>
            <a:spLocks noChangeArrowheads="1"/>
          </p:cNvSpPr>
          <p:nvPr/>
        </p:nvSpPr>
        <p:spPr bwMode="auto">
          <a:xfrm>
            <a:off x="5181600" y="5257800"/>
            <a:ext cx="6096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solidFill>
                <a:schemeClr val="tx2"/>
              </a:solidFill>
            </a:endParaRPr>
          </a:p>
        </p:txBody>
      </p:sp>
      <p:sp>
        <p:nvSpPr>
          <p:cNvPr id="13322" name="Rectangle 11"/>
          <p:cNvSpPr>
            <a:spLocks noChangeArrowheads="1"/>
          </p:cNvSpPr>
          <p:nvPr/>
        </p:nvSpPr>
        <p:spPr bwMode="auto">
          <a:xfrm>
            <a:off x="21336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3" name="Rectangle 12"/>
          <p:cNvSpPr>
            <a:spLocks noChangeArrowheads="1"/>
          </p:cNvSpPr>
          <p:nvPr/>
        </p:nvSpPr>
        <p:spPr bwMode="auto">
          <a:xfrm>
            <a:off x="2667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4" name="Rectangle 13"/>
          <p:cNvSpPr>
            <a:spLocks noChangeArrowheads="1"/>
          </p:cNvSpPr>
          <p:nvPr/>
        </p:nvSpPr>
        <p:spPr bwMode="auto">
          <a:xfrm>
            <a:off x="3429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5" name="Rectangle 14"/>
          <p:cNvSpPr>
            <a:spLocks noChangeArrowheads="1"/>
          </p:cNvSpPr>
          <p:nvPr/>
        </p:nvSpPr>
        <p:spPr bwMode="auto">
          <a:xfrm>
            <a:off x="40386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6" name="Rectangle 15"/>
          <p:cNvSpPr>
            <a:spLocks noChangeArrowheads="1"/>
          </p:cNvSpPr>
          <p:nvPr/>
        </p:nvSpPr>
        <p:spPr bwMode="auto">
          <a:xfrm>
            <a:off x="47244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7" name="Rectangle 17"/>
          <p:cNvSpPr>
            <a:spLocks noChangeArrowheads="1"/>
          </p:cNvSpPr>
          <p:nvPr/>
        </p:nvSpPr>
        <p:spPr bwMode="auto">
          <a:xfrm>
            <a:off x="5381625"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28" name="AutoShape 18"/>
          <p:cNvCxnSpPr>
            <a:cxnSpLocks noChangeShapeType="1"/>
            <a:stCxn id="13322" idx="0"/>
            <a:endCxn id="13319" idx="3"/>
          </p:cNvCxnSpPr>
          <p:nvPr/>
        </p:nvCxnSpPr>
        <p:spPr bwMode="auto">
          <a:xfrm flipV="1">
            <a:off x="2247901" y="5592763"/>
            <a:ext cx="22701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29" name="AutoShape 19"/>
          <p:cNvCxnSpPr>
            <a:cxnSpLocks noChangeShapeType="1"/>
            <a:stCxn id="13323" idx="0"/>
            <a:endCxn id="13319" idx="4"/>
          </p:cNvCxnSpPr>
          <p:nvPr/>
        </p:nvCxnSpPr>
        <p:spPr bwMode="auto">
          <a:xfrm flipV="1">
            <a:off x="2781300" y="5648325"/>
            <a:ext cx="1524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0" name="AutoShape 20"/>
          <p:cNvCxnSpPr>
            <a:cxnSpLocks noChangeShapeType="1"/>
            <a:stCxn id="13324" idx="0"/>
            <a:endCxn id="13319" idx="5"/>
          </p:cNvCxnSpPr>
          <p:nvPr/>
        </p:nvCxnSpPr>
        <p:spPr bwMode="auto">
          <a:xfrm flipH="1" flipV="1">
            <a:off x="3392488" y="5592763"/>
            <a:ext cx="1508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1" name="AutoShape 21"/>
          <p:cNvCxnSpPr>
            <a:cxnSpLocks noChangeShapeType="1"/>
            <a:stCxn id="13325" idx="0"/>
            <a:endCxn id="13320" idx="3"/>
          </p:cNvCxnSpPr>
          <p:nvPr/>
        </p:nvCxnSpPr>
        <p:spPr bwMode="auto">
          <a:xfrm flipV="1">
            <a:off x="41529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2" name="AutoShape 22"/>
          <p:cNvCxnSpPr>
            <a:cxnSpLocks noChangeShapeType="1"/>
            <a:stCxn id="13326" idx="0"/>
            <a:endCxn id="13320" idx="5"/>
          </p:cNvCxnSpPr>
          <p:nvPr/>
        </p:nvCxnSpPr>
        <p:spPr bwMode="auto">
          <a:xfrm flipH="1" flipV="1">
            <a:off x="48196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3" name="AutoShape 24"/>
          <p:cNvCxnSpPr>
            <a:cxnSpLocks noChangeShapeType="1"/>
            <a:stCxn id="13327" idx="0"/>
            <a:endCxn id="13321" idx="4"/>
          </p:cNvCxnSpPr>
          <p:nvPr/>
        </p:nvCxnSpPr>
        <p:spPr bwMode="auto">
          <a:xfrm flipH="1" flipV="1">
            <a:off x="5486401"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4" name="AutoShape 25"/>
          <p:cNvCxnSpPr>
            <a:cxnSpLocks noChangeShapeType="1"/>
            <a:stCxn id="13319" idx="0"/>
            <a:endCxn id="13318" idx="3"/>
          </p:cNvCxnSpPr>
          <p:nvPr/>
        </p:nvCxnSpPr>
        <p:spPr bwMode="auto">
          <a:xfrm flipV="1">
            <a:off x="2933701" y="4830763"/>
            <a:ext cx="701675" cy="4175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5" name="AutoShape 26"/>
          <p:cNvCxnSpPr>
            <a:cxnSpLocks noChangeShapeType="1"/>
            <a:stCxn id="13320" idx="0"/>
            <a:endCxn id="13318" idx="4"/>
          </p:cNvCxnSpPr>
          <p:nvPr/>
        </p:nvCxnSpPr>
        <p:spPr bwMode="auto">
          <a:xfrm flipH="1" flipV="1">
            <a:off x="4094164" y="4886325"/>
            <a:ext cx="401637" cy="361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6" name="AutoShape 27"/>
          <p:cNvCxnSpPr>
            <a:cxnSpLocks noChangeShapeType="1"/>
            <a:stCxn id="13321" idx="0"/>
            <a:endCxn id="13318" idx="5"/>
          </p:cNvCxnSpPr>
          <p:nvPr/>
        </p:nvCxnSpPr>
        <p:spPr bwMode="auto">
          <a:xfrm flipH="1" flipV="1">
            <a:off x="4552950" y="4830764"/>
            <a:ext cx="933450" cy="4079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37" name="Rectangle 28"/>
          <p:cNvSpPr>
            <a:spLocks noChangeArrowheads="1"/>
          </p:cNvSpPr>
          <p:nvPr/>
        </p:nvSpPr>
        <p:spPr bwMode="auto">
          <a:xfrm>
            <a:off x="3276600" y="42672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u</a:t>
            </a:r>
            <a:endParaRPr lang="en-US" altLang="lv-LV" sz="2400" b="1"/>
          </a:p>
        </p:txBody>
      </p:sp>
      <p:sp>
        <p:nvSpPr>
          <p:cNvPr id="13338" name="Rectangle 29"/>
          <p:cNvSpPr>
            <a:spLocks noChangeArrowheads="1"/>
          </p:cNvSpPr>
          <p:nvPr/>
        </p:nvSpPr>
        <p:spPr bwMode="auto">
          <a:xfrm>
            <a:off x="5638800" y="4953000"/>
            <a:ext cx="13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solidFill>
                  <a:schemeClr val="tx2"/>
                </a:solidFill>
                <a:latin typeface="Times New Roman" panose="02020603050405020304" pitchFamily="18" charset="0"/>
              </a:rPr>
              <a:t>v</a:t>
            </a:r>
            <a:endParaRPr lang="en-US" altLang="lv-LV" sz="2400" b="1">
              <a:solidFill>
                <a:schemeClr val="tx2"/>
              </a:solidFill>
            </a:endParaRPr>
          </a:p>
        </p:txBody>
      </p:sp>
      <p:sp>
        <p:nvSpPr>
          <p:cNvPr id="13339" name="Oval 30"/>
          <p:cNvSpPr>
            <a:spLocks noChangeArrowheads="1"/>
          </p:cNvSpPr>
          <p:nvPr/>
        </p:nvSpPr>
        <p:spPr bwMode="auto">
          <a:xfrm>
            <a:off x="8077200" y="4495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9</a:t>
            </a:r>
          </a:p>
        </p:txBody>
      </p:sp>
      <p:sp>
        <p:nvSpPr>
          <p:cNvPr id="13340" name="Oval 32"/>
          <p:cNvSpPr>
            <a:spLocks noChangeArrowheads="1"/>
          </p:cNvSpPr>
          <p:nvPr/>
        </p:nvSpPr>
        <p:spPr bwMode="auto">
          <a:xfrm>
            <a:off x="8877300" y="5257800"/>
            <a:ext cx="12954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solidFill>
                  <a:schemeClr val="tx2"/>
                </a:solidFill>
              </a:rPr>
              <a:t>10  14</a:t>
            </a:r>
          </a:p>
        </p:txBody>
      </p:sp>
      <p:sp>
        <p:nvSpPr>
          <p:cNvPr id="13341" name="Rectangle 37"/>
          <p:cNvSpPr>
            <a:spLocks noChangeArrowheads="1"/>
          </p:cNvSpPr>
          <p:nvPr/>
        </p:nvSpPr>
        <p:spPr bwMode="auto">
          <a:xfrm>
            <a:off x="8715375"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42" name="Rectangle 38"/>
          <p:cNvSpPr>
            <a:spLocks noChangeArrowheads="1"/>
          </p:cNvSpPr>
          <p:nvPr/>
        </p:nvSpPr>
        <p:spPr bwMode="auto">
          <a:xfrm>
            <a:off x="9401175"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43" name="Rectangle 39"/>
          <p:cNvSpPr>
            <a:spLocks noChangeArrowheads="1"/>
          </p:cNvSpPr>
          <p:nvPr/>
        </p:nvSpPr>
        <p:spPr bwMode="auto">
          <a:xfrm>
            <a:off x="100584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44" name="AutoShape 43"/>
          <p:cNvCxnSpPr>
            <a:cxnSpLocks noChangeShapeType="1"/>
            <a:stCxn id="13341" idx="0"/>
            <a:endCxn id="13340" idx="3"/>
          </p:cNvCxnSpPr>
          <p:nvPr/>
        </p:nvCxnSpPr>
        <p:spPr bwMode="auto">
          <a:xfrm flipV="1">
            <a:off x="8829675" y="5602289"/>
            <a:ext cx="236538"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5" name="AutoShape 44"/>
          <p:cNvCxnSpPr>
            <a:cxnSpLocks noChangeShapeType="1"/>
            <a:stCxn id="13342" idx="0"/>
            <a:endCxn id="13340" idx="4"/>
          </p:cNvCxnSpPr>
          <p:nvPr/>
        </p:nvCxnSpPr>
        <p:spPr bwMode="auto">
          <a:xfrm flipV="1">
            <a:off x="9515476"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6" name="AutoShape 45"/>
          <p:cNvCxnSpPr>
            <a:cxnSpLocks noChangeShapeType="1"/>
            <a:stCxn id="13343" idx="0"/>
            <a:endCxn id="13340" idx="5"/>
          </p:cNvCxnSpPr>
          <p:nvPr/>
        </p:nvCxnSpPr>
        <p:spPr bwMode="auto">
          <a:xfrm flipH="1" flipV="1">
            <a:off x="9983788" y="5602289"/>
            <a:ext cx="188912"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7" name="AutoShape 46"/>
          <p:cNvCxnSpPr>
            <a:cxnSpLocks noChangeShapeType="1"/>
            <a:stCxn id="13355" idx="0"/>
            <a:endCxn id="13339" idx="3"/>
          </p:cNvCxnSpPr>
          <p:nvPr/>
        </p:nvCxnSpPr>
        <p:spPr bwMode="auto">
          <a:xfrm flipV="1">
            <a:off x="7581900" y="4830763"/>
            <a:ext cx="628650" cy="4175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8" name="AutoShape 47"/>
          <p:cNvCxnSpPr>
            <a:cxnSpLocks noChangeShapeType="1"/>
            <a:stCxn id="13340" idx="0"/>
            <a:endCxn id="13339" idx="5"/>
          </p:cNvCxnSpPr>
          <p:nvPr/>
        </p:nvCxnSpPr>
        <p:spPr bwMode="auto">
          <a:xfrm flipH="1" flipV="1">
            <a:off x="8858250" y="4830764"/>
            <a:ext cx="666750" cy="4079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49" name="Rectangle 49"/>
          <p:cNvSpPr>
            <a:spLocks noChangeArrowheads="1"/>
          </p:cNvSpPr>
          <p:nvPr/>
        </p:nvSpPr>
        <p:spPr bwMode="auto">
          <a:xfrm>
            <a:off x="7924800" y="42672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u</a:t>
            </a:r>
            <a:endParaRPr lang="en-US" altLang="lv-LV" sz="2400" b="1"/>
          </a:p>
        </p:txBody>
      </p:sp>
      <p:sp>
        <p:nvSpPr>
          <p:cNvPr id="13350" name="Rectangle 50"/>
          <p:cNvSpPr>
            <a:spLocks noChangeArrowheads="1"/>
          </p:cNvSpPr>
          <p:nvPr/>
        </p:nvSpPr>
        <p:spPr bwMode="auto">
          <a:xfrm>
            <a:off x="10010775" y="4953000"/>
            <a:ext cx="2019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solidFill>
                  <a:schemeClr val="tx2"/>
                </a:solidFill>
                <a:latin typeface="Times New Roman" panose="02020603050405020304" pitchFamily="18" charset="0"/>
              </a:rPr>
              <a:t>v</a:t>
            </a:r>
            <a:r>
              <a:rPr lang="en-US" altLang="lv-LV" sz="2400" i="1">
                <a:solidFill>
                  <a:schemeClr val="tx2"/>
                </a:solidFill>
                <a:latin typeface="Times New Roman" panose="02020603050405020304" pitchFamily="18" charset="0"/>
              </a:rPr>
              <a:t>'</a:t>
            </a:r>
          </a:p>
        </p:txBody>
      </p:sp>
      <p:sp>
        <p:nvSpPr>
          <p:cNvPr id="13351" name="Rectangle 51"/>
          <p:cNvSpPr>
            <a:spLocks noChangeArrowheads="1"/>
          </p:cNvSpPr>
          <p:nvPr/>
        </p:nvSpPr>
        <p:spPr bwMode="auto">
          <a:xfrm>
            <a:off x="4673600" y="4953000"/>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w</a:t>
            </a:r>
            <a:endParaRPr lang="en-US" altLang="lv-LV" sz="2400" b="1"/>
          </a:p>
        </p:txBody>
      </p:sp>
      <p:sp>
        <p:nvSpPr>
          <p:cNvPr id="13352" name="AutoShape 52"/>
          <p:cNvSpPr>
            <a:spLocks noChangeArrowheads="1"/>
          </p:cNvSpPr>
          <p:nvPr/>
        </p:nvSpPr>
        <p:spPr bwMode="auto">
          <a:xfrm>
            <a:off x="6172201" y="49530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53" name="Rectangle 53"/>
          <p:cNvSpPr>
            <a:spLocks noChangeArrowheads="1"/>
          </p:cNvSpPr>
          <p:nvPr/>
        </p:nvSpPr>
        <p:spPr bwMode="auto">
          <a:xfrm>
            <a:off x="3048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54" name="AutoShape 54"/>
          <p:cNvCxnSpPr>
            <a:cxnSpLocks noChangeShapeType="1"/>
            <a:stCxn id="13353" idx="0"/>
            <a:endCxn id="13319" idx="4"/>
          </p:cNvCxnSpPr>
          <p:nvPr/>
        </p:nvCxnSpPr>
        <p:spPr bwMode="auto">
          <a:xfrm flipH="1" flipV="1">
            <a:off x="2933700" y="5648325"/>
            <a:ext cx="2286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55" name="Oval 55"/>
          <p:cNvSpPr>
            <a:spLocks noChangeArrowheads="1"/>
          </p:cNvSpPr>
          <p:nvPr/>
        </p:nvSpPr>
        <p:spPr bwMode="auto">
          <a:xfrm>
            <a:off x="6934200" y="5257800"/>
            <a:ext cx="1295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2  5  7</a:t>
            </a:r>
          </a:p>
        </p:txBody>
      </p:sp>
      <p:sp>
        <p:nvSpPr>
          <p:cNvPr id="13356" name="Rectangle 56"/>
          <p:cNvSpPr>
            <a:spLocks noChangeArrowheads="1"/>
          </p:cNvSpPr>
          <p:nvPr/>
        </p:nvSpPr>
        <p:spPr bwMode="auto">
          <a:xfrm>
            <a:off x="67818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57" name="Rectangle 57"/>
          <p:cNvSpPr>
            <a:spLocks noChangeArrowheads="1"/>
          </p:cNvSpPr>
          <p:nvPr/>
        </p:nvSpPr>
        <p:spPr bwMode="auto">
          <a:xfrm>
            <a:off x="7315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58" name="Rectangle 58"/>
          <p:cNvSpPr>
            <a:spLocks noChangeArrowheads="1"/>
          </p:cNvSpPr>
          <p:nvPr/>
        </p:nvSpPr>
        <p:spPr bwMode="auto">
          <a:xfrm>
            <a:off x="8077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59" name="AutoShape 59"/>
          <p:cNvCxnSpPr>
            <a:cxnSpLocks noChangeShapeType="1"/>
            <a:stCxn id="13356" idx="0"/>
            <a:endCxn id="13355" idx="3"/>
          </p:cNvCxnSpPr>
          <p:nvPr/>
        </p:nvCxnSpPr>
        <p:spPr bwMode="auto">
          <a:xfrm flipV="1">
            <a:off x="6896101" y="5592763"/>
            <a:ext cx="22701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0" name="AutoShape 60"/>
          <p:cNvCxnSpPr>
            <a:cxnSpLocks noChangeShapeType="1"/>
            <a:stCxn id="13357" idx="0"/>
            <a:endCxn id="13355" idx="4"/>
          </p:cNvCxnSpPr>
          <p:nvPr/>
        </p:nvCxnSpPr>
        <p:spPr bwMode="auto">
          <a:xfrm flipV="1">
            <a:off x="7429500" y="5648325"/>
            <a:ext cx="1524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1" name="AutoShape 61"/>
          <p:cNvCxnSpPr>
            <a:cxnSpLocks noChangeShapeType="1"/>
            <a:stCxn id="13358" idx="0"/>
            <a:endCxn id="13355" idx="5"/>
          </p:cNvCxnSpPr>
          <p:nvPr/>
        </p:nvCxnSpPr>
        <p:spPr bwMode="auto">
          <a:xfrm flipH="1" flipV="1">
            <a:off x="8040688" y="5592763"/>
            <a:ext cx="1508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62" name="Rectangle 62"/>
          <p:cNvSpPr>
            <a:spLocks noChangeArrowheads="1"/>
          </p:cNvSpPr>
          <p:nvPr/>
        </p:nvSpPr>
        <p:spPr bwMode="auto">
          <a:xfrm>
            <a:off x="7696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63" name="AutoShape 63"/>
          <p:cNvCxnSpPr>
            <a:cxnSpLocks noChangeShapeType="1"/>
            <a:stCxn id="13362" idx="0"/>
            <a:endCxn id="13355" idx="4"/>
          </p:cNvCxnSpPr>
          <p:nvPr/>
        </p:nvCxnSpPr>
        <p:spPr bwMode="auto">
          <a:xfrm flipH="1" flipV="1">
            <a:off x="7581900" y="5648325"/>
            <a:ext cx="2286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0634074"/>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Underflow and Transfer</a:t>
            </a:r>
          </a:p>
        </p:txBody>
      </p:sp>
      <p:sp>
        <p:nvSpPr>
          <p:cNvPr id="14341"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To handle an underflow at node </a:t>
            </a:r>
            <a:r>
              <a:rPr lang="en-US" altLang="lv-LV" sz="2000" b="1" i="1">
                <a:latin typeface="Times New Roman" panose="02020603050405020304" pitchFamily="18" charset="0"/>
              </a:rPr>
              <a:t>v </a:t>
            </a:r>
            <a:r>
              <a:rPr lang="en-US" altLang="lv-LV" sz="2000"/>
              <a:t>with parent </a:t>
            </a:r>
            <a:r>
              <a:rPr lang="en-US" altLang="lv-LV" sz="2000" b="1" i="1">
                <a:latin typeface="Times New Roman" panose="02020603050405020304" pitchFamily="18" charset="0"/>
              </a:rPr>
              <a:t>u</a:t>
            </a:r>
            <a:r>
              <a:rPr lang="en-US" altLang="lv-LV" sz="2000"/>
              <a:t>, we consider two cases</a:t>
            </a:r>
          </a:p>
          <a:p>
            <a:pPr eaLnBrk="1" hangingPunct="1">
              <a:lnSpc>
                <a:spcPct val="90000"/>
              </a:lnSpc>
            </a:pPr>
            <a:r>
              <a:rPr lang="en-US" altLang="lv-LV" sz="2000">
                <a:solidFill>
                  <a:schemeClr val="tx2"/>
                </a:solidFill>
              </a:rPr>
              <a:t>Case 2:</a:t>
            </a:r>
            <a:r>
              <a:rPr lang="en-US" altLang="lv-LV" sz="2000"/>
              <a:t> an adjacent sibling </a:t>
            </a:r>
            <a:r>
              <a:rPr lang="en-US" altLang="lv-LV" sz="2000" b="1" i="1">
                <a:latin typeface="Times New Roman" panose="02020603050405020304" pitchFamily="18" charset="0"/>
              </a:rPr>
              <a:t>w</a:t>
            </a:r>
            <a:r>
              <a:rPr lang="en-US" altLang="lv-LV" sz="2000"/>
              <a:t> of </a:t>
            </a:r>
            <a:r>
              <a:rPr lang="en-US" altLang="lv-LV" sz="2000" b="1" i="1">
                <a:latin typeface="Times New Roman" panose="02020603050405020304" pitchFamily="18" charset="0"/>
              </a:rPr>
              <a:t>v</a:t>
            </a:r>
            <a:r>
              <a:rPr lang="en-US" altLang="lv-LV" sz="2000"/>
              <a:t> is a 3-node or a 4-node</a:t>
            </a:r>
          </a:p>
          <a:p>
            <a:pPr lvl="1" eaLnBrk="1" hangingPunct="1">
              <a:lnSpc>
                <a:spcPct val="90000"/>
              </a:lnSpc>
            </a:pPr>
            <a:r>
              <a:rPr lang="en-US" altLang="lv-LV" sz="1800">
                <a:solidFill>
                  <a:schemeClr val="tx2"/>
                </a:solidFill>
              </a:rPr>
              <a:t>Transfer operation:</a:t>
            </a:r>
          </a:p>
          <a:p>
            <a:pPr lvl="1" eaLnBrk="1" hangingPunct="1">
              <a:lnSpc>
                <a:spcPct val="90000"/>
              </a:lnSpc>
              <a:buFont typeface="Wingdings" panose="05000000000000000000" pitchFamily="2" charset="2"/>
              <a:buNone/>
            </a:pPr>
            <a:r>
              <a:rPr lang="en-US" altLang="lv-LV" sz="1800"/>
              <a:t>		1.  we move a child of </a:t>
            </a:r>
            <a:r>
              <a:rPr lang="en-US" altLang="lv-LV" sz="1800" b="1" i="1">
                <a:latin typeface="Times New Roman" panose="02020603050405020304" pitchFamily="18" charset="0"/>
              </a:rPr>
              <a:t>w</a:t>
            </a:r>
            <a:r>
              <a:rPr lang="en-US" altLang="lv-LV" sz="1800"/>
              <a:t> to </a:t>
            </a:r>
            <a:r>
              <a:rPr lang="en-US" altLang="lv-LV" sz="1800" b="1" i="1">
                <a:latin typeface="Times New Roman" panose="02020603050405020304" pitchFamily="18" charset="0"/>
              </a:rPr>
              <a:t>v</a:t>
            </a:r>
            <a:r>
              <a:rPr lang="en-US" altLang="lv-LV" sz="1800"/>
              <a:t> </a:t>
            </a:r>
          </a:p>
          <a:p>
            <a:pPr lvl="1" eaLnBrk="1" hangingPunct="1">
              <a:lnSpc>
                <a:spcPct val="90000"/>
              </a:lnSpc>
              <a:buFont typeface="Wingdings" panose="05000000000000000000" pitchFamily="2" charset="2"/>
              <a:buNone/>
            </a:pPr>
            <a:r>
              <a:rPr lang="en-US" altLang="lv-LV" sz="1800"/>
              <a:t>		2.  we move an item from </a:t>
            </a:r>
            <a:r>
              <a:rPr lang="en-US" altLang="lv-LV" sz="1800" b="1" i="1">
                <a:latin typeface="Times New Roman" panose="02020603050405020304" pitchFamily="18" charset="0"/>
              </a:rPr>
              <a:t>u</a:t>
            </a:r>
            <a:r>
              <a:rPr lang="en-US" altLang="lv-LV" sz="1800"/>
              <a:t> to </a:t>
            </a:r>
            <a:r>
              <a:rPr lang="en-US" altLang="lv-LV" sz="1800" b="1" i="1">
                <a:latin typeface="Times New Roman" panose="02020603050405020304" pitchFamily="18" charset="0"/>
              </a:rPr>
              <a:t>v</a:t>
            </a:r>
          </a:p>
          <a:p>
            <a:pPr lvl="1" eaLnBrk="1" hangingPunct="1">
              <a:lnSpc>
                <a:spcPct val="90000"/>
              </a:lnSpc>
              <a:buFont typeface="Wingdings" panose="05000000000000000000" pitchFamily="2" charset="2"/>
              <a:buNone/>
            </a:pPr>
            <a:r>
              <a:rPr lang="en-US" altLang="lv-LV" sz="1800" b="1" i="1">
                <a:latin typeface="Times New Roman" panose="02020603050405020304" pitchFamily="18" charset="0"/>
              </a:rPr>
              <a:t>		</a:t>
            </a:r>
            <a:r>
              <a:rPr lang="en-US" altLang="lv-LV" sz="1800"/>
              <a:t>3.  we move an item from </a:t>
            </a:r>
            <a:r>
              <a:rPr lang="en-US" altLang="lv-LV" sz="1800" b="1" i="1">
                <a:latin typeface="Times New Roman" panose="02020603050405020304" pitchFamily="18" charset="0"/>
              </a:rPr>
              <a:t>w</a:t>
            </a:r>
            <a:r>
              <a:rPr lang="en-US" altLang="lv-LV" sz="1800"/>
              <a:t> to </a:t>
            </a:r>
            <a:r>
              <a:rPr lang="en-US" altLang="lv-LV" sz="1800" b="1" i="1">
                <a:latin typeface="Times New Roman" panose="02020603050405020304" pitchFamily="18" charset="0"/>
              </a:rPr>
              <a:t>u</a:t>
            </a:r>
            <a:endParaRPr lang="en-US" altLang="lv-LV" sz="1800"/>
          </a:p>
          <a:p>
            <a:pPr lvl="1" eaLnBrk="1" hangingPunct="1">
              <a:lnSpc>
                <a:spcPct val="90000"/>
              </a:lnSpc>
            </a:pPr>
            <a:r>
              <a:rPr lang="en-US" altLang="lv-LV" sz="1800"/>
              <a:t>After a transfer, no underflow occurs</a:t>
            </a:r>
          </a:p>
        </p:txBody>
      </p:sp>
      <p:sp>
        <p:nvSpPr>
          <p:cNvPr id="14342" name="Oval 4"/>
          <p:cNvSpPr>
            <a:spLocks noChangeArrowheads="1"/>
          </p:cNvSpPr>
          <p:nvPr/>
        </p:nvSpPr>
        <p:spPr bwMode="auto">
          <a:xfrm>
            <a:off x="3581400" y="4495800"/>
            <a:ext cx="9906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4  </a:t>
            </a:r>
            <a:r>
              <a:rPr lang="en-US" altLang="lv-LV">
                <a:solidFill>
                  <a:schemeClr val="tx2"/>
                </a:solidFill>
              </a:rPr>
              <a:t>9</a:t>
            </a:r>
          </a:p>
        </p:txBody>
      </p:sp>
      <p:sp>
        <p:nvSpPr>
          <p:cNvPr id="14343" name="Oval 5"/>
          <p:cNvSpPr>
            <a:spLocks noChangeArrowheads="1"/>
          </p:cNvSpPr>
          <p:nvPr/>
        </p:nvSpPr>
        <p:spPr bwMode="auto">
          <a:xfrm>
            <a:off x="3733800" y="5257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6  </a:t>
            </a:r>
            <a:r>
              <a:rPr lang="en-US" altLang="lv-LV">
                <a:solidFill>
                  <a:schemeClr val="tx2"/>
                </a:solidFill>
              </a:rPr>
              <a:t>8</a:t>
            </a:r>
          </a:p>
        </p:txBody>
      </p:sp>
      <p:sp>
        <p:nvSpPr>
          <p:cNvPr id="14344" name="Oval 6"/>
          <p:cNvSpPr>
            <a:spLocks noChangeArrowheads="1"/>
          </p:cNvSpPr>
          <p:nvPr/>
        </p:nvSpPr>
        <p:spPr bwMode="auto">
          <a:xfrm>
            <a:off x="2286000" y="5257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a:t>
            </a:r>
          </a:p>
        </p:txBody>
      </p:sp>
      <p:sp>
        <p:nvSpPr>
          <p:cNvPr id="14345" name="Oval 7"/>
          <p:cNvSpPr>
            <a:spLocks noChangeArrowheads="1"/>
          </p:cNvSpPr>
          <p:nvPr/>
        </p:nvSpPr>
        <p:spPr bwMode="auto">
          <a:xfrm>
            <a:off x="4953000" y="5257800"/>
            <a:ext cx="6096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solidFill>
                <a:schemeClr val="tx2"/>
              </a:solidFill>
            </a:endParaRPr>
          </a:p>
        </p:txBody>
      </p:sp>
      <p:sp>
        <p:nvSpPr>
          <p:cNvPr id="14346" name="Rectangle 8"/>
          <p:cNvSpPr>
            <a:spLocks noChangeArrowheads="1"/>
          </p:cNvSpPr>
          <p:nvPr/>
        </p:nvSpPr>
        <p:spPr bwMode="auto">
          <a:xfrm>
            <a:off x="3505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47" name="Rectangle 9"/>
          <p:cNvSpPr>
            <a:spLocks noChangeArrowheads="1"/>
          </p:cNvSpPr>
          <p:nvPr/>
        </p:nvSpPr>
        <p:spPr bwMode="auto">
          <a:xfrm>
            <a:off x="40386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48" name="Rectangle 10"/>
          <p:cNvSpPr>
            <a:spLocks noChangeArrowheads="1"/>
          </p:cNvSpPr>
          <p:nvPr/>
        </p:nvSpPr>
        <p:spPr bwMode="auto">
          <a:xfrm>
            <a:off x="44958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49" name="Rectangle 11"/>
          <p:cNvSpPr>
            <a:spLocks noChangeArrowheads="1"/>
          </p:cNvSpPr>
          <p:nvPr/>
        </p:nvSpPr>
        <p:spPr bwMode="auto">
          <a:xfrm>
            <a:off x="2286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50" name="Rectangle 12"/>
          <p:cNvSpPr>
            <a:spLocks noChangeArrowheads="1"/>
          </p:cNvSpPr>
          <p:nvPr/>
        </p:nvSpPr>
        <p:spPr bwMode="auto">
          <a:xfrm>
            <a:off x="29718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51" name="Rectangle 13"/>
          <p:cNvSpPr>
            <a:spLocks noChangeArrowheads="1"/>
          </p:cNvSpPr>
          <p:nvPr/>
        </p:nvSpPr>
        <p:spPr bwMode="auto">
          <a:xfrm>
            <a:off x="5153025"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4352" name="AutoShape 14"/>
          <p:cNvCxnSpPr>
            <a:cxnSpLocks noChangeShapeType="1"/>
            <a:stCxn id="14346" idx="0"/>
            <a:endCxn id="14343" idx="3"/>
          </p:cNvCxnSpPr>
          <p:nvPr/>
        </p:nvCxnSpPr>
        <p:spPr bwMode="auto">
          <a:xfrm flipV="1">
            <a:off x="3619500" y="5592763"/>
            <a:ext cx="2476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3" name="AutoShape 15"/>
          <p:cNvCxnSpPr>
            <a:cxnSpLocks noChangeShapeType="1"/>
            <a:stCxn id="14347" idx="0"/>
            <a:endCxn id="14343" idx="4"/>
          </p:cNvCxnSpPr>
          <p:nvPr/>
        </p:nvCxnSpPr>
        <p:spPr bwMode="auto">
          <a:xfrm flipV="1">
            <a:off x="4152900" y="5648325"/>
            <a:ext cx="381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4" name="AutoShape 16"/>
          <p:cNvCxnSpPr>
            <a:cxnSpLocks noChangeShapeType="1"/>
            <a:stCxn id="14348" idx="0"/>
            <a:endCxn id="14343" idx="5"/>
          </p:cNvCxnSpPr>
          <p:nvPr/>
        </p:nvCxnSpPr>
        <p:spPr bwMode="auto">
          <a:xfrm flipH="1" flipV="1">
            <a:off x="4514850" y="5592763"/>
            <a:ext cx="952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5" name="AutoShape 17"/>
          <p:cNvCxnSpPr>
            <a:cxnSpLocks noChangeShapeType="1"/>
            <a:stCxn id="14349" idx="0"/>
            <a:endCxn id="14344" idx="3"/>
          </p:cNvCxnSpPr>
          <p:nvPr/>
        </p:nvCxnSpPr>
        <p:spPr bwMode="auto">
          <a:xfrm flipV="1">
            <a:off x="24003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6" name="AutoShape 18"/>
          <p:cNvCxnSpPr>
            <a:cxnSpLocks noChangeShapeType="1"/>
            <a:stCxn id="14350" idx="0"/>
            <a:endCxn id="14344" idx="5"/>
          </p:cNvCxnSpPr>
          <p:nvPr/>
        </p:nvCxnSpPr>
        <p:spPr bwMode="auto">
          <a:xfrm flipH="1" flipV="1">
            <a:off x="30670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7" name="AutoShape 19"/>
          <p:cNvCxnSpPr>
            <a:cxnSpLocks noChangeShapeType="1"/>
            <a:stCxn id="14351" idx="0"/>
            <a:endCxn id="14345" idx="4"/>
          </p:cNvCxnSpPr>
          <p:nvPr/>
        </p:nvCxnSpPr>
        <p:spPr bwMode="auto">
          <a:xfrm flipH="1" flipV="1">
            <a:off x="5257801"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8" name="AutoShape 20"/>
          <p:cNvCxnSpPr>
            <a:cxnSpLocks noChangeShapeType="1"/>
            <a:stCxn id="14343" idx="0"/>
            <a:endCxn id="14342" idx="4"/>
          </p:cNvCxnSpPr>
          <p:nvPr/>
        </p:nvCxnSpPr>
        <p:spPr bwMode="auto">
          <a:xfrm flipH="1" flipV="1">
            <a:off x="4076700" y="4886325"/>
            <a:ext cx="114300" cy="361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9" name="AutoShape 21"/>
          <p:cNvCxnSpPr>
            <a:cxnSpLocks noChangeShapeType="1"/>
            <a:stCxn id="14344" idx="0"/>
            <a:endCxn id="14342" idx="3"/>
          </p:cNvCxnSpPr>
          <p:nvPr/>
        </p:nvCxnSpPr>
        <p:spPr bwMode="auto">
          <a:xfrm flipV="1">
            <a:off x="2743201" y="4830763"/>
            <a:ext cx="982663" cy="4175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60" name="AutoShape 22"/>
          <p:cNvCxnSpPr>
            <a:cxnSpLocks noChangeShapeType="1"/>
            <a:stCxn id="14345" idx="0"/>
            <a:endCxn id="14342" idx="5"/>
          </p:cNvCxnSpPr>
          <p:nvPr/>
        </p:nvCxnSpPr>
        <p:spPr bwMode="auto">
          <a:xfrm flipH="1" flipV="1">
            <a:off x="4427538" y="4830764"/>
            <a:ext cx="830262" cy="4079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361" name="Rectangle 23"/>
          <p:cNvSpPr>
            <a:spLocks noChangeArrowheads="1"/>
          </p:cNvSpPr>
          <p:nvPr/>
        </p:nvSpPr>
        <p:spPr bwMode="auto">
          <a:xfrm>
            <a:off x="3716338" y="41148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u</a:t>
            </a:r>
            <a:endParaRPr lang="en-US" altLang="lv-LV" sz="2400" b="1"/>
          </a:p>
        </p:txBody>
      </p:sp>
      <p:sp>
        <p:nvSpPr>
          <p:cNvPr id="14362" name="Rectangle 24"/>
          <p:cNvSpPr>
            <a:spLocks noChangeArrowheads="1"/>
          </p:cNvSpPr>
          <p:nvPr/>
        </p:nvSpPr>
        <p:spPr bwMode="auto">
          <a:xfrm>
            <a:off x="5410200" y="4953000"/>
            <a:ext cx="13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solidFill>
                  <a:schemeClr val="tx2"/>
                </a:solidFill>
                <a:latin typeface="Times New Roman" panose="02020603050405020304" pitchFamily="18" charset="0"/>
              </a:rPr>
              <a:t>v</a:t>
            </a:r>
            <a:endParaRPr lang="en-US" altLang="lv-LV" sz="2400" b="1">
              <a:solidFill>
                <a:schemeClr val="tx2"/>
              </a:solidFill>
            </a:endParaRPr>
          </a:p>
        </p:txBody>
      </p:sp>
      <p:sp>
        <p:nvSpPr>
          <p:cNvPr id="14363" name="Rectangle 44"/>
          <p:cNvSpPr>
            <a:spLocks noChangeArrowheads="1"/>
          </p:cNvSpPr>
          <p:nvPr/>
        </p:nvSpPr>
        <p:spPr bwMode="auto">
          <a:xfrm>
            <a:off x="4419600" y="4953000"/>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w</a:t>
            </a:r>
            <a:endParaRPr lang="en-US" altLang="lv-LV" sz="2400" b="1"/>
          </a:p>
        </p:txBody>
      </p:sp>
      <p:sp>
        <p:nvSpPr>
          <p:cNvPr id="14364" name="AutoShape 45"/>
          <p:cNvSpPr>
            <a:spLocks noChangeArrowheads="1"/>
          </p:cNvSpPr>
          <p:nvPr/>
        </p:nvSpPr>
        <p:spPr bwMode="auto">
          <a:xfrm>
            <a:off x="5791201" y="49530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65" name="Oval 48"/>
          <p:cNvSpPr>
            <a:spLocks noChangeArrowheads="1"/>
          </p:cNvSpPr>
          <p:nvPr/>
        </p:nvSpPr>
        <p:spPr bwMode="auto">
          <a:xfrm>
            <a:off x="7924800" y="4495800"/>
            <a:ext cx="9906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4  </a:t>
            </a:r>
            <a:r>
              <a:rPr lang="en-US" altLang="lv-LV">
                <a:solidFill>
                  <a:schemeClr val="tx2"/>
                </a:solidFill>
              </a:rPr>
              <a:t>8</a:t>
            </a:r>
          </a:p>
        </p:txBody>
      </p:sp>
      <p:sp>
        <p:nvSpPr>
          <p:cNvPr id="14366" name="Oval 49"/>
          <p:cNvSpPr>
            <a:spLocks noChangeArrowheads="1"/>
          </p:cNvSpPr>
          <p:nvPr/>
        </p:nvSpPr>
        <p:spPr bwMode="auto">
          <a:xfrm>
            <a:off x="8077200" y="5257800"/>
            <a:ext cx="685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6</a:t>
            </a:r>
          </a:p>
        </p:txBody>
      </p:sp>
      <p:sp>
        <p:nvSpPr>
          <p:cNvPr id="14367" name="Oval 50"/>
          <p:cNvSpPr>
            <a:spLocks noChangeArrowheads="1"/>
          </p:cNvSpPr>
          <p:nvPr/>
        </p:nvSpPr>
        <p:spPr bwMode="auto">
          <a:xfrm>
            <a:off x="6629400" y="5257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a:t>
            </a:r>
          </a:p>
        </p:txBody>
      </p:sp>
      <p:sp>
        <p:nvSpPr>
          <p:cNvPr id="14368" name="Oval 51"/>
          <p:cNvSpPr>
            <a:spLocks noChangeArrowheads="1"/>
          </p:cNvSpPr>
          <p:nvPr/>
        </p:nvSpPr>
        <p:spPr bwMode="auto">
          <a:xfrm>
            <a:off x="9448800" y="5257800"/>
            <a:ext cx="6096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solidFill>
                  <a:schemeClr val="tx2"/>
                </a:solidFill>
              </a:rPr>
              <a:t>9</a:t>
            </a:r>
          </a:p>
        </p:txBody>
      </p:sp>
      <p:sp>
        <p:nvSpPr>
          <p:cNvPr id="14369" name="Rectangle 52"/>
          <p:cNvSpPr>
            <a:spLocks noChangeArrowheads="1"/>
          </p:cNvSpPr>
          <p:nvPr/>
        </p:nvSpPr>
        <p:spPr bwMode="auto">
          <a:xfrm>
            <a:off x="8001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0" name="Rectangle 53"/>
          <p:cNvSpPr>
            <a:spLocks noChangeArrowheads="1"/>
          </p:cNvSpPr>
          <p:nvPr/>
        </p:nvSpPr>
        <p:spPr bwMode="auto">
          <a:xfrm>
            <a:off x="86106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1" name="Rectangle 54"/>
          <p:cNvSpPr>
            <a:spLocks noChangeArrowheads="1"/>
          </p:cNvSpPr>
          <p:nvPr/>
        </p:nvSpPr>
        <p:spPr bwMode="auto">
          <a:xfrm>
            <a:off x="92964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2" name="Rectangle 55"/>
          <p:cNvSpPr>
            <a:spLocks noChangeArrowheads="1"/>
          </p:cNvSpPr>
          <p:nvPr/>
        </p:nvSpPr>
        <p:spPr bwMode="auto">
          <a:xfrm>
            <a:off x="66294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3" name="Rectangle 56"/>
          <p:cNvSpPr>
            <a:spLocks noChangeArrowheads="1"/>
          </p:cNvSpPr>
          <p:nvPr/>
        </p:nvSpPr>
        <p:spPr bwMode="auto">
          <a:xfrm>
            <a:off x="7315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4" name="Rectangle 57"/>
          <p:cNvSpPr>
            <a:spLocks noChangeArrowheads="1"/>
          </p:cNvSpPr>
          <p:nvPr/>
        </p:nvSpPr>
        <p:spPr bwMode="auto">
          <a:xfrm>
            <a:off x="9982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4375" name="AutoShape 58"/>
          <p:cNvCxnSpPr>
            <a:cxnSpLocks noChangeShapeType="1"/>
            <a:stCxn id="14369" idx="0"/>
            <a:endCxn id="14366" idx="3"/>
          </p:cNvCxnSpPr>
          <p:nvPr/>
        </p:nvCxnSpPr>
        <p:spPr bwMode="auto">
          <a:xfrm flipV="1">
            <a:off x="8115301" y="5592763"/>
            <a:ext cx="6191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6" name="AutoShape 59"/>
          <p:cNvCxnSpPr>
            <a:cxnSpLocks noChangeShapeType="1"/>
            <a:stCxn id="14370" idx="0"/>
            <a:endCxn id="14366" idx="5"/>
          </p:cNvCxnSpPr>
          <p:nvPr/>
        </p:nvCxnSpPr>
        <p:spPr bwMode="auto">
          <a:xfrm flipH="1" flipV="1">
            <a:off x="8662988" y="5592763"/>
            <a:ext cx="619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7" name="AutoShape 60"/>
          <p:cNvCxnSpPr>
            <a:cxnSpLocks noChangeShapeType="1"/>
            <a:stCxn id="14371" idx="0"/>
            <a:endCxn id="14368" idx="3"/>
          </p:cNvCxnSpPr>
          <p:nvPr/>
        </p:nvCxnSpPr>
        <p:spPr bwMode="auto">
          <a:xfrm flipV="1">
            <a:off x="9410700" y="5602289"/>
            <a:ext cx="127000"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8" name="AutoShape 61"/>
          <p:cNvCxnSpPr>
            <a:cxnSpLocks noChangeShapeType="1"/>
            <a:stCxn id="14372" idx="0"/>
            <a:endCxn id="14367" idx="3"/>
          </p:cNvCxnSpPr>
          <p:nvPr/>
        </p:nvCxnSpPr>
        <p:spPr bwMode="auto">
          <a:xfrm flipV="1">
            <a:off x="67437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9" name="AutoShape 62"/>
          <p:cNvCxnSpPr>
            <a:cxnSpLocks noChangeShapeType="1"/>
            <a:stCxn id="14373" idx="0"/>
            <a:endCxn id="14367" idx="5"/>
          </p:cNvCxnSpPr>
          <p:nvPr/>
        </p:nvCxnSpPr>
        <p:spPr bwMode="auto">
          <a:xfrm flipH="1" flipV="1">
            <a:off x="74104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80" name="AutoShape 63"/>
          <p:cNvCxnSpPr>
            <a:cxnSpLocks noChangeShapeType="1"/>
            <a:stCxn id="14374" idx="0"/>
            <a:endCxn id="14368" idx="5"/>
          </p:cNvCxnSpPr>
          <p:nvPr/>
        </p:nvCxnSpPr>
        <p:spPr bwMode="auto">
          <a:xfrm flipH="1" flipV="1">
            <a:off x="9969500" y="5602289"/>
            <a:ext cx="127000"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81" name="AutoShape 64"/>
          <p:cNvCxnSpPr>
            <a:cxnSpLocks noChangeShapeType="1"/>
            <a:stCxn id="14366" idx="0"/>
            <a:endCxn id="14365" idx="4"/>
          </p:cNvCxnSpPr>
          <p:nvPr/>
        </p:nvCxnSpPr>
        <p:spPr bwMode="auto">
          <a:xfrm flipV="1">
            <a:off x="8420100" y="4886325"/>
            <a:ext cx="0" cy="361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82" name="AutoShape 65"/>
          <p:cNvCxnSpPr>
            <a:cxnSpLocks noChangeShapeType="1"/>
            <a:stCxn id="14367" idx="0"/>
            <a:endCxn id="14365" idx="3"/>
          </p:cNvCxnSpPr>
          <p:nvPr/>
        </p:nvCxnSpPr>
        <p:spPr bwMode="auto">
          <a:xfrm flipV="1">
            <a:off x="7086601" y="4830763"/>
            <a:ext cx="982663" cy="4175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83" name="AutoShape 66"/>
          <p:cNvCxnSpPr>
            <a:cxnSpLocks noChangeShapeType="1"/>
            <a:stCxn id="14368" idx="0"/>
            <a:endCxn id="14365" idx="5"/>
          </p:cNvCxnSpPr>
          <p:nvPr/>
        </p:nvCxnSpPr>
        <p:spPr bwMode="auto">
          <a:xfrm flipH="1" flipV="1">
            <a:off x="8770938" y="4830764"/>
            <a:ext cx="982662" cy="4079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384" name="Rectangle 67"/>
          <p:cNvSpPr>
            <a:spLocks noChangeArrowheads="1"/>
          </p:cNvSpPr>
          <p:nvPr/>
        </p:nvSpPr>
        <p:spPr bwMode="auto">
          <a:xfrm>
            <a:off x="8059738" y="41148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u</a:t>
            </a:r>
            <a:endParaRPr lang="en-US" altLang="lv-LV" sz="2400" b="1"/>
          </a:p>
        </p:txBody>
      </p:sp>
      <p:sp>
        <p:nvSpPr>
          <p:cNvPr id="14385" name="Rectangle 68"/>
          <p:cNvSpPr>
            <a:spLocks noChangeArrowheads="1"/>
          </p:cNvSpPr>
          <p:nvPr/>
        </p:nvSpPr>
        <p:spPr bwMode="auto">
          <a:xfrm>
            <a:off x="9829800" y="4953000"/>
            <a:ext cx="22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solidFill>
                  <a:schemeClr val="tx2"/>
                </a:solidFill>
                <a:latin typeface="Times New Roman" panose="02020603050405020304" pitchFamily="18" charset="0"/>
              </a:rPr>
              <a:t>v</a:t>
            </a:r>
            <a:endParaRPr lang="en-US" altLang="lv-LV" sz="2400" b="1">
              <a:solidFill>
                <a:schemeClr val="tx2"/>
              </a:solidFill>
            </a:endParaRPr>
          </a:p>
        </p:txBody>
      </p:sp>
      <p:sp>
        <p:nvSpPr>
          <p:cNvPr id="14386" name="Rectangle 69"/>
          <p:cNvSpPr>
            <a:spLocks noChangeArrowheads="1"/>
          </p:cNvSpPr>
          <p:nvPr/>
        </p:nvSpPr>
        <p:spPr bwMode="auto">
          <a:xfrm>
            <a:off x="8610600" y="4953000"/>
            <a:ext cx="279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w</a:t>
            </a:r>
            <a:endParaRPr lang="en-US" altLang="lv-LV" sz="2400" b="1"/>
          </a:p>
        </p:txBody>
      </p:sp>
    </p:spTree>
    <p:extLst>
      <p:ext uri="{BB962C8B-B14F-4D97-AF65-F5344CB8AC3E}">
        <p14:creationId xmlns:p14="http://schemas.microsoft.com/office/powerpoint/2010/main" val="321464057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lv-LV" smtClean="0"/>
              <a:t>Analysis of Deletion</a:t>
            </a:r>
          </a:p>
        </p:txBody>
      </p:sp>
      <p:sp>
        <p:nvSpPr>
          <p:cNvPr id="1536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800"/>
              <a:t>Let </a:t>
            </a:r>
            <a:r>
              <a:rPr lang="en-US" altLang="lv-LV" sz="2800" b="1" i="1">
                <a:latin typeface="Times New Roman" panose="02020603050405020304" pitchFamily="18" charset="0"/>
              </a:rPr>
              <a:t>T</a:t>
            </a:r>
            <a:r>
              <a:rPr lang="en-US" altLang="lv-LV" sz="2800"/>
              <a:t> be a (2,4) tree with </a:t>
            </a:r>
            <a:r>
              <a:rPr lang="en-US" altLang="lv-LV" sz="2800" b="1" i="1">
                <a:latin typeface="Times New Roman" panose="02020603050405020304" pitchFamily="18" charset="0"/>
              </a:rPr>
              <a:t>n</a:t>
            </a:r>
            <a:r>
              <a:rPr lang="en-US" altLang="lv-LV" sz="2800"/>
              <a:t> items</a:t>
            </a:r>
          </a:p>
          <a:p>
            <a:pPr lvl="1" eaLnBrk="1" hangingPunct="1">
              <a:lnSpc>
                <a:spcPct val="90000"/>
              </a:lnSpc>
            </a:pPr>
            <a:r>
              <a:rPr lang="en-US" altLang="lv-LV"/>
              <a:t>Tree </a:t>
            </a:r>
            <a:r>
              <a:rPr lang="en-US" altLang="lv-LV" b="1" i="1">
                <a:latin typeface="Times New Roman" panose="02020603050405020304" pitchFamily="18" charset="0"/>
              </a:rPr>
              <a:t>T</a:t>
            </a:r>
            <a:r>
              <a:rPr lang="en-US" altLang="lv-LV"/>
              <a:t> has</a:t>
            </a:r>
            <a:r>
              <a:rPr lang="en-US" altLang="lv-LV" b="1" i="1">
                <a:latin typeface="Times New Roman" panose="02020603050405020304" pitchFamily="18" charset="0"/>
              </a:rPr>
              <a:t> 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 </a:t>
            </a:r>
            <a:r>
              <a:rPr lang="en-US" altLang="lv-LV"/>
              <a:t>height</a:t>
            </a:r>
            <a:r>
              <a:rPr lang="en-US" altLang="lv-LV" b="1" i="1">
                <a:latin typeface="Times New Roman" panose="02020603050405020304" pitchFamily="18" charset="0"/>
              </a:rPr>
              <a:t> </a:t>
            </a:r>
            <a:endParaRPr lang="en-US" altLang="lv-LV"/>
          </a:p>
          <a:p>
            <a:pPr eaLnBrk="1" hangingPunct="1">
              <a:lnSpc>
                <a:spcPct val="90000"/>
              </a:lnSpc>
            </a:pPr>
            <a:r>
              <a:rPr lang="en-US" altLang="lv-LV" sz="2800"/>
              <a:t>In a deletion operation</a:t>
            </a:r>
          </a:p>
          <a:p>
            <a:pPr lvl="1" eaLnBrk="1" hangingPunct="1">
              <a:lnSpc>
                <a:spcPct val="90000"/>
              </a:lnSpc>
            </a:pPr>
            <a:r>
              <a:rPr lang="en-US" altLang="lv-LV"/>
              <a:t>We visit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r>
              <a:rPr lang="en-US" altLang="lv-LV"/>
              <a:t> nodes to locate the node from which to delete the entry</a:t>
            </a:r>
          </a:p>
          <a:p>
            <a:pPr lvl="1" eaLnBrk="1" hangingPunct="1">
              <a:lnSpc>
                <a:spcPct val="90000"/>
              </a:lnSpc>
            </a:pPr>
            <a:r>
              <a:rPr lang="en-US" altLang="lv-LV"/>
              <a:t>We handle an underflow with a series of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r>
              <a:rPr lang="en-US" altLang="lv-LV"/>
              <a:t> fusions, followed by at most one transfer</a:t>
            </a:r>
          </a:p>
          <a:p>
            <a:pPr lvl="1" eaLnBrk="1" hangingPunct="1">
              <a:lnSpc>
                <a:spcPct val="90000"/>
              </a:lnSpc>
            </a:pPr>
            <a:r>
              <a:rPr lang="en-US" altLang="lv-LV"/>
              <a:t> Each fusion and transfer takes </a:t>
            </a:r>
            <a:r>
              <a:rPr lang="en-US" altLang="lv-LV" b="1" i="1">
                <a:latin typeface="Times New Roman" panose="02020603050405020304" pitchFamily="18" charset="0"/>
              </a:rPr>
              <a:t>O</a:t>
            </a:r>
            <a:r>
              <a:rPr lang="en-US" altLang="lv-LV">
                <a:latin typeface="Times New Roman" panose="02020603050405020304" pitchFamily="18" charset="0"/>
              </a:rPr>
              <a:t>(1)</a:t>
            </a:r>
            <a:r>
              <a:rPr lang="en-US" altLang="lv-LV"/>
              <a:t> time</a:t>
            </a:r>
          </a:p>
          <a:p>
            <a:pPr eaLnBrk="1" hangingPunct="1">
              <a:lnSpc>
                <a:spcPct val="90000"/>
              </a:lnSpc>
            </a:pPr>
            <a:r>
              <a:rPr lang="en-US" altLang="lv-LV" sz="2800"/>
              <a:t>Thus, deleting an item from a (2,4) tree takes </a:t>
            </a:r>
            <a:r>
              <a:rPr lang="en-US" altLang="lv-LV" sz="2800" b="1" i="1">
                <a:latin typeface="Times New Roman" panose="02020603050405020304" pitchFamily="18" charset="0"/>
              </a:rPr>
              <a:t>O</a:t>
            </a:r>
            <a:r>
              <a:rPr lang="en-US" altLang="lv-LV" sz="2800">
                <a:latin typeface="Times New Roman" panose="02020603050405020304" pitchFamily="18" charset="0"/>
              </a:rPr>
              <a:t>(log </a:t>
            </a:r>
            <a:r>
              <a:rPr lang="en-US" altLang="lv-LV" sz="2800" b="1" i="1">
                <a:latin typeface="Times New Roman" panose="02020603050405020304" pitchFamily="18" charset="0"/>
              </a:rPr>
              <a:t>n</a:t>
            </a:r>
            <a:r>
              <a:rPr lang="en-US" altLang="lv-LV" sz="2800">
                <a:latin typeface="Times New Roman" panose="02020603050405020304" pitchFamily="18" charset="0"/>
              </a:rPr>
              <a:t>)</a:t>
            </a:r>
            <a:r>
              <a:rPr lang="en-US" altLang="lv-LV" sz="2800"/>
              <a:t> time</a:t>
            </a:r>
            <a:endParaRPr lang="en-US" altLang="lv-LV" smtClean="0"/>
          </a:p>
        </p:txBody>
      </p:sp>
    </p:spTree>
    <p:extLst>
      <p:ext uri="{BB962C8B-B14F-4D97-AF65-F5344CB8AC3E}">
        <p14:creationId xmlns:p14="http://schemas.microsoft.com/office/powerpoint/2010/main" val="35957978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lv-LV" smtClean="0"/>
              <a:t>Search Tables</a:t>
            </a:r>
            <a:endParaRPr lang="en-US" altLang="lv-LV" sz="4000"/>
          </a:p>
        </p:txBody>
      </p:sp>
      <p:sp>
        <p:nvSpPr>
          <p:cNvPr id="3078"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A search table is an ordered map implemented by means of a sorted sequence</a:t>
            </a:r>
          </a:p>
          <a:p>
            <a:pPr lvl="1" eaLnBrk="1" hangingPunct="1">
              <a:lnSpc>
                <a:spcPct val="90000"/>
              </a:lnSpc>
            </a:pPr>
            <a:r>
              <a:rPr lang="en-US" altLang="lv-LV" sz="1800"/>
              <a:t>We store the items in an array-based sequence, sorted by key</a:t>
            </a:r>
          </a:p>
          <a:p>
            <a:pPr lvl="1" eaLnBrk="1" hangingPunct="1">
              <a:lnSpc>
                <a:spcPct val="90000"/>
              </a:lnSpc>
            </a:pPr>
            <a:r>
              <a:rPr lang="en-US" altLang="lv-LV" sz="1800"/>
              <a:t>We use an external comparator for the keys</a:t>
            </a:r>
          </a:p>
          <a:p>
            <a:pPr eaLnBrk="1" hangingPunct="1">
              <a:lnSpc>
                <a:spcPct val="90000"/>
              </a:lnSpc>
            </a:pPr>
            <a:r>
              <a:rPr lang="en-US" altLang="lv-LV" sz="2000"/>
              <a:t>Performance:</a:t>
            </a:r>
          </a:p>
          <a:p>
            <a:pPr lvl="1" eaLnBrk="1" hangingPunct="1">
              <a:lnSpc>
                <a:spcPct val="90000"/>
              </a:lnSpc>
            </a:pPr>
            <a:r>
              <a:rPr lang="en-US" altLang="lv-LV" sz="1800">
                <a:solidFill>
                  <a:schemeClr val="tx2"/>
                </a:solidFill>
              </a:rPr>
              <a:t>get</a:t>
            </a:r>
            <a:r>
              <a:rPr lang="en-US" altLang="lv-LV" sz="1800"/>
              <a:t>, </a:t>
            </a:r>
            <a:r>
              <a:rPr lang="en-US" altLang="lv-LV" sz="1800">
                <a:solidFill>
                  <a:schemeClr val="tx2"/>
                </a:solidFill>
              </a:rPr>
              <a:t>floorEntry</a:t>
            </a:r>
            <a:r>
              <a:rPr lang="en-US" altLang="lv-LV" sz="1800"/>
              <a:t> and </a:t>
            </a:r>
            <a:r>
              <a:rPr lang="en-US" altLang="lv-LV" sz="1800">
                <a:solidFill>
                  <a:schemeClr val="tx2"/>
                </a:solidFill>
              </a:rPr>
              <a:t>ceilingEntry </a:t>
            </a:r>
            <a:r>
              <a:rPr lang="en-US" altLang="lv-LV" sz="1800"/>
              <a:t>take </a:t>
            </a:r>
            <a:r>
              <a:rPr lang="en-US" altLang="lv-LV" sz="1800" b="1" i="1">
                <a:latin typeface="Times New Roman" panose="02020603050405020304" pitchFamily="18" charset="0"/>
              </a:rPr>
              <a:t>O</a:t>
            </a:r>
            <a:r>
              <a:rPr lang="en-US" altLang="lv-LV" sz="1800">
                <a:latin typeface="Times New Roman" panose="02020603050405020304" pitchFamily="18" charset="0"/>
              </a:rPr>
              <a:t>(log </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using binary search</a:t>
            </a:r>
          </a:p>
          <a:p>
            <a:pPr lvl="1" eaLnBrk="1" hangingPunct="1">
              <a:lnSpc>
                <a:spcPct val="90000"/>
              </a:lnSpc>
            </a:pPr>
            <a:r>
              <a:rPr lang="en-US" altLang="lv-LV" sz="1800">
                <a:solidFill>
                  <a:schemeClr val="tx2"/>
                </a:solidFill>
              </a:rPr>
              <a:t>get </a:t>
            </a:r>
            <a:r>
              <a:rPr lang="en-US" altLang="lv-LV" sz="1800"/>
              <a:t>takes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since in the worst case we have to shift </a:t>
            </a:r>
            <a:r>
              <a:rPr lang="en-US" altLang="lv-LV" sz="1800" b="1" i="1">
                <a:latin typeface="Times New Roman" panose="02020603050405020304" pitchFamily="18" charset="0"/>
              </a:rPr>
              <a:t>n</a:t>
            </a:r>
            <a:r>
              <a:rPr lang="en-US" altLang="lv-LV" sz="1800">
                <a:latin typeface="Symbol" panose="05050102010706020507" pitchFamily="18" charset="2"/>
              </a:rPr>
              <a:t>/</a:t>
            </a:r>
            <a:r>
              <a:rPr lang="en-US" altLang="lv-LV" sz="1800">
                <a:latin typeface="Times New Roman" panose="02020603050405020304" pitchFamily="18" charset="0"/>
              </a:rPr>
              <a:t>2</a:t>
            </a:r>
            <a:r>
              <a:rPr lang="en-US" altLang="lv-LV" sz="1800"/>
              <a:t> items to make room for the new item</a:t>
            </a:r>
            <a:endParaRPr lang="en-US" altLang="lv-LV" sz="2000"/>
          </a:p>
          <a:p>
            <a:pPr lvl="1" eaLnBrk="1" hangingPunct="1">
              <a:lnSpc>
                <a:spcPct val="90000"/>
              </a:lnSpc>
            </a:pPr>
            <a:r>
              <a:rPr lang="en-US" altLang="lv-LV" sz="1800">
                <a:solidFill>
                  <a:schemeClr val="tx2"/>
                </a:solidFill>
              </a:rPr>
              <a:t>erase </a:t>
            </a:r>
            <a:r>
              <a:rPr lang="en-US" altLang="lv-LV" sz="1800"/>
              <a:t>take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since in the worst case we have to shift </a:t>
            </a:r>
            <a:r>
              <a:rPr lang="en-US" altLang="lv-LV" sz="1800" b="1" i="1">
                <a:latin typeface="Times New Roman" panose="02020603050405020304" pitchFamily="18" charset="0"/>
              </a:rPr>
              <a:t>n</a:t>
            </a:r>
            <a:r>
              <a:rPr lang="en-US" altLang="lv-LV" sz="1800">
                <a:latin typeface="Symbol" panose="05050102010706020507" pitchFamily="18" charset="2"/>
              </a:rPr>
              <a:t>/</a:t>
            </a:r>
            <a:r>
              <a:rPr lang="en-US" altLang="lv-LV" sz="1800">
                <a:latin typeface="Times New Roman" panose="02020603050405020304" pitchFamily="18" charset="0"/>
              </a:rPr>
              <a:t>2</a:t>
            </a:r>
            <a:r>
              <a:rPr lang="en-US" altLang="lv-LV" sz="1800"/>
              <a:t> items to compact the items after the removal</a:t>
            </a:r>
          </a:p>
          <a:p>
            <a:pPr eaLnBrk="1" hangingPunct="1">
              <a:lnSpc>
                <a:spcPct val="90000"/>
              </a:lnSpc>
            </a:pPr>
            <a:r>
              <a:rPr lang="en-US" altLang="lv-LV" sz="2000"/>
              <a:t>The lookup table is effective only for dictionaries of small size or for dictionaries on which searches are the most common operations, while insertions and removals are rarely performed (e.g., credit card authorizations)</a:t>
            </a:r>
            <a:endParaRPr lang="en-US" altLang="lv-LV" sz="2400"/>
          </a:p>
        </p:txBody>
      </p:sp>
    </p:spTree>
    <p:extLst>
      <p:ext uri="{BB962C8B-B14F-4D97-AF65-F5344CB8AC3E}">
        <p14:creationId xmlns:p14="http://schemas.microsoft.com/office/powerpoint/2010/main" val="291241312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lv-LV" sz="3600"/>
              <a:t>Comparison of Map Implementations</a:t>
            </a:r>
          </a:p>
        </p:txBody>
      </p:sp>
      <p:graphicFrame>
        <p:nvGraphicFramePr>
          <p:cNvPr id="156818" name="Group 146"/>
          <p:cNvGraphicFramePr>
            <a:graphicFrameLocks noGrp="1"/>
          </p:cNvGraphicFramePr>
          <p:nvPr/>
        </p:nvGraphicFramePr>
        <p:xfrm>
          <a:off x="2209800" y="1905000"/>
          <a:ext cx="8077200" cy="3867722"/>
        </p:xfrm>
        <a:graphic>
          <a:graphicData uri="http://schemas.openxmlformats.org/drawingml/2006/table">
            <a:tbl>
              <a:tblPr/>
              <a:tblGrid>
                <a:gridCol w="1447800">
                  <a:extLst>
                    <a:ext uri="{9D8B030D-6E8A-4147-A177-3AD203B41FA5}">
                      <a16:colId xmlns:a16="http://schemas.microsoft.com/office/drawing/2014/main" val="3359944546"/>
                    </a:ext>
                  </a:extLst>
                </a:gridCol>
                <a:gridCol w="1219200">
                  <a:extLst>
                    <a:ext uri="{9D8B030D-6E8A-4147-A177-3AD203B41FA5}">
                      <a16:colId xmlns:a16="http://schemas.microsoft.com/office/drawing/2014/main" val="4048906918"/>
                    </a:ext>
                  </a:extLst>
                </a:gridCol>
                <a:gridCol w="1219200">
                  <a:extLst>
                    <a:ext uri="{9D8B030D-6E8A-4147-A177-3AD203B41FA5}">
                      <a16:colId xmlns:a16="http://schemas.microsoft.com/office/drawing/2014/main" val="3065710"/>
                    </a:ext>
                  </a:extLst>
                </a:gridCol>
                <a:gridCol w="1371600">
                  <a:extLst>
                    <a:ext uri="{9D8B030D-6E8A-4147-A177-3AD203B41FA5}">
                      <a16:colId xmlns:a16="http://schemas.microsoft.com/office/drawing/2014/main" val="93946376"/>
                    </a:ext>
                  </a:extLst>
                </a:gridCol>
                <a:gridCol w="2819400">
                  <a:extLst>
                    <a:ext uri="{9D8B030D-6E8A-4147-A177-3AD203B41FA5}">
                      <a16:colId xmlns:a16="http://schemas.microsoft.com/office/drawing/2014/main" val="2006928091"/>
                    </a:ext>
                  </a:extLst>
                </a:gridCol>
              </a:tblGrid>
              <a:tr h="566738">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lv-LV" altLang="lv-LV" sz="2400" b="0" i="0" u="none" strike="noStrike" cap="none" normalizeH="0" baseline="0" smtClean="0">
                        <a:ln>
                          <a:noFill/>
                        </a:ln>
                        <a:solidFill>
                          <a:schemeClr val="tx1"/>
                        </a:solidFill>
                        <a:effectLst/>
                        <a:latin typeface="Tahoma" panose="020B060403050404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Find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Put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Erase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Notes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extLst>
                  <a:ext uri="{0D108BD9-81ED-4DB2-BD59-A6C34878D82A}">
                    <a16:rowId xmlns:a16="http://schemas.microsoft.com/office/drawing/2014/main" val="617806998"/>
                  </a:ext>
                </a:extLst>
              </a:tr>
              <a:tr h="957263">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Hash Table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br>
                        <a:rPr kumimoji="0" lang="en-US" altLang="lv-LV" sz="2400" b="0" i="0"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expected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br>
                        <a:rPr kumimoji="0" lang="en-US" altLang="lv-LV" sz="2400" b="0" i="0"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expected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br>
                        <a:rPr kumimoji="0" lang="en-US" altLang="lv-LV" sz="2400" b="0" i="0"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expected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no ordered map</a:t>
                      </a:r>
                      <a:br>
                        <a:rPr kumimoji="0" lang="en-US" altLang="lv-LV" sz="1800" b="0" i="0" u="none" strike="noStrike" cap="none" normalizeH="0" baseline="0" smtClean="0">
                          <a:ln>
                            <a:noFill/>
                          </a:ln>
                          <a:solidFill>
                            <a:schemeClr val="tx1"/>
                          </a:solidFill>
                          <a:effectLst/>
                          <a:latin typeface="Tahoma" panose="020B0604030504040204" pitchFamily="34" charset="0"/>
                        </a:rPr>
                      </a:br>
                      <a:r>
                        <a:rPr kumimoji="0" lang="en-US" altLang="lv-LV" sz="1800" b="0" i="0" u="none" strike="noStrike" cap="none" normalizeH="0" baseline="0" smtClean="0">
                          <a:ln>
                            <a:noFill/>
                          </a:ln>
                          <a:solidFill>
                            <a:schemeClr val="tx1"/>
                          </a:solidFill>
                          <a:effectLst/>
                          <a:latin typeface="Tahoma" panose="020B0604030504040204" pitchFamily="34" charset="0"/>
                        </a:rPr>
                        <a:t>    methods</a:t>
                      </a:r>
                    </a:p>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simple to implement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extLst>
                  <a:ext uri="{0D108BD9-81ED-4DB2-BD59-A6C34878D82A}">
                    <a16:rowId xmlns:a16="http://schemas.microsoft.com/office/drawing/2014/main" val="2168642872"/>
                  </a:ext>
                </a:extLst>
              </a:tr>
              <a:tr h="1143000">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Skip List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high prob.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high prob.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high prob.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randomized insertion</a:t>
                      </a:r>
                    </a:p>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simple to implement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9012374"/>
                  </a:ext>
                </a:extLst>
              </a:tr>
              <a:tr h="1092200">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AVL and (2,4) Tree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worst-case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worst-case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worst-case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complex to implement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660581201"/>
                  </a:ext>
                </a:extLst>
              </a:tr>
            </a:tbl>
          </a:graphicData>
        </a:graphic>
      </p:graphicFrame>
    </p:spTree>
    <p:extLst>
      <p:ext uri="{BB962C8B-B14F-4D97-AF65-F5344CB8AC3E}">
        <p14:creationId xmlns:p14="http://schemas.microsoft.com/office/powerpoint/2010/main" val="321311699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From (2,4) to Red-Black Trees</a:t>
            </a:r>
          </a:p>
        </p:txBody>
      </p:sp>
      <p:sp>
        <p:nvSpPr>
          <p:cNvPr id="4101" name="Rectangle 2051"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A red-black tree is a representation of a (2,4) tree by means of a binary tree whose nodes are colored </a:t>
            </a:r>
            <a:r>
              <a:rPr lang="en-US" altLang="lv-LV" sz="2000" b="1">
                <a:solidFill>
                  <a:schemeClr val="tx2"/>
                </a:solidFill>
              </a:rPr>
              <a:t>red</a:t>
            </a:r>
            <a:r>
              <a:rPr lang="en-US" altLang="lv-LV" sz="2000"/>
              <a:t> or </a:t>
            </a:r>
            <a:r>
              <a:rPr lang="en-US" altLang="lv-LV" sz="2000" b="1">
                <a:solidFill>
                  <a:srgbClr val="000000"/>
                </a:solidFill>
              </a:rPr>
              <a:t>black</a:t>
            </a:r>
          </a:p>
          <a:p>
            <a:pPr eaLnBrk="1" hangingPunct="1"/>
            <a:r>
              <a:rPr lang="en-US" altLang="lv-LV" sz="2000"/>
              <a:t>In comparison with its associated (2,4) tree, a red-black tree has</a:t>
            </a:r>
          </a:p>
          <a:p>
            <a:pPr lvl="1" eaLnBrk="1" hangingPunct="1"/>
            <a:r>
              <a:rPr lang="en-US" altLang="lv-LV" sz="1800"/>
              <a:t>same logarithmic time performance</a:t>
            </a:r>
          </a:p>
          <a:p>
            <a:pPr lvl="1" eaLnBrk="1" hangingPunct="1"/>
            <a:r>
              <a:rPr lang="en-US" altLang="lv-LV" sz="1800"/>
              <a:t>simpler implementation with a single node type</a:t>
            </a:r>
          </a:p>
        </p:txBody>
      </p:sp>
      <p:grpSp>
        <p:nvGrpSpPr>
          <p:cNvPr id="4102" name="Group 2066"/>
          <p:cNvGrpSpPr>
            <a:grpSpLocks/>
          </p:cNvGrpSpPr>
          <p:nvPr/>
        </p:nvGrpSpPr>
        <p:grpSpPr bwMode="auto">
          <a:xfrm>
            <a:off x="8277225" y="3505200"/>
            <a:ext cx="1981200" cy="609600"/>
            <a:chOff x="864" y="2853"/>
            <a:chExt cx="1248" cy="384"/>
          </a:xfrm>
        </p:grpSpPr>
        <p:sp>
          <p:nvSpPr>
            <p:cNvPr id="4141" name="Oval 2054"/>
            <p:cNvSpPr>
              <a:spLocks noChangeArrowheads="1"/>
            </p:cNvSpPr>
            <p:nvPr/>
          </p:nvSpPr>
          <p:spPr bwMode="auto">
            <a:xfrm>
              <a:off x="864" y="2853"/>
              <a:ext cx="1248" cy="24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2   6   7</a:t>
              </a:r>
              <a:endParaRPr lang="en-US" altLang="lv-LV"/>
            </a:p>
          </p:txBody>
        </p:sp>
        <p:cxnSp>
          <p:nvCxnSpPr>
            <p:cNvPr id="4142" name="AutoShape 2057"/>
            <p:cNvCxnSpPr>
              <a:cxnSpLocks noChangeShapeType="1"/>
              <a:stCxn id="4141" idx="3"/>
            </p:cNvCxnSpPr>
            <p:nvPr/>
          </p:nvCxnSpPr>
          <p:spPr bwMode="auto">
            <a:xfrm flipH="1">
              <a:off x="912" y="3064"/>
              <a:ext cx="13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43" name="AutoShape 2058"/>
            <p:cNvCxnSpPr>
              <a:cxnSpLocks noChangeShapeType="1"/>
              <a:stCxn id="4141" idx="5"/>
            </p:cNvCxnSpPr>
            <p:nvPr/>
          </p:nvCxnSpPr>
          <p:spPr bwMode="auto">
            <a:xfrm>
              <a:off x="1929" y="3064"/>
              <a:ext cx="13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44" name="Line 2059"/>
            <p:cNvSpPr>
              <a:spLocks noChangeShapeType="1"/>
            </p:cNvSpPr>
            <p:nvPr/>
          </p:nvSpPr>
          <p:spPr bwMode="auto">
            <a:xfrm flipV="1">
              <a:off x="1296" y="3093"/>
              <a:ext cx="48"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45" name="Line 2060"/>
            <p:cNvSpPr>
              <a:spLocks noChangeShapeType="1"/>
            </p:cNvSpPr>
            <p:nvPr/>
          </p:nvSpPr>
          <p:spPr bwMode="auto">
            <a:xfrm flipH="1" flipV="1">
              <a:off x="1632" y="3093"/>
              <a:ext cx="48"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4103" name="Group 2068"/>
          <p:cNvGrpSpPr>
            <a:grpSpLocks/>
          </p:cNvGrpSpPr>
          <p:nvPr/>
        </p:nvGrpSpPr>
        <p:grpSpPr bwMode="auto">
          <a:xfrm>
            <a:off x="5029200" y="3505201"/>
            <a:ext cx="1828800" cy="600075"/>
            <a:chOff x="3936" y="2853"/>
            <a:chExt cx="1152" cy="378"/>
          </a:xfrm>
        </p:grpSpPr>
        <p:sp>
          <p:nvSpPr>
            <p:cNvPr id="4137" name="Oval 2056"/>
            <p:cNvSpPr>
              <a:spLocks noChangeArrowheads="1"/>
            </p:cNvSpPr>
            <p:nvPr/>
          </p:nvSpPr>
          <p:spPr bwMode="auto">
            <a:xfrm>
              <a:off x="3984" y="2853"/>
              <a:ext cx="1056" cy="24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3    5</a:t>
              </a:r>
              <a:endParaRPr lang="en-US" altLang="lv-LV"/>
            </a:p>
          </p:txBody>
        </p:sp>
        <p:cxnSp>
          <p:nvCxnSpPr>
            <p:cNvPr id="4138" name="AutoShape 2061"/>
            <p:cNvCxnSpPr>
              <a:cxnSpLocks noChangeShapeType="1"/>
              <a:endCxn id="4137" idx="4"/>
            </p:cNvCxnSpPr>
            <p:nvPr/>
          </p:nvCxnSpPr>
          <p:spPr bwMode="auto">
            <a:xfrm flipV="1">
              <a:off x="4512" y="3099"/>
              <a:ext cx="0" cy="13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39" name="AutoShape 2062"/>
            <p:cNvCxnSpPr>
              <a:cxnSpLocks noChangeShapeType="1"/>
              <a:endCxn id="4137" idx="3"/>
            </p:cNvCxnSpPr>
            <p:nvPr/>
          </p:nvCxnSpPr>
          <p:spPr bwMode="auto">
            <a:xfrm flipV="1">
              <a:off x="3936" y="3064"/>
              <a:ext cx="203"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40" name="AutoShape 2063"/>
            <p:cNvCxnSpPr>
              <a:cxnSpLocks noChangeShapeType="1"/>
              <a:endCxn id="4137" idx="5"/>
            </p:cNvCxnSpPr>
            <p:nvPr/>
          </p:nvCxnSpPr>
          <p:spPr bwMode="auto">
            <a:xfrm flipH="1" flipV="1">
              <a:off x="4885" y="3064"/>
              <a:ext cx="203"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104" name="Group 2101"/>
          <p:cNvGrpSpPr>
            <a:grpSpLocks/>
          </p:cNvGrpSpPr>
          <p:nvPr/>
        </p:nvGrpSpPr>
        <p:grpSpPr bwMode="auto">
          <a:xfrm>
            <a:off x="2438400" y="3505200"/>
            <a:ext cx="1066800" cy="609600"/>
            <a:chOff x="576" y="2208"/>
            <a:chExt cx="672" cy="384"/>
          </a:xfrm>
        </p:grpSpPr>
        <p:sp>
          <p:nvSpPr>
            <p:cNvPr id="4134" name="Oval 2055"/>
            <p:cNvSpPr>
              <a:spLocks noChangeArrowheads="1"/>
            </p:cNvSpPr>
            <p:nvPr/>
          </p:nvSpPr>
          <p:spPr bwMode="auto">
            <a:xfrm>
              <a:off x="576" y="2208"/>
              <a:ext cx="672" cy="24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4</a:t>
              </a:r>
            </a:p>
          </p:txBody>
        </p:sp>
        <p:sp>
          <p:nvSpPr>
            <p:cNvPr id="4135" name="Line 2064"/>
            <p:cNvSpPr>
              <a:spLocks noChangeShapeType="1"/>
            </p:cNvSpPr>
            <p:nvPr/>
          </p:nvSpPr>
          <p:spPr bwMode="auto">
            <a:xfrm flipH="1" flipV="1">
              <a:off x="1056" y="244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36" name="Line 2065"/>
            <p:cNvSpPr>
              <a:spLocks noChangeShapeType="1"/>
            </p:cNvSpPr>
            <p:nvPr/>
          </p:nvSpPr>
          <p:spPr bwMode="auto">
            <a:xfrm flipV="1">
              <a:off x="672" y="244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4105" name="Group 2102"/>
          <p:cNvGrpSpPr>
            <a:grpSpLocks/>
          </p:cNvGrpSpPr>
          <p:nvPr/>
        </p:nvGrpSpPr>
        <p:grpSpPr bwMode="auto">
          <a:xfrm>
            <a:off x="2595564" y="4876801"/>
            <a:ext cx="752475" cy="771525"/>
            <a:chOff x="672" y="3072"/>
            <a:chExt cx="474" cy="486"/>
          </a:xfrm>
        </p:grpSpPr>
        <p:sp>
          <p:nvSpPr>
            <p:cNvPr id="4131" name="Oval 2069"/>
            <p:cNvSpPr>
              <a:spLocks noChangeArrowheads="1"/>
            </p:cNvSpPr>
            <p:nvPr/>
          </p:nvSpPr>
          <p:spPr bwMode="auto">
            <a:xfrm>
              <a:off x="768" y="3072"/>
              <a:ext cx="288" cy="288"/>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4</a:t>
              </a:r>
            </a:p>
          </p:txBody>
        </p:sp>
        <p:cxnSp>
          <p:nvCxnSpPr>
            <p:cNvPr id="4132" name="AutoShape 2070"/>
            <p:cNvCxnSpPr>
              <a:cxnSpLocks noChangeShapeType="1"/>
              <a:stCxn id="4131" idx="5"/>
            </p:cNvCxnSpPr>
            <p:nvPr/>
          </p:nvCxnSpPr>
          <p:spPr bwMode="auto">
            <a:xfrm>
              <a:off x="1014" y="3330"/>
              <a:ext cx="132" cy="22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33" name="AutoShape 2071"/>
            <p:cNvCxnSpPr>
              <a:cxnSpLocks noChangeShapeType="1"/>
              <a:stCxn id="4131" idx="3"/>
            </p:cNvCxnSpPr>
            <p:nvPr/>
          </p:nvCxnSpPr>
          <p:spPr bwMode="auto">
            <a:xfrm flipH="1">
              <a:off x="672" y="3330"/>
              <a:ext cx="138" cy="22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4106" name="Oval 2072"/>
          <p:cNvSpPr>
            <a:spLocks noChangeArrowheads="1"/>
          </p:cNvSpPr>
          <p:nvPr/>
        </p:nvSpPr>
        <p:spPr bwMode="auto">
          <a:xfrm>
            <a:off x="9067800" y="4876800"/>
            <a:ext cx="457200" cy="45720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6</a:t>
            </a:r>
          </a:p>
        </p:txBody>
      </p:sp>
      <p:cxnSp>
        <p:nvCxnSpPr>
          <p:cNvPr id="4107" name="AutoShape 2073"/>
          <p:cNvCxnSpPr>
            <a:cxnSpLocks noChangeShapeType="1"/>
            <a:stCxn id="4106" idx="5"/>
            <a:endCxn id="4112" idx="1"/>
          </p:cNvCxnSpPr>
          <p:nvPr/>
        </p:nvCxnSpPr>
        <p:spPr bwMode="auto">
          <a:xfrm>
            <a:off x="9458326" y="5286376"/>
            <a:ext cx="295275" cy="2571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4108" name="AutoShape 2074"/>
          <p:cNvCxnSpPr>
            <a:cxnSpLocks noChangeShapeType="1"/>
            <a:stCxn id="4106" idx="3"/>
            <a:endCxn id="4109" idx="0"/>
          </p:cNvCxnSpPr>
          <p:nvPr/>
        </p:nvCxnSpPr>
        <p:spPr bwMode="auto">
          <a:xfrm flipH="1">
            <a:off x="8839201" y="5286375"/>
            <a:ext cx="295275" cy="1905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4109" name="Oval 2075"/>
          <p:cNvSpPr>
            <a:spLocks noChangeArrowheads="1"/>
          </p:cNvSpPr>
          <p:nvPr/>
        </p:nvSpPr>
        <p:spPr bwMode="auto">
          <a:xfrm>
            <a:off x="8610600" y="5486400"/>
            <a:ext cx="457200" cy="457200"/>
          </a:xfrm>
          <a:prstGeom prst="ellipse">
            <a:avLst/>
          </a:prstGeom>
          <a:solidFill>
            <a:schemeClr val="accent1"/>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2</a:t>
            </a:r>
          </a:p>
        </p:txBody>
      </p:sp>
      <p:cxnSp>
        <p:nvCxnSpPr>
          <p:cNvPr id="4110" name="AutoShape 2076"/>
          <p:cNvCxnSpPr>
            <a:cxnSpLocks noChangeShapeType="1"/>
            <a:stCxn id="4109" idx="5"/>
          </p:cNvCxnSpPr>
          <p:nvPr/>
        </p:nvCxnSpPr>
        <p:spPr bwMode="auto">
          <a:xfrm>
            <a:off x="9001125"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11" name="AutoShape 2077"/>
          <p:cNvCxnSpPr>
            <a:cxnSpLocks noChangeShapeType="1"/>
            <a:stCxn id="4109" idx="3"/>
          </p:cNvCxnSpPr>
          <p:nvPr/>
        </p:nvCxnSpPr>
        <p:spPr bwMode="auto">
          <a:xfrm flipH="1">
            <a:off x="8458201"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112" name="Oval 2078"/>
          <p:cNvSpPr>
            <a:spLocks noChangeArrowheads="1"/>
          </p:cNvSpPr>
          <p:nvPr/>
        </p:nvSpPr>
        <p:spPr bwMode="auto">
          <a:xfrm>
            <a:off x="9686925" y="5486400"/>
            <a:ext cx="457200" cy="457200"/>
          </a:xfrm>
          <a:prstGeom prst="ellipse">
            <a:avLst/>
          </a:prstGeom>
          <a:solidFill>
            <a:schemeClr val="accent1"/>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7</a:t>
            </a:r>
          </a:p>
        </p:txBody>
      </p:sp>
      <p:cxnSp>
        <p:nvCxnSpPr>
          <p:cNvPr id="4113" name="AutoShape 2079"/>
          <p:cNvCxnSpPr>
            <a:cxnSpLocks noChangeShapeType="1"/>
            <a:stCxn id="4112" idx="5"/>
          </p:cNvCxnSpPr>
          <p:nvPr/>
        </p:nvCxnSpPr>
        <p:spPr bwMode="auto">
          <a:xfrm>
            <a:off x="10077450"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14" name="AutoShape 2080"/>
          <p:cNvCxnSpPr>
            <a:cxnSpLocks noChangeShapeType="1"/>
            <a:stCxn id="4112" idx="3"/>
          </p:cNvCxnSpPr>
          <p:nvPr/>
        </p:nvCxnSpPr>
        <p:spPr bwMode="auto">
          <a:xfrm flipH="1">
            <a:off x="9534526"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115" name="Oval 2081"/>
          <p:cNvSpPr>
            <a:spLocks noChangeArrowheads="1"/>
          </p:cNvSpPr>
          <p:nvPr/>
        </p:nvSpPr>
        <p:spPr bwMode="auto">
          <a:xfrm>
            <a:off x="4800600" y="4876800"/>
            <a:ext cx="457200" cy="45720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5</a:t>
            </a:r>
          </a:p>
        </p:txBody>
      </p:sp>
      <p:cxnSp>
        <p:nvCxnSpPr>
          <p:cNvPr id="4116" name="AutoShape 2082"/>
          <p:cNvCxnSpPr>
            <a:cxnSpLocks noChangeShapeType="1"/>
            <a:stCxn id="4115" idx="5"/>
          </p:cNvCxnSpPr>
          <p:nvPr/>
        </p:nvCxnSpPr>
        <p:spPr bwMode="auto">
          <a:xfrm>
            <a:off x="5191126" y="5286375"/>
            <a:ext cx="295275" cy="2667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2083"/>
          <p:cNvCxnSpPr>
            <a:cxnSpLocks noChangeShapeType="1"/>
            <a:stCxn id="4115" idx="3"/>
            <a:endCxn id="4118" idx="0"/>
          </p:cNvCxnSpPr>
          <p:nvPr/>
        </p:nvCxnSpPr>
        <p:spPr bwMode="auto">
          <a:xfrm flipH="1">
            <a:off x="4572001" y="5286375"/>
            <a:ext cx="295275" cy="1905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4118" name="Oval 2084"/>
          <p:cNvSpPr>
            <a:spLocks noChangeArrowheads="1"/>
          </p:cNvSpPr>
          <p:nvPr/>
        </p:nvSpPr>
        <p:spPr bwMode="auto">
          <a:xfrm>
            <a:off x="4343400" y="5486400"/>
            <a:ext cx="457200" cy="457200"/>
          </a:xfrm>
          <a:prstGeom prst="ellipse">
            <a:avLst/>
          </a:prstGeom>
          <a:solidFill>
            <a:schemeClr val="accent1"/>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3</a:t>
            </a:r>
          </a:p>
        </p:txBody>
      </p:sp>
      <p:cxnSp>
        <p:nvCxnSpPr>
          <p:cNvPr id="4119" name="AutoShape 2085"/>
          <p:cNvCxnSpPr>
            <a:cxnSpLocks noChangeShapeType="1"/>
            <a:stCxn id="4118" idx="5"/>
          </p:cNvCxnSpPr>
          <p:nvPr/>
        </p:nvCxnSpPr>
        <p:spPr bwMode="auto">
          <a:xfrm>
            <a:off x="4733925"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20" name="AutoShape 2086"/>
          <p:cNvCxnSpPr>
            <a:cxnSpLocks noChangeShapeType="1"/>
            <a:stCxn id="4118" idx="3"/>
          </p:cNvCxnSpPr>
          <p:nvPr/>
        </p:nvCxnSpPr>
        <p:spPr bwMode="auto">
          <a:xfrm flipH="1">
            <a:off x="4191001"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121" name="Oval 2091"/>
          <p:cNvSpPr>
            <a:spLocks noChangeArrowheads="1"/>
          </p:cNvSpPr>
          <p:nvPr/>
        </p:nvSpPr>
        <p:spPr bwMode="auto">
          <a:xfrm flipH="1">
            <a:off x="6629400" y="4876800"/>
            <a:ext cx="457200" cy="45720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3</a:t>
            </a:r>
          </a:p>
        </p:txBody>
      </p:sp>
      <p:cxnSp>
        <p:nvCxnSpPr>
          <p:cNvPr id="4122" name="AutoShape 2092"/>
          <p:cNvCxnSpPr>
            <a:cxnSpLocks noChangeShapeType="1"/>
            <a:stCxn id="4121" idx="5"/>
          </p:cNvCxnSpPr>
          <p:nvPr/>
        </p:nvCxnSpPr>
        <p:spPr bwMode="auto">
          <a:xfrm flipH="1">
            <a:off x="6400801" y="5284788"/>
            <a:ext cx="295275" cy="2667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23" name="AutoShape 2093"/>
          <p:cNvCxnSpPr>
            <a:cxnSpLocks noChangeShapeType="1"/>
            <a:stCxn id="4121" idx="3"/>
            <a:endCxn id="4124" idx="0"/>
          </p:cNvCxnSpPr>
          <p:nvPr/>
        </p:nvCxnSpPr>
        <p:spPr bwMode="auto">
          <a:xfrm>
            <a:off x="7018338" y="5284789"/>
            <a:ext cx="296862" cy="1920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4124" name="Oval 2094"/>
          <p:cNvSpPr>
            <a:spLocks noChangeArrowheads="1"/>
          </p:cNvSpPr>
          <p:nvPr/>
        </p:nvSpPr>
        <p:spPr bwMode="auto">
          <a:xfrm flipH="1">
            <a:off x="7086600" y="5486400"/>
            <a:ext cx="457200" cy="457200"/>
          </a:xfrm>
          <a:prstGeom prst="ellipse">
            <a:avLst/>
          </a:prstGeom>
          <a:solidFill>
            <a:schemeClr val="accent1"/>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5</a:t>
            </a:r>
          </a:p>
        </p:txBody>
      </p:sp>
      <p:cxnSp>
        <p:nvCxnSpPr>
          <p:cNvPr id="4125" name="AutoShape 2095"/>
          <p:cNvCxnSpPr>
            <a:cxnSpLocks noChangeShapeType="1"/>
            <a:stCxn id="4124" idx="5"/>
          </p:cNvCxnSpPr>
          <p:nvPr/>
        </p:nvCxnSpPr>
        <p:spPr bwMode="auto">
          <a:xfrm flipH="1">
            <a:off x="6943725" y="5884863"/>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26" name="AutoShape 2096"/>
          <p:cNvCxnSpPr>
            <a:cxnSpLocks noChangeShapeType="1"/>
            <a:stCxn id="4124" idx="3"/>
          </p:cNvCxnSpPr>
          <p:nvPr/>
        </p:nvCxnSpPr>
        <p:spPr bwMode="auto">
          <a:xfrm>
            <a:off x="7475539" y="5884863"/>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127" name="Text Box 2098"/>
          <p:cNvSpPr txBox="1">
            <a:spLocks noChangeArrowheads="1"/>
          </p:cNvSpPr>
          <p:nvPr/>
        </p:nvSpPr>
        <p:spPr bwMode="auto">
          <a:xfrm>
            <a:off x="5591175" y="5341939"/>
            <a:ext cx="72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3200"/>
              <a:t>OR</a:t>
            </a:r>
          </a:p>
        </p:txBody>
      </p:sp>
      <p:sp>
        <p:nvSpPr>
          <p:cNvPr id="4128" name="AutoShape 2100"/>
          <p:cNvSpPr>
            <a:spLocks noChangeArrowheads="1"/>
          </p:cNvSpPr>
          <p:nvPr/>
        </p:nvSpPr>
        <p:spPr bwMode="auto">
          <a:xfrm>
            <a:off x="278130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29" name="AutoShape 2103"/>
          <p:cNvSpPr>
            <a:spLocks noChangeArrowheads="1"/>
          </p:cNvSpPr>
          <p:nvPr/>
        </p:nvSpPr>
        <p:spPr bwMode="auto">
          <a:xfrm>
            <a:off x="575310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30" name="AutoShape 2104"/>
          <p:cNvSpPr>
            <a:spLocks noChangeArrowheads="1"/>
          </p:cNvSpPr>
          <p:nvPr/>
        </p:nvSpPr>
        <p:spPr bwMode="auto">
          <a:xfrm>
            <a:off x="908685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30547990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smtClean="0"/>
              <a:t>Red-Black Trees</a:t>
            </a:r>
            <a:endParaRPr lang="en-US" altLang="lv-LV" smtClean="0">
              <a:cs typeface="Tahoma" panose="020B0604030504040204" pitchFamily="34" charset="0"/>
            </a:endParaRPr>
          </a:p>
        </p:txBody>
      </p:sp>
      <p:sp>
        <p:nvSpPr>
          <p:cNvPr id="5125" name="Rectangle 3" descr="Rectangle: Click to edit Master text styles&#10;Second level&#10;Third level&#10;Fourth level&#10;Fifth level"/>
          <p:cNvSpPr>
            <a:spLocks noGrp="1" noChangeArrowheads="1"/>
          </p:cNvSpPr>
          <p:nvPr>
            <p:ph idx="1"/>
          </p:nvPr>
        </p:nvSpPr>
        <p:spPr>
          <a:xfrm>
            <a:off x="1422400" y="1752601"/>
            <a:ext cx="10160000" cy="2242096"/>
          </a:xfrm>
        </p:spPr>
        <p:txBody>
          <a:bodyPr/>
          <a:lstStyle/>
          <a:p>
            <a:pPr eaLnBrk="1" hangingPunct="1">
              <a:lnSpc>
                <a:spcPct val="90000"/>
              </a:lnSpc>
            </a:pPr>
            <a:r>
              <a:rPr lang="en-US" altLang="lv-LV" dirty="0"/>
              <a:t>A red-black tree can also be defined as a binary search tree that satisfies the following properties:</a:t>
            </a:r>
          </a:p>
          <a:p>
            <a:pPr lvl="1" eaLnBrk="1" hangingPunct="1">
              <a:lnSpc>
                <a:spcPct val="90000"/>
              </a:lnSpc>
            </a:pPr>
            <a:r>
              <a:rPr lang="en-US" altLang="lv-LV" sz="2000" dirty="0">
                <a:solidFill>
                  <a:schemeClr val="tx2"/>
                </a:solidFill>
              </a:rPr>
              <a:t>Root Property</a:t>
            </a:r>
            <a:r>
              <a:rPr lang="en-US" altLang="lv-LV" sz="2000" dirty="0"/>
              <a:t>: the root is black</a:t>
            </a:r>
          </a:p>
          <a:p>
            <a:pPr lvl="1" eaLnBrk="1" hangingPunct="1">
              <a:lnSpc>
                <a:spcPct val="90000"/>
              </a:lnSpc>
            </a:pPr>
            <a:r>
              <a:rPr lang="en-US" altLang="lv-LV" sz="2000" dirty="0">
                <a:solidFill>
                  <a:schemeClr val="tx2"/>
                </a:solidFill>
              </a:rPr>
              <a:t>External Property</a:t>
            </a:r>
            <a:r>
              <a:rPr lang="en-US" altLang="lv-LV" sz="2000" dirty="0"/>
              <a:t>: every leaf is black</a:t>
            </a:r>
          </a:p>
          <a:p>
            <a:pPr lvl="1" eaLnBrk="1" hangingPunct="1">
              <a:lnSpc>
                <a:spcPct val="90000"/>
              </a:lnSpc>
            </a:pPr>
            <a:r>
              <a:rPr lang="en-US" altLang="lv-LV" sz="2000" dirty="0">
                <a:solidFill>
                  <a:schemeClr val="tx2"/>
                </a:solidFill>
              </a:rPr>
              <a:t>Internal Property</a:t>
            </a:r>
            <a:r>
              <a:rPr lang="en-US" altLang="lv-LV" sz="2000" dirty="0"/>
              <a:t>: the children of a red node are black</a:t>
            </a:r>
          </a:p>
          <a:p>
            <a:pPr lvl="1" eaLnBrk="1" hangingPunct="1">
              <a:lnSpc>
                <a:spcPct val="90000"/>
              </a:lnSpc>
            </a:pPr>
            <a:r>
              <a:rPr lang="en-US" altLang="lv-LV" sz="2000" dirty="0">
                <a:solidFill>
                  <a:schemeClr val="tx2"/>
                </a:solidFill>
              </a:rPr>
              <a:t>Depth Property</a:t>
            </a:r>
            <a:r>
              <a:rPr lang="en-US" altLang="lv-LV" sz="2000" dirty="0"/>
              <a:t>: all the leaves have the same black depth</a:t>
            </a:r>
          </a:p>
        </p:txBody>
      </p:sp>
      <p:sp>
        <p:nvSpPr>
          <p:cNvPr id="5126" name="Oval 4"/>
          <p:cNvSpPr>
            <a:spLocks noChangeArrowheads="1"/>
          </p:cNvSpPr>
          <p:nvPr/>
        </p:nvSpPr>
        <p:spPr bwMode="auto">
          <a:xfrm>
            <a:off x="3565526" y="3917950"/>
            <a:ext cx="320675" cy="319088"/>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5127" name="Oval 5"/>
          <p:cNvSpPr>
            <a:spLocks noChangeArrowheads="1"/>
          </p:cNvSpPr>
          <p:nvPr/>
        </p:nvSpPr>
        <p:spPr bwMode="auto">
          <a:xfrm>
            <a:off x="5072064" y="4429126"/>
            <a:ext cx="319087"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15</a:t>
            </a:r>
          </a:p>
        </p:txBody>
      </p:sp>
      <p:sp>
        <p:nvSpPr>
          <p:cNvPr id="5128" name="Oval 6"/>
          <p:cNvSpPr>
            <a:spLocks noChangeArrowheads="1"/>
          </p:cNvSpPr>
          <p:nvPr/>
        </p:nvSpPr>
        <p:spPr bwMode="auto">
          <a:xfrm>
            <a:off x="2208214" y="4429126"/>
            <a:ext cx="319087"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5129" name="Oval 7"/>
          <p:cNvSpPr>
            <a:spLocks noChangeArrowheads="1"/>
          </p:cNvSpPr>
          <p:nvPr/>
        </p:nvSpPr>
        <p:spPr bwMode="auto">
          <a:xfrm>
            <a:off x="2795589" y="4924426"/>
            <a:ext cx="320675"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5130" name="Rectangle 8"/>
          <p:cNvSpPr>
            <a:spLocks noChangeAspect="1" noChangeArrowheads="1"/>
          </p:cNvSpPr>
          <p:nvPr/>
        </p:nvSpPr>
        <p:spPr bwMode="auto">
          <a:xfrm>
            <a:off x="2547939" y="5500689"/>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31" name="AutoShape 10"/>
          <p:cNvCxnSpPr>
            <a:cxnSpLocks noChangeShapeType="1"/>
            <a:stCxn id="5126" idx="3"/>
            <a:endCxn id="5128" idx="7"/>
          </p:cNvCxnSpPr>
          <p:nvPr/>
        </p:nvCxnSpPr>
        <p:spPr bwMode="auto">
          <a:xfrm flipH="1">
            <a:off x="2481264" y="4210051"/>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5132" name="AutoShape 11"/>
          <p:cNvCxnSpPr>
            <a:cxnSpLocks noChangeShapeType="1"/>
            <a:stCxn id="5127" idx="1"/>
            <a:endCxn id="5126" idx="5"/>
          </p:cNvCxnSpPr>
          <p:nvPr/>
        </p:nvCxnSpPr>
        <p:spPr bwMode="auto">
          <a:xfrm flipH="1" flipV="1">
            <a:off x="3838576" y="421005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33" name="AutoShape 12"/>
          <p:cNvCxnSpPr>
            <a:cxnSpLocks noChangeShapeType="1"/>
            <a:stCxn id="5154" idx="0"/>
            <a:endCxn id="5127" idx="5"/>
          </p:cNvCxnSpPr>
          <p:nvPr/>
        </p:nvCxnSpPr>
        <p:spPr bwMode="auto">
          <a:xfrm flipH="1" flipV="1">
            <a:off x="5345114" y="4721226"/>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5134" name="AutoShape 13"/>
          <p:cNvCxnSpPr>
            <a:cxnSpLocks noChangeShapeType="1"/>
            <a:stCxn id="5144" idx="7"/>
            <a:endCxn id="5127" idx="3"/>
          </p:cNvCxnSpPr>
          <p:nvPr/>
        </p:nvCxnSpPr>
        <p:spPr bwMode="auto">
          <a:xfrm flipV="1">
            <a:off x="4699000" y="472122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5135" name="AutoShape 14"/>
          <p:cNvCxnSpPr>
            <a:cxnSpLocks noChangeShapeType="1"/>
            <a:stCxn id="5149" idx="1"/>
            <a:endCxn id="5129" idx="5"/>
          </p:cNvCxnSpPr>
          <p:nvPr/>
        </p:nvCxnSpPr>
        <p:spPr bwMode="auto">
          <a:xfrm flipH="1" flipV="1">
            <a:off x="3068639" y="5216526"/>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5136" name="AutoShape 15"/>
          <p:cNvCxnSpPr>
            <a:cxnSpLocks noChangeShapeType="1"/>
            <a:stCxn id="5130" idx="0"/>
            <a:endCxn id="5129" idx="3"/>
          </p:cNvCxnSpPr>
          <p:nvPr/>
        </p:nvCxnSpPr>
        <p:spPr bwMode="auto">
          <a:xfrm flipV="1">
            <a:off x="2663825" y="5216526"/>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37" name="AutoShape 16"/>
          <p:cNvCxnSpPr>
            <a:cxnSpLocks noChangeShapeType="1"/>
            <a:stCxn id="5139" idx="7"/>
            <a:endCxn id="5128" idx="3"/>
          </p:cNvCxnSpPr>
          <p:nvPr/>
        </p:nvCxnSpPr>
        <p:spPr bwMode="auto">
          <a:xfrm flipV="1">
            <a:off x="1893888" y="47117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38" name="AutoShape 17"/>
          <p:cNvCxnSpPr>
            <a:cxnSpLocks noChangeShapeType="1"/>
            <a:stCxn id="5129" idx="1"/>
            <a:endCxn id="5128" idx="5"/>
          </p:cNvCxnSpPr>
          <p:nvPr/>
        </p:nvCxnSpPr>
        <p:spPr bwMode="auto">
          <a:xfrm flipH="1" flipV="1">
            <a:off x="2481263" y="47117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139" name="Oval 18"/>
          <p:cNvSpPr>
            <a:spLocks noChangeArrowheads="1"/>
          </p:cNvSpPr>
          <p:nvPr/>
        </p:nvSpPr>
        <p:spPr bwMode="auto">
          <a:xfrm>
            <a:off x="1620839" y="4924426"/>
            <a:ext cx="319087"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5140" name="Rectangle 19"/>
          <p:cNvSpPr>
            <a:spLocks noChangeAspect="1" noChangeArrowheads="1"/>
          </p:cNvSpPr>
          <p:nvPr/>
        </p:nvSpPr>
        <p:spPr bwMode="auto">
          <a:xfrm>
            <a:off x="1371600" y="5500689"/>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141" name="Rectangle 20"/>
          <p:cNvSpPr>
            <a:spLocks noChangeAspect="1" noChangeArrowheads="1"/>
          </p:cNvSpPr>
          <p:nvPr/>
        </p:nvSpPr>
        <p:spPr bwMode="auto">
          <a:xfrm>
            <a:off x="1958975" y="5500689"/>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42" name="AutoShape 21"/>
          <p:cNvCxnSpPr>
            <a:cxnSpLocks noChangeShapeType="1"/>
            <a:stCxn id="5141" idx="0"/>
            <a:endCxn id="5139" idx="5"/>
          </p:cNvCxnSpPr>
          <p:nvPr/>
        </p:nvCxnSpPr>
        <p:spPr bwMode="auto">
          <a:xfrm flipH="1" flipV="1">
            <a:off x="1893889" y="5216526"/>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43" name="AutoShape 22"/>
          <p:cNvCxnSpPr>
            <a:cxnSpLocks noChangeShapeType="1"/>
            <a:stCxn id="5140" idx="0"/>
            <a:endCxn id="5139" idx="3"/>
          </p:cNvCxnSpPr>
          <p:nvPr/>
        </p:nvCxnSpPr>
        <p:spPr bwMode="auto">
          <a:xfrm flipV="1">
            <a:off x="1487489" y="5216526"/>
            <a:ext cx="179387"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144" name="Oval 23"/>
          <p:cNvSpPr>
            <a:spLocks noChangeArrowheads="1"/>
          </p:cNvSpPr>
          <p:nvPr/>
        </p:nvSpPr>
        <p:spPr bwMode="auto">
          <a:xfrm>
            <a:off x="4425951" y="4924426"/>
            <a:ext cx="320675"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12</a:t>
            </a:r>
          </a:p>
        </p:txBody>
      </p:sp>
      <p:sp>
        <p:nvSpPr>
          <p:cNvPr id="5145" name="Rectangle 24"/>
          <p:cNvSpPr>
            <a:spLocks noChangeAspect="1" noChangeArrowheads="1"/>
          </p:cNvSpPr>
          <p:nvPr/>
        </p:nvSpPr>
        <p:spPr bwMode="auto">
          <a:xfrm>
            <a:off x="4178300" y="5500689"/>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146" name="Rectangle 25"/>
          <p:cNvSpPr>
            <a:spLocks noChangeAspect="1" noChangeArrowheads="1"/>
          </p:cNvSpPr>
          <p:nvPr/>
        </p:nvSpPr>
        <p:spPr bwMode="auto">
          <a:xfrm>
            <a:off x="4764089" y="5500689"/>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47" name="AutoShape 26"/>
          <p:cNvCxnSpPr>
            <a:cxnSpLocks noChangeShapeType="1"/>
            <a:stCxn id="5146" idx="0"/>
            <a:endCxn id="5144" idx="5"/>
          </p:cNvCxnSpPr>
          <p:nvPr/>
        </p:nvCxnSpPr>
        <p:spPr bwMode="auto">
          <a:xfrm flipH="1" flipV="1">
            <a:off x="4699001" y="520700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48" name="AutoShape 27"/>
          <p:cNvCxnSpPr>
            <a:cxnSpLocks noChangeShapeType="1"/>
            <a:stCxn id="5145" idx="0"/>
            <a:endCxn id="5144" idx="3"/>
          </p:cNvCxnSpPr>
          <p:nvPr/>
        </p:nvCxnSpPr>
        <p:spPr bwMode="auto">
          <a:xfrm flipV="1">
            <a:off x="4294189" y="5207000"/>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149" name="Oval 28"/>
          <p:cNvSpPr>
            <a:spLocks noChangeArrowheads="1"/>
          </p:cNvSpPr>
          <p:nvPr/>
        </p:nvSpPr>
        <p:spPr bwMode="auto">
          <a:xfrm>
            <a:off x="3219451" y="5441951"/>
            <a:ext cx="320675"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7</a:t>
            </a:r>
          </a:p>
        </p:txBody>
      </p:sp>
      <p:sp>
        <p:nvSpPr>
          <p:cNvPr id="5150" name="Rectangle 29"/>
          <p:cNvSpPr>
            <a:spLocks noChangeAspect="1" noChangeArrowheads="1"/>
          </p:cNvSpPr>
          <p:nvPr/>
        </p:nvSpPr>
        <p:spPr bwMode="auto">
          <a:xfrm>
            <a:off x="2971800" y="601821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151" name="Rectangle 30"/>
          <p:cNvSpPr>
            <a:spLocks noChangeAspect="1" noChangeArrowheads="1"/>
          </p:cNvSpPr>
          <p:nvPr/>
        </p:nvSpPr>
        <p:spPr bwMode="auto">
          <a:xfrm>
            <a:off x="3557589" y="6018214"/>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52" name="AutoShape 31"/>
          <p:cNvCxnSpPr>
            <a:cxnSpLocks noChangeShapeType="1"/>
            <a:stCxn id="5151" idx="0"/>
            <a:endCxn id="5149" idx="5"/>
          </p:cNvCxnSpPr>
          <p:nvPr/>
        </p:nvCxnSpPr>
        <p:spPr bwMode="auto">
          <a:xfrm flipH="1" flipV="1">
            <a:off x="3492501" y="57245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53" name="AutoShape 32"/>
          <p:cNvCxnSpPr>
            <a:cxnSpLocks noChangeShapeType="1"/>
            <a:stCxn id="5150" idx="0"/>
            <a:endCxn id="5149" idx="3"/>
          </p:cNvCxnSpPr>
          <p:nvPr/>
        </p:nvCxnSpPr>
        <p:spPr bwMode="auto">
          <a:xfrm flipV="1">
            <a:off x="3087689" y="572452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154" name="Oval 45"/>
          <p:cNvSpPr>
            <a:spLocks noChangeArrowheads="1"/>
          </p:cNvSpPr>
          <p:nvPr/>
        </p:nvSpPr>
        <p:spPr bwMode="auto">
          <a:xfrm>
            <a:off x="5721350" y="4905376"/>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21</a:t>
            </a:r>
          </a:p>
        </p:txBody>
      </p:sp>
      <p:sp>
        <p:nvSpPr>
          <p:cNvPr id="5155" name="Rectangle 46"/>
          <p:cNvSpPr>
            <a:spLocks noChangeAspect="1" noChangeArrowheads="1"/>
          </p:cNvSpPr>
          <p:nvPr/>
        </p:nvSpPr>
        <p:spPr bwMode="auto">
          <a:xfrm>
            <a:off x="5472114" y="5481639"/>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156" name="Rectangle 47"/>
          <p:cNvSpPr>
            <a:spLocks noChangeAspect="1" noChangeArrowheads="1"/>
          </p:cNvSpPr>
          <p:nvPr/>
        </p:nvSpPr>
        <p:spPr bwMode="auto">
          <a:xfrm>
            <a:off x="6059489" y="5481639"/>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57" name="AutoShape 48"/>
          <p:cNvCxnSpPr>
            <a:cxnSpLocks noChangeShapeType="1"/>
            <a:stCxn id="5156" idx="0"/>
            <a:endCxn id="5154" idx="5"/>
          </p:cNvCxnSpPr>
          <p:nvPr/>
        </p:nvCxnSpPr>
        <p:spPr bwMode="auto">
          <a:xfrm flipH="1" flipV="1">
            <a:off x="5994401" y="51879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58" name="AutoShape 49"/>
          <p:cNvCxnSpPr>
            <a:cxnSpLocks noChangeShapeType="1"/>
            <a:stCxn id="5155" idx="0"/>
            <a:endCxn id="5154" idx="3"/>
          </p:cNvCxnSpPr>
          <p:nvPr/>
        </p:nvCxnSpPr>
        <p:spPr bwMode="auto">
          <a:xfrm flipV="1">
            <a:off x="5588000" y="5187950"/>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 name="Rounded Rectangle 1"/>
          <p:cNvSpPr/>
          <p:nvPr/>
        </p:nvSpPr>
        <p:spPr bwMode="auto">
          <a:xfrm rot="20589304">
            <a:off x="2049880" y="4027488"/>
            <a:ext cx="2024452" cy="619125"/>
          </a:xfrm>
          <a:prstGeom prst="roundRect">
            <a:avLst/>
          </a:prstGeom>
          <a:no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39" name="Rounded Rectangle 38"/>
          <p:cNvSpPr/>
          <p:nvPr/>
        </p:nvSpPr>
        <p:spPr bwMode="auto">
          <a:xfrm rot="3160692">
            <a:off x="2614026" y="5040864"/>
            <a:ext cx="1164671" cy="619125"/>
          </a:xfrm>
          <a:prstGeom prst="roundRect">
            <a:avLst/>
          </a:prstGeom>
          <a:no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40" name="Rounded Rectangle 39"/>
          <p:cNvSpPr/>
          <p:nvPr/>
        </p:nvSpPr>
        <p:spPr bwMode="auto">
          <a:xfrm>
            <a:off x="4271140" y="4326884"/>
            <a:ext cx="1904236" cy="999180"/>
          </a:xfrm>
          <a:prstGeom prst="roundRect">
            <a:avLst/>
          </a:prstGeom>
          <a:no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42" name="Oval 2056"/>
          <p:cNvSpPr>
            <a:spLocks noChangeArrowheads="1"/>
          </p:cNvSpPr>
          <p:nvPr/>
        </p:nvSpPr>
        <p:spPr bwMode="auto">
          <a:xfrm>
            <a:off x="8094034" y="4140747"/>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  4    9</a:t>
            </a:r>
            <a:endParaRPr lang="en-US" altLang="lv-LV" dirty="0"/>
          </a:p>
        </p:txBody>
      </p:sp>
      <p:cxnSp>
        <p:nvCxnSpPr>
          <p:cNvPr id="43" name="AutoShape 2061"/>
          <p:cNvCxnSpPr>
            <a:cxnSpLocks noChangeShapeType="1"/>
            <a:endCxn id="42" idx="4"/>
          </p:cNvCxnSpPr>
          <p:nvPr/>
        </p:nvCxnSpPr>
        <p:spPr bwMode="auto">
          <a:xfrm flipV="1">
            <a:off x="8932234" y="4521747"/>
            <a:ext cx="0" cy="2190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 name="AutoShape 2062"/>
          <p:cNvCxnSpPr>
            <a:cxnSpLocks noChangeShapeType="1"/>
            <a:stCxn id="47" idx="0"/>
            <a:endCxn id="42" idx="3"/>
          </p:cNvCxnSpPr>
          <p:nvPr/>
        </p:nvCxnSpPr>
        <p:spPr bwMode="auto">
          <a:xfrm flipV="1">
            <a:off x="7636834" y="4465951"/>
            <a:ext cx="702703" cy="26876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5" name="AutoShape 2063"/>
          <p:cNvCxnSpPr>
            <a:cxnSpLocks noChangeShapeType="1"/>
            <a:endCxn id="42" idx="5"/>
          </p:cNvCxnSpPr>
          <p:nvPr/>
        </p:nvCxnSpPr>
        <p:spPr bwMode="auto">
          <a:xfrm flipH="1" flipV="1">
            <a:off x="9524931" y="4465951"/>
            <a:ext cx="1464703" cy="381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46" name="Group 2101"/>
          <p:cNvGrpSpPr>
            <a:grpSpLocks/>
          </p:cNvGrpSpPr>
          <p:nvPr/>
        </p:nvGrpSpPr>
        <p:grpSpPr bwMode="auto">
          <a:xfrm>
            <a:off x="7103434" y="4734719"/>
            <a:ext cx="1066800" cy="609600"/>
            <a:chOff x="576" y="2208"/>
            <a:chExt cx="672" cy="384"/>
          </a:xfrm>
        </p:grpSpPr>
        <p:sp>
          <p:nvSpPr>
            <p:cNvPr id="47" name="Oval 2055"/>
            <p:cNvSpPr>
              <a:spLocks noChangeArrowheads="1"/>
            </p:cNvSpPr>
            <p:nvPr/>
          </p:nvSpPr>
          <p:spPr bwMode="auto">
            <a:xfrm>
              <a:off x="576" y="2208"/>
              <a:ext cx="672" cy="24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  2</a:t>
              </a:r>
              <a:endParaRPr lang="en-US" altLang="lv-LV" sz="2000" dirty="0"/>
            </a:p>
          </p:txBody>
        </p:sp>
        <p:sp>
          <p:nvSpPr>
            <p:cNvPr id="48" name="Line 2064"/>
            <p:cNvSpPr>
              <a:spLocks noChangeShapeType="1"/>
            </p:cNvSpPr>
            <p:nvPr/>
          </p:nvSpPr>
          <p:spPr bwMode="auto">
            <a:xfrm flipH="1" flipV="1">
              <a:off x="1056" y="244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9" name="Line 2065"/>
            <p:cNvSpPr>
              <a:spLocks noChangeShapeType="1"/>
            </p:cNvSpPr>
            <p:nvPr/>
          </p:nvSpPr>
          <p:spPr bwMode="auto">
            <a:xfrm flipV="1">
              <a:off x="672" y="244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51" name="Rectangle 19"/>
          <p:cNvSpPr>
            <a:spLocks noChangeAspect="1" noChangeArrowheads="1"/>
          </p:cNvSpPr>
          <p:nvPr/>
        </p:nvSpPr>
        <p:spPr bwMode="auto">
          <a:xfrm>
            <a:off x="7086600" y="534749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2" name="Rectangle 20"/>
          <p:cNvSpPr>
            <a:spLocks noChangeAspect="1" noChangeArrowheads="1"/>
          </p:cNvSpPr>
          <p:nvPr/>
        </p:nvSpPr>
        <p:spPr bwMode="auto">
          <a:xfrm>
            <a:off x="7940046" y="5360743"/>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5" name="Oval 2056"/>
          <p:cNvSpPr>
            <a:spLocks noChangeArrowheads="1"/>
          </p:cNvSpPr>
          <p:nvPr/>
        </p:nvSpPr>
        <p:spPr bwMode="auto">
          <a:xfrm>
            <a:off x="8281661" y="4742930"/>
            <a:ext cx="1371602" cy="3810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 6    </a:t>
            </a:r>
            <a:r>
              <a:rPr lang="en-US" altLang="lv-LV" sz="2000" dirty="0"/>
              <a:t>7</a:t>
            </a:r>
            <a:endParaRPr lang="en-US" altLang="lv-LV" dirty="0"/>
          </a:p>
        </p:txBody>
      </p:sp>
      <p:sp>
        <p:nvSpPr>
          <p:cNvPr id="56" name="Rectangle 29"/>
          <p:cNvSpPr>
            <a:spLocks noChangeAspect="1" noChangeArrowheads="1"/>
          </p:cNvSpPr>
          <p:nvPr/>
        </p:nvSpPr>
        <p:spPr bwMode="auto">
          <a:xfrm>
            <a:off x="8315325" y="5351602"/>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7" name="Rectangle 30"/>
          <p:cNvSpPr>
            <a:spLocks noChangeAspect="1" noChangeArrowheads="1"/>
          </p:cNvSpPr>
          <p:nvPr/>
        </p:nvSpPr>
        <p:spPr bwMode="auto">
          <a:xfrm>
            <a:off x="8861591" y="5338874"/>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8" name="AutoShape 31"/>
          <p:cNvCxnSpPr>
            <a:cxnSpLocks noChangeShapeType="1"/>
            <a:stCxn id="57" idx="0"/>
            <a:endCxn id="55" idx="4"/>
          </p:cNvCxnSpPr>
          <p:nvPr/>
        </p:nvCxnSpPr>
        <p:spPr bwMode="auto">
          <a:xfrm flipH="1" flipV="1">
            <a:off x="8967462" y="5123930"/>
            <a:ext cx="10017" cy="2149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 name="AutoShape 32"/>
          <p:cNvCxnSpPr>
            <a:cxnSpLocks noChangeShapeType="1"/>
            <a:stCxn id="56" idx="0"/>
          </p:cNvCxnSpPr>
          <p:nvPr/>
        </p:nvCxnSpPr>
        <p:spPr bwMode="auto">
          <a:xfrm flipV="1">
            <a:off x="8431214" y="5057913"/>
            <a:ext cx="179387" cy="2746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0" name="Rectangle 30"/>
          <p:cNvSpPr>
            <a:spLocks noChangeAspect="1" noChangeArrowheads="1"/>
          </p:cNvSpPr>
          <p:nvPr/>
        </p:nvSpPr>
        <p:spPr bwMode="auto">
          <a:xfrm>
            <a:off x="9462459" y="5322889"/>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61" name="AutoShape 31"/>
          <p:cNvCxnSpPr>
            <a:cxnSpLocks noChangeShapeType="1"/>
            <a:stCxn id="60" idx="0"/>
            <a:endCxn id="55" idx="5"/>
          </p:cNvCxnSpPr>
          <p:nvPr/>
        </p:nvCxnSpPr>
        <p:spPr bwMode="auto">
          <a:xfrm flipH="1" flipV="1">
            <a:off x="9452397" y="5068134"/>
            <a:ext cx="125950" cy="25475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7" name="Rectangle 29"/>
          <p:cNvSpPr>
            <a:spLocks noChangeAspect="1" noChangeArrowheads="1"/>
          </p:cNvSpPr>
          <p:nvPr/>
        </p:nvSpPr>
        <p:spPr bwMode="auto">
          <a:xfrm>
            <a:off x="9961049" y="5330933"/>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68" name="Rectangle 30"/>
          <p:cNvSpPr>
            <a:spLocks noChangeAspect="1" noChangeArrowheads="1"/>
          </p:cNvSpPr>
          <p:nvPr/>
        </p:nvSpPr>
        <p:spPr bwMode="auto">
          <a:xfrm>
            <a:off x="10507315" y="5318205"/>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69" name="AutoShape 31"/>
          <p:cNvCxnSpPr>
            <a:cxnSpLocks noChangeShapeType="1"/>
            <a:stCxn id="68" idx="0"/>
          </p:cNvCxnSpPr>
          <p:nvPr/>
        </p:nvCxnSpPr>
        <p:spPr bwMode="auto">
          <a:xfrm flipH="1" flipV="1">
            <a:off x="10613186" y="5103261"/>
            <a:ext cx="10017" cy="2149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0" name="AutoShape 32"/>
          <p:cNvCxnSpPr>
            <a:cxnSpLocks noChangeShapeType="1"/>
            <a:stCxn id="67" idx="0"/>
          </p:cNvCxnSpPr>
          <p:nvPr/>
        </p:nvCxnSpPr>
        <p:spPr bwMode="auto">
          <a:xfrm flipV="1">
            <a:off x="10076938" y="5037244"/>
            <a:ext cx="179387" cy="2746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 name="Rectangle 30"/>
          <p:cNvSpPr>
            <a:spLocks noChangeAspect="1" noChangeArrowheads="1"/>
          </p:cNvSpPr>
          <p:nvPr/>
        </p:nvSpPr>
        <p:spPr bwMode="auto">
          <a:xfrm>
            <a:off x="11050452" y="5322889"/>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2" name="AutoShape 31"/>
          <p:cNvCxnSpPr>
            <a:cxnSpLocks noChangeShapeType="1"/>
            <a:stCxn id="71" idx="0"/>
          </p:cNvCxnSpPr>
          <p:nvPr/>
        </p:nvCxnSpPr>
        <p:spPr bwMode="auto">
          <a:xfrm flipH="1" flipV="1">
            <a:off x="11040390" y="5068134"/>
            <a:ext cx="125950" cy="25475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 name="Rectangle 30"/>
          <p:cNvSpPr>
            <a:spLocks noChangeAspect="1" noChangeArrowheads="1"/>
          </p:cNvSpPr>
          <p:nvPr/>
        </p:nvSpPr>
        <p:spPr bwMode="auto">
          <a:xfrm>
            <a:off x="11562005" y="5293614"/>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4" name="AutoShape 31"/>
          <p:cNvCxnSpPr>
            <a:cxnSpLocks noChangeShapeType="1"/>
            <a:endCxn id="66" idx="5"/>
          </p:cNvCxnSpPr>
          <p:nvPr/>
        </p:nvCxnSpPr>
        <p:spPr bwMode="auto">
          <a:xfrm flipH="1" flipV="1">
            <a:off x="11425255" y="5112584"/>
            <a:ext cx="240472" cy="18357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6" name="Oval 2056"/>
          <p:cNvSpPr>
            <a:spLocks noChangeArrowheads="1"/>
          </p:cNvSpPr>
          <p:nvPr/>
        </p:nvSpPr>
        <p:spPr bwMode="auto">
          <a:xfrm>
            <a:off x="9994358" y="4787380"/>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12  15  21</a:t>
            </a:r>
            <a:endParaRPr lang="en-US" altLang="lv-LV" dirty="0"/>
          </a:p>
        </p:txBody>
      </p:sp>
    </p:spTree>
    <p:extLst>
      <p:ext uri="{BB962C8B-B14F-4D97-AF65-F5344CB8AC3E}">
        <p14:creationId xmlns:p14="http://schemas.microsoft.com/office/powerpoint/2010/main" val="3062347528"/>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Another View on Red-Black Trees</a:t>
            </a:r>
            <a:endParaRPr lang="lv-LV" dirty="0"/>
          </a:p>
        </p:txBody>
      </p:sp>
      <p:sp>
        <p:nvSpPr>
          <p:cNvPr id="10" name="Content Placeholder 9"/>
          <p:cNvSpPr>
            <a:spLocks noGrp="1"/>
          </p:cNvSpPr>
          <p:nvPr>
            <p:ph sz="half" idx="2"/>
          </p:nvPr>
        </p:nvSpPr>
        <p:spPr>
          <a:xfrm>
            <a:off x="7162800" y="1752600"/>
            <a:ext cx="4419599" cy="4114800"/>
          </a:xfrm>
        </p:spPr>
        <p:txBody>
          <a:bodyPr/>
          <a:lstStyle/>
          <a:p>
            <a:r>
              <a:rPr lang="en-US" dirty="0" smtClean="0"/>
              <a:t>Convert (2,4)-tree into a binary tree.</a:t>
            </a:r>
          </a:p>
          <a:p>
            <a:r>
              <a:rPr lang="en-US" b="1" i="1" dirty="0" smtClean="0">
                <a:solidFill>
                  <a:srgbClr val="0070C0"/>
                </a:solidFill>
              </a:rPr>
              <a:t>Continuous edge</a:t>
            </a:r>
            <a:r>
              <a:rPr lang="en-US" dirty="0" smtClean="0"/>
              <a:t> – between two (2,4)-nodes. </a:t>
            </a:r>
          </a:p>
          <a:p>
            <a:r>
              <a:rPr lang="en-US" b="1" i="1" dirty="0" smtClean="0">
                <a:solidFill>
                  <a:srgbClr val="0070C0"/>
                </a:solidFill>
              </a:rPr>
              <a:t>Dashed edge</a:t>
            </a:r>
            <a:r>
              <a:rPr lang="en-US" dirty="0" smtClean="0"/>
              <a:t> – inside the same (2,4)-node.</a:t>
            </a:r>
          </a:p>
          <a:p>
            <a:r>
              <a:rPr lang="en-US" dirty="0" smtClean="0"/>
              <a:t>A node is red </a:t>
            </a:r>
            <a:r>
              <a:rPr lang="en-US" dirty="0" err="1" smtClean="0"/>
              <a:t>iff</a:t>
            </a:r>
            <a:r>
              <a:rPr lang="en-US" dirty="0" smtClean="0"/>
              <a:t> it connects to its parent with a dashed edge. </a:t>
            </a:r>
            <a:br>
              <a:rPr lang="en-US" dirty="0" smtClean="0"/>
            </a:br>
            <a:r>
              <a:rPr lang="en-US" dirty="0" smtClean="0"/>
              <a:t>(Drozdek p.341)</a:t>
            </a:r>
            <a:endParaRPr lang="lv-LV" dirty="0"/>
          </a:p>
        </p:txBody>
      </p:sp>
      <p:pic>
        <p:nvPicPr>
          <p:cNvPr id="5" name="Picture 4"/>
          <p:cNvPicPr>
            <a:picLocks noChangeAspect="1"/>
          </p:cNvPicPr>
          <p:nvPr/>
        </p:nvPicPr>
        <p:blipFill>
          <a:blip r:embed="rId2"/>
          <a:stretch>
            <a:fillRect/>
          </a:stretch>
        </p:blipFill>
        <p:spPr>
          <a:xfrm>
            <a:off x="1143000" y="1905000"/>
            <a:ext cx="5953125" cy="1438275"/>
          </a:xfrm>
          <a:prstGeom prst="rect">
            <a:avLst/>
          </a:prstGeom>
        </p:spPr>
      </p:pic>
      <p:pic>
        <p:nvPicPr>
          <p:cNvPr id="7" name="Picture 6"/>
          <p:cNvPicPr>
            <a:picLocks noChangeAspect="1"/>
          </p:cNvPicPr>
          <p:nvPr/>
        </p:nvPicPr>
        <p:blipFill>
          <a:blip r:embed="rId3"/>
          <a:stretch>
            <a:fillRect/>
          </a:stretch>
        </p:blipFill>
        <p:spPr>
          <a:xfrm>
            <a:off x="1711301" y="3821113"/>
            <a:ext cx="4816522" cy="2514600"/>
          </a:xfrm>
          <a:prstGeom prst="rect">
            <a:avLst/>
          </a:prstGeom>
        </p:spPr>
      </p:pic>
    </p:spTree>
    <p:extLst>
      <p:ext uri="{BB962C8B-B14F-4D97-AF65-F5344CB8AC3E}">
        <p14:creationId xmlns:p14="http://schemas.microsoft.com/office/powerpoint/2010/main" val="82195660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Height of a Red-Black Tree</a:t>
            </a:r>
          </a:p>
        </p:txBody>
      </p:sp>
      <p:sp>
        <p:nvSpPr>
          <p:cNvPr id="614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a:solidFill>
                  <a:schemeClr val="tx2"/>
                </a:solidFill>
              </a:rPr>
              <a:t>Theorem:</a:t>
            </a:r>
            <a:r>
              <a:rPr lang="en-US" altLang="lv-LV"/>
              <a:t> A red-black tree storing </a:t>
            </a:r>
            <a:r>
              <a:rPr lang="en-US" altLang="lv-LV" b="1" i="1">
                <a:latin typeface="Times New Roman" panose="02020603050405020304" pitchFamily="18" charset="0"/>
              </a:rPr>
              <a:t>n</a:t>
            </a:r>
            <a:r>
              <a:rPr lang="en-US" altLang="lv-LV">
                <a:latin typeface="Times New Roman" panose="02020603050405020304" pitchFamily="18" charset="0"/>
              </a:rPr>
              <a:t> </a:t>
            </a:r>
            <a:r>
              <a:rPr lang="en-US" altLang="lv-LV"/>
              <a:t>entries has height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p>
          <a:p>
            <a:pPr eaLnBrk="1" hangingPunct="1">
              <a:buFont typeface="Wingdings" panose="05000000000000000000" pitchFamily="2" charset="2"/>
              <a:buNone/>
            </a:pPr>
            <a:r>
              <a:rPr lang="en-US" altLang="lv-LV"/>
              <a:t>	Proof:</a:t>
            </a:r>
          </a:p>
          <a:p>
            <a:pPr lvl="1" eaLnBrk="1" hangingPunct="1"/>
            <a:r>
              <a:rPr lang="en-US" altLang="lv-LV" sz="2000"/>
              <a:t>The height of a red-black tree is at most twice the height of its associated (2,4) tree, which is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p>
          <a:p>
            <a:pPr eaLnBrk="1" hangingPunct="1"/>
            <a:r>
              <a:rPr lang="en-US" altLang="lv-LV"/>
              <a:t>The search algorithm for a binary search tree is the same as that for a binary search tree</a:t>
            </a:r>
          </a:p>
          <a:p>
            <a:pPr eaLnBrk="1" hangingPunct="1"/>
            <a:r>
              <a:rPr lang="en-US" altLang="lv-LV"/>
              <a:t>By the above theorem, searching in a red-black tree takes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r>
              <a:rPr lang="en-US" altLang="lv-LV"/>
              <a:t> time</a:t>
            </a:r>
          </a:p>
          <a:p>
            <a:pPr eaLnBrk="1" hangingPunct="1"/>
            <a:endParaRPr lang="en-US" altLang="lv-LV" sz="2800"/>
          </a:p>
        </p:txBody>
      </p:sp>
    </p:spTree>
    <p:extLst>
      <p:ext uri="{BB962C8B-B14F-4D97-AF65-F5344CB8AC3E}">
        <p14:creationId xmlns:p14="http://schemas.microsoft.com/office/powerpoint/2010/main" val="174701974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Insertion</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To perform operation </a:t>
            </a:r>
            <a:r>
              <a:rPr lang="en-US" altLang="lv-LV" sz="2000">
                <a:solidFill>
                  <a:schemeClr val="tx2"/>
                </a:solidFill>
              </a:rPr>
              <a:t>put</a:t>
            </a:r>
            <a:r>
              <a:rPr lang="en-US" altLang="lv-LV" sz="2000">
                <a:latin typeface="Times New Roman" panose="02020603050405020304" pitchFamily="18" charset="0"/>
              </a:rPr>
              <a:t>(</a:t>
            </a:r>
            <a:r>
              <a:rPr lang="en-US" altLang="lv-LV" sz="2000" b="1" i="1">
                <a:latin typeface="Times New Roman" panose="02020603050405020304" pitchFamily="18" charset="0"/>
              </a:rPr>
              <a:t>k</a:t>
            </a:r>
            <a:r>
              <a:rPr lang="en-US" altLang="lv-LV" sz="2000">
                <a:latin typeface="Times New Roman" panose="02020603050405020304" pitchFamily="18" charset="0"/>
              </a:rPr>
              <a:t>,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a:t>, we execute the insertion algorithm for binary search trees and color </a:t>
            </a:r>
            <a:r>
              <a:rPr lang="en-US" altLang="lv-LV" sz="2000">
                <a:solidFill>
                  <a:schemeClr val="tx2"/>
                </a:solidFill>
              </a:rPr>
              <a:t>red</a:t>
            </a:r>
            <a:r>
              <a:rPr lang="en-US" altLang="lv-LV" sz="2000"/>
              <a:t> the newly inserted node </a:t>
            </a:r>
            <a:r>
              <a:rPr lang="en-US" altLang="lv-LV" sz="2000" b="1" i="1">
                <a:latin typeface="Times New Roman" panose="02020603050405020304" pitchFamily="18" charset="0"/>
              </a:rPr>
              <a:t>z </a:t>
            </a:r>
            <a:r>
              <a:rPr lang="en-US" altLang="lv-LV" sz="2000"/>
              <a:t>unless it is the root</a:t>
            </a:r>
            <a:endParaRPr lang="en-US" altLang="lv-LV" sz="2000" b="1" i="1">
              <a:latin typeface="Times New Roman" panose="02020603050405020304" pitchFamily="18" charset="0"/>
            </a:endParaRPr>
          </a:p>
          <a:p>
            <a:pPr lvl="1" eaLnBrk="1" hangingPunct="1">
              <a:lnSpc>
                <a:spcPct val="90000"/>
              </a:lnSpc>
            </a:pPr>
            <a:r>
              <a:rPr lang="en-US" altLang="lv-LV" sz="1800"/>
              <a:t>We preserve the root, external, and depth properties</a:t>
            </a:r>
          </a:p>
          <a:p>
            <a:pPr lvl="1" eaLnBrk="1" hangingPunct="1">
              <a:lnSpc>
                <a:spcPct val="90000"/>
              </a:lnSpc>
            </a:pPr>
            <a:r>
              <a:rPr lang="en-US" altLang="lv-LV" sz="1800"/>
              <a:t>If the parent </a:t>
            </a:r>
            <a:r>
              <a:rPr lang="en-US" altLang="lv-LV" sz="1800" b="1" i="1">
                <a:latin typeface="Times New Roman" panose="02020603050405020304" pitchFamily="18" charset="0"/>
              </a:rPr>
              <a:t>v</a:t>
            </a:r>
            <a:r>
              <a:rPr lang="en-US" altLang="lv-LV" sz="1800"/>
              <a:t> of </a:t>
            </a:r>
            <a:r>
              <a:rPr lang="en-US" altLang="lv-LV" sz="1800" b="1" i="1">
                <a:latin typeface="Times New Roman" panose="02020603050405020304" pitchFamily="18" charset="0"/>
              </a:rPr>
              <a:t>z</a:t>
            </a:r>
            <a:r>
              <a:rPr lang="en-US" altLang="lv-LV" sz="1800"/>
              <a:t> is black, we also preserve the internal property and we are done </a:t>
            </a:r>
          </a:p>
          <a:p>
            <a:pPr lvl="1" eaLnBrk="1" hangingPunct="1">
              <a:lnSpc>
                <a:spcPct val="90000"/>
              </a:lnSpc>
            </a:pPr>
            <a:r>
              <a:rPr lang="en-US" altLang="lv-LV" sz="1800"/>
              <a:t>Else (</a:t>
            </a:r>
            <a:r>
              <a:rPr lang="en-US" altLang="lv-LV" sz="1800" b="1" i="1">
                <a:latin typeface="Times New Roman" panose="02020603050405020304" pitchFamily="18" charset="0"/>
              </a:rPr>
              <a:t>v</a:t>
            </a:r>
            <a:r>
              <a:rPr lang="en-US" altLang="lv-LV" sz="1800"/>
              <a:t> is red ) we have a </a:t>
            </a:r>
            <a:r>
              <a:rPr lang="en-US" altLang="lv-LV" sz="1800">
                <a:solidFill>
                  <a:schemeClr val="tx2"/>
                </a:solidFill>
              </a:rPr>
              <a:t>double red</a:t>
            </a:r>
            <a:r>
              <a:rPr lang="en-US" altLang="lv-LV" sz="1800"/>
              <a:t> (i.e., a violation of the internal property), which requires a reorganization of the tree</a:t>
            </a:r>
          </a:p>
          <a:p>
            <a:pPr eaLnBrk="1" hangingPunct="1">
              <a:lnSpc>
                <a:spcPct val="90000"/>
              </a:lnSpc>
            </a:pPr>
            <a:r>
              <a:rPr lang="en-US" altLang="lv-LV" sz="2000"/>
              <a:t>Example where the insertion of  4 causes a double red:</a:t>
            </a:r>
          </a:p>
        </p:txBody>
      </p:sp>
      <p:sp>
        <p:nvSpPr>
          <p:cNvPr id="7174" name="Oval 5"/>
          <p:cNvSpPr>
            <a:spLocks noChangeArrowheads="1"/>
          </p:cNvSpPr>
          <p:nvPr/>
        </p:nvSpPr>
        <p:spPr bwMode="auto">
          <a:xfrm>
            <a:off x="4040189" y="4495801"/>
            <a:ext cx="319087"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7175" name="AutoShape 6"/>
          <p:cNvCxnSpPr>
            <a:cxnSpLocks noChangeShapeType="1"/>
            <a:stCxn id="7182" idx="0"/>
            <a:endCxn id="7174" idx="5"/>
          </p:cNvCxnSpPr>
          <p:nvPr/>
        </p:nvCxnSpPr>
        <p:spPr bwMode="auto">
          <a:xfrm flipH="1" flipV="1">
            <a:off x="4313239" y="4787901"/>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7176" name="AutoShape 7"/>
          <p:cNvCxnSpPr>
            <a:cxnSpLocks noChangeShapeType="1"/>
            <a:stCxn id="7177" idx="7"/>
            <a:endCxn id="7174" idx="3"/>
          </p:cNvCxnSpPr>
          <p:nvPr/>
        </p:nvCxnSpPr>
        <p:spPr bwMode="auto">
          <a:xfrm flipV="1">
            <a:off x="3667125" y="4787900"/>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7177" name="Oval 8"/>
          <p:cNvSpPr>
            <a:spLocks noChangeArrowheads="1"/>
          </p:cNvSpPr>
          <p:nvPr/>
        </p:nvSpPr>
        <p:spPr bwMode="auto">
          <a:xfrm>
            <a:off x="3394076" y="4991101"/>
            <a:ext cx="320675"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7178" name="Rectangle 9"/>
          <p:cNvSpPr>
            <a:spLocks noChangeAspect="1" noChangeArrowheads="1"/>
          </p:cNvSpPr>
          <p:nvPr/>
        </p:nvSpPr>
        <p:spPr bwMode="auto">
          <a:xfrm>
            <a:off x="3146425" y="55673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7179" name="Rectangle 10"/>
          <p:cNvSpPr>
            <a:spLocks noChangeAspect="1" noChangeArrowheads="1"/>
          </p:cNvSpPr>
          <p:nvPr/>
        </p:nvSpPr>
        <p:spPr bwMode="auto">
          <a:xfrm>
            <a:off x="3732214" y="5567364"/>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180" name="AutoShape 11"/>
          <p:cNvCxnSpPr>
            <a:cxnSpLocks noChangeShapeType="1"/>
            <a:stCxn id="7179" idx="0"/>
            <a:endCxn id="7177" idx="5"/>
          </p:cNvCxnSpPr>
          <p:nvPr/>
        </p:nvCxnSpPr>
        <p:spPr bwMode="auto">
          <a:xfrm flipH="1" flipV="1">
            <a:off x="3667126" y="52736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181" name="AutoShape 12"/>
          <p:cNvCxnSpPr>
            <a:cxnSpLocks noChangeShapeType="1"/>
            <a:stCxn id="7178" idx="0"/>
            <a:endCxn id="7177" idx="3"/>
          </p:cNvCxnSpPr>
          <p:nvPr/>
        </p:nvCxnSpPr>
        <p:spPr bwMode="auto">
          <a:xfrm flipV="1">
            <a:off x="3262314" y="527367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82" name="Oval 13"/>
          <p:cNvSpPr>
            <a:spLocks noChangeArrowheads="1"/>
          </p:cNvSpPr>
          <p:nvPr/>
        </p:nvSpPr>
        <p:spPr bwMode="auto">
          <a:xfrm>
            <a:off x="4689475" y="4972051"/>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8</a:t>
            </a:r>
          </a:p>
        </p:txBody>
      </p:sp>
      <p:sp>
        <p:nvSpPr>
          <p:cNvPr id="7183" name="Rectangle 14"/>
          <p:cNvSpPr>
            <a:spLocks noChangeAspect="1" noChangeArrowheads="1"/>
          </p:cNvSpPr>
          <p:nvPr/>
        </p:nvSpPr>
        <p:spPr bwMode="auto">
          <a:xfrm>
            <a:off x="4440239" y="55483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7184" name="Rectangle 15"/>
          <p:cNvSpPr>
            <a:spLocks noChangeAspect="1" noChangeArrowheads="1"/>
          </p:cNvSpPr>
          <p:nvPr/>
        </p:nvSpPr>
        <p:spPr bwMode="auto">
          <a:xfrm>
            <a:off x="5027614" y="55483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185" name="AutoShape 16"/>
          <p:cNvCxnSpPr>
            <a:cxnSpLocks noChangeShapeType="1"/>
            <a:stCxn id="7184" idx="0"/>
            <a:endCxn id="7182" idx="5"/>
          </p:cNvCxnSpPr>
          <p:nvPr/>
        </p:nvCxnSpPr>
        <p:spPr bwMode="auto">
          <a:xfrm flipH="1" flipV="1">
            <a:off x="4962526" y="52546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186" name="AutoShape 17"/>
          <p:cNvCxnSpPr>
            <a:cxnSpLocks noChangeShapeType="1"/>
            <a:stCxn id="7183" idx="0"/>
            <a:endCxn id="7182" idx="3"/>
          </p:cNvCxnSpPr>
          <p:nvPr/>
        </p:nvCxnSpPr>
        <p:spPr bwMode="auto">
          <a:xfrm flipV="1">
            <a:off x="4556125" y="52546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87" name="Oval 18"/>
          <p:cNvSpPr>
            <a:spLocks noChangeArrowheads="1"/>
          </p:cNvSpPr>
          <p:nvPr/>
        </p:nvSpPr>
        <p:spPr bwMode="auto">
          <a:xfrm>
            <a:off x="8140700" y="4495801"/>
            <a:ext cx="319088"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7188" name="AutoShape 19"/>
          <p:cNvCxnSpPr>
            <a:cxnSpLocks noChangeShapeType="1"/>
            <a:stCxn id="7193" idx="0"/>
            <a:endCxn id="7187" idx="5"/>
          </p:cNvCxnSpPr>
          <p:nvPr/>
        </p:nvCxnSpPr>
        <p:spPr bwMode="auto">
          <a:xfrm flipH="1" flipV="1">
            <a:off x="8413751" y="4787901"/>
            <a:ext cx="703263"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7189" name="AutoShape 20"/>
          <p:cNvCxnSpPr>
            <a:cxnSpLocks noChangeShapeType="1"/>
            <a:stCxn id="7190" idx="7"/>
            <a:endCxn id="7187" idx="3"/>
          </p:cNvCxnSpPr>
          <p:nvPr/>
        </p:nvCxnSpPr>
        <p:spPr bwMode="auto">
          <a:xfrm flipV="1">
            <a:off x="7496176" y="4787900"/>
            <a:ext cx="690563"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7190" name="Oval 21"/>
          <p:cNvSpPr>
            <a:spLocks noChangeArrowheads="1"/>
          </p:cNvSpPr>
          <p:nvPr/>
        </p:nvSpPr>
        <p:spPr bwMode="auto">
          <a:xfrm>
            <a:off x="7223126" y="4991101"/>
            <a:ext cx="320675"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7191" name="Rectangle 22"/>
          <p:cNvSpPr>
            <a:spLocks noChangeAspect="1" noChangeArrowheads="1"/>
          </p:cNvSpPr>
          <p:nvPr/>
        </p:nvSpPr>
        <p:spPr bwMode="auto">
          <a:xfrm>
            <a:off x="6858000" y="55673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192" name="AutoShape 25"/>
          <p:cNvCxnSpPr>
            <a:cxnSpLocks noChangeShapeType="1"/>
            <a:stCxn id="7191" idx="0"/>
            <a:endCxn id="7190" idx="3"/>
          </p:cNvCxnSpPr>
          <p:nvPr/>
        </p:nvCxnSpPr>
        <p:spPr bwMode="auto">
          <a:xfrm flipV="1">
            <a:off x="6973888" y="5273675"/>
            <a:ext cx="296862"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93" name="Oval 26"/>
          <p:cNvSpPr>
            <a:spLocks noChangeArrowheads="1"/>
          </p:cNvSpPr>
          <p:nvPr/>
        </p:nvSpPr>
        <p:spPr bwMode="auto">
          <a:xfrm>
            <a:off x="8956675" y="4972051"/>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8</a:t>
            </a:r>
          </a:p>
        </p:txBody>
      </p:sp>
      <p:sp>
        <p:nvSpPr>
          <p:cNvPr id="7194" name="Rectangle 27"/>
          <p:cNvSpPr>
            <a:spLocks noChangeAspect="1" noChangeArrowheads="1"/>
          </p:cNvSpPr>
          <p:nvPr/>
        </p:nvSpPr>
        <p:spPr bwMode="auto">
          <a:xfrm>
            <a:off x="8707439" y="55483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7195" name="Rectangle 28"/>
          <p:cNvSpPr>
            <a:spLocks noChangeAspect="1" noChangeArrowheads="1"/>
          </p:cNvSpPr>
          <p:nvPr/>
        </p:nvSpPr>
        <p:spPr bwMode="auto">
          <a:xfrm>
            <a:off x="9294814" y="55483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196" name="AutoShape 29"/>
          <p:cNvCxnSpPr>
            <a:cxnSpLocks noChangeShapeType="1"/>
            <a:stCxn id="7195" idx="0"/>
            <a:endCxn id="7193" idx="5"/>
          </p:cNvCxnSpPr>
          <p:nvPr/>
        </p:nvCxnSpPr>
        <p:spPr bwMode="auto">
          <a:xfrm flipH="1" flipV="1">
            <a:off x="9229726" y="52546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197" name="AutoShape 30"/>
          <p:cNvCxnSpPr>
            <a:cxnSpLocks noChangeShapeType="1"/>
            <a:stCxn id="7194" idx="0"/>
            <a:endCxn id="7193" idx="3"/>
          </p:cNvCxnSpPr>
          <p:nvPr/>
        </p:nvCxnSpPr>
        <p:spPr bwMode="auto">
          <a:xfrm flipV="1">
            <a:off x="8823325" y="52546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98" name="Oval 31"/>
          <p:cNvSpPr>
            <a:spLocks noChangeArrowheads="1"/>
          </p:cNvSpPr>
          <p:nvPr/>
        </p:nvSpPr>
        <p:spPr bwMode="auto">
          <a:xfrm>
            <a:off x="7642225" y="5562601"/>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7199" name="Rectangle 32"/>
          <p:cNvSpPr>
            <a:spLocks noChangeAspect="1" noChangeArrowheads="1"/>
          </p:cNvSpPr>
          <p:nvPr/>
        </p:nvSpPr>
        <p:spPr bwMode="auto">
          <a:xfrm>
            <a:off x="7392989" y="613886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7200" name="Rectangle 33"/>
          <p:cNvSpPr>
            <a:spLocks noChangeAspect="1" noChangeArrowheads="1"/>
          </p:cNvSpPr>
          <p:nvPr/>
        </p:nvSpPr>
        <p:spPr bwMode="auto">
          <a:xfrm>
            <a:off x="8039100" y="61388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201" name="AutoShape 34"/>
          <p:cNvCxnSpPr>
            <a:cxnSpLocks noChangeShapeType="1"/>
            <a:stCxn id="7200" idx="0"/>
            <a:endCxn id="7198" idx="5"/>
          </p:cNvCxnSpPr>
          <p:nvPr/>
        </p:nvCxnSpPr>
        <p:spPr bwMode="auto">
          <a:xfrm flipH="1" flipV="1">
            <a:off x="7915276" y="58451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202" name="AutoShape 35"/>
          <p:cNvCxnSpPr>
            <a:cxnSpLocks noChangeShapeType="1"/>
            <a:stCxn id="7199" idx="0"/>
            <a:endCxn id="7198" idx="3"/>
          </p:cNvCxnSpPr>
          <p:nvPr/>
        </p:nvCxnSpPr>
        <p:spPr bwMode="auto">
          <a:xfrm flipV="1">
            <a:off x="7508875" y="58451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203" name="AutoShape 36"/>
          <p:cNvCxnSpPr>
            <a:cxnSpLocks noChangeShapeType="1"/>
            <a:stCxn id="7198" idx="0"/>
            <a:endCxn id="7190" idx="5"/>
          </p:cNvCxnSpPr>
          <p:nvPr/>
        </p:nvCxnSpPr>
        <p:spPr bwMode="auto">
          <a:xfrm flipH="1" flipV="1">
            <a:off x="7496175" y="5273675"/>
            <a:ext cx="306388" cy="2794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7204" name="Text Box 37"/>
          <p:cNvSpPr txBox="1">
            <a:spLocks noChangeArrowheads="1"/>
          </p:cNvSpPr>
          <p:nvPr/>
        </p:nvSpPr>
        <p:spPr bwMode="auto">
          <a:xfrm>
            <a:off x="3887788" y="51816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z</a:t>
            </a:r>
          </a:p>
        </p:txBody>
      </p:sp>
      <p:sp>
        <p:nvSpPr>
          <p:cNvPr id="7205" name="Text Box 38"/>
          <p:cNvSpPr txBox="1">
            <a:spLocks noChangeArrowheads="1"/>
          </p:cNvSpPr>
          <p:nvPr/>
        </p:nvSpPr>
        <p:spPr bwMode="auto">
          <a:xfrm>
            <a:off x="3201988" y="46482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7206" name="Text Box 39"/>
          <p:cNvSpPr txBox="1">
            <a:spLocks noChangeArrowheads="1"/>
          </p:cNvSpPr>
          <p:nvPr/>
        </p:nvSpPr>
        <p:spPr bwMode="auto">
          <a:xfrm>
            <a:off x="7010400" y="46482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7207" name="Text Box 40"/>
          <p:cNvSpPr txBox="1">
            <a:spLocks noChangeArrowheads="1"/>
          </p:cNvSpPr>
          <p:nvPr/>
        </p:nvSpPr>
        <p:spPr bwMode="auto">
          <a:xfrm>
            <a:off x="7848600" y="51816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z</a:t>
            </a:r>
          </a:p>
        </p:txBody>
      </p:sp>
      <p:sp>
        <p:nvSpPr>
          <p:cNvPr id="7208" name="AutoShape 41"/>
          <p:cNvSpPr>
            <a:spLocks noChangeArrowheads="1"/>
          </p:cNvSpPr>
          <p:nvPr/>
        </p:nvSpPr>
        <p:spPr bwMode="auto">
          <a:xfrm>
            <a:off x="5791200" y="50292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77345662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Remedying a Double Red</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dirty="0"/>
              <a:t>Consider a double red with child </a:t>
            </a:r>
            <a:r>
              <a:rPr lang="en-US" altLang="lv-LV" sz="2000" b="1" i="1" dirty="0">
                <a:latin typeface="Times New Roman" panose="02020603050405020304" pitchFamily="18" charset="0"/>
              </a:rPr>
              <a:t>z </a:t>
            </a:r>
            <a:r>
              <a:rPr lang="en-US" altLang="lv-LV" sz="2000" dirty="0"/>
              <a:t>and parent </a:t>
            </a:r>
            <a:r>
              <a:rPr lang="en-US" altLang="lv-LV" sz="2000" b="1" i="1" dirty="0">
                <a:latin typeface="Times New Roman" panose="02020603050405020304" pitchFamily="18" charset="0"/>
              </a:rPr>
              <a:t>v</a:t>
            </a:r>
            <a:r>
              <a:rPr lang="en-US" altLang="lv-LV" sz="2000" dirty="0"/>
              <a:t>, and let </a:t>
            </a:r>
            <a:r>
              <a:rPr lang="lv-LV" altLang="lv-LV" sz="2000" b="1" i="1" dirty="0" smtClean="0">
                <a:latin typeface="Times New Roman" panose="02020603050405020304" pitchFamily="18" charset="0"/>
              </a:rPr>
              <a:t>y</a:t>
            </a:r>
            <a:r>
              <a:rPr lang="en-US" altLang="lv-LV" sz="2000" dirty="0" smtClean="0"/>
              <a:t> </a:t>
            </a:r>
            <a:r>
              <a:rPr lang="en-US" altLang="lv-LV" sz="2000" dirty="0"/>
              <a:t>be the sibling of </a:t>
            </a:r>
            <a:r>
              <a:rPr lang="en-US" altLang="lv-LV" sz="2000" b="1" i="1" dirty="0">
                <a:latin typeface="Times New Roman" panose="02020603050405020304" pitchFamily="18" charset="0"/>
              </a:rPr>
              <a:t>v</a:t>
            </a:r>
          </a:p>
        </p:txBody>
      </p:sp>
      <p:sp>
        <p:nvSpPr>
          <p:cNvPr id="8198" name="Oval 10"/>
          <p:cNvSpPr>
            <a:spLocks noChangeArrowheads="1"/>
          </p:cNvSpPr>
          <p:nvPr/>
        </p:nvSpPr>
        <p:spPr bwMode="auto">
          <a:xfrm>
            <a:off x="3881438" y="4038600"/>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4</a:t>
            </a:r>
          </a:p>
        </p:txBody>
      </p:sp>
      <p:cxnSp>
        <p:nvCxnSpPr>
          <p:cNvPr id="8199" name="AutoShape 11"/>
          <p:cNvCxnSpPr>
            <a:cxnSpLocks noChangeShapeType="1"/>
            <a:stCxn id="8198" idx="5"/>
            <a:endCxn id="8204" idx="1"/>
          </p:cNvCxnSpPr>
          <p:nvPr/>
        </p:nvCxnSpPr>
        <p:spPr bwMode="auto">
          <a:xfrm>
            <a:off x="4125913" y="4294188"/>
            <a:ext cx="565150" cy="114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8200" name="AutoShape 12"/>
          <p:cNvCxnSpPr>
            <a:cxnSpLocks noChangeShapeType="1"/>
            <a:stCxn id="8204" idx="3"/>
            <a:endCxn id="8201" idx="0"/>
          </p:cNvCxnSpPr>
          <p:nvPr/>
        </p:nvCxnSpPr>
        <p:spPr bwMode="auto">
          <a:xfrm flipH="1">
            <a:off x="4405313" y="4622801"/>
            <a:ext cx="285750" cy="12541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8201" name="Oval 13"/>
          <p:cNvSpPr>
            <a:spLocks noChangeArrowheads="1"/>
          </p:cNvSpPr>
          <p:nvPr/>
        </p:nvSpPr>
        <p:spPr bwMode="auto">
          <a:xfrm>
            <a:off x="4262438" y="47529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8202" name="AutoShape 14"/>
          <p:cNvCxnSpPr>
            <a:cxnSpLocks noChangeShapeType="1"/>
            <a:stCxn id="8201" idx="5"/>
          </p:cNvCxnSpPr>
          <p:nvPr/>
        </p:nvCxnSpPr>
        <p:spPr bwMode="auto">
          <a:xfrm>
            <a:off x="4506914" y="50069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03" name="AutoShape 15"/>
          <p:cNvCxnSpPr>
            <a:cxnSpLocks noChangeShapeType="1"/>
            <a:stCxn id="8201" idx="3"/>
          </p:cNvCxnSpPr>
          <p:nvPr/>
        </p:nvCxnSpPr>
        <p:spPr bwMode="auto">
          <a:xfrm flipH="1">
            <a:off x="4165601" y="5006976"/>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04" name="Oval 16"/>
          <p:cNvSpPr>
            <a:spLocks noChangeArrowheads="1"/>
          </p:cNvSpPr>
          <p:nvPr/>
        </p:nvSpPr>
        <p:spPr bwMode="auto">
          <a:xfrm>
            <a:off x="4649788" y="43719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7</a:t>
            </a:r>
          </a:p>
        </p:txBody>
      </p:sp>
      <p:cxnSp>
        <p:nvCxnSpPr>
          <p:cNvPr id="8205" name="AutoShape 17"/>
          <p:cNvCxnSpPr>
            <a:cxnSpLocks noChangeShapeType="1"/>
            <a:stCxn id="8204" idx="5"/>
          </p:cNvCxnSpPr>
          <p:nvPr/>
        </p:nvCxnSpPr>
        <p:spPr bwMode="auto">
          <a:xfrm>
            <a:off x="4894264" y="4625976"/>
            <a:ext cx="211137" cy="1746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06" name="AutoShape 18"/>
          <p:cNvCxnSpPr>
            <a:cxnSpLocks noChangeShapeType="1"/>
            <a:stCxn id="8198" idx="3"/>
            <a:endCxn id="8210" idx="7"/>
          </p:cNvCxnSpPr>
          <p:nvPr/>
        </p:nvCxnSpPr>
        <p:spPr bwMode="auto">
          <a:xfrm flipH="1">
            <a:off x="3603626" y="4295775"/>
            <a:ext cx="320675" cy="107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07" name="Text Box 21"/>
          <p:cNvSpPr txBox="1">
            <a:spLocks noChangeArrowheads="1"/>
          </p:cNvSpPr>
          <p:nvPr/>
        </p:nvSpPr>
        <p:spPr bwMode="auto">
          <a:xfrm>
            <a:off x="4003676" y="4479926"/>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8208" name="Text Box 22"/>
          <p:cNvSpPr txBox="1">
            <a:spLocks noChangeArrowheads="1"/>
          </p:cNvSpPr>
          <p:nvPr/>
        </p:nvSpPr>
        <p:spPr bwMode="auto">
          <a:xfrm>
            <a:off x="4875214" y="4098926"/>
            <a:ext cx="306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8209" name="Text Box 24"/>
          <p:cNvSpPr txBox="1">
            <a:spLocks noChangeArrowheads="1"/>
          </p:cNvSpPr>
          <p:nvPr/>
        </p:nvSpPr>
        <p:spPr bwMode="auto">
          <a:xfrm>
            <a:off x="3048000" y="409892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dirty="0">
                <a:latin typeface="Times New Roman" panose="02020603050405020304" pitchFamily="18" charset="0"/>
              </a:rPr>
              <a:t>w</a:t>
            </a:r>
          </a:p>
        </p:txBody>
      </p:sp>
      <p:sp>
        <p:nvSpPr>
          <p:cNvPr id="8210" name="Oval 37"/>
          <p:cNvSpPr>
            <a:spLocks noChangeArrowheads="1"/>
          </p:cNvSpPr>
          <p:nvPr/>
        </p:nvSpPr>
        <p:spPr bwMode="auto">
          <a:xfrm>
            <a:off x="3360738" y="4376738"/>
            <a:ext cx="285750" cy="284162"/>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sp>
        <p:nvSpPr>
          <p:cNvPr id="8211" name="Oval 5"/>
          <p:cNvSpPr>
            <a:spLocks noChangeArrowheads="1"/>
          </p:cNvSpPr>
          <p:nvPr/>
        </p:nvSpPr>
        <p:spPr bwMode="auto">
          <a:xfrm>
            <a:off x="3433764" y="5410201"/>
            <a:ext cx="1671637"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4   6   7</a:t>
            </a:r>
          </a:p>
        </p:txBody>
      </p:sp>
      <p:cxnSp>
        <p:nvCxnSpPr>
          <p:cNvPr id="8212" name="AutoShape 6"/>
          <p:cNvCxnSpPr>
            <a:cxnSpLocks noChangeShapeType="1"/>
            <a:stCxn id="8211" idx="3"/>
            <a:endCxn id="8216" idx="0"/>
          </p:cNvCxnSpPr>
          <p:nvPr/>
        </p:nvCxnSpPr>
        <p:spPr bwMode="auto">
          <a:xfrm flipH="1">
            <a:off x="3433764" y="5692775"/>
            <a:ext cx="244475" cy="2238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7"/>
          <p:cNvCxnSpPr>
            <a:cxnSpLocks noChangeShapeType="1"/>
            <a:stCxn id="8211" idx="5"/>
          </p:cNvCxnSpPr>
          <p:nvPr/>
        </p:nvCxnSpPr>
        <p:spPr bwMode="auto">
          <a:xfrm>
            <a:off x="4860926" y="5694364"/>
            <a:ext cx="180975" cy="2238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4" name="Line 8"/>
          <p:cNvSpPr>
            <a:spLocks noChangeShapeType="1"/>
          </p:cNvSpPr>
          <p:nvPr/>
        </p:nvSpPr>
        <p:spPr bwMode="auto">
          <a:xfrm flipV="1">
            <a:off x="4013200" y="5732464"/>
            <a:ext cx="6350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15" name="Line 9"/>
          <p:cNvSpPr>
            <a:spLocks noChangeShapeType="1"/>
          </p:cNvSpPr>
          <p:nvPr/>
        </p:nvSpPr>
        <p:spPr bwMode="auto">
          <a:xfrm flipH="1" flipV="1">
            <a:off x="4462464" y="5732464"/>
            <a:ext cx="65087"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16" name="Oval 38"/>
          <p:cNvSpPr>
            <a:spLocks noChangeArrowheads="1"/>
          </p:cNvSpPr>
          <p:nvPr/>
        </p:nvSpPr>
        <p:spPr bwMode="auto">
          <a:xfrm>
            <a:off x="3048001" y="5924551"/>
            <a:ext cx="771525"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 2 ..</a:t>
            </a:r>
          </a:p>
        </p:txBody>
      </p:sp>
      <p:sp>
        <p:nvSpPr>
          <p:cNvPr id="8217" name="Rectangle 39" descr="Rectangle: Click to edit Master text styles&#10;Second level&#10;Third level&#10;Fourth level&#10;Fifth level"/>
          <p:cNvSpPr>
            <a:spLocks noChangeArrowheads="1"/>
          </p:cNvSpPr>
          <p:nvPr/>
        </p:nvSpPr>
        <p:spPr bwMode="auto">
          <a:xfrm>
            <a:off x="2286000" y="2286000"/>
            <a:ext cx="4114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20000"/>
              </a:spcBef>
              <a:buClr>
                <a:schemeClr val="hlink"/>
              </a:buClr>
              <a:buSzPct val="110000"/>
              <a:buFont typeface="Wingdings" panose="05000000000000000000" pitchFamily="2" charset="2"/>
              <a:buNone/>
            </a:pPr>
            <a:r>
              <a:rPr lang="en-US" altLang="lv-LV" sz="2000" dirty="0">
                <a:solidFill>
                  <a:schemeClr val="tx2"/>
                </a:solidFill>
              </a:rPr>
              <a:t>Case 1</a:t>
            </a:r>
            <a:r>
              <a:rPr lang="en-US" altLang="lv-LV" sz="2000" dirty="0"/>
              <a:t>: </a:t>
            </a:r>
            <a:r>
              <a:rPr lang="lv-LV" altLang="lv-LV" sz="2000" b="1" i="1" dirty="0" smtClean="0">
                <a:latin typeface="Times New Roman" panose="02020603050405020304" pitchFamily="18" charset="0"/>
              </a:rPr>
              <a:t>y</a:t>
            </a:r>
            <a:r>
              <a:rPr lang="en-US" altLang="lv-LV" sz="2000" dirty="0" smtClean="0"/>
              <a:t> </a:t>
            </a:r>
            <a:r>
              <a:rPr lang="en-US" altLang="lv-LV" sz="2000" dirty="0"/>
              <a:t>is black</a:t>
            </a:r>
          </a:p>
          <a:p>
            <a:pPr lvl="1" algn="l" eaLnBrk="1" hangingPunct="1">
              <a:spcBef>
                <a:spcPct val="20000"/>
              </a:spcBef>
              <a:buClr>
                <a:schemeClr val="tx1"/>
              </a:buClr>
              <a:buSzPct val="60000"/>
              <a:buFont typeface="Wingdings" panose="05000000000000000000" pitchFamily="2" charset="2"/>
              <a:buChar char="n"/>
            </a:pPr>
            <a:r>
              <a:rPr lang="en-US" altLang="lv-LV" sz="1800" dirty="0"/>
              <a:t>The double red is an incorrect replacement of a 4-node</a:t>
            </a:r>
          </a:p>
          <a:p>
            <a:pPr lvl="1" algn="l" eaLnBrk="1" hangingPunct="1">
              <a:spcBef>
                <a:spcPct val="20000"/>
              </a:spcBef>
              <a:buClr>
                <a:schemeClr val="tx1"/>
              </a:buClr>
              <a:buSzPct val="60000"/>
              <a:buFont typeface="Wingdings" panose="05000000000000000000" pitchFamily="2" charset="2"/>
              <a:buChar char="n"/>
            </a:pPr>
            <a:r>
              <a:rPr lang="en-US" altLang="lv-LV" sz="1800" dirty="0">
                <a:solidFill>
                  <a:schemeClr val="tx2"/>
                </a:solidFill>
              </a:rPr>
              <a:t>Restructuring</a:t>
            </a:r>
            <a:r>
              <a:rPr lang="en-US" altLang="lv-LV" sz="1800" dirty="0"/>
              <a:t>: we change the 4-node replacement</a:t>
            </a:r>
          </a:p>
        </p:txBody>
      </p:sp>
      <p:sp>
        <p:nvSpPr>
          <p:cNvPr id="8218" name="Rectangle 40" descr="Rectangle: Click to edit Master text styles&#10;Second level&#10;Third level&#10;Fourth level&#10;Fifth level"/>
          <p:cNvSpPr>
            <a:spLocks noChangeArrowheads="1"/>
          </p:cNvSpPr>
          <p:nvPr/>
        </p:nvSpPr>
        <p:spPr bwMode="auto">
          <a:xfrm>
            <a:off x="6477000" y="2286000"/>
            <a:ext cx="3886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20000"/>
              </a:spcBef>
              <a:buClr>
                <a:schemeClr val="hlink"/>
              </a:buClr>
              <a:buSzPct val="110000"/>
              <a:buFont typeface="Wingdings" panose="05000000000000000000" pitchFamily="2" charset="2"/>
              <a:buNone/>
            </a:pPr>
            <a:r>
              <a:rPr lang="en-US" altLang="lv-LV" sz="2000" dirty="0">
                <a:solidFill>
                  <a:schemeClr val="tx2"/>
                </a:solidFill>
              </a:rPr>
              <a:t>Case 2</a:t>
            </a:r>
            <a:r>
              <a:rPr lang="en-US" altLang="lv-LV" sz="2000" dirty="0"/>
              <a:t>: </a:t>
            </a:r>
            <a:r>
              <a:rPr lang="lv-LV" altLang="lv-LV" sz="2000" b="1" i="1" dirty="0" smtClean="0">
                <a:latin typeface="Times New Roman" panose="02020603050405020304" pitchFamily="18" charset="0"/>
              </a:rPr>
              <a:t>y</a:t>
            </a:r>
            <a:r>
              <a:rPr lang="en-US" altLang="lv-LV" sz="2000" dirty="0" smtClean="0"/>
              <a:t> </a:t>
            </a:r>
            <a:r>
              <a:rPr lang="en-US" altLang="lv-LV" sz="2000" dirty="0"/>
              <a:t>is red</a:t>
            </a:r>
          </a:p>
          <a:p>
            <a:pPr lvl="1" algn="l" eaLnBrk="1" hangingPunct="1">
              <a:spcBef>
                <a:spcPct val="20000"/>
              </a:spcBef>
              <a:buClr>
                <a:schemeClr val="tx1"/>
              </a:buClr>
              <a:buSzPct val="60000"/>
              <a:buFont typeface="Wingdings" panose="05000000000000000000" pitchFamily="2" charset="2"/>
              <a:buChar char="n"/>
            </a:pPr>
            <a:r>
              <a:rPr lang="en-US" altLang="lv-LV" sz="1800" dirty="0"/>
              <a:t>The double red corresponds to an overflow</a:t>
            </a:r>
          </a:p>
          <a:p>
            <a:pPr lvl="1" algn="l" eaLnBrk="1" hangingPunct="1">
              <a:spcBef>
                <a:spcPct val="20000"/>
              </a:spcBef>
              <a:buClr>
                <a:schemeClr val="tx1"/>
              </a:buClr>
              <a:buSzPct val="60000"/>
              <a:buFont typeface="Wingdings" panose="05000000000000000000" pitchFamily="2" charset="2"/>
              <a:buChar char="n"/>
            </a:pPr>
            <a:r>
              <a:rPr lang="en-US" altLang="lv-LV" sz="1800" dirty="0">
                <a:solidFill>
                  <a:schemeClr val="tx2"/>
                </a:solidFill>
              </a:rPr>
              <a:t>Recoloring</a:t>
            </a:r>
            <a:r>
              <a:rPr lang="en-US" altLang="lv-LV" sz="1800" dirty="0"/>
              <a:t>: we perform the equivalent of a </a:t>
            </a:r>
            <a:r>
              <a:rPr lang="en-US" altLang="lv-LV" sz="1800" dirty="0">
                <a:solidFill>
                  <a:schemeClr val="tx2"/>
                </a:solidFill>
              </a:rPr>
              <a:t>split</a:t>
            </a:r>
          </a:p>
        </p:txBody>
      </p:sp>
      <p:sp>
        <p:nvSpPr>
          <p:cNvPr id="8219" name="Oval 43"/>
          <p:cNvSpPr>
            <a:spLocks noChangeArrowheads="1"/>
          </p:cNvSpPr>
          <p:nvPr/>
        </p:nvSpPr>
        <p:spPr bwMode="auto">
          <a:xfrm>
            <a:off x="8001000" y="4038600"/>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4</a:t>
            </a:r>
          </a:p>
        </p:txBody>
      </p:sp>
      <p:cxnSp>
        <p:nvCxnSpPr>
          <p:cNvPr id="8220" name="AutoShape 44"/>
          <p:cNvCxnSpPr>
            <a:cxnSpLocks noChangeShapeType="1"/>
            <a:stCxn id="8219" idx="5"/>
            <a:endCxn id="8225" idx="1"/>
          </p:cNvCxnSpPr>
          <p:nvPr/>
        </p:nvCxnSpPr>
        <p:spPr bwMode="auto">
          <a:xfrm>
            <a:off x="8245475" y="4302125"/>
            <a:ext cx="565150" cy="1016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8221" name="AutoShape 45"/>
          <p:cNvCxnSpPr>
            <a:cxnSpLocks noChangeShapeType="1"/>
            <a:stCxn id="8225" idx="3"/>
            <a:endCxn id="8222" idx="0"/>
          </p:cNvCxnSpPr>
          <p:nvPr/>
        </p:nvCxnSpPr>
        <p:spPr bwMode="auto">
          <a:xfrm flipH="1">
            <a:off x="8524875" y="4625976"/>
            <a:ext cx="285750" cy="1174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8222" name="Oval 46"/>
          <p:cNvSpPr>
            <a:spLocks noChangeArrowheads="1"/>
          </p:cNvSpPr>
          <p:nvPr/>
        </p:nvSpPr>
        <p:spPr bwMode="auto">
          <a:xfrm>
            <a:off x="8382000" y="47529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8223" name="AutoShape 47"/>
          <p:cNvCxnSpPr>
            <a:cxnSpLocks noChangeShapeType="1"/>
            <a:stCxn id="8222" idx="5"/>
          </p:cNvCxnSpPr>
          <p:nvPr/>
        </p:nvCxnSpPr>
        <p:spPr bwMode="auto">
          <a:xfrm>
            <a:off x="8626476" y="50069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24" name="AutoShape 48"/>
          <p:cNvCxnSpPr>
            <a:cxnSpLocks noChangeShapeType="1"/>
            <a:stCxn id="8222" idx="3"/>
          </p:cNvCxnSpPr>
          <p:nvPr/>
        </p:nvCxnSpPr>
        <p:spPr bwMode="auto">
          <a:xfrm flipH="1">
            <a:off x="8285163" y="5006976"/>
            <a:ext cx="138112"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25" name="Oval 49"/>
          <p:cNvSpPr>
            <a:spLocks noChangeArrowheads="1"/>
          </p:cNvSpPr>
          <p:nvPr/>
        </p:nvSpPr>
        <p:spPr bwMode="auto">
          <a:xfrm>
            <a:off x="8769350" y="43719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7</a:t>
            </a:r>
          </a:p>
        </p:txBody>
      </p:sp>
      <p:cxnSp>
        <p:nvCxnSpPr>
          <p:cNvPr id="8226" name="AutoShape 50"/>
          <p:cNvCxnSpPr>
            <a:cxnSpLocks noChangeShapeType="1"/>
            <a:stCxn id="8225" idx="5"/>
          </p:cNvCxnSpPr>
          <p:nvPr/>
        </p:nvCxnSpPr>
        <p:spPr bwMode="auto">
          <a:xfrm>
            <a:off x="9013826" y="4625976"/>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27" name="Text Box 52"/>
          <p:cNvSpPr txBox="1">
            <a:spLocks noChangeArrowheads="1"/>
          </p:cNvSpPr>
          <p:nvPr/>
        </p:nvSpPr>
        <p:spPr bwMode="auto">
          <a:xfrm>
            <a:off x="8123238" y="4479926"/>
            <a:ext cx="334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8228" name="Text Box 53"/>
          <p:cNvSpPr txBox="1">
            <a:spLocks noChangeArrowheads="1"/>
          </p:cNvSpPr>
          <p:nvPr/>
        </p:nvSpPr>
        <p:spPr bwMode="auto">
          <a:xfrm>
            <a:off x="8994775" y="4098926"/>
            <a:ext cx="306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8229" name="Oval 56"/>
          <p:cNvSpPr>
            <a:spLocks noChangeArrowheads="1"/>
          </p:cNvSpPr>
          <p:nvPr/>
        </p:nvSpPr>
        <p:spPr bwMode="auto">
          <a:xfrm>
            <a:off x="7553325" y="5410201"/>
            <a:ext cx="1671638"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2  4  6  7</a:t>
            </a:r>
          </a:p>
        </p:txBody>
      </p:sp>
      <p:cxnSp>
        <p:nvCxnSpPr>
          <p:cNvPr id="8230" name="AutoShape 57"/>
          <p:cNvCxnSpPr>
            <a:cxnSpLocks noChangeShapeType="1"/>
            <a:stCxn id="8229" idx="3"/>
          </p:cNvCxnSpPr>
          <p:nvPr/>
        </p:nvCxnSpPr>
        <p:spPr bwMode="auto">
          <a:xfrm flipH="1">
            <a:off x="7543800" y="5694364"/>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31" name="AutoShape 58"/>
          <p:cNvCxnSpPr>
            <a:cxnSpLocks noChangeShapeType="1"/>
            <a:stCxn id="8229" idx="5"/>
          </p:cNvCxnSpPr>
          <p:nvPr/>
        </p:nvCxnSpPr>
        <p:spPr bwMode="auto">
          <a:xfrm>
            <a:off x="8980488" y="5694364"/>
            <a:ext cx="239712"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32" name="Line 59"/>
          <p:cNvSpPr>
            <a:spLocks noChangeShapeType="1"/>
          </p:cNvSpPr>
          <p:nvPr/>
        </p:nvSpPr>
        <p:spPr bwMode="auto">
          <a:xfrm flipV="1">
            <a:off x="8001000" y="5715000"/>
            <a:ext cx="139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33" name="Line 60"/>
          <p:cNvSpPr>
            <a:spLocks noChangeShapeType="1"/>
          </p:cNvSpPr>
          <p:nvPr/>
        </p:nvSpPr>
        <p:spPr bwMode="auto">
          <a:xfrm flipH="1" flipV="1">
            <a:off x="8697914" y="5732464"/>
            <a:ext cx="141287" cy="211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cxnSp>
        <p:nvCxnSpPr>
          <p:cNvPr id="8234" name="AutoShape 62"/>
          <p:cNvCxnSpPr>
            <a:cxnSpLocks noChangeShapeType="1"/>
            <a:stCxn id="8219" idx="3"/>
            <a:endCxn id="8235" idx="0"/>
          </p:cNvCxnSpPr>
          <p:nvPr/>
        </p:nvCxnSpPr>
        <p:spPr bwMode="auto">
          <a:xfrm flipH="1">
            <a:off x="7610475" y="4302126"/>
            <a:ext cx="431800" cy="857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8235" name="Oval 63"/>
          <p:cNvSpPr>
            <a:spLocks noChangeArrowheads="1"/>
          </p:cNvSpPr>
          <p:nvPr/>
        </p:nvSpPr>
        <p:spPr bwMode="auto">
          <a:xfrm>
            <a:off x="7467600" y="43973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dirty="0">
                <a:solidFill>
                  <a:schemeClr val="tx2"/>
                </a:solidFill>
              </a:rPr>
              <a:t>2</a:t>
            </a:r>
          </a:p>
        </p:txBody>
      </p:sp>
      <p:cxnSp>
        <p:nvCxnSpPr>
          <p:cNvPr id="8236" name="AutoShape 64"/>
          <p:cNvCxnSpPr>
            <a:cxnSpLocks noChangeShapeType="1"/>
            <a:stCxn id="8235" idx="5"/>
          </p:cNvCxnSpPr>
          <p:nvPr/>
        </p:nvCxnSpPr>
        <p:spPr bwMode="auto">
          <a:xfrm>
            <a:off x="7712076" y="46513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37" name="AutoShape 65"/>
          <p:cNvCxnSpPr>
            <a:cxnSpLocks noChangeShapeType="1"/>
            <a:stCxn id="8235" idx="3"/>
          </p:cNvCxnSpPr>
          <p:nvPr/>
        </p:nvCxnSpPr>
        <p:spPr bwMode="auto">
          <a:xfrm flipH="1">
            <a:off x="7370763" y="4651376"/>
            <a:ext cx="138112"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38" name="Text Box 67"/>
          <p:cNvSpPr txBox="1">
            <a:spLocks noChangeArrowheads="1"/>
          </p:cNvSpPr>
          <p:nvPr/>
        </p:nvSpPr>
        <p:spPr bwMode="auto">
          <a:xfrm>
            <a:off x="7162800" y="4114801"/>
            <a:ext cx="382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w</a:t>
            </a:r>
          </a:p>
        </p:txBody>
      </p:sp>
      <p:sp>
        <p:nvSpPr>
          <p:cNvPr id="8239" name="Line 68"/>
          <p:cNvSpPr>
            <a:spLocks noChangeShapeType="1"/>
          </p:cNvSpPr>
          <p:nvPr/>
        </p:nvSpPr>
        <p:spPr bwMode="auto">
          <a:xfrm flipH="1" flipV="1">
            <a:off x="8369300" y="5734050"/>
            <a:ext cx="12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12903218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dirty="0" smtClean="0"/>
              <a:t>Restructuring</a:t>
            </a:r>
            <a:r>
              <a:rPr lang="lv-LV" altLang="lv-LV" dirty="0"/>
              <a:t> </a:t>
            </a:r>
            <a:r>
              <a:rPr lang="lv-LV" altLang="lv-LV" dirty="0" smtClean="0"/>
              <a:t>– 1 </a:t>
            </a:r>
            <a:endParaRPr lang="en-US" altLang="lv-LV" dirty="0" smtClean="0"/>
          </a:p>
        </p:txBody>
      </p:sp>
      <p:sp>
        <p:nvSpPr>
          <p:cNvPr id="9221"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A restructuring remedies a child-parent double red when the parent red node has a black sibling</a:t>
            </a:r>
          </a:p>
          <a:p>
            <a:pPr eaLnBrk="1" hangingPunct="1"/>
            <a:r>
              <a:rPr lang="en-US" altLang="lv-LV" sz="2000"/>
              <a:t>It is equivalent to restoring the correct replacement of a 4-node</a:t>
            </a:r>
          </a:p>
          <a:p>
            <a:pPr eaLnBrk="1" hangingPunct="1"/>
            <a:r>
              <a:rPr lang="en-US" altLang="lv-LV" sz="2000"/>
              <a:t>The internal property is restored and the other properties are preserved</a:t>
            </a:r>
          </a:p>
        </p:txBody>
      </p:sp>
      <p:sp>
        <p:nvSpPr>
          <p:cNvPr id="9222" name="Oval 4"/>
          <p:cNvSpPr>
            <a:spLocks noChangeArrowheads="1"/>
          </p:cNvSpPr>
          <p:nvPr/>
        </p:nvSpPr>
        <p:spPr bwMode="auto">
          <a:xfrm>
            <a:off x="3938588" y="3436938"/>
            <a:ext cx="374650" cy="3746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4</a:t>
            </a:r>
          </a:p>
        </p:txBody>
      </p:sp>
      <p:cxnSp>
        <p:nvCxnSpPr>
          <p:cNvPr id="9223" name="AutoShape 5"/>
          <p:cNvCxnSpPr>
            <a:cxnSpLocks noChangeShapeType="1"/>
            <a:stCxn id="9222" idx="5"/>
            <a:endCxn id="9228" idx="1"/>
          </p:cNvCxnSpPr>
          <p:nvPr/>
        </p:nvCxnSpPr>
        <p:spPr bwMode="auto">
          <a:xfrm>
            <a:off x="4259264" y="3771901"/>
            <a:ext cx="739775" cy="1492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9224" name="AutoShape 6"/>
          <p:cNvCxnSpPr>
            <a:cxnSpLocks noChangeShapeType="1"/>
            <a:stCxn id="9228" idx="3"/>
            <a:endCxn id="9225" idx="0"/>
          </p:cNvCxnSpPr>
          <p:nvPr/>
        </p:nvCxnSpPr>
        <p:spPr bwMode="auto">
          <a:xfrm flipH="1">
            <a:off x="4624388" y="4202113"/>
            <a:ext cx="374650" cy="1651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9225" name="Oval 7"/>
          <p:cNvSpPr>
            <a:spLocks noChangeArrowheads="1"/>
          </p:cNvSpPr>
          <p:nvPr/>
        </p:nvSpPr>
        <p:spPr bwMode="auto">
          <a:xfrm>
            <a:off x="4437063" y="4373563"/>
            <a:ext cx="374650" cy="3746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6</a:t>
            </a:r>
          </a:p>
        </p:txBody>
      </p:sp>
      <p:cxnSp>
        <p:nvCxnSpPr>
          <p:cNvPr id="9226" name="AutoShape 8"/>
          <p:cNvCxnSpPr>
            <a:cxnSpLocks noChangeShapeType="1"/>
            <a:stCxn id="9225" idx="5"/>
          </p:cNvCxnSpPr>
          <p:nvPr/>
        </p:nvCxnSpPr>
        <p:spPr bwMode="auto">
          <a:xfrm>
            <a:off x="4756150" y="4702176"/>
            <a:ext cx="171450" cy="2968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27" name="AutoShape 9"/>
          <p:cNvCxnSpPr>
            <a:cxnSpLocks noChangeShapeType="1"/>
            <a:stCxn id="9225" idx="3"/>
          </p:cNvCxnSpPr>
          <p:nvPr/>
        </p:nvCxnSpPr>
        <p:spPr bwMode="auto">
          <a:xfrm flipH="1">
            <a:off x="4311651" y="4702176"/>
            <a:ext cx="180975" cy="2968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28" name="Oval 10"/>
          <p:cNvSpPr>
            <a:spLocks noChangeArrowheads="1"/>
          </p:cNvSpPr>
          <p:nvPr/>
        </p:nvSpPr>
        <p:spPr bwMode="auto">
          <a:xfrm>
            <a:off x="4945063" y="3873500"/>
            <a:ext cx="374650" cy="3746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a:solidFill>
                  <a:schemeClr val="tx2"/>
                </a:solidFill>
              </a:rPr>
              <a:t>7</a:t>
            </a:r>
          </a:p>
        </p:txBody>
      </p:sp>
      <p:cxnSp>
        <p:nvCxnSpPr>
          <p:cNvPr id="9229" name="AutoShape 11"/>
          <p:cNvCxnSpPr>
            <a:cxnSpLocks noChangeShapeType="1"/>
            <a:stCxn id="9228" idx="5"/>
          </p:cNvCxnSpPr>
          <p:nvPr/>
        </p:nvCxnSpPr>
        <p:spPr bwMode="auto">
          <a:xfrm>
            <a:off x="5264151" y="4202113"/>
            <a:ext cx="276225" cy="228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30" name="AutoShape 12"/>
          <p:cNvCxnSpPr>
            <a:cxnSpLocks noChangeShapeType="1"/>
            <a:stCxn id="9222" idx="3"/>
            <a:endCxn id="9234" idx="7"/>
          </p:cNvCxnSpPr>
          <p:nvPr/>
        </p:nvCxnSpPr>
        <p:spPr bwMode="auto">
          <a:xfrm flipH="1">
            <a:off x="3575050" y="3773489"/>
            <a:ext cx="419100" cy="1412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1" name="Text Box 13"/>
          <p:cNvSpPr txBox="1">
            <a:spLocks noChangeArrowheads="1"/>
          </p:cNvSpPr>
          <p:nvPr/>
        </p:nvSpPr>
        <p:spPr bwMode="auto">
          <a:xfrm>
            <a:off x="4160838" y="4108450"/>
            <a:ext cx="438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9232" name="Text Box 14"/>
          <p:cNvSpPr txBox="1">
            <a:spLocks noChangeArrowheads="1"/>
          </p:cNvSpPr>
          <p:nvPr/>
        </p:nvSpPr>
        <p:spPr bwMode="auto">
          <a:xfrm>
            <a:off x="5184775" y="3589339"/>
            <a:ext cx="40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9233" name="Text Box 15"/>
          <p:cNvSpPr txBox="1">
            <a:spLocks noChangeArrowheads="1"/>
          </p:cNvSpPr>
          <p:nvPr/>
        </p:nvSpPr>
        <p:spPr bwMode="auto">
          <a:xfrm>
            <a:off x="2908301" y="3609976"/>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w</a:t>
            </a:r>
          </a:p>
        </p:txBody>
      </p:sp>
      <p:sp>
        <p:nvSpPr>
          <p:cNvPr id="9234" name="Oval 16"/>
          <p:cNvSpPr>
            <a:spLocks noChangeArrowheads="1"/>
          </p:cNvSpPr>
          <p:nvPr/>
        </p:nvSpPr>
        <p:spPr bwMode="auto">
          <a:xfrm>
            <a:off x="3255963" y="3879851"/>
            <a:ext cx="374650" cy="373063"/>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2</a:t>
            </a:r>
          </a:p>
        </p:txBody>
      </p:sp>
      <p:sp>
        <p:nvSpPr>
          <p:cNvPr id="9235" name="Oval 17"/>
          <p:cNvSpPr>
            <a:spLocks noChangeArrowheads="1"/>
          </p:cNvSpPr>
          <p:nvPr/>
        </p:nvSpPr>
        <p:spPr bwMode="auto">
          <a:xfrm>
            <a:off x="3351213" y="5233989"/>
            <a:ext cx="2190750" cy="422275"/>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a:t>4   6   7</a:t>
            </a:r>
          </a:p>
        </p:txBody>
      </p:sp>
      <p:cxnSp>
        <p:nvCxnSpPr>
          <p:cNvPr id="9236" name="AutoShape 18"/>
          <p:cNvCxnSpPr>
            <a:cxnSpLocks noChangeShapeType="1"/>
            <a:stCxn id="9235" idx="3"/>
            <a:endCxn id="9240" idx="0"/>
          </p:cNvCxnSpPr>
          <p:nvPr/>
        </p:nvCxnSpPr>
        <p:spPr bwMode="auto">
          <a:xfrm flipH="1">
            <a:off x="3351214" y="5605463"/>
            <a:ext cx="320675" cy="292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7" name="AutoShape 19"/>
          <p:cNvCxnSpPr>
            <a:cxnSpLocks noChangeShapeType="1"/>
            <a:stCxn id="9235" idx="5"/>
          </p:cNvCxnSpPr>
          <p:nvPr/>
        </p:nvCxnSpPr>
        <p:spPr bwMode="auto">
          <a:xfrm>
            <a:off x="5221289" y="5603875"/>
            <a:ext cx="238125" cy="2936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8" name="Line 20"/>
          <p:cNvSpPr>
            <a:spLocks noChangeShapeType="1"/>
          </p:cNvSpPr>
          <p:nvPr/>
        </p:nvSpPr>
        <p:spPr bwMode="auto">
          <a:xfrm flipV="1">
            <a:off x="4111625" y="5656263"/>
            <a:ext cx="82550" cy="25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9239" name="Line 21"/>
          <p:cNvSpPr>
            <a:spLocks noChangeShapeType="1"/>
          </p:cNvSpPr>
          <p:nvPr/>
        </p:nvSpPr>
        <p:spPr bwMode="auto">
          <a:xfrm flipH="1" flipV="1">
            <a:off x="4699001" y="5656263"/>
            <a:ext cx="85725" cy="25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9240" name="Oval 22"/>
          <p:cNvSpPr>
            <a:spLocks noChangeArrowheads="1"/>
          </p:cNvSpPr>
          <p:nvPr/>
        </p:nvSpPr>
        <p:spPr bwMode="auto">
          <a:xfrm>
            <a:off x="2846389" y="5908676"/>
            <a:ext cx="1011237" cy="422275"/>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 2 ..</a:t>
            </a:r>
          </a:p>
        </p:txBody>
      </p:sp>
      <p:sp>
        <p:nvSpPr>
          <p:cNvPr id="9241" name="Oval 25"/>
          <p:cNvSpPr>
            <a:spLocks noChangeArrowheads="1"/>
          </p:cNvSpPr>
          <p:nvPr/>
        </p:nvSpPr>
        <p:spPr bwMode="auto">
          <a:xfrm>
            <a:off x="7772400" y="3908425"/>
            <a:ext cx="374650" cy="3746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4</a:t>
            </a:r>
          </a:p>
        </p:txBody>
      </p:sp>
      <p:cxnSp>
        <p:nvCxnSpPr>
          <p:cNvPr id="9242" name="AutoShape 26"/>
          <p:cNvCxnSpPr>
            <a:cxnSpLocks noChangeShapeType="1"/>
            <a:stCxn id="9241" idx="0"/>
            <a:endCxn id="9244" idx="3"/>
          </p:cNvCxnSpPr>
          <p:nvPr/>
        </p:nvCxnSpPr>
        <p:spPr bwMode="auto">
          <a:xfrm flipV="1">
            <a:off x="7959725" y="3773488"/>
            <a:ext cx="477838" cy="12541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9243" name="AutoShape 27"/>
          <p:cNvCxnSpPr>
            <a:cxnSpLocks noChangeShapeType="1"/>
            <a:stCxn id="9247" idx="0"/>
            <a:endCxn id="9244" idx="5"/>
          </p:cNvCxnSpPr>
          <p:nvPr/>
        </p:nvCxnSpPr>
        <p:spPr bwMode="auto">
          <a:xfrm flipH="1" flipV="1">
            <a:off x="8701089" y="3773489"/>
            <a:ext cx="522287" cy="904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9244" name="Oval 28"/>
          <p:cNvSpPr>
            <a:spLocks noChangeArrowheads="1"/>
          </p:cNvSpPr>
          <p:nvPr/>
        </p:nvSpPr>
        <p:spPr bwMode="auto">
          <a:xfrm>
            <a:off x="8382000" y="3435350"/>
            <a:ext cx="374650" cy="3746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6</a:t>
            </a:r>
          </a:p>
        </p:txBody>
      </p:sp>
      <p:cxnSp>
        <p:nvCxnSpPr>
          <p:cNvPr id="9245" name="AutoShape 29"/>
          <p:cNvCxnSpPr>
            <a:cxnSpLocks noChangeShapeType="1"/>
            <a:stCxn id="9241" idx="5"/>
          </p:cNvCxnSpPr>
          <p:nvPr/>
        </p:nvCxnSpPr>
        <p:spPr bwMode="auto">
          <a:xfrm>
            <a:off x="8091489" y="4237038"/>
            <a:ext cx="204787"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6" name="AutoShape 30"/>
          <p:cNvCxnSpPr>
            <a:cxnSpLocks noChangeShapeType="1"/>
            <a:stCxn id="9247" idx="3"/>
          </p:cNvCxnSpPr>
          <p:nvPr/>
        </p:nvCxnSpPr>
        <p:spPr bwMode="auto">
          <a:xfrm flipH="1">
            <a:off x="8839201" y="4202114"/>
            <a:ext cx="252413" cy="2936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47" name="Oval 31"/>
          <p:cNvSpPr>
            <a:spLocks noChangeArrowheads="1"/>
          </p:cNvSpPr>
          <p:nvPr/>
        </p:nvSpPr>
        <p:spPr bwMode="auto">
          <a:xfrm>
            <a:off x="9036050" y="3873500"/>
            <a:ext cx="374650" cy="3746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7</a:t>
            </a:r>
          </a:p>
        </p:txBody>
      </p:sp>
      <p:cxnSp>
        <p:nvCxnSpPr>
          <p:cNvPr id="9248" name="AutoShape 32"/>
          <p:cNvCxnSpPr>
            <a:cxnSpLocks noChangeShapeType="1"/>
            <a:stCxn id="9247" idx="5"/>
          </p:cNvCxnSpPr>
          <p:nvPr/>
        </p:nvCxnSpPr>
        <p:spPr bwMode="auto">
          <a:xfrm>
            <a:off x="9355139" y="4202113"/>
            <a:ext cx="276225" cy="228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9" name="AutoShape 33"/>
          <p:cNvCxnSpPr>
            <a:cxnSpLocks noChangeShapeType="1"/>
            <a:stCxn id="9241" idx="3"/>
            <a:endCxn id="9253" idx="7"/>
          </p:cNvCxnSpPr>
          <p:nvPr/>
        </p:nvCxnSpPr>
        <p:spPr bwMode="auto">
          <a:xfrm flipH="1">
            <a:off x="7666039" y="4237039"/>
            <a:ext cx="161925" cy="1492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50" name="Text Box 34"/>
          <p:cNvSpPr txBox="1">
            <a:spLocks noChangeArrowheads="1"/>
          </p:cNvSpPr>
          <p:nvPr/>
        </p:nvSpPr>
        <p:spPr bwMode="auto">
          <a:xfrm>
            <a:off x="8540750" y="312420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z</a:t>
            </a:r>
          </a:p>
        </p:txBody>
      </p:sp>
      <p:sp>
        <p:nvSpPr>
          <p:cNvPr id="9251" name="Text Box 35"/>
          <p:cNvSpPr txBox="1">
            <a:spLocks noChangeArrowheads="1"/>
          </p:cNvSpPr>
          <p:nvPr/>
        </p:nvSpPr>
        <p:spPr bwMode="auto">
          <a:xfrm>
            <a:off x="9275764" y="3589339"/>
            <a:ext cx="401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9252" name="Text Box 36"/>
          <p:cNvSpPr txBox="1">
            <a:spLocks noChangeArrowheads="1"/>
          </p:cNvSpPr>
          <p:nvPr/>
        </p:nvSpPr>
        <p:spPr bwMode="auto">
          <a:xfrm>
            <a:off x="7010401" y="4114801"/>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w</a:t>
            </a:r>
          </a:p>
        </p:txBody>
      </p:sp>
      <p:sp>
        <p:nvSpPr>
          <p:cNvPr id="9253" name="Oval 37"/>
          <p:cNvSpPr>
            <a:spLocks noChangeArrowheads="1"/>
          </p:cNvSpPr>
          <p:nvPr/>
        </p:nvSpPr>
        <p:spPr bwMode="auto">
          <a:xfrm>
            <a:off x="7346950" y="4351338"/>
            <a:ext cx="374650" cy="373062"/>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2</a:t>
            </a:r>
          </a:p>
        </p:txBody>
      </p:sp>
      <p:sp>
        <p:nvSpPr>
          <p:cNvPr id="9254" name="Oval 38"/>
          <p:cNvSpPr>
            <a:spLocks noChangeArrowheads="1"/>
          </p:cNvSpPr>
          <p:nvPr/>
        </p:nvSpPr>
        <p:spPr bwMode="auto">
          <a:xfrm>
            <a:off x="7442200" y="5233989"/>
            <a:ext cx="2190750" cy="422275"/>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  4   </a:t>
            </a:r>
            <a:r>
              <a:rPr lang="en-US" altLang="lv-LV" sz="2000" dirty="0"/>
              <a:t>6   7</a:t>
            </a:r>
          </a:p>
        </p:txBody>
      </p:sp>
      <p:cxnSp>
        <p:nvCxnSpPr>
          <p:cNvPr id="9255" name="AutoShape 39"/>
          <p:cNvCxnSpPr>
            <a:cxnSpLocks noChangeShapeType="1"/>
            <a:stCxn id="9254" idx="3"/>
            <a:endCxn id="9259" idx="0"/>
          </p:cNvCxnSpPr>
          <p:nvPr/>
        </p:nvCxnSpPr>
        <p:spPr bwMode="auto">
          <a:xfrm flipH="1">
            <a:off x="7442201" y="5605463"/>
            <a:ext cx="320675" cy="292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6" name="AutoShape 40"/>
          <p:cNvCxnSpPr>
            <a:cxnSpLocks noChangeShapeType="1"/>
            <a:stCxn id="9254" idx="5"/>
          </p:cNvCxnSpPr>
          <p:nvPr/>
        </p:nvCxnSpPr>
        <p:spPr bwMode="auto">
          <a:xfrm>
            <a:off x="9312276" y="5603875"/>
            <a:ext cx="238125" cy="2936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57" name="Line 41"/>
          <p:cNvSpPr>
            <a:spLocks noChangeShapeType="1"/>
          </p:cNvSpPr>
          <p:nvPr/>
        </p:nvSpPr>
        <p:spPr bwMode="auto">
          <a:xfrm flipV="1">
            <a:off x="8202613" y="5656263"/>
            <a:ext cx="82550" cy="25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9258" name="Line 42"/>
          <p:cNvSpPr>
            <a:spLocks noChangeShapeType="1"/>
          </p:cNvSpPr>
          <p:nvPr/>
        </p:nvSpPr>
        <p:spPr bwMode="auto">
          <a:xfrm flipH="1" flipV="1">
            <a:off x="8789989" y="5656263"/>
            <a:ext cx="85725" cy="25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9259" name="Oval 43"/>
          <p:cNvSpPr>
            <a:spLocks noChangeArrowheads="1"/>
          </p:cNvSpPr>
          <p:nvPr/>
        </p:nvSpPr>
        <p:spPr bwMode="auto">
          <a:xfrm>
            <a:off x="6937375" y="5908676"/>
            <a:ext cx="1011238" cy="422275"/>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 2 ..</a:t>
            </a:r>
          </a:p>
        </p:txBody>
      </p:sp>
      <p:sp>
        <p:nvSpPr>
          <p:cNvPr id="9260" name="Freeform 45"/>
          <p:cNvSpPr>
            <a:spLocks/>
          </p:cNvSpPr>
          <p:nvPr/>
        </p:nvSpPr>
        <p:spPr bwMode="auto">
          <a:xfrm>
            <a:off x="3751264" y="3267076"/>
            <a:ext cx="1851025" cy="1692275"/>
          </a:xfrm>
          <a:custGeom>
            <a:avLst/>
            <a:gdLst>
              <a:gd name="T0" fmla="*/ 688003360 w 1166"/>
              <a:gd name="T1" fmla="*/ 27720925 h 1066"/>
              <a:gd name="T2" fmla="*/ 52922490 w 1166"/>
              <a:gd name="T3" fmla="*/ 466228097 h 1066"/>
              <a:gd name="T4" fmla="*/ 370462119 w 1166"/>
              <a:gd name="T5" fmla="*/ 1192032963 h 1066"/>
              <a:gd name="T6" fmla="*/ 1504532254 w 1166"/>
              <a:gd name="T7" fmla="*/ 1297881065 h 1066"/>
              <a:gd name="T8" fmla="*/ 476308736 w 1166"/>
              <a:gd name="T9" fmla="*/ 1781749653 h 1066"/>
              <a:gd name="T10" fmla="*/ 1353324530 w 1166"/>
              <a:gd name="T11" fmla="*/ 2147483647 h 1066"/>
              <a:gd name="T12" fmla="*/ 2147483647 w 1166"/>
              <a:gd name="T13" fmla="*/ 1948079889 h 1066"/>
              <a:gd name="T14" fmla="*/ 2147483647 w 1166"/>
              <a:gd name="T15" fmla="*/ 1237395755 h 1066"/>
              <a:gd name="T16" fmla="*/ 2147483647 w 1166"/>
              <a:gd name="T17" fmla="*/ 541832750 h 1066"/>
              <a:gd name="T18" fmla="*/ 688003360 w 1166"/>
              <a:gd name="T19" fmla="*/ 27720925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9261" name="AutoShape 46"/>
          <p:cNvSpPr>
            <a:spLocks noChangeArrowheads="1"/>
          </p:cNvSpPr>
          <p:nvPr/>
        </p:nvSpPr>
        <p:spPr bwMode="auto">
          <a:xfrm>
            <a:off x="6096000" y="41148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262" name="Freeform 47"/>
          <p:cNvSpPr>
            <a:spLocks/>
          </p:cNvSpPr>
          <p:nvPr/>
        </p:nvSpPr>
        <p:spPr bwMode="auto">
          <a:xfrm>
            <a:off x="7489825" y="3152776"/>
            <a:ext cx="2286000" cy="1293813"/>
          </a:xfrm>
          <a:custGeom>
            <a:avLst/>
            <a:gdLst>
              <a:gd name="T0" fmla="*/ 1658262647 w 1440"/>
              <a:gd name="T1" fmla="*/ 0 h 815"/>
              <a:gd name="T2" fmla="*/ 478829724 w 1440"/>
              <a:gd name="T3" fmla="*/ 559474935 h 815"/>
              <a:gd name="T4" fmla="*/ 55443444 w 1440"/>
              <a:gd name="T5" fmla="*/ 1542336156 h 815"/>
              <a:gd name="T6" fmla="*/ 811490236 w 1440"/>
              <a:gd name="T7" fmla="*/ 2026206595 h 815"/>
              <a:gd name="T8" fmla="*/ 1764109571 w 1440"/>
              <a:gd name="T9" fmla="*/ 1376005829 h 815"/>
              <a:gd name="T10" fmla="*/ 2147483647 w 1440"/>
              <a:gd name="T11" fmla="*/ 2026206595 h 815"/>
              <a:gd name="T12" fmla="*/ 2147483647 w 1440"/>
              <a:gd name="T13" fmla="*/ 1315522074 h 815"/>
              <a:gd name="T14" fmla="*/ 2147483647 w 1440"/>
              <a:gd name="T15" fmla="*/ 544353996 h 815"/>
              <a:gd name="T16" fmla="*/ 1658262647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9263" name="AutoShape 48"/>
          <p:cNvSpPr>
            <a:spLocks noChangeArrowheads="1"/>
          </p:cNvSpPr>
          <p:nvPr/>
        </p:nvSpPr>
        <p:spPr bwMode="auto">
          <a:xfrm>
            <a:off x="6096000" y="52578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3143272657"/>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dirty="0" smtClean="0"/>
              <a:t>Restructuring</a:t>
            </a:r>
            <a:r>
              <a:rPr lang="lv-LV" altLang="lv-LV" dirty="0" smtClean="0"/>
              <a:t> – 2 </a:t>
            </a:r>
            <a:endParaRPr lang="en-US" altLang="lv-LV" dirty="0" smtClean="0"/>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There are four restructuring configurations depending on whether the double red nodes are left or right children</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8F8CAF6-1050-4BF2-8FFD-9DDEB75D13B4}" type="slidenum">
              <a:rPr lang="en-US" altLang="lv-LV" sz="1400"/>
              <a:pPr eaLnBrk="1" hangingPunct="1"/>
              <a:t>58</a:t>
            </a:fld>
            <a:endParaRPr lang="en-US" altLang="lv-LV" sz="1400"/>
          </a:p>
        </p:txBody>
      </p:sp>
      <p:sp>
        <p:nvSpPr>
          <p:cNvPr id="10246" name="Oval 4"/>
          <p:cNvSpPr>
            <a:spLocks noChangeArrowheads="1"/>
          </p:cNvSpPr>
          <p:nvPr/>
        </p:nvSpPr>
        <p:spPr bwMode="auto">
          <a:xfrm>
            <a:off x="2809875" y="2884488"/>
            <a:ext cx="311150" cy="3111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cxnSp>
        <p:nvCxnSpPr>
          <p:cNvPr id="10247" name="AutoShape 5"/>
          <p:cNvCxnSpPr>
            <a:cxnSpLocks noChangeShapeType="1"/>
            <a:stCxn id="10246" idx="5"/>
            <a:endCxn id="10252" idx="1"/>
          </p:cNvCxnSpPr>
          <p:nvPr/>
        </p:nvCxnSpPr>
        <p:spPr bwMode="auto">
          <a:xfrm>
            <a:off x="3076576" y="3162301"/>
            <a:ext cx="614363" cy="1238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48" name="AutoShape 6"/>
          <p:cNvCxnSpPr>
            <a:cxnSpLocks noChangeShapeType="1"/>
            <a:stCxn id="10252" idx="3"/>
            <a:endCxn id="10249" idx="0"/>
          </p:cNvCxnSpPr>
          <p:nvPr/>
        </p:nvCxnSpPr>
        <p:spPr bwMode="auto">
          <a:xfrm flipH="1">
            <a:off x="3379788" y="3519489"/>
            <a:ext cx="311150" cy="1365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49" name="Oval 7"/>
          <p:cNvSpPr>
            <a:spLocks noChangeArrowheads="1"/>
          </p:cNvSpPr>
          <p:nvPr/>
        </p:nvSpPr>
        <p:spPr bwMode="auto">
          <a:xfrm>
            <a:off x="3224213" y="3662363"/>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0250" name="AutoShape 8"/>
          <p:cNvCxnSpPr>
            <a:cxnSpLocks noChangeShapeType="1"/>
            <a:stCxn id="10249" idx="5"/>
          </p:cNvCxnSpPr>
          <p:nvPr/>
        </p:nvCxnSpPr>
        <p:spPr bwMode="auto">
          <a:xfrm>
            <a:off x="3489325" y="3937001"/>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51" name="AutoShape 9"/>
          <p:cNvCxnSpPr>
            <a:cxnSpLocks noChangeShapeType="1"/>
            <a:stCxn id="10249" idx="3"/>
          </p:cNvCxnSpPr>
          <p:nvPr/>
        </p:nvCxnSpPr>
        <p:spPr bwMode="auto">
          <a:xfrm flipH="1">
            <a:off x="3119438" y="3937001"/>
            <a:ext cx="150812"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2" name="Oval 10"/>
          <p:cNvSpPr>
            <a:spLocks noChangeArrowheads="1"/>
          </p:cNvSpPr>
          <p:nvPr/>
        </p:nvSpPr>
        <p:spPr bwMode="auto">
          <a:xfrm>
            <a:off x="3644900" y="3246438"/>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0253" name="AutoShape 11"/>
          <p:cNvCxnSpPr>
            <a:cxnSpLocks noChangeShapeType="1"/>
            <a:stCxn id="10252" idx="5"/>
          </p:cNvCxnSpPr>
          <p:nvPr/>
        </p:nvCxnSpPr>
        <p:spPr bwMode="auto">
          <a:xfrm>
            <a:off x="3910014" y="3521075"/>
            <a:ext cx="230187" cy="1905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2"/>
          <p:cNvCxnSpPr>
            <a:cxnSpLocks noChangeShapeType="1"/>
            <a:stCxn id="10246" idx="3"/>
          </p:cNvCxnSpPr>
          <p:nvPr/>
        </p:nvCxnSpPr>
        <p:spPr bwMode="auto">
          <a:xfrm flipH="1">
            <a:off x="2508251" y="3168651"/>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5" name="Freeform 17"/>
          <p:cNvSpPr>
            <a:spLocks/>
          </p:cNvSpPr>
          <p:nvPr/>
        </p:nvSpPr>
        <p:spPr bwMode="auto">
          <a:xfrm>
            <a:off x="2654300" y="2743200"/>
            <a:ext cx="1536700" cy="1404938"/>
          </a:xfrm>
          <a:custGeom>
            <a:avLst/>
            <a:gdLst>
              <a:gd name="T0" fmla="*/ 474179986 w 1166"/>
              <a:gd name="T1" fmla="*/ 19106362 h 1066"/>
              <a:gd name="T2" fmla="*/ 36474874 w 1166"/>
              <a:gd name="T3" fmla="*/ 321344577 h 1066"/>
              <a:gd name="T4" fmla="*/ 255328084 w 1166"/>
              <a:gd name="T5" fmla="*/ 821601369 h 1066"/>
              <a:gd name="T6" fmla="*/ 1036944232 w 1166"/>
              <a:gd name="T7" fmla="*/ 894555312 h 1066"/>
              <a:gd name="T8" fmla="*/ 328279130 w 1166"/>
              <a:gd name="T9" fmla="*/ 1228059236 h 1066"/>
              <a:gd name="T10" fmla="*/ 932728076 w 1166"/>
              <a:gd name="T11" fmla="*/ 1832535840 h 1066"/>
              <a:gd name="T12" fmla="*/ 1495492486 w 1166"/>
              <a:gd name="T13" fmla="*/ 1342701333 h 1066"/>
              <a:gd name="T14" fmla="*/ 1985305522 w 1166"/>
              <a:gd name="T15" fmla="*/ 852867156 h 1066"/>
              <a:gd name="T16" fmla="*/ 1735187274 w 1166"/>
              <a:gd name="T17" fmla="*/ 373455183 h 1066"/>
              <a:gd name="T18" fmla="*/ 474179986 w 1166"/>
              <a:gd name="T19" fmla="*/ 19106362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93" name="Oval 20"/>
          <p:cNvSpPr>
            <a:spLocks noChangeArrowheads="1"/>
          </p:cNvSpPr>
          <p:nvPr/>
        </p:nvSpPr>
        <p:spPr bwMode="auto">
          <a:xfrm flipH="1">
            <a:off x="7464425" y="2898775"/>
            <a:ext cx="311150" cy="3111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6</a:t>
            </a:r>
          </a:p>
        </p:txBody>
      </p:sp>
      <p:cxnSp>
        <p:nvCxnSpPr>
          <p:cNvPr id="10294" name="AutoShape 21"/>
          <p:cNvCxnSpPr>
            <a:cxnSpLocks noChangeShapeType="1"/>
            <a:stCxn id="10293" idx="5"/>
            <a:endCxn id="10299" idx="0"/>
          </p:cNvCxnSpPr>
          <p:nvPr/>
        </p:nvCxnSpPr>
        <p:spPr bwMode="auto">
          <a:xfrm flipH="1">
            <a:off x="7124700" y="3182938"/>
            <a:ext cx="384175" cy="682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95" name="AutoShape 22"/>
          <p:cNvCxnSpPr>
            <a:cxnSpLocks noChangeShapeType="1"/>
            <a:stCxn id="10299" idx="3"/>
            <a:endCxn id="10296" idx="0"/>
          </p:cNvCxnSpPr>
          <p:nvPr/>
        </p:nvCxnSpPr>
        <p:spPr bwMode="auto">
          <a:xfrm flipH="1">
            <a:off x="6704013" y="3535363"/>
            <a:ext cx="311150" cy="1317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96" name="Oval 23"/>
          <p:cNvSpPr>
            <a:spLocks noChangeArrowheads="1"/>
          </p:cNvSpPr>
          <p:nvPr/>
        </p:nvSpPr>
        <p:spPr bwMode="auto">
          <a:xfrm>
            <a:off x="6548438" y="3676650"/>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2</a:t>
            </a:r>
          </a:p>
        </p:txBody>
      </p:sp>
      <p:cxnSp>
        <p:nvCxnSpPr>
          <p:cNvPr id="10297" name="AutoShape 24"/>
          <p:cNvCxnSpPr>
            <a:cxnSpLocks noChangeShapeType="1"/>
            <a:stCxn id="10296" idx="5"/>
          </p:cNvCxnSpPr>
          <p:nvPr/>
        </p:nvCxnSpPr>
        <p:spPr bwMode="auto">
          <a:xfrm>
            <a:off x="6813550" y="3951288"/>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98" name="AutoShape 25"/>
          <p:cNvCxnSpPr>
            <a:cxnSpLocks noChangeShapeType="1"/>
            <a:stCxn id="10296" idx="3"/>
          </p:cNvCxnSpPr>
          <p:nvPr/>
        </p:nvCxnSpPr>
        <p:spPr bwMode="auto">
          <a:xfrm flipH="1">
            <a:off x="6443663" y="3951288"/>
            <a:ext cx="150813"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99" name="Oval 26"/>
          <p:cNvSpPr>
            <a:spLocks noChangeArrowheads="1"/>
          </p:cNvSpPr>
          <p:nvPr/>
        </p:nvSpPr>
        <p:spPr bwMode="auto">
          <a:xfrm>
            <a:off x="6969125" y="3260725"/>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0300" name="AutoShape 27"/>
          <p:cNvCxnSpPr>
            <a:cxnSpLocks noChangeShapeType="1"/>
            <a:stCxn id="10299" idx="5"/>
          </p:cNvCxnSpPr>
          <p:nvPr/>
        </p:nvCxnSpPr>
        <p:spPr bwMode="auto">
          <a:xfrm>
            <a:off x="7234238" y="3535363"/>
            <a:ext cx="230188" cy="1905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301" name="AutoShape 28"/>
          <p:cNvCxnSpPr>
            <a:cxnSpLocks noChangeShapeType="1"/>
            <a:stCxn id="10293" idx="3"/>
          </p:cNvCxnSpPr>
          <p:nvPr/>
        </p:nvCxnSpPr>
        <p:spPr bwMode="auto">
          <a:xfrm>
            <a:off x="7729538" y="3182938"/>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302" name="Freeform 29"/>
          <p:cNvSpPr>
            <a:spLocks/>
          </p:cNvSpPr>
          <p:nvPr/>
        </p:nvSpPr>
        <p:spPr bwMode="auto">
          <a:xfrm>
            <a:off x="6318250" y="2743200"/>
            <a:ext cx="1700213" cy="1373188"/>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83" name="Oval 31"/>
          <p:cNvSpPr>
            <a:spLocks noChangeArrowheads="1"/>
          </p:cNvSpPr>
          <p:nvPr/>
        </p:nvSpPr>
        <p:spPr bwMode="auto">
          <a:xfrm flipH="1">
            <a:off x="5483252" y="2884260"/>
            <a:ext cx="310986" cy="311121"/>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6</a:t>
            </a:r>
          </a:p>
        </p:txBody>
      </p:sp>
      <p:cxnSp>
        <p:nvCxnSpPr>
          <p:cNvPr id="10284" name="AutoShape 32"/>
          <p:cNvCxnSpPr>
            <a:cxnSpLocks noChangeShapeType="1"/>
            <a:stCxn id="10283" idx="5"/>
            <a:endCxn id="10289" idx="1"/>
          </p:cNvCxnSpPr>
          <p:nvPr/>
        </p:nvCxnSpPr>
        <p:spPr bwMode="auto">
          <a:xfrm flipH="1">
            <a:off x="4913990" y="3162423"/>
            <a:ext cx="614065" cy="123921"/>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85" name="AutoShape 33"/>
          <p:cNvCxnSpPr>
            <a:cxnSpLocks noChangeShapeType="1"/>
            <a:stCxn id="10289" idx="3"/>
            <a:endCxn id="10286" idx="0"/>
          </p:cNvCxnSpPr>
          <p:nvPr/>
        </p:nvCxnSpPr>
        <p:spPr bwMode="auto">
          <a:xfrm>
            <a:off x="4913990" y="3519685"/>
            <a:ext cx="310986" cy="137104"/>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86" name="Oval 34"/>
          <p:cNvSpPr>
            <a:spLocks noChangeArrowheads="1"/>
          </p:cNvSpPr>
          <p:nvPr/>
        </p:nvSpPr>
        <p:spPr bwMode="auto">
          <a:xfrm flipH="1">
            <a:off x="5069483" y="3662062"/>
            <a:ext cx="310986" cy="311121"/>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0287" name="AutoShape 35"/>
          <p:cNvCxnSpPr>
            <a:cxnSpLocks noChangeShapeType="1"/>
            <a:stCxn id="10286" idx="5"/>
          </p:cNvCxnSpPr>
          <p:nvPr/>
        </p:nvCxnSpPr>
        <p:spPr bwMode="auto">
          <a:xfrm flipH="1">
            <a:off x="4973288" y="3934952"/>
            <a:ext cx="142316" cy="2465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8" name="AutoShape 36"/>
          <p:cNvCxnSpPr>
            <a:cxnSpLocks noChangeShapeType="1"/>
            <a:stCxn id="10286" idx="3"/>
          </p:cNvCxnSpPr>
          <p:nvPr/>
        </p:nvCxnSpPr>
        <p:spPr bwMode="auto">
          <a:xfrm>
            <a:off x="5334348" y="3934952"/>
            <a:ext cx="150222" cy="2465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89" name="Oval 37"/>
          <p:cNvSpPr>
            <a:spLocks noChangeArrowheads="1"/>
          </p:cNvSpPr>
          <p:nvPr/>
        </p:nvSpPr>
        <p:spPr bwMode="auto">
          <a:xfrm flipH="1">
            <a:off x="4647807" y="3246795"/>
            <a:ext cx="310986" cy="311121"/>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2</a:t>
            </a:r>
          </a:p>
        </p:txBody>
      </p:sp>
      <p:cxnSp>
        <p:nvCxnSpPr>
          <p:cNvPr id="10290" name="AutoShape 38"/>
          <p:cNvCxnSpPr>
            <a:cxnSpLocks noChangeShapeType="1"/>
            <a:stCxn id="10289" idx="5"/>
          </p:cNvCxnSpPr>
          <p:nvPr/>
        </p:nvCxnSpPr>
        <p:spPr bwMode="auto">
          <a:xfrm flipH="1">
            <a:off x="4464642" y="3519685"/>
            <a:ext cx="229286" cy="18983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91" name="AutoShape 39"/>
          <p:cNvCxnSpPr>
            <a:cxnSpLocks noChangeShapeType="1"/>
            <a:stCxn id="10283" idx="3"/>
          </p:cNvCxnSpPr>
          <p:nvPr/>
        </p:nvCxnSpPr>
        <p:spPr bwMode="auto">
          <a:xfrm>
            <a:off x="5748117" y="3163742"/>
            <a:ext cx="347883" cy="11732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92" name="Freeform 40"/>
          <p:cNvSpPr>
            <a:spLocks/>
          </p:cNvSpPr>
          <p:nvPr/>
        </p:nvSpPr>
        <p:spPr bwMode="auto">
          <a:xfrm flipH="1">
            <a:off x="4413250" y="2743201"/>
            <a:ext cx="1536481" cy="1405317"/>
          </a:xfrm>
          <a:custGeom>
            <a:avLst/>
            <a:gdLst>
              <a:gd name="T0" fmla="*/ 273 w 1166"/>
              <a:gd name="T1" fmla="*/ 11 h 1066"/>
              <a:gd name="T2" fmla="*/ 21 w 1166"/>
              <a:gd name="T3" fmla="*/ 185 h 1066"/>
              <a:gd name="T4" fmla="*/ 147 w 1166"/>
              <a:gd name="T5" fmla="*/ 473 h 1066"/>
              <a:gd name="T6" fmla="*/ 597 w 1166"/>
              <a:gd name="T7" fmla="*/ 515 h 1066"/>
              <a:gd name="T8" fmla="*/ 189 w 1166"/>
              <a:gd name="T9" fmla="*/ 707 h 1066"/>
              <a:gd name="T10" fmla="*/ 537 w 1166"/>
              <a:gd name="T11" fmla="*/ 1055 h 1066"/>
              <a:gd name="T12" fmla="*/ 861 w 1166"/>
              <a:gd name="T13" fmla="*/ 773 h 1066"/>
              <a:gd name="T14" fmla="*/ 1143 w 1166"/>
              <a:gd name="T15" fmla="*/ 491 h 1066"/>
              <a:gd name="T16" fmla="*/ 999 w 1166"/>
              <a:gd name="T17" fmla="*/ 215 h 1066"/>
              <a:gd name="T18" fmla="*/ 273 w 1166"/>
              <a:gd name="T19" fmla="*/ 11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73" name="Oval 44"/>
          <p:cNvSpPr>
            <a:spLocks noChangeArrowheads="1"/>
          </p:cNvSpPr>
          <p:nvPr/>
        </p:nvSpPr>
        <p:spPr bwMode="auto">
          <a:xfrm>
            <a:off x="8601075" y="2898775"/>
            <a:ext cx="311150" cy="3111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cxnSp>
        <p:nvCxnSpPr>
          <p:cNvPr id="10274" name="AutoShape 45"/>
          <p:cNvCxnSpPr>
            <a:cxnSpLocks noChangeShapeType="1"/>
            <a:stCxn id="10273" idx="5"/>
            <a:endCxn id="10279" idx="0"/>
          </p:cNvCxnSpPr>
          <p:nvPr/>
        </p:nvCxnSpPr>
        <p:spPr bwMode="auto">
          <a:xfrm>
            <a:off x="8867775" y="3182938"/>
            <a:ext cx="384175" cy="682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75" name="AutoShape 46"/>
          <p:cNvCxnSpPr>
            <a:cxnSpLocks noChangeShapeType="1"/>
            <a:stCxn id="10279" idx="3"/>
            <a:endCxn id="10276" idx="0"/>
          </p:cNvCxnSpPr>
          <p:nvPr/>
        </p:nvCxnSpPr>
        <p:spPr bwMode="auto">
          <a:xfrm>
            <a:off x="9361488" y="3535363"/>
            <a:ext cx="311150" cy="1317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76" name="Oval 47"/>
          <p:cNvSpPr>
            <a:spLocks noChangeArrowheads="1"/>
          </p:cNvSpPr>
          <p:nvPr/>
        </p:nvSpPr>
        <p:spPr bwMode="auto">
          <a:xfrm flipH="1">
            <a:off x="9517063" y="3676650"/>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0277" name="AutoShape 48"/>
          <p:cNvCxnSpPr>
            <a:cxnSpLocks noChangeShapeType="1"/>
            <a:stCxn id="10276" idx="5"/>
          </p:cNvCxnSpPr>
          <p:nvPr/>
        </p:nvCxnSpPr>
        <p:spPr bwMode="auto">
          <a:xfrm flipH="1">
            <a:off x="9421813" y="3951288"/>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8" name="AutoShape 49"/>
          <p:cNvCxnSpPr>
            <a:cxnSpLocks noChangeShapeType="1"/>
            <a:stCxn id="10276" idx="3"/>
          </p:cNvCxnSpPr>
          <p:nvPr/>
        </p:nvCxnSpPr>
        <p:spPr bwMode="auto">
          <a:xfrm>
            <a:off x="9782175" y="3951288"/>
            <a:ext cx="150813"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9" name="Oval 50"/>
          <p:cNvSpPr>
            <a:spLocks noChangeArrowheads="1"/>
          </p:cNvSpPr>
          <p:nvPr/>
        </p:nvSpPr>
        <p:spPr bwMode="auto">
          <a:xfrm flipH="1">
            <a:off x="9096375" y="3260725"/>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dirty="0">
                <a:solidFill>
                  <a:schemeClr val="tx2"/>
                </a:solidFill>
              </a:rPr>
              <a:t>4</a:t>
            </a:r>
          </a:p>
        </p:txBody>
      </p:sp>
      <p:cxnSp>
        <p:nvCxnSpPr>
          <p:cNvPr id="10280" name="AutoShape 51"/>
          <p:cNvCxnSpPr>
            <a:cxnSpLocks noChangeShapeType="1"/>
            <a:stCxn id="10279" idx="5"/>
          </p:cNvCxnSpPr>
          <p:nvPr/>
        </p:nvCxnSpPr>
        <p:spPr bwMode="auto">
          <a:xfrm flipH="1">
            <a:off x="8912225" y="3535363"/>
            <a:ext cx="230188" cy="1905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1" name="AutoShape 52"/>
          <p:cNvCxnSpPr>
            <a:cxnSpLocks noChangeShapeType="1"/>
            <a:stCxn id="10273" idx="3"/>
          </p:cNvCxnSpPr>
          <p:nvPr/>
        </p:nvCxnSpPr>
        <p:spPr bwMode="auto">
          <a:xfrm flipH="1">
            <a:off x="8299450" y="3182938"/>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82" name="Freeform 53"/>
          <p:cNvSpPr>
            <a:spLocks/>
          </p:cNvSpPr>
          <p:nvPr/>
        </p:nvSpPr>
        <p:spPr bwMode="auto">
          <a:xfrm flipH="1">
            <a:off x="8358188" y="2743200"/>
            <a:ext cx="1700213" cy="1373188"/>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59" name="Oval 55"/>
          <p:cNvSpPr>
            <a:spLocks noChangeArrowheads="1"/>
          </p:cNvSpPr>
          <p:nvPr/>
        </p:nvSpPr>
        <p:spPr bwMode="auto">
          <a:xfrm>
            <a:off x="5483225" y="5575300"/>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2</a:t>
            </a:r>
          </a:p>
        </p:txBody>
      </p:sp>
      <p:cxnSp>
        <p:nvCxnSpPr>
          <p:cNvPr id="10260" name="AutoShape 56"/>
          <p:cNvCxnSpPr>
            <a:cxnSpLocks noChangeShapeType="1"/>
            <a:stCxn id="10259" idx="0"/>
            <a:endCxn id="10265" idx="5"/>
          </p:cNvCxnSpPr>
          <p:nvPr/>
        </p:nvCxnSpPr>
        <p:spPr bwMode="auto">
          <a:xfrm flipV="1">
            <a:off x="5638800" y="5402263"/>
            <a:ext cx="425450" cy="16351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61" name="AutoShape 57"/>
          <p:cNvCxnSpPr>
            <a:cxnSpLocks noChangeShapeType="1"/>
            <a:stCxn id="10265" idx="3"/>
            <a:endCxn id="10262" idx="0"/>
          </p:cNvCxnSpPr>
          <p:nvPr/>
        </p:nvCxnSpPr>
        <p:spPr bwMode="auto">
          <a:xfrm>
            <a:off x="6284914" y="5402263"/>
            <a:ext cx="422275" cy="18256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62" name="Oval 58"/>
          <p:cNvSpPr>
            <a:spLocks noChangeArrowheads="1"/>
          </p:cNvSpPr>
          <p:nvPr/>
        </p:nvSpPr>
        <p:spPr bwMode="auto">
          <a:xfrm flipH="1">
            <a:off x="6551613" y="5594350"/>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0263" name="AutoShape 59"/>
          <p:cNvCxnSpPr>
            <a:cxnSpLocks noChangeShapeType="1"/>
            <a:stCxn id="10262" idx="5"/>
          </p:cNvCxnSpPr>
          <p:nvPr/>
        </p:nvCxnSpPr>
        <p:spPr bwMode="auto">
          <a:xfrm flipH="1">
            <a:off x="6400801" y="5868988"/>
            <a:ext cx="195263" cy="1635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4" name="AutoShape 60"/>
          <p:cNvCxnSpPr>
            <a:cxnSpLocks noChangeShapeType="1"/>
            <a:stCxn id="10262" idx="3"/>
          </p:cNvCxnSpPr>
          <p:nvPr/>
        </p:nvCxnSpPr>
        <p:spPr bwMode="auto">
          <a:xfrm>
            <a:off x="6816726" y="5868988"/>
            <a:ext cx="193675" cy="1635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65" name="Oval 61"/>
          <p:cNvSpPr>
            <a:spLocks noChangeArrowheads="1"/>
          </p:cNvSpPr>
          <p:nvPr/>
        </p:nvSpPr>
        <p:spPr bwMode="auto">
          <a:xfrm flipH="1">
            <a:off x="6019800" y="5118100"/>
            <a:ext cx="311150" cy="3111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0266" name="AutoShape 62"/>
          <p:cNvCxnSpPr>
            <a:cxnSpLocks noChangeShapeType="1"/>
            <a:endCxn id="10259" idx="5"/>
          </p:cNvCxnSpPr>
          <p:nvPr/>
        </p:nvCxnSpPr>
        <p:spPr bwMode="auto">
          <a:xfrm flipH="1" flipV="1">
            <a:off x="5748338" y="5849939"/>
            <a:ext cx="195262" cy="1730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7" name="AutoShape 63"/>
          <p:cNvCxnSpPr>
            <a:cxnSpLocks noChangeShapeType="1"/>
            <a:stCxn id="10259" idx="3"/>
          </p:cNvCxnSpPr>
          <p:nvPr/>
        </p:nvCxnSpPr>
        <p:spPr bwMode="auto">
          <a:xfrm flipH="1">
            <a:off x="5334001" y="5849939"/>
            <a:ext cx="195263" cy="1730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68" name="Freeform 65"/>
          <p:cNvSpPr>
            <a:spLocks/>
          </p:cNvSpPr>
          <p:nvPr/>
        </p:nvSpPr>
        <p:spPr bwMode="auto">
          <a:xfrm>
            <a:off x="5295900" y="4984750"/>
            <a:ext cx="1828800" cy="1111250"/>
          </a:xfrm>
          <a:custGeom>
            <a:avLst/>
            <a:gdLst>
              <a:gd name="T0" fmla="*/ 1061288158 w 1440"/>
              <a:gd name="T1" fmla="*/ 0 h 815"/>
              <a:gd name="T2" fmla="*/ 306450975 w 1440"/>
              <a:gd name="T3" fmla="*/ 412725114 h 815"/>
              <a:gd name="T4" fmla="*/ 35483798 w 1440"/>
              <a:gd name="T5" fmla="*/ 1137783650 h 815"/>
              <a:gd name="T6" fmla="*/ 519353783 w 1440"/>
              <a:gd name="T7" fmla="*/ 1494736473 h 815"/>
              <a:gd name="T8" fmla="*/ 1129029935 w 1440"/>
              <a:gd name="T9" fmla="*/ 1015081235 h 815"/>
              <a:gd name="T10" fmla="*/ 1758061039 w 1440"/>
              <a:gd name="T11" fmla="*/ 1494736473 h 815"/>
              <a:gd name="T12" fmla="*/ 2147483647 w 1440"/>
              <a:gd name="T13" fmla="*/ 970463538 h 815"/>
              <a:gd name="T14" fmla="*/ 1893544593 w 1440"/>
              <a:gd name="T15" fmla="*/ 401570349 h 815"/>
              <a:gd name="T16" fmla="*/ 1061288158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69" name="AutoShape 67"/>
          <p:cNvSpPr>
            <a:spLocks noChangeArrowheads="1"/>
          </p:cNvSpPr>
          <p:nvPr/>
        </p:nvSpPr>
        <p:spPr bwMode="auto">
          <a:xfrm rot="19800000">
            <a:off x="52578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70" name="AutoShape 68"/>
          <p:cNvSpPr>
            <a:spLocks noChangeArrowheads="1"/>
          </p:cNvSpPr>
          <p:nvPr/>
        </p:nvSpPr>
        <p:spPr bwMode="auto">
          <a:xfrm rot="2962375">
            <a:off x="81534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71" name="AutoShape 69"/>
          <p:cNvSpPr>
            <a:spLocks noChangeArrowheads="1"/>
          </p:cNvSpPr>
          <p:nvPr/>
        </p:nvSpPr>
        <p:spPr bwMode="auto">
          <a:xfrm rot="1800000" flipH="1">
            <a:off x="66294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72" name="AutoShape 70"/>
          <p:cNvSpPr>
            <a:spLocks noChangeArrowheads="1"/>
          </p:cNvSpPr>
          <p:nvPr/>
        </p:nvSpPr>
        <p:spPr bwMode="auto">
          <a:xfrm rot="18637625" flipH="1">
            <a:off x="36576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910796060"/>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Restructuring Example</a:t>
            </a:r>
            <a:endParaRPr lang="lv-LV" dirty="0"/>
          </a:p>
        </p:txBody>
      </p:sp>
      <p:sp>
        <p:nvSpPr>
          <p:cNvPr id="3" name="Content Placeholder 2"/>
          <p:cNvSpPr>
            <a:spLocks noGrp="1"/>
          </p:cNvSpPr>
          <p:nvPr>
            <p:ph sz="half" idx="1"/>
          </p:nvPr>
        </p:nvSpPr>
        <p:spPr/>
        <p:txBody>
          <a:bodyPr/>
          <a:lstStyle/>
          <a:p>
            <a:endParaRPr lang="lv-LV" dirty="0"/>
          </a:p>
        </p:txBody>
      </p:sp>
      <p:sp>
        <p:nvSpPr>
          <p:cNvPr id="4" name="Content Placeholder 3"/>
          <p:cNvSpPr>
            <a:spLocks noGrp="1"/>
          </p:cNvSpPr>
          <p:nvPr>
            <p:ph sz="half" idx="2"/>
          </p:nvPr>
        </p:nvSpPr>
        <p:spPr/>
        <p:txBody>
          <a:bodyPr/>
          <a:lstStyle/>
          <a:p>
            <a:endParaRPr lang="lv-LV"/>
          </a:p>
        </p:txBody>
      </p:sp>
      <p:pic>
        <p:nvPicPr>
          <p:cNvPr id="6" name="Picture 5"/>
          <p:cNvPicPr>
            <a:picLocks noChangeAspect="1"/>
          </p:cNvPicPr>
          <p:nvPr/>
        </p:nvPicPr>
        <p:blipFill>
          <a:blip r:embed="rId2"/>
          <a:stretch>
            <a:fillRect/>
          </a:stretch>
        </p:blipFill>
        <p:spPr>
          <a:xfrm>
            <a:off x="1411514" y="1520598"/>
            <a:ext cx="4772025" cy="1838325"/>
          </a:xfrm>
          <a:prstGeom prst="rect">
            <a:avLst/>
          </a:prstGeom>
          <a:ln>
            <a:solidFill>
              <a:srgbClr val="0070C0"/>
            </a:solidFill>
          </a:ln>
        </p:spPr>
      </p:pic>
      <p:pic>
        <p:nvPicPr>
          <p:cNvPr id="7" name="Picture 6"/>
          <p:cNvPicPr>
            <a:picLocks noChangeAspect="1"/>
          </p:cNvPicPr>
          <p:nvPr/>
        </p:nvPicPr>
        <p:blipFill>
          <a:blip r:embed="rId3"/>
          <a:stretch>
            <a:fillRect/>
          </a:stretch>
        </p:blipFill>
        <p:spPr>
          <a:xfrm>
            <a:off x="3941762" y="2758281"/>
            <a:ext cx="5324475" cy="1838325"/>
          </a:xfrm>
          <a:prstGeom prst="rect">
            <a:avLst/>
          </a:prstGeom>
          <a:ln>
            <a:solidFill>
              <a:srgbClr val="0070C0"/>
            </a:solidFill>
          </a:ln>
        </p:spPr>
      </p:pic>
      <p:pic>
        <p:nvPicPr>
          <p:cNvPr id="9" name="Picture 8"/>
          <p:cNvPicPr>
            <a:picLocks noChangeAspect="1"/>
          </p:cNvPicPr>
          <p:nvPr/>
        </p:nvPicPr>
        <p:blipFill>
          <a:blip r:embed="rId4"/>
          <a:stretch>
            <a:fillRect/>
          </a:stretch>
        </p:blipFill>
        <p:spPr>
          <a:xfrm>
            <a:off x="5867400" y="4379856"/>
            <a:ext cx="5372100" cy="1619250"/>
          </a:xfrm>
          <a:prstGeom prst="rect">
            <a:avLst/>
          </a:prstGeom>
          <a:ln>
            <a:solidFill>
              <a:srgbClr val="0070C0"/>
            </a:solidFill>
          </a:ln>
        </p:spPr>
      </p:pic>
      <p:sp>
        <p:nvSpPr>
          <p:cNvPr id="10" name="Oval 9"/>
          <p:cNvSpPr>
            <a:spLocks noChangeAspect="1"/>
          </p:cNvSpPr>
          <p:nvPr/>
        </p:nvSpPr>
        <p:spPr bwMode="auto">
          <a:xfrm>
            <a:off x="5638800" y="220980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1" name="Oval 10"/>
          <p:cNvSpPr>
            <a:spLocks noChangeAspect="1"/>
          </p:cNvSpPr>
          <p:nvPr/>
        </p:nvSpPr>
        <p:spPr bwMode="auto">
          <a:xfrm>
            <a:off x="2225040" y="190500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2" name="Oval 11"/>
          <p:cNvSpPr>
            <a:spLocks noChangeAspect="1"/>
          </p:cNvSpPr>
          <p:nvPr/>
        </p:nvSpPr>
        <p:spPr bwMode="auto">
          <a:xfrm>
            <a:off x="2910840" y="220980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3" name="Oval 12"/>
          <p:cNvSpPr>
            <a:spLocks noChangeAspect="1"/>
          </p:cNvSpPr>
          <p:nvPr/>
        </p:nvSpPr>
        <p:spPr bwMode="auto">
          <a:xfrm>
            <a:off x="2057400" y="29108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4" name="Oval 13"/>
          <p:cNvSpPr>
            <a:spLocks noChangeAspect="1"/>
          </p:cNvSpPr>
          <p:nvPr/>
        </p:nvSpPr>
        <p:spPr bwMode="auto">
          <a:xfrm>
            <a:off x="5257800" y="31394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5" name="Oval 14"/>
          <p:cNvSpPr>
            <a:spLocks noChangeAspect="1"/>
          </p:cNvSpPr>
          <p:nvPr/>
        </p:nvSpPr>
        <p:spPr bwMode="auto">
          <a:xfrm>
            <a:off x="4815840" y="41300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6" name="Oval 15"/>
          <p:cNvSpPr>
            <a:spLocks noChangeAspect="1"/>
          </p:cNvSpPr>
          <p:nvPr/>
        </p:nvSpPr>
        <p:spPr bwMode="auto">
          <a:xfrm>
            <a:off x="4587240" y="34442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7" name="Oval 16"/>
          <p:cNvSpPr>
            <a:spLocks noChangeAspect="1"/>
          </p:cNvSpPr>
          <p:nvPr/>
        </p:nvSpPr>
        <p:spPr bwMode="auto">
          <a:xfrm>
            <a:off x="6705600" y="48158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8" name="Oval 17"/>
          <p:cNvSpPr>
            <a:spLocks noChangeAspect="1"/>
          </p:cNvSpPr>
          <p:nvPr/>
        </p:nvSpPr>
        <p:spPr bwMode="auto">
          <a:xfrm>
            <a:off x="6873240" y="55016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9" name="Oval 18"/>
          <p:cNvSpPr>
            <a:spLocks noChangeAspect="1"/>
          </p:cNvSpPr>
          <p:nvPr/>
        </p:nvSpPr>
        <p:spPr bwMode="auto">
          <a:xfrm>
            <a:off x="9464040" y="480060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20" name="Oval 19"/>
          <p:cNvSpPr>
            <a:spLocks noChangeAspect="1"/>
          </p:cNvSpPr>
          <p:nvPr/>
        </p:nvSpPr>
        <p:spPr bwMode="auto">
          <a:xfrm>
            <a:off x="10668000" y="55016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7579409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lv-LV" smtClean="0"/>
              <a:t>Binary Search Trees</a:t>
            </a:r>
            <a:endParaRPr lang="en-US" altLang="lv-LV" sz="4000"/>
          </a:p>
        </p:txBody>
      </p:sp>
      <p:sp>
        <p:nvSpPr>
          <p:cNvPr id="4102"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dirty="0"/>
              <a:t>A binary search tree is a binary tree storing keys (or key-value entries) at its internal nodes and satisfying the following property:</a:t>
            </a:r>
          </a:p>
          <a:p>
            <a:pPr lvl="1" eaLnBrk="1" hangingPunct="1">
              <a:lnSpc>
                <a:spcPct val="90000"/>
              </a:lnSpc>
            </a:pPr>
            <a:r>
              <a:rPr lang="en-US" altLang="lv-LV" sz="2000" dirty="0"/>
              <a:t>Let </a:t>
            </a:r>
            <a:r>
              <a:rPr lang="en-US" altLang="lv-LV" sz="2000" b="1" i="1" dirty="0">
                <a:latin typeface="Times New Roman" panose="02020603050405020304" pitchFamily="18" charset="0"/>
              </a:rPr>
              <a:t>u</a:t>
            </a:r>
            <a:r>
              <a:rPr lang="en-US" altLang="lv-LV" sz="2000" dirty="0"/>
              <a:t>, </a:t>
            </a:r>
            <a:r>
              <a:rPr lang="en-US" altLang="lv-LV" sz="2000" b="1" i="1" dirty="0">
                <a:latin typeface="Times New Roman" panose="02020603050405020304" pitchFamily="18" charset="0"/>
              </a:rPr>
              <a:t>v</a:t>
            </a:r>
            <a:r>
              <a:rPr lang="en-US" altLang="lv-LV" sz="2000" dirty="0"/>
              <a:t>, and </a:t>
            </a:r>
            <a:r>
              <a:rPr lang="en-US" altLang="lv-LV" sz="2000" b="1" i="1" dirty="0">
                <a:latin typeface="Times New Roman" panose="02020603050405020304" pitchFamily="18" charset="0"/>
              </a:rPr>
              <a:t>w</a:t>
            </a:r>
            <a:r>
              <a:rPr lang="en-US" altLang="lv-LV" sz="2000" dirty="0"/>
              <a:t> be three nodes such that </a:t>
            </a:r>
            <a:r>
              <a:rPr lang="en-US" altLang="lv-LV" sz="2000" b="1" i="1" dirty="0">
                <a:latin typeface="Times New Roman" panose="02020603050405020304" pitchFamily="18" charset="0"/>
              </a:rPr>
              <a:t>u</a:t>
            </a:r>
            <a:r>
              <a:rPr lang="en-US" altLang="lv-LV" sz="2000" dirty="0"/>
              <a:t> is in the left subtree of </a:t>
            </a:r>
            <a:r>
              <a:rPr lang="en-US" altLang="lv-LV" sz="2000" b="1" i="1" dirty="0">
                <a:latin typeface="Times New Roman" panose="02020603050405020304" pitchFamily="18" charset="0"/>
              </a:rPr>
              <a:t>v</a:t>
            </a:r>
            <a:r>
              <a:rPr lang="en-US" altLang="lv-LV" sz="2000" dirty="0"/>
              <a:t> and </a:t>
            </a:r>
            <a:r>
              <a:rPr lang="en-US" altLang="lv-LV" sz="2000" b="1" i="1" dirty="0">
                <a:latin typeface="Times New Roman" panose="02020603050405020304" pitchFamily="18" charset="0"/>
              </a:rPr>
              <a:t>w</a:t>
            </a:r>
            <a:r>
              <a:rPr lang="en-US" altLang="lv-LV" sz="2000" dirty="0"/>
              <a:t> is in the right subtree of </a:t>
            </a:r>
            <a:r>
              <a:rPr lang="en-US" altLang="lv-LV" sz="2000" b="1" i="1" dirty="0">
                <a:latin typeface="Times New Roman" panose="02020603050405020304" pitchFamily="18" charset="0"/>
              </a:rPr>
              <a:t>v</a:t>
            </a:r>
            <a:r>
              <a:rPr lang="en-US" altLang="lv-LV" sz="2000" dirty="0"/>
              <a:t>. We have </a:t>
            </a:r>
            <a:br>
              <a:rPr lang="en-US" altLang="lv-LV" sz="2000" dirty="0"/>
            </a:b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u</a:t>
            </a:r>
            <a:r>
              <a:rPr lang="en-US" altLang="lv-LV" sz="2000" dirty="0">
                <a:latin typeface="Times New Roman" panose="02020603050405020304" pitchFamily="18" charset="0"/>
              </a:rPr>
              <a:t>)</a:t>
            </a:r>
            <a:r>
              <a:rPr lang="en-US" altLang="lv-LV" sz="2000" dirty="0"/>
              <a:t> </a:t>
            </a:r>
            <a:r>
              <a:rPr lang="en-US" altLang="lv-LV" sz="2000" dirty="0">
                <a:latin typeface="Symbol" panose="05050102010706020507" pitchFamily="18" charset="2"/>
                <a:sym typeface="Symbol" panose="05050102010706020507" pitchFamily="18" charset="2"/>
              </a:rPr>
              <a:t></a:t>
            </a:r>
            <a:r>
              <a:rPr lang="en-US" altLang="lv-LV" sz="2000" dirty="0"/>
              <a:t> </a:t>
            </a: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v</a:t>
            </a:r>
            <a:r>
              <a:rPr lang="en-US" altLang="lv-LV" sz="2000" dirty="0">
                <a:latin typeface="Times New Roman" panose="02020603050405020304" pitchFamily="18" charset="0"/>
              </a:rPr>
              <a:t>) </a:t>
            </a:r>
            <a:r>
              <a:rPr lang="en-US" altLang="lv-LV" sz="2000" dirty="0">
                <a:latin typeface="Symbol" panose="05050102010706020507" pitchFamily="18" charset="2"/>
                <a:sym typeface="Symbol" panose="05050102010706020507" pitchFamily="18" charset="2"/>
              </a:rPr>
              <a:t></a:t>
            </a:r>
            <a:r>
              <a:rPr lang="en-US" altLang="lv-LV" sz="2000" dirty="0"/>
              <a:t> </a:t>
            </a: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w</a:t>
            </a:r>
            <a:r>
              <a:rPr lang="en-US" altLang="lv-LV" sz="2000" dirty="0">
                <a:latin typeface="Times New Roman" panose="02020603050405020304" pitchFamily="18" charset="0"/>
              </a:rPr>
              <a:t>)</a:t>
            </a:r>
          </a:p>
          <a:p>
            <a:pPr eaLnBrk="1" hangingPunct="1">
              <a:lnSpc>
                <a:spcPct val="90000"/>
              </a:lnSpc>
            </a:pPr>
            <a:r>
              <a:rPr lang="en-US" altLang="lv-LV" sz="2400" dirty="0"/>
              <a:t>External nodes do not store items</a:t>
            </a:r>
            <a:endParaRPr lang="en-US" altLang="lv-LV" dirty="0" smtClean="0"/>
          </a:p>
        </p:txBody>
      </p:sp>
      <p:sp>
        <p:nvSpPr>
          <p:cNvPr id="2" name="Content Placeholder 1"/>
          <p:cNvSpPr>
            <a:spLocks noGrp="1"/>
          </p:cNvSpPr>
          <p:nvPr>
            <p:ph sz="half" idx="2"/>
          </p:nvPr>
        </p:nvSpPr>
        <p:spPr>
          <a:xfrm>
            <a:off x="6604000" y="1752600"/>
            <a:ext cx="4978400" cy="1389062"/>
          </a:xfrm>
        </p:spPr>
        <p:txBody>
          <a:bodyPr/>
          <a:lstStyle/>
          <a:p>
            <a:r>
              <a:rPr lang="en-US" altLang="lv-LV" dirty="0"/>
              <a:t>An </a:t>
            </a:r>
            <a:r>
              <a:rPr lang="en-US" altLang="lv-LV" dirty="0" err="1"/>
              <a:t>inorder</a:t>
            </a:r>
            <a:r>
              <a:rPr lang="en-US" altLang="lv-LV" dirty="0"/>
              <a:t> traversal of a binary search trees visits the keys in increasing order</a:t>
            </a:r>
          </a:p>
          <a:p>
            <a:endParaRPr lang="lv-LV" dirty="0"/>
          </a:p>
        </p:txBody>
      </p:sp>
      <p:grpSp>
        <p:nvGrpSpPr>
          <p:cNvPr id="4104" name="Group 5"/>
          <p:cNvGrpSpPr>
            <a:grpSpLocks/>
          </p:cNvGrpSpPr>
          <p:nvPr/>
        </p:nvGrpSpPr>
        <p:grpSpPr bwMode="auto">
          <a:xfrm>
            <a:off x="6248400" y="3657601"/>
            <a:ext cx="3962400" cy="1812925"/>
            <a:chOff x="2953" y="2544"/>
            <a:chExt cx="2496" cy="1142"/>
          </a:xfrm>
        </p:grpSpPr>
        <p:sp>
          <p:nvSpPr>
            <p:cNvPr id="4106" name="Oval 6"/>
            <p:cNvSpPr>
              <a:spLocks noChangeArrowheads="1"/>
            </p:cNvSpPr>
            <p:nvPr/>
          </p:nvSpPr>
          <p:spPr bwMode="auto">
            <a:xfrm>
              <a:off x="4080" y="2544"/>
              <a:ext cx="202" cy="201"/>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4107" name="Oval 7"/>
            <p:cNvSpPr>
              <a:spLocks noChangeArrowheads="1"/>
            </p:cNvSpPr>
            <p:nvPr/>
          </p:nvSpPr>
          <p:spPr bwMode="auto">
            <a:xfrm>
              <a:off x="4969" y="2866"/>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4108" name="Oval 8"/>
            <p:cNvSpPr>
              <a:spLocks noChangeArrowheads="1"/>
            </p:cNvSpPr>
            <p:nvPr/>
          </p:nvSpPr>
          <p:spPr bwMode="auto">
            <a:xfrm>
              <a:off x="3480" y="2866"/>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4109" name="Oval 9"/>
            <p:cNvSpPr>
              <a:spLocks noChangeArrowheads="1"/>
            </p:cNvSpPr>
            <p:nvPr/>
          </p:nvSpPr>
          <p:spPr bwMode="auto">
            <a:xfrm>
              <a:off x="3850" y="3178"/>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4</a:t>
              </a:r>
            </a:p>
          </p:txBody>
        </p:sp>
        <p:sp>
          <p:nvSpPr>
            <p:cNvPr id="4110" name="Rectangle 10"/>
            <p:cNvSpPr>
              <a:spLocks noChangeAspect="1" noChangeArrowheads="1"/>
            </p:cNvSpPr>
            <p:nvPr/>
          </p:nvSpPr>
          <p:spPr bwMode="auto">
            <a:xfrm>
              <a:off x="3694" y="354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11" name="Rectangle 11"/>
            <p:cNvSpPr>
              <a:spLocks noChangeAspect="1" noChangeArrowheads="1"/>
            </p:cNvSpPr>
            <p:nvPr/>
          </p:nvSpPr>
          <p:spPr bwMode="auto">
            <a:xfrm>
              <a:off x="4063" y="3541"/>
              <a:ext cx="146"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12" name="Rectangle 12"/>
            <p:cNvSpPr>
              <a:spLocks noChangeAspect="1" noChangeArrowheads="1"/>
            </p:cNvSpPr>
            <p:nvPr/>
          </p:nvSpPr>
          <p:spPr bwMode="auto">
            <a:xfrm>
              <a:off x="5304" y="3206"/>
              <a:ext cx="145" cy="146"/>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13" name="AutoShape 13"/>
            <p:cNvCxnSpPr>
              <a:cxnSpLocks noChangeShapeType="1"/>
              <a:stCxn id="4106" idx="3"/>
              <a:endCxn id="4108" idx="7"/>
            </p:cNvCxnSpPr>
            <p:nvPr/>
          </p:nvCxnSpPr>
          <p:spPr bwMode="auto">
            <a:xfrm flipH="1">
              <a:off x="3652" y="2721"/>
              <a:ext cx="458" cy="17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4" name="AutoShape 14"/>
            <p:cNvCxnSpPr>
              <a:cxnSpLocks noChangeShapeType="1"/>
              <a:stCxn id="4107" idx="1"/>
              <a:endCxn id="4106" idx="5"/>
            </p:cNvCxnSpPr>
            <p:nvPr/>
          </p:nvCxnSpPr>
          <p:spPr bwMode="auto">
            <a:xfrm flipH="1" flipV="1">
              <a:off x="4252" y="2722"/>
              <a:ext cx="746" cy="16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5" name="AutoShape 15"/>
            <p:cNvCxnSpPr>
              <a:cxnSpLocks noChangeShapeType="1"/>
              <a:stCxn id="4112" idx="0"/>
              <a:endCxn id="4107" idx="5"/>
            </p:cNvCxnSpPr>
            <p:nvPr/>
          </p:nvCxnSpPr>
          <p:spPr bwMode="auto">
            <a:xfrm flipH="1" flipV="1">
              <a:off x="5141" y="3044"/>
              <a:ext cx="236" cy="1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6" name="AutoShape 16"/>
            <p:cNvCxnSpPr>
              <a:cxnSpLocks noChangeShapeType="1"/>
              <a:stCxn id="4126" idx="7"/>
              <a:endCxn id="4107" idx="3"/>
            </p:cNvCxnSpPr>
            <p:nvPr/>
          </p:nvCxnSpPr>
          <p:spPr bwMode="auto">
            <a:xfrm flipV="1">
              <a:off x="4830" y="3044"/>
              <a:ext cx="168"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17"/>
            <p:cNvCxnSpPr>
              <a:cxnSpLocks noChangeShapeType="1"/>
              <a:stCxn id="4111" idx="0"/>
              <a:endCxn id="4109" idx="5"/>
            </p:cNvCxnSpPr>
            <p:nvPr/>
          </p:nvCxnSpPr>
          <p:spPr bwMode="auto">
            <a:xfrm flipH="1" flipV="1">
              <a:off x="402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8" name="AutoShape 18"/>
            <p:cNvCxnSpPr>
              <a:cxnSpLocks noChangeShapeType="1"/>
              <a:stCxn id="4110" idx="0"/>
              <a:endCxn id="4109" idx="3"/>
            </p:cNvCxnSpPr>
            <p:nvPr/>
          </p:nvCxnSpPr>
          <p:spPr bwMode="auto">
            <a:xfrm flipV="1">
              <a:off x="3767"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9" name="AutoShape 19"/>
            <p:cNvCxnSpPr>
              <a:cxnSpLocks noChangeShapeType="1"/>
              <a:stCxn id="4121" idx="7"/>
              <a:endCxn id="4108" idx="3"/>
            </p:cNvCxnSpPr>
            <p:nvPr/>
          </p:nvCxnSpPr>
          <p:spPr bwMode="auto">
            <a:xfrm flipV="1">
              <a:off x="3282" y="3044"/>
              <a:ext cx="227"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0" name="AutoShape 20"/>
            <p:cNvCxnSpPr>
              <a:cxnSpLocks noChangeShapeType="1"/>
              <a:stCxn id="4109" idx="1"/>
              <a:endCxn id="4108" idx="5"/>
            </p:cNvCxnSpPr>
            <p:nvPr/>
          </p:nvCxnSpPr>
          <p:spPr bwMode="auto">
            <a:xfrm flipH="1" flipV="1">
              <a:off x="3652" y="3044"/>
              <a:ext cx="228" cy="15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1" name="Oval 21"/>
            <p:cNvSpPr>
              <a:spLocks noChangeArrowheads="1"/>
            </p:cNvSpPr>
            <p:nvPr/>
          </p:nvSpPr>
          <p:spPr bwMode="auto">
            <a:xfrm>
              <a:off x="3110" y="3178"/>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4122" name="Rectangle 22"/>
            <p:cNvSpPr>
              <a:spLocks noChangeAspect="1" noChangeArrowheads="1"/>
            </p:cNvSpPr>
            <p:nvPr/>
          </p:nvSpPr>
          <p:spPr bwMode="auto">
            <a:xfrm>
              <a:off x="2953" y="354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23" name="Rectangle 23"/>
            <p:cNvSpPr>
              <a:spLocks noChangeAspect="1" noChangeArrowheads="1"/>
            </p:cNvSpPr>
            <p:nvPr/>
          </p:nvSpPr>
          <p:spPr bwMode="auto">
            <a:xfrm>
              <a:off x="3323" y="354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24" name="AutoShape 24"/>
            <p:cNvCxnSpPr>
              <a:cxnSpLocks noChangeShapeType="1"/>
              <a:stCxn id="4123" idx="0"/>
              <a:endCxn id="4121" idx="5"/>
            </p:cNvCxnSpPr>
            <p:nvPr/>
          </p:nvCxnSpPr>
          <p:spPr bwMode="auto">
            <a:xfrm flipH="1" flipV="1">
              <a:off x="328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5" name="AutoShape 25"/>
            <p:cNvCxnSpPr>
              <a:cxnSpLocks noChangeShapeType="1"/>
              <a:stCxn id="4122" idx="0"/>
              <a:endCxn id="4121" idx="3"/>
            </p:cNvCxnSpPr>
            <p:nvPr/>
          </p:nvCxnSpPr>
          <p:spPr bwMode="auto">
            <a:xfrm flipV="1">
              <a:off x="3026"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6" name="Oval 26"/>
            <p:cNvSpPr>
              <a:spLocks noChangeArrowheads="1"/>
            </p:cNvSpPr>
            <p:nvPr/>
          </p:nvSpPr>
          <p:spPr bwMode="auto">
            <a:xfrm>
              <a:off x="4658" y="3178"/>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4127" name="Rectangle 27"/>
            <p:cNvSpPr>
              <a:spLocks noChangeAspect="1" noChangeArrowheads="1"/>
            </p:cNvSpPr>
            <p:nvPr/>
          </p:nvSpPr>
          <p:spPr bwMode="auto">
            <a:xfrm>
              <a:off x="4502" y="354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28" name="Rectangle 28"/>
            <p:cNvSpPr>
              <a:spLocks noChangeAspect="1" noChangeArrowheads="1"/>
            </p:cNvSpPr>
            <p:nvPr/>
          </p:nvSpPr>
          <p:spPr bwMode="auto">
            <a:xfrm>
              <a:off x="4871" y="3541"/>
              <a:ext cx="146"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29" name="AutoShape 29"/>
            <p:cNvCxnSpPr>
              <a:cxnSpLocks noChangeShapeType="1"/>
              <a:stCxn id="4128" idx="0"/>
              <a:endCxn id="4126" idx="5"/>
            </p:cNvCxnSpPr>
            <p:nvPr/>
          </p:nvCxnSpPr>
          <p:spPr bwMode="auto">
            <a:xfrm flipH="1" flipV="1">
              <a:off x="4830"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30" name="AutoShape 30"/>
            <p:cNvCxnSpPr>
              <a:cxnSpLocks noChangeShapeType="1"/>
              <a:stCxn id="4127" idx="0"/>
              <a:endCxn id="4126" idx="3"/>
            </p:cNvCxnSpPr>
            <p:nvPr/>
          </p:nvCxnSpPr>
          <p:spPr bwMode="auto">
            <a:xfrm flipV="1">
              <a:off x="4575"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61161154"/>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Recoloring Below the Root</a:t>
            </a:r>
            <a:endParaRPr lang="lv-LV"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lv-LV" dirty="0" smtClean="0"/>
                  <a:t>Node </a:t>
                </a:r>
                <a14:m>
                  <m:oMath xmlns:m="http://schemas.openxmlformats.org/officeDocument/2006/math">
                    <m:r>
                      <a:rPr lang="lv-LV" i="1" smtClean="0">
                        <a:latin typeface="Cambria Math" panose="02040503050406030204" pitchFamily="18" charset="0"/>
                      </a:rPr>
                      <m:t>𝑧</m:t>
                    </m:r>
                  </m:oMath>
                </a14:m>
                <a:r>
                  <a:rPr lang="lv-LV" dirty="0" smtClean="0"/>
                  <a:t> newly inserted as red.</a:t>
                </a:r>
              </a:p>
              <a:p>
                <a:r>
                  <a:rPr lang="lv-LV" dirty="0" smtClean="0"/>
                  <a:t>May become child of another red node – violates red-black property.</a:t>
                </a:r>
              </a:p>
              <a:p>
                <a:r>
                  <a:rPr lang="lv-LV" dirty="0" smtClean="0"/>
                  <a:t>Node </a:t>
                </a:r>
                <a14:m>
                  <m:oMath xmlns:m="http://schemas.openxmlformats.org/officeDocument/2006/math">
                    <m:r>
                      <a:rPr lang="lv-LV" i="1" dirty="0" smtClean="0">
                        <a:latin typeface="Cambria Math" panose="02040503050406030204" pitchFamily="18" charset="0"/>
                      </a:rPr>
                      <m:t>𝑦</m:t>
                    </m:r>
                  </m:oMath>
                </a14:m>
                <a:r>
                  <a:rPr lang="lv-LV" dirty="0" smtClean="0"/>
                  <a:t> (another child of z's grandparent) is named the </a:t>
                </a:r>
                <a:r>
                  <a:rPr lang="lv-LV" b="1" i="1" dirty="0" smtClean="0">
                    <a:solidFill>
                      <a:srgbClr val="0070C0"/>
                    </a:solidFill>
                  </a:rPr>
                  <a:t>uncle</a:t>
                </a:r>
                <a:r>
                  <a:rPr lang="lv-LV" dirty="0" smtClean="0"/>
                  <a:t>. </a:t>
                </a:r>
              </a:p>
              <a:p>
                <a:r>
                  <a:rPr lang="lv-LV" dirty="0" smtClean="0"/>
                  <a:t>If uncle is red – recolor and move z to grandparent.</a:t>
                </a:r>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2203" t="-1630" b="-5778"/>
                </a:stretch>
              </a:blipFill>
            </p:spPr>
            <p:txBody>
              <a:bodyPr/>
              <a:lstStyle/>
              <a:p>
                <a:r>
                  <a:rPr lang="lv-LV">
                    <a:noFill/>
                  </a:rPr>
                  <a:t> </a:t>
                </a:r>
              </a:p>
            </p:txBody>
          </p:sp>
        </mc:Fallback>
      </mc:AlternateContent>
      <p:pic>
        <p:nvPicPr>
          <p:cNvPr id="6" name="Picture 5"/>
          <p:cNvPicPr>
            <a:picLocks noChangeAspect="1"/>
          </p:cNvPicPr>
          <p:nvPr/>
        </p:nvPicPr>
        <p:blipFill>
          <a:blip r:embed="rId3"/>
          <a:stretch>
            <a:fillRect/>
          </a:stretch>
        </p:blipFill>
        <p:spPr>
          <a:xfrm>
            <a:off x="1447800" y="1752600"/>
            <a:ext cx="4953000" cy="1924050"/>
          </a:xfrm>
          <a:prstGeom prst="rect">
            <a:avLst/>
          </a:prstGeom>
        </p:spPr>
      </p:pic>
      <p:pic>
        <p:nvPicPr>
          <p:cNvPr id="7" name="Picture 6"/>
          <p:cNvPicPr>
            <a:picLocks noChangeAspect="1"/>
          </p:cNvPicPr>
          <p:nvPr/>
        </p:nvPicPr>
        <p:blipFill>
          <a:blip r:embed="rId4"/>
          <a:stretch>
            <a:fillRect/>
          </a:stretch>
        </p:blipFill>
        <p:spPr>
          <a:xfrm>
            <a:off x="1463710" y="4191000"/>
            <a:ext cx="4973951" cy="1916113"/>
          </a:xfrm>
          <a:prstGeom prst="rect">
            <a:avLst/>
          </a:prstGeom>
        </p:spPr>
      </p:pic>
      <p:sp>
        <p:nvSpPr>
          <p:cNvPr id="3" name="Oval 2"/>
          <p:cNvSpPr>
            <a:spLocks noChangeAspect="1"/>
          </p:cNvSpPr>
          <p:nvPr/>
        </p:nvSpPr>
        <p:spPr bwMode="auto">
          <a:xfrm>
            <a:off x="2362200" y="220980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8" name="Oval 7"/>
          <p:cNvSpPr>
            <a:spLocks noChangeAspect="1"/>
          </p:cNvSpPr>
          <p:nvPr/>
        </p:nvSpPr>
        <p:spPr bwMode="auto">
          <a:xfrm>
            <a:off x="3558540" y="289560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9" name="Oval 8"/>
          <p:cNvSpPr>
            <a:spLocks noChangeAspect="1"/>
          </p:cNvSpPr>
          <p:nvPr/>
        </p:nvSpPr>
        <p:spPr bwMode="auto">
          <a:xfrm>
            <a:off x="2545080" y="2871651"/>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0" name="Oval 9"/>
          <p:cNvSpPr>
            <a:spLocks noChangeAspect="1"/>
          </p:cNvSpPr>
          <p:nvPr/>
        </p:nvSpPr>
        <p:spPr bwMode="auto">
          <a:xfrm>
            <a:off x="5791200" y="2531745"/>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1" name="Oval 10"/>
          <p:cNvSpPr>
            <a:spLocks noChangeAspect="1"/>
          </p:cNvSpPr>
          <p:nvPr/>
        </p:nvSpPr>
        <p:spPr bwMode="auto">
          <a:xfrm>
            <a:off x="2209800" y="320040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2" name="Oval 11"/>
          <p:cNvSpPr>
            <a:spLocks noChangeAspect="1"/>
          </p:cNvSpPr>
          <p:nvPr/>
        </p:nvSpPr>
        <p:spPr bwMode="auto">
          <a:xfrm>
            <a:off x="5867400" y="48920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3" name="Oval 12"/>
          <p:cNvSpPr>
            <a:spLocks noChangeAspect="1"/>
          </p:cNvSpPr>
          <p:nvPr/>
        </p:nvSpPr>
        <p:spPr bwMode="auto">
          <a:xfrm>
            <a:off x="3048000" y="4966176"/>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4" name="Oval 13"/>
          <p:cNvSpPr>
            <a:spLocks noChangeAspect="1"/>
          </p:cNvSpPr>
          <p:nvPr/>
        </p:nvSpPr>
        <p:spPr bwMode="auto">
          <a:xfrm>
            <a:off x="2286000" y="457200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5" name="Oval 14"/>
          <p:cNvSpPr>
            <a:spLocks noChangeAspect="1"/>
          </p:cNvSpPr>
          <p:nvPr/>
        </p:nvSpPr>
        <p:spPr bwMode="auto">
          <a:xfrm>
            <a:off x="2133600" y="5654040"/>
            <a:ext cx="365760" cy="365760"/>
          </a:xfrm>
          <a:prstGeom prst="ellipse">
            <a:avLst/>
          </a:prstGeom>
          <a:noFill/>
          <a:ln w="317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5" name="Arc 4"/>
          <p:cNvSpPr/>
          <p:nvPr/>
        </p:nvSpPr>
        <p:spPr bwMode="auto">
          <a:xfrm>
            <a:off x="2590800" y="3028792"/>
            <a:ext cx="1363980" cy="1267415"/>
          </a:xfrm>
          <a:prstGeom prst="arc">
            <a:avLst>
              <a:gd name="adj1" fmla="val 11491446"/>
              <a:gd name="adj2" fmla="val 17707366"/>
            </a:avLst>
          </a:prstGeom>
          <a:noFill/>
          <a:ln w="25400" cap="flat" cmpd="sng" algn="ctr">
            <a:solidFill>
              <a:srgbClr val="0033CC"/>
            </a:solidFill>
            <a:prstDash val="solid"/>
            <a:round/>
            <a:headEnd type="none" w="med" len="med"/>
            <a:tailEnd type="triangle" w="lg" len="lg"/>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61189054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dirty="0" smtClean="0"/>
              <a:t>Recoloring</a:t>
            </a:r>
            <a:r>
              <a:rPr lang="lv-LV" altLang="lv-LV" dirty="0" smtClean="0"/>
              <a:t> at the Root</a:t>
            </a:r>
            <a:endParaRPr lang="en-US" altLang="lv-LV" dirty="0" smtClean="0"/>
          </a:p>
        </p:txBody>
      </p:sp>
      <p:sp>
        <p:nvSpPr>
          <p:cNvPr id="1126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dirty="0"/>
              <a:t>A recoloring remedies a child-parent double red when the parent red node has a red sibling</a:t>
            </a:r>
          </a:p>
          <a:p>
            <a:pPr eaLnBrk="1" hangingPunct="1">
              <a:lnSpc>
                <a:spcPct val="90000"/>
              </a:lnSpc>
            </a:pPr>
            <a:r>
              <a:rPr lang="en-US" altLang="lv-LV" sz="2000" dirty="0"/>
              <a:t>The parent </a:t>
            </a:r>
            <a:r>
              <a:rPr lang="en-US" altLang="lv-LV" sz="2000" b="1" i="1" dirty="0">
                <a:latin typeface="Times New Roman" panose="02020603050405020304" pitchFamily="18" charset="0"/>
              </a:rPr>
              <a:t>v</a:t>
            </a:r>
            <a:r>
              <a:rPr lang="en-US" altLang="lv-LV" sz="2000" dirty="0"/>
              <a:t> and its sibling </a:t>
            </a:r>
            <a:r>
              <a:rPr lang="en-US" altLang="lv-LV" sz="2000" b="1" i="1" dirty="0">
                <a:latin typeface="Times New Roman" panose="02020603050405020304" pitchFamily="18" charset="0"/>
              </a:rPr>
              <a:t>w</a:t>
            </a:r>
            <a:r>
              <a:rPr lang="en-US" altLang="lv-LV" sz="2000" dirty="0"/>
              <a:t> become black and the grandparent </a:t>
            </a:r>
            <a:r>
              <a:rPr lang="en-US" altLang="lv-LV" sz="2000" b="1" i="1" dirty="0">
                <a:latin typeface="Times New Roman" panose="02020603050405020304" pitchFamily="18" charset="0"/>
              </a:rPr>
              <a:t>u</a:t>
            </a:r>
            <a:r>
              <a:rPr lang="en-US" altLang="lv-LV" sz="2000" dirty="0"/>
              <a:t> becomes red, unless it is the root</a:t>
            </a:r>
          </a:p>
          <a:p>
            <a:pPr eaLnBrk="1" hangingPunct="1">
              <a:lnSpc>
                <a:spcPct val="90000"/>
              </a:lnSpc>
            </a:pPr>
            <a:r>
              <a:rPr lang="en-US" altLang="lv-LV" sz="2000" dirty="0"/>
              <a:t>It is equivalent to performing a split on a 5-node</a:t>
            </a:r>
          </a:p>
          <a:p>
            <a:pPr eaLnBrk="1" hangingPunct="1">
              <a:lnSpc>
                <a:spcPct val="90000"/>
              </a:lnSpc>
            </a:pPr>
            <a:r>
              <a:rPr lang="en-US" altLang="lv-LV" sz="2000" dirty="0"/>
              <a:t>The double red violation may propagate to the grandparent </a:t>
            </a:r>
            <a:r>
              <a:rPr lang="en-US" altLang="lv-LV" sz="2000" b="1" i="1" dirty="0">
                <a:latin typeface="Times New Roman" panose="02020603050405020304" pitchFamily="18" charset="0"/>
              </a:rPr>
              <a:t>u</a:t>
            </a:r>
          </a:p>
        </p:txBody>
      </p:sp>
      <p:sp>
        <p:nvSpPr>
          <p:cNvPr id="11270" name="Oval 4"/>
          <p:cNvSpPr>
            <a:spLocks noChangeArrowheads="1"/>
          </p:cNvSpPr>
          <p:nvPr/>
        </p:nvSpPr>
        <p:spPr bwMode="auto">
          <a:xfrm>
            <a:off x="3951288" y="3810000"/>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4</a:t>
            </a:r>
          </a:p>
        </p:txBody>
      </p:sp>
      <p:cxnSp>
        <p:nvCxnSpPr>
          <p:cNvPr id="11271" name="AutoShape 5"/>
          <p:cNvCxnSpPr>
            <a:cxnSpLocks noChangeShapeType="1"/>
            <a:stCxn id="11270" idx="5"/>
            <a:endCxn id="11276" idx="1"/>
          </p:cNvCxnSpPr>
          <p:nvPr/>
        </p:nvCxnSpPr>
        <p:spPr bwMode="auto">
          <a:xfrm>
            <a:off x="4195191" y="4053903"/>
            <a:ext cx="566294" cy="141638"/>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1272" name="AutoShape 6"/>
          <p:cNvCxnSpPr>
            <a:cxnSpLocks noChangeShapeType="1"/>
            <a:stCxn id="11276" idx="3"/>
            <a:endCxn id="11273" idx="0"/>
          </p:cNvCxnSpPr>
          <p:nvPr/>
        </p:nvCxnSpPr>
        <p:spPr bwMode="auto">
          <a:xfrm flipH="1">
            <a:off x="4475163" y="4397597"/>
            <a:ext cx="286322" cy="13709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273" name="Oval 7"/>
          <p:cNvSpPr>
            <a:spLocks noChangeArrowheads="1"/>
          </p:cNvSpPr>
          <p:nvPr/>
        </p:nvSpPr>
        <p:spPr bwMode="auto">
          <a:xfrm>
            <a:off x="4332288" y="4534694"/>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1274" name="AutoShape 8"/>
          <p:cNvCxnSpPr>
            <a:cxnSpLocks noChangeShapeType="1"/>
            <a:stCxn id="11273" idx="5"/>
          </p:cNvCxnSpPr>
          <p:nvPr/>
        </p:nvCxnSpPr>
        <p:spPr bwMode="auto">
          <a:xfrm>
            <a:off x="4576764" y="478869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275" name="AutoShape 9"/>
          <p:cNvCxnSpPr>
            <a:cxnSpLocks noChangeShapeType="1"/>
            <a:stCxn id="11273" idx="3"/>
          </p:cNvCxnSpPr>
          <p:nvPr/>
        </p:nvCxnSpPr>
        <p:spPr bwMode="auto">
          <a:xfrm flipH="1">
            <a:off x="4235451" y="4788695"/>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76" name="Oval 10"/>
          <p:cNvSpPr>
            <a:spLocks noChangeArrowheads="1"/>
          </p:cNvSpPr>
          <p:nvPr/>
        </p:nvSpPr>
        <p:spPr bwMode="auto">
          <a:xfrm>
            <a:off x="4719638" y="4153694"/>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7</a:t>
            </a:r>
          </a:p>
        </p:txBody>
      </p:sp>
      <p:cxnSp>
        <p:nvCxnSpPr>
          <p:cNvPr id="11277" name="AutoShape 11"/>
          <p:cNvCxnSpPr>
            <a:cxnSpLocks noChangeShapeType="1"/>
            <a:stCxn id="11276" idx="5"/>
          </p:cNvCxnSpPr>
          <p:nvPr/>
        </p:nvCxnSpPr>
        <p:spPr bwMode="auto">
          <a:xfrm>
            <a:off x="4964114" y="4407695"/>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78" name="Text Box 12"/>
          <p:cNvSpPr txBox="1">
            <a:spLocks noChangeArrowheads="1"/>
          </p:cNvSpPr>
          <p:nvPr/>
        </p:nvSpPr>
        <p:spPr bwMode="auto">
          <a:xfrm>
            <a:off x="4073526" y="4251326"/>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11279" name="Text Box 13"/>
          <p:cNvSpPr txBox="1">
            <a:spLocks noChangeArrowheads="1"/>
          </p:cNvSpPr>
          <p:nvPr/>
        </p:nvSpPr>
        <p:spPr bwMode="auto">
          <a:xfrm>
            <a:off x="4945064" y="3870326"/>
            <a:ext cx="306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11280" name="Oval 14"/>
          <p:cNvSpPr>
            <a:spLocks noChangeArrowheads="1"/>
          </p:cNvSpPr>
          <p:nvPr/>
        </p:nvSpPr>
        <p:spPr bwMode="auto">
          <a:xfrm>
            <a:off x="3351214" y="5486401"/>
            <a:ext cx="1671637"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2  4  6  7</a:t>
            </a:r>
          </a:p>
        </p:txBody>
      </p:sp>
      <p:cxnSp>
        <p:nvCxnSpPr>
          <p:cNvPr id="11281" name="AutoShape 15"/>
          <p:cNvCxnSpPr>
            <a:cxnSpLocks noChangeShapeType="1"/>
            <a:stCxn id="11280" idx="3"/>
          </p:cNvCxnSpPr>
          <p:nvPr/>
        </p:nvCxnSpPr>
        <p:spPr bwMode="auto">
          <a:xfrm flipH="1">
            <a:off x="3341688" y="5770564"/>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2" name="AutoShape 16"/>
          <p:cNvCxnSpPr>
            <a:cxnSpLocks noChangeShapeType="1"/>
            <a:stCxn id="11280" idx="5"/>
          </p:cNvCxnSpPr>
          <p:nvPr/>
        </p:nvCxnSpPr>
        <p:spPr bwMode="auto">
          <a:xfrm>
            <a:off x="4778376" y="5770564"/>
            <a:ext cx="239713"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83" name="Line 17"/>
          <p:cNvSpPr>
            <a:spLocks noChangeShapeType="1"/>
          </p:cNvSpPr>
          <p:nvPr/>
        </p:nvSpPr>
        <p:spPr bwMode="auto">
          <a:xfrm flipV="1">
            <a:off x="3798888" y="5791200"/>
            <a:ext cx="139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284" name="Line 18"/>
          <p:cNvSpPr>
            <a:spLocks noChangeShapeType="1"/>
          </p:cNvSpPr>
          <p:nvPr/>
        </p:nvSpPr>
        <p:spPr bwMode="auto">
          <a:xfrm flipH="1" flipV="1">
            <a:off x="4495800" y="5808664"/>
            <a:ext cx="141288" cy="211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cxnSp>
        <p:nvCxnSpPr>
          <p:cNvPr id="11285" name="AutoShape 19"/>
          <p:cNvCxnSpPr>
            <a:cxnSpLocks noChangeShapeType="1"/>
            <a:stCxn id="11270" idx="3"/>
            <a:endCxn id="11286" idx="0"/>
          </p:cNvCxnSpPr>
          <p:nvPr/>
        </p:nvCxnSpPr>
        <p:spPr bwMode="auto">
          <a:xfrm flipH="1">
            <a:off x="3560763" y="4053903"/>
            <a:ext cx="432372" cy="125191"/>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286" name="Oval 20"/>
          <p:cNvSpPr>
            <a:spLocks noChangeArrowheads="1"/>
          </p:cNvSpPr>
          <p:nvPr/>
        </p:nvSpPr>
        <p:spPr bwMode="auto">
          <a:xfrm>
            <a:off x="3417888" y="4179094"/>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2</a:t>
            </a:r>
          </a:p>
        </p:txBody>
      </p:sp>
      <p:cxnSp>
        <p:nvCxnSpPr>
          <p:cNvPr id="11287" name="AutoShape 21"/>
          <p:cNvCxnSpPr>
            <a:cxnSpLocks noChangeShapeType="1"/>
            <a:stCxn id="11286" idx="5"/>
          </p:cNvCxnSpPr>
          <p:nvPr/>
        </p:nvCxnSpPr>
        <p:spPr bwMode="auto">
          <a:xfrm>
            <a:off x="3662364" y="443309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288" name="AutoShape 22"/>
          <p:cNvCxnSpPr>
            <a:cxnSpLocks noChangeShapeType="1"/>
            <a:stCxn id="11286" idx="3"/>
          </p:cNvCxnSpPr>
          <p:nvPr/>
        </p:nvCxnSpPr>
        <p:spPr bwMode="auto">
          <a:xfrm flipH="1">
            <a:off x="3321051" y="4433095"/>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89" name="Text Box 23"/>
          <p:cNvSpPr txBox="1">
            <a:spLocks noChangeArrowheads="1"/>
          </p:cNvSpPr>
          <p:nvPr/>
        </p:nvSpPr>
        <p:spPr bwMode="auto">
          <a:xfrm>
            <a:off x="3113089" y="3886201"/>
            <a:ext cx="38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w</a:t>
            </a:r>
          </a:p>
        </p:txBody>
      </p:sp>
      <p:sp>
        <p:nvSpPr>
          <p:cNvPr id="11290" name="Line 24"/>
          <p:cNvSpPr>
            <a:spLocks noChangeShapeType="1"/>
          </p:cNvSpPr>
          <p:nvPr/>
        </p:nvSpPr>
        <p:spPr bwMode="auto">
          <a:xfrm flipH="1" flipV="1">
            <a:off x="4167188" y="5810250"/>
            <a:ext cx="12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291" name="Oval 25"/>
          <p:cNvSpPr>
            <a:spLocks noChangeArrowheads="1"/>
          </p:cNvSpPr>
          <p:nvPr/>
        </p:nvSpPr>
        <p:spPr bwMode="auto">
          <a:xfrm>
            <a:off x="7761288" y="3810000"/>
            <a:ext cx="285750" cy="285750"/>
          </a:xfrm>
          <a:prstGeom prst="ellipse">
            <a:avLst/>
          </a:prstGeom>
          <a:solidFill>
            <a:schemeClr val="accent1"/>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1292" name="AutoShape 26"/>
          <p:cNvCxnSpPr>
            <a:cxnSpLocks noChangeShapeType="1"/>
            <a:stCxn id="11291" idx="5"/>
            <a:endCxn id="11297" idx="1"/>
          </p:cNvCxnSpPr>
          <p:nvPr/>
        </p:nvCxnSpPr>
        <p:spPr bwMode="auto">
          <a:xfrm>
            <a:off x="8005763" y="4064000"/>
            <a:ext cx="565150" cy="101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293" name="AutoShape 27"/>
          <p:cNvCxnSpPr>
            <a:cxnSpLocks noChangeShapeType="1"/>
            <a:stCxn id="11297" idx="3"/>
            <a:endCxn id="11294" idx="0"/>
          </p:cNvCxnSpPr>
          <p:nvPr/>
        </p:nvCxnSpPr>
        <p:spPr bwMode="auto">
          <a:xfrm flipH="1">
            <a:off x="8285163" y="4406900"/>
            <a:ext cx="285750" cy="10795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294" name="Oval 28"/>
          <p:cNvSpPr>
            <a:spLocks noChangeArrowheads="1"/>
          </p:cNvSpPr>
          <p:nvPr/>
        </p:nvSpPr>
        <p:spPr bwMode="auto">
          <a:xfrm>
            <a:off x="8142288" y="45243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1295" name="AutoShape 29"/>
          <p:cNvCxnSpPr>
            <a:cxnSpLocks noChangeShapeType="1"/>
            <a:stCxn id="11294" idx="5"/>
          </p:cNvCxnSpPr>
          <p:nvPr/>
        </p:nvCxnSpPr>
        <p:spPr bwMode="auto">
          <a:xfrm>
            <a:off x="8386764" y="47783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296" name="AutoShape 30"/>
          <p:cNvCxnSpPr>
            <a:cxnSpLocks noChangeShapeType="1"/>
            <a:stCxn id="11294" idx="3"/>
          </p:cNvCxnSpPr>
          <p:nvPr/>
        </p:nvCxnSpPr>
        <p:spPr bwMode="auto">
          <a:xfrm flipH="1">
            <a:off x="8045451" y="4778376"/>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97" name="Oval 31"/>
          <p:cNvSpPr>
            <a:spLocks noChangeArrowheads="1"/>
          </p:cNvSpPr>
          <p:nvPr/>
        </p:nvSpPr>
        <p:spPr bwMode="auto">
          <a:xfrm>
            <a:off x="8529638" y="4143375"/>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7</a:t>
            </a:r>
          </a:p>
        </p:txBody>
      </p:sp>
      <p:cxnSp>
        <p:nvCxnSpPr>
          <p:cNvPr id="11298" name="AutoShape 32"/>
          <p:cNvCxnSpPr>
            <a:cxnSpLocks noChangeShapeType="1"/>
            <a:stCxn id="11297" idx="5"/>
          </p:cNvCxnSpPr>
          <p:nvPr/>
        </p:nvCxnSpPr>
        <p:spPr bwMode="auto">
          <a:xfrm>
            <a:off x="8774114" y="4406901"/>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99" name="Text Box 33"/>
          <p:cNvSpPr txBox="1">
            <a:spLocks noChangeArrowheads="1"/>
          </p:cNvSpPr>
          <p:nvPr/>
        </p:nvSpPr>
        <p:spPr bwMode="auto">
          <a:xfrm>
            <a:off x="7883526" y="4251326"/>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11300" name="Text Box 34"/>
          <p:cNvSpPr txBox="1">
            <a:spLocks noChangeArrowheads="1"/>
          </p:cNvSpPr>
          <p:nvPr/>
        </p:nvSpPr>
        <p:spPr bwMode="auto">
          <a:xfrm>
            <a:off x="8755064" y="3870326"/>
            <a:ext cx="306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11301" name="Oval 35"/>
          <p:cNvSpPr>
            <a:spLocks noChangeArrowheads="1"/>
          </p:cNvSpPr>
          <p:nvPr/>
        </p:nvSpPr>
        <p:spPr bwMode="auto">
          <a:xfrm>
            <a:off x="8218488" y="5800726"/>
            <a:ext cx="1071562"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6  7</a:t>
            </a:r>
          </a:p>
        </p:txBody>
      </p:sp>
      <p:cxnSp>
        <p:nvCxnSpPr>
          <p:cNvPr id="11302" name="AutoShape 36"/>
          <p:cNvCxnSpPr>
            <a:cxnSpLocks noChangeShapeType="1"/>
            <a:stCxn id="11301" idx="3"/>
          </p:cNvCxnSpPr>
          <p:nvPr/>
        </p:nvCxnSpPr>
        <p:spPr bwMode="auto">
          <a:xfrm flipH="1">
            <a:off x="8121650" y="6084889"/>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3" name="AutoShape 37"/>
          <p:cNvCxnSpPr>
            <a:cxnSpLocks noChangeShapeType="1"/>
            <a:stCxn id="11301" idx="5"/>
          </p:cNvCxnSpPr>
          <p:nvPr/>
        </p:nvCxnSpPr>
        <p:spPr bwMode="auto">
          <a:xfrm>
            <a:off x="9132888" y="6084889"/>
            <a:ext cx="239712"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04" name="Line 38"/>
          <p:cNvSpPr>
            <a:spLocks noChangeShapeType="1"/>
          </p:cNvSpPr>
          <p:nvPr/>
        </p:nvSpPr>
        <p:spPr bwMode="auto">
          <a:xfrm flipV="1">
            <a:off x="6999288" y="6096000"/>
            <a:ext cx="139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305" name="Line 39"/>
          <p:cNvSpPr>
            <a:spLocks noChangeShapeType="1"/>
          </p:cNvSpPr>
          <p:nvPr/>
        </p:nvSpPr>
        <p:spPr bwMode="auto">
          <a:xfrm flipH="1" flipV="1">
            <a:off x="7543800" y="6094414"/>
            <a:ext cx="141288" cy="211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cxnSp>
        <p:nvCxnSpPr>
          <p:cNvPr id="11306" name="AutoShape 40"/>
          <p:cNvCxnSpPr>
            <a:cxnSpLocks noChangeShapeType="1"/>
            <a:stCxn id="11291" idx="3"/>
            <a:endCxn id="11307" idx="0"/>
          </p:cNvCxnSpPr>
          <p:nvPr/>
        </p:nvCxnSpPr>
        <p:spPr bwMode="auto">
          <a:xfrm flipH="1">
            <a:off x="7370763" y="4064001"/>
            <a:ext cx="431800" cy="857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307" name="Oval 41"/>
          <p:cNvSpPr>
            <a:spLocks noChangeArrowheads="1"/>
          </p:cNvSpPr>
          <p:nvPr/>
        </p:nvSpPr>
        <p:spPr bwMode="auto">
          <a:xfrm>
            <a:off x="7227888" y="4168775"/>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cxnSp>
        <p:nvCxnSpPr>
          <p:cNvPr id="11308" name="AutoShape 42"/>
          <p:cNvCxnSpPr>
            <a:cxnSpLocks noChangeShapeType="1"/>
            <a:stCxn id="11307" idx="5"/>
          </p:cNvCxnSpPr>
          <p:nvPr/>
        </p:nvCxnSpPr>
        <p:spPr bwMode="auto">
          <a:xfrm>
            <a:off x="7472364" y="4432301"/>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309" name="AutoShape 43"/>
          <p:cNvCxnSpPr>
            <a:cxnSpLocks noChangeShapeType="1"/>
            <a:stCxn id="11307" idx="3"/>
          </p:cNvCxnSpPr>
          <p:nvPr/>
        </p:nvCxnSpPr>
        <p:spPr bwMode="auto">
          <a:xfrm flipH="1">
            <a:off x="7131051" y="4432301"/>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310" name="Text Box 44"/>
          <p:cNvSpPr txBox="1">
            <a:spLocks noChangeArrowheads="1"/>
          </p:cNvSpPr>
          <p:nvPr/>
        </p:nvSpPr>
        <p:spPr bwMode="auto">
          <a:xfrm>
            <a:off x="6923089" y="3886201"/>
            <a:ext cx="38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w</a:t>
            </a:r>
          </a:p>
        </p:txBody>
      </p:sp>
      <p:sp>
        <p:nvSpPr>
          <p:cNvPr id="11311" name="Line 45"/>
          <p:cNvSpPr>
            <a:spLocks noChangeShapeType="1"/>
          </p:cNvSpPr>
          <p:nvPr/>
        </p:nvSpPr>
        <p:spPr bwMode="auto">
          <a:xfrm flipH="1" flipV="1">
            <a:off x="8751888" y="6134100"/>
            <a:ext cx="12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312" name="Freeform 46"/>
          <p:cNvSpPr>
            <a:spLocks/>
          </p:cNvSpPr>
          <p:nvPr/>
        </p:nvSpPr>
        <p:spPr bwMode="auto">
          <a:xfrm>
            <a:off x="2954339" y="3676650"/>
            <a:ext cx="2339975" cy="1258888"/>
          </a:xfrm>
          <a:custGeom>
            <a:avLst/>
            <a:gdLst>
              <a:gd name="T0" fmla="*/ 1915318909 w 1474"/>
              <a:gd name="T1" fmla="*/ 15120945 h 793"/>
              <a:gd name="T2" fmla="*/ 569555322 w 1474"/>
              <a:gd name="T3" fmla="*/ 347781693 h 793"/>
              <a:gd name="T4" fmla="*/ 206652794 w 1474"/>
              <a:gd name="T5" fmla="*/ 1285280199 h 793"/>
              <a:gd name="T6" fmla="*/ 1809472382 w 1474"/>
              <a:gd name="T7" fmla="*/ 1330643016 h 793"/>
              <a:gd name="T8" fmla="*/ 1990923572 w 1474"/>
              <a:gd name="T9" fmla="*/ 1905239089 h 793"/>
              <a:gd name="T10" fmla="*/ 2147483647 w 1474"/>
              <a:gd name="T11" fmla="*/ 1890118150 h 793"/>
              <a:gd name="T12" fmla="*/ 2147483647 w 1474"/>
              <a:gd name="T13" fmla="*/ 1376005832 h 793"/>
              <a:gd name="T14" fmla="*/ 2147483647 w 1474"/>
              <a:gd name="T15" fmla="*/ 438507425 h 793"/>
              <a:gd name="T16" fmla="*/ 1915318909 w 1474"/>
              <a:gd name="T17" fmla="*/ 15120945 h 7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4"/>
              <a:gd name="T28" fmla="*/ 0 h 793"/>
              <a:gd name="T29" fmla="*/ 1474 w 1474"/>
              <a:gd name="T30" fmla="*/ 793 h 7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4" h="793">
                <a:moveTo>
                  <a:pt x="760" y="6"/>
                </a:moveTo>
                <a:cubicBezTo>
                  <a:pt x="646" y="0"/>
                  <a:pt x="339" y="54"/>
                  <a:pt x="226" y="138"/>
                </a:cubicBezTo>
                <a:cubicBezTo>
                  <a:pt x="113" y="222"/>
                  <a:pt x="0" y="445"/>
                  <a:pt x="82" y="510"/>
                </a:cubicBezTo>
                <a:cubicBezTo>
                  <a:pt x="164" y="575"/>
                  <a:pt x="600" y="487"/>
                  <a:pt x="718" y="528"/>
                </a:cubicBezTo>
                <a:cubicBezTo>
                  <a:pt x="836" y="569"/>
                  <a:pt x="723" y="719"/>
                  <a:pt x="790" y="756"/>
                </a:cubicBezTo>
                <a:cubicBezTo>
                  <a:pt x="857" y="793"/>
                  <a:pt x="1029" y="785"/>
                  <a:pt x="1120" y="750"/>
                </a:cubicBezTo>
                <a:cubicBezTo>
                  <a:pt x="1211" y="715"/>
                  <a:pt x="1293" y="642"/>
                  <a:pt x="1336" y="546"/>
                </a:cubicBezTo>
                <a:cubicBezTo>
                  <a:pt x="1379" y="450"/>
                  <a:pt x="1474" y="264"/>
                  <a:pt x="1378" y="174"/>
                </a:cubicBezTo>
                <a:cubicBezTo>
                  <a:pt x="1282" y="84"/>
                  <a:pt x="874" y="12"/>
                  <a:pt x="760" y="6"/>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1313" name="Freeform 49"/>
          <p:cNvSpPr>
            <a:spLocks/>
          </p:cNvSpPr>
          <p:nvPr/>
        </p:nvSpPr>
        <p:spPr bwMode="auto">
          <a:xfrm>
            <a:off x="7821614" y="3867150"/>
            <a:ext cx="1349375" cy="1104900"/>
          </a:xfrm>
          <a:custGeom>
            <a:avLst/>
            <a:gdLst>
              <a:gd name="T0" fmla="*/ 133569086 w 850"/>
              <a:gd name="T1" fmla="*/ 967740057 h 696"/>
              <a:gd name="T2" fmla="*/ 768648428 w 850"/>
              <a:gd name="T3" fmla="*/ 1708666132 h 696"/>
              <a:gd name="T4" fmla="*/ 2008565542 w 850"/>
              <a:gd name="T5" fmla="*/ 695563079 h 696"/>
              <a:gd name="T6" fmla="*/ 1570058083 w 850"/>
              <a:gd name="T7" fmla="*/ 45362809 h 696"/>
              <a:gd name="T8" fmla="*/ 133569086 w 850"/>
              <a:gd name="T9" fmla="*/ 967740057 h 696"/>
              <a:gd name="T10" fmla="*/ 0 60000 65536"/>
              <a:gd name="T11" fmla="*/ 0 60000 65536"/>
              <a:gd name="T12" fmla="*/ 0 60000 65536"/>
              <a:gd name="T13" fmla="*/ 0 60000 65536"/>
              <a:gd name="T14" fmla="*/ 0 60000 65536"/>
              <a:gd name="T15" fmla="*/ 0 w 850"/>
              <a:gd name="T16" fmla="*/ 0 h 696"/>
              <a:gd name="T17" fmla="*/ 850 w 850"/>
              <a:gd name="T18" fmla="*/ 696 h 696"/>
            </a:gdLst>
            <a:ahLst/>
            <a:cxnLst>
              <a:cxn ang="T10">
                <a:pos x="T0" y="T1"/>
              </a:cxn>
              <a:cxn ang="T11">
                <a:pos x="T2" y="T3"/>
              </a:cxn>
              <a:cxn ang="T12">
                <a:pos x="T4" y="T5"/>
              </a:cxn>
              <a:cxn ang="T13">
                <a:pos x="T6" y="T7"/>
              </a:cxn>
              <a:cxn ang="T14">
                <a:pos x="T8" y="T9"/>
              </a:cxn>
            </a:cxnLst>
            <a:rect l="T15" t="T16" r="T17" b="T18"/>
            <a:pathLst>
              <a:path w="850" h="696">
                <a:moveTo>
                  <a:pt x="53" y="384"/>
                </a:moveTo>
                <a:cubicBezTo>
                  <a:pt x="0" y="494"/>
                  <a:pt x="181" y="696"/>
                  <a:pt x="305" y="678"/>
                </a:cubicBezTo>
                <a:cubicBezTo>
                  <a:pt x="428" y="665"/>
                  <a:pt x="744" y="386"/>
                  <a:pt x="797" y="276"/>
                </a:cubicBezTo>
                <a:cubicBezTo>
                  <a:pt x="850" y="166"/>
                  <a:pt x="747" y="0"/>
                  <a:pt x="623" y="18"/>
                </a:cubicBezTo>
                <a:cubicBezTo>
                  <a:pt x="499" y="36"/>
                  <a:pt x="106" y="274"/>
                  <a:pt x="53" y="384"/>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1314" name="Freeform 50"/>
          <p:cNvSpPr>
            <a:spLocks/>
          </p:cNvSpPr>
          <p:nvPr/>
        </p:nvSpPr>
        <p:spPr bwMode="auto">
          <a:xfrm>
            <a:off x="7585075" y="3705226"/>
            <a:ext cx="647700" cy="506413"/>
          </a:xfrm>
          <a:custGeom>
            <a:avLst/>
            <a:gdLst>
              <a:gd name="T0" fmla="*/ 22682199 w 408"/>
              <a:gd name="T1" fmla="*/ 0 h 319"/>
              <a:gd name="T2" fmla="*/ 143648119 w 408"/>
              <a:gd name="T3" fmla="*/ 695563744 h 319"/>
              <a:gd name="T4" fmla="*/ 884575770 w 408"/>
              <a:gd name="T5" fmla="*/ 652721856 h 319"/>
              <a:gd name="T6" fmla="*/ 1005543234 w 408"/>
              <a:gd name="T7" fmla="*/ 45362852 h 319"/>
              <a:gd name="T8" fmla="*/ 0 60000 65536"/>
              <a:gd name="T9" fmla="*/ 0 60000 65536"/>
              <a:gd name="T10" fmla="*/ 0 60000 65536"/>
              <a:gd name="T11" fmla="*/ 0 60000 65536"/>
              <a:gd name="T12" fmla="*/ 0 w 408"/>
              <a:gd name="T13" fmla="*/ 0 h 319"/>
              <a:gd name="T14" fmla="*/ 408 w 408"/>
              <a:gd name="T15" fmla="*/ 319 h 319"/>
            </a:gdLst>
            <a:ahLst/>
            <a:cxnLst>
              <a:cxn ang="T8">
                <a:pos x="T0" y="T1"/>
              </a:cxn>
              <a:cxn ang="T9">
                <a:pos x="T2" y="T3"/>
              </a:cxn>
              <a:cxn ang="T10">
                <a:pos x="T4" y="T5"/>
              </a:cxn>
              <a:cxn ang="T11">
                <a:pos x="T6" y="T7"/>
              </a:cxn>
            </a:cxnLst>
            <a:rect l="T12" t="T13" r="T14" b="T15"/>
            <a:pathLst>
              <a:path w="408" h="319">
                <a:moveTo>
                  <a:pt x="9" y="0"/>
                </a:moveTo>
                <a:cubicBezTo>
                  <a:pt x="9" y="84"/>
                  <a:pt x="0" y="233"/>
                  <a:pt x="57" y="276"/>
                </a:cubicBezTo>
                <a:cubicBezTo>
                  <a:pt x="114" y="319"/>
                  <a:pt x="294" y="302"/>
                  <a:pt x="351" y="259"/>
                </a:cubicBezTo>
                <a:cubicBezTo>
                  <a:pt x="408" y="216"/>
                  <a:pt x="389" y="68"/>
                  <a:pt x="399" y="18"/>
                </a:cubicBezTo>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1315" name="Freeform 51"/>
          <p:cNvSpPr>
            <a:spLocks/>
          </p:cNvSpPr>
          <p:nvPr/>
        </p:nvSpPr>
        <p:spPr bwMode="auto">
          <a:xfrm>
            <a:off x="6818314" y="3894138"/>
            <a:ext cx="847725" cy="677862"/>
          </a:xfrm>
          <a:custGeom>
            <a:avLst/>
            <a:gdLst>
              <a:gd name="T0" fmla="*/ 1270158566 w 534"/>
              <a:gd name="T1" fmla="*/ 471268141 h 427"/>
              <a:gd name="T2" fmla="*/ 932457783 w 534"/>
              <a:gd name="T3" fmla="*/ 1073585861 h 427"/>
              <a:gd name="T4" fmla="*/ 75604678 w 534"/>
              <a:gd name="T5" fmla="*/ 456147219 h 427"/>
              <a:gd name="T6" fmla="*/ 483869977 w 534"/>
              <a:gd name="T7" fmla="*/ 2519361 h 427"/>
              <a:gd name="T8" fmla="*/ 1270158566 w 534"/>
              <a:gd name="T9" fmla="*/ 471268141 h 427"/>
              <a:gd name="T10" fmla="*/ 0 60000 65536"/>
              <a:gd name="T11" fmla="*/ 0 60000 65536"/>
              <a:gd name="T12" fmla="*/ 0 60000 65536"/>
              <a:gd name="T13" fmla="*/ 0 60000 65536"/>
              <a:gd name="T14" fmla="*/ 0 60000 65536"/>
              <a:gd name="T15" fmla="*/ 0 w 534"/>
              <a:gd name="T16" fmla="*/ 0 h 427"/>
              <a:gd name="T17" fmla="*/ 534 w 534"/>
              <a:gd name="T18" fmla="*/ 427 h 427"/>
            </a:gdLst>
            <a:ahLst/>
            <a:cxnLst>
              <a:cxn ang="T10">
                <a:pos x="T0" y="T1"/>
              </a:cxn>
              <a:cxn ang="T11">
                <a:pos x="T2" y="T3"/>
              </a:cxn>
              <a:cxn ang="T12">
                <a:pos x="T4" y="T5"/>
              </a:cxn>
              <a:cxn ang="T13">
                <a:pos x="T6" y="T7"/>
              </a:cxn>
              <a:cxn ang="T14">
                <a:pos x="T8" y="T9"/>
              </a:cxn>
            </a:cxnLst>
            <a:rect l="T15" t="T16" r="T17" b="T18"/>
            <a:pathLst>
              <a:path w="534" h="427">
                <a:moveTo>
                  <a:pt x="504" y="187"/>
                </a:moveTo>
                <a:cubicBezTo>
                  <a:pt x="534" y="258"/>
                  <a:pt x="449" y="427"/>
                  <a:pt x="370" y="426"/>
                </a:cubicBezTo>
                <a:cubicBezTo>
                  <a:pt x="289" y="420"/>
                  <a:pt x="60" y="252"/>
                  <a:pt x="30" y="181"/>
                </a:cubicBezTo>
                <a:cubicBezTo>
                  <a:pt x="0" y="110"/>
                  <a:pt x="113" y="0"/>
                  <a:pt x="192" y="1"/>
                </a:cubicBezTo>
                <a:cubicBezTo>
                  <a:pt x="271" y="2"/>
                  <a:pt x="474" y="116"/>
                  <a:pt x="504" y="187"/>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1316" name="Oval 52"/>
          <p:cNvSpPr>
            <a:spLocks noChangeArrowheads="1"/>
          </p:cNvSpPr>
          <p:nvPr/>
        </p:nvSpPr>
        <p:spPr bwMode="auto">
          <a:xfrm>
            <a:off x="7304088" y="5240338"/>
            <a:ext cx="1524000" cy="32226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dirty="0" smtClean="0"/>
              <a:t>     4</a:t>
            </a:r>
            <a:endParaRPr lang="en-US" altLang="lv-LV" sz="1800" dirty="0"/>
          </a:p>
        </p:txBody>
      </p:sp>
      <p:sp>
        <p:nvSpPr>
          <p:cNvPr id="11317" name="Oval 53"/>
          <p:cNvSpPr>
            <a:spLocks noChangeArrowheads="1"/>
          </p:cNvSpPr>
          <p:nvPr/>
        </p:nvSpPr>
        <p:spPr bwMode="auto">
          <a:xfrm>
            <a:off x="6999288" y="5791201"/>
            <a:ext cx="685800"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sp>
        <p:nvSpPr>
          <p:cNvPr id="11318" name="Line 54"/>
          <p:cNvSpPr>
            <a:spLocks noChangeShapeType="1"/>
          </p:cNvSpPr>
          <p:nvPr/>
        </p:nvSpPr>
        <p:spPr bwMode="auto">
          <a:xfrm flipV="1">
            <a:off x="7380288" y="5562600"/>
            <a:ext cx="533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319" name="Line 55"/>
          <p:cNvSpPr>
            <a:spLocks noChangeShapeType="1"/>
          </p:cNvSpPr>
          <p:nvPr/>
        </p:nvSpPr>
        <p:spPr bwMode="auto">
          <a:xfrm flipH="1" flipV="1">
            <a:off x="8218488" y="5562600"/>
            <a:ext cx="533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320" name="AutoShape 56"/>
          <p:cNvSpPr>
            <a:spLocks noChangeArrowheads="1"/>
          </p:cNvSpPr>
          <p:nvPr/>
        </p:nvSpPr>
        <p:spPr bwMode="auto">
          <a:xfrm>
            <a:off x="5856288" y="43434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1321" name="AutoShape 57"/>
          <p:cNvSpPr>
            <a:spLocks noChangeArrowheads="1"/>
          </p:cNvSpPr>
          <p:nvPr/>
        </p:nvSpPr>
        <p:spPr bwMode="auto">
          <a:xfrm>
            <a:off x="5856288" y="54864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4106621687"/>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Analysis of Insertion</a:t>
            </a:r>
          </a:p>
        </p:txBody>
      </p:sp>
      <p:sp>
        <p:nvSpPr>
          <p:cNvPr id="2" name="Content Placeholder 1"/>
          <p:cNvSpPr>
            <a:spLocks noGrp="1"/>
          </p:cNvSpPr>
          <p:nvPr>
            <p:ph sz="half" idx="2"/>
          </p:nvPr>
        </p:nvSpPr>
        <p:spPr/>
        <p:txBody>
          <a:bodyPr/>
          <a:lstStyle/>
          <a:p>
            <a:pPr eaLnBrk="1" hangingPunct="1"/>
            <a:r>
              <a:rPr lang="en-US" altLang="lv-LV" sz="2000" dirty="0"/>
              <a:t>Recall that a red-black tree has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height</a:t>
            </a:r>
          </a:p>
          <a:p>
            <a:pPr eaLnBrk="1" hangingPunct="1"/>
            <a:r>
              <a:rPr lang="en-US" altLang="lv-LV" sz="2000" dirty="0"/>
              <a:t>Step 1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because we visit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nodes</a:t>
            </a:r>
          </a:p>
          <a:p>
            <a:pPr eaLnBrk="1" hangingPunct="1"/>
            <a:r>
              <a:rPr lang="en-US" altLang="lv-LV" sz="2000" dirty="0"/>
              <a:t>Step 2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(1)</a:t>
            </a:r>
            <a:r>
              <a:rPr lang="en-US" altLang="lv-LV" sz="2000" dirty="0"/>
              <a:t> time</a:t>
            </a:r>
          </a:p>
          <a:p>
            <a:pPr eaLnBrk="1" hangingPunct="1"/>
            <a:r>
              <a:rPr lang="en-US" altLang="lv-LV" sz="2000" dirty="0"/>
              <a:t>Step 3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because we perform</a:t>
            </a:r>
          </a:p>
          <a:p>
            <a:pPr lvl="1" eaLnBrk="1" hangingPunct="1"/>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a:t>
            </a:r>
            <a:r>
              <a:rPr lang="en-US" altLang="lv-LV" sz="1800" dirty="0" err="1"/>
              <a:t>recolorings</a:t>
            </a:r>
            <a:r>
              <a:rPr lang="en-US" altLang="lv-LV" sz="1800" dirty="0"/>
              <a:t>, each taking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(1)</a:t>
            </a:r>
            <a:r>
              <a:rPr lang="en-US" altLang="lv-LV" sz="1800" dirty="0"/>
              <a:t> time, and</a:t>
            </a:r>
          </a:p>
          <a:p>
            <a:pPr lvl="1" eaLnBrk="1" hangingPunct="1"/>
            <a:r>
              <a:rPr lang="en-US" altLang="lv-LV" sz="1800" dirty="0"/>
              <a:t>at most one restructuring taking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(1)</a:t>
            </a:r>
            <a:r>
              <a:rPr lang="en-US" altLang="lv-LV" sz="1800" dirty="0"/>
              <a:t> time</a:t>
            </a:r>
          </a:p>
          <a:p>
            <a:pPr eaLnBrk="1" hangingPunct="1"/>
            <a:r>
              <a:rPr lang="en-US" altLang="lv-LV" sz="2000" dirty="0"/>
              <a:t>Thus, an insertion in a red-black tree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a:t>
            </a:r>
          </a:p>
          <a:p>
            <a:endParaRPr lang="lv-LV" dirty="0"/>
          </a:p>
        </p:txBody>
      </p:sp>
      <p:sp>
        <p:nvSpPr>
          <p:cNvPr id="12294" name="Rectangle 4" descr="Rectangle: Click to edit Master text styles&#10;Second level&#10;Third level&#10;Fourth level&#10;Fifth level"/>
          <p:cNvSpPr>
            <a:spLocks noChangeArrowheads="1"/>
          </p:cNvSpPr>
          <p:nvPr/>
        </p:nvSpPr>
        <p:spPr bwMode="auto">
          <a:xfrm>
            <a:off x="1752600" y="1600200"/>
            <a:ext cx="4419601" cy="472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Algorithm</a:t>
            </a:r>
            <a:r>
              <a:rPr lang="en-US" altLang="lv-LV" sz="2000">
                <a:solidFill>
                  <a:schemeClr val="tx2"/>
                </a:solidFill>
                <a:latin typeface="Times New Roman" panose="02020603050405020304" pitchFamily="18" charset="0"/>
              </a:rPr>
              <a:t> </a:t>
            </a:r>
            <a:r>
              <a:rPr lang="en-US" altLang="lv-LV" sz="2000" b="1" i="1">
                <a:solidFill>
                  <a:schemeClr val="tx2"/>
                </a:solidFill>
                <a:latin typeface="Times New Roman" panose="02020603050405020304" pitchFamily="18" charset="0"/>
              </a:rPr>
              <a:t>put</a:t>
            </a:r>
            <a:r>
              <a:rPr lang="en-US" altLang="lv-LV" sz="2000">
                <a:solidFill>
                  <a:schemeClr val="tx2"/>
                </a:solidFill>
                <a:latin typeface="Times New Roman" panose="02020603050405020304" pitchFamily="18" charset="0"/>
              </a:rPr>
              <a:t>(</a:t>
            </a:r>
            <a:r>
              <a:rPr lang="en-US" altLang="lv-LV" sz="2000" b="1" i="1">
                <a:solidFill>
                  <a:schemeClr val="tx2"/>
                </a:solidFill>
                <a:latin typeface="Times New Roman" panose="02020603050405020304" pitchFamily="18" charset="0"/>
              </a:rPr>
              <a:t>k</a:t>
            </a:r>
            <a:r>
              <a:rPr lang="en-US" altLang="lv-LV" sz="2000">
                <a:solidFill>
                  <a:schemeClr val="tx2"/>
                </a:solidFill>
                <a:latin typeface="Times New Roman" panose="02020603050405020304" pitchFamily="18" charset="0"/>
              </a:rPr>
              <a:t>, </a:t>
            </a:r>
            <a:r>
              <a:rPr lang="en-US" altLang="lv-LV" sz="2000" b="1" i="1">
                <a:solidFill>
                  <a:schemeClr val="tx2"/>
                </a:solidFill>
                <a:latin typeface="Times New Roman" panose="02020603050405020304" pitchFamily="18" charset="0"/>
              </a:rPr>
              <a:t>o</a:t>
            </a:r>
            <a:r>
              <a:rPr lang="en-US" altLang="lv-LV" sz="20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endParaRPr lang="en-US" altLang="lv-LV" sz="2000">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latin typeface="Times New Roman" panose="02020603050405020304" pitchFamily="18" charset="0"/>
              </a:rPr>
              <a:t>1.	We search for key </a:t>
            </a:r>
            <a:r>
              <a:rPr lang="en-US" altLang="lv-LV" sz="2000" b="1" i="1">
                <a:latin typeface="Times New Roman" panose="02020603050405020304" pitchFamily="18" charset="0"/>
              </a:rPr>
              <a:t>k</a:t>
            </a:r>
            <a:r>
              <a:rPr lang="en-US" altLang="lv-LV" sz="2000">
                <a:latin typeface="Times New Roman" panose="02020603050405020304" pitchFamily="18" charset="0"/>
              </a:rPr>
              <a:t> to locate the insertion node </a:t>
            </a:r>
            <a:r>
              <a:rPr lang="en-US" altLang="lv-LV" sz="2000" b="1" i="1">
                <a:latin typeface="Times New Roman" panose="02020603050405020304" pitchFamily="18" charset="0"/>
              </a:rPr>
              <a:t>z</a:t>
            </a:r>
            <a:endParaRPr lang="en-US" altLang="lv-LV" sz="2000">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endParaRPr lang="en-US" altLang="lv-LV" sz="2000">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latin typeface="Times New Roman" panose="02020603050405020304" pitchFamily="18" charset="0"/>
              </a:rPr>
              <a:t>2.	We add the new entry (</a:t>
            </a:r>
            <a:r>
              <a:rPr lang="en-US" altLang="lv-LV" sz="2000" b="1" i="1">
                <a:latin typeface="Times New Roman" panose="02020603050405020304" pitchFamily="18" charset="0"/>
              </a:rPr>
              <a:t>k</a:t>
            </a:r>
            <a:r>
              <a:rPr lang="en-US" altLang="lv-LV" sz="2000">
                <a:latin typeface="Times New Roman" panose="02020603050405020304" pitchFamily="18" charset="0"/>
              </a:rPr>
              <a:t>, </a:t>
            </a:r>
            <a:r>
              <a:rPr lang="en-US" altLang="lv-LV" sz="2000" b="1" i="1">
                <a:latin typeface="Times New Roman" panose="02020603050405020304" pitchFamily="18" charset="0"/>
              </a:rPr>
              <a:t>o</a:t>
            </a:r>
            <a:r>
              <a:rPr lang="en-US" altLang="lv-LV" sz="2000">
                <a:latin typeface="Times New Roman" panose="02020603050405020304" pitchFamily="18" charset="0"/>
              </a:rPr>
              <a:t>) at node </a:t>
            </a:r>
            <a:r>
              <a:rPr lang="en-US" altLang="lv-LV" sz="2000" b="1" i="1">
                <a:latin typeface="Times New Roman" panose="02020603050405020304" pitchFamily="18" charset="0"/>
              </a:rPr>
              <a:t>z </a:t>
            </a:r>
            <a:r>
              <a:rPr lang="en-US" altLang="lv-LV" sz="2000">
                <a:latin typeface="Times New Roman" panose="02020603050405020304" pitchFamily="18" charset="0"/>
              </a:rPr>
              <a:t>and color </a:t>
            </a:r>
            <a:r>
              <a:rPr lang="en-US" altLang="lv-LV" sz="2000" b="1" i="1">
                <a:latin typeface="Times New Roman" panose="02020603050405020304" pitchFamily="18" charset="0"/>
              </a:rPr>
              <a:t>z</a:t>
            </a:r>
            <a:r>
              <a:rPr lang="en-US" altLang="lv-LV" sz="2000">
                <a:latin typeface="Times New Roman" panose="02020603050405020304" pitchFamily="18" charset="0"/>
              </a:rPr>
              <a:t> red </a:t>
            </a:r>
            <a:endParaRPr lang="en-US" altLang="lv-LV" sz="2000" b="1" i="1">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endParaRPr lang="en-US" altLang="lv-LV" sz="2000">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latin typeface="Times New Roman" panose="02020603050405020304" pitchFamily="18" charset="0"/>
              </a:rPr>
              <a:t>3. </a:t>
            </a:r>
            <a:r>
              <a:rPr lang="en-US" altLang="lv-LV" sz="2000" b="1">
                <a:solidFill>
                  <a:srgbClr val="000000"/>
                </a:solidFill>
                <a:latin typeface="Times New Roman" panose="02020603050405020304" pitchFamily="18" charset="0"/>
              </a:rPr>
              <a:t>while</a:t>
            </a:r>
            <a:r>
              <a:rPr lang="en-US" altLang="lv-LV" sz="2000">
                <a:latin typeface="Times New Roman" panose="02020603050405020304" pitchFamily="18" charset="0"/>
              </a:rPr>
              <a:t> </a:t>
            </a:r>
            <a:r>
              <a:rPr lang="en-US" altLang="lv-LV" sz="2000" b="1" i="1">
                <a:latin typeface="Times New Roman" panose="02020603050405020304" pitchFamily="18" charset="0"/>
              </a:rPr>
              <a:t>doubleRed</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i="1">
                <a:latin typeface="Times New Roman" panose="02020603050405020304" pitchFamily="18" charset="0"/>
              </a:rPr>
              <a:t>	</a:t>
            </a:r>
            <a:r>
              <a:rPr lang="en-US" altLang="lv-LV" sz="2000" b="1">
                <a:solidFill>
                  <a:srgbClr val="000000"/>
                </a:solidFill>
                <a:latin typeface="Times New Roman" panose="02020603050405020304" pitchFamily="18" charset="0"/>
              </a:rPr>
              <a:t>if </a:t>
            </a:r>
            <a:r>
              <a:rPr lang="en-US" altLang="lv-LV" sz="2000" b="1" i="1">
                <a:latin typeface="Times New Roman" panose="02020603050405020304" pitchFamily="18" charset="0"/>
              </a:rPr>
              <a:t>isBlack</a:t>
            </a:r>
            <a:r>
              <a:rPr lang="en-US" altLang="lv-LV" sz="2000">
                <a:latin typeface="Times New Roman" panose="02020603050405020304" pitchFamily="18" charset="0"/>
              </a:rPr>
              <a:t>(</a:t>
            </a:r>
            <a:r>
              <a:rPr lang="en-US" altLang="lv-LV" sz="2000" b="1" i="1">
                <a:latin typeface="Times New Roman" panose="02020603050405020304" pitchFamily="18" charset="0"/>
              </a:rPr>
              <a:t>sibling</a:t>
            </a:r>
            <a:r>
              <a:rPr lang="en-US" altLang="lv-LV" sz="2000">
                <a:latin typeface="Times New Roman" panose="02020603050405020304" pitchFamily="18" charset="0"/>
              </a:rPr>
              <a:t>(</a:t>
            </a:r>
            <a:r>
              <a:rPr lang="en-US" altLang="lv-LV" sz="2000" b="1" i="1">
                <a:latin typeface="Times New Roman" panose="02020603050405020304" pitchFamily="18" charset="0"/>
              </a:rPr>
              <a:t>parent</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p>
          <a:p>
            <a:pPr lvl="1" algn="l" eaLnBrk="1" hangingPunct="1">
              <a:lnSpc>
                <a:spcPct val="90000"/>
              </a:lnSpc>
              <a:spcBef>
                <a:spcPct val="20000"/>
              </a:spcBef>
              <a:buClr>
                <a:schemeClr val="tx1"/>
              </a:buClr>
              <a:buSzPct val="60000"/>
              <a:buFont typeface="Wingdings" panose="05000000000000000000" pitchFamily="2" charset="2"/>
              <a:buNone/>
            </a:pPr>
            <a:r>
              <a:rPr lang="en-US" altLang="lv-LV" sz="2000" b="1" i="1">
                <a:latin typeface="Times New Roman" panose="02020603050405020304" pitchFamily="18" charset="0"/>
              </a:rPr>
              <a:t>	 z </a:t>
            </a:r>
            <a:r>
              <a:rPr lang="en-US" altLang="lv-LV" sz="2000">
                <a:latin typeface="Times New Roman" panose="02020603050405020304" pitchFamily="18" charset="0"/>
                <a:sym typeface="Symbol" panose="05050102010706020507" pitchFamily="18" charset="2"/>
              </a:rPr>
              <a:t></a:t>
            </a:r>
            <a:r>
              <a:rPr lang="en-US" altLang="lv-LV" sz="2000" b="1" i="1">
                <a:latin typeface="Times New Roman" panose="02020603050405020304" pitchFamily="18" charset="0"/>
              </a:rPr>
              <a:t> restructure</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p>
          <a:p>
            <a:pPr lvl="1" algn="l" eaLnBrk="1" hangingPunct="1">
              <a:lnSpc>
                <a:spcPct val="90000"/>
              </a:lnSpc>
              <a:spcBef>
                <a:spcPct val="20000"/>
              </a:spcBef>
              <a:buClr>
                <a:schemeClr val="tx1"/>
              </a:buClr>
              <a:buSzPct val="60000"/>
              <a:buFont typeface="Wingdings" panose="05000000000000000000" pitchFamily="2" charset="2"/>
              <a:buNone/>
            </a:pPr>
            <a:r>
              <a:rPr lang="en-US" altLang="lv-LV" sz="2000" b="1">
                <a:solidFill>
                  <a:srgbClr val="000000"/>
                </a:solidFill>
                <a:latin typeface="Times New Roman" panose="02020603050405020304" pitchFamily="18" charset="0"/>
              </a:rPr>
              <a:t>	return</a:t>
            </a:r>
            <a:endParaRPr lang="en-US" altLang="lv-LV" sz="2000" b="1" i="1">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i="1">
                <a:latin typeface="Times New Roman" panose="02020603050405020304" pitchFamily="18" charset="0"/>
              </a:rPr>
              <a:t>	</a:t>
            </a:r>
            <a:r>
              <a:rPr lang="en-US" altLang="lv-LV" sz="2000" b="1">
                <a:solidFill>
                  <a:srgbClr val="000000"/>
                </a:solidFill>
                <a:latin typeface="Times New Roman" panose="02020603050405020304" pitchFamily="18" charset="0"/>
              </a:rPr>
              <a:t>else </a:t>
            </a:r>
            <a:r>
              <a:rPr lang="en-US" altLang="lv-LV" sz="2000">
                <a:latin typeface="Times New Roman" panose="02020603050405020304" pitchFamily="18" charset="0"/>
              </a:rPr>
              <a:t>{</a:t>
            </a:r>
            <a:r>
              <a:rPr lang="en-US" altLang="lv-LV" sz="2000" b="1">
                <a:solidFill>
                  <a:srgbClr val="000000"/>
                </a:solidFill>
                <a:latin typeface="Times New Roman" panose="02020603050405020304" pitchFamily="18" charset="0"/>
              </a:rPr>
              <a:t> </a:t>
            </a:r>
            <a:r>
              <a:rPr lang="en-US" altLang="lv-LV" sz="2000" b="1" i="1">
                <a:latin typeface="Times New Roman" panose="02020603050405020304" pitchFamily="18" charset="0"/>
              </a:rPr>
              <a:t>sibling</a:t>
            </a:r>
            <a:r>
              <a:rPr lang="en-US" altLang="lv-LV" sz="2000">
                <a:latin typeface="Times New Roman" panose="02020603050405020304" pitchFamily="18" charset="0"/>
              </a:rPr>
              <a:t>(</a:t>
            </a:r>
            <a:r>
              <a:rPr lang="en-US" altLang="lv-LV" sz="2000" b="1" i="1">
                <a:latin typeface="Times New Roman" panose="02020603050405020304" pitchFamily="18" charset="0"/>
              </a:rPr>
              <a:t>parent</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 is red }</a:t>
            </a:r>
          </a:p>
          <a:p>
            <a:pPr lvl="1" algn="l" eaLnBrk="1" hangingPunct="1">
              <a:lnSpc>
                <a:spcPct val="90000"/>
              </a:lnSpc>
              <a:spcBef>
                <a:spcPct val="20000"/>
              </a:spcBef>
              <a:buClr>
                <a:schemeClr val="tx1"/>
              </a:buClr>
              <a:buSzPct val="60000"/>
              <a:buFont typeface="Wingdings" panose="05000000000000000000" pitchFamily="2" charset="2"/>
              <a:buNone/>
            </a:pPr>
            <a:r>
              <a:rPr lang="en-US" altLang="lv-LV" sz="2000">
                <a:latin typeface="Times New Roman" panose="02020603050405020304" pitchFamily="18" charset="0"/>
              </a:rPr>
              <a:t>	 </a:t>
            </a:r>
            <a:r>
              <a:rPr lang="en-US" altLang="lv-LV" sz="2000" b="1" i="1">
                <a:latin typeface="Times New Roman" panose="02020603050405020304" pitchFamily="18" charset="0"/>
              </a:rPr>
              <a:t>z </a:t>
            </a:r>
            <a:r>
              <a:rPr lang="en-US" altLang="lv-LV" sz="2000">
                <a:latin typeface="Times New Roman" panose="02020603050405020304" pitchFamily="18" charset="0"/>
                <a:sym typeface="Symbol" panose="05050102010706020507" pitchFamily="18" charset="2"/>
              </a:rPr>
              <a:t></a:t>
            </a:r>
            <a:r>
              <a:rPr lang="en-US" altLang="lv-LV" sz="2000" b="1" i="1">
                <a:latin typeface="Times New Roman" panose="02020603050405020304" pitchFamily="18" charset="0"/>
              </a:rPr>
              <a:t> recolor</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p>
        </p:txBody>
      </p:sp>
    </p:spTree>
    <p:extLst>
      <p:ext uri="{BB962C8B-B14F-4D97-AF65-F5344CB8AC3E}">
        <p14:creationId xmlns:p14="http://schemas.microsoft.com/office/powerpoint/2010/main" val="395863586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Deletion</a:t>
            </a:r>
          </a:p>
        </p:txBody>
      </p:sp>
      <p:sp>
        <p:nvSpPr>
          <p:cNvPr id="1331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To perform operation </a:t>
            </a:r>
            <a:r>
              <a:rPr lang="en-US" altLang="lv-LV" sz="2000">
                <a:solidFill>
                  <a:schemeClr val="tx2"/>
                </a:solidFill>
              </a:rPr>
              <a:t>erase</a:t>
            </a:r>
            <a:r>
              <a:rPr lang="en-US" altLang="lv-LV" sz="2000">
                <a:latin typeface="Times New Roman" panose="02020603050405020304" pitchFamily="18" charset="0"/>
              </a:rPr>
              <a:t>(</a:t>
            </a:r>
            <a:r>
              <a:rPr lang="en-US" altLang="lv-LV" sz="2000" b="1" i="1">
                <a:latin typeface="Times New Roman" panose="02020603050405020304" pitchFamily="18" charset="0"/>
              </a:rPr>
              <a:t>k</a:t>
            </a:r>
            <a:r>
              <a:rPr lang="en-US" altLang="lv-LV" sz="2000">
                <a:latin typeface="Times New Roman" panose="02020603050405020304" pitchFamily="18" charset="0"/>
              </a:rPr>
              <a:t>)</a:t>
            </a:r>
            <a:r>
              <a:rPr lang="en-US" altLang="lv-LV" sz="2000"/>
              <a:t>, we first execute the deletion algorithm for binary search trees</a:t>
            </a:r>
          </a:p>
          <a:p>
            <a:pPr eaLnBrk="1" hangingPunct="1"/>
            <a:r>
              <a:rPr lang="en-US" altLang="lv-LV" sz="2000"/>
              <a:t>Let </a:t>
            </a:r>
            <a:r>
              <a:rPr lang="en-US" altLang="lv-LV" sz="2000" b="1" i="1">
                <a:latin typeface="Times New Roman" panose="02020603050405020304" pitchFamily="18" charset="0"/>
              </a:rPr>
              <a:t>v</a:t>
            </a:r>
            <a:r>
              <a:rPr lang="en-US" altLang="lv-LV" sz="2000"/>
              <a:t> be the internal node removed, </a:t>
            </a:r>
            <a:r>
              <a:rPr lang="en-US" altLang="lv-LV" sz="2000" b="1" i="1">
                <a:latin typeface="Times New Roman" panose="02020603050405020304" pitchFamily="18" charset="0"/>
              </a:rPr>
              <a:t>w</a:t>
            </a:r>
            <a:r>
              <a:rPr lang="en-US" altLang="lv-LV" sz="2000"/>
              <a:t> the external node removed, and </a:t>
            </a:r>
            <a:r>
              <a:rPr lang="en-US" altLang="lv-LV" sz="2000" b="1" i="1">
                <a:latin typeface="Times New Roman" panose="02020603050405020304" pitchFamily="18" charset="0"/>
              </a:rPr>
              <a:t>r</a:t>
            </a:r>
            <a:r>
              <a:rPr lang="en-US" altLang="lv-LV" sz="2000"/>
              <a:t> the sibling of </a:t>
            </a:r>
            <a:r>
              <a:rPr lang="en-US" altLang="lv-LV" sz="2000" b="1" i="1">
                <a:latin typeface="Times New Roman" panose="02020603050405020304" pitchFamily="18" charset="0"/>
              </a:rPr>
              <a:t>w</a:t>
            </a:r>
            <a:endParaRPr lang="en-US" altLang="lv-LV" sz="2000"/>
          </a:p>
          <a:p>
            <a:pPr lvl="1" eaLnBrk="1" hangingPunct="1"/>
            <a:r>
              <a:rPr lang="en-US" altLang="lv-LV" sz="1800"/>
              <a:t>If either </a:t>
            </a:r>
            <a:r>
              <a:rPr lang="en-US" altLang="lv-LV" sz="1800" b="1" i="1">
                <a:latin typeface="Times New Roman" panose="02020603050405020304" pitchFamily="18" charset="0"/>
              </a:rPr>
              <a:t>v</a:t>
            </a:r>
            <a:r>
              <a:rPr lang="en-US" altLang="lv-LV" sz="1800"/>
              <a:t> of </a:t>
            </a:r>
            <a:r>
              <a:rPr lang="en-US" altLang="lv-LV" sz="1800" b="1" i="1">
                <a:latin typeface="Times New Roman" panose="02020603050405020304" pitchFamily="18" charset="0"/>
              </a:rPr>
              <a:t>r</a:t>
            </a:r>
            <a:r>
              <a:rPr lang="en-US" altLang="lv-LV" sz="1800"/>
              <a:t> was red, we color </a:t>
            </a:r>
            <a:r>
              <a:rPr lang="en-US" altLang="lv-LV" sz="1800" b="1" i="1">
                <a:latin typeface="Times New Roman" panose="02020603050405020304" pitchFamily="18" charset="0"/>
              </a:rPr>
              <a:t>r</a:t>
            </a:r>
            <a:r>
              <a:rPr lang="en-US" altLang="lv-LV" sz="1800"/>
              <a:t> black and we are done</a:t>
            </a:r>
          </a:p>
          <a:p>
            <a:pPr lvl="1" eaLnBrk="1" hangingPunct="1"/>
            <a:r>
              <a:rPr lang="en-US" altLang="lv-LV" sz="1800"/>
              <a:t>Else (</a:t>
            </a:r>
            <a:r>
              <a:rPr lang="en-US" altLang="lv-LV" sz="1800" b="1" i="1">
                <a:latin typeface="Times New Roman" panose="02020603050405020304" pitchFamily="18" charset="0"/>
              </a:rPr>
              <a:t>v</a:t>
            </a:r>
            <a:r>
              <a:rPr lang="en-US" altLang="lv-LV" sz="1800"/>
              <a:t> and </a:t>
            </a:r>
            <a:r>
              <a:rPr lang="en-US" altLang="lv-LV" sz="1800" b="1" i="1">
                <a:latin typeface="Times New Roman" panose="02020603050405020304" pitchFamily="18" charset="0"/>
              </a:rPr>
              <a:t>r</a:t>
            </a:r>
            <a:r>
              <a:rPr lang="en-US" altLang="lv-LV" sz="1800"/>
              <a:t> were both black) we color </a:t>
            </a:r>
            <a:r>
              <a:rPr lang="en-US" altLang="lv-LV" sz="1800" b="1" i="1">
                <a:latin typeface="Times New Roman" panose="02020603050405020304" pitchFamily="18" charset="0"/>
              </a:rPr>
              <a:t>r</a:t>
            </a:r>
            <a:r>
              <a:rPr lang="en-US" altLang="lv-LV" sz="1800"/>
              <a:t> </a:t>
            </a:r>
            <a:r>
              <a:rPr lang="en-US" altLang="lv-LV" sz="1800" b="1" i="1"/>
              <a:t>double black</a:t>
            </a:r>
            <a:r>
              <a:rPr lang="en-US" altLang="lv-LV" sz="1800"/>
              <a:t>, which is a violation of the internal property requiring a reorganization of the tree</a:t>
            </a:r>
          </a:p>
          <a:p>
            <a:pPr eaLnBrk="1" hangingPunct="1"/>
            <a:r>
              <a:rPr lang="en-US" altLang="lv-LV" sz="2000"/>
              <a:t>Example where the deletion of  8 causes a double black:</a:t>
            </a:r>
            <a:endParaRPr lang="en-US" altLang="lv-LV" sz="2800"/>
          </a:p>
        </p:txBody>
      </p:sp>
      <p:sp>
        <p:nvSpPr>
          <p:cNvPr id="13318" name="Oval 17"/>
          <p:cNvSpPr>
            <a:spLocks noChangeArrowheads="1"/>
          </p:cNvSpPr>
          <p:nvPr/>
        </p:nvSpPr>
        <p:spPr bwMode="auto">
          <a:xfrm>
            <a:off x="4330700" y="4419601"/>
            <a:ext cx="319088"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13319" name="AutoShape 18"/>
          <p:cNvCxnSpPr>
            <a:cxnSpLocks noChangeShapeType="1"/>
            <a:stCxn id="13324" idx="0"/>
            <a:endCxn id="13318" idx="5"/>
          </p:cNvCxnSpPr>
          <p:nvPr/>
        </p:nvCxnSpPr>
        <p:spPr bwMode="auto">
          <a:xfrm flipH="1" flipV="1">
            <a:off x="4603751" y="4711700"/>
            <a:ext cx="703263" cy="1651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0" name="AutoShape 19"/>
          <p:cNvCxnSpPr>
            <a:cxnSpLocks noChangeShapeType="1"/>
            <a:stCxn id="13321" idx="7"/>
            <a:endCxn id="13318" idx="3"/>
          </p:cNvCxnSpPr>
          <p:nvPr/>
        </p:nvCxnSpPr>
        <p:spPr bwMode="auto">
          <a:xfrm flipV="1">
            <a:off x="3686176" y="4711701"/>
            <a:ext cx="690563" cy="2317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21" name="Oval 20"/>
          <p:cNvSpPr>
            <a:spLocks noChangeArrowheads="1"/>
          </p:cNvSpPr>
          <p:nvPr/>
        </p:nvSpPr>
        <p:spPr bwMode="auto">
          <a:xfrm>
            <a:off x="3413126" y="4914901"/>
            <a:ext cx="320675"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3</a:t>
            </a:r>
          </a:p>
        </p:txBody>
      </p:sp>
      <p:sp>
        <p:nvSpPr>
          <p:cNvPr id="13322" name="Rectangle 21"/>
          <p:cNvSpPr>
            <a:spLocks noChangeAspect="1" noChangeArrowheads="1"/>
          </p:cNvSpPr>
          <p:nvPr/>
        </p:nvSpPr>
        <p:spPr bwMode="auto">
          <a:xfrm>
            <a:off x="3048000" y="54911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23" name="AutoShape 22"/>
          <p:cNvCxnSpPr>
            <a:cxnSpLocks noChangeShapeType="1"/>
            <a:stCxn id="13322" idx="0"/>
            <a:endCxn id="13321" idx="3"/>
          </p:cNvCxnSpPr>
          <p:nvPr/>
        </p:nvCxnSpPr>
        <p:spPr bwMode="auto">
          <a:xfrm flipV="1">
            <a:off x="3163888" y="5207001"/>
            <a:ext cx="296862"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24" name="Oval 23"/>
          <p:cNvSpPr>
            <a:spLocks noChangeArrowheads="1"/>
          </p:cNvSpPr>
          <p:nvPr/>
        </p:nvSpPr>
        <p:spPr bwMode="auto">
          <a:xfrm>
            <a:off x="5146675" y="4895851"/>
            <a:ext cx="319088"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3325" name="Rectangle 24"/>
          <p:cNvSpPr>
            <a:spLocks noChangeAspect="1" noChangeArrowheads="1"/>
          </p:cNvSpPr>
          <p:nvPr/>
        </p:nvSpPr>
        <p:spPr bwMode="auto">
          <a:xfrm>
            <a:off x="4897439" y="54721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26" name="Rectangle 25"/>
          <p:cNvSpPr>
            <a:spLocks noChangeAspect="1" noChangeArrowheads="1"/>
          </p:cNvSpPr>
          <p:nvPr/>
        </p:nvSpPr>
        <p:spPr bwMode="auto">
          <a:xfrm>
            <a:off x="5484814" y="54721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27" name="AutoShape 26"/>
          <p:cNvCxnSpPr>
            <a:cxnSpLocks noChangeShapeType="1"/>
            <a:stCxn id="13326" idx="0"/>
            <a:endCxn id="13324" idx="5"/>
          </p:cNvCxnSpPr>
          <p:nvPr/>
        </p:nvCxnSpPr>
        <p:spPr bwMode="auto">
          <a:xfrm flipH="1" flipV="1">
            <a:off x="5419726" y="5187951"/>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8" name="AutoShape 27"/>
          <p:cNvCxnSpPr>
            <a:cxnSpLocks noChangeShapeType="1"/>
            <a:stCxn id="13325" idx="0"/>
            <a:endCxn id="13324" idx="3"/>
          </p:cNvCxnSpPr>
          <p:nvPr/>
        </p:nvCxnSpPr>
        <p:spPr bwMode="auto">
          <a:xfrm flipV="1">
            <a:off x="5013325" y="5187951"/>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29" name="Oval 28"/>
          <p:cNvSpPr>
            <a:spLocks noChangeArrowheads="1"/>
          </p:cNvSpPr>
          <p:nvPr/>
        </p:nvSpPr>
        <p:spPr bwMode="auto">
          <a:xfrm>
            <a:off x="3832225" y="5486401"/>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13330" name="Rectangle 29"/>
          <p:cNvSpPr>
            <a:spLocks noChangeAspect="1" noChangeArrowheads="1"/>
          </p:cNvSpPr>
          <p:nvPr/>
        </p:nvSpPr>
        <p:spPr bwMode="auto">
          <a:xfrm>
            <a:off x="3582989" y="606266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31" name="Rectangle 30"/>
          <p:cNvSpPr>
            <a:spLocks noChangeAspect="1" noChangeArrowheads="1"/>
          </p:cNvSpPr>
          <p:nvPr/>
        </p:nvSpPr>
        <p:spPr bwMode="auto">
          <a:xfrm>
            <a:off x="4229100" y="60626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32" name="AutoShape 31"/>
          <p:cNvCxnSpPr>
            <a:cxnSpLocks noChangeShapeType="1"/>
            <a:stCxn id="13331" idx="0"/>
            <a:endCxn id="13329" idx="5"/>
          </p:cNvCxnSpPr>
          <p:nvPr/>
        </p:nvCxnSpPr>
        <p:spPr bwMode="auto">
          <a:xfrm flipH="1" flipV="1">
            <a:off x="4105276" y="57689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33" name="AutoShape 32"/>
          <p:cNvCxnSpPr>
            <a:cxnSpLocks noChangeShapeType="1"/>
            <a:stCxn id="13330" idx="0"/>
            <a:endCxn id="13329" idx="3"/>
          </p:cNvCxnSpPr>
          <p:nvPr/>
        </p:nvCxnSpPr>
        <p:spPr bwMode="auto">
          <a:xfrm flipV="1">
            <a:off x="3698875" y="57689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34" name="AutoShape 33"/>
          <p:cNvCxnSpPr>
            <a:cxnSpLocks noChangeShapeType="1"/>
            <a:stCxn id="13329" idx="0"/>
            <a:endCxn id="13321" idx="5"/>
          </p:cNvCxnSpPr>
          <p:nvPr/>
        </p:nvCxnSpPr>
        <p:spPr bwMode="auto">
          <a:xfrm flipH="1" flipV="1">
            <a:off x="3686175" y="5207001"/>
            <a:ext cx="306388" cy="2698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3335" name="Text Box 36"/>
          <p:cNvSpPr txBox="1">
            <a:spLocks noChangeArrowheads="1"/>
          </p:cNvSpPr>
          <p:nvPr/>
        </p:nvSpPr>
        <p:spPr bwMode="auto">
          <a:xfrm>
            <a:off x="5334000" y="45720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p>
        </p:txBody>
      </p:sp>
      <p:sp>
        <p:nvSpPr>
          <p:cNvPr id="13336" name="Text Box 37"/>
          <p:cNvSpPr txBox="1">
            <a:spLocks noChangeArrowheads="1"/>
          </p:cNvSpPr>
          <p:nvPr/>
        </p:nvSpPr>
        <p:spPr bwMode="auto">
          <a:xfrm>
            <a:off x="4641850" y="5105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r</a:t>
            </a:r>
          </a:p>
        </p:txBody>
      </p:sp>
      <p:sp>
        <p:nvSpPr>
          <p:cNvPr id="13337" name="AutoShape 38"/>
          <p:cNvSpPr>
            <a:spLocks noChangeArrowheads="1"/>
          </p:cNvSpPr>
          <p:nvPr/>
        </p:nvSpPr>
        <p:spPr bwMode="auto">
          <a:xfrm>
            <a:off x="6400800" y="484505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8" name="Text Box 41"/>
          <p:cNvSpPr txBox="1">
            <a:spLocks noChangeArrowheads="1"/>
          </p:cNvSpPr>
          <p:nvPr/>
        </p:nvSpPr>
        <p:spPr bwMode="auto">
          <a:xfrm>
            <a:off x="5638800" y="510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w</a:t>
            </a:r>
          </a:p>
        </p:txBody>
      </p:sp>
      <p:sp>
        <p:nvSpPr>
          <p:cNvPr id="13339" name="Oval 42"/>
          <p:cNvSpPr>
            <a:spLocks noChangeArrowheads="1"/>
          </p:cNvSpPr>
          <p:nvPr/>
        </p:nvSpPr>
        <p:spPr bwMode="auto">
          <a:xfrm>
            <a:off x="8748714" y="4421189"/>
            <a:ext cx="319087"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13340" name="AutoShape 43"/>
          <p:cNvCxnSpPr>
            <a:cxnSpLocks noChangeShapeType="1"/>
            <a:stCxn id="13345" idx="0"/>
            <a:endCxn id="13339" idx="5"/>
          </p:cNvCxnSpPr>
          <p:nvPr/>
        </p:nvCxnSpPr>
        <p:spPr bwMode="auto">
          <a:xfrm flipH="1" flipV="1">
            <a:off x="9021764" y="4713289"/>
            <a:ext cx="542925" cy="263525"/>
          </a:xfrm>
          <a:prstGeom prst="straightConnector1">
            <a:avLst/>
          </a:prstGeom>
          <a:noFill/>
          <a:ln w="101600">
            <a:solidFill>
              <a:schemeClr val="tx1"/>
            </a:solidFill>
            <a:round/>
            <a:headEnd/>
            <a:tailEnd/>
          </a:ln>
          <a:extLst>
            <a:ext uri="{909E8E84-426E-40DD-AFC4-6F175D3DCCD1}">
              <a14:hiddenFill xmlns:a14="http://schemas.microsoft.com/office/drawing/2010/main">
                <a:noFill/>
              </a14:hiddenFill>
            </a:ext>
          </a:extLst>
        </p:spPr>
      </p:cxnSp>
      <p:cxnSp>
        <p:nvCxnSpPr>
          <p:cNvPr id="13341" name="AutoShape 44"/>
          <p:cNvCxnSpPr>
            <a:cxnSpLocks noChangeShapeType="1"/>
            <a:stCxn id="13342" idx="7"/>
            <a:endCxn id="13339" idx="3"/>
          </p:cNvCxnSpPr>
          <p:nvPr/>
        </p:nvCxnSpPr>
        <p:spPr bwMode="auto">
          <a:xfrm flipV="1">
            <a:off x="8269288" y="4713289"/>
            <a:ext cx="525462" cy="2317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42" name="Oval 45"/>
          <p:cNvSpPr>
            <a:spLocks noChangeArrowheads="1"/>
          </p:cNvSpPr>
          <p:nvPr/>
        </p:nvSpPr>
        <p:spPr bwMode="auto">
          <a:xfrm>
            <a:off x="7996239" y="4916489"/>
            <a:ext cx="320675"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3</a:t>
            </a:r>
          </a:p>
        </p:txBody>
      </p:sp>
      <p:sp>
        <p:nvSpPr>
          <p:cNvPr id="13343" name="Rectangle 46"/>
          <p:cNvSpPr>
            <a:spLocks noChangeAspect="1" noChangeArrowheads="1"/>
          </p:cNvSpPr>
          <p:nvPr/>
        </p:nvSpPr>
        <p:spPr bwMode="auto">
          <a:xfrm>
            <a:off x="7631114" y="5492750"/>
            <a:ext cx="230187" cy="23018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44" name="AutoShape 47"/>
          <p:cNvCxnSpPr>
            <a:cxnSpLocks noChangeShapeType="1"/>
            <a:stCxn id="13343" idx="0"/>
            <a:endCxn id="13342" idx="3"/>
          </p:cNvCxnSpPr>
          <p:nvPr/>
        </p:nvCxnSpPr>
        <p:spPr bwMode="auto">
          <a:xfrm flipV="1">
            <a:off x="7747001" y="5208588"/>
            <a:ext cx="296863"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45" name="Rectangle 50"/>
          <p:cNvSpPr>
            <a:spLocks noChangeAspect="1" noChangeArrowheads="1"/>
          </p:cNvSpPr>
          <p:nvPr/>
        </p:nvSpPr>
        <p:spPr bwMode="auto">
          <a:xfrm>
            <a:off x="9448800" y="49958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46" name="Oval 53"/>
          <p:cNvSpPr>
            <a:spLocks noChangeArrowheads="1"/>
          </p:cNvSpPr>
          <p:nvPr/>
        </p:nvSpPr>
        <p:spPr bwMode="auto">
          <a:xfrm>
            <a:off x="8415339" y="5487989"/>
            <a:ext cx="319087" cy="320675"/>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13347" name="Rectangle 54"/>
          <p:cNvSpPr>
            <a:spLocks noChangeAspect="1" noChangeArrowheads="1"/>
          </p:cNvSpPr>
          <p:nvPr/>
        </p:nvSpPr>
        <p:spPr bwMode="auto">
          <a:xfrm>
            <a:off x="8166100" y="6064250"/>
            <a:ext cx="230188" cy="23018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48" name="Rectangle 55"/>
          <p:cNvSpPr>
            <a:spLocks noChangeAspect="1" noChangeArrowheads="1"/>
          </p:cNvSpPr>
          <p:nvPr/>
        </p:nvSpPr>
        <p:spPr bwMode="auto">
          <a:xfrm>
            <a:off x="8812214" y="6064250"/>
            <a:ext cx="230187" cy="23018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49" name="AutoShape 56"/>
          <p:cNvCxnSpPr>
            <a:cxnSpLocks noChangeShapeType="1"/>
            <a:stCxn id="13348" idx="0"/>
            <a:endCxn id="13346" idx="5"/>
          </p:cNvCxnSpPr>
          <p:nvPr/>
        </p:nvCxnSpPr>
        <p:spPr bwMode="auto">
          <a:xfrm flipH="1" flipV="1">
            <a:off x="8688388" y="5770564"/>
            <a:ext cx="239712"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50" name="AutoShape 57"/>
          <p:cNvCxnSpPr>
            <a:cxnSpLocks noChangeShapeType="1"/>
            <a:stCxn id="13347" idx="0"/>
            <a:endCxn id="13346" idx="3"/>
          </p:cNvCxnSpPr>
          <p:nvPr/>
        </p:nvCxnSpPr>
        <p:spPr bwMode="auto">
          <a:xfrm flipV="1">
            <a:off x="8281989" y="5770564"/>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51" name="AutoShape 58"/>
          <p:cNvCxnSpPr>
            <a:cxnSpLocks noChangeShapeType="1"/>
            <a:stCxn id="13346" idx="0"/>
            <a:endCxn id="13342" idx="5"/>
          </p:cNvCxnSpPr>
          <p:nvPr/>
        </p:nvCxnSpPr>
        <p:spPr bwMode="auto">
          <a:xfrm flipH="1" flipV="1">
            <a:off x="8269289" y="5208589"/>
            <a:ext cx="306387" cy="2698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3352" name="Text Box 59"/>
          <p:cNvSpPr txBox="1">
            <a:spLocks noChangeArrowheads="1"/>
          </p:cNvSpPr>
          <p:nvPr/>
        </p:nvSpPr>
        <p:spPr bwMode="auto">
          <a:xfrm>
            <a:off x="9601200" y="46164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r</a:t>
            </a:r>
          </a:p>
        </p:txBody>
      </p:sp>
    </p:spTree>
    <p:extLst>
      <p:ext uri="{BB962C8B-B14F-4D97-AF65-F5344CB8AC3E}">
        <p14:creationId xmlns:p14="http://schemas.microsoft.com/office/powerpoint/2010/main" val="2482239545"/>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Remedying a Double Black</a:t>
            </a:r>
          </a:p>
        </p:txBody>
      </p:sp>
      <p:sp>
        <p:nvSpPr>
          <p:cNvPr id="14341"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The algorithm for remedying a double black node </a:t>
            </a:r>
            <a:r>
              <a:rPr lang="en-US" altLang="lv-LV" sz="2000" b="1" i="1">
                <a:latin typeface="Times New Roman" panose="02020603050405020304" pitchFamily="18" charset="0"/>
              </a:rPr>
              <a:t>w</a:t>
            </a:r>
            <a:r>
              <a:rPr lang="en-US" altLang="lv-LV" sz="2000"/>
              <a:t> with sibling </a:t>
            </a:r>
            <a:r>
              <a:rPr lang="en-US" altLang="lv-LV" sz="2000" b="1" i="1">
                <a:latin typeface="Times New Roman" panose="02020603050405020304" pitchFamily="18" charset="0"/>
              </a:rPr>
              <a:t>y</a:t>
            </a:r>
            <a:r>
              <a:rPr lang="en-US" altLang="lv-LV" sz="2000"/>
              <a:t> considers three cases</a:t>
            </a:r>
          </a:p>
          <a:p>
            <a:pPr eaLnBrk="1" hangingPunct="1">
              <a:lnSpc>
                <a:spcPct val="90000"/>
              </a:lnSpc>
              <a:buFont typeface="Wingdings" panose="05000000000000000000" pitchFamily="2" charset="2"/>
              <a:buNone/>
            </a:pPr>
            <a:r>
              <a:rPr lang="en-US" altLang="lv-LV" sz="2000"/>
              <a:t>	</a:t>
            </a:r>
            <a:r>
              <a:rPr lang="en-US" altLang="lv-LV" sz="2000">
                <a:solidFill>
                  <a:schemeClr val="tx2"/>
                </a:solidFill>
              </a:rPr>
              <a:t>Case 1</a:t>
            </a:r>
            <a:r>
              <a:rPr lang="en-US" altLang="lv-LV" sz="2000"/>
              <a:t>: </a:t>
            </a:r>
            <a:r>
              <a:rPr lang="en-US" altLang="lv-LV" sz="2000" b="1" i="1">
                <a:latin typeface="Times New Roman" panose="02020603050405020304" pitchFamily="18" charset="0"/>
              </a:rPr>
              <a:t>y</a:t>
            </a:r>
            <a:r>
              <a:rPr lang="en-US" altLang="lv-LV" sz="2000"/>
              <a:t> is black and has a red child</a:t>
            </a:r>
          </a:p>
          <a:p>
            <a:pPr lvl="1" eaLnBrk="1" hangingPunct="1">
              <a:lnSpc>
                <a:spcPct val="90000"/>
              </a:lnSpc>
            </a:pPr>
            <a:r>
              <a:rPr lang="en-US" altLang="lv-LV" sz="1800"/>
              <a:t>We perform a </a:t>
            </a:r>
            <a:r>
              <a:rPr lang="en-US" altLang="lv-LV" sz="1800">
                <a:solidFill>
                  <a:schemeClr val="tx2"/>
                </a:solidFill>
              </a:rPr>
              <a:t>restructuring</a:t>
            </a:r>
            <a:r>
              <a:rPr lang="en-US" altLang="lv-LV" sz="1800"/>
              <a:t>, equivalent to a </a:t>
            </a:r>
            <a:r>
              <a:rPr lang="en-US" altLang="lv-LV" sz="1800">
                <a:solidFill>
                  <a:schemeClr val="tx2"/>
                </a:solidFill>
              </a:rPr>
              <a:t>transfer </a:t>
            </a:r>
            <a:r>
              <a:rPr lang="en-US" altLang="lv-LV" sz="1800"/>
              <a:t>, and we are done</a:t>
            </a:r>
            <a:endParaRPr lang="en-US" altLang="lv-LV" sz="1800">
              <a:solidFill>
                <a:schemeClr val="tx2"/>
              </a:solidFill>
            </a:endParaRPr>
          </a:p>
          <a:p>
            <a:pPr eaLnBrk="1" hangingPunct="1">
              <a:lnSpc>
                <a:spcPct val="90000"/>
              </a:lnSpc>
              <a:buFont typeface="Wingdings" panose="05000000000000000000" pitchFamily="2" charset="2"/>
              <a:buNone/>
            </a:pPr>
            <a:r>
              <a:rPr lang="en-US" altLang="lv-LV" sz="2000"/>
              <a:t>	</a:t>
            </a:r>
            <a:r>
              <a:rPr lang="en-US" altLang="lv-LV" sz="2000">
                <a:solidFill>
                  <a:schemeClr val="tx2"/>
                </a:solidFill>
              </a:rPr>
              <a:t>Case 2</a:t>
            </a:r>
            <a:r>
              <a:rPr lang="en-US" altLang="lv-LV" sz="2000"/>
              <a:t>: </a:t>
            </a:r>
            <a:r>
              <a:rPr lang="en-US" altLang="lv-LV" sz="2000" b="1" i="1">
                <a:latin typeface="Times New Roman" panose="02020603050405020304" pitchFamily="18" charset="0"/>
              </a:rPr>
              <a:t>y</a:t>
            </a:r>
            <a:r>
              <a:rPr lang="en-US" altLang="lv-LV" sz="2000"/>
              <a:t> is black and its children are both black</a:t>
            </a:r>
          </a:p>
          <a:p>
            <a:pPr lvl="1" eaLnBrk="1" hangingPunct="1">
              <a:lnSpc>
                <a:spcPct val="90000"/>
              </a:lnSpc>
            </a:pPr>
            <a:r>
              <a:rPr lang="en-US" altLang="lv-LV" sz="1800"/>
              <a:t>We perform a </a:t>
            </a:r>
            <a:r>
              <a:rPr lang="en-US" altLang="lv-LV" sz="1800">
                <a:solidFill>
                  <a:schemeClr val="tx2"/>
                </a:solidFill>
              </a:rPr>
              <a:t>recoloring</a:t>
            </a:r>
            <a:r>
              <a:rPr lang="en-US" altLang="lv-LV" sz="1800"/>
              <a:t>, equivalent to a </a:t>
            </a:r>
            <a:r>
              <a:rPr lang="en-US" altLang="lv-LV" sz="1800">
                <a:solidFill>
                  <a:schemeClr val="tx2"/>
                </a:solidFill>
              </a:rPr>
              <a:t>fusion</a:t>
            </a:r>
            <a:r>
              <a:rPr lang="en-US" altLang="lv-LV" sz="1800"/>
              <a:t>, which may propagate up the double black violation</a:t>
            </a:r>
            <a:endParaRPr lang="en-US" altLang="lv-LV" sz="1800">
              <a:solidFill>
                <a:schemeClr val="tx2"/>
              </a:solidFill>
            </a:endParaRPr>
          </a:p>
          <a:p>
            <a:pPr eaLnBrk="1" hangingPunct="1">
              <a:lnSpc>
                <a:spcPct val="90000"/>
              </a:lnSpc>
              <a:buFont typeface="Wingdings" panose="05000000000000000000" pitchFamily="2" charset="2"/>
              <a:buNone/>
            </a:pPr>
            <a:r>
              <a:rPr lang="en-US" altLang="lv-LV" sz="2000"/>
              <a:t>	</a:t>
            </a:r>
            <a:r>
              <a:rPr lang="en-US" altLang="lv-LV" sz="2000">
                <a:solidFill>
                  <a:schemeClr val="tx2"/>
                </a:solidFill>
              </a:rPr>
              <a:t>Case 3</a:t>
            </a:r>
            <a:r>
              <a:rPr lang="en-US" altLang="lv-LV" sz="2000"/>
              <a:t>: </a:t>
            </a:r>
            <a:r>
              <a:rPr lang="en-US" altLang="lv-LV" sz="2000" b="1" i="1">
                <a:latin typeface="Times New Roman" panose="02020603050405020304" pitchFamily="18" charset="0"/>
              </a:rPr>
              <a:t>y</a:t>
            </a:r>
            <a:r>
              <a:rPr lang="en-US" altLang="lv-LV" sz="2000"/>
              <a:t> is red</a:t>
            </a:r>
          </a:p>
          <a:p>
            <a:pPr lvl="1" eaLnBrk="1" hangingPunct="1">
              <a:lnSpc>
                <a:spcPct val="90000"/>
              </a:lnSpc>
            </a:pPr>
            <a:r>
              <a:rPr lang="en-US" altLang="lv-LV" sz="1800"/>
              <a:t>We perform an </a:t>
            </a:r>
            <a:r>
              <a:rPr lang="en-US" altLang="lv-LV" sz="1800">
                <a:solidFill>
                  <a:schemeClr val="tx2"/>
                </a:solidFill>
              </a:rPr>
              <a:t>adjustment</a:t>
            </a:r>
            <a:r>
              <a:rPr lang="en-US" altLang="lv-LV" sz="1800"/>
              <a:t>, equivalent to choosing a different representation of a 3-node, after which either Case 1 or Case 2 applies</a:t>
            </a:r>
          </a:p>
          <a:p>
            <a:pPr eaLnBrk="1" hangingPunct="1">
              <a:lnSpc>
                <a:spcPct val="90000"/>
              </a:lnSpc>
            </a:pPr>
            <a:r>
              <a:rPr lang="en-US" altLang="lv-LV" sz="2000"/>
              <a:t>Deletion in a red-black tree takes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DAAAE47-8D4C-4BBD-89BE-553E57C80EA5}" type="slidenum">
              <a:rPr lang="en-US" altLang="lv-LV" sz="1400"/>
              <a:pPr eaLnBrk="1" hangingPunct="1"/>
              <a:t>64</a:t>
            </a:fld>
            <a:endParaRPr lang="en-US" altLang="lv-LV" sz="1400"/>
          </a:p>
        </p:txBody>
      </p:sp>
    </p:spTree>
    <p:extLst>
      <p:ext uri="{BB962C8B-B14F-4D97-AF65-F5344CB8AC3E}">
        <p14:creationId xmlns:p14="http://schemas.microsoft.com/office/powerpoint/2010/main" val="3177582446"/>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050"/>
          <p:cNvSpPr>
            <a:spLocks noGrp="1" noChangeArrowheads="1"/>
          </p:cNvSpPr>
          <p:nvPr>
            <p:ph type="title"/>
          </p:nvPr>
        </p:nvSpPr>
        <p:spPr/>
        <p:txBody>
          <a:bodyPr/>
          <a:lstStyle/>
          <a:p>
            <a:pPr eaLnBrk="1" hangingPunct="1"/>
            <a:r>
              <a:rPr lang="en-US" altLang="lv-LV" smtClean="0"/>
              <a:t>Red-Black Tree Reorganization</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13DB99E-E3CB-4AC0-87A5-4E4C138E6FF0}" type="slidenum">
              <a:rPr lang="en-US" altLang="lv-LV" sz="1400"/>
              <a:pPr eaLnBrk="1" hangingPunct="1"/>
              <a:t>65</a:t>
            </a:fld>
            <a:endParaRPr lang="en-US" altLang="lv-LV" sz="1400"/>
          </a:p>
        </p:txBody>
      </p:sp>
      <p:graphicFrame>
        <p:nvGraphicFramePr>
          <p:cNvPr id="9" name="Group 2195"/>
          <p:cNvGraphicFramePr>
            <a:graphicFrameLocks/>
          </p:cNvGraphicFramePr>
          <p:nvPr>
            <p:extLst/>
          </p:nvPr>
        </p:nvGraphicFramePr>
        <p:xfrm>
          <a:off x="2209800" y="1600201"/>
          <a:ext cx="8001000" cy="2118162"/>
        </p:xfrm>
        <a:graphic>
          <a:graphicData uri="http://schemas.openxmlformats.org/drawingml/2006/table">
            <a:tbl>
              <a:tblPr/>
              <a:tblGrid>
                <a:gridCol w="3048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0" u="none" strike="noStrike" cap="none" normalizeH="0" baseline="0" smtClean="0">
                          <a:ln>
                            <a:noFill/>
                          </a:ln>
                          <a:solidFill>
                            <a:schemeClr val="tx2"/>
                          </a:solidFill>
                          <a:effectLst/>
                          <a:latin typeface="Tahoma" pitchFamily="34" charset="0"/>
                        </a:rPr>
                        <a:t>Insertion</a:t>
                      </a:r>
                    </a:p>
                  </a:txBody>
                  <a:tcPr marT="45706" marB="45706"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2"/>
                          </a:solidFill>
                          <a:effectLst/>
                          <a:latin typeface="Tahoma" pitchFamily="34" charset="0"/>
                        </a:rPr>
                        <a:t>remedy double red</a:t>
                      </a:r>
                    </a:p>
                  </a:txBody>
                  <a:tcPr marT="45706" marB="45706"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smtClean="0">
                        <a:ln>
                          <a:noFill/>
                        </a:ln>
                        <a:solidFill>
                          <a:schemeClr val="tx2"/>
                        </a:solidFill>
                        <a:effectLst/>
                        <a:latin typeface="Tahoma" pitchFamily="34" charset="0"/>
                      </a:endParaRPr>
                    </a:p>
                  </a:txBody>
                  <a:tcPr marT="45706" marB="45706"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088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2"/>
                          </a:solidFill>
                          <a:effectLst/>
                          <a:latin typeface="Tahoma" pitchFamily="34" charset="0"/>
                        </a:rPr>
                        <a:t>Red-black tree action</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2"/>
                          </a:solidFill>
                          <a:effectLst/>
                          <a:latin typeface="Tahoma" pitchFamily="34" charset="0"/>
                        </a:rPr>
                        <a:t>(2,4) tree action</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2"/>
                          </a:solidFill>
                          <a:effectLst/>
                          <a:latin typeface="Tahoma" pitchFamily="34" charset="0"/>
                        </a:rPr>
                        <a:t>result</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63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restructuring</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change of 4-node representation</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double red removed</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3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recoloring</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split</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double red removed or propagated up</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bl>
          </a:graphicData>
        </a:graphic>
      </p:graphicFrame>
      <p:graphicFrame>
        <p:nvGraphicFramePr>
          <p:cNvPr id="10" name="Group 2193"/>
          <p:cNvGraphicFramePr>
            <a:graphicFrameLocks noGrp="1"/>
          </p:cNvGraphicFramePr>
          <p:nvPr>
            <p:extLst/>
          </p:nvPr>
        </p:nvGraphicFramePr>
        <p:xfrm>
          <a:off x="2209800" y="3810001"/>
          <a:ext cx="8001000" cy="2499094"/>
        </p:xfrm>
        <a:graphic>
          <a:graphicData uri="http://schemas.openxmlformats.org/drawingml/2006/table">
            <a:tbl>
              <a:tblPr/>
              <a:tblGrid>
                <a:gridCol w="3048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0" u="none" strike="noStrike" cap="none" normalizeH="0" baseline="0" smtClean="0">
                          <a:ln>
                            <a:noFill/>
                          </a:ln>
                          <a:solidFill>
                            <a:srgbClr val="000000"/>
                          </a:solidFill>
                          <a:effectLst/>
                          <a:latin typeface="Tahoma" pitchFamily="34" charset="0"/>
                        </a:rPr>
                        <a:t>Deletion</a:t>
                      </a:r>
                    </a:p>
                  </a:txBody>
                  <a:tcPr marT="45708" marB="45708"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000000"/>
                          </a:solidFill>
                          <a:effectLst/>
                          <a:latin typeface="Tahoma" pitchFamily="34" charset="0"/>
                        </a:rPr>
                        <a:t>remedy double black</a:t>
                      </a:r>
                    </a:p>
                  </a:txBody>
                  <a:tcPr marT="45708" marB="45708"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smtClean="0">
                        <a:ln>
                          <a:noFill/>
                        </a:ln>
                        <a:solidFill>
                          <a:srgbClr val="000000"/>
                        </a:solidFill>
                        <a:effectLst/>
                        <a:latin typeface="Tahoma" pitchFamily="34" charset="0"/>
                      </a:endParaRPr>
                    </a:p>
                  </a:txBody>
                  <a:tcPr marT="45708" marB="45708"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09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rPr>
                        <a:t>Red-black tree action</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rPr>
                        <a:t>(2,4) tree action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rPr>
                        <a:t>result</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809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restructuring</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transfer</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double black removed</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399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recoloring</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fusion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double black removed or propagated up</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6399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adjustment</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change of 3-node representation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restructuring or recoloring follows</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721810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p:txBody>
          <a:bodyPr/>
          <a:lstStyle/>
          <a:p>
            <a:pPr eaLnBrk="1" hangingPunct="1"/>
            <a:r>
              <a:rPr lang="en-US" altLang="lv-LV" smtClean="0"/>
              <a:t>Search</a:t>
            </a:r>
            <a:endParaRPr lang="en-US" altLang="lv-LV" sz="4000"/>
          </a:p>
        </p:txBody>
      </p:sp>
      <p:sp>
        <p:nvSpPr>
          <p:cNvPr id="8197" name="Rectangle 1027"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To search for a key </a:t>
            </a:r>
            <a:r>
              <a:rPr lang="en-US" altLang="lv-LV" sz="2000" b="1" i="1">
                <a:latin typeface="Times New Roman" panose="02020603050405020304" pitchFamily="18" charset="0"/>
              </a:rPr>
              <a:t>k</a:t>
            </a:r>
            <a:r>
              <a:rPr lang="en-US" altLang="lv-LV" sz="2000"/>
              <a:t>, we trace a downward path starting at the root</a:t>
            </a:r>
          </a:p>
          <a:p>
            <a:pPr eaLnBrk="1" hangingPunct="1"/>
            <a:r>
              <a:rPr lang="en-US" altLang="lv-LV" sz="2000"/>
              <a:t>The next node visited depends on the comparison of </a:t>
            </a:r>
            <a:r>
              <a:rPr lang="en-US" altLang="lv-LV" sz="2000" b="1" i="1">
                <a:latin typeface="Times New Roman" panose="02020603050405020304" pitchFamily="18" charset="0"/>
              </a:rPr>
              <a:t>k</a:t>
            </a:r>
            <a:r>
              <a:rPr lang="en-US" altLang="lv-LV" sz="2000"/>
              <a:t> with the key of the current node</a:t>
            </a:r>
          </a:p>
          <a:p>
            <a:pPr eaLnBrk="1" hangingPunct="1"/>
            <a:r>
              <a:rPr lang="en-US" altLang="lv-LV" sz="2000"/>
              <a:t>If we reach a leaf, the key is not found</a:t>
            </a:r>
          </a:p>
          <a:p>
            <a:pPr eaLnBrk="1" hangingPunct="1"/>
            <a:r>
              <a:rPr lang="en-US" altLang="lv-LV" sz="2000"/>
              <a:t>Example: </a:t>
            </a:r>
            <a:r>
              <a:rPr lang="en-US" altLang="lv-LV" sz="2000">
                <a:solidFill>
                  <a:schemeClr val="tx2"/>
                </a:solidFill>
              </a:rPr>
              <a:t>get</a:t>
            </a:r>
            <a:r>
              <a:rPr lang="en-US" altLang="lv-LV" sz="2000"/>
              <a:t>(</a:t>
            </a:r>
            <a:r>
              <a:rPr lang="en-US" altLang="lv-LV" sz="2000">
                <a:sym typeface="Symbol" panose="05050102010706020507" pitchFamily="18" charset="2"/>
              </a:rPr>
              <a:t>4</a:t>
            </a:r>
            <a:r>
              <a:rPr lang="en-US" altLang="lv-LV" sz="2000"/>
              <a:t>):</a:t>
            </a:r>
          </a:p>
          <a:p>
            <a:pPr lvl="1" eaLnBrk="1" hangingPunct="1"/>
            <a:r>
              <a:rPr lang="en-US" altLang="lv-LV" sz="1800"/>
              <a:t>Call TreeSearch(4,root)</a:t>
            </a:r>
          </a:p>
          <a:p>
            <a:pPr eaLnBrk="1" hangingPunct="1"/>
            <a:r>
              <a:rPr lang="en-US" altLang="lv-LV" sz="2000"/>
              <a:t>The algorithms for </a:t>
            </a:r>
            <a:r>
              <a:rPr lang="en-US" altLang="lv-LV" sz="2000">
                <a:solidFill>
                  <a:schemeClr val="tx2"/>
                </a:solidFill>
              </a:rPr>
              <a:t>floorEntry</a:t>
            </a:r>
            <a:r>
              <a:rPr lang="en-US" altLang="lv-LV" sz="2000"/>
              <a:t> and </a:t>
            </a:r>
            <a:r>
              <a:rPr lang="en-US" altLang="lv-LV" sz="2000">
                <a:solidFill>
                  <a:schemeClr val="tx2"/>
                </a:solidFill>
              </a:rPr>
              <a:t>ceilingEntry </a:t>
            </a:r>
            <a:r>
              <a:rPr lang="en-US" altLang="lv-LV" sz="2000"/>
              <a:t>are similar</a:t>
            </a:r>
          </a:p>
        </p:txBody>
      </p:sp>
      <p:sp>
        <p:nvSpPr>
          <p:cNvPr id="8198" name="Text Box 1028"/>
          <p:cNvSpPr txBox="1">
            <a:spLocks noChangeArrowheads="1"/>
          </p:cNvSpPr>
          <p:nvPr/>
        </p:nvSpPr>
        <p:spPr bwMode="auto">
          <a:xfrm>
            <a:off x="6906994" y="1596095"/>
            <a:ext cx="4152900" cy="2774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85750" eaLnBrk="0" hangingPunct="0">
              <a:defRPr sz="2400">
                <a:solidFill>
                  <a:schemeClr val="tx1"/>
                </a:solidFill>
                <a:latin typeface="Tahoma" panose="020B0604030504040204" pitchFamily="34" charset="0"/>
              </a:defRPr>
            </a:lvl1pPr>
            <a:lvl2pPr marL="285750" defTabSz="285750" eaLnBrk="0" hangingPunct="0">
              <a:defRPr sz="2400">
                <a:solidFill>
                  <a:schemeClr val="tx1"/>
                </a:solidFill>
                <a:latin typeface="Tahoma" panose="020B0604030504040204" pitchFamily="34" charset="0"/>
              </a:defRPr>
            </a:lvl2pPr>
            <a:lvl3pPr marL="1143000" indent="-228600" defTabSz="285750" eaLnBrk="0" hangingPunct="0">
              <a:defRPr sz="2400">
                <a:solidFill>
                  <a:schemeClr val="tx1"/>
                </a:solidFill>
                <a:latin typeface="Tahoma" panose="020B0604030504040204" pitchFamily="34" charset="0"/>
              </a:defRPr>
            </a:lvl3pPr>
            <a:lvl4pPr marL="1600200" indent="-228600" defTabSz="285750" eaLnBrk="0" hangingPunct="0">
              <a:defRPr sz="2400">
                <a:solidFill>
                  <a:schemeClr val="tx1"/>
                </a:solidFill>
                <a:latin typeface="Tahoma" panose="020B0604030504040204" pitchFamily="34" charset="0"/>
              </a:defRPr>
            </a:lvl4pPr>
            <a:lvl5pPr marL="2057400" indent="-228600" defTabSz="285750" eaLnBrk="0" hangingPunct="0">
              <a:defRPr sz="2400">
                <a:solidFill>
                  <a:schemeClr val="tx1"/>
                </a:solidFill>
                <a:latin typeface="Tahoma" panose="020B0604030504040204" pitchFamily="34" charset="0"/>
              </a:defRPr>
            </a:lvl5pPr>
            <a:lvl6pPr marL="2514600" indent="-228600" algn="ctr" defTabSz="28575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28575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28575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28575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TreeSearch</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k</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 v</a:t>
            </a:r>
            <a:r>
              <a:rPr lang="en-US" altLang="lv-LV" sz="1800">
                <a:solidFill>
                  <a:schemeClr val="tx2"/>
                </a:solidFill>
                <a:latin typeface="Times New Roman" panose="02020603050405020304" pitchFamily="18" charset="0"/>
              </a:rPr>
              <a:t>)	</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v.isExternal </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if </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a:solidFill>
                  <a:schemeClr val="accent2"/>
                </a:solidFill>
                <a:latin typeface="Symbol" panose="05050102010706020507" pitchFamily="18" charset="2"/>
                <a:sym typeface="Symbol" panose="05050102010706020507" pitchFamily="18" charset="2"/>
              </a:rPr>
              <a:t>&lt;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v.key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TreeSearch</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 v.left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else if </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a:solidFill>
                  <a:schemeClr val="accent2"/>
                </a:solidFill>
                <a:latin typeface="Symbol" panose="05050102010706020507" pitchFamily="18" charset="2"/>
                <a:sym typeface="Symbol" panose="05050102010706020507" pitchFamily="18" charset="2"/>
              </a:rPr>
              <a: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v.key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else</a:t>
            </a:r>
            <a:r>
              <a:rPr lang="en-US" altLang="lv-LV" sz="1800">
                <a:solidFill>
                  <a:schemeClr val="accent2"/>
                </a:solidFill>
                <a:latin typeface="Times New Roman" panose="02020603050405020304" pitchFamily="18" charset="0"/>
              </a:rPr>
              <a:t> </a:t>
            </a:r>
            <a:r>
              <a:rPr lang="en-US" altLang="lv-LV" sz="1800">
                <a:solidFill>
                  <a:schemeClr val="hlink"/>
                </a:solidFill>
                <a:latin typeface="Times New Roman" panose="02020603050405020304" pitchFamily="18" charset="0"/>
              </a:rPr>
              <a:t>{ </a:t>
            </a:r>
            <a:r>
              <a:rPr lang="en-US" altLang="lv-LV" sz="1800" b="1" i="1">
                <a:solidFill>
                  <a:schemeClr val="hlink"/>
                </a:solidFill>
                <a:latin typeface="Times New Roman" panose="02020603050405020304" pitchFamily="18" charset="0"/>
              </a:rPr>
              <a:t>k</a:t>
            </a:r>
            <a:r>
              <a:rPr lang="en-US" altLang="lv-LV" sz="1800">
                <a:solidFill>
                  <a:schemeClr val="hlink"/>
                </a:solidFill>
                <a:latin typeface="Times New Roman" panose="02020603050405020304" pitchFamily="18" charset="0"/>
              </a:rPr>
              <a:t> </a:t>
            </a:r>
            <a:r>
              <a:rPr lang="en-US" altLang="lv-LV" sz="1800">
                <a:solidFill>
                  <a:schemeClr val="hlink"/>
                </a:solidFill>
                <a:latin typeface="Symbol" panose="05050102010706020507" pitchFamily="18" charset="2"/>
                <a:sym typeface="Symbol" panose="05050102010706020507" pitchFamily="18" charset="2"/>
              </a:rPr>
              <a:t>&gt;</a:t>
            </a:r>
            <a:r>
              <a:rPr lang="en-US" altLang="lv-LV" sz="1800">
                <a:solidFill>
                  <a:schemeClr val="hlink"/>
                </a:solidFill>
                <a:latin typeface="Times New Roman" panose="02020603050405020304" pitchFamily="18" charset="0"/>
              </a:rPr>
              <a:t> </a:t>
            </a:r>
            <a:r>
              <a:rPr lang="en-US" altLang="lv-LV" sz="1800" b="1" i="1">
                <a:solidFill>
                  <a:schemeClr val="hlink"/>
                </a:solidFill>
                <a:latin typeface="Times New Roman" panose="02020603050405020304" pitchFamily="18" charset="0"/>
              </a:rPr>
              <a:t>v.key</a:t>
            </a:r>
            <a:r>
              <a:rPr lang="en-US" altLang="lv-LV" sz="1800">
                <a:solidFill>
                  <a:schemeClr val="hlink"/>
                </a:solidFill>
                <a:latin typeface="Times New Roman" panose="02020603050405020304" pitchFamily="18" charset="0"/>
              </a:rPr>
              <a:t>()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TreeSearch</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 v.right</a:t>
            </a:r>
            <a:r>
              <a:rPr lang="en-US" altLang="lv-LV" sz="1800">
                <a:solidFill>
                  <a:schemeClr val="accent2"/>
                </a:solidFill>
                <a:latin typeface="Times New Roman" panose="02020603050405020304" pitchFamily="18" charset="0"/>
              </a:rPr>
              <a:t>())</a:t>
            </a:r>
          </a:p>
        </p:txBody>
      </p:sp>
      <p:sp>
        <p:nvSpPr>
          <p:cNvPr id="8199" name="Oval 1031"/>
          <p:cNvSpPr>
            <a:spLocks noChangeArrowheads="1"/>
          </p:cNvSpPr>
          <p:nvPr/>
        </p:nvSpPr>
        <p:spPr bwMode="auto">
          <a:xfrm>
            <a:off x="7885114" y="4435475"/>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8200" name="Oval 1032"/>
          <p:cNvSpPr>
            <a:spLocks noChangeArrowheads="1"/>
          </p:cNvSpPr>
          <p:nvPr/>
        </p:nvSpPr>
        <p:spPr bwMode="auto">
          <a:xfrm>
            <a:off x="9296400" y="494665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8201" name="Oval 1033"/>
          <p:cNvSpPr>
            <a:spLocks noChangeArrowheads="1"/>
          </p:cNvSpPr>
          <p:nvPr/>
        </p:nvSpPr>
        <p:spPr bwMode="auto">
          <a:xfrm>
            <a:off x="6932614" y="4946651"/>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8202" name="Oval 1034"/>
          <p:cNvSpPr>
            <a:spLocks noChangeArrowheads="1"/>
          </p:cNvSpPr>
          <p:nvPr/>
        </p:nvSpPr>
        <p:spPr bwMode="auto">
          <a:xfrm>
            <a:off x="7519989" y="544195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8203" name="Rectangle 1035"/>
          <p:cNvSpPr>
            <a:spLocks noChangeAspect="1" noChangeArrowheads="1"/>
          </p:cNvSpPr>
          <p:nvPr/>
        </p:nvSpPr>
        <p:spPr bwMode="auto">
          <a:xfrm>
            <a:off x="7272339" y="601821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04" name="Rectangle 1036"/>
          <p:cNvSpPr>
            <a:spLocks noChangeAspect="1" noChangeArrowheads="1"/>
          </p:cNvSpPr>
          <p:nvPr/>
        </p:nvSpPr>
        <p:spPr bwMode="auto">
          <a:xfrm>
            <a:off x="7858126" y="601821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05" name="Rectangle 1037"/>
          <p:cNvSpPr>
            <a:spLocks noChangeAspect="1" noChangeArrowheads="1"/>
          </p:cNvSpPr>
          <p:nvPr/>
        </p:nvSpPr>
        <p:spPr bwMode="auto">
          <a:xfrm>
            <a:off x="9828214" y="5486401"/>
            <a:ext cx="230187"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06" name="AutoShape 1038"/>
          <p:cNvCxnSpPr>
            <a:cxnSpLocks noChangeShapeType="1"/>
            <a:stCxn id="8199" idx="3"/>
            <a:endCxn id="8201" idx="7"/>
          </p:cNvCxnSpPr>
          <p:nvPr/>
        </p:nvCxnSpPr>
        <p:spPr bwMode="auto">
          <a:xfrm flipH="1">
            <a:off x="7205664" y="4737100"/>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8207" name="AutoShape 1039"/>
          <p:cNvCxnSpPr>
            <a:cxnSpLocks noChangeShapeType="1"/>
            <a:stCxn id="8200" idx="1"/>
            <a:endCxn id="8199" idx="5"/>
          </p:cNvCxnSpPr>
          <p:nvPr/>
        </p:nvCxnSpPr>
        <p:spPr bwMode="auto">
          <a:xfrm flipH="1" flipV="1">
            <a:off x="8158164" y="4737100"/>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040"/>
          <p:cNvCxnSpPr>
            <a:cxnSpLocks noChangeShapeType="1"/>
            <a:stCxn id="8205" idx="0"/>
            <a:endCxn id="8200" idx="5"/>
          </p:cNvCxnSpPr>
          <p:nvPr/>
        </p:nvCxnSpPr>
        <p:spPr bwMode="auto">
          <a:xfrm flipH="1" flipV="1">
            <a:off x="9569450" y="522922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041"/>
          <p:cNvCxnSpPr>
            <a:cxnSpLocks noChangeShapeType="1"/>
            <a:stCxn id="8219" idx="7"/>
            <a:endCxn id="8200" idx="3"/>
          </p:cNvCxnSpPr>
          <p:nvPr/>
        </p:nvCxnSpPr>
        <p:spPr bwMode="auto">
          <a:xfrm flipV="1">
            <a:off x="9112250" y="5229225"/>
            <a:ext cx="230188"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042"/>
          <p:cNvCxnSpPr>
            <a:cxnSpLocks noChangeShapeType="1"/>
            <a:stCxn id="8204" idx="0"/>
            <a:endCxn id="8202" idx="5"/>
          </p:cNvCxnSpPr>
          <p:nvPr/>
        </p:nvCxnSpPr>
        <p:spPr bwMode="auto">
          <a:xfrm flipH="1" flipV="1">
            <a:off x="7793039" y="574357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1043"/>
          <p:cNvCxnSpPr>
            <a:cxnSpLocks noChangeShapeType="1"/>
            <a:stCxn id="8203" idx="0"/>
            <a:endCxn id="8202" idx="3"/>
          </p:cNvCxnSpPr>
          <p:nvPr/>
        </p:nvCxnSpPr>
        <p:spPr bwMode="auto">
          <a:xfrm flipV="1">
            <a:off x="7388225" y="5743576"/>
            <a:ext cx="179388"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2" name="AutoShape 1044"/>
          <p:cNvCxnSpPr>
            <a:cxnSpLocks noChangeShapeType="1"/>
            <a:stCxn id="8214" idx="7"/>
            <a:endCxn id="8201" idx="3"/>
          </p:cNvCxnSpPr>
          <p:nvPr/>
        </p:nvCxnSpPr>
        <p:spPr bwMode="auto">
          <a:xfrm flipV="1">
            <a:off x="6618288" y="5248276"/>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1045"/>
          <p:cNvCxnSpPr>
            <a:cxnSpLocks noChangeShapeType="1"/>
            <a:stCxn id="8202" idx="1"/>
            <a:endCxn id="8201" idx="5"/>
          </p:cNvCxnSpPr>
          <p:nvPr/>
        </p:nvCxnSpPr>
        <p:spPr bwMode="auto">
          <a:xfrm flipH="1" flipV="1">
            <a:off x="7205663" y="5248276"/>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8214" name="Oval 1046"/>
          <p:cNvSpPr>
            <a:spLocks noChangeArrowheads="1"/>
          </p:cNvSpPr>
          <p:nvPr/>
        </p:nvSpPr>
        <p:spPr bwMode="auto">
          <a:xfrm>
            <a:off x="6345239" y="544195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8215" name="Rectangle 1047"/>
          <p:cNvSpPr>
            <a:spLocks noChangeAspect="1" noChangeArrowheads="1"/>
          </p:cNvSpPr>
          <p:nvPr/>
        </p:nvSpPr>
        <p:spPr bwMode="auto">
          <a:xfrm>
            <a:off x="6096000" y="60182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16" name="Rectangle 1048"/>
          <p:cNvSpPr>
            <a:spLocks noChangeAspect="1" noChangeArrowheads="1"/>
          </p:cNvSpPr>
          <p:nvPr/>
        </p:nvSpPr>
        <p:spPr bwMode="auto">
          <a:xfrm>
            <a:off x="6683375" y="60182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17" name="AutoShape 1049"/>
          <p:cNvCxnSpPr>
            <a:cxnSpLocks noChangeShapeType="1"/>
            <a:stCxn id="8216" idx="0"/>
            <a:endCxn id="8214" idx="5"/>
          </p:cNvCxnSpPr>
          <p:nvPr/>
        </p:nvCxnSpPr>
        <p:spPr bwMode="auto">
          <a:xfrm flipH="1" flipV="1">
            <a:off x="6618289" y="572452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8" name="AutoShape 1050"/>
          <p:cNvCxnSpPr>
            <a:cxnSpLocks noChangeShapeType="1"/>
            <a:stCxn id="8215" idx="0"/>
            <a:endCxn id="8214" idx="3"/>
          </p:cNvCxnSpPr>
          <p:nvPr/>
        </p:nvCxnSpPr>
        <p:spPr bwMode="auto">
          <a:xfrm flipV="1">
            <a:off x="6211889" y="5724526"/>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9" name="Oval 1051"/>
          <p:cNvSpPr>
            <a:spLocks noChangeArrowheads="1"/>
          </p:cNvSpPr>
          <p:nvPr/>
        </p:nvSpPr>
        <p:spPr bwMode="auto">
          <a:xfrm>
            <a:off x="8839201" y="54260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8220" name="Rectangle 1052"/>
          <p:cNvSpPr>
            <a:spLocks noChangeAspect="1" noChangeArrowheads="1"/>
          </p:cNvSpPr>
          <p:nvPr/>
        </p:nvSpPr>
        <p:spPr bwMode="auto">
          <a:xfrm>
            <a:off x="8555039" y="601821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21" name="Rectangle 1053"/>
          <p:cNvSpPr>
            <a:spLocks noChangeAspect="1" noChangeArrowheads="1"/>
          </p:cNvSpPr>
          <p:nvPr/>
        </p:nvSpPr>
        <p:spPr bwMode="auto">
          <a:xfrm>
            <a:off x="9140826" y="601821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22" name="AutoShape 1054"/>
          <p:cNvCxnSpPr>
            <a:cxnSpLocks noChangeShapeType="1"/>
            <a:stCxn id="8221" idx="0"/>
            <a:endCxn id="8219" idx="5"/>
          </p:cNvCxnSpPr>
          <p:nvPr/>
        </p:nvCxnSpPr>
        <p:spPr bwMode="auto">
          <a:xfrm flipH="1" flipV="1">
            <a:off x="9112251" y="5708650"/>
            <a:ext cx="144463"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23" name="AutoShape 1055"/>
          <p:cNvCxnSpPr>
            <a:cxnSpLocks noChangeShapeType="1"/>
            <a:stCxn id="8220" idx="0"/>
            <a:endCxn id="8219" idx="3"/>
          </p:cNvCxnSpPr>
          <p:nvPr/>
        </p:nvCxnSpPr>
        <p:spPr bwMode="auto">
          <a:xfrm flipV="1">
            <a:off x="8670925" y="5708650"/>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24" name="Text Box 1056"/>
          <p:cNvSpPr txBox="1">
            <a:spLocks noChangeArrowheads="1"/>
          </p:cNvSpPr>
          <p:nvPr/>
        </p:nvSpPr>
        <p:spPr bwMode="auto">
          <a:xfrm>
            <a:off x="7334250" y="44672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8225" name="Text Box 1057"/>
          <p:cNvSpPr txBox="1">
            <a:spLocks noChangeArrowheads="1"/>
          </p:cNvSpPr>
          <p:nvPr/>
        </p:nvSpPr>
        <p:spPr bwMode="auto">
          <a:xfrm>
            <a:off x="7334250" y="50006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8226" name="Text Box 1058"/>
          <p:cNvSpPr txBox="1">
            <a:spLocks noChangeArrowheads="1"/>
          </p:cNvSpPr>
          <p:nvPr/>
        </p:nvSpPr>
        <p:spPr bwMode="auto">
          <a:xfrm>
            <a:off x="7848600" y="53943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a:t>
            </a:r>
          </a:p>
        </p:txBody>
      </p:sp>
    </p:spTree>
    <p:extLst>
      <p:ext uri="{BB962C8B-B14F-4D97-AF65-F5344CB8AC3E}">
        <p14:creationId xmlns:p14="http://schemas.microsoft.com/office/powerpoint/2010/main" val="178941707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dirty="0" smtClean="0"/>
              <a:t>Insertion – 1 </a:t>
            </a:r>
            <a:endParaRPr lang="en-US" altLang="lv-LV" sz="4000" dirty="0"/>
          </a:p>
        </p:txBody>
      </p:sp>
      <p:sp>
        <p:nvSpPr>
          <p:cNvPr id="922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dirty="0" smtClean="0"/>
              <a:t>Insertion should preserve the Binary Search Tree (BST) ordering property.</a:t>
            </a:r>
            <a:br>
              <a:rPr lang="en-US" altLang="lv-LV" sz="2000" dirty="0" smtClean="0"/>
            </a:br>
            <a:r>
              <a:rPr lang="en-US" altLang="lv-LV" sz="2000" dirty="0" smtClean="0"/>
              <a:t>Also should be fast. </a:t>
            </a:r>
          </a:p>
          <a:p>
            <a:pPr eaLnBrk="1" hangingPunct="1"/>
            <a:r>
              <a:rPr lang="en-US" altLang="lv-LV" sz="2000" dirty="0" smtClean="0"/>
              <a:t>To </a:t>
            </a:r>
            <a:r>
              <a:rPr lang="en-US" altLang="lv-LV" sz="2000" dirty="0"/>
              <a:t>perform operation </a:t>
            </a:r>
            <a:r>
              <a:rPr lang="en-US" altLang="lv-LV" sz="2000" dirty="0">
                <a:solidFill>
                  <a:schemeClr val="tx2"/>
                </a:solidFill>
              </a:rPr>
              <a:t>put</a:t>
            </a:r>
            <a:r>
              <a:rPr lang="en-US" altLang="lv-LV" sz="2000" dirty="0"/>
              <a:t>(k, o), we search for key k (using </a:t>
            </a:r>
            <a:r>
              <a:rPr lang="en-US" altLang="lv-LV" sz="2000" dirty="0" err="1"/>
              <a:t>TreeSearch</a:t>
            </a:r>
            <a:r>
              <a:rPr lang="en-US" altLang="lv-LV" sz="2000" dirty="0"/>
              <a:t>)</a:t>
            </a:r>
          </a:p>
          <a:p>
            <a:pPr eaLnBrk="1" hangingPunct="1"/>
            <a:r>
              <a:rPr lang="en-US" altLang="lv-LV" sz="2000" dirty="0"/>
              <a:t>Assume k is not already in the tree, and let w be the leaf reached by the search</a:t>
            </a:r>
          </a:p>
          <a:p>
            <a:pPr eaLnBrk="1" hangingPunct="1"/>
            <a:r>
              <a:rPr lang="en-US" altLang="lv-LV" sz="2000" dirty="0"/>
              <a:t>We insert k at node w and expand w into an internal node</a:t>
            </a:r>
          </a:p>
          <a:p>
            <a:pPr eaLnBrk="1" hangingPunct="1"/>
            <a:r>
              <a:rPr lang="en-US" altLang="lv-LV" sz="2000" dirty="0"/>
              <a:t>Example: insert 5</a:t>
            </a:r>
          </a:p>
        </p:txBody>
      </p:sp>
      <p:sp>
        <p:nvSpPr>
          <p:cNvPr id="9222" name="Oval 4"/>
          <p:cNvSpPr>
            <a:spLocks noChangeArrowheads="1"/>
          </p:cNvSpPr>
          <p:nvPr/>
        </p:nvSpPr>
        <p:spPr bwMode="auto">
          <a:xfrm>
            <a:off x="8289926" y="3886200"/>
            <a:ext cx="320675" cy="319088"/>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9223" name="Oval 5"/>
          <p:cNvSpPr>
            <a:spLocks noChangeArrowheads="1"/>
          </p:cNvSpPr>
          <p:nvPr/>
        </p:nvSpPr>
        <p:spPr bwMode="auto">
          <a:xfrm>
            <a:off x="9488489" y="4397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9224" name="Oval 6"/>
          <p:cNvSpPr>
            <a:spLocks noChangeArrowheads="1"/>
          </p:cNvSpPr>
          <p:nvPr/>
        </p:nvSpPr>
        <p:spPr bwMode="auto">
          <a:xfrm>
            <a:off x="6932614" y="4397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9225" name="Oval 7"/>
          <p:cNvSpPr>
            <a:spLocks noChangeArrowheads="1"/>
          </p:cNvSpPr>
          <p:nvPr/>
        </p:nvSpPr>
        <p:spPr bwMode="auto">
          <a:xfrm>
            <a:off x="7519989" y="4892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4</a:t>
            </a:r>
          </a:p>
        </p:txBody>
      </p:sp>
      <p:sp>
        <p:nvSpPr>
          <p:cNvPr id="9226" name="Rectangle 8"/>
          <p:cNvSpPr>
            <a:spLocks noChangeAspect="1" noChangeArrowheads="1"/>
          </p:cNvSpPr>
          <p:nvPr/>
        </p:nvSpPr>
        <p:spPr bwMode="auto">
          <a:xfrm>
            <a:off x="7272339" y="54689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27" name="Rectangle 10"/>
          <p:cNvSpPr>
            <a:spLocks noChangeAspect="1" noChangeArrowheads="1"/>
          </p:cNvSpPr>
          <p:nvPr/>
        </p:nvSpPr>
        <p:spPr bwMode="auto">
          <a:xfrm>
            <a:off x="10020300" y="49371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28" name="AutoShape 11"/>
          <p:cNvCxnSpPr>
            <a:cxnSpLocks noChangeShapeType="1"/>
            <a:stCxn id="9222" idx="3"/>
            <a:endCxn id="9224" idx="7"/>
          </p:cNvCxnSpPr>
          <p:nvPr/>
        </p:nvCxnSpPr>
        <p:spPr bwMode="auto">
          <a:xfrm flipH="1">
            <a:off x="7205664" y="4168775"/>
            <a:ext cx="1131887"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29" name="AutoShape 12"/>
          <p:cNvCxnSpPr>
            <a:cxnSpLocks noChangeShapeType="1"/>
            <a:stCxn id="9223" idx="1"/>
            <a:endCxn id="9222" idx="5"/>
          </p:cNvCxnSpPr>
          <p:nvPr/>
        </p:nvCxnSpPr>
        <p:spPr bwMode="auto">
          <a:xfrm flipH="1" flipV="1">
            <a:off x="8562975" y="4168775"/>
            <a:ext cx="971550"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0" name="AutoShape 13"/>
          <p:cNvCxnSpPr>
            <a:cxnSpLocks noChangeShapeType="1"/>
            <a:stCxn id="9227" idx="0"/>
            <a:endCxn id="9223" idx="5"/>
          </p:cNvCxnSpPr>
          <p:nvPr/>
        </p:nvCxnSpPr>
        <p:spPr bwMode="auto">
          <a:xfrm flipH="1" flipV="1">
            <a:off x="9761538" y="4679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1" name="AutoShape 14"/>
          <p:cNvCxnSpPr>
            <a:cxnSpLocks noChangeShapeType="1"/>
            <a:stCxn id="9241" idx="7"/>
            <a:endCxn id="9223" idx="3"/>
          </p:cNvCxnSpPr>
          <p:nvPr/>
        </p:nvCxnSpPr>
        <p:spPr bwMode="auto">
          <a:xfrm flipV="1">
            <a:off x="9267825" y="4679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2" name="AutoShape 15"/>
          <p:cNvCxnSpPr>
            <a:cxnSpLocks noChangeShapeType="1"/>
            <a:stCxn id="9271" idx="1"/>
            <a:endCxn id="9225" idx="5"/>
          </p:cNvCxnSpPr>
          <p:nvPr/>
        </p:nvCxnSpPr>
        <p:spPr bwMode="auto">
          <a:xfrm flipH="1" flipV="1">
            <a:off x="7793039" y="5175250"/>
            <a:ext cx="198437" cy="254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3" name="AutoShape 16"/>
          <p:cNvCxnSpPr>
            <a:cxnSpLocks noChangeShapeType="1"/>
            <a:stCxn id="9226" idx="0"/>
            <a:endCxn id="9225" idx="3"/>
          </p:cNvCxnSpPr>
          <p:nvPr/>
        </p:nvCxnSpPr>
        <p:spPr bwMode="auto">
          <a:xfrm flipV="1">
            <a:off x="7388225" y="51752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7"/>
          <p:cNvCxnSpPr>
            <a:cxnSpLocks noChangeShapeType="1"/>
            <a:stCxn id="9236" idx="7"/>
            <a:endCxn id="9224" idx="3"/>
          </p:cNvCxnSpPr>
          <p:nvPr/>
        </p:nvCxnSpPr>
        <p:spPr bwMode="auto">
          <a:xfrm flipV="1">
            <a:off x="6618288" y="4679951"/>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18"/>
          <p:cNvCxnSpPr>
            <a:cxnSpLocks noChangeShapeType="1"/>
            <a:stCxn id="9225" idx="1"/>
            <a:endCxn id="9224" idx="5"/>
          </p:cNvCxnSpPr>
          <p:nvPr/>
        </p:nvCxnSpPr>
        <p:spPr bwMode="auto">
          <a:xfrm flipH="1" flipV="1">
            <a:off x="7205663" y="4679951"/>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6" name="Oval 19"/>
          <p:cNvSpPr>
            <a:spLocks noChangeArrowheads="1"/>
          </p:cNvSpPr>
          <p:nvPr/>
        </p:nvSpPr>
        <p:spPr bwMode="auto">
          <a:xfrm>
            <a:off x="6345239" y="48926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9237" name="Rectangle 20"/>
          <p:cNvSpPr>
            <a:spLocks noChangeAspect="1" noChangeArrowheads="1"/>
          </p:cNvSpPr>
          <p:nvPr/>
        </p:nvSpPr>
        <p:spPr bwMode="auto">
          <a:xfrm>
            <a:off x="6096000"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38" name="Rectangle 21"/>
          <p:cNvSpPr>
            <a:spLocks noChangeAspect="1" noChangeArrowheads="1"/>
          </p:cNvSpPr>
          <p:nvPr/>
        </p:nvSpPr>
        <p:spPr bwMode="auto">
          <a:xfrm>
            <a:off x="6683375"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39" name="AutoShape 22"/>
          <p:cNvCxnSpPr>
            <a:cxnSpLocks noChangeShapeType="1"/>
            <a:stCxn id="9238" idx="0"/>
            <a:endCxn id="9236" idx="5"/>
          </p:cNvCxnSpPr>
          <p:nvPr/>
        </p:nvCxnSpPr>
        <p:spPr bwMode="auto">
          <a:xfrm flipH="1" flipV="1">
            <a:off x="6618289" y="5175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0" name="AutoShape 23"/>
          <p:cNvCxnSpPr>
            <a:cxnSpLocks noChangeShapeType="1"/>
            <a:stCxn id="9237" idx="0"/>
            <a:endCxn id="9236" idx="3"/>
          </p:cNvCxnSpPr>
          <p:nvPr/>
        </p:nvCxnSpPr>
        <p:spPr bwMode="auto">
          <a:xfrm flipV="1">
            <a:off x="6211889" y="5175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1" name="Oval 24"/>
          <p:cNvSpPr>
            <a:spLocks noChangeArrowheads="1"/>
          </p:cNvSpPr>
          <p:nvPr/>
        </p:nvSpPr>
        <p:spPr bwMode="auto">
          <a:xfrm>
            <a:off x="8994776" y="4892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9242" name="Rectangle 25"/>
          <p:cNvSpPr>
            <a:spLocks noChangeAspect="1" noChangeArrowheads="1"/>
          </p:cNvSpPr>
          <p:nvPr/>
        </p:nvSpPr>
        <p:spPr bwMode="auto">
          <a:xfrm>
            <a:off x="8747125"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43" name="Rectangle 26"/>
          <p:cNvSpPr>
            <a:spLocks noChangeAspect="1" noChangeArrowheads="1"/>
          </p:cNvSpPr>
          <p:nvPr/>
        </p:nvSpPr>
        <p:spPr bwMode="auto">
          <a:xfrm>
            <a:off x="9332914" y="54689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44" name="AutoShape 27"/>
          <p:cNvCxnSpPr>
            <a:cxnSpLocks noChangeShapeType="1"/>
            <a:stCxn id="9243" idx="0"/>
            <a:endCxn id="9241" idx="5"/>
          </p:cNvCxnSpPr>
          <p:nvPr/>
        </p:nvCxnSpPr>
        <p:spPr bwMode="auto">
          <a:xfrm flipH="1" flipV="1">
            <a:off x="9267826" y="5175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5" name="AutoShape 28"/>
          <p:cNvCxnSpPr>
            <a:cxnSpLocks noChangeShapeType="1"/>
            <a:stCxn id="9242" idx="0"/>
            <a:endCxn id="9241" idx="3"/>
          </p:cNvCxnSpPr>
          <p:nvPr/>
        </p:nvCxnSpPr>
        <p:spPr bwMode="auto">
          <a:xfrm flipV="1">
            <a:off x="8863014" y="5175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6" name="Oval 34"/>
          <p:cNvSpPr>
            <a:spLocks noChangeArrowheads="1"/>
          </p:cNvSpPr>
          <p:nvPr/>
        </p:nvSpPr>
        <p:spPr bwMode="auto">
          <a:xfrm>
            <a:off x="8077201" y="1524000"/>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9247" name="Oval 35"/>
          <p:cNvSpPr>
            <a:spLocks noChangeArrowheads="1"/>
          </p:cNvSpPr>
          <p:nvPr/>
        </p:nvSpPr>
        <p:spPr bwMode="auto">
          <a:xfrm>
            <a:off x="9488489" y="20351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9248" name="Oval 36"/>
          <p:cNvSpPr>
            <a:spLocks noChangeArrowheads="1"/>
          </p:cNvSpPr>
          <p:nvPr/>
        </p:nvSpPr>
        <p:spPr bwMode="auto">
          <a:xfrm>
            <a:off x="7124700" y="203517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9249" name="Oval 37"/>
          <p:cNvSpPr>
            <a:spLocks noChangeArrowheads="1"/>
          </p:cNvSpPr>
          <p:nvPr/>
        </p:nvSpPr>
        <p:spPr bwMode="auto">
          <a:xfrm>
            <a:off x="7712076" y="2530476"/>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9250" name="Rectangle 38"/>
          <p:cNvSpPr>
            <a:spLocks noChangeAspect="1" noChangeArrowheads="1"/>
          </p:cNvSpPr>
          <p:nvPr/>
        </p:nvSpPr>
        <p:spPr bwMode="auto">
          <a:xfrm>
            <a:off x="7464425" y="31067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51" name="Rectangle 39"/>
          <p:cNvSpPr>
            <a:spLocks noChangeAspect="1" noChangeArrowheads="1"/>
          </p:cNvSpPr>
          <p:nvPr/>
        </p:nvSpPr>
        <p:spPr bwMode="auto">
          <a:xfrm>
            <a:off x="8050214" y="3106739"/>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9252" name="Rectangle 40"/>
          <p:cNvSpPr>
            <a:spLocks noChangeAspect="1" noChangeArrowheads="1"/>
          </p:cNvSpPr>
          <p:nvPr/>
        </p:nvSpPr>
        <p:spPr bwMode="auto">
          <a:xfrm>
            <a:off x="10020300" y="25749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53" name="AutoShape 41"/>
          <p:cNvCxnSpPr>
            <a:cxnSpLocks noChangeShapeType="1"/>
            <a:stCxn id="9246" idx="3"/>
            <a:endCxn id="9248" idx="7"/>
          </p:cNvCxnSpPr>
          <p:nvPr/>
        </p:nvCxnSpPr>
        <p:spPr bwMode="auto">
          <a:xfrm flipH="1">
            <a:off x="7397751" y="1825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54" name="AutoShape 42"/>
          <p:cNvCxnSpPr>
            <a:cxnSpLocks noChangeShapeType="1"/>
            <a:stCxn id="9247" idx="1"/>
            <a:endCxn id="9246" idx="5"/>
          </p:cNvCxnSpPr>
          <p:nvPr/>
        </p:nvCxnSpPr>
        <p:spPr bwMode="auto">
          <a:xfrm flipH="1" flipV="1">
            <a:off x="8350251" y="1825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5" name="AutoShape 43"/>
          <p:cNvCxnSpPr>
            <a:cxnSpLocks noChangeShapeType="1"/>
            <a:stCxn id="9252" idx="0"/>
            <a:endCxn id="9247" idx="5"/>
          </p:cNvCxnSpPr>
          <p:nvPr/>
        </p:nvCxnSpPr>
        <p:spPr bwMode="auto">
          <a:xfrm flipH="1" flipV="1">
            <a:off x="9761538" y="2317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6" name="AutoShape 44"/>
          <p:cNvCxnSpPr>
            <a:cxnSpLocks noChangeShapeType="1"/>
            <a:stCxn id="9266" idx="7"/>
            <a:endCxn id="9247" idx="3"/>
          </p:cNvCxnSpPr>
          <p:nvPr/>
        </p:nvCxnSpPr>
        <p:spPr bwMode="auto">
          <a:xfrm flipV="1">
            <a:off x="9267825" y="23177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7" name="AutoShape 45"/>
          <p:cNvCxnSpPr>
            <a:cxnSpLocks noChangeShapeType="1"/>
            <a:stCxn id="9251" idx="0"/>
            <a:endCxn id="9249" idx="5"/>
          </p:cNvCxnSpPr>
          <p:nvPr/>
        </p:nvCxnSpPr>
        <p:spPr bwMode="auto">
          <a:xfrm flipH="1" flipV="1">
            <a:off x="7985126" y="2832101"/>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58" name="AutoShape 46"/>
          <p:cNvCxnSpPr>
            <a:cxnSpLocks noChangeShapeType="1"/>
            <a:stCxn id="9250" idx="0"/>
            <a:endCxn id="9249" idx="3"/>
          </p:cNvCxnSpPr>
          <p:nvPr/>
        </p:nvCxnSpPr>
        <p:spPr bwMode="auto">
          <a:xfrm flipV="1">
            <a:off x="7580314" y="2832101"/>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9" name="AutoShape 47"/>
          <p:cNvCxnSpPr>
            <a:cxnSpLocks noChangeShapeType="1"/>
            <a:stCxn id="9261" idx="7"/>
            <a:endCxn id="9248" idx="3"/>
          </p:cNvCxnSpPr>
          <p:nvPr/>
        </p:nvCxnSpPr>
        <p:spPr bwMode="auto">
          <a:xfrm flipV="1">
            <a:off x="6810376" y="2336801"/>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0" name="AutoShape 48"/>
          <p:cNvCxnSpPr>
            <a:cxnSpLocks noChangeShapeType="1"/>
            <a:stCxn id="9249" idx="1"/>
            <a:endCxn id="9248" idx="5"/>
          </p:cNvCxnSpPr>
          <p:nvPr/>
        </p:nvCxnSpPr>
        <p:spPr bwMode="auto">
          <a:xfrm flipH="1" flipV="1">
            <a:off x="7397750" y="23368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61" name="Oval 49"/>
          <p:cNvSpPr>
            <a:spLocks noChangeArrowheads="1"/>
          </p:cNvSpPr>
          <p:nvPr/>
        </p:nvSpPr>
        <p:spPr bwMode="auto">
          <a:xfrm>
            <a:off x="6537325" y="2530476"/>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9262" name="Rectangle 50"/>
          <p:cNvSpPr>
            <a:spLocks noChangeAspect="1" noChangeArrowheads="1"/>
          </p:cNvSpPr>
          <p:nvPr/>
        </p:nvSpPr>
        <p:spPr bwMode="auto">
          <a:xfrm>
            <a:off x="6288089" y="31067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63" name="Rectangle 51"/>
          <p:cNvSpPr>
            <a:spLocks noChangeAspect="1" noChangeArrowheads="1"/>
          </p:cNvSpPr>
          <p:nvPr/>
        </p:nvSpPr>
        <p:spPr bwMode="auto">
          <a:xfrm>
            <a:off x="6875464" y="31067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64" name="AutoShape 52"/>
          <p:cNvCxnSpPr>
            <a:cxnSpLocks noChangeShapeType="1"/>
            <a:stCxn id="9263" idx="0"/>
            <a:endCxn id="9261" idx="5"/>
          </p:cNvCxnSpPr>
          <p:nvPr/>
        </p:nvCxnSpPr>
        <p:spPr bwMode="auto">
          <a:xfrm flipH="1" flipV="1">
            <a:off x="6810376" y="2813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5" name="AutoShape 53"/>
          <p:cNvCxnSpPr>
            <a:cxnSpLocks noChangeShapeType="1"/>
            <a:stCxn id="9262" idx="0"/>
            <a:endCxn id="9261" idx="3"/>
          </p:cNvCxnSpPr>
          <p:nvPr/>
        </p:nvCxnSpPr>
        <p:spPr bwMode="auto">
          <a:xfrm flipV="1">
            <a:off x="6403975" y="28130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66" name="Oval 54"/>
          <p:cNvSpPr>
            <a:spLocks noChangeArrowheads="1"/>
          </p:cNvSpPr>
          <p:nvPr/>
        </p:nvSpPr>
        <p:spPr bwMode="auto">
          <a:xfrm>
            <a:off x="8994776" y="25304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9267" name="Rectangle 55"/>
          <p:cNvSpPr>
            <a:spLocks noChangeAspect="1" noChangeArrowheads="1"/>
          </p:cNvSpPr>
          <p:nvPr/>
        </p:nvSpPr>
        <p:spPr bwMode="auto">
          <a:xfrm>
            <a:off x="8747125" y="31067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68" name="Rectangle 56"/>
          <p:cNvSpPr>
            <a:spLocks noChangeAspect="1" noChangeArrowheads="1"/>
          </p:cNvSpPr>
          <p:nvPr/>
        </p:nvSpPr>
        <p:spPr bwMode="auto">
          <a:xfrm>
            <a:off x="9332914" y="31067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69" name="AutoShape 57"/>
          <p:cNvCxnSpPr>
            <a:cxnSpLocks noChangeShapeType="1"/>
            <a:stCxn id="9268" idx="0"/>
            <a:endCxn id="9266" idx="5"/>
          </p:cNvCxnSpPr>
          <p:nvPr/>
        </p:nvCxnSpPr>
        <p:spPr bwMode="auto">
          <a:xfrm flipH="1" flipV="1">
            <a:off x="9267826" y="2813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0" name="AutoShape 58"/>
          <p:cNvCxnSpPr>
            <a:cxnSpLocks noChangeShapeType="1"/>
            <a:stCxn id="9267" idx="0"/>
            <a:endCxn id="9266" idx="3"/>
          </p:cNvCxnSpPr>
          <p:nvPr/>
        </p:nvCxnSpPr>
        <p:spPr bwMode="auto">
          <a:xfrm flipV="1">
            <a:off x="8863014" y="28130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1" name="Oval 59"/>
          <p:cNvSpPr>
            <a:spLocks noChangeArrowheads="1"/>
          </p:cNvSpPr>
          <p:nvPr/>
        </p:nvSpPr>
        <p:spPr bwMode="auto">
          <a:xfrm>
            <a:off x="7943851" y="54102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5</a:t>
            </a:r>
          </a:p>
        </p:txBody>
      </p:sp>
      <p:sp>
        <p:nvSpPr>
          <p:cNvPr id="9272" name="Rectangle 60"/>
          <p:cNvSpPr>
            <a:spLocks noChangeAspect="1" noChangeArrowheads="1"/>
          </p:cNvSpPr>
          <p:nvPr/>
        </p:nvSpPr>
        <p:spPr bwMode="auto">
          <a:xfrm>
            <a:off x="7696200" y="5986464"/>
            <a:ext cx="230188"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9273" name="Rectangle 61"/>
          <p:cNvSpPr>
            <a:spLocks noChangeAspect="1" noChangeArrowheads="1"/>
          </p:cNvSpPr>
          <p:nvPr/>
        </p:nvSpPr>
        <p:spPr bwMode="auto">
          <a:xfrm>
            <a:off x="8281989" y="5986464"/>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cxnSp>
        <p:nvCxnSpPr>
          <p:cNvPr id="9274" name="AutoShape 62"/>
          <p:cNvCxnSpPr>
            <a:cxnSpLocks noChangeShapeType="1"/>
            <a:stCxn id="9273" idx="0"/>
            <a:endCxn id="9271" idx="5"/>
          </p:cNvCxnSpPr>
          <p:nvPr/>
        </p:nvCxnSpPr>
        <p:spPr bwMode="auto">
          <a:xfrm flipH="1" flipV="1">
            <a:off x="8216901" y="5711826"/>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75" name="AutoShape 63"/>
          <p:cNvCxnSpPr>
            <a:cxnSpLocks noChangeShapeType="1"/>
            <a:stCxn id="9272" idx="0"/>
            <a:endCxn id="9271" idx="3"/>
          </p:cNvCxnSpPr>
          <p:nvPr/>
        </p:nvCxnSpPr>
        <p:spPr bwMode="auto">
          <a:xfrm flipV="1">
            <a:off x="7812089" y="5711826"/>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76" name="Text Box 64"/>
          <p:cNvSpPr txBox="1">
            <a:spLocks noChangeArrowheads="1"/>
          </p:cNvSpPr>
          <p:nvPr/>
        </p:nvSpPr>
        <p:spPr bwMode="auto">
          <a:xfrm>
            <a:off x="7553325" y="158115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9277" name="Text Box 65"/>
          <p:cNvSpPr txBox="1">
            <a:spLocks noChangeArrowheads="1"/>
          </p:cNvSpPr>
          <p:nvPr/>
        </p:nvSpPr>
        <p:spPr bwMode="auto">
          <a:xfrm>
            <a:off x="7553325" y="211455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9278" name="Text Box 66"/>
          <p:cNvSpPr txBox="1">
            <a:spLocks noChangeArrowheads="1"/>
          </p:cNvSpPr>
          <p:nvPr/>
        </p:nvSpPr>
        <p:spPr bwMode="auto">
          <a:xfrm>
            <a:off x="8058150" y="266700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9279" name="Text Box 69"/>
          <p:cNvSpPr txBox="1">
            <a:spLocks noChangeArrowheads="1"/>
          </p:cNvSpPr>
          <p:nvPr/>
        </p:nvSpPr>
        <p:spPr bwMode="auto">
          <a:xfrm>
            <a:off x="7985126" y="32766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9280" name="Text Box 70"/>
          <p:cNvSpPr txBox="1">
            <a:spLocks noChangeArrowheads="1"/>
          </p:cNvSpPr>
          <p:nvPr/>
        </p:nvSpPr>
        <p:spPr bwMode="auto">
          <a:xfrm>
            <a:off x="8153401" y="51054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Tree>
    <p:extLst>
      <p:ext uri="{BB962C8B-B14F-4D97-AF65-F5344CB8AC3E}">
        <p14:creationId xmlns:p14="http://schemas.microsoft.com/office/powerpoint/2010/main" val="25105274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 2 </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905000"/>
            <a:ext cx="5248275" cy="306705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1" y="2819400"/>
            <a:ext cx="5238750" cy="29432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892306"/>
      </p:ext>
    </p:extLst>
  </p:cSld>
  <p:clrMapOvr>
    <a:masterClrMapping/>
  </p:clrMapOvr>
  <p:transition spd="slow">
    <p:wipe/>
  </p:transition>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2376</TotalTime>
  <Words>5072</Words>
  <Application>Microsoft Office PowerPoint</Application>
  <PresentationFormat>Widescreen</PresentationFormat>
  <Paragraphs>903</Paragraphs>
  <Slides>65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ＭＳ Ｐゴシック</vt:lpstr>
      <vt:lpstr>Arial</vt:lpstr>
      <vt:lpstr>Cambria Math</vt:lpstr>
      <vt:lpstr>Courier New</vt:lpstr>
      <vt:lpstr>Symbol</vt:lpstr>
      <vt:lpstr>Tahoma</vt:lpstr>
      <vt:lpstr>Times</vt:lpstr>
      <vt:lpstr>Times New Roman</vt:lpstr>
      <vt:lpstr>Wingdings</vt:lpstr>
      <vt:lpstr>Notebook</vt:lpstr>
      <vt:lpstr>Search Trees and Balancing</vt:lpstr>
      <vt:lpstr>PowerPoint Presentation</vt:lpstr>
      <vt:lpstr>Ordered Maps</vt:lpstr>
      <vt:lpstr>Binary Search</vt:lpstr>
      <vt:lpstr>Search Tables</vt:lpstr>
      <vt:lpstr>Binary Search Trees</vt:lpstr>
      <vt:lpstr>Search</vt:lpstr>
      <vt:lpstr>Insertion – 1 </vt:lpstr>
      <vt:lpstr>Insertion – 2 </vt:lpstr>
      <vt:lpstr>Deletion – 1 </vt:lpstr>
      <vt:lpstr>Deletion – 2 </vt:lpstr>
      <vt:lpstr>Deletion – 3 </vt:lpstr>
      <vt:lpstr>Deletion by Merging (More Asymmetric)</vt:lpstr>
      <vt:lpstr>Performance</vt:lpstr>
      <vt:lpstr>Balancing a Tree</vt:lpstr>
      <vt:lpstr>Balancing a Tree (continued)</vt:lpstr>
      <vt:lpstr>Convert Array To a Balanced Tree</vt:lpstr>
      <vt:lpstr>Day-Stout-Warren (DSW) Algorithm</vt:lpstr>
      <vt:lpstr>Transform BST into a Backbone</vt:lpstr>
      <vt:lpstr>Transform Backbone into a Balanced BST</vt:lpstr>
      <vt:lpstr>Balancing a Tree (continued)</vt:lpstr>
      <vt:lpstr>Exercise on DSW Algorithm </vt:lpstr>
      <vt:lpstr>AVL Tree Definition</vt:lpstr>
      <vt:lpstr>AVL Trees (Adjust when Editing)</vt:lpstr>
      <vt:lpstr>Height of an AVL Tree</vt:lpstr>
      <vt:lpstr>Restructuring (as Single Rotations)</vt:lpstr>
      <vt:lpstr>Balancing an unbalanced AVL Tree – 1 </vt:lpstr>
      <vt:lpstr>Balancing an unbalanced AVL Tree – 2</vt:lpstr>
      <vt:lpstr>Restructuring (as Double Rotations)</vt:lpstr>
      <vt:lpstr>Balancing an AVL Tree after Insert – 1 </vt:lpstr>
      <vt:lpstr>Balancing an AVL Tree after Insert – 2 </vt:lpstr>
      <vt:lpstr>Show Delete Step by Step</vt:lpstr>
      <vt:lpstr>Balancing an AVL Tree after Delete – 1</vt:lpstr>
      <vt:lpstr>Balancing an AVL Tree after Delete – 2</vt:lpstr>
      <vt:lpstr>Balancing an AVL Tree after Delete – 3</vt:lpstr>
      <vt:lpstr>AVL Tree Performance</vt:lpstr>
      <vt:lpstr>Balancing a Tree (continued)</vt:lpstr>
      <vt:lpstr>Multi-Way Search Tree</vt:lpstr>
      <vt:lpstr>Multi-Way Inorder Traversal</vt:lpstr>
      <vt:lpstr>Multi-Way Searching</vt:lpstr>
      <vt:lpstr>(2,4) Trees</vt:lpstr>
      <vt:lpstr>Height of a (2,4) Tree</vt:lpstr>
      <vt:lpstr>Insertion</vt:lpstr>
      <vt:lpstr>Overflow and Split</vt:lpstr>
      <vt:lpstr>Analysis of Insertion</vt:lpstr>
      <vt:lpstr>Deletion</vt:lpstr>
      <vt:lpstr>Underflow and Fusion</vt:lpstr>
      <vt:lpstr>Underflow and Transfer</vt:lpstr>
      <vt:lpstr>Analysis of Deletion</vt:lpstr>
      <vt:lpstr>Comparison of Map Implementations</vt:lpstr>
      <vt:lpstr>From (2,4) to Red-Black Trees</vt:lpstr>
      <vt:lpstr>Red-Black Trees</vt:lpstr>
      <vt:lpstr>Another View on Red-Black Trees</vt:lpstr>
      <vt:lpstr>Height of a Red-Black Tree</vt:lpstr>
      <vt:lpstr>Insertion</vt:lpstr>
      <vt:lpstr>Remedying a Double Red</vt:lpstr>
      <vt:lpstr>Restructuring – 1 </vt:lpstr>
      <vt:lpstr>Restructuring – 2 </vt:lpstr>
      <vt:lpstr>Restructuring Example</vt:lpstr>
      <vt:lpstr>Recoloring Below the Root</vt:lpstr>
      <vt:lpstr>Recoloring at the Root</vt:lpstr>
      <vt:lpstr>Analysis of Insertion</vt:lpstr>
      <vt:lpstr>Deletion</vt:lpstr>
      <vt:lpstr>Remedying a Double Black</vt:lpstr>
      <vt:lpstr>Red-Black Tree Reorganization</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168</cp:revision>
  <cp:lastPrinted>1601-01-01T00:00:00Z</cp:lastPrinted>
  <dcterms:created xsi:type="dcterms:W3CDTF">1601-01-01T00:00:00Z</dcterms:created>
  <dcterms:modified xsi:type="dcterms:W3CDTF">2021-10-25T07:04:49Z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