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5"/>
  </p:notesMasterIdLst>
  <p:handoutMasterIdLst>
    <p:handoutMasterId r:id="rId66"/>
  </p:handoutMasterIdLst>
  <p:sldIdLst>
    <p:sldId id="280" r:id="rId2"/>
    <p:sldId id="388" r:id="rId3"/>
    <p:sldId id="389" r:id="rId4"/>
    <p:sldId id="390" r:id="rId5"/>
    <p:sldId id="391" r:id="rId6"/>
    <p:sldId id="392" r:id="rId7"/>
    <p:sldId id="393" r:id="rId8"/>
    <p:sldId id="394" r:id="rId9"/>
    <p:sldId id="395" r:id="rId10"/>
    <p:sldId id="396" r:id="rId11"/>
    <p:sldId id="397" r:id="rId12"/>
    <p:sldId id="398" r:id="rId13"/>
    <p:sldId id="399" r:id="rId14"/>
    <p:sldId id="400" r:id="rId15"/>
    <p:sldId id="401" r:id="rId16"/>
    <p:sldId id="402" r:id="rId17"/>
    <p:sldId id="403" r:id="rId18"/>
    <p:sldId id="404" r:id="rId19"/>
    <p:sldId id="405" r:id="rId20"/>
    <p:sldId id="406" r:id="rId21"/>
    <p:sldId id="407" r:id="rId22"/>
    <p:sldId id="408" r:id="rId23"/>
    <p:sldId id="409" r:id="rId24"/>
    <p:sldId id="410" r:id="rId25"/>
    <p:sldId id="411" r:id="rId26"/>
    <p:sldId id="412" r:id="rId27"/>
    <p:sldId id="413" r:id="rId28"/>
    <p:sldId id="414" r:id="rId29"/>
    <p:sldId id="415" r:id="rId30"/>
    <p:sldId id="416" r:id="rId31"/>
    <p:sldId id="417" r:id="rId32"/>
    <p:sldId id="418" r:id="rId33"/>
    <p:sldId id="419" r:id="rId34"/>
    <p:sldId id="420" r:id="rId35"/>
    <p:sldId id="421" r:id="rId36"/>
    <p:sldId id="422" r:id="rId37"/>
    <p:sldId id="423" r:id="rId38"/>
    <p:sldId id="424" r:id="rId39"/>
    <p:sldId id="425" r:id="rId40"/>
    <p:sldId id="426" r:id="rId41"/>
    <p:sldId id="427" r:id="rId42"/>
    <p:sldId id="428" r:id="rId43"/>
    <p:sldId id="429" r:id="rId44"/>
    <p:sldId id="430" r:id="rId45"/>
    <p:sldId id="431" r:id="rId46"/>
    <p:sldId id="432" r:id="rId47"/>
    <p:sldId id="433" r:id="rId48"/>
    <p:sldId id="434" r:id="rId49"/>
    <p:sldId id="435" r:id="rId50"/>
    <p:sldId id="436" r:id="rId51"/>
    <p:sldId id="437" r:id="rId52"/>
    <p:sldId id="438" r:id="rId53"/>
    <p:sldId id="439" r:id="rId54"/>
    <p:sldId id="440" r:id="rId55"/>
    <p:sldId id="441" r:id="rId56"/>
    <p:sldId id="442" r:id="rId57"/>
    <p:sldId id="443" r:id="rId58"/>
    <p:sldId id="444" r:id="rId59"/>
    <p:sldId id="445" r:id="rId60"/>
    <p:sldId id="446" r:id="rId61"/>
    <p:sldId id="447" r:id="rId62"/>
    <p:sldId id="448" r:id="rId63"/>
    <p:sldId id="449" r:id="rId64"/>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521415D9-36F7-43E2-AB2F-B90AF26B5E84}">
      <p14:sectionLst xmlns:p14="http://schemas.microsoft.com/office/powerpoint/2010/main">
        <p14:section name="Introduction" id="{02BB7856-BF30-437E-817C-33DCE9BC3D06}">
          <p14:sldIdLst>
            <p14:sldId id="280"/>
          </p14:sldIdLst>
        </p14:section>
        <p14:section name="B-Trees" id="{83006307-6ED8-4557-B97F-B4F6DFC409E5}">
          <p14:sldIdLst>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433"/>
            <p14:sldId id="434"/>
            <p14:sldId id="435"/>
            <p14:sldId id="436"/>
            <p14:sldId id="437"/>
            <p14:sldId id="438"/>
            <p14:sldId id="439"/>
            <p14:sldId id="440"/>
            <p14:sldId id="441"/>
            <p14:sldId id="442"/>
            <p14:sldId id="443"/>
            <p14:sldId id="444"/>
            <p14:sldId id="445"/>
            <p14:sldId id="446"/>
            <p14:sldId id="447"/>
            <p14:sldId id="448"/>
            <p14:sldId id="44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FF"/>
    <a:srgbClr val="43B02A"/>
    <a:srgbClr val="43B050"/>
    <a:srgbClr val="6666FF"/>
    <a:srgbClr val="0033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30" autoAdjust="0"/>
    <p:restoredTop sz="82599" autoAdjust="0"/>
  </p:normalViewPr>
  <p:slideViewPr>
    <p:cSldViewPr>
      <p:cViewPr varScale="1">
        <p:scale>
          <a:sx n="95" d="100"/>
          <a:sy n="95" d="100"/>
        </p:scale>
        <p:origin x="564"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168"/>
    </p:cViewPr>
  </p:notesTextViewPr>
  <p:notesViewPr>
    <p:cSldViewPr>
      <p:cViewPr varScale="1">
        <p:scale>
          <a:sx n="88" d="100"/>
          <a:sy n="88" d="100"/>
        </p:scale>
        <p:origin x="3822"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130855F9-0CBE-4B9F-9F38-AFF7FF199BAC}"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noProof="0" dirty="0" smtClean="0"/>
              <a:t>Click to edit Master text styles</a:t>
            </a:r>
          </a:p>
          <a:p>
            <a:pPr lvl="1"/>
            <a:r>
              <a:rPr lang="lv-LV" noProof="0" dirty="0" smtClean="0"/>
              <a:t>Second level</a:t>
            </a:r>
          </a:p>
          <a:p>
            <a:pPr lvl="2"/>
            <a:r>
              <a:rPr lang="lv-LV" noProof="0" dirty="0" smtClean="0"/>
              <a:t>Third level</a:t>
            </a:r>
          </a:p>
          <a:p>
            <a:pPr lvl="3"/>
            <a:r>
              <a:rPr lang="lv-LV" noProof="0" dirty="0" smtClean="0"/>
              <a:t>Fourth level</a:t>
            </a:r>
          </a:p>
          <a:p>
            <a:pPr lvl="4"/>
            <a:r>
              <a:rPr lang="lv-LV" noProof="0" dirty="0" smtClean="0"/>
              <a:t>Fifth level</a:t>
            </a: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xfrm>
            <a:off x="381000" y="685800"/>
            <a:ext cx="6096000" cy="3429000"/>
          </a:xfrm>
          <a:ln/>
        </p:spPr>
      </p:sp>
      <p:sp>
        <p:nvSpPr>
          <p:cNvPr id="7171" name="Notes Placeholder 2"/>
          <p:cNvSpPr>
            <a:spLocks noGrp="1"/>
          </p:cNvSpPr>
          <p:nvPr>
            <p:ph type="body" idx="1"/>
          </p:nvPr>
        </p:nvSpPr>
        <p:spPr>
          <a:noFill/>
        </p:spPr>
        <p:txBody>
          <a:bodyPr/>
          <a:lstStyle/>
          <a:p>
            <a:r>
              <a:rPr lang="en-US" altLang="lv-LV" dirty="0" smtClean="0">
                <a:latin typeface="Arial" panose="020B0604020202020204" pitchFamily="34" charset="0"/>
              </a:rPr>
              <a:t># Every module has the following content</a:t>
            </a:r>
          </a:p>
          <a:p>
            <a:endParaRPr lang="en-US" altLang="lv-LV" dirty="0" smtClean="0">
              <a:latin typeface="Arial" panose="020B0604020202020204" pitchFamily="34" charset="0"/>
            </a:endParaRPr>
          </a:p>
          <a:p>
            <a:r>
              <a:rPr lang="en-US" altLang="lv-LV" dirty="0" smtClean="0">
                <a:latin typeface="Arial" panose="020B0604020202020204" pitchFamily="34" charset="0"/>
              </a:rPr>
              <a:t>* Title (1</a:t>
            </a:r>
            <a:r>
              <a:rPr lang="en-US" altLang="lv-LV" baseline="0" dirty="0" smtClean="0">
                <a:latin typeface="Arial" panose="020B0604020202020204" pitchFamily="34" charset="0"/>
              </a:rPr>
              <a:t> slide</a:t>
            </a:r>
            <a:r>
              <a:rPr lang="en-US" altLang="lv-LV" dirty="0" smtClean="0">
                <a:latin typeface="Arial" panose="020B0604020202020204" pitchFamily="34" charset="0"/>
              </a:rPr>
              <a:t>)</a:t>
            </a:r>
          </a:p>
          <a:p>
            <a:r>
              <a:rPr lang="en-US" altLang="lv-LV" dirty="0" smtClean="0">
                <a:latin typeface="Arial" panose="020B0604020202020204" pitchFamily="34" charset="0"/>
              </a:rPr>
              <a:t>* Table of Contents (1</a:t>
            </a:r>
            <a:r>
              <a:rPr lang="en-US" altLang="lv-LV" baseline="0" dirty="0" smtClean="0">
                <a:latin typeface="Arial" panose="020B0604020202020204" pitchFamily="34" charset="0"/>
              </a:rPr>
              <a:t> slide</a:t>
            </a:r>
            <a:r>
              <a:rPr lang="en-US" altLang="lv-LV" dirty="0" smtClean="0">
                <a:latin typeface="Arial" panose="020B0604020202020204" pitchFamily="34" charset="0"/>
              </a:rPr>
              <a:t>) –</a:t>
            </a:r>
            <a:r>
              <a:rPr lang="en-US" altLang="lv-LV" baseline="0" dirty="0" smtClean="0">
                <a:latin typeface="Arial" panose="020B0604020202020204" pitchFamily="34" charset="0"/>
              </a:rPr>
              <a:t> where are we in the material?</a:t>
            </a:r>
            <a:endParaRPr lang="en-US" altLang="lv-LV" dirty="0" smtClean="0">
              <a:latin typeface="Arial" panose="020B0604020202020204" pitchFamily="34" charset="0"/>
            </a:endParaRPr>
          </a:p>
          <a:p>
            <a:r>
              <a:rPr lang="en-US" altLang="lv-LV" dirty="0" smtClean="0">
                <a:latin typeface="Arial" panose="020B0604020202020204" pitchFamily="34" charset="0"/>
              </a:rPr>
              <a:t>* Motivation (1</a:t>
            </a:r>
            <a:r>
              <a:rPr lang="en-US" altLang="lv-LV" baseline="0" dirty="0" smtClean="0">
                <a:latin typeface="Arial" panose="020B0604020202020204" pitchFamily="34" charset="0"/>
              </a:rPr>
              <a:t> slide</a:t>
            </a:r>
            <a:r>
              <a:rPr lang="en-US" altLang="lv-LV" dirty="0" smtClean="0">
                <a:latin typeface="Arial" panose="020B0604020202020204" pitchFamily="34" charset="0"/>
              </a:rPr>
              <a:t>) – why</a:t>
            </a:r>
            <a:r>
              <a:rPr lang="en-US" altLang="lv-LV" baseline="0" dirty="0" smtClean="0">
                <a:latin typeface="Arial" panose="020B0604020202020204" pitchFamily="34" charset="0"/>
              </a:rPr>
              <a:t> do we need this module?</a:t>
            </a:r>
            <a:endParaRPr lang="en-US" altLang="lv-LV" dirty="0" smtClean="0">
              <a:latin typeface="Arial" panose="020B0604020202020204" pitchFamily="34" charset="0"/>
            </a:endParaRPr>
          </a:p>
          <a:p>
            <a:r>
              <a:rPr lang="en-US" altLang="lv-LV" dirty="0" smtClean="0">
                <a:latin typeface="Arial" panose="020B0604020202020204" pitchFamily="34" charset="0"/>
              </a:rPr>
              <a:t>* Anchor Task (1x) – introduce the key problem</a:t>
            </a:r>
            <a:r>
              <a:rPr lang="en-US" altLang="lv-LV" baseline="0" dirty="0" smtClean="0">
                <a:latin typeface="Arial" panose="020B0604020202020204" pitchFamily="34" charset="0"/>
              </a:rPr>
              <a:t> handled by this</a:t>
            </a:r>
            <a:r>
              <a:rPr lang="en-US" altLang="lv-LV" dirty="0" smtClean="0">
                <a:latin typeface="Arial" panose="020B0604020202020204" pitchFamily="34" charset="0"/>
              </a:rPr>
              <a:t> module</a:t>
            </a:r>
          </a:p>
          <a:p>
            <a:r>
              <a:rPr lang="en-US" altLang="lv-LV" dirty="0" smtClean="0">
                <a:latin typeface="Arial" panose="020B0604020202020204" pitchFamily="34" charset="0"/>
              </a:rPr>
              <a:t>* Objectives (1x)</a:t>
            </a:r>
          </a:p>
          <a:p>
            <a:r>
              <a:rPr lang="en-US" altLang="lv-LV" dirty="0" smtClean="0">
                <a:latin typeface="Arial" panose="020B0604020202020204" pitchFamily="34" charset="0"/>
              </a:rPr>
              <a:t>* Theory Section (1 subtitle + more slides) or Demo Section (1 subtitle + more slides)</a:t>
            </a:r>
          </a:p>
          <a:p>
            <a:r>
              <a:rPr lang="en-US" altLang="lv-LV" dirty="0" smtClean="0">
                <a:latin typeface="Arial" panose="020B0604020202020204" pitchFamily="34" charset="0"/>
              </a:rPr>
              <a:t>* Summary (1x)</a:t>
            </a:r>
            <a:br>
              <a:rPr lang="en-US" altLang="lv-LV" dirty="0" smtClean="0">
                <a:latin typeface="Arial" panose="020B0604020202020204" pitchFamily="34" charset="0"/>
              </a:rPr>
            </a:br>
            <a:r>
              <a:rPr lang="en-US" altLang="lv-LV" dirty="0" smtClean="0">
                <a:latin typeface="Arial" panose="020B0604020202020204" pitchFamily="34" charset="0"/>
              </a:rPr>
              <a:t>* References (1x)</a:t>
            </a:r>
          </a:p>
          <a:p>
            <a:endParaRPr lang="lv-LV" altLang="lv-LV" dirty="0" smtClean="0">
              <a:latin typeface="Arial" panose="020B0604020202020204" pitchFamily="34" charset="0"/>
            </a:endParaRPr>
          </a:p>
        </p:txBody>
      </p:sp>
      <p:sp>
        <p:nvSpPr>
          <p:cNvPr id="7174" name="Slide Number Placeholder 5"/>
          <p:cNvSpPr>
            <a:spLocks noGrp="1"/>
          </p:cNvSpPr>
          <p:nvPr>
            <p:ph type="sldNum" sz="quarter" idx="5"/>
          </p:nvPr>
        </p:nvSpPr>
        <p:spPr>
          <a:xfrm>
            <a:off x="3884613" y="8685213"/>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81ACFC-FDB6-4759-95D8-FE45B43790B9}" type="slidenum">
              <a:rPr lang="lv-LV" altLang="lv-LV" sz="1200" smtClean="0">
                <a:latin typeface="Arial" panose="020B0604020202020204" pitchFamily="34" charset="0"/>
              </a:rPr>
              <a:pPr/>
              <a:t>1</a:t>
            </a:fld>
            <a:endParaRPr lang="lv-LV" altLang="lv-LV" sz="1200"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10</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76617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11</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125579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12</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96471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13</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lv-LV" dirty="0" smtClean="0"/>
              <a:t>Fig</a:t>
            </a:r>
            <a:r>
              <a:rPr lang="lv-LV" baseline="0" dirty="0" smtClean="0"/>
              <a:t> 7.3?</a:t>
            </a:r>
            <a:endParaRPr lang="en-US" dirty="0" smtClean="0"/>
          </a:p>
        </p:txBody>
      </p:sp>
    </p:spTree>
    <p:extLst>
      <p:ext uri="{BB962C8B-B14F-4D97-AF65-F5344CB8AC3E}">
        <p14:creationId xmlns:p14="http://schemas.microsoft.com/office/powerpoint/2010/main" val="416566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14</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623781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15</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449121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16</a:t>
            </a:fld>
            <a:endParaRPr lang="en-US" dirty="0"/>
          </a:p>
        </p:txBody>
      </p:sp>
    </p:spTree>
    <p:extLst>
      <p:ext uri="{BB962C8B-B14F-4D97-AF65-F5344CB8AC3E}">
        <p14:creationId xmlns:p14="http://schemas.microsoft.com/office/powerpoint/2010/main" val="585953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17</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774113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18</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831384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19</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258361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2</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848467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20</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6885513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21</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927990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22</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9015479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23</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8091826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24</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165779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25</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71746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26</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770505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27</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322305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28</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7110195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29</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157922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3</a:t>
            </a:fld>
            <a:endParaRPr lang="en-US" dirty="0"/>
          </a:p>
        </p:txBody>
      </p:sp>
    </p:spTree>
    <p:extLst>
      <p:ext uri="{BB962C8B-B14F-4D97-AF65-F5344CB8AC3E}">
        <p14:creationId xmlns:p14="http://schemas.microsoft.com/office/powerpoint/2010/main" val="125105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30</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8622795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31</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2704583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32</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9027164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33</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7340296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34</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0739895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35</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5434550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36</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192075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37</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540002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38</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5330416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39</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292374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4</a:t>
            </a:fld>
            <a:endParaRPr lang="en-US" dirty="0"/>
          </a:p>
        </p:txBody>
      </p:sp>
    </p:spTree>
    <p:extLst>
      <p:ext uri="{BB962C8B-B14F-4D97-AF65-F5344CB8AC3E}">
        <p14:creationId xmlns:p14="http://schemas.microsoft.com/office/powerpoint/2010/main" val="14291671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40</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8215158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41</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899056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42</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811709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43</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9431704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44</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4726727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45</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5929139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46</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2553345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47</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5186489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48</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2322871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49</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613013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5</a:t>
            </a:fld>
            <a:endParaRPr lang="en-US" dirty="0"/>
          </a:p>
        </p:txBody>
      </p:sp>
    </p:spTree>
    <p:extLst>
      <p:ext uri="{BB962C8B-B14F-4D97-AF65-F5344CB8AC3E}">
        <p14:creationId xmlns:p14="http://schemas.microsoft.com/office/powerpoint/2010/main" val="28581141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50</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8648201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51</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5075916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52</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4624826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53</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643352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54</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3432992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55</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41067955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56</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3445655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57</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4592667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58</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5981796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59</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301733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6</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6090871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60</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5939159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61</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6461338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62</a:t>
            </a:fld>
            <a:endParaRPr lang="en-US" dirty="0"/>
          </a:p>
        </p:txBody>
      </p:sp>
    </p:spTree>
    <p:extLst>
      <p:ext uri="{BB962C8B-B14F-4D97-AF65-F5344CB8AC3E}">
        <p14:creationId xmlns:p14="http://schemas.microsoft.com/office/powerpoint/2010/main" val="104009672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63</a:t>
            </a:fld>
            <a:endParaRPr lang="en-US" dirty="0"/>
          </a:p>
        </p:txBody>
      </p:sp>
    </p:spTree>
    <p:extLst>
      <p:ext uri="{BB962C8B-B14F-4D97-AF65-F5344CB8AC3E}">
        <p14:creationId xmlns:p14="http://schemas.microsoft.com/office/powerpoint/2010/main" val="2112914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7</a:t>
            </a:fld>
            <a:endParaRPr lang="en-US" dirty="0"/>
          </a:p>
        </p:txBody>
      </p:sp>
    </p:spTree>
    <p:extLst>
      <p:ext uri="{BB962C8B-B14F-4D97-AF65-F5344CB8AC3E}">
        <p14:creationId xmlns:p14="http://schemas.microsoft.com/office/powerpoint/2010/main" val="2349073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631C773-F383-4ADD-92E6-59E994D213CD}" type="slidenum">
              <a:rPr lang="en-US" smtClean="0"/>
              <a:pPr>
                <a:defRPr/>
              </a:pPr>
              <a:t>8</a:t>
            </a:fld>
            <a:endParaRPr lang="en-US" dirty="0"/>
          </a:p>
        </p:txBody>
      </p:sp>
    </p:spTree>
    <p:extLst>
      <p:ext uri="{BB962C8B-B14F-4D97-AF65-F5344CB8AC3E}">
        <p14:creationId xmlns:p14="http://schemas.microsoft.com/office/powerpoint/2010/main" val="958549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658C33-3209-4B07-B585-DF2F1E9E30F2}" type="slidenum">
              <a:rPr lang="en-US" smtClean="0"/>
              <a:pPr eaLnBrk="1" hangingPunct="1"/>
              <a:t>9</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908585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26" descr="Canvas"/>
          <p:cNvSpPr>
            <a:spLocks noChangeArrowheads="1"/>
          </p:cNvSpPr>
          <p:nvPr/>
        </p:nvSpPr>
        <p:spPr bwMode="white">
          <a:xfrm>
            <a:off x="704850" y="238124"/>
            <a:ext cx="11155680" cy="649224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6" name="Rectangle 1028" descr="Canvas"/>
          <p:cNvSpPr>
            <a:spLocks noChangeArrowheads="1"/>
          </p:cNvSpPr>
          <p:nvPr/>
        </p:nvSpPr>
        <p:spPr bwMode="white">
          <a:xfrm>
            <a:off x="795867" y="4130675"/>
            <a:ext cx="1388533" cy="457200"/>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24582" name="Rectangle 1030"/>
          <p:cNvSpPr>
            <a:spLocks noGrp="1" noChangeArrowheads="1"/>
          </p:cNvSpPr>
          <p:nvPr>
            <p:ph type="ctrTitle"/>
          </p:nvPr>
        </p:nvSpPr>
        <p:spPr>
          <a:xfrm>
            <a:off x="1219200" y="2057400"/>
            <a:ext cx="10295467" cy="1143000"/>
          </a:xfrm>
        </p:spPr>
        <p:txBody>
          <a:bodyPr/>
          <a:lstStyle>
            <a:lvl1pPr>
              <a:defRPr/>
            </a:lvl1pPr>
          </a:lstStyle>
          <a:p>
            <a:pPr lvl="0"/>
            <a:r>
              <a:rPr lang="lv-LV" noProof="0" smtClean="0"/>
              <a:t>Click to edit Master title style</a:t>
            </a:r>
          </a:p>
        </p:txBody>
      </p:sp>
      <p:sp>
        <p:nvSpPr>
          <p:cNvPr id="24583" name="Rectangle 1031"/>
          <p:cNvSpPr>
            <a:spLocks noGrp="1" noChangeArrowheads="1"/>
          </p:cNvSpPr>
          <p:nvPr>
            <p:ph type="subTitle" idx="1"/>
          </p:nvPr>
        </p:nvSpPr>
        <p:spPr>
          <a:xfrm>
            <a:off x="2167467" y="3886200"/>
            <a:ext cx="8534400" cy="1771650"/>
          </a:xfrm>
        </p:spPr>
        <p:txBody>
          <a:bodyPr/>
          <a:lstStyle>
            <a:lvl1pPr marL="0" indent="0" algn="ctr">
              <a:buFontTx/>
              <a:buNone/>
              <a:defRPr/>
            </a:lvl1pPr>
          </a:lstStyle>
          <a:p>
            <a:pPr lvl="0"/>
            <a:r>
              <a:rPr lang="lv-LV" noProof="0" dirty="0" smtClean="0"/>
              <a:t>Click to edit Master subtitle style</a:t>
            </a:r>
          </a:p>
        </p:txBody>
      </p:sp>
    </p:spTree>
    <p:extLst>
      <p:ext uri="{BB962C8B-B14F-4D97-AF65-F5344CB8AC3E}">
        <p14:creationId xmlns:p14="http://schemas.microsoft.com/office/powerpoint/2010/main" val="137051907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lvl1pPr>
              <a:defRPr sz="2400"/>
            </a:lvl1pPr>
            <a:lvl2pPr>
              <a:defRPr sz="2400"/>
            </a:lvl2pPr>
            <a:lvl3pPr>
              <a:defRPr sz="2400"/>
            </a:lvl3pPr>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lv-LV" dirty="0"/>
          </a:p>
        </p:txBody>
      </p:sp>
      <p:sp>
        <p:nvSpPr>
          <p:cNvPr id="6" name="Rectangle 10"/>
          <p:cNvSpPr>
            <a:spLocks noGrp="1" noChangeArrowheads="1"/>
          </p:cNvSpPr>
          <p:nvPr>
            <p:ph type="sldNum" sz="quarter" idx="12"/>
          </p:nvPr>
        </p:nvSpPr>
        <p:spPr>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192355851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14224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6040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8" name="Rectangle 10"/>
          <p:cNvSpPr>
            <a:spLocks noGrp="1" noChangeArrowheads="1"/>
          </p:cNvSpPr>
          <p:nvPr>
            <p:ph type="sldNum" sz="quarter" idx="12"/>
          </p:nvPr>
        </p:nvSpPr>
        <p:spPr>
          <a:xfrm>
            <a:off x="9175751" y="6107113"/>
            <a:ext cx="2540000" cy="457200"/>
          </a:xfrm>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682940012"/>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Rectangle 8"/>
          <p:cNvSpPr>
            <a:spLocks noGrp="1" noChangeArrowheads="1"/>
          </p:cNvSpPr>
          <p:nvPr>
            <p:ph type="dt" sz="half" idx="10"/>
          </p:nvPr>
        </p:nvSpPr>
        <p:spPr>
          <a:xfrm>
            <a:off x="1352551" y="6107113"/>
            <a:ext cx="2540000" cy="457200"/>
          </a:xfrm>
          <a:prstGeom prst="rect">
            <a:avLst/>
          </a:prstGeom>
          <a:ln/>
        </p:spPr>
        <p:txBody>
          <a:bodyPr/>
          <a:lstStyle>
            <a:lvl1pPr>
              <a:defRPr/>
            </a:lvl1pPr>
          </a:lstStyle>
          <a:p>
            <a:pPr>
              <a:defRPr/>
            </a:pPr>
            <a:endParaRPr lang="lv-LV"/>
          </a:p>
        </p:txBody>
      </p:sp>
      <p:sp>
        <p:nvSpPr>
          <p:cNvPr id="4" name="Rectangle 9"/>
          <p:cNvSpPr>
            <a:spLocks noGrp="1" noChangeArrowheads="1"/>
          </p:cNvSpPr>
          <p:nvPr>
            <p:ph type="ftr" sz="quarter" idx="11"/>
          </p:nvPr>
        </p:nvSpPr>
        <p:spPr>
          <a:xfrm>
            <a:off x="4603751" y="6107113"/>
            <a:ext cx="3860800" cy="457200"/>
          </a:xfrm>
          <a:prstGeom prst="rect">
            <a:avLst/>
          </a:prstGeom>
          <a:ln/>
        </p:spPr>
        <p:txBody>
          <a:bodyPr/>
          <a:lstStyle>
            <a:lvl1pPr>
              <a:defRPr/>
            </a:lvl1pPr>
          </a:lstStyle>
          <a:p>
            <a:pPr>
              <a:defRPr/>
            </a:pPr>
            <a:endParaRPr lang="lv-LV"/>
          </a:p>
        </p:txBody>
      </p:sp>
      <p:sp>
        <p:nvSpPr>
          <p:cNvPr id="5" name="Rectangle 10"/>
          <p:cNvSpPr>
            <a:spLocks noGrp="1" noChangeArrowheads="1"/>
          </p:cNvSpPr>
          <p:nvPr>
            <p:ph type="sldNum" sz="quarter" idx="12"/>
          </p:nvPr>
        </p:nvSpPr>
        <p:spPr>
          <a:ln/>
        </p:spPr>
        <p:txBody>
          <a:bodyPr/>
          <a:lstStyle>
            <a:lvl1pPr>
              <a:defRPr/>
            </a:lvl1pPr>
          </a:lstStyle>
          <a:p>
            <a:pPr>
              <a:defRPr/>
            </a:pPr>
            <a:fld id="{6DBBE0B6-61B7-4A16-86F5-324726A4A122}" type="slidenum">
              <a:rPr lang="lv-LV" altLang="lv-LV"/>
              <a:pPr>
                <a:defRPr/>
              </a:pPr>
              <a:t>‹#›</a:t>
            </a:fld>
            <a:endParaRPr lang="lv-LV" altLang="lv-LV"/>
          </a:p>
        </p:txBody>
      </p:sp>
    </p:spTree>
    <p:extLst>
      <p:ext uri="{BB962C8B-B14F-4D97-AF65-F5344CB8AC3E}">
        <p14:creationId xmlns:p14="http://schemas.microsoft.com/office/powerpoint/2010/main" val="31028963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p:cNvSpPr/>
          <p:nvPr userDrawn="1"/>
        </p:nvSpPr>
        <p:spPr bwMode="auto">
          <a:xfrm>
            <a:off x="533400" y="609600"/>
            <a:ext cx="5943600" cy="1981200"/>
          </a:xfrm>
          <a:prstGeom prst="rect">
            <a:avLst/>
          </a:prstGeom>
          <a:solidFill>
            <a:srgbClr val="43B02A"/>
          </a:solidFill>
          <a:ln w="9525" cap="flat" cmpd="sng" algn="ctr">
            <a:noFill/>
            <a:prstDash val="solid"/>
            <a:round/>
            <a:headEnd type="none" w="med" len="med"/>
            <a:tailEnd type="none" w="med" len="med"/>
          </a:ln>
          <a:effectLst/>
          <a:extLst/>
        </p:spPr>
        <p:txBody>
          <a:bodyPr vert="horz" wrap="none" lIns="27432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p:txBody>
      </p:sp>
      <p:sp>
        <p:nvSpPr>
          <p:cNvPr id="10" name="Rectangle 9"/>
          <p:cNvSpPr/>
          <p:nvPr userDrawn="1"/>
        </p:nvSpPr>
        <p:spPr bwMode="auto">
          <a:xfrm>
            <a:off x="762000" y="2286000"/>
            <a:ext cx="7696200" cy="4038600"/>
          </a:xfrm>
          <a:prstGeom prst="rect">
            <a:avLst/>
          </a:prstGeom>
          <a:solidFill>
            <a:schemeClr val="bg1"/>
          </a:solidFill>
          <a:ln w="9525" cap="flat" cmpd="sng" algn="ctr">
            <a:noFill/>
            <a:prstDash val="solid"/>
            <a:round/>
            <a:headEnd type="none" w="med" len="med"/>
            <a:tailEnd type="none" w="med" len="med"/>
          </a:ln>
          <a:effectLst/>
          <a:extLst/>
        </p:spPr>
        <p:txBody>
          <a:bodyPr vert="horz" wrap="none" lIns="548640" tIns="182880" rIns="182880" bIns="18288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4" name="Content Placeholder 13"/>
          <p:cNvSpPr>
            <a:spLocks noGrp="1"/>
          </p:cNvSpPr>
          <p:nvPr>
            <p:ph sz="quarter" idx="10"/>
          </p:nvPr>
        </p:nvSpPr>
        <p:spPr>
          <a:xfrm>
            <a:off x="990600" y="2322786"/>
            <a:ext cx="6248400" cy="335280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smtClean="0"/>
              <a:t>Edit Master text styles</a:t>
            </a:r>
          </a:p>
          <a:p>
            <a:pPr lvl="1"/>
            <a:r>
              <a:rPr lang="en-US" dirty="0" smtClean="0"/>
              <a:t>Second level</a:t>
            </a:r>
          </a:p>
        </p:txBody>
      </p:sp>
      <p:sp>
        <p:nvSpPr>
          <p:cNvPr id="20" name="Text Placeholder 19"/>
          <p:cNvSpPr>
            <a:spLocks noGrp="1"/>
          </p:cNvSpPr>
          <p:nvPr>
            <p:ph type="body" sz="quarter" idx="11"/>
          </p:nvPr>
        </p:nvSpPr>
        <p:spPr>
          <a:xfrm>
            <a:off x="762000" y="685800"/>
            <a:ext cx="5181600" cy="1524000"/>
          </a:xfrm>
        </p:spPr>
        <p:txBody>
          <a:bodyPr/>
          <a:lstStyle>
            <a:lvl1pPr>
              <a:defRPr sz="3200" b="1">
                <a:solidFill>
                  <a:schemeClr val="bg1"/>
                </a:solidFill>
                <a:latin typeface="Arial" panose="020B0604020202020204" pitchFamily="34" charset="0"/>
                <a:cs typeface="Arial" panose="020B0604020202020204" pitchFamily="34" charset="0"/>
              </a:defRPr>
            </a:lvl1pPr>
            <a:lvl2pPr>
              <a:defRPr sz="3200" b="1">
                <a:solidFill>
                  <a:schemeClr val="bg1"/>
                </a:solidFill>
                <a:latin typeface="Arial" panose="020B0604020202020204" pitchFamily="34" charset="0"/>
                <a:cs typeface="Arial" panose="020B0604020202020204" pitchFamily="34" charset="0"/>
              </a:defRPr>
            </a:lvl2pPr>
            <a:lvl3pPr>
              <a:defRPr sz="3200" b="1">
                <a:solidFill>
                  <a:schemeClr val="bg1"/>
                </a:solidFill>
                <a:latin typeface="Arial" panose="020B0604020202020204" pitchFamily="34" charset="0"/>
                <a:cs typeface="Arial" panose="020B0604020202020204" pitchFamily="34" charset="0"/>
              </a:defRPr>
            </a:lvl3pPr>
            <a:lvl4pPr>
              <a:defRPr sz="3200" b="1">
                <a:solidFill>
                  <a:schemeClr val="bg1"/>
                </a:solidFill>
                <a:latin typeface="Arial" panose="020B0604020202020204" pitchFamily="34" charset="0"/>
                <a:cs typeface="Arial" panose="020B0604020202020204" pitchFamily="34" charset="0"/>
              </a:defRPr>
            </a:lvl4pPr>
            <a:lvl5pPr marL="1828800" indent="0">
              <a:buNone/>
              <a:defRPr sz="3200" b="1">
                <a:solidFill>
                  <a:schemeClr val="bg1"/>
                </a:solidFill>
                <a:latin typeface="Arial" panose="020B0604020202020204" pitchFamily="34" charset="0"/>
                <a:cs typeface="Arial" panose="020B0604020202020204" pitchFamily="34" charset="0"/>
              </a:defRPr>
            </a:lvl5pPr>
          </a:lstStyle>
          <a:p>
            <a:pPr lvl="0"/>
            <a:r>
              <a:rPr lang="en-US" dirty="0" smtClean="0"/>
              <a:t>Edit Master text styles</a:t>
            </a:r>
          </a:p>
          <a:p>
            <a:pPr lvl="1"/>
            <a:r>
              <a:rPr lang="en-US" dirty="0" smtClean="0"/>
              <a:t>Second level</a:t>
            </a:r>
          </a:p>
          <a:p>
            <a:pPr lvl="2"/>
            <a:r>
              <a:rPr lang="en-US" dirty="0" smtClean="0"/>
              <a:t>Third level</a:t>
            </a:r>
            <a:endParaRPr lang="lv-LV" dirty="0"/>
          </a:p>
        </p:txBody>
      </p:sp>
    </p:spTree>
    <p:extLst>
      <p:ext uri="{BB962C8B-B14F-4D97-AF65-F5344CB8AC3E}">
        <p14:creationId xmlns:p14="http://schemas.microsoft.com/office/powerpoint/2010/main" val="348439373"/>
      </p:ext>
    </p:extLst>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12800" y="304800"/>
            <a:ext cx="10363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17600" y="1905000"/>
            <a:ext cx="10363200" cy="4114800"/>
          </a:xfrm>
        </p:spPr>
        <p:txBody>
          <a:bodyPr/>
          <a:lstStyle/>
          <a:p>
            <a:pPr lvl="0"/>
            <a:endParaRPr lang="en-US" noProof="0" smtClean="0"/>
          </a:p>
        </p:txBody>
      </p:sp>
      <p:sp>
        <p:nvSpPr>
          <p:cNvPr id="4" name="Rectangle 65"/>
          <p:cNvSpPr>
            <a:spLocks noGrp="1" noChangeArrowheads="1"/>
          </p:cNvSpPr>
          <p:nvPr>
            <p:ph type="dt" sz="half" idx="10"/>
          </p:nvPr>
        </p:nvSpPr>
        <p:spPr>
          <a:ln/>
        </p:spPr>
        <p:txBody>
          <a:bodyPr/>
          <a:lstStyle>
            <a:lvl1pPr>
              <a:defRPr/>
            </a:lvl1pPr>
          </a:lstStyle>
          <a:p>
            <a:pPr>
              <a:defRPr/>
            </a:pPr>
            <a:fld id="{E16097BD-7069-4016-8D13-2FC6282FEDCD}" type="datetime8">
              <a:rPr lang="en-US"/>
              <a:pPr>
                <a:defRPr/>
              </a:pPr>
              <a:t>10/11/2021 10:55 PM</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r>
              <a:rPr lang="en-US"/>
              <a:t>Red-Black Trees</a:t>
            </a:r>
          </a:p>
        </p:txBody>
      </p:sp>
      <p:sp>
        <p:nvSpPr>
          <p:cNvPr id="6" name="Rectangle 67"/>
          <p:cNvSpPr>
            <a:spLocks noGrp="1" noChangeArrowheads="1"/>
          </p:cNvSpPr>
          <p:nvPr>
            <p:ph type="sldNum" sz="quarter" idx="12"/>
          </p:nvPr>
        </p:nvSpPr>
        <p:spPr>
          <a:ln/>
        </p:spPr>
        <p:txBody>
          <a:bodyPr/>
          <a:lstStyle>
            <a:lvl1pPr>
              <a:defRPr/>
            </a:lvl1pPr>
          </a:lstStyle>
          <a:p>
            <a:fld id="{84591D67-C8F9-4F85-8281-55E5009C5AA7}" type="slidenum">
              <a:rPr lang="en-US" altLang="lv-LV"/>
              <a:pPr/>
              <a:t>‹#›</a:t>
            </a:fld>
            <a:endParaRPr lang="en-US" altLang="lv-LV"/>
          </a:p>
        </p:txBody>
      </p:sp>
    </p:spTree>
    <p:extLst>
      <p:ext uri="{BB962C8B-B14F-4D97-AF65-F5344CB8AC3E}">
        <p14:creationId xmlns:p14="http://schemas.microsoft.com/office/powerpoint/2010/main" val="35992348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975782" y="289560"/>
            <a:ext cx="11063817" cy="6492240"/>
          </a:xfrm>
          <a:prstGeom prst="rect">
            <a:avLst/>
          </a:prstGeom>
          <a:solidFill>
            <a:srgbClr val="EDE7E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1027" name="Line 3"/>
          <p:cNvSpPr>
            <a:spLocks noChangeShapeType="1"/>
          </p:cNvSpPr>
          <p:nvPr/>
        </p:nvSpPr>
        <p:spPr bwMode="ltGray">
          <a:xfrm>
            <a:off x="1354667" y="1600200"/>
            <a:ext cx="10227733"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lv-LV" sz="2400"/>
          </a:p>
        </p:txBody>
      </p:sp>
      <p:sp>
        <p:nvSpPr>
          <p:cNvPr id="1030" name="Rectangle 6"/>
          <p:cNvSpPr>
            <a:spLocks noGrp="1" noChangeArrowheads="1"/>
          </p:cNvSpPr>
          <p:nvPr>
            <p:ph type="title"/>
          </p:nvPr>
        </p:nvSpPr>
        <p:spPr bwMode="auto">
          <a:xfrm>
            <a:off x="1422400" y="381000"/>
            <a:ext cx="10160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lv-LV" altLang="lv-LV" smtClean="0"/>
              <a:t>Click to edit Master title style</a:t>
            </a:r>
          </a:p>
        </p:txBody>
      </p:sp>
      <p:sp>
        <p:nvSpPr>
          <p:cNvPr id="1031" name="Rectangle 7"/>
          <p:cNvSpPr>
            <a:spLocks noGrp="1" noChangeArrowheads="1"/>
          </p:cNvSpPr>
          <p:nvPr>
            <p:ph type="body" idx="1"/>
          </p:nvPr>
        </p:nvSpPr>
        <p:spPr bwMode="auto">
          <a:xfrm>
            <a:off x="1422400" y="1752601"/>
            <a:ext cx="1016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altLang="lv-LV" dirty="0" smtClean="0"/>
              <a:t>Click to edit Master text styles</a:t>
            </a:r>
          </a:p>
          <a:p>
            <a:pPr lvl="1"/>
            <a:r>
              <a:rPr lang="lv-LV" altLang="lv-LV" dirty="0" smtClean="0"/>
              <a:t>Second level</a:t>
            </a:r>
          </a:p>
          <a:p>
            <a:pPr lvl="2"/>
            <a:r>
              <a:rPr lang="lv-LV" altLang="lv-LV" dirty="0" smtClean="0"/>
              <a:t>Third level</a:t>
            </a:r>
          </a:p>
          <a:p>
            <a:pPr lvl="3"/>
            <a:r>
              <a:rPr lang="lv-LV" altLang="lv-LV" dirty="0" smtClean="0"/>
              <a:t>Fourth level</a:t>
            </a:r>
          </a:p>
          <a:p>
            <a:pPr lvl="4"/>
            <a:r>
              <a:rPr lang="lv-LV" altLang="lv-LV" dirty="0" smtClean="0"/>
              <a:t>Fifth level</a:t>
            </a:r>
          </a:p>
        </p:txBody>
      </p:sp>
      <p:sp>
        <p:nvSpPr>
          <p:cNvPr id="23562" name="Rectangle 10"/>
          <p:cNvSpPr>
            <a:spLocks noGrp="1" noChangeArrowheads="1"/>
          </p:cNvSpPr>
          <p:nvPr>
            <p:ph type="sldNum" sz="quarter" idx="4"/>
          </p:nvPr>
        </p:nvSpPr>
        <p:spPr bwMode="auto">
          <a:xfrm>
            <a:off x="9175751" y="6107113"/>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4909E86-374F-46F0-8605-6733D6B01229}"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sldLayoutIdLst>
    <p:sldLayoutId id="2147483698" r:id="rId1"/>
    <p:sldLayoutId id="2147483689" r:id="rId2"/>
    <p:sldLayoutId id="2147483690" r:id="rId3"/>
    <p:sldLayoutId id="2147483692" r:id="rId4"/>
    <p:sldLayoutId id="2147483693" r:id="rId5"/>
    <p:sldLayoutId id="2147483700" r:id="rId6"/>
  </p:sldLayoutIdLst>
  <p:transition spd="slow">
    <p:wipe/>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209800" y="1371601"/>
            <a:ext cx="7772400" cy="1470025"/>
          </a:xfrm>
        </p:spPr>
        <p:txBody>
          <a:bodyPr/>
          <a:lstStyle/>
          <a:p>
            <a:pPr eaLnBrk="1" hangingPunct="1"/>
            <a:r>
              <a:rPr lang="en-US" altLang="lv-LV" dirty="0" smtClean="0">
                <a:ea typeface="ＭＳ Ｐゴシック" panose="020B0600070205080204" pitchFamily="34" charset="-128"/>
              </a:rPr>
              <a:t>B-Trees</a:t>
            </a:r>
            <a:endParaRPr lang="en-US" altLang="lv-LV" dirty="0" smtClean="0">
              <a:ea typeface="ＭＳ Ｐゴシック" panose="020B0600070205080204" pitchFamily="34" charset="-128"/>
            </a:endParaRPr>
          </a:p>
        </p:txBody>
      </p:sp>
      <p:sp>
        <p:nvSpPr>
          <p:cNvPr id="6147" name="Rectangle 3"/>
          <p:cNvSpPr>
            <a:spLocks noGrp="1" noChangeArrowheads="1"/>
          </p:cNvSpPr>
          <p:nvPr>
            <p:ph type="subTitle" idx="1"/>
          </p:nvPr>
        </p:nvSpPr>
        <p:spPr>
          <a:xfrm>
            <a:off x="2895600" y="3352800"/>
            <a:ext cx="6400800" cy="2514600"/>
          </a:xfrm>
        </p:spPr>
        <p:txBody>
          <a:bodyPr/>
          <a:lstStyle/>
          <a:p>
            <a:pPr eaLnBrk="1" hangingPunct="1"/>
            <a:endParaRPr lang="en-US" altLang="lv-LV" dirty="0" smtClean="0">
              <a:ea typeface="ＭＳ Ｐゴシック" panose="020B0600070205080204" pitchFamily="34" charset="-128"/>
            </a:endParaRPr>
          </a:p>
          <a:p>
            <a:pPr eaLnBrk="1" hangingPunct="1"/>
            <a:r>
              <a:rPr lang="en-US" altLang="lv-LV" dirty="0" smtClean="0">
                <a:ea typeface="ＭＳ Ｐゴシック" panose="020B0600070205080204" pitchFamily="34" charset="-128"/>
              </a:rPr>
              <a:t>Data Structures and </a:t>
            </a:r>
            <a:r>
              <a:rPr lang="en-US" altLang="lv-LV" dirty="0" smtClean="0">
                <a:ea typeface="ＭＳ Ｐゴシック" panose="020B0600070205080204" pitchFamily="34" charset="-128"/>
              </a:rPr>
              <a:t>Algorithms</a:t>
            </a:r>
            <a:endParaRPr lang="en-US" altLang="lv-LV" dirty="0" smtClean="0">
              <a:ea typeface="ＭＳ Ｐゴシック" panose="020B0600070205080204" pitchFamily="34" charset="-128"/>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mc:AlternateContent xmlns:mc="http://schemas.openxmlformats.org/markup-compatibility/2006" xmlns:a14="http://schemas.microsoft.com/office/drawing/2010/main">
        <mc:Choice Requires="a14">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B-Trees (continued)</a:t>
                </a:r>
              </a:p>
              <a:p>
                <a:pPr lvl="1"/>
                <a:r>
                  <a:rPr lang="en-US" sz="2000" dirty="0">
                    <a:latin typeface="Calibri" pitchFamily="34" charset="0"/>
                    <a:cs typeface="Calibri" pitchFamily="34" charset="0"/>
                  </a:rPr>
                  <a:t>A </a:t>
                </a:r>
                <a:r>
                  <a:rPr lang="en-US" sz="2000" b="1" i="1" dirty="0">
                    <a:latin typeface="Calibri" pitchFamily="34" charset="0"/>
                    <a:cs typeface="Calibri" pitchFamily="34" charset="0"/>
                  </a:rPr>
                  <a:t>B-tree of order m</a:t>
                </a:r>
                <a:r>
                  <a:rPr lang="en-US" sz="2000" dirty="0">
                    <a:latin typeface="Calibri" pitchFamily="34" charset="0"/>
                    <a:cs typeface="Calibri" pitchFamily="34" charset="0"/>
                  </a:rPr>
                  <a:t> is defined as a multiway search tree with these characteristics:</a:t>
                </a:r>
              </a:p>
              <a:p>
                <a:pPr lvl="2"/>
                <a:r>
                  <a:rPr lang="en-US" dirty="0" smtClean="0">
                    <a:latin typeface="Calibri" pitchFamily="34" charset="0"/>
                    <a:cs typeface="Calibri" pitchFamily="34" charset="0"/>
                  </a:rPr>
                  <a:t>The root has a minimum of two subtrees (unless it is a leaf)</a:t>
                </a:r>
              </a:p>
              <a:p>
                <a:pPr lvl="2"/>
                <a:r>
                  <a:rPr lang="en-US" dirty="0" smtClean="0">
                    <a:latin typeface="Calibri" pitchFamily="34" charset="0"/>
                    <a:cs typeface="Calibri" pitchFamily="34" charset="0"/>
                  </a:rPr>
                  <a:t>Each nonroot and nonleaf node stores </a:t>
                </a:r>
                <a:r>
                  <a:rPr lang="en-US" i="1" dirty="0" smtClean="0">
                    <a:latin typeface="Calibri" pitchFamily="34" charset="0"/>
                    <a:cs typeface="Calibri" pitchFamily="34" charset="0"/>
                  </a:rPr>
                  <a:t>k</a:t>
                </a:r>
                <a:r>
                  <a:rPr lang="en-US" dirty="0" smtClean="0">
                    <a:latin typeface="Calibri" pitchFamily="34" charset="0"/>
                    <a:cs typeface="Calibri" pitchFamily="34" charset="0"/>
                  </a:rPr>
                  <a:t> – 1 keys and </a:t>
                </a:r>
                <a:r>
                  <a:rPr lang="en-US" i="1" dirty="0" smtClean="0">
                    <a:latin typeface="Calibri" pitchFamily="34" charset="0"/>
                    <a:cs typeface="Calibri" pitchFamily="34" charset="0"/>
                  </a:rPr>
                  <a:t>k</a:t>
                </a:r>
                <a:r>
                  <a:rPr lang="en-US" dirty="0" smtClean="0">
                    <a:latin typeface="Calibri" pitchFamily="34" charset="0"/>
                    <a:cs typeface="Calibri" pitchFamily="34" charset="0"/>
                  </a:rPr>
                  <a:t> pointers to subtrees where </a:t>
                </a:r>
                <a14:m>
                  <m:oMath xmlns:m="http://schemas.openxmlformats.org/officeDocument/2006/math">
                    <m:d>
                      <m:dPr>
                        <m:begChr m:val="⌈"/>
                        <m:endChr m:val="⌉"/>
                        <m:ctrlPr>
                          <a:rPr lang="en-US" i="1" smtClean="0">
                            <a:latin typeface="Cambria Math" panose="02040503050406030204" pitchFamily="18" charset="0"/>
                            <a:cs typeface="Calibri" pitchFamily="34" charset="0"/>
                          </a:rPr>
                        </m:ctrlPr>
                      </m:dPr>
                      <m:e>
                        <m:r>
                          <m:rPr>
                            <m:nor/>
                          </m:rPr>
                          <a:rPr lang="en-US" i="1" dirty="0">
                            <a:latin typeface="Calibri" pitchFamily="34" charset="0"/>
                            <a:cs typeface="Calibri" pitchFamily="34" charset="0"/>
                          </a:rPr>
                          <m:t>m</m:t>
                        </m:r>
                        <m:r>
                          <a:rPr lang="en-US" b="0" i="1" smtClean="0">
                            <a:latin typeface="Cambria Math"/>
                            <a:cs typeface="Calibri" pitchFamily="34" charset="0"/>
                          </a:rPr>
                          <m:t>/2</m:t>
                        </m:r>
                      </m:e>
                    </m:d>
                  </m:oMath>
                </a14:m>
                <a:r>
                  <a:rPr lang="en-US" dirty="0" smtClean="0">
                    <a:latin typeface="Calibri" pitchFamily="34" charset="0"/>
                    <a:cs typeface="Calibri" pitchFamily="34" charset="0"/>
                  </a:rPr>
                  <a:t> </a:t>
                </a:r>
                <a:r>
                  <a:rPr lang="en-US" u="sng" dirty="0" smtClean="0">
                    <a:latin typeface="Calibri" pitchFamily="34" charset="0"/>
                    <a:cs typeface="Calibri" pitchFamily="34" charset="0"/>
                  </a:rPr>
                  <a:t>&lt;</a:t>
                </a:r>
                <a:r>
                  <a:rPr lang="en-US" dirty="0" smtClean="0">
                    <a:latin typeface="Calibri" pitchFamily="34" charset="0"/>
                    <a:cs typeface="Calibri" pitchFamily="34" charset="0"/>
                  </a:rPr>
                  <a:t> </a:t>
                </a:r>
                <a:r>
                  <a:rPr lang="en-US" i="1" dirty="0" smtClean="0">
                    <a:latin typeface="Calibri" pitchFamily="34" charset="0"/>
                    <a:cs typeface="Calibri" pitchFamily="34" charset="0"/>
                  </a:rPr>
                  <a:t>k</a:t>
                </a:r>
                <a:r>
                  <a:rPr lang="en-US" dirty="0" smtClean="0">
                    <a:latin typeface="Calibri" pitchFamily="34" charset="0"/>
                    <a:cs typeface="Calibri" pitchFamily="34" charset="0"/>
                  </a:rPr>
                  <a:t> </a:t>
                </a:r>
                <a:r>
                  <a:rPr lang="en-US" u="sng" dirty="0" smtClean="0">
                    <a:latin typeface="Calibri" pitchFamily="34" charset="0"/>
                    <a:cs typeface="Calibri" pitchFamily="34" charset="0"/>
                  </a:rPr>
                  <a:t>&lt;</a:t>
                </a:r>
                <a:r>
                  <a:rPr lang="en-US" dirty="0" smtClean="0">
                    <a:latin typeface="Calibri" pitchFamily="34" charset="0"/>
                    <a:cs typeface="Calibri" pitchFamily="34" charset="0"/>
                  </a:rPr>
                  <a:t> </a:t>
                </a:r>
                <a:r>
                  <a:rPr lang="en-US" i="1" dirty="0" smtClean="0">
                    <a:latin typeface="Calibri" pitchFamily="34" charset="0"/>
                    <a:cs typeface="Calibri" pitchFamily="34" charset="0"/>
                  </a:rPr>
                  <a:t>m</a:t>
                </a:r>
                <a:endParaRPr lang="en-US" dirty="0" smtClean="0">
                  <a:latin typeface="Calibri" pitchFamily="34" charset="0"/>
                  <a:cs typeface="Calibri" pitchFamily="34" charset="0"/>
                </a:endParaRPr>
              </a:p>
              <a:p>
                <a:pPr lvl="2"/>
                <a:r>
                  <a:rPr lang="en-US" dirty="0" smtClean="0">
                    <a:latin typeface="Calibri" pitchFamily="34" charset="0"/>
                    <a:cs typeface="Calibri" pitchFamily="34" charset="0"/>
                  </a:rPr>
                  <a:t>Each leaf node stores </a:t>
                </a:r>
                <a:r>
                  <a:rPr lang="en-US" i="1" dirty="0" smtClean="0">
                    <a:latin typeface="Calibri" pitchFamily="34" charset="0"/>
                    <a:cs typeface="Calibri" pitchFamily="34" charset="0"/>
                  </a:rPr>
                  <a:t>k</a:t>
                </a:r>
                <a:r>
                  <a:rPr lang="en-US" dirty="0" smtClean="0">
                    <a:latin typeface="Calibri" pitchFamily="34" charset="0"/>
                    <a:cs typeface="Calibri" pitchFamily="34" charset="0"/>
                  </a:rPr>
                  <a:t> – 1 keys, where </a:t>
                </a:r>
                <a14:m>
                  <m:oMath xmlns:m="http://schemas.openxmlformats.org/officeDocument/2006/math">
                    <m:d>
                      <m:dPr>
                        <m:begChr m:val="⌈"/>
                        <m:endChr m:val="⌉"/>
                        <m:ctrlPr>
                          <a:rPr lang="en-US" i="1">
                            <a:latin typeface="Cambria Math" panose="02040503050406030204" pitchFamily="18" charset="0"/>
                            <a:cs typeface="Calibri" pitchFamily="34" charset="0"/>
                          </a:rPr>
                        </m:ctrlPr>
                      </m:dPr>
                      <m:e>
                        <m:r>
                          <m:rPr>
                            <m:nor/>
                          </m:rPr>
                          <a:rPr lang="en-US" i="1" dirty="0">
                            <a:latin typeface="Calibri" pitchFamily="34" charset="0"/>
                            <a:cs typeface="Calibri" pitchFamily="34" charset="0"/>
                          </a:rPr>
                          <m:t>m</m:t>
                        </m:r>
                        <m:r>
                          <a:rPr lang="en-US" i="1">
                            <a:latin typeface="Cambria Math"/>
                            <a:cs typeface="Calibri" pitchFamily="34" charset="0"/>
                          </a:rPr>
                          <m:t>/2</m:t>
                        </m:r>
                      </m:e>
                    </m:d>
                  </m:oMath>
                </a14:m>
                <a:r>
                  <a:rPr lang="en-US" dirty="0">
                    <a:latin typeface="Calibri" pitchFamily="34" charset="0"/>
                    <a:cs typeface="Calibri" pitchFamily="34" charset="0"/>
                  </a:rPr>
                  <a:t> </a:t>
                </a:r>
                <a:r>
                  <a:rPr lang="en-US" u="sng" dirty="0">
                    <a:latin typeface="Calibri" pitchFamily="34" charset="0"/>
                    <a:cs typeface="Calibri" pitchFamily="34" charset="0"/>
                  </a:rPr>
                  <a:t>&lt;</a:t>
                </a:r>
                <a:r>
                  <a:rPr lang="en-US" dirty="0">
                    <a:latin typeface="Calibri" pitchFamily="34" charset="0"/>
                    <a:cs typeface="Calibri" pitchFamily="34" charset="0"/>
                  </a:rPr>
                  <a:t> </a:t>
                </a:r>
                <a:r>
                  <a:rPr lang="en-US" i="1" dirty="0">
                    <a:latin typeface="Calibri" pitchFamily="34" charset="0"/>
                    <a:cs typeface="Calibri" pitchFamily="34" charset="0"/>
                  </a:rPr>
                  <a:t>k</a:t>
                </a:r>
                <a:r>
                  <a:rPr lang="en-US" dirty="0">
                    <a:latin typeface="Calibri" pitchFamily="34" charset="0"/>
                    <a:cs typeface="Calibri" pitchFamily="34" charset="0"/>
                  </a:rPr>
                  <a:t> </a:t>
                </a:r>
                <a:r>
                  <a:rPr lang="en-US" u="sng" dirty="0">
                    <a:latin typeface="Calibri" pitchFamily="34" charset="0"/>
                    <a:cs typeface="Calibri" pitchFamily="34" charset="0"/>
                  </a:rPr>
                  <a:t>&lt;</a:t>
                </a:r>
                <a:r>
                  <a:rPr lang="en-US" dirty="0">
                    <a:latin typeface="Calibri" pitchFamily="34" charset="0"/>
                    <a:cs typeface="Calibri" pitchFamily="34" charset="0"/>
                  </a:rPr>
                  <a:t> </a:t>
                </a:r>
                <a:r>
                  <a:rPr lang="en-US" i="1" dirty="0" smtClean="0">
                    <a:latin typeface="Calibri" pitchFamily="34" charset="0"/>
                    <a:cs typeface="Calibri" pitchFamily="34" charset="0"/>
                  </a:rPr>
                  <a:t>m</a:t>
                </a:r>
                <a:endParaRPr lang="en-US" dirty="0" smtClean="0">
                  <a:latin typeface="Calibri" pitchFamily="34" charset="0"/>
                  <a:cs typeface="Calibri" pitchFamily="34" charset="0"/>
                </a:endParaRPr>
              </a:p>
              <a:p>
                <a:pPr lvl="2"/>
                <a:r>
                  <a:rPr lang="en-US" dirty="0" smtClean="0">
                    <a:latin typeface="Calibri" pitchFamily="34" charset="0"/>
                    <a:cs typeface="Calibri" pitchFamily="34" charset="0"/>
                  </a:rPr>
                  <a:t>All leaves are on the same level</a:t>
                </a:r>
              </a:p>
              <a:p>
                <a:pPr lvl="1"/>
                <a:r>
                  <a:rPr lang="en-US" dirty="0" smtClean="0">
                    <a:latin typeface="Calibri" pitchFamily="34" charset="0"/>
                    <a:cs typeface="Calibri" pitchFamily="34" charset="0"/>
                  </a:rPr>
                  <a:t>Based on this definition, </a:t>
                </a:r>
                <a:r>
                  <a:rPr lang="en-US" dirty="0">
                    <a:latin typeface="Calibri" pitchFamily="34" charset="0"/>
                    <a:cs typeface="Calibri" pitchFamily="34" charset="0"/>
                  </a:rPr>
                  <a:t>a</a:t>
                </a:r>
                <a:r>
                  <a:rPr lang="en-US" dirty="0" smtClean="0">
                    <a:latin typeface="Calibri" pitchFamily="34" charset="0"/>
                    <a:cs typeface="Calibri" pitchFamily="34" charset="0"/>
                  </a:rPr>
                  <a:t> B-tree is always at least half-full, has few levels, and is perfectly balanced</a:t>
                </a:r>
              </a:p>
              <a:p>
                <a:pPr lvl="1"/>
                <a:r>
                  <a:rPr lang="en-US" dirty="0" smtClean="0">
                    <a:latin typeface="Calibri" pitchFamily="34" charset="0"/>
                    <a:cs typeface="Calibri" pitchFamily="34" charset="0"/>
                  </a:rPr>
                  <a:t>This definition is also based on the order of the B-tree specifying the maximum number of children; it can also specify the minimum, in which case the number of keys and pointers change</a:t>
                </a:r>
              </a:p>
            </p:txBody>
          </p:sp>
        </mc:Choice>
        <mc:Fallback xmlns="">
          <p:sp>
            <p:nvSpPr>
              <p:cNvPr id="16387" name="Rectangle 3"/>
              <p:cNvSpPr>
                <a:spLocks noGrp="1" noRot="1" noChangeAspect="1" noMove="1" noResize="1" noEditPoints="1" noAdjustHandles="1" noChangeArrowheads="1" noChangeShapeType="1" noTextEdit="1"/>
              </p:cNvSpPr>
              <p:nvPr>
                <p:ph idx="1"/>
              </p:nvPr>
            </p:nvSpPr>
            <p:spPr>
              <a:blipFill>
                <a:blip r:embed="rId3"/>
                <a:stretch>
                  <a:fillRect l="-960" t="-1481" r="-840" b="-22815"/>
                </a:stretch>
              </a:blipFill>
            </p:spPr>
            <p:txBody>
              <a:bodyPr/>
              <a:lstStyle/>
              <a:p>
                <a:r>
                  <a:rPr lang="lv-LV">
                    <a:noFill/>
                  </a:rPr>
                  <a:t> </a:t>
                </a:r>
              </a:p>
            </p:txBody>
          </p:sp>
        </mc:Fallback>
      </mc:AlternateContent>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10</a:t>
            </a:fld>
            <a:endParaRPr lang="en-US" dirty="0"/>
          </a:p>
        </p:txBody>
      </p:sp>
    </p:spTree>
    <p:extLst>
      <p:ext uri="{BB962C8B-B14F-4D97-AF65-F5344CB8AC3E}">
        <p14:creationId xmlns:p14="http://schemas.microsoft.com/office/powerpoint/2010/main" val="2046786197"/>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normAutofit fontScale="92500" lnSpcReduction="20000"/>
          </a:bodyPr>
          <a:lstStyle/>
          <a:p>
            <a:r>
              <a:rPr lang="en-US" dirty="0">
                <a:latin typeface="Calibri" pitchFamily="34" charset="0"/>
                <a:cs typeface="Calibri" pitchFamily="34" charset="0"/>
              </a:rPr>
              <a:t>B-Trees (continued)</a:t>
            </a:r>
          </a:p>
          <a:p>
            <a:pPr lvl="1"/>
            <a:r>
              <a:rPr lang="en-US" sz="2000" dirty="0">
                <a:latin typeface="Calibri" pitchFamily="34" charset="0"/>
                <a:cs typeface="Calibri" pitchFamily="34" charset="0"/>
              </a:rPr>
              <a:t>The nodes in B-trees are typically implemented as classes</a:t>
            </a:r>
          </a:p>
          <a:p>
            <a:pPr lvl="1"/>
            <a:r>
              <a:rPr lang="en-US" dirty="0" smtClean="0">
                <a:latin typeface="Calibri" pitchFamily="34" charset="0"/>
                <a:cs typeface="Calibri" pitchFamily="34" charset="0"/>
              </a:rPr>
              <a:t>Among the data members are an array of </a:t>
            </a:r>
            <a:r>
              <a:rPr lang="en-US" i="1" dirty="0" smtClean="0">
                <a:latin typeface="Calibri" pitchFamily="34" charset="0"/>
                <a:cs typeface="Calibri" pitchFamily="34" charset="0"/>
              </a:rPr>
              <a:t>m</a:t>
            </a:r>
            <a:r>
              <a:rPr lang="en-US" dirty="0" smtClean="0">
                <a:latin typeface="Calibri" pitchFamily="34" charset="0"/>
                <a:cs typeface="Calibri" pitchFamily="34" charset="0"/>
              </a:rPr>
              <a:t> – 1 cells for keys, an array of </a:t>
            </a:r>
            <a:r>
              <a:rPr lang="en-US" i="1" dirty="0" smtClean="0">
                <a:latin typeface="Calibri" pitchFamily="34" charset="0"/>
                <a:cs typeface="Calibri" pitchFamily="34" charset="0"/>
              </a:rPr>
              <a:t>m</a:t>
            </a:r>
            <a:r>
              <a:rPr lang="en-US" dirty="0" smtClean="0">
                <a:latin typeface="Calibri" pitchFamily="34" charset="0"/>
                <a:cs typeface="Calibri" pitchFamily="34" charset="0"/>
              </a:rPr>
              <a:t> cells for pointers, and other miscellaneous information</a:t>
            </a:r>
          </a:p>
          <a:p>
            <a:pPr lvl="1"/>
            <a:r>
              <a:rPr lang="en-US" sz="2000" dirty="0">
                <a:latin typeface="Calibri" pitchFamily="34" charset="0"/>
                <a:cs typeface="Calibri" pitchFamily="34" charset="0"/>
              </a:rPr>
              <a:t>It can be defined as:</a:t>
            </a:r>
          </a:p>
          <a:p>
            <a:pPr marL="57150" indent="0">
              <a:buNone/>
            </a:pPr>
            <a:r>
              <a:rPr lang="en-US" sz="1400" dirty="0">
                <a:latin typeface="Courier New" pitchFamily="49" charset="0"/>
                <a:cs typeface="Courier New" pitchFamily="49" charset="0"/>
              </a:rPr>
              <a:t>		template &lt;class T, int M&gt;</a:t>
            </a:r>
          </a:p>
          <a:p>
            <a:pPr marL="57150" indent="0">
              <a:buNone/>
            </a:pPr>
            <a:r>
              <a:rPr lang="en-US" sz="1400" dirty="0">
                <a:latin typeface="Courier New" pitchFamily="49" charset="0"/>
                <a:cs typeface="Courier New" pitchFamily="49" charset="0"/>
              </a:rPr>
              <a:t>		class BTreeNode {</a:t>
            </a:r>
          </a:p>
          <a:p>
            <a:pPr marL="57150" indent="0">
              <a:buNone/>
            </a:pPr>
            <a:r>
              <a:rPr lang="en-US" sz="1400" dirty="0">
                <a:latin typeface="Courier New" pitchFamily="49" charset="0"/>
                <a:cs typeface="Courier New" pitchFamily="49" charset="0"/>
              </a:rPr>
              <a:t>		public: </a:t>
            </a:r>
          </a:p>
          <a:p>
            <a:pPr marL="57150" indent="0">
              <a:buNone/>
            </a:pPr>
            <a:r>
              <a:rPr lang="en-US" sz="1400" dirty="0">
                <a:latin typeface="Courier New" pitchFamily="49" charset="0"/>
                <a:cs typeface="Courier New" pitchFamily="49" charset="0"/>
              </a:rPr>
              <a:t>		  BTreeNode();</a:t>
            </a:r>
          </a:p>
          <a:p>
            <a:pPr marL="57150" indent="0">
              <a:buNone/>
            </a:pPr>
            <a:r>
              <a:rPr lang="en-US" sz="1400" dirty="0">
                <a:latin typeface="Courier New" pitchFamily="49" charset="0"/>
                <a:cs typeface="Courier New" pitchFamily="49" charset="0"/>
              </a:rPr>
              <a:t>		  BTreeNode(const T&amp;);</a:t>
            </a:r>
          </a:p>
          <a:p>
            <a:pPr marL="57150" indent="0">
              <a:buNone/>
            </a:pPr>
            <a:r>
              <a:rPr lang="en-US" sz="1400" dirty="0">
                <a:latin typeface="Courier New" pitchFamily="49" charset="0"/>
                <a:cs typeface="Courier New" pitchFamily="49" charset="0"/>
              </a:rPr>
              <a:t>		private:</a:t>
            </a:r>
          </a:p>
          <a:p>
            <a:pPr marL="57150" indent="0">
              <a:buNone/>
            </a:pPr>
            <a:r>
              <a:rPr lang="en-US" sz="1400" dirty="0">
                <a:latin typeface="Courier New" pitchFamily="49" charset="0"/>
                <a:cs typeface="Courier New" pitchFamily="49" charset="0"/>
              </a:rPr>
              <a:t>		  bool leaf;</a:t>
            </a:r>
          </a:p>
          <a:p>
            <a:pPr marL="57150" indent="0">
              <a:buNone/>
            </a:pPr>
            <a:r>
              <a:rPr lang="en-US" sz="1400" dirty="0">
                <a:latin typeface="Courier New" pitchFamily="49" charset="0"/>
                <a:cs typeface="Courier New" pitchFamily="49" charset="0"/>
              </a:rPr>
              <a:t>		  int keyTally;</a:t>
            </a:r>
          </a:p>
          <a:p>
            <a:pPr marL="57150" indent="0">
              <a:buNone/>
            </a:pPr>
            <a:r>
              <a:rPr lang="en-US" sz="1400" dirty="0">
                <a:latin typeface="Courier New" pitchFamily="49" charset="0"/>
                <a:cs typeface="Courier New" pitchFamily="49" charset="0"/>
              </a:rPr>
              <a:t>		  T keys[M-1];</a:t>
            </a:r>
          </a:p>
          <a:p>
            <a:pPr marL="57150" indent="0">
              <a:buNone/>
            </a:pPr>
            <a:r>
              <a:rPr lang="en-US" sz="1400" dirty="0">
                <a:latin typeface="Courier New" pitchFamily="49" charset="0"/>
                <a:cs typeface="Courier New" pitchFamily="49" charset="0"/>
              </a:rPr>
              <a:t>		  BTreeNode *pointers[M];</a:t>
            </a:r>
          </a:p>
          <a:p>
            <a:pPr marL="57150" indent="0">
              <a:buNone/>
            </a:pPr>
            <a:r>
              <a:rPr lang="en-US" sz="1400" dirty="0">
                <a:latin typeface="Courier New" pitchFamily="49" charset="0"/>
                <a:cs typeface="Courier New" pitchFamily="49" charset="0"/>
              </a:rPr>
              <a:t>		  friend Btree&lt;T,M&gt;;</a:t>
            </a:r>
          </a:p>
          <a:p>
            <a:pPr marL="57150" indent="0">
              <a:buNone/>
            </a:pPr>
            <a:r>
              <a:rPr lang="en-US" sz="1400" dirty="0">
                <a:latin typeface="Courier New" pitchFamily="49" charset="0"/>
                <a:cs typeface="Courier New" pitchFamily="49" charset="0"/>
              </a:rPr>
              <a:t>		};</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11</a:t>
            </a:fld>
            <a:endParaRPr lang="en-US" dirty="0"/>
          </a:p>
        </p:txBody>
      </p:sp>
    </p:spTree>
    <p:extLst>
      <p:ext uri="{BB962C8B-B14F-4D97-AF65-F5344CB8AC3E}">
        <p14:creationId xmlns:p14="http://schemas.microsoft.com/office/powerpoint/2010/main" val="3744548525"/>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sz="2000" dirty="0">
                <a:latin typeface="Calibri" pitchFamily="34" charset="0"/>
                <a:cs typeface="Calibri" pitchFamily="34" charset="0"/>
              </a:rPr>
              <a:t>B-Trees (continued)</a:t>
            </a:r>
          </a:p>
          <a:p>
            <a:pPr lvl="1"/>
            <a:r>
              <a:rPr lang="en-US" sz="1800" dirty="0">
                <a:latin typeface="Calibri" pitchFamily="34" charset="0"/>
                <a:cs typeface="Calibri" pitchFamily="34" charset="0"/>
              </a:rPr>
              <a:t>The value for </a:t>
            </a:r>
            <a:r>
              <a:rPr lang="en-US" sz="1800" i="1" dirty="0">
                <a:latin typeface="Calibri" pitchFamily="34" charset="0"/>
                <a:cs typeface="Calibri" pitchFamily="34" charset="0"/>
              </a:rPr>
              <a:t>m </a:t>
            </a:r>
            <a:r>
              <a:rPr lang="en-US" sz="1800" dirty="0">
                <a:latin typeface="Calibri" pitchFamily="34" charset="0"/>
                <a:cs typeface="Calibri" pitchFamily="34" charset="0"/>
              </a:rPr>
              <a:t>is usually large so the information in one page or block of secondary storage can fit in one node</a:t>
            </a:r>
          </a:p>
          <a:p>
            <a:pPr lvl="1"/>
            <a:r>
              <a:rPr lang="en-US" sz="2000" dirty="0" smtClean="0">
                <a:latin typeface="Calibri" pitchFamily="34" charset="0"/>
                <a:cs typeface="Calibri" pitchFamily="34" charset="0"/>
              </a:rPr>
              <a:t>Figure 7.3a shows a B-tree of order 7 storing code for some items</a:t>
            </a:r>
          </a:p>
          <a:p>
            <a:pPr lvl="1"/>
            <a:r>
              <a:rPr lang="en-US" sz="2000" dirty="0" smtClean="0">
                <a:latin typeface="Calibri" pitchFamily="34" charset="0"/>
                <a:cs typeface="Calibri" pitchFamily="34" charset="0"/>
              </a:rPr>
              <a:t>Although this makes it appear the keys are the only things of interest, in reality the codes would be fields of larger structures</a:t>
            </a:r>
          </a:p>
          <a:p>
            <a:pPr lvl="1"/>
            <a:r>
              <a:rPr lang="en-US" sz="2000" dirty="0" smtClean="0">
                <a:latin typeface="Calibri" pitchFamily="34" charset="0"/>
                <a:cs typeface="Calibri" pitchFamily="34" charset="0"/>
              </a:rPr>
              <a:t>In cases like this, the array of keys stores structures that contain a unique identifier plus an address of a record in secondary storage</a:t>
            </a:r>
          </a:p>
          <a:p>
            <a:pPr lvl="1"/>
            <a:r>
              <a:rPr lang="en-US" sz="2000" dirty="0" smtClean="0">
                <a:latin typeface="Calibri" pitchFamily="34" charset="0"/>
                <a:cs typeface="Calibri" pitchFamily="34" charset="0"/>
              </a:rPr>
              <a:t>This is shown in Figure 7.3b</a:t>
            </a:r>
          </a:p>
          <a:p>
            <a:pPr lvl="1"/>
            <a:r>
              <a:rPr lang="en-US" sz="2000" dirty="0" smtClean="0">
                <a:latin typeface="Calibri" pitchFamily="34" charset="0"/>
                <a:cs typeface="Calibri" pitchFamily="34" charset="0"/>
              </a:rPr>
              <a:t>If the contents of that node is also in secondary storage, each key access requires two secondary storage accesses; however, in the long run this is better than keeping the records in the nodes because the nodes could hold very few records</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12</a:t>
            </a:fld>
            <a:endParaRPr lang="en-US" dirty="0"/>
          </a:p>
        </p:txBody>
      </p:sp>
    </p:spTree>
    <p:extLst>
      <p:ext uri="{BB962C8B-B14F-4D97-AF65-F5344CB8AC3E}">
        <p14:creationId xmlns:p14="http://schemas.microsoft.com/office/powerpoint/2010/main" val="3027543271"/>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normAutofit/>
          </a:bodyPr>
          <a:lstStyle/>
          <a:p>
            <a:pPr lvl="1"/>
            <a:r>
              <a:rPr lang="en-US" sz="2000" dirty="0" smtClean="0">
                <a:latin typeface="Calibri" pitchFamily="34" charset="0"/>
                <a:cs typeface="Calibri" pitchFamily="34" charset="0"/>
              </a:rPr>
              <a:t>The </a:t>
            </a:r>
            <a:r>
              <a:rPr lang="en-US" sz="2000" dirty="0">
                <a:latin typeface="Calibri" pitchFamily="34" charset="0"/>
                <a:cs typeface="Calibri" pitchFamily="34" charset="0"/>
              </a:rPr>
              <a:t>resulting B-tree is deeper, with longer search paths, than a B-tree with just addresses</a:t>
            </a:r>
          </a:p>
          <a:p>
            <a:pPr marL="57150" indent="0">
              <a:buNone/>
            </a:pPr>
            <a:endParaRPr lang="en-US" sz="2000" dirty="0">
              <a:latin typeface="Calibri" pitchFamily="34" charset="0"/>
              <a:cs typeface="Calibri" pitchFamily="34" charset="0"/>
            </a:endParaRPr>
          </a:p>
          <a:p>
            <a:pPr marL="57150" indent="0">
              <a:buNone/>
            </a:pPr>
            <a:endParaRPr lang="en-US" sz="2000" dirty="0">
              <a:latin typeface="Calibri" pitchFamily="34" charset="0"/>
              <a:cs typeface="Calibri" pitchFamily="34" charset="0"/>
            </a:endParaRPr>
          </a:p>
          <a:p>
            <a:pPr marL="57150" indent="0">
              <a:buNone/>
            </a:pPr>
            <a:endParaRPr lang="en-US" sz="2000" dirty="0">
              <a:latin typeface="Calibri" pitchFamily="34" charset="0"/>
              <a:cs typeface="Calibri" pitchFamily="34" charset="0"/>
            </a:endParaRPr>
          </a:p>
          <a:p>
            <a:pPr marL="57150" indent="0">
              <a:buNone/>
            </a:pPr>
            <a:endParaRPr lang="en-US" sz="2000" dirty="0">
              <a:latin typeface="Calibri" pitchFamily="34" charset="0"/>
              <a:cs typeface="Calibri" pitchFamily="34" charset="0"/>
            </a:endParaRPr>
          </a:p>
          <a:p>
            <a:pPr marL="57150" indent="0">
              <a:buNone/>
            </a:pPr>
            <a:endParaRPr lang="en-US" sz="2000" dirty="0">
              <a:latin typeface="Calibri" pitchFamily="34" charset="0"/>
              <a:cs typeface="Calibri" pitchFamily="34" charset="0"/>
            </a:endParaRPr>
          </a:p>
          <a:p>
            <a:pPr marL="57150" indent="0">
              <a:buNone/>
            </a:pPr>
            <a:endParaRPr lang="en-US" sz="2000" dirty="0">
              <a:latin typeface="Calibri" pitchFamily="34" charset="0"/>
              <a:cs typeface="Calibri" pitchFamily="34" charset="0"/>
            </a:endParaRPr>
          </a:p>
          <a:p>
            <a:pPr marL="57150" indent="0">
              <a:buNone/>
            </a:pPr>
            <a:endParaRPr lang="lv-LV" sz="2000" dirty="0">
              <a:latin typeface="Calibri" pitchFamily="34" charset="0"/>
              <a:cs typeface="Calibri" pitchFamily="34" charset="0"/>
            </a:endParaRPr>
          </a:p>
          <a:p>
            <a:pPr marL="57150" indent="0">
              <a:buNone/>
            </a:pPr>
            <a:endParaRPr lang="lv-LV" sz="2000" dirty="0">
              <a:latin typeface="Calibri" pitchFamily="34" charset="0"/>
              <a:cs typeface="Calibri" pitchFamily="34" charset="0"/>
            </a:endParaRPr>
          </a:p>
          <a:p>
            <a:pPr marL="57150" indent="0">
              <a:buNone/>
            </a:pPr>
            <a:r>
              <a:rPr lang="en-US" sz="2000" dirty="0" smtClean="0"/>
              <a:t>One </a:t>
            </a:r>
            <a:r>
              <a:rPr lang="en-US" sz="2000" dirty="0"/>
              <a:t>node of a B-tree of order 7 (a) without and (b) with an additional indirection</a:t>
            </a:r>
            <a:endParaRPr lang="en-US" sz="20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13</a:t>
            </a:fld>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2485563"/>
            <a:ext cx="5514975"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1446683"/>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B-Trees (continued)</a:t>
            </a:r>
          </a:p>
          <a:p>
            <a:pPr lvl="1"/>
            <a:r>
              <a:rPr lang="en-US" sz="2000" dirty="0">
                <a:latin typeface="Calibri" pitchFamily="34" charset="0"/>
                <a:cs typeface="Calibri" pitchFamily="34" charset="0"/>
              </a:rPr>
              <a:t>To simplify things, B-trees will be shown as in Figure 7.4, without the key count or the pointer fields</a:t>
            </a:r>
          </a:p>
          <a:p>
            <a:pPr marL="57150" indent="0">
              <a:buNone/>
            </a:pPr>
            <a:endParaRPr lang="en-US" dirty="0">
              <a:latin typeface="Calibri" pitchFamily="34" charset="0"/>
              <a:cs typeface="Calibri" pitchFamily="34" charset="0"/>
            </a:endParaRPr>
          </a:p>
          <a:p>
            <a:pPr marL="57150" indent="0">
              <a:buNone/>
            </a:pPr>
            <a:endParaRPr lang="en-US" dirty="0">
              <a:latin typeface="Calibri" pitchFamily="34" charset="0"/>
              <a:cs typeface="Calibri" pitchFamily="34" charset="0"/>
            </a:endParaRPr>
          </a:p>
          <a:p>
            <a:pPr marL="57150" indent="0">
              <a:buNone/>
            </a:pPr>
            <a:endParaRPr lang="en-US" dirty="0">
              <a:latin typeface="Calibri" pitchFamily="34" charset="0"/>
              <a:cs typeface="Calibri" pitchFamily="34" charset="0"/>
            </a:endParaRPr>
          </a:p>
          <a:p>
            <a:pPr marL="57150" indent="0">
              <a:buNone/>
            </a:pPr>
            <a:endParaRPr lang="en-US" dirty="0">
              <a:latin typeface="Calibri" pitchFamily="34" charset="0"/>
              <a:cs typeface="Calibri" pitchFamily="34" charset="0"/>
            </a:endParaRPr>
          </a:p>
          <a:p>
            <a:pPr marL="57150" indent="0">
              <a:buNone/>
            </a:pPr>
            <a:endParaRPr lang="en-US" dirty="0">
              <a:latin typeface="Calibri" pitchFamily="34" charset="0"/>
              <a:cs typeface="Calibri" pitchFamily="34" charset="0"/>
            </a:endParaRPr>
          </a:p>
          <a:p>
            <a:pPr marL="57150" indent="0" algn="ctr">
              <a:buNone/>
            </a:pPr>
            <a:endParaRPr lang="en-US" sz="1200" dirty="0"/>
          </a:p>
          <a:p>
            <a:pPr marL="57150" indent="0" algn="ctr">
              <a:buNone/>
            </a:pPr>
            <a:r>
              <a:rPr lang="en-US" sz="1200" dirty="0"/>
              <a:t>Fig. 7.4 A B-tree of order 5 shown in an abbreviated form</a:t>
            </a:r>
            <a:endParaRPr lang="en-US" sz="12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14</a:t>
            </a:fld>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7525" y="2590800"/>
            <a:ext cx="607695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8470935"/>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mc:AlternateContent xmlns:mc="http://schemas.openxmlformats.org/markup-compatibility/2006" xmlns:a14="http://schemas.microsoft.com/office/drawing/2010/main">
        <mc:Choice Requires="a14">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B-Trees – Searching in a B-Tree (continued)</a:t>
                </a:r>
              </a:p>
              <a:p>
                <a:pPr lvl="1"/>
                <a:r>
                  <a:rPr lang="en-US" sz="2000" dirty="0">
                    <a:latin typeface="Calibri" pitchFamily="34" charset="0"/>
                    <a:cs typeface="Calibri" pitchFamily="34" charset="0"/>
                  </a:rPr>
                  <a:t>Finding a key in a B-tree is straightforward; an algorithm for this is:</a:t>
                </a:r>
              </a:p>
              <a:p>
                <a:pPr marL="57150" indent="0">
                  <a:spcBef>
                    <a:spcPts val="1800"/>
                  </a:spcBef>
                  <a:buNone/>
                </a:pPr>
                <a:r>
                  <a:rPr lang="en-US" sz="1600" dirty="0">
                    <a:latin typeface="Courier New" pitchFamily="49" charset="0"/>
                    <a:cs typeface="Courier New" pitchFamily="49" charset="0"/>
                  </a:rPr>
                  <a:t>BTreeNode *BTreeSearch(keyType k, BTreeNode *node) {</a:t>
                </a:r>
              </a:p>
              <a:p>
                <a:pPr marL="57150" indent="0">
                  <a:buNone/>
                </a:pPr>
                <a:r>
                  <a:rPr lang="en-US" sz="1600" dirty="0">
                    <a:latin typeface="Courier New" pitchFamily="49" charset="0"/>
                    <a:cs typeface="Courier New" pitchFamily="49" charset="0"/>
                  </a:rPr>
                  <a:t>  if (node != 0) {</a:t>
                </a:r>
              </a:p>
              <a:p>
                <a:pPr marL="57150" indent="0">
                  <a:buNone/>
                </a:pPr>
                <a:r>
                  <a:rPr lang="en-US" sz="1600" dirty="0">
                    <a:latin typeface="Courier New" pitchFamily="49" charset="0"/>
                    <a:cs typeface="Courier New" pitchFamily="49" charset="0"/>
                  </a:rPr>
                  <a:t>    for (i=1, i &lt;= node-&gt;keyTally &amp;&amp; node-&gt;keys[i-1] &lt; K; i++);</a:t>
                </a:r>
              </a:p>
              <a:p>
                <a:pPr marL="57150" indent="0">
                  <a:buNone/>
                </a:pPr>
                <a:r>
                  <a:rPr lang="en-US" sz="1600" dirty="0">
                    <a:latin typeface="Courier New" pitchFamily="49" charset="0"/>
                    <a:cs typeface="Courier New" pitchFamily="49" charset="0"/>
                  </a:rPr>
                  <a:t>    if (i &gt; node-&gt;keyTally || node-&gt;keys[i-1] &gt; K)</a:t>
                </a:r>
              </a:p>
              <a:p>
                <a:pPr marL="57150" indent="0">
                  <a:buNone/>
                </a:pPr>
                <a:r>
                  <a:rPr lang="en-US" sz="1600" dirty="0">
                    <a:latin typeface="Courier New" pitchFamily="49" charset="0"/>
                    <a:cs typeface="Courier New" pitchFamily="49" charset="0"/>
                  </a:rPr>
                  <a:t>      return BTreeSearch(K, node-&gt;pointers[i-1]);</a:t>
                </a:r>
              </a:p>
              <a:p>
                <a:pPr marL="57150" indent="0">
                  <a:buNone/>
                </a:pPr>
                <a:r>
                  <a:rPr lang="en-US" sz="1600" dirty="0">
                    <a:latin typeface="Courier New" pitchFamily="49" charset="0"/>
                    <a:cs typeface="Courier New" pitchFamily="49" charset="0"/>
                  </a:rPr>
                  <a:t>    else return node;</a:t>
                </a:r>
              </a:p>
              <a:p>
                <a:pPr marL="57150" indent="0">
                  <a:buNone/>
                </a:pPr>
                <a:r>
                  <a:rPr lang="en-US" sz="1600" dirty="0">
                    <a:latin typeface="Courier New" pitchFamily="49" charset="0"/>
                    <a:cs typeface="Courier New" pitchFamily="49" charset="0"/>
                  </a:rPr>
                  <a:t>  }</a:t>
                </a:r>
              </a:p>
              <a:p>
                <a:pPr marL="57150" indent="0">
                  <a:buNone/>
                </a:pPr>
                <a:r>
                  <a:rPr lang="en-US" sz="1600" dirty="0">
                    <a:latin typeface="Courier New" pitchFamily="49" charset="0"/>
                    <a:cs typeface="Courier New" pitchFamily="49" charset="0"/>
                  </a:rPr>
                  <a:t>  else return 0;</a:t>
                </a:r>
              </a:p>
              <a:p>
                <a:pPr marL="57150" indent="0">
                  <a:buNone/>
                </a:pPr>
                <a:r>
                  <a:rPr lang="en-US" sz="1600" dirty="0">
                    <a:latin typeface="Courier New" pitchFamily="49" charset="0"/>
                    <a:cs typeface="Courier New" pitchFamily="49" charset="0"/>
                  </a:rPr>
                  <a:t>}</a:t>
                </a:r>
              </a:p>
              <a:p>
                <a:pPr lvl="1"/>
                <a:r>
                  <a:rPr lang="en-US" dirty="0" smtClean="0">
                    <a:cs typeface="Courier New" pitchFamily="49" charset="0"/>
                  </a:rPr>
                  <a:t>The worst case occurs when the tree has the smallest number of pointers per nonroot node (</a:t>
                </a:r>
                <a:r>
                  <a:rPr lang="en-US" i="1" dirty="0" smtClean="0">
                    <a:cs typeface="Courier New" pitchFamily="49" charset="0"/>
                  </a:rPr>
                  <a:t>q</a:t>
                </a:r>
                <a:r>
                  <a:rPr lang="en-US" dirty="0" smtClean="0">
                    <a:cs typeface="Courier New" pitchFamily="49" charset="0"/>
                  </a:rPr>
                  <a:t> = </a:t>
                </a:r>
                <a14:m>
                  <m:oMath xmlns:m="http://schemas.openxmlformats.org/officeDocument/2006/math">
                    <m:d>
                      <m:dPr>
                        <m:begChr m:val="⌈"/>
                        <m:endChr m:val="⌉"/>
                        <m:ctrlPr>
                          <a:rPr lang="en-US" i="1">
                            <a:latin typeface="Cambria Math" panose="02040503050406030204" pitchFamily="18" charset="0"/>
                            <a:cs typeface="Calibri" pitchFamily="34" charset="0"/>
                          </a:rPr>
                        </m:ctrlPr>
                      </m:dPr>
                      <m:e>
                        <m:r>
                          <m:rPr>
                            <m:nor/>
                          </m:rPr>
                          <a:rPr lang="en-US" i="1" dirty="0">
                            <a:latin typeface="Calibri" pitchFamily="34" charset="0"/>
                            <a:cs typeface="Calibri" pitchFamily="34" charset="0"/>
                          </a:rPr>
                          <m:t>m</m:t>
                        </m:r>
                        <m:r>
                          <a:rPr lang="en-US" i="1">
                            <a:latin typeface="Cambria Math"/>
                            <a:cs typeface="Calibri" pitchFamily="34" charset="0"/>
                          </a:rPr>
                          <m:t>/2</m:t>
                        </m:r>
                      </m:e>
                    </m:d>
                  </m:oMath>
                </a14:m>
                <a:r>
                  <a:rPr lang="en-US" dirty="0" smtClean="0">
                    <a:cs typeface="Courier New" pitchFamily="49" charset="0"/>
                  </a:rPr>
                  <a:t>), and the search has to reach a leaf</a:t>
                </a:r>
              </a:p>
            </p:txBody>
          </p:sp>
        </mc:Choice>
        <mc:Fallback xmlns="">
          <p:sp>
            <p:nvSpPr>
              <p:cNvPr id="16387" name="Rectangle 3"/>
              <p:cNvSpPr>
                <a:spLocks noGrp="1" noRot="1" noChangeAspect="1" noMove="1" noResize="1" noEditPoints="1" noAdjustHandles="1" noChangeArrowheads="1" noChangeShapeType="1" noTextEdit="1"/>
              </p:cNvSpPr>
              <p:nvPr>
                <p:ph idx="1"/>
              </p:nvPr>
            </p:nvSpPr>
            <p:spPr>
              <a:blipFill>
                <a:blip r:embed="rId3"/>
                <a:stretch>
                  <a:fillRect l="-960" t="-1481" b="-11259"/>
                </a:stretch>
              </a:blipFill>
            </p:spPr>
            <p:txBody>
              <a:bodyPr/>
              <a:lstStyle/>
              <a:p>
                <a:r>
                  <a:rPr lang="lv-LV">
                    <a:noFill/>
                  </a:rPr>
                  <a:t> </a:t>
                </a:r>
              </a:p>
            </p:txBody>
          </p:sp>
        </mc:Fallback>
      </mc:AlternateContent>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15</a:t>
            </a:fld>
            <a:endParaRPr lang="en-US" dirty="0"/>
          </a:p>
        </p:txBody>
      </p:sp>
    </p:spTree>
    <p:extLst>
      <p:ext uri="{BB962C8B-B14F-4D97-AF65-F5344CB8AC3E}">
        <p14:creationId xmlns:p14="http://schemas.microsoft.com/office/powerpoint/2010/main" val="3929442982"/>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cs typeface="Calibri" pitchFamily="34" charset="0"/>
              </a:rPr>
              <a:t>The Family of B-Trees (continued)</a:t>
            </a:r>
            <a:endParaRPr lang="en-US" dirty="0"/>
          </a:p>
        </p:txBody>
      </p:sp>
      <p:sp>
        <p:nvSpPr>
          <p:cNvPr id="3" name="Content Placeholder 2"/>
          <p:cNvSpPr>
            <a:spLocks noGrp="1"/>
          </p:cNvSpPr>
          <p:nvPr>
            <p:ph idx="1"/>
          </p:nvPr>
        </p:nvSpPr>
        <p:spPr/>
        <p:txBody>
          <a:bodyPr/>
          <a:lstStyle/>
          <a:p>
            <a:r>
              <a:rPr lang="en-US" dirty="0">
                <a:latin typeface="Calibri" pitchFamily="34" charset="0"/>
                <a:cs typeface="Calibri" pitchFamily="34" charset="0"/>
              </a:rPr>
              <a:t>B-Trees – Searching in a B-Tree (continued)</a:t>
            </a:r>
          </a:p>
          <a:p>
            <a:pPr lvl="1"/>
            <a:r>
              <a:rPr lang="en-US" dirty="0" smtClean="0"/>
              <a:t>The analysis on page 324 establishes the relationship between the number of keys on each level of the B-tree and its height</a:t>
            </a:r>
          </a:p>
          <a:p>
            <a:pPr lvl="1"/>
            <a:r>
              <a:rPr lang="en-US" dirty="0" smtClean="0"/>
              <a:t>It illustrates that for a sufficiently large order, </a:t>
            </a:r>
            <a:r>
              <a:rPr lang="en-US" i="1" dirty="0" smtClean="0"/>
              <a:t>m</a:t>
            </a:r>
            <a:r>
              <a:rPr lang="en-US" dirty="0" smtClean="0"/>
              <a:t>, the height is small</a:t>
            </a:r>
          </a:p>
          <a:p>
            <a:pPr lvl="1"/>
            <a:r>
              <a:rPr lang="en-US" dirty="0" smtClean="0"/>
              <a:t>If </a:t>
            </a:r>
            <a:r>
              <a:rPr lang="en-US" i="1" dirty="0" smtClean="0"/>
              <a:t>m</a:t>
            </a:r>
            <a:r>
              <a:rPr lang="en-US" dirty="0" smtClean="0"/>
              <a:t> = 200 and </a:t>
            </a:r>
            <a:r>
              <a:rPr lang="en-US" i="1" dirty="0" smtClean="0"/>
              <a:t>n</a:t>
            </a:r>
            <a:r>
              <a:rPr lang="en-US" dirty="0" smtClean="0"/>
              <a:t> (the number of keys) is 2,000,000, for instance, the value of </a:t>
            </a:r>
            <a:r>
              <a:rPr lang="en-US" i="1" dirty="0" smtClean="0"/>
              <a:t>h</a:t>
            </a:r>
            <a:r>
              <a:rPr lang="en-US" dirty="0" smtClean="0"/>
              <a:t> </a:t>
            </a:r>
            <a:r>
              <a:rPr lang="en-US" u="sng" dirty="0" smtClean="0"/>
              <a:t>&lt;</a:t>
            </a:r>
            <a:r>
              <a:rPr lang="en-US" dirty="0" smtClean="0"/>
              <a:t> 4</a:t>
            </a:r>
          </a:p>
          <a:p>
            <a:pPr lvl="1"/>
            <a:r>
              <a:rPr lang="en-US" dirty="0" smtClean="0"/>
              <a:t>This means that even in the worst case, finding a key in the B-tree would require 4 seeks</a:t>
            </a:r>
          </a:p>
          <a:p>
            <a:pPr lvl="1"/>
            <a:r>
              <a:rPr lang="en-US" dirty="0" smtClean="0"/>
              <a:t>In addition, if the root of the tree can be retained in memory, only three seeks need be performed in secondary storage</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16</a:t>
            </a:fld>
            <a:endParaRPr lang="en-US" dirty="0"/>
          </a:p>
        </p:txBody>
      </p:sp>
    </p:spTree>
    <p:extLst>
      <p:ext uri="{BB962C8B-B14F-4D97-AF65-F5344CB8AC3E}">
        <p14:creationId xmlns:p14="http://schemas.microsoft.com/office/powerpoint/2010/main" val="250768685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B-Trees – Inserting a Key Into a B-Tree (continued)</a:t>
            </a:r>
          </a:p>
          <a:p>
            <a:pPr lvl="1"/>
            <a:r>
              <a:rPr lang="en-US" sz="2000" dirty="0">
                <a:latin typeface="Calibri" pitchFamily="34" charset="0"/>
                <a:cs typeface="Calibri" pitchFamily="34" charset="0"/>
              </a:rPr>
              <a:t>Given that all leaf nodes have to be at the last level of a B-tree, the task of inserting or deleting appears somewhat daunting</a:t>
            </a:r>
          </a:p>
          <a:p>
            <a:pPr lvl="1"/>
            <a:r>
              <a:rPr lang="en-US" dirty="0" smtClean="0">
                <a:latin typeface="Calibri" pitchFamily="34" charset="0"/>
                <a:cs typeface="Calibri" pitchFamily="34" charset="0"/>
              </a:rPr>
              <a:t>This becomes simpler if we recall that a tree can be built bottom-up, so that the root is resolved at the end of all the insertions</a:t>
            </a:r>
          </a:p>
          <a:p>
            <a:pPr lvl="1"/>
            <a:r>
              <a:rPr lang="en-US" sz="2000" dirty="0">
                <a:latin typeface="Calibri" pitchFamily="34" charset="0"/>
                <a:cs typeface="Calibri" pitchFamily="34" charset="0"/>
              </a:rPr>
              <a:t>It is this strategy that will be used to insert keys into B-trees</a:t>
            </a:r>
          </a:p>
          <a:p>
            <a:pPr lvl="1"/>
            <a:r>
              <a:rPr lang="en-US" dirty="0" smtClean="0">
                <a:latin typeface="Calibri" pitchFamily="34" charset="0"/>
                <a:cs typeface="Calibri" pitchFamily="34" charset="0"/>
              </a:rPr>
              <a:t>Using this approach, an incoming key is immediately place in a leaf if room is available</a:t>
            </a:r>
          </a:p>
          <a:p>
            <a:pPr lvl="1"/>
            <a:r>
              <a:rPr lang="en-US" dirty="0" smtClean="0">
                <a:latin typeface="Calibri" pitchFamily="34" charset="0"/>
                <a:cs typeface="Calibri" pitchFamily="34" charset="0"/>
              </a:rPr>
              <a:t>When the leaf is full, another leaf is created, keys are divided between these leaves, and one key becomes the parent</a:t>
            </a:r>
          </a:p>
          <a:p>
            <a:pPr lvl="1"/>
            <a:r>
              <a:rPr lang="en-US" sz="2000" dirty="0">
                <a:latin typeface="Calibri" pitchFamily="34" charset="0"/>
                <a:cs typeface="Calibri" pitchFamily="34" charset="0"/>
              </a:rPr>
              <a:t>If the parent is full, this process repeats until we reach the root and create a new root</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17</a:t>
            </a:fld>
            <a:endParaRPr lang="en-US" dirty="0"/>
          </a:p>
        </p:txBody>
      </p:sp>
    </p:spTree>
    <p:extLst>
      <p:ext uri="{BB962C8B-B14F-4D97-AF65-F5344CB8AC3E}">
        <p14:creationId xmlns:p14="http://schemas.microsoft.com/office/powerpoint/2010/main" val="3314994301"/>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B-Trees – Inserting a Key Into a B-Tree (continued</a:t>
            </a:r>
            <a:r>
              <a:rPr lang="en-US" dirty="0" smtClean="0">
                <a:latin typeface="Calibri" pitchFamily="34" charset="0"/>
                <a:cs typeface="Calibri" pitchFamily="34" charset="0"/>
              </a:rPr>
              <a:t>)</a:t>
            </a:r>
          </a:p>
          <a:p>
            <a:pPr lvl="1"/>
            <a:r>
              <a:rPr lang="en-US" dirty="0" smtClean="0">
                <a:latin typeface="Calibri" pitchFamily="34" charset="0"/>
                <a:cs typeface="Calibri" pitchFamily="34" charset="0"/>
              </a:rPr>
              <a:t>We can approach this more systematically if we consider what occurs when a key is inserted; three cases occur commonly:</a:t>
            </a:r>
          </a:p>
          <a:p>
            <a:pPr lvl="2"/>
            <a:r>
              <a:rPr lang="en-US" dirty="0" smtClean="0">
                <a:latin typeface="Calibri" pitchFamily="34" charset="0"/>
                <a:cs typeface="Calibri" pitchFamily="34" charset="0"/>
              </a:rPr>
              <a:t>In the first case, a key is placed in a leaf that still has room (Figure 7.5)</a:t>
            </a:r>
          </a:p>
          <a:p>
            <a:pPr marL="914400" lvl="2" indent="0">
              <a:buNone/>
            </a:pPr>
            <a:endParaRPr lang="en-US" dirty="0">
              <a:latin typeface="Calibri" pitchFamily="34" charset="0"/>
              <a:cs typeface="Calibri" pitchFamily="34" charset="0"/>
            </a:endParaRPr>
          </a:p>
          <a:p>
            <a:pPr marL="914400" lvl="2" indent="0">
              <a:buNone/>
            </a:pPr>
            <a:endParaRPr lang="en-US" dirty="0" smtClean="0">
              <a:latin typeface="Calibri" pitchFamily="34" charset="0"/>
              <a:cs typeface="Calibri" pitchFamily="34" charset="0"/>
            </a:endParaRPr>
          </a:p>
          <a:p>
            <a:pPr marL="914400" lvl="2" indent="0">
              <a:buNone/>
            </a:pPr>
            <a:endParaRPr lang="en-US" dirty="0">
              <a:latin typeface="Calibri" pitchFamily="34" charset="0"/>
              <a:cs typeface="Calibri" pitchFamily="34" charset="0"/>
            </a:endParaRPr>
          </a:p>
          <a:p>
            <a:pPr marL="914400" lvl="2" indent="0">
              <a:buNone/>
            </a:pPr>
            <a:endParaRPr lang="en-US" dirty="0" smtClean="0">
              <a:latin typeface="Calibri" pitchFamily="34" charset="0"/>
              <a:cs typeface="Calibri" pitchFamily="34" charset="0"/>
            </a:endParaRPr>
          </a:p>
          <a:p>
            <a:pPr marL="0" indent="0" algn="ctr">
              <a:buNone/>
            </a:pPr>
            <a:r>
              <a:rPr lang="en-US" sz="1200" dirty="0"/>
              <a:t>Fig. 7.5 A B-tree (a) before and (b) after insertion of the</a:t>
            </a:r>
          </a:p>
          <a:p>
            <a:pPr marL="0" indent="0" algn="ctr">
              <a:buNone/>
            </a:pPr>
            <a:r>
              <a:rPr lang="en-US" sz="1200" dirty="0"/>
              <a:t>number 7 into a leaf that has available cells</a:t>
            </a:r>
          </a:p>
          <a:p>
            <a:pPr marL="0" indent="0" algn="ctr">
              <a:buNone/>
            </a:pPr>
            <a:endParaRPr lang="en-US" sz="1200" dirty="0"/>
          </a:p>
          <a:p>
            <a:pPr lvl="2"/>
            <a:r>
              <a:rPr lang="en-US" dirty="0" smtClean="0">
                <a:latin typeface="Calibri" pitchFamily="34" charset="0"/>
                <a:cs typeface="Calibri" pitchFamily="34" charset="0"/>
              </a:rPr>
              <a:t>Notice that in adding the new key, 7, to the node, we shift the key 8 to the right to preserve order</a:t>
            </a:r>
            <a:endParaRPr lang="en-US"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18</a:t>
            </a:fld>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263" y="3200401"/>
            <a:ext cx="494347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6830047"/>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B-Trees – Inserting a Key Into a B-Tree (continued</a:t>
            </a:r>
            <a:r>
              <a:rPr lang="en-US" dirty="0" smtClean="0">
                <a:latin typeface="Calibri" pitchFamily="34" charset="0"/>
                <a:cs typeface="Calibri" pitchFamily="34" charset="0"/>
              </a:rPr>
              <a:t>)</a:t>
            </a:r>
          </a:p>
          <a:p>
            <a:pPr lvl="2"/>
            <a:r>
              <a:rPr lang="en-US" dirty="0" smtClean="0">
                <a:latin typeface="Calibri" pitchFamily="34" charset="0"/>
                <a:cs typeface="Calibri" pitchFamily="34" charset="0"/>
              </a:rPr>
              <a:t>In the second case, the leaf where the key should be inserted is full (Figure 7.6)</a:t>
            </a:r>
          </a:p>
          <a:p>
            <a:pPr marL="114300" indent="0">
              <a:buNone/>
            </a:pPr>
            <a:endParaRPr lang="en-US" dirty="0" smtClean="0">
              <a:latin typeface="Calibri" pitchFamily="34" charset="0"/>
              <a:cs typeface="Calibri" pitchFamily="34" charset="0"/>
            </a:endParaRPr>
          </a:p>
          <a:p>
            <a:pPr marL="114300" indent="0">
              <a:buNone/>
            </a:pPr>
            <a:endParaRPr lang="en-US" dirty="0">
              <a:latin typeface="Calibri" pitchFamily="34" charset="0"/>
              <a:cs typeface="Calibri" pitchFamily="34" charset="0"/>
            </a:endParaRPr>
          </a:p>
          <a:p>
            <a:pPr marL="114300" indent="0">
              <a:buNone/>
            </a:pPr>
            <a:endParaRPr lang="en-US" dirty="0" smtClean="0">
              <a:latin typeface="Calibri" pitchFamily="34" charset="0"/>
              <a:cs typeface="Calibri" pitchFamily="34" charset="0"/>
            </a:endParaRPr>
          </a:p>
          <a:p>
            <a:pPr marL="114300" indent="0">
              <a:buNone/>
            </a:pPr>
            <a:endParaRPr lang="en-US" dirty="0">
              <a:latin typeface="Calibri" pitchFamily="34" charset="0"/>
              <a:cs typeface="Calibri" pitchFamily="34" charset="0"/>
            </a:endParaRPr>
          </a:p>
          <a:p>
            <a:pPr marL="114300" indent="0">
              <a:buNone/>
            </a:pPr>
            <a:endParaRPr lang="en-US" dirty="0" smtClean="0">
              <a:latin typeface="Calibri" pitchFamily="34" charset="0"/>
              <a:cs typeface="Calibri" pitchFamily="34" charset="0"/>
            </a:endParaRPr>
          </a:p>
          <a:p>
            <a:pPr marL="114300" indent="0">
              <a:buNone/>
            </a:pPr>
            <a:endParaRPr lang="en-US" dirty="0">
              <a:latin typeface="Calibri" pitchFamily="34" charset="0"/>
              <a:cs typeface="Calibri" pitchFamily="34" charset="0"/>
            </a:endParaRPr>
          </a:p>
          <a:p>
            <a:pPr marL="114300" indent="0" algn="ctr">
              <a:spcBef>
                <a:spcPts val="1200"/>
              </a:spcBef>
              <a:buNone/>
            </a:pPr>
            <a:endParaRPr lang="en-US" sz="1200" dirty="0"/>
          </a:p>
          <a:p>
            <a:pPr marL="114300" indent="0" algn="ctr">
              <a:spcBef>
                <a:spcPts val="0"/>
              </a:spcBef>
              <a:buNone/>
            </a:pPr>
            <a:r>
              <a:rPr lang="en-US" sz="1200" dirty="0"/>
              <a:t>Fig. 7.6 Inserting the number 6 into a full leaf</a:t>
            </a:r>
          </a:p>
          <a:p>
            <a:pPr marL="1257300" lvl="2">
              <a:spcBef>
                <a:spcPts val="1200"/>
              </a:spcBef>
            </a:pPr>
            <a:r>
              <a:rPr lang="en-US" dirty="0" smtClean="0">
                <a:latin typeface="Calibri" pitchFamily="34" charset="0"/>
                <a:cs typeface="Calibri" pitchFamily="34" charset="0"/>
              </a:rPr>
              <a:t>In this case the leaf is </a:t>
            </a:r>
            <a:r>
              <a:rPr lang="en-US" b="1" i="1" dirty="0" smtClean="0">
                <a:latin typeface="Calibri" pitchFamily="34" charset="0"/>
                <a:cs typeface="Calibri" pitchFamily="34" charset="0"/>
              </a:rPr>
              <a:t>split</a:t>
            </a:r>
            <a:r>
              <a:rPr lang="en-US" dirty="0" smtClean="0">
                <a:latin typeface="Calibri" pitchFamily="34" charset="0"/>
                <a:cs typeface="Calibri" pitchFamily="34" charset="0"/>
              </a:rPr>
              <a:t>, and half the keys are moved to a new leaf</a:t>
            </a:r>
            <a:endParaRPr lang="en-US"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19</a:t>
            </a:fld>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5673" y="2590800"/>
            <a:ext cx="6010275"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0164887"/>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Objectives</a:t>
            </a:r>
          </a:p>
        </p:txBody>
      </p:sp>
      <p:sp>
        <p:nvSpPr>
          <p:cNvPr id="16387" name="Rectangle 3"/>
          <p:cNvSpPr>
            <a:spLocks noGrp="1" noChangeArrowheads="1"/>
          </p:cNvSpPr>
          <p:nvPr>
            <p:ph idx="1"/>
          </p:nvPr>
        </p:nvSpPr>
        <p:spPr/>
        <p:txBody>
          <a:bodyPr/>
          <a:lstStyle/>
          <a:p>
            <a:pPr eaLnBrk="1" hangingPunct="1">
              <a:buFontTx/>
              <a:buNone/>
            </a:pPr>
            <a:r>
              <a:rPr lang="en-US" dirty="0">
                <a:latin typeface="Calibri" pitchFamily="34" charset="0"/>
                <a:cs typeface="Calibri" pitchFamily="34" charset="0"/>
              </a:rPr>
              <a:t>Looking ahead – in this chapter, we’ll consider</a:t>
            </a:r>
          </a:p>
          <a:p>
            <a:r>
              <a:rPr lang="en-US" dirty="0" smtClean="0">
                <a:latin typeface="Calibri" pitchFamily="34" charset="0"/>
                <a:cs typeface="Calibri" pitchFamily="34" charset="0"/>
              </a:rPr>
              <a:t>The Family of B-Trees</a:t>
            </a:r>
          </a:p>
          <a:p>
            <a:r>
              <a:rPr lang="en-US" dirty="0">
                <a:latin typeface="Calibri" pitchFamily="34" charset="0"/>
                <a:cs typeface="Calibri" pitchFamily="34" charset="0"/>
              </a:rPr>
              <a:t>Tries</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2</a:t>
            </a:fld>
            <a:endParaRPr lang="en-US" dirty="0"/>
          </a:p>
        </p:txBody>
      </p:sp>
    </p:spTree>
    <p:extLst>
      <p:ext uri="{BB962C8B-B14F-4D97-AF65-F5344CB8AC3E}">
        <p14:creationId xmlns:p14="http://schemas.microsoft.com/office/powerpoint/2010/main" val="2869840825"/>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mc:AlternateContent xmlns:mc="http://schemas.openxmlformats.org/markup-compatibility/2006" xmlns:a14="http://schemas.microsoft.com/office/drawing/2010/main">
        <mc:Choice Requires="a14">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B-Trees – Inserting a Key Into a B-Tree (continued</a:t>
                </a:r>
                <a:r>
                  <a:rPr lang="en-US" dirty="0" smtClean="0">
                    <a:latin typeface="Calibri" pitchFamily="34" charset="0"/>
                    <a:cs typeface="Calibri" pitchFamily="34" charset="0"/>
                  </a:rPr>
                  <a:t>)</a:t>
                </a:r>
              </a:p>
              <a:p>
                <a:pPr lvl="2"/>
                <a:r>
                  <a:rPr lang="en-US" dirty="0" smtClean="0">
                    <a:latin typeface="Calibri" pitchFamily="34" charset="0"/>
                    <a:cs typeface="Calibri" pitchFamily="34" charset="0"/>
                  </a:rPr>
                  <a:t>Since a new leaf is added to the tree, the middle key of the split group is moved to the parent, and a pointer to the node added</a:t>
                </a:r>
              </a:p>
              <a:p>
                <a:pPr lvl="2"/>
                <a:r>
                  <a:rPr lang="en-US" dirty="0" smtClean="0">
                    <a:latin typeface="Calibri" pitchFamily="34" charset="0"/>
                    <a:cs typeface="Calibri" pitchFamily="34" charset="0"/>
                  </a:rPr>
                  <a:t>This can be repeated for each internal node of the B-tree, so each split adds one more node to the tree</a:t>
                </a:r>
              </a:p>
              <a:p>
                <a:pPr lvl="2"/>
                <a:r>
                  <a:rPr lang="en-US" dirty="0" smtClean="0">
                    <a:latin typeface="Calibri" pitchFamily="34" charset="0"/>
                    <a:cs typeface="Calibri" pitchFamily="34" charset="0"/>
                  </a:rPr>
                  <a:t>By </a:t>
                </a:r>
                <a:r>
                  <a:rPr lang="en-US" dirty="0" smtClean="0">
                    <a:latin typeface="+mj-lt"/>
                    <a:cs typeface="Calibri" pitchFamily="34" charset="0"/>
                  </a:rPr>
                  <a:t>splitting a node in this way, each leaf will never have less than </a:t>
                </a:r>
                <a14:m>
                  <m:oMath xmlns:m="http://schemas.openxmlformats.org/officeDocument/2006/math">
                    <m:d>
                      <m:dPr>
                        <m:begChr m:val="⌈"/>
                        <m:endChr m:val="⌉"/>
                        <m:ctrlPr>
                          <a:rPr lang="en-US" i="1">
                            <a:latin typeface="Cambria Math" panose="02040503050406030204" pitchFamily="18" charset="0"/>
                            <a:cs typeface="Calibri" pitchFamily="34" charset="0"/>
                          </a:rPr>
                        </m:ctrlPr>
                      </m:dPr>
                      <m:e>
                        <m:r>
                          <m:rPr>
                            <m:nor/>
                          </m:rPr>
                          <a:rPr lang="en-US" i="1" dirty="0">
                            <a:latin typeface="Calibri" pitchFamily="34" charset="0"/>
                            <a:cs typeface="Calibri" pitchFamily="34" charset="0"/>
                          </a:rPr>
                          <m:t>m</m:t>
                        </m:r>
                        <m:r>
                          <a:rPr lang="en-US" i="1">
                            <a:latin typeface="Cambria Math" panose="02040503050406030204" pitchFamily="18" charset="0"/>
                            <a:cs typeface="Calibri" pitchFamily="34" charset="0"/>
                          </a:rPr>
                          <m:t>/2</m:t>
                        </m:r>
                      </m:e>
                    </m:d>
                  </m:oMath>
                </a14:m>
                <a:r>
                  <a:rPr lang="en-US" dirty="0" smtClean="0">
                    <a:latin typeface="+mj-lt"/>
                    <a:cs typeface="Calibri" pitchFamily="34" charset="0"/>
                  </a:rPr>
                  <a:t> - 1 keys</a:t>
                </a:r>
              </a:p>
              <a:p>
                <a:pPr lvl="2"/>
                <a:r>
                  <a:rPr lang="en-US" dirty="0" smtClean="0">
                    <a:latin typeface="Calibri" pitchFamily="34" charset="0"/>
                    <a:cs typeface="Calibri" pitchFamily="34" charset="0"/>
                  </a:rPr>
                  <a:t>A third case occurs if the root of the B-tree is full; in that case a new root and new sibling of the current root are created</a:t>
                </a:r>
              </a:p>
              <a:p>
                <a:pPr lvl="2"/>
                <a:r>
                  <a:rPr lang="en-US" dirty="0" smtClean="0">
                    <a:latin typeface="Calibri" pitchFamily="34" charset="0"/>
                    <a:cs typeface="Calibri" pitchFamily="34" charset="0"/>
                  </a:rPr>
                  <a:t>This results in two new nodes </a:t>
                </a:r>
                <a:r>
                  <a:rPr lang="en-US" dirty="0">
                    <a:latin typeface="Calibri" pitchFamily="34" charset="0"/>
                    <a:cs typeface="Calibri" pitchFamily="34" charset="0"/>
                  </a:rPr>
                  <a:t>i</a:t>
                </a:r>
                <a:r>
                  <a:rPr lang="en-US" dirty="0" smtClean="0">
                    <a:latin typeface="Calibri" pitchFamily="34" charset="0"/>
                    <a:cs typeface="Calibri" pitchFamily="34" charset="0"/>
                  </a:rPr>
                  <a:t>n the tree; it is also the only case where the height of the B-tree is affected</a:t>
                </a:r>
              </a:p>
              <a:p>
                <a:pPr lvl="2"/>
                <a:r>
                  <a:rPr lang="en-US" dirty="0" smtClean="0">
                    <a:latin typeface="Calibri" pitchFamily="34" charset="0"/>
                    <a:cs typeface="Calibri" pitchFamily="34" charset="0"/>
                  </a:rPr>
                  <a:t>The process of adding the root and restructuring the tree is shown in Figure 7.7 on page 317</a:t>
                </a:r>
              </a:p>
              <a:p>
                <a:pPr lvl="2"/>
                <a:endParaRPr lang="en-US" dirty="0" smtClean="0">
                  <a:latin typeface="Calibri" pitchFamily="34" charset="0"/>
                  <a:cs typeface="Calibri" pitchFamily="34" charset="0"/>
                </a:endParaRPr>
              </a:p>
              <a:p>
                <a:pPr lvl="2"/>
                <a:endParaRPr lang="en-US" dirty="0">
                  <a:latin typeface="Calibri" pitchFamily="34" charset="0"/>
                  <a:cs typeface="Calibri" pitchFamily="34" charset="0"/>
                </a:endParaRPr>
              </a:p>
            </p:txBody>
          </p:sp>
        </mc:Choice>
        <mc:Fallback xmlns="">
          <p:sp>
            <p:nvSpPr>
              <p:cNvPr id="16387" name="Rectangle 3"/>
              <p:cNvSpPr>
                <a:spLocks noGrp="1" noRot="1" noChangeAspect="1" noMove="1" noResize="1" noEditPoints="1" noAdjustHandles="1" noChangeArrowheads="1" noChangeShapeType="1" noTextEdit="1"/>
              </p:cNvSpPr>
              <p:nvPr>
                <p:ph idx="1"/>
              </p:nvPr>
            </p:nvSpPr>
            <p:spPr>
              <a:blipFill>
                <a:blip r:embed="rId3"/>
                <a:stretch>
                  <a:fillRect l="-960" t="-1481" r="-480" b="-31704"/>
                </a:stretch>
              </a:blipFill>
            </p:spPr>
            <p:txBody>
              <a:bodyPr/>
              <a:lstStyle/>
              <a:p>
                <a:r>
                  <a:rPr lang="lv-LV">
                    <a:noFill/>
                  </a:rPr>
                  <a:t> </a:t>
                </a:r>
              </a:p>
            </p:txBody>
          </p:sp>
        </mc:Fallback>
      </mc:AlternateContent>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20</a:t>
            </a:fld>
            <a:endParaRPr lang="en-US" dirty="0"/>
          </a:p>
        </p:txBody>
      </p:sp>
    </p:spTree>
    <p:extLst>
      <p:ext uri="{BB962C8B-B14F-4D97-AF65-F5344CB8AC3E}">
        <p14:creationId xmlns:p14="http://schemas.microsoft.com/office/powerpoint/2010/main" val="192142445"/>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B-Trees – Inserting a Key Into a B-Tree (continued</a:t>
            </a:r>
            <a:r>
              <a:rPr lang="en-US" dirty="0" smtClean="0">
                <a:latin typeface="Calibri" pitchFamily="34" charset="0"/>
                <a:cs typeface="Calibri" pitchFamily="34" charset="0"/>
              </a:rPr>
              <a:t>)</a:t>
            </a:r>
          </a:p>
          <a:p>
            <a:pPr lvl="1"/>
            <a:r>
              <a:rPr lang="en-US" dirty="0" smtClean="0">
                <a:latin typeface="Calibri" pitchFamily="34" charset="0"/>
                <a:cs typeface="Calibri" pitchFamily="34" charset="0"/>
              </a:rPr>
              <a:t>Figure 7.8 on page 318 shows how a B-tree grows during the insertion of new keys</a:t>
            </a:r>
          </a:p>
          <a:p>
            <a:pPr lvl="1"/>
            <a:r>
              <a:rPr lang="en-US" dirty="0" smtClean="0">
                <a:latin typeface="Calibri" pitchFamily="34" charset="0"/>
                <a:cs typeface="Calibri" pitchFamily="34" charset="0"/>
              </a:rPr>
              <a:t>Notice how it remains perfectly balanced at all times</a:t>
            </a:r>
          </a:p>
          <a:p>
            <a:pPr lvl="1"/>
            <a:r>
              <a:rPr lang="en-US" dirty="0" smtClean="0">
                <a:latin typeface="Calibri" pitchFamily="34" charset="0"/>
                <a:cs typeface="Calibri" pitchFamily="34" charset="0"/>
              </a:rPr>
              <a:t>There is a variation of this called </a:t>
            </a:r>
            <a:r>
              <a:rPr lang="en-US" b="1" i="1" dirty="0" smtClean="0">
                <a:latin typeface="Calibri" pitchFamily="34" charset="0"/>
                <a:cs typeface="Calibri" pitchFamily="34" charset="0"/>
              </a:rPr>
              <a:t>presplitting</a:t>
            </a:r>
            <a:r>
              <a:rPr lang="en-US" dirty="0" smtClean="0">
                <a:latin typeface="Calibri" pitchFamily="34" charset="0"/>
                <a:cs typeface="Calibri" pitchFamily="34" charset="0"/>
              </a:rPr>
              <a:t> which can be used</a:t>
            </a:r>
          </a:p>
          <a:p>
            <a:pPr lvl="1"/>
            <a:r>
              <a:rPr lang="en-US" dirty="0" smtClean="0">
                <a:latin typeface="Calibri" pitchFamily="34" charset="0"/>
                <a:cs typeface="Calibri" pitchFamily="34" charset="0"/>
              </a:rPr>
              <a:t>In this case, as a search is conducted top-down for a specific key, any full nodes are split; this way no split is propagated upward</a:t>
            </a:r>
          </a:p>
          <a:p>
            <a:pPr lvl="1"/>
            <a:r>
              <a:rPr lang="en-US" dirty="0" smtClean="0">
                <a:latin typeface="Calibri" pitchFamily="34" charset="0"/>
                <a:cs typeface="Calibri" pitchFamily="34" charset="0"/>
              </a:rPr>
              <a:t>Of interest in all this is considering how often splits occur</a:t>
            </a:r>
          </a:p>
          <a:p>
            <a:pPr lvl="1"/>
            <a:r>
              <a:rPr lang="en-US" dirty="0" smtClean="0">
                <a:latin typeface="Calibri" pitchFamily="34" charset="0"/>
                <a:cs typeface="Calibri" pitchFamily="34" charset="0"/>
              </a:rPr>
              <a:t>Splitting the root requires the creation of two nodes; all other splits add only a single node to the B-tree</a:t>
            </a:r>
            <a:endParaRPr lang="en-US"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21</a:t>
            </a:fld>
            <a:endParaRPr lang="en-US" dirty="0"/>
          </a:p>
        </p:txBody>
      </p:sp>
    </p:spTree>
    <p:extLst>
      <p:ext uri="{BB962C8B-B14F-4D97-AF65-F5344CB8AC3E}">
        <p14:creationId xmlns:p14="http://schemas.microsoft.com/office/powerpoint/2010/main" val="1407397091"/>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mc:AlternateContent xmlns:mc="http://schemas.openxmlformats.org/markup-compatibility/2006" xmlns:a14="http://schemas.microsoft.com/office/drawing/2010/main">
        <mc:Choice Requires="a14">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B-Trees – </a:t>
                </a:r>
                <a:r>
                  <a:rPr lang="en-US" dirty="0" smtClean="0">
                    <a:latin typeface="Calibri" pitchFamily="34" charset="0"/>
                    <a:cs typeface="Calibri" pitchFamily="34" charset="0"/>
                  </a:rPr>
                  <a:t>Inserting </a:t>
                </a:r>
                <a:r>
                  <a:rPr lang="en-US" dirty="0">
                    <a:latin typeface="Calibri" pitchFamily="34" charset="0"/>
                    <a:cs typeface="Calibri" pitchFamily="34" charset="0"/>
                  </a:rPr>
                  <a:t>a Key Into a B-Tree (continued</a:t>
                </a:r>
                <a:r>
                  <a:rPr lang="en-US" dirty="0" smtClean="0">
                    <a:latin typeface="Calibri" pitchFamily="34" charset="0"/>
                    <a:cs typeface="Calibri" pitchFamily="34" charset="0"/>
                  </a:rPr>
                  <a:t>)</a:t>
                </a:r>
              </a:p>
              <a:p>
                <a:pPr lvl="1"/>
                <a:r>
                  <a:rPr lang="en-US" dirty="0" smtClean="0">
                    <a:latin typeface="Calibri" pitchFamily="34" charset="0"/>
                    <a:cs typeface="Calibri" pitchFamily="34" charset="0"/>
                  </a:rPr>
                  <a:t>A B-tree with </a:t>
                </a:r>
                <a:r>
                  <a:rPr lang="en-US" i="1" dirty="0" smtClean="0">
                    <a:latin typeface="Calibri" pitchFamily="34" charset="0"/>
                    <a:cs typeface="Calibri" pitchFamily="34" charset="0"/>
                  </a:rPr>
                  <a:t>p</a:t>
                </a:r>
                <a:r>
                  <a:rPr lang="en-US" dirty="0" smtClean="0">
                    <a:latin typeface="Calibri" pitchFamily="34" charset="0"/>
                    <a:cs typeface="Calibri" pitchFamily="34" charset="0"/>
                  </a:rPr>
                  <a:t> nodes will require </a:t>
                </a:r>
                <a:r>
                  <a:rPr lang="en-US" i="1" dirty="0" smtClean="0">
                    <a:latin typeface="Calibri" pitchFamily="34" charset="0"/>
                    <a:cs typeface="Calibri" pitchFamily="34" charset="0"/>
                  </a:rPr>
                  <a:t>p</a:t>
                </a:r>
                <a:r>
                  <a:rPr lang="en-US" dirty="0" smtClean="0">
                    <a:latin typeface="Calibri" pitchFamily="34" charset="0"/>
                    <a:cs typeface="Calibri" pitchFamily="34" charset="0"/>
                  </a:rPr>
                  <a:t> – </a:t>
                </a:r>
                <a:r>
                  <a:rPr lang="en-US" i="1" dirty="0" smtClean="0">
                    <a:latin typeface="Calibri" pitchFamily="34" charset="0"/>
                    <a:cs typeface="Calibri" pitchFamily="34" charset="0"/>
                  </a:rPr>
                  <a:t>h</a:t>
                </a:r>
                <a:r>
                  <a:rPr lang="en-US" dirty="0" smtClean="0">
                    <a:latin typeface="Calibri" pitchFamily="34" charset="0"/>
                    <a:cs typeface="Calibri" pitchFamily="34" charset="0"/>
                  </a:rPr>
                  <a:t> splits (where </a:t>
                </a:r>
                <a:r>
                  <a:rPr lang="en-US" i="1" dirty="0" smtClean="0">
                    <a:latin typeface="Calibri" pitchFamily="34" charset="0"/>
                    <a:cs typeface="Calibri" pitchFamily="34" charset="0"/>
                  </a:rPr>
                  <a:t>h</a:t>
                </a:r>
                <a:r>
                  <a:rPr lang="en-US" dirty="0" smtClean="0">
                    <a:latin typeface="Calibri" pitchFamily="34" charset="0"/>
                    <a:cs typeface="Calibri" pitchFamily="34" charset="0"/>
                  </a:rPr>
                  <a:t> is the height of the tree) during its construction</a:t>
                </a:r>
              </a:p>
              <a:p>
                <a:pPr lvl="1"/>
                <a:r>
                  <a:rPr lang="en-US" dirty="0" smtClean="0">
                    <a:latin typeface="Calibri" pitchFamily="34" charset="0"/>
                    <a:cs typeface="Calibri" pitchFamily="34" charset="0"/>
                  </a:rPr>
                  <a:t>We also know from the earlier analysis that for this tree with </a:t>
                </a:r>
                <a:r>
                  <a:rPr lang="en-US" i="1" dirty="0" smtClean="0">
                    <a:latin typeface="Calibri" pitchFamily="34" charset="0"/>
                    <a:cs typeface="Calibri" pitchFamily="34" charset="0"/>
                  </a:rPr>
                  <a:t>p</a:t>
                </a:r>
                <a:r>
                  <a:rPr lang="en-US" dirty="0" smtClean="0">
                    <a:latin typeface="Calibri" pitchFamily="34" charset="0"/>
                    <a:cs typeface="Calibri" pitchFamily="34" charset="0"/>
                  </a:rPr>
                  <a:t> nodes, there will be at least 1 + (</a:t>
                </a:r>
                <a14:m>
                  <m:oMath xmlns:m="http://schemas.openxmlformats.org/officeDocument/2006/math">
                    <m:d>
                      <m:dPr>
                        <m:begChr m:val="⌈"/>
                        <m:endChr m:val="⌉"/>
                        <m:ctrlPr>
                          <a:rPr lang="en-US" i="1">
                            <a:latin typeface="Cambria Math" panose="02040503050406030204" pitchFamily="18" charset="0"/>
                            <a:cs typeface="Calibri" pitchFamily="34" charset="0"/>
                          </a:rPr>
                        </m:ctrlPr>
                      </m:dPr>
                      <m:e>
                        <m:r>
                          <m:rPr>
                            <m:nor/>
                          </m:rPr>
                          <a:rPr lang="en-US" i="1" dirty="0">
                            <a:latin typeface="Calibri" pitchFamily="34" charset="0"/>
                            <a:cs typeface="Calibri" pitchFamily="34" charset="0"/>
                          </a:rPr>
                          <m:t>m</m:t>
                        </m:r>
                        <m:r>
                          <a:rPr lang="en-US" i="1">
                            <a:latin typeface="Cambria Math"/>
                            <a:cs typeface="Calibri" pitchFamily="34" charset="0"/>
                          </a:rPr>
                          <m:t>/2</m:t>
                        </m:r>
                      </m:e>
                    </m:d>
                  </m:oMath>
                </a14:m>
                <a:r>
                  <a:rPr lang="en-US" dirty="0">
                    <a:latin typeface="Calibri" pitchFamily="34" charset="0"/>
                    <a:cs typeface="Calibri" pitchFamily="34" charset="0"/>
                  </a:rPr>
                  <a:t> - </a:t>
                </a:r>
                <a:r>
                  <a:rPr lang="en-US" dirty="0" smtClean="0">
                    <a:latin typeface="Calibri" pitchFamily="34" charset="0"/>
                    <a:cs typeface="Calibri" pitchFamily="34" charset="0"/>
                  </a:rPr>
                  <a:t>1)(</a:t>
                </a:r>
                <a:r>
                  <a:rPr lang="en-US" i="1" dirty="0" smtClean="0">
                    <a:latin typeface="Calibri" pitchFamily="34" charset="0"/>
                    <a:cs typeface="Calibri" pitchFamily="34" charset="0"/>
                  </a:rPr>
                  <a:t>p</a:t>
                </a:r>
                <a:r>
                  <a:rPr lang="en-US" dirty="0" smtClean="0">
                    <a:latin typeface="Calibri" pitchFamily="34" charset="0"/>
                    <a:cs typeface="Calibri" pitchFamily="34" charset="0"/>
                  </a:rPr>
                  <a:t> – 1) keys</a:t>
                </a:r>
              </a:p>
              <a:p>
                <a:pPr lvl="1"/>
                <a:r>
                  <a:rPr lang="en-US" dirty="0" smtClean="0">
                    <a:latin typeface="Calibri" pitchFamily="34" charset="0"/>
                    <a:cs typeface="Calibri" pitchFamily="34" charset="0"/>
                  </a:rPr>
                  <a:t>So the rate of splits with respect to the number of keys is calculated by (</a:t>
                </a:r>
                <a:r>
                  <a:rPr lang="en-US" i="1" dirty="0" smtClean="0">
                    <a:latin typeface="Calibri" pitchFamily="34" charset="0"/>
                    <a:cs typeface="Calibri" pitchFamily="34" charset="0"/>
                  </a:rPr>
                  <a:t>p</a:t>
                </a:r>
                <a:r>
                  <a:rPr lang="en-US" dirty="0" smtClean="0">
                    <a:latin typeface="Calibri" pitchFamily="34" charset="0"/>
                    <a:cs typeface="Calibri" pitchFamily="34" charset="0"/>
                  </a:rPr>
                  <a:t> – </a:t>
                </a:r>
                <a:r>
                  <a:rPr lang="en-US" i="1" dirty="0" smtClean="0">
                    <a:latin typeface="Calibri" pitchFamily="34" charset="0"/>
                    <a:cs typeface="Calibri" pitchFamily="34" charset="0"/>
                  </a:rPr>
                  <a:t>h</a:t>
                </a:r>
                <a:r>
                  <a:rPr lang="en-US" dirty="0" smtClean="0">
                    <a:latin typeface="Calibri" pitchFamily="34" charset="0"/>
                    <a:cs typeface="Calibri" pitchFamily="34" charset="0"/>
                  </a:rPr>
                  <a:t>)/(</a:t>
                </a:r>
                <a:r>
                  <a:rPr lang="en-US" dirty="0">
                    <a:latin typeface="Calibri" pitchFamily="34" charset="0"/>
                    <a:cs typeface="Calibri" pitchFamily="34" charset="0"/>
                  </a:rPr>
                  <a:t>1 + (</a:t>
                </a:r>
                <a14:m>
                  <m:oMath xmlns:m="http://schemas.openxmlformats.org/officeDocument/2006/math">
                    <m:d>
                      <m:dPr>
                        <m:begChr m:val="⌈"/>
                        <m:endChr m:val="⌉"/>
                        <m:ctrlPr>
                          <a:rPr lang="en-US" i="1">
                            <a:latin typeface="Cambria Math" panose="02040503050406030204" pitchFamily="18" charset="0"/>
                            <a:cs typeface="Calibri" pitchFamily="34" charset="0"/>
                          </a:rPr>
                        </m:ctrlPr>
                      </m:dPr>
                      <m:e>
                        <m:r>
                          <m:rPr>
                            <m:nor/>
                          </m:rPr>
                          <a:rPr lang="en-US" i="1" dirty="0">
                            <a:latin typeface="Calibri" pitchFamily="34" charset="0"/>
                            <a:cs typeface="Calibri" pitchFamily="34" charset="0"/>
                          </a:rPr>
                          <m:t>m</m:t>
                        </m:r>
                        <m:r>
                          <a:rPr lang="en-US" i="1">
                            <a:latin typeface="Cambria Math"/>
                            <a:cs typeface="Calibri" pitchFamily="34" charset="0"/>
                          </a:rPr>
                          <m:t>/2</m:t>
                        </m:r>
                      </m:e>
                    </m:d>
                  </m:oMath>
                </a14:m>
                <a:r>
                  <a:rPr lang="en-US" dirty="0">
                    <a:latin typeface="Calibri" pitchFamily="34" charset="0"/>
                    <a:cs typeface="Calibri" pitchFamily="34" charset="0"/>
                  </a:rPr>
                  <a:t> - 1)(</a:t>
                </a:r>
                <a:r>
                  <a:rPr lang="en-US" i="1" dirty="0">
                    <a:latin typeface="Calibri" pitchFamily="34" charset="0"/>
                    <a:cs typeface="Calibri" pitchFamily="34" charset="0"/>
                  </a:rPr>
                  <a:t>p</a:t>
                </a:r>
                <a:r>
                  <a:rPr lang="en-US" dirty="0">
                    <a:latin typeface="Calibri" pitchFamily="34" charset="0"/>
                    <a:cs typeface="Calibri" pitchFamily="34" charset="0"/>
                  </a:rPr>
                  <a:t> – 1</a:t>
                </a:r>
                <a:r>
                  <a:rPr lang="en-US" dirty="0" smtClean="0">
                    <a:latin typeface="Calibri" pitchFamily="34" charset="0"/>
                    <a:cs typeface="Calibri" pitchFamily="34" charset="0"/>
                  </a:rPr>
                  <a:t>))</a:t>
                </a:r>
              </a:p>
              <a:p>
                <a:pPr lvl="1"/>
                <a:r>
                  <a:rPr lang="en-US" dirty="0" smtClean="0">
                    <a:latin typeface="Calibri" pitchFamily="34" charset="0"/>
                    <a:cs typeface="Calibri" pitchFamily="34" charset="0"/>
                  </a:rPr>
                  <a:t>Dividing numerator and denominator by </a:t>
                </a:r>
                <a:r>
                  <a:rPr lang="en-US" i="1" dirty="0" smtClean="0">
                    <a:latin typeface="Calibri" pitchFamily="34" charset="0"/>
                    <a:cs typeface="Calibri" pitchFamily="34" charset="0"/>
                  </a:rPr>
                  <a:t>p</a:t>
                </a:r>
                <a:r>
                  <a:rPr lang="en-US" dirty="0" smtClean="0">
                    <a:latin typeface="Calibri" pitchFamily="34" charset="0"/>
                    <a:cs typeface="Calibri" pitchFamily="34" charset="0"/>
                  </a:rPr>
                  <a:t> – </a:t>
                </a:r>
                <a:r>
                  <a:rPr lang="en-US" i="1" dirty="0" smtClean="0">
                    <a:latin typeface="Calibri" pitchFamily="34" charset="0"/>
                    <a:cs typeface="Calibri" pitchFamily="34" charset="0"/>
                  </a:rPr>
                  <a:t>h</a:t>
                </a:r>
                <a:r>
                  <a:rPr lang="en-US" dirty="0" smtClean="0">
                    <a:latin typeface="Calibri" pitchFamily="34" charset="0"/>
                    <a:cs typeface="Calibri" pitchFamily="34" charset="0"/>
                  </a:rPr>
                  <a:t> and noting that 1/</a:t>
                </a:r>
                <a:r>
                  <a:rPr lang="en-US" dirty="0">
                    <a:latin typeface="Calibri" pitchFamily="34" charset="0"/>
                    <a:cs typeface="Calibri" pitchFamily="34" charset="0"/>
                  </a:rPr>
                  <a:t>(</a:t>
                </a:r>
                <a:r>
                  <a:rPr lang="en-US" i="1" dirty="0">
                    <a:latin typeface="Calibri" pitchFamily="34" charset="0"/>
                    <a:cs typeface="Calibri" pitchFamily="34" charset="0"/>
                  </a:rPr>
                  <a:t>p</a:t>
                </a:r>
                <a:r>
                  <a:rPr lang="en-US" dirty="0">
                    <a:latin typeface="Calibri" pitchFamily="34" charset="0"/>
                    <a:cs typeface="Calibri" pitchFamily="34" charset="0"/>
                  </a:rPr>
                  <a:t> – </a:t>
                </a:r>
                <a:r>
                  <a:rPr lang="en-US" i="1" dirty="0">
                    <a:latin typeface="Calibri" pitchFamily="34" charset="0"/>
                    <a:cs typeface="Calibri" pitchFamily="34" charset="0"/>
                  </a:rPr>
                  <a:t>h</a:t>
                </a:r>
                <a:r>
                  <a:rPr lang="en-US" dirty="0" smtClean="0">
                    <a:latin typeface="Calibri" pitchFamily="34" charset="0"/>
                    <a:cs typeface="Calibri" pitchFamily="34" charset="0"/>
                  </a:rPr>
                  <a:t>)</a:t>
                </a:r>
                <a:r>
                  <a:rPr lang="en-US" dirty="0">
                    <a:latin typeface="Calibri" pitchFamily="34" charset="0"/>
                    <a:cs typeface="Calibri" pitchFamily="34" charset="0"/>
                  </a:rPr>
                  <a:t> </a:t>
                </a:r>
                <a:r>
                  <a:rPr lang="en-US" dirty="0" smtClean="0">
                    <a:latin typeface="Calibri" pitchFamily="34" charset="0"/>
                    <a:cs typeface="Calibri" pitchFamily="34" charset="0"/>
                  </a:rPr>
                  <a:t>tends to 0 and </a:t>
                </a:r>
                <a:r>
                  <a:rPr lang="en-US" dirty="0">
                    <a:latin typeface="Calibri" pitchFamily="34" charset="0"/>
                    <a:cs typeface="Calibri" pitchFamily="34" charset="0"/>
                  </a:rPr>
                  <a:t>(</a:t>
                </a:r>
                <a:r>
                  <a:rPr lang="en-US" i="1" dirty="0">
                    <a:latin typeface="Calibri" pitchFamily="34" charset="0"/>
                    <a:cs typeface="Calibri" pitchFamily="34" charset="0"/>
                  </a:rPr>
                  <a:t>p</a:t>
                </a:r>
                <a:r>
                  <a:rPr lang="en-US" dirty="0">
                    <a:latin typeface="Calibri" pitchFamily="34" charset="0"/>
                    <a:cs typeface="Calibri" pitchFamily="34" charset="0"/>
                  </a:rPr>
                  <a:t> – </a:t>
                </a:r>
                <a:r>
                  <a:rPr lang="en-US" i="1" dirty="0">
                    <a:latin typeface="Calibri" pitchFamily="34" charset="0"/>
                    <a:cs typeface="Calibri" pitchFamily="34" charset="0"/>
                  </a:rPr>
                  <a:t>h</a:t>
                </a:r>
                <a:r>
                  <a:rPr lang="en-US" dirty="0" smtClean="0">
                    <a:latin typeface="Calibri" pitchFamily="34" charset="0"/>
                    <a:cs typeface="Calibri" pitchFamily="34" charset="0"/>
                  </a:rPr>
                  <a:t>)/</a:t>
                </a:r>
                <a:r>
                  <a:rPr lang="en-US" dirty="0">
                    <a:latin typeface="Calibri" pitchFamily="34" charset="0"/>
                    <a:cs typeface="Calibri" pitchFamily="34" charset="0"/>
                  </a:rPr>
                  <a:t>(</a:t>
                </a:r>
                <a:r>
                  <a:rPr lang="en-US" i="1" dirty="0">
                    <a:latin typeface="Calibri" pitchFamily="34" charset="0"/>
                    <a:cs typeface="Calibri" pitchFamily="34" charset="0"/>
                  </a:rPr>
                  <a:t>p</a:t>
                </a:r>
                <a:r>
                  <a:rPr lang="en-US" dirty="0">
                    <a:latin typeface="Calibri" pitchFamily="34" charset="0"/>
                    <a:cs typeface="Calibri" pitchFamily="34" charset="0"/>
                  </a:rPr>
                  <a:t> – </a:t>
                </a:r>
                <a:r>
                  <a:rPr lang="en-US" i="1" dirty="0">
                    <a:latin typeface="Calibri" pitchFamily="34" charset="0"/>
                    <a:cs typeface="Calibri" pitchFamily="34" charset="0"/>
                  </a:rPr>
                  <a:t>h</a:t>
                </a:r>
                <a:r>
                  <a:rPr lang="en-US" dirty="0" smtClean="0">
                    <a:latin typeface="Calibri" pitchFamily="34" charset="0"/>
                    <a:cs typeface="Calibri" pitchFamily="34" charset="0"/>
                  </a:rPr>
                  <a:t>) tends to 1 as </a:t>
                </a:r>
                <a:r>
                  <a:rPr lang="en-US" i="1" dirty="0" smtClean="0">
                    <a:latin typeface="Calibri" pitchFamily="34" charset="0"/>
                    <a:cs typeface="Calibri" pitchFamily="34" charset="0"/>
                  </a:rPr>
                  <a:t>p</a:t>
                </a:r>
                <a:r>
                  <a:rPr lang="en-US" dirty="0" smtClean="0">
                    <a:latin typeface="Calibri" pitchFamily="34" charset="0"/>
                    <a:cs typeface="Calibri" pitchFamily="34" charset="0"/>
                  </a:rPr>
                  <a:t> increases gives us the average probability of a split as 1/</a:t>
                </a:r>
                <a:r>
                  <a:rPr lang="en-US" dirty="0">
                    <a:latin typeface="Calibri" pitchFamily="34" charset="0"/>
                    <a:cs typeface="Calibri" pitchFamily="34" charset="0"/>
                  </a:rPr>
                  <a:t>(</a:t>
                </a:r>
                <a14:m>
                  <m:oMath xmlns:m="http://schemas.openxmlformats.org/officeDocument/2006/math">
                    <m:d>
                      <m:dPr>
                        <m:begChr m:val="⌈"/>
                        <m:endChr m:val="⌉"/>
                        <m:ctrlPr>
                          <a:rPr lang="en-US" i="1">
                            <a:latin typeface="Cambria Math" panose="02040503050406030204" pitchFamily="18" charset="0"/>
                            <a:cs typeface="Calibri" pitchFamily="34" charset="0"/>
                          </a:rPr>
                        </m:ctrlPr>
                      </m:dPr>
                      <m:e>
                        <m:r>
                          <m:rPr>
                            <m:nor/>
                          </m:rPr>
                          <a:rPr lang="en-US" i="1" dirty="0">
                            <a:latin typeface="Calibri" pitchFamily="34" charset="0"/>
                            <a:cs typeface="Calibri" pitchFamily="34" charset="0"/>
                          </a:rPr>
                          <m:t>m</m:t>
                        </m:r>
                        <m:r>
                          <a:rPr lang="en-US" i="1">
                            <a:latin typeface="Cambria Math"/>
                            <a:cs typeface="Calibri" pitchFamily="34" charset="0"/>
                          </a:rPr>
                          <m:t>/2</m:t>
                        </m:r>
                      </m:e>
                    </m:d>
                  </m:oMath>
                </a14:m>
                <a:r>
                  <a:rPr lang="en-US" dirty="0">
                    <a:latin typeface="Calibri" pitchFamily="34" charset="0"/>
                    <a:cs typeface="Calibri" pitchFamily="34" charset="0"/>
                  </a:rPr>
                  <a:t> - 1</a:t>
                </a:r>
                <a:r>
                  <a:rPr lang="en-US" dirty="0" smtClean="0">
                    <a:latin typeface="Calibri" pitchFamily="34" charset="0"/>
                    <a:cs typeface="Calibri" pitchFamily="34" charset="0"/>
                  </a:rPr>
                  <a:t>)</a:t>
                </a:r>
              </a:p>
              <a:p>
                <a:pPr lvl="1"/>
                <a:r>
                  <a:rPr lang="en-US" dirty="0" smtClean="0">
                    <a:latin typeface="Calibri" pitchFamily="34" charset="0"/>
                    <a:cs typeface="Calibri" pitchFamily="34" charset="0"/>
                  </a:rPr>
                  <a:t>So as the capacity of a node increases, the likelihood of a split decreases: for </a:t>
                </a:r>
                <a:r>
                  <a:rPr lang="en-US" i="1" dirty="0" smtClean="0">
                    <a:latin typeface="Calibri" pitchFamily="34" charset="0"/>
                    <a:cs typeface="Calibri" pitchFamily="34" charset="0"/>
                  </a:rPr>
                  <a:t>m</a:t>
                </a:r>
                <a:r>
                  <a:rPr lang="en-US" dirty="0" smtClean="0">
                    <a:latin typeface="Calibri" pitchFamily="34" charset="0"/>
                    <a:cs typeface="Calibri" pitchFamily="34" charset="0"/>
                  </a:rPr>
                  <a:t> = 10, the probability is 0.25, but for </a:t>
                </a:r>
                <a:r>
                  <a:rPr lang="en-US" i="1" dirty="0" smtClean="0">
                    <a:latin typeface="Calibri" pitchFamily="34" charset="0"/>
                    <a:cs typeface="Calibri" pitchFamily="34" charset="0"/>
                  </a:rPr>
                  <a:t>m</a:t>
                </a:r>
                <a:r>
                  <a:rPr lang="en-US" dirty="0" smtClean="0">
                    <a:latin typeface="Calibri" pitchFamily="34" charset="0"/>
                    <a:cs typeface="Calibri" pitchFamily="34" charset="0"/>
                  </a:rPr>
                  <a:t> = 1000 it is 0.002</a:t>
                </a:r>
              </a:p>
            </p:txBody>
          </p:sp>
        </mc:Choice>
        <mc:Fallback xmlns="">
          <p:sp>
            <p:nvSpPr>
              <p:cNvPr id="16387" name="Rectangle 3"/>
              <p:cNvSpPr>
                <a:spLocks noGrp="1" noRot="1" noChangeAspect="1" noMove="1" noResize="1" noEditPoints="1" noAdjustHandles="1" noChangeArrowheads="1" noChangeShapeType="1" noTextEdit="1"/>
              </p:cNvSpPr>
              <p:nvPr>
                <p:ph idx="1"/>
              </p:nvPr>
            </p:nvSpPr>
            <p:spPr>
              <a:blipFill>
                <a:blip r:embed="rId3"/>
                <a:stretch>
                  <a:fillRect l="-960" t="-1481" r="-1380" b="-21037"/>
                </a:stretch>
              </a:blipFill>
            </p:spPr>
            <p:txBody>
              <a:bodyPr/>
              <a:lstStyle/>
              <a:p>
                <a:r>
                  <a:rPr lang="lv-LV">
                    <a:noFill/>
                  </a:rPr>
                  <a:t> </a:t>
                </a:r>
              </a:p>
            </p:txBody>
          </p:sp>
        </mc:Fallback>
      </mc:AlternateContent>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22</a:t>
            </a:fld>
            <a:endParaRPr lang="en-US" dirty="0"/>
          </a:p>
        </p:txBody>
      </p:sp>
    </p:spTree>
    <p:extLst>
      <p:ext uri="{BB962C8B-B14F-4D97-AF65-F5344CB8AC3E}">
        <p14:creationId xmlns:p14="http://schemas.microsoft.com/office/powerpoint/2010/main" val="2823074407"/>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B-Trees – Deleting a Key From a B-Tree (continued)</a:t>
            </a:r>
          </a:p>
          <a:p>
            <a:pPr lvl="1"/>
            <a:r>
              <a:rPr lang="en-US" sz="2000" dirty="0">
                <a:latin typeface="Calibri" pitchFamily="34" charset="0"/>
                <a:cs typeface="Calibri" pitchFamily="34" charset="0"/>
              </a:rPr>
              <a:t>Deletion is basically the reverse of insertion, although there are several special cases to be considered</a:t>
            </a:r>
          </a:p>
          <a:p>
            <a:pPr lvl="1"/>
            <a:r>
              <a:rPr lang="en-US" dirty="0" smtClean="0">
                <a:latin typeface="Calibri" pitchFamily="34" charset="0"/>
                <a:cs typeface="Calibri" pitchFamily="34" charset="0"/>
              </a:rPr>
              <a:t>In particular, care has to be taken that no node is less than half full after deletion, which may require that nodes be merged</a:t>
            </a:r>
          </a:p>
          <a:p>
            <a:pPr lvl="1"/>
            <a:r>
              <a:rPr lang="en-US" sz="2000" dirty="0">
                <a:latin typeface="Calibri" pitchFamily="34" charset="0"/>
                <a:cs typeface="Calibri" pitchFamily="34" charset="0"/>
              </a:rPr>
              <a:t>The process is spelled out in detail on pages 319 – 321</a:t>
            </a:r>
          </a:p>
          <a:p>
            <a:pPr lvl="1"/>
            <a:r>
              <a:rPr lang="en-US" dirty="0" smtClean="0">
                <a:latin typeface="Calibri" pitchFamily="34" charset="0"/>
                <a:cs typeface="Calibri" pitchFamily="34" charset="0"/>
              </a:rPr>
              <a:t>By definition, B-trees are guaranteed to be at least 50% full, but the question is, how full can they become and how much space is wasted</a:t>
            </a:r>
          </a:p>
          <a:p>
            <a:pPr lvl="1"/>
            <a:r>
              <a:rPr lang="en-US" sz="2000" dirty="0">
                <a:latin typeface="Calibri" pitchFamily="34" charset="0"/>
                <a:cs typeface="Calibri" pitchFamily="34" charset="0"/>
              </a:rPr>
              <a:t>Analysis and empirical studies show that over a series of operations the B-tree approaches 69% full, but changes little after that</a:t>
            </a:r>
          </a:p>
          <a:p>
            <a:pPr lvl="1"/>
            <a:r>
              <a:rPr lang="en-US" dirty="0" smtClean="0">
                <a:latin typeface="Calibri" pitchFamily="34" charset="0"/>
                <a:cs typeface="Calibri" pitchFamily="34" charset="0"/>
              </a:rPr>
              <a:t>So if space utilization is a concern, other considerations need to be made</a:t>
            </a:r>
            <a:endParaRPr lang="en-US" sz="20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23</a:t>
            </a:fld>
            <a:endParaRPr lang="en-US" dirty="0"/>
          </a:p>
        </p:txBody>
      </p:sp>
    </p:spTree>
    <p:extLst>
      <p:ext uri="{BB962C8B-B14F-4D97-AF65-F5344CB8AC3E}">
        <p14:creationId xmlns:p14="http://schemas.microsoft.com/office/powerpoint/2010/main" val="995035645"/>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mc:AlternateContent xmlns:mc="http://schemas.openxmlformats.org/markup-compatibility/2006" xmlns:a14="http://schemas.microsoft.com/office/drawing/2010/main">
        <mc:Choice Requires="a14">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a:t>
                </a:r>
                <a:r>
                  <a:rPr lang="en-US" baseline="30000" dirty="0">
                    <a:latin typeface="Calibri" pitchFamily="34" charset="0"/>
                    <a:cs typeface="Calibri" pitchFamily="34" charset="0"/>
                  </a:rPr>
                  <a:t>*</a:t>
                </a:r>
                <a:r>
                  <a:rPr lang="en-US" dirty="0">
                    <a:latin typeface="Calibri" pitchFamily="34" charset="0"/>
                    <a:cs typeface="Calibri" pitchFamily="34" charset="0"/>
                  </a:rPr>
                  <a:t>-Trees</a:t>
                </a:r>
              </a:p>
              <a:p>
                <a:pPr lvl="1"/>
                <a:r>
                  <a:rPr lang="en-US" sz="2000" dirty="0">
                    <a:latin typeface="Calibri" pitchFamily="34" charset="0"/>
                    <a:cs typeface="Calibri" pitchFamily="34" charset="0"/>
                  </a:rPr>
                  <a:t>Since each B-tree node is a block of secondary storage, accessing the node means accessing secondary memory</a:t>
                </a:r>
              </a:p>
              <a:p>
                <a:pPr lvl="1"/>
                <a:r>
                  <a:rPr lang="en-US" dirty="0" smtClean="0">
                    <a:latin typeface="Calibri" pitchFamily="34" charset="0"/>
                    <a:cs typeface="Calibri" pitchFamily="34" charset="0"/>
                  </a:rPr>
                  <a:t>This is time expensive, compared to accessing keys in nodes in main memory</a:t>
                </a:r>
              </a:p>
              <a:p>
                <a:pPr lvl="1"/>
                <a:r>
                  <a:rPr lang="en-US" dirty="0" smtClean="0">
                    <a:latin typeface="Calibri" pitchFamily="34" charset="0"/>
                    <a:cs typeface="Calibri" pitchFamily="34" charset="0"/>
                  </a:rPr>
                  <a:t>So if we can cut down on the number of nodes that are created, performance may improve</a:t>
                </a:r>
              </a:p>
              <a:p>
                <a:pPr lvl="1"/>
                <a:r>
                  <a:rPr lang="en-US" dirty="0" smtClean="0">
                    <a:latin typeface="Calibri" pitchFamily="34" charset="0"/>
                    <a:cs typeface="Calibri" pitchFamily="34" charset="0"/>
                  </a:rPr>
                  <a:t>A </a:t>
                </a:r>
                <a:r>
                  <a:rPr lang="en-US" b="1" i="1" dirty="0" smtClean="0">
                    <a:latin typeface="Calibri" pitchFamily="34" charset="0"/>
                    <a:cs typeface="Calibri" pitchFamily="34" charset="0"/>
                  </a:rPr>
                  <a:t>B</a:t>
                </a:r>
                <a:r>
                  <a:rPr lang="en-US" b="1" i="1" baseline="30000" dirty="0" smtClean="0">
                    <a:latin typeface="Calibri" pitchFamily="34" charset="0"/>
                    <a:cs typeface="Calibri" pitchFamily="34" charset="0"/>
                  </a:rPr>
                  <a:t>*</a:t>
                </a:r>
                <a:r>
                  <a:rPr lang="en-US" b="1" i="1" dirty="0" smtClean="0">
                    <a:latin typeface="Calibri" pitchFamily="34" charset="0"/>
                    <a:cs typeface="Calibri" pitchFamily="34" charset="0"/>
                  </a:rPr>
                  <a:t>-tree</a:t>
                </a:r>
                <a:r>
                  <a:rPr lang="en-US" dirty="0" smtClean="0">
                    <a:latin typeface="Calibri" pitchFamily="34" charset="0"/>
                    <a:cs typeface="Calibri" pitchFamily="34" charset="0"/>
                  </a:rPr>
                  <a:t> is a variant of a B-tree in which the nodes are required to be two-thirds full, with the exception of the root</a:t>
                </a:r>
              </a:p>
              <a:p>
                <a:pPr lvl="1"/>
                <a:r>
                  <a:rPr lang="en-US" dirty="0" smtClean="0">
                    <a:latin typeface="Calibri" pitchFamily="34" charset="0"/>
                    <a:cs typeface="Calibri" pitchFamily="34" charset="0"/>
                  </a:rPr>
                  <a:t>Specifically, for a B-tree of order </a:t>
                </a:r>
                <a:r>
                  <a:rPr lang="en-US" i="1" dirty="0" smtClean="0">
                    <a:latin typeface="Calibri" pitchFamily="34" charset="0"/>
                    <a:cs typeface="Calibri" pitchFamily="34" charset="0"/>
                  </a:rPr>
                  <a:t>m</a:t>
                </a:r>
                <a:r>
                  <a:rPr lang="en-US" dirty="0" smtClean="0">
                    <a:latin typeface="Calibri" pitchFamily="34" charset="0"/>
                    <a:cs typeface="Calibri" pitchFamily="34" charset="0"/>
                  </a:rPr>
                  <a:t>, the number of keys in all nonroot nodes is </a:t>
                </a:r>
                <a:r>
                  <a:rPr lang="en-US" i="1" dirty="0" smtClean="0">
                    <a:latin typeface="Calibri" pitchFamily="34" charset="0"/>
                    <a:cs typeface="Calibri" pitchFamily="34" charset="0"/>
                  </a:rPr>
                  <a:t>k</a:t>
                </a:r>
                <a:r>
                  <a:rPr lang="en-US" dirty="0" smtClean="0">
                    <a:latin typeface="Calibri" pitchFamily="34" charset="0"/>
                    <a:cs typeface="Calibri" pitchFamily="34" charset="0"/>
                  </a:rPr>
                  <a:t> for </a:t>
                </a:r>
                <a14:m>
                  <m:oMath xmlns:m="http://schemas.openxmlformats.org/officeDocument/2006/math">
                    <m:d>
                      <m:dPr>
                        <m:begChr m:val="⌊"/>
                        <m:endChr m:val="⌋"/>
                        <m:ctrlPr>
                          <a:rPr lang="en-US" i="1" smtClean="0">
                            <a:latin typeface="Cambria Math" panose="02040503050406030204" pitchFamily="18" charset="0"/>
                            <a:cs typeface="Calibri" pitchFamily="34" charset="0"/>
                          </a:rPr>
                        </m:ctrlPr>
                      </m:dPr>
                      <m:e>
                        <m:f>
                          <m:fPr>
                            <m:type m:val="lin"/>
                            <m:ctrlPr>
                              <a:rPr lang="en-US" i="1" smtClean="0">
                                <a:latin typeface="Cambria Math" panose="02040503050406030204" pitchFamily="18" charset="0"/>
                                <a:cs typeface="Calibri" pitchFamily="34" charset="0"/>
                              </a:rPr>
                            </m:ctrlPr>
                          </m:fPr>
                          <m:num>
                            <m:d>
                              <m:dPr>
                                <m:ctrlPr>
                                  <a:rPr lang="en-US" i="1" smtClean="0">
                                    <a:latin typeface="Cambria Math" panose="02040503050406030204" pitchFamily="18" charset="0"/>
                                    <a:cs typeface="Calibri" pitchFamily="34" charset="0"/>
                                  </a:rPr>
                                </m:ctrlPr>
                              </m:dPr>
                              <m:e>
                                <m:r>
                                  <a:rPr lang="en-US" b="0" i="1" smtClean="0">
                                    <a:latin typeface="Cambria Math"/>
                                    <a:cs typeface="Calibri" pitchFamily="34" charset="0"/>
                                  </a:rPr>
                                  <m:t>2</m:t>
                                </m:r>
                                <m:r>
                                  <m:rPr>
                                    <m:nor/>
                                  </m:rPr>
                                  <a:rPr lang="en-US" i="1" dirty="0">
                                    <a:latin typeface="Calibri" pitchFamily="34" charset="0"/>
                                    <a:cs typeface="Calibri" pitchFamily="34" charset="0"/>
                                  </a:rPr>
                                  <m:t>m</m:t>
                                </m:r>
                                <m:r>
                                  <a:rPr lang="en-US" b="0" i="1" smtClean="0">
                                    <a:latin typeface="Cambria Math"/>
                                    <a:cs typeface="Calibri" pitchFamily="34" charset="0"/>
                                  </a:rPr>
                                  <m:t>−1</m:t>
                                </m:r>
                              </m:e>
                            </m:d>
                          </m:num>
                          <m:den>
                            <m:r>
                              <a:rPr lang="en-US" b="0" i="1" smtClean="0">
                                <a:latin typeface="Cambria Math"/>
                                <a:cs typeface="Calibri" pitchFamily="34" charset="0"/>
                              </a:rPr>
                              <m:t>3</m:t>
                            </m:r>
                          </m:den>
                        </m:f>
                      </m:e>
                    </m:d>
                  </m:oMath>
                </a14:m>
                <a:r>
                  <a:rPr lang="en-US" dirty="0" smtClean="0">
                    <a:latin typeface="Calibri" pitchFamily="34" charset="0"/>
                    <a:cs typeface="Calibri" pitchFamily="34" charset="0"/>
                  </a:rPr>
                  <a:t> </a:t>
                </a:r>
                <a:r>
                  <a:rPr lang="en-US" u="sng" dirty="0" smtClean="0">
                    <a:latin typeface="Calibri" pitchFamily="34" charset="0"/>
                    <a:cs typeface="Calibri" pitchFamily="34" charset="0"/>
                  </a:rPr>
                  <a:t>&lt;</a:t>
                </a:r>
                <a:r>
                  <a:rPr lang="en-US" dirty="0" smtClean="0">
                    <a:latin typeface="Calibri" pitchFamily="34" charset="0"/>
                    <a:cs typeface="Calibri" pitchFamily="34" charset="0"/>
                  </a:rPr>
                  <a:t> </a:t>
                </a:r>
                <a:r>
                  <a:rPr lang="en-US" i="1" dirty="0" smtClean="0">
                    <a:latin typeface="Calibri" pitchFamily="34" charset="0"/>
                    <a:cs typeface="Calibri" pitchFamily="34" charset="0"/>
                  </a:rPr>
                  <a:t>k</a:t>
                </a:r>
                <a:r>
                  <a:rPr lang="en-US" dirty="0" smtClean="0">
                    <a:latin typeface="Calibri" pitchFamily="34" charset="0"/>
                    <a:cs typeface="Calibri" pitchFamily="34" charset="0"/>
                  </a:rPr>
                  <a:t> </a:t>
                </a:r>
                <a:r>
                  <a:rPr lang="en-US" u="sng" dirty="0" smtClean="0">
                    <a:latin typeface="Calibri" pitchFamily="34" charset="0"/>
                    <a:cs typeface="Calibri" pitchFamily="34" charset="0"/>
                  </a:rPr>
                  <a:t>&lt;</a:t>
                </a:r>
                <a:r>
                  <a:rPr lang="en-US" dirty="0" smtClean="0">
                    <a:latin typeface="Calibri" pitchFamily="34" charset="0"/>
                    <a:cs typeface="Calibri" pitchFamily="34" charset="0"/>
                  </a:rPr>
                  <a:t> </a:t>
                </a:r>
                <a:r>
                  <a:rPr lang="en-US" i="1" dirty="0" smtClean="0">
                    <a:latin typeface="Calibri" pitchFamily="34" charset="0"/>
                    <a:cs typeface="Calibri" pitchFamily="34" charset="0"/>
                  </a:rPr>
                  <a:t>m</a:t>
                </a:r>
                <a:r>
                  <a:rPr lang="en-US" dirty="0" smtClean="0">
                    <a:latin typeface="Calibri" pitchFamily="34" charset="0"/>
                    <a:cs typeface="Calibri" pitchFamily="34" charset="0"/>
                  </a:rPr>
                  <a:t> – 1</a:t>
                </a:r>
              </a:p>
              <a:p>
                <a:pPr lvl="1"/>
                <a:r>
                  <a:rPr lang="en-US" dirty="0" smtClean="0">
                    <a:latin typeface="Calibri" pitchFamily="34" charset="0"/>
                    <a:cs typeface="Calibri" pitchFamily="34" charset="0"/>
                  </a:rPr>
                  <a:t>By delaying the split, the frequency of splitting is decreased; and when the split occurs, it is two nodes into three instead of one into two</a:t>
                </a:r>
              </a:p>
            </p:txBody>
          </p:sp>
        </mc:Choice>
        <mc:Fallback xmlns="">
          <p:sp>
            <p:nvSpPr>
              <p:cNvPr id="16387" name="Rectangle 3"/>
              <p:cNvSpPr>
                <a:spLocks noGrp="1" noRot="1" noChangeAspect="1" noMove="1" noResize="1" noEditPoints="1" noAdjustHandles="1" noChangeArrowheads="1" noChangeShapeType="1" noTextEdit="1"/>
              </p:cNvSpPr>
              <p:nvPr>
                <p:ph idx="1"/>
              </p:nvPr>
            </p:nvSpPr>
            <p:spPr>
              <a:blipFill rotWithShape="1">
                <a:blip r:embed="rId3" cstate="print"/>
                <a:stretch>
                  <a:fillRect l="-963" t="-1078" r="-1037" b="-1348"/>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24</a:t>
            </a:fld>
            <a:endParaRPr lang="en-US" dirty="0"/>
          </a:p>
        </p:txBody>
      </p:sp>
    </p:spTree>
    <p:extLst>
      <p:ext uri="{BB962C8B-B14F-4D97-AF65-F5344CB8AC3E}">
        <p14:creationId xmlns:p14="http://schemas.microsoft.com/office/powerpoint/2010/main" val="4071491848"/>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normAutofit fontScale="92500" lnSpcReduction="20000"/>
          </a:bodyPr>
          <a:lstStyle/>
          <a:p>
            <a:r>
              <a:rPr lang="en-US" dirty="0">
                <a:latin typeface="Calibri" pitchFamily="34" charset="0"/>
                <a:cs typeface="Calibri" pitchFamily="34" charset="0"/>
              </a:rPr>
              <a:t>B</a:t>
            </a:r>
            <a:r>
              <a:rPr lang="en-US" baseline="30000" dirty="0">
                <a:latin typeface="Calibri" pitchFamily="34" charset="0"/>
                <a:cs typeface="Calibri" pitchFamily="34" charset="0"/>
              </a:rPr>
              <a:t>*</a:t>
            </a:r>
            <a:r>
              <a:rPr lang="en-US" dirty="0">
                <a:latin typeface="Calibri" pitchFamily="34" charset="0"/>
                <a:cs typeface="Calibri" pitchFamily="34" charset="0"/>
              </a:rPr>
              <a:t>-Trees </a:t>
            </a:r>
            <a:r>
              <a:rPr lang="en-US" dirty="0" smtClean="0">
                <a:latin typeface="Calibri" pitchFamily="34" charset="0"/>
                <a:cs typeface="Calibri" pitchFamily="34" charset="0"/>
              </a:rPr>
              <a:t>(continued)</a:t>
            </a:r>
          </a:p>
          <a:p>
            <a:pPr lvl="1"/>
            <a:r>
              <a:rPr lang="en-US" sz="2000" dirty="0">
                <a:latin typeface="Calibri" pitchFamily="34" charset="0"/>
                <a:cs typeface="Calibri" pitchFamily="34" charset="0"/>
              </a:rPr>
              <a:t>Due to these modifications, the average utilization of a B</a:t>
            </a:r>
            <a:r>
              <a:rPr lang="en-US" sz="2000" baseline="30000" dirty="0">
                <a:latin typeface="Calibri" pitchFamily="34" charset="0"/>
                <a:cs typeface="Calibri" pitchFamily="34" charset="0"/>
              </a:rPr>
              <a:t>*</a:t>
            </a:r>
            <a:r>
              <a:rPr lang="en-US" sz="2000" dirty="0">
                <a:latin typeface="Calibri" pitchFamily="34" charset="0"/>
                <a:cs typeface="Calibri" pitchFamily="34" charset="0"/>
              </a:rPr>
              <a:t>-tree is 81%</a:t>
            </a:r>
          </a:p>
          <a:p>
            <a:pPr lvl="1"/>
            <a:r>
              <a:rPr lang="en-US" baseline="0" dirty="0" smtClean="0">
                <a:latin typeface="Calibri" pitchFamily="34" charset="0"/>
                <a:cs typeface="Calibri" pitchFamily="34" charset="0"/>
              </a:rPr>
              <a:t>Splits</a:t>
            </a:r>
            <a:r>
              <a:rPr lang="en-US" dirty="0" smtClean="0">
                <a:latin typeface="Calibri" pitchFamily="34" charset="0"/>
                <a:cs typeface="Calibri" pitchFamily="34" charset="0"/>
              </a:rPr>
              <a:t> are delayed by trying to redistribute keys between a node and its sibling when overflow occurs; this is illustrated in Figure 7.10</a:t>
            </a:r>
          </a:p>
          <a:p>
            <a:pPr marL="457200" lvl="1" indent="0">
              <a:buNone/>
            </a:pPr>
            <a:endParaRPr lang="en-US" sz="2000" dirty="0">
              <a:latin typeface="Calibri" pitchFamily="34" charset="0"/>
              <a:cs typeface="Calibri" pitchFamily="34" charset="0"/>
            </a:endParaRPr>
          </a:p>
          <a:p>
            <a:pPr marL="457200" lvl="1" indent="0">
              <a:buNone/>
            </a:pPr>
            <a:endParaRPr lang="en-US" dirty="0">
              <a:latin typeface="Calibri" pitchFamily="34" charset="0"/>
              <a:cs typeface="Calibri" pitchFamily="34" charset="0"/>
            </a:endParaRPr>
          </a:p>
          <a:p>
            <a:pPr marL="457200" lvl="1" indent="0">
              <a:buNone/>
            </a:pPr>
            <a:endParaRPr lang="en-US" sz="2000" dirty="0">
              <a:latin typeface="Calibri" pitchFamily="34" charset="0"/>
              <a:cs typeface="Calibri" pitchFamily="34" charset="0"/>
            </a:endParaRPr>
          </a:p>
          <a:p>
            <a:pPr marL="457200" lvl="1" indent="0">
              <a:buNone/>
            </a:pPr>
            <a:endParaRPr lang="en-US" dirty="0">
              <a:latin typeface="Calibri" pitchFamily="34" charset="0"/>
              <a:cs typeface="Calibri" pitchFamily="34" charset="0"/>
            </a:endParaRPr>
          </a:p>
          <a:p>
            <a:pPr marL="457200" lvl="1" indent="0">
              <a:buNone/>
            </a:pPr>
            <a:endParaRPr lang="en-US" sz="2000" dirty="0">
              <a:latin typeface="Calibri" pitchFamily="34" charset="0"/>
              <a:cs typeface="Calibri" pitchFamily="34" charset="0"/>
            </a:endParaRPr>
          </a:p>
          <a:p>
            <a:pPr marL="457200" lvl="1" indent="0">
              <a:buNone/>
            </a:pPr>
            <a:endParaRPr lang="en-US" dirty="0">
              <a:latin typeface="Calibri" pitchFamily="34" charset="0"/>
              <a:cs typeface="Calibri" pitchFamily="34" charset="0"/>
            </a:endParaRPr>
          </a:p>
          <a:p>
            <a:pPr marL="457200" lvl="1" indent="0">
              <a:buNone/>
            </a:pPr>
            <a:endParaRPr lang="en-US" sz="2000" dirty="0">
              <a:latin typeface="Calibri" pitchFamily="34" charset="0"/>
              <a:cs typeface="Calibri" pitchFamily="34" charset="0"/>
            </a:endParaRPr>
          </a:p>
          <a:p>
            <a:pPr marL="0" indent="0">
              <a:buNone/>
            </a:pPr>
            <a:endParaRPr lang="en-US" sz="1300" dirty="0"/>
          </a:p>
          <a:p>
            <a:pPr marL="0" indent="0" algn="ctr">
              <a:buNone/>
            </a:pPr>
            <a:r>
              <a:rPr lang="en-US" sz="1200" dirty="0"/>
              <a:t>Fig. 7.10 Overflow in a B*-tree is circumvented by redistributing</a:t>
            </a:r>
          </a:p>
          <a:p>
            <a:pPr marL="0" indent="0" algn="ctr">
              <a:buNone/>
            </a:pPr>
            <a:r>
              <a:rPr lang="en-US" sz="1200" dirty="0"/>
              <a:t>keys between an overflowing node and its sibling</a:t>
            </a:r>
            <a:endParaRPr lang="en-US" sz="12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25</a:t>
            </a:fld>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6613" y="3200401"/>
            <a:ext cx="4552950"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0501176"/>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normAutofit fontScale="92500" lnSpcReduction="20000"/>
          </a:bodyPr>
          <a:lstStyle/>
          <a:p>
            <a:r>
              <a:rPr lang="en-US" dirty="0">
                <a:latin typeface="Calibri" pitchFamily="34" charset="0"/>
                <a:cs typeface="Calibri" pitchFamily="34" charset="0"/>
              </a:rPr>
              <a:t>B</a:t>
            </a:r>
            <a:r>
              <a:rPr lang="en-US" baseline="30000" dirty="0">
                <a:latin typeface="Calibri" pitchFamily="34" charset="0"/>
                <a:cs typeface="Calibri" pitchFamily="34" charset="0"/>
              </a:rPr>
              <a:t>*</a:t>
            </a:r>
            <a:r>
              <a:rPr lang="en-US" dirty="0">
                <a:latin typeface="Calibri" pitchFamily="34" charset="0"/>
                <a:cs typeface="Calibri" pitchFamily="34" charset="0"/>
              </a:rPr>
              <a:t>-Trees </a:t>
            </a:r>
            <a:r>
              <a:rPr lang="en-US" dirty="0" smtClean="0">
                <a:latin typeface="Calibri" pitchFamily="34" charset="0"/>
                <a:cs typeface="Calibri" pitchFamily="34" charset="0"/>
              </a:rPr>
              <a:t>(continued)</a:t>
            </a:r>
          </a:p>
          <a:p>
            <a:pPr lvl="1"/>
            <a:r>
              <a:rPr lang="en-US" dirty="0" smtClean="0">
                <a:latin typeface="Calibri" pitchFamily="34" charset="0"/>
                <a:cs typeface="Calibri" pitchFamily="34" charset="0"/>
              </a:rPr>
              <a:t>Here,</a:t>
            </a:r>
            <a:r>
              <a:rPr lang="en-US" sz="2000" dirty="0">
                <a:latin typeface="Calibri" pitchFamily="34" charset="0"/>
                <a:cs typeface="Calibri" pitchFamily="34" charset="0"/>
              </a:rPr>
              <a:t> the node 6 was to be added to the left node; instead of splitting, the keys are redistributed, and the median key (10) is put in the parent</a:t>
            </a:r>
          </a:p>
          <a:p>
            <a:pPr lvl="1"/>
            <a:r>
              <a:rPr lang="en-US" baseline="0" dirty="0" smtClean="0">
                <a:latin typeface="Calibri" pitchFamily="34" charset="0"/>
                <a:cs typeface="Calibri" pitchFamily="34" charset="0"/>
              </a:rPr>
              <a:t>If the sibling is also full, a split occurs and a new node is created, as shown in Figure 7.11</a:t>
            </a:r>
          </a:p>
          <a:p>
            <a:pPr marL="57150" indent="0">
              <a:buNone/>
            </a:pPr>
            <a:endParaRPr lang="en-US" dirty="0">
              <a:latin typeface="Calibri" pitchFamily="34" charset="0"/>
              <a:cs typeface="Calibri" pitchFamily="34" charset="0"/>
            </a:endParaRPr>
          </a:p>
          <a:p>
            <a:pPr marL="57150" indent="0">
              <a:buNone/>
            </a:pPr>
            <a:endParaRPr lang="en-US" dirty="0">
              <a:latin typeface="Calibri" pitchFamily="34" charset="0"/>
              <a:cs typeface="Calibri" pitchFamily="34" charset="0"/>
            </a:endParaRPr>
          </a:p>
          <a:p>
            <a:pPr marL="57150" indent="0">
              <a:buNone/>
            </a:pPr>
            <a:endParaRPr lang="en-US" dirty="0">
              <a:latin typeface="Calibri" pitchFamily="34" charset="0"/>
              <a:cs typeface="Calibri" pitchFamily="34" charset="0"/>
            </a:endParaRPr>
          </a:p>
          <a:p>
            <a:pPr marL="57150" indent="0">
              <a:buNone/>
            </a:pPr>
            <a:endParaRPr lang="en-US" dirty="0">
              <a:latin typeface="Calibri" pitchFamily="34" charset="0"/>
              <a:cs typeface="Calibri" pitchFamily="34" charset="0"/>
            </a:endParaRPr>
          </a:p>
          <a:p>
            <a:pPr marL="57150" indent="0">
              <a:buNone/>
            </a:pPr>
            <a:endParaRPr lang="en-US" dirty="0">
              <a:latin typeface="Calibri" pitchFamily="34" charset="0"/>
              <a:cs typeface="Calibri" pitchFamily="34" charset="0"/>
            </a:endParaRPr>
          </a:p>
          <a:p>
            <a:pPr marL="57150" indent="0">
              <a:buNone/>
            </a:pPr>
            <a:endParaRPr lang="en-US" dirty="0">
              <a:latin typeface="Calibri" pitchFamily="34" charset="0"/>
              <a:cs typeface="Calibri" pitchFamily="34" charset="0"/>
            </a:endParaRPr>
          </a:p>
          <a:p>
            <a:pPr marL="0" indent="0" algn="ctr">
              <a:buNone/>
            </a:pPr>
            <a:r>
              <a:rPr lang="en-US" sz="1200" dirty="0"/>
              <a:t>Fig. 7.11 If a node and its sibling are both full in a B*-tree, a split occurs:</a:t>
            </a:r>
          </a:p>
          <a:p>
            <a:pPr marL="0" indent="0" algn="ctr">
              <a:buNone/>
            </a:pPr>
            <a:r>
              <a:rPr lang="en-US" sz="1200" dirty="0"/>
              <a:t>a new node is created and keys are distributed between three nodes</a:t>
            </a:r>
            <a:endParaRPr lang="en-US" sz="12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26</a:t>
            </a:fld>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2764" y="3462670"/>
            <a:ext cx="60864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0250258"/>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a:t>
            </a:r>
            <a:r>
              <a:rPr lang="en-US" baseline="30000" dirty="0">
                <a:latin typeface="Calibri" pitchFamily="34" charset="0"/>
                <a:cs typeface="Calibri" pitchFamily="34" charset="0"/>
              </a:rPr>
              <a:t>*</a:t>
            </a:r>
            <a:r>
              <a:rPr lang="en-US" dirty="0">
                <a:latin typeface="Calibri" pitchFamily="34" charset="0"/>
                <a:cs typeface="Calibri" pitchFamily="34" charset="0"/>
              </a:rPr>
              <a:t>-Trees </a:t>
            </a:r>
            <a:r>
              <a:rPr lang="en-US" dirty="0" smtClean="0">
                <a:latin typeface="Calibri" pitchFamily="34" charset="0"/>
                <a:cs typeface="Calibri" pitchFamily="34" charset="0"/>
              </a:rPr>
              <a:t>(continued)</a:t>
            </a:r>
          </a:p>
          <a:p>
            <a:pPr lvl="1"/>
            <a:r>
              <a:rPr lang="en-US" sz="2000" dirty="0">
                <a:latin typeface="Calibri" pitchFamily="34" charset="0"/>
                <a:cs typeface="Calibri" pitchFamily="34" charset="0"/>
              </a:rPr>
              <a:t>When the split occurs the keys from the node and its sibling, along with the separating key from the parent, are evenly redistributed</a:t>
            </a:r>
          </a:p>
          <a:p>
            <a:pPr lvl="1"/>
            <a:r>
              <a:rPr lang="en-US" baseline="0" dirty="0" smtClean="0">
                <a:latin typeface="Calibri" pitchFamily="34" charset="0"/>
                <a:cs typeface="Calibri" pitchFamily="34" charset="0"/>
              </a:rPr>
              <a:t>Then</a:t>
            </a:r>
            <a:r>
              <a:rPr lang="en-US" dirty="0" smtClean="0">
                <a:latin typeface="Calibri" pitchFamily="34" charset="0"/>
                <a:cs typeface="Calibri" pitchFamily="34" charset="0"/>
              </a:rPr>
              <a:t> two separating keys are placed in the parent</a:t>
            </a:r>
          </a:p>
          <a:p>
            <a:pPr lvl="1"/>
            <a:r>
              <a:rPr lang="en-US" sz="2000" dirty="0">
                <a:latin typeface="Calibri" pitchFamily="34" charset="0"/>
                <a:cs typeface="Calibri" pitchFamily="34" charset="0"/>
              </a:rPr>
              <a:t>All three nodes in the split are then guaranteed to be two-thirds full</a:t>
            </a:r>
          </a:p>
          <a:p>
            <a:pPr lvl="1"/>
            <a:r>
              <a:rPr lang="en-US" baseline="0" dirty="0" smtClean="0">
                <a:latin typeface="Calibri" pitchFamily="34" charset="0"/>
                <a:cs typeface="Calibri" pitchFamily="34" charset="0"/>
              </a:rPr>
              <a:t>The</a:t>
            </a:r>
            <a:r>
              <a:rPr lang="en-US" dirty="0" smtClean="0">
                <a:latin typeface="Calibri" pitchFamily="34" charset="0"/>
                <a:cs typeface="Calibri" pitchFamily="34" charset="0"/>
              </a:rPr>
              <a:t> </a:t>
            </a:r>
            <a:r>
              <a:rPr lang="en-US" b="1" i="1" dirty="0" smtClean="0">
                <a:latin typeface="Calibri" pitchFamily="34" charset="0"/>
                <a:cs typeface="Calibri" pitchFamily="34" charset="0"/>
              </a:rPr>
              <a:t>fill factor</a:t>
            </a:r>
            <a:r>
              <a:rPr lang="en-US" dirty="0" smtClean="0">
                <a:latin typeface="Calibri" pitchFamily="34" charset="0"/>
                <a:cs typeface="Calibri" pitchFamily="34" charset="0"/>
              </a:rPr>
              <a:t> can be modified, and some systems allow it to be chosen by the user</a:t>
            </a:r>
          </a:p>
          <a:p>
            <a:pPr lvl="1"/>
            <a:r>
              <a:rPr lang="en-US" sz="2000" dirty="0">
                <a:latin typeface="Calibri" pitchFamily="34" charset="0"/>
                <a:cs typeface="Calibri" pitchFamily="34" charset="0"/>
              </a:rPr>
              <a:t>For a B-tree whose nodes should be 75% full, there is a designation as a B</a:t>
            </a:r>
            <a:r>
              <a:rPr lang="en-US" sz="2000" baseline="30000" dirty="0">
                <a:latin typeface="Calibri" pitchFamily="34" charset="0"/>
                <a:cs typeface="Calibri" pitchFamily="34" charset="0"/>
              </a:rPr>
              <a:t>**</a:t>
            </a:r>
            <a:r>
              <a:rPr lang="en-US" sz="2000" dirty="0">
                <a:latin typeface="Calibri" pitchFamily="34" charset="0"/>
                <a:cs typeface="Calibri" pitchFamily="34" charset="0"/>
              </a:rPr>
              <a:t>-tree that is used</a:t>
            </a:r>
          </a:p>
          <a:p>
            <a:pPr lvl="1"/>
            <a:r>
              <a:rPr lang="en-US" baseline="0" dirty="0" smtClean="0">
                <a:latin typeface="Calibri" pitchFamily="34" charset="0"/>
                <a:cs typeface="Calibri" pitchFamily="34" charset="0"/>
              </a:rPr>
              <a:t>This can be</a:t>
            </a:r>
            <a:r>
              <a:rPr lang="en-US" dirty="0" smtClean="0">
                <a:latin typeface="Calibri" pitchFamily="34" charset="0"/>
                <a:cs typeface="Calibri" pitchFamily="34" charset="0"/>
              </a:rPr>
              <a:t> generalized to define a </a:t>
            </a:r>
            <a:r>
              <a:rPr lang="en-US" i="1" dirty="0" smtClean="0">
                <a:latin typeface="Calibri" pitchFamily="34" charset="0"/>
                <a:cs typeface="Calibri" pitchFamily="34" charset="0"/>
              </a:rPr>
              <a:t>B</a:t>
            </a:r>
            <a:r>
              <a:rPr lang="en-US" i="1" baseline="30000" dirty="0" smtClean="0">
                <a:latin typeface="Calibri" pitchFamily="34" charset="0"/>
                <a:cs typeface="Calibri" pitchFamily="34" charset="0"/>
              </a:rPr>
              <a:t>n</a:t>
            </a:r>
            <a:r>
              <a:rPr lang="en-US" i="1" dirty="0" smtClean="0">
                <a:latin typeface="Calibri" pitchFamily="34" charset="0"/>
                <a:cs typeface="Calibri" pitchFamily="34" charset="0"/>
              </a:rPr>
              <a:t>-tree</a:t>
            </a:r>
            <a:r>
              <a:rPr lang="en-US" dirty="0" smtClean="0">
                <a:latin typeface="Calibri" pitchFamily="34" charset="0"/>
                <a:cs typeface="Calibri" pitchFamily="34" charset="0"/>
              </a:rPr>
              <a:t> as a tree whose fill factor is defined to be (</a:t>
            </a:r>
            <a:r>
              <a:rPr lang="en-US" i="1" dirty="0" smtClean="0">
                <a:latin typeface="Calibri" pitchFamily="34" charset="0"/>
                <a:cs typeface="Calibri" pitchFamily="34" charset="0"/>
              </a:rPr>
              <a:t>n</a:t>
            </a:r>
            <a:r>
              <a:rPr lang="en-US" dirty="0" smtClean="0">
                <a:latin typeface="Calibri" pitchFamily="34" charset="0"/>
                <a:cs typeface="Calibri" pitchFamily="34" charset="0"/>
              </a:rPr>
              <a:t> + 1)/(</a:t>
            </a:r>
            <a:r>
              <a:rPr lang="en-US" i="1" dirty="0" smtClean="0">
                <a:latin typeface="Calibri" pitchFamily="34" charset="0"/>
                <a:cs typeface="Calibri" pitchFamily="34" charset="0"/>
              </a:rPr>
              <a:t>n</a:t>
            </a:r>
            <a:r>
              <a:rPr lang="en-US" dirty="0" smtClean="0">
                <a:latin typeface="Calibri" pitchFamily="34" charset="0"/>
                <a:cs typeface="Calibri" pitchFamily="34" charset="0"/>
              </a:rPr>
              <a:t> + 2)</a:t>
            </a:r>
            <a:endParaRPr lang="en-US" sz="20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27</a:t>
            </a:fld>
            <a:endParaRPr lang="en-US" dirty="0"/>
          </a:p>
        </p:txBody>
      </p:sp>
    </p:spTree>
    <p:extLst>
      <p:ext uri="{BB962C8B-B14F-4D97-AF65-F5344CB8AC3E}">
        <p14:creationId xmlns:p14="http://schemas.microsoft.com/office/powerpoint/2010/main" val="1126262015"/>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a:t>
            </a:r>
            <a:r>
              <a:rPr lang="en-US" baseline="30000" dirty="0">
                <a:latin typeface="Calibri" pitchFamily="34" charset="0"/>
                <a:cs typeface="Calibri" pitchFamily="34" charset="0"/>
              </a:rPr>
              <a:t>+</a:t>
            </a:r>
            <a:r>
              <a:rPr lang="en-US" dirty="0">
                <a:latin typeface="Calibri" pitchFamily="34" charset="0"/>
                <a:cs typeface="Calibri" pitchFamily="34" charset="0"/>
              </a:rPr>
              <a:t>-Trees</a:t>
            </a:r>
          </a:p>
          <a:p>
            <a:pPr lvl="1"/>
            <a:r>
              <a:rPr lang="en-US" sz="2000" dirty="0">
                <a:latin typeface="Calibri" pitchFamily="34" charset="0"/>
                <a:cs typeface="Calibri" pitchFamily="34" charset="0"/>
              </a:rPr>
              <a:t>Since nodes in B-trees represent pages or blocks, the transition from one node to another requires a page change, which is a time consuming operation</a:t>
            </a:r>
          </a:p>
          <a:p>
            <a:pPr lvl="1"/>
            <a:r>
              <a:rPr lang="en-US" dirty="0" smtClean="0">
                <a:latin typeface="Calibri" pitchFamily="34" charset="0"/>
                <a:cs typeface="Calibri" pitchFamily="34" charset="0"/>
              </a:rPr>
              <a:t>If for some reason we needed to access the keys sequentially, we could use an inorder traversal, but accessing nonterminal nodes would require substantial numbers of page changes</a:t>
            </a:r>
          </a:p>
          <a:p>
            <a:pPr lvl="1"/>
            <a:r>
              <a:rPr lang="en-US" sz="2000" dirty="0">
                <a:latin typeface="Calibri" pitchFamily="34" charset="0"/>
                <a:cs typeface="Calibri" pitchFamily="34" charset="0"/>
              </a:rPr>
              <a:t>For this reason, the </a:t>
            </a:r>
            <a:r>
              <a:rPr lang="en-US" sz="2000" b="1" i="1" dirty="0">
                <a:latin typeface="Calibri" pitchFamily="34" charset="0"/>
                <a:cs typeface="Calibri" pitchFamily="34" charset="0"/>
              </a:rPr>
              <a:t>B</a:t>
            </a:r>
            <a:r>
              <a:rPr lang="en-US" sz="2000" b="1" i="1" baseline="30000" dirty="0">
                <a:latin typeface="Calibri" pitchFamily="34" charset="0"/>
                <a:cs typeface="Calibri" pitchFamily="34" charset="0"/>
              </a:rPr>
              <a:t>+</a:t>
            </a:r>
            <a:r>
              <a:rPr lang="en-US" sz="2000" b="1" i="1" dirty="0">
                <a:latin typeface="Calibri" pitchFamily="34" charset="0"/>
                <a:cs typeface="Calibri" pitchFamily="34" charset="0"/>
              </a:rPr>
              <a:t>-tree</a:t>
            </a:r>
            <a:r>
              <a:rPr lang="en-US" sz="2000" dirty="0">
                <a:latin typeface="Calibri" pitchFamily="34" charset="0"/>
                <a:cs typeface="Calibri" pitchFamily="34" charset="0"/>
              </a:rPr>
              <a:t> was developed to improve sequential access to data</a:t>
            </a:r>
          </a:p>
          <a:p>
            <a:pPr lvl="1"/>
            <a:r>
              <a:rPr lang="en-US" dirty="0" smtClean="0">
                <a:latin typeface="Calibri" pitchFamily="34" charset="0"/>
                <a:cs typeface="Calibri" pitchFamily="34" charset="0"/>
              </a:rPr>
              <a:t>Any node in a B-tree can be used to access data, but in a B</a:t>
            </a:r>
            <a:r>
              <a:rPr lang="en-US" baseline="30000" dirty="0" smtClean="0">
                <a:latin typeface="Calibri" pitchFamily="34" charset="0"/>
                <a:cs typeface="Calibri" pitchFamily="34" charset="0"/>
              </a:rPr>
              <a:t>+</a:t>
            </a:r>
            <a:r>
              <a:rPr lang="en-US" dirty="0" smtClean="0">
                <a:latin typeface="Calibri" pitchFamily="34" charset="0"/>
                <a:cs typeface="Calibri" pitchFamily="34" charset="0"/>
              </a:rPr>
              <a:t>-tree only the leaf nodes can refer to data</a:t>
            </a:r>
          </a:p>
          <a:p>
            <a:pPr lvl="1"/>
            <a:r>
              <a:rPr lang="en-US" sz="2000" dirty="0">
                <a:latin typeface="Calibri" pitchFamily="34" charset="0"/>
                <a:cs typeface="Calibri" pitchFamily="34" charset="0"/>
              </a:rPr>
              <a:t>The internal nodes, called the </a:t>
            </a:r>
            <a:r>
              <a:rPr lang="en-US" sz="2000" b="1" i="1" dirty="0">
                <a:latin typeface="Calibri" pitchFamily="34" charset="0"/>
                <a:cs typeface="Calibri" pitchFamily="34" charset="0"/>
              </a:rPr>
              <a:t>index set</a:t>
            </a:r>
            <a:r>
              <a:rPr lang="en-US" sz="2000" dirty="0">
                <a:latin typeface="Calibri" pitchFamily="34" charset="0"/>
                <a:cs typeface="Calibri" pitchFamily="34" charset="0"/>
              </a:rPr>
              <a:t>, are indexes used for fast access to the data</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28</a:t>
            </a:fld>
            <a:endParaRPr lang="en-US" dirty="0"/>
          </a:p>
        </p:txBody>
      </p:sp>
    </p:spTree>
    <p:extLst>
      <p:ext uri="{BB962C8B-B14F-4D97-AF65-F5344CB8AC3E}">
        <p14:creationId xmlns:p14="http://schemas.microsoft.com/office/powerpoint/2010/main" val="40982305"/>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a:t>
            </a:r>
            <a:r>
              <a:rPr lang="en-US" baseline="30000" dirty="0">
                <a:latin typeface="Calibri" pitchFamily="34" charset="0"/>
                <a:cs typeface="Calibri" pitchFamily="34" charset="0"/>
              </a:rPr>
              <a:t>+</a:t>
            </a:r>
            <a:r>
              <a:rPr lang="en-US" dirty="0">
                <a:latin typeface="Calibri" pitchFamily="34" charset="0"/>
                <a:cs typeface="Calibri" pitchFamily="34" charset="0"/>
              </a:rPr>
              <a:t>-Trees (continued)</a:t>
            </a:r>
          </a:p>
          <a:p>
            <a:pPr lvl="1"/>
            <a:r>
              <a:rPr lang="en-US" sz="2000" dirty="0">
                <a:latin typeface="Calibri" pitchFamily="34" charset="0"/>
                <a:cs typeface="Calibri" pitchFamily="34" charset="0"/>
              </a:rPr>
              <a:t>The leaves are structured differently from the other nodes, and usually are linked sequentially to form a </a:t>
            </a:r>
            <a:r>
              <a:rPr lang="en-US" sz="2000" b="1" i="1" dirty="0">
                <a:latin typeface="Calibri" pitchFamily="34" charset="0"/>
                <a:cs typeface="Calibri" pitchFamily="34" charset="0"/>
              </a:rPr>
              <a:t>sequence set</a:t>
            </a:r>
            <a:endParaRPr lang="en-US" sz="2000" b="1" dirty="0">
              <a:latin typeface="Calibri" pitchFamily="34" charset="0"/>
              <a:cs typeface="Calibri" pitchFamily="34" charset="0"/>
            </a:endParaRPr>
          </a:p>
          <a:p>
            <a:pPr lvl="1"/>
            <a:r>
              <a:rPr lang="en-US" dirty="0" smtClean="0">
                <a:latin typeface="Calibri" pitchFamily="34" charset="0"/>
                <a:cs typeface="Calibri" pitchFamily="34" charset="0"/>
              </a:rPr>
              <a:t>That way scanning the list of leaves produces the data in ascending order</a:t>
            </a:r>
          </a:p>
          <a:p>
            <a:pPr lvl="1"/>
            <a:r>
              <a:rPr lang="en-US" sz="2000" dirty="0">
                <a:latin typeface="Calibri" pitchFamily="34" charset="0"/>
                <a:cs typeface="Calibri" pitchFamily="34" charset="0"/>
              </a:rPr>
              <a:t>So the name B</a:t>
            </a:r>
            <a:r>
              <a:rPr lang="en-US" sz="2000" baseline="30000" dirty="0">
                <a:latin typeface="Calibri" pitchFamily="34" charset="0"/>
                <a:cs typeface="Calibri" pitchFamily="34" charset="0"/>
              </a:rPr>
              <a:t>+</a:t>
            </a:r>
            <a:r>
              <a:rPr lang="en-US" sz="2000" dirty="0">
                <a:latin typeface="Calibri" pitchFamily="34" charset="0"/>
                <a:cs typeface="Calibri" pitchFamily="34" charset="0"/>
              </a:rPr>
              <a:t>-tree is appropriate, since it is implemented as a B-tree plus a linked list; this is illustrated in Figure 7.12</a:t>
            </a:r>
          </a:p>
          <a:p>
            <a:pPr lvl="1"/>
            <a:r>
              <a:rPr lang="en-US" dirty="0" smtClean="0">
                <a:latin typeface="Calibri" pitchFamily="34" charset="0"/>
                <a:cs typeface="Calibri" pitchFamily="34" charset="0"/>
              </a:rPr>
              <a:t>In examining this figure, notice internal nodes contain keys, pointers, and a key count</a:t>
            </a:r>
          </a:p>
          <a:p>
            <a:pPr lvl="1"/>
            <a:r>
              <a:rPr lang="en-US" sz="2000" dirty="0">
                <a:latin typeface="Calibri" pitchFamily="34" charset="0"/>
                <a:cs typeface="Calibri" pitchFamily="34" charset="0"/>
              </a:rPr>
              <a:t>The leaf nodes store keys, references to records in a file associated with the keys, and pointers to the next leaf</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29</a:t>
            </a:fld>
            <a:endParaRPr lang="en-US" dirty="0"/>
          </a:p>
        </p:txBody>
      </p:sp>
    </p:spTree>
    <p:extLst>
      <p:ext uri="{BB962C8B-B14F-4D97-AF65-F5344CB8AC3E}">
        <p14:creationId xmlns:p14="http://schemas.microsoft.com/office/powerpoint/2010/main" val="3469874400"/>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Introductory Remarks</a:t>
            </a:r>
            <a:endParaRPr lang="en-US" dirty="0"/>
          </a:p>
        </p:txBody>
      </p:sp>
      <p:sp>
        <p:nvSpPr>
          <p:cNvPr id="3" name="Content Placeholder 2"/>
          <p:cNvSpPr>
            <a:spLocks noGrp="1"/>
          </p:cNvSpPr>
          <p:nvPr>
            <p:ph idx="1"/>
          </p:nvPr>
        </p:nvSpPr>
        <p:spPr/>
        <p:txBody>
          <a:bodyPr/>
          <a:lstStyle/>
          <a:p>
            <a:r>
              <a:rPr lang="en-US" dirty="0" smtClean="0"/>
              <a:t>In chapter 6, a tree was defined as either an empty structure or one whose children were the disjoint trees </a:t>
            </a:r>
            <a:r>
              <a:rPr lang="en-US" i="1" dirty="0" smtClean="0"/>
              <a:t>t</a:t>
            </a:r>
            <a:r>
              <a:rPr lang="en-US" baseline="-25000" dirty="0" smtClean="0"/>
              <a:t>1</a:t>
            </a:r>
            <a:r>
              <a:rPr lang="en-US" dirty="0" smtClean="0"/>
              <a:t>, … </a:t>
            </a:r>
            <a:r>
              <a:rPr lang="en-US" i="1" dirty="0" smtClean="0"/>
              <a:t>t</a:t>
            </a:r>
            <a:r>
              <a:rPr lang="en-US" i="1" baseline="-25000" dirty="0" smtClean="0"/>
              <a:t>m</a:t>
            </a:r>
            <a:endParaRPr lang="en-US" dirty="0" smtClean="0"/>
          </a:p>
          <a:p>
            <a:r>
              <a:rPr lang="en-US" dirty="0" smtClean="0"/>
              <a:t>Although we focused on binary trees and binary search trees, we can use this definition to describe trees with multiple children</a:t>
            </a:r>
          </a:p>
          <a:p>
            <a:r>
              <a:rPr lang="en-US" dirty="0" smtClean="0"/>
              <a:t>Such trees are called </a:t>
            </a:r>
            <a:r>
              <a:rPr lang="en-US" b="1" i="1" dirty="0" smtClean="0"/>
              <a:t>multiway trees of order m</a:t>
            </a:r>
            <a:r>
              <a:rPr lang="en-US" b="1" dirty="0" smtClean="0"/>
              <a:t> </a:t>
            </a:r>
            <a:r>
              <a:rPr lang="en-US" dirty="0" smtClean="0"/>
              <a:t>or </a:t>
            </a:r>
            <a:r>
              <a:rPr lang="en-US" b="1" i="1" dirty="0" smtClean="0"/>
              <a:t>m-way trees</a:t>
            </a:r>
            <a:endParaRPr lang="en-US" dirty="0" smtClean="0"/>
          </a:p>
          <a:p>
            <a:r>
              <a:rPr lang="en-US" dirty="0" smtClean="0"/>
              <a:t>Of more use is the case where an order is imposed on the keys in each node, creating a </a:t>
            </a:r>
            <a:r>
              <a:rPr lang="en-US" b="1" i="1" dirty="0" smtClean="0"/>
              <a:t>multiway search tree of order m</a:t>
            </a:r>
            <a:r>
              <a:rPr lang="en-US" dirty="0" smtClean="0"/>
              <a:t>, or an </a:t>
            </a:r>
            <a:r>
              <a:rPr lang="en-US" b="1" i="1" dirty="0" smtClean="0"/>
              <a:t>m-way search tree</a:t>
            </a:r>
            <a:endParaRPr lang="en-US" dirty="0" smtClean="0"/>
          </a:p>
          <a:p>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3</a:t>
            </a:fld>
            <a:endParaRPr lang="en-US" dirty="0"/>
          </a:p>
        </p:txBody>
      </p:sp>
    </p:spTree>
    <p:extLst>
      <p:ext uri="{BB962C8B-B14F-4D97-AF65-F5344CB8AC3E}">
        <p14:creationId xmlns:p14="http://schemas.microsoft.com/office/powerpoint/2010/main" val="1397200471"/>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lgn="ctr">
              <a:buNone/>
            </a:pPr>
            <a:r>
              <a:rPr lang="en-US" sz="1200" dirty="0"/>
              <a:t>Fig. 7.12 An example of a B+-tree of order 4</a:t>
            </a:r>
            <a:endParaRPr lang="en-US" sz="12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30</a:t>
            </a:fld>
            <a:endParaRPr lang="en-US"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7525" y="2176131"/>
            <a:ext cx="607695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7454605"/>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a:t>
            </a:r>
            <a:r>
              <a:rPr lang="en-US" baseline="30000" dirty="0">
                <a:latin typeface="Calibri" pitchFamily="34" charset="0"/>
                <a:cs typeface="Calibri" pitchFamily="34" charset="0"/>
              </a:rPr>
              <a:t>+</a:t>
            </a:r>
            <a:r>
              <a:rPr lang="en-US" dirty="0">
                <a:latin typeface="Calibri" pitchFamily="34" charset="0"/>
                <a:cs typeface="Calibri" pitchFamily="34" charset="0"/>
              </a:rPr>
              <a:t>-Trees (continued)</a:t>
            </a:r>
          </a:p>
          <a:p>
            <a:pPr lvl="1"/>
            <a:r>
              <a:rPr lang="en-US" sz="2000" dirty="0">
                <a:latin typeface="Calibri" pitchFamily="34" charset="0"/>
                <a:cs typeface="Calibri" pitchFamily="34" charset="0"/>
              </a:rPr>
              <a:t>The operations on B</a:t>
            </a:r>
            <a:r>
              <a:rPr lang="en-US" baseline="30000" dirty="0" smtClean="0">
                <a:latin typeface="Calibri" pitchFamily="34" charset="0"/>
                <a:cs typeface="Calibri" pitchFamily="34" charset="0"/>
              </a:rPr>
              <a:t>+</a:t>
            </a:r>
            <a:r>
              <a:rPr lang="en-US" dirty="0" smtClean="0">
                <a:latin typeface="Calibri" pitchFamily="34" charset="0"/>
                <a:cs typeface="Calibri" pitchFamily="34" charset="0"/>
              </a:rPr>
              <a:t>-trees are very similar to those on B-trees</a:t>
            </a:r>
          </a:p>
          <a:p>
            <a:pPr lvl="1"/>
            <a:r>
              <a:rPr lang="en-US" sz="2000" dirty="0">
                <a:latin typeface="Calibri" pitchFamily="34" charset="0"/>
                <a:cs typeface="Calibri" pitchFamily="34" charset="0"/>
              </a:rPr>
              <a:t>Inserting a key into a leaf with room requires putting the keys in order; no changes are made to the index set portion of the tree</a:t>
            </a:r>
          </a:p>
          <a:p>
            <a:pPr lvl="1"/>
            <a:r>
              <a:rPr lang="en-US" dirty="0" smtClean="0">
                <a:latin typeface="Calibri" pitchFamily="34" charset="0"/>
                <a:cs typeface="Calibri" pitchFamily="34" charset="0"/>
              </a:rPr>
              <a:t>If the leaf is full, the node is split and the new node is added to the sequence set, with the keys distributed to the two nodes and the first key of the new node copied to the parent</a:t>
            </a:r>
          </a:p>
          <a:p>
            <a:pPr lvl="1"/>
            <a:r>
              <a:rPr lang="en-US" sz="2000" dirty="0">
                <a:latin typeface="Calibri" pitchFamily="34" charset="0"/>
                <a:cs typeface="Calibri" pitchFamily="34" charset="0"/>
              </a:rPr>
              <a:t>If the parent is not full, key reorganization may be required ther</a:t>
            </a:r>
            <a:r>
              <a:rPr lang="en-US" dirty="0" smtClean="0">
                <a:latin typeface="Calibri" pitchFamily="34" charset="0"/>
                <a:cs typeface="Calibri" pitchFamily="34" charset="0"/>
              </a:rPr>
              <a:t>e as well; if it is, splitting works in the same way as B-trees</a:t>
            </a:r>
          </a:p>
          <a:p>
            <a:pPr lvl="1"/>
            <a:r>
              <a:rPr lang="en-US" sz="2000" dirty="0">
                <a:latin typeface="Calibri" pitchFamily="34" charset="0"/>
                <a:cs typeface="Calibri" pitchFamily="34" charset="0"/>
              </a:rPr>
              <a:t>This process is shown in Figure 7.13</a:t>
            </a:r>
          </a:p>
          <a:p>
            <a:pPr lvl="1"/>
            <a:r>
              <a:rPr lang="en-US" dirty="0" smtClean="0">
                <a:latin typeface="Calibri" pitchFamily="34" charset="0"/>
                <a:cs typeface="Calibri" pitchFamily="34" charset="0"/>
              </a:rPr>
              <a:t>A deletion from a leaf node that doesn’t result in underflow will simply require reorganizing the keys; no changes to the indexes are required</a:t>
            </a:r>
            <a:endParaRPr lang="en-US" sz="20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31</a:t>
            </a:fld>
            <a:endParaRPr lang="en-US" dirty="0"/>
          </a:p>
        </p:txBody>
      </p:sp>
    </p:spTree>
    <p:extLst>
      <p:ext uri="{BB962C8B-B14F-4D97-AF65-F5344CB8AC3E}">
        <p14:creationId xmlns:p14="http://schemas.microsoft.com/office/powerpoint/2010/main" val="2472573698"/>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normAutofit lnSpcReduction="10000"/>
          </a:bodyPr>
          <a:lstStyle/>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lgn="ctr">
              <a:spcBef>
                <a:spcPts val="600"/>
              </a:spcBef>
              <a:buNone/>
            </a:pPr>
            <a:r>
              <a:rPr lang="en-US" sz="1200" dirty="0"/>
              <a:t>Fig. 7.13 An attempt to insert the number 6 into the first leaf of a B+-tree</a:t>
            </a:r>
            <a:endParaRPr lang="en-US" sz="12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32</a:t>
            </a:fld>
            <a:endParaRPr lang="en-US"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7564" y="2133601"/>
            <a:ext cx="5476875"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7692928"/>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a:t>
            </a:r>
            <a:r>
              <a:rPr lang="en-US" baseline="30000" dirty="0">
                <a:latin typeface="Calibri" pitchFamily="34" charset="0"/>
                <a:cs typeface="Calibri" pitchFamily="34" charset="0"/>
              </a:rPr>
              <a:t>+</a:t>
            </a:r>
            <a:r>
              <a:rPr lang="en-US" dirty="0">
                <a:latin typeface="Calibri" pitchFamily="34" charset="0"/>
                <a:cs typeface="Calibri" pitchFamily="34" charset="0"/>
              </a:rPr>
              <a:t>-Trees (continued)</a:t>
            </a:r>
          </a:p>
          <a:p>
            <a:pPr lvl="1"/>
            <a:r>
              <a:rPr lang="en-US" sz="2000" dirty="0">
                <a:latin typeface="Calibri" pitchFamily="34" charset="0"/>
                <a:cs typeface="Calibri" pitchFamily="34" charset="0"/>
              </a:rPr>
              <a:t>Notice this means that a key deleted from a leaf node can remain in an index node, since it serves as a guide in navigating the tree</a:t>
            </a:r>
          </a:p>
          <a:p>
            <a:pPr lvl="1"/>
            <a:r>
              <a:rPr lang="en-US" dirty="0" smtClean="0">
                <a:latin typeface="Calibri" pitchFamily="34" charset="0"/>
                <a:cs typeface="Calibri" pitchFamily="34" charset="0"/>
              </a:rPr>
              <a:t>Figure 7.14a results from the tree of 7.13b when the key 6 is deleted; notice it remains in the internal node</a:t>
            </a:r>
          </a:p>
          <a:p>
            <a:pPr lvl="1"/>
            <a:r>
              <a:rPr lang="en-US" sz="2000" dirty="0">
                <a:latin typeface="Calibri" pitchFamily="34" charset="0"/>
                <a:cs typeface="Calibri" pitchFamily="34" charset="0"/>
              </a:rPr>
              <a:t>If the deletion of a key causes an underflow, either the keys from the current leaf and its sibling are redistributed between the two leaves or the leaf is deleted and any remaining keys are placed in the sibling</a:t>
            </a:r>
          </a:p>
          <a:p>
            <a:pPr lvl="1"/>
            <a:r>
              <a:rPr lang="en-US" dirty="0" smtClean="0">
                <a:latin typeface="Calibri" pitchFamily="34" charset="0"/>
                <a:cs typeface="Calibri" pitchFamily="34" charset="0"/>
              </a:rPr>
              <a:t>Figure 7.14b illustrates this situation</a:t>
            </a:r>
          </a:p>
          <a:p>
            <a:pPr lvl="1"/>
            <a:r>
              <a:rPr lang="en-US" sz="2000" dirty="0">
                <a:latin typeface="Calibri" pitchFamily="34" charset="0"/>
                <a:cs typeface="Calibri" pitchFamily="34" charset="0"/>
              </a:rPr>
              <a:t>Either of these may require updating the separator in the parent; it may also trigger merges in the index set</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33</a:t>
            </a:fld>
            <a:endParaRPr lang="en-US" dirty="0"/>
          </a:p>
        </p:txBody>
      </p:sp>
    </p:spTree>
    <p:extLst>
      <p:ext uri="{BB962C8B-B14F-4D97-AF65-F5344CB8AC3E}">
        <p14:creationId xmlns:p14="http://schemas.microsoft.com/office/powerpoint/2010/main" val="1309924231"/>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normAutofit lnSpcReduction="10000"/>
          </a:bodyPr>
          <a:lstStyle/>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lgn="ctr">
              <a:spcBef>
                <a:spcPts val="1200"/>
              </a:spcBef>
              <a:buNone/>
            </a:pPr>
            <a:r>
              <a:rPr lang="en-US" sz="1200" dirty="0"/>
              <a:t>Fig. 7.14 Actions after deleting the number 6 from the B+-tree in Figure </a:t>
            </a:r>
            <a:r>
              <a:rPr lang="en-US" sz="1200" dirty="0" err="1"/>
              <a:t>7.13b</a:t>
            </a:r>
            <a:endParaRPr lang="en-US" sz="12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34</a:t>
            </a:fld>
            <a:endParaRPr lang="en-US"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3545" y="2133601"/>
            <a:ext cx="5457825"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4990885"/>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Prefix B</a:t>
            </a:r>
            <a:r>
              <a:rPr lang="en-US" baseline="30000" dirty="0">
                <a:latin typeface="Calibri" pitchFamily="34" charset="0"/>
                <a:cs typeface="Calibri" pitchFamily="34" charset="0"/>
              </a:rPr>
              <a:t>+</a:t>
            </a:r>
            <a:r>
              <a:rPr lang="en-US" dirty="0">
                <a:latin typeface="Calibri" pitchFamily="34" charset="0"/>
                <a:cs typeface="Calibri" pitchFamily="34" charset="0"/>
              </a:rPr>
              <a:t>-Trees</a:t>
            </a:r>
          </a:p>
          <a:p>
            <a:pPr lvl="1"/>
            <a:r>
              <a:rPr lang="en-US" sz="2000" dirty="0">
                <a:latin typeface="Calibri" pitchFamily="34" charset="0"/>
                <a:cs typeface="Calibri" pitchFamily="34" charset="0"/>
              </a:rPr>
              <a:t>As we’ve seen, if a key is in a leaf and internal node of a B</a:t>
            </a:r>
            <a:r>
              <a:rPr lang="en-US" sz="2000" baseline="30000" dirty="0">
                <a:latin typeface="Calibri" pitchFamily="34" charset="0"/>
                <a:cs typeface="Calibri" pitchFamily="34" charset="0"/>
              </a:rPr>
              <a:t>+</a:t>
            </a:r>
            <a:r>
              <a:rPr lang="en-US" sz="2000" dirty="0">
                <a:latin typeface="Calibri" pitchFamily="34" charset="0"/>
                <a:cs typeface="Calibri" pitchFamily="34" charset="0"/>
              </a:rPr>
              <a:t>-tree, it is sufficient to delete the key from the leaf</a:t>
            </a:r>
          </a:p>
          <a:p>
            <a:pPr lvl="1"/>
            <a:r>
              <a:rPr lang="en-US" dirty="0" smtClean="0">
                <a:latin typeface="Calibri" pitchFamily="34" charset="0"/>
                <a:cs typeface="Calibri" pitchFamily="34" charset="0"/>
              </a:rPr>
              <a:t>So it makes little difference if a key in an internal node is in a leaf or not</a:t>
            </a:r>
          </a:p>
          <a:p>
            <a:pPr lvl="1"/>
            <a:r>
              <a:rPr lang="en-US" sz="2000" dirty="0">
                <a:latin typeface="Calibri" pitchFamily="34" charset="0"/>
                <a:cs typeface="Calibri" pitchFamily="34" charset="0"/>
              </a:rPr>
              <a:t>What is important is that it serve as a separator between keys in adjacent children; for keys </a:t>
            </a:r>
            <a:r>
              <a:rPr lang="en-US" sz="2000" i="1" dirty="0">
                <a:latin typeface="Calibri" pitchFamily="34" charset="0"/>
                <a:cs typeface="Calibri" pitchFamily="34" charset="0"/>
              </a:rPr>
              <a:t>K</a:t>
            </a:r>
            <a:r>
              <a:rPr lang="en-US" sz="2000" baseline="-25000" dirty="0">
                <a:latin typeface="Calibri" pitchFamily="34" charset="0"/>
                <a:cs typeface="Calibri" pitchFamily="34" charset="0"/>
              </a:rPr>
              <a:t>1</a:t>
            </a:r>
            <a:r>
              <a:rPr lang="en-US" sz="2000" dirty="0">
                <a:latin typeface="Calibri" pitchFamily="34" charset="0"/>
                <a:cs typeface="Calibri" pitchFamily="34" charset="0"/>
              </a:rPr>
              <a:t> and </a:t>
            </a:r>
            <a:r>
              <a:rPr lang="en-US" sz="2000" i="1" dirty="0">
                <a:latin typeface="Calibri" pitchFamily="34" charset="0"/>
                <a:cs typeface="Calibri" pitchFamily="34" charset="0"/>
              </a:rPr>
              <a:t>K</a:t>
            </a:r>
            <a:r>
              <a:rPr lang="en-US" sz="2000" baseline="-25000" dirty="0">
                <a:latin typeface="Calibri" pitchFamily="34" charset="0"/>
                <a:cs typeface="Calibri" pitchFamily="34" charset="0"/>
              </a:rPr>
              <a:t>2</a:t>
            </a:r>
            <a:r>
              <a:rPr lang="en-US" sz="2000" dirty="0">
                <a:latin typeface="Calibri" pitchFamily="34" charset="0"/>
                <a:cs typeface="Calibri" pitchFamily="34" charset="0"/>
              </a:rPr>
              <a:t> it must satisfy </a:t>
            </a:r>
            <a:r>
              <a:rPr lang="en-US" i="1" dirty="0">
                <a:latin typeface="Calibri" pitchFamily="34" charset="0"/>
                <a:cs typeface="Calibri" pitchFamily="34" charset="0"/>
              </a:rPr>
              <a:t>K</a:t>
            </a:r>
            <a:r>
              <a:rPr lang="en-US" baseline="-25000" dirty="0">
                <a:latin typeface="Calibri" pitchFamily="34" charset="0"/>
                <a:cs typeface="Calibri" pitchFamily="34" charset="0"/>
              </a:rPr>
              <a:t>1</a:t>
            </a:r>
            <a:r>
              <a:rPr lang="en-US" dirty="0">
                <a:latin typeface="Calibri" pitchFamily="34" charset="0"/>
                <a:cs typeface="Calibri" pitchFamily="34" charset="0"/>
              </a:rPr>
              <a:t> </a:t>
            </a:r>
            <a:r>
              <a:rPr lang="en-US" dirty="0" smtClean="0">
                <a:latin typeface="Calibri" pitchFamily="34" charset="0"/>
                <a:cs typeface="Calibri" pitchFamily="34" charset="0"/>
              </a:rPr>
              <a:t>&lt; </a:t>
            </a:r>
            <a:r>
              <a:rPr lang="en-US" i="1" dirty="0" smtClean="0">
                <a:latin typeface="Calibri" pitchFamily="34" charset="0"/>
                <a:cs typeface="Calibri" pitchFamily="34" charset="0"/>
              </a:rPr>
              <a:t>s</a:t>
            </a:r>
            <a:r>
              <a:rPr lang="en-US" dirty="0" smtClean="0">
                <a:latin typeface="Calibri" pitchFamily="34" charset="0"/>
                <a:cs typeface="Calibri" pitchFamily="34" charset="0"/>
              </a:rPr>
              <a:t> </a:t>
            </a:r>
            <a:r>
              <a:rPr lang="en-US" u="sng" dirty="0" smtClean="0">
                <a:latin typeface="Calibri" pitchFamily="34" charset="0"/>
                <a:cs typeface="Calibri" pitchFamily="34" charset="0"/>
              </a:rPr>
              <a:t>&lt;</a:t>
            </a:r>
            <a:r>
              <a:rPr lang="en-US" dirty="0" smtClean="0">
                <a:latin typeface="Calibri" pitchFamily="34" charset="0"/>
                <a:cs typeface="Calibri" pitchFamily="34" charset="0"/>
              </a:rPr>
              <a:t> </a:t>
            </a:r>
            <a:r>
              <a:rPr lang="en-US" i="1" dirty="0" smtClean="0">
                <a:latin typeface="Calibri" pitchFamily="34" charset="0"/>
                <a:cs typeface="Calibri" pitchFamily="34" charset="0"/>
              </a:rPr>
              <a:t>K</a:t>
            </a:r>
            <a:r>
              <a:rPr lang="en-US" baseline="-25000" dirty="0" smtClean="0">
                <a:latin typeface="Calibri" pitchFamily="34" charset="0"/>
                <a:cs typeface="Calibri" pitchFamily="34" charset="0"/>
              </a:rPr>
              <a:t>2</a:t>
            </a:r>
          </a:p>
          <a:p>
            <a:pPr lvl="1"/>
            <a:r>
              <a:rPr lang="en-US" dirty="0" smtClean="0">
                <a:latin typeface="Calibri" pitchFamily="34" charset="0"/>
                <a:cs typeface="Calibri" pitchFamily="34" charset="0"/>
              </a:rPr>
              <a:t>This property as a separator is preserved even if we reduce the size of the keys in internal nodes by eliminating any redundancies while still preserving the structure of the B</a:t>
            </a:r>
            <a:r>
              <a:rPr lang="en-US" baseline="30000" dirty="0" smtClean="0">
                <a:latin typeface="Calibri" pitchFamily="34" charset="0"/>
                <a:cs typeface="Calibri" pitchFamily="34" charset="0"/>
              </a:rPr>
              <a:t>+</a:t>
            </a:r>
            <a:r>
              <a:rPr lang="en-US" dirty="0" smtClean="0">
                <a:latin typeface="Calibri" pitchFamily="34" charset="0"/>
                <a:cs typeface="Calibri" pitchFamily="34" charset="0"/>
              </a:rPr>
              <a:t>-tree</a:t>
            </a:r>
          </a:p>
          <a:p>
            <a:pPr lvl="1"/>
            <a:r>
              <a:rPr lang="en-US" sz="2000" dirty="0">
                <a:latin typeface="Calibri" pitchFamily="34" charset="0"/>
                <a:cs typeface="Calibri" pitchFamily="34" charset="0"/>
              </a:rPr>
              <a:t>In applying this idea to </a:t>
            </a:r>
            <a:r>
              <a:rPr lang="en-US" dirty="0">
                <a:latin typeface="Calibri" pitchFamily="34" charset="0"/>
                <a:cs typeface="Calibri" pitchFamily="34" charset="0"/>
              </a:rPr>
              <a:t>B</a:t>
            </a:r>
            <a:r>
              <a:rPr lang="en-US" baseline="30000" dirty="0">
                <a:latin typeface="Calibri" pitchFamily="34" charset="0"/>
                <a:cs typeface="Calibri" pitchFamily="34" charset="0"/>
              </a:rPr>
              <a:t>+</a:t>
            </a:r>
            <a:r>
              <a:rPr lang="en-US" dirty="0">
                <a:latin typeface="Calibri" pitchFamily="34" charset="0"/>
                <a:cs typeface="Calibri" pitchFamily="34" charset="0"/>
              </a:rPr>
              <a:t>-</a:t>
            </a:r>
            <a:r>
              <a:rPr lang="en-US" dirty="0" smtClean="0">
                <a:latin typeface="Calibri" pitchFamily="34" charset="0"/>
                <a:cs typeface="Calibri" pitchFamily="34" charset="0"/>
              </a:rPr>
              <a:t>trees, we choose the shortest prefixes that allow distinguishing between neighboring index keys</a:t>
            </a:r>
          </a:p>
          <a:p>
            <a:pPr lvl="1"/>
            <a:r>
              <a:rPr lang="en-US" sz="2000" dirty="0">
                <a:latin typeface="Calibri" pitchFamily="34" charset="0"/>
                <a:cs typeface="Calibri" pitchFamily="34" charset="0"/>
              </a:rPr>
              <a:t>The result is called a </a:t>
            </a:r>
            <a:r>
              <a:rPr lang="en-US" sz="2000" b="1" i="1" dirty="0">
                <a:latin typeface="Calibri" pitchFamily="34" charset="0"/>
                <a:cs typeface="Calibri" pitchFamily="34" charset="0"/>
              </a:rPr>
              <a:t>simple prefix B</a:t>
            </a:r>
            <a:r>
              <a:rPr lang="en-US" sz="2000" b="1" i="1" baseline="30000" dirty="0">
                <a:latin typeface="Calibri" pitchFamily="34" charset="0"/>
                <a:cs typeface="Calibri" pitchFamily="34" charset="0"/>
              </a:rPr>
              <a:t>+</a:t>
            </a:r>
            <a:r>
              <a:rPr lang="en-US" sz="2000" b="1" i="1" dirty="0">
                <a:latin typeface="Calibri" pitchFamily="34" charset="0"/>
                <a:cs typeface="Calibri" pitchFamily="34" charset="0"/>
              </a:rPr>
              <a:t>-tree</a:t>
            </a:r>
            <a:endParaRPr lang="en-US" sz="20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35</a:t>
            </a:fld>
            <a:endParaRPr lang="en-US" dirty="0"/>
          </a:p>
        </p:txBody>
      </p:sp>
    </p:spTree>
    <p:extLst>
      <p:ext uri="{BB962C8B-B14F-4D97-AF65-F5344CB8AC3E}">
        <p14:creationId xmlns:p14="http://schemas.microsoft.com/office/powerpoint/2010/main" val="3024892625"/>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Prefix B</a:t>
            </a:r>
            <a:r>
              <a:rPr lang="en-US" baseline="30000" dirty="0">
                <a:latin typeface="Calibri" pitchFamily="34" charset="0"/>
                <a:cs typeface="Calibri" pitchFamily="34" charset="0"/>
              </a:rPr>
              <a:t>+</a:t>
            </a:r>
            <a:r>
              <a:rPr lang="en-US" dirty="0">
                <a:latin typeface="Calibri" pitchFamily="34" charset="0"/>
                <a:cs typeface="Calibri" pitchFamily="34" charset="0"/>
              </a:rPr>
              <a:t>-Trees (continued)</a:t>
            </a:r>
          </a:p>
          <a:p>
            <a:pPr lvl="1"/>
            <a:r>
              <a:rPr lang="en-US" sz="2000" dirty="0">
                <a:latin typeface="Calibri" pitchFamily="34" charset="0"/>
                <a:cs typeface="Calibri" pitchFamily="34" charset="0"/>
              </a:rPr>
              <a:t>Reducing the size of the separators to a minimum doesn’t change the result of the search, just the size of the separators</a:t>
            </a:r>
          </a:p>
          <a:p>
            <a:pPr lvl="1"/>
            <a:r>
              <a:rPr lang="en-US" dirty="0" smtClean="0">
                <a:latin typeface="Calibri" pitchFamily="34" charset="0"/>
                <a:cs typeface="Calibri" pitchFamily="34" charset="0"/>
              </a:rPr>
              <a:t>This means more separators (and more children) per node, reducing the number of levels in the tree and the branching factor</a:t>
            </a:r>
          </a:p>
          <a:p>
            <a:pPr lvl="1"/>
            <a:r>
              <a:rPr lang="en-US" sz="2000" dirty="0">
                <a:latin typeface="Calibri" pitchFamily="34" charset="0"/>
                <a:cs typeface="Calibri" pitchFamily="34" charset="0"/>
              </a:rPr>
              <a:t>Consequently the processing of the tree will go faster</a:t>
            </a:r>
          </a:p>
          <a:p>
            <a:pPr lvl="1"/>
            <a:r>
              <a:rPr lang="en-US" dirty="0" smtClean="0">
                <a:latin typeface="Calibri" pitchFamily="34" charset="0"/>
                <a:cs typeface="Calibri" pitchFamily="34" charset="0"/>
              </a:rPr>
              <a:t>This technique </a:t>
            </a:r>
            <a:r>
              <a:rPr lang="en-US" dirty="0">
                <a:latin typeface="Calibri" pitchFamily="34" charset="0"/>
                <a:cs typeface="Calibri" pitchFamily="34" charset="0"/>
              </a:rPr>
              <a:t>i</a:t>
            </a:r>
            <a:r>
              <a:rPr lang="en-US" dirty="0" smtClean="0">
                <a:latin typeface="Calibri" pitchFamily="34" charset="0"/>
                <a:cs typeface="Calibri" pitchFamily="34" charset="0"/>
              </a:rPr>
              <a:t>s not limited to the parents of leaf nodes; it can be extended throughout the tree as shown in Figure 7.15</a:t>
            </a:r>
          </a:p>
          <a:p>
            <a:pPr lvl="1"/>
            <a:r>
              <a:rPr lang="en-US" sz="2000" dirty="0">
                <a:latin typeface="Calibri" pitchFamily="34" charset="0"/>
                <a:cs typeface="Calibri" pitchFamily="34" charset="0"/>
              </a:rPr>
              <a:t>Operations on simple prefix B</a:t>
            </a:r>
            <a:r>
              <a:rPr lang="en-US" baseline="30000" dirty="0" smtClean="0">
                <a:latin typeface="Calibri" pitchFamily="34" charset="0"/>
                <a:cs typeface="Calibri" pitchFamily="34" charset="0"/>
              </a:rPr>
              <a:t>+</a:t>
            </a:r>
            <a:r>
              <a:rPr lang="en-US" dirty="0" smtClean="0">
                <a:latin typeface="Calibri" pitchFamily="34" charset="0"/>
                <a:cs typeface="Calibri" pitchFamily="34" charset="0"/>
              </a:rPr>
              <a:t>-trees are similar to those on </a:t>
            </a:r>
            <a:r>
              <a:rPr lang="en-US" sz="1800" dirty="0">
                <a:latin typeface="Calibri" pitchFamily="34" charset="0"/>
                <a:cs typeface="Calibri" pitchFamily="34" charset="0"/>
              </a:rPr>
              <a:t>B</a:t>
            </a:r>
            <a:r>
              <a:rPr lang="en-US" baseline="30000" dirty="0">
                <a:latin typeface="Calibri" pitchFamily="34" charset="0"/>
                <a:cs typeface="Calibri" pitchFamily="34" charset="0"/>
              </a:rPr>
              <a:t>+</a:t>
            </a:r>
            <a:r>
              <a:rPr lang="en-US" dirty="0">
                <a:latin typeface="Calibri" pitchFamily="34" charset="0"/>
                <a:cs typeface="Calibri" pitchFamily="34" charset="0"/>
              </a:rPr>
              <a:t>-</a:t>
            </a:r>
            <a:r>
              <a:rPr lang="en-US" dirty="0" smtClean="0">
                <a:latin typeface="Calibri" pitchFamily="34" charset="0"/>
                <a:cs typeface="Calibri" pitchFamily="34" charset="0"/>
              </a:rPr>
              <a:t>trees with changes to handle the prefixes being used as separators</a:t>
            </a:r>
          </a:p>
          <a:p>
            <a:pPr lvl="1"/>
            <a:r>
              <a:rPr lang="en-US" sz="2000" dirty="0">
                <a:latin typeface="Calibri" pitchFamily="34" charset="0"/>
                <a:cs typeface="Calibri" pitchFamily="34" charset="0"/>
              </a:rPr>
              <a:t>For example, after a split, the shortest prefix that differentiates the first key of the new node from the last key in the old node is found and placed in the parent</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36</a:t>
            </a:fld>
            <a:endParaRPr lang="en-US" dirty="0"/>
          </a:p>
        </p:txBody>
      </p:sp>
    </p:spTree>
    <p:extLst>
      <p:ext uri="{BB962C8B-B14F-4D97-AF65-F5344CB8AC3E}">
        <p14:creationId xmlns:p14="http://schemas.microsoft.com/office/powerpoint/2010/main" val="1475974256"/>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normAutofit fontScale="92500" lnSpcReduction="20000"/>
          </a:bodyPr>
          <a:lstStyle/>
          <a:p>
            <a:r>
              <a:rPr lang="en-US" dirty="0">
                <a:latin typeface="Calibri" pitchFamily="34" charset="0"/>
                <a:cs typeface="Calibri" pitchFamily="34" charset="0"/>
              </a:rPr>
              <a:t>Prefix B</a:t>
            </a:r>
            <a:r>
              <a:rPr lang="en-US" baseline="30000" dirty="0">
                <a:latin typeface="Calibri" pitchFamily="34" charset="0"/>
                <a:cs typeface="Calibri" pitchFamily="34" charset="0"/>
              </a:rPr>
              <a:t>+</a:t>
            </a:r>
            <a:r>
              <a:rPr lang="en-US" dirty="0">
                <a:latin typeface="Calibri" pitchFamily="34" charset="0"/>
                <a:cs typeface="Calibri" pitchFamily="34" charset="0"/>
              </a:rPr>
              <a:t>-Trees (continued)</a:t>
            </a:r>
          </a:p>
          <a:p>
            <a:pPr lvl="1"/>
            <a:r>
              <a:rPr lang="en-US" sz="2000" dirty="0">
                <a:latin typeface="Calibri" pitchFamily="34" charset="0"/>
                <a:cs typeface="Calibri" pitchFamily="34" charset="0"/>
              </a:rPr>
              <a:t>For deletion, some separators left in the index may turn out to be too long; however they don’t need to be shortened immediately</a:t>
            </a:r>
          </a:p>
          <a:p>
            <a:pPr marL="457200" lvl="1" indent="0">
              <a:buNone/>
            </a:pPr>
            <a:endParaRPr lang="en-US" sz="2000" dirty="0">
              <a:latin typeface="Calibri" pitchFamily="34" charset="0"/>
              <a:cs typeface="Calibri" pitchFamily="34" charset="0"/>
            </a:endParaRPr>
          </a:p>
          <a:p>
            <a:pPr marL="457200" lvl="1" indent="0">
              <a:buNone/>
            </a:pPr>
            <a:endParaRPr lang="en-US" dirty="0">
              <a:latin typeface="Calibri" pitchFamily="34" charset="0"/>
              <a:cs typeface="Calibri" pitchFamily="34" charset="0"/>
            </a:endParaRPr>
          </a:p>
          <a:p>
            <a:pPr marL="457200" lvl="1" indent="0">
              <a:buNone/>
            </a:pPr>
            <a:endParaRPr lang="en-US" sz="2000" dirty="0">
              <a:latin typeface="Calibri" pitchFamily="34" charset="0"/>
              <a:cs typeface="Calibri" pitchFamily="34" charset="0"/>
            </a:endParaRPr>
          </a:p>
          <a:p>
            <a:pPr marL="457200" lvl="1" indent="0">
              <a:buNone/>
            </a:pPr>
            <a:endParaRPr lang="en-US" dirty="0">
              <a:latin typeface="Calibri" pitchFamily="34" charset="0"/>
              <a:cs typeface="Calibri" pitchFamily="34" charset="0"/>
            </a:endParaRPr>
          </a:p>
          <a:p>
            <a:pPr marL="457200" lvl="1" indent="0">
              <a:buNone/>
            </a:pPr>
            <a:endParaRPr lang="en-US" sz="2000" dirty="0">
              <a:latin typeface="Calibri" pitchFamily="34" charset="0"/>
              <a:cs typeface="Calibri" pitchFamily="34" charset="0"/>
            </a:endParaRPr>
          </a:p>
          <a:p>
            <a:pPr marL="457200" lvl="1" indent="0">
              <a:buNone/>
            </a:pPr>
            <a:endParaRPr lang="en-US" dirty="0">
              <a:latin typeface="Calibri" pitchFamily="34" charset="0"/>
              <a:cs typeface="Calibri" pitchFamily="34" charset="0"/>
            </a:endParaRPr>
          </a:p>
          <a:p>
            <a:pPr marL="457200" lvl="1" indent="0">
              <a:buNone/>
            </a:pPr>
            <a:endParaRPr lang="en-US" sz="2000" dirty="0">
              <a:latin typeface="Calibri" pitchFamily="34" charset="0"/>
              <a:cs typeface="Calibri" pitchFamily="34" charset="0"/>
            </a:endParaRPr>
          </a:p>
          <a:p>
            <a:pPr marL="457200" lvl="1" indent="0">
              <a:buNone/>
            </a:pPr>
            <a:endParaRPr lang="en-US" dirty="0">
              <a:latin typeface="Calibri" pitchFamily="34" charset="0"/>
              <a:cs typeface="Calibri" pitchFamily="34" charset="0"/>
            </a:endParaRPr>
          </a:p>
          <a:p>
            <a:pPr marL="457200" lvl="1" indent="0">
              <a:buNone/>
            </a:pPr>
            <a:endParaRPr lang="en-US" sz="2000" dirty="0">
              <a:latin typeface="Calibri" pitchFamily="34" charset="0"/>
              <a:cs typeface="Calibri" pitchFamily="34" charset="0"/>
            </a:endParaRPr>
          </a:p>
          <a:p>
            <a:pPr marL="457200" lvl="1" indent="0" algn="ctr">
              <a:buNone/>
            </a:pPr>
            <a:r>
              <a:rPr lang="en-US" sz="1200" dirty="0"/>
              <a:t>Fig. 7.15 A B+-tree from Figure 7.12 presented as a simple prefix B+-tree</a:t>
            </a:r>
            <a:endParaRPr lang="en-US" sz="12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37</a:t>
            </a:fld>
            <a:endParaRPr lang="en-US"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7525" y="2819401"/>
            <a:ext cx="607695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272392"/>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normAutofit lnSpcReduction="10000"/>
          </a:bodyPr>
          <a:lstStyle/>
          <a:p>
            <a:r>
              <a:rPr lang="en-US" dirty="0">
                <a:latin typeface="Calibri" pitchFamily="34" charset="0"/>
                <a:cs typeface="Calibri" pitchFamily="34" charset="0"/>
              </a:rPr>
              <a:t>Prefix B</a:t>
            </a:r>
            <a:r>
              <a:rPr lang="en-US" baseline="30000" dirty="0">
                <a:latin typeface="Calibri" pitchFamily="34" charset="0"/>
                <a:cs typeface="Calibri" pitchFamily="34" charset="0"/>
              </a:rPr>
              <a:t>+</a:t>
            </a:r>
            <a:r>
              <a:rPr lang="en-US" dirty="0">
                <a:latin typeface="Calibri" pitchFamily="34" charset="0"/>
                <a:cs typeface="Calibri" pitchFamily="34" charset="0"/>
              </a:rPr>
              <a:t>-Trees (continued)</a:t>
            </a:r>
          </a:p>
          <a:p>
            <a:pPr lvl="1"/>
            <a:r>
              <a:rPr lang="en-US" sz="2000" dirty="0">
                <a:latin typeface="Calibri" pitchFamily="34" charset="0"/>
                <a:cs typeface="Calibri" pitchFamily="34" charset="0"/>
              </a:rPr>
              <a:t>The idea of prefixes as separators can be extended further if we notice that prefixes of prefixes can be omitted from lower levels of the tree</a:t>
            </a:r>
          </a:p>
          <a:p>
            <a:pPr lvl="1"/>
            <a:r>
              <a:rPr lang="en-US" dirty="0" smtClean="0">
                <a:latin typeface="Calibri" pitchFamily="34" charset="0"/>
                <a:cs typeface="Calibri" pitchFamily="34" charset="0"/>
              </a:rPr>
              <a:t>This is the idea behind a </a:t>
            </a:r>
            <a:r>
              <a:rPr lang="en-US" b="1" i="1" dirty="0">
                <a:latin typeface="Calibri" pitchFamily="34" charset="0"/>
                <a:cs typeface="Calibri" pitchFamily="34" charset="0"/>
              </a:rPr>
              <a:t>prefix B</a:t>
            </a:r>
            <a:r>
              <a:rPr lang="en-US" b="1" i="1" baseline="30000" dirty="0">
                <a:latin typeface="Calibri" pitchFamily="34" charset="0"/>
                <a:cs typeface="Calibri" pitchFamily="34" charset="0"/>
              </a:rPr>
              <a:t>+</a:t>
            </a:r>
            <a:r>
              <a:rPr lang="en-US" b="1" i="1" dirty="0">
                <a:latin typeface="Calibri" pitchFamily="34" charset="0"/>
                <a:cs typeface="Calibri" pitchFamily="34" charset="0"/>
              </a:rPr>
              <a:t>-tree</a:t>
            </a:r>
            <a:endParaRPr lang="en-US" dirty="0">
              <a:latin typeface="Calibri" pitchFamily="34" charset="0"/>
              <a:cs typeface="Calibri" pitchFamily="34" charset="0"/>
            </a:endParaRPr>
          </a:p>
          <a:p>
            <a:pPr lvl="1"/>
            <a:r>
              <a:rPr lang="en-US" sz="2000" dirty="0">
                <a:latin typeface="Calibri" pitchFamily="34" charset="0"/>
                <a:cs typeface="Calibri" pitchFamily="34" charset="0"/>
              </a:rPr>
              <a:t>The idea works particularly well if the prefixes are long and repetitious, and is shown in Figure 7.16 on page 328</a:t>
            </a:r>
          </a:p>
          <a:p>
            <a:pPr lvl="1"/>
            <a:r>
              <a:rPr lang="en-US" sz="2000" dirty="0">
                <a:latin typeface="Calibri" pitchFamily="34" charset="0"/>
                <a:cs typeface="Calibri" pitchFamily="34" charset="0"/>
              </a:rPr>
              <a:t>Based on experimental results, the efficiency of simple prefix B</a:t>
            </a:r>
            <a:r>
              <a:rPr lang="en-US" sz="2000" baseline="30000" dirty="0">
                <a:latin typeface="Calibri" pitchFamily="34" charset="0"/>
                <a:cs typeface="Calibri" pitchFamily="34" charset="0"/>
              </a:rPr>
              <a:t>+</a:t>
            </a:r>
            <a:r>
              <a:rPr lang="en-US" sz="2000" dirty="0">
                <a:latin typeface="Calibri" pitchFamily="34" charset="0"/>
                <a:cs typeface="Calibri" pitchFamily="34" charset="0"/>
              </a:rPr>
              <a:t>-trees </a:t>
            </a:r>
            <a:r>
              <a:rPr lang="en-US" dirty="0" smtClean="0">
                <a:latin typeface="Calibri" pitchFamily="34" charset="0"/>
                <a:cs typeface="Calibri" pitchFamily="34" charset="0"/>
              </a:rPr>
              <a:t>and </a:t>
            </a:r>
            <a:r>
              <a:rPr lang="en-US" sz="2000" dirty="0">
                <a:latin typeface="Calibri" pitchFamily="34" charset="0"/>
                <a:cs typeface="Calibri" pitchFamily="34" charset="0"/>
              </a:rPr>
              <a:t>B</a:t>
            </a:r>
            <a:r>
              <a:rPr lang="en-US" sz="2000" baseline="30000" dirty="0">
                <a:latin typeface="Calibri" pitchFamily="34" charset="0"/>
                <a:cs typeface="Calibri" pitchFamily="34" charset="0"/>
              </a:rPr>
              <a:t>+</a:t>
            </a:r>
            <a:r>
              <a:rPr lang="en-US" sz="2000" dirty="0">
                <a:latin typeface="Calibri" pitchFamily="34" charset="0"/>
                <a:cs typeface="Calibri" pitchFamily="34" charset="0"/>
              </a:rPr>
              <a:t>-trees are similar, </a:t>
            </a:r>
            <a:r>
              <a:rPr lang="en-US" dirty="0">
                <a:latin typeface="Calibri" pitchFamily="34" charset="0"/>
                <a:cs typeface="Calibri" pitchFamily="34" charset="0"/>
              </a:rPr>
              <a:t>but prefix B</a:t>
            </a:r>
            <a:r>
              <a:rPr lang="en-US" baseline="30000" dirty="0">
                <a:latin typeface="Calibri" pitchFamily="34" charset="0"/>
                <a:cs typeface="Calibri" pitchFamily="34" charset="0"/>
              </a:rPr>
              <a:t>+</a:t>
            </a:r>
            <a:r>
              <a:rPr lang="en-US" dirty="0">
                <a:latin typeface="Calibri" pitchFamily="34" charset="0"/>
                <a:cs typeface="Calibri" pitchFamily="34" charset="0"/>
              </a:rPr>
              <a:t>-</a:t>
            </a:r>
            <a:r>
              <a:rPr lang="en-US" dirty="0" smtClean="0">
                <a:latin typeface="Calibri" pitchFamily="34" charset="0"/>
                <a:cs typeface="Calibri" pitchFamily="34" charset="0"/>
              </a:rPr>
              <a:t>trees need much more time</a:t>
            </a:r>
          </a:p>
          <a:p>
            <a:pPr lvl="1"/>
            <a:r>
              <a:rPr lang="en-US" sz="2000" dirty="0">
                <a:latin typeface="Calibri" pitchFamily="34" charset="0"/>
                <a:cs typeface="Calibri" pitchFamily="34" charset="0"/>
              </a:rPr>
              <a:t>For disk accesses, the trees behave identically for trees of 400 nodes or smaller</a:t>
            </a:r>
          </a:p>
          <a:p>
            <a:pPr lvl="1"/>
            <a:r>
              <a:rPr lang="en-US" dirty="0" smtClean="0">
                <a:latin typeface="Calibri" pitchFamily="34" charset="0"/>
                <a:cs typeface="Calibri" pitchFamily="34" charset="0"/>
              </a:rPr>
              <a:t>For 400 to 800 nodes, </a:t>
            </a:r>
            <a:r>
              <a:rPr lang="en-US" dirty="0">
                <a:latin typeface="Calibri" pitchFamily="34" charset="0"/>
                <a:cs typeface="Calibri" pitchFamily="34" charset="0"/>
              </a:rPr>
              <a:t>simple prefix B</a:t>
            </a:r>
            <a:r>
              <a:rPr lang="en-US" baseline="30000" dirty="0">
                <a:latin typeface="Calibri" pitchFamily="34" charset="0"/>
                <a:cs typeface="Calibri" pitchFamily="34" charset="0"/>
              </a:rPr>
              <a:t>+</a:t>
            </a:r>
            <a:r>
              <a:rPr lang="en-US" dirty="0">
                <a:latin typeface="Calibri" pitchFamily="34" charset="0"/>
                <a:cs typeface="Calibri" pitchFamily="34" charset="0"/>
              </a:rPr>
              <a:t>-trees </a:t>
            </a:r>
            <a:r>
              <a:rPr lang="en-US" dirty="0" smtClean="0">
                <a:latin typeface="Calibri" pitchFamily="34" charset="0"/>
                <a:cs typeface="Calibri" pitchFamily="34" charset="0"/>
              </a:rPr>
              <a:t>and prefix </a:t>
            </a:r>
            <a:r>
              <a:rPr lang="en-US" dirty="0">
                <a:latin typeface="Calibri" pitchFamily="34" charset="0"/>
                <a:cs typeface="Calibri" pitchFamily="34" charset="0"/>
              </a:rPr>
              <a:t>B</a:t>
            </a:r>
            <a:r>
              <a:rPr lang="en-US" baseline="30000" dirty="0">
                <a:latin typeface="Calibri" pitchFamily="34" charset="0"/>
                <a:cs typeface="Calibri" pitchFamily="34" charset="0"/>
              </a:rPr>
              <a:t>+</a:t>
            </a:r>
            <a:r>
              <a:rPr lang="en-US" dirty="0">
                <a:latin typeface="Calibri" pitchFamily="34" charset="0"/>
                <a:cs typeface="Calibri" pitchFamily="34" charset="0"/>
              </a:rPr>
              <a:t>-trees </a:t>
            </a:r>
            <a:r>
              <a:rPr lang="en-US" dirty="0" smtClean="0">
                <a:latin typeface="Calibri" pitchFamily="34" charset="0"/>
                <a:cs typeface="Calibri" pitchFamily="34" charset="0"/>
              </a:rPr>
              <a:t>are about 25% faster</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38</a:t>
            </a:fld>
            <a:endParaRPr lang="en-US" dirty="0"/>
          </a:p>
        </p:txBody>
      </p:sp>
    </p:spTree>
    <p:extLst>
      <p:ext uri="{BB962C8B-B14F-4D97-AF65-F5344CB8AC3E}">
        <p14:creationId xmlns:p14="http://schemas.microsoft.com/office/powerpoint/2010/main" val="421539000"/>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i="1" dirty="0">
                <a:latin typeface="Calibri" pitchFamily="34" charset="0"/>
                <a:cs typeface="Calibri" pitchFamily="34" charset="0"/>
              </a:rPr>
              <a:t>K</a:t>
            </a:r>
            <a:r>
              <a:rPr lang="en-US" dirty="0">
                <a:latin typeface="Calibri" pitchFamily="34" charset="0"/>
                <a:cs typeface="Calibri" pitchFamily="34" charset="0"/>
              </a:rPr>
              <a:t>-d B-Trees</a:t>
            </a:r>
          </a:p>
          <a:p>
            <a:pPr lvl="1"/>
            <a:r>
              <a:rPr lang="en-US" sz="2000" dirty="0">
                <a:latin typeface="Calibri" pitchFamily="34" charset="0"/>
                <a:cs typeface="Calibri" pitchFamily="34" charset="0"/>
              </a:rPr>
              <a:t>There is a multiway version of the </a:t>
            </a:r>
            <a:r>
              <a:rPr lang="en-US" i="1" dirty="0">
                <a:latin typeface="Calibri" pitchFamily="34" charset="0"/>
                <a:cs typeface="Calibri" pitchFamily="34" charset="0"/>
              </a:rPr>
              <a:t>k</a:t>
            </a:r>
            <a:r>
              <a:rPr lang="en-US" sz="2000" dirty="0">
                <a:latin typeface="Calibri" pitchFamily="34" charset="0"/>
                <a:cs typeface="Calibri" pitchFamily="34" charset="0"/>
              </a:rPr>
              <a:t>-d trees seen earlier called a </a:t>
            </a:r>
            <a:r>
              <a:rPr lang="en-US" b="1" i="1" dirty="0" smtClean="0">
                <a:latin typeface="Calibri" pitchFamily="34" charset="0"/>
                <a:cs typeface="Calibri" pitchFamily="34" charset="0"/>
              </a:rPr>
              <a:t>k-d B-tree</a:t>
            </a:r>
            <a:r>
              <a:rPr lang="en-US" dirty="0" smtClean="0">
                <a:latin typeface="Calibri" pitchFamily="34" charset="0"/>
                <a:cs typeface="Calibri" pitchFamily="34" charset="0"/>
              </a:rPr>
              <a:t>, where each leaf can hold up to </a:t>
            </a:r>
            <a:r>
              <a:rPr lang="en-US" i="1" dirty="0" smtClean="0">
                <a:latin typeface="Calibri" pitchFamily="34" charset="0"/>
                <a:cs typeface="Calibri" pitchFamily="34" charset="0"/>
              </a:rPr>
              <a:t>a</a:t>
            </a:r>
            <a:r>
              <a:rPr lang="en-US" dirty="0" smtClean="0">
                <a:latin typeface="Calibri" pitchFamily="34" charset="0"/>
                <a:cs typeface="Calibri" pitchFamily="34" charset="0"/>
              </a:rPr>
              <a:t> points of a </a:t>
            </a:r>
            <a:r>
              <a:rPr lang="en-US" i="1" dirty="0" smtClean="0">
                <a:latin typeface="Calibri" pitchFamily="34" charset="0"/>
                <a:cs typeface="Calibri" pitchFamily="34" charset="0"/>
              </a:rPr>
              <a:t>k</a:t>
            </a:r>
            <a:r>
              <a:rPr lang="en-US" dirty="0" smtClean="0">
                <a:latin typeface="Calibri" pitchFamily="34" charset="0"/>
                <a:cs typeface="Calibri" pitchFamily="34" charset="0"/>
              </a:rPr>
              <a:t>-dimensional space</a:t>
            </a:r>
          </a:p>
          <a:p>
            <a:pPr lvl="1"/>
            <a:r>
              <a:rPr lang="en-US" sz="2000" dirty="0">
                <a:latin typeface="Calibri" pitchFamily="34" charset="0"/>
                <a:cs typeface="Calibri" pitchFamily="34" charset="0"/>
              </a:rPr>
              <a:t>The nonterminal nodes hold up to </a:t>
            </a:r>
            <a:r>
              <a:rPr lang="en-US" sz="2000" i="1" dirty="0">
                <a:latin typeface="Calibri" pitchFamily="34" charset="0"/>
                <a:cs typeface="Calibri" pitchFamily="34" charset="0"/>
              </a:rPr>
              <a:t>b</a:t>
            </a:r>
            <a:r>
              <a:rPr lang="en-US" sz="2000" dirty="0">
                <a:latin typeface="Calibri" pitchFamily="34" charset="0"/>
                <a:cs typeface="Calibri" pitchFamily="34" charset="0"/>
              </a:rPr>
              <a:t> regions; for parents of leaves, these are regions of points, and for other nodes, regions of regions</a:t>
            </a:r>
          </a:p>
          <a:p>
            <a:pPr lvl="1"/>
            <a:r>
              <a:rPr lang="en-US" i="0" dirty="0" smtClean="0">
                <a:latin typeface="Calibri" pitchFamily="34" charset="0"/>
                <a:cs typeface="Calibri" pitchFamily="34" charset="0"/>
              </a:rPr>
              <a:t>As with other tree structures we’ve looked at, trying to insert an </a:t>
            </a:r>
            <a:r>
              <a:rPr lang="en-US" i="1" dirty="0" smtClean="0">
                <a:latin typeface="Calibri" pitchFamily="34" charset="0"/>
                <a:cs typeface="Calibri" pitchFamily="34" charset="0"/>
              </a:rPr>
              <a:t>a</a:t>
            </a:r>
            <a:r>
              <a:rPr lang="en-US" dirty="0" smtClean="0">
                <a:latin typeface="Calibri" pitchFamily="34" charset="0"/>
                <a:cs typeface="Calibri" pitchFamily="34" charset="0"/>
              </a:rPr>
              <a:t> + 1</a:t>
            </a:r>
            <a:r>
              <a:rPr lang="en-US" baseline="30000" dirty="0" smtClean="0">
                <a:latin typeface="Calibri" pitchFamily="34" charset="0"/>
                <a:cs typeface="Calibri" pitchFamily="34" charset="0"/>
              </a:rPr>
              <a:t>st</a:t>
            </a:r>
            <a:r>
              <a:rPr lang="en-US" dirty="0" smtClean="0">
                <a:latin typeface="Calibri" pitchFamily="34" charset="0"/>
                <a:cs typeface="Calibri" pitchFamily="34" charset="0"/>
              </a:rPr>
              <a:t> node into a leaf causes a split</a:t>
            </a:r>
          </a:p>
          <a:p>
            <a:pPr lvl="1"/>
            <a:r>
              <a:rPr lang="en-US" sz="2000" dirty="0">
                <a:latin typeface="Calibri" pitchFamily="34" charset="0"/>
                <a:cs typeface="Calibri" pitchFamily="34" charset="0"/>
              </a:rPr>
              <a:t>This is reflected in the reorganization of the region containing information about the leaf, and in the placement of information into the parent node</a:t>
            </a:r>
          </a:p>
          <a:p>
            <a:pPr lvl="1"/>
            <a:r>
              <a:rPr lang="en-US" dirty="0" smtClean="0">
                <a:latin typeface="Calibri" pitchFamily="34" charset="0"/>
                <a:cs typeface="Calibri" pitchFamily="34" charset="0"/>
              </a:rPr>
              <a:t>Also as before, if the parent node is full, it must split, and so on up to the root of the tree</a:t>
            </a:r>
          </a:p>
          <a:p>
            <a:pPr lvl="1"/>
            <a:r>
              <a:rPr lang="en-US" sz="2000" dirty="0">
                <a:latin typeface="Calibri" pitchFamily="34" charset="0"/>
                <a:cs typeface="Calibri" pitchFamily="34" charset="0"/>
              </a:rPr>
              <a:t>Consequently, handling splits in this type of tree is considerably more complicated than B-tree splits</a:t>
            </a:r>
          </a:p>
          <a:p>
            <a:pPr lvl="1"/>
            <a:endParaRPr lang="en-US" sz="2000" i="1"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39</a:t>
            </a:fld>
            <a:endParaRPr lang="en-US" dirty="0"/>
          </a:p>
        </p:txBody>
      </p:sp>
    </p:spTree>
    <p:extLst>
      <p:ext uri="{BB962C8B-B14F-4D97-AF65-F5344CB8AC3E}">
        <p14:creationId xmlns:p14="http://schemas.microsoft.com/office/powerpoint/2010/main" val="191149101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Introductory Remarks (continued)</a:t>
            </a:r>
            <a:endParaRPr lang="en-US" dirty="0"/>
          </a:p>
        </p:txBody>
      </p:sp>
      <p:sp>
        <p:nvSpPr>
          <p:cNvPr id="3" name="Content Placeholder 2"/>
          <p:cNvSpPr>
            <a:spLocks noGrp="1"/>
          </p:cNvSpPr>
          <p:nvPr>
            <p:ph idx="1"/>
          </p:nvPr>
        </p:nvSpPr>
        <p:spPr/>
        <p:txBody>
          <a:bodyPr/>
          <a:lstStyle/>
          <a:p>
            <a:r>
              <a:rPr lang="en-US" dirty="0" smtClean="0"/>
              <a:t>This type of multiway tree exhibits four characteristics:</a:t>
            </a:r>
          </a:p>
          <a:p>
            <a:pPr lvl="1"/>
            <a:r>
              <a:rPr lang="en-US" dirty="0" smtClean="0"/>
              <a:t>Each node has </a:t>
            </a:r>
            <a:r>
              <a:rPr lang="en-US" i="1" dirty="0" smtClean="0"/>
              <a:t>m</a:t>
            </a:r>
            <a:r>
              <a:rPr lang="en-US" dirty="0" smtClean="0"/>
              <a:t> children and </a:t>
            </a:r>
            <a:r>
              <a:rPr lang="en-US" i="1" dirty="0" smtClean="0"/>
              <a:t>m</a:t>
            </a:r>
            <a:r>
              <a:rPr lang="en-US" dirty="0" smtClean="0"/>
              <a:t> – 1 keys</a:t>
            </a:r>
          </a:p>
          <a:p>
            <a:pPr lvl="1"/>
            <a:r>
              <a:rPr lang="en-US" dirty="0" smtClean="0"/>
              <a:t>The keys in each node are in ascending order</a:t>
            </a:r>
          </a:p>
          <a:p>
            <a:pPr lvl="1"/>
            <a:r>
              <a:rPr lang="en-US" dirty="0" smtClean="0"/>
              <a:t>The keys in the first </a:t>
            </a:r>
            <a:r>
              <a:rPr lang="en-US" i="1" dirty="0" smtClean="0"/>
              <a:t>i </a:t>
            </a:r>
            <a:r>
              <a:rPr lang="en-US" dirty="0" smtClean="0"/>
              <a:t>children are smaller than the </a:t>
            </a:r>
            <a:r>
              <a:rPr lang="en-US" i="1" dirty="0" smtClean="0"/>
              <a:t>i</a:t>
            </a:r>
            <a:r>
              <a:rPr lang="en-US" baseline="30000" dirty="0" smtClean="0"/>
              <a:t>th</a:t>
            </a:r>
            <a:r>
              <a:rPr lang="en-US" dirty="0" smtClean="0"/>
              <a:t> key</a:t>
            </a:r>
          </a:p>
          <a:p>
            <a:pPr lvl="1"/>
            <a:r>
              <a:rPr lang="en-US" dirty="0" smtClean="0"/>
              <a:t>The keys in the last </a:t>
            </a:r>
            <a:r>
              <a:rPr lang="en-US" i="1" dirty="0" smtClean="0"/>
              <a:t>m</a:t>
            </a:r>
            <a:r>
              <a:rPr lang="en-US" dirty="0" smtClean="0"/>
              <a:t> – </a:t>
            </a:r>
            <a:r>
              <a:rPr lang="en-US" i="1" dirty="0" smtClean="0"/>
              <a:t>i</a:t>
            </a:r>
            <a:r>
              <a:rPr lang="en-US" dirty="0" smtClean="0"/>
              <a:t> children are larger than the </a:t>
            </a:r>
            <a:r>
              <a:rPr lang="en-US" i="1" dirty="0" smtClean="0"/>
              <a:t>i</a:t>
            </a:r>
            <a:r>
              <a:rPr lang="en-US" baseline="30000" dirty="0" smtClean="0"/>
              <a:t>th</a:t>
            </a:r>
            <a:r>
              <a:rPr lang="en-US" dirty="0" smtClean="0"/>
              <a:t> key</a:t>
            </a:r>
          </a:p>
          <a:p>
            <a:r>
              <a:rPr lang="en-US" i="1" dirty="0" smtClean="0"/>
              <a:t>M</a:t>
            </a:r>
            <a:r>
              <a:rPr lang="en-US" dirty="0" smtClean="0"/>
              <a:t>-way search trees play an analogous role to binary search trees; fast information retrieval and updates</a:t>
            </a:r>
          </a:p>
          <a:p>
            <a:r>
              <a:rPr lang="en-US" dirty="0" smtClean="0"/>
              <a:t>However, they also suffer from the same problems</a:t>
            </a:r>
          </a:p>
          <a:p>
            <a:r>
              <a:rPr lang="en-US" dirty="0" smtClean="0"/>
              <a:t>Consider the tree in Figure 7.1; it is a 4-way tree where accessing the keys may require different numbers of tests</a:t>
            </a:r>
          </a:p>
          <a:p>
            <a:r>
              <a:rPr lang="en-US" dirty="0" smtClean="0"/>
              <a:t>In particular, the tree is unbalanced</a:t>
            </a:r>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4</a:t>
            </a:fld>
            <a:endParaRPr lang="en-US" dirty="0"/>
          </a:p>
        </p:txBody>
      </p:sp>
    </p:spTree>
    <p:extLst>
      <p:ext uri="{BB962C8B-B14F-4D97-AF65-F5344CB8AC3E}">
        <p14:creationId xmlns:p14="http://schemas.microsoft.com/office/powerpoint/2010/main" val="2762932529"/>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i="1" dirty="0">
                <a:latin typeface="Calibri" pitchFamily="34" charset="0"/>
                <a:cs typeface="Calibri" pitchFamily="34" charset="0"/>
              </a:rPr>
              <a:t>K</a:t>
            </a:r>
            <a:r>
              <a:rPr lang="en-US" dirty="0">
                <a:latin typeface="Calibri" pitchFamily="34" charset="0"/>
                <a:cs typeface="Calibri" pitchFamily="34" charset="0"/>
              </a:rPr>
              <a:t>-d B-Trees (continued)</a:t>
            </a:r>
          </a:p>
          <a:p>
            <a:pPr lvl="1"/>
            <a:r>
              <a:rPr lang="en-US" sz="2000" dirty="0">
                <a:cs typeface="Calibri" pitchFamily="34" charset="0"/>
              </a:rPr>
              <a:t>Splitting</a:t>
            </a:r>
            <a:r>
              <a:rPr lang="en-US" sz="2000" dirty="0">
                <a:latin typeface="Calibri" pitchFamily="34" charset="0"/>
                <a:cs typeface="Calibri" pitchFamily="34" charset="0"/>
              </a:rPr>
              <a:t> a leaf, however, is relatively simple, as the following algorithm illustrates:</a:t>
            </a:r>
          </a:p>
          <a:p>
            <a:pPr marL="57150" indent="0">
              <a:spcBef>
                <a:spcPts val="1200"/>
              </a:spcBef>
              <a:buNone/>
            </a:pPr>
            <a:r>
              <a:rPr lang="en-US" sz="1600" dirty="0">
                <a:latin typeface="Courier New" pitchFamily="49" charset="0"/>
                <a:cs typeface="Courier New" pitchFamily="49" charset="0"/>
              </a:rPr>
              <a:t>splitPointNode (p, el</a:t>
            </a:r>
            <a:r>
              <a:rPr lang="en-US" sz="1600" baseline="-25000" dirty="0">
                <a:latin typeface="Courier New" pitchFamily="49" charset="0"/>
                <a:cs typeface="Courier New" pitchFamily="49" charset="0"/>
              </a:rPr>
              <a:t>n</a:t>
            </a:r>
            <a:r>
              <a:rPr lang="en-US" sz="1600" dirty="0">
                <a:latin typeface="Courier New" pitchFamily="49" charset="0"/>
                <a:cs typeface="Courier New" pitchFamily="49" charset="0"/>
              </a:rPr>
              <a:t>, i)</a:t>
            </a:r>
          </a:p>
          <a:p>
            <a:pPr marL="57150" indent="0">
              <a:buNone/>
            </a:pPr>
            <a:r>
              <a:rPr lang="en-US" sz="1600" dirty="0">
                <a:latin typeface="Courier New" pitchFamily="49" charset="0"/>
                <a:cs typeface="Courier New" pitchFamily="49" charset="0"/>
              </a:rPr>
              <a:t>  p</a:t>
            </a:r>
            <a:r>
              <a:rPr lang="en-US" sz="1600" baseline="-25000" dirty="0">
                <a:latin typeface="Courier New" pitchFamily="49" charset="0"/>
                <a:cs typeface="Courier New" pitchFamily="49" charset="0"/>
              </a:rPr>
              <a:t>right</a:t>
            </a:r>
            <a:r>
              <a:rPr lang="en-US" sz="1600" dirty="0">
                <a:latin typeface="Courier New" pitchFamily="49" charset="0"/>
                <a:cs typeface="Courier New" pitchFamily="49" charset="0"/>
              </a:rPr>
              <a:t> = new kdBTreeNode();</a:t>
            </a:r>
          </a:p>
          <a:p>
            <a:pPr marL="57150" indent="0">
              <a:buNone/>
            </a:pP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move to</a:t>
            </a:r>
            <a:r>
              <a:rPr lang="en-US" sz="1600" dirty="0">
                <a:latin typeface="Courier New" pitchFamily="49" charset="0"/>
                <a:cs typeface="Courier New" pitchFamily="49" charset="0"/>
              </a:rPr>
              <a:t> p</a:t>
            </a:r>
            <a:r>
              <a:rPr lang="en-US" sz="1600" baseline="-25000" dirty="0">
                <a:latin typeface="Courier New" pitchFamily="49" charset="0"/>
                <a:cs typeface="Courier New" pitchFamily="49" charset="0"/>
              </a:rPr>
              <a:t>right</a:t>
            </a:r>
            <a:r>
              <a:rPr lang="en-US" sz="1600" dirty="0">
                <a:latin typeface="Courier New" pitchFamily="49" charset="0"/>
                <a:cs typeface="Courier New" pitchFamily="49" charset="0"/>
              </a:rPr>
              <a:t> </a:t>
            </a:r>
            <a:r>
              <a:rPr lang="en-US" sz="1600" i="1" dirty="0">
                <a:latin typeface="Courier New" pitchFamily="49" charset="0"/>
                <a:cs typeface="Courier New" pitchFamily="49" charset="0"/>
              </a:rPr>
              <a:t>elements with</a:t>
            </a:r>
            <a:r>
              <a:rPr lang="en-US" sz="1600" dirty="0">
                <a:latin typeface="Courier New" pitchFamily="49" charset="0"/>
                <a:cs typeface="Courier New" pitchFamily="49" charset="0"/>
              </a:rPr>
              <a:t> key</a:t>
            </a:r>
            <a:r>
              <a:rPr lang="en-US" sz="1600" baseline="-25000" dirty="0">
                <a:latin typeface="Courier New" pitchFamily="49" charset="0"/>
                <a:cs typeface="Courier New" pitchFamily="49" charset="0"/>
              </a:rPr>
              <a:t>i</a:t>
            </a:r>
            <a:r>
              <a:rPr lang="en-US" sz="1600" dirty="0">
                <a:latin typeface="Courier New" pitchFamily="49" charset="0"/>
                <a:cs typeface="Courier New" pitchFamily="49" charset="0"/>
              </a:rPr>
              <a:t> </a:t>
            </a:r>
            <a:r>
              <a:rPr lang="en-US" sz="1600" u="sng" dirty="0">
                <a:latin typeface="Courier New" pitchFamily="49" charset="0"/>
                <a:cs typeface="Courier New" pitchFamily="49" charset="0"/>
              </a:rPr>
              <a:t>&gt;</a:t>
            </a:r>
            <a:r>
              <a:rPr lang="en-US" sz="1600" dirty="0">
                <a:latin typeface="Courier New" pitchFamily="49" charset="0"/>
                <a:cs typeface="Courier New" pitchFamily="49" charset="0"/>
              </a:rPr>
              <a:t> el</a:t>
            </a:r>
            <a:r>
              <a:rPr lang="en-US" sz="1600" baseline="-25000" dirty="0">
                <a:latin typeface="Courier New" pitchFamily="49" charset="0"/>
                <a:cs typeface="Courier New" pitchFamily="49" charset="0"/>
              </a:rPr>
              <a:t>n</a:t>
            </a:r>
            <a:r>
              <a:rPr lang="en-US" sz="1600" dirty="0">
                <a:latin typeface="Courier New" pitchFamily="49" charset="0"/>
                <a:cs typeface="Courier New" pitchFamily="49" charset="0"/>
              </a:rPr>
              <a:t>.key</a:t>
            </a:r>
            <a:r>
              <a:rPr lang="en-US" sz="1600" baseline="-25000" dirty="0">
                <a:latin typeface="Courier New" pitchFamily="49" charset="0"/>
                <a:cs typeface="Courier New" pitchFamily="49" charset="0"/>
              </a:rPr>
              <a:t>i</a:t>
            </a:r>
            <a:r>
              <a:rPr lang="en-US" sz="1600" dirty="0">
                <a:latin typeface="Courier New" pitchFamily="49" charset="0"/>
                <a:cs typeface="Courier New" pitchFamily="49" charset="0"/>
              </a:rPr>
              <a:t>; // old node p</a:t>
            </a:r>
          </a:p>
          <a:p>
            <a:pPr marL="57150" indent="0">
              <a:buNone/>
            </a:pPr>
            <a:r>
              <a:rPr lang="en-US" sz="1600" dirty="0">
                <a:latin typeface="Courier New" pitchFamily="49" charset="0"/>
                <a:cs typeface="Courier New" pitchFamily="49" charset="0"/>
              </a:rPr>
              <a:t>  return p</a:t>
            </a:r>
            <a:r>
              <a:rPr lang="en-US" sz="1600" baseline="-25000" dirty="0">
                <a:latin typeface="Courier New" pitchFamily="49" charset="0"/>
                <a:cs typeface="Courier New" pitchFamily="49" charset="0"/>
              </a:rPr>
              <a:t>right</a:t>
            </a:r>
            <a:r>
              <a:rPr lang="en-US" sz="1600" dirty="0">
                <a:latin typeface="Courier New" pitchFamily="49" charset="0"/>
                <a:cs typeface="Courier New" pitchFamily="49" charset="0"/>
              </a:rPr>
              <a:t>;                               //  is p</a:t>
            </a:r>
            <a:r>
              <a:rPr lang="en-US" sz="1600" baseline="-25000" dirty="0">
                <a:latin typeface="Courier New" pitchFamily="49" charset="0"/>
                <a:cs typeface="Courier New" pitchFamily="49" charset="0"/>
              </a:rPr>
              <a:t>left</a:t>
            </a:r>
          </a:p>
          <a:p>
            <a:pPr marL="57150" indent="0">
              <a:buNone/>
            </a:pPr>
            <a:endParaRPr lang="en-US" sz="1600" baseline="-25000" dirty="0">
              <a:latin typeface="Courier New" pitchFamily="49" charset="0"/>
              <a:cs typeface="Courier New" pitchFamily="49" charset="0"/>
            </a:endParaRPr>
          </a:p>
          <a:p>
            <a:pPr marL="800100" lvl="1"/>
            <a:r>
              <a:rPr lang="en-US" dirty="0" smtClean="0">
                <a:cs typeface="Courier New" pitchFamily="49" charset="0"/>
              </a:rPr>
              <a:t>The examples shown in Figure 7.17 (pages 331-333) assume a leaf with a capacity of four elements (</a:t>
            </a:r>
            <a:r>
              <a:rPr lang="en-US" i="1" dirty="0" smtClean="0">
                <a:cs typeface="Courier New" pitchFamily="49" charset="0"/>
              </a:rPr>
              <a:t>a</a:t>
            </a:r>
            <a:r>
              <a:rPr lang="en-US" dirty="0" smtClean="0">
                <a:cs typeface="Courier New" pitchFamily="49" charset="0"/>
              </a:rPr>
              <a:t> = 4) and a region with a capacity of 3 regions (</a:t>
            </a:r>
            <a:r>
              <a:rPr lang="en-US" i="1" dirty="0" smtClean="0">
                <a:cs typeface="Courier New" pitchFamily="49" charset="0"/>
              </a:rPr>
              <a:t>b</a:t>
            </a:r>
            <a:r>
              <a:rPr lang="en-US" dirty="0" smtClean="0">
                <a:cs typeface="Courier New" pitchFamily="49" charset="0"/>
              </a:rPr>
              <a:t> = 3)</a:t>
            </a:r>
          </a:p>
          <a:p>
            <a:pPr marL="800100" lvl="1"/>
            <a:r>
              <a:rPr lang="en-US" dirty="0" smtClean="0">
                <a:cs typeface="Courier New" pitchFamily="49" charset="0"/>
              </a:rPr>
              <a:t>In Figure 7.17a, we have a situation where there is only one node in the tree, so it is the root and a leaf at the same time</a:t>
            </a:r>
          </a:p>
          <a:p>
            <a:pPr marL="800100" lvl="1"/>
            <a:r>
              <a:rPr lang="en-US" dirty="0" smtClean="0">
                <a:cs typeface="Courier New" pitchFamily="49" charset="0"/>
              </a:rPr>
              <a:t>Attempting to add a new element, “E”, causes a split to occur</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40</a:t>
            </a:fld>
            <a:endParaRPr lang="en-US" dirty="0"/>
          </a:p>
        </p:txBody>
      </p:sp>
    </p:spTree>
    <p:extLst>
      <p:ext uri="{BB962C8B-B14F-4D97-AF65-F5344CB8AC3E}">
        <p14:creationId xmlns:p14="http://schemas.microsoft.com/office/powerpoint/2010/main" val="1015178161"/>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i="1" dirty="0">
                <a:latin typeface="Calibri" pitchFamily="34" charset="0"/>
                <a:cs typeface="Calibri" pitchFamily="34" charset="0"/>
              </a:rPr>
              <a:t>K</a:t>
            </a:r>
            <a:r>
              <a:rPr lang="en-US" dirty="0">
                <a:latin typeface="Calibri" pitchFamily="34" charset="0"/>
                <a:cs typeface="Calibri" pitchFamily="34" charset="0"/>
              </a:rPr>
              <a:t>-d B-Trees (continued)</a:t>
            </a:r>
          </a:p>
          <a:p>
            <a:pPr lvl="1"/>
            <a:r>
              <a:rPr lang="en-US" sz="2000" dirty="0">
                <a:latin typeface="Calibri" pitchFamily="34" charset="0"/>
                <a:cs typeface="Calibri" pitchFamily="34" charset="0"/>
              </a:rPr>
              <a:t>The split is determined by a specific discriminator (in this example, the </a:t>
            </a:r>
            <a:r>
              <a:rPr lang="en-US" sz="2000" i="1" dirty="0">
                <a:latin typeface="Calibri" pitchFamily="34" charset="0"/>
                <a:cs typeface="Calibri" pitchFamily="34" charset="0"/>
              </a:rPr>
              <a:t>x</a:t>
            </a:r>
            <a:r>
              <a:rPr lang="en-US" sz="2000" dirty="0">
                <a:latin typeface="Calibri" pitchFamily="34" charset="0"/>
                <a:cs typeface="Calibri" pitchFamily="34" charset="0"/>
              </a:rPr>
              <a:t>-coordinate) and a specific element</a:t>
            </a:r>
          </a:p>
          <a:p>
            <a:pPr lvl="1"/>
            <a:r>
              <a:rPr lang="en-US" dirty="0" smtClean="0">
                <a:latin typeface="Calibri" pitchFamily="34" charset="0"/>
                <a:cs typeface="Calibri" pitchFamily="34" charset="0"/>
              </a:rPr>
              <a:t>The element should be </a:t>
            </a:r>
            <a:r>
              <a:rPr lang="en-US" dirty="0">
                <a:latin typeface="Calibri" pitchFamily="34" charset="0"/>
                <a:cs typeface="Calibri" pitchFamily="34" charset="0"/>
              </a:rPr>
              <a:t>c</a:t>
            </a:r>
            <a:r>
              <a:rPr lang="en-US" dirty="0" smtClean="0">
                <a:latin typeface="Calibri" pitchFamily="34" charset="0"/>
                <a:cs typeface="Calibri" pitchFamily="34" charset="0"/>
              </a:rPr>
              <a:t>hosen to make the break as even as possible, although in practice it can be any element</a:t>
            </a:r>
          </a:p>
          <a:p>
            <a:pPr lvl="1"/>
            <a:r>
              <a:rPr lang="en-US" sz="2000" dirty="0">
                <a:latin typeface="Calibri" pitchFamily="34" charset="0"/>
                <a:cs typeface="Calibri" pitchFamily="34" charset="0"/>
              </a:rPr>
              <a:t>A new leaf gets created, and the elements divided up between the two leaves using the discriminator (in this case the </a:t>
            </a:r>
            <a:r>
              <a:rPr lang="en-US" sz="2000" i="1" dirty="0">
                <a:latin typeface="Calibri" pitchFamily="34" charset="0"/>
                <a:cs typeface="Calibri" pitchFamily="34" charset="0"/>
              </a:rPr>
              <a:t>x</a:t>
            </a:r>
            <a:r>
              <a:rPr lang="en-US" sz="2000" dirty="0">
                <a:latin typeface="Calibri" pitchFamily="34" charset="0"/>
                <a:cs typeface="Calibri" pitchFamily="34" charset="0"/>
              </a:rPr>
              <a:t>-coordinate of “E”, which is 60), resulting in Figure 7.17b</a:t>
            </a:r>
          </a:p>
          <a:p>
            <a:pPr lvl="1"/>
            <a:r>
              <a:rPr lang="en-US" dirty="0" smtClean="0">
                <a:latin typeface="Calibri" pitchFamily="34" charset="0"/>
                <a:cs typeface="Calibri" pitchFamily="34" charset="0"/>
              </a:rPr>
              <a:t>Splitting a region, however, is quite complicated, as the algorithm and discussion on page 321 -- together with Figures </a:t>
            </a:r>
            <a:r>
              <a:rPr lang="en-US" dirty="0" err="1" smtClean="0">
                <a:latin typeface="Calibri" pitchFamily="34" charset="0"/>
                <a:cs typeface="Calibri" pitchFamily="34" charset="0"/>
              </a:rPr>
              <a:t>7.17d</a:t>
            </a:r>
            <a:r>
              <a:rPr lang="en-US" dirty="0" smtClean="0">
                <a:latin typeface="Calibri" pitchFamily="34" charset="0"/>
                <a:cs typeface="Calibri" pitchFamily="34" charset="0"/>
              </a:rPr>
              <a:t>-e -- illustrate</a:t>
            </a:r>
          </a:p>
          <a:p>
            <a:pPr lvl="1"/>
            <a:r>
              <a:rPr lang="en-US" sz="2000" dirty="0">
                <a:latin typeface="Calibri" pitchFamily="34" charset="0"/>
                <a:cs typeface="Calibri" pitchFamily="34" charset="0"/>
              </a:rPr>
              <a:t>With insertion of new nodes, we also have to be concerned about the possibility of overflows</a:t>
            </a:r>
          </a:p>
          <a:p>
            <a:pPr lvl="1"/>
            <a:r>
              <a:rPr lang="en-US" dirty="0" smtClean="0">
                <a:latin typeface="Calibri" pitchFamily="34" charset="0"/>
                <a:cs typeface="Calibri" pitchFamily="34" charset="0"/>
              </a:rPr>
              <a:t>In this case, the node is split and the parent receives information about the split</a:t>
            </a:r>
            <a:endParaRPr lang="en-US" sz="20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41</a:t>
            </a:fld>
            <a:endParaRPr lang="en-US" dirty="0"/>
          </a:p>
        </p:txBody>
      </p:sp>
    </p:spTree>
    <p:extLst>
      <p:ext uri="{BB962C8B-B14F-4D97-AF65-F5344CB8AC3E}">
        <p14:creationId xmlns:p14="http://schemas.microsoft.com/office/powerpoint/2010/main" val="1135703078"/>
      </p:ext>
    </p:extLst>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i="1" dirty="0">
                <a:latin typeface="Calibri" pitchFamily="34" charset="0"/>
                <a:cs typeface="Calibri" pitchFamily="34" charset="0"/>
              </a:rPr>
              <a:t>K</a:t>
            </a:r>
            <a:r>
              <a:rPr lang="en-US" dirty="0">
                <a:latin typeface="Calibri" pitchFamily="34" charset="0"/>
                <a:cs typeface="Calibri" pitchFamily="34" charset="0"/>
              </a:rPr>
              <a:t>-d B-Trees (continued)</a:t>
            </a:r>
          </a:p>
          <a:p>
            <a:pPr lvl="1"/>
            <a:r>
              <a:rPr lang="en-US" sz="2000" dirty="0">
                <a:latin typeface="Calibri" pitchFamily="34" charset="0"/>
                <a:cs typeface="Calibri" pitchFamily="34" charset="0"/>
              </a:rPr>
              <a:t>This can cause the parent to split and so on up the tree to the root</a:t>
            </a:r>
          </a:p>
          <a:p>
            <a:pPr lvl="1"/>
            <a:r>
              <a:rPr lang="en-US" dirty="0" smtClean="0">
                <a:latin typeface="Calibri" pitchFamily="34" charset="0"/>
                <a:cs typeface="Calibri" pitchFamily="34" charset="0"/>
              </a:rPr>
              <a:t>The pseudocode on page 300 illustrates this process, together with Figures 7.17a-f</a:t>
            </a:r>
          </a:p>
          <a:p>
            <a:pPr lvl="1"/>
            <a:r>
              <a:rPr lang="en-US" sz="2000" dirty="0">
                <a:latin typeface="Calibri" pitchFamily="34" charset="0"/>
                <a:cs typeface="Calibri" pitchFamily="34" charset="0"/>
              </a:rPr>
              <a:t>The implication of this is that insertion can cause a series of cascading overflows upwards in the tree, resulting in a number of splits</a:t>
            </a:r>
          </a:p>
          <a:p>
            <a:pPr lvl="1"/>
            <a:r>
              <a:rPr lang="en-US" dirty="0" smtClean="0">
                <a:latin typeface="Calibri" pitchFamily="34" charset="0"/>
                <a:cs typeface="Calibri" pitchFamily="34" charset="0"/>
              </a:rPr>
              <a:t>As opposed to insertion, deletion can be relatively simple, if no consideration is given to the degree of space utilization</a:t>
            </a:r>
          </a:p>
          <a:p>
            <a:pPr lvl="1"/>
            <a:r>
              <a:rPr lang="en-US" sz="2000" dirty="0">
                <a:latin typeface="Calibri" pitchFamily="34" charset="0"/>
                <a:cs typeface="Calibri" pitchFamily="34" charset="0"/>
              </a:rPr>
              <a:t>The consequences of this are a large but sparse tree, but the effort to deal with this requires complicated manipulation of the region nodes</a:t>
            </a:r>
          </a:p>
          <a:p>
            <a:pPr lvl="1"/>
            <a:r>
              <a:rPr lang="en-US" dirty="0" smtClean="0">
                <a:latin typeface="Calibri" pitchFamily="34" charset="0"/>
                <a:cs typeface="Calibri" pitchFamily="34" charset="0"/>
              </a:rPr>
              <a:t>There are variations of </a:t>
            </a:r>
            <a:r>
              <a:rPr lang="en-US" i="1" dirty="0" smtClean="0">
                <a:latin typeface="Calibri" pitchFamily="34" charset="0"/>
                <a:cs typeface="Calibri" pitchFamily="34" charset="0"/>
              </a:rPr>
              <a:t>k</a:t>
            </a:r>
            <a:r>
              <a:rPr lang="en-US" dirty="0" smtClean="0">
                <a:latin typeface="Calibri" pitchFamily="34" charset="0"/>
                <a:cs typeface="Calibri" pitchFamily="34" charset="0"/>
              </a:rPr>
              <a:t>-d trees to address this, including </a:t>
            </a:r>
            <a:r>
              <a:rPr lang="en-US" b="1" i="1" dirty="0" smtClean="0">
                <a:latin typeface="Calibri" pitchFamily="34" charset="0"/>
                <a:cs typeface="Calibri" pitchFamily="34" charset="0"/>
              </a:rPr>
              <a:t>hB-trees</a:t>
            </a:r>
            <a:r>
              <a:rPr lang="en-US" dirty="0" smtClean="0">
                <a:latin typeface="Calibri" pitchFamily="34" charset="0"/>
                <a:cs typeface="Calibri" pitchFamily="34" charset="0"/>
              </a:rPr>
              <a:t>, that use nonrectangular regions; this is illustrated in Figure 7.18 on page 334</a:t>
            </a:r>
            <a:endParaRPr lang="en-US" sz="20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42</a:t>
            </a:fld>
            <a:endParaRPr lang="en-US" dirty="0"/>
          </a:p>
        </p:txBody>
      </p:sp>
    </p:spTree>
    <p:extLst>
      <p:ext uri="{BB962C8B-B14F-4D97-AF65-F5344CB8AC3E}">
        <p14:creationId xmlns:p14="http://schemas.microsoft.com/office/powerpoint/2010/main" val="2114057258"/>
      </p:ext>
    </p:extLst>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mc:AlternateContent xmlns:mc="http://schemas.openxmlformats.org/markup-compatibility/2006" xmlns:a14="http://schemas.microsoft.com/office/drawing/2010/main">
        <mc:Choice Requires="a14">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Bit-Trees</a:t>
                </a:r>
              </a:p>
              <a:p>
                <a:pPr lvl="1"/>
                <a:r>
                  <a:rPr lang="en-US" sz="2000" dirty="0">
                    <a:latin typeface="Calibri" pitchFamily="34" charset="0"/>
                    <a:cs typeface="Calibri" pitchFamily="34" charset="0"/>
                  </a:rPr>
                  <a:t>If we take the method advocated by prefix B</a:t>
                </a:r>
                <a:r>
                  <a:rPr lang="en-US" sz="2000" baseline="30000" dirty="0">
                    <a:latin typeface="Calibri" pitchFamily="34" charset="0"/>
                    <a:cs typeface="Calibri" pitchFamily="34" charset="0"/>
                  </a:rPr>
                  <a:t>+</a:t>
                </a:r>
                <a:r>
                  <a:rPr lang="en-US" sz="2000" dirty="0">
                    <a:latin typeface="Calibri" pitchFamily="34" charset="0"/>
                    <a:cs typeface="Calibri" pitchFamily="34" charset="0"/>
                  </a:rPr>
                  <a:t>-trees to the extreme and use bit separators rather than bytes, we have an interesting approach, called </a:t>
                </a:r>
                <a:r>
                  <a:rPr lang="en-US" sz="2000" b="1" i="1" dirty="0">
                    <a:latin typeface="Calibri" pitchFamily="34" charset="0"/>
                    <a:cs typeface="Calibri" pitchFamily="34" charset="0"/>
                  </a:rPr>
                  <a:t>bit-trees</a:t>
                </a:r>
                <a:endParaRPr lang="en-US" sz="2000" dirty="0">
                  <a:latin typeface="Calibri" pitchFamily="34" charset="0"/>
                  <a:cs typeface="Calibri" pitchFamily="34" charset="0"/>
                </a:endParaRPr>
              </a:p>
              <a:p>
                <a:pPr lvl="1"/>
                <a:r>
                  <a:rPr lang="en-US" dirty="0" smtClean="0">
                    <a:latin typeface="Calibri" pitchFamily="34" charset="0"/>
                    <a:cs typeface="Calibri" pitchFamily="34" charset="0"/>
                  </a:rPr>
                  <a:t>This is based on the idea of a </a:t>
                </a:r>
                <a:r>
                  <a:rPr lang="en-US" b="1" i="1" dirty="0" smtClean="0">
                    <a:latin typeface="Calibri" pitchFamily="34" charset="0"/>
                    <a:cs typeface="Calibri" pitchFamily="34" charset="0"/>
                  </a:rPr>
                  <a:t>distinction bit</a:t>
                </a:r>
                <a:r>
                  <a:rPr lang="en-US" dirty="0" smtClean="0">
                    <a:latin typeface="Calibri" pitchFamily="34" charset="0"/>
                    <a:cs typeface="Calibri" pitchFamily="34" charset="0"/>
                  </a:rPr>
                  <a:t> (D-bit), which is defined as the number of the most significant bit in which two keys differ</a:t>
                </a:r>
              </a:p>
              <a:p>
                <a:pPr lvl="1"/>
                <a:r>
                  <a:rPr lang="en-US" sz="2000" dirty="0">
                    <a:latin typeface="Calibri" pitchFamily="34" charset="0"/>
                    <a:cs typeface="Calibri" pitchFamily="34" charset="0"/>
                  </a:rPr>
                  <a:t>For two keys </a:t>
                </a:r>
                <a:r>
                  <a:rPr lang="en-US" sz="2000" i="1" dirty="0">
                    <a:latin typeface="Calibri" pitchFamily="34" charset="0"/>
                    <a:cs typeface="Calibri" pitchFamily="34" charset="0"/>
                  </a:rPr>
                  <a:t>K</a:t>
                </a:r>
                <a:r>
                  <a:rPr lang="en-US" sz="2000" dirty="0">
                    <a:latin typeface="Calibri" pitchFamily="34" charset="0"/>
                    <a:cs typeface="Calibri" pitchFamily="34" charset="0"/>
                  </a:rPr>
                  <a:t> and </a:t>
                </a:r>
                <a:r>
                  <a:rPr lang="en-US" sz="2000" i="1" dirty="0">
                    <a:latin typeface="Calibri" pitchFamily="34" charset="0"/>
                    <a:cs typeface="Calibri" pitchFamily="34" charset="0"/>
                  </a:rPr>
                  <a:t>L</a:t>
                </a:r>
                <a:r>
                  <a:rPr lang="en-US" sz="2000" dirty="0">
                    <a:latin typeface="Calibri" pitchFamily="34" charset="0"/>
                    <a:cs typeface="Calibri" pitchFamily="34" charset="0"/>
                  </a:rPr>
                  <a:t>, </a:t>
                </a:r>
                <a:r>
                  <a:rPr lang="en-US" sz="2000" i="1" dirty="0">
                    <a:latin typeface="Calibri" pitchFamily="34" charset="0"/>
                    <a:cs typeface="Calibri" pitchFamily="34" charset="0"/>
                  </a:rPr>
                  <a:t>D</a:t>
                </a:r>
                <a:r>
                  <a:rPr lang="en-US" sz="2000" dirty="0">
                    <a:latin typeface="Calibri" pitchFamily="34" charset="0"/>
                    <a:cs typeface="Calibri" pitchFamily="34" charset="0"/>
                  </a:rPr>
                  <a:t>(</a:t>
                </a:r>
                <a:r>
                  <a:rPr lang="en-US" sz="2000" i="1" dirty="0">
                    <a:latin typeface="Calibri" pitchFamily="34" charset="0"/>
                    <a:cs typeface="Calibri" pitchFamily="34" charset="0"/>
                  </a:rPr>
                  <a:t>K</a:t>
                </a:r>
                <a:r>
                  <a:rPr lang="en-US" sz="2000" dirty="0">
                    <a:latin typeface="Calibri" pitchFamily="34" charset="0"/>
                    <a:cs typeface="Calibri" pitchFamily="34" charset="0"/>
                  </a:rPr>
                  <a:t>,</a:t>
                </a:r>
                <a:r>
                  <a:rPr lang="en-US" sz="2000" i="1" dirty="0">
                    <a:latin typeface="Calibri" pitchFamily="34" charset="0"/>
                    <a:cs typeface="Calibri" pitchFamily="34" charset="0"/>
                  </a:rPr>
                  <a:t>L</a:t>
                </a:r>
                <a:r>
                  <a:rPr lang="en-US" sz="2000" dirty="0">
                    <a:latin typeface="Calibri" pitchFamily="34" charset="0"/>
                    <a:cs typeface="Calibri" pitchFamily="34" charset="0"/>
                  </a:rPr>
                  <a:t>) = </a:t>
                </a:r>
                <a:r>
                  <a:rPr lang="en-US" sz="2000" i="1" dirty="0">
                    <a:latin typeface="Calibri" pitchFamily="34" charset="0"/>
                    <a:cs typeface="Calibri" pitchFamily="34" charset="0"/>
                  </a:rPr>
                  <a:t>key_length_in_bits</a:t>
                </a:r>
                <a:r>
                  <a:rPr lang="en-US" sz="2000" dirty="0">
                    <a:latin typeface="Calibri" pitchFamily="34" charset="0"/>
                    <a:cs typeface="Calibri" pitchFamily="34" charset="0"/>
                  </a:rPr>
                  <a:t> – 1 - </a:t>
                </a:r>
                <a14:m>
                  <m:oMath xmlns:m="http://schemas.openxmlformats.org/officeDocument/2006/math">
                    <m:d>
                      <m:dPr>
                        <m:begChr m:val="⌊"/>
                        <m:endChr m:val="⌋"/>
                        <m:ctrlPr>
                          <a:rPr lang="en-US" sz="2000" i="1">
                            <a:latin typeface="Cambria Math" panose="02040503050406030204" pitchFamily="18" charset="0"/>
                            <a:cs typeface="Calibri" pitchFamily="34" charset="0"/>
                          </a:rPr>
                        </m:ctrlPr>
                      </m:dPr>
                      <m:e>
                        <m:r>
                          <m:rPr>
                            <m:nor/>
                          </m:rPr>
                          <a:rPr lang="en-US" sz="2000">
                            <a:latin typeface="Cambria Math"/>
                            <a:cs typeface="Calibri" pitchFamily="34" charset="0"/>
                          </a:rPr>
                          <m:t>lg</m:t>
                        </m:r>
                        <m:d>
                          <m:dPr>
                            <m:ctrlPr>
                              <a:rPr lang="en-US" sz="2000" i="1">
                                <a:latin typeface="Cambria Math" panose="02040503050406030204" pitchFamily="18" charset="0"/>
                                <a:cs typeface="Calibri" pitchFamily="34" charset="0"/>
                              </a:rPr>
                            </m:ctrlPr>
                          </m:dPr>
                          <m:e>
                            <m:r>
                              <m:rPr>
                                <m:nor/>
                              </m:rPr>
                              <a:rPr lang="en-US" i="1" dirty="0">
                                <a:latin typeface="Calibri" pitchFamily="34" charset="0"/>
                                <a:cs typeface="Calibri" pitchFamily="34" charset="0"/>
                              </a:rPr>
                              <m:t>K</m:t>
                            </m:r>
                            <m:r>
                              <m:rPr>
                                <m:nor/>
                              </m:rPr>
                              <a:rPr lang="en-US" b="0" i="0" dirty="0" smtClean="0">
                                <a:latin typeface="Calibri" pitchFamily="34" charset="0"/>
                                <a:cs typeface="Calibri" pitchFamily="34" charset="0"/>
                              </a:rPr>
                              <m:t> </m:t>
                            </m:r>
                            <m:r>
                              <m:rPr>
                                <m:nor/>
                              </m:rPr>
                              <a:rPr lang="en-US" sz="2000">
                                <a:latin typeface="Cambria Math"/>
                                <a:cs typeface="Calibri" pitchFamily="34" charset="0"/>
                              </a:rPr>
                              <m:t>xor</m:t>
                            </m:r>
                            <m:r>
                              <m:rPr>
                                <m:nor/>
                              </m:rPr>
                              <a:rPr lang="en-US" sz="2000">
                                <a:latin typeface="Cambria Math"/>
                                <a:cs typeface="Calibri" pitchFamily="34" charset="0"/>
                              </a:rPr>
                              <m:t> </m:t>
                            </m:r>
                            <m:r>
                              <m:rPr>
                                <m:nor/>
                              </m:rPr>
                              <a:rPr lang="en-US" i="1" dirty="0">
                                <a:latin typeface="Calibri" pitchFamily="34" charset="0"/>
                                <a:cs typeface="Calibri" pitchFamily="34" charset="0"/>
                              </a:rPr>
                              <m:t>L</m:t>
                            </m:r>
                          </m:e>
                        </m:d>
                      </m:e>
                    </m:d>
                  </m:oMath>
                </a14:m>
                <a:endParaRPr lang="en-US" sz="2000" dirty="0">
                  <a:latin typeface="Calibri" pitchFamily="34" charset="0"/>
                  <a:cs typeface="Calibri" pitchFamily="34" charset="0"/>
                </a:endParaRPr>
              </a:p>
              <a:p>
                <a:pPr lvl="1"/>
                <a:r>
                  <a:rPr lang="en-US" sz="2000" dirty="0">
                    <a:latin typeface="Calibri" pitchFamily="34" charset="0"/>
                    <a:cs typeface="Calibri" pitchFamily="34" charset="0"/>
                  </a:rPr>
                  <a:t>The D-bits are only used in the leaves; the remaining part of the tree is a prefix B</a:t>
                </a:r>
                <a:r>
                  <a:rPr lang="en-US" sz="2000" baseline="30000" dirty="0">
                    <a:latin typeface="Calibri" pitchFamily="34" charset="0"/>
                    <a:cs typeface="Calibri" pitchFamily="34" charset="0"/>
                  </a:rPr>
                  <a:t>+</a:t>
                </a:r>
                <a:r>
                  <a:rPr lang="en-US" sz="2000" dirty="0">
                    <a:latin typeface="Calibri" pitchFamily="34" charset="0"/>
                    <a:cs typeface="Calibri" pitchFamily="34" charset="0"/>
                  </a:rPr>
                  <a:t>-tree</a:t>
                </a:r>
              </a:p>
              <a:p>
                <a:pPr lvl="1"/>
                <a:r>
                  <a:rPr lang="en-US" dirty="0" smtClean="0">
                    <a:latin typeface="Calibri" pitchFamily="34" charset="0"/>
                    <a:cs typeface="Calibri" pitchFamily="34" charset="0"/>
                  </a:rPr>
                  <a:t>This means the actual keys and records used to derive the keys are stored in a data file; thus the leaves can store much more information</a:t>
                </a:r>
              </a:p>
              <a:p>
                <a:pPr lvl="1"/>
                <a:r>
                  <a:rPr lang="en-US" sz="2000" dirty="0">
                    <a:latin typeface="Calibri" pitchFamily="34" charset="0"/>
                    <a:cs typeface="Calibri" pitchFamily="34" charset="0"/>
                  </a:rPr>
                  <a:t>These leaf entries use the distinction bits to refer to the keys indirectly, as shown in Figure 7.19</a:t>
                </a:r>
              </a:p>
            </p:txBody>
          </p:sp>
        </mc:Choice>
        <mc:Fallback xmlns="">
          <p:sp>
            <p:nvSpPr>
              <p:cNvPr id="16387" name="Rectangle 3"/>
              <p:cNvSpPr>
                <a:spLocks noGrp="1" noRot="1" noChangeAspect="1" noMove="1" noResize="1" noEditPoints="1" noAdjustHandles="1" noChangeArrowheads="1" noChangeShapeType="1" noTextEdit="1"/>
              </p:cNvSpPr>
              <p:nvPr>
                <p:ph idx="1"/>
              </p:nvPr>
            </p:nvSpPr>
            <p:spPr>
              <a:blipFill rotWithShape="1">
                <a:blip r:embed="rId3" cstate="print"/>
                <a:stretch>
                  <a:fillRect l="-963" t="-1078" r="-1333" b="-1348"/>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43</a:t>
            </a:fld>
            <a:endParaRPr lang="en-US" dirty="0"/>
          </a:p>
        </p:txBody>
      </p:sp>
    </p:spTree>
    <p:extLst>
      <p:ext uri="{BB962C8B-B14F-4D97-AF65-F5344CB8AC3E}">
        <p14:creationId xmlns:p14="http://schemas.microsoft.com/office/powerpoint/2010/main" val="646972983"/>
      </p:ext>
    </p:extLst>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Bit-Trees (continued)</a:t>
            </a: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lgn="ctr">
              <a:buNone/>
            </a:pPr>
            <a:r>
              <a:rPr lang="en-US" sz="1200" dirty="0"/>
              <a:t>Fig. 7.19 A leaf of a bit-tree</a:t>
            </a:r>
          </a:p>
          <a:p>
            <a:pPr lvl="1"/>
            <a:r>
              <a:rPr lang="en-US" dirty="0" smtClean="0">
                <a:latin typeface="Calibri" pitchFamily="34" charset="0"/>
                <a:cs typeface="Calibri" pitchFamily="34" charset="0"/>
              </a:rPr>
              <a:t>The algorithm for searching this tree is shown on page 335</a:t>
            </a:r>
          </a:p>
          <a:p>
            <a:pPr lvl="1"/>
            <a:r>
              <a:rPr lang="en-US" dirty="0">
                <a:latin typeface="Calibri" pitchFamily="34" charset="0"/>
                <a:cs typeface="Calibri" pitchFamily="34" charset="0"/>
              </a:rPr>
              <a:t>U</a:t>
            </a:r>
            <a:r>
              <a:rPr lang="en-US" dirty="0" smtClean="0">
                <a:latin typeface="Calibri" pitchFamily="34" charset="0"/>
                <a:cs typeface="Calibri" pitchFamily="34" charset="0"/>
              </a:rPr>
              <a:t>sing this,</a:t>
            </a:r>
            <a:r>
              <a:rPr lang="en-US" dirty="0">
                <a:latin typeface="Calibri" pitchFamily="34" charset="0"/>
                <a:cs typeface="Calibri" pitchFamily="34" charset="0"/>
              </a:rPr>
              <a:t> </a:t>
            </a:r>
            <a:r>
              <a:rPr lang="en-US" dirty="0" smtClean="0">
                <a:latin typeface="Calibri" pitchFamily="34" charset="0"/>
                <a:cs typeface="Calibri" pitchFamily="34" charset="0"/>
              </a:rPr>
              <a:t>and assuming </a:t>
            </a:r>
            <a:r>
              <a:rPr lang="en-US" i="1" dirty="0">
                <a:latin typeface="Calibri" pitchFamily="34" charset="0"/>
                <a:cs typeface="Calibri" pitchFamily="34" charset="0"/>
              </a:rPr>
              <a:t>i</a:t>
            </a:r>
            <a:r>
              <a:rPr lang="en-US" dirty="0" smtClean="0">
                <a:latin typeface="Calibri" pitchFamily="34" charset="0"/>
                <a:cs typeface="Calibri" pitchFamily="34" charset="0"/>
              </a:rPr>
              <a:t> – 1 = 0, </a:t>
            </a:r>
            <a:r>
              <a:rPr lang="en-US" i="1" dirty="0">
                <a:latin typeface="Calibri" pitchFamily="34" charset="0"/>
                <a:cs typeface="Calibri" pitchFamily="34" charset="0"/>
              </a:rPr>
              <a:t>i</a:t>
            </a:r>
            <a:r>
              <a:rPr lang="en-US" dirty="0" smtClean="0">
                <a:latin typeface="Calibri" pitchFamily="34" charset="0"/>
                <a:cs typeface="Calibri" pitchFamily="34" charset="0"/>
              </a:rPr>
              <a:t> + 3 is the last entry in the leaf, </a:t>
            </a:r>
            <a:r>
              <a:rPr lang="en-US" i="1" dirty="0" smtClean="0">
                <a:latin typeface="Calibri" pitchFamily="34" charset="0"/>
                <a:cs typeface="Calibri" pitchFamily="34" charset="0"/>
              </a:rPr>
              <a:t>R</a:t>
            </a:r>
            <a:r>
              <a:rPr lang="en-US" dirty="0" smtClean="0">
                <a:latin typeface="Calibri" pitchFamily="34" charset="0"/>
                <a:cs typeface="Calibri" pitchFamily="34" charset="0"/>
              </a:rPr>
              <a:t> = </a:t>
            </a:r>
            <a:r>
              <a:rPr lang="en-US" i="1" dirty="0" smtClean="0">
                <a:latin typeface="Calibri" pitchFamily="34" charset="0"/>
                <a:cs typeface="Calibri" pitchFamily="34" charset="0"/>
              </a:rPr>
              <a:t>R</a:t>
            </a:r>
            <a:r>
              <a:rPr lang="en-US" baseline="-25000" dirty="0" smtClean="0">
                <a:latin typeface="Calibri" pitchFamily="34" charset="0"/>
                <a:cs typeface="Calibri" pitchFamily="34" charset="0"/>
              </a:rPr>
              <a:t>0</a:t>
            </a:r>
            <a:r>
              <a:rPr lang="en-US" dirty="0" smtClean="0">
                <a:latin typeface="Calibri" pitchFamily="34" charset="0"/>
                <a:cs typeface="Calibri" pitchFamily="34" charset="0"/>
              </a:rPr>
              <a:t> and </a:t>
            </a:r>
            <a:r>
              <a:rPr lang="en-US" i="1" dirty="0" smtClean="0">
                <a:latin typeface="Calibri" pitchFamily="34" charset="0"/>
                <a:cs typeface="Calibri" pitchFamily="34" charset="0"/>
              </a:rPr>
              <a:t>i </a:t>
            </a:r>
            <a:r>
              <a:rPr lang="en-US" dirty="0" smtClean="0">
                <a:latin typeface="Calibri" pitchFamily="34" charset="0"/>
                <a:cs typeface="Calibri" pitchFamily="34" charset="0"/>
              </a:rPr>
              <a:t>= 1, we</a:t>
            </a:r>
            <a:r>
              <a:rPr lang="en-US" i="1" dirty="0" smtClean="0">
                <a:latin typeface="Calibri" pitchFamily="34" charset="0"/>
                <a:cs typeface="Calibri" pitchFamily="34" charset="0"/>
              </a:rPr>
              <a:t> </a:t>
            </a:r>
            <a:r>
              <a:rPr lang="en-US" dirty="0" smtClean="0">
                <a:latin typeface="Calibri" pitchFamily="34" charset="0"/>
                <a:cs typeface="Calibri" pitchFamily="34" charset="0"/>
              </a:rPr>
              <a:t>can show how to search for “V” in the bit leaf</a:t>
            </a:r>
            <a:endParaRPr lang="en-US"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44</a:t>
            </a:fld>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76614" y="2133601"/>
            <a:ext cx="5419725"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289295"/>
      </p:ext>
    </p:extLst>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Bit-Trees (continued)</a:t>
            </a:r>
          </a:p>
          <a:p>
            <a:pPr lvl="1"/>
            <a:r>
              <a:rPr lang="en-US" sz="2000" dirty="0">
                <a:latin typeface="Calibri" pitchFamily="34" charset="0"/>
                <a:cs typeface="Calibri" pitchFamily="34" charset="0"/>
              </a:rPr>
              <a:t>The first time through the </a:t>
            </a:r>
            <a:r>
              <a:rPr lang="en-US" sz="2000" dirty="0">
                <a:latin typeface="Courier New" pitchFamily="49" charset="0"/>
                <a:cs typeface="Courier New" pitchFamily="49" charset="0"/>
              </a:rPr>
              <a:t>for</a:t>
            </a:r>
            <a:r>
              <a:rPr lang="en-US" sz="2000" dirty="0">
                <a:latin typeface="Calibri" pitchFamily="34" charset="0"/>
                <a:cs typeface="Calibri" pitchFamily="34" charset="0"/>
              </a:rPr>
              <a:t> loop, bit </a:t>
            </a:r>
            <a:r>
              <a:rPr lang="en-US" sz="2000" i="1" dirty="0">
                <a:latin typeface="Calibri" pitchFamily="34" charset="0"/>
                <a:cs typeface="Calibri" pitchFamily="34" charset="0"/>
              </a:rPr>
              <a:t>D</a:t>
            </a:r>
            <a:r>
              <a:rPr lang="en-US" sz="2000" baseline="-25000" dirty="0">
                <a:latin typeface="Calibri" pitchFamily="34" charset="0"/>
                <a:cs typeface="Calibri" pitchFamily="34" charset="0"/>
              </a:rPr>
              <a:t>1</a:t>
            </a:r>
            <a:r>
              <a:rPr lang="en-US" sz="2000" dirty="0">
                <a:latin typeface="Calibri" pitchFamily="34" charset="0"/>
                <a:cs typeface="Calibri" pitchFamily="34" charset="0"/>
              </a:rPr>
              <a:t> (5) in key “V” is checked; since it is a “1”, </a:t>
            </a:r>
            <a:r>
              <a:rPr lang="en-US" sz="2000" i="1" dirty="0">
                <a:latin typeface="Calibri" pitchFamily="34" charset="0"/>
                <a:cs typeface="Calibri" pitchFamily="34" charset="0"/>
              </a:rPr>
              <a:t>R</a:t>
            </a:r>
            <a:r>
              <a:rPr lang="en-US" sz="2000" dirty="0">
                <a:latin typeface="Calibri" pitchFamily="34" charset="0"/>
                <a:cs typeface="Calibri" pitchFamily="34" charset="0"/>
              </a:rPr>
              <a:t> is assigned </a:t>
            </a:r>
            <a:r>
              <a:rPr lang="en-US" sz="2000" i="1" dirty="0">
                <a:latin typeface="Calibri" pitchFamily="34" charset="0"/>
                <a:cs typeface="Calibri" pitchFamily="34" charset="0"/>
              </a:rPr>
              <a:t>R</a:t>
            </a:r>
            <a:r>
              <a:rPr lang="en-US" sz="2000" baseline="-25000" dirty="0">
                <a:latin typeface="Calibri" pitchFamily="34" charset="0"/>
                <a:cs typeface="Calibri" pitchFamily="34" charset="0"/>
              </a:rPr>
              <a:t>1</a:t>
            </a:r>
            <a:endParaRPr lang="en-US" sz="2000" dirty="0">
              <a:latin typeface="Calibri" pitchFamily="34" charset="0"/>
              <a:cs typeface="Calibri" pitchFamily="34" charset="0"/>
            </a:endParaRPr>
          </a:p>
          <a:p>
            <a:pPr lvl="1"/>
            <a:r>
              <a:rPr lang="en-US" dirty="0" smtClean="0">
                <a:latin typeface="Calibri" pitchFamily="34" charset="0"/>
                <a:cs typeface="Calibri" pitchFamily="34" charset="0"/>
              </a:rPr>
              <a:t>In the second iteration, bit </a:t>
            </a:r>
            <a:r>
              <a:rPr lang="en-US" i="1" dirty="0" smtClean="0">
                <a:latin typeface="Calibri" pitchFamily="34" charset="0"/>
                <a:cs typeface="Calibri" pitchFamily="34" charset="0"/>
              </a:rPr>
              <a:t>D</a:t>
            </a:r>
            <a:r>
              <a:rPr lang="en-US" baseline="-25000" dirty="0" smtClean="0">
                <a:latin typeface="Calibri" pitchFamily="34" charset="0"/>
                <a:cs typeface="Calibri" pitchFamily="34" charset="0"/>
              </a:rPr>
              <a:t>2</a:t>
            </a:r>
            <a:r>
              <a:rPr lang="en-US" dirty="0" smtClean="0">
                <a:latin typeface="Calibri" pitchFamily="34" charset="0"/>
                <a:cs typeface="Calibri" pitchFamily="34" charset="0"/>
              </a:rPr>
              <a:t> (7) is checked; it is a “0”, but the skipping required by the </a:t>
            </a:r>
            <a:r>
              <a:rPr lang="en-US" dirty="0" smtClean="0">
                <a:latin typeface="Courier New" pitchFamily="49" charset="0"/>
                <a:cs typeface="Courier New" pitchFamily="49" charset="0"/>
              </a:rPr>
              <a:t>else</a:t>
            </a:r>
            <a:r>
              <a:rPr lang="en-US" dirty="0" smtClean="0">
                <a:latin typeface="Calibri" pitchFamily="34" charset="0"/>
                <a:cs typeface="Calibri" pitchFamily="34" charset="0"/>
              </a:rPr>
              <a:t> statement is not processed, because immediately a D-bit is found that is smaller</a:t>
            </a:r>
          </a:p>
          <a:p>
            <a:pPr lvl="1"/>
            <a:r>
              <a:rPr lang="en-US" dirty="0" smtClean="0">
                <a:latin typeface="Calibri" pitchFamily="34" charset="0"/>
                <a:cs typeface="Calibri" pitchFamily="34" charset="0"/>
              </a:rPr>
              <a:t>The third pass: Bit </a:t>
            </a:r>
            <a:r>
              <a:rPr lang="en-US" i="1" dirty="0" smtClean="0">
                <a:latin typeface="Calibri" pitchFamily="34" charset="0"/>
                <a:cs typeface="Calibri" pitchFamily="34" charset="0"/>
              </a:rPr>
              <a:t>D</a:t>
            </a:r>
            <a:r>
              <a:rPr lang="en-US" baseline="-25000" dirty="0" smtClean="0">
                <a:latin typeface="Calibri" pitchFamily="34" charset="0"/>
                <a:cs typeface="Calibri" pitchFamily="34" charset="0"/>
              </a:rPr>
              <a:t>3</a:t>
            </a:r>
            <a:r>
              <a:rPr lang="en-US" dirty="0" smtClean="0">
                <a:latin typeface="Calibri" pitchFamily="34" charset="0"/>
                <a:cs typeface="Calibri" pitchFamily="34" charset="0"/>
              </a:rPr>
              <a:t> (3) is checked, and is “1”, so </a:t>
            </a:r>
            <a:r>
              <a:rPr lang="en-US" i="1" dirty="0" smtClean="0">
                <a:latin typeface="Calibri" pitchFamily="34" charset="0"/>
                <a:cs typeface="Calibri" pitchFamily="34" charset="0"/>
              </a:rPr>
              <a:t>R</a:t>
            </a:r>
            <a:r>
              <a:rPr lang="en-US" dirty="0" smtClean="0">
                <a:latin typeface="Calibri" pitchFamily="34" charset="0"/>
                <a:cs typeface="Calibri" pitchFamily="34" charset="0"/>
              </a:rPr>
              <a:t> becomes </a:t>
            </a:r>
            <a:r>
              <a:rPr lang="en-US" i="1" dirty="0" smtClean="0">
                <a:latin typeface="Calibri" pitchFamily="34" charset="0"/>
                <a:cs typeface="Calibri" pitchFamily="34" charset="0"/>
              </a:rPr>
              <a:t>R</a:t>
            </a:r>
            <a:r>
              <a:rPr lang="en-US" baseline="-25000" dirty="0" smtClean="0">
                <a:latin typeface="Calibri" pitchFamily="34" charset="0"/>
                <a:cs typeface="Calibri" pitchFamily="34" charset="0"/>
              </a:rPr>
              <a:t>3</a:t>
            </a:r>
            <a:endParaRPr lang="en-US" dirty="0" smtClean="0">
              <a:latin typeface="Calibri" pitchFamily="34" charset="0"/>
              <a:cs typeface="Calibri" pitchFamily="34" charset="0"/>
            </a:endParaRPr>
          </a:p>
          <a:p>
            <a:pPr lvl="1"/>
            <a:r>
              <a:rPr lang="en-US" dirty="0" smtClean="0">
                <a:latin typeface="Calibri" pitchFamily="34" charset="0"/>
                <a:cs typeface="Calibri" pitchFamily="34" charset="0"/>
              </a:rPr>
              <a:t>The fourth pass: Bit </a:t>
            </a:r>
            <a:r>
              <a:rPr lang="en-US" i="1" dirty="0" smtClean="0">
                <a:latin typeface="Calibri" pitchFamily="34" charset="0"/>
                <a:cs typeface="Calibri" pitchFamily="34" charset="0"/>
              </a:rPr>
              <a:t>D</a:t>
            </a:r>
            <a:r>
              <a:rPr lang="en-US" baseline="-25000" dirty="0" smtClean="0">
                <a:latin typeface="Calibri" pitchFamily="34" charset="0"/>
                <a:cs typeface="Calibri" pitchFamily="34" charset="0"/>
              </a:rPr>
              <a:t>4</a:t>
            </a:r>
            <a:r>
              <a:rPr lang="en-US" dirty="0" smtClean="0">
                <a:latin typeface="Calibri" pitchFamily="34" charset="0"/>
                <a:cs typeface="Calibri" pitchFamily="34" charset="0"/>
              </a:rPr>
              <a:t> (5) gets checked again, and since it is “1”, </a:t>
            </a:r>
            <a:r>
              <a:rPr lang="en-US" i="1" dirty="0" smtClean="0">
                <a:latin typeface="Calibri" pitchFamily="34" charset="0"/>
                <a:cs typeface="Calibri" pitchFamily="34" charset="0"/>
              </a:rPr>
              <a:t>R</a:t>
            </a:r>
            <a:r>
              <a:rPr lang="en-US" dirty="0" smtClean="0">
                <a:latin typeface="Calibri" pitchFamily="34" charset="0"/>
                <a:cs typeface="Calibri" pitchFamily="34" charset="0"/>
              </a:rPr>
              <a:t> becomes </a:t>
            </a:r>
            <a:r>
              <a:rPr lang="en-US" i="1" dirty="0" smtClean="0">
                <a:latin typeface="Calibri" pitchFamily="34" charset="0"/>
                <a:cs typeface="Calibri" pitchFamily="34" charset="0"/>
              </a:rPr>
              <a:t>R</a:t>
            </a:r>
            <a:r>
              <a:rPr lang="en-US" baseline="-25000" dirty="0" smtClean="0">
                <a:latin typeface="Calibri" pitchFamily="34" charset="0"/>
                <a:cs typeface="Calibri" pitchFamily="34" charset="0"/>
              </a:rPr>
              <a:t>5</a:t>
            </a:r>
            <a:endParaRPr lang="en-US" dirty="0" smtClean="0">
              <a:latin typeface="Calibri" pitchFamily="34" charset="0"/>
              <a:cs typeface="Calibri" pitchFamily="34" charset="0"/>
            </a:endParaRPr>
          </a:p>
          <a:p>
            <a:pPr lvl="1"/>
            <a:r>
              <a:rPr lang="en-US" dirty="0" smtClean="0">
                <a:latin typeface="Calibri" pitchFamily="34" charset="0"/>
                <a:cs typeface="Calibri" pitchFamily="34" charset="0"/>
              </a:rPr>
              <a:t>This is the last entry in the leaf, so the algorithm finishes at this time and </a:t>
            </a:r>
            <a:r>
              <a:rPr lang="en-US" i="1" dirty="0" smtClean="0">
                <a:latin typeface="Calibri" pitchFamily="34" charset="0"/>
                <a:cs typeface="Calibri" pitchFamily="34" charset="0"/>
              </a:rPr>
              <a:t>R</a:t>
            </a:r>
            <a:r>
              <a:rPr lang="en-US" baseline="-25000" dirty="0" smtClean="0">
                <a:latin typeface="Calibri" pitchFamily="34" charset="0"/>
                <a:cs typeface="Calibri" pitchFamily="34" charset="0"/>
              </a:rPr>
              <a:t>5 </a:t>
            </a:r>
            <a:r>
              <a:rPr lang="en-US" dirty="0" smtClean="0">
                <a:latin typeface="Calibri" pitchFamily="34" charset="0"/>
                <a:cs typeface="Calibri" pitchFamily="34" charset="0"/>
              </a:rPr>
              <a:t>is returned</a:t>
            </a:r>
          </a:p>
          <a:p>
            <a:pPr lvl="1"/>
            <a:r>
              <a:rPr lang="en-US" dirty="0" smtClean="0">
                <a:latin typeface="Calibri" pitchFamily="34" charset="0"/>
                <a:cs typeface="Calibri" pitchFamily="34" charset="0"/>
              </a:rPr>
              <a:t>If the record is not found, the algorithm checks the record found to see if it corresponds with the key, and if not, returns a negative value</a:t>
            </a:r>
          </a:p>
          <a:p>
            <a:pPr lvl="1"/>
            <a:endParaRPr lang="en-US" sz="20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45</a:t>
            </a:fld>
            <a:endParaRPr lang="en-US" dirty="0"/>
          </a:p>
        </p:txBody>
      </p:sp>
    </p:spTree>
    <p:extLst>
      <p:ext uri="{BB962C8B-B14F-4D97-AF65-F5344CB8AC3E}">
        <p14:creationId xmlns:p14="http://schemas.microsoft.com/office/powerpoint/2010/main" val="2689162564"/>
      </p:ext>
    </p:extLst>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R-Trees</a:t>
            </a:r>
          </a:p>
          <a:p>
            <a:pPr lvl="1"/>
            <a:r>
              <a:rPr lang="en-US" sz="2000" dirty="0">
                <a:latin typeface="Calibri" pitchFamily="34" charset="0"/>
                <a:cs typeface="Calibri" pitchFamily="34" charset="0"/>
              </a:rPr>
              <a:t>In areas such as CAD, VLSI design, and geographical data, we frequently encounter spatial data</a:t>
            </a:r>
          </a:p>
          <a:p>
            <a:pPr lvl="1"/>
            <a:r>
              <a:rPr lang="en-US" dirty="0" smtClean="0">
                <a:latin typeface="Calibri" pitchFamily="34" charset="0"/>
                <a:cs typeface="Calibri" pitchFamily="34" charset="0"/>
              </a:rPr>
              <a:t>This requires special data structures be created in order to be processed efficiently, and one such type is the </a:t>
            </a:r>
            <a:r>
              <a:rPr lang="en-US" b="1" i="1" dirty="0" smtClean="0">
                <a:latin typeface="Calibri" pitchFamily="34" charset="0"/>
                <a:cs typeface="Calibri" pitchFamily="34" charset="0"/>
              </a:rPr>
              <a:t>R-tree</a:t>
            </a:r>
            <a:r>
              <a:rPr lang="en-US" dirty="0" smtClean="0">
                <a:latin typeface="Calibri" pitchFamily="34" charset="0"/>
                <a:cs typeface="Calibri" pitchFamily="34" charset="0"/>
              </a:rPr>
              <a:t>, developed by Antonin Guttman in 1984</a:t>
            </a:r>
          </a:p>
          <a:p>
            <a:pPr lvl="1"/>
            <a:r>
              <a:rPr lang="en-US" dirty="0" smtClean="0">
                <a:latin typeface="Calibri" pitchFamily="34" charset="0"/>
                <a:cs typeface="Calibri" pitchFamily="34" charset="0"/>
              </a:rPr>
              <a:t>An R-tree of order </a:t>
            </a:r>
            <a:r>
              <a:rPr lang="en-US" i="1" dirty="0" smtClean="0">
                <a:latin typeface="Calibri" pitchFamily="34" charset="0"/>
                <a:cs typeface="Calibri" pitchFamily="34" charset="0"/>
              </a:rPr>
              <a:t>m</a:t>
            </a:r>
            <a:r>
              <a:rPr lang="en-US" dirty="0" smtClean="0">
                <a:latin typeface="Calibri" pitchFamily="34" charset="0"/>
                <a:cs typeface="Calibri" pitchFamily="34" charset="0"/>
              </a:rPr>
              <a:t> is a B-tree like structure that has at least </a:t>
            </a:r>
            <a:r>
              <a:rPr lang="en-US" i="1" dirty="0" smtClean="0">
                <a:latin typeface="Calibri" pitchFamily="34" charset="0"/>
                <a:cs typeface="Calibri" pitchFamily="34" charset="0"/>
              </a:rPr>
              <a:t>m</a:t>
            </a:r>
            <a:r>
              <a:rPr lang="en-US" dirty="0" smtClean="0">
                <a:latin typeface="Calibri" pitchFamily="34" charset="0"/>
                <a:cs typeface="Calibri" pitchFamily="34" charset="0"/>
              </a:rPr>
              <a:t> entries in one node for some </a:t>
            </a:r>
            <a:r>
              <a:rPr lang="en-US" i="1" dirty="0" smtClean="0">
                <a:latin typeface="Calibri" pitchFamily="34" charset="0"/>
                <a:cs typeface="Calibri" pitchFamily="34" charset="0"/>
              </a:rPr>
              <a:t>m</a:t>
            </a:r>
            <a:r>
              <a:rPr lang="en-US" dirty="0" smtClean="0">
                <a:latin typeface="Calibri" pitchFamily="34" charset="0"/>
                <a:cs typeface="Calibri" pitchFamily="34" charset="0"/>
              </a:rPr>
              <a:t> </a:t>
            </a:r>
            <a:r>
              <a:rPr lang="en-US" u="sng" dirty="0" smtClean="0">
                <a:latin typeface="Calibri" pitchFamily="34" charset="0"/>
                <a:cs typeface="Calibri" pitchFamily="34" charset="0"/>
              </a:rPr>
              <a:t>&lt;</a:t>
            </a:r>
            <a:r>
              <a:rPr lang="en-US" dirty="0" smtClean="0">
                <a:latin typeface="Calibri" pitchFamily="34" charset="0"/>
                <a:cs typeface="Calibri" pitchFamily="34" charset="0"/>
              </a:rPr>
              <a:t> maximum number allowable for one node (other than the root)</a:t>
            </a:r>
          </a:p>
          <a:p>
            <a:pPr lvl="1"/>
            <a:r>
              <a:rPr lang="en-US" dirty="0" smtClean="0">
                <a:latin typeface="Calibri" pitchFamily="34" charset="0"/>
                <a:cs typeface="Calibri" pitchFamily="34" charset="0"/>
              </a:rPr>
              <a:t>Consequently, an R-tree is not required to be at least half full</a:t>
            </a:r>
          </a:p>
          <a:p>
            <a:pPr lvl="1"/>
            <a:r>
              <a:rPr lang="en-US" dirty="0" smtClean="0">
                <a:latin typeface="Calibri" pitchFamily="34" charset="0"/>
                <a:cs typeface="Calibri" pitchFamily="34" charset="0"/>
              </a:rPr>
              <a:t>The leaves of the tree contain entries of the form (</a:t>
            </a:r>
            <a:r>
              <a:rPr lang="en-US" i="1" dirty="0" smtClean="0">
                <a:latin typeface="Calibri" pitchFamily="34" charset="0"/>
                <a:cs typeface="Calibri" pitchFamily="34" charset="0"/>
              </a:rPr>
              <a:t>rect</a:t>
            </a:r>
            <a:r>
              <a:rPr lang="en-US" dirty="0" smtClean="0">
                <a:latin typeface="Calibri" pitchFamily="34" charset="0"/>
                <a:cs typeface="Calibri" pitchFamily="34" charset="0"/>
              </a:rPr>
              <a:t>, </a:t>
            </a:r>
            <a:r>
              <a:rPr lang="en-US" i="1" dirty="0" smtClean="0">
                <a:latin typeface="Calibri" pitchFamily="34" charset="0"/>
                <a:cs typeface="Calibri" pitchFamily="34" charset="0"/>
              </a:rPr>
              <a:t>id</a:t>
            </a:r>
            <a:r>
              <a:rPr lang="en-US" dirty="0" smtClean="0">
                <a:latin typeface="Calibri" pitchFamily="34" charset="0"/>
                <a:cs typeface="Calibri" pitchFamily="34" charset="0"/>
              </a:rPr>
              <a:t>) where </a:t>
            </a:r>
            <a:r>
              <a:rPr lang="en-US" i="1" dirty="0" smtClean="0">
                <a:latin typeface="Calibri" pitchFamily="34" charset="0"/>
                <a:cs typeface="Calibri" pitchFamily="34" charset="0"/>
              </a:rPr>
              <a:t>rect</a:t>
            </a:r>
            <a:r>
              <a:rPr lang="en-US" dirty="0" smtClean="0">
                <a:latin typeface="Calibri" pitchFamily="34" charset="0"/>
                <a:cs typeface="Calibri" pitchFamily="34" charset="0"/>
              </a:rPr>
              <a:t> =                                             is an </a:t>
            </a:r>
            <a:r>
              <a:rPr lang="en-US" i="1" dirty="0" smtClean="0">
                <a:latin typeface="Calibri" pitchFamily="34" charset="0"/>
                <a:cs typeface="Calibri" pitchFamily="34" charset="0"/>
              </a:rPr>
              <a:t>n</a:t>
            </a:r>
            <a:r>
              <a:rPr lang="en-US" dirty="0" smtClean="0">
                <a:latin typeface="Calibri" pitchFamily="34" charset="0"/>
                <a:cs typeface="Calibri" pitchFamily="34" charset="0"/>
              </a:rPr>
              <a:t>-dimensional rectangle</a:t>
            </a:r>
          </a:p>
          <a:p>
            <a:pPr lvl="1"/>
            <a:r>
              <a:rPr lang="en-US" dirty="0" smtClean="0">
                <a:latin typeface="Calibri" pitchFamily="34" charset="0"/>
                <a:cs typeface="Calibri" pitchFamily="34" charset="0"/>
              </a:rPr>
              <a:t>The </a:t>
            </a:r>
            <a:r>
              <a:rPr lang="en-US" i="1" dirty="0" smtClean="0">
                <a:latin typeface="Calibri" pitchFamily="34" charset="0"/>
                <a:cs typeface="Calibri" pitchFamily="34" charset="0"/>
              </a:rPr>
              <a:t>c</a:t>
            </a:r>
            <a:r>
              <a:rPr lang="en-US" dirty="0" smtClean="0">
                <a:latin typeface="Calibri" pitchFamily="34" charset="0"/>
                <a:cs typeface="Calibri" pitchFamily="34" charset="0"/>
              </a:rPr>
              <a:t> values are coordinates along the same axis, and </a:t>
            </a:r>
            <a:r>
              <a:rPr lang="en-US" i="1" dirty="0" smtClean="0">
                <a:latin typeface="Calibri" pitchFamily="34" charset="0"/>
                <a:cs typeface="Calibri" pitchFamily="34" charset="0"/>
              </a:rPr>
              <a:t>id</a:t>
            </a:r>
            <a:r>
              <a:rPr lang="en-US" dirty="0" smtClean="0">
                <a:latin typeface="Calibri" pitchFamily="34" charset="0"/>
                <a:cs typeface="Calibri" pitchFamily="34" charset="0"/>
              </a:rPr>
              <a:t> is a pointer to a record in a data file</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46</a:t>
            </a:fld>
            <a:endParaRPr lang="en-US" dirty="0"/>
          </a:p>
        </p:txBody>
      </p:sp>
      <p:graphicFrame>
        <p:nvGraphicFramePr>
          <p:cNvPr id="2" name="Object 1"/>
          <p:cNvGraphicFramePr>
            <a:graphicFrameLocks noChangeAspect="1"/>
          </p:cNvGraphicFramePr>
          <p:nvPr>
            <p:extLst/>
          </p:nvPr>
        </p:nvGraphicFramePr>
        <p:xfrm>
          <a:off x="3048000" y="4953000"/>
          <a:ext cx="2451100" cy="381000"/>
        </p:xfrm>
        <a:graphic>
          <a:graphicData uri="http://schemas.openxmlformats.org/presentationml/2006/ole">
            <mc:AlternateContent xmlns:mc="http://schemas.openxmlformats.org/markup-compatibility/2006">
              <mc:Choice xmlns:v="urn:schemas-microsoft-com:vml" Requires="v">
                <p:oleObj spid="_x0000_s1030" name="Equation" r:id="rId4" imgW="2450880" imgH="558720" progId="">
                  <p:embed/>
                </p:oleObj>
              </mc:Choice>
              <mc:Fallback>
                <p:oleObj name="Equation" r:id="rId4" imgW="2450880" imgH="558720" progId="">
                  <p:embed/>
                  <p:pic>
                    <p:nvPicPr>
                      <p:cNvPr id="2"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953000"/>
                        <a:ext cx="24511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82572908"/>
      </p:ext>
    </p:extLst>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normAutofit fontScale="85000" lnSpcReduction="20000"/>
          </a:bodyPr>
          <a:lstStyle/>
          <a:p>
            <a:r>
              <a:rPr lang="en-US" dirty="0">
                <a:latin typeface="Calibri" pitchFamily="34" charset="0"/>
                <a:cs typeface="Calibri" pitchFamily="34" charset="0"/>
              </a:rPr>
              <a:t>R-Trees (continued)</a:t>
            </a:r>
          </a:p>
          <a:p>
            <a:pPr lvl="1"/>
            <a:r>
              <a:rPr lang="en-US" i="1" dirty="0">
                <a:latin typeface="Calibri" pitchFamily="34" charset="0"/>
                <a:cs typeface="Calibri" pitchFamily="34" charset="0"/>
              </a:rPr>
              <a:t>r</a:t>
            </a:r>
            <a:r>
              <a:rPr lang="en-US" sz="2000" i="1" dirty="0">
                <a:latin typeface="Calibri" pitchFamily="34" charset="0"/>
                <a:cs typeface="Calibri" pitchFamily="34" charset="0"/>
              </a:rPr>
              <a:t>ect</a:t>
            </a:r>
            <a:r>
              <a:rPr lang="en-US" sz="2000" dirty="0">
                <a:latin typeface="Calibri" pitchFamily="34" charset="0"/>
                <a:cs typeface="Calibri" pitchFamily="34" charset="0"/>
              </a:rPr>
              <a:t> is the smallest rectangle containing the object </a:t>
            </a:r>
            <a:r>
              <a:rPr lang="en-US" i="1" dirty="0" smtClean="0">
                <a:latin typeface="Calibri" pitchFamily="34" charset="0"/>
                <a:cs typeface="Calibri" pitchFamily="34" charset="0"/>
              </a:rPr>
              <a:t>id</a:t>
            </a:r>
            <a:endParaRPr lang="en-US" dirty="0">
              <a:latin typeface="Calibri" pitchFamily="34" charset="0"/>
              <a:cs typeface="Calibri" pitchFamily="34" charset="0"/>
            </a:endParaRPr>
          </a:p>
          <a:p>
            <a:pPr lvl="1"/>
            <a:r>
              <a:rPr lang="en-US" sz="2000" dirty="0">
                <a:latin typeface="Calibri" pitchFamily="34" charset="0"/>
                <a:cs typeface="Calibri" pitchFamily="34" charset="0"/>
              </a:rPr>
              <a:t>In Figure 7.20 for example, the entry corresponding to object </a:t>
            </a:r>
            <a:r>
              <a:rPr lang="en-US" sz="2000" i="1" dirty="0">
                <a:latin typeface="Calibri" pitchFamily="34" charset="0"/>
                <a:cs typeface="Calibri" pitchFamily="34" charset="0"/>
              </a:rPr>
              <a:t>X </a:t>
            </a:r>
            <a:r>
              <a:rPr lang="en-US" sz="2000" dirty="0">
                <a:latin typeface="Calibri" pitchFamily="34" charset="0"/>
                <a:cs typeface="Calibri" pitchFamily="34" charset="0"/>
              </a:rPr>
              <a:t>on a Cartesian plane is [(10, 100), (5, 52), </a:t>
            </a:r>
            <a:r>
              <a:rPr lang="en-US" sz="2000" i="1" dirty="0">
                <a:latin typeface="Calibri" pitchFamily="34" charset="0"/>
                <a:cs typeface="Calibri" pitchFamily="34" charset="0"/>
              </a:rPr>
              <a:t>X</a:t>
            </a:r>
            <a:r>
              <a:rPr lang="en-US" sz="2000" dirty="0">
                <a:latin typeface="Calibri" pitchFamily="34" charset="0"/>
                <a:cs typeface="Calibri" pitchFamily="34" charset="0"/>
              </a:rPr>
              <a:t>)</a:t>
            </a:r>
            <a:endParaRPr lang="en-US" dirty="0">
              <a:latin typeface="Calibri" pitchFamily="34" charset="0"/>
              <a:cs typeface="Calibri" pitchFamily="34" charset="0"/>
            </a:endParaRPr>
          </a:p>
          <a:p>
            <a:pPr marL="57150" indent="0">
              <a:buNone/>
            </a:pPr>
            <a:endParaRPr lang="en-US" dirty="0">
              <a:latin typeface="Calibri" pitchFamily="34" charset="0"/>
              <a:cs typeface="Calibri" pitchFamily="34" charset="0"/>
            </a:endParaRPr>
          </a:p>
          <a:p>
            <a:pPr marL="57150" indent="0">
              <a:buNone/>
            </a:pPr>
            <a:endParaRPr lang="en-US" dirty="0">
              <a:latin typeface="Calibri" pitchFamily="34" charset="0"/>
              <a:cs typeface="Calibri" pitchFamily="34" charset="0"/>
            </a:endParaRPr>
          </a:p>
          <a:p>
            <a:pPr marL="57150" indent="0">
              <a:buNone/>
            </a:pPr>
            <a:endParaRPr lang="en-US" dirty="0">
              <a:latin typeface="Calibri" pitchFamily="34" charset="0"/>
              <a:cs typeface="Calibri" pitchFamily="34" charset="0"/>
            </a:endParaRPr>
          </a:p>
          <a:p>
            <a:pPr marL="57150" indent="0">
              <a:buNone/>
            </a:pPr>
            <a:endParaRPr lang="en-US" dirty="0">
              <a:latin typeface="Calibri" pitchFamily="34" charset="0"/>
              <a:cs typeface="Calibri" pitchFamily="34" charset="0"/>
            </a:endParaRPr>
          </a:p>
          <a:p>
            <a:pPr marL="0" indent="0" algn="ctr">
              <a:buNone/>
            </a:pPr>
            <a:r>
              <a:rPr lang="en-US" sz="1200" dirty="0"/>
              <a:t>Fig. 7.20 Area </a:t>
            </a:r>
            <a:r>
              <a:rPr lang="en-US" sz="1200" i="1" dirty="0"/>
              <a:t>X </a:t>
            </a:r>
            <a:r>
              <a:rPr lang="en-US" sz="1200" dirty="0"/>
              <a:t>on Cartesian plane enclosed tightly by rectangle ([10,100], [5,52]);</a:t>
            </a:r>
          </a:p>
          <a:p>
            <a:pPr marL="0" indent="0" algn="ctr">
              <a:buNone/>
            </a:pPr>
            <a:r>
              <a:rPr lang="en-US" sz="1200" dirty="0"/>
              <a:t>the rectangle parameters and the area identifier are stored in a leaf of an R-tree</a:t>
            </a:r>
          </a:p>
          <a:p>
            <a:pPr lvl="1">
              <a:spcBef>
                <a:spcPts val="1200"/>
              </a:spcBef>
            </a:pPr>
            <a:r>
              <a:rPr lang="en-US" dirty="0" err="1" smtClean="0">
                <a:latin typeface="Calibri" pitchFamily="34" charset="0"/>
                <a:cs typeface="Calibri" pitchFamily="34" charset="0"/>
              </a:rPr>
              <a:t>Nonleaf</a:t>
            </a:r>
            <a:r>
              <a:rPr lang="en-US" dirty="0" smtClean="0">
                <a:latin typeface="Calibri" pitchFamily="34" charset="0"/>
                <a:cs typeface="Calibri" pitchFamily="34" charset="0"/>
              </a:rPr>
              <a:t> node cells have the form (</a:t>
            </a:r>
            <a:r>
              <a:rPr lang="en-US" i="1" dirty="0" smtClean="0">
                <a:latin typeface="Calibri" pitchFamily="34" charset="0"/>
                <a:cs typeface="Calibri" pitchFamily="34" charset="0"/>
              </a:rPr>
              <a:t>rect</a:t>
            </a:r>
            <a:r>
              <a:rPr lang="en-US" dirty="0" smtClean="0">
                <a:latin typeface="Calibri" pitchFamily="34" charset="0"/>
                <a:cs typeface="Calibri" pitchFamily="34" charset="0"/>
              </a:rPr>
              <a:t>, </a:t>
            </a:r>
            <a:r>
              <a:rPr lang="en-US" i="1" dirty="0" smtClean="0">
                <a:latin typeface="Calibri" pitchFamily="34" charset="0"/>
                <a:cs typeface="Calibri" pitchFamily="34" charset="0"/>
              </a:rPr>
              <a:t>child</a:t>
            </a:r>
            <a:r>
              <a:rPr lang="en-US" dirty="0" smtClean="0">
                <a:latin typeface="Calibri" pitchFamily="34" charset="0"/>
                <a:cs typeface="Calibri" pitchFamily="34" charset="0"/>
              </a:rPr>
              <a:t>), where </a:t>
            </a:r>
            <a:r>
              <a:rPr lang="en-US" i="1" dirty="0" smtClean="0">
                <a:latin typeface="Calibri" pitchFamily="34" charset="0"/>
                <a:cs typeface="Calibri" pitchFamily="34" charset="0"/>
              </a:rPr>
              <a:t>rect</a:t>
            </a:r>
            <a:r>
              <a:rPr lang="en-US" dirty="0">
                <a:latin typeface="Calibri" pitchFamily="34" charset="0"/>
                <a:cs typeface="Calibri" pitchFamily="34" charset="0"/>
              </a:rPr>
              <a:t> </a:t>
            </a:r>
            <a:r>
              <a:rPr lang="en-US" dirty="0" smtClean="0">
                <a:latin typeface="Calibri" pitchFamily="34" charset="0"/>
                <a:cs typeface="Calibri" pitchFamily="34" charset="0"/>
              </a:rPr>
              <a:t>defines the smallest rectangle containing all the rectangles in </a:t>
            </a:r>
            <a:r>
              <a:rPr lang="en-US" i="1" dirty="0" smtClean="0">
                <a:latin typeface="Calibri" pitchFamily="34" charset="0"/>
                <a:cs typeface="Calibri" pitchFamily="34" charset="0"/>
              </a:rPr>
              <a:t>child</a:t>
            </a:r>
            <a:endParaRPr lang="en-US" dirty="0" smtClean="0">
              <a:latin typeface="Calibri" pitchFamily="34" charset="0"/>
              <a:cs typeface="Calibri" pitchFamily="34" charset="0"/>
            </a:endParaRPr>
          </a:p>
          <a:p>
            <a:pPr lvl="1"/>
            <a:r>
              <a:rPr lang="en-US" dirty="0" smtClean="0">
                <a:latin typeface="Calibri" pitchFamily="34" charset="0"/>
                <a:cs typeface="Calibri" pitchFamily="34" charset="0"/>
              </a:rPr>
              <a:t>An R-tree’s structure is not like that of a B-tree; it can be looked at as a series of </a:t>
            </a:r>
            <a:r>
              <a:rPr lang="en-US" i="1" dirty="0" smtClean="0">
                <a:latin typeface="Calibri" pitchFamily="34" charset="0"/>
                <a:cs typeface="Calibri" pitchFamily="34" charset="0"/>
              </a:rPr>
              <a:t>n</a:t>
            </a:r>
            <a:r>
              <a:rPr lang="en-US" dirty="0" smtClean="0">
                <a:latin typeface="Calibri" pitchFamily="34" charset="0"/>
                <a:cs typeface="Calibri" pitchFamily="34" charset="0"/>
              </a:rPr>
              <a:t> keys and </a:t>
            </a:r>
            <a:r>
              <a:rPr lang="en-US" i="1" dirty="0" smtClean="0">
                <a:latin typeface="Calibri" pitchFamily="34" charset="0"/>
                <a:cs typeface="Calibri" pitchFamily="34" charset="0"/>
              </a:rPr>
              <a:t>n</a:t>
            </a:r>
            <a:r>
              <a:rPr lang="en-US" dirty="0" smtClean="0">
                <a:latin typeface="Calibri" pitchFamily="34" charset="0"/>
                <a:cs typeface="Calibri" pitchFamily="34" charset="0"/>
              </a:rPr>
              <a:t> pointers associated with those keys</a:t>
            </a:r>
          </a:p>
          <a:p>
            <a:pPr lvl="1"/>
            <a:endParaRPr lang="en-US" dirty="0" smtClean="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47</a:t>
            </a:fld>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3314" y="2743200"/>
            <a:ext cx="49434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4461583"/>
      </p:ext>
    </p:extLst>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R-Trees (continued)</a:t>
            </a:r>
          </a:p>
          <a:p>
            <a:pPr lvl="1"/>
            <a:r>
              <a:rPr lang="en-US" sz="2000" dirty="0">
                <a:latin typeface="Calibri" pitchFamily="34" charset="0"/>
                <a:cs typeface="Calibri" pitchFamily="34" charset="0"/>
              </a:rPr>
              <a:t>New rectangles are inserted in an R-tree </a:t>
            </a:r>
            <a:r>
              <a:rPr lang="en-US" dirty="0" smtClean="0">
                <a:latin typeface="Calibri" pitchFamily="34" charset="0"/>
                <a:cs typeface="Calibri" pitchFamily="34" charset="0"/>
              </a:rPr>
              <a:t>like a B-tree, with splitting and redistribution</a:t>
            </a:r>
            <a:endParaRPr lang="en-US" dirty="0">
              <a:latin typeface="Calibri" pitchFamily="34" charset="0"/>
              <a:cs typeface="Calibri" pitchFamily="34" charset="0"/>
            </a:endParaRPr>
          </a:p>
          <a:p>
            <a:pPr lvl="1"/>
            <a:r>
              <a:rPr lang="en-US" dirty="0" smtClean="0">
                <a:latin typeface="Calibri" pitchFamily="34" charset="0"/>
                <a:cs typeface="Calibri" pitchFamily="34" charset="0"/>
              </a:rPr>
              <a:t>Figure 7.21 on page 338 illustrates adding four rectangles to an R-tree</a:t>
            </a:r>
          </a:p>
          <a:p>
            <a:pPr lvl="1"/>
            <a:r>
              <a:rPr lang="en-US" dirty="0" smtClean="0">
                <a:latin typeface="Calibri" pitchFamily="34" charset="0"/>
                <a:cs typeface="Calibri" pitchFamily="34" charset="0"/>
              </a:rPr>
              <a:t>A rectangle, </a:t>
            </a:r>
            <a:r>
              <a:rPr lang="en-US" i="1" dirty="0" smtClean="0">
                <a:latin typeface="Calibri" pitchFamily="34" charset="0"/>
                <a:cs typeface="Calibri" pitchFamily="34" charset="0"/>
              </a:rPr>
              <a:t>R</a:t>
            </a:r>
            <a:r>
              <a:rPr lang="en-US" dirty="0" smtClean="0">
                <a:latin typeface="Calibri" pitchFamily="34" charset="0"/>
                <a:cs typeface="Calibri" pitchFamily="34" charset="0"/>
              </a:rPr>
              <a:t>, can be encompassed in a number of other rectangles, but can be stored only once in a leaf</a:t>
            </a:r>
          </a:p>
          <a:p>
            <a:pPr lvl="1"/>
            <a:r>
              <a:rPr lang="en-US" dirty="0" smtClean="0">
                <a:latin typeface="Calibri" pitchFamily="34" charset="0"/>
                <a:cs typeface="Calibri" pitchFamily="34" charset="0"/>
              </a:rPr>
              <a:t>As a result, a search for </a:t>
            </a:r>
            <a:r>
              <a:rPr lang="en-US" i="1" dirty="0" smtClean="0">
                <a:latin typeface="Calibri" pitchFamily="34" charset="0"/>
                <a:cs typeface="Calibri" pitchFamily="34" charset="0"/>
              </a:rPr>
              <a:t>R</a:t>
            </a:r>
            <a:r>
              <a:rPr lang="en-US" dirty="0" smtClean="0">
                <a:latin typeface="Calibri" pitchFamily="34" charset="0"/>
                <a:cs typeface="Calibri" pitchFamily="34" charset="0"/>
              </a:rPr>
              <a:t> may take the wrong path at a level </a:t>
            </a:r>
            <a:r>
              <a:rPr lang="en-US" i="1" dirty="0" smtClean="0">
                <a:latin typeface="Calibri" pitchFamily="34" charset="0"/>
                <a:cs typeface="Calibri" pitchFamily="34" charset="0"/>
              </a:rPr>
              <a:t>h</a:t>
            </a:r>
            <a:r>
              <a:rPr lang="en-US" dirty="0" smtClean="0">
                <a:latin typeface="Calibri" pitchFamily="34" charset="0"/>
                <a:cs typeface="Calibri" pitchFamily="34" charset="0"/>
              </a:rPr>
              <a:t> when it sees that </a:t>
            </a:r>
            <a:r>
              <a:rPr lang="en-US" i="1" dirty="0" smtClean="0">
                <a:latin typeface="Calibri" pitchFamily="34" charset="0"/>
                <a:cs typeface="Calibri" pitchFamily="34" charset="0"/>
              </a:rPr>
              <a:t>R</a:t>
            </a:r>
            <a:r>
              <a:rPr lang="en-US" dirty="0" smtClean="0">
                <a:latin typeface="Calibri" pitchFamily="34" charset="0"/>
                <a:cs typeface="Calibri" pitchFamily="34" charset="0"/>
              </a:rPr>
              <a:t> is in another rectangle stored in a node on that level</a:t>
            </a:r>
          </a:p>
          <a:p>
            <a:pPr lvl="1"/>
            <a:r>
              <a:rPr lang="en-US" dirty="0" smtClean="0">
                <a:latin typeface="Calibri" pitchFamily="34" charset="0"/>
                <a:cs typeface="Calibri" pitchFamily="34" charset="0"/>
              </a:rPr>
              <a:t>For R-trees that are large and high, this overlap can become excessive</a:t>
            </a:r>
          </a:p>
          <a:p>
            <a:pPr lvl="1"/>
            <a:r>
              <a:rPr lang="en-US" dirty="0" smtClean="0">
                <a:latin typeface="Calibri" pitchFamily="34" charset="0"/>
                <a:cs typeface="Calibri" pitchFamily="34" charset="0"/>
              </a:rPr>
              <a:t>A modification to R-trees, called </a:t>
            </a:r>
            <a:r>
              <a:rPr lang="en-US" b="1" i="1" dirty="0" smtClean="0">
                <a:latin typeface="Calibri" pitchFamily="34" charset="0"/>
                <a:cs typeface="Calibri" pitchFamily="34" charset="0"/>
              </a:rPr>
              <a:t>R</a:t>
            </a:r>
            <a:r>
              <a:rPr lang="en-US" b="1" i="1" baseline="30000" dirty="0" smtClean="0">
                <a:latin typeface="Calibri" pitchFamily="34" charset="0"/>
                <a:cs typeface="Calibri" pitchFamily="34" charset="0"/>
              </a:rPr>
              <a:t>+</a:t>
            </a:r>
            <a:r>
              <a:rPr lang="en-US" b="1" i="1" dirty="0" smtClean="0">
                <a:latin typeface="Calibri" pitchFamily="34" charset="0"/>
                <a:cs typeface="Calibri" pitchFamily="34" charset="0"/>
              </a:rPr>
              <a:t>-trees</a:t>
            </a:r>
            <a:r>
              <a:rPr lang="en-US" dirty="0" smtClean="0">
                <a:latin typeface="Calibri" pitchFamily="34" charset="0"/>
                <a:cs typeface="Calibri" pitchFamily="34" charset="0"/>
              </a:rPr>
              <a:t>, removes the overlap; encompassing rectangles no longer overlap, and each is associated with all the rectangles it intersects</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48</a:t>
            </a:fld>
            <a:endParaRPr lang="en-US" dirty="0"/>
          </a:p>
        </p:txBody>
      </p:sp>
    </p:spTree>
    <p:extLst>
      <p:ext uri="{BB962C8B-B14F-4D97-AF65-F5344CB8AC3E}">
        <p14:creationId xmlns:p14="http://schemas.microsoft.com/office/powerpoint/2010/main" val="940304289"/>
      </p:ext>
    </p:extLst>
  </p:cSld>
  <p:clrMapOvr>
    <a:masterClrMapping/>
  </p:clrMapOvr>
  <p:transition spd="slow">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normAutofit fontScale="92500" lnSpcReduction="10000"/>
          </a:bodyPr>
          <a:lstStyle/>
          <a:p>
            <a:r>
              <a:rPr lang="en-US" dirty="0">
                <a:latin typeface="Calibri" pitchFamily="34" charset="0"/>
                <a:cs typeface="Calibri" pitchFamily="34" charset="0"/>
              </a:rPr>
              <a:t>R-Trees (continued)</a:t>
            </a:r>
          </a:p>
          <a:p>
            <a:pPr lvl="1"/>
            <a:r>
              <a:rPr lang="en-US" sz="2000" dirty="0">
                <a:latin typeface="Calibri" pitchFamily="34" charset="0"/>
                <a:cs typeface="Calibri" pitchFamily="34" charset="0"/>
              </a:rPr>
              <a:t>However, now there is a possibility a data rectangle can be in more than one leaf</a:t>
            </a:r>
          </a:p>
          <a:p>
            <a:pPr lvl="1"/>
            <a:r>
              <a:rPr lang="en-US" dirty="0" smtClean="0">
                <a:latin typeface="Calibri" pitchFamily="34" charset="0"/>
                <a:cs typeface="Calibri" pitchFamily="34" charset="0"/>
              </a:rPr>
              <a:t>Figure 7.22 shows an R</a:t>
            </a:r>
            <a:r>
              <a:rPr lang="en-US" baseline="30000" dirty="0" smtClean="0">
                <a:latin typeface="Calibri" pitchFamily="34" charset="0"/>
                <a:cs typeface="Calibri" pitchFamily="34" charset="0"/>
              </a:rPr>
              <a:t>+</a:t>
            </a:r>
            <a:r>
              <a:rPr lang="en-US" dirty="0" smtClean="0">
                <a:latin typeface="Calibri" pitchFamily="34" charset="0"/>
                <a:cs typeface="Calibri" pitchFamily="34" charset="0"/>
              </a:rPr>
              <a:t>-tree from the R-tree in Figure 7.21c after data rectangle </a:t>
            </a:r>
            <a:r>
              <a:rPr lang="en-US" i="1" dirty="0" smtClean="0">
                <a:latin typeface="Calibri" pitchFamily="34" charset="0"/>
                <a:cs typeface="Calibri" pitchFamily="34" charset="0"/>
              </a:rPr>
              <a:t>R</a:t>
            </a:r>
            <a:r>
              <a:rPr lang="en-US" baseline="-25000" dirty="0" smtClean="0">
                <a:latin typeface="Calibri" pitchFamily="34" charset="0"/>
                <a:cs typeface="Calibri" pitchFamily="34" charset="0"/>
              </a:rPr>
              <a:t>9</a:t>
            </a:r>
            <a:r>
              <a:rPr lang="en-US" dirty="0" smtClean="0">
                <a:latin typeface="Calibri" pitchFamily="34" charset="0"/>
                <a:cs typeface="Calibri" pitchFamily="34" charset="0"/>
              </a:rPr>
              <a:t> is inserted into it; this figure replaces 7.21d</a:t>
            </a:r>
          </a:p>
          <a:p>
            <a:pPr marL="57150" indent="0">
              <a:buNone/>
            </a:pPr>
            <a:endParaRPr lang="en-US" dirty="0" smtClean="0">
              <a:latin typeface="Calibri" pitchFamily="34" charset="0"/>
              <a:cs typeface="Calibri" pitchFamily="34" charset="0"/>
            </a:endParaRPr>
          </a:p>
          <a:p>
            <a:pPr marL="57150" indent="0">
              <a:buNone/>
            </a:pPr>
            <a:endParaRPr lang="en-US" dirty="0">
              <a:latin typeface="Calibri" pitchFamily="34" charset="0"/>
              <a:cs typeface="Calibri" pitchFamily="34" charset="0"/>
            </a:endParaRPr>
          </a:p>
          <a:p>
            <a:pPr marL="57150" indent="0">
              <a:buNone/>
            </a:pPr>
            <a:endParaRPr lang="en-US" dirty="0" smtClean="0">
              <a:latin typeface="Calibri" pitchFamily="34" charset="0"/>
              <a:cs typeface="Calibri" pitchFamily="34" charset="0"/>
            </a:endParaRPr>
          </a:p>
          <a:p>
            <a:pPr marL="57150" indent="0">
              <a:buNone/>
            </a:pPr>
            <a:endParaRPr lang="en-US" dirty="0">
              <a:latin typeface="Calibri" pitchFamily="34" charset="0"/>
              <a:cs typeface="Calibri" pitchFamily="34" charset="0"/>
            </a:endParaRPr>
          </a:p>
          <a:p>
            <a:pPr marL="57150" indent="0">
              <a:buNone/>
            </a:pPr>
            <a:endParaRPr lang="en-US" dirty="0" smtClean="0">
              <a:latin typeface="Calibri" pitchFamily="34" charset="0"/>
              <a:cs typeface="Calibri" pitchFamily="34" charset="0"/>
            </a:endParaRPr>
          </a:p>
          <a:p>
            <a:pPr marL="0" indent="0" algn="ctr">
              <a:buNone/>
            </a:pPr>
            <a:r>
              <a:rPr lang="en-US" sz="1200" dirty="0"/>
              <a:t>Fig. 7.22 R+-tree representation of Fig. </a:t>
            </a:r>
            <a:r>
              <a:rPr lang="en-US" sz="1200" dirty="0" err="1"/>
              <a:t>7.21d</a:t>
            </a:r>
            <a:r>
              <a:rPr lang="en-US" sz="1200" dirty="0"/>
              <a:t> R-tree after inserting rectangle </a:t>
            </a:r>
            <a:r>
              <a:rPr lang="en-US" sz="1200" i="1" dirty="0"/>
              <a:t>R</a:t>
            </a:r>
            <a:r>
              <a:rPr lang="en-US" sz="1200" dirty="0"/>
              <a:t>9 in Fig. </a:t>
            </a:r>
            <a:r>
              <a:rPr lang="en-US" sz="1200" dirty="0" err="1"/>
              <a:t>7.21c</a:t>
            </a:r>
            <a:r>
              <a:rPr lang="en-US" sz="1200" dirty="0"/>
              <a:t> tree</a:t>
            </a:r>
          </a:p>
          <a:p>
            <a:pPr lvl="1"/>
            <a:r>
              <a:rPr lang="en-US" dirty="0">
                <a:latin typeface="Calibri" pitchFamily="34" charset="0"/>
                <a:cs typeface="Calibri" pitchFamily="34" charset="0"/>
              </a:rPr>
              <a:t>Notice that </a:t>
            </a:r>
            <a:r>
              <a:rPr lang="en-US" i="1" dirty="0">
                <a:latin typeface="Calibri" pitchFamily="34" charset="0"/>
                <a:cs typeface="Calibri" pitchFamily="34" charset="0"/>
              </a:rPr>
              <a:t>R</a:t>
            </a:r>
            <a:r>
              <a:rPr lang="en-US" baseline="-25000" dirty="0">
                <a:latin typeface="Calibri" pitchFamily="34" charset="0"/>
                <a:cs typeface="Calibri" pitchFamily="34" charset="0"/>
              </a:rPr>
              <a:t>8</a:t>
            </a:r>
            <a:r>
              <a:rPr lang="en-US" dirty="0">
                <a:latin typeface="Calibri" pitchFamily="34" charset="0"/>
                <a:cs typeface="Calibri" pitchFamily="34" charset="0"/>
              </a:rPr>
              <a:t> is in two leaves, because it is intersected by </a:t>
            </a:r>
            <a:r>
              <a:rPr lang="en-US" i="1" dirty="0">
                <a:latin typeface="Calibri" pitchFamily="34" charset="0"/>
                <a:cs typeface="Calibri" pitchFamily="34" charset="0"/>
              </a:rPr>
              <a:t>R</a:t>
            </a:r>
            <a:r>
              <a:rPr lang="en-US" baseline="-25000" dirty="0">
                <a:latin typeface="Calibri" pitchFamily="34" charset="0"/>
                <a:cs typeface="Calibri" pitchFamily="34" charset="0"/>
              </a:rPr>
              <a:t>10</a:t>
            </a:r>
            <a:r>
              <a:rPr lang="en-US" dirty="0">
                <a:latin typeface="Calibri" pitchFamily="34" charset="0"/>
                <a:cs typeface="Calibri" pitchFamily="34" charset="0"/>
              </a:rPr>
              <a:t> and </a:t>
            </a:r>
            <a:r>
              <a:rPr lang="en-US" i="1" dirty="0" smtClean="0">
                <a:latin typeface="Calibri" pitchFamily="34" charset="0"/>
                <a:cs typeface="Calibri" pitchFamily="34" charset="0"/>
              </a:rPr>
              <a:t>R</a:t>
            </a:r>
            <a:r>
              <a:rPr lang="en-US" baseline="-25000" dirty="0" smtClean="0">
                <a:latin typeface="Calibri" pitchFamily="34" charset="0"/>
                <a:cs typeface="Calibri" pitchFamily="34" charset="0"/>
              </a:rPr>
              <a:t>11</a:t>
            </a:r>
            <a:endParaRPr lang="en-US"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49</a:t>
            </a:fld>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2764" y="3505200"/>
            <a:ext cx="6086475"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3192802"/>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Introductory Remarks (continued)</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ctr">
              <a:buNone/>
            </a:pPr>
            <a:r>
              <a:rPr lang="en-US" sz="1200" dirty="0"/>
              <a:t>Fig. 7.1 A 4-way tree</a:t>
            </a:r>
          </a:p>
          <a:p>
            <a:r>
              <a:rPr lang="en-US" dirty="0" smtClean="0"/>
              <a:t>The balance problem is of particular importance in applying these trees to secondary storage access, which can be costly</a:t>
            </a:r>
          </a:p>
          <a:p>
            <a:r>
              <a:rPr lang="en-US" dirty="0" smtClean="0"/>
              <a:t>Thus, building these trees requires a more careful strategy</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5</a:t>
            </a:fld>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1981200"/>
            <a:ext cx="33528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7707"/>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2-4 Trees</a:t>
            </a:r>
          </a:p>
          <a:p>
            <a:pPr lvl="1"/>
            <a:r>
              <a:rPr lang="en-US" sz="2000" dirty="0">
                <a:latin typeface="Calibri" pitchFamily="34" charset="0"/>
                <a:cs typeface="Calibri" pitchFamily="34" charset="0"/>
              </a:rPr>
              <a:t>A special case of the B-tree, the B-tree of order 4, was introduced by Rudolf Bayer in 1972, who called it a </a:t>
            </a:r>
            <a:r>
              <a:rPr lang="en-US" sz="2000" b="1" i="1" dirty="0">
                <a:latin typeface="Calibri" pitchFamily="34" charset="0"/>
                <a:cs typeface="Calibri" pitchFamily="34" charset="0"/>
              </a:rPr>
              <a:t>symmetric binary B-tree</a:t>
            </a:r>
            <a:endParaRPr lang="en-US" sz="2000" dirty="0">
              <a:latin typeface="Calibri" pitchFamily="34" charset="0"/>
              <a:cs typeface="Calibri" pitchFamily="34" charset="0"/>
            </a:endParaRPr>
          </a:p>
          <a:p>
            <a:pPr lvl="1"/>
            <a:r>
              <a:rPr lang="en-US" dirty="0" smtClean="0">
                <a:latin typeface="Calibri" pitchFamily="34" charset="0"/>
                <a:cs typeface="Calibri" pitchFamily="34" charset="0"/>
              </a:rPr>
              <a:t>More frequently, it is referred to as a </a:t>
            </a:r>
            <a:r>
              <a:rPr lang="en-US" b="1" i="1" dirty="0" smtClean="0">
                <a:latin typeface="Calibri" pitchFamily="34" charset="0"/>
                <a:cs typeface="Calibri" pitchFamily="34" charset="0"/>
              </a:rPr>
              <a:t>2-3-4-tree</a:t>
            </a:r>
            <a:r>
              <a:rPr lang="en-US" dirty="0" smtClean="0">
                <a:latin typeface="Calibri" pitchFamily="34" charset="0"/>
                <a:cs typeface="Calibri" pitchFamily="34" charset="0"/>
              </a:rPr>
              <a:t> or simply a </a:t>
            </a:r>
            <a:r>
              <a:rPr lang="en-US" b="1" i="1" dirty="0" smtClean="0">
                <a:latin typeface="Calibri" pitchFamily="34" charset="0"/>
                <a:cs typeface="Calibri" pitchFamily="34" charset="0"/>
              </a:rPr>
              <a:t>2-4-tree</a:t>
            </a:r>
            <a:endParaRPr lang="en-US" dirty="0" smtClean="0">
              <a:latin typeface="Calibri" pitchFamily="34" charset="0"/>
              <a:cs typeface="Calibri" pitchFamily="34" charset="0"/>
            </a:endParaRPr>
          </a:p>
          <a:p>
            <a:pPr lvl="1"/>
            <a:r>
              <a:rPr lang="en-US" sz="2000" dirty="0">
                <a:latin typeface="Calibri" pitchFamily="34" charset="0"/>
                <a:cs typeface="Calibri" pitchFamily="34" charset="0"/>
              </a:rPr>
              <a:t>Unlike B-trees, which can store an entire disk block in a node, 2-4 trees can store at most 3 elements per node</a:t>
            </a:r>
          </a:p>
          <a:p>
            <a:pPr lvl="1"/>
            <a:r>
              <a:rPr lang="en-US" dirty="0" smtClean="0">
                <a:latin typeface="Calibri" pitchFamily="34" charset="0"/>
                <a:cs typeface="Calibri" pitchFamily="34" charset="0"/>
              </a:rPr>
              <a:t>Thus, while of little use for secondary storage, it may offer an alternative to binary trees for memory structures</a:t>
            </a:r>
          </a:p>
          <a:p>
            <a:pPr lvl="1"/>
            <a:r>
              <a:rPr lang="en-US" sz="2000" dirty="0">
                <a:latin typeface="Calibri" pitchFamily="34" charset="0"/>
                <a:cs typeface="Calibri" pitchFamily="34" charset="0"/>
              </a:rPr>
              <a:t>B-trees do offer advantages in this respect; because they are balanced as they are built, no special processing is needed</a:t>
            </a:r>
          </a:p>
          <a:p>
            <a:pPr lvl="1"/>
            <a:r>
              <a:rPr lang="en-US" dirty="0" smtClean="0">
                <a:latin typeface="Calibri" pitchFamily="34" charset="0"/>
                <a:cs typeface="Calibri" pitchFamily="34" charset="0"/>
              </a:rPr>
              <a:t>Thus, instead of binary search trees, we could use small-order B-trees like 2-4 trees</a:t>
            </a:r>
            <a:endParaRPr lang="en-US" sz="20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50</a:t>
            </a:fld>
            <a:endParaRPr lang="en-US" dirty="0"/>
          </a:p>
        </p:txBody>
      </p:sp>
    </p:spTree>
    <p:extLst>
      <p:ext uri="{BB962C8B-B14F-4D97-AF65-F5344CB8AC3E}">
        <p14:creationId xmlns:p14="http://schemas.microsoft.com/office/powerpoint/2010/main" val="3546514854"/>
      </p:ext>
    </p:extLst>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2-4 Trees (continued)</a:t>
            </a:r>
          </a:p>
          <a:p>
            <a:pPr lvl="1"/>
            <a:r>
              <a:rPr lang="en-US" sz="2000" dirty="0">
                <a:latin typeface="Calibri" pitchFamily="34" charset="0"/>
                <a:cs typeface="Calibri" pitchFamily="34" charset="0"/>
              </a:rPr>
              <a:t>There are implementation issues associated with using a B-tree structure in memory however</a:t>
            </a:r>
          </a:p>
          <a:p>
            <a:pPr lvl="1"/>
            <a:r>
              <a:rPr lang="en-US" dirty="0" smtClean="0">
                <a:latin typeface="Calibri" pitchFamily="34" charset="0"/>
                <a:cs typeface="Calibri" pitchFamily="34" charset="0"/>
              </a:rPr>
              <a:t>If done this way there are three locations per node to store up to three keys, and four locations per node to store up to four pointers</a:t>
            </a:r>
          </a:p>
          <a:p>
            <a:pPr lvl="1"/>
            <a:r>
              <a:rPr lang="en-US" sz="2000" dirty="0">
                <a:latin typeface="Calibri" pitchFamily="34" charset="0"/>
                <a:cs typeface="Calibri" pitchFamily="34" charset="0"/>
              </a:rPr>
              <a:t>Worst case is that half of these are unused; on the average 69% are used</a:t>
            </a:r>
          </a:p>
          <a:p>
            <a:pPr lvl="1"/>
            <a:r>
              <a:rPr lang="en-US" dirty="0" smtClean="0">
                <a:latin typeface="Calibri" pitchFamily="34" charset="0"/>
                <a:cs typeface="Calibri" pitchFamily="34" charset="0"/>
              </a:rPr>
              <a:t>This is inadequate memory utilization for main memory, where space is at a premium</a:t>
            </a:r>
          </a:p>
          <a:p>
            <a:pPr lvl="1"/>
            <a:r>
              <a:rPr lang="en-US" sz="2000" dirty="0">
                <a:latin typeface="Calibri" pitchFamily="34" charset="0"/>
                <a:cs typeface="Calibri" pitchFamily="34" charset="0"/>
              </a:rPr>
              <a:t>So to avoid this, 2-4 trees are transformed into binary trees with one key per node</a:t>
            </a:r>
          </a:p>
          <a:p>
            <a:pPr lvl="1"/>
            <a:r>
              <a:rPr lang="en-US" dirty="0" smtClean="0">
                <a:latin typeface="Calibri" pitchFamily="34" charset="0"/>
                <a:cs typeface="Calibri" pitchFamily="34" charset="0"/>
              </a:rPr>
              <a:t>This is done in such a way that the original B-tree can be restored</a:t>
            </a:r>
            <a:endParaRPr lang="en-US" sz="20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51</a:t>
            </a:fld>
            <a:endParaRPr lang="en-US" dirty="0"/>
          </a:p>
        </p:txBody>
      </p:sp>
    </p:spTree>
    <p:extLst>
      <p:ext uri="{BB962C8B-B14F-4D97-AF65-F5344CB8AC3E}">
        <p14:creationId xmlns:p14="http://schemas.microsoft.com/office/powerpoint/2010/main" val="4029295815"/>
      </p:ext>
    </p:extLst>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2-4 Trees (continued)</a:t>
            </a:r>
          </a:p>
          <a:p>
            <a:pPr lvl="1"/>
            <a:r>
              <a:rPr lang="en-US" sz="2000" dirty="0">
                <a:latin typeface="Calibri" pitchFamily="34" charset="0"/>
                <a:cs typeface="Calibri" pitchFamily="34" charset="0"/>
              </a:rPr>
              <a:t>To handle this transformation, two types of links are used between nodes</a:t>
            </a:r>
          </a:p>
          <a:p>
            <a:pPr lvl="1"/>
            <a:r>
              <a:rPr lang="en-US" dirty="0" smtClean="0">
                <a:latin typeface="Calibri" pitchFamily="34" charset="0"/>
                <a:cs typeface="Calibri" pitchFamily="34" charset="0"/>
              </a:rPr>
              <a:t>One indicates links between nodes that represent the keys belonging to the same node of the 2-4 tree</a:t>
            </a:r>
          </a:p>
          <a:p>
            <a:pPr lvl="1"/>
            <a:r>
              <a:rPr lang="en-US" dirty="0" smtClean="0">
                <a:latin typeface="Calibri" pitchFamily="34" charset="0"/>
                <a:cs typeface="Calibri" pitchFamily="34" charset="0"/>
              </a:rPr>
              <a:t>The other represents parent-child links</a:t>
            </a:r>
          </a:p>
          <a:p>
            <a:pPr lvl="1"/>
            <a:r>
              <a:rPr lang="en-US" dirty="0" smtClean="0">
                <a:latin typeface="Calibri" pitchFamily="34" charset="0"/>
                <a:cs typeface="Calibri" pitchFamily="34" charset="0"/>
              </a:rPr>
              <a:t>Bayer called these </a:t>
            </a:r>
            <a:r>
              <a:rPr lang="en-US" b="1" i="1" dirty="0" smtClean="0">
                <a:latin typeface="Calibri" pitchFamily="34" charset="0"/>
                <a:cs typeface="Calibri" pitchFamily="34" charset="0"/>
              </a:rPr>
              <a:t>horizontal</a:t>
            </a:r>
            <a:r>
              <a:rPr lang="en-US" dirty="0" smtClean="0">
                <a:latin typeface="Calibri" pitchFamily="34" charset="0"/>
                <a:cs typeface="Calibri" pitchFamily="34" charset="0"/>
              </a:rPr>
              <a:t> and </a:t>
            </a:r>
            <a:r>
              <a:rPr lang="en-US" b="1" i="1" dirty="0" smtClean="0">
                <a:latin typeface="Calibri" pitchFamily="34" charset="0"/>
                <a:cs typeface="Calibri" pitchFamily="34" charset="0"/>
              </a:rPr>
              <a:t>vertical</a:t>
            </a:r>
            <a:r>
              <a:rPr lang="en-US" dirty="0" smtClean="0">
                <a:latin typeface="Calibri" pitchFamily="34" charset="0"/>
                <a:cs typeface="Calibri" pitchFamily="34" charset="0"/>
              </a:rPr>
              <a:t> links; in their 1978 treatment, Leonidas Guibas and Robert Sedgewick called them </a:t>
            </a:r>
            <a:r>
              <a:rPr lang="en-US" b="1" i="1" dirty="0" smtClean="0">
                <a:latin typeface="Calibri" pitchFamily="34" charset="0"/>
                <a:cs typeface="Calibri" pitchFamily="34" charset="0"/>
              </a:rPr>
              <a:t>red</a:t>
            </a:r>
            <a:r>
              <a:rPr lang="en-US" dirty="0" smtClean="0">
                <a:latin typeface="Calibri" pitchFamily="34" charset="0"/>
                <a:cs typeface="Calibri" pitchFamily="34" charset="0"/>
              </a:rPr>
              <a:t> and </a:t>
            </a:r>
            <a:r>
              <a:rPr lang="en-US" b="1" i="1" dirty="0" smtClean="0">
                <a:latin typeface="Calibri" pitchFamily="34" charset="0"/>
                <a:cs typeface="Calibri" pitchFamily="34" charset="0"/>
              </a:rPr>
              <a:t>black</a:t>
            </a:r>
            <a:endParaRPr lang="en-US" dirty="0" smtClean="0">
              <a:latin typeface="Calibri" pitchFamily="34" charset="0"/>
              <a:cs typeface="Calibri" pitchFamily="34" charset="0"/>
            </a:endParaRPr>
          </a:p>
          <a:p>
            <a:pPr lvl="1"/>
            <a:r>
              <a:rPr lang="en-US" dirty="0" smtClean="0">
                <a:latin typeface="Calibri" pitchFamily="34" charset="0"/>
                <a:cs typeface="Calibri" pitchFamily="34" charset="0"/>
              </a:rPr>
              <a:t>In addition to the naming difference, the trees are represented differently</a:t>
            </a:r>
          </a:p>
          <a:p>
            <a:pPr lvl="1"/>
            <a:r>
              <a:rPr lang="en-US" dirty="0" smtClean="0">
                <a:latin typeface="Calibri" pitchFamily="34" charset="0"/>
                <a:cs typeface="Calibri" pitchFamily="34" charset="0"/>
              </a:rPr>
              <a:t>Figure 7.23 shows nodes with two and three keys, called </a:t>
            </a:r>
            <a:r>
              <a:rPr lang="en-US" b="1" i="1" dirty="0" smtClean="0">
                <a:latin typeface="Calibri" pitchFamily="34" charset="0"/>
                <a:cs typeface="Calibri" pitchFamily="34" charset="0"/>
              </a:rPr>
              <a:t>3-nodes</a:t>
            </a:r>
            <a:r>
              <a:rPr lang="en-US" dirty="0" smtClean="0">
                <a:latin typeface="Calibri" pitchFamily="34" charset="0"/>
                <a:cs typeface="Calibri" pitchFamily="34" charset="0"/>
              </a:rPr>
              <a:t> and </a:t>
            </a:r>
            <a:r>
              <a:rPr lang="en-US" b="1" i="1" dirty="0" smtClean="0">
                <a:latin typeface="Calibri" pitchFamily="34" charset="0"/>
                <a:cs typeface="Calibri" pitchFamily="34" charset="0"/>
              </a:rPr>
              <a:t>4-nodes</a:t>
            </a:r>
            <a:r>
              <a:rPr lang="en-US" dirty="0" smtClean="0">
                <a:latin typeface="Calibri" pitchFamily="34" charset="0"/>
                <a:cs typeface="Calibri" pitchFamily="34" charset="0"/>
              </a:rPr>
              <a:t>, and their equivalents; the dashed lines represent red links</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52</a:t>
            </a:fld>
            <a:endParaRPr lang="en-US" dirty="0"/>
          </a:p>
        </p:txBody>
      </p:sp>
    </p:spTree>
    <p:extLst>
      <p:ext uri="{BB962C8B-B14F-4D97-AF65-F5344CB8AC3E}">
        <p14:creationId xmlns:p14="http://schemas.microsoft.com/office/powerpoint/2010/main" val="137167779"/>
      </p:ext>
    </p:extLst>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normAutofit fontScale="92500" lnSpcReduction="20000"/>
          </a:bodyPr>
          <a:lstStyle/>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dirty="0">
              <a:latin typeface="Calibri" pitchFamily="34" charset="0"/>
              <a:cs typeface="Calibri" pitchFamily="34" charset="0"/>
            </a:endParaRPr>
          </a:p>
          <a:p>
            <a:pPr marL="0" indent="0">
              <a:buNone/>
            </a:pPr>
            <a:endParaRPr lang="en-US" sz="1200" dirty="0"/>
          </a:p>
          <a:p>
            <a:pPr marL="0" indent="0">
              <a:buNone/>
            </a:pPr>
            <a:endParaRPr lang="en-US" sz="1200" dirty="0"/>
          </a:p>
          <a:p>
            <a:pPr marL="0" indent="0">
              <a:buNone/>
            </a:pPr>
            <a:endParaRPr lang="en-US" sz="1200" dirty="0"/>
          </a:p>
          <a:p>
            <a:pPr marL="0" indent="0" algn="ctr">
              <a:buNone/>
            </a:pPr>
            <a:r>
              <a:rPr lang="en-US" sz="1200" dirty="0"/>
              <a:t>Fig. 7.23 (a) 3-node represented (b–c) in 2 possible ways by red-black trees &amp; (d–e) in two</a:t>
            </a:r>
          </a:p>
          <a:p>
            <a:pPr marL="0" indent="0" algn="ctr">
              <a:buNone/>
            </a:pPr>
            <a:r>
              <a:rPr lang="en-US" sz="1200" dirty="0"/>
              <a:t>possible ways by </a:t>
            </a:r>
            <a:r>
              <a:rPr lang="en-US" sz="1200" dirty="0" err="1"/>
              <a:t>vh</a:t>
            </a:r>
            <a:r>
              <a:rPr lang="en-US" sz="1200" dirty="0"/>
              <a:t>-trees; (f) 4-node represented (g) by red-black tree and (h) by </a:t>
            </a:r>
            <a:r>
              <a:rPr lang="en-US" sz="1200" dirty="0" err="1"/>
              <a:t>vh</a:t>
            </a:r>
            <a:r>
              <a:rPr lang="en-US" sz="1200" dirty="0"/>
              <a:t>-tree</a:t>
            </a:r>
            <a:endParaRPr lang="en-US" sz="12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53</a:t>
            </a:fld>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1832893"/>
            <a:ext cx="5181600" cy="3639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084067"/>
      </p:ext>
    </p:extLst>
  </p:cSld>
  <p:clrMapOvr>
    <a:masterClrMapping/>
  </p:clrMapOvr>
  <p:transition spd="slow">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2-4 Trees (continued)</a:t>
            </a:r>
          </a:p>
          <a:p>
            <a:pPr lvl="1"/>
            <a:r>
              <a:rPr lang="en-US" sz="2000" dirty="0">
                <a:latin typeface="Calibri" pitchFamily="34" charset="0"/>
                <a:cs typeface="Calibri" pitchFamily="34" charset="0"/>
              </a:rPr>
              <a:t>Figure 7-24 on </a:t>
            </a:r>
            <a:r>
              <a:rPr lang="en-US" dirty="0">
                <a:latin typeface="Calibri" pitchFamily="34" charset="0"/>
                <a:cs typeface="Calibri" pitchFamily="34" charset="0"/>
              </a:rPr>
              <a:t>p</a:t>
            </a:r>
            <a:r>
              <a:rPr lang="en-US" sz="2000" dirty="0">
                <a:latin typeface="Calibri" pitchFamily="34" charset="0"/>
                <a:cs typeface="Calibri" pitchFamily="34" charset="0"/>
              </a:rPr>
              <a:t>age 341 shows a complete 2-4 tree along with its binary tree equivalents</a:t>
            </a:r>
          </a:p>
          <a:p>
            <a:pPr lvl="1"/>
            <a:r>
              <a:rPr lang="en-US" dirty="0">
                <a:latin typeface="Calibri" pitchFamily="34" charset="0"/>
                <a:cs typeface="Calibri" pitchFamily="34" charset="0"/>
              </a:rPr>
              <a:t>T</a:t>
            </a:r>
            <a:r>
              <a:rPr lang="en-US" sz="2000" dirty="0">
                <a:latin typeface="Calibri" pitchFamily="34" charset="0"/>
                <a:cs typeface="Calibri" pitchFamily="34" charset="0"/>
              </a:rPr>
              <a:t>he </a:t>
            </a:r>
            <a:r>
              <a:rPr lang="en-US" sz="2000" b="1" i="1" dirty="0">
                <a:latin typeface="Calibri" pitchFamily="34" charset="0"/>
                <a:cs typeface="Calibri" pitchFamily="34" charset="0"/>
              </a:rPr>
              <a:t>red-black tree</a:t>
            </a:r>
            <a:r>
              <a:rPr lang="en-US" sz="2000" dirty="0">
                <a:latin typeface="Calibri" pitchFamily="34" charset="0"/>
                <a:cs typeface="Calibri" pitchFamily="34" charset="0"/>
              </a:rPr>
              <a:t> better represents the structure of the binary tree</a:t>
            </a:r>
          </a:p>
          <a:p>
            <a:pPr lvl="1"/>
            <a:r>
              <a:rPr lang="en-US" sz="2000" dirty="0">
                <a:latin typeface="Calibri" pitchFamily="34" charset="0"/>
                <a:cs typeface="Calibri" pitchFamily="34" charset="0"/>
              </a:rPr>
              <a:t>The </a:t>
            </a:r>
            <a:r>
              <a:rPr lang="en-US" sz="2000" b="1" i="1" dirty="0">
                <a:latin typeface="Calibri" pitchFamily="34" charset="0"/>
                <a:cs typeface="Calibri" pitchFamily="34" charset="0"/>
              </a:rPr>
              <a:t>vertical-horizontal-</a:t>
            </a:r>
            <a:r>
              <a:rPr lang="en-US" sz="2000" dirty="0">
                <a:latin typeface="Calibri" pitchFamily="34" charset="0"/>
                <a:cs typeface="Calibri" pitchFamily="34" charset="0"/>
              </a:rPr>
              <a:t> (or </a:t>
            </a:r>
            <a:r>
              <a:rPr lang="en-US" sz="2000" b="1" i="1" dirty="0">
                <a:latin typeface="Calibri" pitchFamily="34" charset="0"/>
                <a:cs typeface="Calibri" pitchFamily="34" charset="0"/>
              </a:rPr>
              <a:t>vh-</a:t>
            </a:r>
            <a:r>
              <a:rPr lang="en-US" sz="2000" dirty="0">
                <a:latin typeface="Calibri" pitchFamily="34" charset="0"/>
                <a:cs typeface="Calibri" pitchFamily="34" charset="0"/>
              </a:rPr>
              <a:t>) </a:t>
            </a:r>
            <a:r>
              <a:rPr lang="en-US" sz="2000" b="1" i="1" dirty="0">
                <a:latin typeface="Calibri" pitchFamily="34" charset="0"/>
                <a:cs typeface="Calibri" pitchFamily="34" charset="0"/>
              </a:rPr>
              <a:t>trees</a:t>
            </a:r>
            <a:r>
              <a:rPr lang="en-US" sz="2000" dirty="0">
                <a:latin typeface="Calibri" pitchFamily="34" charset="0"/>
                <a:cs typeface="Calibri" pitchFamily="34" charset="0"/>
              </a:rPr>
              <a:t> are better in handling the 2-4 trees and in having leaves shown as if they were </a:t>
            </a:r>
            <a:r>
              <a:rPr lang="en-US" dirty="0" smtClean="0">
                <a:latin typeface="Calibri" pitchFamily="34" charset="0"/>
                <a:cs typeface="Calibri" pitchFamily="34" charset="0"/>
              </a:rPr>
              <a:t>on the same level</a:t>
            </a:r>
          </a:p>
          <a:p>
            <a:pPr lvl="1"/>
            <a:r>
              <a:rPr lang="en-US" dirty="0">
                <a:latin typeface="Calibri" pitchFamily="34" charset="0"/>
                <a:cs typeface="Calibri" pitchFamily="34" charset="0"/>
              </a:rPr>
              <a:t>V</a:t>
            </a:r>
            <a:r>
              <a:rPr lang="en-US" sz="2000" dirty="0">
                <a:latin typeface="Calibri" pitchFamily="34" charset="0"/>
                <a:cs typeface="Calibri" pitchFamily="34" charset="0"/>
              </a:rPr>
              <a:t>h-trees are also capable of representing B-trees of any order, while red-black trees do not</a:t>
            </a:r>
          </a:p>
          <a:p>
            <a:pPr lvl="1"/>
            <a:r>
              <a:rPr lang="en-US" dirty="0" smtClean="0">
                <a:latin typeface="Calibri" pitchFamily="34" charset="0"/>
                <a:cs typeface="Calibri" pitchFamily="34" charset="0"/>
              </a:rPr>
              <a:t>Both of these types of trees are binary trees; each node has two pointers that can be used in two way, so a flag is used to discriminate</a:t>
            </a:r>
          </a:p>
          <a:p>
            <a:pPr lvl="1"/>
            <a:r>
              <a:rPr lang="en-US" sz="2000" dirty="0">
                <a:latin typeface="Calibri" pitchFamily="34" charset="0"/>
                <a:cs typeface="Calibri" pitchFamily="34" charset="0"/>
              </a:rPr>
              <a:t>Vh-trees have two important properties:</a:t>
            </a:r>
          </a:p>
          <a:p>
            <a:pPr lvl="2"/>
            <a:r>
              <a:rPr lang="en-US" dirty="0" smtClean="0">
                <a:latin typeface="Calibri" pitchFamily="34" charset="0"/>
                <a:cs typeface="Calibri" pitchFamily="34" charset="0"/>
              </a:rPr>
              <a:t>The path from the root to any null node has the same number of vertical links</a:t>
            </a:r>
          </a:p>
          <a:p>
            <a:pPr lvl="2"/>
            <a:r>
              <a:rPr lang="en-US" dirty="0" smtClean="0">
                <a:latin typeface="Calibri" pitchFamily="34" charset="0"/>
                <a:cs typeface="Calibri" pitchFamily="34" charset="0"/>
              </a:rPr>
              <a:t>No path from the root can have two horizontal links in a row</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54</a:t>
            </a:fld>
            <a:endParaRPr lang="en-US" dirty="0"/>
          </a:p>
        </p:txBody>
      </p:sp>
    </p:spTree>
    <p:extLst>
      <p:ext uri="{BB962C8B-B14F-4D97-AF65-F5344CB8AC3E}">
        <p14:creationId xmlns:p14="http://schemas.microsoft.com/office/powerpoint/2010/main" val="2346807012"/>
      </p:ext>
    </p:extLst>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2-4 Trees (continued)</a:t>
            </a:r>
          </a:p>
          <a:p>
            <a:pPr lvl="1"/>
            <a:r>
              <a:rPr lang="en-US" sz="2000" dirty="0">
                <a:latin typeface="Calibri" pitchFamily="34" charset="0"/>
                <a:cs typeface="Calibri" pitchFamily="34" charset="0"/>
              </a:rPr>
              <a:t>Because they are essentially binary trees, the operations performed on vh-trees should be the same</a:t>
            </a:r>
          </a:p>
          <a:p>
            <a:pPr lvl="1"/>
            <a:r>
              <a:rPr lang="en-US" dirty="0" smtClean="0">
                <a:latin typeface="Calibri" pitchFamily="34" charset="0"/>
                <a:cs typeface="Calibri" pitchFamily="34" charset="0"/>
              </a:rPr>
              <a:t>The implementation of these operations, however, is more complicated; only searching is the same</a:t>
            </a:r>
          </a:p>
          <a:p>
            <a:pPr lvl="1"/>
            <a:r>
              <a:rPr lang="en-US" sz="2000" dirty="0">
                <a:latin typeface="Calibri" pitchFamily="34" charset="0"/>
                <a:cs typeface="Calibri" pitchFamily="34" charset="0"/>
              </a:rPr>
              <a:t>For example, insertions add a node and a link to the tree, so it has to be decided if the link should be horizontal or vertical</a:t>
            </a:r>
          </a:p>
          <a:p>
            <a:pPr lvl="1"/>
            <a:r>
              <a:rPr lang="en-US" dirty="0" smtClean="0">
                <a:latin typeface="Calibri" pitchFamily="34" charset="0"/>
                <a:cs typeface="Calibri" pitchFamily="34" charset="0"/>
              </a:rPr>
              <a:t>Likewise, deletions remove a node and a link, which could lead to two consecutive horizontal links</a:t>
            </a:r>
          </a:p>
          <a:p>
            <a:pPr lvl="1"/>
            <a:r>
              <a:rPr lang="en-US" sz="2000" dirty="0">
                <a:latin typeface="Calibri" pitchFamily="34" charset="0"/>
                <a:cs typeface="Calibri" pitchFamily="34" charset="0"/>
              </a:rPr>
              <a:t>The discussion on pages 343-353, together with the accompanying figures, details these operations</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55</a:t>
            </a:fld>
            <a:endParaRPr lang="en-US" dirty="0"/>
          </a:p>
        </p:txBody>
      </p:sp>
    </p:spTree>
    <p:extLst>
      <p:ext uri="{BB962C8B-B14F-4D97-AF65-F5344CB8AC3E}">
        <p14:creationId xmlns:p14="http://schemas.microsoft.com/office/powerpoint/2010/main" val="2048990655"/>
      </p:ext>
    </p:extLst>
  </p:cSld>
  <p:clrMapOvr>
    <a:masterClrMapping/>
  </p:clrMapOvr>
  <p:transition spd="slow">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Sets and Multisets in the Standard Template Library</a:t>
            </a:r>
          </a:p>
          <a:p>
            <a:pPr lvl="1"/>
            <a:r>
              <a:rPr lang="en-US" dirty="0"/>
              <a:t>A </a:t>
            </a:r>
            <a:r>
              <a:rPr lang="en-US" b="1" i="1" dirty="0"/>
              <a:t>set</a:t>
            </a:r>
            <a:r>
              <a:rPr lang="en-US" dirty="0"/>
              <a:t> is an abstract data structure that can store certain values, without any particular order, and no repeated </a:t>
            </a:r>
            <a:r>
              <a:rPr lang="en-US" dirty="0" smtClean="0"/>
              <a:t>values</a:t>
            </a:r>
          </a:p>
          <a:p>
            <a:pPr lvl="1"/>
            <a:r>
              <a:rPr lang="en-US" dirty="0" smtClean="0"/>
              <a:t>In the STL, the set container is designed using a red-black tree, and the elements of the set are sorted</a:t>
            </a:r>
          </a:p>
          <a:p>
            <a:pPr lvl="1"/>
            <a:r>
              <a:rPr lang="en-US" dirty="0" smtClean="0"/>
              <a:t>The use of the red-black tree improves the efficiency of inserting and deleting, but does decrease the flexibility of the set</a:t>
            </a:r>
          </a:p>
          <a:p>
            <a:pPr lvl="1"/>
            <a:r>
              <a:rPr lang="en-US" dirty="0" smtClean="0"/>
              <a:t>Member functions of the set container are shown in Figure 7.34 on pages 354 and 355</a:t>
            </a:r>
          </a:p>
          <a:p>
            <a:pPr lvl="1"/>
            <a:r>
              <a:rPr lang="en-US" dirty="0" smtClean="0"/>
              <a:t>As opposed to a set, a </a:t>
            </a:r>
            <a:r>
              <a:rPr lang="en-US" b="1" i="1" dirty="0" smtClean="0"/>
              <a:t>multiset</a:t>
            </a:r>
            <a:r>
              <a:rPr lang="en-US" dirty="0" smtClean="0"/>
              <a:t> allows for duplicates</a:t>
            </a:r>
          </a:p>
          <a:p>
            <a:pPr lvl="1"/>
            <a:r>
              <a:rPr lang="en-US" dirty="0" smtClean="0"/>
              <a:t>Multisets use the same methods as sets, with two changes: </a:t>
            </a:r>
            <a:r>
              <a:rPr lang="en-US" dirty="0" smtClean="0">
                <a:latin typeface="Courier New" pitchFamily="49" charset="0"/>
                <a:cs typeface="Courier New" pitchFamily="49" charset="0"/>
              </a:rPr>
              <a:t>set</a:t>
            </a:r>
            <a:r>
              <a:rPr lang="en-US" dirty="0" smtClean="0"/>
              <a:t> constructors are replaced by </a:t>
            </a:r>
            <a:r>
              <a:rPr lang="en-US" dirty="0">
                <a:latin typeface="Courier New" pitchFamily="49" charset="0"/>
                <a:cs typeface="Courier New" pitchFamily="49" charset="0"/>
              </a:rPr>
              <a:t>multiset</a:t>
            </a:r>
            <a:r>
              <a:rPr lang="en-US" dirty="0" smtClean="0"/>
              <a:t> constructors, and the iterator referencing a newly inserted element is modified, since multisets allow duplicates</a:t>
            </a:r>
          </a:p>
          <a:p>
            <a:pPr lvl="2"/>
            <a:endParaRPr lang="en-US" dirty="0" smtClean="0"/>
          </a:p>
          <a:p>
            <a:pPr lvl="1"/>
            <a:endParaRPr lang="en-US" sz="20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56</a:t>
            </a:fld>
            <a:endParaRPr lang="en-US" dirty="0"/>
          </a:p>
        </p:txBody>
      </p:sp>
    </p:spTree>
    <p:extLst>
      <p:ext uri="{BB962C8B-B14F-4D97-AF65-F5344CB8AC3E}">
        <p14:creationId xmlns:p14="http://schemas.microsoft.com/office/powerpoint/2010/main" val="156116787"/>
      </p:ext>
    </p:extLst>
  </p:cSld>
  <p:clrMapOvr>
    <a:masterClrMapping/>
  </p:clrMapOvr>
  <p:transition spd="slow">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Sets and Multisets in the STL (continued)</a:t>
            </a:r>
          </a:p>
          <a:p>
            <a:pPr lvl="1"/>
            <a:r>
              <a:rPr lang="en-US" sz="2000" dirty="0">
                <a:latin typeface="Calibri" pitchFamily="34" charset="0"/>
                <a:cs typeface="Calibri" pitchFamily="34" charset="0"/>
              </a:rPr>
              <a:t>The operation of some of these methods is shown in Figure 7.35 on </a:t>
            </a:r>
            <a:r>
              <a:rPr lang="en-US" dirty="0">
                <a:latin typeface="Calibri" pitchFamily="34" charset="0"/>
                <a:cs typeface="Calibri" pitchFamily="34" charset="0"/>
              </a:rPr>
              <a:t>p</a:t>
            </a:r>
            <a:r>
              <a:rPr lang="en-US" sz="2000" dirty="0">
                <a:latin typeface="Calibri" pitchFamily="34" charset="0"/>
                <a:cs typeface="Calibri" pitchFamily="34" charset="0"/>
              </a:rPr>
              <a:t>ages 355 and 356</a:t>
            </a:r>
          </a:p>
          <a:p>
            <a:pPr lvl="1"/>
            <a:r>
              <a:rPr lang="en-US" dirty="0" smtClean="0">
                <a:latin typeface="Calibri" pitchFamily="34" charset="0"/>
                <a:cs typeface="Calibri" pitchFamily="34" charset="0"/>
              </a:rPr>
              <a:t>Sets and multisets are ordered by default by the relation </a:t>
            </a:r>
            <a:r>
              <a:rPr lang="en-US" dirty="0" smtClean="0">
                <a:latin typeface="Courier New" pitchFamily="49" charset="0"/>
                <a:cs typeface="Courier New" pitchFamily="49" charset="0"/>
              </a:rPr>
              <a:t>less&lt;int&gt;</a:t>
            </a:r>
            <a:r>
              <a:rPr lang="en-US" dirty="0" smtClean="0">
                <a:latin typeface="Calibri" pitchFamily="34" charset="0"/>
                <a:cs typeface="Calibri" pitchFamily="34" charset="0"/>
              </a:rPr>
              <a:t>, however the user can specify the relation, if so desired</a:t>
            </a:r>
          </a:p>
          <a:p>
            <a:pPr lvl="1"/>
            <a:r>
              <a:rPr lang="en-US" sz="2000" dirty="0">
                <a:latin typeface="Calibri" pitchFamily="34" charset="0"/>
                <a:cs typeface="Calibri" pitchFamily="34" charset="0"/>
              </a:rPr>
              <a:t>A new number can be inserted into a set if it is not already in the set</a:t>
            </a:r>
          </a:p>
          <a:p>
            <a:pPr lvl="1"/>
            <a:r>
              <a:rPr lang="en-US" dirty="0" smtClean="0">
                <a:latin typeface="Calibri" pitchFamily="34" charset="0"/>
                <a:cs typeface="Calibri" pitchFamily="34" charset="0"/>
              </a:rPr>
              <a:t>Membership can be checked so the insertion method will return a Boolean value to indicate success or failure</a:t>
            </a:r>
          </a:p>
          <a:p>
            <a:pPr lvl="1"/>
            <a:r>
              <a:rPr lang="en-US" sz="2000" dirty="0">
                <a:latin typeface="Calibri" pitchFamily="34" charset="0"/>
                <a:cs typeface="Calibri" pitchFamily="34" charset="0"/>
              </a:rPr>
              <a:t>If the element to be added to the set has multiple parts, it is called a compound object</a:t>
            </a:r>
          </a:p>
          <a:p>
            <a:pPr lvl="1"/>
            <a:r>
              <a:rPr lang="en-US" dirty="0" smtClean="0">
                <a:latin typeface="Calibri" pitchFamily="34" charset="0"/>
                <a:cs typeface="Calibri" pitchFamily="34" charset="0"/>
              </a:rPr>
              <a:t>In this case, membership and ordering can be determined by the values of some of the parts, allowing duplicates of the non-sort fields</a:t>
            </a:r>
            <a:endParaRPr lang="en-US" sz="20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57</a:t>
            </a:fld>
            <a:endParaRPr lang="en-US" dirty="0"/>
          </a:p>
        </p:txBody>
      </p:sp>
    </p:spTree>
    <p:extLst>
      <p:ext uri="{BB962C8B-B14F-4D97-AF65-F5344CB8AC3E}">
        <p14:creationId xmlns:p14="http://schemas.microsoft.com/office/powerpoint/2010/main" val="2378634880"/>
      </p:ext>
    </p:extLst>
  </p:cSld>
  <p:clrMapOvr>
    <a:masterClrMapping/>
  </p:clrMapOvr>
  <p:transition spd="slow">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Sets and Multisets in the STL (continued)</a:t>
            </a:r>
          </a:p>
          <a:p>
            <a:pPr lvl="1"/>
            <a:r>
              <a:rPr lang="en-US" sz="2000" dirty="0">
                <a:latin typeface="Calibri" pitchFamily="34" charset="0"/>
                <a:cs typeface="Calibri" pitchFamily="34" charset="0"/>
              </a:rPr>
              <a:t>Ironically, set-related operations cannot be used on sets because of the structure of the underlying tree</a:t>
            </a:r>
          </a:p>
          <a:p>
            <a:pPr lvl="1"/>
            <a:r>
              <a:rPr lang="en-US" dirty="0" smtClean="0">
                <a:latin typeface="Calibri" pitchFamily="34" charset="0"/>
                <a:cs typeface="Calibri" pitchFamily="34" charset="0"/>
              </a:rPr>
              <a:t>If we want to perform those types of manipulations, we need to change the underlying implementation to a structure such as an array, vector, or list</a:t>
            </a:r>
            <a:endParaRPr lang="en-US" sz="2000" dirty="0">
              <a:latin typeface="Calibri" pitchFamily="34" charset="0"/>
              <a:cs typeface="Calibri" pitchFamily="34" charset="0"/>
            </a:endParaRPr>
          </a:p>
          <a:p>
            <a:pPr lvl="1"/>
            <a:endParaRPr lang="en-US" sz="20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58</a:t>
            </a:fld>
            <a:endParaRPr lang="en-US" dirty="0"/>
          </a:p>
        </p:txBody>
      </p:sp>
    </p:spTree>
    <p:extLst>
      <p:ext uri="{BB962C8B-B14F-4D97-AF65-F5344CB8AC3E}">
        <p14:creationId xmlns:p14="http://schemas.microsoft.com/office/powerpoint/2010/main" val="2663817530"/>
      </p:ext>
    </p:extLst>
  </p:cSld>
  <p:clrMapOvr>
    <a:masterClrMapping/>
  </p:clrMapOvr>
  <p:transition spd="slow">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Maps and Multimaps in the Standard Template Library</a:t>
            </a:r>
          </a:p>
          <a:p>
            <a:pPr lvl="1"/>
            <a:r>
              <a:rPr lang="en-US" sz="2000" dirty="0">
                <a:latin typeface="Calibri" pitchFamily="34" charset="0"/>
                <a:cs typeface="Calibri" pitchFamily="34" charset="0"/>
              </a:rPr>
              <a:t>A </a:t>
            </a:r>
            <a:r>
              <a:rPr lang="en-US" sz="2000" b="1" i="1" dirty="0">
                <a:latin typeface="Calibri" pitchFamily="34" charset="0"/>
                <a:cs typeface="Calibri" pitchFamily="34" charset="0"/>
              </a:rPr>
              <a:t>map</a:t>
            </a:r>
            <a:r>
              <a:rPr lang="en-US" sz="2000" dirty="0">
                <a:latin typeface="Calibri" pitchFamily="34" charset="0"/>
                <a:cs typeface="Calibri" pitchFamily="34" charset="0"/>
              </a:rPr>
              <a:t> is a generalization of an array that can be indexed by any data type</a:t>
            </a:r>
          </a:p>
          <a:p>
            <a:pPr lvl="1"/>
            <a:r>
              <a:rPr lang="en-US" dirty="0" smtClean="0">
                <a:latin typeface="Calibri" pitchFamily="34" charset="0"/>
                <a:cs typeface="Calibri" pitchFamily="34" charset="0"/>
              </a:rPr>
              <a:t>Maps utilize keys that behave as indexes, and store elements that are accessed by the keys</a:t>
            </a:r>
          </a:p>
          <a:p>
            <a:pPr lvl="1"/>
            <a:r>
              <a:rPr lang="en-US" sz="2000" dirty="0">
                <a:latin typeface="Calibri" pitchFamily="34" charset="0"/>
                <a:cs typeface="Calibri" pitchFamily="34" charset="0"/>
              </a:rPr>
              <a:t>The keys are unique in that they have a one-to-one correspondence with the elements that are stored</a:t>
            </a:r>
          </a:p>
          <a:p>
            <a:pPr lvl="1"/>
            <a:r>
              <a:rPr lang="en-US" dirty="0" smtClean="0">
                <a:latin typeface="Calibri" pitchFamily="34" charset="0"/>
                <a:cs typeface="Calibri" pitchFamily="34" charset="0"/>
              </a:rPr>
              <a:t>So maps are also a generalization of a set; like a set they are implemented using red-black trees</a:t>
            </a:r>
          </a:p>
          <a:p>
            <a:pPr lvl="1"/>
            <a:r>
              <a:rPr lang="en-US" sz="2000" dirty="0">
                <a:latin typeface="Calibri" pitchFamily="34" charset="0"/>
                <a:cs typeface="Calibri" pitchFamily="34" charset="0"/>
              </a:rPr>
              <a:t>However unlike the trees used to implement sets, map trees store &lt;key, element&gt; pairs that are ordered on the keys only</a:t>
            </a:r>
          </a:p>
          <a:p>
            <a:pPr lvl="1"/>
            <a:r>
              <a:rPr lang="en-US" dirty="0" smtClean="0">
                <a:latin typeface="Calibri" pitchFamily="34" charset="0"/>
                <a:cs typeface="Calibri" pitchFamily="34" charset="0"/>
              </a:rPr>
              <a:t>This allows the elements to be modified (which cannot be done in sets), however the keys cannot be changed</a:t>
            </a:r>
            <a:endParaRPr lang="en-US" sz="2000" dirty="0">
              <a:latin typeface="Calibri" pitchFamily="34" charset="0"/>
              <a:cs typeface="Calibri" pitchFamily="34" charset="0"/>
            </a:endParaRP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59</a:t>
            </a:fld>
            <a:endParaRPr lang="en-US" dirty="0"/>
          </a:p>
        </p:txBody>
      </p:sp>
    </p:spTree>
    <p:extLst>
      <p:ext uri="{BB962C8B-B14F-4D97-AF65-F5344CB8AC3E}">
        <p14:creationId xmlns:p14="http://schemas.microsoft.com/office/powerpoint/2010/main" val="3190662047"/>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The basic unit of data transfer associated with I/O operations on secondary storag</a:t>
            </a:r>
            <a:r>
              <a:rPr lang="en-US" dirty="0" smtClean="0">
                <a:latin typeface="Calibri" pitchFamily="34" charset="0"/>
                <a:cs typeface="Calibri" pitchFamily="34" charset="0"/>
              </a:rPr>
              <a:t>e devices is the block</a:t>
            </a:r>
          </a:p>
          <a:p>
            <a:r>
              <a:rPr lang="en-US" dirty="0">
                <a:latin typeface="Calibri" pitchFamily="34" charset="0"/>
                <a:cs typeface="Calibri" pitchFamily="34" charset="0"/>
              </a:rPr>
              <a:t>Blocks are transferred to memory during read operations and written from memory during write operations</a:t>
            </a:r>
          </a:p>
          <a:p>
            <a:r>
              <a:rPr lang="en-US" dirty="0" smtClean="0">
                <a:latin typeface="Calibri" pitchFamily="34" charset="0"/>
                <a:cs typeface="Calibri" pitchFamily="34" charset="0"/>
              </a:rPr>
              <a:t>The process of transferring information to and from storage involves several operations</a:t>
            </a:r>
          </a:p>
          <a:p>
            <a:r>
              <a:rPr lang="en-US" dirty="0">
                <a:latin typeface="Calibri" pitchFamily="34" charset="0"/>
                <a:cs typeface="Calibri" pitchFamily="34" charset="0"/>
              </a:rPr>
              <a:t>S</a:t>
            </a:r>
            <a:r>
              <a:rPr lang="en-US" dirty="0" smtClean="0">
                <a:latin typeface="Calibri" pitchFamily="34" charset="0"/>
                <a:cs typeface="Calibri" pitchFamily="34" charset="0"/>
              </a:rPr>
              <a:t>ince secondary storage involves mechanical devices, the time required can be orders of magnitude slower than memory operations</a:t>
            </a:r>
          </a:p>
          <a:p>
            <a:r>
              <a:rPr lang="en-US" dirty="0" smtClean="0">
                <a:latin typeface="Calibri" pitchFamily="34" charset="0"/>
                <a:cs typeface="Calibri" pitchFamily="34" charset="0"/>
              </a:rPr>
              <a:t>So any program that processes information on secondary storage will be significantly slowed</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6</a:t>
            </a:fld>
            <a:endParaRPr lang="en-US" dirty="0"/>
          </a:p>
        </p:txBody>
      </p:sp>
    </p:spTree>
    <p:extLst>
      <p:ext uri="{BB962C8B-B14F-4D97-AF65-F5344CB8AC3E}">
        <p14:creationId xmlns:p14="http://schemas.microsoft.com/office/powerpoint/2010/main" val="2537447501"/>
      </p:ext>
    </p:extLst>
  </p:cSld>
  <p:clrMapOvr>
    <a:masterClrMapping/>
  </p:clrMapOvr>
  <p:transition spd="slow">
    <p:wip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sz="2000" dirty="0">
                <a:latin typeface="Calibri" pitchFamily="34" charset="0"/>
                <a:cs typeface="Calibri" pitchFamily="34" charset="0"/>
              </a:rPr>
              <a:t>Maps and Multimaps in the STL (continued)</a:t>
            </a:r>
          </a:p>
          <a:p>
            <a:pPr lvl="1"/>
            <a:r>
              <a:rPr lang="en-US" sz="1800" dirty="0">
                <a:latin typeface="Calibri" pitchFamily="34" charset="0"/>
                <a:cs typeface="Calibri" pitchFamily="34" charset="0"/>
              </a:rPr>
              <a:t>This property results in having two versions of many of the methods shown in Figure 7.36 on pages 359 – 361</a:t>
            </a:r>
          </a:p>
          <a:p>
            <a:pPr lvl="1"/>
            <a:r>
              <a:rPr lang="en-US" sz="2000" dirty="0" smtClean="0">
                <a:latin typeface="Calibri" pitchFamily="34" charset="0"/>
                <a:cs typeface="Calibri" pitchFamily="34" charset="0"/>
              </a:rPr>
              <a:t>An example program, utilizing a map </a:t>
            </a:r>
            <a:r>
              <a:rPr lang="en-US" sz="2000" dirty="0" smtClean="0">
                <a:latin typeface="Courier New" pitchFamily="49" charset="0"/>
                <a:cs typeface="Courier New" pitchFamily="49" charset="0"/>
              </a:rPr>
              <a:t>cities</a:t>
            </a:r>
            <a:r>
              <a:rPr lang="en-US" sz="2000" dirty="0" smtClean="0">
                <a:latin typeface="Calibri" pitchFamily="34" charset="0"/>
                <a:cs typeface="Calibri" pitchFamily="34" charset="0"/>
              </a:rPr>
              <a:t> indexed by objects of type </a:t>
            </a:r>
            <a:r>
              <a:rPr lang="en-US" sz="2000" dirty="0" smtClean="0">
                <a:latin typeface="Courier New" pitchFamily="49" charset="0"/>
                <a:cs typeface="Courier New" pitchFamily="49" charset="0"/>
              </a:rPr>
              <a:t>person</a:t>
            </a:r>
            <a:r>
              <a:rPr lang="en-US" sz="2000" dirty="0" smtClean="0">
                <a:latin typeface="Calibri" pitchFamily="34" charset="0"/>
                <a:cs typeface="Calibri" pitchFamily="34" charset="0"/>
              </a:rPr>
              <a:t>, is shown in Figure 7.37 on pages 362 and 363</a:t>
            </a:r>
          </a:p>
          <a:p>
            <a:pPr lvl="1"/>
            <a:r>
              <a:rPr lang="en-US" sz="1800" dirty="0">
                <a:latin typeface="Calibri" pitchFamily="34" charset="0"/>
                <a:cs typeface="Calibri" pitchFamily="34" charset="0"/>
              </a:rPr>
              <a:t>New elements can be inserted with the </a:t>
            </a:r>
            <a:r>
              <a:rPr lang="en-US" sz="2000" dirty="0">
                <a:latin typeface="Courier New" pitchFamily="49" charset="0"/>
                <a:cs typeface="Courier New" pitchFamily="49" charset="0"/>
              </a:rPr>
              <a:t>insert()</a:t>
            </a:r>
            <a:r>
              <a:rPr lang="en-US" sz="1800" dirty="0">
                <a:latin typeface="Calibri" pitchFamily="34" charset="0"/>
                <a:cs typeface="Calibri" pitchFamily="34" charset="0"/>
              </a:rPr>
              <a:t> method; Figure 7.37 shows this being done in two ways:</a:t>
            </a:r>
          </a:p>
          <a:p>
            <a:pPr lvl="2"/>
            <a:r>
              <a:rPr lang="en-US" sz="2000" dirty="0" smtClean="0">
                <a:latin typeface="Calibri" pitchFamily="34" charset="0"/>
                <a:cs typeface="Calibri" pitchFamily="34" charset="0"/>
              </a:rPr>
              <a:t>In the first, the pair is generated with </a:t>
            </a:r>
            <a:r>
              <a:rPr lang="en-US" sz="2000" dirty="0">
                <a:latin typeface="Courier New" pitchFamily="49" charset="0"/>
                <a:cs typeface="Courier New" pitchFamily="49" charset="0"/>
              </a:rPr>
              <a:t>value_type</a:t>
            </a:r>
            <a:r>
              <a:rPr lang="en-US" sz="2000" dirty="0" smtClean="0">
                <a:latin typeface="Calibri" pitchFamily="34" charset="0"/>
                <a:cs typeface="Calibri" pitchFamily="34" charset="0"/>
              </a:rPr>
              <a:t>, which is defined as another name for the &lt;key, element&gt; pair</a:t>
            </a:r>
          </a:p>
          <a:p>
            <a:pPr lvl="2"/>
            <a:r>
              <a:rPr lang="en-US" sz="2000" dirty="0" smtClean="0">
                <a:latin typeface="Calibri" pitchFamily="34" charset="0"/>
                <a:cs typeface="Calibri" pitchFamily="34" charset="0"/>
              </a:rPr>
              <a:t>In the second, the pair is explicitly created</a:t>
            </a:r>
          </a:p>
          <a:p>
            <a:pPr lvl="1"/>
            <a:r>
              <a:rPr lang="en-US" sz="2000" dirty="0" smtClean="0">
                <a:latin typeface="Calibri" pitchFamily="34" charset="0"/>
                <a:cs typeface="Calibri" pitchFamily="34" charset="0"/>
              </a:rPr>
              <a:t>Both attempts try to enter data for an already existing key, so they fail, even though the element (the city name) is different</a:t>
            </a:r>
          </a:p>
          <a:p>
            <a:pPr lvl="1"/>
            <a:r>
              <a:rPr lang="en-US" sz="2000" dirty="0" smtClean="0">
                <a:latin typeface="Calibri" pitchFamily="34" charset="0"/>
                <a:cs typeface="Calibri" pitchFamily="34" charset="0"/>
              </a:rPr>
              <a:t>If we want to update an element in the map, and explicit assignment is needed, use the element’s key to index the map</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60</a:t>
            </a:fld>
            <a:endParaRPr lang="en-US" dirty="0"/>
          </a:p>
        </p:txBody>
      </p:sp>
    </p:spTree>
    <p:extLst>
      <p:ext uri="{BB962C8B-B14F-4D97-AF65-F5344CB8AC3E}">
        <p14:creationId xmlns:p14="http://schemas.microsoft.com/office/powerpoint/2010/main" val="4143923220"/>
      </p:ext>
    </p:extLst>
  </p:cSld>
  <p:clrMapOvr>
    <a:masterClrMapping/>
  </p:clrMapOvr>
  <p:transition spd="slow">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Maps and Multimaps in the STL (continued)</a:t>
            </a:r>
          </a:p>
          <a:p>
            <a:pPr lvl="1"/>
            <a:r>
              <a:rPr lang="en-US" sz="2000" dirty="0">
                <a:latin typeface="Calibri" pitchFamily="34" charset="0"/>
                <a:cs typeface="Calibri" pitchFamily="34" charset="0"/>
              </a:rPr>
              <a:t>A </a:t>
            </a:r>
            <a:r>
              <a:rPr lang="en-US" sz="2000" b="1" i="1" dirty="0">
                <a:latin typeface="Calibri" pitchFamily="34" charset="0"/>
                <a:cs typeface="Calibri" pitchFamily="34" charset="0"/>
              </a:rPr>
              <a:t>multimap</a:t>
            </a:r>
            <a:r>
              <a:rPr lang="en-US" sz="2000" dirty="0">
                <a:latin typeface="Calibri" pitchFamily="34" charset="0"/>
                <a:cs typeface="Calibri" pitchFamily="34" charset="0"/>
              </a:rPr>
              <a:t> is a map that allows for duplicate keys</a:t>
            </a:r>
          </a:p>
          <a:p>
            <a:pPr lvl="1"/>
            <a:r>
              <a:rPr lang="en-US" dirty="0" smtClean="0">
                <a:latin typeface="Calibri" pitchFamily="34" charset="0"/>
                <a:cs typeface="Calibri" pitchFamily="34" charset="0"/>
              </a:rPr>
              <a:t>The multimap class generally uses the same methods as the </a:t>
            </a:r>
            <a:r>
              <a:rPr lang="en-US" dirty="0" smtClean="0">
                <a:latin typeface="Courier New" pitchFamily="49" charset="0"/>
                <a:cs typeface="Courier New" pitchFamily="49" charset="0"/>
              </a:rPr>
              <a:t>map</a:t>
            </a:r>
            <a:r>
              <a:rPr lang="en-US" dirty="0" smtClean="0">
                <a:latin typeface="Calibri" pitchFamily="34" charset="0"/>
                <a:cs typeface="Calibri" pitchFamily="34" charset="0"/>
              </a:rPr>
              <a:t> class, with a few exceptions</a:t>
            </a:r>
          </a:p>
          <a:p>
            <a:pPr lvl="1"/>
            <a:r>
              <a:rPr lang="en-US" dirty="0" smtClean="0">
                <a:latin typeface="Calibri" pitchFamily="34" charset="0"/>
                <a:cs typeface="Calibri" pitchFamily="34" charset="0"/>
              </a:rPr>
              <a:t>Modifying an element in a multimap can be done with the </a:t>
            </a:r>
            <a:r>
              <a:rPr lang="en-US" dirty="0" smtClean="0">
                <a:latin typeface="Courier New" pitchFamily="49" charset="0"/>
                <a:cs typeface="Courier New" pitchFamily="49" charset="0"/>
              </a:rPr>
              <a:t>find()</a:t>
            </a:r>
            <a:r>
              <a:rPr lang="en-US" dirty="0" smtClean="0">
                <a:latin typeface="Calibri" pitchFamily="34" charset="0"/>
                <a:cs typeface="Calibri" pitchFamily="34" charset="0"/>
              </a:rPr>
              <a:t> method, illustrated in Figure 7.37</a:t>
            </a:r>
          </a:p>
          <a:p>
            <a:pPr lvl="1"/>
            <a:r>
              <a:rPr lang="en-US" dirty="0" smtClean="0">
                <a:latin typeface="Calibri" pitchFamily="34" charset="0"/>
                <a:cs typeface="Calibri" pitchFamily="34" charset="0"/>
              </a:rPr>
              <a:t>However, this only modifies the first element found; to find the others, a loop needs to be used</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61</a:t>
            </a:fld>
            <a:endParaRPr lang="en-US" dirty="0"/>
          </a:p>
        </p:txBody>
      </p:sp>
    </p:spTree>
    <p:extLst>
      <p:ext uri="{BB962C8B-B14F-4D97-AF65-F5344CB8AC3E}">
        <p14:creationId xmlns:p14="http://schemas.microsoft.com/office/powerpoint/2010/main" val="1979014162"/>
      </p:ext>
    </p:extLst>
  </p:cSld>
  <p:clrMapOvr>
    <a:masterClrMapping/>
  </p:clrMapOvr>
  <p:transition spd="slow">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Remarks</a:t>
            </a:r>
            <a:endParaRPr lang="en-US" dirty="0"/>
          </a:p>
        </p:txBody>
      </p:sp>
      <p:sp>
        <p:nvSpPr>
          <p:cNvPr id="3" name="Content Placeholder 2"/>
          <p:cNvSpPr>
            <a:spLocks noGrp="1"/>
          </p:cNvSpPr>
          <p:nvPr>
            <p:ph idx="1"/>
          </p:nvPr>
        </p:nvSpPr>
        <p:spPr/>
        <p:txBody>
          <a:bodyPr>
            <a:normAutofit lnSpcReduction="10000"/>
          </a:bodyPr>
          <a:lstStyle/>
          <a:p>
            <a:r>
              <a:rPr lang="en-US" dirty="0" smtClean="0"/>
              <a:t>The treatment of multiway trees in this chapter is by no means complete; the number of varieties of such trees is large</a:t>
            </a:r>
          </a:p>
          <a:p>
            <a:r>
              <a:rPr lang="en-US" dirty="0" smtClean="0"/>
              <a:t>The author’s goal here is to highlight the variety of uses of these trees and to show how the same tree can be applied to different applications</a:t>
            </a:r>
          </a:p>
          <a:p>
            <a:r>
              <a:rPr lang="en-US" dirty="0" smtClean="0"/>
              <a:t>One tree in particular, the B-tree, is of special interest, due to its many variations</a:t>
            </a:r>
          </a:p>
          <a:p>
            <a:r>
              <a:rPr lang="en-US" dirty="0" smtClean="0"/>
              <a:t>B</a:t>
            </a:r>
            <a:r>
              <a:rPr lang="en-US" baseline="30000" dirty="0" smtClean="0"/>
              <a:t>+</a:t>
            </a:r>
            <a:r>
              <a:rPr lang="en-US" dirty="0" smtClean="0"/>
              <a:t> trees in particular are useful in implementing indexes in relational databases, because of the flexibility in handling both random and sequential access</a:t>
            </a:r>
          </a:p>
          <a:p>
            <a:r>
              <a:rPr lang="en-US" dirty="0" smtClean="0"/>
              <a:t>These trees are not limited to secondary storage, though; a variation, 2-4 trees, are useful for information processing in memory</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62</a:t>
            </a:fld>
            <a:endParaRPr lang="en-US" dirty="0"/>
          </a:p>
        </p:txBody>
      </p:sp>
    </p:spTree>
    <p:extLst>
      <p:ext uri="{BB962C8B-B14F-4D97-AF65-F5344CB8AC3E}">
        <p14:creationId xmlns:p14="http://schemas.microsoft.com/office/powerpoint/2010/main" val="1348019564"/>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Remarks (continued)</a:t>
            </a:r>
            <a:endParaRPr lang="en-US" dirty="0"/>
          </a:p>
        </p:txBody>
      </p:sp>
      <p:sp>
        <p:nvSpPr>
          <p:cNvPr id="3" name="Content Placeholder 2"/>
          <p:cNvSpPr>
            <a:spLocks noGrp="1"/>
          </p:cNvSpPr>
          <p:nvPr>
            <p:ph idx="1"/>
          </p:nvPr>
        </p:nvSpPr>
        <p:spPr/>
        <p:txBody>
          <a:bodyPr/>
          <a:lstStyle/>
          <a:p>
            <a:r>
              <a:rPr lang="en-US" dirty="0" smtClean="0"/>
              <a:t>Another useful variant is the trie, a different type of tree with a wide variety of applications</a:t>
            </a:r>
          </a:p>
          <a:p>
            <a:r>
              <a:rPr lang="en-US" dirty="0" smtClean="0"/>
              <a:t>The case study at the end of the chapter illustrates one particular and useful application of tries</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63</a:t>
            </a:fld>
            <a:endParaRPr lang="en-US" dirty="0"/>
          </a:p>
        </p:txBody>
      </p:sp>
    </p:spTree>
    <p:extLst>
      <p:ext uri="{BB962C8B-B14F-4D97-AF65-F5344CB8AC3E}">
        <p14:creationId xmlns:p14="http://schemas.microsoft.com/office/powerpoint/2010/main" val="307844170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cs typeface="Calibri" pitchFamily="34" charset="0"/>
              </a:rPr>
              <a:t>The Family of B-Trees (continued)</a:t>
            </a:r>
            <a:endParaRPr lang="en-US" dirty="0"/>
          </a:p>
        </p:txBody>
      </p:sp>
      <p:sp>
        <p:nvSpPr>
          <p:cNvPr id="3" name="Content Placeholder 2"/>
          <p:cNvSpPr>
            <a:spLocks noGrp="1"/>
          </p:cNvSpPr>
          <p:nvPr>
            <p:ph idx="1"/>
          </p:nvPr>
        </p:nvSpPr>
        <p:spPr/>
        <p:txBody>
          <a:bodyPr/>
          <a:lstStyle/>
          <a:p>
            <a:r>
              <a:rPr lang="en-US" dirty="0" smtClean="0"/>
              <a:t>Thus the properties of the storage have to be taken into account in designing the program</a:t>
            </a:r>
          </a:p>
          <a:p>
            <a:r>
              <a:rPr lang="en-US" dirty="0" smtClean="0"/>
              <a:t>A binary tree, for example, may be spread over a large number of blocks on a disk file, as shown in Figure 7.2</a:t>
            </a:r>
          </a:p>
          <a:p>
            <a:r>
              <a:rPr lang="en-US" dirty="0" smtClean="0"/>
              <a:t>In this case two blocks would have to be accessed for each search conducted</a:t>
            </a:r>
          </a:p>
          <a:p>
            <a:r>
              <a:rPr lang="en-US" dirty="0" smtClean="0"/>
              <a:t>If the tree is used frequently, or updates occur often, the program’s performance will suffer</a:t>
            </a:r>
          </a:p>
          <a:p>
            <a:r>
              <a:rPr lang="en-US" dirty="0" smtClean="0"/>
              <a:t>So in this case the binary tree, well-suited for memory processing, is a poor choice for secondary storage access</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7</a:t>
            </a:fld>
            <a:endParaRPr lang="en-US" dirty="0"/>
          </a:p>
        </p:txBody>
      </p:sp>
    </p:spTree>
    <p:extLst>
      <p:ext uri="{BB962C8B-B14F-4D97-AF65-F5344CB8AC3E}">
        <p14:creationId xmlns:p14="http://schemas.microsoft.com/office/powerpoint/2010/main" val="81421946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cs typeface="Calibri" pitchFamily="34" charset="0"/>
              </a:rPr>
              <a:t>The Family of B-Trees (continued)</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1200" dirty="0"/>
              <a:t>Fig. 7.2 Nodes of a binary tree can be</a:t>
            </a:r>
          </a:p>
          <a:p>
            <a:pPr marL="0" indent="0" algn="ctr">
              <a:buNone/>
            </a:pPr>
            <a:r>
              <a:rPr lang="en-US" sz="1200" dirty="0"/>
              <a:t>located in different blocks on a disk</a:t>
            </a:r>
          </a:p>
          <a:p>
            <a:r>
              <a:rPr lang="en-US" dirty="0" smtClean="0"/>
              <a:t>It is also better to transfer a large amount of data all at once than to have to jump around on the disk to retrieve it</a:t>
            </a:r>
          </a:p>
          <a:p>
            <a:r>
              <a:rPr lang="en-US" dirty="0" smtClean="0"/>
              <a:t>This is due to the high cost of accessing secondary storage</a:t>
            </a:r>
          </a:p>
          <a:p>
            <a:r>
              <a:rPr lang="en-US" dirty="0" smtClean="0"/>
              <a:t>If possible, data should be organized to minimize disk access</a:t>
            </a:r>
            <a:endParaRPr lang="en-US" dirty="0"/>
          </a:p>
        </p:txBody>
      </p:sp>
      <p:sp>
        <p:nvSpPr>
          <p:cNvPr id="5" name="Slide Number Placeholder 4"/>
          <p:cNvSpPr>
            <a:spLocks noGrp="1"/>
          </p:cNvSpPr>
          <p:nvPr>
            <p:ph type="sldNum" sz="quarter" idx="12"/>
          </p:nvPr>
        </p:nvSpPr>
        <p:spPr/>
        <p:txBody>
          <a:bodyPr/>
          <a:lstStyle/>
          <a:p>
            <a:pPr>
              <a:defRPr/>
            </a:pPr>
            <a:fld id="{54239539-FAAE-47F3-A644-ECC48BA6469C}" type="slidenum">
              <a:rPr lang="en-US" smtClean="0"/>
              <a:pPr>
                <a:defRPr/>
              </a:pPr>
              <a:t>8</a:t>
            </a:fld>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91075" y="1828800"/>
            <a:ext cx="260985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035863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dirty="0">
                <a:latin typeface="Calibri" pitchFamily="34" charset="0"/>
                <a:cs typeface="Calibri" pitchFamily="34" charset="0"/>
              </a:rPr>
              <a:t>The Family of B-Trees (continued)</a:t>
            </a:r>
          </a:p>
        </p:txBody>
      </p:sp>
      <p:sp>
        <p:nvSpPr>
          <p:cNvPr id="16387" name="Rectangle 3"/>
          <p:cNvSpPr>
            <a:spLocks noGrp="1" noChangeArrowheads="1"/>
          </p:cNvSpPr>
          <p:nvPr>
            <p:ph idx="1"/>
          </p:nvPr>
        </p:nvSpPr>
        <p:spPr/>
        <p:txBody>
          <a:bodyPr/>
          <a:lstStyle/>
          <a:p>
            <a:r>
              <a:rPr lang="en-US" dirty="0">
                <a:latin typeface="Calibri" pitchFamily="34" charset="0"/>
                <a:cs typeface="Calibri" pitchFamily="34" charset="0"/>
              </a:rPr>
              <a:t>B-Trees</a:t>
            </a:r>
          </a:p>
          <a:p>
            <a:pPr lvl="1"/>
            <a:r>
              <a:rPr lang="en-US" dirty="0" smtClean="0">
                <a:latin typeface="Calibri" pitchFamily="34" charset="0"/>
                <a:cs typeface="Calibri" pitchFamily="34" charset="0"/>
              </a:rPr>
              <a:t>We can conclude from the previous section that the time to access secondary storage can be reduced by proper choice of data structures</a:t>
            </a:r>
          </a:p>
          <a:p>
            <a:pPr lvl="1"/>
            <a:r>
              <a:rPr lang="en-US" b="1" i="1" dirty="0" smtClean="0">
                <a:latin typeface="Calibri" pitchFamily="34" charset="0"/>
                <a:cs typeface="Calibri" pitchFamily="34" charset="0"/>
              </a:rPr>
              <a:t>B-trees</a:t>
            </a:r>
            <a:r>
              <a:rPr lang="en-US" dirty="0" smtClean="0">
                <a:latin typeface="Calibri" pitchFamily="34" charset="0"/>
                <a:cs typeface="Calibri" pitchFamily="34" charset="0"/>
              </a:rPr>
              <a:t>, developed by Rudolf Bayer and Edward McCreight in 1972, are one such structure</a:t>
            </a:r>
          </a:p>
          <a:p>
            <a:pPr lvl="1"/>
            <a:r>
              <a:rPr lang="en-US" dirty="0" smtClean="0">
                <a:latin typeface="Calibri" pitchFamily="34" charset="0"/>
                <a:cs typeface="Calibri" pitchFamily="34" charset="0"/>
              </a:rPr>
              <a:t>B-trees work closely with secondary storage and can be adjusted to reduce issues associated with this type of storage</a:t>
            </a:r>
          </a:p>
          <a:p>
            <a:pPr lvl="1"/>
            <a:r>
              <a:rPr lang="en-US" sz="2000" dirty="0">
                <a:latin typeface="Calibri" pitchFamily="34" charset="0"/>
                <a:cs typeface="Calibri" pitchFamily="34" charset="0"/>
              </a:rPr>
              <a:t>For example, the size of a B-tree node can be as large as a block</a:t>
            </a:r>
          </a:p>
          <a:p>
            <a:pPr lvl="1"/>
            <a:r>
              <a:rPr lang="en-US" dirty="0" smtClean="0">
                <a:latin typeface="Calibri" pitchFamily="34" charset="0"/>
                <a:cs typeface="Calibri" pitchFamily="34" charset="0"/>
              </a:rPr>
              <a:t>The number of keys can vary depending on key sizes, data organization, and block sizes</a:t>
            </a:r>
          </a:p>
          <a:p>
            <a:pPr lvl="1"/>
            <a:r>
              <a:rPr lang="en-US" sz="2000" dirty="0">
                <a:latin typeface="Calibri" pitchFamily="34" charset="0"/>
                <a:cs typeface="Calibri" pitchFamily="34" charset="0"/>
              </a:rPr>
              <a:t>As a consequence, the amount of information stored in a node can be substantial</a:t>
            </a:r>
          </a:p>
        </p:txBody>
      </p:sp>
      <p:sp>
        <p:nvSpPr>
          <p:cNvPr id="6" name="Slide Number Placeholder 5"/>
          <p:cNvSpPr>
            <a:spLocks noGrp="1"/>
          </p:cNvSpPr>
          <p:nvPr>
            <p:ph type="sldNum" sz="quarter" idx="12"/>
          </p:nvPr>
        </p:nvSpPr>
        <p:spPr/>
        <p:txBody>
          <a:bodyPr/>
          <a:lstStyle/>
          <a:p>
            <a:pPr>
              <a:defRPr/>
            </a:pPr>
            <a:fld id="{54239539-FAAE-47F3-A644-ECC48BA6469C}" type="slidenum">
              <a:rPr lang="en-US" smtClean="0"/>
              <a:pPr>
                <a:defRPr/>
              </a:pPr>
              <a:t>9</a:t>
            </a:fld>
            <a:endParaRPr lang="en-US" dirty="0"/>
          </a:p>
        </p:txBody>
      </p:sp>
    </p:spTree>
    <p:extLst>
      <p:ext uri="{BB962C8B-B14F-4D97-AF65-F5344CB8AC3E}">
        <p14:creationId xmlns:p14="http://schemas.microsoft.com/office/powerpoint/2010/main" val="2073805194"/>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2076</TotalTime>
  <Words>6525</Words>
  <Application>Microsoft Office PowerPoint</Application>
  <PresentationFormat>Widescreen</PresentationFormat>
  <Paragraphs>685</Paragraphs>
  <Slides>63</Slides>
  <Notes>63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71" baseType="lpstr">
      <vt:lpstr>ＭＳ Ｐゴシック</vt:lpstr>
      <vt:lpstr>Arial</vt:lpstr>
      <vt:lpstr>Calibri</vt:lpstr>
      <vt:lpstr>Cambria Math</vt:lpstr>
      <vt:lpstr>Courier New</vt:lpstr>
      <vt:lpstr>Times New Roman</vt:lpstr>
      <vt:lpstr>Notebook</vt:lpstr>
      <vt:lpstr>Equation</vt:lpstr>
      <vt:lpstr>B-Trees</vt:lpstr>
      <vt:lpstr>Objectives</vt:lpstr>
      <vt:lpstr>Introductory Remarks</vt:lpstr>
      <vt:lpstr>Introductory Remarks (continued)</vt:lpstr>
      <vt:lpstr>Introductory Remarks (continued)</vt:lpstr>
      <vt:lpstr>The Family of B-Trees</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The Family of B-Trees (continued)</vt:lpstr>
      <vt:lpstr>Concluding Remarks</vt:lpstr>
      <vt:lpstr>Concluding Remarks (continued)</vt:lpstr>
    </vt:vector>
  </TitlesOfParts>
  <Company>LU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Algoritmu testēšana un atkļūdošana mācību programmēšanas uzdevumiem</dc:title>
  <dc:creator>kalvis.apsitis@gmail.com</dc:creator>
  <cp:lastModifiedBy>Kalvis Apsītis</cp:lastModifiedBy>
  <cp:revision>143</cp:revision>
  <cp:lastPrinted>1601-01-01T00:00:00Z</cp:lastPrinted>
  <dcterms:created xsi:type="dcterms:W3CDTF">1601-01-01T00:00:00Z</dcterms:created>
  <dcterms:modified xsi:type="dcterms:W3CDTF">2021-10-11T20:04:39Z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