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3"/>
  </p:notesMasterIdLst>
  <p:handoutMasterIdLst>
    <p:handoutMasterId r:id="rId44"/>
  </p:handoutMasterIdLst>
  <p:sldIdLst>
    <p:sldId id="280" r:id="rId2"/>
    <p:sldId id="342" r:id="rId3"/>
    <p:sldId id="343" r:id="rId4"/>
    <p:sldId id="344" r:id="rId5"/>
    <p:sldId id="345" r:id="rId6"/>
    <p:sldId id="346" r:id="rId7"/>
    <p:sldId id="347" r:id="rId8"/>
    <p:sldId id="348" r:id="rId9"/>
    <p:sldId id="349" r:id="rId10"/>
    <p:sldId id="350" r:id="rId11"/>
    <p:sldId id="351" r:id="rId12"/>
    <p:sldId id="352" r:id="rId13"/>
    <p:sldId id="353" r:id="rId14"/>
    <p:sldId id="355" r:id="rId15"/>
    <p:sldId id="356" r:id="rId16"/>
    <p:sldId id="357" r:id="rId17"/>
    <p:sldId id="358" r:id="rId18"/>
    <p:sldId id="359" r:id="rId19"/>
    <p:sldId id="360" r:id="rId20"/>
    <p:sldId id="361" r:id="rId21"/>
    <p:sldId id="362" r:id="rId22"/>
    <p:sldId id="363" r:id="rId23"/>
    <p:sldId id="364" r:id="rId24"/>
    <p:sldId id="366" r:id="rId25"/>
    <p:sldId id="367" r:id="rId26"/>
    <p:sldId id="368" r:id="rId27"/>
    <p:sldId id="369" r:id="rId28"/>
    <p:sldId id="370" r:id="rId29"/>
    <p:sldId id="371" r:id="rId30"/>
    <p:sldId id="372" r:id="rId31"/>
    <p:sldId id="373" r:id="rId32"/>
    <p:sldId id="374" r:id="rId33"/>
    <p:sldId id="375" r:id="rId34"/>
    <p:sldId id="376" r:id="rId35"/>
    <p:sldId id="377" r:id="rId36"/>
    <p:sldId id="378" r:id="rId37"/>
    <p:sldId id="330" r:id="rId38"/>
    <p:sldId id="331" r:id="rId39"/>
    <p:sldId id="332" r:id="rId40"/>
    <p:sldId id="333" r:id="rId41"/>
    <p:sldId id="379" r:id="rId42"/>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521415D9-36F7-43E2-AB2F-B90AF26B5E84}">
      <p14:sectionLst xmlns:p14="http://schemas.microsoft.com/office/powerpoint/2010/main">
        <p14:section name="Introduction" id="{02BB7856-BF30-437E-817C-33DCE9BC3D06}">
          <p14:sldIdLst>
            <p14:sldId id="280"/>
          </p14:sldIdLst>
        </p14:section>
        <p14:section name="Graph ADT" id="{2B665F94-0034-47B1-B390-DF181E39A7FA}">
          <p14:sldIdLst>
            <p14:sldId id="342"/>
            <p14:sldId id="343"/>
            <p14:sldId id="344"/>
            <p14:sldId id="345"/>
            <p14:sldId id="346"/>
            <p14:sldId id="347"/>
            <p14:sldId id="348"/>
            <p14:sldId id="349"/>
            <p14:sldId id="350"/>
            <p14:sldId id="351"/>
            <p14:sldId id="352"/>
            <p14:sldId id="353"/>
          </p14:sldIdLst>
        </p14:section>
        <p14:section name="Breadth First Search (BFS)" id="{2CD98636-459F-4CDD-BFB9-E435D608D01F}">
          <p14:sldIdLst>
            <p14:sldId id="355"/>
            <p14:sldId id="356"/>
            <p14:sldId id="357"/>
            <p14:sldId id="358"/>
            <p14:sldId id="359"/>
            <p14:sldId id="360"/>
            <p14:sldId id="361"/>
            <p14:sldId id="362"/>
            <p14:sldId id="363"/>
            <p14:sldId id="364"/>
          </p14:sldIdLst>
        </p14:section>
        <p14:section name="Depth First Search (DFS)" id="{FFF2DD15-528F-451C-BABE-8ADC8B96B399}">
          <p14:sldIdLst>
            <p14:sldId id="366"/>
            <p14:sldId id="367"/>
            <p14:sldId id="368"/>
            <p14:sldId id="369"/>
            <p14:sldId id="370"/>
            <p14:sldId id="371"/>
            <p14:sldId id="372"/>
            <p14:sldId id="373"/>
            <p14:sldId id="374"/>
            <p14:sldId id="375"/>
            <p14:sldId id="376"/>
            <p14:sldId id="377"/>
            <p14:sldId id="378"/>
          </p14:sldIdLst>
        </p14:section>
        <p14:section name="Directed Graphs" id="{0005B4D3-DD5A-4550-86F5-4EA7F8262BB8}">
          <p14:sldIdLst>
            <p14:sldId id="330"/>
            <p14:sldId id="331"/>
            <p14:sldId id="332"/>
            <p14:sldId id="333"/>
          </p14:sldIdLst>
        </p14:section>
        <p14:section name="Algorithms with Matching" id="{95DDDBE9-6295-417C-91CC-7096636793E8}">
          <p14:sldIdLst>
            <p14:sldId id="3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B02A"/>
    <a:srgbClr val="0033CC"/>
    <a:srgbClr val="43B05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30" autoAdjust="0"/>
    <p:restoredTop sz="82599" autoAdjust="0"/>
  </p:normalViewPr>
  <p:slideViewPr>
    <p:cSldViewPr>
      <p:cViewPr varScale="1">
        <p:scale>
          <a:sx n="95" d="100"/>
          <a:sy n="95" d="100"/>
        </p:scale>
        <p:origin x="564" y="90"/>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Lst>
  </p:outlineViewPr>
  <p:notesTextViewPr>
    <p:cViewPr>
      <p:scale>
        <a:sx n="100" d="100"/>
        <a:sy n="100" d="100"/>
      </p:scale>
      <p:origin x="0" y="0"/>
    </p:cViewPr>
  </p:notesTextViewPr>
  <p:notesViewPr>
    <p:cSldViewPr>
      <p:cViewPr varScale="1">
        <p:scale>
          <a:sx n="88" d="100"/>
          <a:sy n="88" d="100"/>
        </p:scale>
        <p:origin x="382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9.xml"/><Relationship Id="rId18" Type="http://schemas.openxmlformats.org/officeDocument/2006/relationships/slide" Target="slides/slide25.xml"/><Relationship Id="rId26" Type="http://schemas.openxmlformats.org/officeDocument/2006/relationships/slide" Target="slides/slide34.xml"/><Relationship Id="rId3" Type="http://schemas.openxmlformats.org/officeDocument/2006/relationships/slide" Target="slides/slide4.xml"/><Relationship Id="rId21" Type="http://schemas.openxmlformats.org/officeDocument/2006/relationships/slide" Target="slides/slide28.xml"/><Relationship Id="rId7" Type="http://schemas.openxmlformats.org/officeDocument/2006/relationships/slide" Target="slides/slide8.xml"/><Relationship Id="rId12" Type="http://schemas.openxmlformats.org/officeDocument/2006/relationships/slide" Target="slides/slide15.xml"/><Relationship Id="rId17" Type="http://schemas.openxmlformats.org/officeDocument/2006/relationships/slide" Target="slides/slide24.xml"/><Relationship Id="rId25" Type="http://schemas.openxmlformats.org/officeDocument/2006/relationships/slide" Target="slides/slide33.xml"/><Relationship Id="rId2" Type="http://schemas.openxmlformats.org/officeDocument/2006/relationships/slide" Target="slides/slide3.xml"/><Relationship Id="rId16" Type="http://schemas.openxmlformats.org/officeDocument/2006/relationships/slide" Target="slides/slide23.xml"/><Relationship Id="rId20" Type="http://schemas.openxmlformats.org/officeDocument/2006/relationships/slide" Target="slides/slide27.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4.xml"/><Relationship Id="rId24" Type="http://schemas.openxmlformats.org/officeDocument/2006/relationships/slide" Target="slides/slide32.xml"/><Relationship Id="rId5" Type="http://schemas.openxmlformats.org/officeDocument/2006/relationships/slide" Target="slides/slide6.xml"/><Relationship Id="rId15" Type="http://schemas.openxmlformats.org/officeDocument/2006/relationships/slide" Target="slides/slide21.xml"/><Relationship Id="rId23" Type="http://schemas.openxmlformats.org/officeDocument/2006/relationships/slide" Target="slides/slide30.xml"/><Relationship Id="rId28" Type="http://schemas.openxmlformats.org/officeDocument/2006/relationships/slide" Target="slides/slide36.xml"/><Relationship Id="rId10" Type="http://schemas.openxmlformats.org/officeDocument/2006/relationships/slide" Target="slides/slide11.xml"/><Relationship Id="rId19" Type="http://schemas.openxmlformats.org/officeDocument/2006/relationships/slide" Target="slides/slide26.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20.xml"/><Relationship Id="rId22" Type="http://schemas.openxmlformats.org/officeDocument/2006/relationships/slide" Target="slides/slide29.xml"/><Relationship Id="rId27"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130855F9-0CBE-4B9F-9F38-AFF7FF199BAC}"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noProof="0" dirty="0" smtClean="0"/>
              <a:t>Click to edit Master text styles</a:t>
            </a:r>
          </a:p>
          <a:p>
            <a:pPr lvl="1"/>
            <a:r>
              <a:rPr lang="lv-LV" noProof="0" dirty="0" smtClean="0"/>
              <a:t>Second level</a:t>
            </a:r>
          </a:p>
          <a:p>
            <a:pPr lvl="2"/>
            <a:r>
              <a:rPr lang="lv-LV" noProof="0" dirty="0" smtClean="0"/>
              <a:t>Third level</a:t>
            </a:r>
          </a:p>
          <a:p>
            <a:pPr lvl="3"/>
            <a:r>
              <a:rPr lang="lv-LV" noProof="0" dirty="0" smtClean="0"/>
              <a:t>Fourth level</a:t>
            </a:r>
          </a:p>
          <a:p>
            <a:pPr lvl="4"/>
            <a:r>
              <a:rPr lang="lv-LV" noProof="0" dirty="0" smtClean="0"/>
              <a:t>Fifth level</a:t>
            </a: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381000" y="685800"/>
            <a:ext cx="6096000" cy="3429000"/>
          </a:xfrm>
          <a:ln/>
        </p:spPr>
      </p:sp>
      <p:sp>
        <p:nvSpPr>
          <p:cNvPr id="7171" name="Notes Placeholder 2"/>
          <p:cNvSpPr>
            <a:spLocks noGrp="1"/>
          </p:cNvSpPr>
          <p:nvPr>
            <p:ph type="body" idx="1"/>
          </p:nvPr>
        </p:nvSpPr>
        <p:spPr>
          <a:noFill/>
        </p:spPr>
        <p:txBody>
          <a:bodyPr/>
          <a:lstStyle/>
          <a:p>
            <a:r>
              <a:rPr lang="en-US" altLang="lv-LV" dirty="0" smtClean="0">
                <a:latin typeface="Arial" panose="020B0604020202020204" pitchFamily="34" charset="0"/>
              </a:rPr>
              <a:t># Every module has the following content</a:t>
            </a:r>
          </a:p>
          <a:p>
            <a:endParaRPr lang="en-US" altLang="lv-LV" dirty="0" smtClean="0">
              <a:latin typeface="Arial" panose="020B0604020202020204" pitchFamily="34" charset="0"/>
            </a:endParaRPr>
          </a:p>
          <a:p>
            <a:r>
              <a:rPr lang="en-US" altLang="lv-LV" dirty="0" smtClean="0">
                <a:latin typeface="Arial" panose="020B0604020202020204" pitchFamily="34" charset="0"/>
              </a:rPr>
              <a:t>* Title (1</a:t>
            </a:r>
            <a:r>
              <a:rPr lang="en-US" altLang="lv-LV" baseline="0" dirty="0" smtClean="0">
                <a:latin typeface="Arial" panose="020B0604020202020204" pitchFamily="34" charset="0"/>
              </a:rPr>
              <a:t> slide</a:t>
            </a:r>
            <a:r>
              <a:rPr lang="en-US" altLang="lv-LV" dirty="0" smtClean="0">
                <a:latin typeface="Arial" panose="020B0604020202020204" pitchFamily="34" charset="0"/>
              </a:rPr>
              <a:t>)</a:t>
            </a:r>
          </a:p>
          <a:p>
            <a:r>
              <a:rPr lang="en-US" altLang="lv-LV" dirty="0" smtClean="0">
                <a:latin typeface="Arial" panose="020B0604020202020204" pitchFamily="34" charset="0"/>
              </a:rPr>
              <a:t>* Table of Contents (1</a:t>
            </a:r>
            <a:r>
              <a:rPr lang="en-US" altLang="lv-LV" baseline="0" dirty="0" smtClean="0">
                <a:latin typeface="Arial" panose="020B0604020202020204" pitchFamily="34" charset="0"/>
              </a:rPr>
              <a:t> slide</a:t>
            </a:r>
            <a:r>
              <a:rPr lang="en-US" altLang="lv-LV" dirty="0" smtClean="0">
                <a:latin typeface="Arial" panose="020B0604020202020204" pitchFamily="34" charset="0"/>
              </a:rPr>
              <a:t>) –</a:t>
            </a:r>
            <a:r>
              <a:rPr lang="en-US" altLang="lv-LV" baseline="0" dirty="0" smtClean="0">
                <a:latin typeface="Arial" panose="020B0604020202020204" pitchFamily="34" charset="0"/>
              </a:rPr>
              <a:t> where are we in the material?</a:t>
            </a:r>
            <a:endParaRPr lang="en-US" altLang="lv-LV" dirty="0" smtClean="0">
              <a:latin typeface="Arial" panose="020B0604020202020204" pitchFamily="34" charset="0"/>
            </a:endParaRPr>
          </a:p>
          <a:p>
            <a:r>
              <a:rPr lang="en-US" altLang="lv-LV" dirty="0" smtClean="0">
                <a:latin typeface="Arial" panose="020B0604020202020204" pitchFamily="34" charset="0"/>
              </a:rPr>
              <a:t>* Motivation (1</a:t>
            </a:r>
            <a:r>
              <a:rPr lang="en-US" altLang="lv-LV" baseline="0" dirty="0" smtClean="0">
                <a:latin typeface="Arial" panose="020B0604020202020204" pitchFamily="34" charset="0"/>
              </a:rPr>
              <a:t> slide</a:t>
            </a:r>
            <a:r>
              <a:rPr lang="en-US" altLang="lv-LV" dirty="0" smtClean="0">
                <a:latin typeface="Arial" panose="020B0604020202020204" pitchFamily="34" charset="0"/>
              </a:rPr>
              <a:t>) – why</a:t>
            </a:r>
            <a:r>
              <a:rPr lang="en-US" altLang="lv-LV" baseline="0" dirty="0" smtClean="0">
                <a:latin typeface="Arial" panose="020B0604020202020204" pitchFamily="34" charset="0"/>
              </a:rPr>
              <a:t> do we need this module?</a:t>
            </a:r>
            <a:endParaRPr lang="en-US" altLang="lv-LV" dirty="0" smtClean="0">
              <a:latin typeface="Arial" panose="020B0604020202020204" pitchFamily="34" charset="0"/>
            </a:endParaRPr>
          </a:p>
          <a:p>
            <a:r>
              <a:rPr lang="en-US" altLang="lv-LV" dirty="0" smtClean="0">
                <a:latin typeface="Arial" panose="020B0604020202020204" pitchFamily="34" charset="0"/>
              </a:rPr>
              <a:t>* Anchor Task (1x) – introduce the key problem</a:t>
            </a:r>
            <a:r>
              <a:rPr lang="en-US" altLang="lv-LV" baseline="0" dirty="0" smtClean="0">
                <a:latin typeface="Arial" panose="020B0604020202020204" pitchFamily="34" charset="0"/>
              </a:rPr>
              <a:t> handled by this</a:t>
            </a:r>
            <a:r>
              <a:rPr lang="en-US" altLang="lv-LV" dirty="0" smtClean="0">
                <a:latin typeface="Arial" panose="020B0604020202020204" pitchFamily="34" charset="0"/>
              </a:rPr>
              <a:t> module</a:t>
            </a:r>
          </a:p>
          <a:p>
            <a:r>
              <a:rPr lang="en-US" altLang="lv-LV" dirty="0" smtClean="0">
                <a:latin typeface="Arial" panose="020B0604020202020204" pitchFamily="34" charset="0"/>
              </a:rPr>
              <a:t>* Objectives (1x)</a:t>
            </a:r>
          </a:p>
          <a:p>
            <a:r>
              <a:rPr lang="en-US" altLang="lv-LV" dirty="0" smtClean="0">
                <a:latin typeface="Arial" panose="020B0604020202020204" pitchFamily="34" charset="0"/>
              </a:rPr>
              <a:t>* Theory Section (1 subtitle + more slides) or Demo Section (1 subtitle + more slides)</a:t>
            </a:r>
          </a:p>
          <a:p>
            <a:r>
              <a:rPr lang="en-US" altLang="lv-LV" dirty="0" smtClean="0">
                <a:latin typeface="Arial" panose="020B0604020202020204" pitchFamily="34" charset="0"/>
              </a:rPr>
              <a:t>* Summary (1x)</a:t>
            </a:r>
            <a:br>
              <a:rPr lang="en-US" altLang="lv-LV" dirty="0" smtClean="0">
                <a:latin typeface="Arial" panose="020B0604020202020204" pitchFamily="34" charset="0"/>
              </a:rPr>
            </a:br>
            <a:r>
              <a:rPr lang="en-US" altLang="lv-LV" dirty="0" smtClean="0">
                <a:latin typeface="Arial" panose="020B0604020202020204" pitchFamily="34" charset="0"/>
              </a:rPr>
              <a:t>* References (1x)</a:t>
            </a:r>
          </a:p>
          <a:p>
            <a:endParaRPr lang="lv-LV" altLang="lv-LV" dirty="0" smtClean="0">
              <a:latin typeface="Arial" panose="020B0604020202020204" pitchFamily="34" charset="0"/>
            </a:endParaRPr>
          </a:p>
        </p:txBody>
      </p:sp>
      <p:sp>
        <p:nvSpPr>
          <p:cNvPr id="7174" name="Slide Number Placeholder 5"/>
          <p:cNvSpPr>
            <a:spLocks noGrp="1"/>
          </p:cNvSpPr>
          <p:nvPr>
            <p:ph type="sldNum" sz="quarter" idx="5"/>
          </p:nvPr>
        </p:nvSpPr>
        <p:spPr>
          <a:xfrm>
            <a:off x="3884613"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81ACFC-FDB6-4759-95D8-FE45B43790B9}" type="slidenum">
              <a:rPr lang="lv-LV" altLang="lv-LV" sz="1200" smtClean="0">
                <a:latin typeface="Arial" panose="020B0604020202020204" pitchFamily="34" charset="0"/>
              </a:rPr>
              <a:pPr/>
              <a:t>1</a:t>
            </a:fld>
            <a:endParaRPr lang="lv-LV" altLang="lv-LV" sz="1200"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26" descr="Canvas"/>
          <p:cNvSpPr>
            <a:spLocks noChangeArrowheads="1"/>
          </p:cNvSpPr>
          <p:nvPr/>
        </p:nvSpPr>
        <p:spPr bwMode="white">
          <a:xfrm>
            <a:off x="704850" y="238124"/>
            <a:ext cx="11155680" cy="649224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6" name="Rectangle 1028" descr="Canvas"/>
          <p:cNvSpPr>
            <a:spLocks noChangeArrowheads="1"/>
          </p:cNvSpPr>
          <p:nvPr/>
        </p:nvSpPr>
        <p:spPr bwMode="white">
          <a:xfrm>
            <a:off x="795867" y="4130675"/>
            <a:ext cx="1388533"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24582" name="Rectangle 1030"/>
          <p:cNvSpPr>
            <a:spLocks noGrp="1" noChangeArrowheads="1"/>
          </p:cNvSpPr>
          <p:nvPr>
            <p:ph type="ctrTitle"/>
          </p:nvPr>
        </p:nvSpPr>
        <p:spPr>
          <a:xfrm>
            <a:off x="1219200" y="2057400"/>
            <a:ext cx="10295467" cy="1143000"/>
          </a:xfrm>
        </p:spPr>
        <p:txBody>
          <a:bodyPr/>
          <a:lstStyle>
            <a:lvl1pPr>
              <a:defRPr/>
            </a:lvl1pPr>
          </a:lstStyle>
          <a:p>
            <a:pPr lvl="0"/>
            <a:r>
              <a:rPr lang="lv-LV" noProof="0" smtClean="0"/>
              <a:t>Click to edit Master title style</a:t>
            </a:r>
          </a:p>
        </p:txBody>
      </p:sp>
      <p:sp>
        <p:nvSpPr>
          <p:cNvPr id="24583" name="Rectangle 1031"/>
          <p:cNvSpPr>
            <a:spLocks noGrp="1" noChangeArrowheads="1"/>
          </p:cNvSpPr>
          <p:nvPr>
            <p:ph type="subTitle" idx="1"/>
          </p:nvPr>
        </p:nvSpPr>
        <p:spPr>
          <a:xfrm>
            <a:off x="2167467" y="3886200"/>
            <a:ext cx="8534400" cy="1771650"/>
          </a:xfrm>
        </p:spPr>
        <p:txBody>
          <a:bodyPr/>
          <a:lstStyle>
            <a:lvl1pPr marL="0" indent="0" algn="ctr">
              <a:buFontTx/>
              <a:buNone/>
              <a:defRPr/>
            </a:lvl1pPr>
          </a:lstStyle>
          <a:p>
            <a:pPr lvl="0"/>
            <a:r>
              <a:rPr lang="lv-LV" noProof="0" dirty="0" smtClean="0"/>
              <a:t>Click to edit Master subtitle style</a:t>
            </a:r>
          </a:p>
        </p:txBody>
      </p:sp>
    </p:spTree>
    <p:extLst>
      <p:ext uri="{BB962C8B-B14F-4D97-AF65-F5344CB8AC3E}">
        <p14:creationId xmlns:p14="http://schemas.microsoft.com/office/powerpoint/2010/main" val="137051907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lv-LV" dirty="0"/>
          </a:p>
        </p:txBody>
      </p:sp>
      <p:sp>
        <p:nvSpPr>
          <p:cNvPr id="6" name="Rectangle 10"/>
          <p:cNvSpPr>
            <a:spLocks noGrp="1" noChangeArrowheads="1"/>
          </p:cNvSpPr>
          <p:nvPr>
            <p:ph type="sldNum" sz="quarter" idx="12"/>
          </p:nvPr>
        </p:nvSpPr>
        <p:spPr>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19235585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14224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6040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8" name="Rectangle 10"/>
          <p:cNvSpPr>
            <a:spLocks noGrp="1" noChangeArrowheads="1"/>
          </p:cNvSpPr>
          <p:nvPr>
            <p:ph type="sldNum" sz="quarter" idx="12"/>
          </p:nvPr>
        </p:nvSpPr>
        <p:spPr>
          <a:xfrm>
            <a:off x="9175751" y="6107113"/>
            <a:ext cx="2540000" cy="457200"/>
          </a:xfrm>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68294001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Rectangle 8"/>
          <p:cNvSpPr>
            <a:spLocks noGrp="1" noChangeArrowheads="1"/>
          </p:cNvSpPr>
          <p:nvPr>
            <p:ph type="dt" sz="half" idx="10"/>
          </p:nvPr>
        </p:nvSpPr>
        <p:spPr>
          <a:xfrm>
            <a:off x="1352551" y="6107113"/>
            <a:ext cx="2540000" cy="457200"/>
          </a:xfrm>
          <a:prstGeom prst="rect">
            <a:avLst/>
          </a:prstGeom>
          <a:ln/>
        </p:spPr>
        <p:txBody>
          <a:bodyPr/>
          <a:lstStyle>
            <a:lvl1pPr>
              <a:defRPr/>
            </a:lvl1pPr>
          </a:lstStyle>
          <a:p>
            <a:pPr>
              <a:defRPr/>
            </a:pPr>
            <a:endParaRPr lang="lv-LV"/>
          </a:p>
        </p:txBody>
      </p:sp>
      <p:sp>
        <p:nvSpPr>
          <p:cNvPr id="4" name="Rectangle 9"/>
          <p:cNvSpPr>
            <a:spLocks noGrp="1" noChangeArrowheads="1"/>
          </p:cNvSpPr>
          <p:nvPr>
            <p:ph type="ftr" sz="quarter" idx="11"/>
          </p:nvPr>
        </p:nvSpPr>
        <p:spPr>
          <a:xfrm>
            <a:off x="4603751" y="6107113"/>
            <a:ext cx="3860800" cy="457200"/>
          </a:xfrm>
          <a:prstGeom prst="rect">
            <a:avLst/>
          </a:prstGeom>
          <a:ln/>
        </p:spPr>
        <p:txBody>
          <a:bodyPr/>
          <a:lstStyle>
            <a:lvl1pPr>
              <a:defRPr/>
            </a:lvl1pPr>
          </a:lstStyle>
          <a:p>
            <a:pPr>
              <a:defRPr/>
            </a:pPr>
            <a:endParaRPr lang="lv-LV"/>
          </a:p>
        </p:txBody>
      </p:sp>
      <p:sp>
        <p:nvSpPr>
          <p:cNvPr id="5" name="Rectangle 10"/>
          <p:cNvSpPr>
            <a:spLocks noGrp="1" noChangeArrowheads="1"/>
          </p:cNvSpPr>
          <p:nvPr>
            <p:ph type="sldNum" sz="quarter" idx="12"/>
          </p:nvPr>
        </p:nvSpPr>
        <p:spPr>
          <a:ln/>
        </p:spPr>
        <p:txBody>
          <a:bodyPr/>
          <a:lstStyle>
            <a:lvl1pPr>
              <a:defRPr/>
            </a:lvl1pPr>
          </a:lstStyle>
          <a:p>
            <a:pPr>
              <a:defRPr/>
            </a:pPr>
            <a:fld id="{6DBBE0B6-61B7-4A16-86F5-324726A4A122}" type="slidenum">
              <a:rPr lang="lv-LV" altLang="lv-LV"/>
              <a:pPr>
                <a:defRPr/>
              </a:pPr>
              <a:t>‹#›</a:t>
            </a:fld>
            <a:endParaRPr lang="lv-LV" altLang="lv-LV"/>
          </a:p>
        </p:txBody>
      </p:sp>
    </p:spTree>
    <p:extLst>
      <p:ext uri="{BB962C8B-B14F-4D97-AF65-F5344CB8AC3E}">
        <p14:creationId xmlns:p14="http://schemas.microsoft.com/office/powerpoint/2010/main" val="31028963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9" name="Rectangle 8"/>
          <p:cNvSpPr/>
          <p:nvPr userDrawn="1"/>
        </p:nvSpPr>
        <p:spPr bwMode="auto">
          <a:xfrm>
            <a:off x="533400" y="609600"/>
            <a:ext cx="5943600" cy="1981200"/>
          </a:xfrm>
          <a:prstGeom prst="rect">
            <a:avLst/>
          </a:prstGeom>
          <a:solidFill>
            <a:srgbClr val="43B02A"/>
          </a:solidFill>
          <a:ln w="9525" cap="flat" cmpd="sng" algn="ctr">
            <a:noFill/>
            <a:prstDash val="solid"/>
            <a:round/>
            <a:headEnd type="none" w="med" len="med"/>
            <a:tailEnd type="none" w="med" len="med"/>
          </a:ln>
          <a:effectLst/>
          <a:extLst/>
        </p:spPr>
        <p:txBody>
          <a:bodyPr vert="horz" wrap="none" lIns="27432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p:txBody>
      </p:sp>
      <p:sp>
        <p:nvSpPr>
          <p:cNvPr id="10" name="Rectangle 9"/>
          <p:cNvSpPr/>
          <p:nvPr userDrawn="1"/>
        </p:nvSpPr>
        <p:spPr bwMode="auto">
          <a:xfrm>
            <a:off x="762000" y="2286000"/>
            <a:ext cx="7696200" cy="4038600"/>
          </a:xfrm>
          <a:prstGeom prst="rect">
            <a:avLst/>
          </a:prstGeom>
          <a:solidFill>
            <a:schemeClr val="bg1"/>
          </a:solidFill>
          <a:ln w="9525" cap="flat" cmpd="sng" algn="ctr">
            <a:noFill/>
            <a:prstDash val="solid"/>
            <a:round/>
            <a:headEnd type="none" w="med" len="med"/>
            <a:tailEnd type="none" w="med" len="med"/>
          </a:ln>
          <a:effectLst/>
          <a:extLst/>
        </p:spPr>
        <p:txBody>
          <a:bodyPr vert="horz" wrap="none" lIns="548640" tIns="182880" rIns="182880" bIns="18288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4" name="Content Placeholder 13"/>
          <p:cNvSpPr>
            <a:spLocks noGrp="1"/>
          </p:cNvSpPr>
          <p:nvPr>
            <p:ph sz="quarter" idx="10"/>
          </p:nvPr>
        </p:nvSpPr>
        <p:spPr>
          <a:xfrm>
            <a:off x="990600" y="2322786"/>
            <a:ext cx="6248400" cy="33528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Edit Master text styles</a:t>
            </a:r>
          </a:p>
          <a:p>
            <a:pPr lvl="1"/>
            <a:r>
              <a:rPr lang="en-US" dirty="0" smtClean="0"/>
              <a:t>Second level</a:t>
            </a:r>
          </a:p>
        </p:txBody>
      </p:sp>
      <p:sp>
        <p:nvSpPr>
          <p:cNvPr id="20" name="Text Placeholder 19"/>
          <p:cNvSpPr>
            <a:spLocks noGrp="1"/>
          </p:cNvSpPr>
          <p:nvPr>
            <p:ph type="body" sz="quarter" idx="11"/>
          </p:nvPr>
        </p:nvSpPr>
        <p:spPr>
          <a:xfrm>
            <a:off x="762000" y="685800"/>
            <a:ext cx="5181600" cy="1524000"/>
          </a:xfrm>
        </p:spPr>
        <p:txBody>
          <a:bodyPr/>
          <a:lstStyle>
            <a:lvl1pPr>
              <a:defRPr sz="3200" b="1">
                <a:solidFill>
                  <a:schemeClr val="bg1"/>
                </a:solidFill>
                <a:latin typeface="Arial" panose="020B0604020202020204" pitchFamily="34" charset="0"/>
                <a:cs typeface="Arial" panose="020B0604020202020204" pitchFamily="34" charset="0"/>
              </a:defRPr>
            </a:lvl1pPr>
            <a:lvl2pPr>
              <a:defRPr sz="3200" b="1">
                <a:solidFill>
                  <a:schemeClr val="bg1"/>
                </a:solidFill>
                <a:latin typeface="Arial" panose="020B0604020202020204" pitchFamily="34" charset="0"/>
                <a:cs typeface="Arial" panose="020B0604020202020204" pitchFamily="34" charset="0"/>
              </a:defRPr>
            </a:lvl2pPr>
            <a:lvl3pPr>
              <a:defRPr sz="3200" b="1">
                <a:solidFill>
                  <a:schemeClr val="bg1"/>
                </a:solidFill>
                <a:latin typeface="Arial" panose="020B0604020202020204" pitchFamily="34" charset="0"/>
                <a:cs typeface="Arial" panose="020B0604020202020204" pitchFamily="34" charset="0"/>
              </a:defRPr>
            </a:lvl3pPr>
            <a:lvl4pPr>
              <a:defRPr sz="3200" b="1">
                <a:solidFill>
                  <a:schemeClr val="bg1"/>
                </a:solidFill>
                <a:latin typeface="Arial" panose="020B0604020202020204" pitchFamily="34" charset="0"/>
                <a:cs typeface="Arial" panose="020B0604020202020204" pitchFamily="34" charset="0"/>
              </a:defRPr>
            </a:lvl4pPr>
            <a:lvl5pPr marL="1828800" indent="0">
              <a:buNone/>
              <a:defRPr sz="3200" b="1">
                <a:solidFill>
                  <a:schemeClr val="bg1"/>
                </a:solidFill>
                <a:latin typeface="Arial" panose="020B0604020202020204" pitchFamily="34"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endParaRPr lang="lv-LV" dirty="0"/>
          </a:p>
        </p:txBody>
      </p:sp>
    </p:spTree>
    <p:extLst>
      <p:ext uri="{BB962C8B-B14F-4D97-AF65-F5344CB8AC3E}">
        <p14:creationId xmlns:p14="http://schemas.microsoft.com/office/powerpoint/2010/main" val="348439373"/>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048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17600" y="19050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00800" y="19050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ln/>
        </p:spPr>
        <p:txBody>
          <a:bodyPr/>
          <a:lstStyle>
            <a:lvl1pPr>
              <a:defRPr/>
            </a:lvl1pPr>
          </a:lstStyle>
          <a:p>
            <a:pPr>
              <a:defRPr/>
            </a:pPr>
            <a:fld id="{1ED9F291-D02B-4A8D-A5D4-31C26AAC2192}" type="datetime8">
              <a:rPr lang="en-US"/>
              <a:pPr>
                <a:defRPr/>
              </a:pPr>
              <a:t>10/25/2021 12:18 PM</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Directed Graphs</a:t>
            </a:r>
          </a:p>
        </p:txBody>
      </p:sp>
      <p:sp>
        <p:nvSpPr>
          <p:cNvPr id="7" name="Rectangle 67"/>
          <p:cNvSpPr>
            <a:spLocks noGrp="1" noChangeArrowheads="1"/>
          </p:cNvSpPr>
          <p:nvPr>
            <p:ph type="sldNum" sz="quarter" idx="12"/>
          </p:nvPr>
        </p:nvSpPr>
        <p:spPr>
          <a:ln/>
        </p:spPr>
        <p:txBody>
          <a:bodyPr/>
          <a:lstStyle>
            <a:lvl1pPr>
              <a:defRPr/>
            </a:lvl1pPr>
          </a:lstStyle>
          <a:p>
            <a:fld id="{A755759D-60DE-4CBA-999F-282C17985F3D}" type="slidenum">
              <a:rPr lang="en-US" altLang="lv-LV"/>
              <a:pPr/>
              <a:t>‹#›</a:t>
            </a:fld>
            <a:endParaRPr lang="en-US" altLang="lv-LV"/>
          </a:p>
        </p:txBody>
      </p:sp>
    </p:spTree>
    <p:extLst>
      <p:ext uri="{BB962C8B-B14F-4D97-AF65-F5344CB8AC3E}">
        <p14:creationId xmlns:p14="http://schemas.microsoft.com/office/powerpoint/2010/main" val="317448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2800" y="3048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17600" y="1905000"/>
            <a:ext cx="10363200" cy="4114800"/>
          </a:xfrm>
        </p:spPr>
        <p:txBody>
          <a:bodyPr/>
          <a:lstStyle/>
          <a:p>
            <a:pPr lvl="0"/>
            <a:endParaRPr lang="en-US" noProof="0" smtClean="0"/>
          </a:p>
        </p:txBody>
      </p:sp>
      <p:sp>
        <p:nvSpPr>
          <p:cNvPr id="4" name="Rectangle 65"/>
          <p:cNvSpPr>
            <a:spLocks noGrp="1" noChangeArrowheads="1"/>
          </p:cNvSpPr>
          <p:nvPr>
            <p:ph type="dt" sz="half" idx="10"/>
          </p:nvPr>
        </p:nvSpPr>
        <p:spPr>
          <a:ln/>
        </p:spPr>
        <p:txBody>
          <a:bodyPr/>
          <a:lstStyle>
            <a:lvl1pPr>
              <a:defRPr/>
            </a:lvl1pPr>
          </a:lstStyle>
          <a:p>
            <a:pPr>
              <a:defRPr/>
            </a:pPr>
            <a:fld id="{3D744BF2-8FAF-460E-88D5-83554C8592B6}" type="datetime8">
              <a:rPr lang="en-US"/>
              <a:pPr>
                <a:defRPr/>
              </a:pPr>
              <a:t>10/25/2021 12:18 PM</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Graphs</a:t>
            </a:r>
          </a:p>
        </p:txBody>
      </p:sp>
      <p:sp>
        <p:nvSpPr>
          <p:cNvPr id="6" name="Rectangle 67"/>
          <p:cNvSpPr>
            <a:spLocks noGrp="1" noChangeArrowheads="1"/>
          </p:cNvSpPr>
          <p:nvPr>
            <p:ph type="sldNum" sz="quarter" idx="12"/>
          </p:nvPr>
        </p:nvSpPr>
        <p:spPr>
          <a:ln/>
        </p:spPr>
        <p:txBody>
          <a:bodyPr/>
          <a:lstStyle>
            <a:lvl1pPr>
              <a:defRPr/>
            </a:lvl1pPr>
          </a:lstStyle>
          <a:p>
            <a:fld id="{D85E3EBD-458D-49A3-AB83-2EB6686E6EF3}" type="slidenum">
              <a:rPr lang="en-US" altLang="lv-LV"/>
              <a:pPr/>
              <a:t>‹#›</a:t>
            </a:fld>
            <a:endParaRPr lang="en-US" altLang="lv-LV"/>
          </a:p>
        </p:txBody>
      </p:sp>
    </p:spTree>
    <p:extLst>
      <p:ext uri="{BB962C8B-B14F-4D97-AF65-F5344CB8AC3E}">
        <p14:creationId xmlns:p14="http://schemas.microsoft.com/office/powerpoint/2010/main" val="1361416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975782" y="289560"/>
            <a:ext cx="11063817" cy="6492240"/>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1027" name="Line 3"/>
          <p:cNvSpPr>
            <a:spLocks noChangeShapeType="1"/>
          </p:cNvSpPr>
          <p:nvPr/>
        </p:nvSpPr>
        <p:spPr bwMode="ltGray">
          <a:xfrm>
            <a:off x="1354667" y="1600200"/>
            <a:ext cx="10227733"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lv-LV" sz="2400"/>
          </a:p>
        </p:txBody>
      </p:sp>
      <p:sp>
        <p:nvSpPr>
          <p:cNvPr id="1030" name="Rectangle 6"/>
          <p:cNvSpPr>
            <a:spLocks noGrp="1" noChangeArrowheads="1"/>
          </p:cNvSpPr>
          <p:nvPr>
            <p:ph type="title"/>
          </p:nvPr>
        </p:nvSpPr>
        <p:spPr bwMode="auto">
          <a:xfrm>
            <a:off x="1422400" y="381000"/>
            <a:ext cx="1016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lv-LV" altLang="lv-LV" smtClean="0"/>
              <a:t>Click to edit Master title style</a:t>
            </a:r>
          </a:p>
        </p:txBody>
      </p:sp>
      <p:sp>
        <p:nvSpPr>
          <p:cNvPr id="1031" name="Rectangle 7"/>
          <p:cNvSpPr>
            <a:spLocks noGrp="1" noChangeArrowheads="1"/>
          </p:cNvSpPr>
          <p:nvPr>
            <p:ph type="body" idx="1"/>
          </p:nvPr>
        </p:nvSpPr>
        <p:spPr bwMode="auto">
          <a:xfrm>
            <a:off x="1422400" y="1752601"/>
            <a:ext cx="1016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altLang="lv-LV" dirty="0" smtClean="0"/>
              <a:t>Click to edit Master text styles</a:t>
            </a:r>
          </a:p>
          <a:p>
            <a:pPr lvl="1"/>
            <a:r>
              <a:rPr lang="lv-LV" altLang="lv-LV" dirty="0" smtClean="0"/>
              <a:t>Second level</a:t>
            </a:r>
          </a:p>
          <a:p>
            <a:pPr lvl="2"/>
            <a:r>
              <a:rPr lang="lv-LV" altLang="lv-LV" dirty="0" smtClean="0"/>
              <a:t>Third level</a:t>
            </a:r>
          </a:p>
          <a:p>
            <a:pPr lvl="3"/>
            <a:r>
              <a:rPr lang="lv-LV" altLang="lv-LV" dirty="0" smtClean="0"/>
              <a:t>Fourth level</a:t>
            </a:r>
          </a:p>
          <a:p>
            <a:pPr lvl="4"/>
            <a:r>
              <a:rPr lang="lv-LV" altLang="lv-LV" dirty="0" smtClean="0"/>
              <a:t>Fifth level</a:t>
            </a:r>
          </a:p>
        </p:txBody>
      </p:sp>
      <p:sp>
        <p:nvSpPr>
          <p:cNvPr id="23562" name="Rectangle 10"/>
          <p:cNvSpPr>
            <a:spLocks noGrp="1" noChangeArrowheads="1"/>
          </p:cNvSpPr>
          <p:nvPr>
            <p:ph type="sldNum" sz="quarter" idx="4"/>
          </p:nvPr>
        </p:nvSpPr>
        <p:spPr bwMode="auto">
          <a:xfrm>
            <a:off x="9175751" y="61071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4909E86-374F-46F0-8605-6733D6B01229}"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sldLayoutIdLst>
    <p:sldLayoutId id="2147483698" r:id="rId1"/>
    <p:sldLayoutId id="2147483689" r:id="rId2"/>
    <p:sldLayoutId id="2147483690" r:id="rId3"/>
    <p:sldLayoutId id="2147483692" r:id="rId4"/>
    <p:sldLayoutId id="2147483693" r:id="rId5"/>
    <p:sldLayoutId id="2147483699" r:id="rId6"/>
    <p:sldLayoutId id="2147483700" r:id="rId7"/>
  </p:sldLayoutIdLst>
  <p:transition spd="slow">
    <p:wip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inen-tracer-682.appspot.com/data-structures/index.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09800" y="1371601"/>
            <a:ext cx="7772400" cy="1470025"/>
          </a:xfrm>
        </p:spPr>
        <p:txBody>
          <a:bodyPr/>
          <a:lstStyle/>
          <a:p>
            <a:pPr eaLnBrk="1" hangingPunct="1"/>
            <a:r>
              <a:rPr lang="en-US" altLang="lv-LV" dirty="0" smtClean="0">
                <a:ea typeface="ＭＳ Ｐゴシック" panose="020B0600070205080204" pitchFamily="34" charset="-128"/>
              </a:rPr>
              <a:t>Data Structures</a:t>
            </a:r>
            <a:r>
              <a:rPr lang="lv-LV" altLang="lv-LV" dirty="0" smtClean="0">
                <a:ea typeface="ＭＳ Ｐゴシック" panose="020B0600070205080204" pitchFamily="34" charset="-128"/>
              </a:rPr>
              <a:t/>
            </a:r>
            <a:br>
              <a:rPr lang="lv-LV" altLang="lv-LV" dirty="0" smtClean="0">
                <a:ea typeface="ＭＳ Ｐゴシック" panose="020B0600070205080204" pitchFamily="34" charset="-128"/>
              </a:rPr>
            </a:br>
            <a:r>
              <a:rPr lang="lv-LV" altLang="lv-LV" dirty="0" smtClean="0">
                <a:ea typeface="ＭＳ Ｐゴシック" panose="020B0600070205080204" pitchFamily="34" charset="-128"/>
              </a:rPr>
              <a:t>Graphs - Introduction</a:t>
            </a:r>
            <a:endParaRPr lang="en-US" altLang="lv-LV" dirty="0" smtClean="0">
              <a:ea typeface="ＭＳ Ｐゴシック" panose="020B0600070205080204" pitchFamily="34" charset="-128"/>
            </a:endParaRPr>
          </a:p>
        </p:txBody>
      </p:sp>
      <p:sp>
        <p:nvSpPr>
          <p:cNvPr id="6147" name="Rectangle 3"/>
          <p:cNvSpPr>
            <a:spLocks noGrp="1" noChangeArrowheads="1"/>
          </p:cNvSpPr>
          <p:nvPr>
            <p:ph type="subTitle" idx="1"/>
          </p:nvPr>
        </p:nvSpPr>
        <p:spPr>
          <a:xfrm>
            <a:off x="2895600" y="3352800"/>
            <a:ext cx="6400800" cy="2514600"/>
          </a:xfrm>
        </p:spPr>
        <p:txBody>
          <a:bodyPr/>
          <a:lstStyle/>
          <a:p>
            <a:pPr eaLnBrk="1" hangingPunct="1"/>
            <a:endParaRPr lang="en-US" altLang="lv-LV" dirty="0" smtClean="0">
              <a:ea typeface="ＭＳ Ｐゴシック" panose="020B0600070205080204" pitchFamily="34" charset="-128"/>
            </a:endParaRPr>
          </a:p>
          <a:p>
            <a:pPr eaLnBrk="1" hangingPunct="1"/>
            <a:r>
              <a:rPr lang="en-US" altLang="lv-LV" dirty="0" smtClean="0">
                <a:ea typeface="ＭＳ Ｐゴシック" panose="020B0600070205080204" pitchFamily="34" charset="-128"/>
              </a:rPr>
              <a:t>Data Structures and Algorithms</a:t>
            </a:r>
          </a:p>
          <a:p>
            <a:pPr eaLnBrk="1" hangingPunct="1"/>
            <a:r>
              <a:rPr lang="lv-LV" altLang="lv-LV" dirty="0" smtClean="0">
                <a:hlinkClick r:id="rId3"/>
              </a:rPr>
              <a:t>http://linen-tracer-682.appspot.com/data-structures/index.html</a:t>
            </a:r>
            <a:endParaRPr lang="en-US" altLang="lv-LV" dirty="0" smtClean="0">
              <a:ea typeface="ＭＳ Ｐゴシック" panose="020B0600070205080204" pitchFamily="34" charset="-128"/>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2"/>
          <p:cNvSpPr>
            <a:spLocks noGrp="1" noChangeArrowheads="1"/>
          </p:cNvSpPr>
          <p:nvPr>
            <p:ph type="title"/>
          </p:nvPr>
        </p:nvSpPr>
        <p:spPr/>
        <p:txBody>
          <a:bodyPr/>
          <a:lstStyle/>
          <a:p>
            <a:pPr eaLnBrk="1" hangingPunct="1"/>
            <a:r>
              <a:rPr lang="en-US" altLang="lv-LV" smtClean="0"/>
              <a:t>Edge List Structure</a:t>
            </a:r>
            <a:endParaRPr lang="en-US" altLang="lv-LV" smtClean="0">
              <a:cs typeface="Tahoma" panose="020B0604030504040204" pitchFamily="34" charset="0"/>
            </a:endParaRPr>
          </a:p>
        </p:txBody>
      </p:sp>
      <p:sp>
        <p:nvSpPr>
          <p:cNvPr id="12295"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000" dirty="0"/>
              <a:t>Vertex object</a:t>
            </a:r>
          </a:p>
          <a:p>
            <a:pPr lvl="1" eaLnBrk="1" hangingPunct="1">
              <a:lnSpc>
                <a:spcPct val="90000"/>
              </a:lnSpc>
            </a:pPr>
            <a:r>
              <a:rPr lang="en-US" altLang="lv-LV" sz="1800" dirty="0"/>
              <a:t>element</a:t>
            </a:r>
          </a:p>
          <a:p>
            <a:pPr lvl="1" eaLnBrk="1" hangingPunct="1">
              <a:lnSpc>
                <a:spcPct val="90000"/>
              </a:lnSpc>
            </a:pPr>
            <a:r>
              <a:rPr lang="en-US" altLang="lv-LV" sz="1800" dirty="0"/>
              <a:t>reference to position in vertex sequence</a:t>
            </a:r>
          </a:p>
          <a:p>
            <a:pPr eaLnBrk="1" hangingPunct="1">
              <a:lnSpc>
                <a:spcPct val="90000"/>
              </a:lnSpc>
            </a:pPr>
            <a:r>
              <a:rPr lang="en-US" altLang="lv-LV" sz="2000" dirty="0"/>
              <a:t>Edge object</a:t>
            </a:r>
          </a:p>
          <a:p>
            <a:pPr lvl="1" eaLnBrk="1" hangingPunct="1">
              <a:lnSpc>
                <a:spcPct val="90000"/>
              </a:lnSpc>
            </a:pPr>
            <a:r>
              <a:rPr lang="en-US" altLang="lv-LV" sz="1800" dirty="0"/>
              <a:t>element</a:t>
            </a:r>
          </a:p>
          <a:p>
            <a:pPr lvl="1" eaLnBrk="1" hangingPunct="1">
              <a:lnSpc>
                <a:spcPct val="90000"/>
              </a:lnSpc>
            </a:pPr>
            <a:r>
              <a:rPr lang="en-US" altLang="lv-LV" sz="1800" dirty="0"/>
              <a:t>origin vertex object</a:t>
            </a:r>
          </a:p>
          <a:p>
            <a:pPr lvl="1" eaLnBrk="1" hangingPunct="1">
              <a:lnSpc>
                <a:spcPct val="90000"/>
              </a:lnSpc>
            </a:pPr>
            <a:r>
              <a:rPr lang="en-US" altLang="lv-LV" sz="1800" dirty="0"/>
              <a:t>destination vertex object</a:t>
            </a:r>
          </a:p>
          <a:p>
            <a:pPr lvl="1" eaLnBrk="1" hangingPunct="1">
              <a:lnSpc>
                <a:spcPct val="90000"/>
              </a:lnSpc>
            </a:pPr>
            <a:r>
              <a:rPr lang="en-US" altLang="lv-LV" sz="1800" dirty="0"/>
              <a:t>reference to position in edge sequence</a:t>
            </a:r>
          </a:p>
          <a:p>
            <a:pPr eaLnBrk="1" hangingPunct="1">
              <a:lnSpc>
                <a:spcPct val="90000"/>
              </a:lnSpc>
            </a:pPr>
            <a:r>
              <a:rPr lang="en-US" altLang="lv-LV" sz="2000" dirty="0"/>
              <a:t>Vertex sequence</a:t>
            </a:r>
          </a:p>
          <a:p>
            <a:pPr lvl="1" eaLnBrk="1" hangingPunct="1">
              <a:lnSpc>
                <a:spcPct val="90000"/>
              </a:lnSpc>
            </a:pPr>
            <a:r>
              <a:rPr lang="en-US" altLang="lv-LV" sz="1800" dirty="0"/>
              <a:t>sequence of vertex objects</a:t>
            </a:r>
          </a:p>
          <a:p>
            <a:pPr eaLnBrk="1" hangingPunct="1">
              <a:lnSpc>
                <a:spcPct val="90000"/>
              </a:lnSpc>
            </a:pPr>
            <a:r>
              <a:rPr lang="en-US" altLang="lv-LV" sz="2000" dirty="0"/>
              <a:t>Edge sequence</a:t>
            </a:r>
          </a:p>
          <a:p>
            <a:pPr lvl="1" eaLnBrk="1" hangingPunct="1">
              <a:lnSpc>
                <a:spcPct val="90000"/>
              </a:lnSpc>
            </a:pPr>
            <a:r>
              <a:rPr lang="en-US" altLang="lv-LV" sz="1800" dirty="0"/>
              <a:t>sequence of edge objects</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5C518A6-A805-4C13-A7B3-5AF9FC9A2AB0}" type="slidenum">
              <a:rPr lang="en-US" altLang="lv-LV" sz="1400"/>
              <a:pPr eaLnBrk="1" hangingPunct="1"/>
              <a:t>10</a:t>
            </a:fld>
            <a:endParaRPr lang="en-US" altLang="lv-LV" sz="1400"/>
          </a:p>
        </p:txBody>
      </p:sp>
      <p:cxnSp>
        <p:nvCxnSpPr>
          <p:cNvPr id="12292" name="AutoShape 46"/>
          <p:cNvCxnSpPr>
            <a:cxnSpLocks noChangeShapeType="1"/>
            <a:stCxn id="12317" idx="2"/>
            <a:endCxn id="12314" idx="6"/>
          </p:cNvCxnSpPr>
          <p:nvPr/>
        </p:nvCxnSpPr>
        <p:spPr bwMode="auto">
          <a:xfrm flipH="1">
            <a:off x="7327900" y="5943600"/>
            <a:ext cx="325437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293" name="AutoShape 23"/>
          <p:cNvCxnSpPr>
            <a:cxnSpLocks noChangeShapeType="1"/>
            <a:stCxn id="12313" idx="2"/>
            <a:endCxn id="12305" idx="6"/>
          </p:cNvCxnSpPr>
          <p:nvPr/>
        </p:nvCxnSpPr>
        <p:spPr bwMode="auto">
          <a:xfrm flipH="1">
            <a:off x="7324725" y="3505200"/>
            <a:ext cx="325437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296" name="Oval 4"/>
          <p:cNvSpPr>
            <a:spLocks noChangeArrowheads="1"/>
          </p:cNvSpPr>
          <p:nvPr/>
        </p:nvSpPr>
        <p:spPr bwMode="auto">
          <a:xfrm>
            <a:off x="7435849" y="2547938"/>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v</a:t>
            </a:r>
          </a:p>
        </p:txBody>
      </p:sp>
      <p:sp>
        <p:nvSpPr>
          <p:cNvPr id="12297" name="Oval 5"/>
          <p:cNvSpPr>
            <a:spLocks noChangeArrowheads="1"/>
          </p:cNvSpPr>
          <p:nvPr/>
        </p:nvSpPr>
        <p:spPr bwMode="auto">
          <a:xfrm>
            <a:off x="8350249" y="160655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u</a:t>
            </a:r>
          </a:p>
        </p:txBody>
      </p:sp>
      <p:sp>
        <p:nvSpPr>
          <p:cNvPr id="12298" name="Oval 7"/>
          <p:cNvSpPr>
            <a:spLocks noChangeArrowheads="1"/>
          </p:cNvSpPr>
          <p:nvPr/>
        </p:nvSpPr>
        <p:spPr bwMode="auto">
          <a:xfrm>
            <a:off x="9264649" y="2547938"/>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w</a:t>
            </a:r>
          </a:p>
        </p:txBody>
      </p:sp>
      <p:cxnSp>
        <p:nvCxnSpPr>
          <p:cNvPr id="12299" name="AutoShape 8"/>
          <p:cNvCxnSpPr>
            <a:cxnSpLocks noChangeShapeType="1"/>
            <a:stCxn id="12297" idx="5"/>
            <a:endCxn id="12298" idx="1"/>
          </p:cNvCxnSpPr>
          <p:nvPr/>
        </p:nvCxnSpPr>
        <p:spPr bwMode="auto">
          <a:xfrm>
            <a:off x="8610599" y="1876425"/>
            <a:ext cx="698500" cy="7064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0" name="AutoShape 9"/>
          <p:cNvCxnSpPr>
            <a:cxnSpLocks noChangeShapeType="1"/>
            <a:stCxn id="12297" idx="3"/>
            <a:endCxn id="12296" idx="7"/>
          </p:cNvCxnSpPr>
          <p:nvPr/>
        </p:nvCxnSpPr>
        <p:spPr bwMode="auto">
          <a:xfrm flipH="1">
            <a:off x="7696199" y="1876425"/>
            <a:ext cx="698500" cy="7064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1" name="AutoShape 12"/>
          <p:cNvCxnSpPr>
            <a:cxnSpLocks noChangeShapeType="1"/>
            <a:stCxn id="12298" idx="2"/>
            <a:endCxn id="12296" idx="6"/>
          </p:cNvCxnSpPr>
          <p:nvPr/>
        </p:nvCxnSpPr>
        <p:spPr bwMode="auto">
          <a:xfrm flipH="1">
            <a:off x="7750174" y="2700338"/>
            <a:ext cx="150495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02" name="Text Box 14"/>
          <p:cNvSpPr txBox="1">
            <a:spLocks noChangeArrowheads="1"/>
          </p:cNvSpPr>
          <p:nvPr/>
        </p:nvSpPr>
        <p:spPr bwMode="auto">
          <a:xfrm>
            <a:off x="7750174" y="1920876"/>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12303" name="Text Box 16"/>
          <p:cNvSpPr txBox="1">
            <a:spLocks noChangeArrowheads="1"/>
          </p:cNvSpPr>
          <p:nvPr/>
        </p:nvSpPr>
        <p:spPr bwMode="auto">
          <a:xfrm>
            <a:off x="8958263" y="1920876"/>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sp>
        <p:nvSpPr>
          <p:cNvPr id="12304" name="Text Box 18"/>
          <p:cNvSpPr txBox="1">
            <a:spLocks noChangeArrowheads="1"/>
          </p:cNvSpPr>
          <p:nvPr/>
        </p:nvSpPr>
        <p:spPr bwMode="auto">
          <a:xfrm>
            <a:off x="8347074" y="22875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12305" name="Oval 19"/>
          <p:cNvSpPr>
            <a:spLocks noChangeArrowheads="1"/>
          </p:cNvSpPr>
          <p:nvPr/>
        </p:nvSpPr>
        <p:spPr bwMode="auto">
          <a:xfrm>
            <a:off x="7010399" y="3352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2306" name="Oval 20"/>
          <p:cNvSpPr>
            <a:spLocks noChangeArrowheads="1"/>
          </p:cNvSpPr>
          <p:nvPr/>
        </p:nvSpPr>
        <p:spPr bwMode="auto">
          <a:xfrm>
            <a:off x="8202612" y="3352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2307" name="Oval 21"/>
          <p:cNvSpPr>
            <a:spLocks noChangeArrowheads="1"/>
          </p:cNvSpPr>
          <p:nvPr/>
        </p:nvSpPr>
        <p:spPr bwMode="auto">
          <a:xfrm>
            <a:off x="9394824" y="3352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2308" name="Rectangle 35"/>
          <p:cNvSpPr>
            <a:spLocks noChangeArrowheads="1"/>
          </p:cNvSpPr>
          <p:nvPr/>
        </p:nvSpPr>
        <p:spPr bwMode="auto">
          <a:xfrm>
            <a:off x="7239000" y="5040314"/>
            <a:ext cx="219075" cy="31432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09" name="Rectangle 37"/>
          <p:cNvSpPr>
            <a:spLocks noChangeArrowheads="1"/>
          </p:cNvSpPr>
          <p:nvPr/>
        </p:nvSpPr>
        <p:spPr bwMode="auto">
          <a:xfrm>
            <a:off x="7458075" y="5040314"/>
            <a:ext cx="314325" cy="31432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12310" name="Oval 38"/>
          <p:cNvSpPr>
            <a:spLocks noChangeArrowheads="1"/>
          </p:cNvSpPr>
          <p:nvPr/>
        </p:nvSpPr>
        <p:spPr bwMode="auto">
          <a:xfrm>
            <a:off x="10515599" y="2547938"/>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z</a:t>
            </a:r>
          </a:p>
        </p:txBody>
      </p:sp>
      <p:cxnSp>
        <p:nvCxnSpPr>
          <p:cNvPr id="12311" name="AutoShape 39"/>
          <p:cNvCxnSpPr>
            <a:cxnSpLocks noChangeShapeType="1"/>
            <a:stCxn id="12310" idx="2"/>
            <a:endCxn id="12298" idx="6"/>
          </p:cNvCxnSpPr>
          <p:nvPr/>
        </p:nvCxnSpPr>
        <p:spPr bwMode="auto">
          <a:xfrm flipH="1">
            <a:off x="9578974" y="2700338"/>
            <a:ext cx="92710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12" name="Text Box 40"/>
          <p:cNvSpPr txBox="1">
            <a:spLocks noChangeArrowheads="1"/>
          </p:cNvSpPr>
          <p:nvPr/>
        </p:nvSpPr>
        <p:spPr bwMode="auto">
          <a:xfrm>
            <a:off x="9790112" y="22875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sp>
        <p:nvSpPr>
          <p:cNvPr id="12313" name="Oval 41"/>
          <p:cNvSpPr>
            <a:spLocks noChangeArrowheads="1"/>
          </p:cNvSpPr>
          <p:nvPr/>
        </p:nvSpPr>
        <p:spPr bwMode="auto">
          <a:xfrm>
            <a:off x="10588624" y="3352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2314" name="Oval 42"/>
          <p:cNvSpPr>
            <a:spLocks noChangeArrowheads="1"/>
          </p:cNvSpPr>
          <p:nvPr/>
        </p:nvSpPr>
        <p:spPr bwMode="auto">
          <a:xfrm>
            <a:off x="7013574" y="5791200"/>
            <a:ext cx="304800" cy="304800"/>
          </a:xfrm>
          <a:prstGeom prst="ellipse">
            <a:avLst/>
          </a:prstGeom>
          <a:solidFill>
            <a:schemeClr val="folHlink"/>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2315" name="Oval 43"/>
          <p:cNvSpPr>
            <a:spLocks noChangeArrowheads="1"/>
          </p:cNvSpPr>
          <p:nvPr/>
        </p:nvSpPr>
        <p:spPr bwMode="auto">
          <a:xfrm>
            <a:off x="8205787" y="5791200"/>
            <a:ext cx="304800" cy="304800"/>
          </a:xfrm>
          <a:prstGeom prst="ellipse">
            <a:avLst/>
          </a:prstGeom>
          <a:solidFill>
            <a:schemeClr val="folHlink"/>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2316" name="Oval 44"/>
          <p:cNvSpPr>
            <a:spLocks noChangeArrowheads="1"/>
          </p:cNvSpPr>
          <p:nvPr/>
        </p:nvSpPr>
        <p:spPr bwMode="auto">
          <a:xfrm>
            <a:off x="9397999" y="5791200"/>
            <a:ext cx="304800" cy="304800"/>
          </a:xfrm>
          <a:prstGeom prst="ellipse">
            <a:avLst/>
          </a:prstGeom>
          <a:solidFill>
            <a:schemeClr val="folHlink"/>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2317" name="Oval 45"/>
          <p:cNvSpPr>
            <a:spLocks noChangeArrowheads="1"/>
          </p:cNvSpPr>
          <p:nvPr/>
        </p:nvSpPr>
        <p:spPr bwMode="auto">
          <a:xfrm>
            <a:off x="10591799" y="5791200"/>
            <a:ext cx="304800" cy="304800"/>
          </a:xfrm>
          <a:prstGeom prst="ellipse">
            <a:avLst/>
          </a:prstGeom>
          <a:solidFill>
            <a:schemeClr val="folHlink"/>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2318" name="AutoShape 63"/>
          <p:cNvCxnSpPr>
            <a:cxnSpLocks noChangeShapeType="1"/>
            <a:endCxn id="12308" idx="2"/>
          </p:cNvCxnSpPr>
          <p:nvPr/>
        </p:nvCxnSpPr>
        <p:spPr bwMode="auto">
          <a:xfrm flipV="1">
            <a:off x="7161213" y="5364164"/>
            <a:ext cx="187325" cy="574675"/>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319" name="AutoShape 64"/>
          <p:cNvCxnSpPr>
            <a:cxnSpLocks noChangeShapeType="1"/>
          </p:cNvCxnSpPr>
          <p:nvPr/>
        </p:nvCxnSpPr>
        <p:spPr bwMode="auto">
          <a:xfrm flipV="1">
            <a:off x="8358188" y="5364164"/>
            <a:ext cx="136525" cy="574675"/>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320" name="AutoShape 65"/>
          <p:cNvCxnSpPr>
            <a:cxnSpLocks noChangeShapeType="1"/>
          </p:cNvCxnSpPr>
          <p:nvPr/>
        </p:nvCxnSpPr>
        <p:spPr bwMode="auto">
          <a:xfrm flipV="1">
            <a:off x="9545638" y="5364164"/>
            <a:ext cx="142875" cy="574675"/>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321" name="AutoShape 66"/>
          <p:cNvCxnSpPr>
            <a:cxnSpLocks noChangeShapeType="1"/>
          </p:cNvCxnSpPr>
          <p:nvPr/>
        </p:nvCxnSpPr>
        <p:spPr bwMode="auto">
          <a:xfrm flipV="1">
            <a:off x="10739438" y="5364164"/>
            <a:ext cx="142875" cy="574675"/>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2322" name="Rectangle 74"/>
          <p:cNvSpPr>
            <a:spLocks noChangeArrowheads="1"/>
          </p:cNvSpPr>
          <p:nvPr/>
        </p:nvSpPr>
        <p:spPr bwMode="auto">
          <a:xfrm>
            <a:off x="7181850" y="4024314"/>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u</a:t>
            </a:r>
          </a:p>
        </p:txBody>
      </p:sp>
      <p:sp>
        <p:nvSpPr>
          <p:cNvPr id="12323" name="Rectangle 78"/>
          <p:cNvSpPr>
            <a:spLocks noChangeArrowheads="1"/>
          </p:cNvSpPr>
          <p:nvPr/>
        </p:nvSpPr>
        <p:spPr bwMode="auto">
          <a:xfrm>
            <a:off x="8366125" y="4024314"/>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v</a:t>
            </a:r>
          </a:p>
        </p:txBody>
      </p:sp>
      <p:sp>
        <p:nvSpPr>
          <p:cNvPr id="12324" name="Rectangle 81"/>
          <p:cNvSpPr>
            <a:spLocks noChangeArrowheads="1"/>
          </p:cNvSpPr>
          <p:nvPr/>
        </p:nvSpPr>
        <p:spPr bwMode="auto">
          <a:xfrm>
            <a:off x="9550400" y="4019551"/>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w</a:t>
            </a:r>
          </a:p>
        </p:txBody>
      </p:sp>
      <p:sp>
        <p:nvSpPr>
          <p:cNvPr id="12325" name="Rectangle 84"/>
          <p:cNvSpPr>
            <a:spLocks noChangeArrowheads="1"/>
          </p:cNvSpPr>
          <p:nvPr/>
        </p:nvSpPr>
        <p:spPr bwMode="auto">
          <a:xfrm>
            <a:off x="10734675" y="4014789"/>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z</a:t>
            </a:r>
          </a:p>
        </p:txBody>
      </p:sp>
      <p:cxnSp>
        <p:nvCxnSpPr>
          <p:cNvPr id="12326" name="AutoShape 85"/>
          <p:cNvCxnSpPr>
            <a:cxnSpLocks noChangeShapeType="1"/>
            <a:endCxn id="12322" idx="0"/>
          </p:cNvCxnSpPr>
          <p:nvPr/>
        </p:nvCxnSpPr>
        <p:spPr bwMode="auto">
          <a:xfrm>
            <a:off x="7158038" y="3500438"/>
            <a:ext cx="180975" cy="514350"/>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327" name="AutoShape 87"/>
          <p:cNvCxnSpPr>
            <a:cxnSpLocks noChangeShapeType="1"/>
            <a:endCxn id="12323" idx="0"/>
          </p:cNvCxnSpPr>
          <p:nvPr/>
        </p:nvCxnSpPr>
        <p:spPr bwMode="auto">
          <a:xfrm>
            <a:off x="8350249" y="3500438"/>
            <a:ext cx="173038" cy="514350"/>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328" name="AutoShape 88"/>
          <p:cNvCxnSpPr>
            <a:cxnSpLocks noChangeShapeType="1"/>
            <a:endCxn id="12324" idx="0"/>
          </p:cNvCxnSpPr>
          <p:nvPr/>
        </p:nvCxnSpPr>
        <p:spPr bwMode="auto">
          <a:xfrm>
            <a:off x="9547224" y="3505201"/>
            <a:ext cx="160338" cy="504825"/>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329" name="AutoShape 89"/>
          <p:cNvCxnSpPr>
            <a:cxnSpLocks noChangeShapeType="1"/>
            <a:endCxn id="12325" idx="0"/>
          </p:cNvCxnSpPr>
          <p:nvPr/>
        </p:nvCxnSpPr>
        <p:spPr bwMode="auto">
          <a:xfrm>
            <a:off x="10734675" y="3500439"/>
            <a:ext cx="157163" cy="504825"/>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2330" name="Freeform 92"/>
          <p:cNvSpPr>
            <a:spLocks/>
          </p:cNvSpPr>
          <p:nvPr/>
        </p:nvSpPr>
        <p:spPr bwMode="auto">
          <a:xfrm>
            <a:off x="7348537" y="4352925"/>
            <a:ext cx="1090612" cy="838200"/>
          </a:xfrm>
          <a:custGeom>
            <a:avLst/>
            <a:gdLst>
              <a:gd name="T0" fmla="*/ 0 w 720"/>
              <a:gd name="T1" fmla="*/ 838200 h 504"/>
              <a:gd name="T2" fmla="*/ 554394 w 720"/>
              <a:gd name="T3" fmla="*/ 389164 h 504"/>
              <a:gd name="T4" fmla="*/ 1090612 w 720"/>
              <a:gd name="T5" fmla="*/ 0 h 504"/>
              <a:gd name="T6" fmla="*/ 0 60000 65536"/>
              <a:gd name="T7" fmla="*/ 0 60000 65536"/>
              <a:gd name="T8" fmla="*/ 0 60000 65536"/>
              <a:gd name="T9" fmla="*/ 0 w 720"/>
              <a:gd name="T10" fmla="*/ 0 h 504"/>
              <a:gd name="T11" fmla="*/ 720 w 720"/>
              <a:gd name="T12" fmla="*/ 504 h 504"/>
            </a:gdLst>
            <a:ahLst/>
            <a:cxnLst>
              <a:cxn ang="T6">
                <a:pos x="T0" y="T1"/>
              </a:cxn>
              <a:cxn ang="T7">
                <a:pos x="T2" y="T3"/>
              </a:cxn>
              <a:cxn ang="T8">
                <a:pos x="T4" y="T5"/>
              </a:cxn>
            </a:cxnLst>
            <a:rect l="T9" t="T10" r="T11" b="T12"/>
            <a:pathLst>
              <a:path w="720" h="504">
                <a:moveTo>
                  <a:pt x="0" y="504"/>
                </a:moveTo>
                <a:cubicBezTo>
                  <a:pt x="61" y="459"/>
                  <a:pt x="198" y="204"/>
                  <a:pt x="366" y="234"/>
                </a:cubicBezTo>
                <a:cubicBezTo>
                  <a:pt x="534" y="264"/>
                  <a:pt x="646" y="49"/>
                  <a:pt x="720" y="0"/>
                </a:cubicBezTo>
              </a:path>
            </a:pathLst>
          </a:custGeom>
          <a:noFill/>
          <a:ln w="19050">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2331" name="Rectangle 100"/>
          <p:cNvSpPr>
            <a:spLocks noChangeArrowheads="1"/>
          </p:cNvSpPr>
          <p:nvPr/>
        </p:nvSpPr>
        <p:spPr bwMode="auto">
          <a:xfrm>
            <a:off x="6867525" y="4024314"/>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2332" name="Line 101"/>
          <p:cNvSpPr>
            <a:spLocks noChangeShapeType="1"/>
          </p:cNvSpPr>
          <p:nvPr/>
        </p:nvSpPr>
        <p:spPr bwMode="auto">
          <a:xfrm flipV="1">
            <a:off x="7013575" y="3657600"/>
            <a:ext cx="104775" cy="53340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2333" name="Rectangle 102"/>
          <p:cNvSpPr>
            <a:spLocks noChangeArrowheads="1"/>
          </p:cNvSpPr>
          <p:nvPr/>
        </p:nvSpPr>
        <p:spPr bwMode="auto">
          <a:xfrm>
            <a:off x="8067675" y="4024314"/>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2334" name="Line 103"/>
          <p:cNvSpPr>
            <a:spLocks noChangeShapeType="1"/>
          </p:cNvSpPr>
          <p:nvPr/>
        </p:nvSpPr>
        <p:spPr bwMode="auto">
          <a:xfrm flipV="1">
            <a:off x="8205787" y="3648075"/>
            <a:ext cx="93662" cy="53340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2335" name="Rectangle 104"/>
          <p:cNvSpPr>
            <a:spLocks noChangeArrowheads="1"/>
          </p:cNvSpPr>
          <p:nvPr/>
        </p:nvSpPr>
        <p:spPr bwMode="auto">
          <a:xfrm>
            <a:off x="9240838" y="4019551"/>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2336" name="Line 105"/>
          <p:cNvSpPr>
            <a:spLocks noChangeShapeType="1"/>
          </p:cNvSpPr>
          <p:nvPr/>
        </p:nvSpPr>
        <p:spPr bwMode="auto">
          <a:xfrm flipV="1">
            <a:off x="9397999" y="3643313"/>
            <a:ext cx="44450" cy="53340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2337" name="Rectangle 106"/>
          <p:cNvSpPr>
            <a:spLocks noChangeArrowheads="1"/>
          </p:cNvSpPr>
          <p:nvPr/>
        </p:nvSpPr>
        <p:spPr bwMode="auto">
          <a:xfrm>
            <a:off x="10420350" y="4014789"/>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2338" name="Line 107"/>
          <p:cNvSpPr>
            <a:spLocks noChangeShapeType="1"/>
          </p:cNvSpPr>
          <p:nvPr/>
        </p:nvSpPr>
        <p:spPr bwMode="auto">
          <a:xfrm flipV="1">
            <a:off x="10591799" y="3643313"/>
            <a:ext cx="44450" cy="53340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2339" name="Rectangle 108"/>
          <p:cNvSpPr>
            <a:spLocks noChangeArrowheads="1"/>
          </p:cNvSpPr>
          <p:nvPr/>
        </p:nvSpPr>
        <p:spPr bwMode="auto">
          <a:xfrm>
            <a:off x="7019925" y="5040314"/>
            <a:ext cx="219075" cy="31432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40" name="Line 91"/>
          <p:cNvSpPr>
            <a:spLocks noChangeShapeType="1"/>
          </p:cNvSpPr>
          <p:nvPr/>
        </p:nvSpPr>
        <p:spPr bwMode="auto">
          <a:xfrm flipV="1">
            <a:off x="7118350" y="4343401"/>
            <a:ext cx="220663" cy="847725"/>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2341" name="Rectangle 109"/>
          <p:cNvSpPr>
            <a:spLocks noChangeArrowheads="1"/>
          </p:cNvSpPr>
          <p:nvPr/>
        </p:nvSpPr>
        <p:spPr bwMode="auto">
          <a:xfrm>
            <a:off x="6800850" y="5040314"/>
            <a:ext cx="219075" cy="31432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12342" name="AutoShape 110"/>
          <p:cNvCxnSpPr>
            <a:cxnSpLocks noChangeShapeType="1"/>
            <a:endCxn id="12314" idx="1"/>
          </p:cNvCxnSpPr>
          <p:nvPr/>
        </p:nvCxnSpPr>
        <p:spPr bwMode="auto">
          <a:xfrm>
            <a:off x="6896100" y="5181601"/>
            <a:ext cx="161925" cy="644525"/>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2343" name="Rectangle 111"/>
          <p:cNvSpPr>
            <a:spLocks noChangeArrowheads="1"/>
          </p:cNvSpPr>
          <p:nvPr/>
        </p:nvSpPr>
        <p:spPr bwMode="auto">
          <a:xfrm>
            <a:off x="8429625" y="5040314"/>
            <a:ext cx="219075" cy="31432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44" name="Rectangle 112"/>
          <p:cNvSpPr>
            <a:spLocks noChangeArrowheads="1"/>
          </p:cNvSpPr>
          <p:nvPr/>
        </p:nvSpPr>
        <p:spPr bwMode="auto">
          <a:xfrm>
            <a:off x="8648700" y="5040314"/>
            <a:ext cx="314325" cy="31432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12345" name="Rectangle 113"/>
          <p:cNvSpPr>
            <a:spLocks noChangeArrowheads="1"/>
          </p:cNvSpPr>
          <p:nvPr/>
        </p:nvSpPr>
        <p:spPr bwMode="auto">
          <a:xfrm>
            <a:off x="8210550" y="5040314"/>
            <a:ext cx="219075" cy="31432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46" name="Rectangle 114"/>
          <p:cNvSpPr>
            <a:spLocks noChangeArrowheads="1"/>
          </p:cNvSpPr>
          <p:nvPr/>
        </p:nvSpPr>
        <p:spPr bwMode="auto">
          <a:xfrm>
            <a:off x="7991475" y="5040314"/>
            <a:ext cx="219075" cy="31432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12347" name="AutoShape 115"/>
          <p:cNvCxnSpPr>
            <a:cxnSpLocks noChangeShapeType="1"/>
          </p:cNvCxnSpPr>
          <p:nvPr/>
        </p:nvCxnSpPr>
        <p:spPr bwMode="auto">
          <a:xfrm>
            <a:off x="8086725" y="5181601"/>
            <a:ext cx="161925" cy="644525"/>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2348" name="Freeform 93"/>
          <p:cNvSpPr>
            <a:spLocks/>
          </p:cNvSpPr>
          <p:nvPr/>
        </p:nvSpPr>
        <p:spPr bwMode="auto">
          <a:xfrm>
            <a:off x="8523288" y="4362451"/>
            <a:ext cx="1106487" cy="828675"/>
          </a:xfrm>
          <a:custGeom>
            <a:avLst/>
            <a:gdLst>
              <a:gd name="T0" fmla="*/ 0 w 720"/>
              <a:gd name="T1" fmla="*/ 828675 h 522"/>
              <a:gd name="T2" fmla="*/ 387270 w 720"/>
              <a:gd name="T3" fmla="*/ 400050 h 522"/>
              <a:gd name="T4" fmla="*/ 912852 w 720"/>
              <a:gd name="T5" fmla="*/ 247650 h 522"/>
              <a:gd name="T6" fmla="*/ 1078825 w 720"/>
              <a:gd name="T7" fmla="*/ 0 h 522"/>
              <a:gd name="T8" fmla="*/ 0 60000 65536"/>
              <a:gd name="T9" fmla="*/ 0 60000 65536"/>
              <a:gd name="T10" fmla="*/ 0 60000 65536"/>
              <a:gd name="T11" fmla="*/ 0 60000 65536"/>
              <a:gd name="T12" fmla="*/ 0 w 720"/>
              <a:gd name="T13" fmla="*/ 0 h 522"/>
              <a:gd name="T14" fmla="*/ 720 w 720"/>
              <a:gd name="T15" fmla="*/ 522 h 522"/>
            </a:gdLst>
            <a:ahLst/>
            <a:cxnLst>
              <a:cxn ang="T8">
                <a:pos x="T0" y="T1"/>
              </a:cxn>
              <a:cxn ang="T9">
                <a:pos x="T2" y="T3"/>
              </a:cxn>
              <a:cxn ang="T10">
                <a:pos x="T4" y="T5"/>
              </a:cxn>
              <a:cxn ang="T11">
                <a:pos x="T6" y="T7"/>
              </a:cxn>
            </a:cxnLst>
            <a:rect l="T12" t="T13" r="T14" b="T15"/>
            <a:pathLst>
              <a:path w="720" h="522">
                <a:moveTo>
                  <a:pt x="0" y="522"/>
                </a:moveTo>
                <a:cubicBezTo>
                  <a:pt x="42" y="477"/>
                  <a:pt x="66" y="324"/>
                  <a:pt x="252" y="252"/>
                </a:cubicBezTo>
                <a:cubicBezTo>
                  <a:pt x="438" y="180"/>
                  <a:pt x="468" y="240"/>
                  <a:pt x="594" y="156"/>
                </a:cubicBezTo>
                <a:cubicBezTo>
                  <a:pt x="720" y="72"/>
                  <a:pt x="679" y="33"/>
                  <a:pt x="702" y="0"/>
                </a:cubicBezTo>
              </a:path>
            </a:pathLst>
          </a:custGeom>
          <a:noFill/>
          <a:ln w="19050">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2349" name="Line 94"/>
          <p:cNvSpPr>
            <a:spLocks noChangeShapeType="1"/>
          </p:cNvSpPr>
          <p:nvPr/>
        </p:nvSpPr>
        <p:spPr bwMode="auto">
          <a:xfrm flipV="1">
            <a:off x="8299449" y="4352925"/>
            <a:ext cx="230188" cy="83820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2350" name="Rectangle 120"/>
          <p:cNvSpPr>
            <a:spLocks noChangeArrowheads="1"/>
          </p:cNvSpPr>
          <p:nvPr/>
        </p:nvSpPr>
        <p:spPr bwMode="auto">
          <a:xfrm>
            <a:off x="9615488" y="5040314"/>
            <a:ext cx="219075" cy="31432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51" name="Rectangle 121"/>
          <p:cNvSpPr>
            <a:spLocks noChangeArrowheads="1"/>
          </p:cNvSpPr>
          <p:nvPr/>
        </p:nvSpPr>
        <p:spPr bwMode="auto">
          <a:xfrm>
            <a:off x="9834563" y="5040314"/>
            <a:ext cx="314325" cy="31432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sp>
        <p:nvSpPr>
          <p:cNvPr id="12352" name="Rectangle 122"/>
          <p:cNvSpPr>
            <a:spLocks noChangeArrowheads="1"/>
          </p:cNvSpPr>
          <p:nvPr/>
        </p:nvSpPr>
        <p:spPr bwMode="auto">
          <a:xfrm>
            <a:off x="9396413" y="5040314"/>
            <a:ext cx="219075" cy="31432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53" name="Rectangle 123"/>
          <p:cNvSpPr>
            <a:spLocks noChangeArrowheads="1"/>
          </p:cNvSpPr>
          <p:nvPr/>
        </p:nvSpPr>
        <p:spPr bwMode="auto">
          <a:xfrm>
            <a:off x="9177338" y="5040314"/>
            <a:ext cx="219075" cy="31432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12354" name="AutoShape 124"/>
          <p:cNvCxnSpPr>
            <a:cxnSpLocks noChangeShapeType="1"/>
          </p:cNvCxnSpPr>
          <p:nvPr/>
        </p:nvCxnSpPr>
        <p:spPr bwMode="auto">
          <a:xfrm>
            <a:off x="9272588" y="5181601"/>
            <a:ext cx="161925" cy="644525"/>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2355" name="Line 97"/>
          <p:cNvSpPr>
            <a:spLocks noChangeShapeType="1"/>
          </p:cNvSpPr>
          <p:nvPr/>
        </p:nvSpPr>
        <p:spPr bwMode="auto">
          <a:xfrm flipH="1" flipV="1">
            <a:off x="9688512" y="4352926"/>
            <a:ext cx="19050" cy="828675"/>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2356" name="Freeform 98"/>
          <p:cNvSpPr>
            <a:spLocks/>
          </p:cNvSpPr>
          <p:nvPr/>
        </p:nvSpPr>
        <p:spPr bwMode="auto">
          <a:xfrm>
            <a:off x="7429499" y="4362451"/>
            <a:ext cx="2076450" cy="828675"/>
          </a:xfrm>
          <a:custGeom>
            <a:avLst/>
            <a:gdLst>
              <a:gd name="T0" fmla="*/ 2076450 w 1308"/>
              <a:gd name="T1" fmla="*/ 828675 h 522"/>
              <a:gd name="T2" fmla="*/ 1714500 w 1308"/>
              <a:gd name="T3" fmla="*/ 323850 h 522"/>
              <a:gd name="T4" fmla="*/ 561975 w 1308"/>
              <a:gd name="T5" fmla="*/ 504825 h 522"/>
              <a:gd name="T6" fmla="*/ 0 w 1308"/>
              <a:gd name="T7" fmla="*/ 0 h 522"/>
              <a:gd name="T8" fmla="*/ 0 60000 65536"/>
              <a:gd name="T9" fmla="*/ 0 60000 65536"/>
              <a:gd name="T10" fmla="*/ 0 60000 65536"/>
              <a:gd name="T11" fmla="*/ 0 60000 65536"/>
              <a:gd name="T12" fmla="*/ 0 w 1308"/>
              <a:gd name="T13" fmla="*/ 0 h 522"/>
              <a:gd name="T14" fmla="*/ 1308 w 1308"/>
              <a:gd name="T15" fmla="*/ 522 h 522"/>
            </a:gdLst>
            <a:ahLst/>
            <a:cxnLst>
              <a:cxn ang="T8">
                <a:pos x="T0" y="T1"/>
              </a:cxn>
              <a:cxn ang="T9">
                <a:pos x="T2" y="T3"/>
              </a:cxn>
              <a:cxn ang="T10">
                <a:pos x="T4" y="T5"/>
              </a:cxn>
              <a:cxn ang="T11">
                <a:pos x="T6" y="T7"/>
              </a:cxn>
            </a:cxnLst>
            <a:rect l="T12" t="T13" r="T14" b="T15"/>
            <a:pathLst>
              <a:path w="1308" h="522">
                <a:moveTo>
                  <a:pt x="1308" y="522"/>
                </a:moveTo>
                <a:cubicBezTo>
                  <a:pt x="1272" y="469"/>
                  <a:pt x="1239" y="238"/>
                  <a:pt x="1080" y="204"/>
                </a:cubicBezTo>
                <a:cubicBezTo>
                  <a:pt x="936" y="114"/>
                  <a:pt x="531" y="353"/>
                  <a:pt x="354" y="318"/>
                </a:cubicBezTo>
                <a:cubicBezTo>
                  <a:pt x="177" y="283"/>
                  <a:pt x="74" y="66"/>
                  <a:pt x="0" y="0"/>
                </a:cubicBezTo>
              </a:path>
            </a:pathLst>
          </a:custGeom>
          <a:noFill/>
          <a:ln w="19050">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2357" name="Rectangle 125"/>
          <p:cNvSpPr>
            <a:spLocks noChangeArrowheads="1"/>
          </p:cNvSpPr>
          <p:nvPr/>
        </p:nvSpPr>
        <p:spPr bwMode="auto">
          <a:xfrm>
            <a:off x="10820400" y="5040314"/>
            <a:ext cx="219075" cy="31432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58" name="Rectangle 126"/>
          <p:cNvSpPr>
            <a:spLocks noChangeArrowheads="1"/>
          </p:cNvSpPr>
          <p:nvPr/>
        </p:nvSpPr>
        <p:spPr bwMode="auto">
          <a:xfrm>
            <a:off x="11039475" y="5040314"/>
            <a:ext cx="314325" cy="31432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sp>
        <p:nvSpPr>
          <p:cNvPr id="12359" name="Rectangle 127"/>
          <p:cNvSpPr>
            <a:spLocks noChangeArrowheads="1"/>
          </p:cNvSpPr>
          <p:nvPr/>
        </p:nvSpPr>
        <p:spPr bwMode="auto">
          <a:xfrm>
            <a:off x="10601325" y="5040314"/>
            <a:ext cx="219075" cy="31432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60" name="Rectangle 128"/>
          <p:cNvSpPr>
            <a:spLocks noChangeArrowheads="1"/>
          </p:cNvSpPr>
          <p:nvPr/>
        </p:nvSpPr>
        <p:spPr bwMode="auto">
          <a:xfrm>
            <a:off x="10382250" y="5040314"/>
            <a:ext cx="219075" cy="31432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12361" name="AutoShape 129"/>
          <p:cNvCxnSpPr>
            <a:cxnSpLocks noChangeShapeType="1"/>
          </p:cNvCxnSpPr>
          <p:nvPr/>
        </p:nvCxnSpPr>
        <p:spPr bwMode="auto">
          <a:xfrm>
            <a:off x="10477500" y="5181601"/>
            <a:ext cx="161925" cy="644525"/>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2362" name="Freeform 95"/>
          <p:cNvSpPr>
            <a:spLocks/>
          </p:cNvSpPr>
          <p:nvPr/>
        </p:nvSpPr>
        <p:spPr bwMode="auto">
          <a:xfrm>
            <a:off x="9772650" y="4343401"/>
            <a:ext cx="962025" cy="847725"/>
          </a:xfrm>
          <a:custGeom>
            <a:avLst/>
            <a:gdLst>
              <a:gd name="T0" fmla="*/ 962025 w 606"/>
              <a:gd name="T1" fmla="*/ 847725 h 534"/>
              <a:gd name="T2" fmla="*/ 842963 w 606"/>
              <a:gd name="T3" fmla="*/ 447675 h 534"/>
              <a:gd name="T4" fmla="*/ 328612 w 606"/>
              <a:gd name="T5" fmla="*/ 376237 h 534"/>
              <a:gd name="T6" fmla="*/ 0 w 606"/>
              <a:gd name="T7" fmla="*/ 0 h 534"/>
              <a:gd name="T8" fmla="*/ 0 60000 65536"/>
              <a:gd name="T9" fmla="*/ 0 60000 65536"/>
              <a:gd name="T10" fmla="*/ 0 60000 65536"/>
              <a:gd name="T11" fmla="*/ 0 60000 65536"/>
              <a:gd name="T12" fmla="*/ 0 w 606"/>
              <a:gd name="T13" fmla="*/ 0 h 534"/>
              <a:gd name="T14" fmla="*/ 606 w 606"/>
              <a:gd name="T15" fmla="*/ 534 h 534"/>
            </a:gdLst>
            <a:ahLst/>
            <a:cxnLst>
              <a:cxn ang="T8">
                <a:pos x="T0" y="T1"/>
              </a:cxn>
              <a:cxn ang="T9">
                <a:pos x="T2" y="T3"/>
              </a:cxn>
              <a:cxn ang="T10">
                <a:pos x="T4" y="T5"/>
              </a:cxn>
              <a:cxn ang="T11">
                <a:pos x="T6" y="T7"/>
              </a:cxn>
            </a:cxnLst>
            <a:rect l="T12" t="T13" r="T14" b="T15"/>
            <a:pathLst>
              <a:path w="606" h="534">
                <a:moveTo>
                  <a:pt x="606" y="534"/>
                </a:moveTo>
                <a:cubicBezTo>
                  <a:pt x="606" y="534"/>
                  <a:pt x="606" y="330"/>
                  <a:pt x="531" y="282"/>
                </a:cubicBezTo>
                <a:cubicBezTo>
                  <a:pt x="456" y="234"/>
                  <a:pt x="279" y="294"/>
                  <a:pt x="207" y="237"/>
                </a:cubicBezTo>
                <a:cubicBezTo>
                  <a:pt x="135" y="180"/>
                  <a:pt x="43" y="50"/>
                  <a:pt x="0" y="0"/>
                </a:cubicBezTo>
              </a:path>
            </a:pathLst>
          </a:custGeom>
          <a:noFill/>
          <a:ln w="19050">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2363" name="Line 96"/>
          <p:cNvSpPr>
            <a:spLocks noChangeShapeType="1"/>
          </p:cNvSpPr>
          <p:nvPr/>
        </p:nvSpPr>
        <p:spPr bwMode="auto">
          <a:xfrm flipH="1" flipV="1">
            <a:off x="10882313" y="4352926"/>
            <a:ext cx="14287" cy="828675"/>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2364" name="Line 131"/>
          <p:cNvSpPr>
            <a:spLocks noChangeShapeType="1"/>
          </p:cNvSpPr>
          <p:nvPr/>
        </p:nvSpPr>
        <p:spPr bwMode="auto">
          <a:xfrm>
            <a:off x="6800849" y="3048000"/>
            <a:ext cx="45529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Tree>
    <p:extLst>
      <p:ext uri="{BB962C8B-B14F-4D97-AF65-F5344CB8AC3E}">
        <p14:creationId xmlns:p14="http://schemas.microsoft.com/office/powerpoint/2010/main" val="1684304400"/>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lv-LV" smtClean="0"/>
              <a:t>Adjacency List Structure</a:t>
            </a:r>
            <a:endParaRPr lang="en-US" altLang="lv-LV" smtClean="0">
              <a:cs typeface="Tahoma" panose="020B0604030504040204" pitchFamily="34" charset="0"/>
            </a:endParaRPr>
          </a:p>
        </p:txBody>
      </p:sp>
      <p:sp>
        <p:nvSpPr>
          <p:cNvPr id="13317"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000"/>
              <a:t>Edge list structure</a:t>
            </a:r>
          </a:p>
          <a:p>
            <a:pPr eaLnBrk="1" hangingPunct="1">
              <a:lnSpc>
                <a:spcPct val="90000"/>
              </a:lnSpc>
            </a:pPr>
            <a:r>
              <a:rPr lang="en-US" altLang="lv-LV" sz="2000"/>
              <a:t>Incidence sequence for each vertex</a:t>
            </a:r>
          </a:p>
          <a:p>
            <a:pPr lvl="1" eaLnBrk="1" hangingPunct="1">
              <a:lnSpc>
                <a:spcPct val="90000"/>
              </a:lnSpc>
            </a:pPr>
            <a:r>
              <a:rPr lang="en-US" altLang="lv-LV" sz="1800"/>
              <a:t>sequence of references to edge objects of incident edges</a:t>
            </a:r>
          </a:p>
          <a:p>
            <a:pPr eaLnBrk="1" hangingPunct="1">
              <a:lnSpc>
                <a:spcPct val="90000"/>
              </a:lnSpc>
            </a:pPr>
            <a:r>
              <a:rPr lang="en-US" altLang="lv-LV" sz="2000"/>
              <a:t>Augmented edge objects</a:t>
            </a:r>
          </a:p>
          <a:p>
            <a:pPr lvl="1" eaLnBrk="1" hangingPunct="1">
              <a:lnSpc>
                <a:spcPct val="90000"/>
              </a:lnSpc>
            </a:pPr>
            <a:r>
              <a:rPr lang="en-US" altLang="lv-LV" sz="1800"/>
              <a:t>references to associated positions in incidence sequences of end vertices</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7B0C844-4F96-4D7E-977D-89603EC0EDDE}" type="slidenum">
              <a:rPr lang="en-US" altLang="lv-LV" sz="1400"/>
              <a:pPr eaLnBrk="1" hangingPunct="1"/>
              <a:t>11</a:t>
            </a:fld>
            <a:endParaRPr lang="en-US" altLang="lv-LV" sz="1400"/>
          </a:p>
        </p:txBody>
      </p:sp>
      <p:cxnSp>
        <p:nvCxnSpPr>
          <p:cNvPr id="13318" name="AutoShape 4"/>
          <p:cNvCxnSpPr>
            <a:cxnSpLocks noChangeShapeType="1"/>
            <a:stCxn id="13333" idx="2"/>
            <a:endCxn id="13332" idx="6"/>
          </p:cNvCxnSpPr>
          <p:nvPr/>
        </p:nvCxnSpPr>
        <p:spPr bwMode="auto">
          <a:xfrm flipH="1">
            <a:off x="7556501" y="6096000"/>
            <a:ext cx="273367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19" name="AutoShape 5"/>
          <p:cNvCxnSpPr>
            <a:cxnSpLocks noChangeShapeType="1"/>
            <a:stCxn id="13329" idx="2"/>
            <a:endCxn id="13327" idx="6"/>
          </p:cNvCxnSpPr>
          <p:nvPr/>
        </p:nvCxnSpPr>
        <p:spPr bwMode="auto">
          <a:xfrm flipH="1">
            <a:off x="7553325" y="2895600"/>
            <a:ext cx="294005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3320" name="Oval 6"/>
          <p:cNvSpPr>
            <a:spLocks noChangeArrowheads="1"/>
          </p:cNvSpPr>
          <p:nvPr/>
        </p:nvSpPr>
        <p:spPr bwMode="auto">
          <a:xfrm>
            <a:off x="7969250" y="1976438"/>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u</a:t>
            </a:r>
          </a:p>
        </p:txBody>
      </p:sp>
      <p:sp>
        <p:nvSpPr>
          <p:cNvPr id="13321" name="Oval 7"/>
          <p:cNvSpPr>
            <a:spLocks noChangeArrowheads="1"/>
          </p:cNvSpPr>
          <p:nvPr/>
        </p:nvSpPr>
        <p:spPr bwMode="auto">
          <a:xfrm>
            <a:off x="8880475" y="1600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v</a:t>
            </a:r>
          </a:p>
        </p:txBody>
      </p:sp>
      <p:sp>
        <p:nvSpPr>
          <p:cNvPr id="13322" name="Oval 8"/>
          <p:cNvSpPr>
            <a:spLocks noChangeArrowheads="1"/>
          </p:cNvSpPr>
          <p:nvPr/>
        </p:nvSpPr>
        <p:spPr bwMode="auto">
          <a:xfrm>
            <a:off x="9798050" y="1976438"/>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w</a:t>
            </a:r>
          </a:p>
        </p:txBody>
      </p:sp>
      <p:cxnSp>
        <p:nvCxnSpPr>
          <p:cNvPr id="13323" name="AutoShape 9"/>
          <p:cNvCxnSpPr>
            <a:cxnSpLocks noChangeShapeType="1"/>
            <a:stCxn id="13321" idx="5"/>
            <a:endCxn id="13322" idx="1"/>
          </p:cNvCxnSpPr>
          <p:nvPr/>
        </p:nvCxnSpPr>
        <p:spPr bwMode="auto">
          <a:xfrm>
            <a:off x="9140826" y="1870075"/>
            <a:ext cx="701675" cy="1412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24" name="AutoShape 10"/>
          <p:cNvCxnSpPr>
            <a:cxnSpLocks noChangeShapeType="1"/>
            <a:stCxn id="13321" idx="3"/>
            <a:endCxn id="13320" idx="7"/>
          </p:cNvCxnSpPr>
          <p:nvPr/>
        </p:nvCxnSpPr>
        <p:spPr bwMode="auto">
          <a:xfrm flipH="1">
            <a:off x="8229601" y="1870075"/>
            <a:ext cx="695325" cy="1412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3325" name="Text Box 12"/>
          <p:cNvSpPr txBox="1">
            <a:spLocks noChangeArrowheads="1"/>
          </p:cNvSpPr>
          <p:nvPr/>
        </p:nvSpPr>
        <p:spPr bwMode="auto">
          <a:xfrm>
            <a:off x="8424863" y="1600201"/>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13326" name="Text Box 13"/>
          <p:cNvSpPr txBox="1">
            <a:spLocks noChangeArrowheads="1"/>
          </p:cNvSpPr>
          <p:nvPr/>
        </p:nvSpPr>
        <p:spPr bwMode="auto">
          <a:xfrm>
            <a:off x="9336088" y="1600201"/>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13327" name="Oval 15"/>
          <p:cNvSpPr>
            <a:spLocks noChangeArrowheads="1"/>
          </p:cNvSpPr>
          <p:nvPr/>
        </p:nvSpPr>
        <p:spPr bwMode="auto">
          <a:xfrm>
            <a:off x="7239000" y="2743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3328" name="Oval 16"/>
          <p:cNvSpPr>
            <a:spLocks noChangeArrowheads="1"/>
          </p:cNvSpPr>
          <p:nvPr/>
        </p:nvSpPr>
        <p:spPr bwMode="auto">
          <a:xfrm>
            <a:off x="8853488" y="2743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3329" name="Oval 17"/>
          <p:cNvSpPr>
            <a:spLocks noChangeArrowheads="1"/>
          </p:cNvSpPr>
          <p:nvPr/>
        </p:nvSpPr>
        <p:spPr bwMode="auto">
          <a:xfrm>
            <a:off x="10502900" y="2743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3330" name="Rectangle 18"/>
          <p:cNvSpPr>
            <a:spLocks noChangeArrowheads="1"/>
          </p:cNvSpPr>
          <p:nvPr/>
        </p:nvSpPr>
        <p:spPr bwMode="auto">
          <a:xfrm>
            <a:off x="7467601" y="5192714"/>
            <a:ext cx="219075" cy="4460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31" name="Rectangle 19"/>
          <p:cNvSpPr>
            <a:spLocks noChangeArrowheads="1"/>
          </p:cNvSpPr>
          <p:nvPr/>
        </p:nvSpPr>
        <p:spPr bwMode="auto">
          <a:xfrm>
            <a:off x="7686676" y="5192714"/>
            <a:ext cx="314325" cy="4460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13332" name="Oval 24"/>
          <p:cNvSpPr>
            <a:spLocks noChangeArrowheads="1"/>
          </p:cNvSpPr>
          <p:nvPr/>
        </p:nvSpPr>
        <p:spPr bwMode="auto">
          <a:xfrm>
            <a:off x="7242175" y="5943600"/>
            <a:ext cx="304800" cy="304800"/>
          </a:xfrm>
          <a:prstGeom prst="ellipse">
            <a:avLst/>
          </a:prstGeom>
          <a:solidFill>
            <a:schemeClr val="folHlink"/>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3333" name="Oval 27"/>
          <p:cNvSpPr>
            <a:spLocks noChangeArrowheads="1"/>
          </p:cNvSpPr>
          <p:nvPr/>
        </p:nvSpPr>
        <p:spPr bwMode="auto">
          <a:xfrm>
            <a:off x="10299700" y="5943600"/>
            <a:ext cx="304800" cy="304800"/>
          </a:xfrm>
          <a:prstGeom prst="ellipse">
            <a:avLst/>
          </a:prstGeom>
          <a:solidFill>
            <a:schemeClr val="folHlink"/>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3334" name="AutoShape 28"/>
          <p:cNvCxnSpPr>
            <a:cxnSpLocks noChangeShapeType="1"/>
            <a:endCxn id="13330" idx="2"/>
          </p:cNvCxnSpPr>
          <p:nvPr/>
        </p:nvCxnSpPr>
        <p:spPr bwMode="auto">
          <a:xfrm flipV="1">
            <a:off x="7394576" y="5648326"/>
            <a:ext cx="182563" cy="455613"/>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3335" name="AutoShape 31"/>
          <p:cNvCxnSpPr>
            <a:cxnSpLocks noChangeShapeType="1"/>
            <a:endCxn id="13371" idx="2"/>
          </p:cNvCxnSpPr>
          <p:nvPr/>
        </p:nvCxnSpPr>
        <p:spPr bwMode="auto">
          <a:xfrm flipV="1">
            <a:off x="10447338" y="5637214"/>
            <a:ext cx="234950" cy="454025"/>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3336" name="Rectangle 32"/>
          <p:cNvSpPr>
            <a:spLocks noChangeArrowheads="1"/>
          </p:cNvSpPr>
          <p:nvPr/>
        </p:nvSpPr>
        <p:spPr bwMode="auto">
          <a:xfrm>
            <a:off x="7410451" y="3414714"/>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u</a:t>
            </a:r>
          </a:p>
        </p:txBody>
      </p:sp>
      <p:sp>
        <p:nvSpPr>
          <p:cNvPr id="13337" name="Rectangle 33"/>
          <p:cNvSpPr>
            <a:spLocks noChangeArrowheads="1"/>
          </p:cNvSpPr>
          <p:nvPr/>
        </p:nvSpPr>
        <p:spPr bwMode="auto">
          <a:xfrm>
            <a:off x="9017001" y="3414714"/>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v</a:t>
            </a:r>
          </a:p>
        </p:txBody>
      </p:sp>
      <p:sp>
        <p:nvSpPr>
          <p:cNvPr id="13338" name="Rectangle 34"/>
          <p:cNvSpPr>
            <a:spLocks noChangeArrowheads="1"/>
          </p:cNvSpPr>
          <p:nvPr/>
        </p:nvSpPr>
        <p:spPr bwMode="auto">
          <a:xfrm>
            <a:off x="10658476" y="3409951"/>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w</a:t>
            </a:r>
          </a:p>
        </p:txBody>
      </p:sp>
      <p:cxnSp>
        <p:nvCxnSpPr>
          <p:cNvPr id="13339" name="AutoShape 36"/>
          <p:cNvCxnSpPr>
            <a:cxnSpLocks noChangeShapeType="1"/>
            <a:endCxn id="13336" idx="0"/>
          </p:cNvCxnSpPr>
          <p:nvPr/>
        </p:nvCxnSpPr>
        <p:spPr bwMode="auto">
          <a:xfrm>
            <a:off x="7386639" y="2890838"/>
            <a:ext cx="180975" cy="514350"/>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3340" name="AutoShape 37"/>
          <p:cNvCxnSpPr>
            <a:cxnSpLocks noChangeShapeType="1"/>
            <a:endCxn id="13337" idx="0"/>
          </p:cNvCxnSpPr>
          <p:nvPr/>
        </p:nvCxnSpPr>
        <p:spPr bwMode="auto">
          <a:xfrm>
            <a:off x="9001125" y="2890838"/>
            <a:ext cx="173038" cy="514350"/>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3341" name="AutoShape 38"/>
          <p:cNvCxnSpPr>
            <a:cxnSpLocks noChangeShapeType="1"/>
            <a:endCxn id="13338" idx="0"/>
          </p:cNvCxnSpPr>
          <p:nvPr/>
        </p:nvCxnSpPr>
        <p:spPr bwMode="auto">
          <a:xfrm>
            <a:off x="10655300" y="2895601"/>
            <a:ext cx="160338" cy="504825"/>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3342" name="Freeform 40"/>
          <p:cNvSpPr>
            <a:spLocks/>
          </p:cNvSpPr>
          <p:nvPr/>
        </p:nvSpPr>
        <p:spPr bwMode="auto">
          <a:xfrm>
            <a:off x="7558088" y="3567114"/>
            <a:ext cx="823912" cy="1747837"/>
          </a:xfrm>
          <a:custGeom>
            <a:avLst/>
            <a:gdLst>
              <a:gd name="T0" fmla="*/ 4762 w 519"/>
              <a:gd name="T1" fmla="*/ 1747837 h 1101"/>
              <a:gd name="T2" fmla="*/ 171450 w 519"/>
              <a:gd name="T3" fmla="*/ 1090612 h 1101"/>
              <a:gd name="T4" fmla="*/ 290512 w 519"/>
              <a:gd name="T5" fmla="*/ 360362 h 1101"/>
              <a:gd name="T6" fmla="*/ 823912 w 519"/>
              <a:gd name="T7" fmla="*/ 0 h 1101"/>
              <a:gd name="T8" fmla="*/ 0 60000 65536"/>
              <a:gd name="T9" fmla="*/ 0 60000 65536"/>
              <a:gd name="T10" fmla="*/ 0 60000 65536"/>
              <a:gd name="T11" fmla="*/ 0 60000 65536"/>
              <a:gd name="T12" fmla="*/ 0 w 519"/>
              <a:gd name="T13" fmla="*/ 0 h 1101"/>
              <a:gd name="T14" fmla="*/ 519 w 519"/>
              <a:gd name="T15" fmla="*/ 1101 h 1101"/>
            </a:gdLst>
            <a:ahLst/>
            <a:cxnLst>
              <a:cxn ang="T8">
                <a:pos x="T0" y="T1"/>
              </a:cxn>
              <a:cxn ang="T9">
                <a:pos x="T2" y="T3"/>
              </a:cxn>
              <a:cxn ang="T10">
                <a:pos x="T4" y="T5"/>
              </a:cxn>
              <a:cxn ang="T11">
                <a:pos x="T6" y="T7"/>
              </a:cxn>
            </a:cxnLst>
            <a:rect l="T12" t="T13" r="T14" b="T15"/>
            <a:pathLst>
              <a:path w="519" h="1101">
                <a:moveTo>
                  <a:pt x="3" y="1101"/>
                </a:moveTo>
                <a:cubicBezTo>
                  <a:pt x="20" y="1032"/>
                  <a:pt x="0" y="798"/>
                  <a:pt x="108" y="687"/>
                </a:cubicBezTo>
                <a:cubicBezTo>
                  <a:pt x="216" y="576"/>
                  <a:pt x="115" y="341"/>
                  <a:pt x="183" y="227"/>
                </a:cubicBezTo>
                <a:cubicBezTo>
                  <a:pt x="251" y="113"/>
                  <a:pt x="449" y="47"/>
                  <a:pt x="519" y="0"/>
                </a:cubicBezTo>
              </a:path>
            </a:pathLst>
          </a:custGeom>
          <a:noFill/>
          <a:ln w="19050">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3343" name="Rectangle 41"/>
          <p:cNvSpPr>
            <a:spLocks noChangeArrowheads="1"/>
          </p:cNvSpPr>
          <p:nvPr/>
        </p:nvSpPr>
        <p:spPr bwMode="auto">
          <a:xfrm>
            <a:off x="7096126" y="3414714"/>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3344" name="Line 42"/>
          <p:cNvSpPr>
            <a:spLocks noChangeShapeType="1"/>
          </p:cNvSpPr>
          <p:nvPr/>
        </p:nvSpPr>
        <p:spPr bwMode="auto">
          <a:xfrm flipV="1">
            <a:off x="7242176" y="3048000"/>
            <a:ext cx="104775" cy="53340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3345" name="Rectangle 43"/>
          <p:cNvSpPr>
            <a:spLocks noChangeArrowheads="1"/>
          </p:cNvSpPr>
          <p:nvPr/>
        </p:nvSpPr>
        <p:spPr bwMode="auto">
          <a:xfrm>
            <a:off x="8718551" y="3414714"/>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3346" name="Line 44"/>
          <p:cNvSpPr>
            <a:spLocks noChangeShapeType="1"/>
          </p:cNvSpPr>
          <p:nvPr/>
        </p:nvSpPr>
        <p:spPr bwMode="auto">
          <a:xfrm flipV="1">
            <a:off x="8856663" y="3038475"/>
            <a:ext cx="93662" cy="53340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3347" name="Rectangle 45"/>
          <p:cNvSpPr>
            <a:spLocks noChangeArrowheads="1"/>
          </p:cNvSpPr>
          <p:nvPr/>
        </p:nvSpPr>
        <p:spPr bwMode="auto">
          <a:xfrm>
            <a:off x="10348914" y="3409951"/>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3348" name="Line 46"/>
          <p:cNvSpPr>
            <a:spLocks noChangeShapeType="1"/>
          </p:cNvSpPr>
          <p:nvPr/>
        </p:nvSpPr>
        <p:spPr bwMode="auto">
          <a:xfrm flipV="1">
            <a:off x="10506075" y="3033713"/>
            <a:ext cx="44450" cy="53340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3349" name="Rectangle 49"/>
          <p:cNvSpPr>
            <a:spLocks noChangeArrowheads="1"/>
          </p:cNvSpPr>
          <p:nvPr/>
        </p:nvSpPr>
        <p:spPr bwMode="auto">
          <a:xfrm>
            <a:off x="7248526" y="5192714"/>
            <a:ext cx="219075" cy="4460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50" name="Freeform 50"/>
          <p:cNvSpPr>
            <a:spLocks/>
          </p:cNvSpPr>
          <p:nvPr/>
        </p:nvSpPr>
        <p:spPr bwMode="auto">
          <a:xfrm>
            <a:off x="7072314" y="3729038"/>
            <a:ext cx="485775" cy="1581150"/>
          </a:xfrm>
          <a:custGeom>
            <a:avLst/>
            <a:gdLst>
              <a:gd name="T0" fmla="*/ 280987 w 306"/>
              <a:gd name="T1" fmla="*/ 1581150 h 996"/>
              <a:gd name="T2" fmla="*/ 242888 w 306"/>
              <a:gd name="T3" fmla="*/ 738188 h 996"/>
              <a:gd name="T4" fmla="*/ 209550 w 306"/>
              <a:gd name="T5" fmla="*/ 0 h 996"/>
              <a:gd name="T6" fmla="*/ 0 60000 65536"/>
              <a:gd name="T7" fmla="*/ 0 60000 65536"/>
              <a:gd name="T8" fmla="*/ 0 60000 65536"/>
              <a:gd name="T9" fmla="*/ 0 w 306"/>
              <a:gd name="T10" fmla="*/ 0 h 996"/>
              <a:gd name="T11" fmla="*/ 306 w 306"/>
              <a:gd name="T12" fmla="*/ 996 h 996"/>
            </a:gdLst>
            <a:ahLst/>
            <a:cxnLst>
              <a:cxn ang="T6">
                <a:pos x="T0" y="T1"/>
              </a:cxn>
              <a:cxn ang="T7">
                <a:pos x="T2" y="T3"/>
              </a:cxn>
              <a:cxn ang="T8">
                <a:pos x="T4" y="T5"/>
              </a:cxn>
            </a:cxnLst>
            <a:rect l="T9" t="T10" r="T11" b="T12"/>
            <a:pathLst>
              <a:path w="306" h="996">
                <a:moveTo>
                  <a:pt x="177" y="996"/>
                </a:moveTo>
                <a:cubicBezTo>
                  <a:pt x="173" y="908"/>
                  <a:pt x="306" y="606"/>
                  <a:pt x="153" y="465"/>
                </a:cubicBezTo>
                <a:cubicBezTo>
                  <a:pt x="0" y="324"/>
                  <a:pt x="137" y="97"/>
                  <a:pt x="132" y="0"/>
                </a:cubicBezTo>
              </a:path>
            </a:pathLst>
          </a:custGeom>
          <a:noFill/>
          <a:ln w="19050">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3351" name="Rectangle 51"/>
          <p:cNvSpPr>
            <a:spLocks noChangeArrowheads="1"/>
          </p:cNvSpPr>
          <p:nvPr/>
        </p:nvSpPr>
        <p:spPr bwMode="auto">
          <a:xfrm>
            <a:off x="7029451" y="5192714"/>
            <a:ext cx="219075" cy="4460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13352" name="AutoShape 52"/>
          <p:cNvCxnSpPr>
            <a:cxnSpLocks noChangeShapeType="1"/>
            <a:endCxn id="13332" idx="1"/>
          </p:cNvCxnSpPr>
          <p:nvPr/>
        </p:nvCxnSpPr>
        <p:spPr bwMode="auto">
          <a:xfrm>
            <a:off x="7129463" y="5405439"/>
            <a:ext cx="157162" cy="573087"/>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3353" name="Rectangle 74"/>
          <p:cNvSpPr>
            <a:spLocks noChangeArrowheads="1"/>
          </p:cNvSpPr>
          <p:nvPr/>
        </p:nvSpPr>
        <p:spPr bwMode="auto">
          <a:xfrm>
            <a:off x="6781801" y="3414714"/>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3354" name="Rectangle 75"/>
          <p:cNvSpPr>
            <a:spLocks noChangeArrowheads="1"/>
          </p:cNvSpPr>
          <p:nvPr/>
        </p:nvSpPr>
        <p:spPr bwMode="auto">
          <a:xfrm>
            <a:off x="8404226" y="3414714"/>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3355" name="Rectangle 76"/>
          <p:cNvSpPr>
            <a:spLocks noChangeArrowheads="1"/>
          </p:cNvSpPr>
          <p:nvPr/>
        </p:nvSpPr>
        <p:spPr bwMode="auto">
          <a:xfrm>
            <a:off x="10034589" y="3409951"/>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3356" name="Oval 77"/>
          <p:cNvSpPr>
            <a:spLocks noChangeArrowheads="1"/>
          </p:cNvSpPr>
          <p:nvPr/>
        </p:nvSpPr>
        <p:spPr bwMode="auto">
          <a:xfrm>
            <a:off x="6724650" y="4114800"/>
            <a:ext cx="304800" cy="304800"/>
          </a:xfrm>
          <a:prstGeom prst="ellipse">
            <a:avLst/>
          </a:prstGeom>
          <a:solidFill>
            <a:srgbClr val="C0C0C0"/>
          </a:solidFill>
          <a:ln w="19050">
            <a:solidFill>
              <a:schemeClr val="accent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tx2"/>
              </a:solidFill>
            </a:endParaRPr>
          </a:p>
        </p:txBody>
      </p:sp>
      <p:sp>
        <p:nvSpPr>
          <p:cNvPr id="13357" name="Oval 78"/>
          <p:cNvSpPr>
            <a:spLocks noChangeArrowheads="1"/>
          </p:cNvSpPr>
          <p:nvPr/>
        </p:nvSpPr>
        <p:spPr bwMode="auto">
          <a:xfrm>
            <a:off x="8223250" y="4114800"/>
            <a:ext cx="304800" cy="304800"/>
          </a:xfrm>
          <a:prstGeom prst="ellipse">
            <a:avLst/>
          </a:prstGeom>
          <a:solidFill>
            <a:srgbClr val="C0C0C0"/>
          </a:solidFill>
          <a:ln w="19050">
            <a:solidFill>
              <a:schemeClr val="accent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tx2"/>
              </a:solidFill>
            </a:endParaRPr>
          </a:p>
        </p:txBody>
      </p:sp>
      <p:sp>
        <p:nvSpPr>
          <p:cNvPr id="13358" name="Oval 79"/>
          <p:cNvSpPr>
            <a:spLocks noChangeArrowheads="1"/>
          </p:cNvSpPr>
          <p:nvPr/>
        </p:nvSpPr>
        <p:spPr bwMode="auto">
          <a:xfrm>
            <a:off x="9144000" y="4114800"/>
            <a:ext cx="304800" cy="304800"/>
          </a:xfrm>
          <a:prstGeom prst="ellipse">
            <a:avLst/>
          </a:prstGeom>
          <a:solidFill>
            <a:srgbClr val="C0C0C0"/>
          </a:solidFill>
          <a:ln w="19050">
            <a:solidFill>
              <a:schemeClr val="accent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tx2"/>
              </a:solidFill>
            </a:endParaRPr>
          </a:p>
        </p:txBody>
      </p:sp>
      <p:sp>
        <p:nvSpPr>
          <p:cNvPr id="13359" name="Oval 80"/>
          <p:cNvSpPr>
            <a:spLocks noChangeArrowheads="1"/>
          </p:cNvSpPr>
          <p:nvPr/>
        </p:nvSpPr>
        <p:spPr bwMode="auto">
          <a:xfrm>
            <a:off x="10134600" y="4114800"/>
            <a:ext cx="304800" cy="304800"/>
          </a:xfrm>
          <a:prstGeom prst="ellipse">
            <a:avLst/>
          </a:prstGeom>
          <a:solidFill>
            <a:srgbClr val="C0C0C0"/>
          </a:solidFill>
          <a:ln w="19050">
            <a:solidFill>
              <a:schemeClr val="accent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tx2"/>
              </a:solidFill>
            </a:endParaRPr>
          </a:p>
        </p:txBody>
      </p:sp>
      <p:cxnSp>
        <p:nvCxnSpPr>
          <p:cNvPr id="13360" name="AutoShape 81"/>
          <p:cNvCxnSpPr>
            <a:cxnSpLocks noChangeShapeType="1"/>
            <a:endCxn id="13356" idx="0"/>
          </p:cNvCxnSpPr>
          <p:nvPr/>
        </p:nvCxnSpPr>
        <p:spPr bwMode="auto">
          <a:xfrm flipH="1">
            <a:off x="6877051" y="3562351"/>
            <a:ext cx="47625" cy="542925"/>
          </a:xfrm>
          <a:prstGeom prst="straightConnector1">
            <a:avLst/>
          </a:prstGeom>
          <a:noFill/>
          <a:ln w="19050">
            <a:solidFill>
              <a:schemeClr val="accent2"/>
            </a:solidFill>
            <a:round/>
            <a:headEnd type="oval" w="med" len="med"/>
            <a:tailEnd type="triangle" w="med" len="med"/>
          </a:ln>
          <a:extLst>
            <a:ext uri="{909E8E84-426E-40DD-AFC4-6F175D3DCCD1}">
              <a14:hiddenFill xmlns:a14="http://schemas.microsoft.com/office/drawing/2010/main">
                <a:noFill/>
              </a14:hiddenFill>
            </a:ext>
          </a:extLst>
        </p:spPr>
      </p:cxnSp>
      <p:cxnSp>
        <p:nvCxnSpPr>
          <p:cNvPr id="13361" name="AutoShape 82"/>
          <p:cNvCxnSpPr>
            <a:cxnSpLocks noChangeShapeType="1"/>
          </p:cNvCxnSpPr>
          <p:nvPr/>
        </p:nvCxnSpPr>
        <p:spPr bwMode="auto">
          <a:xfrm flipH="1">
            <a:off x="8380413" y="3576639"/>
            <a:ext cx="177800" cy="547687"/>
          </a:xfrm>
          <a:prstGeom prst="straightConnector1">
            <a:avLst/>
          </a:prstGeom>
          <a:noFill/>
          <a:ln w="19050">
            <a:solidFill>
              <a:schemeClr val="accent2"/>
            </a:solidFill>
            <a:round/>
            <a:headEnd type="oval" w="med" len="med"/>
            <a:tailEnd type="triangle" w="med" len="med"/>
          </a:ln>
          <a:extLst>
            <a:ext uri="{909E8E84-426E-40DD-AFC4-6F175D3DCCD1}">
              <a14:hiddenFill xmlns:a14="http://schemas.microsoft.com/office/drawing/2010/main">
                <a:noFill/>
              </a14:hiddenFill>
            </a:ext>
          </a:extLst>
        </p:spPr>
      </p:cxnSp>
      <p:cxnSp>
        <p:nvCxnSpPr>
          <p:cNvPr id="13362" name="AutoShape 83"/>
          <p:cNvCxnSpPr>
            <a:cxnSpLocks noChangeShapeType="1"/>
            <a:endCxn id="13359" idx="0"/>
          </p:cNvCxnSpPr>
          <p:nvPr/>
        </p:nvCxnSpPr>
        <p:spPr bwMode="auto">
          <a:xfrm>
            <a:off x="10179050" y="3581401"/>
            <a:ext cx="107950" cy="523875"/>
          </a:xfrm>
          <a:prstGeom prst="straightConnector1">
            <a:avLst/>
          </a:prstGeom>
          <a:noFill/>
          <a:ln w="19050">
            <a:solidFill>
              <a:schemeClr val="accent2"/>
            </a:solidFill>
            <a:round/>
            <a:headEnd type="oval" w="med" len="med"/>
            <a:tailEnd type="triangle" w="med" len="med"/>
          </a:ln>
          <a:extLst>
            <a:ext uri="{909E8E84-426E-40DD-AFC4-6F175D3DCCD1}">
              <a14:hiddenFill xmlns:a14="http://schemas.microsoft.com/office/drawing/2010/main">
                <a:noFill/>
              </a14:hiddenFill>
            </a:ext>
          </a:extLst>
        </p:spPr>
      </p:cxnSp>
      <p:cxnSp>
        <p:nvCxnSpPr>
          <p:cNvPr id="13363" name="AutoShape 84"/>
          <p:cNvCxnSpPr>
            <a:cxnSpLocks noChangeShapeType="1"/>
            <a:stCxn id="13358" idx="2"/>
            <a:endCxn id="13357" idx="6"/>
          </p:cNvCxnSpPr>
          <p:nvPr/>
        </p:nvCxnSpPr>
        <p:spPr bwMode="auto">
          <a:xfrm flipH="1">
            <a:off x="8537575" y="4267200"/>
            <a:ext cx="596900" cy="0"/>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13364" name="AutoShape 85"/>
          <p:cNvCxnSpPr>
            <a:cxnSpLocks noChangeShapeType="1"/>
            <a:endCxn id="13351" idx="0"/>
          </p:cNvCxnSpPr>
          <p:nvPr/>
        </p:nvCxnSpPr>
        <p:spPr bwMode="auto">
          <a:xfrm>
            <a:off x="6872288" y="4271964"/>
            <a:ext cx="266700" cy="911225"/>
          </a:xfrm>
          <a:prstGeom prst="straightConnector1">
            <a:avLst/>
          </a:prstGeom>
          <a:noFill/>
          <a:ln w="19050">
            <a:solidFill>
              <a:schemeClr val="accent2"/>
            </a:solidFill>
            <a:round/>
            <a:headEnd type="oval" w="med" len="med"/>
            <a:tailEnd type="triangle" w="med" len="med"/>
          </a:ln>
          <a:extLst>
            <a:ext uri="{909E8E84-426E-40DD-AFC4-6F175D3DCCD1}">
              <a14:hiddenFill xmlns:a14="http://schemas.microsoft.com/office/drawing/2010/main">
                <a:noFill/>
              </a14:hiddenFill>
            </a:ext>
          </a:extLst>
        </p:spPr>
      </p:cxnSp>
      <p:cxnSp>
        <p:nvCxnSpPr>
          <p:cNvPr id="13365" name="AutoShape 86"/>
          <p:cNvCxnSpPr>
            <a:cxnSpLocks noChangeShapeType="1"/>
          </p:cNvCxnSpPr>
          <p:nvPr/>
        </p:nvCxnSpPr>
        <p:spPr bwMode="auto">
          <a:xfrm rot="5400000">
            <a:off x="7657307" y="4463257"/>
            <a:ext cx="919163" cy="527050"/>
          </a:xfrm>
          <a:prstGeom prst="curvedConnector3">
            <a:avLst>
              <a:gd name="adj1" fmla="val 49912"/>
            </a:avLst>
          </a:prstGeom>
          <a:noFill/>
          <a:ln w="19050">
            <a:solidFill>
              <a:schemeClr val="accent2"/>
            </a:solidFill>
            <a:round/>
            <a:headEnd type="oval" w="med" len="med"/>
            <a:tailEnd type="triangle" w="med" len="med"/>
          </a:ln>
          <a:extLst>
            <a:ext uri="{909E8E84-426E-40DD-AFC4-6F175D3DCCD1}">
              <a14:hiddenFill xmlns:a14="http://schemas.microsoft.com/office/drawing/2010/main">
                <a:noFill/>
              </a14:hiddenFill>
            </a:ext>
          </a:extLst>
        </p:spPr>
      </p:cxnSp>
      <p:cxnSp>
        <p:nvCxnSpPr>
          <p:cNvPr id="13366" name="AutoShape 87"/>
          <p:cNvCxnSpPr>
            <a:cxnSpLocks noChangeShapeType="1"/>
          </p:cNvCxnSpPr>
          <p:nvPr/>
        </p:nvCxnSpPr>
        <p:spPr bwMode="auto">
          <a:xfrm rot="16200000" flipH="1">
            <a:off x="9275763" y="4283075"/>
            <a:ext cx="919162" cy="877888"/>
          </a:xfrm>
          <a:prstGeom prst="curvedConnector3">
            <a:avLst>
              <a:gd name="adj1" fmla="val 49912"/>
            </a:avLst>
          </a:prstGeom>
          <a:noFill/>
          <a:ln w="19050">
            <a:solidFill>
              <a:schemeClr val="accent2"/>
            </a:solidFill>
            <a:round/>
            <a:headEnd type="oval" w="med" len="med"/>
            <a:tailEnd type="triangle" w="med" len="med"/>
          </a:ln>
          <a:extLst>
            <a:ext uri="{909E8E84-426E-40DD-AFC4-6F175D3DCCD1}">
              <a14:hiddenFill xmlns:a14="http://schemas.microsoft.com/office/drawing/2010/main">
                <a:noFill/>
              </a14:hiddenFill>
            </a:ext>
          </a:extLst>
        </p:spPr>
      </p:cxnSp>
      <p:cxnSp>
        <p:nvCxnSpPr>
          <p:cNvPr id="13367" name="AutoShape 88"/>
          <p:cNvCxnSpPr>
            <a:cxnSpLocks noChangeShapeType="1"/>
          </p:cNvCxnSpPr>
          <p:nvPr/>
        </p:nvCxnSpPr>
        <p:spPr bwMode="auto">
          <a:xfrm rot="16200000" flipH="1">
            <a:off x="10031413" y="4522788"/>
            <a:ext cx="901700" cy="390525"/>
          </a:xfrm>
          <a:prstGeom prst="curvedConnector3">
            <a:avLst>
              <a:gd name="adj1" fmla="val 50000"/>
            </a:avLst>
          </a:prstGeom>
          <a:noFill/>
          <a:ln w="19050">
            <a:solidFill>
              <a:schemeClr val="accent2"/>
            </a:solidFill>
            <a:round/>
            <a:headEnd type="oval" w="med" len="med"/>
            <a:tailEnd type="triangle" w="med" len="med"/>
          </a:ln>
          <a:extLst>
            <a:ext uri="{909E8E84-426E-40DD-AFC4-6F175D3DCCD1}">
              <a14:hiddenFill xmlns:a14="http://schemas.microsoft.com/office/drawing/2010/main">
                <a:noFill/>
              </a14:hiddenFill>
            </a:ext>
          </a:extLst>
        </p:spPr>
      </p:cxnSp>
      <p:sp>
        <p:nvSpPr>
          <p:cNvPr id="13368" name="Line 89"/>
          <p:cNvSpPr>
            <a:spLocks noChangeShapeType="1"/>
          </p:cNvSpPr>
          <p:nvPr/>
        </p:nvSpPr>
        <p:spPr bwMode="auto">
          <a:xfrm>
            <a:off x="7248525" y="5414963"/>
            <a:ext cx="4381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3369" name="Freeform 90"/>
          <p:cNvSpPr>
            <a:spLocks/>
          </p:cNvSpPr>
          <p:nvPr/>
        </p:nvSpPr>
        <p:spPr bwMode="auto">
          <a:xfrm>
            <a:off x="7567614" y="4395788"/>
            <a:ext cx="1082675" cy="1585912"/>
          </a:xfrm>
          <a:custGeom>
            <a:avLst/>
            <a:gdLst>
              <a:gd name="T0" fmla="*/ 0 w 682"/>
              <a:gd name="T1" fmla="*/ 1120775 h 999"/>
              <a:gd name="T2" fmla="*/ 400050 w 682"/>
              <a:gd name="T3" fmla="*/ 1504950 h 999"/>
              <a:gd name="T4" fmla="*/ 1000125 w 682"/>
              <a:gd name="T5" fmla="*/ 633412 h 999"/>
              <a:gd name="T6" fmla="*/ 890588 w 682"/>
              <a:gd name="T7" fmla="*/ 0 h 999"/>
              <a:gd name="T8" fmla="*/ 0 60000 65536"/>
              <a:gd name="T9" fmla="*/ 0 60000 65536"/>
              <a:gd name="T10" fmla="*/ 0 60000 65536"/>
              <a:gd name="T11" fmla="*/ 0 60000 65536"/>
              <a:gd name="T12" fmla="*/ 0 w 682"/>
              <a:gd name="T13" fmla="*/ 0 h 999"/>
              <a:gd name="T14" fmla="*/ 682 w 682"/>
              <a:gd name="T15" fmla="*/ 999 h 999"/>
            </a:gdLst>
            <a:ahLst/>
            <a:cxnLst>
              <a:cxn ang="T8">
                <a:pos x="T0" y="T1"/>
              </a:cxn>
              <a:cxn ang="T9">
                <a:pos x="T2" y="T3"/>
              </a:cxn>
              <a:cxn ang="T10">
                <a:pos x="T4" y="T5"/>
              </a:cxn>
              <a:cxn ang="T11">
                <a:pos x="T6" y="T7"/>
              </a:cxn>
            </a:cxnLst>
            <a:rect l="T12" t="T13" r="T14" b="T15"/>
            <a:pathLst>
              <a:path w="682" h="999">
                <a:moveTo>
                  <a:pt x="0" y="706"/>
                </a:moveTo>
                <a:cubicBezTo>
                  <a:pt x="42" y="746"/>
                  <a:pt x="147" y="999"/>
                  <a:pt x="252" y="948"/>
                </a:cubicBezTo>
                <a:cubicBezTo>
                  <a:pt x="357" y="897"/>
                  <a:pt x="578" y="557"/>
                  <a:pt x="630" y="399"/>
                </a:cubicBezTo>
                <a:cubicBezTo>
                  <a:pt x="682" y="241"/>
                  <a:pt x="575" y="83"/>
                  <a:pt x="561" y="0"/>
                </a:cubicBezTo>
              </a:path>
            </a:pathLst>
          </a:custGeom>
          <a:noFill/>
          <a:ln w="19050">
            <a:solidFill>
              <a:schemeClr val="accent2"/>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3370" name="Freeform 91"/>
          <p:cNvSpPr>
            <a:spLocks/>
          </p:cNvSpPr>
          <p:nvPr/>
        </p:nvSpPr>
        <p:spPr bwMode="auto">
          <a:xfrm>
            <a:off x="6580189" y="4395789"/>
            <a:ext cx="790575" cy="1474787"/>
          </a:xfrm>
          <a:custGeom>
            <a:avLst/>
            <a:gdLst>
              <a:gd name="T0" fmla="*/ 790575 w 498"/>
              <a:gd name="T1" fmla="*/ 1144587 h 929"/>
              <a:gd name="T2" fmla="*/ 506413 w 498"/>
              <a:gd name="T3" fmla="*/ 1395412 h 929"/>
              <a:gd name="T4" fmla="*/ 53975 w 498"/>
              <a:gd name="T5" fmla="*/ 671512 h 929"/>
              <a:gd name="T6" fmla="*/ 182563 w 498"/>
              <a:gd name="T7" fmla="*/ 0 h 929"/>
              <a:gd name="T8" fmla="*/ 0 60000 65536"/>
              <a:gd name="T9" fmla="*/ 0 60000 65536"/>
              <a:gd name="T10" fmla="*/ 0 60000 65536"/>
              <a:gd name="T11" fmla="*/ 0 60000 65536"/>
              <a:gd name="T12" fmla="*/ 0 w 498"/>
              <a:gd name="T13" fmla="*/ 0 h 929"/>
              <a:gd name="T14" fmla="*/ 498 w 498"/>
              <a:gd name="T15" fmla="*/ 929 h 929"/>
            </a:gdLst>
            <a:ahLst/>
            <a:cxnLst>
              <a:cxn ang="T8">
                <a:pos x="T0" y="T1"/>
              </a:cxn>
              <a:cxn ang="T9">
                <a:pos x="T2" y="T3"/>
              </a:cxn>
              <a:cxn ang="T10">
                <a:pos x="T4" y="T5"/>
              </a:cxn>
              <a:cxn ang="T11">
                <a:pos x="T6" y="T7"/>
              </a:cxn>
            </a:cxnLst>
            <a:rect l="T12" t="T13" r="T14" b="T15"/>
            <a:pathLst>
              <a:path w="498" h="929">
                <a:moveTo>
                  <a:pt x="498" y="721"/>
                </a:moveTo>
                <a:cubicBezTo>
                  <a:pt x="468" y="747"/>
                  <a:pt x="396" y="929"/>
                  <a:pt x="319" y="879"/>
                </a:cubicBezTo>
                <a:cubicBezTo>
                  <a:pt x="242" y="829"/>
                  <a:pt x="68" y="569"/>
                  <a:pt x="34" y="423"/>
                </a:cubicBezTo>
                <a:cubicBezTo>
                  <a:pt x="0" y="277"/>
                  <a:pt x="98" y="88"/>
                  <a:pt x="115" y="0"/>
                </a:cubicBezTo>
              </a:path>
            </a:pathLst>
          </a:custGeom>
          <a:noFill/>
          <a:ln w="19050">
            <a:solidFill>
              <a:schemeClr val="accent2"/>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3371" name="Rectangle 93"/>
          <p:cNvSpPr>
            <a:spLocks noChangeArrowheads="1"/>
          </p:cNvSpPr>
          <p:nvPr/>
        </p:nvSpPr>
        <p:spPr bwMode="auto">
          <a:xfrm>
            <a:off x="10572751" y="5181600"/>
            <a:ext cx="219075" cy="4460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72" name="Rectangle 94"/>
          <p:cNvSpPr>
            <a:spLocks noChangeArrowheads="1"/>
          </p:cNvSpPr>
          <p:nvPr/>
        </p:nvSpPr>
        <p:spPr bwMode="auto">
          <a:xfrm>
            <a:off x="10791826" y="5181600"/>
            <a:ext cx="314325" cy="4460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13373" name="Rectangle 95"/>
          <p:cNvSpPr>
            <a:spLocks noChangeArrowheads="1"/>
          </p:cNvSpPr>
          <p:nvPr/>
        </p:nvSpPr>
        <p:spPr bwMode="auto">
          <a:xfrm>
            <a:off x="10353676" y="5181600"/>
            <a:ext cx="219075" cy="4460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74" name="Rectangle 96"/>
          <p:cNvSpPr>
            <a:spLocks noChangeArrowheads="1"/>
          </p:cNvSpPr>
          <p:nvPr/>
        </p:nvSpPr>
        <p:spPr bwMode="auto">
          <a:xfrm>
            <a:off x="10134601" y="5181600"/>
            <a:ext cx="219075" cy="4460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75" name="Line 97"/>
          <p:cNvSpPr>
            <a:spLocks noChangeShapeType="1"/>
          </p:cNvSpPr>
          <p:nvPr/>
        </p:nvSpPr>
        <p:spPr bwMode="auto">
          <a:xfrm>
            <a:off x="10353675" y="5403850"/>
            <a:ext cx="4381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3376" name="Freeform 72"/>
          <p:cNvSpPr>
            <a:spLocks/>
          </p:cNvSpPr>
          <p:nvPr/>
        </p:nvSpPr>
        <p:spPr bwMode="auto">
          <a:xfrm>
            <a:off x="9334500" y="3562351"/>
            <a:ext cx="1181100" cy="1724025"/>
          </a:xfrm>
          <a:custGeom>
            <a:avLst/>
            <a:gdLst>
              <a:gd name="T0" fmla="*/ 1133475 w 744"/>
              <a:gd name="T1" fmla="*/ 1724025 h 1086"/>
              <a:gd name="T2" fmla="*/ 933450 w 744"/>
              <a:gd name="T3" fmla="*/ 1214437 h 1086"/>
              <a:gd name="T4" fmla="*/ 428625 w 744"/>
              <a:gd name="T5" fmla="*/ 171450 h 1086"/>
              <a:gd name="T6" fmla="*/ 0 w 744"/>
              <a:gd name="T7" fmla="*/ 0 h 1086"/>
              <a:gd name="T8" fmla="*/ 0 60000 65536"/>
              <a:gd name="T9" fmla="*/ 0 60000 65536"/>
              <a:gd name="T10" fmla="*/ 0 60000 65536"/>
              <a:gd name="T11" fmla="*/ 0 60000 65536"/>
              <a:gd name="T12" fmla="*/ 0 w 744"/>
              <a:gd name="T13" fmla="*/ 0 h 1086"/>
              <a:gd name="T14" fmla="*/ 744 w 744"/>
              <a:gd name="T15" fmla="*/ 1086 h 1086"/>
            </a:gdLst>
            <a:ahLst/>
            <a:cxnLst>
              <a:cxn ang="T8">
                <a:pos x="T0" y="T1"/>
              </a:cxn>
              <a:cxn ang="T9">
                <a:pos x="T2" y="T3"/>
              </a:cxn>
              <a:cxn ang="T10">
                <a:pos x="T4" y="T5"/>
              </a:cxn>
              <a:cxn ang="T11">
                <a:pos x="T6" y="T7"/>
              </a:cxn>
            </a:cxnLst>
            <a:rect l="T12" t="T13" r="T14" b="T15"/>
            <a:pathLst>
              <a:path w="744" h="1086">
                <a:moveTo>
                  <a:pt x="714" y="1086"/>
                </a:moveTo>
                <a:cubicBezTo>
                  <a:pt x="693" y="1033"/>
                  <a:pt x="744" y="870"/>
                  <a:pt x="588" y="765"/>
                </a:cubicBezTo>
                <a:cubicBezTo>
                  <a:pt x="432" y="660"/>
                  <a:pt x="366" y="192"/>
                  <a:pt x="270" y="108"/>
                </a:cubicBezTo>
                <a:cubicBezTo>
                  <a:pt x="174" y="24"/>
                  <a:pt x="56" y="22"/>
                  <a:pt x="0" y="0"/>
                </a:cubicBezTo>
              </a:path>
            </a:pathLst>
          </a:custGeom>
          <a:noFill/>
          <a:ln w="19050">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3377" name="Freeform 73"/>
          <p:cNvSpPr>
            <a:spLocks/>
          </p:cNvSpPr>
          <p:nvPr/>
        </p:nvSpPr>
        <p:spPr bwMode="auto">
          <a:xfrm>
            <a:off x="10691814" y="3729039"/>
            <a:ext cx="566737" cy="1557337"/>
          </a:xfrm>
          <a:custGeom>
            <a:avLst/>
            <a:gdLst>
              <a:gd name="T0" fmla="*/ 0 w 357"/>
              <a:gd name="T1" fmla="*/ 1557337 h 981"/>
              <a:gd name="T2" fmla="*/ 566737 w 357"/>
              <a:gd name="T3" fmla="*/ 728662 h 981"/>
              <a:gd name="T4" fmla="*/ 138112 w 357"/>
              <a:gd name="T5" fmla="*/ 0 h 981"/>
              <a:gd name="T6" fmla="*/ 0 60000 65536"/>
              <a:gd name="T7" fmla="*/ 0 60000 65536"/>
              <a:gd name="T8" fmla="*/ 0 60000 65536"/>
              <a:gd name="T9" fmla="*/ 0 w 357"/>
              <a:gd name="T10" fmla="*/ 0 h 981"/>
              <a:gd name="T11" fmla="*/ 357 w 357"/>
              <a:gd name="T12" fmla="*/ 981 h 981"/>
            </a:gdLst>
            <a:ahLst/>
            <a:cxnLst>
              <a:cxn ang="T6">
                <a:pos x="T0" y="T1"/>
              </a:cxn>
              <a:cxn ang="T7">
                <a:pos x="T2" y="T3"/>
              </a:cxn>
              <a:cxn ang="T8">
                <a:pos x="T4" y="T5"/>
              </a:cxn>
            </a:cxnLst>
            <a:rect l="T9" t="T10" r="T11" b="T12"/>
            <a:pathLst>
              <a:path w="357" h="981">
                <a:moveTo>
                  <a:pt x="0" y="981"/>
                </a:moveTo>
                <a:cubicBezTo>
                  <a:pt x="59" y="894"/>
                  <a:pt x="343" y="623"/>
                  <a:pt x="357" y="459"/>
                </a:cubicBezTo>
                <a:cubicBezTo>
                  <a:pt x="319" y="294"/>
                  <a:pt x="143" y="96"/>
                  <a:pt x="87" y="0"/>
                </a:cubicBezTo>
              </a:path>
            </a:pathLst>
          </a:custGeom>
          <a:noFill/>
          <a:ln w="19050">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cxnSp>
        <p:nvCxnSpPr>
          <p:cNvPr id="13378" name="AutoShape 71"/>
          <p:cNvCxnSpPr>
            <a:cxnSpLocks noChangeShapeType="1"/>
          </p:cNvCxnSpPr>
          <p:nvPr/>
        </p:nvCxnSpPr>
        <p:spPr bwMode="auto">
          <a:xfrm>
            <a:off x="10233025" y="5405439"/>
            <a:ext cx="114300" cy="573087"/>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3379" name="Freeform 98"/>
          <p:cNvSpPr>
            <a:spLocks/>
          </p:cNvSpPr>
          <p:nvPr/>
        </p:nvSpPr>
        <p:spPr bwMode="auto">
          <a:xfrm>
            <a:off x="9224963" y="4410075"/>
            <a:ext cx="1219200" cy="1371600"/>
          </a:xfrm>
          <a:custGeom>
            <a:avLst/>
            <a:gdLst>
              <a:gd name="T0" fmla="*/ 1219200 w 768"/>
              <a:gd name="T1" fmla="*/ 1104900 h 864"/>
              <a:gd name="T2" fmla="*/ 990600 w 768"/>
              <a:gd name="T3" fmla="*/ 1357313 h 864"/>
              <a:gd name="T4" fmla="*/ 323850 w 768"/>
              <a:gd name="T5" fmla="*/ 1014413 h 864"/>
              <a:gd name="T6" fmla="*/ 0 w 768"/>
              <a:gd name="T7" fmla="*/ 0 h 864"/>
              <a:gd name="T8" fmla="*/ 0 60000 65536"/>
              <a:gd name="T9" fmla="*/ 0 60000 65536"/>
              <a:gd name="T10" fmla="*/ 0 60000 65536"/>
              <a:gd name="T11" fmla="*/ 0 60000 65536"/>
              <a:gd name="T12" fmla="*/ 0 w 768"/>
              <a:gd name="T13" fmla="*/ 0 h 864"/>
              <a:gd name="T14" fmla="*/ 768 w 768"/>
              <a:gd name="T15" fmla="*/ 864 h 864"/>
            </a:gdLst>
            <a:ahLst/>
            <a:cxnLst>
              <a:cxn ang="T8">
                <a:pos x="T0" y="T1"/>
              </a:cxn>
              <a:cxn ang="T9">
                <a:pos x="T2" y="T3"/>
              </a:cxn>
              <a:cxn ang="T10">
                <a:pos x="T4" y="T5"/>
              </a:cxn>
              <a:cxn ang="T11">
                <a:pos x="T6" y="T7"/>
              </a:cxn>
            </a:cxnLst>
            <a:rect l="T12" t="T13" r="T14" b="T15"/>
            <a:pathLst>
              <a:path w="768" h="864">
                <a:moveTo>
                  <a:pt x="768" y="696"/>
                </a:moveTo>
                <a:cubicBezTo>
                  <a:pt x="744" y="722"/>
                  <a:pt x="718" y="864"/>
                  <a:pt x="624" y="855"/>
                </a:cubicBezTo>
                <a:cubicBezTo>
                  <a:pt x="530" y="846"/>
                  <a:pt x="308" y="782"/>
                  <a:pt x="204" y="639"/>
                </a:cubicBezTo>
                <a:cubicBezTo>
                  <a:pt x="100" y="496"/>
                  <a:pt x="43" y="133"/>
                  <a:pt x="0" y="0"/>
                </a:cubicBezTo>
              </a:path>
            </a:pathLst>
          </a:custGeom>
          <a:noFill/>
          <a:ln w="19050">
            <a:solidFill>
              <a:schemeClr val="accent2"/>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3380" name="Freeform 99"/>
          <p:cNvSpPr>
            <a:spLocks/>
          </p:cNvSpPr>
          <p:nvPr/>
        </p:nvSpPr>
        <p:spPr bwMode="auto">
          <a:xfrm>
            <a:off x="10448926" y="4262439"/>
            <a:ext cx="906463" cy="1673225"/>
          </a:xfrm>
          <a:custGeom>
            <a:avLst/>
            <a:gdLst>
              <a:gd name="T0" fmla="*/ 228600 w 571"/>
              <a:gd name="T1" fmla="*/ 1271587 h 1054"/>
              <a:gd name="T2" fmla="*/ 581025 w 571"/>
              <a:gd name="T3" fmla="*/ 1604962 h 1054"/>
              <a:gd name="T4" fmla="*/ 809625 w 571"/>
              <a:gd name="T5" fmla="*/ 862012 h 1054"/>
              <a:gd name="T6" fmla="*/ 0 w 571"/>
              <a:gd name="T7" fmla="*/ 0 h 1054"/>
              <a:gd name="T8" fmla="*/ 0 60000 65536"/>
              <a:gd name="T9" fmla="*/ 0 60000 65536"/>
              <a:gd name="T10" fmla="*/ 0 60000 65536"/>
              <a:gd name="T11" fmla="*/ 0 60000 65536"/>
              <a:gd name="T12" fmla="*/ 0 w 571"/>
              <a:gd name="T13" fmla="*/ 0 h 1054"/>
              <a:gd name="T14" fmla="*/ 571 w 571"/>
              <a:gd name="T15" fmla="*/ 1054 h 1054"/>
            </a:gdLst>
            <a:ahLst/>
            <a:cxnLst>
              <a:cxn ang="T8">
                <a:pos x="T0" y="T1"/>
              </a:cxn>
              <a:cxn ang="T9">
                <a:pos x="T2" y="T3"/>
              </a:cxn>
              <a:cxn ang="T10">
                <a:pos x="T4" y="T5"/>
              </a:cxn>
              <a:cxn ang="T11">
                <a:pos x="T6" y="T7"/>
              </a:cxn>
            </a:cxnLst>
            <a:rect l="T12" t="T13" r="T14" b="T15"/>
            <a:pathLst>
              <a:path w="571" h="1054">
                <a:moveTo>
                  <a:pt x="144" y="801"/>
                </a:moveTo>
                <a:cubicBezTo>
                  <a:pt x="181" y="836"/>
                  <a:pt x="305" y="1054"/>
                  <a:pt x="366" y="1011"/>
                </a:cubicBezTo>
                <a:cubicBezTo>
                  <a:pt x="427" y="968"/>
                  <a:pt x="571" y="711"/>
                  <a:pt x="510" y="543"/>
                </a:cubicBezTo>
                <a:cubicBezTo>
                  <a:pt x="449" y="375"/>
                  <a:pt x="106" y="113"/>
                  <a:pt x="0" y="0"/>
                </a:cubicBezTo>
              </a:path>
            </a:pathLst>
          </a:custGeom>
          <a:noFill/>
          <a:ln w="19050">
            <a:solidFill>
              <a:schemeClr val="accent2"/>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3381" name="Line 100"/>
          <p:cNvSpPr>
            <a:spLocks noChangeShapeType="1"/>
          </p:cNvSpPr>
          <p:nvPr/>
        </p:nvSpPr>
        <p:spPr bwMode="auto">
          <a:xfrm>
            <a:off x="7029450" y="2514600"/>
            <a:ext cx="45529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Tree>
    <p:extLst>
      <p:ext uri="{BB962C8B-B14F-4D97-AF65-F5344CB8AC3E}">
        <p14:creationId xmlns:p14="http://schemas.microsoft.com/office/powerpoint/2010/main" val="3800242197"/>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lv-LV" smtClean="0"/>
              <a:t>Adjacency Matrix Structure</a:t>
            </a:r>
            <a:endParaRPr lang="en-US" altLang="lv-LV" smtClean="0">
              <a:cs typeface="Tahoma" panose="020B0604030504040204" pitchFamily="34" charset="0"/>
            </a:endParaRPr>
          </a:p>
        </p:txBody>
      </p:sp>
      <p:sp>
        <p:nvSpPr>
          <p:cNvPr id="14341"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000"/>
              <a:t>Edge list structure</a:t>
            </a:r>
          </a:p>
          <a:p>
            <a:pPr eaLnBrk="1" hangingPunct="1">
              <a:lnSpc>
                <a:spcPct val="90000"/>
              </a:lnSpc>
            </a:pPr>
            <a:r>
              <a:rPr lang="en-US" altLang="lv-LV" sz="2000"/>
              <a:t>Augmented vertex objects</a:t>
            </a:r>
          </a:p>
          <a:p>
            <a:pPr lvl="1" eaLnBrk="1" hangingPunct="1">
              <a:lnSpc>
                <a:spcPct val="90000"/>
              </a:lnSpc>
            </a:pPr>
            <a:r>
              <a:rPr lang="en-US" altLang="lv-LV" sz="1800"/>
              <a:t>Integer key (index) associated with vertex</a:t>
            </a:r>
          </a:p>
          <a:p>
            <a:pPr eaLnBrk="1" hangingPunct="1">
              <a:lnSpc>
                <a:spcPct val="90000"/>
              </a:lnSpc>
            </a:pPr>
            <a:r>
              <a:rPr lang="en-US" altLang="lv-LV" sz="2000"/>
              <a:t>2D-array adjacency array</a:t>
            </a:r>
          </a:p>
          <a:p>
            <a:pPr lvl="1" eaLnBrk="1" hangingPunct="1">
              <a:lnSpc>
                <a:spcPct val="90000"/>
              </a:lnSpc>
            </a:pPr>
            <a:r>
              <a:rPr lang="en-US" altLang="lv-LV" sz="1800"/>
              <a:t>Reference to edge object for adjacent vertices</a:t>
            </a:r>
          </a:p>
          <a:p>
            <a:pPr lvl="1" eaLnBrk="1" hangingPunct="1">
              <a:lnSpc>
                <a:spcPct val="90000"/>
              </a:lnSpc>
            </a:pPr>
            <a:r>
              <a:rPr lang="en-US" altLang="lv-LV" sz="1800"/>
              <a:t>Null for non nonadjacent vertices</a:t>
            </a:r>
          </a:p>
          <a:p>
            <a:pPr eaLnBrk="1" hangingPunct="1">
              <a:lnSpc>
                <a:spcPct val="90000"/>
              </a:lnSpc>
            </a:pPr>
            <a:r>
              <a:rPr lang="en-US" altLang="lv-LV" sz="2000"/>
              <a:t>The “old fashioned” version just has 0 for no edge and 1 for edge</a:t>
            </a:r>
          </a:p>
          <a:p>
            <a:pPr eaLnBrk="1" hangingPunct="1">
              <a:lnSpc>
                <a:spcPct val="90000"/>
              </a:lnSpc>
            </a:pPr>
            <a:endParaRPr lang="en-US" altLang="lv-LV" sz="2000"/>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652DB0C-FCB9-45D6-8075-9B800D3BD66C}" type="slidenum">
              <a:rPr lang="en-US" altLang="lv-LV" sz="1400"/>
              <a:pPr eaLnBrk="1" hangingPunct="1"/>
              <a:t>12</a:t>
            </a:fld>
            <a:endParaRPr lang="en-US" altLang="lv-LV" sz="1400"/>
          </a:p>
        </p:txBody>
      </p:sp>
      <p:sp>
        <p:nvSpPr>
          <p:cNvPr id="14342" name="Oval 5"/>
          <p:cNvSpPr>
            <a:spLocks noChangeArrowheads="1"/>
          </p:cNvSpPr>
          <p:nvPr/>
        </p:nvSpPr>
        <p:spPr bwMode="auto">
          <a:xfrm>
            <a:off x="7893050" y="1976438"/>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u</a:t>
            </a:r>
          </a:p>
        </p:txBody>
      </p:sp>
      <p:sp>
        <p:nvSpPr>
          <p:cNvPr id="14343" name="Oval 6"/>
          <p:cNvSpPr>
            <a:spLocks noChangeArrowheads="1"/>
          </p:cNvSpPr>
          <p:nvPr/>
        </p:nvSpPr>
        <p:spPr bwMode="auto">
          <a:xfrm>
            <a:off x="8804275" y="1600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v</a:t>
            </a:r>
          </a:p>
        </p:txBody>
      </p:sp>
      <p:sp>
        <p:nvSpPr>
          <p:cNvPr id="14344" name="Oval 7"/>
          <p:cNvSpPr>
            <a:spLocks noChangeArrowheads="1"/>
          </p:cNvSpPr>
          <p:nvPr/>
        </p:nvSpPr>
        <p:spPr bwMode="auto">
          <a:xfrm>
            <a:off x="9721850" y="1976438"/>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w</a:t>
            </a:r>
          </a:p>
        </p:txBody>
      </p:sp>
      <p:cxnSp>
        <p:nvCxnSpPr>
          <p:cNvPr id="14345" name="AutoShape 8"/>
          <p:cNvCxnSpPr>
            <a:cxnSpLocks noChangeShapeType="1"/>
            <a:stCxn id="14343" idx="5"/>
            <a:endCxn id="14344" idx="1"/>
          </p:cNvCxnSpPr>
          <p:nvPr/>
        </p:nvCxnSpPr>
        <p:spPr bwMode="auto">
          <a:xfrm>
            <a:off x="9064626" y="1870075"/>
            <a:ext cx="701675" cy="1412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46" name="AutoShape 9"/>
          <p:cNvCxnSpPr>
            <a:cxnSpLocks noChangeShapeType="1"/>
            <a:stCxn id="14343" idx="3"/>
            <a:endCxn id="14342" idx="7"/>
          </p:cNvCxnSpPr>
          <p:nvPr/>
        </p:nvCxnSpPr>
        <p:spPr bwMode="auto">
          <a:xfrm flipH="1">
            <a:off x="8153401" y="1870075"/>
            <a:ext cx="695325" cy="1412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4347" name="Text Box 10"/>
          <p:cNvSpPr txBox="1">
            <a:spLocks noChangeArrowheads="1"/>
          </p:cNvSpPr>
          <p:nvPr/>
        </p:nvSpPr>
        <p:spPr bwMode="auto">
          <a:xfrm>
            <a:off x="8348663" y="1600201"/>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14348" name="Text Box 11"/>
          <p:cNvSpPr txBox="1">
            <a:spLocks noChangeArrowheads="1"/>
          </p:cNvSpPr>
          <p:nvPr/>
        </p:nvSpPr>
        <p:spPr bwMode="auto">
          <a:xfrm>
            <a:off x="9259888" y="1600201"/>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14349" name="Line 68"/>
          <p:cNvSpPr>
            <a:spLocks noChangeShapeType="1"/>
          </p:cNvSpPr>
          <p:nvPr/>
        </p:nvSpPr>
        <p:spPr bwMode="auto">
          <a:xfrm>
            <a:off x="6953250" y="2514600"/>
            <a:ext cx="45529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aphicFrame>
        <p:nvGraphicFramePr>
          <p:cNvPr id="215721" name="Group 681"/>
          <p:cNvGraphicFramePr>
            <a:graphicFrameLocks noGrp="1"/>
          </p:cNvGraphicFramePr>
          <p:nvPr>
            <p:extLst>
              <p:ext uri="{D42A27DB-BD31-4B8C-83A1-F6EECF244321}">
                <p14:modId xmlns:p14="http://schemas.microsoft.com/office/powerpoint/2010/main" val="610481926"/>
              </p:ext>
            </p:extLst>
          </p:nvPr>
        </p:nvGraphicFramePr>
        <p:xfrm>
          <a:off x="8001000" y="4116388"/>
          <a:ext cx="1676400" cy="1522413"/>
        </p:xfrm>
        <a:graphic>
          <a:graphicData uri="http://schemas.openxmlformats.org/drawingml/2006/table">
            <a:tbl>
              <a:tblPr/>
              <a:tblGrid>
                <a:gridCol w="419100">
                  <a:extLst>
                    <a:ext uri="{9D8B030D-6E8A-4147-A177-3AD203B41FA5}">
                      <a16:colId xmlns:a16="http://schemas.microsoft.com/office/drawing/2014/main" val="553494345"/>
                    </a:ext>
                  </a:extLst>
                </a:gridCol>
                <a:gridCol w="419100">
                  <a:extLst>
                    <a:ext uri="{9D8B030D-6E8A-4147-A177-3AD203B41FA5}">
                      <a16:colId xmlns:a16="http://schemas.microsoft.com/office/drawing/2014/main" val="1400130713"/>
                    </a:ext>
                  </a:extLst>
                </a:gridCol>
                <a:gridCol w="419100">
                  <a:extLst>
                    <a:ext uri="{9D8B030D-6E8A-4147-A177-3AD203B41FA5}">
                      <a16:colId xmlns:a16="http://schemas.microsoft.com/office/drawing/2014/main" val="241303282"/>
                    </a:ext>
                  </a:extLst>
                </a:gridCol>
                <a:gridCol w="419100">
                  <a:extLst>
                    <a:ext uri="{9D8B030D-6E8A-4147-A177-3AD203B41FA5}">
                      <a16:colId xmlns:a16="http://schemas.microsoft.com/office/drawing/2014/main" val="3106640793"/>
                    </a:ext>
                  </a:extLst>
                </a:gridCol>
              </a:tblGrid>
              <a:tr h="381000">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0" lang="lv-LV" altLang="lv-LV" sz="1800" b="0" i="0" u="none" strike="noStrike" cap="none" normalizeH="0" baseline="0" smtClean="0">
                        <a:ln>
                          <a:noFill/>
                        </a:ln>
                        <a:solidFill>
                          <a:schemeClr val="accent2"/>
                        </a:solidFill>
                        <a:effectLst/>
                        <a:latin typeface="Tahoma" panose="020B0604030504040204"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accent2"/>
                          </a:solidFill>
                          <a:effectLst/>
                          <a:latin typeface="Tahoma" panose="020B0604030504040204" pitchFamily="34" charset="0"/>
                        </a:rPr>
                        <a:t>0</a:t>
                      </a:r>
                    </a:p>
                  </a:txBody>
                  <a:tcPr horzOverflow="overflow">
                    <a:lnL>
                      <a:noFill/>
                    </a:lnL>
                    <a:lnR>
                      <a:noFill/>
                    </a:lnR>
                    <a:lnT>
                      <a:noFill/>
                    </a:lnT>
                    <a:lnB w="19050" cap="flat" cmpd="sng" algn="ctr">
                      <a:solidFill>
                        <a:schemeClr val="accent2"/>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accent2"/>
                          </a:solidFill>
                          <a:effectLst/>
                          <a:latin typeface="Tahoma" panose="020B0604030504040204" pitchFamily="34" charset="0"/>
                        </a:rPr>
                        <a:t>1</a:t>
                      </a:r>
                    </a:p>
                  </a:txBody>
                  <a:tcPr horzOverflow="overflow">
                    <a:lnL>
                      <a:noFill/>
                    </a:lnL>
                    <a:lnR>
                      <a:noFill/>
                    </a:lnR>
                    <a:lnT>
                      <a:noFill/>
                    </a:lnT>
                    <a:lnB w="19050" cap="flat" cmpd="sng" algn="ctr">
                      <a:solidFill>
                        <a:schemeClr val="accent2"/>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accent2"/>
                          </a:solidFill>
                          <a:effectLst/>
                          <a:latin typeface="Tahoma" panose="020B0604030504040204" pitchFamily="34" charset="0"/>
                        </a:rPr>
                        <a:t>2</a:t>
                      </a:r>
                    </a:p>
                  </a:txBody>
                  <a:tcPr horzOverflow="overflow">
                    <a:lnL>
                      <a:noFill/>
                    </a:lnL>
                    <a:lnR>
                      <a:noFill/>
                    </a:lnR>
                    <a:lnT>
                      <a:noFill/>
                    </a:lnT>
                    <a:lnB w="1905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61265791"/>
                  </a:ext>
                </a:extLst>
              </a:tr>
              <a:tr h="381000">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accent2"/>
                          </a:solidFill>
                          <a:effectLst/>
                          <a:latin typeface="Tahoma" panose="020B0604030504040204" pitchFamily="34" charset="0"/>
                        </a:rPr>
                        <a:t>0</a:t>
                      </a:r>
                    </a:p>
                  </a:txBody>
                  <a:tcPr horzOverflow="overflow">
                    <a:lnL>
                      <a:noFill/>
                    </a:lnL>
                    <a:lnR w="19050" cap="flat" cmpd="sng" algn="ctr">
                      <a:solidFill>
                        <a:schemeClr val="accent2"/>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0" u="none" strike="noStrike" cap="none" normalizeH="0" baseline="0" smtClean="0">
                          <a:ln>
                            <a:noFill/>
                          </a:ln>
                          <a:solidFill>
                            <a:schemeClr val="accent2"/>
                          </a:solidFill>
                          <a:effectLst/>
                          <a:latin typeface="Tahoma" panose="020B0604030504040204" pitchFamily="34" charset="0"/>
                          <a:sym typeface="Symbol" panose="05050102010706020507" pitchFamily="18" charset="2"/>
                        </a:rPr>
                        <a:t></a:t>
                      </a:r>
                      <a:endParaRPr kumimoji="0" lang="en-US" altLang="lv-LV" sz="1800" b="1" i="0" u="none" strike="noStrike" cap="none" normalizeH="0" baseline="0" smtClean="0">
                        <a:ln>
                          <a:noFill/>
                        </a:ln>
                        <a:solidFill>
                          <a:schemeClr val="accent2"/>
                        </a:solidFill>
                        <a:effectLst/>
                        <a:latin typeface="Tahoma" panose="020B0604030504040204" pitchFamily="34" charset="0"/>
                      </a:endParaRPr>
                    </a:p>
                  </a:txBody>
                  <a:tcPr horzOverflow="overflow">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0" lang="lv-LV" altLang="lv-LV" sz="1800" b="1" i="0" u="none" strike="noStrike" cap="none" normalizeH="0" baseline="0" smtClean="0">
                        <a:ln>
                          <a:noFill/>
                        </a:ln>
                        <a:solidFill>
                          <a:schemeClr val="accent2"/>
                        </a:solidFill>
                        <a:effectLst/>
                        <a:latin typeface="Tahoma" panose="020B0604030504040204" pitchFamily="34" charset="0"/>
                      </a:endParaRPr>
                    </a:p>
                  </a:txBody>
                  <a:tcPr horzOverflow="overflow">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0" u="none" strike="noStrike" cap="none" normalizeH="0" baseline="0" smtClean="0">
                          <a:ln>
                            <a:noFill/>
                          </a:ln>
                          <a:solidFill>
                            <a:schemeClr val="accent2"/>
                          </a:solidFill>
                          <a:effectLst/>
                          <a:latin typeface="Tahoma" panose="020B0604030504040204" pitchFamily="34" charset="0"/>
                          <a:sym typeface="Symbol" panose="05050102010706020507" pitchFamily="18" charset="2"/>
                        </a:rPr>
                        <a:t></a:t>
                      </a:r>
                    </a:p>
                  </a:txBody>
                  <a:tcPr horzOverflow="overflow">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677494"/>
                  </a:ext>
                </a:extLst>
              </a:tr>
              <a:tr h="379413">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accent2"/>
                          </a:solidFill>
                          <a:effectLst/>
                          <a:latin typeface="Tahoma" panose="020B0604030504040204" pitchFamily="34" charset="0"/>
                        </a:rPr>
                        <a:t>1</a:t>
                      </a:r>
                    </a:p>
                  </a:txBody>
                  <a:tcPr horzOverflow="overflow">
                    <a:lnL>
                      <a:noFill/>
                    </a:lnL>
                    <a:lnR w="19050" cap="flat" cmpd="sng" algn="ctr">
                      <a:solidFill>
                        <a:schemeClr val="accent2"/>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0" lang="lv-LV" altLang="lv-LV" sz="1800" b="1" i="0" u="none" strike="noStrike" cap="none" normalizeH="0" baseline="0" smtClean="0">
                        <a:ln>
                          <a:noFill/>
                        </a:ln>
                        <a:solidFill>
                          <a:schemeClr val="accent2"/>
                        </a:solidFill>
                        <a:effectLst/>
                        <a:latin typeface="Tahoma" panose="020B0604030504040204" pitchFamily="34" charset="0"/>
                      </a:endParaRPr>
                    </a:p>
                  </a:txBody>
                  <a:tcPr horzOverflow="overflow">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0" u="none" strike="noStrike" cap="none" normalizeH="0" baseline="0" smtClean="0">
                          <a:ln>
                            <a:noFill/>
                          </a:ln>
                          <a:solidFill>
                            <a:schemeClr val="accent2"/>
                          </a:solidFill>
                          <a:effectLst/>
                          <a:latin typeface="Tahoma" panose="020B0604030504040204" pitchFamily="34" charset="0"/>
                          <a:sym typeface="Symbol" panose="05050102010706020507" pitchFamily="18" charset="2"/>
                        </a:rPr>
                        <a:t></a:t>
                      </a:r>
                    </a:p>
                  </a:txBody>
                  <a:tcPr horzOverflow="overflow">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0" lang="lv-LV" altLang="lv-LV" sz="1800" b="1" i="0" u="none" strike="noStrike" cap="none" normalizeH="0" baseline="0" smtClean="0">
                        <a:ln>
                          <a:noFill/>
                        </a:ln>
                        <a:solidFill>
                          <a:schemeClr val="accent2"/>
                        </a:solidFill>
                        <a:effectLst/>
                        <a:latin typeface="Tahoma" panose="020B0604030504040204" pitchFamily="34" charset="0"/>
                      </a:endParaRPr>
                    </a:p>
                  </a:txBody>
                  <a:tcPr horzOverflow="overflow">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22867320"/>
                  </a:ext>
                </a:extLst>
              </a:tr>
              <a:tr h="381000">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accent2"/>
                          </a:solidFill>
                          <a:effectLst/>
                          <a:latin typeface="Tahoma" panose="020B0604030504040204" pitchFamily="34" charset="0"/>
                        </a:rPr>
                        <a:t>2</a:t>
                      </a:r>
                    </a:p>
                  </a:txBody>
                  <a:tcPr horzOverflow="overflow">
                    <a:lnL>
                      <a:noFill/>
                    </a:lnL>
                    <a:lnR w="19050" cap="flat" cmpd="sng" algn="ctr">
                      <a:solidFill>
                        <a:schemeClr val="accent2"/>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0" u="none" strike="noStrike" cap="none" normalizeH="0" baseline="0" smtClean="0">
                          <a:ln>
                            <a:noFill/>
                          </a:ln>
                          <a:solidFill>
                            <a:schemeClr val="accent2"/>
                          </a:solidFill>
                          <a:effectLst/>
                          <a:latin typeface="Tahoma" panose="020B0604030504040204" pitchFamily="34" charset="0"/>
                          <a:sym typeface="Symbol" panose="05050102010706020507" pitchFamily="18" charset="2"/>
                        </a:rPr>
                        <a:t></a:t>
                      </a:r>
                    </a:p>
                  </a:txBody>
                  <a:tcPr horzOverflow="overflow">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0" lang="lv-LV" altLang="lv-LV" sz="1800" b="1" i="0" u="none" strike="noStrike" cap="none" normalizeH="0" baseline="0" smtClean="0">
                        <a:ln>
                          <a:noFill/>
                        </a:ln>
                        <a:solidFill>
                          <a:schemeClr val="accent2"/>
                        </a:solidFill>
                        <a:effectLst/>
                        <a:latin typeface="Tahoma" panose="020B0604030504040204" pitchFamily="34" charset="0"/>
                      </a:endParaRPr>
                    </a:p>
                  </a:txBody>
                  <a:tcPr horzOverflow="overflow">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0" u="none" strike="noStrike" cap="none" normalizeH="0" baseline="0" smtClean="0">
                          <a:ln>
                            <a:noFill/>
                          </a:ln>
                          <a:solidFill>
                            <a:schemeClr val="accent2"/>
                          </a:solidFill>
                          <a:effectLst/>
                          <a:latin typeface="Tahoma" panose="020B0604030504040204" pitchFamily="34" charset="0"/>
                          <a:sym typeface="Symbol" panose="05050102010706020507" pitchFamily="18" charset="2"/>
                        </a:rPr>
                        <a:t></a:t>
                      </a:r>
                    </a:p>
                  </a:txBody>
                  <a:tcPr horzOverflow="overflow">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22380443"/>
                  </a:ext>
                </a:extLst>
              </a:tr>
            </a:tbl>
          </a:graphicData>
        </a:graphic>
      </p:graphicFrame>
      <p:cxnSp>
        <p:nvCxnSpPr>
          <p:cNvPr id="14375" name="AutoShape 481"/>
          <p:cNvCxnSpPr>
            <a:cxnSpLocks noChangeShapeType="1"/>
            <a:stCxn id="14383" idx="2"/>
            <a:endCxn id="14382" idx="6"/>
          </p:cNvCxnSpPr>
          <p:nvPr/>
        </p:nvCxnSpPr>
        <p:spPr bwMode="auto">
          <a:xfrm flipH="1">
            <a:off x="7480301" y="6096000"/>
            <a:ext cx="273367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76" name="AutoShape 482"/>
          <p:cNvCxnSpPr>
            <a:cxnSpLocks noChangeShapeType="1"/>
            <a:stCxn id="14379" idx="2"/>
            <a:endCxn id="14377" idx="6"/>
          </p:cNvCxnSpPr>
          <p:nvPr/>
        </p:nvCxnSpPr>
        <p:spPr bwMode="auto">
          <a:xfrm flipH="1">
            <a:off x="7477125" y="2895600"/>
            <a:ext cx="294005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4377" name="Oval 483"/>
          <p:cNvSpPr>
            <a:spLocks noChangeArrowheads="1"/>
          </p:cNvSpPr>
          <p:nvPr/>
        </p:nvSpPr>
        <p:spPr bwMode="auto">
          <a:xfrm>
            <a:off x="7162800" y="2743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4378" name="Oval 484"/>
          <p:cNvSpPr>
            <a:spLocks noChangeArrowheads="1"/>
          </p:cNvSpPr>
          <p:nvPr/>
        </p:nvSpPr>
        <p:spPr bwMode="auto">
          <a:xfrm>
            <a:off x="8777288" y="2743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4379" name="Oval 485"/>
          <p:cNvSpPr>
            <a:spLocks noChangeArrowheads="1"/>
          </p:cNvSpPr>
          <p:nvPr/>
        </p:nvSpPr>
        <p:spPr bwMode="auto">
          <a:xfrm>
            <a:off x="10426700" y="2743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4380" name="Rectangle 486"/>
          <p:cNvSpPr>
            <a:spLocks noChangeArrowheads="1"/>
          </p:cNvSpPr>
          <p:nvPr/>
        </p:nvSpPr>
        <p:spPr bwMode="auto">
          <a:xfrm>
            <a:off x="7391401" y="5192714"/>
            <a:ext cx="219075" cy="4460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4381" name="Rectangle 487"/>
          <p:cNvSpPr>
            <a:spLocks noChangeArrowheads="1"/>
          </p:cNvSpPr>
          <p:nvPr/>
        </p:nvSpPr>
        <p:spPr bwMode="auto">
          <a:xfrm>
            <a:off x="7610476" y="5192714"/>
            <a:ext cx="314325" cy="4460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14382" name="Oval 488"/>
          <p:cNvSpPr>
            <a:spLocks noChangeArrowheads="1"/>
          </p:cNvSpPr>
          <p:nvPr/>
        </p:nvSpPr>
        <p:spPr bwMode="auto">
          <a:xfrm>
            <a:off x="7165975" y="5943600"/>
            <a:ext cx="304800" cy="304800"/>
          </a:xfrm>
          <a:prstGeom prst="ellipse">
            <a:avLst/>
          </a:prstGeom>
          <a:solidFill>
            <a:schemeClr val="folHlink"/>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4383" name="Oval 489"/>
          <p:cNvSpPr>
            <a:spLocks noChangeArrowheads="1"/>
          </p:cNvSpPr>
          <p:nvPr/>
        </p:nvSpPr>
        <p:spPr bwMode="auto">
          <a:xfrm>
            <a:off x="10223500" y="5943600"/>
            <a:ext cx="304800" cy="304800"/>
          </a:xfrm>
          <a:prstGeom prst="ellipse">
            <a:avLst/>
          </a:prstGeom>
          <a:solidFill>
            <a:schemeClr val="folHlink"/>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4384" name="AutoShape 490"/>
          <p:cNvCxnSpPr>
            <a:cxnSpLocks noChangeShapeType="1"/>
            <a:endCxn id="14380" idx="2"/>
          </p:cNvCxnSpPr>
          <p:nvPr/>
        </p:nvCxnSpPr>
        <p:spPr bwMode="auto">
          <a:xfrm flipV="1">
            <a:off x="7318376" y="5648326"/>
            <a:ext cx="182563" cy="455613"/>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4385" name="AutoShape 491"/>
          <p:cNvCxnSpPr>
            <a:cxnSpLocks noChangeShapeType="1"/>
            <a:endCxn id="14406" idx="2"/>
          </p:cNvCxnSpPr>
          <p:nvPr/>
        </p:nvCxnSpPr>
        <p:spPr bwMode="auto">
          <a:xfrm flipV="1">
            <a:off x="10371138" y="5637214"/>
            <a:ext cx="234950" cy="454025"/>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4386" name="Rectangle 492"/>
          <p:cNvSpPr>
            <a:spLocks noChangeArrowheads="1"/>
          </p:cNvSpPr>
          <p:nvPr/>
        </p:nvSpPr>
        <p:spPr bwMode="auto">
          <a:xfrm>
            <a:off x="7334251" y="3414714"/>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u</a:t>
            </a:r>
          </a:p>
        </p:txBody>
      </p:sp>
      <p:sp>
        <p:nvSpPr>
          <p:cNvPr id="14387" name="Rectangle 493"/>
          <p:cNvSpPr>
            <a:spLocks noChangeArrowheads="1"/>
          </p:cNvSpPr>
          <p:nvPr/>
        </p:nvSpPr>
        <p:spPr bwMode="auto">
          <a:xfrm>
            <a:off x="8940801" y="3414714"/>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v</a:t>
            </a:r>
          </a:p>
        </p:txBody>
      </p:sp>
      <p:sp>
        <p:nvSpPr>
          <p:cNvPr id="14388" name="Rectangle 494"/>
          <p:cNvSpPr>
            <a:spLocks noChangeArrowheads="1"/>
          </p:cNvSpPr>
          <p:nvPr/>
        </p:nvSpPr>
        <p:spPr bwMode="auto">
          <a:xfrm>
            <a:off x="10582276" y="3409951"/>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w</a:t>
            </a:r>
          </a:p>
        </p:txBody>
      </p:sp>
      <p:cxnSp>
        <p:nvCxnSpPr>
          <p:cNvPr id="14389" name="AutoShape 495"/>
          <p:cNvCxnSpPr>
            <a:cxnSpLocks noChangeShapeType="1"/>
            <a:endCxn id="14386" idx="0"/>
          </p:cNvCxnSpPr>
          <p:nvPr/>
        </p:nvCxnSpPr>
        <p:spPr bwMode="auto">
          <a:xfrm>
            <a:off x="7310439" y="2890838"/>
            <a:ext cx="180975" cy="514350"/>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4390" name="AutoShape 496"/>
          <p:cNvCxnSpPr>
            <a:cxnSpLocks noChangeShapeType="1"/>
            <a:endCxn id="14387" idx="0"/>
          </p:cNvCxnSpPr>
          <p:nvPr/>
        </p:nvCxnSpPr>
        <p:spPr bwMode="auto">
          <a:xfrm>
            <a:off x="8924925" y="2890838"/>
            <a:ext cx="173038" cy="514350"/>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4391" name="AutoShape 497"/>
          <p:cNvCxnSpPr>
            <a:cxnSpLocks noChangeShapeType="1"/>
            <a:endCxn id="14388" idx="0"/>
          </p:cNvCxnSpPr>
          <p:nvPr/>
        </p:nvCxnSpPr>
        <p:spPr bwMode="auto">
          <a:xfrm>
            <a:off x="10579100" y="2895601"/>
            <a:ext cx="160338" cy="504825"/>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4392" name="Freeform 498"/>
          <p:cNvSpPr>
            <a:spLocks/>
          </p:cNvSpPr>
          <p:nvPr/>
        </p:nvSpPr>
        <p:spPr bwMode="auto">
          <a:xfrm>
            <a:off x="7486650" y="3567113"/>
            <a:ext cx="819150" cy="1814512"/>
          </a:xfrm>
          <a:custGeom>
            <a:avLst/>
            <a:gdLst>
              <a:gd name="T0" fmla="*/ 0 w 516"/>
              <a:gd name="T1" fmla="*/ 1814512 h 1143"/>
              <a:gd name="T2" fmla="*/ 285750 w 516"/>
              <a:gd name="T3" fmla="*/ 360362 h 1143"/>
              <a:gd name="T4" fmla="*/ 819150 w 516"/>
              <a:gd name="T5" fmla="*/ 0 h 1143"/>
              <a:gd name="T6" fmla="*/ 0 60000 65536"/>
              <a:gd name="T7" fmla="*/ 0 60000 65536"/>
              <a:gd name="T8" fmla="*/ 0 60000 65536"/>
              <a:gd name="T9" fmla="*/ 0 w 516"/>
              <a:gd name="T10" fmla="*/ 0 h 1143"/>
              <a:gd name="T11" fmla="*/ 516 w 516"/>
              <a:gd name="T12" fmla="*/ 1143 h 1143"/>
            </a:gdLst>
            <a:ahLst/>
            <a:cxnLst>
              <a:cxn ang="T6">
                <a:pos x="T0" y="T1"/>
              </a:cxn>
              <a:cxn ang="T7">
                <a:pos x="T2" y="T3"/>
              </a:cxn>
              <a:cxn ang="T8">
                <a:pos x="T4" y="T5"/>
              </a:cxn>
            </a:cxnLst>
            <a:rect l="T9" t="T10" r="T11" b="T12"/>
            <a:pathLst>
              <a:path w="516" h="1143">
                <a:moveTo>
                  <a:pt x="0" y="1143"/>
                </a:moveTo>
                <a:cubicBezTo>
                  <a:pt x="30" y="991"/>
                  <a:pt x="94" y="418"/>
                  <a:pt x="180" y="227"/>
                </a:cubicBezTo>
                <a:cubicBezTo>
                  <a:pt x="266" y="36"/>
                  <a:pt x="446" y="47"/>
                  <a:pt x="516" y="0"/>
                </a:cubicBezTo>
              </a:path>
            </a:pathLst>
          </a:custGeom>
          <a:noFill/>
          <a:ln w="19050">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4393" name="Rectangle 499"/>
          <p:cNvSpPr>
            <a:spLocks noChangeArrowheads="1"/>
          </p:cNvSpPr>
          <p:nvPr/>
        </p:nvSpPr>
        <p:spPr bwMode="auto">
          <a:xfrm>
            <a:off x="7019926" y="3414714"/>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4394" name="Line 500"/>
          <p:cNvSpPr>
            <a:spLocks noChangeShapeType="1"/>
          </p:cNvSpPr>
          <p:nvPr/>
        </p:nvSpPr>
        <p:spPr bwMode="auto">
          <a:xfrm flipV="1">
            <a:off x="7165976" y="3048000"/>
            <a:ext cx="104775" cy="53340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4395" name="Rectangle 501"/>
          <p:cNvSpPr>
            <a:spLocks noChangeArrowheads="1"/>
          </p:cNvSpPr>
          <p:nvPr/>
        </p:nvSpPr>
        <p:spPr bwMode="auto">
          <a:xfrm>
            <a:off x="8642351" y="3414714"/>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4396" name="Line 502"/>
          <p:cNvSpPr>
            <a:spLocks noChangeShapeType="1"/>
          </p:cNvSpPr>
          <p:nvPr/>
        </p:nvSpPr>
        <p:spPr bwMode="auto">
          <a:xfrm flipV="1">
            <a:off x="8780463" y="3038475"/>
            <a:ext cx="93662" cy="53340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4397" name="Rectangle 503"/>
          <p:cNvSpPr>
            <a:spLocks noChangeArrowheads="1"/>
          </p:cNvSpPr>
          <p:nvPr/>
        </p:nvSpPr>
        <p:spPr bwMode="auto">
          <a:xfrm>
            <a:off x="10272714" y="3409951"/>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4398" name="Line 504"/>
          <p:cNvSpPr>
            <a:spLocks noChangeShapeType="1"/>
          </p:cNvSpPr>
          <p:nvPr/>
        </p:nvSpPr>
        <p:spPr bwMode="auto">
          <a:xfrm flipV="1">
            <a:off x="10429875" y="3033713"/>
            <a:ext cx="44450" cy="53340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4399" name="Rectangle 505"/>
          <p:cNvSpPr>
            <a:spLocks noChangeArrowheads="1"/>
          </p:cNvSpPr>
          <p:nvPr/>
        </p:nvSpPr>
        <p:spPr bwMode="auto">
          <a:xfrm>
            <a:off x="7172326" y="5192714"/>
            <a:ext cx="219075" cy="4460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4400" name="Freeform 506"/>
          <p:cNvSpPr>
            <a:spLocks/>
          </p:cNvSpPr>
          <p:nvPr/>
        </p:nvSpPr>
        <p:spPr bwMode="auto">
          <a:xfrm>
            <a:off x="6924675" y="3762376"/>
            <a:ext cx="342900" cy="1628775"/>
          </a:xfrm>
          <a:custGeom>
            <a:avLst/>
            <a:gdLst>
              <a:gd name="T0" fmla="*/ 342900 w 216"/>
              <a:gd name="T1" fmla="*/ 1628775 h 1026"/>
              <a:gd name="T2" fmla="*/ 95250 w 216"/>
              <a:gd name="T3" fmla="*/ 819150 h 1026"/>
              <a:gd name="T4" fmla="*/ 66675 w 216"/>
              <a:gd name="T5" fmla="*/ 0 h 1026"/>
              <a:gd name="T6" fmla="*/ 0 60000 65536"/>
              <a:gd name="T7" fmla="*/ 0 60000 65536"/>
              <a:gd name="T8" fmla="*/ 0 60000 65536"/>
              <a:gd name="T9" fmla="*/ 0 w 216"/>
              <a:gd name="T10" fmla="*/ 0 h 1026"/>
              <a:gd name="T11" fmla="*/ 216 w 216"/>
              <a:gd name="T12" fmla="*/ 1026 h 1026"/>
            </a:gdLst>
            <a:ahLst/>
            <a:cxnLst>
              <a:cxn ang="T6">
                <a:pos x="T0" y="T1"/>
              </a:cxn>
              <a:cxn ang="T7">
                <a:pos x="T2" y="T3"/>
              </a:cxn>
              <a:cxn ang="T8">
                <a:pos x="T4" y="T5"/>
              </a:cxn>
            </a:cxnLst>
            <a:rect l="T9" t="T10" r="T11" b="T12"/>
            <a:pathLst>
              <a:path w="216" h="1026">
                <a:moveTo>
                  <a:pt x="216" y="1026"/>
                </a:moveTo>
                <a:cubicBezTo>
                  <a:pt x="190" y="941"/>
                  <a:pt x="120" y="744"/>
                  <a:pt x="60" y="516"/>
                </a:cubicBezTo>
                <a:cubicBezTo>
                  <a:pt x="0" y="288"/>
                  <a:pt x="46" y="107"/>
                  <a:pt x="42" y="0"/>
                </a:cubicBezTo>
              </a:path>
            </a:pathLst>
          </a:custGeom>
          <a:noFill/>
          <a:ln w="19050">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4401" name="Rectangle 507"/>
          <p:cNvSpPr>
            <a:spLocks noChangeArrowheads="1"/>
          </p:cNvSpPr>
          <p:nvPr/>
        </p:nvSpPr>
        <p:spPr bwMode="auto">
          <a:xfrm>
            <a:off x="6953251" y="5192714"/>
            <a:ext cx="219075" cy="4460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14402" name="AutoShape 508"/>
          <p:cNvCxnSpPr>
            <a:cxnSpLocks noChangeShapeType="1"/>
            <a:endCxn id="14382" idx="1"/>
          </p:cNvCxnSpPr>
          <p:nvPr/>
        </p:nvCxnSpPr>
        <p:spPr bwMode="auto">
          <a:xfrm>
            <a:off x="7053263" y="5405439"/>
            <a:ext cx="157162" cy="573087"/>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4403" name="Rectangle 509"/>
          <p:cNvSpPr>
            <a:spLocks noChangeArrowheads="1"/>
          </p:cNvSpPr>
          <p:nvPr/>
        </p:nvSpPr>
        <p:spPr bwMode="auto">
          <a:xfrm>
            <a:off x="6705601" y="3414714"/>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0</a:t>
            </a:r>
          </a:p>
        </p:txBody>
      </p:sp>
      <p:sp>
        <p:nvSpPr>
          <p:cNvPr id="14404" name="Rectangle 510"/>
          <p:cNvSpPr>
            <a:spLocks noChangeArrowheads="1"/>
          </p:cNvSpPr>
          <p:nvPr/>
        </p:nvSpPr>
        <p:spPr bwMode="auto">
          <a:xfrm>
            <a:off x="8328026" y="3414714"/>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1</a:t>
            </a:r>
          </a:p>
        </p:txBody>
      </p:sp>
      <p:sp>
        <p:nvSpPr>
          <p:cNvPr id="14405" name="Rectangle 511"/>
          <p:cNvSpPr>
            <a:spLocks noChangeArrowheads="1"/>
          </p:cNvSpPr>
          <p:nvPr/>
        </p:nvSpPr>
        <p:spPr bwMode="auto">
          <a:xfrm>
            <a:off x="9958389" y="3409951"/>
            <a:ext cx="314325" cy="314325"/>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2</a:t>
            </a:r>
          </a:p>
        </p:txBody>
      </p:sp>
      <p:sp>
        <p:nvSpPr>
          <p:cNvPr id="14406" name="Rectangle 527"/>
          <p:cNvSpPr>
            <a:spLocks noChangeArrowheads="1"/>
          </p:cNvSpPr>
          <p:nvPr/>
        </p:nvSpPr>
        <p:spPr bwMode="auto">
          <a:xfrm>
            <a:off x="10496551" y="5181600"/>
            <a:ext cx="219075" cy="4460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4407" name="Rectangle 528"/>
          <p:cNvSpPr>
            <a:spLocks noChangeArrowheads="1"/>
          </p:cNvSpPr>
          <p:nvPr/>
        </p:nvSpPr>
        <p:spPr bwMode="auto">
          <a:xfrm>
            <a:off x="10715626" y="5181600"/>
            <a:ext cx="314325" cy="4460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14408" name="Rectangle 529"/>
          <p:cNvSpPr>
            <a:spLocks noChangeArrowheads="1"/>
          </p:cNvSpPr>
          <p:nvPr/>
        </p:nvSpPr>
        <p:spPr bwMode="auto">
          <a:xfrm>
            <a:off x="10277476" y="5181600"/>
            <a:ext cx="219075" cy="4460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4409" name="Rectangle 530"/>
          <p:cNvSpPr>
            <a:spLocks noChangeArrowheads="1"/>
          </p:cNvSpPr>
          <p:nvPr/>
        </p:nvSpPr>
        <p:spPr bwMode="auto">
          <a:xfrm>
            <a:off x="10058401" y="5181600"/>
            <a:ext cx="219075" cy="4460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4410" name="Freeform 532"/>
          <p:cNvSpPr>
            <a:spLocks/>
          </p:cNvSpPr>
          <p:nvPr/>
        </p:nvSpPr>
        <p:spPr bwMode="auto">
          <a:xfrm>
            <a:off x="9296400" y="3581400"/>
            <a:ext cx="1104900" cy="1809750"/>
          </a:xfrm>
          <a:custGeom>
            <a:avLst/>
            <a:gdLst>
              <a:gd name="T0" fmla="*/ 1104900 w 696"/>
              <a:gd name="T1" fmla="*/ 1809750 h 1140"/>
              <a:gd name="T2" fmla="*/ 619125 w 696"/>
              <a:gd name="T3" fmla="*/ 495300 h 1140"/>
              <a:gd name="T4" fmla="*/ 0 w 696"/>
              <a:gd name="T5" fmla="*/ 0 h 1140"/>
              <a:gd name="T6" fmla="*/ 0 60000 65536"/>
              <a:gd name="T7" fmla="*/ 0 60000 65536"/>
              <a:gd name="T8" fmla="*/ 0 60000 65536"/>
              <a:gd name="T9" fmla="*/ 0 w 696"/>
              <a:gd name="T10" fmla="*/ 0 h 1140"/>
              <a:gd name="T11" fmla="*/ 696 w 696"/>
              <a:gd name="T12" fmla="*/ 1140 h 1140"/>
            </a:gdLst>
            <a:ahLst/>
            <a:cxnLst>
              <a:cxn ang="T6">
                <a:pos x="T0" y="T1"/>
              </a:cxn>
              <a:cxn ang="T7">
                <a:pos x="T2" y="T3"/>
              </a:cxn>
              <a:cxn ang="T8">
                <a:pos x="T4" y="T5"/>
              </a:cxn>
            </a:cxnLst>
            <a:rect l="T9" t="T10" r="T11" b="T12"/>
            <a:pathLst>
              <a:path w="696" h="1140">
                <a:moveTo>
                  <a:pt x="696" y="1140"/>
                </a:moveTo>
                <a:cubicBezTo>
                  <a:pt x="645" y="1002"/>
                  <a:pt x="516" y="516"/>
                  <a:pt x="390" y="312"/>
                </a:cubicBezTo>
                <a:cubicBezTo>
                  <a:pt x="264" y="108"/>
                  <a:pt x="81" y="65"/>
                  <a:pt x="0" y="0"/>
                </a:cubicBezTo>
              </a:path>
            </a:pathLst>
          </a:custGeom>
          <a:noFill/>
          <a:ln w="19050">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4411" name="Freeform 533"/>
          <p:cNvSpPr>
            <a:spLocks/>
          </p:cNvSpPr>
          <p:nvPr/>
        </p:nvSpPr>
        <p:spPr bwMode="auto">
          <a:xfrm>
            <a:off x="10601325" y="3729039"/>
            <a:ext cx="311150" cy="1652587"/>
          </a:xfrm>
          <a:custGeom>
            <a:avLst/>
            <a:gdLst>
              <a:gd name="T0" fmla="*/ 0 w 196"/>
              <a:gd name="T1" fmla="*/ 1652587 h 1041"/>
              <a:gd name="T2" fmla="*/ 285750 w 196"/>
              <a:gd name="T3" fmla="*/ 681037 h 1041"/>
              <a:gd name="T4" fmla="*/ 152400 w 196"/>
              <a:gd name="T5" fmla="*/ 0 h 1041"/>
              <a:gd name="T6" fmla="*/ 0 60000 65536"/>
              <a:gd name="T7" fmla="*/ 0 60000 65536"/>
              <a:gd name="T8" fmla="*/ 0 60000 65536"/>
              <a:gd name="T9" fmla="*/ 0 w 196"/>
              <a:gd name="T10" fmla="*/ 0 h 1041"/>
              <a:gd name="T11" fmla="*/ 196 w 196"/>
              <a:gd name="T12" fmla="*/ 1041 h 1041"/>
            </a:gdLst>
            <a:ahLst/>
            <a:cxnLst>
              <a:cxn ang="T6">
                <a:pos x="T0" y="T1"/>
              </a:cxn>
              <a:cxn ang="T7">
                <a:pos x="T2" y="T3"/>
              </a:cxn>
              <a:cxn ang="T8">
                <a:pos x="T4" y="T5"/>
              </a:cxn>
            </a:cxnLst>
            <a:rect l="T9" t="T10" r="T11" b="T12"/>
            <a:pathLst>
              <a:path w="196" h="1041">
                <a:moveTo>
                  <a:pt x="0" y="1041"/>
                </a:moveTo>
                <a:cubicBezTo>
                  <a:pt x="30" y="939"/>
                  <a:pt x="164" y="602"/>
                  <a:pt x="180" y="429"/>
                </a:cubicBezTo>
                <a:cubicBezTo>
                  <a:pt x="196" y="256"/>
                  <a:pt x="113" y="89"/>
                  <a:pt x="96" y="0"/>
                </a:cubicBezTo>
              </a:path>
            </a:pathLst>
          </a:custGeom>
          <a:noFill/>
          <a:ln w="19050">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cxnSp>
        <p:nvCxnSpPr>
          <p:cNvPr id="14412" name="AutoShape 534"/>
          <p:cNvCxnSpPr>
            <a:cxnSpLocks noChangeShapeType="1"/>
          </p:cNvCxnSpPr>
          <p:nvPr/>
        </p:nvCxnSpPr>
        <p:spPr bwMode="auto">
          <a:xfrm>
            <a:off x="10156825" y="5405439"/>
            <a:ext cx="114300" cy="573087"/>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4413" name="Freeform 683"/>
          <p:cNvSpPr>
            <a:spLocks/>
          </p:cNvSpPr>
          <p:nvPr/>
        </p:nvSpPr>
        <p:spPr bwMode="auto">
          <a:xfrm>
            <a:off x="7772400" y="4832350"/>
            <a:ext cx="838200" cy="349250"/>
          </a:xfrm>
          <a:custGeom>
            <a:avLst/>
            <a:gdLst>
              <a:gd name="T0" fmla="*/ 838200 w 528"/>
              <a:gd name="T1" fmla="*/ 196850 h 220"/>
              <a:gd name="T2" fmla="*/ 295275 w 528"/>
              <a:gd name="T3" fmla="*/ 25400 h 220"/>
              <a:gd name="T4" fmla="*/ 0 w 528"/>
              <a:gd name="T5" fmla="*/ 349250 h 220"/>
              <a:gd name="T6" fmla="*/ 0 60000 65536"/>
              <a:gd name="T7" fmla="*/ 0 60000 65536"/>
              <a:gd name="T8" fmla="*/ 0 60000 65536"/>
              <a:gd name="T9" fmla="*/ 0 w 528"/>
              <a:gd name="T10" fmla="*/ 0 h 220"/>
              <a:gd name="T11" fmla="*/ 528 w 528"/>
              <a:gd name="T12" fmla="*/ 220 h 220"/>
            </a:gdLst>
            <a:ahLst/>
            <a:cxnLst>
              <a:cxn ang="T6">
                <a:pos x="T0" y="T1"/>
              </a:cxn>
              <a:cxn ang="T7">
                <a:pos x="T2" y="T3"/>
              </a:cxn>
              <a:cxn ang="T8">
                <a:pos x="T4" y="T5"/>
              </a:cxn>
            </a:cxnLst>
            <a:rect l="T9" t="T10" r="T11" b="T12"/>
            <a:pathLst>
              <a:path w="528" h="220">
                <a:moveTo>
                  <a:pt x="528" y="124"/>
                </a:moveTo>
                <a:cubicBezTo>
                  <a:pt x="471" y="106"/>
                  <a:pt x="274" y="0"/>
                  <a:pt x="186" y="16"/>
                </a:cubicBezTo>
                <a:cubicBezTo>
                  <a:pt x="98" y="32"/>
                  <a:pt x="39" y="178"/>
                  <a:pt x="0" y="220"/>
                </a:cubicBezTo>
              </a:path>
            </a:pathLst>
          </a:custGeom>
          <a:noFill/>
          <a:ln w="19050">
            <a:solidFill>
              <a:schemeClr val="accent2"/>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4414" name="Freeform 684"/>
          <p:cNvSpPr>
            <a:spLocks/>
          </p:cNvSpPr>
          <p:nvPr/>
        </p:nvSpPr>
        <p:spPr bwMode="auto">
          <a:xfrm>
            <a:off x="7620000" y="3956051"/>
            <a:ext cx="1371600" cy="1216025"/>
          </a:xfrm>
          <a:custGeom>
            <a:avLst/>
            <a:gdLst>
              <a:gd name="T0" fmla="*/ 1371600 w 864"/>
              <a:gd name="T1" fmla="*/ 717550 h 766"/>
              <a:gd name="T2" fmla="*/ 904875 w 864"/>
              <a:gd name="T3" fmla="*/ 34925 h 766"/>
              <a:gd name="T4" fmla="*/ 266700 w 864"/>
              <a:gd name="T5" fmla="*/ 511175 h 766"/>
              <a:gd name="T6" fmla="*/ 0 w 864"/>
              <a:gd name="T7" fmla="*/ 1216025 h 766"/>
              <a:gd name="T8" fmla="*/ 0 60000 65536"/>
              <a:gd name="T9" fmla="*/ 0 60000 65536"/>
              <a:gd name="T10" fmla="*/ 0 60000 65536"/>
              <a:gd name="T11" fmla="*/ 0 60000 65536"/>
              <a:gd name="T12" fmla="*/ 0 w 864"/>
              <a:gd name="T13" fmla="*/ 0 h 766"/>
              <a:gd name="T14" fmla="*/ 864 w 864"/>
              <a:gd name="T15" fmla="*/ 766 h 766"/>
            </a:gdLst>
            <a:ahLst/>
            <a:cxnLst>
              <a:cxn ang="T8">
                <a:pos x="T0" y="T1"/>
              </a:cxn>
              <a:cxn ang="T9">
                <a:pos x="T2" y="T3"/>
              </a:cxn>
              <a:cxn ang="T10">
                <a:pos x="T4" y="T5"/>
              </a:cxn>
              <a:cxn ang="T11">
                <a:pos x="T6" y="T7"/>
              </a:cxn>
            </a:cxnLst>
            <a:rect l="T12" t="T13" r="T14" b="T15"/>
            <a:pathLst>
              <a:path w="864" h="766">
                <a:moveTo>
                  <a:pt x="864" y="452"/>
                </a:moveTo>
                <a:cubicBezTo>
                  <a:pt x="815" y="380"/>
                  <a:pt x="686" y="44"/>
                  <a:pt x="570" y="22"/>
                </a:cubicBezTo>
                <a:cubicBezTo>
                  <a:pt x="454" y="0"/>
                  <a:pt x="263" y="198"/>
                  <a:pt x="168" y="322"/>
                </a:cubicBezTo>
                <a:cubicBezTo>
                  <a:pt x="73" y="446"/>
                  <a:pt x="35" y="674"/>
                  <a:pt x="0" y="766"/>
                </a:cubicBezTo>
              </a:path>
            </a:pathLst>
          </a:custGeom>
          <a:noFill/>
          <a:ln w="19050">
            <a:solidFill>
              <a:schemeClr val="accent2"/>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4415" name="Freeform 685"/>
          <p:cNvSpPr>
            <a:spLocks/>
          </p:cNvSpPr>
          <p:nvPr/>
        </p:nvSpPr>
        <p:spPr bwMode="auto">
          <a:xfrm>
            <a:off x="9477375" y="4884738"/>
            <a:ext cx="647700" cy="296862"/>
          </a:xfrm>
          <a:custGeom>
            <a:avLst/>
            <a:gdLst>
              <a:gd name="T0" fmla="*/ 0 w 408"/>
              <a:gd name="T1" fmla="*/ 227012 h 187"/>
              <a:gd name="T2" fmla="*/ 428625 w 408"/>
              <a:gd name="T3" fmla="*/ 11112 h 187"/>
              <a:gd name="T4" fmla="*/ 647700 w 408"/>
              <a:gd name="T5" fmla="*/ 296862 h 187"/>
              <a:gd name="T6" fmla="*/ 0 60000 65536"/>
              <a:gd name="T7" fmla="*/ 0 60000 65536"/>
              <a:gd name="T8" fmla="*/ 0 60000 65536"/>
              <a:gd name="T9" fmla="*/ 0 w 408"/>
              <a:gd name="T10" fmla="*/ 0 h 187"/>
              <a:gd name="T11" fmla="*/ 408 w 408"/>
              <a:gd name="T12" fmla="*/ 187 h 187"/>
            </a:gdLst>
            <a:ahLst/>
            <a:cxnLst>
              <a:cxn ang="T6">
                <a:pos x="T0" y="T1"/>
              </a:cxn>
              <a:cxn ang="T7">
                <a:pos x="T2" y="T3"/>
              </a:cxn>
              <a:cxn ang="T8">
                <a:pos x="T4" y="T5"/>
              </a:cxn>
            </a:cxnLst>
            <a:rect l="T9" t="T10" r="T11" b="T12"/>
            <a:pathLst>
              <a:path w="408" h="187">
                <a:moveTo>
                  <a:pt x="0" y="143"/>
                </a:moveTo>
                <a:cubicBezTo>
                  <a:pt x="45" y="120"/>
                  <a:pt x="202" y="0"/>
                  <a:pt x="270" y="7"/>
                </a:cubicBezTo>
                <a:cubicBezTo>
                  <a:pt x="338" y="14"/>
                  <a:pt x="379" y="150"/>
                  <a:pt x="408" y="187"/>
                </a:cubicBezTo>
              </a:path>
            </a:pathLst>
          </a:custGeom>
          <a:noFill/>
          <a:ln w="19050">
            <a:solidFill>
              <a:schemeClr val="accent2"/>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4416" name="Freeform 686"/>
          <p:cNvSpPr>
            <a:spLocks/>
          </p:cNvSpPr>
          <p:nvPr/>
        </p:nvSpPr>
        <p:spPr bwMode="auto">
          <a:xfrm>
            <a:off x="9058276" y="5448300"/>
            <a:ext cx="981075" cy="482600"/>
          </a:xfrm>
          <a:custGeom>
            <a:avLst/>
            <a:gdLst>
              <a:gd name="T0" fmla="*/ 0 w 618"/>
              <a:gd name="T1" fmla="*/ 0 h 304"/>
              <a:gd name="T2" fmla="*/ 314325 w 618"/>
              <a:gd name="T3" fmla="*/ 476250 h 304"/>
              <a:gd name="T4" fmla="*/ 981075 w 618"/>
              <a:gd name="T5" fmla="*/ 38100 h 304"/>
              <a:gd name="T6" fmla="*/ 0 60000 65536"/>
              <a:gd name="T7" fmla="*/ 0 60000 65536"/>
              <a:gd name="T8" fmla="*/ 0 60000 65536"/>
              <a:gd name="T9" fmla="*/ 0 w 618"/>
              <a:gd name="T10" fmla="*/ 0 h 304"/>
              <a:gd name="T11" fmla="*/ 618 w 618"/>
              <a:gd name="T12" fmla="*/ 304 h 304"/>
            </a:gdLst>
            <a:ahLst/>
            <a:cxnLst>
              <a:cxn ang="T6">
                <a:pos x="T0" y="T1"/>
              </a:cxn>
              <a:cxn ang="T7">
                <a:pos x="T2" y="T3"/>
              </a:cxn>
              <a:cxn ang="T8">
                <a:pos x="T4" y="T5"/>
              </a:cxn>
            </a:cxnLst>
            <a:rect l="T9" t="T10" r="T11" b="T12"/>
            <a:pathLst>
              <a:path w="618" h="304">
                <a:moveTo>
                  <a:pt x="0" y="0"/>
                </a:moveTo>
                <a:cubicBezTo>
                  <a:pt x="33" y="49"/>
                  <a:pt x="95" y="296"/>
                  <a:pt x="198" y="300"/>
                </a:cubicBezTo>
                <a:cubicBezTo>
                  <a:pt x="301" y="304"/>
                  <a:pt x="531" y="81"/>
                  <a:pt x="618" y="24"/>
                </a:cubicBezTo>
              </a:path>
            </a:pathLst>
          </a:custGeom>
          <a:noFill/>
          <a:ln w="19050">
            <a:solidFill>
              <a:schemeClr val="accent2"/>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Tree>
    <p:extLst>
      <p:ext uri="{BB962C8B-B14F-4D97-AF65-F5344CB8AC3E}">
        <p14:creationId xmlns:p14="http://schemas.microsoft.com/office/powerpoint/2010/main" val="175509281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lv-LV" smtClean="0"/>
              <a:t>Performance</a:t>
            </a:r>
          </a:p>
        </p:txBody>
      </p:sp>
      <p:graphicFrame>
        <p:nvGraphicFramePr>
          <p:cNvPr id="216215" name="Group 151"/>
          <p:cNvGraphicFramePr>
            <a:graphicFrameLocks noGrp="1"/>
          </p:cNvGraphicFramePr>
          <p:nvPr>
            <p:ph idx="1"/>
          </p:nvPr>
        </p:nvGraphicFramePr>
        <p:xfrm>
          <a:off x="1422400" y="1752600"/>
          <a:ext cx="10160000" cy="4243578"/>
        </p:xfrm>
        <a:graphic>
          <a:graphicData uri="http://schemas.openxmlformats.org/drawingml/2006/table">
            <a:tbl>
              <a:tblPr/>
              <a:tblGrid>
                <a:gridCol w="3486395">
                  <a:extLst>
                    <a:ext uri="{9D8B030D-6E8A-4147-A177-3AD203B41FA5}">
                      <a16:colId xmlns:a16="http://schemas.microsoft.com/office/drawing/2014/main" val="2619732761"/>
                    </a:ext>
                  </a:extLst>
                </a:gridCol>
                <a:gridCol w="1202836">
                  <a:extLst>
                    <a:ext uri="{9D8B030D-6E8A-4147-A177-3AD203B41FA5}">
                      <a16:colId xmlns:a16="http://schemas.microsoft.com/office/drawing/2014/main" val="4064575072"/>
                    </a:ext>
                  </a:extLst>
                </a:gridCol>
                <a:gridCol w="3419231">
                  <a:extLst>
                    <a:ext uri="{9D8B030D-6E8A-4147-A177-3AD203B41FA5}">
                      <a16:colId xmlns:a16="http://schemas.microsoft.com/office/drawing/2014/main" val="2342672886"/>
                    </a:ext>
                  </a:extLst>
                </a:gridCol>
                <a:gridCol w="2051538">
                  <a:extLst>
                    <a:ext uri="{9D8B030D-6E8A-4147-A177-3AD203B41FA5}">
                      <a16:colId xmlns:a16="http://schemas.microsoft.com/office/drawing/2014/main" val="772245420"/>
                    </a:ext>
                  </a:extLst>
                </a:gridCol>
              </a:tblGrid>
              <a:tr h="914400">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 typeface="Wingdings" panose="05000000000000000000" pitchFamily="2" charset="2"/>
                        <a:buChar char="§"/>
                        <a:tabLst/>
                      </a:pPr>
                      <a:r>
                        <a:rPr kumimoji="0" lang="en-US" altLang="lv-LV" sz="1800" b="1" i="1" u="none" strike="noStrike" cap="none" normalizeH="0" baseline="0" smtClean="0">
                          <a:ln>
                            <a:noFill/>
                          </a:ln>
                          <a:solidFill>
                            <a:schemeClr val="tx1"/>
                          </a:solidFill>
                          <a:effectLst/>
                          <a:latin typeface="Times New Roman" panose="02020603050405020304" pitchFamily="18" charset="0"/>
                        </a:rPr>
                        <a:t> n</a:t>
                      </a:r>
                      <a:r>
                        <a:rPr kumimoji="0" lang="en-US" altLang="lv-LV" sz="1800" b="0" i="0" u="none" strike="noStrike" cap="none" normalizeH="0" baseline="0" smtClean="0">
                          <a:ln>
                            <a:noFill/>
                          </a:ln>
                          <a:solidFill>
                            <a:schemeClr val="tx1"/>
                          </a:solidFill>
                          <a:effectLst/>
                          <a:latin typeface="Tahoma" panose="020B0604030504040204" pitchFamily="34" charset="0"/>
                        </a:rPr>
                        <a:t> vertices, </a:t>
                      </a:r>
                      <a:r>
                        <a:rPr kumimoji="0" lang="en-US" altLang="lv-LV" sz="1800" b="1" i="1" u="none" strike="noStrike" cap="none" normalizeH="0" baseline="0" smtClean="0">
                          <a:ln>
                            <a:noFill/>
                          </a:ln>
                          <a:solidFill>
                            <a:schemeClr val="tx1"/>
                          </a:solidFill>
                          <a:effectLst/>
                          <a:latin typeface="Times New Roman" panose="02020603050405020304" pitchFamily="18" charset="0"/>
                        </a:rPr>
                        <a:t>m</a:t>
                      </a:r>
                      <a:r>
                        <a:rPr kumimoji="0" lang="en-US" altLang="lv-LV" sz="1800" b="0" i="0" u="none" strike="noStrike" cap="none" normalizeH="0" baseline="0" smtClean="0">
                          <a:ln>
                            <a:noFill/>
                          </a:ln>
                          <a:solidFill>
                            <a:schemeClr val="tx1"/>
                          </a:solidFill>
                          <a:effectLst/>
                          <a:latin typeface="Tahoma" panose="020B0604030504040204" pitchFamily="34" charset="0"/>
                        </a:rPr>
                        <a:t> edges</a:t>
                      </a:r>
                    </a:p>
                    <a:p>
                      <a:pPr marL="0" marR="0" lvl="0" indent="0" algn="l" defTabSz="914400" rtl="0" eaLnBrk="1" fontAlgn="base" latinLnBrk="0" hangingPunct="1">
                        <a:lnSpc>
                          <a:spcPct val="100000"/>
                        </a:lnSpc>
                        <a:spcBef>
                          <a:spcPct val="20000"/>
                        </a:spcBef>
                        <a:spcAft>
                          <a:spcPct val="0"/>
                        </a:spcAft>
                        <a:buClr>
                          <a:schemeClr val="tx1"/>
                        </a:buClr>
                        <a:buSzPct val="110000"/>
                        <a:buFont typeface="Wingdings" panose="05000000000000000000" pitchFamily="2" charset="2"/>
                        <a:buChar char="§"/>
                        <a:tabLst/>
                      </a:pPr>
                      <a:r>
                        <a:rPr kumimoji="0" lang="en-US" altLang="lv-LV" sz="1800" b="0" i="0" u="none" strike="noStrike" cap="none" normalizeH="0" baseline="0" smtClean="0">
                          <a:ln>
                            <a:noFill/>
                          </a:ln>
                          <a:solidFill>
                            <a:schemeClr val="tx1"/>
                          </a:solidFill>
                          <a:effectLst/>
                          <a:latin typeface="Tahoma" panose="020B0604030504040204" pitchFamily="34" charset="0"/>
                        </a:rPr>
                        <a:t> no parallel edges</a:t>
                      </a:r>
                    </a:p>
                    <a:p>
                      <a:pPr marL="0" marR="0" lvl="0" indent="0" algn="l" defTabSz="914400" rtl="0" eaLnBrk="1" fontAlgn="base" latinLnBrk="0" hangingPunct="1">
                        <a:lnSpc>
                          <a:spcPct val="100000"/>
                        </a:lnSpc>
                        <a:spcBef>
                          <a:spcPct val="20000"/>
                        </a:spcBef>
                        <a:spcAft>
                          <a:spcPct val="0"/>
                        </a:spcAft>
                        <a:buClr>
                          <a:schemeClr val="tx1"/>
                        </a:buClr>
                        <a:buSzPct val="110000"/>
                        <a:buFont typeface="Wingdings" panose="05000000000000000000" pitchFamily="2" charset="2"/>
                        <a:buChar char="§"/>
                        <a:tabLst/>
                      </a:pPr>
                      <a:r>
                        <a:rPr kumimoji="0" lang="en-US" altLang="lv-LV" sz="1800" b="0" i="0" u="none" strike="noStrike" cap="none" normalizeH="0" baseline="0" smtClean="0">
                          <a:ln>
                            <a:noFill/>
                          </a:ln>
                          <a:solidFill>
                            <a:schemeClr val="tx1"/>
                          </a:solidFill>
                          <a:effectLst/>
                          <a:latin typeface="Tahoma" panose="020B0604030504040204" pitchFamily="34" charset="0"/>
                        </a:rPr>
                        <a:t> no self-loops</a:t>
                      </a:r>
                    </a:p>
                  </a:txBody>
                  <a:tcPr marL="117231" marR="1172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ahoma" panose="020B0604030504040204" pitchFamily="34" charset="0"/>
                        </a:rPr>
                        <a:t>Edge</a:t>
                      </a:r>
                      <a:br>
                        <a:rPr kumimoji="0" lang="en-US" altLang="lv-LV" sz="2400" b="0" i="0" u="none" strike="noStrike" cap="none" normalizeH="0" baseline="0" smtClean="0">
                          <a:ln>
                            <a:noFill/>
                          </a:ln>
                          <a:solidFill>
                            <a:schemeClr val="tx1"/>
                          </a:solidFill>
                          <a:effectLst/>
                          <a:latin typeface="Tahoma" panose="020B0604030504040204" pitchFamily="34" charset="0"/>
                        </a:rPr>
                      </a:br>
                      <a:r>
                        <a:rPr kumimoji="0" lang="en-US" altLang="lv-LV" sz="2400" b="0" i="0" u="none" strike="noStrike" cap="none" normalizeH="0" baseline="0" smtClean="0">
                          <a:ln>
                            <a:noFill/>
                          </a:ln>
                          <a:solidFill>
                            <a:schemeClr val="tx1"/>
                          </a:solidFill>
                          <a:effectLst/>
                          <a:latin typeface="Tahoma" panose="020B0604030504040204" pitchFamily="34" charset="0"/>
                        </a:rPr>
                        <a:t>List</a:t>
                      </a:r>
                    </a:p>
                  </a:txBody>
                  <a:tcPr marL="117231" marR="1172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ahoma" panose="020B0604030504040204" pitchFamily="34" charset="0"/>
                        </a:rPr>
                        <a:t>Adjacency</a:t>
                      </a:r>
                      <a:br>
                        <a:rPr kumimoji="0" lang="en-US" altLang="lv-LV" sz="2400" b="0" i="0" u="none" strike="noStrike" cap="none" normalizeH="0" baseline="0" smtClean="0">
                          <a:ln>
                            <a:noFill/>
                          </a:ln>
                          <a:solidFill>
                            <a:schemeClr val="tx1"/>
                          </a:solidFill>
                          <a:effectLst/>
                          <a:latin typeface="Tahoma" panose="020B0604030504040204" pitchFamily="34" charset="0"/>
                        </a:rPr>
                      </a:br>
                      <a:r>
                        <a:rPr kumimoji="0" lang="en-US" altLang="lv-LV" sz="2400" b="0" i="0" u="none" strike="noStrike" cap="none" normalizeH="0" baseline="0" smtClean="0">
                          <a:ln>
                            <a:noFill/>
                          </a:ln>
                          <a:solidFill>
                            <a:schemeClr val="tx1"/>
                          </a:solidFill>
                          <a:effectLst/>
                          <a:latin typeface="Tahoma" panose="020B0604030504040204" pitchFamily="34" charset="0"/>
                        </a:rPr>
                        <a:t>List</a:t>
                      </a:r>
                    </a:p>
                  </a:txBody>
                  <a:tcPr marL="117231" marR="1172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ahoma" panose="020B0604030504040204" pitchFamily="34" charset="0"/>
                        </a:rPr>
                        <a:t>Adjacency Matrix</a:t>
                      </a:r>
                    </a:p>
                  </a:txBody>
                  <a:tcPr marL="117231" marR="1172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62227897"/>
                  </a:ext>
                </a:extLst>
              </a:tr>
              <a:tr h="473075">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ahoma" panose="020B0604030504040204" pitchFamily="34" charset="0"/>
                        </a:rPr>
                        <a:t>Space</a:t>
                      </a:r>
                    </a:p>
                  </a:txBody>
                  <a:tcPr marL="117231" marR="1172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1" i="1" u="none" strike="noStrike" cap="none" normalizeH="0" baseline="0" smtClean="0">
                          <a:ln>
                            <a:noFill/>
                          </a:ln>
                          <a:solidFill>
                            <a:schemeClr val="tx1"/>
                          </a:solidFill>
                          <a:effectLst/>
                          <a:latin typeface="Times New Roman" panose="02020603050405020304" pitchFamily="18" charset="0"/>
                        </a:rPr>
                        <a:t>n </a:t>
                      </a:r>
                      <a:r>
                        <a:rPr kumimoji="0" lang="en-US" altLang="lv-LV" sz="2400" b="0" i="0" u="none" strike="noStrike" cap="none" normalizeH="0" baseline="0" smtClean="0">
                          <a:ln>
                            <a:noFill/>
                          </a:ln>
                          <a:solidFill>
                            <a:schemeClr val="tx1"/>
                          </a:solidFill>
                          <a:effectLst/>
                          <a:latin typeface="Symbol" panose="05050102010706020507" pitchFamily="18" charset="2"/>
                        </a:rPr>
                        <a:t>+</a:t>
                      </a:r>
                      <a:r>
                        <a:rPr kumimoji="0" lang="en-US" altLang="lv-LV" sz="2400" b="1" i="1" u="none" strike="noStrike" cap="none" normalizeH="0" baseline="0" smtClean="0">
                          <a:ln>
                            <a:noFill/>
                          </a:ln>
                          <a:solidFill>
                            <a:schemeClr val="tx1"/>
                          </a:solidFill>
                          <a:effectLst/>
                          <a:latin typeface="Times New Roman" panose="02020603050405020304" pitchFamily="18" charset="0"/>
                        </a:rPr>
                        <a:t> m</a:t>
                      </a:r>
                    </a:p>
                  </a:txBody>
                  <a:tcPr marL="117231" marR="1172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1" i="1" u="none" strike="noStrike" cap="none" normalizeH="0" baseline="0" smtClean="0">
                          <a:ln>
                            <a:noFill/>
                          </a:ln>
                          <a:solidFill>
                            <a:schemeClr val="tx1"/>
                          </a:solidFill>
                          <a:effectLst/>
                          <a:latin typeface="Times New Roman" panose="02020603050405020304" pitchFamily="18" charset="0"/>
                        </a:rPr>
                        <a:t>n </a:t>
                      </a:r>
                      <a:r>
                        <a:rPr kumimoji="0" lang="en-US" altLang="lv-LV" sz="2400" b="0" i="0" u="none" strike="noStrike" cap="none" normalizeH="0" baseline="0" smtClean="0">
                          <a:ln>
                            <a:noFill/>
                          </a:ln>
                          <a:solidFill>
                            <a:schemeClr val="tx1"/>
                          </a:solidFill>
                          <a:effectLst/>
                          <a:latin typeface="Symbol" panose="05050102010706020507" pitchFamily="18" charset="2"/>
                        </a:rPr>
                        <a:t>+</a:t>
                      </a:r>
                      <a:r>
                        <a:rPr kumimoji="0" lang="en-US" altLang="lv-LV" sz="2400" b="1" i="1" u="none" strike="noStrike" cap="none" normalizeH="0" baseline="0" smtClean="0">
                          <a:ln>
                            <a:noFill/>
                          </a:ln>
                          <a:solidFill>
                            <a:schemeClr val="tx1"/>
                          </a:solidFill>
                          <a:effectLst/>
                          <a:latin typeface="Times New Roman" panose="02020603050405020304" pitchFamily="18" charset="0"/>
                        </a:rPr>
                        <a:t> m</a:t>
                      </a:r>
                    </a:p>
                  </a:txBody>
                  <a:tcPr marL="117231" marR="1172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1" i="1" u="none" strike="noStrike" cap="none" normalizeH="0" baseline="0" smtClean="0">
                          <a:ln>
                            <a:noFill/>
                          </a:ln>
                          <a:solidFill>
                            <a:schemeClr val="tx1"/>
                          </a:solidFill>
                          <a:effectLst/>
                          <a:latin typeface="Times New Roman" panose="02020603050405020304" pitchFamily="18" charset="0"/>
                        </a:rPr>
                        <a:t>n</a:t>
                      </a:r>
                      <a:r>
                        <a:rPr kumimoji="0" lang="en-US" altLang="lv-LV" sz="2400" b="0" i="0" u="none" strike="noStrike" cap="none" normalizeH="0" baseline="30000" smtClean="0">
                          <a:ln>
                            <a:noFill/>
                          </a:ln>
                          <a:solidFill>
                            <a:schemeClr val="tx1"/>
                          </a:solidFill>
                          <a:effectLst/>
                          <a:latin typeface="Times New Roman" panose="02020603050405020304" pitchFamily="18" charset="0"/>
                        </a:rPr>
                        <a:t>2</a:t>
                      </a:r>
                    </a:p>
                  </a:txBody>
                  <a:tcPr marL="117231" marR="1172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537737452"/>
                  </a:ext>
                </a:extLst>
              </a:tr>
              <a:tr h="457200">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1" i="1" u="none" strike="noStrike" cap="none" normalizeH="0" baseline="0" smtClean="0">
                          <a:ln>
                            <a:noFill/>
                          </a:ln>
                          <a:solidFill>
                            <a:schemeClr val="tx1"/>
                          </a:solidFill>
                          <a:effectLst/>
                          <a:latin typeface="Times New Roman" panose="02020603050405020304" pitchFamily="18" charset="0"/>
                        </a:rPr>
                        <a:t>v.</a:t>
                      </a:r>
                      <a:r>
                        <a:rPr kumimoji="0" lang="en-US" altLang="lv-LV" sz="2400" b="0" i="0" u="none" strike="noStrike" cap="none" normalizeH="0" baseline="0" smtClean="0">
                          <a:ln>
                            <a:noFill/>
                          </a:ln>
                          <a:solidFill>
                            <a:schemeClr val="tx2"/>
                          </a:solidFill>
                          <a:effectLst/>
                          <a:latin typeface="Tahoma" panose="020B0604030504040204" pitchFamily="34" charset="0"/>
                        </a:rPr>
                        <a:t>incidentEdges</a:t>
                      </a:r>
                      <a:r>
                        <a:rPr kumimoji="0" lang="en-US" altLang="lv-LV" sz="2400" b="0" i="0" u="none" strike="noStrike" cap="none" normalizeH="0" baseline="0" smtClean="0">
                          <a:ln>
                            <a:noFill/>
                          </a:ln>
                          <a:solidFill>
                            <a:schemeClr val="tx1"/>
                          </a:solidFill>
                          <a:effectLst/>
                          <a:latin typeface="Tahoma" panose="020B0604030504040204" pitchFamily="34" charset="0"/>
                        </a:rPr>
                        <a:t>()</a:t>
                      </a:r>
                    </a:p>
                  </a:txBody>
                  <a:tcPr marL="117231" marR="1172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1" i="1" u="none" strike="noStrike" cap="none" normalizeH="0" baseline="0" smtClean="0">
                          <a:ln>
                            <a:noFill/>
                          </a:ln>
                          <a:solidFill>
                            <a:schemeClr val="tx1"/>
                          </a:solidFill>
                          <a:effectLst/>
                          <a:latin typeface="Times New Roman" panose="02020603050405020304" pitchFamily="18" charset="0"/>
                        </a:rPr>
                        <a:t>m</a:t>
                      </a:r>
                    </a:p>
                  </a:txBody>
                  <a:tcPr marL="117231" marR="1172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deg(</a:t>
                      </a:r>
                      <a:r>
                        <a:rPr kumimoji="0" lang="en-US" altLang="lv-LV" sz="2400" b="1" i="1" u="none" strike="noStrike" cap="none" normalizeH="0" baseline="0" smtClean="0">
                          <a:ln>
                            <a:noFill/>
                          </a:ln>
                          <a:solidFill>
                            <a:schemeClr val="tx1"/>
                          </a:solidFill>
                          <a:effectLst/>
                          <a:latin typeface="Times New Roman" panose="02020603050405020304" pitchFamily="18" charset="0"/>
                        </a:rPr>
                        <a:t>v</a:t>
                      </a:r>
                      <a:r>
                        <a:rPr kumimoji="0" lang="en-US" altLang="lv-LV" sz="2400" b="0" i="0" u="none" strike="noStrike" cap="none" normalizeH="0" baseline="0" smtClean="0">
                          <a:ln>
                            <a:noFill/>
                          </a:ln>
                          <a:solidFill>
                            <a:schemeClr val="tx1"/>
                          </a:solidFill>
                          <a:effectLst/>
                          <a:latin typeface="Times New Roman" panose="02020603050405020304" pitchFamily="18" charset="0"/>
                        </a:rPr>
                        <a:t>)</a:t>
                      </a:r>
                    </a:p>
                  </a:txBody>
                  <a:tcPr marL="117231" marR="1172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1" i="1" u="none" strike="noStrike" cap="none" normalizeH="0" baseline="0" smtClean="0">
                          <a:ln>
                            <a:noFill/>
                          </a:ln>
                          <a:solidFill>
                            <a:schemeClr val="tx1"/>
                          </a:solidFill>
                          <a:effectLst/>
                          <a:latin typeface="Times New Roman" panose="02020603050405020304" pitchFamily="18" charset="0"/>
                        </a:rPr>
                        <a:t>n</a:t>
                      </a:r>
                    </a:p>
                  </a:txBody>
                  <a:tcPr marL="117231" marR="1172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94514043"/>
                  </a:ext>
                </a:extLst>
              </a:tr>
              <a:tr h="381000">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1" i="1" u="none" strike="noStrike" cap="none" normalizeH="0" baseline="0" smtClean="0">
                          <a:ln>
                            <a:noFill/>
                          </a:ln>
                          <a:solidFill>
                            <a:schemeClr val="tx1"/>
                          </a:solidFill>
                          <a:effectLst/>
                          <a:latin typeface="Times New Roman" panose="02020603050405020304" pitchFamily="18" charset="0"/>
                        </a:rPr>
                        <a:t>u.</a:t>
                      </a:r>
                      <a:r>
                        <a:rPr kumimoji="0" lang="en-US" altLang="lv-LV" sz="2400" b="0" i="0" u="none" strike="noStrike" cap="none" normalizeH="0" baseline="0" smtClean="0">
                          <a:ln>
                            <a:noFill/>
                          </a:ln>
                          <a:solidFill>
                            <a:schemeClr val="tx2"/>
                          </a:solidFill>
                          <a:effectLst/>
                          <a:latin typeface="Tahoma" panose="020B0604030504040204" pitchFamily="34" charset="0"/>
                        </a:rPr>
                        <a:t>isAdjacentTo </a:t>
                      </a:r>
                      <a:r>
                        <a:rPr kumimoji="0" lang="en-US" altLang="lv-LV" sz="2400" b="0" i="0" u="none" strike="noStrike" cap="none" normalizeH="0" baseline="0" smtClean="0">
                          <a:ln>
                            <a:noFill/>
                          </a:ln>
                          <a:solidFill>
                            <a:schemeClr val="tx1"/>
                          </a:solidFill>
                          <a:effectLst/>
                          <a:latin typeface="Tahoma" panose="020B0604030504040204" pitchFamily="34" charset="0"/>
                        </a:rPr>
                        <a:t>(</a:t>
                      </a:r>
                      <a:r>
                        <a:rPr kumimoji="0" lang="en-US" altLang="lv-LV" sz="2400" b="1" i="1" u="none" strike="noStrike" cap="none" normalizeH="0" baseline="0" smtClean="0">
                          <a:ln>
                            <a:noFill/>
                          </a:ln>
                          <a:solidFill>
                            <a:schemeClr val="tx1"/>
                          </a:solidFill>
                          <a:effectLst/>
                          <a:latin typeface="Times New Roman" panose="02020603050405020304" pitchFamily="18" charset="0"/>
                        </a:rPr>
                        <a:t>v</a:t>
                      </a:r>
                      <a:r>
                        <a:rPr kumimoji="0" lang="en-US" altLang="lv-LV" sz="2400" b="0" i="0" u="none" strike="noStrike" cap="none" normalizeH="0" baseline="0" smtClean="0">
                          <a:ln>
                            <a:noFill/>
                          </a:ln>
                          <a:solidFill>
                            <a:schemeClr val="tx1"/>
                          </a:solidFill>
                          <a:effectLst/>
                          <a:latin typeface="Tahoma" panose="020B0604030504040204" pitchFamily="34" charset="0"/>
                        </a:rPr>
                        <a:t>)</a:t>
                      </a:r>
                    </a:p>
                  </a:txBody>
                  <a:tcPr marL="117231" marR="1172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1" i="1" u="none" strike="noStrike" cap="none" normalizeH="0" baseline="0" smtClean="0">
                          <a:ln>
                            <a:noFill/>
                          </a:ln>
                          <a:solidFill>
                            <a:schemeClr val="tx1"/>
                          </a:solidFill>
                          <a:effectLst/>
                          <a:latin typeface="Times New Roman" panose="02020603050405020304" pitchFamily="18" charset="0"/>
                        </a:rPr>
                        <a:t>m</a:t>
                      </a:r>
                    </a:p>
                  </a:txBody>
                  <a:tcPr marL="117231" marR="1172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min(deg(</a:t>
                      </a:r>
                      <a:r>
                        <a:rPr kumimoji="0" lang="en-US" altLang="lv-LV" sz="2400" b="1" i="1" u="none" strike="noStrike" cap="none" normalizeH="0" baseline="0" smtClean="0">
                          <a:ln>
                            <a:noFill/>
                          </a:ln>
                          <a:solidFill>
                            <a:schemeClr val="tx1"/>
                          </a:solidFill>
                          <a:effectLst/>
                          <a:latin typeface="Times New Roman" panose="02020603050405020304" pitchFamily="18" charset="0"/>
                        </a:rPr>
                        <a:t>v</a:t>
                      </a:r>
                      <a:r>
                        <a:rPr kumimoji="0" lang="en-US" altLang="lv-LV" sz="2400" b="0" i="0" u="none" strike="noStrike" cap="none" normalizeH="0" baseline="0" smtClean="0">
                          <a:ln>
                            <a:noFill/>
                          </a:ln>
                          <a:solidFill>
                            <a:schemeClr val="tx1"/>
                          </a:solidFill>
                          <a:effectLst/>
                          <a:latin typeface="Times New Roman" panose="02020603050405020304" pitchFamily="18" charset="0"/>
                        </a:rPr>
                        <a:t>), deg(</a:t>
                      </a:r>
                      <a:r>
                        <a:rPr kumimoji="0" lang="en-US" altLang="lv-LV" sz="2400" b="1" i="1" u="none" strike="noStrike" cap="none" normalizeH="0" baseline="0" smtClean="0">
                          <a:ln>
                            <a:noFill/>
                          </a:ln>
                          <a:solidFill>
                            <a:schemeClr val="tx1"/>
                          </a:solidFill>
                          <a:effectLst/>
                          <a:latin typeface="Times New Roman" panose="02020603050405020304" pitchFamily="18" charset="0"/>
                        </a:rPr>
                        <a:t>w</a:t>
                      </a:r>
                      <a:r>
                        <a:rPr kumimoji="0" lang="en-US" altLang="lv-LV" sz="2400" b="0" i="0" u="none" strike="noStrike" cap="none" normalizeH="0" baseline="0" smtClean="0">
                          <a:ln>
                            <a:noFill/>
                          </a:ln>
                          <a:solidFill>
                            <a:schemeClr val="tx1"/>
                          </a:solidFill>
                          <a:effectLst/>
                          <a:latin typeface="Times New Roman" panose="02020603050405020304" pitchFamily="18" charset="0"/>
                        </a:rPr>
                        <a:t>))</a:t>
                      </a:r>
                    </a:p>
                  </a:txBody>
                  <a:tcPr marL="117231" marR="1172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1</a:t>
                      </a:r>
                    </a:p>
                  </a:txBody>
                  <a:tcPr marL="117231" marR="1172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8846311"/>
                  </a:ext>
                </a:extLst>
              </a:tr>
              <a:tr h="382588">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2"/>
                          </a:solidFill>
                          <a:effectLst/>
                          <a:latin typeface="Tahoma" panose="020B0604030504040204" pitchFamily="34" charset="0"/>
                        </a:rPr>
                        <a:t>insertVertex</a:t>
                      </a:r>
                      <a:r>
                        <a:rPr kumimoji="0" lang="en-US" altLang="lv-LV" sz="2400" b="0" i="0" u="none" strike="noStrike" cap="none" normalizeH="0" baseline="0" smtClean="0">
                          <a:ln>
                            <a:noFill/>
                          </a:ln>
                          <a:solidFill>
                            <a:schemeClr val="tx1"/>
                          </a:solidFill>
                          <a:effectLst/>
                          <a:latin typeface="Tahoma" panose="020B0604030504040204" pitchFamily="34" charset="0"/>
                        </a:rPr>
                        <a:t>(</a:t>
                      </a:r>
                      <a:r>
                        <a:rPr kumimoji="0" lang="en-US" altLang="lv-LV" sz="2400" b="1" i="1" u="none" strike="noStrike" cap="none" normalizeH="0" baseline="0" smtClean="0">
                          <a:ln>
                            <a:noFill/>
                          </a:ln>
                          <a:solidFill>
                            <a:schemeClr val="tx1"/>
                          </a:solidFill>
                          <a:effectLst/>
                          <a:latin typeface="Times New Roman" panose="02020603050405020304" pitchFamily="18" charset="0"/>
                        </a:rPr>
                        <a:t>o</a:t>
                      </a:r>
                      <a:r>
                        <a:rPr kumimoji="0" lang="en-US" altLang="lv-LV" sz="2400" b="0" i="0" u="none" strike="noStrike" cap="none" normalizeH="0" baseline="0" smtClean="0">
                          <a:ln>
                            <a:noFill/>
                          </a:ln>
                          <a:solidFill>
                            <a:schemeClr val="tx1"/>
                          </a:solidFill>
                          <a:effectLst/>
                          <a:latin typeface="Tahoma" panose="020B0604030504040204" pitchFamily="34" charset="0"/>
                        </a:rPr>
                        <a:t>)</a:t>
                      </a:r>
                    </a:p>
                  </a:txBody>
                  <a:tcPr marL="117231" marR="1172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1</a:t>
                      </a:r>
                    </a:p>
                  </a:txBody>
                  <a:tcPr marL="117231" marR="1172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1</a:t>
                      </a:r>
                    </a:p>
                  </a:txBody>
                  <a:tcPr marL="117231" marR="1172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1" i="1" u="none" strike="noStrike" cap="none" normalizeH="0" baseline="0" smtClean="0">
                          <a:ln>
                            <a:noFill/>
                          </a:ln>
                          <a:solidFill>
                            <a:schemeClr val="tx1"/>
                          </a:solidFill>
                          <a:effectLst/>
                          <a:latin typeface="Times New Roman" panose="02020603050405020304" pitchFamily="18" charset="0"/>
                        </a:rPr>
                        <a:t>n</a:t>
                      </a:r>
                      <a:r>
                        <a:rPr kumimoji="0" lang="en-US" altLang="lv-LV" sz="2400" b="0" i="0" u="none" strike="noStrike" cap="none" normalizeH="0" baseline="30000" smtClean="0">
                          <a:ln>
                            <a:noFill/>
                          </a:ln>
                          <a:solidFill>
                            <a:schemeClr val="tx1"/>
                          </a:solidFill>
                          <a:effectLst/>
                          <a:latin typeface="Times New Roman" panose="02020603050405020304" pitchFamily="18" charset="0"/>
                        </a:rPr>
                        <a:t>2</a:t>
                      </a:r>
                    </a:p>
                  </a:txBody>
                  <a:tcPr marL="117231" marR="1172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19250691"/>
                  </a:ext>
                </a:extLst>
              </a:tr>
              <a:tr h="460375">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2"/>
                          </a:solidFill>
                          <a:effectLst/>
                          <a:latin typeface="Tahoma" panose="020B0604030504040204" pitchFamily="34" charset="0"/>
                        </a:rPr>
                        <a:t>insertEdge</a:t>
                      </a:r>
                      <a:r>
                        <a:rPr kumimoji="0" lang="en-US" altLang="lv-LV" sz="2400" b="0" i="0" u="none" strike="noStrike" cap="none" normalizeH="0" baseline="0" smtClean="0">
                          <a:ln>
                            <a:noFill/>
                          </a:ln>
                          <a:solidFill>
                            <a:schemeClr val="tx1"/>
                          </a:solidFill>
                          <a:effectLst/>
                          <a:latin typeface="Tahoma" panose="020B0604030504040204" pitchFamily="34" charset="0"/>
                        </a:rPr>
                        <a:t>(</a:t>
                      </a:r>
                      <a:r>
                        <a:rPr kumimoji="0" lang="en-US" altLang="lv-LV" sz="2400" b="1" i="1" u="none" strike="noStrike" cap="none" normalizeH="0" baseline="0" smtClean="0">
                          <a:ln>
                            <a:noFill/>
                          </a:ln>
                          <a:solidFill>
                            <a:schemeClr val="tx1"/>
                          </a:solidFill>
                          <a:effectLst/>
                          <a:latin typeface="Times New Roman" panose="02020603050405020304" pitchFamily="18" charset="0"/>
                        </a:rPr>
                        <a:t>v, w, o</a:t>
                      </a:r>
                      <a:r>
                        <a:rPr kumimoji="0" lang="en-US" altLang="lv-LV" sz="2400" b="0" i="0" u="none" strike="noStrike" cap="none" normalizeH="0" baseline="0" smtClean="0">
                          <a:ln>
                            <a:noFill/>
                          </a:ln>
                          <a:solidFill>
                            <a:schemeClr val="tx1"/>
                          </a:solidFill>
                          <a:effectLst/>
                          <a:latin typeface="Tahoma" panose="020B0604030504040204" pitchFamily="34" charset="0"/>
                        </a:rPr>
                        <a:t>)</a:t>
                      </a:r>
                    </a:p>
                  </a:txBody>
                  <a:tcPr marL="117231" marR="1172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1</a:t>
                      </a:r>
                    </a:p>
                  </a:txBody>
                  <a:tcPr marL="117231" marR="1172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1</a:t>
                      </a:r>
                    </a:p>
                  </a:txBody>
                  <a:tcPr marL="117231" marR="1172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1</a:t>
                      </a:r>
                    </a:p>
                  </a:txBody>
                  <a:tcPr marL="117231" marR="1172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4756878"/>
                  </a:ext>
                </a:extLst>
              </a:tr>
              <a:tr h="457200">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2"/>
                          </a:solidFill>
                          <a:effectLst/>
                          <a:latin typeface="Tahoma" panose="020B0604030504040204" pitchFamily="34" charset="0"/>
                        </a:rPr>
                        <a:t>eraseVertex</a:t>
                      </a:r>
                      <a:r>
                        <a:rPr kumimoji="0" lang="en-US" altLang="lv-LV" sz="2400" b="0" i="0" u="none" strike="noStrike" cap="none" normalizeH="0" baseline="0" smtClean="0">
                          <a:ln>
                            <a:noFill/>
                          </a:ln>
                          <a:solidFill>
                            <a:schemeClr val="tx1"/>
                          </a:solidFill>
                          <a:effectLst/>
                          <a:latin typeface="Tahoma" panose="020B0604030504040204" pitchFamily="34" charset="0"/>
                        </a:rPr>
                        <a:t>(</a:t>
                      </a:r>
                      <a:r>
                        <a:rPr kumimoji="0" lang="en-US" altLang="lv-LV" sz="2400" b="1" i="1" u="none" strike="noStrike" cap="none" normalizeH="0" baseline="0" smtClean="0">
                          <a:ln>
                            <a:noFill/>
                          </a:ln>
                          <a:solidFill>
                            <a:schemeClr val="tx1"/>
                          </a:solidFill>
                          <a:effectLst/>
                          <a:latin typeface="Times New Roman" panose="02020603050405020304" pitchFamily="18" charset="0"/>
                        </a:rPr>
                        <a:t>v</a:t>
                      </a:r>
                      <a:r>
                        <a:rPr kumimoji="0" lang="en-US" altLang="lv-LV" sz="2400" b="0" i="0" u="none" strike="noStrike" cap="none" normalizeH="0" baseline="0" smtClean="0">
                          <a:ln>
                            <a:noFill/>
                          </a:ln>
                          <a:solidFill>
                            <a:schemeClr val="tx1"/>
                          </a:solidFill>
                          <a:effectLst/>
                          <a:latin typeface="Tahoma" panose="020B0604030504040204" pitchFamily="34" charset="0"/>
                        </a:rPr>
                        <a:t>)</a:t>
                      </a:r>
                    </a:p>
                  </a:txBody>
                  <a:tcPr marL="117231" marR="1172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1" i="1" u="none" strike="noStrike" cap="none" normalizeH="0" baseline="0" smtClean="0">
                          <a:ln>
                            <a:noFill/>
                          </a:ln>
                          <a:solidFill>
                            <a:schemeClr val="tx1"/>
                          </a:solidFill>
                          <a:effectLst/>
                          <a:latin typeface="Times New Roman" panose="02020603050405020304" pitchFamily="18" charset="0"/>
                        </a:rPr>
                        <a:t>m</a:t>
                      </a:r>
                    </a:p>
                  </a:txBody>
                  <a:tcPr marL="117231" marR="1172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deg(</a:t>
                      </a:r>
                      <a:r>
                        <a:rPr kumimoji="0" lang="en-US" altLang="lv-LV" sz="2400" b="1" i="1" u="none" strike="noStrike" cap="none" normalizeH="0" baseline="0" smtClean="0">
                          <a:ln>
                            <a:noFill/>
                          </a:ln>
                          <a:solidFill>
                            <a:schemeClr val="tx1"/>
                          </a:solidFill>
                          <a:effectLst/>
                          <a:latin typeface="Times New Roman" panose="02020603050405020304" pitchFamily="18" charset="0"/>
                        </a:rPr>
                        <a:t>v</a:t>
                      </a:r>
                      <a:r>
                        <a:rPr kumimoji="0" lang="en-US" altLang="lv-LV" sz="2400" b="0" i="0" u="none" strike="noStrike" cap="none" normalizeH="0" baseline="0" smtClean="0">
                          <a:ln>
                            <a:noFill/>
                          </a:ln>
                          <a:solidFill>
                            <a:schemeClr val="tx1"/>
                          </a:solidFill>
                          <a:effectLst/>
                          <a:latin typeface="Times New Roman" panose="02020603050405020304" pitchFamily="18" charset="0"/>
                        </a:rPr>
                        <a:t>)</a:t>
                      </a:r>
                    </a:p>
                  </a:txBody>
                  <a:tcPr marL="117231" marR="1172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1" i="1" u="none" strike="noStrike" cap="none" normalizeH="0" baseline="0" smtClean="0">
                          <a:ln>
                            <a:noFill/>
                          </a:ln>
                          <a:solidFill>
                            <a:schemeClr val="tx1"/>
                          </a:solidFill>
                          <a:effectLst/>
                          <a:latin typeface="Times New Roman" panose="02020603050405020304" pitchFamily="18" charset="0"/>
                        </a:rPr>
                        <a:t>n</a:t>
                      </a:r>
                      <a:r>
                        <a:rPr kumimoji="0" lang="en-US" altLang="lv-LV" sz="2400" b="0" i="0" u="none" strike="noStrike" cap="none" normalizeH="0" baseline="30000" smtClean="0">
                          <a:ln>
                            <a:noFill/>
                          </a:ln>
                          <a:solidFill>
                            <a:schemeClr val="tx1"/>
                          </a:solidFill>
                          <a:effectLst/>
                          <a:latin typeface="Times New Roman" panose="02020603050405020304" pitchFamily="18" charset="0"/>
                        </a:rPr>
                        <a:t>2</a:t>
                      </a:r>
                      <a:endParaRPr kumimoji="0" lang="en-US" altLang="lv-LV" sz="2400" b="0" i="0" u="none" strike="noStrike" cap="none" normalizeH="0" baseline="0" smtClean="0">
                        <a:ln>
                          <a:noFill/>
                        </a:ln>
                        <a:solidFill>
                          <a:schemeClr val="tx1"/>
                        </a:solidFill>
                        <a:effectLst/>
                        <a:latin typeface="Tahoma" panose="020B0604030504040204" pitchFamily="34" charset="0"/>
                      </a:endParaRPr>
                    </a:p>
                  </a:txBody>
                  <a:tcPr marL="117231" marR="1172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36284950"/>
                  </a:ext>
                </a:extLst>
              </a:tr>
              <a:tr h="457200">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2"/>
                          </a:solidFill>
                          <a:effectLst/>
                          <a:latin typeface="Tahoma" panose="020B0604030504040204" pitchFamily="34" charset="0"/>
                        </a:rPr>
                        <a:t>eraseEdge</a:t>
                      </a:r>
                      <a:r>
                        <a:rPr kumimoji="0" lang="en-US" altLang="lv-LV" sz="2400" b="0" i="0" u="none" strike="noStrike" cap="none" normalizeH="0" baseline="0" smtClean="0">
                          <a:ln>
                            <a:noFill/>
                          </a:ln>
                          <a:solidFill>
                            <a:schemeClr val="tx1"/>
                          </a:solidFill>
                          <a:effectLst/>
                          <a:latin typeface="Tahoma" panose="020B0604030504040204" pitchFamily="34" charset="0"/>
                        </a:rPr>
                        <a:t>(</a:t>
                      </a:r>
                      <a:r>
                        <a:rPr kumimoji="0" lang="en-US" altLang="lv-LV" sz="2400" b="1" i="1" u="none" strike="noStrike" cap="none" normalizeH="0" baseline="0" smtClean="0">
                          <a:ln>
                            <a:noFill/>
                          </a:ln>
                          <a:solidFill>
                            <a:schemeClr val="tx1"/>
                          </a:solidFill>
                          <a:effectLst/>
                          <a:latin typeface="Times New Roman" panose="02020603050405020304" pitchFamily="18" charset="0"/>
                        </a:rPr>
                        <a:t>e</a:t>
                      </a:r>
                      <a:r>
                        <a:rPr kumimoji="0" lang="en-US" altLang="lv-LV" sz="2400" b="0" i="0" u="none" strike="noStrike" cap="none" normalizeH="0" baseline="0" smtClean="0">
                          <a:ln>
                            <a:noFill/>
                          </a:ln>
                          <a:solidFill>
                            <a:schemeClr val="tx1"/>
                          </a:solidFill>
                          <a:effectLst/>
                          <a:latin typeface="Tahoma" panose="020B0604030504040204" pitchFamily="34" charset="0"/>
                        </a:rPr>
                        <a:t>)</a:t>
                      </a:r>
                    </a:p>
                  </a:txBody>
                  <a:tcPr marL="117231" marR="1172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1</a:t>
                      </a:r>
                    </a:p>
                  </a:txBody>
                  <a:tcPr marL="117231" marR="1172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1</a:t>
                      </a:r>
                    </a:p>
                  </a:txBody>
                  <a:tcPr marL="117231" marR="1172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1</a:t>
                      </a:r>
                    </a:p>
                  </a:txBody>
                  <a:tcPr marL="117231" marR="1172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0867442"/>
                  </a:ext>
                </a:extLst>
              </a:tr>
            </a:tbl>
          </a:graphicData>
        </a:graphic>
      </p:graphicFrame>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B5854A1-AC66-4F93-B858-D1387FCAE22F}" type="slidenum">
              <a:rPr lang="en-US" altLang="lv-LV" sz="1400"/>
              <a:pPr eaLnBrk="1" hangingPunct="1"/>
              <a:t>13</a:t>
            </a:fld>
            <a:endParaRPr lang="en-US" altLang="lv-LV" sz="1400"/>
          </a:p>
        </p:txBody>
      </p:sp>
    </p:spTree>
    <p:extLst>
      <p:ext uri="{BB962C8B-B14F-4D97-AF65-F5344CB8AC3E}">
        <p14:creationId xmlns:p14="http://schemas.microsoft.com/office/powerpoint/2010/main" val="2940846928"/>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lv-LV" smtClean="0"/>
              <a:t>Breadth-First Search</a:t>
            </a:r>
            <a:endParaRPr lang="en-US" altLang="lv-LV" smtClean="0">
              <a:cs typeface="Tahoma" panose="020B0604030504040204" pitchFamily="34" charset="0"/>
            </a:endParaRPr>
          </a:p>
        </p:txBody>
      </p:sp>
      <p:sp>
        <p:nvSpPr>
          <p:cNvPr id="4101"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400"/>
              <a:t>Breadth-first search (BFS) is a general technique for traversing a graph</a:t>
            </a:r>
          </a:p>
          <a:p>
            <a:pPr eaLnBrk="1" hangingPunct="1">
              <a:lnSpc>
                <a:spcPct val="90000"/>
              </a:lnSpc>
            </a:pPr>
            <a:r>
              <a:rPr lang="en-US" altLang="lv-LV" sz="2400"/>
              <a:t>A BFS traversal of a graph G </a:t>
            </a:r>
          </a:p>
          <a:p>
            <a:pPr lvl="1" eaLnBrk="1" hangingPunct="1">
              <a:lnSpc>
                <a:spcPct val="90000"/>
              </a:lnSpc>
            </a:pPr>
            <a:r>
              <a:rPr lang="en-US" altLang="lv-LV" sz="2000"/>
              <a:t>Visits all the vertices and edges of G</a:t>
            </a:r>
          </a:p>
          <a:p>
            <a:pPr lvl="1" eaLnBrk="1" hangingPunct="1">
              <a:lnSpc>
                <a:spcPct val="90000"/>
              </a:lnSpc>
            </a:pPr>
            <a:r>
              <a:rPr lang="en-US" altLang="lv-LV" sz="2000"/>
              <a:t>Determines whether G is connected</a:t>
            </a:r>
          </a:p>
          <a:p>
            <a:pPr lvl="1" eaLnBrk="1" hangingPunct="1">
              <a:lnSpc>
                <a:spcPct val="90000"/>
              </a:lnSpc>
            </a:pPr>
            <a:r>
              <a:rPr lang="en-US" altLang="lv-LV" sz="2000"/>
              <a:t>Computes the connected components of G</a:t>
            </a:r>
          </a:p>
          <a:p>
            <a:pPr lvl="1" eaLnBrk="1" hangingPunct="1">
              <a:lnSpc>
                <a:spcPct val="90000"/>
              </a:lnSpc>
            </a:pPr>
            <a:r>
              <a:rPr lang="en-US" altLang="lv-LV" sz="2000"/>
              <a:t>Computes a spanning forest of G</a:t>
            </a:r>
          </a:p>
        </p:txBody>
      </p:sp>
      <p:sp>
        <p:nvSpPr>
          <p:cNvPr id="4102" name="Rectangle 4" descr="Rectangle: Click to edit Master text styles&#10;Second level&#10;Third level&#10;Fourth level&#10;Fifth level"/>
          <p:cNvSpPr>
            <a:spLocks noGrp="1" noChangeArrowheads="1"/>
          </p:cNvSpPr>
          <p:nvPr>
            <p:ph sz="half" idx="2"/>
          </p:nvPr>
        </p:nvSpPr>
        <p:spPr/>
        <p:txBody>
          <a:bodyPr/>
          <a:lstStyle/>
          <a:p>
            <a:pPr eaLnBrk="1" hangingPunct="1"/>
            <a:r>
              <a:rPr lang="en-US" altLang="lv-LV" sz="2400"/>
              <a:t>BFS on a graph with </a:t>
            </a:r>
            <a:r>
              <a:rPr lang="en-US" altLang="lv-LV" sz="2400" b="1" i="1">
                <a:latin typeface="Times New Roman" panose="02020603050405020304" pitchFamily="18" charset="0"/>
              </a:rPr>
              <a:t>n</a:t>
            </a:r>
            <a:r>
              <a:rPr lang="en-US" altLang="lv-LV" sz="2400"/>
              <a:t> vertices and </a:t>
            </a:r>
            <a:r>
              <a:rPr lang="en-US" altLang="lv-LV" sz="2400" b="1" i="1">
                <a:latin typeface="Times New Roman" panose="02020603050405020304" pitchFamily="18" charset="0"/>
              </a:rPr>
              <a:t>m</a:t>
            </a:r>
            <a:r>
              <a:rPr lang="en-US" altLang="lv-LV" sz="2400"/>
              <a:t> edges takes </a:t>
            </a:r>
            <a:r>
              <a:rPr lang="en-US" altLang="lv-LV" sz="2400" b="1" i="1">
                <a:latin typeface="Times New Roman" panose="02020603050405020304" pitchFamily="18" charset="0"/>
              </a:rPr>
              <a:t>O</a:t>
            </a:r>
            <a:r>
              <a:rPr lang="en-US" altLang="lv-LV" sz="2400">
                <a:latin typeface="Times New Roman" panose="02020603050405020304" pitchFamily="18" charset="0"/>
              </a:rPr>
              <a:t>(</a:t>
            </a:r>
            <a:r>
              <a:rPr lang="en-US" altLang="lv-LV" sz="2400" b="1" i="1">
                <a:latin typeface="Times New Roman" panose="02020603050405020304" pitchFamily="18" charset="0"/>
              </a:rPr>
              <a:t>n</a:t>
            </a:r>
            <a:r>
              <a:rPr lang="en-US" altLang="lv-LV" sz="2400">
                <a:latin typeface="Symbol" panose="05050102010706020507" pitchFamily="18" charset="2"/>
              </a:rPr>
              <a:t> + </a:t>
            </a:r>
            <a:r>
              <a:rPr lang="en-US" altLang="lv-LV" sz="2400" b="1" i="1">
                <a:latin typeface="Times New Roman" panose="02020603050405020304" pitchFamily="18" charset="0"/>
              </a:rPr>
              <a:t>m</a:t>
            </a:r>
            <a:r>
              <a:rPr lang="en-US" altLang="lv-LV" sz="2400">
                <a:latin typeface="Times New Roman" panose="02020603050405020304" pitchFamily="18" charset="0"/>
              </a:rPr>
              <a:t> )</a:t>
            </a:r>
            <a:r>
              <a:rPr lang="en-US" altLang="lv-LV" sz="2400"/>
              <a:t> time</a:t>
            </a:r>
          </a:p>
          <a:p>
            <a:pPr eaLnBrk="1" hangingPunct="1"/>
            <a:r>
              <a:rPr lang="en-US" altLang="lv-LV" sz="2400"/>
              <a:t>BFS can be further extended to solve other graph problems</a:t>
            </a:r>
          </a:p>
          <a:p>
            <a:pPr lvl="1" eaLnBrk="1" hangingPunct="1"/>
            <a:r>
              <a:rPr lang="en-US" altLang="lv-LV" sz="2000"/>
              <a:t>Find and report a path with the minimum number of edges between two given vertices </a:t>
            </a:r>
          </a:p>
          <a:p>
            <a:pPr lvl="1" eaLnBrk="1" hangingPunct="1"/>
            <a:r>
              <a:rPr lang="en-US" altLang="lv-LV" sz="2000"/>
              <a:t>Find a simple cycle, if there is one</a:t>
            </a:r>
          </a:p>
        </p:txBody>
      </p:sp>
      <p:sp>
        <p:nvSpPr>
          <p:cNvPr id="40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62A0EDB-5069-4544-86E2-1EFBD046AFE8}" type="slidenum">
              <a:rPr lang="en-US" altLang="lv-LV" sz="1400"/>
              <a:pPr eaLnBrk="1" hangingPunct="1"/>
              <a:t>14</a:t>
            </a:fld>
            <a:endParaRPr lang="en-US" altLang="lv-LV" sz="1400"/>
          </a:p>
        </p:txBody>
      </p:sp>
    </p:spTree>
    <p:extLst>
      <p:ext uri="{BB962C8B-B14F-4D97-AF65-F5344CB8AC3E}">
        <p14:creationId xmlns:p14="http://schemas.microsoft.com/office/powerpoint/2010/main" val="129532839"/>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lv-LV" smtClean="0"/>
              <a:t>BFS Algorithm</a:t>
            </a:r>
          </a:p>
        </p:txBody>
      </p:sp>
      <p:sp>
        <p:nvSpPr>
          <p:cNvPr id="5125" name="Rectangle 3" descr="Rectangle: Click to edit Master text styles&#10;Second level&#10;Third level&#10;Fourth level&#10;Fifth level"/>
          <p:cNvSpPr>
            <a:spLocks noGrp="1" noChangeArrowheads="1"/>
          </p:cNvSpPr>
          <p:nvPr>
            <p:ph sz="half" idx="1"/>
          </p:nvPr>
        </p:nvSpPr>
        <p:spPr>
          <a:xfrm>
            <a:off x="1422400" y="1752600"/>
            <a:ext cx="4978400" cy="762000"/>
          </a:xfrm>
        </p:spPr>
        <p:txBody>
          <a:bodyPr/>
          <a:lstStyle/>
          <a:p>
            <a:pPr eaLnBrk="1" hangingPunct="1">
              <a:lnSpc>
                <a:spcPct val="90000"/>
              </a:lnSpc>
            </a:pPr>
            <a:r>
              <a:rPr lang="en-US" altLang="lv-LV" sz="1800"/>
              <a:t>The algorithm uses a mechanism for setting and getting “labels” of vertices and edges</a:t>
            </a:r>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31CECA1-FCAE-4D0F-9617-ECC927129FF2}" type="slidenum">
              <a:rPr lang="en-US" altLang="lv-LV" sz="1400"/>
              <a:pPr eaLnBrk="1" hangingPunct="1"/>
              <a:t>15</a:t>
            </a:fld>
            <a:endParaRPr lang="en-US" altLang="lv-LV" sz="1400"/>
          </a:p>
        </p:txBody>
      </p:sp>
      <p:sp>
        <p:nvSpPr>
          <p:cNvPr id="5126" name="Text Box 4"/>
          <p:cNvSpPr txBox="1">
            <a:spLocks noChangeArrowheads="1"/>
          </p:cNvSpPr>
          <p:nvPr/>
        </p:nvSpPr>
        <p:spPr bwMode="auto">
          <a:xfrm>
            <a:off x="6781800" y="1576552"/>
            <a:ext cx="4419600" cy="4829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228600" eaLnBrk="0" hangingPunct="0">
              <a:defRPr sz="2400">
                <a:solidFill>
                  <a:schemeClr val="tx1"/>
                </a:solidFill>
                <a:latin typeface="Tahoma" panose="020B0604030504040204" pitchFamily="34" charset="0"/>
              </a:defRPr>
            </a:lvl1pPr>
            <a:lvl2pPr marL="228600" defTabSz="228600" eaLnBrk="0" hangingPunct="0">
              <a:defRPr sz="2400">
                <a:solidFill>
                  <a:schemeClr val="tx1"/>
                </a:solidFill>
                <a:latin typeface="Tahoma" panose="020B0604030504040204" pitchFamily="34" charset="0"/>
              </a:defRPr>
            </a:lvl2pPr>
            <a:lvl3pPr marL="1143000" indent="-228600" defTabSz="228600" eaLnBrk="0" hangingPunct="0">
              <a:defRPr sz="2400">
                <a:solidFill>
                  <a:schemeClr val="tx1"/>
                </a:solidFill>
                <a:latin typeface="Tahoma" panose="020B0604030504040204" pitchFamily="34" charset="0"/>
              </a:defRPr>
            </a:lvl3pPr>
            <a:lvl4pPr marL="1600200" indent="-228600" defTabSz="228600" eaLnBrk="0" hangingPunct="0">
              <a:defRPr sz="2400">
                <a:solidFill>
                  <a:schemeClr val="tx1"/>
                </a:solidFill>
                <a:latin typeface="Tahoma" panose="020B0604030504040204" pitchFamily="34" charset="0"/>
              </a:defRPr>
            </a:lvl4pPr>
            <a:lvl5pPr marL="2057400" indent="-228600" defTabSz="228600" eaLnBrk="0" hangingPunct="0">
              <a:defRPr sz="2400">
                <a:solidFill>
                  <a:schemeClr val="tx1"/>
                </a:solidFill>
                <a:latin typeface="Tahoma" panose="020B0604030504040204" pitchFamily="34" charset="0"/>
              </a:defRPr>
            </a:lvl5pPr>
            <a:lvl6pPr marL="2514600" indent="-228600" algn="ctr" defTabSz="22860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22860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22860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228600"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lnSpc>
                <a:spcPct val="95000"/>
              </a:lnSpc>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Algorithm</a:t>
            </a:r>
            <a:r>
              <a:rPr lang="en-US" altLang="lv-LV" sz="1800">
                <a:latin typeface="Times New Roman" panose="02020603050405020304" pitchFamily="18" charset="0"/>
              </a:rPr>
              <a:t> </a:t>
            </a:r>
            <a:r>
              <a:rPr lang="en-US" altLang="lv-LV" sz="1800" b="1" i="1">
                <a:solidFill>
                  <a:schemeClr val="tx2"/>
                </a:solidFill>
                <a:latin typeface="Times New Roman" panose="02020603050405020304" pitchFamily="18" charset="0"/>
              </a:rPr>
              <a:t>BFS</a:t>
            </a:r>
            <a:r>
              <a:rPr lang="en-US" altLang="lv-LV" sz="1800">
                <a:solidFill>
                  <a:schemeClr val="tx2"/>
                </a:solidFill>
                <a:latin typeface="Times New Roman" panose="02020603050405020304" pitchFamily="18" charset="0"/>
              </a:rPr>
              <a:t>(</a:t>
            </a:r>
            <a:r>
              <a:rPr lang="en-US" altLang="lv-LV" sz="1800" b="1" i="1">
                <a:solidFill>
                  <a:schemeClr val="tx2"/>
                </a:solidFill>
                <a:latin typeface="Times New Roman" panose="02020603050405020304" pitchFamily="18" charset="0"/>
              </a:rPr>
              <a:t>G, s</a:t>
            </a:r>
            <a:r>
              <a:rPr lang="en-US" altLang="lv-LV" sz="1800">
                <a:solidFill>
                  <a:schemeClr val="tx2"/>
                </a:solidFill>
                <a:latin typeface="Times New Roman" panose="02020603050405020304" pitchFamily="18" charset="0"/>
              </a:rPr>
              <a:t>)</a:t>
            </a:r>
          </a:p>
          <a:p>
            <a:pPr algn="l" eaLnBrk="1" hangingPunct="1">
              <a:lnSpc>
                <a:spcPct val="95000"/>
              </a:lnSpc>
              <a:buClr>
                <a:schemeClr val="hlink"/>
              </a:buClr>
              <a:buSzPct val="110000"/>
              <a:buFont typeface="Wingdings" panose="05000000000000000000" pitchFamily="2" charset="2"/>
              <a:buNone/>
            </a:pPr>
            <a:r>
              <a:rPr lang="en-US" altLang="lv-LV" sz="1800">
                <a:solidFill>
                  <a:schemeClr val="tx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L</a:t>
            </a:r>
            <a:r>
              <a:rPr lang="en-US" altLang="lv-LV" sz="1800" baseline="-25000">
                <a:solidFill>
                  <a:schemeClr val="accent2"/>
                </a:solidFill>
                <a:latin typeface="Times New Roman" panose="02020603050405020304" pitchFamily="18" charset="0"/>
              </a:rPr>
              <a:t>0</a:t>
            </a:r>
            <a:r>
              <a:rPr lang="en-US" altLang="lv-LV" sz="1800" b="1" i="1">
                <a:solidFill>
                  <a:schemeClr val="accent2"/>
                </a:solidFill>
                <a:latin typeface="Times New Roman" panose="02020603050405020304" pitchFamily="18" charset="0"/>
              </a:rPr>
              <a:t> </a:t>
            </a:r>
            <a:r>
              <a:rPr lang="en-US" altLang="lv-LV" sz="1800">
                <a:solidFill>
                  <a:srgbClr val="000000"/>
                </a:solidFill>
                <a:latin typeface="Times New Roman" panose="02020603050405020304" pitchFamily="18" charset="0"/>
                <a:sym typeface="Symbol" panose="05050102010706020507" pitchFamily="18" charset="2"/>
              </a:rPr>
              <a:t></a:t>
            </a:r>
            <a:r>
              <a:rPr lang="en-US" altLang="lv-LV" sz="1800" b="1" i="1">
                <a:solidFill>
                  <a:schemeClr val="accent2"/>
                </a:solidFill>
                <a:latin typeface="Times New Roman" panose="02020603050405020304" pitchFamily="18" charset="0"/>
                <a:sym typeface="Symbol" panose="05050102010706020507" pitchFamily="18" charset="2"/>
              </a:rPr>
              <a:t> </a:t>
            </a:r>
            <a:r>
              <a:rPr lang="en-US" altLang="lv-LV" sz="1800">
                <a:solidFill>
                  <a:schemeClr val="accent2"/>
                </a:solidFill>
                <a:latin typeface="Times New Roman" panose="02020603050405020304" pitchFamily="18" charset="0"/>
                <a:sym typeface="Symbol" panose="05050102010706020507" pitchFamily="18" charset="2"/>
              </a:rPr>
              <a:t>new empty sequence</a:t>
            </a:r>
          </a:p>
          <a:p>
            <a:pPr lvl="1" algn="l" eaLnBrk="1" hangingPunct="1">
              <a:lnSpc>
                <a:spcPct val="95000"/>
              </a:lnSpc>
              <a:buClr>
                <a:schemeClr val="hlink"/>
              </a:buClr>
              <a:buSzPct val="110000"/>
              <a:buFont typeface="Wingdings" panose="05000000000000000000" pitchFamily="2" charset="2"/>
              <a:buNone/>
            </a:pPr>
            <a:r>
              <a:rPr lang="en-US" altLang="lv-LV" sz="1800" b="1" i="1">
                <a:solidFill>
                  <a:schemeClr val="accent2"/>
                </a:solidFill>
                <a:latin typeface="Times New Roman" panose="02020603050405020304" pitchFamily="18" charset="0"/>
              </a:rPr>
              <a:t>L</a:t>
            </a:r>
            <a:r>
              <a:rPr lang="en-US" altLang="lv-LV" sz="1800" baseline="-25000">
                <a:solidFill>
                  <a:schemeClr val="accent2"/>
                </a:solidFill>
                <a:latin typeface="Times New Roman" panose="02020603050405020304" pitchFamily="18" charset="0"/>
              </a:rPr>
              <a:t>0</a:t>
            </a:r>
            <a:r>
              <a:rPr lang="en-US" altLang="lv-LV" sz="1800" b="1" i="1">
                <a:solidFill>
                  <a:schemeClr val="accent2"/>
                </a:solidFill>
                <a:latin typeface="Times New Roman" panose="02020603050405020304" pitchFamily="18" charset="0"/>
              </a:rPr>
              <a:t>.insertBack</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s</a:t>
            </a:r>
            <a:r>
              <a:rPr lang="en-US" altLang="lv-LV" sz="1800">
                <a:solidFill>
                  <a:schemeClr val="accent2"/>
                </a:solidFill>
                <a:latin typeface="Times New Roman" panose="02020603050405020304" pitchFamily="18" charset="0"/>
              </a:rPr>
              <a:t>)</a:t>
            </a:r>
          </a:p>
          <a:p>
            <a:pPr lvl="1" algn="l" eaLnBrk="1" hangingPunct="1">
              <a:lnSpc>
                <a:spcPct val="95000"/>
              </a:lnSpc>
              <a:buClr>
                <a:schemeClr val="hlink"/>
              </a:buClr>
              <a:buSzPct val="110000"/>
              <a:buFont typeface="Wingdings" panose="05000000000000000000" pitchFamily="2" charset="2"/>
              <a:buNone/>
            </a:pPr>
            <a:r>
              <a:rPr lang="en-US" altLang="lv-LV" sz="1800" b="1" i="1">
                <a:solidFill>
                  <a:schemeClr val="accent2"/>
                </a:solidFill>
                <a:latin typeface="Times New Roman" panose="02020603050405020304" pitchFamily="18" charset="0"/>
              </a:rPr>
              <a:t>s.setLabel</a:t>
            </a:r>
            <a:r>
              <a:rPr lang="en-US" altLang="lv-LV" sz="1800">
                <a:solidFill>
                  <a:schemeClr val="accent2"/>
                </a:solidFill>
                <a:latin typeface="Times New Roman" panose="02020603050405020304" pitchFamily="18" charset="0"/>
              </a:rPr>
              <a:t>(</a:t>
            </a:r>
            <a:r>
              <a:rPr lang="en-US" altLang="lv-LV" sz="1600" b="1" i="1">
                <a:solidFill>
                  <a:schemeClr val="accent2"/>
                </a:solidFill>
                <a:latin typeface="Times New Roman" panose="02020603050405020304" pitchFamily="18" charset="0"/>
              </a:rPr>
              <a:t>VISITED</a:t>
            </a:r>
            <a:r>
              <a:rPr lang="en-US" altLang="lv-LV" sz="1800">
                <a:solidFill>
                  <a:schemeClr val="accent2"/>
                </a:solidFill>
                <a:latin typeface="Times New Roman" panose="02020603050405020304" pitchFamily="18" charset="0"/>
              </a:rPr>
              <a:t>)</a:t>
            </a:r>
          </a:p>
          <a:p>
            <a:pPr lvl="1" algn="l" eaLnBrk="1" hangingPunct="1">
              <a:lnSpc>
                <a:spcPct val="95000"/>
              </a:lnSpc>
              <a:buClr>
                <a:schemeClr val="hlink"/>
              </a:buClr>
              <a:buSzPct val="110000"/>
              <a:buFont typeface="Wingdings" panose="05000000000000000000" pitchFamily="2" charset="2"/>
              <a:buNone/>
            </a:pPr>
            <a:r>
              <a:rPr lang="en-US" altLang="lv-LV" sz="1800" b="1" i="1">
                <a:solidFill>
                  <a:schemeClr val="accent2"/>
                </a:solidFill>
                <a:latin typeface="Times New Roman" panose="02020603050405020304" pitchFamily="18" charset="0"/>
              </a:rPr>
              <a:t>i </a:t>
            </a:r>
            <a:r>
              <a:rPr lang="en-US" altLang="lv-LV" sz="1800">
                <a:solidFill>
                  <a:srgbClr val="000000"/>
                </a:solidFill>
                <a:latin typeface="Times New Roman" panose="02020603050405020304" pitchFamily="18" charset="0"/>
                <a:sym typeface="Symbol" panose="05050102010706020507" pitchFamily="18" charset="2"/>
              </a:rPr>
              <a:t> </a:t>
            </a:r>
            <a:r>
              <a:rPr lang="en-US" altLang="lv-LV" sz="1800">
                <a:solidFill>
                  <a:schemeClr val="accent2"/>
                </a:solidFill>
                <a:latin typeface="Times New Roman" panose="02020603050405020304" pitchFamily="18" charset="0"/>
              </a:rPr>
              <a:t>0</a:t>
            </a:r>
            <a:r>
              <a:rPr lang="en-US" altLang="lv-LV" sz="1800">
                <a:solidFill>
                  <a:srgbClr val="000000"/>
                </a:solidFill>
                <a:latin typeface="Times New Roman" panose="02020603050405020304" pitchFamily="18" charset="0"/>
                <a:sym typeface="Symbol" panose="05050102010706020507" pitchFamily="18" charset="2"/>
              </a:rPr>
              <a:t> </a:t>
            </a:r>
          </a:p>
          <a:p>
            <a:pPr lvl="1" algn="l" eaLnBrk="1" hangingPunct="1">
              <a:lnSpc>
                <a:spcPct val="95000"/>
              </a:lnSpc>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while </a:t>
            </a:r>
            <a:r>
              <a:rPr lang="en-US" altLang="lv-LV" sz="1800">
                <a:solidFill>
                  <a:schemeClr val="tx2"/>
                </a:solidFill>
                <a:latin typeface="Times New Roman" panose="02020603050405020304" pitchFamily="18" charset="0"/>
              </a:rPr>
              <a:t> </a:t>
            </a:r>
            <a:r>
              <a:rPr lang="en-US" altLang="lv-LV" sz="1800">
                <a:solidFill>
                  <a:srgbClr val="000000"/>
                </a:solidFill>
                <a:latin typeface="Symbol" panose="05050102010706020507" pitchFamily="18" charset="2"/>
                <a:sym typeface="Symbol" panose="05050102010706020507" pitchFamily="18" charset="2"/>
              </a:rPr>
              <a:t></a:t>
            </a:r>
            <a:r>
              <a:rPr lang="en-US" altLang="lv-LV" sz="1800" b="1" i="1">
                <a:solidFill>
                  <a:schemeClr val="accent2"/>
                </a:solidFill>
                <a:latin typeface="Times New Roman" panose="02020603050405020304" pitchFamily="18" charset="0"/>
              </a:rPr>
              <a:t>L</a:t>
            </a:r>
            <a:r>
              <a:rPr lang="en-US" altLang="lv-LV" sz="1800" b="1" i="1" baseline="-25000">
                <a:solidFill>
                  <a:schemeClr val="accent2"/>
                </a:solidFill>
                <a:latin typeface="Times New Roman" panose="02020603050405020304" pitchFamily="18" charset="0"/>
              </a:rPr>
              <a:t>i</a:t>
            </a:r>
            <a:r>
              <a:rPr lang="en-US" altLang="lv-LV" sz="1800" b="1" i="1">
                <a:solidFill>
                  <a:schemeClr val="accent2"/>
                </a:solidFill>
                <a:latin typeface="Times New Roman" panose="02020603050405020304" pitchFamily="18" charset="0"/>
              </a:rPr>
              <a:t>.empty</a:t>
            </a:r>
            <a:r>
              <a:rPr lang="en-US" altLang="lv-LV" sz="1800">
                <a:solidFill>
                  <a:schemeClr val="accent2"/>
                </a:solidFill>
                <a:latin typeface="Times New Roman" panose="02020603050405020304" pitchFamily="18" charset="0"/>
              </a:rPr>
              <a:t>()</a:t>
            </a:r>
          </a:p>
          <a:p>
            <a:pPr lvl="1" algn="l" eaLnBrk="1" hangingPunct="1">
              <a:lnSpc>
                <a:spcPct val="95000"/>
              </a:lnSpc>
              <a:buClr>
                <a:schemeClr val="hlink"/>
              </a:buClr>
              <a:buSzPct val="110000"/>
              <a:buFont typeface="Wingdings" panose="05000000000000000000" pitchFamily="2" charset="2"/>
              <a:buNone/>
            </a:pPr>
            <a:r>
              <a:rPr lang="en-US" altLang="lv-LV" sz="1800" b="1" i="1">
                <a:solidFill>
                  <a:schemeClr val="accent2"/>
                </a:solidFill>
                <a:latin typeface="Times New Roman" panose="02020603050405020304" pitchFamily="18" charset="0"/>
              </a:rPr>
              <a:t>	L</a:t>
            </a:r>
            <a:r>
              <a:rPr lang="en-US" altLang="lv-LV" sz="1800" b="1" i="1" baseline="-25000">
                <a:solidFill>
                  <a:schemeClr val="accent2"/>
                </a:solidFill>
                <a:latin typeface="Times New Roman" panose="02020603050405020304" pitchFamily="18" charset="0"/>
              </a:rPr>
              <a:t>i </a:t>
            </a:r>
            <a:r>
              <a:rPr lang="en-US" altLang="lv-LV" sz="1800" baseline="-25000">
                <a:solidFill>
                  <a:schemeClr val="accent2"/>
                </a:solidFill>
                <a:latin typeface="Symbol" panose="05050102010706020507" pitchFamily="18" charset="2"/>
                <a:sym typeface="Symbol" panose="05050102010706020507" pitchFamily="18" charset="2"/>
              </a:rPr>
              <a:t>+</a:t>
            </a:r>
            <a:r>
              <a:rPr lang="en-US" altLang="lv-LV" sz="1800" baseline="-25000">
                <a:solidFill>
                  <a:schemeClr val="accent2"/>
                </a:solidFill>
                <a:latin typeface="Times New Roman" panose="02020603050405020304" pitchFamily="18" charset="0"/>
              </a:rPr>
              <a:t>1</a:t>
            </a:r>
            <a:r>
              <a:rPr lang="en-US" altLang="lv-LV" sz="1800" b="1" i="1">
                <a:solidFill>
                  <a:schemeClr val="accent2"/>
                </a:solidFill>
                <a:latin typeface="Times New Roman" panose="02020603050405020304" pitchFamily="18" charset="0"/>
              </a:rPr>
              <a:t> </a:t>
            </a:r>
            <a:r>
              <a:rPr lang="en-US" altLang="lv-LV" sz="1800">
                <a:solidFill>
                  <a:srgbClr val="000000"/>
                </a:solidFill>
                <a:latin typeface="Times New Roman" panose="02020603050405020304" pitchFamily="18" charset="0"/>
                <a:sym typeface="Symbol" panose="05050102010706020507" pitchFamily="18" charset="2"/>
              </a:rPr>
              <a:t></a:t>
            </a:r>
            <a:r>
              <a:rPr lang="en-US" altLang="lv-LV" sz="1800" b="1" i="1">
                <a:solidFill>
                  <a:schemeClr val="accent2"/>
                </a:solidFill>
                <a:latin typeface="Times New Roman" panose="02020603050405020304" pitchFamily="18" charset="0"/>
                <a:sym typeface="Symbol" panose="05050102010706020507" pitchFamily="18" charset="2"/>
              </a:rPr>
              <a:t> </a:t>
            </a:r>
            <a:r>
              <a:rPr lang="en-US" altLang="lv-LV" sz="1800">
                <a:solidFill>
                  <a:schemeClr val="accent2"/>
                </a:solidFill>
                <a:latin typeface="Times New Roman" panose="02020603050405020304" pitchFamily="18" charset="0"/>
                <a:sym typeface="Symbol" panose="05050102010706020507" pitchFamily="18" charset="2"/>
              </a:rPr>
              <a:t>new empty sequence</a:t>
            </a:r>
            <a:r>
              <a:rPr lang="en-US" altLang="lv-LV" sz="1800" b="1">
                <a:solidFill>
                  <a:srgbClr val="000000"/>
                </a:solidFill>
                <a:latin typeface="Times New Roman" panose="02020603050405020304" pitchFamily="18" charset="0"/>
              </a:rPr>
              <a:t> </a:t>
            </a:r>
          </a:p>
          <a:p>
            <a:pPr lvl="1" algn="l" eaLnBrk="1" hangingPunct="1">
              <a:lnSpc>
                <a:spcPct val="95000"/>
              </a:lnSpc>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	for all </a:t>
            </a:r>
            <a:r>
              <a:rPr lang="en-US" altLang="lv-LV" sz="1800">
                <a:solidFill>
                  <a:schemeClr val="tx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v </a:t>
            </a:r>
            <a:r>
              <a:rPr lang="en-US" altLang="lv-LV" sz="1800">
                <a:solidFill>
                  <a:srgbClr val="000000"/>
                </a:solidFill>
                <a:latin typeface="Symbol" panose="05050102010706020507" pitchFamily="18" charset="2"/>
                <a:sym typeface="Symbol" panose="05050102010706020507" pitchFamily="18" charset="2"/>
              </a:rPr>
              <a:t></a:t>
            </a:r>
            <a:r>
              <a:rPr lang="en-US" altLang="lv-LV" sz="1800" b="1" i="1">
                <a:solidFill>
                  <a:schemeClr val="accent2"/>
                </a:solidFill>
                <a:latin typeface="Times New Roman" panose="02020603050405020304" pitchFamily="18" charset="0"/>
              </a:rPr>
              <a:t> L</a:t>
            </a:r>
            <a:r>
              <a:rPr lang="en-US" altLang="lv-LV" sz="1800" b="1" i="1" baseline="-25000">
                <a:solidFill>
                  <a:schemeClr val="accent2"/>
                </a:solidFill>
                <a:latin typeface="Times New Roman" panose="02020603050405020304" pitchFamily="18" charset="0"/>
              </a:rPr>
              <a:t>i</a:t>
            </a:r>
            <a:r>
              <a:rPr lang="en-US" altLang="lv-LV" sz="1800" b="1" i="1">
                <a:solidFill>
                  <a:schemeClr val="accent2"/>
                </a:solidFill>
                <a:latin typeface="Times New Roman" panose="02020603050405020304" pitchFamily="18" charset="0"/>
              </a:rPr>
              <a:t>.elements</a:t>
            </a:r>
            <a:r>
              <a:rPr lang="en-US" altLang="lv-LV" sz="1800">
                <a:solidFill>
                  <a:schemeClr val="accent2"/>
                </a:solidFill>
                <a:latin typeface="Times New Roman" panose="02020603050405020304" pitchFamily="18" charset="0"/>
              </a:rPr>
              <a:t>() </a:t>
            </a:r>
            <a:br>
              <a:rPr lang="en-US" altLang="lv-LV" sz="1800">
                <a:solidFill>
                  <a:schemeClr val="accent2"/>
                </a:solidFill>
                <a:latin typeface="Times New Roman" panose="02020603050405020304" pitchFamily="18" charset="0"/>
              </a:rPr>
            </a:br>
            <a:r>
              <a:rPr lang="en-US" altLang="lv-LV" sz="1800">
                <a:solidFill>
                  <a:schemeClr val="accent2"/>
                </a:solidFill>
                <a:latin typeface="Times New Roman" panose="02020603050405020304" pitchFamily="18" charset="0"/>
                <a:sym typeface="Symbol" panose="05050102010706020507" pitchFamily="18" charset="2"/>
              </a:rPr>
              <a:t>		</a:t>
            </a:r>
            <a:r>
              <a:rPr lang="en-US" altLang="lv-LV" sz="1800" b="1">
                <a:solidFill>
                  <a:srgbClr val="000000"/>
                </a:solidFill>
                <a:latin typeface="Times New Roman" panose="02020603050405020304" pitchFamily="18" charset="0"/>
              </a:rPr>
              <a:t>for all </a:t>
            </a:r>
            <a:r>
              <a:rPr lang="en-US" altLang="lv-LV" sz="1800">
                <a:solidFill>
                  <a:schemeClr val="tx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e </a:t>
            </a:r>
            <a:r>
              <a:rPr lang="en-US" altLang="lv-LV" sz="1800">
                <a:solidFill>
                  <a:srgbClr val="000000"/>
                </a:solidFill>
                <a:latin typeface="Symbol" panose="05050102010706020507" pitchFamily="18" charset="2"/>
                <a:sym typeface="Symbol" panose="05050102010706020507" pitchFamily="18" charset="2"/>
              </a:rPr>
              <a:t></a:t>
            </a:r>
            <a:r>
              <a:rPr lang="en-US" altLang="lv-LV" sz="1800" b="1" i="1">
                <a:solidFill>
                  <a:schemeClr val="accent2"/>
                </a:solidFill>
                <a:latin typeface="Times New Roman" panose="02020603050405020304" pitchFamily="18" charset="0"/>
              </a:rPr>
              <a:t> v.incidentEdges</a:t>
            </a:r>
            <a:r>
              <a:rPr lang="en-US" altLang="lv-LV" sz="1800">
                <a:solidFill>
                  <a:schemeClr val="accent2"/>
                </a:solidFill>
                <a:latin typeface="Times New Roman" panose="02020603050405020304" pitchFamily="18" charset="0"/>
              </a:rPr>
              <a:t>()</a:t>
            </a:r>
            <a:r>
              <a:rPr lang="en-US" altLang="lv-LV" sz="1800">
                <a:solidFill>
                  <a:schemeClr val="accent2"/>
                </a:solidFill>
                <a:latin typeface="Times New Roman" panose="02020603050405020304" pitchFamily="18" charset="0"/>
                <a:sym typeface="Symbol" panose="05050102010706020507" pitchFamily="18" charset="2"/>
              </a:rPr>
              <a:t> </a:t>
            </a:r>
          </a:p>
          <a:p>
            <a:pPr lvl="1" algn="l" eaLnBrk="1" hangingPunct="1">
              <a:lnSpc>
                <a:spcPct val="95000"/>
              </a:lnSpc>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sym typeface="Symbol" panose="05050102010706020507" pitchFamily="18" charset="2"/>
              </a:rPr>
              <a:t>			</a:t>
            </a:r>
            <a:r>
              <a:rPr lang="en-US" altLang="lv-LV" sz="1800" b="1">
                <a:solidFill>
                  <a:srgbClr val="000000"/>
                </a:solidFill>
                <a:latin typeface="Times New Roman" panose="02020603050405020304" pitchFamily="18" charset="0"/>
              </a:rPr>
              <a:t>if</a:t>
            </a:r>
            <a:r>
              <a:rPr lang="en-US" altLang="lv-LV" sz="1800">
                <a:solidFill>
                  <a:schemeClr val="tx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e.getLabel</a:t>
            </a:r>
            <a:r>
              <a:rPr lang="en-US" altLang="lv-LV" sz="1800">
                <a:solidFill>
                  <a:schemeClr val="accent2"/>
                </a:solidFill>
                <a:latin typeface="Times New Roman" panose="02020603050405020304" pitchFamily="18" charset="0"/>
              </a:rPr>
              <a:t>() </a:t>
            </a:r>
            <a:r>
              <a:rPr lang="en-US" altLang="lv-LV" sz="1800">
                <a:solidFill>
                  <a:srgbClr val="000000"/>
                </a:solidFill>
                <a:latin typeface="Symbol" panose="05050102010706020507" pitchFamily="18" charset="2"/>
                <a:sym typeface="Symbol" panose="05050102010706020507" pitchFamily="18" charset="2"/>
              </a:rPr>
              <a:t>= </a:t>
            </a:r>
            <a:r>
              <a:rPr lang="en-US" altLang="lv-LV" sz="1600" b="1" i="1">
                <a:solidFill>
                  <a:schemeClr val="accent2"/>
                </a:solidFill>
                <a:latin typeface="Times New Roman" panose="02020603050405020304" pitchFamily="18" charset="0"/>
              </a:rPr>
              <a:t>UNEXPLORED</a:t>
            </a:r>
            <a:endParaRPr lang="en-US" altLang="lv-LV" sz="1800">
              <a:solidFill>
                <a:schemeClr val="accent2"/>
              </a:solidFill>
              <a:latin typeface="Times New Roman" panose="02020603050405020304" pitchFamily="18" charset="0"/>
            </a:endParaRPr>
          </a:p>
          <a:p>
            <a:pPr lvl="1" algn="l" eaLnBrk="1" hangingPunct="1">
              <a:lnSpc>
                <a:spcPct val="95000"/>
              </a:lnSpc>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w </a:t>
            </a:r>
            <a:r>
              <a:rPr lang="en-US" altLang="lv-LV" sz="1800">
                <a:solidFill>
                  <a:srgbClr val="000000"/>
                </a:solidFill>
                <a:latin typeface="Times New Roman" panose="02020603050405020304" pitchFamily="18" charset="0"/>
                <a:sym typeface="Symbol" panose="05050102010706020507" pitchFamily="18" charset="2"/>
              </a:rPr>
              <a:t></a:t>
            </a:r>
            <a:r>
              <a:rPr lang="en-US" altLang="lv-LV" sz="1800" b="1" i="1">
                <a:solidFill>
                  <a:schemeClr val="accent2"/>
                </a:solidFill>
                <a:latin typeface="Times New Roman" panose="02020603050405020304" pitchFamily="18" charset="0"/>
                <a:sym typeface="Symbol" panose="05050102010706020507" pitchFamily="18" charset="2"/>
              </a:rPr>
              <a:t> </a:t>
            </a:r>
            <a:r>
              <a:rPr lang="en-US" altLang="lv-LV" sz="1800" b="1" i="1">
                <a:solidFill>
                  <a:schemeClr val="accent2"/>
                </a:solidFill>
                <a:latin typeface="Times New Roman" panose="02020603050405020304" pitchFamily="18" charset="0"/>
              </a:rPr>
              <a:t>e.opposite</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v</a:t>
            </a:r>
            <a:r>
              <a:rPr lang="en-US" altLang="lv-LV" sz="1800">
                <a:solidFill>
                  <a:schemeClr val="accent2"/>
                </a:solidFill>
                <a:latin typeface="Times New Roman" panose="02020603050405020304" pitchFamily="18" charset="0"/>
              </a:rPr>
              <a:t>)</a:t>
            </a:r>
          </a:p>
          <a:p>
            <a:pPr lvl="1" algn="l" eaLnBrk="1" hangingPunct="1">
              <a:lnSpc>
                <a:spcPct val="95000"/>
              </a:lnSpc>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if  </a:t>
            </a:r>
            <a:r>
              <a:rPr lang="en-US" altLang="lv-LV" sz="1800" b="1" i="1">
                <a:solidFill>
                  <a:schemeClr val="accent2"/>
                </a:solidFill>
                <a:latin typeface="Times New Roman" panose="02020603050405020304" pitchFamily="18" charset="0"/>
              </a:rPr>
              <a:t>w.getLabel</a:t>
            </a:r>
            <a:r>
              <a:rPr lang="en-US" altLang="lv-LV" sz="1800">
                <a:solidFill>
                  <a:schemeClr val="accent2"/>
                </a:solidFill>
                <a:latin typeface="Times New Roman" panose="02020603050405020304" pitchFamily="18" charset="0"/>
              </a:rPr>
              <a:t>() </a:t>
            </a:r>
            <a:r>
              <a:rPr lang="en-US" altLang="lv-LV" sz="1800">
                <a:solidFill>
                  <a:srgbClr val="000000"/>
                </a:solidFill>
                <a:latin typeface="Symbol" panose="05050102010706020507" pitchFamily="18" charset="2"/>
                <a:sym typeface="Symbol" panose="05050102010706020507" pitchFamily="18" charset="2"/>
              </a:rPr>
              <a:t>= </a:t>
            </a:r>
            <a:r>
              <a:rPr lang="en-US" altLang="lv-LV" sz="1600" b="1" i="1">
                <a:solidFill>
                  <a:schemeClr val="accent2"/>
                </a:solidFill>
                <a:latin typeface="Times New Roman" panose="02020603050405020304" pitchFamily="18" charset="0"/>
              </a:rPr>
              <a:t>UNEXPLORED</a:t>
            </a:r>
            <a:endParaRPr lang="en-US" altLang="lv-LV" sz="1800">
              <a:solidFill>
                <a:schemeClr val="accent2"/>
              </a:solidFill>
              <a:latin typeface="Times New Roman" panose="02020603050405020304" pitchFamily="18" charset="0"/>
            </a:endParaRPr>
          </a:p>
          <a:p>
            <a:pPr lvl="1" algn="l" eaLnBrk="1" hangingPunct="1">
              <a:lnSpc>
                <a:spcPct val="95000"/>
              </a:lnSpc>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e.setLabel</a:t>
            </a:r>
            <a:r>
              <a:rPr lang="en-US" altLang="lv-LV" sz="1800">
                <a:solidFill>
                  <a:schemeClr val="accent2"/>
                </a:solidFill>
                <a:latin typeface="Times New Roman" panose="02020603050405020304" pitchFamily="18" charset="0"/>
              </a:rPr>
              <a:t>(</a:t>
            </a:r>
            <a:r>
              <a:rPr lang="en-US" altLang="lv-LV" sz="1600" b="1" i="1">
                <a:solidFill>
                  <a:schemeClr val="accent2"/>
                </a:solidFill>
                <a:latin typeface="Times New Roman" panose="02020603050405020304" pitchFamily="18" charset="0"/>
              </a:rPr>
              <a:t>DISCOVERY</a:t>
            </a:r>
            <a:r>
              <a:rPr lang="en-US" altLang="lv-LV" sz="1800">
                <a:solidFill>
                  <a:schemeClr val="accent2"/>
                </a:solidFill>
                <a:latin typeface="Times New Roman" panose="02020603050405020304" pitchFamily="18" charset="0"/>
              </a:rPr>
              <a:t>)</a:t>
            </a:r>
          </a:p>
          <a:p>
            <a:pPr lvl="1" algn="l" eaLnBrk="1" hangingPunct="1">
              <a:lnSpc>
                <a:spcPct val="95000"/>
              </a:lnSpc>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w.setLabel</a:t>
            </a:r>
            <a:r>
              <a:rPr lang="en-US" altLang="lv-LV" sz="1800">
                <a:solidFill>
                  <a:schemeClr val="accent2"/>
                </a:solidFill>
                <a:latin typeface="Times New Roman" panose="02020603050405020304" pitchFamily="18" charset="0"/>
              </a:rPr>
              <a:t>(</a:t>
            </a:r>
            <a:r>
              <a:rPr lang="en-US" altLang="lv-LV" sz="1600" b="1" i="1">
                <a:solidFill>
                  <a:schemeClr val="accent2"/>
                </a:solidFill>
                <a:latin typeface="Times New Roman" panose="02020603050405020304" pitchFamily="18" charset="0"/>
              </a:rPr>
              <a:t>VISITED</a:t>
            </a:r>
            <a:r>
              <a:rPr lang="en-US" altLang="lv-LV" sz="1800">
                <a:solidFill>
                  <a:schemeClr val="accent2"/>
                </a:solidFill>
                <a:latin typeface="Times New Roman" panose="02020603050405020304" pitchFamily="18" charset="0"/>
              </a:rPr>
              <a:t>)</a:t>
            </a:r>
          </a:p>
          <a:p>
            <a:pPr lvl="1" algn="l" eaLnBrk="1" hangingPunct="1">
              <a:lnSpc>
                <a:spcPct val="95000"/>
              </a:lnSpc>
              <a:buClr>
                <a:schemeClr val="hlink"/>
              </a:buClr>
              <a:buSzPct val="110000"/>
              <a:buFont typeface="Wingdings" panose="05000000000000000000" pitchFamily="2" charset="2"/>
              <a:buNone/>
            </a:pPr>
            <a:r>
              <a:rPr lang="en-US" altLang="lv-LV" sz="1800" b="1" i="1">
                <a:solidFill>
                  <a:schemeClr val="accent2"/>
                </a:solidFill>
                <a:latin typeface="Times New Roman" panose="02020603050405020304" pitchFamily="18" charset="0"/>
              </a:rPr>
              <a:t>					L</a:t>
            </a:r>
            <a:r>
              <a:rPr lang="en-US" altLang="lv-LV" sz="1800" b="1" i="1" baseline="-25000">
                <a:solidFill>
                  <a:schemeClr val="accent2"/>
                </a:solidFill>
                <a:latin typeface="Times New Roman" panose="02020603050405020304" pitchFamily="18" charset="0"/>
              </a:rPr>
              <a:t>i </a:t>
            </a:r>
            <a:r>
              <a:rPr lang="en-US" altLang="lv-LV" sz="1800" baseline="-25000">
                <a:solidFill>
                  <a:schemeClr val="accent2"/>
                </a:solidFill>
                <a:latin typeface="Symbol" panose="05050102010706020507" pitchFamily="18" charset="2"/>
                <a:sym typeface="Symbol" panose="05050102010706020507" pitchFamily="18" charset="2"/>
              </a:rPr>
              <a:t>+</a:t>
            </a:r>
            <a:r>
              <a:rPr lang="en-US" altLang="lv-LV" sz="1800" baseline="-25000">
                <a:solidFill>
                  <a:schemeClr val="accent2"/>
                </a:solidFill>
                <a:latin typeface="Times New Roman" panose="02020603050405020304" pitchFamily="18" charset="0"/>
              </a:rPr>
              <a:t>1</a:t>
            </a:r>
            <a:r>
              <a:rPr lang="en-US" altLang="lv-LV" sz="1800" b="1" i="1">
                <a:solidFill>
                  <a:schemeClr val="accent2"/>
                </a:solidFill>
                <a:latin typeface="Times New Roman" panose="02020603050405020304" pitchFamily="18" charset="0"/>
              </a:rPr>
              <a:t>.insertBack</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w</a:t>
            </a:r>
            <a:r>
              <a:rPr lang="en-US" altLang="lv-LV" sz="1800">
                <a:solidFill>
                  <a:schemeClr val="accent2"/>
                </a:solidFill>
                <a:latin typeface="Times New Roman" panose="02020603050405020304" pitchFamily="18" charset="0"/>
              </a:rPr>
              <a:t>)</a:t>
            </a:r>
          </a:p>
          <a:p>
            <a:pPr lvl="1" algn="l" eaLnBrk="1" hangingPunct="1">
              <a:lnSpc>
                <a:spcPct val="95000"/>
              </a:lnSpc>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else</a:t>
            </a:r>
          </a:p>
          <a:p>
            <a:pPr lvl="1" algn="l" eaLnBrk="1" hangingPunct="1">
              <a:lnSpc>
                <a:spcPct val="95000"/>
              </a:lnSpc>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e.setLabel</a:t>
            </a:r>
            <a:r>
              <a:rPr lang="en-US" altLang="lv-LV" sz="1800">
                <a:solidFill>
                  <a:schemeClr val="accent2"/>
                </a:solidFill>
                <a:latin typeface="Times New Roman" panose="02020603050405020304" pitchFamily="18" charset="0"/>
              </a:rPr>
              <a:t>(</a:t>
            </a:r>
            <a:r>
              <a:rPr lang="en-US" altLang="lv-LV" sz="1600" b="1" i="1">
                <a:solidFill>
                  <a:schemeClr val="accent2"/>
                </a:solidFill>
                <a:latin typeface="Times New Roman" panose="02020603050405020304" pitchFamily="18" charset="0"/>
              </a:rPr>
              <a:t>CROSS</a:t>
            </a:r>
            <a:r>
              <a:rPr lang="en-US" altLang="lv-LV" sz="1800">
                <a:solidFill>
                  <a:schemeClr val="accent2"/>
                </a:solidFill>
                <a:latin typeface="Times New Roman" panose="02020603050405020304" pitchFamily="18" charset="0"/>
              </a:rPr>
              <a:t>)</a:t>
            </a:r>
          </a:p>
          <a:p>
            <a:pPr lvl="1" algn="l" eaLnBrk="1" hangingPunct="1">
              <a:lnSpc>
                <a:spcPct val="95000"/>
              </a:lnSpc>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i </a:t>
            </a:r>
            <a:r>
              <a:rPr lang="en-US" altLang="lv-LV" sz="1800">
                <a:solidFill>
                  <a:srgbClr val="000000"/>
                </a:solidFill>
                <a:latin typeface="Times New Roman" panose="02020603050405020304" pitchFamily="18" charset="0"/>
                <a:sym typeface="Symbol" panose="05050102010706020507" pitchFamily="18" charset="2"/>
              </a:rPr>
              <a:t> </a:t>
            </a:r>
            <a:r>
              <a:rPr lang="en-US" altLang="lv-LV" sz="1800" b="1" i="1">
                <a:solidFill>
                  <a:schemeClr val="accent2"/>
                </a:solidFill>
                <a:latin typeface="Times New Roman" panose="02020603050405020304" pitchFamily="18" charset="0"/>
              </a:rPr>
              <a:t>i </a:t>
            </a:r>
            <a:r>
              <a:rPr lang="en-US" altLang="lv-LV" sz="1800">
                <a:solidFill>
                  <a:schemeClr val="accent2"/>
                </a:solidFill>
                <a:latin typeface="Symbol" panose="05050102010706020507" pitchFamily="18" charset="2"/>
                <a:sym typeface="Symbol" panose="05050102010706020507" pitchFamily="18" charset="2"/>
              </a:rPr>
              <a:t>+</a:t>
            </a:r>
            <a:r>
              <a:rPr lang="en-US" altLang="lv-LV" sz="1800">
                <a:solidFill>
                  <a:schemeClr val="accent2"/>
                </a:solidFill>
                <a:latin typeface="Times New Roman" panose="02020603050405020304" pitchFamily="18" charset="0"/>
              </a:rPr>
              <a:t>1</a:t>
            </a:r>
          </a:p>
        </p:txBody>
      </p:sp>
      <p:sp>
        <p:nvSpPr>
          <p:cNvPr id="5127" name="Text Box 5"/>
          <p:cNvSpPr txBox="1">
            <a:spLocks noChangeArrowheads="1"/>
          </p:cNvSpPr>
          <p:nvPr/>
        </p:nvSpPr>
        <p:spPr bwMode="auto">
          <a:xfrm>
            <a:off x="2209800" y="2738439"/>
            <a:ext cx="3581400" cy="35829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42900" eaLnBrk="0" hangingPunct="0">
              <a:defRPr sz="2400">
                <a:solidFill>
                  <a:schemeClr val="tx1"/>
                </a:solidFill>
                <a:latin typeface="Tahoma" panose="020B0604030504040204" pitchFamily="34" charset="0"/>
              </a:defRPr>
            </a:lvl1pPr>
            <a:lvl2pPr marL="228600" defTabSz="342900" eaLnBrk="0" hangingPunct="0">
              <a:defRPr sz="2400">
                <a:solidFill>
                  <a:schemeClr val="tx1"/>
                </a:solidFill>
                <a:latin typeface="Tahoma" panose="020B0604030504040204" pitchFamily="34" charset="0"/>
              </a:defRPr>
            </a:lvl2pPr>
            <a:lvl3pPr marL="1143000" indent="-228600" defTabSz="342900" eaLnBrk="0" hangingPunct="0">
              <a:defRPr sz="2400">
                <a:solidFill>
                  <a:schemeClr val="tx1"/>
                </a:solidFill>
                <a:latin typeface="Tahoma" panose="020B0604030504040204" pitchFamily="34" charset="0"/>
              </a:defRPr>
            </a:lvl3pPr>
            <a:lvl4pPr marL="1600200" indent="-228600" defTabSz="342900" eaLnBrk="0" hangingPunct="0">
              <a:defRPr sz="2400">
                <a:solidFill>
                  <a:schemeClr val="tx1"/>
                </a:solidFill>
                <a:latin typeface="Tahoma" panose="020B0604030504040204" pitchFamily="34" charset="0"/>
              </a:defRPr>
            </a:lvl4pPr>
            <a:lvl5pPr marL="2057400" indent="-228600" defTabSz="342900" eaLnBrk="0" hangingPunct="0">
              <a:defRPr sz="2400">
                <a:solidFill>
                  <a:schemeClr val="tx1"/>
                </a:solidFill>
                <a:latin typeface="Tahoma" panose="020B0604030504040204" pitchFamily="34" charset="0"/>
              </a:defRPr>
            </a:lvl5pPr>
            <a:lvl6pPr marL="2514600" indent="-228600" algn="ctr" defTabSz="34290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34290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34290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342900"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Algorithm</a:t>
            </a:r>
            <a:r>
              <a:rPr lang="en-US" altLang="lv-LV" sz="1800">
                <a:latin typeface="Times New Roman" panose="02020603050405020304" pitchFamily="18" charset="0"/>
              </a:rPr>
              <a:t> </a:t>
            </a:r>
            <a:r>
              <a:rPr lang="en-US" altLang="lv-LV" sz="1800" b="1" i="1">
                <a:solidFill>
                  <a:schemeClr val="tx2"/>
                </a:solidFill>
                <a:latin typeface="Times New Roman" panose="02020603050405020304" pitchFamily="18" charset="0"/>
              </a:rPr>
              <a:t>BFS</a:t>
            </a:r>
            <a:r>
              <a:rPr lang="en-US" altLang="lv-LV" sz="1800">
                <a:solidFill>
                  <a:schemeClr val="tx2"/>
                </a:solidFill>
                <a:latin typeface="Times New Roman" panose="02020603050405020304" pitchFamily="18" charset="0"/>
              </a:rPr>
              <a:t>(</a:t>
            </a:r>
            <a:r>
              <a:rPr lang="en-US" altLang="lv-LV" sz="1800" b="1" i="1">
                <a:solidFill>
                  <a:schemeClr val="tx2"/>
                </a:solidFill>
                <a:latin typeface="Times New Roman" panose="02020603050405020304" pitchFamily="18" charset="0"/>
              </a:rPr>
              <a:t>G</a:t>
            </a:r>
            <a:r>
              <a:rPr lang="en-US" altLang="lv-LV" sz="1800">
                <a:solidFill>
                  <a:schemeClr val="tx2"/>
                </a:solidFill>
                <a:latin typeface="Times New Roman" panose="02020603050405020304" pitchFamily="18" charset="0"/>
              </a:rPr>
              <a:t>)</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tx2"/>
                </a:solidFill>
                <a:latin typeface="Times New Roman" panose="02020603050405020304" pitchFamily="18" charset="0"/>
              </a:rPr>
              <a:t>	</a:t>
            </a:r>
            <a:r>
              <a:rPr lang="en-US" altLang="lv-LV" sz="1800" b="1">
                <a:solidFill>
                  <a:srgbClr val="000000"/>
                </a:solidFill>
                <a:latin typeface="Times New Roman" panose="02020603050405020304" pitchFamily="18" charset="0"/>
              </a:rPr>
              <a:t>Input</a:t>
            </a:r>
            <a:r>
              <a:rPr lang="en-US" altLang="lv-LV" sz="1800">
                <a:latin typeface="Times New Roman" panose="02020603050405020304" pitchFamily="18" charset="0"/>
              </a:rPr>
              <a:t> </a:t>
            </a:r>
            <a:r>
              <a:rPr lang="en-US" altLang="lv-LV" sz="1800">
                <a:solidFill>
                  <a:schemeClr val="accent2"/>
                </a:solidFill>
                <a:latin typeface="Times New Roman" panose="02020603050405020304" pitchFamily="18" charset="0"/>
              </a:rPr>
              <a:t>graph </a:t>
            </a:r>
            <a:r>
              <a:rPr lang="en-US" altLang="lv-LV" sz="1800" b="1" i="1">
                <a:solidFill>
                  <a:schemeClr val="accent2"/>
                </a:solidFill>
                <a:latin typeface="Times New Roman" panose="02020603050405020304" pitchFamily="18" charset="0"/>
              </a:rPr>
              <a:t>G</a:t>
            </a:r>
            <a:endParaRPr lang="en-US" altLang="lv-LV" sz="1800">
              <a:solidFill>
                <a:schemeClr val="accent2"/>
              </a:solidFill>
              <a:latin typeface="Times New Roman" panose="02020603050405020304" pitchFamily="18" charset="0"/>
            </a:endParaRPr>
          </a:p>
          <a:p>
            <a:pPr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Output</a:t>
            </a:r>
            <a:r>
              <a:rPr lang="en-US" altLang="lv-LV" sz="1800">
                <a:latin typeface="Times New Roman" panose="02020603050405020304" pitchFamily="18" charset="0"/>
              </a:rPr>
              <a:t> </a:t>
            </a:r>
            <a:r>
              <a:rPr lang="en-US" altLang="lv-LV" sz="1800">
                <a:solidFill>
                  <a:schemeClr val="accent2"/>
                </a:solidFill>
                <a:latin typeface="Times New Roman" panose="02020603050405020304" pitchFamily="18" charset="0"/>
              </a:rPr>
              <a:t>labeling of the edges </a:t>
            </a:r>
            <a:br>
              <a:rPr lang="en-US" altLang="lv-LV" sz="1800">
                <a:solidFill>
                  <a:schemeClr val="accent2"/>
                </a:solidFill>
                <a:latin typeface="Times New Roman" panose="02020603050405020304" pitchFamily="18" charset="0"/>
              </a:rPr>
            </a:br>
            <a:r>
              <a:rPr lang="en-US" altLang="lv-LV" sz="1800">
                <a:solidFill>
                  <a:schemeClr val="accent2"/>
                </a:solidFill>
                <a:latin typeface="Times New Roman" panose="02020603050405020304" pitchFamily="18" charset="0"/>
              </a:rPr>
              <a:t>		and partition of the </a:t>
            </a:r>
            <a:br>
              <a:rPr lang="en-US" altLang="lv-LV" sz="1800">
                <a:solidFill>
                  <a:schemeClr val="accent2"/>
                </a:solidFill>
                <a:latin typeface="Times New Roman" panose="02020603050405020304" pitchFamily="18" charset="0"/>
              </a:rPr>
            </a:br>
            <a:r>
              <a:rPr lang="en-US" altLang="lv-LV" sz="1800">
                <a:solidFill>
                  <a:schemeClr val="accent2"/>
                </a:solidFill>
                <a:latin typeface="Times New Roman" panose="02020603050405020304" pitchFamily="18" charset="0"/>
              </a:rPr>
              <a:t>		vertices  of </a:t>
            </a:r>
            <a:r>
              <a:rPr lang="en-US" altLang="lv-LV" sz="1800" b="1" i="1">
                <a:solidFill>
                  <a:schemeClr val="accent2"/>
                </a:solidFill>
                <a:latin typeface="Times New Roman" panose="02020603050405020304" pitchFamily="18" charset="0"/>
              </a:rPr>
              <a:t>G </a:t>
            </a:r>
            <a:endParaRPr lang="en-US" altLang="lv-LV" sz="1800">
              <a:solidFill>
                <a:schemeClr val="accent2"/>
              </a:solidFill>
              <a:latin typeface="Times New Roman" panose="02020603050405020304" pitchFamily="18" charset="0"/>
            </a:endParaRP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for all </a:t>
            </a:r>
            <a:r>
              <a:rPr lang="en-US" altLang="lv-LV" sz="1800">
                <a:solidFill>
                  <a:schemeClr val="tx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u </a:t>
            </a:r>
            <a:r>
              <a:rPr lang="en-US" altLang="lv-LV" sz="1800">
                <a:solidFill>
                  <a:srgbClr val="000000"/>
                </a:solidFill>
                <a:latin typeface="Symbol" panose="05050102010706020507" pitchFamily="18" charset="2"/>
                <a:sym typeface="Symbol" panose="05050102010706020507" pitchFamily="18" charset="2"/>
              </a:rPr>
              <a:t></a:t>
            </a:r>
            <a:r>
              <a:rPr lang="en-US" altLang="lv-LV" sz="1800" b="1" i="1">
                <a:solidFill>
                  <a:schemeClr val="accent2"/>
                </a:solidFill>
                <a:latin typeface="Times New Roman" panose="02020603050405020304" pitchFamily="18" charset="0"/>
              </a:rPr>
              <a:t> G.vertices</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u.setLabel</a:t>
            </a:r>
            <a:r>
              <a:rPr lang="en-US" altLang="lv-LV" sz="1800">
                <a:solidFill>
                  <a:schemeClr val="accent2"/>
                </a:solidFill>
                <a:latin typeface="Times New Roman" panose="02020603050405020304" pitchFamily="18" charset="0"/>
              </a:rPr>
              <a:t>(</a:t>
            </a:r>
            <a:r>
              <a:rPr lang="en-US" altLang="lv-LV" sz="1600" b="1" i="1">
                <a:solidFill>
                  <a:schemeClr val="accent2"/>
                </a:solidFill>
                <a:latin typeface="Times New Roman" panose="02020603050405020304" pitchFamily="18" charset="0"/>
              </a:rPr>
              <a:t>UNEXPLORED</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for all </a:t>
            </a:r>
            <a:r>
              <a:rPr lang="en-US" altLang="lv-LV" sz="1800">
                <a:solidFill>
                  <a:schemeClr val="tx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e </a:t>
            </a:r>
            <a:r>
              <a:rPr lang="en-US" altLang="lv-LV" sz="1800">
                <a:solidFill>
                  <a:srgbClr val="000000"/>
                </a:solidFill>
                <a:latin typeface="Symbol" panose="05050102010706020507" pitchFamily="18" charset="2"/>
                <a:sym typeface="Symbol" panose="05050102010706020507" pitchFamily="18" charset="2"/>
              </a:rPr>
              <a:t></a:t>
            </a:r>
            <a:r>
              <a:rPr lang="en-US" altLang="lv-LV" sz="1800" b="1" i="1">
                <a:solidFill>
                  <a:schemeClr val="accent2"/>
                </a:solidFill>
                <a:latin typeface="Times New Roman" panose="02020603050405020304" pitchFamily="18" charset="0"/>
              </a:rPr>
              <a:t> G.edges</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e.setLabel</a:t>
            </a:r>
            <a:r>
              <a:rPr lang="en-US" altLang="lv-LV" sz="1800">
                <a:solidFill>
                  <a:schemeClr val="accent2"/>
                </a:solidFill>
                <a:latin typeface="Times New Roman" panose="02020603050405020304" pitchFamily="18" charset="0"/>
              </a:rPr>
              <a:t>(</a:t>
            </a:r>
            <a:r>
              <a:rPr lang="en-US" altLang="lv-LV" sz="1600" b="1" i="1">
                <a:solidFill>
                  <a:schemeClr val="accent2"/>
                </a:solidFill>
                <a:latin typeface="Times New Roman" panose="02020603050405020304" pitchFamily="18" charset="0"/>
              </a:rPr>
              <a:t>UNEXPLORED</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for all </a:t>
            </a:r>
            <a:r>
              <a:rPr lang="en-US" altLang="lv-LV" sz="1800">
                <a:solidFill>
                  <a:schemeClr val="tx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v </a:t>
            </a:r>
            <a:r>
              <a:rPr lang="en-US" altLang="lv-LV" sz="1800">
                <a:solidFill>
                  <a:srgbClr val="000000"/>
                </a:solidFill>
                <a:latin typeface="Symbol" panose="05050102010706020507" pitchFamily="18" charset="2"/>
                <a:sym typeface="Symbol" panose="05050102010706020507" pitchFamily="18" charset="2"/>
              </a:rPr>
              <a:t></a:t>
            </a:r>
            <a:r>
              <a:rPr lang="en-US" altLang="lv-LV" sz="1800" b="1" i="1">
                <a:solidFill>
                  <a:schemeClr val="accent2"/>
                </a:solidFill>
                <a:latin typeface="Times New Roman" panose="02020603050405020304" pitchFamily="18" charset="0"/>
              </a:rPr>
              <a:t> G.vertices</a:t>
            </a:r>
            <a:r>
              <a:rPr lang="en-US" altLang="lv-LV" sz="1800">
                <a:solidFill>
                  <a:schemeClr val="accent2"/>
                </a:solidFill>
                <a:latin typeface="Times New Roman" panose="02020603050405020304" pitchFamily="18" charset="0"/>
              </a:rPr>
              <a:t>()</a:t>
            </a:r>
            <a:endParaRPr lang="en-US" altLang="lv-LV" sz="1800" b="1">
              <a:solidFill>
                <a:srgbClr val="000000"/>
              </a:solidFill>
              <a:latin typeface="Times New Roman" panose="02020603050405020304" pitchFamily="18" charset="0"/>
            </a:endParaRP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	if</a:t>
            </a:r>
            <a:r>
              <a:rPr lang="en-US" altLang="lv-LV" sz="1800">
                <a:solidFill>
                  <a:schemeClr val="tx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v.getLabel</a:t>
            </a:r>
            <a:r>
              <a:rPr lang="en-US" altLang="lv-LV" sz="1800">
                <a:solidFill>
                  <a:schemeClr val="accent2"/>
                </a:solidFill>
                <a:latin typeface="Times New Roman" panose="02020603050405020304" pitchFamily="18" charset="0"/>
              </a:rPr>
              <a:t>() </a:t>
            </a:r>
            <a:r>
              <a:rPr lang="en-US" altLang="lv-LV" sz="1800">
                <a:solidFill>
                  <a:srgbClr val="000000"/>
                </a:solidFill>
                <a:latin typeface="Symbol" panose="05050102010706020507" pitchFamily="18" charset="2"/>
                <a:sym typeface="Symbol" panose="05050102010706020507" pitchFamily="18" charset="2"/>
              </a:rPr>
              <a:t>= </a:t>
            </a:r>
            <a:r>
              <a:rPr lang="en-US" altLang="lv-LV" sz="1600" b="1" i="1">
                <a:solidFill>
                  <a:schemeClr val="accent2"/>
                </a:solidFill>
                <a:latin typeface="Times New Roman" panose="02020603050405020304" pitchFamily="18" charset="0"/>
              </a:rPr>
              <a:t>UNEXPLORED</a:t>
            </a:r>
            <a:endParaRPr lang="en-US" altLang="lv-LV" sz="1800" b="1">
              <a:solidFill>
                <a:schemeClr val="accent2"/>
              </a:solidFill>
              <a:latin typeface="Times New Roman" panose="02020603050405020304" pitchFamily="18" charset="0"/>
              <a:sym typeface="Symbol" panose="05050102010706020507" pitchFamily="18" charset="2"/>
            </a:endParaRP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BFS</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G, v</a:t>
            </a:r>
            <a:r>
              <a:rPr lang="en-US" altLang="lv-LV" sz="1800">
                <a:solidFill>
                  <a:schemeClr val="accent2"/>
                </a:solidFill>
                <a:latin typeface="Times New Roman" panose="02020603050405020304" pitchFamily="18" charset="0"/>
              </a:rPr>
              <a:t>)</a:t>
            </a:r>
          </a:p>
        </p:txBody>
      </p:sp>
    </p:spTree>
    <p:extLst>
      <p:ext uri="{BB962C8B-B14F-4D97-AF65-F5344CB8AC3E}">
        <p14:creationId xmlns:p14="http://schemas.microsoft.com/office/powerpoint/2010/main" val="4105231474"/>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p:txBody>
          <a:bodyPr/>
          <a:lstStyle/>
          <a:p>
            <a:pPr eaLnBrk="1" hangingPunct="1"/>
            <a:r>
              <a:rPr lang="en-US" altLang="lv-LV" smtClean="0"/>
              <a:t>Example</a:t>
            </a:r>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93BCED8-8684-4487-AAF0-1661241A3C7B}" type="slidenum">
              <a:rPr lang="en-US" altLang="lv-LV" sz="1400"/>
              <a:pPr eaLnBrk="1" hangingPunct="1"/>
              <a:t>16</a:t>
            </a:fld>
            <a:endParaRPr lang="en-US" altLang="lv-LV" sz="1400"/>
          </a:p>
        </p:txBody>
      </p:sp>
      <p:sp>
        <p:nvSpPr>
          <p:cNvPr id="6148" name="AutoShape 86"/>
          <p:cNvSpPr>
            <a:spLocks noChangeArrowheads="1"/>
          </p:cNvSpPr>
          <p:nvPr/>
        </p:nvSpPr>
        <p:spPr bwMode="auto">
          <a:xfrm>
            <a:off x="2635250" y="4935538"/>
            <a:ext cx="827088" cy="488950"/>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6149" name="AutoShape 81"/>
          <p:cNvSpPr>
            <a:spLocks noChangeArrowheads="1"/>
          </p:cNvSpPr>
          <p:nvPr/>
        </p:nvSpPr>
        <p:spPr bwMode="auto">
          <a:xfrm>
            <a:off x="3240089" y="4203700"/>
            <a:ext cx="827087" cy="488950"/>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6151" name="Oval 4"/>
          <p:cNvSpPr>
            <a:spLocks noChangeAspect="1" noChangeArrowheads="1"/>
          </p:cNvSpPr>
          <p:nvPr/>
        </p:nvSpPr>
        <p:spPr bwMode="auto">
          <a:xfrm>
            <a:off x="4078288" y="4997451"/>
            <a:ext cx="366712" cy="366713"/>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sp>
        <p:nvSpPr>
          <p:cNvPr id="6152" name="Oval 5"/>
          <p:cNvSpPr>
            <a:spLocks noChangeAspect="1" noChangeArrowheads="1"/>
          </p:cNvSpPr>
          <p:nvPr/>
        </p:nvSpPr>
        <p:spPr bwMode="auto">
          <a:xfrm>
            <a:off x="2857501" y="4997451"/>
            <a:ext cx="366713" cy="366713"/>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6153" name="Oval 6"/>
          <p:cNvSpPr>
            <a:spLocks noChangeAspect="1" noChangeArrowheads="1"/>
          </p:cNvSpPr>
          <p:nvPr/>
        </p:nvSpPr>
        <p:spPr bwMode="auto">
          <a:xfrm>
            <a:off x="3486151" y="4265613"/>
            <a:ext cx="366713" cy="366712"/>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6154" name="Oval 7"/>
          <p:cNvSpPr>
            <a:spLocks noChangeAspect="1" noChangeArrowheads="1"/>
          </p:cNvSpPr>
          <p:nvPr/>
        </p:nvSpPr>
        <p:spPr bwMode="auto">
          <a:xfrm>
            <a:off x="3467101" y="5729288"/>
            <a:ext cx="366713" cy="366712"/>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E</a:t>
            </a:r>
          </a:p>
        </p:txBody>
      </p:sp>
      <p:cxnSp>
        <p:nvCxnSpPr>
          <p:cNvPr id="6155" name="AutoShape 8"/>
          <p:cNvCxnSpPr>
            <a:cxnSpLocks noChangeAspect="1" noChangeShapeType="1"/>
            <a:stCxn id="6153" idx="3"/>
            <a:endCxn id="6152" idx="7"/>
          </p:cNvCxnSpPr>
          <p:nvPr/>
        </p:nvCxnSpPr>
        <p:spPr bwMode="auto">
          <a:xfrm flipH="1">
            <a:off x="3170238" y="4597400"/>
            <a:ext cx="368300" cy="43338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156" name="AutoShape 9"/>
          <p:cNvCxnSpPr>
            <a:cxnSpLocks noChangeAspect="1" noChangeShapeType="1"/>
            <a:stCxn id="6154" idx="1"/>
            <a:endCxn id="6152" idx="5"/>
          </p:cNvCxnSpPr>
          <p:nvPr/>
        </p:nvCxnSpPr>
        <p:spPr bwMode="auto">
          <a:xfrm flipH="1" flipV="1">
            <a:off x="3170238" y="5329238"/>
            <a:ext cx="349250" cy="4429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57" name="AutoShape 10"/>
          <p:cNvCxnSpPr>
            <a:cxnSpLocks noChangeAspect="1" noChangeShapeType="1"/>
            <a:stCxn id="6154" idx="7"/>
            <a:endCxn id="6151" idx="3"/>
          </p:cNvCxnSpPr>
          <p:nvPr/>
        </p:nvCxnSpPr>
        <p:spPr bwMode="auto">
          <a:xfrm flipV="1">
            <a:off x="3779839" y="5319714"/>
            <a:ext cx="350837" cy="4524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58" name="AutoShape 11"/>
          <p:cNvCxnSpPr>
            <a:cxnSpLocks noChangeAspect="1" noChangeShapeType="1"/>
            <a:stCxn id="6153" idx="5"/>
            <a:endCxn id="6151" idx="1"/>
          </p:cNvCxnSpPr>
          <p:nvPr/>
        </p:nvCxnSpPr>
        <p:spPr bwMode="auto">
          <a:xfrm>
            <a:off x="3798889" y="4597401"/>
            <a:ext cx="331787" cy="4429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59" name="AutoShape 12"/>
          <p:cNvCxnSpPr>
            <a:cxnSpLocks noChangeAspect="1" noChangeShapeType="1"/>
            <a:stCxn id="6152" idx="6"/>
            <a:endCxn id="6151" idx="2"/>
          </p:cNvCxnSpPr>
          <p:nvPr/>
        </p:nvCxnSpPr>
        <p:spPr bwMode="auto">
          <a:xfrm>
            <a:off x="3241675" y="5180013"/>
            <a:ext cx="82550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160" name="Oval 13"/>
          <p:cNvSpPr>
            <a:spLocks noChangeAspect="1" noChangeArrowheads="1"/>
          </p:cNvSpPr>
          <p:nvPr/>
        </p:nvSpPr>
        <p:spPr bwMode="auto">
          <a:xfrm>
            <a:off x="5300663" y="4997451"/>
            <a:ext cx="366712" cy="366713"/>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cxnSp>
        <p:nvCxnSpPr>
          <p:cNvPr id="6161" name="AutoShape 15"/>
          <p:cNvCxnSpPr>
            <a:cxnSpLocks noChangeAspect="1" noChangeShapeType="1"/>
            <a:stCxn id="6176" idx="7"/>
            <a:endCxn id="6160" idx="3"/>
          </p:cNvCxnSpPr>
          <p:nvPr/>
        </p:nvCxnSpPr>
        <p:spPr bwMode="auto">
          <a:xfrm flipV="1">
            <a:off x="5002214" y="5319714"/>
            <a:ext cx="350837" cy="4524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62" name="AutoShape 16"/>
          <p:cNvCxnSpPr>
            <a:cxnSpLocks noChangeAspect="1" noChangeShapeType="1"/>
            <a:stCxn id="6160" idx="1"/>
            <a:endCxn id="6153" idx="6"/>
          </p:cNvCxnSpPr>
          <p:nvPr/>
        </p:nvCxnSpPr>
        <p:spPr bwMode="auto">
          <a:xfrm flipH="1" flipV="1">
            <a:off x="3870326" y="4448175"/>
            <a:ext cx="1482725" cy="5921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163" name="Text Box 58"/>
          <p:cNvSpPr txBox="1">
            <a:spLocks noChangeArrowheads="1"/>
          </p:cNvSpPr>
          <p:nvPr/>
        </p:nvSpPr>
        <p:spPr bwMode="auto">
          <a:xfrm>
            <a:off x="3336925" y="2925763"/>
            <a:ext cx="2192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chemeClr val="tx2"/>
                </a:solidFill>
              </a:rPr>
              <a:t>discovery edge</a:t>
            </a:r>
          </a:p>
        </p:txBody>
      </p:sp>
      <p:sp>
        <p:nvSpPr>
          <p:cNvPr id="6164" name="Text Box 60"/>
          <p:cNvSpPr txBox="1">
            <a:spLocks noChangeArrowheads="1"/>
          </p:cNvSpPr>
          <p:nvPr/>
        </p:nvSpPr>
        <p:spPr bwMode="auto">
          <a:xfrm>
            <a:off x="3303588" y="3352800"/>
            <a:ext cx="162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chemeClr val="accent2"/>
                </a:solidFill>
              </a:rPr>
              <a:t>cross edge</a:t>
            </a:r>
          </a:p>
        </p:txBody>
      </p:sp>
      <p:sp>
        <p:nvSpPr>
          <p:cNvPr id="6165" name="Oval 61"/>
          <p:cNvSpPr>
            <a:spLocks noChangeAspect="1" noChangeArrowheads="1"/>
          </p:cNvSpPr>
          <p:nvPr/>
        </p:nvSpPr>
        <p:spPr bwMode="auto">
          <a:xfrm>
            <a:off x="2525713" y="2117726"/>
            <a:ext cx="366712" cy="366713"/>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6166" name="Text Box 62"/>
          <p:cNvSpPr txBox="1">
            <a:spLocks noChangeArrowheads="1"/>
          </p:cNvSpPr>
          <p:nvPr/>
        </p:nvSpPr>
        <p:spPr bwMode="auto">
          <a:xfrm>
            <a:off x="3336926" y="2071688"/>
            <a:ext cx="1973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chemeClr val="tx2"/>
                </a:solidFill>
              </a:rPr>
              <a:t>visited vertex</a:t>
            </a:r>
          </a:p>
        </p:txBody>
      </p:sp>
      <p:sp>
        <p:nvSpPr>
          <p:cNvPr id="6167" name="Oval 63"/>
          <p:cNvSpPr>
            <a:spLocks noChangeAspect="1" noChangeArrowheads="1"/>
          </p:cNvSpPr>
          <p:nvPr/>
        </p:nvSpPr>
        <p:spPr bwMode="auto">
          <a:xfrm>
            <a:off x="2525713" y="1689101"/>
            <a:ext cx="366712" cy="366713"/>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6168" name="Text Box 64"/>
          <p:cNvSpPr txBox="1">
            <a:spLocks noChangeArrowheads="1"/>
          </p:cNvSpPr>
          <p:nvPr/>
        </p:nvSpPr>
        <p:spPr bwMode="auto">
          <a:xfrm>
            <a:off x="3336926" y="1644650"/>
            <a:ext cx="260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unexplored vertex</a:t>
            </a:r>
          </a:p>
        </p:txBody>
      </p:sp>
      <p:sp>
        <p:nvSpPr>
          <p:cNvPr id="6169" name="Text Box 65"/>
          <p:cNvSpPr txBox="1">
            <a:spLocks noChangeArrowheads="1"/>
          </p:cNvSpPr>
          <p:nvPr/>
        </p:nvSpPr>
        <p:spPr bwMode="auto">
          <a:xfrm>
            <a:off x="3336926" y="2498725"/>
            <a:ext cx="242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unexplored edge</a:t>
            </a:r>
          </a:p>
        </p:txBody>
      </p:sp>
      <p:grpSp>
        <p:nvGrpSpPr>
          <p:cNvPr id="6170" name="Group 73"/>
          <p:cNvGrpSpPr>
            <a:grpSpLocks/>
          </p:cNvGrpSpPr>
          <p:nvPr/>
        </p:nvGrpSpPr>
        <p:grpSpPr bwMode="auto">
          <a:xfrm>
            <a:off x="2270125" y="2728914"/>
            <a:ext cx="877888" cy="852487"/>
            <a:chOff x="432" y="1691"/>
            <a:chExt cx="937" cy="537"/>
          </a:xfrm>
        </p:grpSpPr>
        <p:sp>
          <p:nvSpPr>
            <p:cNvPr id="6217" name="Line 57"/>
            <p:cNvSpPr>
              <a:spLocks noChangeShapeType="1"/>
            </p:cNvSpPr>
            <p:nvPr/>
          </p:nvSpPr>
          <p:spPr bwMode="auto">
            <a:xfrm>
              <a:off x="432" y="1959"/>
              <a:ext cx="937"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6218" name="Line 59"/>
            <p:cNvSpPr>
              <a:spLocks noChangeShapeType="1"/>
            </p:cNvSpPr>
            <p:nvPr/>
          </p:nvSpPr>
          <p:spPr bwMode="auto">
            <a:xfrm>
              <a:off x="432" y="2228"/>
              <a:ext cx="937" cy="0"/>
            </a:xfrm>
            <a:prstGeom prst="line">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6219" name="Line 67"/>
            <p:cNvSpPr>
              <a:spLocks noChangeShapeType="1"/>
            </p:cNvSpPr>
            <p:nvPr/>
          </p:nvSpPr>
          <p:spPr bwMode="auto">
            <a:xfrm>
              <a:off x="432" y="1691"/>
              <a:ext cx="9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pSp>
      <p:sp>
        <p:nvSpPr>
          <p:cNvPr id="6171" name="AutoShape 75"/>
          <p:cNvSpPr>
            <a:spLocks noChangeArrowheads="1"/>
          </p:cNvSpPr>
          <p:nvPr/>
        </p:nvSpPr>
        <p:spPr bwMode="auto">
          <a:xfrm rot="5400000">
            <a:off x="8283576" y="3643313"/>
            <a:ext cx="457200" cy="333375"/>
          </a:xfrm>
          <a:prstGeom prst="rightArrow">
            <a:avLst>
              <a:gd name="adj1" fmla="val 50000"/>
              <a:gd name="adj2" fmla="val 34286"/>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6172" name="AutoShape 76"/>
          <p:cNvSpPr>
            <a:spLocks noChangeArrowheads="1"/>
          </p:cNvSpPr>
          <p:nvPr/>
        </p:nvSpPr>
        <p:spPr bwMode="auto">
          <a:xfrm rot="8100000" flipH="1" flipV="1">
            <a:off x="5729288" y="3629026"/>
            <a:ext cx="1243012" cy="333375"/>
          </a:xfrm>
          <a:prstGeom prst="rightArrow">
            <a:avLst>
              <a:gd name="adj1" fmla="val 50000"/>
              <a:gd name="adj2" fmla="val 932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6173" name="Text Box 78"/>
          <p:cNvSpPr txBox="1">
            <a:spLocks noChangeArrowheads="1"/>
          </p:cNvSpPr>
          <p:nvPr/>
        </p:nvSpPr>
        <p:spPr bwMode="auto">
          <a:xfrm>
            <a:off x="2743201" y="4022726"/>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0</a:t>
            </a:r>
          </a:p>
        </p:txBody>
      </p:sp>
      <p:sp>
        <p:nvSpPr>
          <p:cNvPr id="6174" name="Text Box 82"/>
          <p:cNvSpPr txBox="1">
            <a:spLocks noChangeArrowheads="1"/>
          </p:cNvSpPr>
          <p:nvPr/>
        </p:nvSpPr>
        <p:spPr bwMode="auto">
          <a:xfrm>
            <a:off x="2133601" y="4746626"/>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1</a:t>
            </a:r>
          </a:p>
        </p:txBody>
      </p:sp>
      <p:cxnSp>
        <p:nvCxnSpPr>
          <p:cNvPr id="6175" name="AutoShape 83"/>
          <p:cNvCxnSpPr>
            <a:cxnSpLocks noChangeAspect="1" noChangeShapeType="1"/>
            <a:stCxn id="6151" idx="6"/>
            <a:endCxn id="6160" idx="2"/>
          </p:cNvCxnSpPr>
          <p:nvPr/>
        </p:nvCxnSpPr>
        <p:spPr bwMode="auto">
          <a:xfrm>
            <a:off x="4452938" y="5180013"/>
            <a:ext cx="836612"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176" name="Oval 84"/>
          <p:cNvSpPr>
            <a:spLocks noChangeAspect="1" noChangeArrowheads="1"/>
          </p:cNvSpPr>
          <p:nvPr/>
        </p:nvSpPr>
        <p:spPr bwMode="auto">
          <a:xfrm>
            <a:off x="4689476" y="5729288"/>
            <a:ext cx="366713" cy="366712"/>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F</a:t>
            </a:r>
          </a:p>
        </p:txBody>
      </p:sp>
      <p:cxnSp>
        <p:nvCxnSpPr>
          <p:cNvPr id="6177" name="AutoShape 85"/>
          <p:cNvCxnSpPr>
            <a:cxnSpLocks noChangeAspect="1" noChangeShapeType="1"/>
            <a:stCxn id="6151" idx="5"/>
            <a:endCxn id="6176" idx="1"/>
          </p:cNvCxnSpPr>
          <p:nvPr/>
        </p:nvCxnSpPr>
        <p:spPr bwMode="auto">
          <a:xfrm>
            <a:off x="4391025" y="5319714"/>
            <a:ext cx="350838" cy="4524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6178" name="Group 106"/>
          <p:cNvGrpSpPr>
            <a:grpSpLocks/>
          </p:cNvGrpSpPr>
          <p:nvPr/>
        </p:nvGrpSpPr>
        <p:grpSpPr bwMode="auto">
          <a:xfrm>
            <a:off x="6715126" y="1289051"/>
            <a:ext cx="3533775" cy="2073275"/>
            <a:chOff x="3264" y="812"/>
            <a:chExt cx="2226" cy="1306"/>
          </a:xfrm>
        </p:grpSpPr>
        <p:sp>
          <p:nvSpPr>
            <p:cNvPr id="6198" name="AutoShape 87"/>
            <p:cNvSpPr>
              <a:spLocks noChangeArrowheads="1"/>
            </p:cNvSpPr>
            <p:nvPr/>
          </p:nvSpPr>
          <p:spPr bwMode="auto">
            <a:xfrm>
              <a:off x="3580" y="1387"/>
              <a:ext cx="1294"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6199" name="AutoShape 88"/>
            <p:cNvSpPr>
              <a:spLocks noChangeArrowheads="1"/>
            </p:cNvSpPr>
            <p:nvPr/>
          </p:nvSpPr>
          <p:spPr bwMode="auto">
            <a:xfrm>
              <a:off x="3961" y="926"/>
              <a:ext cx="521"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6200" name="Oval 89"/>
            <p:cNvSpPr>
              <a:spLocks noChangeAspect="1" noChangeArrowheads="1"/>
            </p:cNvSpPr>
            <p:nvPr/>
          </p:nvSpPr>
          <p:spPr bwMode="auto">
            <a:xfrm>
              <a:off x="4489" y="1426"/>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sp>
          <p:nvSpPr>
            <p:cNvPr id="6201" name="Oval 90"/>
            <p:cNvSpPr>
              <a:spLocks noChangeAspect="1" noChangeArrowheads="1"/>
            </p:cNvSpPr>
            <p:nvPr/>
          </p:nvSpPr>
          <p:spPr bwMode="auto">
            <a:xfrm>
              <a:off x="3720" y="1426"/>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6202" name="Oval 91"/>
            <p:cNvSpPr>
              <a:spLocks noChangeAspect="1" noChangeArrowheads="1"/>
            </p:cNvSpPr>
            <p:nvPr/>
          </p:nvSpPr>
          <p:spPr bwMode="auto">
            <a:xfrm>
              <a:off x="4116" y="965"/>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6203" name="Oval 92"/>
            <p:cNvSpPr>
              <a:spLocks noChangeAspect="1" noChangeArrowheads="1"/>
            </p:cNvSpPr>
            <p:nvPr/>
          </p:nvSpPr>
          <p:spPr bwMode="auto">
            <a:xfrm>
              <a:off x="4104" y="1887"/>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E</a:t>
              </a:r>
            </a:p>
          </p:txBody>
        </p:sp>
        <p:cxnSp>
          <p:nvCxnSpPr>
            <p:cNvPr id="6204" name="AutoShape 93"/>
            <p:cNvCxnSpPr>
              <a:cxnSpLocks noChangeAspect="1" noChangeShapeType="1"/>
              <a:stCxn id="6202" idx="3"/>
              <a:endCxn id="6201" idx="7"/>
            </p:cNvCxnSpPr>
            <p:nvPr/>
          </p:nvCxnSpPr>
          <p:spPr bwMode="auto">
            <a:xfrm flipH="1">
              <a:off x="3917" y="1174"/>
              <a:ext cx="232"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205" name="AutoShape 94"/>
            <p:cNvCxnSpPr>
              <a:cxnSpLocks noChangeAspect="1" noChangeShapeType="1"/>
              <a:stCxn id="6203" idx="1"/>
              <a:endCxn id="6201" idx="5"/>
            </p:cNvCxnSpPr>
            <p:nvPr/>
          </p:nvCxnSpPr>
          <p:spPr bwMode="auto">
            <a:xfrm flipH="1" flipV="1">
              <a:off x="3917" y="1635"/>
              <a:ext cx="220" cy="2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206" name="AutoShape 95"/>
            <p:cNvCxnSpPr>
              <a:cxnSpLocks noChangeAspect="1" noChangeShapeType="1"/>
              <a:stCxn id="6203" idx="7"/>
              <a:endCxn id="6200" idx="3"/>
            </p:cNvCxnSpPr>
            <p:nvPr/>
          </p:nvCxnSpPr>
          <p:spPr bwMode="auto">
            <a:xfrm flipV="1">
              <a:off x="4301" y="1635"/>
              <a:ext cx="221" cy="2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207" name="AutoShape 96"/>
            <p:cNvCxnSpPr>
              <a:cxnSpLocks noChangeAspect="1" noChangeShapeType="1"/>
              <a:stCxn id="6202" idx="5"/>
              <a:endCxn id="6200" idx="1"/>
            </p:cNvCxnSpPr>
            <p:nvPr/>
          </p:nvCxnSpPr>
          <p:spPr bwMode="auto">
            <a:xfrm>
              <a:off x="4313" y="1174"/>
              <a:ext cx="209"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208" name="AutoShape 97"/>
            <p:cNvCxnSpPr>
              <a:cxnSpLocks noChangeAspect="1" noChangeShapeType="1"/>
              <a:stCxn id="6201" idx="6"/>
              <a:endCxn id="6200" idx="2"/>
            </p:cNvCxnSpPr>
            <p:nvPr/>
          </p:nvCxnSpPr>
          <p:spPr bwMode="auto">
            <a:xfrm>
              <a:off x="3962" y="1541"/>
              <a:ext cx="514"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209" name="Oval 98"/>
            <p:cNvSpPr>
              <a:spLocks noChangeAspect="1" noChangeArrowheads="1"/>
            </p:cNvSpPr>
            <p:nvPr/>
          </p:nvSpPr>
          <p:spPr bwMode="auto">
            <a:xfrm>
              <a:off x="5259" y="1426"/>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cxnSp>
          <p:nvCxnSpPr>
            <p:cNvPr id="6210" name="AutoShape 99"/>
            <p:cNvCxnSpPr>
              <a:cxnSpLocks noChangeAspect="1" noChangeShapeType="1"/>
              <a:stCxn id="6215" idx="7"/>
              <a:endCxn id="6209" idx="3"/>
            </p:cNvCxnSpPr>
            <p:nvPr/>
          </p:nvCxnSpPr>
          <p:spPr bwMode="auto">
            <a:xfrm flipV="1">
              <a:off x="5071" y="1629"/>
              <a:ext cx="221" cy="28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211" name="AutoShape 100"/>
            <p:cNvCxnSpPr>
              <a:cxnSpLocks noChangeAspect="1" noChangeShapeType="1"/>
              <a:stCxn id="6209" idx="1"/>
              <a:endCxn id="6202" idx="6"/>
            </p:cNvCxnSpPr>
            <p:nvPr/>
          </p:nvCxnSpPr>
          <p:spPr bwMode="auto">
            <a:xfrm flipH="1" flipV="1">
              <a:off x="4358" y="1080"/>
              <a:ext cx="934" cy="37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212" name="Text Box 101"/>
            <p:cNvSpPr txBox="1">
              <a:spLocks noChangeArrowheads="1"/>
            </p:cNvSpPr>
            <p:nvPr/>
          </p:nvSpPr>
          <p:spPr bwMode="auto">
            <a:xfrm>
              <a:off x="3648" y="812"/>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0</a:t>
              </a:r>
            </a:p>
          </p:txBody>
        </p:sp>
        <p:sp>
          <p:nvSpPr>
            <p:cNvPr id="6213" name="Text Box 102"/>
            <p:cNvSpPr txBox="1">
              <a:spLocks noChangeArrowheads="1"/>
            </p:cNvSpPr>
            <p:nvPr/>
          </p:nvSpPr>
          <p:spPr bwMode="auto">
            <a:xfrm>
              <a:off x="3264" y="1268"/>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1</a:t>
              </a:r>
            </a:p>
          </p:txBody>
        </p:sp>
        <p:cxnSp>
          <p:nvCxnSpPr>
            <p:cNvPr id="6214" name="AutoShape 103"/>
            <p:cNvCxnSpPr>
              <a:cxnSpLocks noChangeAspect="1" noChangeShapeType="1"/>
              <a:stCxn id="6200" idx="6"/>
              <a:endCxn id="6209" idx="2"/>
            </p:cNvCxnSpPr>
            <p:nvPr/>
          </p:nvCxnSpPr>
          <p:spPr bwMode="auto">
            <a:xfrm>
              <a:off x="4731" y="1541"/>
              <a:ext cx="521"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215" name="Oval 104"/>
            <p:cNvSpPr>
              <a:spLocks noChangeAspect="1" noChangeArrowheads="1"/>
            </p:cNvSpPr>
            <p:nvPr/>
          </p:nvSpPr>
          <p:spPr bwMode="auto">
            <a:xfrm>
              <a:off x="4874" y="1887"/>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F</a:t>
              </a:r>
            </a:p>
          </p:txBody>
        </p:sp>
        <p:cxnSp>
          <p:nvCxnSpPr>
            <p:cNvPr id="6216" name="AutoShape 105"/>
            <p:cNvCxnSpPr>
              <a:cxnSpLocks noChangeAspect="1" noChangeShapeType="1"/>
              <a:stCxn id="6200" idx="5"/>
              <a:endCxn id="6215" idx="1"/>
            </p:cNvCxnSpPr>
            <p:nvPr/>
          </p:nvCxnSpPr>
          <p:spPr bwMode="auto">
            <a:xfrm>
              <a:off x="4686" y="1635"/>
              <a:ext cx="221" cy="2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6179" name="AutoShape 108"/>
          <p:cNvSpPr>
            <a:spLocks noChangeArrowheads="1"/>
          </p:cNvSpPr>
          <p:nvPr/>
        </p:nvSpPr>
        <p:spPr bwMode="auto">
          <a:xfrm>
            <a:off x="7215188" y="4935538"/>
            <a:ext cx="3148012" cy="488950"/>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6180" name="AutoShape 109"/>
          <p:cNvSpPr>
            <a:spLocks noChangeArrowheads="1"/>
          </p:cNvSpPr>
          <p:nvPr/>
        </p:nvSpPr>
        <p:spPr bwMode="auto">
          <a:xfrm>
            <a:off x="7820025" y="4203700"/>
            <a:ext cx="827088" cy="488950"/>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6181" name="Oval 110"/>
          <p:cNvSpPr>
            <a:spLocks noChangeAspect="1" noChangeArrowheads="1"/>
          </p:cNvSpPr>
          <p:nvPr/>
        </p:nvSpPr>
        <p:spPr bwMode="auto">
          <a:xfrm>
            <a:off x="8658226" y="4997451"/>
            <a:ext cx="366713" cy="366713"/>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sp>
        <p:nvSpPr>
          <p:cNvPr id="6182" name="Oval 111"/>
          <p:cNvSpPr>
            <a:spLocks noChangeAspect="1" noChangeArrowheads="1"/>
          </p:cNvSpPr>
          <p:nvPr/>
        </p:nvSpPr>
        <p:spPr bwMode="auto">
          <a:xfrm>
            <a:off x="7437438" y="4997451"/>
            <a:ext cx="366712" cy="366713"/>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6183" name="Oval 112"/>
          <p:cNvSpPr>
            <a:spLocks noChangeAspect="1" noChangeArrowheads="1"/>
          </p:cNvSpPr>
          <p:nvPr/>
        </p:nvSpPr>
        <p:spPr bwMode="auto">
          <a:xfrm>
            <a:off x="8066088" y="4265613"/>
            <a:ext cx="366712" cy="366712"/>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6184" name="Oval 113"/>
          <p:cNvSpPr>
            <a:spLocks noChangeAspect="1" noChangeArrowheads="1"/>
          </p:cNvSpPr>
          <p:nvPr/>
        </p:nvSpPr>
        <p:spPr bwMode="auto">
          <a:xfrm>
            <a:off x="8047038" y="5729288"/>
            <a:ext cx="366712" cy="366712"/>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E</a:t>
            </a:r>
          </a:p>
        </p:txBody>
      </p:sp>
      <p:cxnSp>
        <p:nvCxnSpPr>
          <p:cNvPr id="6185" name="AutoShape 114"/>
          <p:cNvCxnSpPr>
            <a:cxnSpLocks noChangeAspect="1" noChangeShapeType="1"/>
            <a:stCxn id="6183" idx="3"/>
            <a:endCxn id="6182" idx="7"/>
          </p:cNvCxnSpPr>
          <p:nvPr/>
        </p:nvCxnSpPr>
        <p:spPr bwMode="auto">
          <a:xfrm flipH="1">
            <a:off x="7750175" y="4597400"/>
            <a:ext cx="368300" cy="43338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186" name="AutoShape 115"/>
          <p:cNvCxnSpPr>
            <a:cxnSpLocks noChangeAspect="1" noChangeShapeType="1"/>
            <a:stCxn id="6184" idx="1"/>
            <a:endCxn id="6182" idx="5"/>
          </p:cNvCxnSpPr>
          <p:nvPr/>
        </p:nvCxnSpPr>
        <p:spPr bwMode="auto">
          <a:xfrm flipH="1" flipV="1">
            <a:off x="7750175" y="5329238"/>
            <a:ext cx="349250" cy="4429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87" name="AutoShape 116"/>
          <p:cNvCxnSpPr>
            <a:cxnSpLocks noChangeAspect="1" noChangeShapeType="1"/>
            <a:stCxn id="6184" idx="7"/>
            <a:endCxn id="6181" idx="3"/>
          </p:cNvCxnSpPr>
          <p:nvPr/>
        </p:nvCxnSpPr>
        <p:spPr bwMode="auto">
          <a:xfrm flipV="1">
            <a:off x="8359775" y="5329238"/>
            <a:ext cx="350838" cy="4429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88" name="AutoShape 117"/>
          <p:cNvCxnSpPr>
            <a:cxnSpLocks noChangeAspect="1" noChangeShapeType="1"/>
            <a:stCxn id="6183" idx="5"/>
            <a:endCxn id="6181" idx="1"/>
          </p:cNvCxnSpPr>
          <p:nvPr/>
        </p:nvCxnSpPr>
        <p:spPr bwMode="auto">
          <a:xfrm>
            <a:off x="8378825" y="4597400"/>
            <a:ext cx="331788" cy="43338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189" name="AutoShape 118"/>
          <p:cNvCxnSpPr>
            <a:cxnSpLocks noChangeAspect="1" noChangeShapeType="1"/>
            <a:stCxn id="6182" idx="6"/>
            <a:endCxn id="6181" idx="2"/>
          </p:cNvCxnSpPr>
          <p:nvPr/>
        </p:nvCxnSpPr>
        <p:spPr bwMode="auto">
          <a:xfrm>
            <a:off x="7821614" y="5180013"/>
            <a:ext cx="81597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190" name="Oval 119"/>
          <p:cNvSpPr>
            <a:spLocks noChangeAspect="1" noChangeArrowheads="1"/>
          </p:cNvSpPr>
          <p:nvPr/>
        </p:nvSpPr>
        <p:spPr bwMode="auto">
          <a:xfrm>
            <a:off x="9880601" y="4997451"/>
            <a:ext cx="366713" cy="366713"/>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cxnSp>
        <p:nvCxnSpPr>
          <p:cNvPr id="6191" name="AutoShape 120"/>
          <p:cNvCxnSpPr>
            <a:cxnSpLocks noChangeAspect="1" noChangeShapeType="1"/>
            <a:stCxn id="6196" idx="7"/>
            <a:endCxn id="6190" idx="3"/>
          </p:cNvCxnSpPr>
          <p:nvPr/>
        </p:nvCxnSpPr>
        <p:spPr bwMode="auto">
          <a:xfrm flipV="1">
            <a:off x="9582150" y="5329238"/>
            <a:ext cx="350838" cy="4429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92" name="AutoShape 121"/>
          <p:cNvCxnSpPr>
            <a:cxnSpLocks noChangeAspect="1" noChangeShapeType="1"/>
            <a:stCxn id="6190" idx="1"/>
            <a:endCxn id="6183" idx="6"/>
          </p:cNvCxnSpPr>
          <p:nvPr/>
        </p:nvCxnSpPr>
        <p:spPr bwMode="auto">
          <a:xfrm flipH="1" flipV="1">
            <a:off x="8450264" y="4448176"/>
            <a:ext cx="1482725" cy="582613"/>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6193" name="Text Box 122"/>
          <p:cNvSpPr txBox="1">
            <a:spLocks noChangeArrowheads="1"/>
          </p:cNvSpPr>
          <p:nvPr/>
        </p:nvSpPr>
        <p:spPr bwMode="auto">
          <a:xfrm>
            <a:off x="7323139" y="4022726"/>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0</a:t>
            </a:r>
          </a:p>
        </p:txBody>
      </p:sp>
      <p:sp>
        <p:nvSpPr>
          <p:cNvPr id="6194" name="Text Box 123"/>
          <p:cNvSpPr txBox="1">
            <a:spLocks noChangeArrowheads="1"/>
          </p:cNvSpPr>
          <p:nvPr/>
        </p:nvSpPr>
        <p:spPr bwMode="auto">
          <a:xfrm>
            <a:off x="6713539" y="4746626"/>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1</a:t>
            </a:r>
          </a:p>
        </p:txBody>
      </p:sp>
      <p:cxnSp>
        <p:nvCxnSpPr>
          <p:cNvPr id="6195" name="AutoShape 124"/>
          <p:cNvCxnSpPr>
            <a:cxnSpLocks noChangeAspect="1" noChangeShapeType="1"/>
            <a:stCxn id="6181" idx="6"/>
            <a:endCxn id="6190" idx="2"/>
          </p:cNvCxnSpPr>
          <p:nvPr/>
        </p:nvCxnSpPr>
        <p:spPr bwMode="auto">
          <a:xfrm>
            <a:off x="9042401" y="5180013"/>
            <a:ext cx="817563"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196" name="Oval 125"/>
          <p:cNvSpPr>
            <a:spLocks noChangeAspect="1" noChangeArrowheads="1"/>
          </p:cNvSpPr>
          <p:nvPr/>
        </p:nvSpPr>
        <p:spPr bwMode="auto">
          <a:xfrm>
            <a:off x="9269413" y="5729288"/>
            <a:ext cx="366712" cy="366712"/>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F</a:t>
            </a:r>
          </a:p>
        </p:txBody>
      </p:sp>
      <p:cxnSp>
        <p:nvCxnSpPr>
          <p:cNvPr id="6197" name="AutoShape 126"/>
          <p:cNvCxnSpPr>
            <a:cxnSpLocks noChangeAspect="1" noChangeShapeType="1"/>
            <a:stCxn id="6181" idx="5"/>
            <a:endCxn id="6196" idx="1"/>
          </p:cNvCxnSpPr>
          <p:nvPr/>
        </p:nvCxnSpPr>
        <p:spPr bwMode="auto">
          <a:xfrm>
            <a:off x="8970964" y="5329238"/>
            <a:ext cx="350837" cy="4429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42527720"/>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Breadth-First Search</a:t>
            </a:r>
          </a:p>
        </p:txBody>
      </p:sp>
      <p:sp>
        <p:nvSpPr>
          <p:cNvPr id="717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9B14BB9-227A-4515-96D2-47B18FC04724}" type="slidenum">
              <a:rPr lang="en-US" altLang="lv-LV" sz="1400"/>
              <a:pPr eaLnBrk="1" hangingPunct="1"/>
              <a:t>17</a:t>
            </a:fld>
            <a:endParaRPr lang="en-US" altLang="lv-LV" sz="1400"/>
          </a:p>
        </p:txBody>
      </p:sp>
      <p:sp>
        <p:nvSpPr>
          <p:cNvPr id="7172" name="Rectangle 1026"/>
          <p:cNvSpPr>
            <a:spLocks noGrp="1" noChangeArrowheads="1"/>
          </p:cNvSpPr>
          <p:nvPr>
            <p:ph type="title"/>
          </p:nvPr>
        </p:nvSpPr>
        <p:spPr/>
        <p:txBody>
          <a:bodyPr/>
          <a:lstStyle/>
          <a:p>
            <a:pPr eaLnBrk="1" hangingPunct="1"/>
            <a:r>
              <a:rPr lang="en-US" altLang="lv-LV" smtClean="0"/>
              <a:t>Example (cont.)</a:t>
            </a:r>
          </a:p>
        </p:txBody>
      </p:sp>
      <p:sp>
        <p:nvSpPr>
          <p:cNvPr id="7173" name="AutoShape 1079"/>
          <p:cNvSpPr>
            <a:spLocks noChangeArrowheads="1"/>
          </p:cNvSpPr>
          <p:nvPr/>
        </p:nvSpPr>
        <p:spPr bwMode="auto">
          <a:xfrm rot="5400000">
            <a:off x="8234363" y="3757613"/>
            <a:ext cx="457200" cy="333375"/>
          </a:xfrm>
          <a:prstGeom prst="rightArrow">
            <a:avLst>
              <a:gd name="adj1" fmla="val 50000"/>
              <a:gd name="adj2" fmla="val 34286"/>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174" name="AutoShape 1080"/>
          <p:cNvSpPr>
            <a:spLocks noChangeArrowheads="1"/>
          </p:cNvSpPr>
          <p:nvPr/>
        </p:nvSpPr>
        <p:spPr bwMode="auto">
          <a:xfrm rot="8100000" flipH="1" flipV="1">
            <a:off x="5691188" y="3733801"/>
            <a:ext cx="1243012" cy="333375"/>
          </a:xfrm>
          <a:prstGeom prst="rightArrow">
            <a:avLst>
              <a:gd name="adj1" fmla="val 50000"/>
              <a:gd name="adj2" fmla="val 932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175" name="AutoShape 1081"/>
          <p:cNvSpPr>
            <a:spLocks noChangeArrowheads="1"/>
          </p:cNvSpPr>
          <p:nvPr/>
        </p:nvSpPr>
        <p:spPr bwMode="auto">
          <a:xfrm rot="5400000">
            <a:off x="3814763" y="3757613"/>
            <a:ext cx="457200" cy="333375"/>
          </a:xfrm>
          <a:prstGeom prst="rightArrow">
            <a:avLst>
              <a:gd name="adj1" fmla="val 50000"/>
              <a:gd name="adj2" fmla="val 34286"/>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grpSp>
        <p:nvGrpSpPr>
          <p:cNvPr id="7176" name="Group 1101"/>
          <p:cNvGrpSpPr>
            <a:grpSpLocks/>
          </p:cNvGrpSpPr>
          <p:nvPr/>
        </p:nvGrpSpPr>
        <p:grpSpPr bwMode="auto">
          <a:xfrm>
            <a:off x="2219326" y="1508126"/>
            <a:ext cx="3649663" cy="2073275"/>
            <a:chOff x="384" y="950"/>
            <a:chExt cx="2299" cy="1306"/>
          </a:xfrm>
        </p:grpSpPr>
        <p:sp>
          <p:nvSpPr>
            <p:cNvPr id="7243" name="AutoShape 1082"/>
            <p:cNvSpPr>
              <a:spLocks noChangeArrowheads="1"/>
            </p:cNvSpPr>
            <p:nvPr/>
          </p:nvSpPr>
          <p:spPr bwMode="auto">
            <a:xfrm>
              <a:off x="700" y="1525"/>
              <a:ext cx="1983"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244" name="AutoShape 1083"/>
            <p:cNvSpPr>
              <a:spLocks noChangeArrowheads="1"/>
            </p:cNvSpPr>
            <p:nvPr/>
          </p:nvSpPr>
          <p:spPr bwMode="auto">
            <a:xfrm>
              <a:off x="1081" y="1064"/>
              <a:ext cx="521"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245" name="Oval 1084"/>
            <p:cNvSpPr>
              <a:spLocks noChangeAspect="1" noChangeArrowheads="1"/>
            </p:cNvSpPr>
            <p:nvPr/>
          </p:nvSpPr>
          <p:spPr bwMode="auto">
            <a:xfrm>
              <a:off x="1609" y="1564"/>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sp>
          <p:nvSpPr>
            <p:cNvPr id="7246" name="Oval 1085"/>
            <p:cNvSpPr>
              <a:spLocks noChangeAspect="1" noChangeArrowheads="1"/>
            </p:cNvSpPr>
            <p:nvPr/>
          </p:nvSpPr>
          <p:spPr bwMode="auto">
            <a:xfrm>
              <a:off x="840" y="1564"/>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7247" name="Oval 1086"/>
            <p:cNvSpPr>
              <a:spLocks noChangeAspect="1" noChangeArrowheads="1"/>
            </p:cNvSpPr>
            <p:nvPr/>
          </p:nvSpPr>
          <p:spPr bwMode="auto">
            <a:xfrm>
              <a:off x="1236" y="1103"/>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7248" name="Oval 1087"/>
            <p:cNvSpPr>
              <a:spLocks noChangeAspect="1" noChangeArrowheads="1"/>
            </p:cNvSpPr>
            <p:nvPr/>
          </p:nvSpPr>
          <p:spPr bwMode="auto">
            <a:xfrm>
              <a:off x="1224" y="2025"/>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E</a:t>
              </a:r>
            </a:p>
          </p:txBody>
        </p:sp>
        <p:cxnSp>
          <p:nvCxnSpPr>
            <p:cNvPr id="7249" name="AutoShape 1088"/>
            <p:cNvCxnSpPr>
              <a:cxnSpLocks noChangeAspect="1" noChangeShapeType="1"/>
              <a:stCxn id="7247" idx="3"/>
              <a:endCxn id="7246" idx="7"/>
            </p:cNvCxnSpPr>
            <p:nvPr/>
          </p:nvCxnSpPr>
          <p:spPr bwMode="auto">
            <a:xfrm flipH="1">
              <a:off x="1037" y="1312"/>
              <a:ext cx="232"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250" name="AutoShape 1089"/>
            <p:cNvCxnSpPr>
              <a:cxnSpLocks noChangeAspect="1" noChangeShapeType="1"/>
              <a:stCxn id="7248" idx="1"/>
              <a:endCxn id="7246" idx="5"/>
            </p:cNvCxnSpPr>
            <p:nvPr/>
          </p:nvCxnSpPr>
          <p:spPr bwMode="auto">
            <a:xfrm flipH="1" flipV="1">
              <a:off x="1037" y="1773"/>
              <a:ext cx="220" cy="2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251" name="AutoShape 1090"/>
            <p:cNvCxnSpPr>
              <a:cxnSpLocks noChangeAspect="1" noChangeShapeType="1"/>
              <a:stCxn id="7248" idx="7"/>
              <a:endCxn id="7245" idx="3"/>
            </p:cNvCxnSpPr>
            <p:nvPr/>
          </p:nvCxnSpPr>
          <p:spPr bwMode="auto">
            <a:xfrm flipV="1">
              <a:off x="1421" y="1773"/>
              <a:ext cx="221" cy="2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252" name="AutoShape 1091"/>
            <p:cNvCxnSpPr>
              <a:cxnSpLocks noChangeAspect="1" noChangeShapeType="1"/>
              <a:stCxn id="7247" idx="5"/>
              <a:endCxn id="7245" idx="1"/>
            </p:cNvCxnSpPr>
            <p:nvPr/>
          </p:nvCxnSpPr>
          <p:spPr bwMode="auto">
            <a:xfrm>
              <a:off x="1433" y="1312"/>
              <a:ext cx="209"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253" name="AutoShape 1092"/>
            <p:cNvCxnSpPr>
              <a:cxnSpLocks noChangeAspect="1" noChangeShapeType="1"/>
              <a:stCxn id="7246" idx="6"/>
              <a:endCxn id="7245" idx="2"/>
            </p:cNvCxnSpPr>
            <p:nvPr/>
          </p:nvCxnSpPr>
          <p:spPr bwMode="auto">
            <a:xfrm>
              <a:off x="1082" y="1679"/>
              <a:ext cx="514" cy="0"/>
            </a:xfrm>
            <a:prstGeom prst="straightConnector1">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cxnSp>
        <p:sp>
          <p:nvSpPr>
            <p:cNvPr id="7254" name="Oval 1093"/>
            <p:cNvSpPr>
              <a:spLocks noChangeAspect="1" noChangeArrowheads="1"/>
            </p:cNvSpPr>
            <p:nvPr/>
          </p:nvSpPr>
          <p:spPr bwMode="auto">
            <a:xfrm>
              <a:off x="2379" y="1564"/>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cxnSp>
          <p:nvCxnSpPr>
            <p:cNvPr id="7255" name="AutoShape 1094"/>
            <p:cNvCxnSpPr>
              <a:cxnSpLocks noChangeAspect="1" noChangeShapeType="1"/>
              <a:stCxn id="7260" idx="7"/>
              <a:endCxn id="7254" idx="3"/>
            </p:cNvCxnSpPr>
            <p:nvPr/>
          </p:nvCxnSpPr>
          <p:spPr bwMode="auto">
            <a:xfrm flipV="1">
              <a:off x="2191" y="1773"/>
              <a:ext cx="221" cy="2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256" name="AutoShape 1095"/>
            <p:cNvCxnSpPr>
              <a:cxnSpLocks noChangeAspect="1" noChangeShapeType="1"/>
              <a:stCxn id="7254" idx="1"/>
              <a:endCxn id="7247" idx="6"/>
            </p:cNvCxnSpPr>
            <p:nvPr/>
          </p:nvCxnSpPr>
          <p:spPr bwMode="auto">
            <a:xfrm flipH="1" flipV="1">
              <a:off x="1478" y="1218"/>
              <a:ext cx="934" cy="367"/>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7257" name="Text Box 1096"/>
            <p:cNvSpPr txBox="1">
              <a:spLocks noChangeArrowheads="1"/>
            </p:cNvSpPr>
            <p:nvPr/>
          </p:nvSpPr>
          <p:spPr bwMode="auto">
            <a:xfrm>
              <a:off x="768" y="950"/>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0</a:t>
              </a:r>
            </a:p>
          </p:txBody>
        </p:sp>
        <p:sp>
          <p:nvSpPr>
            <p:cNvPr id="7258" name="Text Box 1097"/>
            <p:cNvSpPr txBox="1">
              <a:spLocks noChangeArrowheads="1"/>
            </p:cNvSpPr>
            <p:nvPr/>
          </p:nvSpPr>
          <p:spPr bwMode="auto">
            <a:xfrm>
              <a:off x="384" y="1406"/>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1</a:t>
              </a:r>
            </a:p>
          </p:txBody>
        </p:sp>
        <p:cxnSp>
          <p:nvCxnSpPr>
            <p:cNvPr id="7259" name="AutoShape 1098"/>
            <p:cNvCxnSpPr>
              <a:cxnSpLocks noChangeAspect="1" noChangeShapeType="1"/>
              <a:stCxn id="7245" idx="6"/>
              <a:endCxn id="7254" idx="2"/>
            </p:cNvCxnSpPr>
            <p:nvPr/>
          </p:nvCxnSpPr>
          <p:spPr bwMode="auto">
            <a:xfrm>
              <a:off x="1851" y="1679"/>
              <a:ext cx="51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260" name="Oval 1099"/>
            <p:cNvSpPr>
              <a:spLocks noChangeAspect="1" noChangeArrowheads="1"/>
            </p:cNvSpPr>
            <p:nvPr/>
          </p:nvSpPr>
          <p:spPr bwMode="auto">
            <a:xfrm>
              <a:off x="1994" y="2025"/>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F</a:t>
              </a:r>
            </a:p>
          </p:txBody>
        </p:sp>
        <p:cxnSp>
          <p:nvCxnSpPr>
            <p:cNvPr id="7261" name="AutoShape 1100"/>
            <p:cNvCxnSpPr>
              <a:cxnSpLocks noChangeAspect="1" noChangeShapeType="1"/>
              <a:stCxn id="7245" idx="5"/>
              <a:endCxn id="7260" idx="1"/>
            </p:cNvCxnSpPr>
            <p:nvPr/>
          </p:nvCxnSpPr>
          <p:spPr bwMode="auto">
            <a:xfrm>
              <a:off x="1806" y="1773"/>
              <a:ext cx="221" cy="2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7177" name="Group 1125"/>
          <p:cNvGrpSpPr>
            <a:grpSpLocks/>
          </p:cNvGrpSpPr>
          <p:nvPr/>
        </p:nvGrpSpPr>
        <p:grpSpPr bwMode="auto">
          <a:xfrm>
            <a:off x="2219326" y="4151314"/>
            <a:ext cx="3649663" cy="2130425"/>
            <a:chOff x="438" y="2616"/>
            <a:chExt cx="2299" cy="1342"/>
          </a:xfrm>
        </p:grpSpPr>
        <p:sp>
          <p:nvSpPr>
            <p:cNvPr id="7222" name="AutoShape 1123"/>
            <p:cNvSpPr>
              <a:spLocks noChangeArrowheads="1"/>
            </p:cNvSpPr>
            <p:nvPr/>
          </p:nvSpPr>
          <p:spPr bwMode="auto">
            <a:xfrm>
              <a:off x="1129" y="3650"/>
              <a:ext cx="521"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223" name="AutoShape 1103"/>
            <p:cNvSpPr>
              <a:spLocks noChangeArrowheads="1"/>
            </p:cNvSpPr>
            <p:nvPr/>
          </p:nvSpPr>
          <p:spPr bwMode="auto">
            <a:xfrm>
              <a:off x="754" y="3191"/>
              <a:ext cx="1983"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224" name="AutoShape 1104"/>
            <p:cNvSpPr>
              <a:spLocks noChangeArrowheads="1"/>
            </p:cNvSpPr>
            <p:nvPr/>
          </p:nvSpPr>
          <p:spPr bwMode="auto">
            <a:xfrm>
              <a:off x="1135" y="2730"/>
              <a:ext cx="521"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225" name="Oval 1105"/>
            <p:cNvSpPr>
              <a:spLocks noChangeAspect="1" noChangeArrowheads="1"/>
            </p:cNvSpPr>
            <p:nvPr/>
          </p:nvSpPr>
          <p:spPr bwMode="auto">
            <a:xfrm>
              <a:off x="1663" y="3230"/>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sp>
          <p:nvSpPr>
            <p:cNvPr id="7226" name="Oval 1106"/>
            <p:cNvSpPr>
              <a:spLocks noChangeAspect="1" noChangeArrowheads="1"/>
            </p:cNvSpPr>
            <p:nvPr/>
          </p:nvSpPr>
          <p:spPr bwMode="auto">
            <a:xfrm>
              <a:off x="894" y="3230"/>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7227" name="Oval 1107"/>
            <p:cNvSpPr>
              <a:spLocks noChangeAspect="1" noChangeArrowheads="1"/>
            </p:cNvSpPr>
            <p:nvPr/>
          </p:nvSpPr>
          <p:spPr bwMode="auto">
            <a:xfrm>
              <a:off x="1290" y="2769"/>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7228" name="Oval 1108"/>
            <p:cNvSpPr>
              <a:spLocks noChangeAspect="1" noChangeArrowheads="1"/>
            </p:cNvSpPr>
            <p:nvPr/>
          </p:nvSpPr>
          <p:spPr bwMode="auto">
            <a:xfrm>
              <a:off x="1278" y="3691"/>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E</a:t>
              </a:r>
            </a:p>
          </p:txBody>
        </p:sp>
        <p:cxnSp>
          <p:nvCxnSpPr>
            <p:cNvPr id="7229" name="AutoShape 1109"/>
            <p:cNvCxnSpPr>
              <a:cxnSpLocks noChangeAspect="1" noChangeShapeType="1"/>
              <a:stCxn id="7227" idx="3"/>
              <a:endCxn id="7226" idx="7"/>
            </p:cNvCxnSpPr>
            <p:nvPr/>
          </p:nvCxnSpPr>
          <p:spPr bwMode="auto">
            <a:xfrm flipH="1">
              <a:off x="1091" y="2978"/>
              <a:ext cx="232"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230" name="AutoShape 1110"/>
            <p:cNvCxnSpPr>
              <a:cxnSpLocks noChangeAspect="1" noChangeShapeType="1"/>
              <a:stCxn id="7228" idx="1"/>
              <a:endCxn id="7226" idx="5"/>
            </p:cNvCxnSpPr>
            <p:nvPr/>
          </p:nvCxnSpPr>
          <p:spPr bwMode="auto">
            <a:xfrm flipH="1" flipV="1">
              <a:off x="1091" y="3439"/>
              <a:ext cx="220" cy="273"/>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7231" name="AutoShape 1111"/>
            <p:cNvCxnSpPr>
              <a:cxnSpLocks noChangeAspect="1" noChangeShapeType="1"/>
              <a:stCxn id="7228" idx="7"/>
              <a:endCxn id="7225" idx="3"/>
            </p:cNvCxnSpPr>
            <p:nvPr/>
          </p:nvCxnSpPr>
          <p:spPr bwMode="auto">
            <a:xfrm flipV="1">
              <a:off x="1475" y="3439"/>
              <a:ext cx="221" cy="27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232" name="AutoShape 1112"/>
            <p:cNvCxnSpPr>
              <a:cxnSpLocks noChangeAspect="1" noChangeShapeType="1"/>
              <a:stCxn id="7227" idx="5"/>
              <a:endCxn id="7225" idx="1"/>
            </p:cNvCxnSpPr>
            <p:nvPr/>
          </p:nvCxnSpPr>
          <p:spPr bwMode="auto">
            <a:xfrm>
              <a:off x="1487" y="2978"/>
              <a:ext cx="209"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233" name="AutoShape 1113"/>
            <p:cNvCxnSpPr>
              <a:cxnSpLocks noChangeAspect="1" noChangeShapeType="1"/>
              <a:stCxn id="7226" idx="6"/>
              <a:endCxn id="7225" idx="2"/>
            </p:cNvCxnSpPr>
            <p:nvPr/>
          </p:nvCxnSpPr>
          <p:spPr bwMode="auto">
            <a:xfrm>
              <a:off x="1136" y="3345"/>
              <a:ext cx="514" cy="0"/>
            </a:xfrm>
            <a:prstGeom prst="straightConnector1">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cxnSp>
        <p:sp>
          <p:nvSpPr>
            <p:cNvPr id="7234" name="Oval 1114"/>
            <p:cNvSpPr>
              <a:spLocks noChangeAspect="1" noChangeArrowheads="1"/>
            </p:cNvSpPr>
            <p:nvPr/>
          </p:nvSpPr>
          <p:spPr bwMode="auto">
            <a:xfrm>
              <a:off x="2433" y="3230"/>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cxnSp>
          <p:nvCxnSpPr>
            <p:cNvPr id="7235" name="AutoShape 1115"/>
            <p:cNvCxnSpPr>
              <a:cxnSpLocks noChangeAspect="1" noChangeShapeType="1"/>
              <a:stCxn id="7240" idx="7"/>
              <a:endCxn id="7234" idx="3"/>
            </p:cNvCxnSpPr>
            <p:nvPr/>
          </p:nvCxnSpPr>
          <p:spPr bwMode="auto">
            <a:xfrm flipV="1">
              <a:off x="2245" y="3439"/>
              <a:ext cx="221" cy="2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236" name="AutoShape 1116"/>
            <p:cNvCxnSpPr>
              <a:cxnSpLocks noChangeAspect="1" noChangeShapeType="1"/>
              <a:stCxn id="7234" idx="1"/>
              <a:endCxn id="7227" idx="6"/>
            </p:cNvCxnSpPr>
            <p:nvPr/>
          </p:nvCxnSpPr>
          <p:spPr bwMode="auto">
            <a:xfrm flipH="1" flipV="1">
              <a:off x="1532" y="2884"/>
              <a:ext cx="934" cy="367"/>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7237" name="Text Box 1117"/>
            <p:cNvSpPr txBox="1">
              <a:spLocks noChangeArrowheads="1"/>
            </p:cNvSpPr>
            <p:nvPr/>
          </p:nvSpPr>
          <p:spPr bwMode="auto">
            <a:xfrm>
              <a:off x="822" y="2616"/>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0</a:t>
              </a:r>
            </a:p>
          </p:txBody>
        </p:sp>
        <p:sp>
          <p:nvSpPr>
            <p:cNvPr id="7238" name="Text Box 1118"/>
            <p:cNvSpPr txBox="1">
              <a:spLocks noChangeArrowheads="1"/>
            </p:cNvSpPr>
            <p:nvPr/>
          </p:nvSpPr>
          <p:spPr bwMode="auto">
            <a:xfrm>
              <a:off x="438" y="3072"/>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1</a:t>
              </a:r>
            </a:p>
          </p:txBody>
        </p:sp>
        <p:cxnSp>
          <p:nvCxnSpPr>
            <p:cNvPr id="7239" name="AutoShape 1119"/>
            <p:cNvCxnSpPr>
              <a:cxnSpLocks noChangeAspect="1" noChangeShapeType="1"/>
              <a:stCxn id="7225" idx="6"/>
              <a:endCxn id="7234" idx="2"/>
            </p:cNvCxnSpPr>
            <p:nvPr/>
          </p:nvCxnSpPr>
          <p:spPr bwMode="auto">
            <a:xfrm>
              <a:off x="1905" y="3345"/>
              <a:ext cx="51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240" name="Oval 1120"/>
            <p:cNvSpPr>
              <a:spLocks noChangeAspect="1" noChangeArrowheads="1"/>
            </p:cNvSpPr>
            <p:nvPr/>
          </p:nvSpPr>
          <p:spPr bwMode="auto">
            <a:xfrm>
              <a:off x="2048" y="3691"/>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F</a:t>
              </a:r>
            </a:p>
          </p:txBody>
        </p:sp>
        <p:cxnSp>
          <p:nvCxnSpPr>
            <p:cNvPr id="7241" name="AutoShape 1121"/>
            <p:cNvCxnSpPr>
              <a:cxnSpLocks noChangeAspect="1" noChangeShapeType="1"/>
              <a:stCxn id="7225" idx="5"/>
              <a:endCxn id="7240" idx="1"/>
            </p:cNvCxnSpPr>
            <p:nvPr/>
          </p:nvCxnSpPr>
          <p:spPr bwMode="auto">
            <a:xfrm>
              <a:off x="1860" y="3439"/>
              <a:ext cx="221" cy="2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242" name="Text Box 1124"/>
            <p:cNvSpPr txBox="1">
              <a:spLocks noChangeArrowheads="1"/>
            </p:cNvSpPr>
            <p:nvPr/>
          </p:nvSpPr>
          <p:spPr bwMode="auto">
            <a:xfrm>
              <a:off x="810" y="3522"/>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2</a:t>
              </a:r>
            </a:p>
          </p:txBody>
        </p:sp>
      </p:grpSp>
      <p:grpSp>
        <p:nvGrpSpPr>
          <p:cNvPr id="7178" name="Group 1170"/>
          <p:cNvGrpSpPr>
            <a:grpSpLocks/>
          </p:cNvGrpSpPr>
          <p:nvPr/>
        </p:nvGrpSpPr>
        <p:grpSpPr bwMode="auto">
          <a:xfrm>
            <a:off x="6637338" y="1508126"/>
            <a:ext cx="3649662" cy="2130425"/>
            <a:chOff x="3072" y="950"/>
            <a:chExt cx="2299" cy="1342"/>
          </a:xfrm>
        </p:grpSpPr>
        <p:sp>
          <p:nvSpPr>
            <p:cNvPr id="7201" name="AutoShape 1127"/>
            <p:cNvSpPr>
              <a:spLocks noChangeArrowheads="1"/>
            </p:cNvSpPr>
            <p:nvPr/>
          </p:nvSpPr>
          <p:spPr bwMode="auto">
            <a:xfrm>
              <a:off x="3763" y="1984"/>
              <a:ext cx="521"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202" name="AutoShape 1128"/>
            <p:cNvSpPr>
              <a:spLocks noChangeArrowheads="1"/>
            </p:cNvSpPr>
            <p:nvPr/>
          </p:nvSpPr>
          <p:spPr bwMode="auto">
            <a:xfrm>
              <a:off x="3388" y="1525"/>
              <a:ext cx="1983"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203" name="AutoShape 1129"/>
            <p:cNvSpPr>
              <a:spLocks noChangeArrowheads="1"/>
            </p:cNvSpPr>
            <p:nvPr/>
          </p:nvSpPr>
          <p:spPr bwMode="auto">
            <a:xfrm>
              <a:off x="3769" y="1064"/>
              <a:ext cx="521"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204" name="Oval 1130"/>
            <p:cNvSpPr>
              <a:spLocks noChangeAspect="1" noChangeArrowheads="1"/>
            </p:cNvSpPr>
            <p:nvPr/>
          </p:nvSpPr>
          <p:spPr bwMode="auto">
            <a:xfrm>
              <a:off x="4297" y="1564"/>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sp>
          <p:nvSpPr>
            <p:cNvPr id="7205" name="Oval 1131"/>
            <p:cNvSpPr>
              <a:spLocks noChangeAspect="1" noChangeArrowheads="1"/>
            </p:cNvSpPr>
            <p:nvPr/>
          </p:nvSpPr>
          <p:spPr bwMode="auto">
            <a:xfrm>
              <a:off x="3528" y="1564"/>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7206" name="Oval 1132"/>
            <p:cNvSpPr>
              <a:spLocks noChangeAspect="1" noChangeArrowheads="1"/>
            </p:cNvSpPr>
            <p:nvPr/>
          </p:nvSpPr>
          <p:spPr bwMode="auto">
            <a:xfrm>
              <a:off x="3924" y="1103"/>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7207" name="Oval 1133"/>
            <p:cNvSpPr>
              <a:spLocks noChangeAspect="1" noChangeArrowheads="1"/>
            </p:cNvSpPr>
            <p:nvPr/>
          </p:nvSpPr>
          <p:spPr bwMode="auto">
            <a:xfrm>
              <a:off x="3912" y="2025"/>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E</a:t>
              </a:r>
            </a:p>
          </p:txBody>
        </p:sp>
        <p:cxnSp>
          <p:nvCxnSpPr>
            <p:cNvPr id="7208" name="AutoShape 1134"/>
            <p:cNvCxnSpPr>
              <a:cxnSpLocks noChangeAspect="1" noChangeShapeType="1"/>
              <a:stCxn id="7206" idx="3"/>
              <a:endCxn id="7205" idx="7"/>
            </p:cNvCxnSpPr>
            <p:nvPr/>
          </p:nvCxnSpPr>
          <p:spPr bwMode="auto">
            <a:xfrm flipH="1">
              <a:off x="3725" y="1312"/>
              <a:ext cx="232"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209" name="AutoShape 1135"/>
            <p:cNvCxnSpPr>
              <a:cxnSpLocks noChangeAspect="1" noChangeShapeType="1"/>
              <a:stCxn id="7207" idx="1"/>
              <a:endCxn id="7205" idx="5"/>
            </p:cNvCxnSpPr>
            <p:nvPr/>
          </p:nvCxnSpPr>
          <p:spPr bwMode="auto">
            <a:xfrm flipH="1" flipV="1">
              <a:off x="3725" y="1773"/>
              <a:ext cx="220" cy="273"/>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7210" name="AutoShape 1136"/>
            <p:cNvCxnSpPr>
              <a:cxnSpLocks noChangeAspect="1" noChangeShapeType="1"/>
              <a:stCxn id="7207" idx="7"/>
              <a:endCxn id="7204" idx="3"/>
            </p:cNvCxnSpPr>
            <p:nvPr/>
          </p:nvCxnSpPr>
          <p:spPr bwMode="auto">
            <a:xfrm flipV="1">
              <a:off x="4109" y="1773"/>
              <a:ext cx="221" cy="27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211" name="AutoShape 1137"/>
            <p:cNvCxnSpPr>
              <a:cxnSpLocks noChangeAspect="1" noChangeShapeType="1"/>
              <a:stCxn id="7206" idx="5"/>
              <a:endCxn id="7204" idx="1"/>
            </p:cNvCxnSpPr>
            <p:nvPr/>
          </p:nvCxnSpPr>
          <p:spPr bwMode="auto">
            <a:xfrm>
              <a:off x="4121" y="1312"/>
              <a:ext cx="209"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212" name="AutoShape 1138"/>
            <p:cNvCxnSpPr>
              <a:cxnSpLocks noChangeAspect="1" noChangeShapeType="1"/>
              <a:stCxn id="7205" idx="6"/>
              <a:endCxn id="7204" idx="2"/>
            </p:cNvCxnSpPr>
            <p:nvPr/>
          </p:nvCxnSpPr>
          <p:spPr bwMode="auto">
            <a:xfrm>
              <a:off x="3770" y="1679"/>
              <a:ext cx="514" cy="0"/>
            </a:xfrm>
            <a:prstGeom prst="straightConnector1">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cxnSp>
        <p:sp>
          <p:nvSpPr>
            <p:cNvPr id="7213" name="Oval 1139"/>
            <p:cNvSpPr>
              <a:spLocks noChangeAspect="1" noChangeArrowheads="1"/>
            </p:cNvSpPr>
            <p:nvPr/>
          </p:nvSpPr>
          <p:spPr bwMode="auto">
            <a:xfrm>
              <a:off x="5067" y="1564"/>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cxnSp>
          <p:nvCxnSpPr>
            <p:cNvPr id="7214" name="AutoShape 1140"/>
            <p:cNvCxnSpPr>
              <a:cxnSpLocks noChangeAspect="1" noChangeShapeType="1"/>
              <a:stCxn id="7219" idx="7"/>
              <a:endCxn id="7213" idx="3"/>
            </p:cNvCxnSpPr>
            <p:nvPr/>
          </p:nvCxnSpPr>
          <p:spPr bwMode="auto">
            <a:xfrm flipV="1">
              <a:off x="4879" y="1773"/>
              <a:ext cx="221" cy="2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215" name="AutoShape 1141"/>
            <p:cNvCxnSpPr>
              <a:cxnSpLocks noChangeAspect="1" noChangeShapeType="1"/>
              <a:stCxn id="7213" idx="1"/>
              <a:endCxn id="7206" idx="6"/>
            </p:cNvCxnSpPr>
            <p:nvPr/>
          </p:nvCxnSpPr>
          <p:spPr bwMode="auto">
            <a:xfrm flipH="1" flipV="1">
              <a:off x="4166" y="1218"/>
              <a:ext cx="934" cy="367"/>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7216" name="Text Box 1142"/>
            <p:cNvSpPr txBox="1">
              <a:spLocks noChangeArrowheads="1"/>
            </p:cNvSpPr>
            <p:nvPr/>
          </p:nvSpPr>
          <p:spPr bwMode="auto">
            <a:xfrm>
              <a:off x="3456" y="950"/>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0</a:t>
              </a:r>
            </a:p>
          </p:txBody>
        </p:sp>
        <p:sp>
          <p:nvSpPr>
            <p:cNvPr id="7217" name="Text Box 1143"/>
            <p:cNvSpPr txBox="1">
              <a:spLocks noChangeArrowheads="1"/>
            </p:cNvSpPr>
            <p:nvPr/>
          </p:nvSpPr>
          <p:spPr bwMode="auto">
            <a:xfrm>
              <a:off x="3072" y="1406"/>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1</a:t>
              </a:r>
            </a:p>
          </p:txBody>
        </p:sp>
        <p:cxnSp>
          <p:nvCxnSpPr>
            <p:cNvPr id="7218" name="AutoShape 1144"/>
            <p:cNvCxnSpPr>
              <a:cxnSpLocks noChangeAspect="1" noChangeShapeType="1"/>
              <a:stCxn id="7204" idx="6"/>
              <a:endCxn id="7213" idx="2"/>
            </p:cNvCxnSpPr>
            <p:nvPr/>
          </p:nvCxnSpPr>
          <p:spPr bwMode="auto">
            <a:xfrm>
              <a:off x="4539" y="1679"/>
              <a:ext cx="515" cy="0"/>
            </a:xfrm>
            <a:prstGeom prst="straightConnector1">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cxnSp>
        <p:sp>
          <p:nvSpPr>
            <p:cNvPr id="7219" name="Oval 1145"/>
            <p:cNvSpPr>
              <a:spLocks noChangeAspect="1" noChangeArrowheads="1"/>
            </p:cNvSpPr>
            <p:nvPr/>
          </p:nvSpPr>
          <p:spPr bwMode="auto">
            <a:xfrm>
              <a:off x="4682" y="2025"/>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F</a:t>
              </a:r>
            </a:p>
          </p:txBody>
        </p:sp>
        <p:cxnSp>
          <p:nvCxnSpPr>
            <p:cNvPr id="7220" name="AutoShape 1146"/>
            <p:cNvCxnSpPr>
              <a:cxnSpLocks noChangeAspect="1" noChangeShapeType="1"/>
              <a:stCxn id="7204" idx="5"/>
              <a:endCxn id="7219" idx="1"/>
            </p:cNvCxnSpPr>
            <p:nvPr/>
          </p:nvCxnSpPr>
          <p:spPr bwMode="auto">
            <a:xfrm>
              <a:off x="4494" y="1773"/>
              <a:ext cx="221" cy="2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221" name="Text Box 1147"/>
            <p:cNvSpPr txBox="1">
              <a:spLocks noChangeArrowheads="1"/>
            </p:cNvSpPr>
            <p:nvPr/>
          </p:nvSpPr>
          <p:spPr bwMode="auto">
            <a:xfrm>
              <a:off x="3444" y="1856"/>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2</a:t>
              </a:r>
            </a:p>
          </p:txBody>
        </p:sp>
      </p:grpSp>
      <p:grpSp>
        <p:nvGrpSpPr>
          <p:cNvPr id="7179" name="Group 1171"/>
          <p:cNvGrpSpPr>
            <a:grpSpLocks/>
          </p:cNvGrpSpPr>
          <p:nvPr/>
        </p:nvGrpSpPr>
        <p:grpSpPr bwMode="auto">
          <a:xfrm>
            <a:off x="6637338" y="4151314"/>
            <a:ext cx="3649662" cy="2130425"/>
            <a:chOff x="3221" y="2615"/>
            <a:chExt cx="2299" cy="1342"/>
          </a:xfrm>
        </p:grpSpPr>
        <p:sp>
          <p:nvSpPr>
            <p:cNvPr id="7180" name="AutoShape 1148"/>
            <p:cNvSpPr>
              <a:spLocks noChangeArrowheads="1"/>
            </p:cNvSpPr>
            <p:nvPr/>
          </p:nvSpPr>
          <p:spPr bwMode="auto">
            <a:xfrm>
              <a:off x="3912" y="3649"/>
              <a:ext cx="521"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181" name="AutoShape 1149"/>
            <p:cNvSpPr>
              <a:spLocks noChangeArrowheads="1"/>
            </p:cNvSpPr>
            <p:nvPr/>
          </p:nvSpPr>
          <p:spPr bwMode="auto">
            <a:xfrm>
              <a:off x="3537" y="3190"/>
              <a:ext cx="1983"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182" name="AutoShape 1150"/>
            <p:cNvSpPr>
              <a:spLocks noChangeArrowheads="1"/>
            </p:cNvSpPr>
            <p:nvPr/>
          </p:nvSpPr>
          <p:spPr bwMode="auto">
            <a:xfrm>
              <a:off x="3918" y="2729"/>
              <a:ext cx="521"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183" name="Oval 1151"/>
            <p:cNvSpPr>
              <a:spLocks noChangeAspect="1" noChangeArrowheads="1"/>
            </p:cNvSpPr>
            <p:nvPr/>
          </p:nvSpPr>
          <p:spPr bwMode="auto">
            <a:xfrm>
              <a:off x="4446" y="3229"/>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sp>
          <p:nvSpPr>
            <p:cNvPr id="7184" name="Oval 1152"/>
            <p:cNvSpPr>
              <a:spLocks noChangeAspect="1" noChangeArrowheads="1"/>
            </p:cNvSpPr>
            <p:nvPr/>
          </p:nvSpPr>
          <p:spPr bwMode="auto">
            <a:xfrm>
              <a:off x="3677" y="3229"/>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7185" name="Oval 1153"/>
            <p:cNvSpPr>
              <a:spLocks noChangeAspect="1" noChangeArrowheads="1"/>
            </p:cNvSpPr>
            <p:nvPr/>
          </p:nvSpPr>
          <p:spPr bwMode="auto">
            <a:xfrm>
              <a:off x="4073" y="2768"/>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7186" name="Oval 1154"/>
            <p:cNvSpPr>
              <a:spLocks noChangeAspect="1" noChangeArrowheads="1"/>
            </p:cNvSpPr>
            <p:nvPr/>
          </p:nvSpPr>
          <p:spPr bwMode="auto">
            <a:xfrm>
              <a:off x="4061" y="3690"/>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E</a:t>
              </a:r>
            </a:p>
          </p:txBody>
        </p:sp>
        <p:cxnSp>
          <p:nvCxnSpPr>
            <p:cNvPr id="7187" name="AutoShape 1155"/>
            <p:cNvCxnSpPr>
              <a:cxnSpLocks noChangeAspect="1" noChangeShapeType="1"/>
              <a:stCxn id="7185" idx="3"/>
              <a:endCxn id="7184" idx="7"/>
            </p:cNvCxnSpPr>
            <p:nvPr/>
          </p:nvCxnSpPr>
          <p:spPr bwMode="auto">
            <a:xfrm flipH="1">
              <a:off x="3874" y="2977"/>
              <a:ext cx="232"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188" name="AutoShape 1156"/>
            <p:cNvCxnSpPr>
              <a:cxnSpLocks noChangeAspect="1" noChangeShapeType="1"/>
              <a:stCxn id="7186" idx="1"/>
              <a:endCxn id="7184" idx="5"/>
            </p:cNvCxnSpPr>
            <p:nvPr/>
          </p:nvCxnSpPr>
          <p:spPr bwMode="auto">
            <a:xfrm flipH="1" flipV="1">
              <a:off x="3874" y="3438"/>
              <a:ext cx="220" cy="273"/>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7189" name="AutoShape 1157"/>
            <p:cNvCxnSpPr>
              <a:cxnSpLocks noChangeAspect="1" noChangeShapeType="1"/>
              <a:stCxn id="7186" idx="7"/>
              <a:endCxn id="7183" idx="3"/>
            </p:cNvCxnSpPr>
            <p:nvPr/>
          </p:nvCxnSpPr>
          <p:spPr bwMode="auto">
            <a:xfrm flipV="1">
              <a:off x="4258" y="3438"/>
              <a:ext cx="221" cy="273"/>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cxnSp>
          <p:nvCxnSpPr>
            <p:cNvPr id="7190" name="AutoShape 1158"/>
            <p:cNvCxnSpPr>
              <a:cxnSpLocks noChangeAspect="1" noChangeShapeType="1"/>
              <a:stCxn id="7185" idx="5"/>
              <a:endCxn id="7183" idx="1"/>
            </p:cNvCxnSpPr>
            <p:nvPr/>
          </p:nvCxnSpPr>
          <p:spPr bwMode="auto">
            <a:xfrm>
              <a:off x="4270" y="2977"/>
              <a:ext cx="209"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191" name="AutoShape 1159"/>
            <p:cNvCxnSpPr>
              <a:cxnSpLocks noChangeAspect="1" noChangeShapeType="1"/>
              <a:stCxn id="7184" idx="6"/>
              <a:endCxn id="7183" idx="2"/>
            </p:cNvCxnSpPr>
            <p:nvPr/>
          </p:nvCxnSpPr>
          <p:spPr bwMode="auto">
            <a:xfrm>
              <a:off x="3919" y="3344"/>
              <a:ext cx="514" cy="0"/>
            </a:xfrm>
            <a:prstGeom prst="straightConnector1">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cxnSp>
        <p:sp>
          <p:nvSpPr>
            <p:cNvPr id="7192" name="Oval 1160"/>
            <p:cNvSpPr>
              <a:spLocks noChangeAspect="1" noChangeArrowheads="1"/>
            </p:cNvSpPr>
            <p:nvPr/>
          </p:nvSpPr>
          <p:spPr bwMode="auto">
            <a:xfrm>
              <a:off x="5216" y="3229"/>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cxnSp>
          <p:nvCxnSpPr>
            <p:cNvPr id="7193" name="AutoShape 1161"/>
            <p:cNvCxnSpPr>
              <a:cxnSpLocks noChangeAspect="1" noChangeShapeType="1"/>
              <a:stCxn id="7198" idx="7"/>
              <a:endCxn id="7192" idx="3"/>
            </p:cNvCxnSpPr>
            <p:nvPr/>
          </p:nvCxnSpPr>
          <p:spPr bwMode="auto">
            <a:xfrm flipV="1">
              <a:off x="5028" y="3438"/>
              <a:ext cx="221" cy="2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94" name="AutoShape 1162"/>
            <p:cNvCxnSpPr>
              <a:cxnSpLocks noChangeAspect="1" noChangeShapeType="1"/>
              <a:stCxn id="7192" idx="1"/>
              <a:endCxn id="7185" idx="6"/>
            </p:cNvCxnSpPr>
            <p:nvPr/>
          </p:nvCxnSpPr>
          <p:spPr bwMode="auto">
            <a:xfrm flipH="1" flipV="1">
              <a:off x="4315" y="2883"/>
              <a:ext cx="934" cy="367"/>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7195" name="Text Box 1163"/>
            <p:cNvSpPr txBox="1">
              <a:spLocks noChangeArrowheads="1"/>
            </p:cNvSpPr>
            <p:nvPr/>
          </p:nvSpPr>
          <p:spPr bwMode="auto">
            <a:xfrm>
              <a:off x="3605" y="2615"/>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0</a:t>
              </a:r>
            </a:p>
          </p:txBody>
        </p:sp>
        <p:sp>
          <p:nvSpPr>
            <p:cNvPr id="7196" name="Text Box 1164"/>
            <p:cNvSpPr txBox="1">
              <a:spLocks noChangeArrowheads="1"/>
            </p:cNvSpPr>
            <p:nvPr/>
          </p:nvSpPr>
          <p:spPr bwMode="auto">
            <a:xfrm>
              <a:off x="3221" y="3071"/>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1</a:t>
              </a:r>
            </a:p>
          </p:txBody>
        </p:sp>
        <p:cxnSp>
          <p:nvCxnSpPr>
            <p:cNvPr id="7197" name="AutoShape 1165"/>
            <p:cNvCxnSpPr>
              <a:cxnSpLocks noChangeAspect="1" noChangeShapeType="1"/>
              <a:stCxn id="7183" idx="6"/>
              <a:endCxn id="7192" idx="2"/>
            </p:cNvCxnSpPr>
            <p:nvPr/>
          </p:nvCxnSpPr>
          <p:spPr bwMode="auto">
            <a:xfrm>
              <a:off x="4688" y="3344"/>
              <a:ext cx="515" cy="0"/>
            </a:xfrm>
            <a:prstGeom prst="straightConnector1">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cxnSp>
        <p:sp>
          <p:nvSpPr>
            <p:cNvPr id="7198" name="Oval 1166"/>
            <p:cNvSpPr>
              <a:spLocks noChangeAspect="1" noChangeArrowheads="1"/>
            </p:cNvSpPr>
            <p:nvPr/>
          </p:nvSpPr>
          <p:spPr bwMode="auto">
            <a:xfrm>
              <a:off x="4831" y="3690"/>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F</a:t>
              </a:r>
            </a:p>
          </p:txBody>
        </p:sp>
        <p:cxnSp>
          <p:nvCxnSpPr>
            <p:cNvPr id="7199" name="AutoShape 1167"/>
            <p:cNvCxnSpPr>
              <a:cxnSpLocks noChangeAspect="1" noChangeShapeType="1"/>
              <a:stCxn id="7183" idx="5"/>
              <a:endCxn id="7198" idx="1"/>
            </p:cNvCxnSpPr>
            <p:nvPr/>
          </p:nvCxnSpPr>
          <p:spPr bwMode="auto">
            <a:xfrm>
              <a:off x="4643" y="3438"/>
              <a:ext cx="221" cy="2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200" name="Text Box 1168"/>
            <p:cNvSpPr txBox="1">
              <a:spLocks noChangeArrowheads="1"/>
            </p:cNvSpPr>
            <p:nvPr/>
          </p:nvSpPr>
          <p:spPr bwMode="auto">
            <a:xfrm>
              <a:off x="3593" y="3521"/>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2</a:t>
              </a:r>
            </a:p>
          </p:txBody>
        </p:sp>
      </p:grpSp>
    </p:spTree>
    <p:extLst>
      <p:ext uri="{BB962C8B-B14F-4D97-AF65-F5344CB8AC3E}">
        <p14:creationId xmlns:p14="http://schemas.microsoft.com/office/powerpoint/2010/main" val="3186645745"/>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Breadth-First Search</a:t>
            </a:r>
          </a:p>
        </p:txBody>
      </p:sp>
      <p:sp>
        <p:nvSpPr>
          <p:cNvPr id="819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5ED8172-3CDA-4B98-9937-CEA5495D43FD}" type="slidenum">
              <a:rPr lang="en-US" altLang="lv-LV" sz="1400"/>
              <a:pPr eaLnBrk="1" hangingPunct="1"/>
              <a:t>18</a:t>
            </a:fld>
            <a:endParaRPr lang="en-US" altLang="lv-LV" sz="1400"/>
          </a:p>
        </p:txBody>
      </p:sp>
      <p:sp>
        <p:nvSpPr>
          <p:cNvPr id="8196" name="Rectangle 2"/>
          <p:cNvSpPr>
            <a:spLocks noGrp="1" noChangeArrowheads="1"/>
          </p:cNvSpPr>
          <p:nvPr>
            <p:ph type="title"/>
          </p:nvPr>
        </p:nvSpPr>
        <p:spPr/>
        <p:txBody>
          <a:bodyPr/>
          <a:lstStyle/>
          <a:p>
            <a:pPr eaLnBrk="1" hangingPunct="1"/>
            <a:r>
              <a:rPr lang="en-US" altLang="lv-LV" smtClean="0"/>
              <a:t>Example (cont.)</a:t>
            </a:r>
          </a:p>
        </p:txBody>
      </p:sp>
      <p:grpSp>
        <p:nvGrpSpPr>
          <p:cNvPr id="8197" name="Group 3"/>
          <p:cNvGrpSpPr>
            <a:grpSpLocks/>
          </p:cNvGrpSpPr>
          <p:nvPr/>
        </p:nvGrpSpPr>
        <p:grpSpPr bwMode="auto">
          <a:xfrm>
            <a:off x="2133601" y="1450976"/>
            <a:ext cx="3649663" cy="2130425"/>
            <a:chOff x="3221" y="2615"/>
            <a:chExt cx="2299" cy="1342"/>
          </a:xfrm>
        </p:grpSpPr>
        <p:sp>
          <p:nvSpPr>
            <p:cNvPr id="8243" name="AutoShape 4"/>
            <p:cNvSpPr>
              <a:spLocks noChangeArrowheads="1"/>
            </p:cNvSpPr>
            <p:nvPr/>
          </p:nvSpPr>
          <p:spPr bwMode="auto">
            <a:xfrm>
              <a:off x="3912" y="3649"/>
              <a:ext cx="521"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44" name="AutoShape 5"/>
            <p:cNvSpPr>
              <a:spLocks noChangeArrowheads="1"/>
            </p:cNvSpPr>
            <p:nvPr/>
          </p:nvSpPr>
          <p:spPr bwMode="auto">
            <a:xfrm>
              <a:off x="3537" y="3190"/>
              <a:ext cx="1983"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45" name="AutoShape 6"/>
            <p:cNvSpPr>
              <a:spLocks noChangeArrowheads="1"/>
            </p:cNvSpPr>
            <p:nvPr/>
          </p:nvSpPr>
          <p:spPr bwMode="auto">
            <a:xfrm>
              <a:off x="3918" y="2729"/>
              <a:ext cx="521"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46" name="Oval 7"/>
            <p:cNvSpPr>
              <a:spLocks noChangeAspect="1" noChangeArrowheads="1"/>
            </p:cNvSpPr>
            <p:nvPr/>
          </p:nvSpPr>
          <p:spPr bwMode="auto">
            <a:xfrm>
              <a:off x="4446" y="3229"/>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sp>
          <p:nvSpPr>
            <p:cNvPr id="8247" name="Oval 8"/>
            <p:cNvSpPr>
              <a:spLocks noChangeAspect="1" noChangeArrowheads="1"/>
            </p:cNvSpPr>
            <p:nvPr/>
          </p:nvSpPr>
          <p:spPr bwMode="auto">
            <a:xfrm>
              <a:off x="3677" y="3229"/>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8248" name="Oval 9"/>
            <p:cNvSpPr>
              <a:spLocks noChangeAspect="1" noChangeArrowheads="1"/>
            </p:cNvSpPr>
            <p:nvPr/>
          </p:nvSpPr>
          <p:spPr bwMode="auto">
            <a:xfrm>
              <a:off x="4073" y="2768"/>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8249" name="Oval 10"/>
            <p:cNvSpPr>
              <a:spLocks noChangeAspect="1" noChangeArrowheads="1"/>
            </p:cNvSpPr>
            <p:nvPr/>
          </p:nvSpPr>
          <p:spPr bwMode="auto">
            <a:xfrm>
              <a:off x="4061" y="3690"/>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E</a:t>
              </a:r>
            </a:p>
          </p:txBody>
        </p:sp>
        <p:cxnSp>
          <p:nvCxnSpPr>
            <p:cNvPr id="8250" name="AutoShape 11"/>
            <p:cNvCxnSpPr>
              <a:cxnSpLocks noChangeAspect="1" noChangeShapeType="1"/>
              <a:stCxn id="8248" idx="3"/>
              <a:endCxn id="8247" idx="7"/>
            </p:cNvCxnSpPr>
            <p:nvPr/>
          </p:nvCxnSpPr>
          <p:spPr bwMode="auto">
            <a:xfrm flipH="1">
              <a:off x="3874" y="2977"/>
              <a:ext cx="232"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8251" name="AutoShape 12"/>
            <p:cNvCxnSpPr>
              <a:cxnSpLocks noChangeAspect="1" noChangeShapeType="1"/>
              <a:stCxn id="8249" idx="1"/>
              <a:endCxn id="8247" idx="5"/>
            </p:cNvCxnSpPr>
            <p:nvPr/>
          </p:nvCxnSpPr>
          <p:spPr bwMode="auto">
            <a:xfrm flipH="1" flipV="1">
              <a:off x="3874" y="3438"/>
              <a:ext cx="220" cy="273"/>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8252" name="AutoShape 13"/>
            <p:cNvCxnSpPr>
              <a:cxnSpLocks noChangeAspect="1" noChangeShapeType="1"/>
              <a:stCxn id="8249" idx="7"/>
              <a:endCxn id="8246" idx="3"/>
            </p:cNvCxnSpPr>
            <p:nvPr/>
          </p:nvCxnSpPr>
          <p:spPr bwMode="auto">
            <a:xfrm flipV="1">
              <a:off x="4258" y="3438"/>
              <a:ext cx="221" cy="273"/>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cxnSp>
          <p:nvCxnSpPr>
            <p:cNvPr id="8253" name="AutoShape 14"/>
            <p:cNvCxnSpPr>
              <a:cxnSpLocks noChangeAspect="1" noChangeShapeType="1"/>
              <a:stCxn id="8248" idx="5"/>
              <a:endCxn id="8246" idx="1"/>
            </p:cNvCxnSpPr>
            <p:nvPr/>
          </p:nvCxnSpPr>
          <p:spPr bwMode="auto">
            <a:xfrm>
              <a:off x="4270" y="2977"/>
              <a:ext cx="209"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8254" name="AutoShape 15"/>
            <p:cNvCxnSpPr>
              <a:cxnSpLocks noChangeAspect="1" noChangeShapeType="1"/>
              <a:stCxn id="8247" idx="6"/>
              <a:endCxn id="8246" idx="2"/>
            </p:cNvCxnSpPr>
            <p:nvPr/>
          </p:nvCxnSpPr>
          <p:spPr bwMode="auto">
            <a:xfrm>
              <a:off x="3919" y="3344"/>
              <a:ext cx="514" cy="0"/>
            </a:xfrm>
            <a:prstGeom prst="straightConnector1">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cxnSp>
        <p:sp>
          <p:nvSpPr>
            <p:cNvPr id="8255" name="Oval 16"/>
            <p:cNvSpPr>
              <a:spLocks noChangeAspect="1" noChangeArrowheads="1"/>
            </p:cNvSpPr>
            <p:nvPr/>
          </p:nvSpPr>
          <p:spPr bwMode="auto">
            <a:xfrm>
              <a:off x="5216" y="3229"/>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cxnSp>
          <p:nvCxnSpPr>
            <p:cNvPr id="8256" name="AutoShape 17"/>
            <p:cNvCxnSpPr>
              <a:cxnSpLocks noChangeAspect="1" noChangeShapeType="1"/>
              <a:stCxn id="8261" idx="7"/>
              <a:endCxn id="8255" idx="3"/>
            </p:cNvCxnSpPr>
            <p:nvPr/>
          </p:nvCxnSpPr>
          <p:spPr bwMode="auto">
            <a:xfrm flipV="1">
              <a:off x="5028" y="3438"/>
              <a:ext cx="221" cy="2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57" name="AutoShape 18"/>
            <p:cNvCxnSpPr>
              <a:cxnSpLocks noChangeAspect="1" noChangeShapeType="1"/>
              <a:stCxn id="8255" idx="1"/>
              <a:endCxn id="8248" idx="6"/>
            </p:cNvCxnSpPr>
            <p:nvPr/>
          </p:nvCxnSpPr>
          <p:spPr bwMode="auto">
            <a:xfrm flipH="1" flipV="1">
              <a:off x="4315" y="2883"/>
              <a:ext cx="934" cy="367"/>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8258" name="Text Box 19"/>
            <p:cNvSpPr txBox="1">
              <a:spLocks noChangeArrowheads="1"/>
            </p:cNvSpPr>
            <p:nvPr/>
          </p:nvSpPr>
          <p:spPr bwMode="auto">
            <a:xfrm>
              <a:off x="3605" y="2615"/>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0</a:t>
              </a:r>
            </a:p>
          </p:txBody>
        </p:sp>
        <p:sp>
          <p:nvSpPr>
            <p:cNvPr id="8259" name="Text Box 20"/>
            <p:cNvSpPr txBox="1">
              <a:spLocks noChangeArrowheads="1"/>
            </p:cNvSpPr>
            <p:nvPr/>
          </p:nvSpPr>
          <p:spPr bwMode="auto">
            <a:xfrm>
              <a:off x="3221" y="3071"/>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1</a:t>
              </a:r>
            </a:p>
          </p:txBody>
        </p:sp>
        <p:cxnSp>
          <p:nvCxnSpPr>
            <p:cNvPr id="8260" name="AutoShape 21"/>
            <p:cNvCxnSpPr>
              <a:cxnSpLocks noChangeAspect="1" noChangeShapeType="1"/>
              <a:stCxn id="8246" idx="6"/>
              <a:endCxn id="8255" idx="2"/>
            </p:cNvCxnSpPr>
            <p:nvPr/>
          </p:nvCxnSpPr>
          <p:spPr bwMode="auto">
            <a:xfrm>
              <a:off x="4688" y="3344"/>
              <a:ext cx="515" cy="0"/>
            </a:xfrm>
            <a:prstGeom prst="straightConnector1">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cxnSp>
        <p:sp>
          <p:nvSpPr>
            <p:cNvPr id="8261" name="Oval 22"/>
            <p:cNvSpPr>
              <a:spLocks noChangeAspect="1" noChangeArrowheads="1"/>
            </p:cNvSpPr>
            <p:nvPr/>
          </p:nvSpPr>
          <p:spPr bwMode="auto">
            <a:xfrm>
              <a:off x="4831" y="3690"/>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F</a:t>
              </a:r>
            </a:p>
          </p:txBody>
        </p:sp>
        <p:cxnSp>
          <p:nvCxnSpPr>
            <p:cNvPr id="8262" name="AutoShape 23"/>
            <p:cNvCxnSpPr>
              <a:cxnSpLocks noChangeAspect="1" noChangeShapeType="1"/>
              <a:stCxn id="8246" idx="5"/>
              <a:endCxn id="8261" idx="1"/>
            </p:cNvCxnSpPr>
            <p:nvPr/>
          </p:nvCxnSpPr>
          <p:spPr bwMode="auto">
            <a:xfrm>
              <a:off x="4643" y="3438"/>
              <a:ext cx="221" cy="2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63" name="Text Box 24"/>
            <p:cNvSpPr txBox="1">
              <a:spLocks noChangeArrowheads="1"/>
            </p:cNvSpPr>
            <p:nvPr/>
          </p:nvSpPr>
          <p:spPr bwMode="auto">
            <a:xfrm>
              <a:off x="3593" y="3521"/>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2</a:t>
              </a:r>
            </a:p>
          </p:txBody>
        </p:sp>
      </p:grpSp>
      <p:sp>
        <p:nvSpPr>
          <p:cNvPr id="8198" name="AutoShape 26"/>
          <p:cNvSpPr>
            <a:spLocks noChangeArrowheads="1"/>
          </p:cNvSpPr>
          <p:nvPr/>
        </p:nvSpPr>
        <p:spPr bwMode="auto">
          <a:xfrm rot="8100000" flipH="1" flipV="1">
            <a:off x="5691188" y="3733801"/>
            <a:ext cx="1243012" cy="333375"/>
          </a:xfrm>
          <a:prstGeom prst="rightArrow">
            <a:avLst>
              <a:gd name="adj1" fmla="val 50000"/>
              <a:gd name="adj2" fmla="val 932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199" name="AutoShape 27"/>
          <p:cNvSpPr>
            <a:spLocks noChangeArrowheads="1"/>
          </p:cNvSpPr>
          <p:nvPr/>
        </p:nvSpPr>
        <p:spPr bwMode="auto">
          <a:xfrm rot="5400000">
            <a:off x="3730626" y="3757613"/>
            <a:ext cx="457200" cy="333375"/>
          </a:xfrm>
          <a:prstGeom prst="rightArrow">
            <a:avLst>
              <a:gd name="adj1" fmla="val 50000"/>
              <a:gd name="adj2" fmla="val 34286"/>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grpSp>
        <p:nvGrpSpPr>
          <p:cNvPr id="8200" name="Group 50"/>
          <p:cNvGrpSpPr>
            <a:grpSpLocks/>
          </p:cNvGrpSpPr>
          <p:nvPr/>
        </p:nvGrpSpPr>
        <p:grpSpPr bwMode="auto">
          <a:xfrm>
            <a:off x="2133601" y="4152901"/>
            <a:ext cx="3649663" cy="2130425"/>
            <a:chOff x="384" y="2616"/>
            <a:chExt cx="2299" cy="1342"/>
          </a:xfrm>
        </p:grpSpPr>
        <p:sp>
          <p:nvSpPr>
            <p:cNvPr id="8222" name="AutoShape 29"/>
            <p:cNvSpPr>
              <a:spLocks noChangeArrowheads="1"/>
            </p:cNvSpPr>
            <p:nvPr/>
          </p:nvSpPr>
          <p:spPr bwMode="auto">
            <a:xfrm>
              <a:off x="1075" y="3650"/>
              <a:ext cx="1291"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23" name="AutoShape 30"/>
            <p:cNvSpPr>
              <a:spLocks noChangeArrowheads="1"/>
            </p:cNvSpPr>
            <p:nvPr/>
          </p:nvSpPr>
          <p:spPr bwMode="auto">
            <a:xfrm>
              <a:off x="700" y="3191"/>
              <a:ext cx="1983"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24" name="AutoShape 31"/>
            <p:cNvSpPr>
              <a:spLocks noChangeArrowheads="1"/>
            </p:cNvSpPr>
            <p:nvPr/>
          </p:nvSpPr>
          <p:spPr bwMode="auto">
            <a:xfrm>
              <a:off x="1081" y="2730"/>
              <a:ext cx="521"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25" name="Oval 32"/>
            <p:cNvSpPr>
              <a:spLocks noChangeAspect="1" noChangeArrowheads="1"/>
            </p:cNvSpPr>
            <p:nvPr/>
          </p:nvSpPr>
          <p:spPr bwMode="auto">
            <a:xfrm>
              <a:off x="1609" y="3230"/>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sp>
          <p:nvSpPr>
            <p:cNvPr id="8226" name="Oval 33"/>
            <p:cNvSpPr>
              <a:spLocks noChangeAspect="1" noChangeArrowheads="1"/>
            </p:cNvSpPr>
            <p:nvPr/>
          </p:nvSpPr>
          <p:spPr bwMode="auto">
            <a:xfrm>
              <a:off x="840" y="3230"/>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8227" name="Oval 34"/>
            <p:cNvSpPr>
              <a:spLocks noChangeAspect="1" noChangeArrowheads="1"/>
            </p:cNvSpPr>
            <p:nvPr/>
          </p:nvSpPr>
          <p:spPr bwMode="auto">
            <a:xfrm>
              <a:off x="1236" y="2769"/>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8228" name="Oval 35"/>
            <p:cNvSpPr>
              <a:spLocks noChangeAspect="1" noChangeArrowheads="1"/>
            </p:cNvSpPr>
            <p:nvPr/>
          </p:nvSpPr>
          <p:spPr bwMode="auto">
            <a:xfrm>
              <a:off x="1224" y="3691"/>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E</a:t>
              </a:r>
            </a:p>
          </p:txBody>
        </p:sp>
        <p:cxnSp>
          <p:nvCxnSpPr>
            <p:cNvPr id="8229" name="AutoShape 36"/>
            <p:cNvCxnSpPr>
              <a:cxnSpLocks noChangeAspect="1" noChangeShapeType="1"/>
              <a:stCxn id="8227" idx="3"/>
              <a:endCxn id="8226" idx="7"/>
            </p:cNvCxnSpPr>
            <p:nvPr/>
          </p:nvCxnSpPr>
          <p:spPr bwMode="auto">
            <a:xfrm flipH="1">
              <a:off x="1037" y="2978"/>
              <a:ext cx="232"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8230" name="AutoShape 37"/>
            <p:cNvCxnSpPr>
              <a:cxnSpLocks noChangeAspect="1" noChangeShapeType="1"/>
              <a:stCxn id="8228" idx="1"/>
              <a:endCxn id="8226" idx="5"/>
            </p:cNvCxnSpPr>
            <p:nvPr/>
          </p:nvCxnSpPr>
          <p:spPr bwMode="auto">
            <a:xfrm flipH="1" flipV="1">
              <a:off x="1037" y="3439"/>
              <a:ext cx="220" cy="273"/>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8231" name="AutoShape 38"/>
            <p:cNvCxnSpPr>
              <a:cxnSpLocks noChangeAspect="1" noChangeShapeType="1"/>
              <a:stCxn id="8228" idx="7"/>
              <a:endCxn id="8225" idx="3"/>
            </p:cNvCxnSpPr>
            <p:nvPr/>
          </p:nvCxnSpPr>
          <p:spPr bwMode="auto">
            <a:xfrm flipV="1">
              <a:off x="1421" y="3439"/>
              <a:ext cx="221" cy="273"/>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cxnSp>
          <p:nvCxnSpPr>
            <p:cNvPr id="8232" name="AutoShape 39"/>
            <p:cNvCxnSpPr>
              <a:cxnSpLocks noChangeAspect="1" noChangeShapeType="1"/>
              <a:stCxn id="8227" idx="5"/>
              <a:endCxn id="8225" idx="1"/>
            </p:cNvCxnSpPr>
            <p:nvPr/>
          </p:nvCxnSpPr>
          <p:spPr bwMode="auto">
            <a:xfrm>
              <a:off x="1433" y="2978"/>
              <a:ext cx="209"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8233" name="AutoShape 40"/>
            <p:cNvCxnSpPr>
              <a:cxnSpLocks noChangeAspect="1" noChangeShapeType="1"/>
              <a:stCxn id="8226" idx="6"/>
              <a:endCxn id="8225" idx="2"/>
            </p:cNvCxnSpPr>
            <p:nvPr/>
          </p:nvCxnSpPr>
          <p:spPr bwMode="auto">
            <a:xfrm>
              <a:off x="1082" y="3345"/>
              <a:ext cx="514" cy="0"/>
            </a:xfrm>
            <a:prstGeom prst="straightConnector1">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cxnSp>
        <p:sp>
          <p:nvSpPr>
            <p:cNvPr id="8234" name="Oval 41"/>
            <p:cNvSpPr>
              <a:spLocks noChangeAspect="1" noChangeArrowheads="1"/>
            </p:cNvSpPr>
            <p:nvPr/>
          </p:nvSpPr>
          <p:spPr bwMode="auto">
            <a:xfrm>
              <a:off x="2379" y="3230"/>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cxnSp>
          <p:nvCxnSpPr>
            <p:cNvPr id="8235" name="AutoShape 42"/>
            <p:cNvCxnSpPr>
              <a:cxnSpLocks noChangeAspect="1" noChangeShapeType="1"/>
              <a:stCxn id="8240" idx="7"/>
              <a:endCxn id="8234" idx="3"/>
            </p:cNvCxnSpPr>
            <p:nvPr/>
          </p:nvCxnSpPr>
          <p:spPr bwMode="auto">
            <a:xfrm flipV="1">
              <a:off x="2191" y="3439"/>
              <a:ext cx="221" cy="27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36" name="AutoShape 43"/>
            <p:cNvCxnSpPr>
              <a:cxnSpLocks noChangeAspect="1" noChangeShapeType="1"/>
              <a:stCxn id="8234" idx="1"/>
              <a:endCxn id="8227" idx="6"/>
            </p:cNvCxnSpPr>
            <p:nvPr/>
          </p:nvCxnSpPr>
          <p:spPr bwMode="auto">
            <a:xfrm flipH="1" flipV="1">
              <a:off x="1478" y="2884"/>
              <a:ext cx="934" cy="367"/>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8237" name="Text Box 44"/>
            <p:cNvSpPr txBox="1">
              <a:spLocks noChangeArrowheads="1"/>
            </p:cNvSpPr>
            <p:nvPr/>
          </p:nvSpPr>
          <p:spPr bwMode="auto">
            <a:xfrm>
              <a:off x="768" y="2616"/>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0</a:t>
              </a:r>
            </a:p>
          </p:txBody>
        </p:sp>
        <p:sp>
          <p:nvSpPr>
            <p:cNvPr id="8238" name="Text Box 45"/>
            <p:cNvSpPr txBox="1">
              <a:spLocks noChangeArrowheads="1"/>
            </p:cNvSpPr>
            <p:nvPr/>
          </p:nvSpPr>
          <p:spPr bwMode="auto">
            <a:xfrm>
              <a:off x="384" y="3072"/>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1</a:t>
              </a:r>
            </a:p>
          </p:txBody>
        </p:sp>
        <p:cxnSp>
          <p:nvCxnSpPr>
            <p:cNvPr id="8239" name="AutoShape 46"/>
            <p:cNvCxnSpPr>
              <a:cxnSpLocks noChangeAspect="1" noChangeShapeType="1"/>
              <a:stCxn id="8225" idx="6"/>
              <a:endCxn id="8234" idx="2"/>
            </p:cNvCxnSpPr>
            <p:nvPr/>
          </p:nvCxnSpPr>
          <p:spPr bwMode="auto">
            <a:xfrm>
              <a:off x="1851" y="3345"/>
              <a:ext cx="515" cy="0"/>
            </a:xfrm>
            <a:prstGeom prst="straightConnector1">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cxnSp>
        <p:sp>
          <p:nvSpPr>
            <p:cNvPr id="8240" name="Oval 47"/>
            <p:cNvSpPr>
              <a:spLocks noChangeAspect="1" noChangeArrowheads="1"/>
            </p:cNvSpPr>
            <p:nvPr/>
          </p:nvSpPr>
          <p:spPr bwMode="auto">
            <a:xfrm>
              <a:off x="1994" y="3691"/>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F</a:t>
              </a:r>
            </a:p>
          </p:txBody>
        </p:sp>
        <p:cxnSp>
          <p:nvCxnSpPr>
            <p:cNvPr id="8241" name="AutoShape 48"/>
            <p:cNvCxnSpPr>
              <a:cxnSpLocks noChangeAspect="1" noChangeShapeType="1"/>
              <a:stCxn id="8225" idx="5"/>
              <a:endCxn id="8240" idx="1"/>
            </p:cNvCxnSpPr>
            <p:nvPr/>
          </p:nvCxnSpPr>
          <p:spPr bwMode="auto">
            <a:xfrm>
              <a:off x="1806" y="3439"/>
              <a:ext cx="221"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8242" name="Text Box 49"/>
            <p:cNvSpPr txBox="1">
              <a:spLocks noChangeArrowheads="1"/>
            </p:cNvSpPr>
            <p:nvPr/>
          </p:nvSpPr>
          <p:spPr bwMode="auto">
            <a:xfrm>
              <a:off x="756" y="3522"/>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2</a:t>
              </a:r>
            </a:p>
          </p:txBody>
        </p:sp>
      </p:grpSp>
      <p:sp>
        <p:nvSpPr>
          <p:cNvPr id="8201" name="AutoShape 52"/>
          <p:cNvSpPr>
            <a:spLocks noChangeArrowheads="1"/>
          </p:cNvSpPr>
          <p:nvPr/>
        </p:nvSpPr>
        <p:spPr bwMode="auto">
          <a:xfrm>
            <a:off x="7567613" y="3092450"/>
            <a:ext cx="2049462" cy="488950"/>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2" name="AutoShape 53"/>
          <p:cNvSpPr>
            <a:spLocks noChangeArrowheads="1"/>
          </p:cNvSpPr>
          <p:nvPr/>
        </p:nvSpPr>
        <p:spPr bwMode="auto">
          <a:xfrm>
            <a:off x="6972301" y="2363788"/>
            <a:ext cx="3148013" cy="488950"/>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3" name="AutoShape 54"/>
          <p:cNvSpPr>
            <a:spLocks noChangeArrowheads="1"/>
          </p:cNvSpPr>
          <p:nvPr/>
        </p:nvSpPr>
        <p:spPr bwMode="auto">
          <a:xfrm>
            <a:off x="7577139" y="1631950"/>
            <a:ext cx="827087" cy="488950"/>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4" name="Oval 55"/>
          <p:cNvSpPr>
            <a:spLocks noChangeAspect="1" noChangeArrowheads="1"/>
          </p:cNvSpPr>
          <p:nvPr/>
        </p:nvSpPr>
        <p:spPr bwMode="auto">
          <a:xfrm>
            <a:off x="8415338" y="2425701"/>
            <a:ext cx="366712" cy="366713"/>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sp>
        <p:nvSpPr>
          <p:cNvPr id="8205" name="Oval 56"/>
          <p:cNvSpPr>
            <a:spLocks noChangeAspect="1" noChangeArrowheads="1"/>
          </p:cNvSpPr>
          <p:nvPr/>
        </p:nvSpPr>
        <p:spPr bwMode="auto">
          <a:xfrm>
            <a:off x="7194551" y="2425701"/>
            <a:ext cx="366713" cy="366713"/>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8206" name="Oval 57"/>
          <p:cNvSpPr>
            <a:spLocks noChangeAspect="1" noChangeArrowheads="1"/>
          </p:cNvSpPr>
          <p:nvPr/>
        </p:nvSpPr>
        <p:spPr bwMode="auto">
          <a:xfrm>
            <a:off x="7823201" y="1693863"/>
            <a:ext cx="366713" cy="366712"/>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8207" name="Oval 58"/>
          <p:cNvSpPr>
            <a:spLocks noChangeAspect="1" noChangeArrowheads="1"/>
          </p:cNvSpPr>
          <p:nvPr/>
        </p:nvSpPr>
        <p:spPr bwMode="auto">
          <a:xfrm>
            <a:off x="7804151" y="3157538"/>
            <a:ext cx="366713" cy="366712"/>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E</a:t>
            </a:r>
          </a:p>
        </p:txBody>
      </p:sp>
      <p:cxnSp>
        <p:nvCxnSpPr>
          <p:cNvPr id="8208" name="AutoShape 59"/>
          <p:cNvCxnSpPr>
            <a:cxnSpLocks noChangeAspect="1" noChangeShapeType="1"/>
            <a:stCxn id="8206" idx="3"/>
            <a:endCxn id="8205" idx="7"/>
          </p:cNvCxnSpPr>
          <p:nvPr/>
        </p:nvCxnSpPr>
        <p:spPr bwMode="auto">
          <a:xfrm flipH="1">
            <a:off x="7507288" y="2025650"/>
            <a:ext cx="368300" cy="43338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8209" name="AutoShape 60"/>
          <p:cNvCxnSpPr>
            <a:cxnSpLocks noChangeAspect="1" noChangeShapeType="1"/>
            <a:stCxn id="8207" idx="1"/>
            <a:endCxn id="8205" idx="5"/>
          </p:cNvCxnSpPr>
          <p:nvPr/>
        </p:nvCxnSpPr>
        <p:spPr bwMode="auto">
          <a:xfrm flipH="1" flipV="1">
            <a:off x="7507288" y="2757489"/>
            <a:ext cx="349250" cy="433387"/>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8210" name="AutoShape 61"/>
          <p:cNvCxnSpPr>
            <a:cxnSpLocks noChangeAspect="1" noChangeShapeType="1"/>
            <a:stCxn id="8207" idx="7"/>
            <a:endCxn id="8204" idx="3"/>
          </p:cNvCxnSpPr>
          <p:nvPr/>
        </p:nvCxnSpPr>
        <p:spPr bwMode="auto">
          <a:xfrm flipV="1">
            <a:off x="8116889" y="2757489"/>
            <a:ext cx="350837" cy="433387"/>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cxnSp>
        <p:nvCxnSpPr>
          <p:cNvPr id="8211" name="AutoShape 62"/>
          <p:cNvCxnSpPr>
            <a:cxnSpLocks noChangeAspect="1" noChangeShapeType="1"/>
            <a:stCxn id="8206" idx="5"/>
            <a:endCxn id="8204" idx="1"/>
          </p:cNvCxnSpPr>
          <p:nvPr/>
        </p:nvCxnSpPr>
        <p:spPr bwMode="auto">
          <a:xfrm>
            <a:off x="8135939" y="2025650"/>
            <a:ext cx="331787" cy="43338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8212" name="AutoShape 63"/>
          <p:cNvCxnSpPr>
            <a:cxnSpLocks noChangeAspect="1" noChangeShapeType="1"/>
            <a:stCxn id="8205" idx="6"/>
            <a:endCxn id="8204" idx="2"/>
          </p:cNvCxnSpPr>
          <p:nvPr/>
        </p:nvCxnSpPr>
        <p:spPr bwMode="auto">
          <a:xfrm>
            <a:off x="7578726" y="2608263"/>
            <a:ext cx="815975" cy="0"/>
          </a:xfrm>
          <a:prstGeom prst="straightConnector1">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cxnSp>
      <p:sp>
        <p:nvSpPr>
          <p:cNvPr id="8213" name="Oval 64"/>
          <p:cNvSpPr>
            <a:spLocks noChangeAspect="1" noChangeArrowheads="1"/>
          </p:cNvSpPr>
          <p:nvPr/>
        </p:nvSpPr>
        <p:spPr bwMode="auto">
          <a:xfrm>
            <a:off x="9637713" y="2425701"/>
            <a:ext cx="366712" cy="366713"/>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cxnSp>
        <p:nvCxnSpPr>
          <p:cNvPr id="8214" name="AutoShape 65"/>
          <p:cNvCxnSpPr>
            <a:cxnSpLocks noChangeAspect="1" noChangeShapeType="1"/>
            <a:stCxn id="8219" idx="7"/>
            <a:endCxn id="8213" idx="3"/>
          </p:cNvCxnSpPr>
          <p:nvPr/>
        </p:nvCxnSpPr>
        <p:spPr bwMode="auto">
          <a:xfrm flipV="1">
            <a:off x="9339264" y="2757489"/>
            <a:ext cx="350837" cy="433387"/>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cxnSp>
        <p:nvCxnSpPr>
          <p:cNvPr id="8215" name="AutoShape 66"/>
          <p:cNvCxnSpPr>
            <a:cxnSpLocks noChangeAspect="1" noChangeShapeType="1"/>
            <a:stCxn id="8213" idx="1"/>
            <a:endCxn id="8206" idx="6"/>
          </p:cNvCxnSpPr>
          <p:nvPr/>
        </p:nvCxnSpPr>
        <p:spPr bwMode="auto">
          <a:xfrm flipH="1" flipV="1">
            <a:off x="8207376" y="1876426"/>
            <a:ext cx="1482725" cy="582613"/>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8216" name="Text Box 67"/>
          <p:cNvSpPr txBox="1">
            <a:spLocks noChangeArrowheads="1"/>
          </p:cNvSpPr>
          <p:nvPr/>
        </p:nvSpPr>
        <p:spPr bwMode="auto">
          <a:xfrm>
            <a:off x="7080251" y="1450976"/>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0</a:t>
            </a:r>
          </a:p>
        </p:txBody>
      </p:sp>
      <p:sp>
        <p:nvSpPr>
          <p:cNvPr id="8217" name="Text Box 68"/>
          <p:cNvSpPr txBox="1">
            <a:spLocks noChangeArrowheads="1"/>
          </p:cNvSpPr>
          <p:nvPr/>
        </p:nvSpPr>
        <p:spPr bwMode="auto">
          <a:xfrm>
            <a:off x="6470651" y="2174876"/>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1</a:t>
            </a:r>
          </a:p>
        </p:txBody>
      </p:sp>
      <p:cxnSp>
        <p:nvCxnSpPr>
          <p:cNvPr id="8218" name="AutoShape 69"/>
          <p:cNvCxnSpPr>
            <a:cxnSpLocks noChangeAspect="1" noChangeShapeType="1"/>
            <a:stCxn id="8204" idx="6"/>
            <a:endCxn id="8213" idx="2"/>
          </p:cNvCxnSpPr>
          <p:nvPr/>
        </p:nvCxnSpPr>
        <p:spPr bwMode="auto">
          <a:xfrm>
            <a:off x="8799513" y="2608263"/>
            <a:ext cx="817562" cy="0"/>
          </a:xfrm>
          <a:prstGeom prst="straightConnector1">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cxnSp>
      <p:sp>
        <p:nvSpPr>
          <p:cNvPr id="8219" name="Oval 70"/>
          <p:cNvSpPr>
            <a:spLocks noChangeAspect="1" noChangeArrowheads="1"/>
          </p:cNvSpPr>
          <p:nvPr/>
        </p:nvSpPr>
        <p:spPr bwMode="auto">
          <a:xfrm>
            <a:off x="9026526" y="3157538"/>
            <a:ext cx="366713" cy="366712"/>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F</a:t>
            </a:r>
          </a:p>
        </p:txBody>
      </p:sp>
      <p:cxnSp>
        <p:nvCxnSpPr>
          <p:cNvPr id="8220" name="AutoShape 71"/>
          <p:cNvCxnSpPr>
            <a:cxnSpLocks noChangeAspect="1" noChangeShapeType="1"/>
            <a:stCxn id="8204" idx="5"/>
            <a:endCxn id="8219" idx="1"/>
          </p:cNvCxnSpPr>
          <p:nvPr/>
        </p:nvCxnSpPr>
        <p:spPr bwMode="auto">
          <a:xfrm>
            <a:off x="8728075" y="2757489"/>
            <a:ext cx="350838" cy="433387"/>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8221" name="Text Box 72"/>
          <p:cNvSpPr txBox="1">
            <a:spLocks noChangeArrowheads="1"/>
          </p:cNvSpPr>
          <p:nvPr/>
        </p:nvSpPr>
        <p:spPr bwMode="auto">
          <a:xfrm>
            <a:off x="7061201" y="2889251"/>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2</a:t>
            </a:r>
          </a:p>
        </p:txBody>
      </p:sp>
    </p:spTree>
    <p:extLst>
      <p:ext uri="{BB962C8B-B14F-4D97-AF65-F5344CB8AC3E}">
        <p14:creationId xmlns:p14="http://schemas.microsoft.com/office/powerpoint/2010/main" val="3653132336"/>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lv-LV" smtClean="0"/>
              <a:t>Properties</a:t>
            </a:r>
          </a:p>
        </p:txBody>
      </p:sp>
      <p:sp>
        <p:nvSpPr>
          <p:cNvPr id="9221"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spcBef>
                <a:spcPct val="15000"/>
              </a:spcBef>
              <a:buFont typeface="Wingdings" panose="05000000000000000000" pitchFamily="2" charset="2"/>
              <a:buNone/>
            </a:pPr>
            <a:r>
              <a:rPr lang="en-US" altLang="lv-LV" sz="2400">
                <a:solidFill>
                  <a:schemeClr val="tx2"/>
                </a:solidFill>
              </a:rPr>
              <a:t>Notation</a:t>
            </a:r>
          </a:p>
          <a:p>
            <a:pPr lvl="1" eaLnBrk="1" hangingPunct="1">
              <a:lnSpc>
                <a:spcPct val="90000"/>
              </a:lnSpc>
              <a:spcBef>
                <a:spcPct val="15000"/>
              </a:spcBef>
              <a:buFont typeface="Wingdings" panose="05000000000000000000" pitchFamily="2" charset="2"/>
              <a:buNone/>
            </a:pPr>
            <a:r>
              <a:rPr lang="en-US" altLang="lv-LV" sz="2000" b="1" i="1">
                <a:latin typeface="Times New Roman" panose="02020603050405020304" pitchFamily="18" charset="0"/>
              </a:rPr>
              <a:t>G</a:t>
            </a:r>
            <a:r>
              <a:rPr lang="en-US" altLang="lv-LV" sz="2000" b="1" i="1" baseline="-25000">
                <a:latin typeface="Times New Roman" panose="02020603050405020304" pitchFamily="18" charset="0"/>
              </a:rPr>
              <a:t>s</a:t>
            </a:r>
            <a:r>
              <a:rPr lang="en-US" altLang="lv-LV" sz="2000"/>
              <a:t>: connected component of </a:t>
            </a:r>
            <a:r>
              <a:rPr lang="en-US" altLang="lv-LV" sz="2000" b="1" i="1">
                <a:latin typeface="Times New Roman" panose="02020603050405020304" pitchFamily="18" charset="0"/>
              </a:rPr>
              <a:t>s</a:t>
            </a:r>
          </a:p>
          <a:p>
            <a:pPr eaLnBrk="1" hangingPunct="1">
              <a:lnSpc>
                <a:spcPct val="90000"/>
              </a:lnSpc>
              <a:spcBef>
                <a:spcPct val="15000"/>
              </a:spcBef>
              <a:buFont typeface="Wingdings" panose="05000000000000000000" pitchFamily="2" charset="2"/>
              <a:buNone/>
            </a:pPr>
            <a:r>
              <a:rPr lang="en-US" altLang="lv-LV" sz="2400">
                <a:solidFill>
                  <a:schemeClr val="tx2"/>
                </a:solidFill>
              </a:rPr>
              <a:t>Property 1</a:t>
            </a:r>
          </a:p>
          <a:p>
            <a:pPr eaLnBrk="1" hangingPunct="1">
              <a:lnSpc>
                <a:spcPct val="90000"/>
              </a:lnSpc>
              <a:spcBef>
                <a:spcPct val="15000"/>
              </a:spcBef>
              <a:buFont typeface="Wingdings" panose="05000000000000000000" pitchFamily="2" charset="2"/>
              <a:buNone/>
            </a:pPr>
            <a:r>
              <a:rPr lang="en-US" altLang="lv-LV" sz="2000"/>
              <a:t>	</a:t>
            </a:r>
            <a:r>
              <a:rPr lang="en-US" altLang="lv-LV" sz="2000" b="1" i="1">
                <a:latin typeface="Times New Roman" panose="02020603050405020304" pitchFamily="18" charset="0"/>
              </a:rPr>
              <a:t>BFS</a:t>
            </a:r>
            <a:r>
              <a:rPr lang="en-US" altLang="lv-LV" sz="2000">
                <a:latin typeface="Times New Roman" panose="02020603050405020304" pitchFamily="18" charset="0"/>
              </a:rPr>
              <a:t>(</a:t>
            </a:r>
            <a:r>
              <a:rPr lang="en-US" altLang="lv-LV" sz="2000" b="1" i="1">
                <a:latin typeface="Times New Roman" panose="02020603050405020304" pitchFamily="18" charset="0"/>
              </a:rPr>
              <a:t>G, s</a:t>
            </a:r>
            <a:r>
              <a:rPr lang="en-US" altLang="lv-LV" sz="2000">
                <a:latin typeface="Times New Roman" panose="02020603050405020304" pitchFamily="18" charset="0"/>
              </a:rPr>
              <a:t>) </a:t>
            </a:r>
            <a:r>
              <a:rPr lang="en-US" altLang="lv-LV" sz="2000"/>
              <a:t>visits all the vertices and edges of </a:t>
            </a:r>
            <a:r>
              <a:rPr lang="en-US" altLang="lv-LV" sz="2000" b="1" i="1">
                <a:latin typeface="Times New Roman" panose="02020603050405020304" pitchFamily="18" charset="0"/>
              </a:rPr>
              <a:t>G</a:t>
            </a:r>
            <a:r>
              <a:rPr lang="en-US" altLang="lv-LV" sz="2000" b="1" i="1" baseline="-25000">
                <a:latin typeface="Times New Roman" panose="02020603050405020304" pitchFamily="18" charset="0"/>
              </a:rPr>
              <a:t>s</a:t>
            </a:r>
            <a:r>
              <a:rPr lang="en-US" altLang="lv-LV" sz="2000"/>
              <a:t> </a:t>
            </a:r>
          </a:p>
          <a:p>
            <a:pPr eaLnBrk="1" hangingPunct="1">
              <a:lnSpc>
                <a:spcPct val="90000"/>
              </a:lnSpc>
              <a:spcBef>
                <a:spcPct val="15000"/>
              </a:spcBef>
              <a:buFont typeface="Wingdings" panose="05000000000000000000" pitchFamily="2" charset="2"/>
              <a:buNone/>
            </a:pPr>
            <a:r>
              <a:rPr lang="en-US" altLang="lv-LV" sz="2400">
                <a:solidFill>
                  <a:schemeClr val="tx2"/>
                </a:solidFill>
              </a:rPr>
              <a:t>Property 2</a:t>
            </a:r>
            <a:endParaRPr lang="en-US" altLang="lv-LV" sz="2400"/>
          </a:p>
          <a:p>
            <a:pPr eaLnBrk="1" hangingPunct="1">
              <a:lnSpc>
                <a:spcPct val="90000"/>
              </a:lnSpc>
              <a:spcBef>
                <a:spcPct val="15000"/>
              </a:spcBef>
              <a:buFont typeface="Wingdings" panose="05000000000000000000" pitchFamily="2" charset="2"/>
              <a:buNone/>
            </a:pPr>
            <a:r>
              <a:rPr lang="en-US" altLang="lv-LV" sz="2000"/>
              <a:t>	The discovery edges labeled by </a:t>
            </a:r>
            <a:r>
              <a:rPr lang="en-US" altLang="lv-LV" sz="2000" b="1" i="1">
                <a:latin typeface="Times New Roman" panose="02020603050405020304" pitchFamily="18" charset="0"/>
              </a:rPr>
              <a:t>BFS</a:t>
            </a:r>
            <a:r>
              <a:rPr lang="en-US" altLang="lv-LV" sz="2000">
                <a:latin typeface="Times New Roman" panose="02020603050405020304" pitchFamily="18" charset="0"/>
              </a:rPr>
              <a:t>(</a:t>
            </a:r>
            <a:r>
              <a:rPr lang="en-US" altLang="lv-LV" sz="2000" b="1" i="1">
                <a:latin typeface="Times New Roman" panose="02020603050405020304" pitchFamily="18" charset="0"/>
              </a:rPr>
              <a:t>G, s</a:t>
            </a:r>
            <a:r>
              <a:rPr lang="en-US" altLang="lv-LV" sz="2000">
                <a:latin typeface="Times New Roman" panose="02020603050405020304" pitchFamily="18" charset="0"/>
              </a:rPr>
              <a:t>) </a:t>
            </a:r>
            <a:r>
              <a:rPr lang="en-US" altLang="lv-LV" sz="2000"/>
              <a:t>form a spanning tree </a:t>
            </a:r>
            <a:r>
              <a:rPr lang="en-US" altLang="lv-LV" sz="2000" b="1" i="1">
                <a:latin typeface="Times New Roman" panose="02020603050405020304" pitchFamily="18" charset="0"/>
              </a:rPr>
              <a:t>T</a:t>
            </a:r>
            <a:r>
              <a:rPr lang="en-US" altLang="lv-LV" sz="2000" b="1" i="1" baseline="-25000">
                <a:latin typeface="Times New Roman" panose="02020603050405020304" pitchFamily="18" charset="0"/>
              </a:rPr>
              <a:t>s</a:t>
            </a:r>
            <a:r>
              <a:rPr lang="en-US" altLang="lv-LV" sz="2000"/>
              <a:t> of </a:t>
            </a:r>
            <a:r>
              <a:rPr lang="en-US" altLang="lv-LV" sz="2000" b="1" i="1">
                <a:latin typeface="Times New Roman" panose="02020603050405020304" pitchFamily="18" charset="0"/>
              </a:rPr>
              <a:t>G</a:t>
            </a:r>
            <a:r>
              <a:rPr lang="en-US" altLang="lv-LV" sz="2000" b="1" i="1" baseline="-25000">
                <a:latin typeface="Times New Roman" panose="02020603050405020304" pitchFamily="18" charset="0"/>
              </a:rPr>
              <a:t>s</a:t>
            </a:r>
          </a:p>
          <a:p>
            <a:pPr eaLnBrk="1" hangingPunct="1">
              <a:lnSpc>
                <a:spcPct val="90000"/>
              </a:lnSpc>
              <a:spcBef>
                <a:spcPct val="15000"/>
              </a:spcBef>
              <a:buFont typeface="Wingdings" panose="05000000000000000000" pitchFamily="2" charset="2"/>
              <a:buNone/>
            </a:pPr>
            <a:r>
              <a:rPr lang="en-US" altLang="lv-LV" sz="2400">
                <a:solidFill>
                  <a:schemeClr val="tx2"/>
                </a:solidFill>
              </a:rPr>
              <a:t>Property 3</a:t>
            </a:r>
            <a:endParaRPr lang="en-US" altLang="lv-LV" sz="2400"/>
          </a:p>
          <a:p>
            <a:pPr eaLnBrk="1" hangingPunct="1">
              <a:lnSpc>
                <a:spcPct val="90000"/>
              </a:lnSpc>
              <a:spcBef>
                <a:spcPct val="15000"/>
              </a:spcBef>
              <a:buFont typeface="Wingdings" panose="05000000000000000000" pitchFamily="2" charset="2"/>
              <a:buNone/>
            </a:pPr>
            <a:r>
              <a:rPr lang="en-US" altLang="lv-LV" sz="2000"/>
              <a:t>	For each vertex </a:t>
            </a:r>
            <a:r>
              <a:rPr lang="en-US" altLang="lv-LV" sz="2000" b="1" i="1">
                <a:latin typeface="Times New Roman" panose="02020603050405020304" pitchFamily="18" charset="0"/>
              </a:rPr>
              <a:t>v</a:t>
            </a:r>
            <a:r>
              <a:rPr lang="en-US" altLang="lv-LV" sz="2000"/>
              <a:t> in </a:t>
            </a:r>
            <a:r>
              <a:rPr lang="en-US" altLang="lv-LV" sz="2000" b="1" i="1">
                <a:latin typeface="Times New Roman" panose="02020603050405020304" pitchFamily="18" charset="0"/>
              </a:rPr>
              <a:t>L</a:t>
            </a:r>
            <a:r>
              <a:rPr lang="en-US" altLang="lv-LV" sz="2000" b="1" i="1" baseline="-25000">
                <a:latin typeface="Times New Roman" panose="02020603050405020304" pitchFamily="18" charset="0"/>
              </a:rPr>
              <a:t>i</a:t>
            </a:r>
          </a:p>
          <a:p>
            <a:pPr lvl="1" eaLnBrk="1" hangingPunct="1">
              <a:lnSpc>
                <a:spcPct val="90000"/>
              </a:lnSpc>
              <a:spcBef>
                <a:spcPct val="15000"/>
              </a:spcBef>
            </a:pPr>
            <a:r>
              <a:rPr lang="en-US" altLang="lv-LV" sz="1800"/>
              <a:t>The path of  </a:t>
            </a:r>
            <a:r>
              <a:rPr lang="en-US" altLang="lv-LV" sz="1800" b="1" i="1">
                <a:latin typeface="Times New Roman" panose="02020603050405020304" pitchFamily="18" charset="0"/>
              </a:rPr>
              <a:t>T</a:t>
            </a:r>
            <a:r>
              <a:rPr lang="en-US" altLang="lv-LV" sz="1800" b="1" i="1" baseline="-25000">
                <a:latin typeface="Times New Roman" panose="02020603050405020304" pitchFamily="18" charset="0"/>
              </a:rPr>
              <a:t>s</a:t>
            </a:r>
            <a:r>
              <a:rPr lang="en-US" altLang="lv-LV" sz="1800"/>
              <a:t> from </a:t>
            </a:r>
            <a:r>
              <a:rPr lang="en-US" altLang="lv-LV" sz="1800" b="1" i="1">
                <a:latin typeface="Times New Roman" panose="02020603050405020304" pitchFamily="18" charset="0"/>
              </a:rPr>
              <a:t>s </a:t>
            </a:r>
            <a:r>
              <a:rPr lang="en-US" altLang="lv-LV" sz="1800"/>
              <a:t>to </a:t>
            </a:r>
            <a:r>
              <a:rPr lang="en-US" altLang="lv-LV" sz="1800" b="1" i="1">
                <a:latin typeface="Times New Roman" panose="02020603050405020304" pitchFamily="18" charset="0"/>
              </a:rPr>
              <a:t>v </a:t>
            </a:r>
            <a:r>
              <a:rPr lang="en-US" altLang="lv-LV" sz="1800"/>
              <a:t>has </a:t>
            </a:r>
            <a:r>
              <a:rPr lang="en-US" altLang="lv-LV" sz="1800" b="1" i="1">
                <a:latin typeface="Times New Roman" panose="02020603050405020304" pitchFamily="18" charset="0"/>
              </a:rPr>
              <a:t>i</a:t>
            </a:r>
            <a:r>
              <a:rPr lang="en-US" altLang="lv-LV" sz="1800"/>
              <a:t> edges </a:t>
            </a:r>
          </a:p>
          <a:p>
            <a:pPr lvl="1" eaLnBrk="1" hangingPunct="1">
              <a:lnSpc>
                <a:spcPct val="90000"/>
              </a:lnSpc>
              <a:spcBef>
                <a:spcPct val="15000"/>
              </a:spcBef>
            </a:pPr>
            <a:r>
              <a:rPr lang="en-US" altLang="lv-LV" sz="1800"/>
              <a:t>Every path from </a:t>
            </a:r>
            <a:r>
              <a:rPr lang="en-US" altLang="lv-LV" sz="1800" b="1" i="1">
                <a:latin typeface="Times New Roman" panose="02020603050405020304" pitchFamily="18" charset="0"/>
              </a:rPr>
              <a:t>s </a:t>
            </a:r>
            <a:r>
              <a:rPr lang="en-US" altLang="lv-LV" sz="1800"/>
              <a:t>to </a:t>
            </a:r>
            <a:r>
              <a:rPr lang="en-US" altLang="lv-LV" sz="1800" b="1" i="1">
                <a:latin typeface="Times New Roman" panose="02020603050405020304" pitchFamily="18" charset="0"/>
              </a:rPr>
              <a:t>v </a:t>
            </a:r>
            <a:r>
              <a:rPr lang="en-US" altLang="lv-LV" sz="1800"/>
              <a:t>in </a:t>
            </a:r>
            <a:r>
              <a:rPr lang="en-US" altLang="lv-LV" sz="1800" b="1" i="1">
                <a:latin typeface="Times New Roman" panose="02020603050405020304" pitchFamily="18" charset="0"/>
              </a:rPr>
              <a:t>G</a:t>
            </a:r>
            <a:r>
              <a:rPr lang="en-US" altLang="lv-LV" sz="1800" b="1" i="1" baseline="-25000">
                <a:latin typeface="Times New Roman" panose="02020603050405020304" pitchFamily="18" charset="0"/>
              </a:rPr>
              <a:t>s</a:t>
            </a:r>
            <a:r>
              <a:rPr lang="en-US" altLang="lv-LV" sz="1800" b="1" i="1">
                <a:latin typeface="Times New Roman" panose="02020603050405020304" pitchFamily="18" charset="0"/>
              </a:rPr>
              <a:t> </a:t>
            </a:r>
            <a:r>
              <a:rPr lang="en-US" altLang="lv-LV" sz="1800"/>
              <a:t>has at least </a:t>
            </a:r>
            <a:r>
              <a:rPr lang="en-US" altLang="lv-LV" sz="1800" b="1" i="1">
                <a:latin typeface="Times New Roman" panose="02020603050405020304" pitchFamily="18" charset="0"/>
              </a:rPr>
              <a:t>i</a:t>
            </a:r>
            <a:r>
              <a:rPr lang="en-US" altLang="lv-LV" sz="1800"/>
              <a:t> edges</a:t>
            </a:r>
          </a:p>
        </p:txBody>
      </p:sp>
      <p:sp>
        <p:nvSpPr>
          <p:cNvPr id="921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93E8F0C-1BA1-48E0-B4DC-92B7534E5923}" type="slidenum">
              <a:rPr lang="en-US" altLang="lv-LV" sz="1400"/>
              <a:pPr eaLnBrk="1" hangingPunct="1"/>
              <a:t>19</a:t>
            </a:fld>
            <a:endParaRPr lang="en-US" altLang="lv-LV" sz="1400"/>
          </a:p>
        </p:txBody>
      </p:sp>
      <p:sp>
        <p:nvSpPr>
          <p:cNvPr id="9222" name="AutoShape 18"/>
          <p:cNvSpPr>
            <a:spLocks noChangeArrowheads="1"/>
          </p:cNvSpPr>
          <p:nvPr/>
        </p:nvSpPr>
        <p:spPr bwMode="auto">
          <a:xfrm>
            <a:off x="7567613" y="5683250"/>
            <a:ext cx="2049462" cy="488950"/>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223" name="AutoShape 19"/>
          <p:cNvSpPr>
            <a:spLocks noChangeArrowheads="1"/>
          </p:cNvSpPr>
          <p:nvPr/>
        </p:nvSpPr>
        <p:spPr bwMode="auto">
          <a:xfrm>
            <a:off x="6972301" y="4954588"/>
            <a:ext cx="3148013" cy="488950"/>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224" name="AutoShape 20"/>
          <p:cNvSpPr>
            <a:spLocks noChangeArrowheads="1"/>
          </p:cNvSpPr>
          <p:nvPr/>
        </p:nvSpPr>
        <p:spPr bwMode="auto">
          <a:xfrm>
            <a:off x="7577139" y="4222750"/>
            <a:ext cx="827087" cy="488950"/>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225" name="Oval 21"/>
          <p:cNvSpPr>
            <a:spLocks noChangeAspect="1" noChangeArrowheads="1"/>
          </p:cNvSpPr>
          <p:nvPr/>
        </p:nvSpPr>
        <p:spPr bwMode="auto">
          <a:xfrm>
            <a:off x="8415338" y="5016501"/>
            <a:ext cx="366712" cy="366713"/>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sp>
        <p:nvSpPr>
          <p:cNvPr id="9226" name="Oval 22"/>
          <p:cNvSpPr>
            <a:spLocks noChangeAspect="1" noChangeArrowheads="1"/>
          </p:cNvSpPr>
          <p:nvPr/>
        </p:nvSpPr>
        <p:spPr bwMode="auto">
          <a:xfrm>
            <a:off x="7194551" y="5016501"/>
            <a:ext cx="366713" cy="366713"/>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9227" name="Oval 23"/>
          <p:cNvSpPr>
            <a:spLocks noChangeAspect="1" noChangeArrowheads="1"/>
          </p:cNvSpPr>
          <p:nvPr/>
        </p:nvSpPr>
        <p:spPr bwMode="auto">
          <a:xfrm>
            <a:off x="7823201" y="4284663"/>
            <a:ext cx="366713" cy="366712"/>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9228" name="Oval 24"/>
          <p:cNvSpPr>
            <a:spLocks noChangeAspect="1" noChangeArrowheads="1"/>
          </p:cNvSpPr>
          <p:nvPr/>
        </p:nvSpPr>
        <p:spPr bwMode="auto">
          <a:xfrm>
            <a:off x="7804151" y="5748338"/>
            <a:ext cx="366713" cy="366712"/>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E</a:t>
            </a:r>
          </a:p>
        </p:txBody>
      </p:sp>
      <p:cxnSp>
        <p:nvCxnSpPr>
          <p:cNvPr id="9229" name="AutoShape 25"/>
          <p:cNvCxnSpPr>
            <a:cxnSpLocks noChangeAspect="1" noChangeShapeType="1"/>
            <a:stCxn id="9227" idx="3"/>
            <a:endCxn id="9226" idx="7"/>
          </p:cNvCxnSpPr>
          <p:nvPr/>
        </p:nvCxnSpPr>
        <p:spPr bwMode="auto">
          <a:xfrm flipH="1">
            <a:off x="7507288" y="4616450"/>
            <a:ext cx="368300" cy="43338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9230" name="AutoShape 26"/>
          <p:cNvCxnSpPr>
            <a:cxnSpLocks noChangeAspect="1" noChangeShapeType="1"/>
            <a:stCxn id="9228" idx="1"/>
            <a:endCxn id="9226" idx="5"/>
          </p:cNvCxnSpPr>
          <p:nvPr/>
        </p:nvCxnSpPr>
        <p:spPr bwMode="auto">
          <a:xfrm flipH="1" flipV="1">
            <a:off x="7507288" y="5348289"/>
            <a:ext cx="349250" cy="433387"/>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9231" name="AutoShape 27"/>
          <p:cNvCxnSpPr>
            <a:cxnSpLocks noChangeAspect="1" noChangeShapeType="1"/>
            <a:stCxn id="9228" idx="7"/>
            <a:endCxn id="9225" idx="3"/>
          </p:cNvCxnSpPr>
          <p:nvPr/>
        </p:nvCxnSpPr>
        <p:spPr bwMode="auto">
          <a:xfrm flipV="1">
            <a:off x="8116889" y="5348289"/>
            <a:ext cx="350837" cy="433387"/>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cxnSp>
        <p:nvCxnSpPr>
          <p:cNvPr id="9232" name="AutoShape 28"/>
          <p:cNvCxnSpPr>
            <a:cxnSpLocks noChangeAspect="1" noChangeShapeType="1"/>
            <a:stCxn id="9227" idx="5"/>
            <a:endCxn id="9225" idx="1"/>
          </p:cNvCxnSpPr>
          <p:nvPr/>
        </p:nvCxnSpPr>
        <p:spPr bwMode="auto">
          <a:xfrm>
            <a:off x="8135939" y="4616450"/>
            <a:ext cx="331787" cy="43338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9233" name="AutoShape 29"/>
          <p:cNvCxnSpPr>
            <a:cxnSpLocks noChangeAspect="1" noChangeShapeType="1"/>
            <a:stCxn id="9226" idx="6"/>
            <a:endCxn id="9225" idx="2"/>
          </p:cNvCxnSpPr>
          <p:nvPr/>
        </p:nvCxnSpPr>
        <p:spPr bwMode="auto">
          <a:xfrm>
            <a:off x="7578726" y="5199063"/>
            <a:ext cx="815975" cy="0"/>
          </a:xfrm>
          <a:prstGeom prst="straightConnector1">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cxnSp>
      <p:sp>
        <p:nvSpPr>
          <p:cNvPr id="9234" name="Oval 30"/>
          <p:cNvSpPr>
            <a:spLocks noChangeAspect="1" noChangeArrowheads="1"/>
          </p:cNvSpPr>
          <p:nvPr/>
        </p:nvSpPr>
        <p:spPr bwMode="auto">
          <a:xfrm>
            <a:off x="9637713" y="5016501"/>
            <a:ext cx="366712" cy="366713"/>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cxnSp>
        <p:nvCxnSpPr>
          <p:cNvPr id="9235" name="AutoShape 31"/>
          <p:cNvCxnSpPr>
            <a:cxnSpLocks noChangeAspect="1" noChangeShapeType="1"/>
            <a:stCxn id="9240" idx="7"/>
            <a:endCxn id="9234" idx="3"/>
          </p:cNvCxnSpPr>
          <p:nvPr/>
        </p:nvCxnSpPr>
        <p:spPr bwMode="auto">
          <a:xfrm flipV="1">
            <a:off x="9339264" y="5348289"/>
            <a:ext cx="350837" cy="433387"/>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cxnSp>
        <p:nvCxnSpPr>
          <p:cNvPr id="9236" name="AutoShape 32"/>
          <p:cNvCxnSpPr>
            <a:cxnSpLocks noChangeAspect="1" noChangeShapeType="1"/>
            <a:stCxn id="9234" idx="1"/>
            <a:endCxn id="9227" idx="6"/>
          </p:cNvCxnSpPr>
          <p:nvPr/>
        </p:nvCxnSpPr>
        <p:spPr bwMode="auto">
          <a:xfrm flipH="1" flipV="1">
            <a:off x="8207376" y="4467226"/>
            <a:ext cx="1482725" cy="582613"/>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9237" name="Text Box 33"/>
          <p:cNvSpPr txBox="1">
            <a:spLocks noChangeArrowheads="1"/>
          </p:cNvSpPr>
          <p:nvPr/>
        </p:nvSpPr>
        <p:spPr bwMode="auto">
          <a:xfrm>
            <a:off x="7080251" y="4041776"/>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0</a:t>
            </a:r>
          </a:p>
        </p:txBody>
      </p:sp>
      <p:sp>
        <p:nvSpPr>
          <p:cNvPr id="9238" name="Text Box 34"/>
          <p:cNvSpPr txBox="1">
            <a:spLocks noChangeArrowheads="1"/>
          </p:cNvSpPr>
          <p:nvPr/>
        </p:nvSpPr>
        <p:spPr bwMode="auto">
          <a:xfrm>
            <a:off x="6470651" y="4765676"/>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1</a:t>
            </a:r>
          </a:p>
        </p:txBody>
      </p:sp>
      <p:cxnSp>
        <p:nvCxnSpPr>
          <p:cNvPr id="9239" name="AutoShape 35"/>
          <p:cNvCxnSpPr>
            <a:cxnSpLocks noChangeAspect="1" noChangeShapeType="1"/>
            <a:stCxn id="9225" idx="6"/>
            <a:endCxn id="9234" idx="2"/>
          </p:cNvCxnSpPr>
          <p:nvPr/>
        </p:nvCxnSpPr>
        <p:spPr bwMode="auto">
          <a:xfrm>
            <a:off x="8799513" y="5199063"/>
            <a:ext cx="817562" cy="0"/>
          </a:xfrm>
          <a:prstGeom prst="straightConnector1">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cxnSp>
      <p:sp>
        <p:nvSpPr>
          <p:cNvPr id="9240" name="Oval 36"/>
          <p:cNvSpPr>
            <a:spLocks noChangeAspect="1" noChangeArrowheads="1"/>
          </p:cNvSpPr>
          <p:nvPr/>
        </p:nvSpPr>
        <p:spPr bwMode="auto">
          <a:xfrm>
            <a:off x="9026526" y="5748338"/>
            <a:ext cx="366713" cy="366712"/>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F</a:t>
            </a:r>
          </a:p>
        </p:txBody>
      </p:sp>
      <p:cxnSp>
        <p:nvCxnSpPr>
          <p:cNvPr id="9241" name="AutoShape 37"/>
          <p:cNvCxnSpPr>
            <a:cxnSpLocks noChangeAspect="1" noChangeShapeType="1"/>
            <a:stCxn id="9225" idx="5"/>
            <a:endCxn id="9240" idx="1"/>
          </p:cNvCxnSpPr>
          <p:nvPr/>
        </p:nvCxnSpPr>
        <p:spPr bwMode="auto">
          <a:xfrm>
            <a:off x="8728075" y="5348289"/>
            <a:ext cx="350838" cy="433387"/>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9242" name="Text Box 38"/>
          <p:cNvSpPr txBox="1">
            <a:spLocks noChangeArrowheads="1"/>
          </p:cNvSpPr>
          <p:nvPr/>
        </p:nvSpPr>
        <p:spPr bwMode="auto">
          <a:xfrm>
            <a:off x="7061201" y="5480051"/>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2</a:t>
            </a:r>
          </a:p>
        </p:txBody>
      </p:sp>
      <p:sp>
        <p:nvSpPr>
          <p:cNvPr id="9243" name="Oval 40"/>
          <p:cNvSpPr>
            <a:spLocks noChangeAspect="1" noChangeArrowheads="1"/>
          </p:cNvSpPr>
          <p:nvPr/>
        </p:nvSpPr>
        <p:spPr bwMode="auto">
          <a:xfrm>
            <a:off x="8393113" y="2406651"/>
            <a:ext cx="366712" cy="366713"/>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sp>
        <p:nvSpPr>
          <p:cNvPr id="9244" name="Oval 41"/>
          <p:cNvSpPr>
            <a:spLocks noChangeAspect="1" noChangeArrowheads="1"/>
          </p:cNvSpPr>
          <p:nvPr/>
        </p:nvSpPr>
        <p:spPr bwMode="auto">
          <a:xfrm>
            <a:off x="7172326" y="2406651"/>
            <a:ext cx="366713" cy="366713"/>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9245" name="Oval 42"/>
          <p:cNvSpPr>
            <a:spLocks noChangeAspect="1" noChangeArrowheads="1"/>
          </p:cNvSpPr>
          <p:nvPr/>
        </p:nvSpPr>
        <p:spPr bwMode="auto">
          <a:xfrm>
            <a:off x="7800976" y="1674813"/>
            <a:ext cx="366713" cy="366712"/>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9246" name="Oval 43"/>
          <p:cNvSpPr>
            <a:spLocks noChangeAspect="1" noChangeArrowheads="1"/>
          </p:cNvSpPr>
          <p:nvPr/>
        </p:nvSpPr>
        <p:spPr bwMode="auto">
          <a:xfrm>
            <a:off x="7781926" y="3138488"/>
            <a:ext cx="366713" cy="366712"/>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E</a:t>
            </a:r>
          </a:p>
        </p:txBody>
      </p:sp>
      <p:cxnSp>
        <p:nvCxnSpPr>
          <p:cNvPr id="9247" name="AutoShape 44"/>
          <p:cNvCxnSpPr>
            <a:cxnSpLocks noChangeAspect="1" noChangeShapeType="1"/>
            <a:stCxn id="9245" idx="3"/>
            <a:endCxn id="9244" idx="7"/>
          </p:cNvCxnSpPr>
          <p:nvPr/>
        </p:nvCxnSpPr>
        <p:spPr bwMode="auto">
          <a:xfrm flipH="1">
            <a:off x="7485063" y="1997075"/>
            <a:ext cx="368300" cy="4524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48" name="AutoShape 45"/>
          <p:cNvCxnSpPr>
            <a:cxnSpLocks noChangeAspect="1" noChangeShapeType="1"/>
            <a:stCxn id="9246" idx="1"/>
            <a:endCxn id="9244" idx="5"/>
          </p:cNvCxnSpPr>
          <p:nvPr/>
        </p:nvCxnSpPr>
        <p:spPr bwMode="auto">
          <a:xfrm flipH="1" flipV="1">
            <a:off x="7485063" y="2728914"/>
            <a:ext cx="349250" cy="4524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49" name="AutoShape 46"/>
          <p:cNvCxnSpPr>
            <a:cxnSpLocks noChangeAspect="1" noChangeShapeType="1"/>
            <a:stCxn id="9246" idx="7"/>
            <a:endCxn id="9243" idx="3"/>
          </p:cNvCxnSpPr>
          <p:nvPr/>
        </p:nvCxnSpPr>
        <p:spPr bwMode="auto">
          <a:xfrm flipV="1">
            <a:off x="8094664" y="2728914"/>
            <a:ext cx="350837" cy="4524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0" name="AutoShape 47"/>
          <p:cNvCxnSpPr>
            <a:cxnSpLocks noChangeAspect="1" noChangeShapeType="1"/>
            <a:stCxn id="9245" idx="5"/>
            <a:endCxn id="9243" idx="1"/>
          </p:cNvCxnSpPr>
          <p:nvPr/>
        </p:nvCxnSpPr>
        <p:spPr bwMode="auto">
          <a:xfrm>
            <a:off x="8113714" y="1997075"/>
            <a:ext cx="331787" cy="4524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1" name="AutoShape 48"/>
          <p:cNvCxnSpPr>
            <a:cxnSpLocks noChangeAspect="1" noChangeShapeType="1"/>
            <a:stCxn id="9244" idx="6"/>
            <a:endCxn id="9243" idx="2"/>
          </p:cNvCxnSpPr>
          <p:nvPr/>
        </p:nvCxnSpPr>
        <p:spPr bwMode="auto">
          <a:xfrm>
            <a:off x="7546976" y="2589213"/>
            <a:ext cx="83502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52" name="Oval 49"/>
          <p:cNvSpPr>
            <a:spLocks noChangeAspect="1" noChangeArrowheads="1"/>
          </p:cNvSpPr>
          <p:nvPr/>
        </p:nvSpPr>
        <p:spPr bwMode="auto">
          <a:xfrm>
            <a:off x="9615488" y="2406651"/>
            <a:ext cx="366712" cy="366713"/>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cxnSp>
        <p:nvCxnSpPr>
          <p:cNvPr id="9253" name="AutoShape 50"/>
          <p:cNvCxnSpPr>
            <a:cxnSpLocks noChangeAspect="1" noChangeShapeType="1"/>
            <a:stCxn id="9256" idx="7"/>
            <a:endCxn id="9252" idx="3"/>
          </p:cNvCxnSpPr>
          <p:nvPr/>
        </p:nvCxnSpPr>
        <p:spPr bwMode="auto">
          <a:xfrm flipV="1">
            <a:off x="9317039" y="2728914"/>
            <a:ext cx="350837" cy="4524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4" name="AutoShape 51"/>
          <p:cNvCxnSpPr>
            <a:cxnSpLocks noChangeAspect="1" noChangeShapeType="1"/>
            <a:stCxn id="9252" idx="1"/>
            <a:endCxn id="9245" idx="6"/>
          </p:cNvCxnSpPr>
          <p:nvPr/>
        </p:nvCxnSpPr>
        <p:spPr bwMode="auto">
          <a:xfrm flipH="1" flipV="1">
            <a:off x="8175625" y="1857375"/>
            <a:ext cx="1492250" cy="5921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5" name="AutoShape 52"/>
          <p:cNvCxnSpPr>
            <a:cxnSpLocks noChangeAspect="1" noChangeShapeType="1"/>
            <a:stCxn id="9243" idx="6"/>
            <a:endCxn id="9252" idx="2"/>
          </p:cNvCxnSpPr>
          <p:nvPr/>
        </p:nvCxnSpPr>
        <p:spPr bwMode="auto">
          <a:xfrm>
            <a:off x="8767763" y="2589213"/>
            <a:ext cx="836612"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56" name="Oval 53"/>
          <p:cNvSpPr>
            <a:spLocks noChangeAspect="1" noChangeArrowheads="1"/>
          </p:cNvSpPr>
          <p:nvPr/>
        </p:nvSpPr>
        <p:spPr bwMode="auto">
          <a:xfrm>
            <a:off x="9004301" y="3138488"/>
            <a:ext cx="366713" cy="366712"/>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F</a:t>
            </a:r>
          </a:p>
        </p:txBody>
      </p:sp>
      <p:cxnSp>
        <p:nvCxnSpPr>
          <p:cNvPr id="9257" name="AutoShape 54"/>
          <p:cNvCxnSpPr>
            <a:cxnSpLocks noChangeAspect="1" noChangeShapeType="1"/>
            <a:stCxn id="9243" idx="5"/>
            <a:endCxn id="9256" idx="1"/>
          </p:cNvCxnSpPr>
          <p:nvPr/>
        </p:nvCxnSpPr>
        <p:spPr bwMode="auto">
          <a:xfrm>
            <a:off x="8705850" y="2728914"/>
            <a:ext cx="350838" cy="4524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2044995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lv-LV" smtClean="0"/>
              <a:t>Graphs</a:t>
            </a:r>
          </a:p>
        </p:txBody>
      </p:sp>
      <p:sp>
        <p:nvSpPr>
          <p:cNvPr id="5125"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a:t>A graph is a pair </a:t>
            </a:r>
            <a:r>
              <a:rPr lang="en-US" altLang="lv-LV" sz="2000">
                <a:latin typeface="Times New Roman" panose="02020603050405020304" pitchFamily="18" charset="0"/>
              </a:rPr>
              <a:t>(</a:t>
            </a:r>
            <a:r>
              <a:rPr lang="en-US" altLang="lv-LV" sz="2000" b="1" i="1">
                <a:latin typeface="Times New Roman" panose="02020603050405020304" pitchFamily="18" charset="0"/>
              </a:rPr>
              <a:t>V, E</a:t>
            </a:r>
            <a:r>
              <a:rPr lang="en-US" altLang="lv-LV" sz="2000">
                <a:latin typeface="Times New Roman" panose="02020603050405020304" pitchFamily="18" charset="0"/>
              </a:rPr>
              <a:t>)</a:t>
            </a:r>
            <a:r>
              <a:rPr lang="en-US" altLang="lv-LV" sz="2000"/>
              <a:t>, where</a:t>
            </a:r>
          </a:p>
          <a:p>
            <a:pPr lvl="1" eaLnBrk="1" hangingPunct="1">
              <a:lnSpc>
                <a:spcPct val="90000"/>
              </a:lnSpc>
            </a:pPr>
            <a:r>
              <a:rPr lang="en-US" altLang="lv-LV" sz="1800" b="1" i="1">
                <a:latin typeface="Times New Roman" panose="02020603050405020304" pitchFamily="18" charset="0"/>
              </a:rPr>
              <a:t>V</a:t>
            </a:r>
            <a:r>
              <a:rPr lang="en-US" altLang="lv-LV" sz="1800"/>
              <a:t> is a set of nodes, called </a:t>
            </a:r>
            <a:r>
              <a:rPr lang="en-US" altLang="lv-LV" sz="1800">
                <a:solidFill>
                  <a:schemeClr val="tx2"/>
                </a:solidFill>
              </a:rPr>
              <a:t>vertices</a:t>
            </a:r>
          </a:p>
          <a:p>
            <a:pPr lvl="1" eaLnBrk="1" hangingPunct="1">
              <a:lnSpc>
                <a:spcPct val="90000"/>
              </a:lnSpc>
            </a:pPr>
            <a:r>
              <a:rPr lang="en-US" altLang="lv-LV" sz="1800" b="1" i="1">
                <a:latin typeface="Times New Roman" panose="02020603050405020304" pitchFamily="18" charset="0"/>
              </a:rPr>
              <a:t>E</a:t>
            </a:r>
            <a:r>
              <a:rPr lang="en-US" altLang="lv-LV" sz="1800"/>
              <a:t> is a collection of pairs of vertices, called </a:t>
            </a:r>
            <a:r>
              <a:rPr lang="en-US" altLang="lv-LV" sz="1800">
                <a:solidFill>
                  <a:schemeClr val="tx2"/>
                </a:solidFill>
              </a:rPr>
              <a:t>edges</a:t>
            </a:r>
          </a:p>
          <a:p>
            <a:pPr lvl="1" eaLnBrk="1" hangingPunct="1">
              <a:lnSpc>
                <a:spcPct val="90000"/>
              </a:lnSpc>
            </a:pPr>
            <a:r>
              <a:rPr lang="en-US" altLang="lv-LV" sz="1800"/>
              <a:t>Vertices and edges are positions and store elements</a:t>
            </a:r>
          </a:p>
          <a:p>
            <a:pPr eaLnBrk="1" hangingPunct="1">
              <a:lnSpc>
                <a:spcPct val="90000"/>
              </a:lnSpc>
            </a:pPr>
            <a:r>
              <a:rPr lang="en-US" altLang="lv-LV" sz="2000"/>
              <a:t>Example:</a:t>
            </a:r>
          </a:p>
          <a:p>
            <a:pPr lvl="1" eaLnBrk="1" hangingPunct="1">
              <a:lnSpc>
                <a:spcPct val="90000"/>
              </a:lnSpc>
            </a:pPr>
            <a:r>
              <a:rPr lang="en-US" altLang="lv-LV" sz="1800"/>
              <a:t>A vertex represents an airport and stores the three-letter airport code</a:t>
            </a:r>
          </a:p>
          <a:p>
            <a:pPr lvl="1" eaLnBrk="1" hangingPunct="1">
              <a:lnSpc>
                <a:spcPct val="90000"/>
              </a:lnSpc>
            </a:pPr>
            <a:r>
              <a:rPr lang="en-US" altLang="lv-LV" sz="1800"/>
              <a:t>An edge represents a flight route between two airports and stores the mileage of the route</a:t>
            </a:r>
          </a:p>
        </p:txBody>
      </p:sp>
      <p:sp>
        <p:nvSpPr>
          <p:cNvPr id="5126" name="Oval 12"/>
          <p:cNvSpPr>
            <a:spLocks noChangeArrowheads="1"/>
          </p:cNvSpPr>
          <p:nvPr/>
        </p:nvSpPr>
        <p:spPr bwMode="auto">
          <a:xfrm>
            <a:off x="6324601" y="4114800"/>
            <a:ext cx="936625"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ORD</a:t>
            </a:r>
          </a:p>
        </p:txBody>
      </p:sp>
      <p:sp>
        <p:nvSpPr>
          <p:cNvPr id="5127" name="Oval 99"/>
          <p:cNvSpPr>
            <a:spLocks noChangeArrowheads="1"/>
          </p:cNvSpPr>
          <p:nvPr/>
        </p:nvSpPr>
        <p:spPr bwMode="auto">
          <a:xfrm>
            <a:off x="8839201" y="3959225"/>
            <a:ext cx="936625"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PVD</a:t>
            </a:r>
          </a:p>
        </p:txBody>
      </p:sp>
      <p:sp>
        <p:nvSpPr>
          <p:cNvPr id="5128" name="Oval 100"/>
          <p:cNvSpPr>
            <a:spLocks noChangeArrowheads="1"/>
          </p:cNvSpPr>
          <p:nvPr/>
        </p:nvSpPr>
        <p:spPr bwMode="auto">
          <a:xfrm>
            <a:off x="8588376" y="5867400"/>
            <a:ext cx="936625"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MIA</a:t>
            </a:r>
          </a:p>
        </p:txBody>
      </p:sp>
      <p:sp>
        <p:nvSpPr>
          <p:cNvPr id="5129" name="Oval 101"/>
          <p:cNvSpPr>
            <a:spLocks noChangeArrowheads="1"/>
          </p:cNvSpPr>
          <p:nvPr/>
        </p:nvSpPr>
        <p:spPr bwMode="auto">
          <a:xfrm>
            <a:off x="6035676" y="5629275"/>
            <a:ext cx="936625"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DFW</a:t>
            </a:r>
          </a:p>
        </p:txBody>
      </p:sp>
      <p:sp>
        <p:nvSpPr>
          <p:cNvPr id="5130" name="Oval 102"/>
          <p:cNvSpPr>
            <a:spLocks noChangeArrowheads="1"/>
          </p:cNvSpPr>
          <p:nvPr/>
        </p:nvSpPr>
        <p:spPr bwMode="auto">
          <a:xfrm>
            <a:off x="4114801" y="4343400"/>
            <a:ext cx="936625"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SFO</a:t>
            </a:r>
          </a:p>
        </p:txBody>
      </p:sp>
      <p:sp>
        <p:nvSpPr>
          <p:cNvPr id="5131" name="Oval 103"/>
          <p:cNvSpPr>
            <a:spLocks noChangeArrowheads="1"/>
          </p:cNvSpPr>
          <p:nvPr/>
        </p:nvSpPr>
        <p:spPr bwMode="auto">
          <a:xfrm>
            <a:off x="4267201" y="5486400"/>
            <a:ext cx="936625"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LAX</a:t>
            </a:r>
          </a:p>
        </p:txBody>
      </p:sp>
      <p:sp>
        <p:nvSpPr>
          <p:cNvPr id="5132" name="Oval 104"/>
          <p:cNvSpPr>
            <a:spLocks noChangeArrowheads="1"/>
          </p:cNvSpPr>
          <p:nvPr/>
        </p:nvSpPr>
        <p:spPr bwMode="auto">
          <a:xfrm>
            <a:off x="7902576" y="4724400"/>
            <a:ext cx="936625"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LGA</a:t>
            </a:r>
          </a:p>
        </p:txBody>
      </p:sp>
      <p:sp>
        <p:nvSpPr>
          <p:cNvPr id="5133" name="Oval 105"/>
          <p:cNvSpPr>
            <a:spLocks noChangeArrowheads="1"/>
          </p:cNvSpPr>
          <p:nvPr/>
        </p:nvSpPr>
        <p:spPr bwMode="auto">
          <a:xfrm>
            <a:off x="2286001" y="5257800"/>
            <a:ext cx="936625"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HNL</a:t>
            </a:r>
          </a:p>
        </p:txBody>
      </p:sp>
      <p:cxnSp>
        <p:nvCxnSpPr>
          <p:cNvPr id="5134" name="AutoShape 106"/>
          <p:cNvCxnSpPr>
            <a:cxnSpLocks noChangeShapeType="1"/>
            <a:stCxn id="5130" idx="6"/>
            <a:endCxn id="5126" idx="2"/>
          </p:cNvCxnSpPr>
          <p:nvPr/>
        </p:nvCxnSpPr>
        <p:spPr bwMode="auto">
          <a:xfrm flipV="1">
            <a:off x="5060951" y="4343400"/>
            <a:ext cx="1254125" cy="2286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35" name="AutoShape 107"/>
          <p:cNvCxnSpPr>
            <a:cxnSpLocks noChangeShapeType="1"/>
            <a:stCxn id="5129" idx="0"/>
            <a:endCxn id="5126" idx="4"/>
          </p:cNvCxnSpPr>
          <p:nvPr/>
        </p:nvCxnSpPr>
        <p:spPr bwMode="auto">
          <a:xfrm flipV="1">
            <a:off x="6503989" y="4581526"/>
            <a:ext cx="288925" cy="10382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36" name="AutoShape 108"/>
          <p:cNvCxnSpPr>
            <a:cxnSpLocks noChangeShapeType="1"/>
            <a:stCxn id="5129" idx="7"/>
            <a:endCxn id="5132" idx="3"/>
          </p:cNvCxnSpPr>
          <p:nvPr/>
        </p:nvCxnSpPr>
        <p:spPr bwMode="auto">
          <a:xfrm flipV="1">
            <a:off x="6835776" y="5124451"/>
            <a:ext cx="1203325" cy="5619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37" name="AutoShape 109"/>
          <p:cNvCxnSpPr>
            <a:cxnSpLocks noChangeShapeType="1"/>
            <a:stCxn id="5132" idx="0"/>
            <a:endCxn id="5127" idx="3"/>
          </p:cNvCxnSpPr>
          <p:nvPr/>
        </p:nvCxnSpPr>
        <p:spPr bwMode="auto">
          <a:xfrm flipV="1">
            <a:off x="8370889" y="4359275"/>
            <a:ext cx="604837" cy="3556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38" name="AutoShape 110"/>
          <p:cNvCxnSpPr>
            <a:cxnSpLocks noChangeShapeType="1"/>
            <a:stCxn id="5126" idx="6"/>
            <a:endCxn id="5127" idx="2"/>
          </p:cNvCxnSpPr>
          <p:nvPr/>
        </p:nvCxnSpPr>
        <p:spPr bwMode="auto">
          <a:xfrm flipV="1">
            <a:off x="7270751" y="4187826"/>
            <a:ext cx="1558925" cy="1555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39" name="AutoShape 111"/>
          <p:cNvCxnSpPr>
            <a:cxnSpLocks noChangeShapeType="1"/>
            <a:stCxn id="5133" idx="6"/>
            <a:endCxn id="5131" idx="2"/>
          </p:cNvCxnSpPr>
          <p:nvPr/>
        </p:nvCxnSpPr>
        <p:spPr bwMode="auto">
          <a:xfrm>
            <a:off x="3232151" y="5486400"/>
            <a:ext cx="1025525" cy="2286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0" name="AutoShape 112"/>
          <p:cNvCxnSpPr>
            <a:cxnSpLocks noChangeShapeType="1"/>
            <a:stCxn id="5130" idx="4"/>
            <a:endCxn id="5131" idx="0"/>
          </p:cNvCxnSpPr>
          <p:nvPr/>
        </p:nvCxnSpPr>
        <p:spPr bwMode="auto">
          <a:xfrm>
            <a:off x="4583113" y="4810125"/>
            <a:ext cx="152400" cy="6667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1" name="AutoShape 113"/>
          <p:cNvCxnSpPr>
            <a:cxnSpLocks noChangeShapeType="1"/>
            <a:stCxn id="5132" idx="4"/>
            <a:endCxn id="5128" idx="0"/>
          </p:cNvCxnSpPr>
          <p:nvPr/>
        </p:nvCxnSpPr>
        <p:spPr bwMode="auto">
          <a:xfrm>
            <a:off x="8370888" y="5191125"/>
            <a:ext cx="685800" cy="6667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2" name="AutoShape 114"/>
          <p:cNvCxnSpPr>
            <a:cxnSpLocks noChangeShapeType="1"/>
            <a:endCxn id="5129" idx="6"/>
          </p:cNvCxnSpPr>
          <p:nvPr/>
        </p:nvCxnSpPr>
        <p:spPr bwMode="auto">
          <a:xfrm flipH="1" flipV="1">
            <a:off x="6981826" y="5857876"/>
            <a:ext cx="1597025" cy="2381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3" name="AutoShape 115"/>
          <p:cNvCxnSpPr>
            <a:cxnSpLocks noChangeShapeType="1"/>
            <a:stCxn id="5131" idx="6"/>
            <a:endCxn id="5129" idx="2"/>
          </p:cNvCxnSpPr>
          <p:nvPr/>
        </p:nvCxnSpPr>
        <p:spPr bwMode="auto">
          <a:xfrm>
            <a:off x="5213350" y="5715001"/>
            <a:ext cx="812800" cy="1428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4" name="AutoShape 116"/>
          <p:cNvCxnSpPr>
            <a:cxnSpLocks noChangeShapeType="1"/>
            <a:stCxn id="5131" idx="7"/>
            <a:endCxn id="5126" idx="3"/>
          </p:cNvCxnSpPr>
          <p:nvPr/>
        </p:nvCxnSpPr>
        <p:spPr bwMode="auto">
          <a:xfrm flipV="1">
            <a:off x="5067301" y="4514850"/>
            <a:ext cx="1393825" cy="10287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145" name="Text Box 118"/>
          <p:cNvSpPr txBox="1">
            <a:spLocks noChangeArrowheads="1"/>
          </p:cNvSpPr>
          <p:nvPr/>
        </p:nvSpPr>
        <p:spPr bwMode="auto">
          <a:xfrm rot="21252715">
            <a:off x="7605714" y="3940176"/>
            <a:ext cx="5984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849</a:t>
            </a:r>
          </a:p>
        </p:txBody>
      </p:sp>
      <p:sp>
        <p:nvSpPr>
          <p:cNvPr id="5146" name="Text Box 119"/>
          <p:cNvSpPr txBox="1">
            <a:spLocks noChangeArrowheads="1"/>
          </p:cNvSpPr>
          <p:nvPr/>
        </p:nvSpPr>
        <p:spPr bwMode="auto">
          <a:xfrm rot="16937753">
            <a:off x="6284119" y="4672807"/>
            <a:ext cx="598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802</a:t>
            </a:r>
          </a:p>
        </p:txBody>
      </p:sp>
      <p:sp>
        <p:nvSpPr>
          <p:cNvPr id="5147" name="Text Box 120"/>
          <p:cNvSpPr txBox="1">
            <a:spLocks noChangeArrowheads="1"/>
          </p:cNvSpPr>
          <p:nvPr/>
        </p:nvSpPr>
        <p:spPr bwMode="auto">
          <a:xfrm rot="20055131">
            <a:off x="6959600" y="5089526"/>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1387</a:t>
            </a:r>
          </a:p>
        </p:txBody>
      </p:sp>
      <p:sp>
        <p:nvSpPr>
          <p:cNvPr id="5148" name="Text Box 121"/>
          <p:cNvSpPr txBox="1">
            <a:spLocks noChangeArrowheads="1"/>
          </p:cNvSpPr>
          <p:nvPr/>
        </p:nvSpPr>
        <p:spPr bwMode="auto">
          <a:xfrm rot="19463698">
            <a:off x="5146675" y="4851401"/>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1743</a:t>
            </a:r>
          </a:p>
        </p:txBody>
      </p:sp>
      <p:sp>
        <p:nvSpPr>
          <p:cNvPr id="5149" name="Text Box 122"/>
          <p:cNvSpPr txBox="1">
            <a:spLocks noChangeArrowheads="1"/>
          </p:cNvSpPr>
          <p:nvPr/>
        </p:nvSpPr>
        <p:spPr bwMode="auto">
          <a:xfrm rot="20910655">
            <a:off x="5257800" y="4114801"/>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1843</a:t>
            </a:r>
          </a:p>
        </p:txBody>
      </p:sp>
      <p:sp>
        <p:nvSpPr>
          <p:cNvPr id="5150" name="Text Box 123"/>
          <p:cNvSpPr txBox="1">
            <a:spLocks noChangeArrowheads="1"/>
          </p:cNvSpPr>
          <p:nvPr/>
        </p:nvSpPr>
        <p:spPr bwMode="auto">
          <a:xfrm rot="2626382">
            <a:off x="8555038" y="5318126"/>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1099</a:t>
            </a:r>
          </a:p>
        </p:txBody>
      </p:sp>
      <p:sp>
        <p:nvSpPr>
          <p:cNvPr id="5151" name="Text Box 124"/>
          <p:cNvSpPr txBox="1">
            <a:spLocks noChangeArrowheads="1"/>
          </p:cNvSpPr>
          <p:nvPr/>
        </p:nvSpPr>
        <p:spPr bwMode="auto">
          <a:xfrm rot="565849">
            <a:off x="7499350" y="5622926"/>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1120</a:t>
            </a:r>
          </a:p>
        </p:txBody>
      </p:sp>
      <p:sp>
        <p:nvSpPr>
          <p:cNvPr id="5152" name="Text Box 125"/>
          <p:cNvSpPr txBox="1">
            <a:spLocks noChangeArrowheads="1"/>
          </p:cNvSpPr>
          <p:nvPr/>
        </p:nvSpPr>
        <p:spPr bwMode="auto">
          <a:xfrm rot="695916">
            <a:off x="5299075" y="5441951"/>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1233</a:t>
            </a:r>
          </a:p>
        </p:txBody>
      </p:sp>
      <p:sp>
        <p:nvSpPr>
          <p:cNvPr id="5153" name="Text Box 126"/>
          <p:cNvSpPr txBox="1">
            <a:spLocks noChangeArrowheads="1"/>
          </p:cNvSpPr>
          <p:nvPr/>
        </p:nvSpPr>
        <p:spPr bwMode="auto">
          <a:xfrm rot="4665015">
            <a:off x="4518820" y="4979195"/>
            <a:ext cx="5984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337</a:t>
            </a:r>
          </a:p>
        </p:txBody>
      </p:sp>
      <p:sp>
        <p:nvSpPr>
          <p:cNvPr id="5154" name="Text Box 127"/>
          <p:cNvSpPr txBox="1">
            <a:spLocks noChangeArrowheads="1"/>
          </p:cNvSpPr>
          <p:nvPr/>
        </p:nvSpPr>
        <p:spPr bwMode="auto">
          <a:xfrm rot="832501">
            <a:off x="3451225" y="5257801"/>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2555</a:t>
            </a:r>
          </a:p>
        </p:txBody>
      </p:sp>
      <p:sp>
        <p:nvSpPr>
          <p:cNvPr id="5155" name="Text Box 128"/>
          <p:cNvSpPr txBox="1">
            <a:spLocks noChangeArrowheads="1"/>
          </p:cNvSpPr>
          <p:nvPr/>
        </p:nvSpPr>
        <p:spPr bwMode="auto">
          <a:xfrm rot="19708333">
            <a:off x="8307389" y="4251326"/>
            <a:ext cx="5984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142</a:t>
            </a:r>
          </a:p>
        </p:txBody>
      </p:sp>
    </p:spTree>
    <p:extLst>
      <p:ext uri="{BB962C8B-B14F-4D97-AF65-F5344CB8AC3E}">
        <p14:creationId xmlns:p14="http://schemas.microsoft.com/office/powerpoint/2010/main" val="4221748218"/>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lv-LV" smtClean="0"/>
              <a:t>Analysis</a:t>
            </a:r>
          </a:p>
        </p:txBody>
      </p:sp>
      <p:sp>
        <p:nvSpPr>
          <p:cNvPr id="10245"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400"/>
              <a:t>Setting/getting a vertex/edge label takes </a:t>
            </a:r>
            <a:r>
              <a:rPr lang="en-US" altLang="lv-LV" sz="2400" b="1" i="1">
                <a:latin typeface="Times New Roman" panose="02020603050405020304" pitchFamily="18" charset="0"/>
              </a:rPr>
              <a:t>O</a:t>
            </a:r>
            <a:r>
              <a:rPr lang="en-US" altLang="lv-LV" sz="2400">
                <a:latin typeface="Times New Roman" panose="02020603050405020304" pitchFamily="18" charset="0"/>
              </a:rPr>
              <a:t>(1)</a:t>
            </a:r>
            <a:r>
              <a:rPr lang="en-US" altLang="lv-LV" sz="2400"/>
              <a:t> time</a:t>
            </a:r>
          </a:p>
          <a:p>
            <a:pPr eaLnBrk="1" hangingPunct="1">
              <a:lnSpc>
                <a:spcPct val="90000"/>
              </a:lnSpc>
            </a:pPr>
            <a:r>
              <a:rPr lang="en-US" altLang="lv-LV" sz="2400"/>
              <a:t>Each vertex is labeled twice </a:t>
            </a:r>
          </a:p>
          <a:p>
            <a:pPr lvl="1" eaLnBrk="1" hangingPunct="1">
              <a:lnSpc>
                <a:spcPct val="90000"/>
              </a:lnSpc>
            </a:pPr>
            <a:r>
              <a:rPr lang="en-US" altLang="lv-LV" sz="2000"/>
              <a:t>once as UNEXPLORED</a:t>
            </a:r>
          </a:p>
          <a:p>
            <a:pPr lvl="1" eaLnBrk="1" hangingPunct="1">
              <a:lnSpc>
                <a:spcPct val="90000"/>
              </a:lnSpc>
            </a:pPr>
            <a:r>
              <a:rPr lang="en-US" altLang="lv-LV" sz="2000"/>
              <a:t>once as </a:t>
            </a:r>
            <a:r>
              <a:rPr lang="en-US" altLang="lv-LV" sz="2000">
                <a:solidFill>
                  <a:schemeClr val="tx2"/>
                </a:solidFill>
              </a:rPr>
              <a:t>VISITED</a:t>
            </a:r>
          </a:p>
          <a:p>
            <a:pPr eaLnBrk="1" hangingPunct="1">
              <a:lnSpc>
                <a:spcPct val="90000"/>
              </a:lnSpc>
            </a:pPr>
            <a:r>
              <a:rPr lang="en-US" altLang="lv-LV" sz="2400"/>
              <a:t>Each edge is labeled twice</a:t>
            </a:r>
          </a:p>
          <a:p>
            <a:pPr lvl="1" eaLnBrk="1" hangingPunct="1">
              <a:lnSpc>
                <a:spcPct val="90000"/>
              </a:lnSpc>
            </a:pPr>
            <a:r>
              <a:rPr lang="en-US" altLang="lv-LV" sz="2000"/>
              <a:t>once as UNEXPLORED</a:t>
            </a:r>
          </a:p>
          <a:p>
            <a:pPr lvl="1" eaLnBrk="1" hangingPunct="1">
              <a:lnSpc>
                <a:spcPct val="90000"/>
              </a:lnSpc>
            </a:pPr>
            <a:r>
              <a:rPr lang="en-US" altLang="lv-LV" sz="2000"/>
              <a:t>once as </a:t>
            </a:r>
            <a:r>
              <a:rPr lang="en-US" altLang="lv-LV" sz="2000">
                <a:solidFill>
                  <a:schemeClr val="tx2"/>
                </a:solidFill>
              </a:rPr>
              <a:t>DISCOVERY</a:t>
            </a:r>
            <a:r>
              <a:rPr lang="en-US" altLang="lv-LV" sz="2000"/>
              <a:t> or </a:t>
            </a:r>
            <a:r>
              <a:rPr lang="en-US" altLang="lv-LV" sz="2000">
                <a:solidFill>
                  <a:schemeClr val="accent2"/>
                </a:solidFill>
              </a:rPr>
              <a:t>CROSS</a:t>
            </a:r>
          </a:p>
          <a:p>
            <a:pPr eaLnBrk="1" hangingPunct="1">
              <a:lnSpc>
                <a:spcPct val="90000"/>
              </a:lnSpc>
            </a:pPr>
            <a:r>
              <a:rPr lang="en-US" altLang="lv-LV" sz="2400"/>
              <a:t>Each vertex is inserted once into a sequence </a:t>
            </a:r>
            <a:r>
              <a:rPr lang="en-US" altLang="lv-LV" sz="2400" b="1" i="1">
                <a:latin typeface="Times New Roman" panose="02020603050405020304" pitchFamily="18" charset="0"/>
              </a:rPr>
              <a:t>L</a:t>
            </a:r>
            <a:r>
              <a:rPr lang="en-US" altLang="lv-LV" sz="2400" b="1" i="1" baseline="-25000">
                <a:latin typeface="Times New Roman" panose="02020603050405020304" pitchFamily="18" charset="0"/>
              </a:rPr>
              <a:t>i</a:t>
            </a:r>
            <a:r>
              <a:rPr lang="en-US" altLang="lv-LV" sz="2400"/>
              <a:t> </a:t>
            </a:r>
          </a:p>
          <a:p>
            <a:pPr eaLnBrk="1" hangingPunct="1">
              <a:lnSpc>
                <a:spcPct val="90000"/>
              </a:lnSpc>
            </a:pPr>
            <a:r>
              <a:rPr lang="en-US" altLang="lv-LV" sz="2400"/>
              <a:t>Method incidentEdges is called once for each vertex</a:t>
            </a:r>
          </a:p>
          <a:p>
            <a:pPr eaLnBrk="1" hangingPunct="1">
              <a:lnSpc>
                <a:spcPct val="90000"/>
              </a:lnSpc>
            </a:pPr>
            <a:r>
              <a:rPr lang="en-US" altLang="lv-LV" sz="2400"/>
              <a:t>BFS runs in </a:t>
            </a:r>
            <a:r>
              <a:rPr lang="en-US" altLang="lv-LV" sz="2400" b="1" i="1">
                <a:latin typeface="Times New Roman" panose="02020603050405020304" pitchFamily="18" charset="0"/>
              </a:rPr>
              <a:t>O</a:t>
            </a:r>
            <a:r>
              <a:rPr lang="en-US" altLang="lv-LV" sz="2400">
                <a:latin typeface="Times New Roman" panose="02020603050405020304" pitchFamily="18" charset="0"/>
              </a:rPr>
              <a:t>(</a:t>
            </a:r>
            <a:r>
              <a:rPr lang="en-US" altLang="lv-LV" sz="2400" b="1" i="1">
                <a:latin typeface="Times New Roman" panose="02020603050405020304" pitchFamily="18" charset="0"/>
              </a:rPr>
              <a:t>n </a:t>
            </a:r>
            <a:r>
              <a:rPr lang="en-US" altLang="lv-LV" sz="2400">
                <a:latin typeface="Symbol" panose="05050102010706020507" pitchFamily="18" charset="2"/>
              </a:rPr>
              <a:t>+</a:t>
            </a:r>
            <a:r>
              <a:rPr lang="en-US" altLang="lv-LV" sz="2400" b="1" i="1">
                <a:latin typeface="Times New Roman" panose="02020603050405020304" pitchFamily="18" charset="0"/>
              </a:rPr>
              <a:t> m</a:t>
            </a:r>
            <a:r>
              <a:rPr lang="en-US" altLang="lv-LV" sz="2400">
                <a:latin typeface="Times New Roman" panose="02020603050405020304" pitchFamily="18" charset="0"/>
              </a:rPr>
              <a:t>)</a:t>
            </a:r>
            <a:r>
              <a:rPr lang="en-US" altLang="lv-LV" sz="2400"/>
              <a:t> time provided the graph is represented by the adjacency list structure</a:t>
            </a:r>
          </a:p>
          <a:p>
            <a:pPr lvl="1" eaLnBrk="1" hangingPunct="1">
              <a:lnSpc>
                <a:spcPct val="90000"/>
              </a:lnSpc>
            </a:pPr>
            <a:r>
              <a:rPr lang="en-US" altLang="lv-LV" sz="2000"/>
              <a:t>Recall that </a:t>
            </a:r>
            <a:r>
              <a:rPr lang="en-US" altLang="lv-LV" sz="2800" b="1">
                <a:latin typeface="Symbol" panose="05050102010706020507" pitchFamily="18" charset="2"/>
              </a:rPr>
              <a:t>S</a:t>
            </a:r>
            <a:r>
              <a:rPr lang="en-US" altLang="lv-LV" sz="2000" b="1" i="1" baseline="-25000">
                <a:latin typeface="Times New Roman" panose="02020603050405020304" pitchFamily="18" charset="0"/>
              </a:rPr>
              <a:t>v </a:t>
            </a:r>
            <a:r>
              <a:rPr lang="en-US" altLang="lv-LV" sz="2000">
                <a:latin typeface="Times New Roman" panose="02020603050405020304" pitchFamily="18" charset="0"/>
              </a:rPr>
              <a:t>deg(</a:t>
            </a:r>
            <a:r>
              <a:rPr lang="en-US" altLang="lv-LV" sz="2000" b="1" i="1">
                <a:latin typeface="Times New Roman" panose="02020603050405020304" pitchFamily="18" charset="0"/>
              </a:rPr>
              <a:t>v</a:t>
            </a:r>
            <a:r>
              <a:rPr lang="en-US" altLang="lv-LV" sz="2000">
                <a:latin typeface="Times New Roman" panose="02020603050405020304" pitchFamily="18" charset="0"/>
              </a:rPr>
              <a:t>)</a:t>
            </a:r>
            <a:r>
              <a:rPr lang="en-US" altLang="lv-LV" sz="2000" b="1" i="1">
                <a:latin typeface="Times New Roman" panose="02020603050405020304" pitchFamily="18" charset="0"/>
              </a:rPr>
              <a:t> </a:t>
            </a:r>
            <a:r>
              <a:rPr lang="en-US" altLang="lv-LV" sz="2000">
                <a:latin typeface="Symbol" panose="05050102010706020507" pitchFamily="18" charset="2"/>
              </a:rPr>
              <a:t>= </a:t>
            </a:r>
            <a:r>
              <a:rPr lang="en-US" altLang="lv-LV" sz="2000">
                <a:latin typeface="Times New Roman" panose="02020603050405020304" pitchFamily="18" charset="0"/>
              </a:rPr>
              <a:t>2</a:t>
            </a:r>
            <a:r>
              <a:rPr lang="en-US" altLang="lv-LV" sz="2000" b="1" i="1">
                <a:latin typeface="Times New Roman" panose="02020603050405020304" pitchFamily="18" charset="0"/>
              </a:rPr>
              <a:t>m</a:t>
            </a:r>
          </a:p>
        </p:txBody>
      </p:sp>
      <p:sp>
        <p:nvSpPr>
          <p:cNvPr id="1024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C5073BB-A3EC-4A12-B5D0-6D8471448986}" type="slidenum">
              <a:rPr lang="en-US" altLang="lv-LV" sz="1400"/>
              <a:pPr eaLnBrk="1" hangingPunct="1"/>
              <a:t>20</a:t>
            </a:fld>
            <a:endParaRPr lang="en-US" altLang="lv-LV" sz="1400"/>
          </a:p>
        </p:txBody>
      </p:sp>
    </p:spTree>
    <p:extLst>
      <p:ext uri="{BB962C8B-B14F-4D97-AF65-F5344CB8AC3E}">
        <p14:creationId xmlns:p14="http://schemas.microsoft.com/office/powerpoint/2010/main" val="3648873413"/>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lv-LV" smtClean="0"/>
              <a:t>Applications</a:t>
            </a:r>
          </a:p>
        </p:txBody>
      </p:sp>
      <p:sp>
        <p:nvSpPr>
          <p:cNvPr id="11269"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800"/>
              <a:t>Using the </a:t>
            </a:r>
            <a:r>
              <a:rPr lang="en-US" altLang="lv-LV" sz="2800">
                <a:solidFill>
                  <a:schemeClr val="tx2"/>
                </a:solidFill>
              </a:rPr>
              <a:t>template method pattern</a:t>
            </a:r>
            <a:r>
              <a:rPr lang="en-US" altLang="lv-LV" sz="2800"/>
              <a:t>, we can specialize the BFS traversal of a graph </a:t>
            </a:r>
            <a:r>
              <a:rPr lang="en-US" altLang="lv-LV" sz="2800" b="1" i="1">
                <a:latin typeface="Times New Roman" panose="02020603050405020304" pitchFamily="18" charset="0"/>
              </a:rPr>
              <a:t>G</a:t>
            </a:r>
            <a:r>
              <a:rPr lang="en-US" altLang="lv-LV" sz="2800" b="1" i="1"/>
              <a:t> </a:t>
            </a:r>
            <a:r>
              <a:rPr lang="en-US" altLang="lv-LV" sz="2800"/>
              <a:t>to solve the following problems in </a:t>
            </a:r>
            <a:r>
              <a:rPr lang="en-US" altLang="lv-LV" sz="2800" b="1" i="1">
                <a:latin typeface="Times New Roman" panose="02020603050405020304" pitchFamily="18" charset="0"/>
              </a:rPr>
              <a:t>O</a:t>
            </a:r>
            <a:r>
              <a:rPr lang="en-US" altLang="lv-LV" sz="2800">
                <a:latin typeface="Times New Roman" panose="02020603050405020304" pitchFamily="18" charset="0"/>
              </a:rPr>
              <a:t>(</a:t>
            </a:r>
            <a:r>
              <a:rPr lang="en-US" altLang="lv-LV" sz="2800" b="1" i="1">
                <a:latin typeface="Times New Roman" panose="02020603050405020304" pitchFamily="18" charset="0"/>
              </a:rPr>
              <a:t>n </a:t>
            </a:r>
            <a:r>
              <a:rPr lang="en-US" altLang="lv-LV" sz="2800">
                <a:latin typeface="Symbol" panose="05050102010706020507" pitchFamily="18" charset="2"/>
              </a:rPr>
              <a:t>+</a:t>
            </a:r>
            <a:r>
              <a:rPr lang="en-US" altLang="lv-LV" sz="2800" b="1" i="1">
                <a:latin typeface="Times New Roman" panose="02020603050405020304" pitchFamily="18" charset="0"/>
              </a:rPr>
              <a:t> m</a:t>
            </a:r>
            <a:r>
              <a:rPr lang="en-US" altLang="lv-LV" sz="2800">
                <a:latin typeface="Times New Roman" panose="02020603050405020304" pitchFamily="18" charset="0"/>
              </a:rPr>
              <a:t>)</a:t>
            </a:r>
            <a:r>
              <a:rPr lang="en-US" altLang="lv-LV" sz="2800"/>
              <a:t> time</a:t>
            </a:r>
          </a:p>
          <a:p>
            <a:pPr lvl="1" eaLnBrk="1" hangingPunct="1"/>
            <a:r>
              <a:rPr lang="en-US" altLang="lv-LV"/>
              <a:t>Compute the connected components of </a:t>
            </a:r>
            <a:r>
              <a:rPr lang="en-US" altLang="lv-LV" b="1" i="1">
                <a:latin typeface="Times New Roman" panose="02020603050405020304" pitchFamily="18" charset="0"/>
              </a:rPr>
              <a:t>G</a:t>
            </a:r>
            <a:endParaRPr lang="en-US" altLang="lv-LV"/>
          </a:p>
          <a:p>
            <a:pPr lvl="1" eaLnBrk="1" hangingPunct="1"/>
            <a:r>
              <a:rPr lang="en-US" altLang="lv-LV"/>
              <a:t>Compute a spanning forest of </a:t>
            </a:r>
            <a:r>
              <a:rPr lang="en-US" altLang="lv-LV" b="1" i="1">
                <a:latin typeface="Times New Roman" panose="02020603050405020304" pitchFamily="18" charset="0"/>
              </a:rPr>
              <a:t>G</a:t>
            </a:r>
            <a:endParaRPr lang="en-US" altLang="lv-LV"/>
          </a:p>
          <a:p>
            <a:pPr lvl="1" eaLnBrk="1" hangingPunct="1"/>
            <a:r>
              <a:rPr lang="en-US" altLang="lv-LV"/>
              <a:t>Find a simple cycle in </a:t>
            </a:r>
            <a:r>
              <a:rPr lang="en-US" altLang="lv-LV" b="1" i="1">
                <a:latin typeface="Times New Roman" panose="02020603050405020304" pitchFamily="18" charset="0"/>
              </a:rPr>
              <a:t>G</a:t>
            </a:r>
            <a:r>
              <a:rPr lang="en-US" altLang="lv-LV"/>
              <a:t>, or report that </a:t>
            </a:r>
            <a:r>
              <a:rPr lang="en-US" altLang="lv-LV" b="1" i="1">
                <a:latin typeface="Times New Roman" panose="02020603050405020304" pitchFamily="18" charset="0"/>
              </a:rPr>
              <a:t>G</a:t>
            </a:r>
            <a:r>
              <a:rPr lang="en-US" altLang="lv-LV"/>
              <a:t> is a forest</a:t>
            </a:r>
          </a:p>
          <a:p>
            <a:pPr lvl="1" eaLnBrk="1" hangingPunct="1"/>
            <a:r>
              <a:rPr lang="en-US" altLang="lv-LV"/>
              <a:t>Given two vertices of </a:t>
            </a:r>
            <a:r>
              <a:rPr lang="en-US" altLang="lv-LV" b="1" i="1">
                <a:latin typeface="Times New Roman" panose="02020603050405020304" pitchFamily="18" charset="0"/>
              </a:rPr>
              <a:t>G</a:t>
            </a:r>
            <a:r>
              <a:rPr lang="en-US" altLang="lv-LV"/>
              <a:t>, find a path in </a:t>
            </a:r>
            <a:r>
              <a:rPr lang="en-US" altLang="lv-LV" b="1" i="1">
                <a:latin typeface="Times New Roman" panose="02020603050405020304" pitchFamily="18" charset="0"/>
              </a:rPr>
              <a:t>G</a:t>
            </a:r>
            <a:r>
              <a:rPr lang="en-US" altLang="lv-LV"/>
              <a:t> between them with the minimum number of edges, or report that no such path exists</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6994CE0-D78F-4862-8131-C25810D20B0A}" type="slidenum">
              <a:rPr lang="en-US" altLang="lv-LV" sz="1400"/>
              <a:pPr eaLnBrk="1" hangingPunct="1"/>
              <a:t>21</a:t>
            </a:fld>
            <a:endParaRPr lang="en-US" altLang="lv-LV" sz="1400"/>
          </a:p>
        </p:txBody>
      </p:sp>
    </p:spTree>
    <p:extLst>
      <p:ext uri="{BB962C8B-B14F-4D97-AF65-F5344CB8AC3E}">
        <p14:creationId xmlns:p14="http://schemas.microsoft.com/office/powerpoint/2010/main" val="1666381297"/>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lv-LV" smtClean="0"/>
              <a:t>DFS vs. BFS</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D40DFA7-6187-4FB6-821C-949544EE8239}" type="slidenum">
              <a:rPr lang="en-US" altLang="lv-LV" sz="1400"/>
              <a:pPr eaLnBrk="1" hangingPunct="1"/>
              <a:t>22</a:t>
            </a:fld>
            <a:endParaRPr lang="en-US" altLang="lv-LV" sz="1400"/>
          </a:p>
        </p:txBody>
      </p:sp>
      <p:grpSp>
        <p:nvGrpSpPr>
          <p:cNvPr id="12293" name="Group 41"/>
          <p:cNvGrpSpPr>
            <a:grpSpLocks/>
          </p:cNvGrpSpPr>
          <p:nvPr/>
        </p:nvGrpSpPr>
        <p:grpSpPr bwMode="auto">
          <a:xfrm>
            <a:off x="6232526" y="3841751"/>
            <a:ext cx="3649663" cy="2130425"/>
            <a:chOff x="3116" y="2546"/>
            <a:chExt cx="2299" cy="1342"/>
          </a:xfrm>
        </p:grpSpPr>
        <p:sp>
          <p:nvSpPr>
            <p:cNvPr id="12333" name="AutoShape 4"/>
            <p:cNvSpPr>
              <a:spLocks noChangeArrowheads="1"/>
            </p:cNvSpPr>
            <p:nvPr/>
          </p:nvSpPr>
          <p:spPr bwMode="auto">
            <a:xfrm>
              <a:off x="3807" y="3580"/>
              <a:ext cx="1291"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34" name="AutoShape 5"/>
            <p:cNvSpPr>
              <a:spLocks noChangeArrowheads="1"/>
            </p:cNvSpPr>
            <p:nvPr/>
          </p:nvSpPr>
          <p:spPr bwMode="auto">
            <a:xfrm>
              <a:off x="3432" y="3121"/>
              <a:ext cx="1983"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35" name="AutoShape 6"/>
            <p:cNvSpPr>
              <a:spLocks noChangeArrowheads="1"/>
            </p:cNvSpPr>
            <p:nvPr/>
          </p:nvSpPr>
          <p:spPr bwMode="auto">
            <a:xfrm>
              <a:off x="3813" y="2660"/>
              <a:ext cx="521"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36" name="Oval 7"/>
            <p:cNvSpPr>
              <a:spLocks noChangeAspect="1" noChangeArrowheads="1"/>
            </p:cNvSpPr>
            <p:nvPr/>
          </p:nvSpPr>
          <p:spPr bwMode="auto">
            <a:xfrm>
              <a:off x="4341" y="3160"/>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sp>
          <p:nvSpPr>
            <p:cNvPr id="12337" name="Oval 8"/>
            <p:cNvSpPr>
              <a:spLocks noChangeAspect="1" noChangeArrowheads="1"/>
            </p:cNvSpPr>
            <p:nvPr/>
          </p:nvSpPr>
          <p:spPr bwMode="auto">
            <a:xfrm>
              <a:off x="3572" y="3160"/>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12338" name="Oval 9"/>
            <p:cNvSpPr>
              <a:spLocks noChangeAspect="1" noChangeArrowheads="1"/>
            </p:cNvSpPr>
            <p:nvPr/>
          </p:nvSpPr>
          <p:spPr bwMode="auto">
            <a:xfrm>
              <a:off x="3968" y="2699"/>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12339" name="Oval 10"/>
            <p:cNvSpPr>
              <a:spLocks noChangeAspect="1" noChangeArrowheads="1"/>
            </p:cNvSpPr>
            <p:nvPr/>
          </p:nvSpPr>
          <p:spPr bwMode="auto">
            <a:xfrm>
              <a:off x="3956" y="3621"/>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E</a:t>
              </a:r>
            </a:p>
          </p:txBody>
        </p:sp>
        <p:cxnSp>
          <p:nvCxnSpPr>
            <p:cNvPr id="12340" name="AutoShape 11"/>
            <p:cNvCxnSpPr>
              <a:cxnSpLocks noChangeAspect="1" noChangeShapeType="1"/>
              <a:stCxn id="12338" idx="3"/>
              <a:endCxn id="12337" idx="7"/>
            </p:cNvCxnSpPr>
            <p:nvPr/>
          </p:nvCxnSpPr>
          <p:spPr bwMode="auto">
            <a:xfrm flipH="1">
              <a:off x="3769" y="2908"/>
              <a:ext cx="232"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2341" name="AutoShape 12"/>
            <p:cNvCxnSpPr>
              <a:cxnSpLocks noChangeAspect="1" noChangeShapeType="1"/>
              <a:stCxn id="12339" idx="1"/>
              <a:endCxn id="12337" idx="5"/>
            </p:cNvCxnSpPr>
            <p:nvPr/>
          </p:nvCxnSpPr>
          <p:spPr bwMode="auto">
            <a:xfrm flipH="1" flipV="1">
              <a:off x="3769" y="3369"/>
              <a:ext cx="220" cy="273"/>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12342" name="AutoShape 13"/>
            <p:cNvCxnSpPr>
              <a:cxnSpLocks noChangeAspect="1" noChangeShapeType="1"/>
              <a:stCxn id="12339" idx="7"/>
              <a:endCxn id="12336" idx="3"/>
            </p:cNvCxnSpPr>
            <p:nvPr/>
          </p:nvCxnSpPr>
          <p:spPr bwMode="auto">
            <a:xfrm flipV="1">
              <a:off x="4153" y="3369"/>
              <a:ext cx="221" cy="273"/>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cxnSp>
          <p:nvCxnSpPr>
            <p:cNvPr id="12343" name="AutoShape 14"/>
            <p:cNvCxnSpPr>
              <a:cxnSpLocks noChangeAspect="1" noChangeShapeType="1"/>
              <a:stCxn id="12338" idx="5"/>
              <a:endCxn id="12336" idx="1"/>
            </p:cNvCxnSpPr>
            <p:nvPr/>
          </p:nvCxnSpPr>
          <p:spPr bwMode="auto">
            <a:xfrm>
              <a:off x="4165" y="2908"/>
              <a:ext cx="209"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2344" name="AutoShape 15"/>
            <p:cNvCxnSpPr>
              <a:cxnSpLocks noChangeAspect="1" noChangeShapeType="1"/>
              <a:stCxn id="12337" idx="6"/>
              <a:endCxn id="12336" idx="2"/>
            </p:cNvCxnSpPr>
            <p:nvPr/>
          </p:nvCxnSpPr>
          <p:spPr bwMode="auto">
            <a:xfrm>
              <a:off x="3814" y="3275"/>
              <a:ext cx="514" cy="0"/>
            </a:xfrm>
            <a:prstGeom prst="straightConnector1">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cxnSp>
        <p:sp>
          <p:nvSpPr>
            <p:cNvPr id="12345" name="Oval 16"/>
            <p:cNvSpPr>
              <a:spLocks noChangeAspect="1" noChangeArrowheads="1"/>
            </p:cNvSpPr>
            <p:nvPr/>
          </p:nvSpPr>
          <p:spPr bwMode="auto">
            <a:xfrm>
              <a:off x="5111" y="3160"/>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cxnSp>
          <p:nvCxnSpPr>
            <p:cNvPr id="12346" name="AutoShape 17"/>
            <p:cNvCxnSpPr>
              <a:cxnSpLocks noChangeAspect="1" noChangeShapeType="1"/>
              <a:stCxn id="12351" idx="7"/>
              <a:endCxn id="12345" idx="3"/>
            </p:cNvCxnSpPr>
            <p:nvPr/>
          </p:nvCxnSpPr>
          <p:spPr bwMode="auto">
            <a:xfrm flipV="1">
              <a:off x="4923" y="3369"/>
              <a:ext cx="221" cy="273"/>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cxnSp>
          <p:nvCxnSpPr>
            <p:cNvPr id="12347" name="AutoShape 18"/>
            <p:cNvCxnSpPr>
              <a:cxnSpLocks noChangeAspect="1" noChangeShapeType="1"/>
              <a:stCxn id="12345" idx="1"/>
              <a:endCxn id="12338" idx="6"/>
            </p:cNvCxnSpPr>
            <p:nvPr/>
          </p:nvCxnSpPr>
          <p:spPr bwMode="auto">
            <a:xfrm flipH="1" flipV="1">
              <a:off x="4210" y="2814"/>
              <a:ext cx="934" cy="367"/>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12348" name="Text Box 19"/>
            <p:cNvSpPr txBox="1">
              <a:spLocks noChangeArrowheads="1"/>
            </p:cNvSpPr>
            <p:nvPr/>
          </p:nvSpPr>
          <p:spPr bwMode="auto">
            <a:xfrm>
              <a:off x="3500" y="2546"/>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0</a:t>
              </a:r>
            </a:p>
          </p:txBody>
        </p:sp>
        <p:sp>
          <p:nvSpPr>
            <p:cNvPr id="12349" name="Text Box 20"/>
            <p:cNvSpPr txBox="1">
              <a:spLocks noChangeArrowheads="1"/>
            </p:cNvSpPr>
            <p:nvPr/>
          </p:nvSpPr>
          <p:spPr bwMode="auto">
            <a:xfrm>
              <a:off x="3116" y="3002"/>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1</a:t>
              </a:r>
            </a:p>
          </p:txBody>
        </p:sp>
        <p:cxnSp>
          <p:nvCxnSpPr>
            <p:cNvPr id="12350" name="AutoShape 21"/>
            <p:cNvCxnSpPr>
              <a:cxnSpLocks noChangeAspect="1" noChangeShapeType="1"/>
              <a:stCxn id="12336" idx="6"/>
              <a:endCxn id="12345" idx="2"/>
            </p:cNvCxnSpPr>
            <p:nvPr/>
          </p:nvCxnSpPr>
          <p:spPr bwMode="auto">
            <a:xfrm>
              <a:off x="4583" y="3275"/>
              <a:ext cx="515" cy="0"/>
            </a:xfrm>
            <a:prstGeom prst="straightConnector1">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cxnSp>
        <p:sp>
          <p:nvSpPr>
            <p:cNvPr id="12351" name="Oval 22"/>
            <p:cNvSpPr>
              <a:spLocks noChangeAspect="1" noChangeArrowheads="1"/>
            </p:cNvSpPr>
            <p:nvPr/>
          </p:nvSpPr>
          <p:spPr bwMode="auto">
            <a:xfrm>
              <a:off x="4726" y="3621"/>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F</a:t>
              </a:r>
            </a:p>
          </p:txBody>
        </p:sp>
        <p:cxnSp>
          <p:nvCxnSpPr>
            <p:cNvPr id="12352" name="AutoShape 23"/>
            <p:cNvCxnSpPr>
              <a:cxnSpLocks noChangeAspect="1" noChangeShapeType="1"/>
              <a:stCxn id="12336" idx="5"/>
              <a:endCxn id="12351" idx="1"/>
            </p:cNvCxnSpPr>
            <p:nvPr/>
          </p:nvCxnSpPr>
          <p:spPr bwMode="auto">
            <a:xfrm>
              <a:off x="4538" y="3369"/>
              <a:ext cx="221"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12353" name="Text Box 24"/>
            <p:cNvSpPr txBox="1">
              <a:spLocks noChangeArrowheads="1"/>
            </p:cNvSpPr>
            <p:nvPr/>
          </p:nvSpPr>
          <p:spPr bwMode="auto">
            <a:xfrm>
              <a:off x="3488" y="3452"/>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2</a:t>
              </a:r>
            </a:p>
          </p:txBody>
        </p:sp>
      </p:grpSp>
      <p:sp>
        <p:nvSpPr>
          <p:cNvPr id="12294" name="Oval 25"/>
          <p:cNvSpPr>
            <a:spLocks noChangeAspect="1" noChangeArrowheads="1"/>
          </p:cNvSpPr>
          <p:nvPr/>
        </p:nvSpPr>
        <p:spPr bwMode="auto">
          <a:xfrm>
            <a:off x="3963988" y="4814888"/>
            <a:ext cx="366712" cy="366712"/>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sp>
        <p:nvSpPr>
          <p:cNvPr id="12295" name="Oval 26"/>
          <p:cNvSpPr>
            <a:spLocks noChangeAspect="1" noChangeArrowheads="1"/>
          </p:cNvSpPr>
          <p:nvPr/>
        </p:nvSpPr>
        <p:spPr bwMode="auto">
          <a:xfrm>
            <a:off x="2743201" y="4814888"/>
            <a:ext cx="366713" cy="366712"/>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12296" name="Oval 27"/>
          <p:cNvSpPr>
            <a:spLocks noChangeAspect="1" noChangeArrowheads="1"/>
          </p:cNvSpPr>
          <p:nvPr/>
        </p:nvSpPr>
        <p:spPr bwMode="auto">
          <a:xfrm>
            <a:off x="3371851" y="4083051"/>
            <a:ext cx="366713" cy="366713"/>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12297" name="Oval 28"/>
          <p:cNvSpPr>
            <a:spLocks noChangeAspect="1" noChangeArrowheads="1"/>
          </p:cNvSpPr>
          <p:nvPr/>
        </p:nvSpPr>
        <p:spPr bwMode="auto">
          <a:xfrm>
            <a:off x="3352801" y="5546726"/>
            <a:ext cx="366713" cy="366713"/>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E</a:t>
            </a:r>
          </a:p>
        </p:txBody>
      </p:sp>
      <p:cxnSp>
        <p:nvCxnSpPr>
          <p:cNvPr id="12298" name="AutoShape 29"/>
          <p:cNvCxnSpPr>
            <a:cxnSpLocks noChangeAspect="1" noChangeShapeType="1"/>
            <a:stCxn id="12296" idx="3"/>
            <a:endCxn id="12295" idx="7"/>
          </p:cNvCxnSpPr>
          <p:nvPr/>
        </p:nvCxnSpPr>
        <p:spPr bwMode="auto">
          <a:xfrm flipH="1">
            <a:off x="3055938" y="4414839"/>
            <a:ext cx="368300" cy="433387"/>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2299" name="AutoShape 30"/>
          <p:cNvCxnSpPr>
            <a:cxnSpLocks noChangeAspect="1" noChangeShapeType="1"/>
            <a:stCxn id="12297" idx="1"/>
            <a:endCxn id="12295" idx="5"/>
          </p:cNvCxnSpPr>
          <p:nvPr/>
        </p:nvCxnSpPr>
        <p:spPr bwMode="auto">
          <a:xfrm flipH="1" flipV="1">
            <a:off x="3055938" y="5146675"/>
            <a:ext cx="349250" cy="433388"/>
          </a:xfrm>
          <a:prstGeom prst="straightConnector1">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cxnSp>
      <p:cxnSp>
        <p:nvCxnSpPr>
          <p:cNvPr id="12300" name="AutoShape 31"/>
          <p:cNvCxnSpPr>
            <a:cxnSpLocks noChangeAspect="1" noChangeShapeType="1"/>
            <a:stCxn id="12297" idx="7"/>
            <a:endCxn id="12294" idx="3"/>
          </p:cNvCxnSpPr>
          <p:nvPr/>
        </p:nvCxnSpPr>
        <p:spPr bwMode="auto">
          <a:xfrm flipV="1">
            <a:off x="3665539" y="5146675"/>
            <a:ext cx="350837" cy="433388"/>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12301" name="AutoShape 32"/>
          <p:cNvCxnSpPr>
            <a:cxnSpLocks noChangeAspect="1" noChangeShapeType="1"/>
            <a:stCxn id="12296" idx="5"/>
            <a:endCxn id="12294" idx="1"/>
          </p:cNvCxnSpPr>
          <p:nvPr/>
        </p:nvCxnSpPr>
        <p:spPr bwMode="auto">
          <a:xfrm>
            <a:off x="3684589" y="4414839"/>
            <a:ext cx="331787" cy="433387"/>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cxnSp>
        <p:nvCxnSpPr>
          <p:cNvPr id="12302" name="AutoShape 33"/>
          <p:cNvCxnSpPr>
            <a:cxnSpLocks noChangeAspect="1" noChangeShapeType="1"/>
            <a:stCxn id="12295" idx="6"/>
            <a:endCxn id="12294" idx="2"/>
          </p:cNvCxnSpPr>
          <p:nvPr/>
        </p:nvCxnSpPr>
        <p:spPr bwMode="auto">
          <a:xfrm>
            <a:off x="3127376" y="4997450"/>
            <a:ext cx="815975"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12303" name="Oval 34"/>
          <p:cNvSpPr>
            <a:spLocks noChangeAspect="1" noChangeArrowheads="1"/>
          </p:cNvSpPr>
          <p:nvPr/>
        </p:nvSpPr>
        <p:spPr bwMode="auto">
          <a:xfrm>
            <a:off x="5186363" y="4814888"/>
            <a:ext cx="366712" cy="366712"/>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cxnSp>
        <p:nvCxnSpPr>
          <p:cNvPr id="12304" name="AutoShape 35"/>
          <p:cNvCxnSpPr>
            <a:cxnSpLocks noChangeAspect="1" noChangeShapeType="1"/>
            <a:stCxn id="12307" idx="7"/>
            <a:endCxn id="12303" idx="3"/>
          </p:cNvCxnSpPr>
          <p:nvPr/>
        </p:nvCxnSpPr>
        <p:spPr bwMode="auto">
          <a:xfrm flipV="1">
            <a:off x="4887914" y="5146675"/>
            <a:ext cx="350837" cy="433388"/>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12305" name="AutoShape 36"/>
          <p:cNvCxnSpPr>
            <a:cxnSpLocks noChangeAspect="1" noChangeShapeType="1"/>
            <a:stCxn id="12303" idx="1"/>
            <a:endCxn id="12296" idx="6"/>
          </p:cNvCxnSpPr>
          <p:nvPr/>
        </p:nvCxnSpPr>
        <p:spPr bwMode="auto">
          <a:xfrm flipH="1" flipV="1">
            <a:off x="3756026" y="4265613"/>
            <a:ext cx="1482725" cy="582612"/>
          </a:xfrm>
          <a:prstGeom prst="straightConnector1">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cxnSp>
      <p:cxnSp>
        <p:nvCxnSpPr>
          <p:cNvPr id="12306" name="AutoShape 37"/>
          <p:cNvCxnSpPr>
            <a:cxnSpLocks noChangeAspect="1" noChangeShapeType="1"/>
            <a:stCxn id="12294" idx="6"/>
            <a:endCxn id="12303" idx="2"/>
          </p:cNvCxnSpPr>
          <p:nvPr/>
        </p:nvCxnSpPr>
        <p:spPr bwMode="auto">
          <a:xfrm>
            <a:off x="4348163" y="4997450"/>
            <a:ext cx="817562"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12307" name="Oval 38"/>
          <p:cNvSpPr>
            <a:spLocks noChangeAspect="1" noChangeArrowheads="1"/>
          </p:cNvSpPr>
          <p:nvPr/>
        </p:nvSpPr>
        <p:spPr bwMode="auto">
          <a:xfrm>
            <a:off x="4575176" y="5546726"/>
            <a:ext cx="366713" cy="366713"/>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F</a:t>
            </a:r>
          </a:p>
        </p:txBody>
      </p:sp>
      <p:cxnSp>
        <p:nvCxnSpPr>
          <p:cNvPr id="12308" name="AutoShape 39"/>
          <p:cNvCxnSpPr>
            <a:cxnSpLocks noChangeAspect="1" noChangeShapeType="1"/>
            <a:stCxn id="12294" idx="5"/>
            <a:endCxn id="12307" idx="1"/>
          </p:cNvCxnSpPr>
          <p:nvPr/>
        </p:nvCxnSpPr>
        <p:spPr bwMode="auto">
          <a:xfrm>
            <a:off x="4276725" y="5146675"/>
            <a:ext cx="350838" cy="433388"/>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sp>
        <p:nvSpPr>
          <p:cNvPr id="12309" name="Text Box 43"/>
          <p:cNvSpPr txBox="1">
            <a:spLocks noChangeArrowheads="1"/>
          </p:cNvSpPr>
          <p:nvPr/>
        </p:nvSpPr>
        <p:spPr bwMode="auto">
          <a:xfrm>
            <a:off x="3352801" y="5972175"/>
            <a:ext cx="159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DFS</a:t>
            </a:r>
          </a:p>
        </p:txBody>
      </p:sp>
      <p:sp>
        <p:nvSpPr>
          <p:cNvPr id="12310" name="Text Box 44"/>
          <p:cNvSpPr txBox="1">
            <a:spLocks noChangeArrowheads="1"/>
          </p:cNvSpPr>
          <p:nvPr/>
        </p:nvSpPr>
        <p:spPr bwMode="auto">
          <a:xfrm>
            <a:off x="7262814" y="5972175"/>
            <a:ext cx="159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BFS</a:t>
            </a:r>
          </a:p>
        </p:txBody>
      </p:sp>
      <p:graphicFrame>
        <p:nvGraphicFramePr>
          <p:cNvPr id="238678" name="Group 86"/>
          <p:cNvGraphicFramePr>
            <a:graphicFrameLocks noGrp="1"/>
          </p:cNvGraphicFramePr>
          <p:nvPr/>
        </p:nvGraphicFramePr>
        <p:xfrm>
          <a:off x="3352801" y="1671638"/>
          <a:ext cx="5203825" cy="2139949"/>
        </p:xfrm>
        <a:graphic>
          <a:graphicData uri="http://schemas.openxmlformats.org/drawingml/2006/table">
            <a:tbl>
              <a:tblPr/>
              <a:tblGrid>
                <a:gridCol w="3489325">
                  <a:extLst>
                    <a:ext uri="{9D8B030D-6E8A-4147-A177-3AD203B41FA5}">
                      <a16:colId xmlns:a16="http://schemas.microsoft.com/office/drawing/2014/main" val="20000"/>
                    </a:ext>
                  </a:extLst>
                </a:gridCol>
                <a:gridCol w="874713">
                  <a:extLst>
                    <a:ext uri="{9D8B030D-6E8A-4147-A177-3AD203B41FA5}">
                      <a16:colId xmlns:a16="http://schemas.microsoft.com/office/drawing/2014/main" val="20001"/>
                    </a:ext>
                  </a:extLst>
                </a:gridCol>
                <a:gridCol w="839787">
                  <a:extLst>
                    <a:ext uri="{9D8B030D-6E8A-4147-A177-3AD203B41FA5}">
                      <a16:colId xmlns:a16="http://schemas.microsoft.com/office/drawing/2014/main" val="20002"/>
                    </a:ext>
                  </a:extLst>
                </a:gridCol>
              </a:tblGrid>
              <a:tr h="4795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2"/>
                          </a:solidFill>
                          <a:effectLst/>
                          <a:latin typeface="Tahoma" pitchFamily="34" charset="0"/>
                        </a:rPr>
                        <a:t>Applications</a:t>
                      </a:r>
                    </a:p>
                  </a:txBody>
                  <a:tcPr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2"/>
                          </a:solidFill>
                          <a:effectLst/>
                          <a:latin typeface="Tahoma" pitchFamily="34" charset="0"/>
                        </a:rPr>
                        <a:t>DFS</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2"/>
                          </a:solidFill>
                          <a:effectLst/>
                          <a:latin typeface="Tahoma" pitchFamily="34" charset="0"/>
                        </a:rPr>
                        <a:t>BFS</a:t>
                      </a: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24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Spanning forest, connected components, paths, cycles</a:t>
                      </a:r>
                    </a:p>
                  </a:txBody>
                  <a:tcPr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sym typeface="Symbol" pitchFamily="18" charset="2"/>
                        </a:rPr>
                        <a:t></a:t>
                      </a:r>
                      <a:endParaRPr kumimoji="0" lang="en-US" sz="1800" b="1" i="0" u="none" strike="noStrike" cap="none" normalizeH="0" baseline="0" smtClean="0">
                        <a:ln>
                          <a:noFill/>
                        </a:ln>
                        <a:solidFill>
                          <a:schemeClr val="tx1"/>
                        </a:solidFill>
                        <a:effectLst/>
                        <a:latin typeface="Tahoma" pitchFamily="34" charset="0"/>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sym typeface="Symbol" pitchFamily="18" charset="2"/>
                        </a:rPr>
                        <a:t></a:t>
                      </a:r>
                      <a:endParaRPr kumimoji="0" lang="en-US" sz="1800" b="1" i="0" u="none" strike="noStrike" cap="none" normalizeH="0" baseline="0" smtClean="0">
                        <a:ln>
                          <a:noFill/>
                        </a:ln>
                        <a:solidFill>
                          <a:schemeClr val="tx1"/>
                        </a:solidFill>
                        <a:effectLst/>
                        <a:latin typeface="Tahoma" pitchFamily="34" charset="0"/>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95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Shortest paths</a:t>
                      </a:r>
                    </a:p>
                  </a:txBody>
                  <a:tcPr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800" b="1" i="0" u="none" strike="noStrike" cap="none" normalizeH="0" baseline="0" smtClean="0">
                        <a:ln>
                          <a:noFill/>
                        </a:ln>
                        <a:solidFill>
                          <a:schemeClr val="tx1"/>
                        </a:solidFill>
                        <a:effectLst/>
                        <a:latin typeface="Tahoma" pitchFamily="34" charset="0"/>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sym typeface="Symbol" pitchFamily="18" charset="2"/>
                        </a:rPr>
                        <a:t></a:t>
                      </a:r>
                      <a:endParaRPr kumimoji="0" lang="en-US" sz="1800" b="1" i="0" u="none" strike="noStrike" cap="none" normalizeH="0" baseline="0" smtClean="0">
                        <a:ln>
                          <a:noFill/>
                        </a:ln>
                        <a:solidFill>
                          <a:schemeClr val="tx1"/>
                        </a:solidFill>
                        <a:effectLst/>
                        <a:latin typeface="Tahoma" pitchFamily="34" charset="0"/>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95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Biconnected components</a:t>
                      </a:r>
                    </a:p>
                  </a:txBody>
                  <a:tcPr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sym typeface="Symbol" pitchFamily="18" charset="2"/>
                        </a:rPr>
                        <a:t></a:t>
                      </a:r>
                      <a:endParaRPr kumimoji="0" lang="en-US" sz="1800" b="1" i="0" u="none" strike="noStrike" cap="none" normalizeH="0" baseline="0" smtClean="0">
                        <a:ln>
                          <a:noFill/>
                        </a:ln>
                        <a:solidFill>
                          <a:schemeClr val="tx1"/>
                        </a:solidFill>
                        <a:effectLst/>
                        <a:latin typeface="Tahoma" pitchFamily="34" charset="0"/>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800" b="1" i="0" u="none" strike="noStrike" cap="none" normalizeH="0" baseline="0" smtClean="0">
                        <a:ln>
                          <a:noFill/>
                        </a:ln>
                        <a:solidFill>
                          <a:schemeClr val="tx1"/>
                        </a:solidFill>
                        <a:effectLst/>
                        <a:latin typeface="Tahoma" pitchFamily="34" charset="0"/>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18069517"/>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lv-LV" dirty="0" smtClean="0"/>
              <a:t>DFS vs. BFS (cont.)</a:t>
            </a:r>
          </a:p>
        </p:txBody>
      </p:sp>
      <p:sp>
        <p:nvSpPr>
          <p:cNvPr id="13317" name="Rectangle 3" descr="Rectangle: Click to edit Master text styles&#10;Second level&#10;Third level&#10;Fourth level&#10;Fifth level"/>
          <p:cNvSpPr>
            <a:spLocks noGrp="1" noChangeArrowheads="1"/>
          </p:cNvSpPr>
          <p:nvPr>
            <p:ph sz="half" idx="1"/>
          </p:nvPr>
        </p:nvSpPr>
        <p:spPr/>
        <p:txBody>
          <a:bodyPr/>
          <a:lstStyle/>
          <a:p>
            <a:pPr eaLnBrk="1" hangingPunct="1">
              <a:buFont typeface="Wingdings" panose="05000000000000000000" pitchFamily="2" charset="2"/>
              <a:buNone/>
            </a:pPr>
            <a:r>
              <a:rPr lang="en-US" altLang="lv-LV" sz="2400" dirty="0">
                <a:solidFill>
                  <a:schemeClr val="accent2"/>
                </a:solidFill>
              </a:rPr>
              <a:t>Back edge</a:t>
            </a:r>
            <a:r>
              <a:rPr lang="en-US" altLang="lv-LV" sz="2400" dirty="0"/>
              <a:t> </a:t>
            </a:r>
            <a:r>
              <a:rPr lang="en-US" altLang="lv-LV" sz="2400" dirty="0">
                <a:latin typeface="Times New Roman" panose="02020603050405020304" pitchFamily="18" charset="0"/>
              </a:rPr>
              <a:t>(</a:t>
            </a:r>
            <a:r>
              <a:rPr lang="en-US" altLang="lv-LV" sz="2400" b="1" i="1" dirty="0" err="1">
                <a:latin typeface="Times New Roman" panose="02020603050405020304" pitchFamily="18" charset="0"/>
              </a:rPr>
              <a:t>v,w</a:t>
            </a:r>
            <a:r>
              <a:rPr lang="en-US" altLang="lv-LV" sz="2400" dirty="0">
                <a:latin typeface="Times New Roman" panose="02020603050405020304" pitchFamily="18" charset="0"/>
              </a:rPr>
              <a:t>)</a:t>
            </a:r>
          </a:p>
          <a:p>
            <a:pPr lvl="1" eaLnBrk="1" hangingPunct="1"/>
            <a:r>
              <a:rPr lang="en-US" altLang="lv-LV" sz="2000" b="1" i="1" dirty="0">
                <a:latin typeface="Times New Roman" panose="02020603050405020304" pitchFamily="18" charset="0"/>
              </a:rPr>
              <a:t>w </a:t>
            </a:r>
            <a:r>
              <a:rPr lang="en-US" altLang="lv-LV" sz="2000" dirty="0"/>
              <a:t>is an ancestor of </a:t>
            </a:r>
            <a:r>
              <a:rPr lang="en-US" altLang="lv-LV" sz="2000" b="1" i="1" dirty="0">
                <a:latin typeface="Times New Roman" panose="02020603050405020304" pitchFamily="18" charset="0"/>
              </a:rPr>
              <a:t>v</a:t>
            </a:r>
            <a:r>
              <a:rPr lang="en-US" altLang="lv-LV" sz="2000" dirty="0"/>
              <a:t> in the tree of discovery edges</a:t>
            </a:r>
          </a:p>
        </p:txBody>
      </p:sp>
      <p:sp>
        <p:nvSpPr>
          <p:cNvPr id="2" name="Content Placeholder 1"/>
          <p:cNvSpPr>
            <a:spLocks noGrp="1"/>
          </p:cNvSpPr>
          <p:nvPr>
            <p:ph sz="half" idx="2"/>
          </p:nvPr>
        </p:nvSpPr>
        <p:spPr/>
        <p:txBody>
          <a:bodyPr/>
          <a:lstStyle/>
          <a:p>
            <a:pPr eaLnBrk="1" hangingPunct="1">
              <a:buFont typeface="Wingdings" panose="05000000000000000000" pitchFamily="2" charset="2"/>
              <a:buNone/>
            </a:pPr>
            <a:r>
              <a:rPr lang="en-US" altLang="lv-LV" sz="2400" dirty="0">
                <a:solidFill>
                  <a:schemeClr val="accent2"/>
                </a:solidFill>
              </a:rPr>
              <a:t>Cross edge</a:t>
            </a:r>
            <a:r>
              <a:rPr lang="en-US" altLang="lv-LV" sz="2400" dirty="0"/>
              <a:t> </a:t>
            </a:r>
            <a:r>
              <a:rPr lang="en-US" altLang="lv-LV" sz="2400" dirty="0">
                <a:latin typeface="Times New Roman" panose="02020603050405020304" pitchFamily="18" charset="0"/>
              </a:rPr>
              <a:t>(</a:t>
            </a:r>
            <a:r>
              <a:rPr lang="en-US" altLang="lv-LV" sz="2400" b="1" i="1" dirty="0" err="1">
                <a:latin typeface="Times New Roman" panose="02020603050405020304" pitchFamily="18" charset="0"/>
              </a:rPr>
              <a:t>v,w</a:t>
            </a:r>
            <a:r>
              <a:rPr lang="en-US" altLang="lv-LV" sz="2400" dirty="0">
                <a:latin typeface="Times New Roman" panose="02020603050405020304" pitchFamily="18" charset="0"/>
              </a:rPr>
              <a:t>)</a:t>
            </a:r>
          </a:p>
          <a:p>
            <a:pPr lvl="1" eaLnBrk="1" hangingPunct="1"/>
            <a:r>
              <a:rPr lang="en-US" altLang="lv-LV" sz="2000" b="1" i="1" dirty="0">
                <a:latin typeface="Times New Roman" panose="02020603050405020304" pitchFamily="18" charset="0"/>
              </a:rPr>
              <a:t>w</a:t>
            </a:r>
            <a:r>
              <a:rPr lang="en-US" altLang="lv-LV" sz="2000" dirty="0"/>
              <a:t> is in the same level as </a:t>
            </a:r>
            <a:r>
              <a:rPr lang="en-US" altLang="lv-LV" sz="2000" b="1" i="1" dirty="0">
                <a:latin typeface="Times New Roman" panose="02020603050405020304" pitchFamily="18" charset="0"/>
              </a:rPr>
              <a:t>v</a:t>
            </a:r>
            <a:r>
              <a:rPr lang="en-US" altLang="lv-LV" sz="2000" dirty="0"/>
              <a:t> or in the next level</a:t>
            </a:r>
          </a:p>
          <a:p>
            <a:pPr lvl="1" eaLnBrk="1" hangingPunct="1"/>
            <a:endParaRPr lang="en-US" altLang="lv-LV" sz="2000" dirty="0"/>
          </a:p>
          <a:p>
            <a:endParaRPr lang="lv-LV" dirty="0"/>
          </a:p>
        </p:txBody>
      </p:sp>
      <p:sp>
        <p:nvSpPr>
          <p:cNvPr id="1331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5D188E7-6041-4F1B-AE88-6326AD7E8A24}" type="slidenum">
              <a:rPr lang="en-US" altLang="lv-LV" sz="1400"/>
              <a:pPr eaLnBrk="1" hangingPunct="1"/>
              <a:t>23</a:t>
            </a:fld>
            <a:endParaRPr lang="en-US" altLang="lv-LV" sz="1400" dirty="0"/>
          </a:p>
        </p:txBody>
      </p:sp>
      <p:grpSp>
        <p:nvGrpSpPr>
          <p:cNvPr id="13319" name="Group 5"/>
          <p:cNvGrpSpPr>
            <a:grpSpLocks/>
          </p:cNvGrpSpPr>
          <p:nvPr/>
        </p:nvGrpSpPr>
        <p:grpSpPr bwMode="auto">
          <a:xfrm>
            <a:off x="6232526" y="3657601"/>
            <a:ext cx="3649663" cy="2130425"/>
            <a:chOff x="3116" y="2546"/>
            <a:chExt cx="2299" cy="1342"/>
          </a:xfrm>
        </p:grpSpPr>
        <p:sp>
          <p:nvSpPr>
            <p:cNvPr id="13337" name="AutoShape 6"/>
            <p:cNvSpPr>
              <a:spLocks noChangeArrowheads="1"/>
            </p:cNvSpPr>
            <p:nvPr/>
          </p:nvSpPr>
          <p:spPr bwMode="auto">
            <a:xfrm>
              <a:off x="3807" y="3580"/>
              <a:ext cx="1291"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38" name="AutoShape 7"/>
            <p:cNvSpPr>
              <a:spLocks noChangeArrowheads="1"/>
            </p:cNvSpPr>
            <p:nvPr/>
          </p:nvSpPr>
          <p:spPr bwMode="auto">
            <a:xfrm>
              <a:off x="3432" y="3121"/>
              <a:ext cx="1983"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39" name="AutoShape 8"/>
            <p:cNvSpPr>
              <a:spLocks noChangeArrowheads="1"/>
            </p:cNvSpPr>
            <p:nvPr/>
          </p:nvSpPr>
          <p:spPr bwMode="auto">
            <a:xfrm>
              <a:off x="3813" y="2660"/>
              <a:ext cx="521" cy="308"/>
            </a:xfrm>
            <a:prstGeom prst="roundRect">
              <a:avLst>
                <a:gd name="adj" fmla="val 16667"/>
              </a:avLst>
            </a:prstGeom>
            <a:solidFill>
              <a:srgbClr val="DDDDDD"/>
            </a:solidFill>
            <a:ln w="12700">
              <a:solidFill>
                <a:schemeClr val="tx2"/>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40" name="Oval 9"/>
            <p:cNvSpPr>
              <a:spLocks noChangeAspect="1" noChangeArrowheads="1"/>
            </p:cNvSpPr>
            <p:nvPr/>
          </p:nvSpPr>
          <p:spPr bwMode="auto">
            <a:xfrm>
              <a:off x="4341" y="3160"/>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sp>
          <p:nvSpPr>
            <p:cNvPr id="13341" name="Oval 10"/>
            <p:cNvSpPr>
              <a:spLocks noChangeAspect="1" noChangeArrowheads="1"/>
            </p:cNvSpPr>
            <p:nvPr/>
          </p:nvSpPr>
          <p:spPr bwMode="auto">
            <a:xfrm>
              <a:off x="3572" y="3160"/>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13342" name="Oval 11"/>
            <p:cNvSpPr>
              <a:spLocks noChangeAspect="1" noChangeArrowheads="1"/>
            </p:cNvSpPr>
            <p:nvPr/>
          </p:nvSpPr>
          <p:spPr bwMode="auto">
            <a:xfrm>
              <a:off x="3968" y="2699"/>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13343" name="Oval 12"/>
            <p:cNvSpPr>
              <a:spLocks noChangeAspect="1" noChangeArrowheads="1"/>
            </p:cNvSpPr>
            <p:nvPr/>
          </p:nvSpPr>
          <p:spPr bwMode="auto">
            <a:xfrm>
              <a:off x="3956" y="3621"/>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E</a:t>
              </a:r>
            </a:p>
          </p:txBody>
        </p:sp>
        <p:cxnSp>
          <p:nvCxnSpPr>
            <p:cNvPr id="13344" name="AutoShape 13"/>
            <p:cNvCxnSpPr>
              <a:cxnSpLocks noChangeAspect="1" noChangeShapeType="1"/>
              <a:stCxn id="13342" idx="3"/>
              <a:endCxn id="13341" idx="7"/>
            </p:cNvCxnSpPr>
            <p:nvPr/>
          </p:nvCxnSpPr>
          <p:spPr bwMode="auto">
            <a:xfrm flipH="1">
              <a:off x="3769" y="2908"/>
              <a:ext cx="232"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3345" name="AutoShape 14"/>
            <p:cNvCxnSpPr>
              <a:cxnSpLocks noChangeAspect="1" noChangeShapeType="1"/>
              <a:stCxn id="13343" idx="1"/>
              <a:endCxn id="13341" idx="5"/>
            </p:cNvCxnSpPr>
            <p:nvPr/>
          </p:nvCxnSpPr>
          <p:spPr bwMode="auto">
            <a:xfrm flipH="1" flipV="1">
              <a:off x="3769" y="3369"/>
              <a:ext cx="220" cy="273"/>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13346" name="AutoShape 15"/>
            <p:cNvCxnSpPr>
              <a:cxnSpLocks noChangeAspect="1" noChangeShapeType="1"/>
              <a:stCxn id="13343" idx="7"/>
              <a:endCxn id="13340" idx="3"/>
            </p:cNvCxnSpPr>
            <p:nvPr/>
          </p:nvCxnSpPr>
          <p:spPr bwMode="auto">
            <a:xfrm flipV="1">
              <a:off x="4153" y="3369"/>
              <a:ext cx="221" cy="273"/>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cxnSp>
          <p:nvCxnSpPr>
            <p:cNvPr id="13347" name="AutoShape 16"/>
            <p:cNvCxnSpPr>
              <a:cxnSpLocks noChangeAspect="1" noChangeShapeType="1"/>
              <a:stCxn id="13342" idx="5"/>
              <a:endCxn id="13340" idx="1"/>
            </p:cNvCxnSpPr>
            <p:nvPr/>
          </p:nvCxnSpPr>
          <p:spPr bwMode="auto">
            <a:xfrm>
              <a:off x="4165" y="2908"/>
              <a:ext cx="209"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3348" name="AutoShape 17"/>
            <p:cNvCxnSpPr>
              <a:cxnSpLocks noChangeAspect="1" noChangeShapeType="1"/>
              <a:stCxn id="13341" idx="6"/>
              <a:endCxn id="13340" idx="2"/>
            </p:cNvCxnSpPr>
            <p:nvPr/>
          </p:nvCxnSpPr>
          <p:spPr bwMode="auto">
            <a:xfrm>
              <a:off x="3814" y="3275"/>
              <a:ext cx="514" cy="0"/>
            </a:xfrm>
            <a:prstGeom prst="straightConnector1">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cxnSp>
        <p:sp>
          <p:nvSpPr>
            <p:cNvPr id="13349" name="Oval 18"/>
            <p:cNvSpPr>
              <a:spLocks noChangeAspect="1" noChangeArrowheads="1"/>
            </p:cNvSpPr>
            <p:nvPr/>
          </p:nvSpPr>
          <p:spPr bwMode="auto">
            <a:xfrm>
              <a:off x="5111" y="3160"/>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cxnSp>
          <p:nvCxnSpPr>
            <p:cNvPr id="13350" name="AutoShape 19"/>
            <p:cNvCxnSpPr>
              <a:cxnSpLocks noChangeAspect="1" noChangeShapeType="1"/>
              <a:stCxn id="13355" idx="7"/>
              <a:endCxn id="13349" idx="3"/>
            </p:cNvCxnSpPr>
            <p:nvPr/>
          </p:nvCxnSpPr>
          <p:spPr bwMode="auto">
            <a:xfrm flipV="1">
              <a:off x="4923" y="3369"/>
              <a:ext cx="221" cy="273"/>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cxnSp>
          <p:nvCxnSpPr>
            <p:cNvPr id="13351" name="AutoShape 20"/>
            <p:cNvCxnSpPr>
              <a:cxnSpLocks noChangeAspect="1" noChangeShapeType="1"/>
              <a:stCxn id="13349" idx="1"/>
              <a:endCxn id="13342" idx="6"/>
            </p:cNvCxnSpPr>
            <p:nvPr/>
          </p:nvCxnSpPr>
          <p:spPr bwMode="auto">
            <a:xfrm flipH="1" flipV="1">
              <a:off x="4210" y="2814"/>
              <a:ext cx="934" cy="367"/>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13352" name="Text Box 21"/>
            <p:cNvSpPr txBox="1">
              <a:spLocks noChangeArrowheads="1"/>
            </p:cNvSpPr>
            <p:nvPr/>
          </p:nvSpPr>
          <p:spPr bwMode="auto">
            <a:xfrm>
              <a:off x="3500" y="2546"/>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0</a:t>
              </a:r>
            </a:p>
          </p:txBody>
        </p:sp>
        <p:sp>
          <p:nvSpPr>
            <p:cNvPr id="13353" name="Text Box 22"/>
            <p:cNvSpPr txBox="1">
              <a:spLocks noChangeArrowheads="1"/>
            </p:cNvSpPr>
            <p:nvPr/>
          </p:nvSpPr>
          <p:spPr bwMode="auto">
            <a:xfrm>
              <a:off x="3116" y="3002"/>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1</a:t>
              </a:r>
            </a:p>
          </p:txBody>
        </p:sp>
        <p:cxnSp>
          <p:nvCxnSpPr>
            <p:cNvPr id="13354" name="AutoShape 23"/>
            <p:cNvCxnSpPr>
              <a:cxnSpLocks noChangeAspect="1" noChangeShapeType="1"/>
              <a:stCxn id="13340" idx="6"/>
              <a:endCxn id="13349" idx="2"/>
            </p:cNvCxnSpPr>
            <p:nvPr/>
          </p:nvCxnSpPr>
          <p:spPr bwMode="auto">
            <a:xfrm>
              <a:off x="4583" y="3275"/>
              <a:ext cx="515" cy="0"/>
            </a:xfrm>
            <a:prstGeom prst="straightConnector1">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cxnSp>
        <p:sp>
          <p:nvSpPr>
            <p:cNvPr id="13355" name="Oval 24"/>
            <p:cNvSpPr>
              <a:spLocks noChangeAspect="1" noChangeArrowheads="1"/>
            </p:cNvSpPr>
            <p:nvPr/>
          </p:nvSpPr>
          <p:spPr bwMode="auto">
            <a:xfrm>
              <a:off x="4726" y="3621"/>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F</a:t>
              </a:r>
            </a:p>
          </p:txBody>
        </p:sp>
        <p:cxnSp>
          <p:nvCxnSpPr>
            <p:cNvPr id="13356" name="AutoShape 25"/>
            <p:cNvCxnSpPr>
              <a:cxnSpLocks noChangeAspect="1" noChangeShapeType="1"/>
              <a:stCxn id="13340" idx="5"/>
              <a:endCxn id="13355" idx="1"/>
            </p:cNvCxnSpPr>
            <p:nvPr/>
          </p:nvCxnSpPr>
          <p:spPr bwMode="auto">
            <a:xfrm>
              <a:off x="4538" y="3369"/>
              <a:ext cx="221"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13357" name="Text Box 26"/>
            <p:cNvSpPr txBox="1">
              <a:spLocks noChangeArrowheads="1"/>
            </p:cNvSpPr>
            <p:nvPr/>
          </p:nvSpPr>
          <p:spPr bwMode="auto">
            <a:xfrm>
              <a:off x="3488" y="3452"/>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L</a:t>
              </a:r>
              <a:r>
                <a:rPr lang="en-US" altLang="lv-LV" sz="2000" baseline="-25000">
                  <a:solidFill>
                    <a:schemeClr val="tx2"/>
                  </a:solidFill>
                  <a:latin typeface="Times New Roman" panose="02020603050405020304" pitchFamily="18" charset="0"/>
                </a:rPr>
                <a:t>2</a:t>
              </a:r>
            </a:p>
          </p:txBody>
        </p:sp>
      </p:grpSp>
      <p:sp>
        <p:nvSpPr>
          <p:cNvPr id="13320" name="Oval 28"/>
          <p:cNvSpPr>
            <a:spLocks noChangeAspect="1" noChangeArrowheads="1"/>
          </p:cNvSpPr>
          <p:nvPr/>
        </p:nvSpPr>
        <p:spPr bwMode="auto">
          <a:xfrm>
            <a:off x="3963988" y="4630738"/>
            <a:ext cx="366712" cy="366712"/>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sp>
        <p:nvSpPr>
          <p:cNvPr id="13321" name="Oval 29"/>
          <p:cNvSpPr>
            <a:spLocks noChangeAspect="1" noChangeArrowheads="1"/>
          </p:cNvSpPr>
          <p:nvPr/>
        </p:nvSpPr>
        <p:spPr bwMode="auto">
          <a:xfrm>
            <a:off x="2743201" y="4630738"/>
            <a:ext cx="366713" cy="366712"/>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13322" name="Oval 30"/>
          <p:cNvSpPr>
            <a:spLocks noChangeAspect="1" noChangeArrowheads="1"/>
          </p:cNvSpPr>
          <p:nvPr/>
        </p:nvSpPr>
        <p:spPr bwMode="auto">
          <a:xfrm>
            <a:off x="3371851" y="3898901"/>
            <a:ext cx="366713" cy="366713"/>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13323" name="Oval 31"/>
          <p:cNvSpPr>
            <a:spLocks noChangeAspect="1" noChangeArrowheads="1"/>
          </p:cNvSpPr>
          <p:nvPr/>
        </p:nvSpPr>
        <p:spPr bwMode="auto">
          <a:xfrm>
            <a:off x="3352801" y="5362576"/>
            <a:ext cx="366713" cy="366713"/>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E</a:t>
            </a:r>
          </a:p>
        </p:txBody>
      </p:sp>
      <p:cxnSp>
        <p:nvCxnSpPr>
          <p:cNvPr id="13324" name="AutoShape 32"/>
          <p:cNvCxnSpPr>
            <a:cxnSpLocks noChangeAspect="1" noChangeShapeType="1"/>
            <a:stCxn id="13322" idx="3"/>
            <a:endCxn id="13321" idx="7"/>
          </p:cNvCxnSpPr>
          <p:nvPr/>
        </p:nvCxnSpPr>
        <p:spPr bwMode="auto">
          <a:xfrm flipH="1">
            <a:off x="3055938" y="4230689"/>
            <a:ext cx="368300" cy="433387"/>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3325" name="AutoShape 33"/>
          <p:cNvCxnSpPr>
            <a:cxnSpLocks noChangeAspect="1" noChangeShapeType="1"/>
            <a:stCxn id="13323" idx="1"/>
            <a:endCxn id="13321" idx="5"/>
          </p:cNvCxnSpPr>
          <p:nvPr/>
        </p:nvCxnSpPr>
        <p:spPr bwMode="auto">
          <a:xfrm flipH="1" flipV="1">
            <a:off x="3055938" y="4962525"/>
            <a:ext cx="349250" cy="433388"/>
          </a:xfrm>
          <a:prstGeom prst="straightConnector1">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cxnSp>
      <p:cxnSp>
        <p:nvCxnSpPr>
          <p:cNvPr id="13326" name="AutoShape 34"/>
          <p:cNvCxnSpPr>
            <a:cxnSpLocks noChangeAspect="1" noChangeShapeType="1"/>
            <a:stCxn id="13323" idx="7"/>
            <a:endCxn id="13320" idx="3"/>
          </p:cNvCxnSpPr>
          <p:nvPr/>
        </p:nvCxnSpPr>
        <p:spPr bwMode="auto">
          <a:xfrm flipV="1">
            <a:off x="3665539" y="4962525"/>
            <a:ext cx="350837" cy="433388"/>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13327" name="AutoShape 35"/>
          <p:cNvCxnSpPr>
            <a:cxnSpLocks noChangeAspect="1" noChangeShapeType="1"/>
            <a:stCxn id="13322" idx="5"/>
            <a:endCxn id="13320" idx="1"/>
          </p:cNvCxnSpPr>
          <p:nvPr/>
        </p:nvCxnSpPr>
        <p:spPr bwMode="auto">
          <a:xfrm>
            <a:off x="3684589" y="4230689"/>
            <a:ext cx="331787" cy="433387"/>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cxnSp>
        <p:nvCxnSpPr>
          <p:cNvPr id="13328" name="AutoShape 36"/>
          <p:cNvCxnSpPr>
            <a:cxnSpLocks noChangeAspect="1" noChangeShapeType="1"/>
            <a:stCxn id="13321" idx="6"/>
            <a:endCxn id="13320" idx="2"/>
          </p:cNvCxnSpPr>
          <p:nvPr/>
        </p:nvCxnSpPr>
        <p:spPr bwMode="auto">
          <a:xfrm>
            <a:off x="3127376" y="4813300"/>
            <a:ext cx="815975"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13329" name="Oval 37"/>
          <p:cNvSpPr>
            <a:spLocks noChangeAspect="1" noChangeArrowheads="1"/>
          </p:cNvSpPr>
          <p:nvPr/>
        </p:nvSpPr>
        <p:spPr bwMode="auto">
          <a:xfrm>
            <a:off x="5186363" y="4630738"/>
            <a:ext cx="366712" cy="366712"/>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cxnSp>
        <p:nvCxnSpPr>
          <p:cNvPr id="13330" name="AutoShape 38"/>
          <p:cNvCxnSpPr>
            <a:cxnSpLocks noChangeAspect="1" noChangeShapeType="1"/>
            <a:stCxn id="13333" idx="7"/>
            <a:endCxn id="13329" idx="3"/>
          </p:cNvCxnSpPr>
          <p:nvPr/>
        </p:nvCxnSpPr>
        <p:spPr bwMode="auto">
          <a:xfrm flipV="1">
            <a:off x="4887914" y="4962525"/>
            <a:ext cx="350837" cy="433388"/>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13331" name="AutoShape 39"/>
          <p:cNvCxnSpPr>
            <a:cxnSpLocks noChangeAspect="1" noChangeShapeType="1"/>
            <a:stCxn id="13329" idx="1"/>
            <a:endCxn id="13322" idx="6"/>
          </p:cNvCxnSpPr>
          <p:nvPr/>
        </p:nvCxnSpPr>
        <p:spPr bwMode="auto">
          <a:xfrm flipH="1" flipV="1">
            <a:off x="3756026" y="4081463"/>
            <a:ext cx="1482725" cy="582612"/>
          </a:xfrm>
          <a:prstGeom prst="straightConnector1">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cxnSp>
      <p:cxnSp>
        <p:nvCxnSpPr>
          <p:cNvPr id="13332" name="AutoShape 40"/>
          <p:cNvCxnSpPr>
            <a:cxnSpLocks noChangeAspect="1" noChangeShapeType="1"/>
            <a:stCxn id="13320" idx="6"/>
            <a:endCxn id="13329" idx="2"/>
          </p:cNvCxnSpPr>
          <p:nvPr/>
        </p:nvCxnSpPr>
        <p:spPr bwMode="auto">
          <a:xfrm>
            <a:off x="4348163" y="4813300"/>
            <a:ext cx="817562"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13333" name="Oval 41"/>
          <p:cNvSpPr>
            <a:spLocks noChangeAspect="1" noChangeArrowheads="1"/>
          </p:cNvSpPr>
          <p:nvPr/>
        </p:nvSpPr>
        <p:spPr bwMode="auto">
          <a:xfrm>
            <a:off x="4575176" y="5362576"/>
            <a:ext cx="366713" cy="366713"/>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F</a:t>
            </a:r>
          </a:p>
        </p:txBody>
      </p:sp>
      <p:cxnSp>
        <p:nvCxnSpPr>
          <p:cNvPr id="13334" name="AutoShape 42"/>
          <p:cNvCxnSpPr>
            <a:cxnSpLocks noChangeAspect="1" noChangeShapeType="1"/>
            <a:stCxn id="13320" idx="5"/>
            <a:endCxn id="13333" idx="1"/>
          </p:cNvCxnSpPr>
          <p:nvPr/>
        </p:nvCxnSpPr>
        <p:spPr bwMode="auto">
          <a:xfrm>
            <a:off x="4276725" y="4962525"/>
            <a:ext cx="350838" cy="433388"/>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sp>
        <p:nvSpPr>
          <p:cNvPr id="13335" name="Text Box 43"/>
          <p:cNvSpPr txBox="1">
            <a:spLocks noChangeArrowheads="1"/>
          </p:cNvSpPr>
          <p:nvPr/>
        </p:nvSpPr>
        <p:spPr bwMode="auto">
          <a:xfrm>
            <a:off x="3352801" y="5788025"/>
            <a:ext cx="159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DFS</a:t>
            </a:r>
          </a:p>
        </p:txBody>
      </p:sp>
      <p:sp>
        <p:nvSpPr>
          <p:cNvPr id="13336" name="Text Box 44"/>
          <p:cNvSpPr txBox="1">
            <a:spLocks noChangeArrowheads="1"/>
          </p:cNvSpPr>
          <p:nvPr/>
        </p:nvSpPr>
        <p:spPr bwMode="auto">
          <a:xfrm>
            <a:off x="7262814" y="5788025"/>
            <a:ext cx="159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BFS</a:t>
            </a:r>
          </a:p>
        </p:txBody>
      </p:sp>
    </p:spTree>
    <p:extLst>
      <p:ext uri="{BB962C8B-B14F-4D97-AF65-F5344CB8AC3E}">
        <p14:creationId xmlns:p14="http://schemas.microsoft.com/office/powerpoint/2010/main" val="1576263781"/>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lv-LV" smtClean="0"/>
              <a:t>Subgraphs</a:t>
            </a:r>
          </a:p>
        </p:txBody>
      </p:sp>
      <p:sp>
        <p:nvSpPr>
          <p:cNvPr id="4101"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dirty="0"/>
              <a:t>A subgraph S of a graph G is a graph such that </a:t>
            </a:r>
          </a:p>
          <a:p>
            <a:pPr lvl="1" eaLnBrk="1" hangingPunct="1"/>
            <a:r>
              <a:rPr lang="en-US" altLang="lv-LV" sz="2000" dirty="0"/>
              <a:t>The vertices of S are a subset of the vertices of G</a:t>
            </a:r>
          </a:p>
          <a:p>
            <a:pPr lvl="1" eaLnBrk="1" hangingPunct="1"/>
            <a:r>
              <a:rPr lang="en-US" altLang="lv-LV" sz="2000" dirty="0"/>
              <a:t>The edges of S are a subset of the edges of G</a:t>
            </a:r>
          </a:p>
          <a:p>
            <a:pPr eaLnBrk="1" hangingPunct="1"/>
            <a:r>
              <a:rPr lang="en-US" altLang="lv-LV" dirty="0"/>
              <a:t>A spanning subgraph of G is a subgraph that contains all the vertices of G</a:t>
            </a:r>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5B33D9F-D1D9-436B-BD46-5EECCDB4F58B}" type="slidenum">
              <a:rPr lang="en-US" altLang="lv-LV" sz="1400"/>
              <a:pPr eaLnBrk="1" hangingPunct="1"/>
              <a:t>24</a:t>
            </a:fld>
            <a:endParaRPr lang="en-US" altLang="lv-LV" sz="1400"/>
          </a:p>
        </p:txBody>
      </p:sp>
      <p:sp>
        <p:nvSpPr>
          <p:cNvPr id="4102" name="Text Box 16"/>
          <p:cNvSpPr txBox="1">
            <a:spLocks noChangeArrowheads="1"/>
          </p:cNvSpPr>
          <p:nvPr/>
        </p:nvSpPr>
        <p:spPr bwMode="auto">
          <a:xfrm>
            <a:off x="7416800" y="3651250"/>
            <a:ext cx="2857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Subgraph</a:t>
            </a:r>
          </a:p>
        </p:txBody>
      </p:sp>
      <p:sp>
        <p:nvSpPr>
          <p:cNvPr id="4103" name="Text Box 27"/>
          <p:cNvSpPr txBox="1">
            <a:spLocks noChangeArrowheads="1"/>
          </p:cNvSpPr>
          <p:nvPr/>
        </p:nvSpPr>
        <p:spPr bwMode="auto">
          <a:xfrm>
            <a:off x="7023100" y="6232525"/>
            <a:ext cx="3644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Spanning subgraph</a:t>
            </a:r>
          </a:p>
        </p:txBody>
      </p:sp>
      <p:sp>
        <p:nvSpPr>
          <p:cNvPr id="4104" name="Oval 5"/>
          <p:cNvSpPr>
            <a:spLocks noChangeAspect="1" noChangeArrowheads="1"/>
          </p:cNvSpPr>
          <p:nvPr/>
        </p:nvSpPr>
        <p:spPr bwMode="auto">
          <a:xfrm>
            <a:off x="8769351" y="2484437"/>
            <a:ext cx="366713" cy="366712"/>
          </a:xfrm>
          <a:prstGeom prst="ellipse">
            <a:avLst/>
          </a:prstGeom>
          <a:solidFill>
            <a:schemeClr val="folHlink"/>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4105" name="Oval 6"/>
          <p:cNvSpPr>
            <a:spLocks noChangeAspect="1" noChangeArrowheads="1"/>
          </p:cNvSpPr>
          <p:nvPr/>
        </p:nvSpPr>
        <p:spPr bwMode="auto">
          <a:xfrm>
            <a:off x="7305676" y="2484437"/>
            <a:ext cx="366713" cy="366712"/>
          </a:xfrm>
          <a:prstGeom prst="ellipse">
            <a:avLst/>
          </a:prstGeom>
          <a:solidFill>
            <a:schemeClr val="accent1"/>
          </a:solidFill>
          <a:ln w="19050">
            <a:solidFill>
              <a:schemeClr val="tx1"/>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4106" name="Oval 7"/>
          <p:cNvSpPr>
            <a:spLocks noChangeAspect="1" noChangeArrowheads="1"/>
          </p:cNvSpPr>
          <p:nvPr/>
        </p:nvSpPr>
        <p:spPr bwMode="auto">
          <a:xfrm>
            <a:off x="8037513" y="1752600"/>
            <a:ext cx="366712" cy="366713"/>
          </a:xfrm>
          <a:prstGeom prst="ellipse">
            <a:avLst/>
          </a:prstGeom>
          <a:solidFill>
            <a:schemeClr val="folHlink"/>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4107" name="Oval 8"/>
          <p:cNvSpPr>
            <a:spLocks noChangeAspect="1" noChangeArrowheads="1"/>
          </p:cNvSpPr>
          <p:nvPr/>
        </p:nvSpPr>
        <p:spPr bwMode="auto">
          <a:xfrm>
            <a:off x="8037513" y="3216275"/>
            <a:ext cx="366712" cy="366713"/>
          </a:xfrm>
          <a:prstGeom prst="ellipse">
            <a:avLst/>
          </a:prstGeom>
          <a:solidFill>
            <a:schemeClr val="folHlink"/>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4108" name="AutoShape 9"/>
          <p:cNvCxnSpPr>
            <a:cxnSpLocks noChangeAspect="1" noChangeShapeType="1"/>
            <a:stCxn id="4106" idx="3"/>
            <a:endCxn id="4105" idx="7"/>
          </p:cNvCxnSpPr>
          <p:nvPr/>
        </p:nvCxnSpPr>
        <p:spPr bwMode="auto">
          <a:xfrm flipH="1">
            <a:off x="7616826" y="2071688"/>
            <a:ext cx="474663" cy="458787"/>
          </a:xfrm>
          <a:prstGeom prst="straightConnector1">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109" name="AutoShape 10"/>
          <p:cNvCxnSpPr>
            <a:cxnSpLocks noChangeAspect="1" noChangeShapeType="1"/>
            <a:stCxn id="4107" idx="1"/>
            <a:endCxn id="4105" idx="5"/>
          </p:cNvCxnSpPr>
          <p:nvPr/>
        </p:nvCxnSpPr>
        <p:spPr bwMode="auto">
          <a:xfrm flipH="1" flipV="1">
            <a:off x="7616826" y="2803524"/>
            <a:ext cx="474663" cy="458788"/>
          </a:xfrm>
          <a:prstGeom prst="straightConnector1">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110" name="AutoShape 11"/>
          <p:cNvCxnSpPr>
            <a:cxnSpLocks noChangeAspect="1" noChangeShapeType="1"/>
            <a:stCxn id="4107" idx="7"/>
            <a:endCxn id="4104" idx="3"/>
          </p:cNvCxnSpPr>
          <p:nvPr/>
        </p:nvCxnSpPr>
        <p:spPr bwMode="auto">
          <a:xfrm flipV="1">
            <a:off x="8348663" y="2803524"/>
            <a:ext cx="474662" cy="458788"/>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4111" name="AutoShape 12"/>
          <p:cNvCxnSpPr>
            <a:cxnSpLocks noChangeAspect="1" noChangeShapeType="1"/>
            <a:stCxn id="4106" idx="5"/>
            <a:endCxn id="4104" idx="1"/>
          </p:cNvCxnSpPr>
          <p:nvPr/>
        </p:nvCxnSpPr>
        <p:spPr bwMode="auto">
          <a:xfrm>
            <a:off x="8348663" y="2071688"/>
            <a:ext cx="474662" cy="458787"/>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4112" name="AutoShape 13"/>
          <p:cNvCxnSpPr>
            <a:cxnSpLocks noChangeAspect="1" noChangeShapeType="1"/>
            <a:stCxn id="4106" idx="4"/>
            <a:endCxn id="4107" idx="0"/>
          </p:cNvCxnSpPr>
          <p:nvPr/>
        </p:nvCxnSpPr>
        <p:spPr bwMode="auto">
          <a:xfrm>
            <a:off x="8218488" y="2125663"/>
            <a:ext cx="0" cy="108267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4113" name="Oval 14"/>
          <p:cNvSpPr>
            <a:spLocks noChangeAspect="1" noChangeArrowheads="1"/>
          </p:cNvSpPr>
          <p:nvPr/>
        </p:nvSpPr>
        <p:spPr bwMode="auto">
          <a:xfrm>
            <a:off x="10020301" y="2484437"/>
            <a:ext cx="366713" cy="366712"/>
          </a:xfrm>
          <a:prstGeom prst="ellipse">
            <a:avLst/>
          </a:prstGeom>
          <a:solidFill>
            <a:schemeClr val="accent1"/>
          </a:solidFill>
          <a:ln w="19050">
            <a:solidFill>
              <a:schemeClr val="tx1"/>
            </a:solidFill>
            <a:prstDash val="dash"/>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4114" name="AutoShape 15"/>
          <p:cNvCxnSpPr>
            <a:cxnSpLocks noChangeAspect="1" noChangeShapeType="1"/>
            <a:stCxn id="4104" idx="6"/>
            <a:endCxn id="4113" idx="2"/>
          </p:cNvCxnSpPr>
          <p:nvPr/>
        </p:nvCxnSpPr>
        <p:spPr bwMode="auto">
          <a:xfrm>
            <a:off x="9142413" y="2666999"/>
            <a:ext cx="869950" cy="0"/>
          </a:xfrm>
          <a:prstGeom prst="straightConnector1">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115" name="AutoShape 28"/>
          <p:cNvCxnSpPr>
            <a:cxnSpLocks noChangeAspect="1" noChangeShapeType="1"/>
            <a:stCxn id="4107" idx="6"/>
            <a:endCxn id="4113" idx="3"/>
          </p:cNvCxnSpPr>
          <p:nvPr/>
        </p:nvCxnSpPr>
        <p:spPr bwMode="auto">
          <a:xfrm flipV="1">
            <a:off x="8412164" y="2806699"/>
            <a:ext cx="1660525" cy="592138"/>
          </a:xfrm>
          <a:prstGeom prst="straightConnector1">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116" name="AutoShape 29"/>
          <p:cNvCxnSpPr>
            <a:cxnSpLocks noChangeAspect="1" noChangeShapeType="1"/>
            <a:stCxn id="4113" idx="1"/>
            <a:endCxn id="4106" idx="6"/>
          </p:cNvCxnSpPr>
          <p:nvPr/>
        </p:nvCxnSpPr>
        <p:spPr bwMode="auto">
          <a:xfrm flipH="1" flipV="1">
            <a:off x="8412164" y="1935163"/>
            <a:ext cx="1660525" cy="592137"/>
          </a:xfrm>
          <a:prstGeom prst="straightConnector1">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sp>
        <p:nvSpPr>
          <p:cNvPr id="4117" name="Oval 32"/>
          <p:cNvSpPr>
            <a:spLocks noChangeAspect="1" noChangeArrowheads="1"/>
          </p:cNvSpPr>
          <p:nvPr/>
        </p:nvSpPr>
        <p:spPr bwMode="auto">
          <a:xfrm>
            <a:off x="8767763" y="5065712"/>
            <a:ext cx="366712" cy="366712"/>
          </a:xfrm>
          <a:prstGeom prst="ellipse">
            <a:avLst/>
          </a:prstGeom>
          <a:solidFill>
            <a:schemeClr val="folHlink"/>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4118" name="Oval 33"/>
          <p:cNvSpPr>
            <a:spLocks noChangeAspect="1" noChangeArrowheads="1"/>
          </p:cNvSpPr>
          <p:nvPr/>
        </p:nvSpPr>
        <p:spPr bwMode="auto">
          <a:xfrm>
            <a:off x="7304088" y="5065712"/>
            <a:ext cx="366712" cy="366712"/>
          </a:xfrm>
          <a:prstGeom prst="ellipse">
            <a:avLst/>
          </a:prstGeom>
          <a:solidFill>
            <a:schemeClr val="folHlink"/>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4119" name="Oval 34"/>
          <p:cNvSpPr>
            <a:spLocks noChangeAspect="1" noChangeArrowheads="1"/>
          </p:cNvSpPr>
          <p:nvPr/>
        </p:nvSpPr>
        <p:spPr bwMode="auto">
          <a:xfrm>
            <a:off x="8035926" y="4333875"/>
            <a:ext cx="366713" cy="366713"/>
          </a:xfrm>
          <a:prstGeom prst="ellipse">
            <a:avLst/>
          </a:prstGeom>
          <a:solidFill>
            <a:schemeClr val="folHlink"/>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4120" name="Oval 35"/>
          <p:cNvSpPr>
            <a:spLocks noChangeAspect="1" noChangeArrowheads="1"/>
          </p:cNvSpPr>
          <p:nvPr/>
        </p:nvSpPr>
        <p:spPr bwMode="auto">
          <a:xfrm>
            <a:off x="8035926" y="5797550"/>
            <a:ext cx="366713" cy="366713"/>
          </a:xfrm>
          <a:prstGeom prst="ellipse">
            <a:avLst/>
          </a:prstGeom>
          <a:solidFill>
            <a:schemeClr val="folHlink"/>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4121" name="AutoShape 36"/>
          <p:cNvCxnSpPr>
            <a:cxnSpLocks noChangeAspect="1" noChangeShapeType="1"/>
            <a:stCxn id="4119" idx="3"/>
            <a:endCxn id="4118" idx="7"/>
          </p:cNvCxnSpPr>
          <p:nvPr/>
        </p:nvCxnSpPr>
        <p:spPr bwMode="auto">
          <a:xfrm flipH="1">
            <a:off x="7615238" y="4652963"/>
            <a:ext cx="474662" cy="458787"/>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4122" name="AutoShape 37"/>
          <p:cNvCxnSpPr>
            <a:cxnSpLocks noChangeAspect="1" noChangeShapeType="1"/>
            <a:stCxn id="4120" idx="1"/>
            <a:endCxn id="4118" idx="5"/>
          </p:cNvCxnSpPr>
          <p:nvPr/>
        </p:nvCxnSpPr>
        <p:spPr bwMode="auto">
          <a:xfrm flipH="1" flipV="1">
            <a:off x="7615238" y="5384799"/>
            <a:ext cx="474662" cy="458788"/>
          </a:xfrm>
          <a:prstGeom prst="straightConnector1">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123" name="AutoShape 38"/>
          <p:cNvCxnSpPr>
            <a:cxnSpLocks noChangeAspect="1" noChangeShapeType="1"/>
            <a:stCxn id="4120" idx="7"/>
            <a:endCxn id="4117" idx="3"/>
          </p:cNvCxnSpPr>
          <p:nvPr/>
        </p:nvCxnSpPr>
        <p:spPr bwMode="auto">
          <a:xfrm flipV="1">
            <a:off x="8347076" y="5384799"/>
            <a:ext cx="474663" cy="458788"/>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4124" name="AutoShape 39"/>
          <p:cNvCxnSpPr>
            <a:cxnSpLocks noChangeAspect="1" noChangeShapeType="1"/>
            <a:stCxn id="4119" idx="5"/>
            <a:endCxn id="4117" idx="1"/>
          </p:cNvCxnSpPr>
          <p:nvPr/>
        </p:nvCxnSpPr>
        <p:spPr bwMode="auto">
          <a:xfrm>
            <a:off x="8347076" y="4652963"/>
            <a:ext cx="474663" cy="458787"/>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4125" name="AutoShape 40"/>
          <p:cNvCxnSpPr>
            <a:cxnSpLocks noChangeAspect="1" noChangeShapeType="1"/>
            <a:stCxn id="4119" idx="4"/>
            <a:endCxn id="4120" idx="0"/>
          </p:cNvCxnSpPr>
          <p:nvPr/>
        </p:nvCxnSpPr>
        <p:spPr bwMode="auto">
          <a:xfrm>
            <a:off x="8216900" y="4706938"/>
            <a:ext cx="0" cy="108267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4126" name="Oval 41"/>
          <p:cNvSpPr>
            <a:spLocks noChangeAspect="1" noChangeArrowheads="1"/>
          </p:cNvSpPr>
          <p:nvPr/>
        </p:nvSpPr>
        <p:spPr bwMode="auto">
          <a:xfrm>
            <a:off x="10018713" y="5065712"/>
            <a:ext cx="366712" cy="366712"/>
          </a:xfrm>
          <a:prstGeom prst="ellipse">
            <a:avLst/>
          </a:prstGeom>
          <a:solidFill>
            <a:schemeClr val="folHlink"/>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4127" name="AutoShape 42"/>
          <p:cNvCxnSpPr>
            <a:cxnSpLocks noChangeAspect="1" noChangeShapeType="1"/>
            <a:stCxn id="4117" idx="6"/>
            <a:endCxn id="4126" idx="2"/>
          </p:cNvCxnSpPr>
          <p:nvPr/>
        </p:nvCxnSpPr>
        <p:spPr bwMode="auto">
          <a:xfrm>
            <a:off x="9140825" y="5248274"/>
            <a:ext cx="869950" cy="0"/>
          </a:xfrm>
          <a:prstGeom prst="straightConnector1">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128" name="AutoShape 43"/>
          <p:cNvCxnSpPr>
            <a:cxnSpLocks noChangeAspect="1" noChangeShapeType="1"/>
            <a:stCxn id="4120" idx="6"/>
            <a:endCxn id="4126" idx="3"/>
          </p:cNvCxnSpPr>
          <p:nvPr/>
        </p:nvCxnSpPr>
        <p:spPr bwMode="auto">
          <a:xfrm flipV="1">
            <a:off x="8410576" y="5387974"/>
            <a:ext cx="1660525" cy="592138"/>
          </a:xfrm>
          <a:prstGeom prst="straightConnector1">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129" name="AutoShape 44"/>
          <p:cNvCxnSpPr>
            <a:cxnSpLocks noChangeAspect="1" noChangeShapeType="1"/>
            <a:stCxn id="4126" idx="1"/>
            <a:endCxn id="4119" idx="6"/>
          </p:cNvCxnSpPr>
          <p:nvPr/>
        </p:nvCxnSpPr>
        <p:spPr bwMode="auto">
          <a:xfrm flipH="1" flipV="1">
            <a:off x="8410576" y="4516438"/>
            <a:ext cx="1660525" cy="592137"/>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18900038"/>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lv-LV" smtClean="0"/>
              <a:t>Connectivity</a:t>
            </a:r>
          </a:p>
        </p:txBody>
      </p:sp>
      <p:sp>
        <p:nvSpPr>
          <p:cNvPr id="5125"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mtClean="0"/>
              <a:t>A graph is connected if there is a path between every pair of vertices</a:t>
            </a:r>
          </a:p>
          <a:p>
            <a:pPr eaLnBrk="1" hangingPunct="1">
              <a:lnSpc>
                <a:spcPct val="90000"/>
              </a:lnSpc>
            </a:pPr>
            <a:r>
              <a:rPr lang="en-US" altLang="lv-LV" smtClean="0"/>
              <a:t>A connected component of a graph G is a maximal connected subgraph of G</a:t>
            </a:r>
          </a:p>
        </p:txBody>
      </p:sp>
      <p:sp>
        <p:nvSpPr>
          <p:cNvPr id="512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078C634-70EE-4FC5-95F7-B28699297422}" type="slidenum">
              <a:rPr lang="en-US" altLang="lv-LV" sz="1400"/>
              <a:pPr eaLnBrk="1" hangingPunct="1"/>
              <a:t>25</a:t>
            </a:fld>
            <a:endParaRPr lang="en-US" altLang="lv-LV" sz="1400"/>
          </a:p>
        </p:txBody>
      </p:sp>
      <p:grpSp>
        <p:nvGrpSpPr>
          <p:cNvPr id="5126" name="Group 34"/>
          <p:cNvGrpSpPr>
            <a:grpSpLocks noChangeAspect="1"/>
          </p:cNvGrpSpPr>
          <p:nvPr/>
        </p:nvGrpSpPr>
        <p:grpSpPr bwMode="auto">
          <a:xfrm>
            <a:off x="7686675" y="1741486"/>
            <a:ext cx="3081338" cy="1830388"/>
            <a:chOff x="2855" y="994"/>
            <a:chExt cx="2425" cy="1440"/>
          </a:xfrm>
        </p:grpSpPr>
        <p:sp>
          <p:nvSpPr>
            <p:cNvPr id="5139" name="Oval 6"/>
            <p:cNvSpPr>
              <a:spLocks noChangeAspect="1" noChangeArrowheads="1"/>
            </p:cNvSpPr>
            <p:nvPr/>
          </p:nvSpPr>
          <p:spPr bwMode="auto">
            <a:xfrm>
              <a:off x="4007" y="1570"/>
              <a:ext cx="288" cy="288"/>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5140" name="Oval 7"/>
            <p:cNvSpPr>
              <a:spLocks noChangeAspect="1" noChangeArrowheads="1"/>
            </p:cNvSpPr>
            <p:nvPr/>
          </p:nvSpPr>
          <p:spPr bwMode="auto">
            <a:xfrm>
              <a:off x="2855" y="1570"/>
              <a:ext cx="288" cy="288"/>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5141" name="Oval 8"/>
            <p:cNvSpPr>
              <a:spLocks noChangeAspect="1" noChangeArrowheads="1"/>
            </p:cNvSpPr>
            <p:nvPr/>
          </p:nvSpPr>
          <p:spPr bwMode="auto">
            <a:xfrm>
              <a:off x="3431" y="994"/>
              <a:ext cx="288" cy="288"/>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5142" name="Oval 9"/>
            <p:cNvSpPr>
              <a:spLocks noChangeAspect="1" noChangeArrowheads="1"/>
            </p:cNvSpPr>
            <p:nvPr/>
          </p:nvSpPr>
          <p:spPr bwMode="auto">
            <a:xfrm>
              <a:off x="3431" y="2146"/>
              <a:ext cx="288" cy="288"/>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5143" name="AutoShape 11"/>
            <p:cNvCxnSpPr>
              <a:cxnSpLocks noChangeAspect="1" noChangeShapeType="1"/>
              <a:stCxn id="5141" idx="3"/>
              <a:endCxn id="5140" idx="7"/>
            </p:cNvCxnSpPr>
            <p:nvPr/>
          </p:nvCxnSpPr>
          <p:spPr bwMode="auto">
            <a:xfrm flipH="1">
              <a:off x="3100" y="1245"/>
              <a:ext cx="373" cy="36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4" name="AutoShape 12"/>
            <p:cNvCxnSpPr>
              <a:cxnSpLocks noChangeAspect="1" noChangeShapeType="1"/>
              <a:stCxn id="5142" idx="1"/>
              <a:endCxn id="5140" idx="5"/>
            </p:cNvCxnSpPr>
            <p:nvPr/>
          </p:nvCxnSpPr>
          <p:spPr bwMode="auto">
            <a:xfrm flipH="1" flipV="1">
              <a:off x="3100" y="1821"/>
              <a:ext cx="373" cy="36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5" name="AutoShape 13"/>
            <p:cNvCxnSpPr>
              <a:cxnSpLocks noChangeAspect="1" noChangeShapeType="1"/>
              <a:stCxn id="5142" idx="7"/>
              <a:endCxn id="5139" idx="3"/>
            </p:cNvCxnSpPr>
            <p:nvPr/>
          </p:nvCxnSpPr>
          <p:spPr bwMode="auto">
            <a:xfrm flipV="1">
              <a:off x="3676" y="1821"/>
              <a:ext cx="373" cy="36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6" name="AutoShape 14"/>
            <p:cNvCxnSpPr>
              <a:cxnSpLocks noChangeAspect="1" noChangeShapeType="1"/>
              <a:stCxn id="5141" idx="5"/>
              <a:endCxn id="5139" idx="1"/>
            </p:cNvCxnSpPr>
            <p:nvPr/>
          </p:nvCxnSpPr>
          <p:spPr bwMode="auto">
            <a:xfrm>
              <a:off x="3676" y="1245"/>
              <a:ext cx="373" cy="36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7" name="AutoShape 15"/>
            <p:cNvCxnSpPr>
              <a:cxnSpLocks noChangeAspect="1" noChangeShapeType="1"/>
              <a:stCxn id="5141" idx="4"/>
              <a:endCxn id="5142" idx="0"/>
            </p:cNvCxnSpPr>
            <p:nvPr/>
          </p:nvCxnSpPr>
          <p:spPr bwMode="auto">
            <a:xfrm>
              <a:off x="3574" y="1287"/>
              <a:ext cx="0" cy="85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148" name="Oval 32"/>
            <p:cNvSpPr>
              <a:spLocks noChangeAspect="1" noChangeArrowheads="1"/>
            </p:cNvSpPr>
            <p:nvPr/>
          </p:nvSpPr>
          <p:spPr bwMode="auto">
            <a:xfrm>
              <a:off x="4992" y="1570"/>
              <a:ext cx="288" cy="288"/>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5149" name="AutoShape 33"/>
            <p:cNvCxnSpPr>
              <a:cxnSpLocks noChangeAspect="1" noChangeShapeType="1"/>
              <a:stCxn id="5139" idx="6"/>
              <a:endCxn id="5148" idx="2"/>
            </p:cNvCxnSpPr>
            <p:nvPr/>
          </p:nvCxnSpPr>
          <p:spPr bwMode="auto">
            <a:xfrm>
              <a:off x="4300" y="1713"/>
              <a:ext cx="68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5127" name="Text Box 35"/>
          <p:cNvSpPr txBox="1">
            <a:spLocks noChangeArrowheads="1"/>
          </p:cNvSpPr>
          <p:nvPr/>
        </p:nvSpPr>
        <p:spPr bwMode="auto">
          <a:xfrm>
            <a:off x="7797800" y="3570287"/>
            <a:ext cx="2857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Connected graph</a:t>
            </a:r>
          </a:p>
        </p:txBody>
      </p:sp>
      <p:grpSp>
        <p:nvGrpSpPr>
          <p:cNvPr id="5128" name="Group 49"/>
          <p:cNvGrpSpPr>
            <a:grpSpLocks/>
          </p:cNvGrpSpPr>
          <p:nvPr/>
        </p:nvGrpSpPr>
        <p:grpSpPr bwMode="auto">
          <a:xfrm>
            <a:off x="7686675" y="4173536"/>
            <a:ext cx="3081338" cy="1830388"/>
            <a:chOff x="3353" y="2543"/>
            <a:chExt cx="1941" cy="1153"/>
          </a:xfrm>
        </p:grpSpPr>
        <p:sp>
          <p:nvSpPr>
            <p:cNvPr id="5130" name="Oval 37"/>
            <p:cNvSpPr>
              <a:spLocks noChangeAspect="1" noChangeArrowheads="1"/>
            </p:cNvSpPr>
            <p:nvPr/>
          </p:nvSpPr>
          <p:spPr bwMode="auto">
            <a:xfrm>
              <a:off x="4275" y="3004"/>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5131" name="Oval 38"/>
            <p:cNvSpPr>
              <a:spLocks noChangeAspect="1" noChangeArrowheads="1"/>
            </p:cNvSpPr>
            <p:nvPr/>
          </p:nvSpPr>
          <p:spPr bwMode="auto">
            <a:xfrm>
              <a:off x="3353" y="3004"/>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5132" name="Oval 39"/>
            <p:cNvSpPr>
              <a:spLocks noChangeAspect="1" noChangeArrowheads="1"/>
            </p:cNvSpPr>
            <p:nvPr/>
          </p:nvSpPr>
          <p:spPr bwMode="auto">
            <a:xfrm>
              <a:off x="3814" y="2543"/>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5133" name="Oval 40"/>
            <p:cNvSpPr>
              <a:spLocks noChangeAspect="1" noChangeArrowheads="1"/>
            </p:cNvSpPr>
            <p:nvPr/>
          </p:nvSpPr>
          <p:spPr bwMode="auto">
            <a:xfrm>
              <a:off x="3814" y="3465"/>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5134" name="AutoShape 41"/>
            <p:cNvCxnSpPr>
              <a:cxnSpLocks noChangeAspect="1" noChangeShapeType="1"/>
              <a:stCxn id="5132" idx="3"/>
              <a:endCxn id="5131" idx="7"/>
            </p:cNvCxnSpPr>
            <p:nvPr/>
          </p:nvCxnSpPr>
          <p:spPr bwMode="auto">
            <a:xfrm flipH="1">
              <a:off x="3549" y="2744"/>
              <a:ext cx="299" cy="28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35" name="AutoShape 42"/>
            <p:cNvCxnSpPr>
              <a:cxnSpLocks noChangeAspect="1" noChangeShapeType="1"/>
              <a:stCxn id="5133" idx="1"/>
              <a:endCxn id="5131" idx="5"/>
            </p:cNvCxnSpPr>
            <p:nvPr/>
          </p:nvCxnSpPr>
          <p:spPr bwMode="auto">
            <a:xfrm flipH="1" flipV="1">
              <a:off x="3549" y="3205"/>
              <a:ext cx="299" cy="28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36" name="AutoShape 45"/>
            <p:cNvCxnSpPr>
              <a:cxnSpLocks noChangeAspect="1" noChangeShapeType="1"/>
              <a:stCxn id="5132" idx="4"/>
              <a:endCxn id="5133" idx="0"/>
            </p:cNvCxnSpPr>
            <p:nvPr/>
          </p:nvCxnSpPr>
          <p:spPr bwMode="auto">
            <a:xfrm>
              <a:off x="3928" y="2778"/>
              <a:ext cx="0" cy="68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137" name="Oval 46"/>
            <p:cNvSpPr>
              <a:spLocks noChangeAspect="1" noChangeArrowheads="1"/>
            </p:cNvSpPr>
            <p:nvPr/>
          </p:nvSpPr>
          <p:spPr bwMode="auto">
            <a:xfrm>
              <a:off x="5063" y="3004"/>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5138" name="AutoShape 47"/>
            <p:cNvCxnSpPr>
              <a:cxnSpLocks noChangeAspect="1" noChangeShapeType="1"/>
              <a:stCxn id="5130" idx="6"/>
              <a:endCxn id="5137" idx="2"/>
            </p:cNvCxnSpPr>
            <p:nvPr/>
          </p:nvCxnSpPr>
          <p:spPr bwMode="auto">
            <a:xfrm>
              <a:off x="4510" y="3119"/>
              <a:ext cx="548"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5129" name="Text Box 48"/>
          <p:cNvSpPr txBox="1">
            <a:spLocks noChangeArrowheads="1"/>
          </p:cNvSpPr>
          <p:nvPr/>
        </p:nvSpPr>
        <p:spPr bwMode="auto">
          <a:xfrm>
            <a:off x="7404100" y="6003925"/>
            <a:ext cx="3644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Non connected graph with two connected components</a:t>
            </a:r>
          </a:p>
        </p:txBody>
      </p:sp>
    </p:spTree>
    <p:extLst>
      <p:ext uri="{BB962C8B-B14F-4D97-AF65-F5344CB8AC3E}">
        <p14:creationId xmlns:p14="http://schemas.microsoft.com/office/powerpoint/2010/main" val="3262212654"/>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lv-LV" smtClean="0"/>
              <a:t>Trees and Forests</a:t>
            </a:r>
          </a:p>
        </p:txBody>
      </p:sp>
      <p:sp>
        <p:nvSpPr>
          <p:cNvPr id="6149"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a:t>A (free) tree is an undirected graph T such that</a:t>
            </a:r>
          </a:p>
          <a:p>
            <a:pPr lvl="1" eaLnBrk="1" hangingPunct="1">
              <a:lnSpc>
                <a:spcPct val="90000"/>
              </a:lnSpc>
            </a:pPr>
            <a:r>
              <a:rPr lang="en-US" altLang="lv-LV" sz="2000"/>
              <a:t>T is connected</a:t>
            </a:r>
          </a:p>
          <a:p>
            <a:pPr lvl="1" eaLnBrk="1" hangingPunct="1">
              <a:lnSpc>
                <a:spcPct val="90000"/>
              </a:lnSpc>
            </a:pPr>
            <a:r>
              <a:rPr lang="en-US" altLang="lv-LV" sz="2000"/>
              <a:t>T has no cycles</a:t>
            </a:r>
          </a:p>
          <a:p>
            <a:pPr lvl="1" eaLnBrk="1" hangingPunct="1">
              <a:lnSpc>
                <a:spcPct val="90000"/>
              </a:lnSpc>
              <a:buFont typeface="Wingdings" panose="05000000000000000000" pitchFamily="2" charset="2"/>
              <a:buNone/>
            </a:pPr>
            <a:r>
              <a:rPr lang="en-US" altLang="lv-LV" sz="2000"/>
              <a:t>This definition of tree is different from the one of a rooted tree</a:t>
            </a:r>
          </a:p>
          <a:p>
            <a:pPr eaLnBrk="1" hangingPunct="1">
              <a:lnSpc>
                <a:spcPct val="90000"/>
              </a:lnSpc>
            </a:pPr>
            <a:r>
              <a:rPr lang="en-US" altLang="lv-LV"/>
              <a:t>A forest is an undirected graph without cycles</a:t>
            </a:r>
          </a:p>
          <a:p>
            <a:pPr eaLnBrk="1" hangingPunct="1">
              <a:lnSpc>
                <a:spcPct val="90000"/>
              </a:lnSpc>
            </a:pPr>
            <a:r>
              <a:rPr lang="en-US" altLang="lv-LV"/>
              <a:t>The connected components of a forest are trees</a:t>
            </a:r>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946454A-6069-4F25-978A-E0FD86F91F83}" type="slidenum">
              <a:rPr lang="en-US" altLang="lv-LV" sz="1400"/>
              <a:pPr eaLnBrk="1" hangingPunct="1"/>
              <a:t>26</a:t>
            </a:fld>
            <a:endParaRPr lang="en-US" altLang="lv-LV" sz="1400"/>
          </a:p>
        </p:txBody>
      </p:sp>
      <p:sp>
        <p:nvSpPr>
          <p:cNvPr id="6150" name="Text Box 4"/>
          <p:cNvSpPr txBox="1">
            <a:spLocks noChangeArrowheads="1"/>
          </p:cNvSpPr>
          <p:nvPr/>
        </p:nvSpPr>
        <p:spPr bwMode="auto">
          <a:xfrm>
            <a:off x="7562850" y="3117851"/>
            <a:ext cx="2857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Tree</a:t>
            </a:r>
          </a:p>
        </p:txBody>
      </p:sp>
      <p:sp>
        <p:nvSpPr>
          <p:cNvPr id="6151" name="Text Box 5"/>
          <p:cNvSpPr txBox="1">
            <a:spLocks noChangeArrowheads="1"/>
          </p:cNvSpPr>
          <p:nvPr/>
        </p:nvSpPr>
        <p:spPr bwMode="auto">
          <a:xfrm>
            <a:off x="7175500" y="5699126"/>
            <a:ext cx="3644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Forest</a:t>
            </a:r>
          </a:p>
        </p:txBody>
      </p:sp>
      <p:sp>
        <p:nvSpPr>
          <p:cNvPr id="6152" name="Oval 6"/>
          <p:cNvSpPr>
            <a:spLocks noChangeAspect="1" noChangeArrowheads="1"/>
          </p:cNvSpPr>
          <p:nvPr/>
        </p:nvSpPr>
        <p:spPr bwMode="auto">
          <a:xfrm>
            <a:off x="9702801" y="1951038"/>
            <a:ext cx="366713" cy="366712"/>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6153" name="Oval 7"/>
          <p:cNvSpPr>
            <a:spLocks noChangeAspect="1" noChangeArrowheads="1"/>
          </p:cNvSpPr>
          <p:nvPr/>
        </p:nvSpPr>
        <p:spPr bwMode="auto">
          <a:xfrm>
            <a:off x="8793163" y="1952626"/>
            <a:ext cx="366712" cy="366713"/>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6154" name="Oval 8"/>
          <p:cNvSpPr>
            <a:spLocks noChangeAspect="1" noChangeArrowheads="1"/>
          </p:cNvSpPr>
          <p:nvPr/>
        </p:nvSpPr>
        <p:spPr bwMode="auto">
          <a:xfrm>
            <a:off x="7913688" y="1946276"/>
            <a:ext cx="366712" cy="366713"/>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6155" name="Oval 9"/>
          <p:cNvSpPr>
            <a:spLocks noChangeAspect="1" noChangeArrowheads="1"/>
          </p:cNvSpPr>
          <p:nvPr/>
        </p:nvSpPr>
        <p:spPr bwMode="auto">
          <a:xfrm>
            <a:off x="8797926" y="2682876"/>
            <a:ext cx="366713" cy="366713"/>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6156" name="AutoShape 10"/>
          <p:cNvCxnSpPr>
            <a:cxnSpLocks noChangeAspect="1" noChangeShapeType="1"/>
            <a:stCxn id="6154" idx="6"/>
            <a:endCxn id="6153" idx="2"/>
          </p:cNvCxnSpPr>
          <p:nvPr/>
        </p:nvCxnSpPr>
        <p:spPr bwMode="auto">
          <a:xfrm>
            <a:off x="8288338" y="2128838"/>
            <a:ext cx="493712" cy="63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57" name="AutoShape 11"/>
          <p:cNvCxnSpPr>
            <a:cxnSpLocks noChangeAspect="1" noChangeShapeType="1"/>
            <a:stCxn id="6155" idx="0"/>
            <a:endCxn id="6153" idx="4"/>
          </p:cNvCxnSpPr>
          <p:nvPr/>
        </p:nvCxnSpPr>
        <p:spPr bwMode="auto">
          <a:xfrm flipH="1" flipV="1">
            <a:off x="8975726" y="2327275"/>
            <a:ext cx="4763" cy="3444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158" name="Oval 15"/>
          <p:cNvSpPr>
            <a:spLocks noChangeAspect="1" noChangeArrowheads="1"/>
          </p:cNvSpPr>
          <p:nvPr/>
        </p:nvSpPr>
        <p:spPr bwMode="auto">
          <a:xfrm>
            <a:off x="9702801" y="2681288"/>
            <a:ext cx="366713" cy="366712"/>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6159" name="AutoShape 16"/>
          <p:cNvCxnSpPr>
            <a:cxnSpLocks noChangeAspect="1" noChangeShapeType="1"/>
            <a:stCxn id="6152" idx="2"/>
            <a:endCxn id="6153" idx="6"/>
          </p:cNvCxnSpPr>
          <p:nvPr/>
        </p:nvCxnSpPr>
        <p:spPr bwMode="auto">
          <a:xfrm flipH="1">
            <a:off x="9167814" y="2133600"/>
            <a:ext cx="523875" cy="15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60" name="AutoShape 17"/>
          <p:cNvCxnSpPr>
            <a:cxnSpLocks noChangeAspect="1" noChangeShapeType="1"/>
            <a:stCxn id="6155" idx="6"/>
            <a:endCxn id="6158" idx="2"/>
          </p:cNvCxnSpPr>
          <p:nvPr/>
        </p:nvCxnSpPr>
        <p:spPr bwMode="auto">
          <a:xfrm flipV="1">
            <a:off x="9172576" y="2863850"/>
            <a:ext cx="519113" cy="15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6161" name="Group 51"/>
          <p:cNvGrpSpPr>
            <a:grpSpLocks/>
          </p:cNvGrpSpPr>
          <p:nvPr/>
        </p:nvGrpSpPr>
        <p:grpSpPr bwMode="auto">
          <a:xfrm>
            <a:off x="7162800" y="4368800"/>
            <a:ext cx="3657600" cy="1098550"/>
            <a:chOff x="3168" y="2752"/>
            <a:chExt cx="2304" cy="692"/>
          </a:xfrm>
        </p:grpSpPr>
        <p:sp>
          <p:nvSpPr>
            <p:cNvPr id="6162" name="Oval 34"/>
            <p:cNvSpPr>
              <a:spLocks noChangeAspect="1" noChangeArrowheads="1"/>
            </p:cNvSpPr>
            <p:nvPr/>
          </p:nvSpPr>
          <p:spPr bwMode="auto">
            <a:xfrm>
              <a:off x="3168" y="2982"/>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grpSp>
          <p:nvGrpSpPr>
            <p:cNvPr id="6163" name="Group 50"/>
            <p:cNvGrpSpPr>
              <a:grpSpLocks/>
            </p:cNvGrpSpPr>
            <p:nvPr/>
          </p:nvGrpSpPr>
          <p:grpSpPr bwMode="auto">
            <a:xfrm>
              <a:off x="3691" y="2752"/>
              <a:ext cx="685" cy="692"/>
              <a:chOff x="3722" y="2755"/>
              <a:chExt cx="685" cy="692"/>
            </a:xfrm>
          </p:grpSpPr>
          <p:sp>
            <p:nvSpPr>
              <p:cNvPr id="6172" name="Oval 32"/>
              <p:cNvSpPr>
                <a:spLocks noChangeAspect="1" noChangeArrowheads="1"/>
              </p:cNvSpPr>
              <p:nvPr/>
            </p:nvSpPr>
            <p:spPr bwMode="auto">
              <a:xfrm>
                <a:off x="4176" y="2755"/>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6173" name="Oval 33"/>
              <p:cNvSpPr>
                <a:spLocks noChangeAspect="1" noChangeArrowheads="1"/>
              </p:cNvSpPr>
              <p:nvPr/>
            </p:nvSpPr>
            <p:spPr bwMode="auto">
              <a:xfrm>
                <a:off x="3722" y="2756"/>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6174" name="Oval 35"/>
              <p:cNvSpPr>
                <a:spLocks noChangeAspect="1" noChangeArrowheads="1"/>
              </p:cNvSpPr>
              <p:nvPr/>
            </p:nvSpPr>
            <p:spPr bwMode="auto">
              <a:xfrm>
                <a:off x="3725" y="3216"/>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6175" name="AutoShape 37"/>
              <p:cNvCxnSpPr>
                <a:cxnSpLocks noChangeAspect="1" noChangeShapeType="1"/>
                <a:stCxn id="6174" idx="0"/>
                <a:endCxn id="6173" idx="4"/>
              </p:cNvCxnSpPr>
              <p:nvPr/>
            </p:nvCxnSpPr>
            <p:spPr bwMode="auto">
              <a:xfrm flipH="1" flipV="1">
                <a:off x="3837" y="2992"/>
                <a:ext cx="3" cy="21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176" name="Oval 38"/>
              <p:cNvSpPr>
                <a:spLocks noChangeAspect="1" noChangeArrowheads="1"/>
              </p:cNvSpPr>
              <p:nvPr/>
            </p:nvSpPr>
            <p:spPr bwMode="auto">
              <a:xfrm>
                <a:off x="4176" y="3215"/>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6177" name="AutoShape 39"/>
              <p:cNvCxnSpPr>
                <a:cxnSpLocks noChangeAspect="1" noChangeShapeType="1"/>
                <a:stCxn id="6172" idx="2"/>
                <a:endCxn id="6173" idx="6"/>
              </p:cNvCxnSpPr>
              <p:nvPr/>
            </p:nvCxnSpPr>
            <p:spPr bwMode="auto">
              <a:xfrm flipH="1">
                <a:off x="3958" y="2870"/>
                <a:ext cx="211" cy="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78" name="AutoShape 40"/>
              <p:cNvCxnSpPr>
                <a:cxnSpLocks noChangeAspect="1" noChangeShapeType="1"/>
                <a:stCxn id="6174" idx="6"/>
                <a:endCxn id="6176" idx="2"/>
              </p:cNvCxnSpPr>
              <p:nvPr/>
            </p:nvCxnSpPr>
            <p:spPr bwMode="auto">
              <a:xfrm flipV="1">
                <a:off x="3961" y="3330"/>
                <a:ext cx="208" cy="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6164" name="Group 49"/>
            <p:cNvGrpSpPr>
              <a:grpSpLocks/>
            </p:cNvGrpSpPr>
            <p:nvPr/>
          </p:nvGrpSpPr>
          <p:grpSpPr bwMode="auto">
            <a:xfrm flipH="1">
              <a:off x="4668" y="2752"/>
              <a:ext cx="804" cy="692"/>
              <a:chOff x="4668" y="2755"/>
              <a:chExt cx="804" cy="692"/>
            </a:xfrm>
          </p:grpSpPr>
          <p:sp>
            <p:nvSpPr>
              <p:cNvPr id="6165" name="Oval 41"/>
              <p:cNvSpPr>
                <a:spLocks noChangeAspect="1" noChangeArrowheads="1"/>
              </p:cNvSpPr>
              <p:nvPr/>
            </p:nvSpPr>
            <p:spPr bwMode="auto">
              <a:xfrm>
                <a:off x="5241" y="2755"/>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6166" name="Oval 42"/>
              <p:cNvSpPr>
                <a:spLocks noChangeAspect="1" noChangeArrowheads="1"/>
              </p:cNvSpPr>
              <p:nvPr/>
            </p:nvSpPr>
            <p:spPr bwMode="auto">
              <a:xfrm>
                <a:off x="4668" y="2756"/>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6167" name="Oval 43"/>
              <p:cNvSpPr>
                <a:spLocks noChangeAspect="1" noChangeArrowheads="1"/>
              </p:cNvSpPr>
              <p:nvPr/>
            </p:nvSpPr>
            <p:spPr bwMode="auto">
              <a:xfrm>
                <a:off x="4671" y="3216"/>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6168" name="Oval 44"/>
              <p:cNvSpPr>
                <a:spLocks noChangeAspect="1" noChangeArrowheads="1"/>
              </p:cNvSpPr>
              <p:nvPr/>
            </p:nvSpPr>
            <p:spPr bwMode="auto">
              <a:xfrm>
                <a:off x="4956" y="3024"/>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6169" name="AutoShape 46"/>
              <p:cNvCxnSpPr>
                <a:cxnSpLocks noChangeAspect="1" noChangeShapeType="1"/>
                <a:stCxn id="6168" idx="1"/>
                <a:endCxn id="6166" idx="5"/>
              </p:cNvCxnSpPr>
              <p:nvPr/>
            </p:nvCxnSpPr>
            <p:spPr bwMode="auto">
              <a:xfrm flipH="1" flipV="1">
                <a:off x="4865" y="2959"/>
                <a:ext cx="124" cy="9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70" name="AutoShape 47"/>
              <p:cNvCxnSpPr>
                <a:cxnSpLocks noChangeAspect="1" noChangeShapeType="1"/>
                <a:stCxn id="6167" idx="0"/>
                <a:endCxn id="6166" idx="4"/>
              </p:cNvCxnSpPr>
              <p:nvPr/>
            </p:nvCxnSpPr>
            <p:spPr bwMode="auto">
              <a:xfrm flipH="1" flipV="1">
                <a:off x="4783" y="2992"/>
                <a:ext cx="3" cy="21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71" name="AutoShape 48"/>
              <p:cNvCxnSpPr>
                <a:cxnSpLocks noChangeAspect="1" noChangeShapeType="1"/>
                <a:stCxn id="6165" idx="2"/>
                <a:endCxn id="6166" idx="6"/>
              </p:cNvCxnSpPr>
              <p:nvPr/>
            </p:nvCxnSpPr>
            <p:spPr bwMode="auto">
              <a:xfrm flipH="1">
                <a:off x="4904" y="2870"/>
                <a:ext cx="330" cy="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314679405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lv-LV" smtClean="0"/>
              <a:t>Spanning Trees and Forests</a:t>
            </a:r>
          </a:p>
        </p:txBody>
      </p:sp>
      <p:sp>
        <p:nvSpPr>
          <p:cNvPr id="7173"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000"/>
              <a:t>A spanning tree of a connected graph is a spanning subgraph that is a tree</a:t>
            </a:r>
          </a:p>
          <a:p>
            <a:pPr eaLnBrk="1" hangingPunct="1">
              <a:lnSpc>
                <a:spcPct val="90000"/>
              </a:lnSpc>
            </a:pPr>
            <a:r>
              <a:rPr lang="en-US" altLang="lv-LV" sz="2000"/>
              <a:t>A spanning tree is not unique unless the graph is a tree</a:t>
            </a:r>
          </a:p>
          <a:p>
            <a:pPr eaLnBrk="1" hangingPunct="1">
              <a:lnSpc>
                <a:spcPct val="90000"/>
              </a:lnSpc>
            </a:pPr>
            <a:r>
              <a:rPr lang="en-US" altLang="lv-LV" sz="2000"/>
              <a:t>Spanning trees have applications to the design of communication networks</a:t>
            </a:r>
          </a:p>
          <a:p>
            <a:pPr eaLnBrk="1" hangingPunct="1">
              <a:lnSpc>
                <a:spcPct val="90000"/>
              </a:lnSpc>
            </a:pPr>
            <a:r>
              <a:rPr lang="en-US" altLang="lv-LV" sz="2000"/>
              <a:t>A spanning forest of a graph is a spanning subgraph that is a forest</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C90A1CD-E05F-4AB1-A269-AEB1199221D2}" type="slidenum">
              <a:rPr lang="en-US" altLang="lv-LV" sz="1400"/>
              <a:pPr eaLnBrk="1" hangingPunct="1"/>
              <a:t>27</a:t>
            </a:fld>
            <a:endParaRPr lang="en-US" altLang="lv-LV" sz="1400"/>
          </a:p>
        </p:txBody>
      </p:sp>
      <p:sp>
        <p:nvSpPr>
          <p:cNvPr id="7174" name="Text Box 4"/>
          <p:cNvSpPr txBox="1">
            <a:spLocks noChangeArrowheads="1"/>
          </p:cNvSpPr>
          <p:nvPr/>
        </p:nvSpPr>
        <p:spPr bwMode="auto">
          <a:xfrm>
            <a:off x="7645400" y="3575050"/>
            <a:ext cx="2857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Graph</a:t>
            </a:r>
          </a:p>
        </p:txBody>
      </p:sp>
      <p:sp>
        <p:nvSpPr>
          <p:cNvPr id="7175" name="Text Box 5"/>
          <p:cNvSpPr txBox="1">
            <a:spLocks noChangeArrowheads="1"/>
          </p:cNvSpPr>
          <p:nvPr/>
        </p:nvSpPr>
        <p:spPr bwMode="auto">
          <a:xfrm>
            <a:off x="7251700" y="6156325"/>
            <a:ext cx="3644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Spanning tree</a:t>
            </a:r>
          </a:p>
        </p:txBody>
      </p:sp>
      <p:sp>
        <p:nvSpPr>
          <p:cNvPr id="7176" name="Oval 6"/>
          <p:cNvSpPr>
            <a:spLocks noChangeAspect="1" noChangeArrowheads="1"/>
          </p:cNvSpPr>
          <p:nvPr/>
        </p:nvSpPr>
        <p:spPr bwMode="auto">
          <a:xfrm>
            <a:off x="8997951" y="2408237"/>
            <a:ext cx="366713" cy="366712"/>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177" name="Oval 7"/>
          <p:cNvSpPr>
            <a:spLocks noChangeAspect="1" noChangeArrowheads="1"/>
          </p:cNvSpPr>
          <p:nvPr/>
        </p:nvSpPr>
        <p:spPr bwMode="auto">
          <a:xfrm>
            <a:off x="7534276" y="2408237"/>
            <a:ext cx="366713" cy="366712"/>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178" name="Oval 8"/>
          <p:cNvSpPr>
            <a:spLocks noChangeAspect="1" noChangeArrowheads="1"/>
          </p:cNvSpPr>
          <p:nvPr/>
        </p:nvSpPr>
        <p:spPr bwMode="auto">
          <a:xfrm>
            <a:off x="8266113" y="1676400"/>
            <a:ext cx="366712" cy="366713"/>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179" name="Oval 9"/>
          <p:cNvSpPr>
            <a:spLocks noChangeAspect="1" noChangeArrowheads="1"/>
          </p:cNvSpPr>
          <p:nvPr/>
        </p:nvSpPr>
        <p:spPr bwMode="auto">
          <a:xfrm>
            <a:off x="8266113" y="3140075"/>
            <a:ext cx="366712" cy="366713"/>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7180" name="AutoShape 10"/>
          <p:cNvCxnSpPr>
            <a:cxnSpLocks noChangeAspect="1" noChangeShapeType="1"/>
            <a:stCxn id="7178" idx="3"/>
            <a:endCxn id="7177" idx="7"/>
          </p:cNvCxnSpPr>
          <p:nvPr/>
        </p:nvCxnSpPr>
        <p:spPr bwMode="auto">
          <a:xfrm flipH="1">
            <a:off x="7845426" y="1995488"/>
            <a:ext cx="474663" cy="4587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1" name="AutoShape 11"/>
          <p:cNvCxnSpPr>
            <a:cxnSpLocks noChangeAspect="1" noChangeShapeType="1"/>
            <a:stCxn id="7179" idx="1"/>
            <a:endCxn id="7177" idx="5"/>
          </p:cNvCxnSpPr>
          <p:nvPr/>
        </p:nvCxnSpPr>
        <p:spPr bwMode="auto">
          <a:xfrm flipH="1" flipV="1">
            <a:off x="7845426" y="2727324"/>
            <a:ext cx="474663" cy="4587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2" name="AutoShape 12"/>
          <p:cNvCxnSpPr>
            <a:cxnSpLocks noChangeAspect="1" noChangeShapeType="1"/>
            <a:stCxn id="7179" idx="7"/>
            <a:endCxn id="7176" idx="3"/>
          </p:cNvCxnSpPr>
          <p:nvPr/>
        </p:nvCxnSpPr>
        <p:spPr bwMode="auto">
          <a:xfrm flipV="1">
            <a:off x="8577263" y="2727324"/>
            <a:ext cx="474662" cy="4587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3" name="AutoShape 13"/>
          <p:cNvCxnSpPr>
            <a:cxnSpLocks noChangeAspect="1" noChangeShapeType="1"/>
            <a:stCxn id="7178" idx="5"/>
            <a:endCxn id="7176" idx="1"/>
          </p:cNvCxnSpPr>
          <p:nvPr/>
        </p:nvCxnSpPr>
        <p:spPr bwMode="auto">
          <a:xfrm>
            <a:off x="8577263" y="1995488"/>
            <a:ext cx="474662" cy="4587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4" name="AutoShape 14"/>
          <p:cNvCxnSpPr>
            <a:cxnSpLocks noChangeAspect="1" noChangeShapeType="1"/>
            <a:stCxn id="7178" idx="4"/>
            <a:endCxn id="7179" idx="0"/>
          </p:cNvCxnSpPr>
          <p:nvPr/>
        </p:nvCxnSpPr>
        <p:spPr bwMode="auto">
          <a:xfrm>
            <a:off x="8447088" y="2049463"/>
            <a:ext cx="0" cy="10826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185" name="Oval 15"/>
          <p:cNvSpPr>
            <a:spLocks noChangeAspect="1" noChangeArrowheads="1"/>
          </p:cNvSpPr>
          <p:nvPr/>
        </p:nvSpPr>
        <p:spPr bwMode="auto">
          <a:xfrm>
            <a:off x="10248901" y="2408237"/>
            <a:ext cx="366713" cy="366712"/>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7186" name="AutoShape 16"/>
          <p:cNvCxnSpPr>
            <a:cxnSpLocks noChangeAspect="1" noChangeShapeType="1"/>
            <a:stCxn id="7176" idx="6"/>
            <a:endCxn id="7185" idx="2"/>
          </p:cNvCxnSpPr>
          <p:nvPr/>
        </p:nvCxnSpPr>
        <p:spPr bwMode="auto">
          <a:xfrm>
            <a:off x="9371013" y="2590799"/>
            <a:ext cx="86995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7" name="AutoShape 17"/>
          <p:cNvCxnSpPr>
            <a:cxnSpLocks noChangeAspect="1" noChangeShapeType="1"/>
            <a:stCxn id="7179" idx="6"/>
            <a:endCxn id="7185" idx="3"/>
          </p:cNvCxnSpPr>
          <p:nvPr/>
        </p:nvCxnSpPr>
        <p:spPr bwMode="auto">
          <a:xfrm flipV="1">
            <a:off x="8640764" y="2730499"/>
            <a:ext cx="1660525" cy="5921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8" name="AutoShape 18"/>
          <p:cNvCxnSpPr>
            <a:cxnSpLocks noChangeAspect="1" noChangeShapeType="1"/>
            <a:stCxn id="7185" idx="1"/>
            <a:endCxn id="7178" idx="6"/>
          </p:cNvCxnSpPr>
          <p:nvPr/>
        </p:nvCxnSpPr>
        <p:spPr bwMode="auto">
          <a:xfrm flipH="1" flipV="1">
            <a:off x="8640764" y="1858963"/>
            <a:ext cx="1660525" cy="5921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189" name="Oval 19"/>
          <p:cNvSpPr>
            <a:spLocks noChangeAspect="1" noChangeArrowheads="1"/>
          </p:cNvSpPr>
          <p:nvPr/>
        </p:nvSpPr>
        <p:spPr bwMode="auto">
          <a:xfrm>
            <a:off x="8996363" y="4989512"/>
            <a:ext cx="366712" cy="366712"/>
          </a:xfrm>
          <a:prstGeom prst="ellipse">
            <a:avLst/>
          </a:prstGeom>
          <a:solidFill>
            <a:schemeClr val="folHlink"/>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190" name="Oval 20"/>
          <p:cNvSpPr>
            <a:spLocks noChangeAspect="1" noChangeArrowheads="1"/>
          </p:cNvSpPr>
          <p:nvPr/>
        </p:nvSpPr>
        <p:spPr bwMode="auto">
          <a:xfrm>
            <a:off x="7532688" y="4989512"/>
            <a:ext cx="366712" cy="366712"/>
          </a:xfrm>
          <a:prstGeom prst="ellipse">
            <a:avLst/>
          </a:prstGeom>
          <a:solidFill>
            <a:schemeClr val="folHlink"/>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191" name="Oval 21"/>
          <p:cNvSpPr>
            <a:spLocks noChangeAspect="1" noChangeArrowheads="1"/>
          </p:cNvSpPr>
          <p:nvPr/>
        </p:nvSpPr>
        <p:spPr bwMode="auto">
          <a:xfrm>
            <a:off x="8264526" y="4257675"/>
            <a:ext cx="366713" cy="366713"/>
          </a:xfrm>
          <a:prstGeom prst="ellipse">
            <a:avLst/>
          </a:prstGeom>
          <a:solidFill>
            <a:schemeClr val="folHlink"/>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192" name="Oval 22"/>
          <p:cNvSpPr>
            <a:spLocks noChangeAspect="1" noChangeArrowheads="1"/>
          </p:cNvSpPr>
          <p:nvPr/>
        </p:nvSpPr>
        <p:spPr bwMode="auto">
          <a:xfrm>
            <a:off x="8264526" y="5721350"/>
            <a:ext cx="366713" cy="366713"/>
          </a:xfrm>
          <a:prstGeom prst="ellipse">
            <a:avLst/>
          </a:prstGeom>
          <a:solidFill>
            <a:schemeClr val="folHlink"/>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7193" name="AutoShape 23"/>
          <p:cNvCxnSpPr>
            <a:cxnSpLocks noChangeAspect="1" noChangeShapeType="1"/>
            <a:stCxn id="7191" idx="3"/>
            <a:endCxn id="7190" idx="7"/>
          </p:cNvCxnSpPr>
          <p:nvPr/>
        </p:nvCxnSpPr>
        <p:spPr bwMode="auto">
          <a:xfrm flipH="1">
            <a:off x="7843838" y="4576763"/>
            <a:ext cx="474662" cy="458787"/>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7194" name="AutoShape 24"/>
          <p:cNvCxnSpPr>
            <a:cxnSpLocks noChangeAspect="1" noChangeShapeType="1"/>
            <a:stCxn id="7192" idx="1"/>
            <a:endCxn id="7190" idx="5"/>
          </p:cNvCxnSpPr>
          <p:nvPr/>
        </p:nvCxnSpPr>
        <p:spPr bwMode="auto">
          <a:xfrm flipH="1" flipV="1">
            <a:off x="7843838" y="5308599"/>
            <a:ext cx="474662" cy="458788"/>
          </a:xfrm>
          <a:prstGeom prst="straightConnector1">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7195" name="AutoShape 25"/>
          <p:cNvCxnSpPr>
            <a:cxnSpLocks noChangeAspect="1" noChangeShapeType="1"/>
            <a:stCxn id="7192" idx="7"/>
            <a:endCxn id="7189" idx="3"/>
          </p:cNvCxnSpPr>
          <p:nvPr/>
        </p:nvCxnSpPr>
        <p:spPr bwMode="auto">
          <a:xfrm flipV="1">
            <a:off x="8575676" y="5308599"/>
            <a:ext cx="474663" cy="458788"/>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7196" name="AutoShape 26"/>
          <p:cNvCxnSpPr>
            <a:cxnSpLocks noChangeAspect="1" noChangeShapeType="1"/>
            <a:stCxn id="7191" idx="5"/>
            <a:endCxn id="7189" idx="1"/>
          </p:cNvCxnSpPr>
          <p:nvPr/>
        </p:nvCxnSpPr>
        <p:spPr bwMode="auto">
          <a:xfrm>
            <a:off x="8575676" y="4576763"/>
            <a:ext cx="474663" cy="458787"/>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7197" name="AutoShape 27"/>
          <p:cNvCxnSpPr>
            <a:cxnSpLocks noChangeAspect="1" noChangeShapeType="1"/>
            <a:stCxn id="7191" idx="4"/>
            <a:endCxn id="7192" idx="0"/>
          </p:cNvCxnSpPr>
          <p:nvPr/>
        </p:nvCxnSpPr>
        <p:spPr bwMode="auto">
          <a:xfrm>
            <a:off x="8445500" y="4630738"/>
            <a:ext cx="0" cy="1082675"/>
          </a:xfrm>
          <a:prstGeom prst="straightConnector1">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sp>
        <p:nvSpPr>
          <p:cNvPr id="7198" name="Oval 28"/>
          <p:cNvSpPr>
            <a:spLocks noChangeAspect="1" noChangeArrowheads="1"/>
          </p:cNvSpPr>
          <p:nvPr/>
        </p:nvSpPr>
        <p:spPr bwMode="auto">
          <a:xfrm>
            <a:off x="10247313" y="4989512"/>
            <a:ext cx="366712" cy="366712"/>
          </a:xfrm>
          <a:prstGeom prst="ellipse">
            <a:avLst/>
          </a:prstGeom>
          <a:solidFill>
            <a:schemeClr val="folHlink"/>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7199" name="AutoShape 29"/>
          <p:cNvCxnSpPr>
            <a:cxnSpLocks noChangeAspect="1" noChangeShapeType="1"/>
            <a:stCxn id="7189" idx="6"/>
            <a:endCxn id="7198" idx="2"/>
          </p:cNvCxnSpPr>
          <p:nvPr/>
        </p:nvCxnSpPr>
        <p:spPr bwMode="auto">
          <a:xfrm>
            <a:off x="9369425" y="5172074"/>
            <a:ext cx="869950" cy="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7200" name="AutoShape 30"/>
          <p:cNvCxnSpPr>
            <a:cxnSpLocks noChangeAspect="1" noChangeShapeType="1"/>
            <a:stCxn id="7192" idx="6"/>
            <a:endCxn id="7198" idx="3"/>
          </p:cNvCxnSpPr>
          <p:nvPr/>
        </p:nvCxnSpPr>
        <p:spPr bwMode="auto">
          <a:xfrm flipV="1">
            <a:off x="8639176" y="5311774"/>
            <a:ext cx="1660525" cy="592138"/>
          </a:xfrm>
          <a:prstGeom prst="straightConnector1">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7201" name="AutoShape 31"/>
          <p:cNvCxnSpPr>
            <a:cxnSpLocks noChangeAspect="1" noChangeShapeType="1"/>
            <a:stCxn id="7198" idx="1"/>
            <a:endCxn id="7191" idx="6"/>
          </p:cNvCxnSpPr>
          <p:nvPr/>
        </p:nvCxnSpPr>
        <p:spPr bwMode="auto">
          <a:xfrm flipH="1" flipV="1">
            <a:off x="8639176" y="4440238"/>
            <a:ext cx="1660525" cy="592137"/>
          </a:xfrm>
          <a:prstGeom prst="straightConnector1">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6129376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lv-LV" smtClean="0"/>
              <a:t>Depth-First Search</a:t>
            </a:r>
            <a:endParaRPr lang="en-US" altLang="lv-LV" smtClean="0">
              <a:cs typeface="Tahoma" panose="020B0604030504040204" pitchFamily="34" charset="0"/>
            </a:endParaRPr>
          </a:p>
        </p:txBody>
      </p:sp>
      <p:sp>
        <p:nvSpPr>
          <p:cNvPr id="8197"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400"/>
              <a:t>Depth-first search (DFS) is a general technique for traversing a graph</a:t>
            </a:r>
          </a:p>
          <a:p>
            <a:pPr eaLnBrk="1" hangingPunct="1">
              <a:lnSpc>
                <a:spcPct val="90000"/>
              </a:lnSpc>
            </a:pPr>
            <a:r>
              <a:rPr lang="en-US" altLang="lv-LV" sz="2400"/>
              <a:t>A DFS traversal of a graph G </a:t>
            </a:r>
          </a:p>
          <a:p>
            <a:pPr lvl="1" eaLnBrk="1" hangingPunct="1">
              <a:lnSpc>
                <a:spcPct val="90000"/>
              </a:lnSpc>
            </a:pPr>
            <a:r>
              <a:rPr lang="en-US" altLang="lv-LV" sz="2000"/>
              <a:t>Visits all the vertices and edges of G</a:t>
            </a:r>
          </a:p>
          <a:p>
            <a:pPr lvl="1" eaLnBrk="1" hangingPunct="1">
              <a:lnSpc>
                <a:spcPct val="90000"/>
              </a:lnSpc>
            </a:pPr>
            <a:r>
              <a:rPr lang="en-US" altLang="lv-LV" sz="2000"/>
              <a:t>Determines whether G is connected</a:t>
            </a:r>
          </a:p>
          <a:p>
            <a:pPr lvl="1" eaLnBrk="1" hangingPunct="1">
              <a:lnSpc>
                <a:spcPct val="90000"/>
              </a:lnSpc>
            </a:pPr>
            <a:r>
              <a:rPr lang="en-US" altLang="lv-LV" sz="2000"/>
              <a:t>Computes the connected components of G</a:t>
            </a:r>
          </a:p>
          <a:p>
            <a:pPr lvl="1" eaLnBrk="1" hangingPunct="1">
              <a:lnSpc>
                <a:spcPct val="90000"/>
              </a:lnSpc>
            </a:pPr>
            <a:r>
              <a:rPr lang="en-US" altLang="lv-LV" sz="2000"/>
              <a:t>Computes a spanning forest of G</a:t>
            </a:r>
          </a:p>
        </p:txBody>
      </p:sp>
      <p:sp>
        <p:nvSpPr>
          <p:cNvPr id="8198" name="Rectangle 4" descr="Rectangle: Click to edit Master text styles&#10;Second level&#10;Third level&#10;Fourth level&#10;Fifth level"/>
          <p:cNvSpPr>
            <a:spLocks noGrp="1" noChangeArrowheads="1"/>
          </p:cNvSpPr>
          <p:nvPr>
            <p:ph sz="half" idx="2"/>
          </p:nvPr>
        </p:nvSpPr>
        <p:spPr/>
        <p:txBody>
          <a:bodyPr/>
          <a:lstStyle/>
          <a:p>
            <a:pPr eaLnBrk="1" hangingPunct="1">
              <a:lnSpc>
                <a:spcPct val="90000"/>
              </a:lnSpc>
            </a:pPr>
            <a:r>
              <a:rPr lang="en-US" altLang="lv-LV" sz="2400"/>
              <a:t>DFS on a graph with </a:t>
            </a:r>
            <a:r>
              <a:rPr lang="en-US" altLang="lv-LV" sz="2400" b="1" i="1">
                <a:latin typeface="Times New Roman" panose="02020603050405020304" pitchFamily="18" charset="0"/>
              </a:rPr>
              <a:t>n</a:t>
            </a:r>
            <a:r>
              <a:rPr lang="en-US" altLang="lv-LV" sz="2400"/>
              <a:t> vertices and </a:t>
            </a:r>
            <a:r>
              <a:rPr lang="en-US" altLang="lv-LV" sz="2400" b="1" i="1">
                <a:latin typeface="Times New Roman" panose="02020603050405020304" pitchFamily="18" charset="0"/>
              </a:rPr>
              <a:t>m</a:t>
            </a:r>
            <a:r>
              <a:rPr lang="en-US" altLang="lv-LV" sz="2400"/>
              <a:t> edges takes </a:t>
            </a:r>
            <a:r>
              <a:rPr lang="en-US" altLang="lv-LV" sz="2400" b="1" i="1">
                <a:latin typeface="Times New Roman" panose="02020603050405020304" pitchFamily="18" charset="0"/>
              </a:rPr>
              <a:t>O</a:t>
            </a:r>
            <a:r>
              <a:rPr lang="en-US" altLang="lv-LV" sz="2400">
                <a:latin typeface="Times New Roman" panose="02020603050405020304" pitchFamily="18" charset="0"/>
              </a:rPr>
              <a:t>(</a:t>
            </a:r>
            <a:r>
              <a:rPr lang="en-US" altLang="lv-LV" sz="2400" b="1" i="1">
                <a:latin typeface="Times New Roman" panose="02020603050405020304" pitchFamily="18" charset="0"/>
              </a:rPr>
              <a:t>n</a:t>
            </a:r>
            <a:r>
              <a:rPr lang="en-US" altLang="lv-LV" sz="2400">
                <a:latin typeface="Symbol" panose="05050102010706020507" pitchFamily="18" charset="2"/>
              </a:rPr>
              <a:t> + </a:t>
            </a:r>
            <a:r>
              <a:rPr lang="en-US" altLang="lv-LV" sz="2400" b="1" i="1">
                <a:latin typeface="Times New Roman" panose="02020603050405020304" pitchFamily="18" charset="0"/>
              </a:rPr>
              <a:t>m</a:t>
            </a:r>
            <a:r>
              <a:rPr lang="en-US" altLang="lv-LV" sz="2400">
                <a:latin typeface="Times New Roman" panose="02020603050405020304" pitchFamily="18" charset="0"/>
              </a:rPr>
              <a:t> )</a:t>
            </a:r>
            <a:r>
              <a:rPr lang="en-US" altLang="lv-LV" sz="2400"/>
              <a:t> time</a:t>
            </a:r>
          </a:p>
          <a:p>
            <a:pPr eaLnBrk="1" hangingPunct="1">
              <a:lnSpc>
                <a:spcPct val="90000"/>
              </a:lnSpc>
            </a:pPr>
            <a:r>
              <a:rPr lang="en-US" altLang="lv-LV" sz="2400"/>
              <a:t>DFS can be further extended to solve other graph problems</a:t>
            </a:r>
          </a:p>
          <a:p>
            <a:pPr lvl="1" eaLnBrk="1" hangingPunct="1">
              <a:lnSpc>
                <a:spcPct val="90000"/>
              </a:lnSpc>
            </a:pPr>
            <a:r>
              <a:rPr lang="en-US" altLang="lv-LV" sz="2000"/>
              <a:t>Find and report a path between two given vertices</a:t>
            </a:r>
          </a:p>
          <a:p>
            <a:pPr lvl="1" eaLnBrk="1" hangingPunct="1">
              <a:lnSpc>
                <a:spcPct val="90000"/>
              </a:lnSpc>
            </a:pPr>
            <a:r>
              <a:rPr lang="en-US" altLang="lv-LV" sz="2000"/>
              <a:t>Find a cycle in the graph</a:t>
            </a:r>
          </a:p>
          <a:p>
            <a:pPr eaLnBrk="1" hangingPunct="1">
              <a:lnSpc>
                <a:spcPct val="90000"/>
              </a:lnSpc>
            </a:pPr>
            <a:r>
              <a:rPr lang="en-US" altLang="lv-LV" sz="2400"/>
              <a:t>Depth-first search is to graphs what Euler tour is to binary trees</a:t>
            </a:r>
          </a:p>
        </p:txBody>
      </p:sp>
      <p:sp>
        <p:nvSpPr>
          <p:cNvPr id="819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ECEFC35-1798-4E7E-BCC5-08428A5E2020}" type="slidenum">
              <a:rPr lang="en-US" altLang="lv-LV" sz="1400"/>
              <a:pPr eaLnBrk="1" hangingPunct="1"/>
              <a:t>28</a:t>
            </a:fld>
            <a:endParaRPr lang="en-US" altLang="lv-LV" sz="1400"/>
          </a:p>
        </p:txBody>
      </p:sp>
    </p:spTree>
    <p:extLst>
      <p:ext uri="{BB962C8B-B14F-4D97-AF65-F5344CB8AC3E}">
        <p14:creationId xmlns:p14="http://schemas.microsoft.com/office/powerpoint/2010/main" val="306425877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lv-LV" smtClean="0"/>
              <a:t>DFS Algorithm</a:t>
            </a:r>
          </a:p>
        </p:txBody>
      </p:sp>
      <p:sp>
        <p:nvSpPr>
          <p:cNvPr id="9221"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z="1800"/>
              <a:t>The algorithm uses a mechanism for setting and getting “labels” of vertices and edges</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7E82CD8-7A95-4EC4-AE47-F6299C03EF8C}" type="slidenum">
              <a:rPr lang="en-US" altLang="lv-LV" sz="1400"/>
              <a:pPr eaLnBrk="1" hangingPunct="1"/>
              <a:t>29</a:t>
            </a:fld>
            <a:endParaRPr lang="en-US" altLang="lv-LV" sz="1400"/>
          </a:p>
        </p:txBody>
      </p:sp>
      <p:sp>
        <p:nvSpPr>
          <p:cNvPr id="9222" name="Text Box 4"/>
          <p:cNvSpPr txBox="1">
            <a:spLocks noChangeArrowheads="1"/>
          </p:cNvSpPr>
          <p:nvPr/>
        </p:nvSpPr>
        <p:spPr bwMode="auto">
          <a:xfrm>
            <a:off x="6934200" y="1981200"/>
            <a:ext cx="4038600" cy="41925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228600" eaLnBrk="0" hangingPunct="0">
              <a:defRPr sz="2400">
                <a:solidFill>
                  <a:schemeClr val="tx1"/>
                </a:solidFill>
                <a:latin typeface="Tahoma" panose="020B0604030504040204" pitchFamily="34" charset="0"/>
              </a:defRPr>
            </a:lvl1pPr>
            <a:lvl2pPr marL="228600" defTabSz="228600" eaLnBrk="0" hangingPunct="0">
              <a:defRPr sz="2400">
                <a:solidFill>
                  <a:schemeClr val="tx1"/>
                </a:solidFill>
                <a:latin typeface="Tahoma" panose="020B0604030504040204" pitchFamily="34" charset="0"/>
              </a:defRPr>
            </a:lvl2pPr>
            <a:lvl3pPr marL="1143000" indent="-228600" defTabSz="228600" eaLnBrk="0" hangingPunct="0">
              <a:defRPr sz="2400">
                <a:solidFill>
                  <a:schemeClr val="tx1"/>
                </a:solidFill>
                <a:latin typeface="Tahoma" panose="020B0604030504040204" pitchFamily="34" charset="0"/>
              </a:defRPr>
            </a:lvl3pPr>
            <a:lvl4pPr marL="1600200" indent="-228600" defTabSz="228600" eaLnBrk="0" hangingPunct="0">
              <a:defRPr sz="2400">
                <a:solidFill>
                  <a:schemeClr val="tx1"/>
                </a:solidFill>
                <a:latin typeface="Tahoma" panose="020B0604030504040204" pitchFamily="34" charset="0"/>
              </a:defRPr>
            </a:lvl4pPr>
            <a:lvl5pPr marL="2057400" indent="-228600" defTabSz="228600" eaLnBrk="0" hangingPunct="0">
              <a:defRPr sz="2400">
                <a:solidFill>
                  <a:schemeClr val="tx1"/>
                </a:solidFill>
                <a:latin typeface="Tahoma" panose="020B0604030504040204" pitchFamily="34" charset="0"/>
              </a:defRPr>
            </a:lvl5pPr>
            <a:lvl6pPr marL="2514600" indent="-228600" algn="ctr" defTabSz="22860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22860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22860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228600"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Algorithm</a:t>
            </a:r>
            <a:r>
              <a:rPr lang="en-US" altLang="lv-LV" sz="1800">
                <a:latin typeface="Times New Roman" panose="02020603050405020304" pitchFamily="18" charset="0"/>
              </a:rPr>
              <a:t> </a:t>
            </a:r>
            <a:r>
              <a:rPr lang="en-US" altLang="lv-LV" sz="1800" b="1" i="1">
                <a:solidFill>
                  <a:schemeClr val="tx2"/>
                </a:solidFill>
                <a:latin typeface="Times New Roman" panose="02020603050405020304" pitchFamily="18" charset="0"/>
              </a:rPr>
              <a:t>DFS</a:t>
            </a:r>
            <a:r>
              <a:rPr lang="en-US" altLang="lv-LV" sz="1800">
                <a:solidFill>
                  <a:schemeClr val="tx2"/>
                </a:solidFill>
                <a:latin typeface="Times New Roman" panose="02020603050405020304" pitchFamily="18" charset="0"/>
              </a:rPr>
              <a:t>(</a:t>
            </a:r>
            <a:r>
              <a:rPr lang="en-US" altLang="lv-LV" sz="1800" b="1" i="1">
                <a:solidFill>
                  <a:schemeClr val="tx2"/>
                </a:solidFill>
                <a:latin typeface="Times New Roman" panose="02020603050405020304" pitchFamily="18" charset="0"/>
              </a:rPr>
              <a:t>G, v</a:t>
            </a:r>
            <a:r>
              <a:rPr lang="en-US" altLang="lv-LV" sz="1800">
                <a:solidFill>
                  <a:schemeClr val="tx2"/>
                </a:solidFill>
                <a:latin typeface="Times New Roman" panose="02020603050405020304" pitchFamily="18" charset="0"/>
              </a:rPr>
              <a:t>)</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tx2"/>
                </a:solidFill>
                <a:latin typeface="Times New Roman" panose="02020603050405020304" pitchFamily="18" charset="0"/>
              </a:rPr>
              <a:t>	</a:t>
            </a:r>
            <a:r>
              <a:rPr lang="en-US" altLang="lv-LV" sz="1800" b="1">
                <a:solidFill>
                  <a:srgbClr val="000000"/>
                </a:solidFill>
                <a:latin typeface="Times New Roman" panose="02020603050405020304" pitchFamily="18" charset="0"/>
              </a:rPr>
              <a:t>Input</a:t>
            </a:r>
            <a:r>
              <a:rPr lang="en-US" altLang="lv-LV" sz="1800">
                <a:latin typeface="Times New Roman" panose="02020603050405020304" pitchFamily="18" charset="0"/>
              </a:rPr>
              <a:t> </a:t>
            </a:r>
            <a:r>
              <a:rPr lang="en-US" altLang="lv-LV" sz="1800">
                <a:solidFill>
                  <a:schemeClr val="accent2"/>
                </a:solidFill>
                <a:latin typeface="Times New Roman" panose="02020603050405020304" pitchFamily="18" charset="0"/>
              </a:rPr>
              <a:t>graph </a:t>
            </a:r>
            <a:r>
              <a:rPr lang="en-US" altLang="lv-LV" sz="1800" b="1" i="1">
                <a:solidFill>
                  <a:schemeClr val="accent2"/>
                </a:solidFill>
                <a:latin typeface="Times New Roman" panose="02020603050405020304" pitchFamily="18" charset="0"/>
              </a:rPr>
              <a:t>G </a:t>
            </a:r>
            <a:r>
              <a:rPr lang="en-US" altLang="lv-LV" sz="1800">
                <a:solidFill>
                  <a:schemeClr val="accent2"/>
                </a:solidFill>
                <a:latin typeface="Times New Roman" panose="02020603050405020304" pitchFamily="18" charset="0"/>
              </a:rPr>
              <a:t>and a start vertex </a:t>
            </a:r>
            <a:r>
              <a:rPr lang="en-US" altLang="lv-LV" sz="1800" b="1" i="1">
                <a:solidFill>
                  <a:schemeClr val="accent2"/>
                </a:solidFill>
                <a:latin typeface="Times New Roman" panose="02020603050405020304" pitchFamily="18" charset="0"/>
              </a:rPr>
              <a:t>v</a:t>
            </a:r>
            <a:r>
              <a:rPr lang="en-US" altLang="lv-LV" sz="1800">
                <a:solidFill>
                  <a:schemeClr val="accent2"/>
                </a:solidFill>
                <a:latin typeface="Times New Roman" panose="02020603050405020304" pitchFamily="18" charset="0"/>
              </a:rPr>
              <a:t> of </a:t>
            </a:r>
            <a:r>
              <a:rPr lang="en-US" altLang="lv-LV" sz="1800" b="1" i="1">
                <a:solidFill>
                  <a:schemeClr val="accent2"/>
                </a:solidFill>
                <a:latin typeface="Times New Roman" panose="02020603050405020304" pitchFamily="18" charset="0"/>
              </a:rPr>
              <a:t>G</a:t>
            </a:r>
            <a:r>
              <a:rPr lang="en-US" altLang="lv-LV" sz="1800">
                <a:solidFill>
                  <a:schemeClr val="accent2"/>
                </a:solidFill>
                <a:latin typeface="Times New Roman" panose="02020603050405020304" pitchFamily="18" charset="0"/>
              </a:rPr>
              <a:t> </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Output</a:t>
            </a:r>
            <a:r>
              <a:rPr lang="en-US" altLang="lv-LV" sz="1800">
                <a:latin typeface="Times New Roman" panose="02020603050405020304" pitchFamily="18" charset="0"/>
              </a:rPr>
              <a:t> </a:t>
            </a:r>
            <a:r>
              <a:rPr lang="en-US" altLang="lv-LV" sz="1800">
                <a:solidFill>
                  <a:schemeClr val="accent2"/>
                </a:solidFill>
                <a:latin typeface="Times New Roman" panose="02020603050405020304" pitchFamily="18" charset="0"/>
              </a:rPr>
              <a:t>labeling of the edges of </a:t>
            </a:r>
            <a:r>
              <a:rPr lang="en-US" altLang="lv-LV" sz="1800" b="1" i="1">
                <a:solidFill>
                  <a:schemeClr val="accent2"/>
                </a:solidFill>
                <a:latin typeface="Times New Roman" panose="02020603050405020304" pitchFamily="18" charset="0"/>
              </a:rPr>
              <a:t>G</a:t>
            </a:r>
            <a:r>
              <a:rPr lang="en-US" altLang="lv-LV" sz="1800">
                <a:solidFill>
                  <a:schemeClr val="accent2"/>
                </a:solidFill>
                <a:latin typeface="Times New Roman" panose="02020603050405020304" pitchFamily="18" charset="0"/>
              </a:rPr>
              <a:t> </a:t>
            </a:r>
            <a:br>
              <a:rPr lang="en-US" altLang="lv-LV" sz="1800">
                <a:solidFill>
                  <a:schemeClr val="accent2"/>
                </a:solidFill>
                <a:latin typeface="Times New Roman" panose="02020603050405020304" pitchFamily="18" charset="0"/>
              </a:rPr>
            </a:br>
            <a:r>
              <a:rPr lang="en-US" altLang="lv-LV" sz="1800">
                <a:solidFill>
                  <a:schemeClr val="accent2"/>
                </a:solidFill>
                <a:latin typeface="Times New Roman" panose="02020603050405020304" pitchFamily="18" charset="0"/>
              </a:rPr>
              <a:t>		in the connected component of </a:t>
            </a:r>
            <a:r>
              <a:rPr lang="en-US" altLang="lv-LV" sz="1800" b="1" i="1">
                <a:solidFill>
                  <a:schemeClr val="accent2"/>
                </a:solidFill>
                <a:latin typeface="Times New Roman" panose="02020603050405020304" pitchFamily="18" charset="0"/>
              </a:rPr>
              <a:t>v</a:t>
            </a:r>
            <a:r>
              <a:rPr lang="en-US" altLang="lv-LV" sz="1800">
                <a:solidFill>
                  <a:schemeClr val="accent2"/>
                </a:solidFill>
                <a:latin typeface="Times New Roman" panose="02020603050405020304" pitchFamily="18" charset="0"/>
              </a:rPr>
              <a:t> </a:t>
            </a:r>
            <a:br>
              <a:rPr lang="en-US" altLang="lv-LV" sz="1800">
                <a:solidFill>
                  <a:schemeClr val="accent2"/>
                </a:solidFill>
                <a:latin typeface="Times New Roman" panose="02020603050405020304" pitchFamily="18" charset="0"/>
              </a:rPr>
            </a:br>
            <a:r>
              <a:rPr lang="en-US" altLang="lv-LV" sz="1800">
                <a:solidFill>
                  <a:schemeClr val="accent2"/>
                </a:solidFill>
                <a:latin typeface="Times New Roman" panose="02020603050405020304" pitchFamily="18" charset="0"/>
              </a:rPr>
              <a:t>		as discovery edges and back edges</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tx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v.setLabel</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VISITED</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for all </a:t>
            </a:r>
            <a:r>
              <a:rPr lang="en-US" altLang="lv-LV" sz="1800">
                <a:solidFill>
                  <a:schemeClr val="tx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e </a:t>
            </a:r>
            <a:r>
              <a:rPr lang="en-US" altLang="lv-LV" sz="1800">
                <a:solidFill>
                  <a:srgbClr val="000000"/>
                </a:solidFill>
                <a:latin typeface="Symbol" panose="05050102010706020507" pitchFamily="18" charset="2"/>
                <a:sym typeface="Symbol" panose="05050102010706020507" pitchFamily="18" charset="2"/>
              </a:rPr>
              <a:t></a:t>
            </a:r>
            <a:r>
              <a:rPr lang="en-US" altLang="lv-LV" sz="1800" b="1" i="1">
                <a:solidFill>
                  <a:schemeClr val="accent2"/>
                </a:solidFill>
                <a:latin typeface="Times New Roman" panose="02020603050405020304" pitchFamily="18" charset="0"/>
              </a:rPr>
              <a:t> G.incidentEdges</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v</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sym typeface="Symbol" panose="05050102010706020507" pitchFamily="18" charset="2"/>
              </a:rPr>
              <a:t>	</a:t>
            </a:r>
            <a:r>
              <a:rPr lang="en-US" altLang="lv-LV" sz="1800" b="1">
                <a:solidFill>
                  <a:srgbClr val="000000"/>
                </a:solidFill>
                <a:latin typeface="Times New Roman" panose="02020603050405020304" pitchFamily="18" charset="0"/>
              </a:rPr>
              <a:t>if</a:t>
            </a:r>
            <a:r>
              <a:rPr lang="en-US" altLang="lv-LV" sz="1800">
                <a:solidFill>
                  <a:schemeClr val="tx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e.getLabel</a:t>
            </a:r>
            <a:r>
              <a:rPr lang="en-US" altLang="lv-LV" sz="1800">
                <a:solidFill>
                  <a:schemeClr val="accent2"/>
                </a:solidFill>
                <a:latin typeface="Times New Roman" panose="02020603050405020304" pitchFamily="18" charset="0"/>
              </a:rPr>
              <a:t>() </a:t>
            </a:r>
            <a:r>
              <a:rPr lang="en-US" altLang="lv-LV" sz="1800">
                <a:solidFill>
                  <a:srgbClr val="000000"/>
                </a:solidFill>
                <a:latin typeface="Symbol" panose="05050102010706020507" pitchFamily="18" charset="2"/>
                <a:sym typeface="Symbol" panose="05050102010706020507" pitchFamily="18" charset="2"/>
              </a:rPr>
              <a:t>= </a:t>
            </a:r>
            <a:r>
              <a:rPr lang="en-US" altLang="lv-LV" sz="1800" b="1" i="1">
                <a:solidFill>
                  <a:schemeClr val="accent2"/>
                </a:solidFill>
                <a:latin typeface="Times New Roman" panose="02020603050405020304" pitchFamily="18" charset="0"/>
              </a:rPr>
              <a:t>UNEXPLORED</a:t>
            </a:r>
            <a:endParaRPr lang="en-US" altLang="lv-LV" sz="1800">
              <a:solidFill>
                <a:schemeClr val="accent2"/>
              </a:solidFill>
              <a:latin typeface="Times New Roman" panose="02020603050405020304" pitchFamily="18" charset="0"/>
            </a:endParaRP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w </a:t>
            </a:r>
            <a:r>
              <a:rPr lang="en-US" altLang="lv-LV" sz="1800">
                <a:solidFill>
                  <a:srgbClr val="000000"/>
                </a:solidFill>
                <a:latin typeface="Times New Roman" panose="02020603050405020304" pitchFamily="18" charset="0"/>
                <a:sym typeface="Symbol" panose="05050102010706020507" pitchFamily="18" charset="2"/>
              </a:rPr>
              <a:t></a:t>
            </a:r>
            <a:r>
              <a:rPr lang="en-US" altLang="lv-LV" sz="1800" b="1" i="1">
                <a:solidFill>
                  <a:schemeClr val="accent2"/>
                </a:solidFill>
                <a:latin typeface="Times New Roman" panose="02020603050405020304" pitchFamily="18" charset="0"/>
                <a:sym typeface="Symbol" panose="05050102010706020507" pitchFamily="18" charset="2"/>
              </a:rPr>
              <a:t> </a:t>
            </a:r>
            <a:r>
              <a:rPr lang="en-US" altLang="lv-LV" sz="1800" b="1" i="1">
                <a:solidFill>
                  <a:schemeClr val="accent2"/>
                </a:solidFill>
                <a:latin typeface="Times New Roman" panose="02020603050405020304" pitchFamily="18" charset="0"/>
              </a:rPr>
              <a:t>e.opposite</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v</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if </a:t>
            </a:r>
            <a:r>
              <a:rPr lang="en-US" altLang="lv-LV" sz="1800" b="1" i="1">
                <a:solidFill>
                  <a:schemeClr val="accent2"/>
                </a:solidFill>
                <a:latin typeface="Times New Roman" panose="02020603050405020304" pitchFamily="18" charset="0"/>
              </a:rPr>
              <a:t>w.getLabel</a:t>
            </a:r>
            <a:r>
              <a:rPr lang="en-US" altLang="lv-LV" sz="1800">
                <a:solidFill>
                  <a:schemeClr val="accent2"/>
                </a:solidFill>
                <a:latin typeface="Times New Roman" panose="02020603050405020304" pitchFamily="18" charset="0"/>
              </a:rPr>
              <a:t>() </a:t>
            </a:r>
            <a:r>
              <a:rPr lang="en-US" altLang="lv-LV" sz="1800">
                <a:solidFill>
                  <a:srgbClr val="000000"/>
                </a:solidFill>
                <a:latin typeface="Symbol" panose="05050102010706020507" pitchFamily="18" charset="2"/>
                <a:sym typeface="Symbol" panose="05050102010706020507" pitchFamily="18" charset="2"/>
              </a:rPr>
              <a:t>= </a:t>
            </a:r>
            <a:r>
              <a:rPr lang="en-US" altLang="lv-LV" sz="1800" b="1" i="1">
                <a:solidFill>
                  <a:schemeClr val="accent2"/>
                </a:solidFill>
                <a:latin typeface="Times New Roman" panose="02020603050405020304" pitchFamily="18" charset="0"/>
              </a:rPr>
              <a:t>UNEXPLORED</a:t>
            </a:r>
            <a:endParaRPr lang="en-US" altLang="lv-LV" sz="1800">
              <a:solidFill>
                <a:schemeClr val="accent2"/>
              </a:solidFill>
              <a:latin typeface="Times New Roman" panose="02020603050405020304" pitchFamily="18" charset="0"/>
            </a:endParaRP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e.setLabel</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DISCOVERY</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DFS</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G, w</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else</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e.setLabel</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BACK</a:t>
            </a:r>
            <a:r>
              <a:rPr lang="en-US" altLang="lv-LV" sz="1800">
                <a:solidFill>
                  <a:schemeClr val="accent2"/>
                </a:solidFill>
                <a:latin typeface="Times New Roman" panose="02020603050405020304" pitchFamily="18" charset="0"/>
              </a:rPr>
              <a:t>)</a:t>
            </a:r>
          </a:p>
        </p:txBody>
      </p:sp>
      <p:sp>
        <p:nvSpPr>
          <p:cNvPr id="9223" name="Text Box 5"/>
          <p:cNvSpPr txBox="1">
            <a:spLocks noChangeArrowheads="1"/>
          </p:cNvSpPr>
          <p:nvPr/>
        </p:nvSpPr>
        <p:spPr bwMode="auto">
          <a:xfrm>
            <a:off x="2286000" y="2587625"/>
            <a:ext cx="3733800" cy="3582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42900" eaLnBrk="0" hangingPunct="0">
              <a:defRPr sz="2400">
                <a:solidFill>
                  <a:schemeClr val="tx1"/>
                </a:solidFill>
                <a:latin typeface="Tahoma" panose="020B0604030504040204" pitchFamily="34" charset="0"/>
              </a:defRPr>
            </a:lvl1pPr>
            <a:lvl2pPr marL="228600" defTabSz="342900" eaLnBrk="0" hangingPunct="0">
              <a:defRPr sz="2400">
                <a:solidFill>
                  <a:schemeClr val="tx1"/>
                </a:solidFill>
                <a:latin typeface="Tahoma" panose="020B0604030504040204" pitchFamily="34" charset="0"/>
              </a:defRPr>
            </a:lvl2pPr>
            <a:lvl3pPr marL="1143000" indent="-228600" defTabSz="342900" eaLnBrk="0" hangingPunct="0">
              <a:defRPr sz="2400">
                <a:solidFill>
                  <a:schemeClr val="tx1"/>
                </a:solidFill>
                <a:latin typeface="Tahoma" panose="020B0604030504040204" pitchFamily="34" charset="0"/>
              </a:defRPr>
            </a:lvl3pPr>
            <a:lvl4pPr marL="1600200" indent="-228600" defTabSz="342900" eaLnBrk="0" hangingPunct="0">
              <a:defRPr sz="2400">
                <a:solidFill>
                  <a:schemeClr val="tx1"/>
                </a:solidFill>
                <a:latin typeface="Tahoma" panose="020B0604030504040204" pitchFamily="34" charset="0"/>
              </a:defRPr>
            </a:lvl4pPr>
            <a:lvl5pPr marL="2057400" indent="-228600" defTabSz="342900" eaLnBrk="0" hangingPunct="0">
              <a:defRPr sz="2400">
                <a:solidFill>
                  <a:schemeClr val="tx1"/>
                </a:solidFill>
                <a:latin typeface="Tahoma" panose="020B0604030504040204" pitchFamily="34" charset="0"/>
              </a:defRPr>
            </a:lvl5pPr>
            <a:lvl6pPr marL="2514600" indent="-228600" algn="ctr" defTabSz="34290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34290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34290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342900"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Algorithm</a:t>
            </a:r>
            <a:r>
              <a:rPr lang="en-US" altLang="lv-LV" sz="1800">
                <a:latin typeface="Times New Roman" panose="02020603050405020304" pitchFamily="18" charset="0"/>
              </a:rPr>
              <a:t> </a:t>
            </a:r>
            <a:r>
              <a:rPr lang="en-US" altLang="lv-LV" sz="1800" b="1" i="1">
                <a:solidFill>
                  <a:schemeClr val="tx2"/>
                </a:solidFill>
                <a:latin typeface="Times New Roman" panose="02020603050405020304" pitchFamily="18" charset="0"/>
              </a:rPr>
              <a:t>DFS</a:t>
            </a:r>
            <a:r>
              <a:rPr lang="en-US" altLang="lv-LV" sz="1800">
                <a:solidFill>
                  <a:schemeClr val="tx2"/>
                </a:solidFill>
                <a:latin typeface="Times New Roman" panose="02020603050405020304" pitchFamily="18" charset="0"/>
              </a:rPr>
              <a:t>(</a:t>
            </a:r>
            <a:r>
              <a:rPr lang="en-US" altLang="lv-LV" sz="1800" b="1" i="1">
                <a:solidFill>
                  <a:schemeClr val="tx2"/>
                </a:solidFill>
                <a:latin typeface="Times New Roman" panose="02020603050405020304" pitchFamily="18" charset="0"/>
              </a:rPr>
              <a:t>G</a:t>
            </a:r>
            <a:r>
              <a:rPr lang="en-US" altLang="lv-LV" sz="1800">
                <a:solidFill>
                  <a:schemeClr val="tx2"/>
                </a:solidFill>
                <a:latin typeface="Times New Roman" panose="02020603050405020304" pitchFamily="18" charset="0"/>
              </a:rPr>
              <a:t>)</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tx2"/>
                </a:solidFill>
                <a:latin typeface="Times New Roman" panose="02020603050405020304" pitchFamily="18" charset="0"/>
              </a:rPr>
              <a:t>	</a:t>
            </a:r>
            <a:r>
              <a:rPr lang="en-US" altLang="lv-LV" sz="1800" b="1">
                <a:solidFill>
                  <a:srgbClr val="000000"/>
                </a:solidFill>
                <a:latin typeface="Times New Roman" panose="02020603050405020304" pitchFamily="18" charset="0"/>
              </a:rPr>
              <a:t>Input</a:t>
            </a:r>
            <a:r>
              <a:rPr lang="en-US" altLang="lv-LV" sz="1800">
                <a:latin typeface="Times New Roman" panose="02020603050405020304" pitchFamily="18" charset="0"/>
              </a:rPr>
              <a:t> </a:t>
            </a:r>
            <a:r>
              <a:rPr lang="en-US" altLang="lv-LV" sz="1800">
                <a:solidFill>
                  <a:schemeClr val="accent2"/>
                </a:solidFill>
                <a:latin typeface="Times New Roman" panose="02020603050405020304" pitchFamily="18" charset="0"/>
              </a:rPr>
              <a:t>graph </a:t>
            </a:r>
            <a:r>
              <a:rPr lang="en-US" altLang="lv-LV" sz="1800" b="1" i="1">
                <a:solidFill>
                  <a:schemeClr val="accent2"/>
                </a:solidFill>
                <a:latin typeface="Times New Roman" panose="02020603050405020304" pitchFamily="18" charset="0"/>
              </a:rPr>
              <a:t>G</a:t>
            </a:r>
            <a:endParaRPr lang="en-US" altLang="lv-LV" sz="1800">
              <a:solidFill>
                <a:schemeClr val="accent2"/>
              </a:solidFill>
              <a:latin typeface="Times New Roman" panose="02020603050405020304" pitchFamily="18" charset="0"/>
            </a:endParaRPr>
          </a:p>
          <a:p>
            <a:pPr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Output</a:t>
            </a:r>
            <a:r>
              <a:rPr lang="en-US" altLang="lv-LV" sz="1800">
                <a:latin typeface="Times New Roman" panose="02020603050405020304" pitchFamily="18" charset="0"/>
              </a:rPr>
              <a:t> </a:t>
            </a:r>
            <a:r>
              <a:rPr lang="en-US" altLang="lv-LV" sz="1800">
                <a:solidFill>
                  <a:schemeClr val="accent2"/>
                </a:solidFill>
                <a:latin typeface="Times New Roman" panose="02020603050405020304" pitchFamily="18" charset="0"/>
              </a:rPr>
              <a:t>labeling of the edges of </a:t>
            </a:r>
            <a:r>
              <a:rPr lang="en-US" altLang="lv-LV" sz="1800" b="1" i="1">
                <a:solidFill>
                  <a:schemeClr val="accent2"/>
                </a:solidFill>
                <a:latin typeface="Times New Roman" panose="02020603050405020304" pitchFamily="18" charset="0"/>
              </a:rPr>
              <a:t>G</a:t>
            </a:r>
            <a:r>
              <a:rPr lang="en-US" altLang="lv-LV" sz="1800">
                <a:solidFill>
                  <a:schemeClr val="accent2"/>
                </a:solidFill>
                <a:latin typeface="Times New Roman" panose="02020603050405020304" pitchFamily="18" charset="0"/>
              </a:rPr>
              <a:t> </a:t>
            </a:r>
            <a:br>
              <a:rPr lang="en-US" altLang="lv-LV" sz="1800">
                <a:solidFill>
                  <a:schemeClr val="accent2"/>
                </a:solidFill>
                <a:latin typeface="Times New Roman" panose="02020603050405020304" pitchFamily="18" charset="0"/>
              </a:rPr>
            </a:br>
            <a:r>
              <a:rPr lang="en-US" altLang="lv-LV" sz="1800">
                <a:solidFill>
                  <a:schemeClr val="accent2"/>
                </a:solidFill>
                <a:latin typeface="Times New Roman" panose="02020603050405020304" pitchFamily="18" charset="0"/>
              </a:rPr>
              <a:t>		as discovery edges and</a:t>
            </a:r>
            <a:br>
              <a:rPr lang="en-US" altLang="lv-LV" sz="1800">
                <a:solidFill>
                  <a:schemeClr val="accent2"/>
                </a:solidFill>
                <a:latin typeface="Times New Roman" panose="02020603050405020304" pitchFamily="18" charset="0"/>
              </a:rPr>
            </a:br>
            <a:r>
              <a:rPr lang="en-US" altLang="lv-LV" sz="1800">
                <a:solidFill>
                  <a:schemeClr val="accent2"/>
                </a:solidFill>
                <a:latin typeface="Times New Roman" panose="02020603050405020304" pitchFamily="18" charset="0"/>
              </a:rPr>
              <a:t>		back edges</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for all </a:t>
            </a:r>
            <a:r>
              <a:rPr lang="en-US" altLang="lv-LV" sz="1800">
                <a:solidFill>
                  <a:schemeClr val="tx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u </a:t>
            </a:r>
            <a:r>
              <a:rPr lang="en-US" altLang="lv-LV" sz="1800">
                <a:solidFill>
                  <a:srgbClr val="000000"/>
                </a:solidFill>
                <a:latin typeface="Symbol" panose="05050102010706020507" pitchFamily="18" charset="2"/>
                <a:sym typeface="Symbol" panose="05050102010706020507" pitchFamily="18" charset="2"/>
              </a:rPr>
              <a:t></a:t>
            </a:r>
            <a:r>
              <a:rPr lang="en-US" altLang="lv-LV" sz="1800" b="1" i="1">
                <a:solidFill>
                  <a:schemeClr val="accent2"/>
                </a:solidFill>
                <a:latin typeface="Times New Roman" panose="02020603050405020304" pitchFamily="18" charset="0"/>
              </a:rPr>
              <a:t> G.vertices</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u.setLabel</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UNEXPLORED</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for all </a:t>
            </a:r>
            <a:r>
              <a:rPr lang="en-US" altLang="lv-LV" sz="1800">
                <a:solidFill>
                  <a:schemeClr val="tx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e </a:t>
            </a:r>
            <a:r>
              <a:rPr lang="en-US" altLang="lv-LV" sz="1800">
                <a:solidFill>
                  <a:srgbClr val="000000"/>
                </a:solidFill>
                <a:latin typeface="Symbol" panose="05050102010706020507" pitchFamily="18" charset="2"/>
                <a:sym typeface="Symbol" panose="05050102010706020507" pitchFamily="18" charset="2"/>
              </a:rPr>
              <a:t></a:t>
            </a:r>
            <a:r>
              <a:rPr lang="en-US" altLang="lv-LV" sz="1800" b="1" i="1">
                <a:solidFill>
                  <a:schemeClr val="accent2"/>
                </a:solidFill>
                <a:latin typeface="Times New Roman" panose="02020603050405020304" pitchFamily="18" charset="0"/>
              </a:rPr>
              <a:t> G.edges</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e.setLabel</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UNEXPLORED</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for all </a:t>
            </a:r>
            <a:r>
              <a:rPr lang="en-US" altLang="lv-LV" sz="1800">
                <a:solidFill>
                  <a:schemeClr val="tx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v </a:t>
            </a:r>
            <a:r>
              <a:rPr lang="en-US" altLang="lv-LV" sz="1800">
                <a:solidFill>
                  <a:srgbClr val="000000"/>
                </a:solidFill>
                <a:latin typeface="Symbol" panose="05050102010706020507" pitchFamily="18" charset="2"/>
                <a:sym typeface="Symbol" panose="05050102010706020507" pitchFamily="18" charset="2"/>
              </a:rPr>
              <a:t></a:t>
            </a:r>
            <a:r>
              <a:rPr lang="en-US" altLang="lv-LV" sz="1800" b="1" i="1">
                <a:solidFill>
                  <a:schemeClr val="accent2"/>
                </a:solidFill>
                <a:latin typeface="Times New Roman" panose="02020603050405020304" pitchFamily="18" charset="0"/>
              </a:rPr>
              <a:t> G.vertices</a:t>
            </a:r>
            <a:r>
              <a:rPr lang="en-US" altLang="lv-LV" sz="1800">
                <a:solidFill>
                  <a:schemeClr val="accent2"/>
                </a:solidFill>
                <a:latin typeface="Times New Roman" panose="02020603050405020304" pitchFamily="18" charset="0"/>
              </a:rPr>
              <a:t>()</a:t>
            </a:r>
            <a:endParaRPr lang="en-US" altLang="lv-LV" sz="1800" b="1">
              <a:solidFill>
                <a:srgbClr val="000000"/>
              </a:solidFill>
              <a:latin typeface="Times New Roman" panose="02020603050405020304" pitchFamily="18" charset="0"/>
            </a:endParaRP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	if</a:t>
            </a:r>
            <a:r>
              <a:rPr lang="en-US" altLang="lv-LV" sz="1800">
                <a:solidFill>
                  <a:schemeClr val="tx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v.getLabel</a:t>
            </a:r>
            <a:r>
              <a:rPr lang="en-US" altLang="lv-LV" sz="1800">
                <a:solidFill>
                  <a:schemeClr val="accent2"/>
                </a:solidFill>
                <a:latin typeface="Times New Roman" panose="02020603050405020304" pitchFamily="18" charset="0"/>
              </a:rPr>
              <a:t>() </a:t>
            </a:r>
            <a:r>
              <a:rPr lang="en-US" altLang="lv-LV" sz="1800">
                <a:solidFill>
                  <a:srgbClr val="000000"/>
                </a:solidFill>
                <a:latin typeface="Symbol" panose="05050102010706020507" pitchFamily="18" charset="2"/>
                <a:sym typeface="Symbol" panose="05050102010706020507" pitchFamily="18" charset="2"/>
              </a:rPr>
              <a:t>= </a:t>
            </a:r>
            <a:r>
              <a:rPr lang="en-US" altLang="lv-LV" sz="1800" b="1" i="1">
                <a:solidFill>
                  <a:schemeClr val="accent2"/>
                </a:solidFill>
                <a:latin typeface="Times New Roman" panose="02020603050405020304" pitchFamily="18" charset="0"/>
              </a:rPr>
              <a:t>UNEXPLORED</a:t>
            </a:r>
            <a:endParaRPr lang="en-US" altLang="lv-LV" sz="1800">
              <a:solidFill>
                <a:schemeClr val="accent2"/>
              </a:solidFill>
              <a:latin typeface="Times New Roman" panose="02020603050405020304" pitchFamily="18" charset="0"/>
            </a:endParaRP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DFS</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G, v</a:t>
            </a:r>
            <a:r>
              <a:rPr lang="en-US" altLang="lv-LV" sz="1800">
                <a:solidFill>
                  <a:schemeClr val="accent2"/>
                </a:solidFill>
                <a:latin typeface="Times New Roman" panose="02020603050405020304" pitchFamily="18" charset="0"/>
              </a:rPr>
              <a:t>)</a:t>
            </a:r>
          </a:p>
        </p:txBody>
      </p:sp>
    </p:spTree>
    <p:extLst>
      <p:ext uri="{BB962C8B-B14F-4D97-AF65-F5344CB8AC3E}">
        <p14:creationId xmlns:p14="http://schemas.microsoft.com/office/powerpoint/2010/main" val="392341550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lv-LV" smtClean="0"/>
              <a:t>Edge Types</a:t>
            </a:r>
          </a:p>
        </p:txBody>
      </p:sp>
      <p:sp>
        <p:nvSpPr>
          <p:cNvPr id="6149"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000" dirty="0" smtClean="0"/>
              <a:t>Undirected </a:t>
            </a:r>
            <a:r>
              <a:rPr lang="en-US" altLang="lv-LV" sz="2000" dirty="0"/>
              <a:t>edge</a:t>
            </a:r>
          </a:p>
          <a:p>
            <a:pPr lvl="1" eaLnBrk="1" hangingPunct="1">
              <a:lnSpc>
                <a:spcPct val="90000"/>
              </a:lnSpc>
            </a:pPr>
            <a:r>
              <a:rPr lang="en-US" altLang="lv-LV" sz="1800" dirty="0"/>
              <a:t>unordered pair of vertices</a:t>
            </a:r>
            <a:r>
              <a:rPr lang="en-US" altLang="lv-LV" sz="1800" dirty="0">
                <a:latin typeface="Times New Roman" panose="02020603050405020304" pitchFamily="18" charset="0"/>
              </a:rPr>
              <a:t> (</a:t>
            </a:r>
            <a:r>
              <a:rPr lang="en-US" altLang="lv-LV" sz="1800" b="1" i="1" dirty="0" err="1">
                <a:latin typeface="Times New Roman" panose="02020603050405020304" pitchFamily="18" charset="0"/>
              </a:rPr>
              <a:t>u</a:t>
            </a:r>
            <a:r>
              <a:rPr lang="en-US" altLang="lv-LV" sz="1800" dirty="0" err="1">
                <a:latin typeface="Times New Roman" panose="02020603050405020304" pitchFamily="18" charset="0"/>
              </a:rPr>
              <a:t>,</a:t>
            </a:r>
            <a:r>
              <a:rPr lang="en-US" altLang="lv-LV" sz="1800" b="1" i="1" dirty="0" err="1">
                <a:latin typeface="Times New Roman" panose="02020603050405020304" pitchFamily="18" charset="0"/>
              </a:rPr>
              <a:t>v</a:t>
            </a:r>
            <a:r>
              <a:rPr lang="en-US" altLang="lv-LV" sz="1800" dirty="0">
                <a:latin typeface="Times New Roman" panose="02020603050405020304" pitchFamily="18" charset="0"/>
              </a:rPr>
              <a:t>)</a:t>
            </a:r>
          </a:p>
          <a:p>
            <a:pPr lvl="1" eaLnBrk="1" hangingPunct="1">
              <a:lnSpc>
                <a:spcPct val="90000"/>
              </a:lnSpc>
            </a:pPr>
            <a:r>
              <a:rPr lang="en-US" altLang="lv-LV" sz="1800" dirty="0"/>
              <a:t>e.g., a flight </a:t>
            </a:r>
            <a:r>
              <a:rPr lang="lv-LV" altLang="lv-LV" sz="1800" dirty="0" smtClean="0"/>
              <a:t>distance</a:t>
            </a:r>
            <a:endParaRPr lang="en-US" altLang="lv-LV" sz="1800" dirty="0">
              <a:latin typeface="Times New Roman" panose="02020603050405020304" pitchFamily="18" charset="0"/>
            </a:endParaRPr>
          </a:p>
          <a:p>
            <a:pPr eaLnBrk="1" hangingPunct="1">
              <a:lnSpc>
                <a:spcPct val="90000"/>
              </a:lnSpc>
            </a:pPr>
            <a:r>
              <a:rPr lang="en-US" altLang="lv-LV" sz="2000" dirty="0" smtClean="0"/>
              <a:t>Undirected </a:t>
            </a:r>
            <a:r>
              <a:rPr lang="en-US" altLang="lv-LV" sz="2000" dirty="0"/>
              <a:t>graph</a:t>
            </a:r>
          </a:p>
          <a:p>
            <a:pPr lvl="1" eaLnBrk="1" hangingPunct="1">
              <a:lnSpc>
                <a:spcPct val="90000"/>
              </a:lnSpc>
            </a:pPr>
            <a:r>
              <a:rPr lang="en-US" altLang="lv-LV" sz="1800" dirty="0"/>
              <a:t>all the edges are undirected</a:t>
            </a:r>
          </a:p>
          <a:p>
            <a:pPr lvl="1" eaLnBrk="1" hangingPunct="1">
              <a:lnSpc>
                <a:spcPct val="90000"/>
              </a:lnSpc>
            </a:pPr>
            <a:r>
              <a:rPr lang="en-US" altLang="lv-LV" sz="1800" dirty="0"/>
              <a:t>e.g., flight network</a:t>
            </a:r>
          </a:p>
        </p:txBody>
      </p:sp>
      <p:sp>
        <p:nvSpPr>
          <p:cNvPr id="2" name="Content Placeholder 1"/>
          <p:cNvSpPr>
            <a:spLocks noGrp="1"/>
          </p:cNvSpPr>
          <p:nvPr>
            <p:ph sz="half" idx="2"/>
          </p:nvPr>
        </p:nvSpPr>
        <p:spPr/>
        <p:txBody>
          <a:bodyPr/>
          <a:lstStyle/>
          <a:p>
            <a:pPr eaLnBrk="1" hangingPunct="1">
              <a:lnSpc>
                <a:spcPct val="90000"/>
              </a:lnSpc>
            </a:pPr>
            <a:r>
              <a:rPr lang="en-US" altLang="lv-LV" sz="2000" dirty="0"/>
              <a:t>Directed edge</a:t>
            </a:r>
          </a:p>
          <a:p>
            <a:pPr lvl="1" eaLnBrk="1" hangingPunct="1">
              <a:lnSpc>
                <a:spcPct val="90000"/>
              </a:lnSpc>
            </a:pPr>
            <a:r>
              <a:rPr lang="en-US" altLang="lv-LV" sz="1800" dirty="0"/>
              <a:t>ordered pair of vertices</a:t>
            </a:r>
            <a:r>
              <a:rPr lang="en-US" altLang="lv-LV" sz="1800" dirty="0">
                <a:latin typeface="Times New Roman" panose="02020603050405020304" pitchFamily="18" charset="0"/>
              </a:rPr>
              <a:t> (</a:t>
            </a:r>
            <a:r>
              <a:rPr lang="en-US" altLang="lv-LV" sz="1800" b="1" i="1" dirty="0" err="1">
                <a:latin typeface="Times New Roman" panose="02020603050405020304" pitchFamily="18" charset="0"/>
              </a:rPr>
              <a:t>u</a:t>
            </a:r>
            <a:r>
              <a:rPr lang="en-US" altLang="lv-LV" sz="1800" dirty="0" err="1">
                <a:latin typeface="Times New Roman" panose="02020603050405020304" pitchFamily="18" charset="0"/>
              </a:rPr>
              <a:t>,</a:t>
            </a:r>
            <a:r>
              <a:rPr lang="en-US" altLang="lv-LV" sz="1800" b="1" i="1" dirty="0" err="1">
                <a:latin typeface="Times New Roman" panose="02020603050405020304" pitchFamily="18" charset="0"/>
              </a:rPr>
              <a:t>v</a:t>
            </a:r>
            <a:r>
              <a:rPr lang="en-US" altLang="lv-LV" sz="1800" dirty="0">
                <a:latin typeface="Times New Roman" panose="02020603050405020304" pitchFamily="18" charset="0"/>
              </a:rPr>
              <a:t>)</a:t>
            </a:r>
          </a:p>
          <a:p>
            <a:pPr lvl="1" eaLnBrk="1" hangingPunct="1">
              <a:lnSpc>
                <a:spcPct val="90000"/>
              </a:lnSpc>
            </a:pPr>
            <a:r>
              <a:rPr lang="en-US" altLang="lv-LV" sz="1800" dirty="0"/>
              <a:t>first vertex </a:t>
            </a:r>
            <a:r>
              <a:rPr lang="en-US" altLang="lv-LV" sz="1800" b="1" i="1" dirty="0">
                <a:latin typeface="Times New Roman" panose="02020603050405020304" pitchFamily="18" charset="0"/>
              </a:rPr>
              <a:t>u</a:t>
            </a:r>
            <a:r>
              <a:rPr lang="en-US" altLang="lv-LV" sz="1800" dirty="0"/>
              <a:t> is the origin</a:t>
            </a:r>
          </a:p>
          <a:p>
            <a:pPr lvl="1" eaLnBrk="1" hangingPunct="1">
              <a:lnSpc>
                <a:spcPct val="90000"/>
              </a:lnSpc>
            </a:pPr>
            <a:r>
              <a:rPr lang="en-US" altLang="lv-LV" sz="1800" dirty="0"/>
              <a:t>second vertex </a:t>
            </a:r>
            <a:r>
              <a:rPr lang="en-US" altLang="lv-LV" sz="1800" b="1" i="1" dirty="0">
                <a:latin typeface="Times New Roman" panose="02020603050405020304" pitchFamily="18" charset="0"/>
              </a:rPr>
              <a:t>v</a:t>
            </a:r>
            <a:r>
              <a:rPr lang="en-US" altLang="lv-LV" sz="1800" dirty="0"/>
              <a:t> is the destination</a:t>
            </a:r>
          </a:p>
          <a:p>
            <a:pPr lvl="1" eaLnBrk="1" hangingPunct="1">
              <a:lnSpc>
                <a:spcPct val="90000"/>
              </a:lnSpc>
            </a:pPr>
            <a:r>
              <a:rPr lang="lv-LV" altLang="lv-LV" sz="1800" dirty="0"/>
              <a:t>For example</a:t>
            </a:r>
            <a:r>
              <a:rPr lang="en-US" altLang="lv-LV" sz="1800" dirty="0"/>
              <a:t>, a flight</a:t>
            </a:r>
            <a:endParaRPr lang="lv-LV" altLang="lv-LV" sz="1800" dirty="0"/>
          </a:p>
          <a:p>
            <a:pPr eaLnBrk="1" hangingPunct="1">
              <a:lnSpc>
                <a:spcPct val="90000"/>
              </a:lnSpc>
            </a:pPr>
            <a:r>
              <a:rPr lang="en-US" altLang="lv-LV" sz="2000" dirty="0"/>
              <a:t>Directed graph</a:t>
            </a:r>
          </a:p>
          <a:p>
            <a:pPr lvl="1" eaLnBrk="1" hangingPunct="1">
              <a:lnSpc>
                <a:spcPct val="90000"/>
              </a:lnSpc>
            </a:pPr>
            <a:r>
              <a:rPr lang="en-US" altLang="lv-LV" sz="1800" dirty="0"/>
              <a:t>all the edges are directed</a:t>
            </a:r>
          </a:p>
          <a:p>
            <a:pPr lvl="1" eaLnBrk="1" hangingPunct="1">
              <a:lnSpc>
                <a:spcPct val="90000"/>
              </a:lnSpc>
            </a:pPr>
            <a:r>
              <a:rPr lang="lv-LV" altLang="lv-LV" sz="1800" dirty="0"/>
              <a:t>For example</a:t>
            </a:r>
            <a:r>
              <a:rPr lang="en-US" altLang="lv-LV" sz="1800" dirty="0"/>
              <a:t>, </a:t>
            </a:r>
            <a:r>
              <a:rPr lang="lv-LV" altLang="lv-LV" sz="1800" dirty="0"/>
              <a:t>(flight) </a:t>
            </a:r>
            <a:r>
              <a:rPr lang="en-US" altLang="lv-LV" sz="1800" dirty="0"/>
              <a:t>route network</a:t>
            </a:r>
          </a:p>
          <a:p>
            <a:endParaRPr lang="lv-LV" dirty="0"/>
          </a:p>
        </p:txBody>
      </p:sp>
      <p:sp>
        <p:nvSpPr>
          <p:cNvPr id="6150" name="Oval 4"/>
          <p:cNvSpPr>
            <a:spLocks noChangeArrowheads="1"/>
          </p:cNvSpPr>
          <p:nvPr/>
        </p:nvSpPr>
        <p:spPr bwMode="auto">
          <a:xfrm>
            <a:off x="7315200" y="5064562"/>
            <a:ext cx="936625"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ORD</a:t>
            </a:r>
          </a:p>
        </p:txBody>
      </p:sp>
      <p:sp>
        <p:nvSpPr>
          <p:cNvPr id="6151" name="Oval 5"/>
          <p:cNvSpPr>
            <a:spLocks noChangeArrowheads="1"/>
          </p:cNvSpPr>
          <p:nvPr/>
        </p:nvSpPr>
        <p:spPr bwMode="auto">
          <a:xfrm>
            <a:off x="9807575" y="5064562"/>
            <a:ext cx="936625"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PVD</a:t>
            </a:r>
          </a:p>
        </p:txBody>
      </p:sp>
      <p:cxnSp>
        <p:nvCxnSpPr>
          <p:cNvPr id="6152" name="AutoShape 7"/>
          <p:cNvCxnSpPr>
            <a:cxnSpLocks noChangeShapeType="1"/>
            <a:stCxn id="6150" idx="6"/>
            <a:endCxn id="6151" idx="2"/>
          </p:cNvCxnSpPr>
          <p:nvPr/>
        </p:nvCxnSpPr>
        <p:spPr bwMode="auto">
          <a:xfrm>
            <a:off x="8261349" y="5293162"/>
            <a:ext cx="1536700" cy="0"/>
          </a:xfrm>
          <a:prstGeom prst="straightConnector1">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cxnSp>
      <p:sp>
        <p:nvSpPr>
          <p:cNvPr id="6153" name="Text Box 8"/>
          <p:cNvSpPr txBox="1">
            <a:spLocks noChangeArrowheads="1"/>
          </p:cNvSpPr>
          <p:nvPr/>
        </p:nvSpPr>
        <p:spPr bwMode="auto">
          <a:xfrm>
            <a:off x="8288337" y="4884003"/>
            <a:ext cx="19875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dirty="0"/>
              <a:t>flight</a:t>
            </a:r>
          </a:p>
          <a:p>
            <a:pPr eaLnBrk="1" hangingPunct="1"/>
            <a:r>
              <a:rPr lang="en-US" altLang="lv-LV" dirty="0"/>
              <a:t>AA 1206</a:t>
            </a:r>
          </a:p>
        </p:txBody>
      </p:sp>
      <p:sp>
        <p:nvSpPr>
          <p:cNvPr id="6154" name="Oval 9"/>
          <p:cNvSpPr>
            <a:spLocks noChangeArrowheads="1"/>
          </p:cNvSpPr>
          <p:nvPr/>
        </p:nvSpPr>
        <p:spPr bwMode="auto">
          <a:xfrm>
            <a:off x="1828800" y="4679949"/>
            <a:ext cx="936625"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ORD</a:t>
            </a:r>
          </a:p>
        </p:txBody>
      </p:sp>
      <p:sp>
        <p:nvSpPr>
          <p:cNvPr id="6155" name="Oval 10"/>
          <p:cNvSpPr>
            <a:spLocks noChangeArrowheads="1"/>
          </p:cNvSpPr>
          <p:nvPr/>
        </p:nvSpPr>
        <p:spPr bwMode="auto">
          <a:xfrm>
            <a:off x="4321175" y="4679949"/>
            <a:ext cx="936625"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PVD</a:t>
            </a:r>
          </a:p>
        </p:txBody>
      </p:sp>
      <p:cxnSp>
        <p:nvCxnSpPr>
          <p:cNvPr id="6156" name="AutoShape 11"/>
          <p:cNvCxnSpPr>
            <a:cxnSpLocks noChangeShapeType="1"/>
            <a:stCxn id="6154" idx="6"/>
            <a:endCxn id="6155" idx="2"/>
          </p:cNvCxnSpPr>
          <p:nvPr/>
        </p:nvCxnSpPr>
        <p:spPr bwMode="auto">
          <a:xfrm>
            <a:off x="2774949" y="4908549"/>
            <a:ext cx="153670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157" name="Text Box 12"/>
          <p:cNvSpPr txBox="1">
            <a:spLocks noChangeArrowheads="1"/>
          </p:cNvSpPr>
          <p:nvPr/>
        </p:nvSpPr>
        <p:spPr bwMode="auto">
          <a:xfrm>
            <a:off x="3089274" y="4495800"/>
            <a:ext cx="8838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849</a:t>
            </a:r>
          </a:p>
          <a:p>
            <a:pPr eaLnBrk="1" hangingPunct="1"/>
            <a:r>
              <a:rPr lang="en-US" altLang="lv-LV"/>
              <a:t>miles</a:t>
            </a:r>
          </a:p>
        </p:txBody>
      </p:sp>
    </p:spTree>
    <p:extLst>
      <p:ext uri="{BB962C8B-B14F-4D97-AF65-F5344CB8AC3E}">
        <p14:creationId xmlns:p14="http://schemas.microsoft.com/office/powerpoint/2010/main" val="1266501045"/>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lv-LV" smtClean="0"/>
              <a:t>Example</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F8AD6BC-8DF0-457B-9044-9FB0E3E6ACB2}" type="slidenum">
              <a:rPr lang="en-US" altLang="lv-LV" sz="1400"/>
              <a:pPr eaLnBrk="1" hangingPunct="1"/>
              <a:t>30</a:t>
            </a:fld>
            <a:endParaRPr lang="en-US" altLang="lv-LV" sz="1400"/>
          </a:p>
        </p:txBody>
      </p:sp>
      <p:grpSp>
        <p:nvGrpSpPr>
          <p:cNvPr id="10245" name="Group 74"/>
          <p:cNvGrpSpPr>
            <a:grpSpLocks/>
          </p:cNvGrpSpPr>
          <p:nvPr/>
        </p:nvGrpSpPr>
        <p:grpSpPr bwMode="auto">
          <a:xfrm>
            <a:off x="2667000" y="4265614"/>
            <a:ext cx="3081338" cy="1830387"/>
            <a:chOff x="816" y="2592"/>
            <a:chExt cx="1941" cy="1153"/>
          </a:xfrm>
        </p:grpSpPr>
        <p:sp>
          <p:nvSpPr>
            <p:cNvPr id="10285" name="Oval 4"/>
            <p:cNvSpPr>
              <a:spLocks noChangeAspect="1" noChangeArrowheads="1"/>
            </p:cNvSpPr>
            <p:nvPr/>
          </p:nvSpPr>
          <p:spPr bwMode="auto">
            <a:xfrm>
              <a:off x="1738" y="3053"/>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sp>
          <p:nvSpPr>
            <p:cNvPr id="10286" name="Oval 5"/>
            <p:cNvSpPr>
              <a:spLocks noChangeAspect="1" noChangeArrowheads="1"/>
            </p:cNvSpPr>
            <p:nvPr/>
          </p:nvSpPr>
          <p:spPr bwMode="auto">
            <a:xfrm>
              <a:off x="816" y="3053"/>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10287" name="Oval 6"/>
            <p:cNvSpPr>
              <a:spLocks noChangeAspect="1" noChangeArrowheads="1"/>
            </p:cNvSpPr>
            <p:nvPr/>
          </p:nvSpPr>
          <p:spPr bwMode="auto">
            <a:xfrm>
              <a:off x="1277" y="2592"/>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10288" name="Oval 7"/>
            <p:cNvSpPr>
              <a:spLocks noChangeAspect="1" noChangeArrowheads="1"/>
            </p:cNvSpPr>
            <p:nvPr/>
          </p:nvSpPr>
          <p:spPr bwMode="auto">
            <a:xfrm>
              <a:off x="1277" y="3514"/>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cxnSp>
          <p:nvCxnSpPr>
            <p:cNvPr id="10289" name="AutoShape 8"/>
            <p:cNvCxnSpPr>
              <a:cxnSpLocks noChangeAspect="1" noChangeShapeType="1"/>
              <a:stCxn id="10287" idx="3"/>
              <a:endCxn id="10286" idx="7"/>
            </p:cNvCxnSpPr>
            <p:nvPr/>
          </p:nvCxnSpPr>
          <p:spPr bwMode="auto">
            <a:xfrm flipH="1">
              <a:off x="1013" y="2801"/>
              <a:ext cx="297" cy="279"/>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0290" name="AutoShape 9"/>
            <p:cNvCxnSpPr>
              <a:cxnSpLocks noChangeAspect="1" noChangeShapeType="1"/>
              <a:stCxn id="10288" idx="1"/>
              <a:endCxn id="10286" idx="5"/>
            </p:cNvCxnSpPr>
            <p:nvPr/>
          </p:nvCxnSpPr>
          <p:spPr bwMode="auto">
            <a:xfrm flipH="1" flipV="1">
              <a:off x="1012" y="3254"/>
              <a:ext cx="299" cy="28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1" name="AutoShape 10"/>
            <p:cNvCxnSpPr>
              <a:cxnSpLocks noChangeAspect="1" noChangeShapeType="1"/>
              <a:stCxn id="10288" idx="7"/>
              <a:endCxn id="10285" idx="3"/>
            </p:cNvCxnSpPr>
            <p:nvPr/>
          </p:nvCxnSpPr>
          <p:spPr bwMode="auto">
            <a:xfrm flipV="1">
              <a:off x="1473" y="3254"/>
              <a:ext cx="299" cy="28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2" name="AutoShape 11"/>
            <p:cNvCxnSpPr>
              <a:cxnSpLocks noChangeAspect="1" noChangeShapeType="1"/>
              <a:stCxn id="10287" idx="5"/>
              <a:endCxn id="10285" idx="1"/>
            </p:cNvCxnSpPr>
            <p:nvPr/>
          </p:nvCxnSpPr>
          <p:spPr bwMode="auto">
            <a:xfrm>
              <a:off x="1474" y="2801"/>
              <a:ext cx="297" cy="2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3" name="AutoShape 12"/>
            <p:cNvCxnSpPr>
              <a:cxnSpLocks noChangeAspect="1" noChangeShapeType="1"/>
              <a:stCxn id="10287" idx="4"/>
              <a:endCxn id="10288" idx="0"/>
            </p:cNvCxnSpPr>
            <p:nvPr/>
          </p:nvCxnSpPr>
          <p:spPr bwMode="auto">
            <a:xfrm>
              <a:off x="1392" y="2834"/>
              <a:ext cx="0" cy="67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94" name="Oval 13"/>
            <p:cNvSpPr>
              <a:spLocks noChangeAspect="1" noChangeArrowheads="1"/>
            </p:cNvSpPr>
            <p:nvPr/>
          </p:nvSpPr>
          <p:spPr bwMode="auto">
            <a:xfrm>
              <a:off x="2526" y="3053"/>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E</a:t>
              </a:r>
            </a:p>
          </p:txBody>
        </p:sp>
        <p:cxnSp>
          <p:nvCxnSpPr>
            <p:cNvPr id="10295" name="AutoShape 15"/>
            <p:cNvCxnSpPr>
              <a:cxnSpLocks noChangeAspect="1" noChangeShapeType="1"/>
              <a:stCxn id="10288" idx="6"/>
              <a:endCxn id="10294" idx="3"/>
            </p:cNvCxnSpPr>
            <p:nvPr/>
          </p:nvCxnSpPr>
          <p:spPr bwMode="auto">
            <a:xfrm flipV="1">
              <a:off x="1513" y="3256"/>
              <a:ext cx="1046" cy="37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6" name="AutoShape 16"/>
            <p:cNvCxnSpPr>
              <a:cxnSpLocks noChangeAspect="1" noChangeShapeType="1"/>
              <a:stCxn id="10294" idx="1"/>
              <a:endCxn id="10287" idx="6"/>
            </p:cNvCxnSpPr>
            <p:nvPr/>
          </p:nvCxnSpPr>
          <p:spPr bwMode="auto">
            <a:xfrm flipH="1" flipV="1">
              <a:off x="1519" y="2707"/>
              <a:ext cx="1040" cy="37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10246" name="Group 55"/>
          <p:cNvGrpSpPr>
            <a:grpSpLocks/>
          </p:cNvGrpSpPr>
          <p:nvPr/>
        </p:nvGrpSpPr>
        <p:grpSpPr bwMode="auto">
          <a:xfrm>
            <a:off x="6972300" y="1600200"/>
            <a:ext cx="3081338" cy="1830388"/>
            <a:chOff x="862" y="2601"/>
            <a:chExt cx="1941" cy="1153"/>
          </a:xfrm>
        </p:grpSpPr>
        <p:sp>
          <p:nvSpPr>
            <p:cNvPr id="10273" name="Oval 17"/>
            <p:cNvSpPr>
              <a:spLocks noChangeAspect="1" noChangeArrowheads="1"/>
            </p:cNvSpPr>
            <p:nvPr/>
          </p:nvSpPr>
          <p:spPr bwMode="auto">
            <a:xfrm>
              <a:off x="1784" y="3062"/>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sp>
          <p:nvSpPr>
            <p:cNvPr id="10274" name="Oval 18"/>
            <p:cNvSpPr>
              <a:spLocks noChangeAspect="1" noChangeArrowheads="1"/>
            </p:cNvSpPr>
            <p:nvPr/>
          </p:nvSpPr>
          <p:spPr bwMode="auto">
            <a:xfrm>
              <a:off x="862" y="3062"/>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10275" name="Oval 19"/>
            <p:cNvSpPr>
              <a:spLocks noChangeAspect="1" noChangeArrowheads="1"/>
            </p:cNvSpPr>
            <p:nvPr/>
          </p:nvSpPr>
          <p:spPr bwMode="auto">
            <a:xfrm>
              <a:off x="1323" y="2601"/>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10276" name="Oval 20"/>
            <p:cNvSpPr>
              <a:spLocks noChangeAspect="1" noChangeArrowheads="1"/>
            </p:cNvSpPr>
            <p:nvPr/>
          </p:nvSpPr>
          <p:spPr bwMode="auto">
            <a:xfrm>
              <a:off x="1323" y="3523"/>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cxnSp>
          <p:nvCxnSpPr>
            <p:cNvPr id="10277" name="AutoShape 21"/>
            <p:cNvCxnSpPr>
              <a:cxnSpLocks noChangeAspect="1" noChangeShapeType="1"/>
              <a:stCxn id="10275" idx="3"/>
              <a:endCxn id="10274" idx="7"/>
            </p:cNvCxnSpPr>
            <p:nvPr/>
          </p:nvCxnSpPr>
          <p:spPr bwMode="auto">
            <a:xfrm flipH="1">
              <a:off x="1059" y="2810"/>
              <a:ext cx="297"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0278" name="AutoShape 22"/>
            <p:cNvCxnSpPr>
              <a:cxnSpLocks noChangeAspect="1" noChangeShapeType="1"/>
              <a:stCxn id="10276" idx="1"/>
              <a:endCxn id="10274" idx="5"/>
            </p:cNvCxnSpPr>
            <p:nvPr/>
          </p:nvCxnSpPr>
          <p:spPr bwMode="auto">
            <a:xfrm flipH="1" flipV="1">
              <a:off x="1059" y="3271"/>
              <a:ext cx="297" cy="279"/>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10279" name="AutoShape 23"/>
            <p:cNvCxnSpPr>
              <a:cxnSpLocks noChangeAspect="1" noChangeShapeType="1"/>
              <a:stCxn id="10276" idx="7"/>
              <a:endCxn id="10273" idx="3"/>
            </p:cNvCxnSpPr>
            <p:nvPr/>
          </p:nvCxnSpPr>
          <p:spPr bwMode="auto">
            <a:xfrm flipV="1">
              <a:off x="1520" y="3265"/>
              <a:ext cx="297" cy="28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0" name="AutoShape 24"/>
            <p:cNvCxnSpPr>
              <a:cxnSpLocks noChangeAspect="1" noChangeShapeType="1"/>
              <a:stCxn id="10275" idx="5"/>
              <a:endCxn id="10273" idx="1"/>
            </p:cNvCxnSpPr>
            <p:nvPr/>
          </p:nvCxnSpPr>
          <p:spPr bwMode="auto">
            <a:xfrm>
              <a:off x="1520" y="2810"/>
              <a:ext cx="297" cy="2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1" name="AutoShape 25"/>
            <p:cNvCxnSpPr>
              <a:cxnSpLocks noChangeAspect="1" noChangeShapeType="1"/>
              <a:stCxn id="10275" idx="4"/>
              <a:endCxn id="10276" idx="0"/>
            </p:cNvCxnSpPr>
            <p:nvPr/>
          </p:nvCxnSpPr>
          <p:spPr bwMode="auto">
            <a:xfrm>
              <a:off x="1438" y="2843"/>
              <a:ext cx="0" cy="67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82" name="Oval 26"/>
            <p:cNvSpPr>
              <a:spLocks noChangeAspect="1" noChangeArrowheads="1"/>
            </p:cNvSpPr>
            <p:nvPr/>
          </p:nvSpPr>
          <p:spPr bwMode="auto">
            <a:xfrm>
              <a:off x="2572" y="3062"/>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E</a:t>
              </a:r>
            </a:p>
          </p:txBody>
        </p:sp>
        <p:cxnSp>
          <p:nvCxnSpPr>
            <p:cNvPr id="10283" name="AutoShape 28"/>
            <p:cNvCxnSpPr>
              <a:cxnSpLocks noChangeAspect="1" noChangeShapeType="1"/>
              <a:stCxn id="10276" idx="6"/>
              <a:endCxn id="10282" idx="3"/>
            </p:cNvCxnSpPr>
            <p:nvPr/>
          </p:nvCxnSpPr>
          <p:spPr bwMode="auto">
            <a:xfrm flipV="1">
              <a:off x="1559" y="3265"/>
              <a:ext cx="1046" cy="37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4" name="AutoShape 29"/>
            <p:cNvCxnSpPr>
              <a:cxnSpLocks noChangeAspect="1" noChangeShapeType="1"/>
              <a:stCxn id="10282" idx="1"/>
              <a:endCxn id="10275" idx="6"/>
            </p:cNvCxnSpPr>
            <p:nvPr/>
          </p:nvCxnSpPr>
          <p:spPr bwMode="auto">
            <a:xfrm flipH="1" flipV="1">
              <a:off x="1565" y="2716"/>
              <a:ext cx="1040" cy="37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10247" name="Group 54"/>
          <p:cNvGrpSpPr>
            <a:grpSpLocks/>
          </p:cNvGrpSpPr>
          <p:nvPr/>
        </p:nvGrpSpPr>
        <p:grpSpPr bwMode="auto">
          <a:xfrm>
            <a:off x="6972300" y="4267200"/>
            <a:ext cx="3081338" cy="1830388"/>
            <a:chOff x="3398" y="1075"/>
            <a:chExt cx="1941" cy="1153"/>
          </a:xfrm>
        </p:grpSpPr>
        <p:sp>
          <p:nvSpPr>
            <p:cNvPr id="10261" name="Oval 30"/>
            <p:cNvSpPr>
              <a:spLocks noChangeAspect="1" noChangeArrowheads="1"/>
            </p:cNvSpPr>
            <p:nvPr/>
          </p:nvSpPr>
          <p:spPr bwMode="auto">
            <a:xfrm>
              <a:off x="4320" y="1536"/>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sp>
          <p:nvSpPr>
            <p:cNvPr id="10262" name="Oval 31"/>
            <p:cNvSpPr>
              <a:spLocks noChangeAspect="1" noChangeArrowheads="1"/>
            </p:cNvSpPr>
            <p:nvPr/>
          </p:nvSpPr>
          <p:spPr bwMode="auto">
            <a:xfrm>
              <a:off x="3398" y="1536"/>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10263" name="Oval 32"/>
            <p:cNvSpPr>
              <a:spLocks noChangeAspect="1" noChangeArrowheads="1"/>
            </p:cNvSpPr>
            <p:nvPr/>
          </p:nvSpPr>
          <p:spPr bwMode="auto">
            <a:xfrm>
              <a:off x="3859" y="1075"/>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10264" name="Oval 33"/>
            <p:cNvSpPr>
              <a:spLocks noChangeAspect="1" noChangeArrowheads="1"/>
            </p:cNvSpPr>
            <p:nvPr/>
          </p:nvSpPr>
          <p:spPr bwMode="auto">
            <a:xfrm>
              <a:off x="3859" y="1997"/>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cxnSp>
          <p:nvCxnSpPr>
            <p:cNvPr id="10265" name="AutoShape 34"/>
            <p:cNvCxnSpPr>
              <a:cxnSpLocks noChangeAspect="1" noChangeShapeType="1"/>
              <a:stCxn id="10263" idx="3"/>
              <a:endCxn id="10262" idx="7"/>
            </p:cNvCxnSpPr>
            <p:nvPr/>
          </p:nvCxnSpPr>
          <p:spPr bwMode="auto">
            <a:xfrm flipH="1">
              <a:off x="3595" y="1284"/>
              <a:ext cx="297"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0266" name="AutoShape 35"/>
            <p:cNvCxnSpPr>
              <a:cxnSpLocks noChangeAspect="1" noChangeShapeType="1"/>
              <a:stCxn id="10264" idx="1"/>
              <a:endCxn id="10262" idx="5"/>
            </p:cNvCxnSpPr>
            <p:nvPr/>
          </p:nvCxnSpPr>
          <p:spPr bwMode="auto">
            <a:xfrm flipH="1" flipV="1">
              <a:off x="3595" y="1745"/>
              <a:ext cx="297" cy="273"/>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10267" name="AutoShape 36"/>
            <p:cNvCxnSpPr>
              <a:cxnSpLocks noChangeAspect="1" noChangeShapeType="1"/>
              <a:stCxn id="10264" idx="7"/>
              <a:endCxn id="10261" idx="3"/>
            </p:cNvCxnSpPr>
            <p:nvPr/>
          </p:nvCxnSpPr>
          <p:spPr bwMode="auto">
            <a:xfrm flipV="1">
              <a:off x="4056" y="1739"/>
              <a:ext cx="297" cy="2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8" name="AutoShape 37"/>
            <p:cNvCxnSpPr>
              <a:cxnSpLocks noChangeAspect="1" noChangeShapeType="1"/>
              <a:stCxn id="10263" idx="5"/>
              <a:endCxn id="10261" idx="1"/>
            </p:cNvCxnSpPr>
            <p:nvPr/>
          </p:nvCxnSpPr>
          <p:spPr bwMode="auto">
            <a:xfrm>
              <a:off x="4056" y="1284"/>
              <a:ext cx="297" cy="2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9" name="AutoShape 38"/>
            <p:cNvCxnSpPr>
              <a:cxnSpLocks noChangeAspect="1" noChangeShapeType="1"/>
              <a:stCxn id="10263" idx="4"/>
              <a:endCxn id="10264" idx="0"/>
            </p:cNvCxnSpPr>
            <p:nvPr/>
          </p:nvCxnSpPr>
          <p:spPr bwMode="auto">
            <a:xfrm>
              <a:off x="3974" y="1317"/>
              <a:ext cx="0" cy="667"/>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sp>
          <p:nvSpPr>
            <p:cNvPr id="10270" name="Oval 39"/>
            <p:cNvSpPr>
              <a:spLocks noChangeAspect="1" noChangeArrowheads="1"/>
            </p:cNvSpPr>
            <p:nvPr/>
          </p:nvSpPr>
          <p:spPr bwMode="auto">
            <a:xfrm>
              <a:off x="5108" y="1536"/>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E</a:t>
              </a:r>
            </a:p>
          </p:txBody>
        </p:sp>
        <p:cxnSp>
          <p:nvCxnSpPr>
            <p:cNvPr id="10271" name="AutoShape 40"/>
            <p:cNvCxnSpPr>
              <a:cxnSpLocks noChangeAspect="1" noChangeShapeType="1"/>
              <a:stCxn id="10264" idx="6"/>
              <a:endCxn id="10270" idx="3"/>
            </p:cNvCxnSpPr>
            <p:nvPr/>
          </p:nvCxnSpPr>
          <p:spPr bwMode="auto">
            <a:xfrm flipV="1">
              <a:off x="4101" y="1739"/>
              <a:ext cx="1040" cy="37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72" name="AutoShape 41"/>
            <p:cNvCxnSpPr>
              <a:cxnSpLocks noChangeAspect="1" noChangeShapeType="1"/>
              <a:stCxn id="10270" idx="1"/>
              <a:endCxn id="10263" idx="6"/>
            </p:cNvCxnSpPr>
            <p:nvPr/>
          </p:nvCxnSpPr>
          <p:spPr bwMode="auto">
            <a:xfrm flipH="1" flipV="1">
              <a:off x="4101" y="1190"/>
              <a:ext cx="1040" cy="37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10248" name="Text Box 58"/>
          <p:cNvSpPr txBox="1">
            <a:spLocks noChangeArrowheads="1"/>
          </p:cNvSpPr>
          <p:nvPr/>
        </p:nvSpPr>
        <p:spPr bwMode="auto">
          <a:xfrm>
            <a:off x="3336925" y="2925763"/>
            <a:ext cx="2192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chemeClr val="tx2"/>
                </a:solidFill>
              </a:rPr>
              <a:t>discovery edge</a:t>
            </a:r>
          </a:p>
        </p:txBody>
      </p:sp>
      <p:sp>
        <p:nvSpPr>
          <p:cNvPr id="10249" name="Text Box 60"/>
          <p:cNvSpPr txBox="1">
            <a:spLocks noChangeArrowheads="1"/>
          </p:cNvSpPr>
          <p:nvPr/>
        </p:nvSpPr>
        <p:spPr bwMode="auto">
          <a:xfrm>
            <a:off x="3336926" y="3352800"/>
            <a:ext cx="155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chemeClr val="accent2"/>
                </a:solidFill>
              </a:rPr>
              <a:t>back edge</a:t>
            </a:r>
          </a:p>
        </p:txBody>
      </p:sp>
      <p:sp>
        <p:nvSpPr>
          <p:cNvPr id="10250" name="Oval 61"/>
          <p:cNvSpPr>
            <a:spLocks noChangeAspect="1" noChangeArrowheads="1"/>
          </p:cNvSpPr>
          <p:nvPr/>
        </p:nvSpPr>
        <p:spPr bwMode="auto">
          <a:xfrm>
            <a:off x="2525713" y="2117726"/>
            <a:ext cx="366712" cy="366713"/>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10251" name="Text Box 62"/>
          <p:cNvSpPr txBox="1">
            <a:spLocks noChangeArrowheads="1"/>
          </p:cNvSpPr>
          <p:nvPr/>
        </p:nvSpPr>
        <p:spPr bwMode="auto">
          <a:xfrm>
            <a:off x="3336926" y="2071688"/>
            <a:ext cx="1973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chemeClr val="tx2"/>
                </a:solidFill>
              </a:rPr>
              <a:t>visited vertex</a:t>
            </a:r>
          </a:p>
        </p:txBody>
      </p:sp>
      <p:sp>
        <p:nvSpPr>
          <p:cNvPr id="10252" name="Oval 63"/>
          <p:cNvSpPr>
            <a:spLocks noChangeAspect="1" noChangeArrowheads="1"/>
          </p:cNvSpPr>
          <p:nvPr/>
        </p:nvSpPr>
        <p:spPr bwMode="auto">
          <a:xfrm>
            <a:off x="2525713" y="1689101"/>
            <a:ext cx="366712" cy="366713"/>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10253" name="Text Box 64"/>
          <p:cNvSpPr txBox="1">
            <a:spLocks noChangeArrowheads="1"/>
          </p:cNvSpPr>
          <p:nvPr/>
        </p:nvSpPr>
        <p:spPr bwMode="auto">
          <a:xfrm>
            <a:off x="3336926" y="1644650"/>
            <a:ext cx="260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unexplored vertex</a:t>
            </a:r>
          </a:p>
        </p:txBody>
      </p:sp>
      <p:sp>
        <p:nvSpPr>
          <p:cNvPr id="10254" name="Text Box 65"/>
          <p:cNvSpPr txBox="1">
            <a:spLocks noChangeArrowheads="1"/>
          </p:cNvSpPr>
          <p:nvPr/>
        </p:nvSpPr>
        <p:spPr bwMode="auto">
          <a:xfrm>
            <a:off x="3336926" y="2498725"/>
            <a:ext cx="242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unexplored edge</a:t>
            </a:r>
          </a:p>
        </p:txBody>
      </p:sp>
      <p:grpSp>
        <p:nvGrpSpPr>
          <p:cNvPr id="10255" name="Group 73"/>
          <p:cNvGrpSpPr>
            <a:grpSpLocks/>
          </p:cNvGrpSpPr>
          <p:nvPr/>
        </p:nvGrpSpPr>
        <p:grpSpPr bwMode="auto">
          <a:xfrm>
            <a:off x="2270125" y="2728914"/>
            <a:ext cx="877888" cy="852487"/>
            <a:chOff x="432" y="1691"/>
            <a:chExt cx="937" cy="537"/>
          </a:xfrm>
        </p:grpSpPr>
        <p:sp>
          <p:nvSpPr>
            <p:cNvPr id="10258" name="Line 57"/>
            <p:cNvSpPr>
              <a:spLocks noChangeShapeType="1"/>
            </p:cNvSpPr>
            <p:nvPr/>
          </p:nvSpPr>
          <p:spPr bwMode="auto">
            <a:xfrm>
              <a:off x="432" y="1959"/>
              <a:ext cx="937"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0259" name="Line 59"/>
            <p:cNvSpPr>
              <a:spLocks noChangeShapeType="1"/>
            </p:cNvSpPr>
            <p:nvPr/>
          </p:nvSpPr>
          <p:spPr bwMode="auto">
            <a:xfrm>
              <a:off x="432" y="2228"/>
              <a:ext cx="937" cy="0"/>
            </a:xfrm>
            <a:prstGeom prst="line">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0260" name="Line 67"/>
            <p:cNvSpPr>
              <a:spLocks noChangeShapeType="1"/>
            </p:cNvSpPr>
            <p:nvPr/>
          </p:nvSpPr>
          <p:spPr bwMode="auto">
            <a:xfrm>
              <a:off x="432" y="1691"/>
              <a:ext cx="9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pSp>
      <p:sp>
        <p:nvSpPr>
          <p:cNvPr id="10256" name="AutoShape 75"/>
          <p:cNvSpPr>
            <a:spLocks noChangeArrowheads="1"/>
          </p:cNvSpPr>
          <p:nvPr/>
        </p:nvSpPr>
        <p:spPr bwMode="auto">
          <a:xfrm rot="5400000">
            <a:off x="8283576" y="3643313"/>
            <a:ext cx="457200" cy="333375"/>
          </a:xfrm>
          <a:prstGeom prst="rightArrow">
            <a:avLst>
              <a:gd name="adj1" fmla="val 50000"/>
              <a:gd name="adj2" fmla="val 34286"/>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0257" name="AutoShape 76"/>
          <p:cNvSpPr>
            <a:spLocks noChangeArrowheads="1"/>
          </p:cNvSpPr>
          <p:nvPr/>
        </p:nvSpPr>
        <p:spPr bwMode="auto">
          <a:xfrm rot="8100000" flipH="1" flipV="1">
            <a:off x="5729288" y="3629026"/>
            <a:ext cx="1243012" cy="333375"/>
          </a:xfrm>
          <a:prstGeom prst="rightArrow">
            <a:avLst>
              <a:gd name="adj1" fmla="val 50000"/>
              <a:gd name="adj2" fmla="val 932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403735939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Depth-First Search</a:t>
            </a:r>
          </a:p>
        </p:txBody>
      </p:sp>
      <p:sp>
        <p:nvSpPr>
          <p:cNvPr id="1126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FD877E4-0D60-486C-B060-18E30FA4F729}" type="slidenum">
              <a:rPr lang="en-US" altLang="lv-LV" sz="1400"/>
              <a:pPr eaLnBrk="1" hangingPunct="1"/>
              <a:t>31</a:t>
            </a:fld>
            <a:endParaRPr lang="en-US" altLang="lv-LV" sz="1400"/>
          </a:p>
        </p:txBody>
      </p:sp>
      <p:sp>
        <p:nvSpPr>
          <p:cNvPr id="11268" name="Rectangle 1026"/>
          <p:cNvSpPr>
            <a:spLocks noGrp="1" noChangeArrowheads="1"/>
          </p:cNvSpPr>
          <p:nvPr>
            <p:ph type="title"/>
          </p:nvPr>
        </p:nvSpPr>
        <p:spPr/>
        <p:txBody>
          <a:bodyPr/>
          <a:lstStyle/>
          <a:p>
            <a:pPr eaLnBrk="1" hangingPunct="1"/>
            <a:r>
              <a:rPr lang="en-US" altLang="lv-LV" smtClean="0"/>
              <a:t>Example (cont.)</a:t>
            </a:r>
          </a:p>
        </p:txBody>
      </p:sp>
      <p:grpSp>
        <p:nvGrpSpPr>
          <p:cNvPr id="11269" name="Group 1064"/>
          <p:cNvGrpSpPr>
            <a:grpSpLocks/>
          </p:cNvGrpSpPr>
          <p:nvPr/>
        </p:nvGrpSpPr>
        <p:grpSpPr bwMode="auto">
          <a:xfrm>
            <a:off x="2416175" y="4341814"/>
            <a:ext cx="3081338" cy="1830387"/>
            <a:chOff x="689" y="1181"/>
            <a:chExt cx="1941" cy="1153"/>
          </a:xfrm>
        </p:grpSpPr>
        <p:sp>
          <p:nvSpPr>
            <p:cNvPr id="11312" name="Oval 1027"/>
            <p:cNvSpPr>
              <a:spLocks noChangeAspect="1" noChangeArrowheads="1"/>
            </p:cNvSpPr>
            <p:nvPr/>
          </p:nvSpPr>
          <p:spPr bwMode="auto">
            <a:xfrm>
              <a:off x="1611" y="1642"/>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sp>
          <p:nvSpPr>
            <p:cNvPr id="11313" name="Oval 1028"/>
            <p:cNvSpPr>
              <a:spLocks noChangeAspect="1" noChangeArrowheads="1"/>
            </p:cNvSpPr>
            <p:nvPr/>
          </p:nvSpPr>
          <p:spPr bwMode="auto">
            <a:xfrm>
              <a:off x="689" y="1642"/>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11314" name="Oval 1029"/>
            <p:cNvSpPr>
              <a:spLocks noChangeAspect="1" noChangeArrowheads="1"/>
            </p:cNvSpPr>
            <p:nvPr/>
          </p:nvSpPr>
          <p:spPr bwMode="auto">
            <a:xfrm>
              <a:off x="1150" y="1181"/>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11315" name="Oval 1030"/>
            <p:cNvSpPr>
              <a:spLocks noChangeAspect="1" noChangeArrowheads="1"/>
            </p:cNvSpPr>
            <p:nvPr/>
          </p:nvSpPr>
          <p:spPr bwMode="auto">
            <a:xfrm>
              <a:off x="1150" y="2103"/>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cxnSp>
          <p:nvCxnSpPr>
            <p:cNvPr id="11316" name="AutoShape 1031"/>
            <p:cNvCxnSpPr>
              <a:cxnSpLocks noChangeAspect="1" noChangeShapeType="1"/>
              <a:stCxn id="11314" idx="3"/>
              <a:endCxn id="11313" idx="7"/>
            </p:cNvCxnSpPr>
            <p:nvPr/>
          </p:nvCxnSpPr>
          <p:spPr bwMode="auto">
            <a:xfrm flipH="1">
              <a:off x="886" y="1390"/>
              <a:ext cx="297"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1317" name="AutoShape 1032"/>
            <p:cNvCxnSpPr>
              <a:cxnSpLocks noChangeAspect="1" noChangeShapeType="1"/>
              <a:stCxn id="11315" idx="1"/>
              <a:endCxn id="11313" idx="5"/>
            </p:cNvCxnSpPr>
            <p:nvPr/>
          </p:nvCxnSpPr>
          <p:spPr bwMode="auto">
            <a:xfrm flipH="1" flipV="1">
              <a:off x="886" y="1851"/>
              <a:ext cx="297" cy="273"/>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11318" name="AutoShape 1033"/>
            <p:cNvCxnSpPr>
              <a:cxnSpLocks noChangeAspect="1" noChangeShapeType="1"/>
              <a:stCxn id="11315" idx="7"/>
              <a:endCxn id="11312" idx="3"/>
            </p:cNvCxnSpPr>
            <p:nvPr/>
          </p:nvCxnSpPr>
          <p:spPr bwMode="auto">
            <a:xfrm flipV="1">
              <a:off x="1347" y="1851"/>
              <a:ext cx="297"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1319" name="AutoShape 1034"/>
            <p:cNvCxnSpPr>
              <a:cxnSpLocks noChangeAspect="1" noChangeShapeType="1"/>
              <a:stCxn id="11314" idx="5"/>
              <a:endCxn id="11312" idx="1"/>
            </p:cNvCxnSpPr>
            <p:nvPr/>
          </p:nvCxnSpPr>
          <p:spPr bwMode="auto">
            <a:xfrm>
              <a:off x="1347" y="1390"/>
              <a:ext cx="297" cy="273"/>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cxnSp>
          <p:nvCxnSpPr>
            <p:cNvPr id="11320" name="AutoShape 1035"/>
            <p:cNvCxnSpPr>
              <a:cxnSpLocks noChangeAspect="1" noChangeShapeType="1"/>
              <a:stCxn id="11314" idx="4"/>
              <a:endCxn id="11315" idx="0"/>
            </p:cNvCxnSpPr>
            <p:nvPr/>
          </p:nvCxnSpPr>
          <p:spPr bwMode="auto">
            <a:xfrm>
              <a:off x="1265" y="1423"/>
              <a:ext cx="0" cy="667"/>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sp>
          <p:nvSpPr>
            <p:cNvPr id="11321" name="Oval 1036"/>
            <p:cNvSpPr>
              <a:spLocks noChangeAspect="1" noChangeArrowheads="1"/>
            </p:cNvSpPr>
            <p:nvPr/>
          </p:nvSpPr>
          <p:spPr bwMode="auto">
            <a:xfrm>
              <a:off x="2399" y="1642"/>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E</a:t>
              </a:r>
            </a:p>
          </p:txBody>
        </p:sp>
        <p:cxnSp>
          <p:nvCxnSpPr>
            <p:cNvPr id="11322" name="AutoShape 1037"/>
            <p:cNvCxnSpPr>
              <a:cxnSpLocks noChangeAspect="1" noChangeShapeType="1"/>
              <a:stCxn id="11315" idx="6"/>
              <a:endCxn id="11321" idx="3"/>
            </p:cNvCxnSpPr>
            <p:nvPr/>
          </p:nvCxnSpPr>
          <p:spPr bwMode="auto">
            <a:xfrm flipV="1">
              <a:off x="1392" y="1845"/>
              <a:ext cx="1040" cy="37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23" name="AutoShape 1038"/>
            <p:cNvCxnSpPr>
              <a:cxnSpLocks noChangeAspect="1" noChangeShapeType="1"/>
              <a:stCxn id="11321" idx="1"/>
              <a:endCxn id="11314" idx="6"/>
            </p:cNvCxnSpPr>
            <p:nvPr/>
          </p:nvCxnSpPr>
          <p:spPr bwMode="auto">
            <a:xfrm flipH="1" flipV="1">
              <a:off x="1392" y="1296"/>
              <a:ext cx="1040" cy="37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11270" name="Group 1065"/>
          <p:cNvGrpSpPr>
            <a:grpSpLocks/>
          </p:cNvGrpSpPr>
          <p:nvPr/>
        </p:nvGrpSpPr>
        <p:grpSpPr bwMode="auto">
          <a:xfrm>
            <a:off x="7053264" y="1676400"/>
            <a:ext cx="3081337" cy="1830388"/>
            <a:chOff x="593" y="2600"/>
            <a:chExt cx="1941" cy="1153"/>
          </a:xfrm>
        </p:grpSpPr>
        <p:sp>
          <p:nvSpPr>
            <p:cNvPr id="11300" name="Oval 1039"/>
            <p:cNvSpPr>
              <a:spLocks noChangeAspect="1" noChangeArrowheads="1"/>
            </p:cNvSpPr>
            <p:nvPr/>
          </p:nvSpPr>
          <p:spPr bwMode="auto">
            <a:xfrm>
              <a:off x="1515" y="3061"/>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sp>
          <p:nvSpPr>
            <p:cNvPr id="11301" name="Oval 1040"/>
            <p:cNvSpPr>
              <a:spLocks noChangeAspect="1" noChangeArrowheads="1"/>
            </p:cNvSpPr>
            <p:nvPr/>
          </p:nvSpPr>
          <p:spPr bwMode="auto">
            <a:xfrm>
              <a:off x="593" y="3061"/>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11302" name="Oval 1041"/>
            <p:cNvSpPr>
              <a:spLocks noChangeAspect="1" noChangeArrowheads="1"/>
            </p:cNvSpPr>
            <p:nvPr/>
          </p:nvSpPr>
          <p:spPr bwMode="auto">
            <a:xfrm>
              <a:off x="1054" y="2600"/>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11303" name="Oval 1042"/>
            <p:cNvSpPr>
              <a:spLocks noChangeAspect="1" noChangeArrowheads="1"/>
            </p:cNvSpPr>
            <p:nvPr/>
          </p:nvSpPr>
          <p:spPr bwMode="auto">
            <a:xfrm>
              <a:off x="1054" y="3522"/>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cxnSp>
          <p:nvCxnSpPr>
            <p:cNvPr id="11304" name="AutoShape 1043"/>
            <p:cNvCxnSpPr>
              <a:cxnSpLocks noChangeAspect="1" noChangeShapeType="1"/>
              <a:stCxn id="11302" idx="3"/>
              <a:endCxn id="11301" idx="7"/>
            </p:cNvCxnSpPr>
            <p:nvPr/>
          </p:nvCxnSpPr>
          <p:spPr bwMode="auto">
            <a:xfrm flipH="1">
              <a:off x="790" y="2809"/>
              <a:ext cx="297"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1305" name="AutoShape 1044"/>
            <p:cNvCxnSpPr>
              <a:cxnSpLocks noChangeAspect="1" noChangeShapeType="1"/>
              <a:stCxn id="11303" idx="1"/>
              <a:endCxn id="11301" idx="5"/>
            </p:cNvCxnSpPr>
            <p:nvPr/>
          </p:nvCxnSpPr>
          <p:spPr bwMode="auto">
            <a:xfrm flipH="1" flipV="1">
              <a:off x="790" y="3270"/>
              <a:ext cx="297" cy="273"/>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11306" name="AutoShape 1045"/>
            <p:cNvCxnSpPr>
              <a:cxnSpLocks noChangeAspect="1" noChangeShapeType="1"/>
              <a:stCxn id="11303" idx="7"/>
              <a:endCxn id="11300" idx="3"/>
            </p:cNvCxnSpPr>
            <p:nvPr/>
          </p:nvCxnSpPr>
          <p:spPr bwMode="auto">
            <a:xfrm flipV="1">
              <a:off x="1251" y="3270"/>
              <a:ext cx="297"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1307" name="AutoShape 1046"/>
            <p:cNvCxnSpPr>
              <a:cxnSpLocks noChangeAspect="1" noChangeShapeType="1"/>
              <a:stCxn id="11302" idx="5"/>
              <a:endCxn id="11300" idx="1"/>
            </p:cNvCxnSpPr>
            <p:nvPr/>
          </p:nvCxnSpPr>
          <p:spPr bwMode="auto">
            <a:xfrm>
              <a:off x="1251" y="2809"/>
              <a:ext cx="297" cy="273"/>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cxnSp>
          <p:nvCxnSpPr>
            <p:cNvPr id="11308" name="AutoShape 1047"/>
            <p:cNvCxnSpPr>
              <a:cxnSpLocks noChangeAspect="1" noChangeShapeType="1"/>
              <a:stCxn id="11302" idx="4"/>
              <a:endCxn id="11303" idx="0"/>
            </p:cNvCxnSpPr>
            <p:nvPr/>
          </p:nvCxnSpPr>
          <p:spPr bwMode="auto">
            <a:xfrm>
              <a:off x="1169" y="2842"/>
              <a:ext cx="0" cy="667"/>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sp>
          <p:nvSpPr>
            <p:cNvPr id="11309" name="Oval 1048"/>
            <p:cNvSpPr>
              <a:spLocks noChangeAspect="1" noChangeArrowheads="1"/>
            </p:cNvSpPr>
            <p:nvPr/>
          </p:nvSpPr>
          <p:spPr bwMode="auto">
            <a:xfrm>
              <a:off x="2303" y="3061"/>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E</a:t>
              </a:r>
            </a:p>
          </p:txBody>
        </p:sp>
        <p:cxnSp>
          <p:nvCxnSpPr>
            <p:cNvPr id="11310" name="AutoShape 1049"/>
            <p:cNvCxnSpPr>
              <a:cxnSpLocks noChangeAspect="1" noChangeShapeType="1"/>
              <a:stCxn id="11303" idx="6"/>
              <a:endCxn id="11309" idx="3"/>
            </p:cNvCxnSpPr>
            <p:nvPr/>
          </p:nvCxnSpPr>
          <p:spPr bwMode="auto">
            <a:xfrm flipV="1">
              <a:off x="1296" y="3264"/>
              <a:ext cx="1040" cy="3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1311" name="AutoShape 1050"/>
            <p:cNvCxnSpPr>
              <a:cxnSpLocks noChangeAspect="1" noChangeShapeType="1"/>
              <a:stCxn id="11309" idx="1"/>
              <a:endCxn id="11302" idx="6"/>
            </p:cNvCxnSpPr>
            <p:nvPr/>
          </p:nvCxnSpPr>
          <p:spPr bwMode="auto">
            <a:xfrm flipH="1" flipV="1">
              <a:off x="1296" y="2715"/>
              <a:ext cx="1040" cy="37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11271" name="Group 1063"/>
          <p:cNvGrpSpPr>
            <a:grpSpLocks/>
          </p:cNvGrpSpPr>
          <p:nvPr/>
        </p:nvGrpSpPr>
        <p:grpSpPr bwMode="auto">
          <a:xfrm>
            <a:off x="7053264" y="4341814"/>
            <a:ext cx="3081337" cy="1830387"/>
            <a:chOff x="3377" y="1085"/>
            <a:chExt cx="1941" cy="1153"/>
          </a:xfrm>
        </p:grpSpPr>
        <p:sp>
          <p:nvSpPr>
            <p:cNvPr id="11288" name="Oval 1051"/>
            <p:cNvSpPr>
              <a:spLocks noChangeAspect="1" noChangeArrowheads="1"/>
            </p:cNvSpPr>
            <p:nvPr/>
          </p:nvSpPr>
          <p:spPr bwMode="auto">
            <a:xfrm>
              <a:off x="4299" y="1546"/>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sp>
          <p:nvSpPr>
            <p:cNvPr id="11289" name="Oval 1052"/>
            <p:cNvSpPr>
              <a:spLocks noChangeAspect="1" noChangeArrowheads="1"/>
            </p:cNvSpPr>
            <p:nvPr/>
          </p:nvSpPr>
          <p:spPr bwMode="auto">
            <a:xfrm>
              <a:off x="3377" y="1546"/>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11290" name="Oval 1053"/>
            <p:cNvSpPr>
              <a:spLocks noChangeAspect="1" noChangeArrowheads="1"/>
            </p:cNvSpPr>
            <p:nvPr/>
          </p:nvSpPr>
          <p:spPr bwMode="auto">
            <a:xfrm>
              <a:off x="3838" y="1085"/>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11291" name="Oval 1054"/>
            <p:cNvSpPr>
              <a:spLocks noChangeAspect="1" noChangeArrowheads="1"/>
            </p:cNvSpPr>
            <p:nvPr/>
          </p:nvSpPr>
          <p:spPr bwMode="auto">
            <a:xfrm>
              <a:off x="3838" y="2007"/>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cxnSp>
          <p:nvCxnSpPr>
            <p:cNvPr id="11292" name="AutoShape 1055"/>
            <p:cNvCxnSpPr>
              <a:cxnSpLocks noChangeAspect="1" noChangeShapeType="1"/>
              <a:stCxn id="11290" idx="3"/>
              <a:endCxn id="11289" idx="7"/>
            </p:cNvCxnSpPr>
            <p:nvPr/>
          </p:nvCxnSpPr>
          <p:spPr bwMode="auto">
            <a:xfrm flipH="1">
              <a:off x="3574" y="1294"/>
              <a:ext cx="297"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1293" name="AutoShape 1056"/>
            <p:cNvCxnSpPr>
              <a:cxnSpLocks noChangeAspect="1" noChangeShapeType="1"/>
              <a:stCxn id="11291" idx="1"/>
              <a:endCxn id="11289" idx="5"/>
            </p:cNvCxnSpPr>
            <p:nvPr/>
          </p:nvCxnSpPr>
          <p:spPr bwMode="auto">
            <a:xfrm flipH="1" flipV="1">
              <a:off x="3574" y="1755"/>
              <a:ext cx="297" cy="273"/>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11294" name="AutoShape 1057"/>
            <p:cNvCxnSpPr>
              <a:cxnSpLocks noChangeAspect="1" noChangeShapeType="1"/>
              <a:stCxn id="11291" idx="7"/>
              <a:endCxn id="11288" idx="3"/>
            </p:cNvCxnSpPr>
            <p:nvPr/>
          </p:nvCxnSpPr>
          <p:spPr bwMode="auto">
            <a:xfrm flipV="1">
              <a:off x="4035" y="1755"/>
              <a:ext cx="297"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1295" name="AutoShape 1058"/>
            <p:cNvCxnSpPr>
              <a:cxnSpLocks noChangeAspect="1" noChangeShapeType="1"/>
              <a:stCxn id="11290" idx="5"/>
              <a:endCxn id="11288" idx="1"/>
            </p:cNvCxnSpPr>
            <p:nvPr/>
          </p:nvCxnSpPr>
          <p:spPr bwMode="auto">
            <a:xfrm>
              <a:off x="4035" y="1294"/>
              <a:ext cx="297" cy="273"/>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cxnSp>
          <p:nvCxnSpPr>
            <p:cNvPr id="11296" name="AutoShape 1059"/>
            <p:cNvCxnSpPr>
              <a:cxnSpLocks noChangeAspect="1" noChangeShapeType="1"/>
              <a:stCxn id="11290" idx="4"/>
              <a:endCxn id="11291" idx="0"/>
            </p:cNvCxnSpPr>
            <p:nvPr/>
          </p:nvCxnSpPr>
          <p:spPr bwMode="auto">
            <a:xfrm>
              <a:off x="3953" y="1327"/>
              <a:ext cx="0" cy="667"/>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sp>
          <p:nvSpPr>
            <p:cNvPr id="11297" name="Oval 1060"/>
            <p:cNvSpPr>
              <a:spLocks noChangeAspect="1" noChangeArrowheads="1"/>
            </p:cNvSpPr>
            <p:nvPr/>
          </p:nvSpPr>
          <p:spPr bwMode="auto">
            <a:xfrm>
              <a:off x="5087" y="1546"/>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E</a:t>
              </a:r>
            </a:p>
          </p:txBody>
        </p:sp>
        <p:cxnSp>
          <p:nvCxnSpPr>
            <p:cNvPr id="11298" name="AutoShape 1061"/>
            <p:cNvCxnSpPr>
              <a:cxnSpLocks noChangeAspect="1" noChangeShapeType="1"/>
              <a:stCxn id="11291" idx="6"/>
              <a:endCxn id="11297" idx="3"/>
            </p:cNvCxnSpPr>
            <p:nvPr/>
          </p:nvCxnSpPr>
          <p:spPr bwMode="auto">
            <a:xfrm flipV="1">
              <a:off x="4080" y="1755"/>
              <a:ext cx="1040" cy="367"/>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1299" name="AutoShape 1062"/>
            <p:cNvCxnSpPr>
              <a:cxnSpLocks noChangeAspect="1" noChangeShapeType="1"/>
              <a:stCxn id="11297" idx="1"/>
              <a:endCxn id="11290" idx="6"/>
            </p:cNvCxnSpPr>
            <p:nvPr/>
          </p:nvCxnSpPr>
          <p:spPr bwMode="auto">
            <a:xfrm flipH="1" flipV="1">
              <a:off x="4080" y="1200"/>
              <a:ext cx="1040" cy="367"/>
            </a:xfrm>
            <a:prstGeom prst="straightConnector1">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cxnSp>
      </p:grpSp>
      <p:grpSp>
        <p:nvGrpSpPr>
          <p:cNvPr id="11272" name="Group 1078"/>
          <p:cNvGrpSpPr>
            <a:grpSpLocks/>
          </p:cNvGrpSpPr>
          <p:nvPr/>
        </p:nvGrpSpPr>
        <p:grpSpPr bwMode="auto">
          <a:xfrm>
            <a:off x="2414589" y="1676400"/>
            <a:ext cx="3081337" cy="1830388"/>
            <a:chOff x="499" y="1056"/>
            <a:chExt cx="1941" cy="1153"/>
          </a:xfrm>
        </p:grpSpPr>
        <p:sp>
          <p:nvSpPr>
            <p:cNvPr id="11276" name="Oval 1066"/>
            <p:cNvSpPr>
              <a:spLocks noChangeAspect="1" noChangeArrowheads="1"/>
            </p:cNvSpPr>
            <p:nvPr/>
          </p:nvSpPr>
          <p:spPr bwMode="auto">
            <a:xfrm>
              <a:off x="1421" y="1517"/>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D</a:t>
              </a:r>
            </a:p>
          </p:txBody>
        </p:sp>
        <p:sp>
          <p:nvSpPr>
            <p:cNvPr id="11277" name="Oval 1067"/>
            <p:cNvSpPr>
              <a:spLocks noChangeAspect="1" noChangeArrowheads="1"/>
            </p:cNvSpPr>
            <p:nvPr/>
          </p:nvSpPr>
          <p:spPr bwMode="auto">
            <a:xfrm>
              <a:off x="499" y="1517"/>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B</a:t>
              </a:r>
            </a:p>
          </p:txBody>
        </p:sp>
        <p:sp>
          <p:nvSpPr>
            <p:cNvPr id="11278" name="Oval 1068"/>
            <p:cNvSpPr>
              <a:spLocks noChangeAspect="1" noChangeArrowheads="1"/>
            </p:cNvSpPr>
            <p:nvPr/>
          </p:nvSpPr>
          <p:spPr bwMode="auto">
            <a:xfrm>
              <a:off x="960" y="1056"/>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A</a:t>
              </a:r>
            </a:p>
          </p:txBody>
        </p:sp>
        <p:sp>
          <p:nvSpPr>
            <p:cNvPr id="11279" name="Oval 1069"/>
            <p:cNvSpPr>
              <a:spLocks noChangeAspect="1" noChangeArrowheads="1"/>
            </p:cNvSpPr>
            <p:nvPr/>
          </p:nvSpPr>
          <p:spPr bwMode="auto">
            <a:xfrm>
              <a:off x="960" y="1978"/>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C</a:t>
              </a:r>
            </a:p>
          </p:txBody>
        </p:sp>
        <p:cxnSp>
          <p:nvCxnSpPr>
            <p:cNvPr id="11280" name="AutoShape 1070"/>
            <p:cNvCxnSpPr>
              <a:cxnSpLocks noChangeAspect="1" noChangeShapeType="1"/>
              <a:stCxn id="11278" idx="3"/>
              <a:endCxn id="11277" idx="7"/>
            </p:cNvCxnSpPr>
            <p:nvPr/>
          </p:nvCxnSpPr>
          <p:spPr bwMode="auto">
            <a:xfrm flipH="1">
              <a:off x="696" y="1265"/>
              <a:ext cx="297"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1281" name="AutoShape 1071"/>
            <p:cNvCxnSpPr>
              <a:cxnSpLocks noChangeAspect="1" noChangeShapeType="1"/>
              <a:stCxn id="11279" idx="1"/>
              <a:endCxn id="11277" idx="5"/>
            </p:cNvCxnSpPr>
            <p:nvPr/>
          </p:nvCxnSpPr>
          <p:spPr bwMode="auto">
            <a:xfrm flipH="1" flipV="1">
              <a:off x="696" y="1726"/>
              <a:ext cx="297" cy="273"/>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11282" name="AutoShape 1072"/>
            <p:cNvCxnSpPr>
              <a:cxnSpLocks noChangeAspect="1" noChangeShapeType="1"/>
              <a:stCxn id="11279" idx="7"/>
              <a:endCxn id="11276" idx="3"/>
            </p:cNvCxnSpPr>
            <p:nvPr/>
          </p:nvCxnSpPr>
          <p:spPr bwMode="auto">
            <a:xfrm flipV="1">
              <a:off x="1157" y="1720"/>
              <a:ext cx="297" cy="279"/>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1283" name="AutoShape 1073"/>
            <p:cNvCxnSpPr>
              <a:cxnSpLocks noChangeAspect="1" noChangeShapeType="1"/>
              <a:stCxn id="11278" idx="5"/>
              <a:endCxn id="11276" idx="1"/>
            </p:cNvCxnSpPr>
            <p:nvPr/>
          </p:nvCxnSpPr>
          <p:spPr bwMode="auto">
            <a:xfrm>
              <a:off x="1157" y="1265"/>
              <a:ext cx="297" cy="2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4" name="AutoShape 1074"/>
            <p:cNvCxnSpPr>
              <a:cxnSpLocks noChangeAspect="1" noChangeShapeType="1"/>
              <a:stCxn id="11278" idx="4"/>
              <a:endCxn id="11279" idx="0"/>
            </p:cNvCxnSpPr>
            <p:nvPr/>
          </p:nvCxnSpPr>
          <p:spPr bwMode="auto">
            <a:xfrm>
              <a:off x="1075" y="1298"/>
              <a:ext cx="0" cy="667"/>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sp>
          <p:nvSpPr>
            <p:cNvPr id="11285" name="Oval 1075"/>
            <p:cNvSpPr>
              <a:spLocks noChangeAspect="1" noChangeArrowheads="1"/>
            </p:cNvSpPr>
            <p:nvPr/>
          </p:nvSpPr>
          <p:spPr bwMode="auto">
            <a:xfrm>
              <a:off x="2209" y="1517"/>
              <a:ext cx="231" cy="231"/>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E</a:t>
              </a:r>
            </a:p>
          </p:txBody>
        </p:sp>
        <p:cxnSp>
          <p:nvCxnSpPr>
            <p:cNvPr id="11286" name="AutoShape 1076"/>
            <p:cNvCxnSpPr>
              <a:cxnSpLocks noChangeAspect="1" noChangeShapeType="1"/>
              <a:stCxn id="11279" idx="6"/>
              <a:endCxn id="11285" idx="3"/>
            </p:cNvCxnSpPr>
            <p:nvPr/>
          </p:nvCxnSpPr>
          <p:spPr bwMode="auto">
            <a:xfrm flipV="1">
              <a:off x="1202" y="1720"/>
              <a:ext cx="1040" cy="37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7" name="AutoShape 1077"/>
            <p:cNvCxnSpPr>
              <a:cxnSpLocks noChangeAspect="1" noChangeShapeType="1"/>
              <a:stCxn id="11285" idx="1"/>
              <a:endCxn id="11278" idx="6"/>
            </p:cNvCxnSpPr>
            <p:nvPr/>
          </p:nvCxnSpPr>
          <p:spPr bwMode="auto">
            <a:xfrm flipH="1" flipV="1">
              <a:off x="1202" y="1171"/>
              <a:ext cx="1040" cy="37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11273" name="AutoShape 1079"/>
          <p:cNvSpPr>
            <a:spLocks noChangeArrowheads="1"/>
          </p:cNvSpPr>
          <p:nvPr/>
        </p:nvSpPr>
        <p:spPr bwMode="auto">
          <a:xfrm rot="5400000">
            <a:off x="8364538" y="3757613"/>
            <a:ext cx="457200" cy="333375"/>
          </a:xfrm>
          <a:prstGeom prst="rightArrow">
            <a:avLst>
              <a:gd name="adj1" fmla="val 50000"/>
              <a:gd name="adj2" fmla="val 34286"/>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1274" name="AutoShape 1080"/>
          <p:cNvSpPr>
            <a:spLocks noChangeArrowheads="1"/>
          </p:cNvSpPr>
          <p:nvPr/>
        </p:nvSpPr>
        <p:spPr bwMode="auto">
          <a:xfrm rot="8100000" flipH="1" flipV="1">
            <a:off x="5691188" y="3733801"/>
            <a:ext cx="1243012" cy="333375"/>
          </a:xfrm>
          <a:prstGeom prst="rightArrow">
            <a:avLst>
              <a:gd name="adj1" fmla="val 50000"/>
              <a:gd name="adj2" fmla="val 932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1275" name="AutoShape 1081"/>
          <p:cNvSpPr>
            <a:spLocks noChangeArrowheads="1"/>
          </p:cNvSpPr>
          <p:nvPr/>
        </p:nvSpPr>
        <p:spPr bwMode="auto">
          <a:xfrm rot="5400000">
            <a:off x="3727451" y="3757613"/>
            <a:ext cx="457200" cy="333375"/>
          </a:xfrm>
          <a:prstGeom prst="rightArrow">
            <a:avLst>
              <a:gd name="adj1" fmla="val 50000"/>
              <a:gd name="adj2" fmla="val 34286"/>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2028415817"/>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lv-LV" smtClean="0"/>
              <a:t>DFS and Maze Traversal </a:t>
            </a:r>
          </a:p>
        </p:txBody>
      </p:sp>
      <p:sp>
        <p:nvSpPr>
          <p:cNvPr id="12293"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a:t>The DFS algorithm is similar to a classic strategy for exploring a maze</a:t>
            </a:r>
          </a:p>
          <a:p>
            <a:pPr lvl="1" eaLnBrk="1" hangingPunct="1">
              <a:lnSpc>
                <a:spcPct val="90000"/>
              </a:lnSpc>
            </a:pPr>
            <a:r>
              <a:rPr lang="en-US" altLang="lv-LV" sz="2000"/>
              <a:t>We mark each intersection, corner and dead end (vertex) visited</a:t>
            </a:r>
          </a:p>
          <a:p>
            <a:pPr lvl="1" eaLnBrk="1" hangingPunct="1">
              <a:lnSpc>
                <a:spcPct val="90000"/>
              </a:lnSpc>
            </a:pPr>
            <a:r>
              <a:rPr lang="en-US" altLang="lv-LV" sz="2000"/>
              <a:t>We mark each corridor (edge ) traversed</a:t>
            </a:r>
          </a:p>
          <a:p>
            <a:pPr lvl="1" eaLnBrk="1" hangingPunct="1">
              <a:lnSpc>
                <a:spcPct val="90000"/>
              </a:lnSpc>
            </a:pPr>
            <a:r>
              <a:rPr lang="en-US" altLang="lv-LV" sz="2000"/>
              <a:t>We keep track of the path back to the entrance (start vertex) by means of a rope (recursion stack)</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48623E8-1D54-4C26-9DF2-962622B08DFE}" type="slidenum">
              <a:rPr lang="en-US" altLang="lv-LV" sz="1400"/>
              <a:pPr eaLnBrk="1" hangingPunct="1"/>
              <a:t>32</a:t>
            </a:fld>
            <a:endParaRPr lang="en-US" altLang="lv-LV" sz="1400"/>
          </a:p>
        </p:txBody>
      </p:sp>
      <p:sp>
        <p:nvSpPr>
          <p:cNvPr id="12294" name="Rectangle 33"/>
          <p:cNvSpPr>
            <a:spLocks noChangeArrowheads="1"/>
          </p:cNvSpPr>
          <p:nvPr/>
        </p:nvSpPr>
        <p:spPr bwMode="auto">
          <a:xfrm>
            <a:off x="7248525" y="2282826"/>
            <a:ext cx="4181475" cy="3584575"/>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295" name="Line 34"/>
          <p:cNvSpPr>
            <a:spLocks noChangeShapeType="1"/>
          </p:cNvSpPr>
          <p:nvPr/>
        </p:nvSpPr>
        <p:spPr bwMode="auto">
          <a:xfrm>
            <a:off x="7248524" y="2262189"/>
            <a:ext cx="0" cy="35845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296" name="Line 35"/>
          <p:cNvSpPr>
            <a:spLocks noChangeShapeType="1"/>
          </p:cNvSpPr>
          <p:nvPr/>
        </p:nvSpPr>
        <p:spPr bwMode="auto">
          <a:xfrm>
            <a:off x="11429999" y="2262189"/>
            <a:ext cx="0" cy="35845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297" name="Line 36"/>
          <p:cNvSpPr>
            <a:spLocks noChangeShapeType="1"/>
          </p:cNvSpPr>
          <p:nvPr/>
        </p:nvSpPr>
        <p:spPr bwMode="auto">
          <a:xfrm flipV="1">
            <a:off x="7845425" y="2262188"/>
            <a:ext cx="358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298" name="Line 37"/>
          <p:cNvSpPr>
            <a:spLocks noChangeShapeType="1"/>
          </p:cNvSpPr>
          <p:nvPr/>
        </p:nvSpPr>
        <p:spPr bwMode="auto">
          <a:xfrm flipV="1">
            <a:off x="7248525" y="5846763"/>
            <a:ext cx="358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299" name="Line 38"/>
          <p:cNvSpPr>
            <a:spLocks noChangeShapeType="1"/>
          </p:cNvSpPr>
          <p:nvPr/>
        </p:nvSpPr>
        <p:spPr bwMode="auto">
          <a:xfrm>
            <a:off x="7845424" y="2859089"/>
            <a:ext cx="0" cy="5984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00" name="Line 39"/>
          <p:cNvSpPr>
            <a:spLocks noChangeShapeType="1"/>
          </p:cNvSpPr>
          <p:nvPr/>
        </p:nvSpPr>
        <p:spPr bwMode="auto">
          <a:xfrm>
            <a:off x="9040812" y="3457575"/>
            <a:ext cx="0" cy="5969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01" name="Line 40"/>
          <p:cNvSpPr>
            <a:spLocks noChangeShapeType="1"/>
          </p:cNvSpPr>
          <p:nvPr/>
        </p:nvSpPr>
        <p:spPr bwMode="auto">
          <a:xfrm>
            <a:off x="8443912" y="3457575"/>
            <a:ext cx="0" cy="5969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02" name="Line 41"/>
          <p:cNvSpPr>
            <a:spLocks noChangeShapeType="1"/>
          </p:cNvSpPr>
          <p:nvPr/>
        </p:nvSpPr>
        <p:spPr bwMode="auto">
          <a:xfrm flipH="1">
            <a:off x="7845424" y="4054475"/>
            <a:ext cx="5984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03" name="Line 43"/>
          <p:cNvSpPr>
            <a:spLocks noChangeShapeType="1"/>
          </p:cNvSpPr>
          <p:nvPr/>
        </p:nvSpPr>
        <p:spPr bwMode="auto">
          <a:xfrm flipH="1">
            <a:off x="10234613" y="2859088"/>
            <a:ext cx="5984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04" name="Line 44"/>
          <p:cNvSpPr>
            <a:spLocks noChangeShapeType="1"/>
          </p:cNvSpPr>
          <p:nvPr/>
        </p:nvSpPr>
        <p:spPr bwMode="auto">
          <a:xfrm>
            <a:off x="9040812" y="4651375"/>
            <a:ext cx="0" cy="11953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05" name="Line 45"/>
          <p:cNvSpPr>
            <a:spLocks noChangeShapeType="1"/>
          </p:cNvSpPr>
          <p:nvPr/>
        </p:nvSpPr>
        <p:spPr bwMode="auto">
          <a:xfrm>
            <a:off x="9637712" y="2262189"/>
            <a:ext cx="0" cy="17732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06" name="Line 46"/>
          <p:cNvSpPr>
            <a:spLocks noChangeShapeType="1"/>
          </p:cNvSpPr>
          <p:nvPr/>
        </p:nvSpPr>
        <p:spPr bwMode="auto">
          <a:xfrm>
            <a:off x="10234612" y="3475039"/>
            <a:ext cx="0" cy="23717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07" name="Line 47"/>
          <p:cNvSpPr>
            <a:spLocks noChangeShapeType="1"/>
          </p:cNvSpPr>
          <p:nvPr/>
        </p:nvSpPr>
        <p:spPr bwMode="auto">
          <a:xfrm flipH="1">
            <a:off x="10833099" y="4670425"/>
            <a:ext cx="5969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08" name="Line 48"/>
          <p:cNvSpPr>
            <a:spLocks noChangeShapeType="1"/>
          </p:cNvSpPr>
          <p:nvPr/>
        </p:nvSpPr>
        <p:spPr bwMode="auto">
          <a:xfrm>
            <a:off x="10833099" y="4651375"/>
            <a:ext cx="0" cy="5984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09" name="Line 49"/>
          <p:cNvSpPr>
            <a:spLocks noChangeShapeType="1"/>
          </p:cNvSpPr>
          <p:nvPr/>
        </p:nvSpPr>
        <p:spPr bwMode="auto">
          <a:xfrm flipH="1">
            <a:off x="9040812" y="4035425"/>
            <a:ext cx="5969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10" name="Line 50"/>
          <p:cNvSpPr>
            <a:spLocks noChangeShapeType="1"/>
          </p:cNvSpPr>
          <p:nvPr/>
        </p:nvSpPr>
        <p:spPr bwMode="auto">
          <a:xfrm flipH="1">
            <a:off x="7854949" y="2868613"/>
            <a:ext cx="5969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11" name="Line 51"/>
          <p:cNvSpPr>
            <a:spLocks noChangeShapeType="1"/>
          </p:cNvSpPr>
          <p:nvPr/>
        </p:nvSpPr>
        <p:spPr bwMode="auto">
          <a:xfrm>
            <a:off x="9637712" y="4651375"/>
            <a:ext cx="0" cy="5984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12" name="Line 52"/>
          <p:cNvSpPr>
            <a:spLocks noChangeShapeType="1"/>
          </p:cNvSpPr>
          <p:nvPr/>
        </p:nvSpPr>
        <p:spPr bwMode="auto">
          <a:xfrm flipH="1">
            <a:off x="9637712" y="4651375"/>
            <a:ext cx="5969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13" name="Line 53"/>
          <p:cNvSpPr>
            <a:spLocks noChangeShapeType="1"/>
          </p:cNvSpPr>
          <p:nvPr/>
        </p:nvSpPr>
        <p:spPr bwMode="auto">
          <a:xfrm>
            <a:off x="8443912" y="4073525"/>
            <a:ext cx="0" cy="11763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14" name="Line 54"/>
          <p:cNvSpPr>
            <a:spLocks noChangeShapeType="1"/>
          </p:cNvSpPr>
          <p:nvPr/>
        </p:nvSpPr>
        <p:spPr bwMode="auto">
          <a:xfrm flipH="1">
            <a:off x="7267574" y="4670425"/>
            <a:ext cx="5969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15" name="Line 55"/>
          <p:cNvSpPr>
            <a:spLocks noChangeShapeType="1"/>
          </p:cNvSpPr>
          <p:nvPr/>
        </p:nvSpPr>
        <p:spPr bwMode="auto">
          <a:xfrm>
            <a:off x="7864474" y="4670425"/>
            <a:ext cx="0" cy="5794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16" name="Line 60"/>
          <p:cNvSpPr>
            <a:spLocks noChangeShapeType="1"/>
          </p:cNvSpPr>
          <p:nvPr/>
        </p:nvSpPr>
        <p:spPr bwMode="auto">
          <a:xfrm>
            <a:off x="9040812" y="2262188"/>
            <a:ext cx="0" cy="5969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17" name="Line 69"/>
          <p:cNvSpPr>
            <a:spLocks noChangeShapeType="1"/>
          </p:cNvSpPr>
          <p:nvPr/>
        </p:nvSpPr>
        <p:spPr bwMode="auto">
          <a:xfrm flipH="1" flipV="1">
            <a:off x="7696200" y="2560638"/>
            <a:ext cx="1046163" cy="0"/>
          </a:xfrm>
          <a:prstGeom prst="line">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2318" name="Line 70"/>
          <p:cNvSpPr>
            <a:spLocks noChangeShapeType="1"/>
          </p:cNvSpPr>
          <p:nvPr/>
        </p:nvSpPr>
        <p:spPr bwMode="auto">
          <a:xfrm flipH="1">
            <a:off x="7591424" y="2187575"/>
            <a:ext cx="0" cy="156845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2319" name="Line 71"/>
          <p:cNvSpPr>
            <a:spLocks noChangeShapeType="1"/>
          </p:cNvSpPr>
          <p:nvPr/>
        </p:nvSpPr>
        <p:spPr bwMode="auto">
          <a:xfrm rot="16200000" flipH="1">
            <a:off x="7867649" y="3479800"/>
            <a:ext cx="0" cy="55245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2320" name="Line 72"/>
          <p:cNvSpPr>
            <a:spLocks noChangeShapeType="1"/>
          </p:cNvSpPr>
          <p:nvPr/>
        </p:nvSpPr>
        <p:spPr bwMode="auto">
          <a:xfrm rot="5400000" flipH="1" flipV="1">
            <a:off x="7835899" y="3438525"/>
            <a:ext cx="61595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2321" name="Line 73"/>
          <p:cNvSpPr>
            <a:spLocks noChangeShapeType="1"/>
          </p:cNvSpPr>
          <p:nvPr/>
        </p:nvSpPr>
        <p:spPr bwMode="auto">
          <a:xfrm rot="5400000" flipH="1" flipV="1">
            <a:off x="8457406" y="2845594"/>
            <a:ext cx="569912"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2322" name="Line 74"/>
          <p:cNvSpPr>
            <a:spLocks noChangeShapeType="1"/>
          </p:cNvSpPr>
          <p:nvPr/>
        </p:nvSpPr>
        <p:spPr bwMode="auto">
          <a:xfrm rot="16200000" flipH="1">
            <a:off x="8443118" y="2831306"/>
            <a:ext cx="0" cy="598488"/>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2323" name="Line 75"/>
          <p:cNvSpPr>
            <a:spLocks noChangeShapeType="1"/>
          </p:cNvSpPr>
          <p:nvPr/>
        </p:nvSpPr>
        <p:spPr bwMode="auto">
          <a:xfrm rot="16200000" flipH="1">
            <a:off x="9035256" y="2855119"/>
            <a:ext cx="0" cy="550863"/>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2324" name="Line 77"/>
          <p:cNvSpPr>
            <a:spLocks noChangeShapeType="1"/>
          </p:cNvSpPr>
          <p:nvPr/>
        </p:nvSpPr>
        <p:spPr bwMode="auto">
          <a:xfrm rot="5400000" flipH="1" flipV="1">
            <a:off x="9041606" y="2848769"/>
            <a:ext cx="569912"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2325" name="Line 78"/>
          <p:cNvSpPr>
            <a:spLocks noChangeShapeType="1"/>
          </p:cNvSpPr>
          <p:nvPr/>
        </p:nvSpPr>
        <p:spPr bwMode="auto">
          <a:xfrm rot="5400000" flipH="1" flipV="1">
            <a:off x="9016999" y="3438525"/>
            <a:ext cx="615950"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26" name="Line 79"/>
          <p:cNvSpPr>
            <a:spLocks noChangeShapeType="1"/>
          </p:cNvSpPr>
          <p:nvPr/>
        </p:nvSpPr>
        <p:spPr bwMode="auto">
          <a:xfrm rot="5400000" flipH="1" flipV="1">
            <a:off x="8097837" y="3775075"/>
            <a:ext cx="1289050"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27" name="Line 80"/>
          <p:cNvSpPr>
            <a:spLocks noChangeShapeType="1"/>
          </p:cNvSpPr>
          <p:nvPr/>
        </p:nvSpPr>
        <p:spPr bwMode="auto">
          <a:xfrm>
            <a:off x="10833099" y="2859089"/>
            <a:ext cx="0" cy="1176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Tree>
    <p:extLst>
      <p:ext uri="{BB962C8B-B14F-4D97-AF65-F5344CB8AC3E}">
        <p14:creationId xmlns:p14="http://schemas.microsoft.com/office/powerpoint/2010/main" val="921534176"/>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lv-LV" smtClean="0"/>
              <a:t>Properties of DFS</a:t>
            </a:r>
          </a:p>
        </p:txBody>
      </p:sp>
      <p:sp>
        <p:nvSpPr>
          <p:cNvPr id="13317"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buFont typeface="Wingdings" panose="05000000000000000000" pitchFamily="2" charset="2"/>
              <a:buNone/>
            </a:pPr>
            <a:r>
              <a:rPr lang="en-US" altLang="lv-LV" smtClean="0">
                <a:solidFill>
                  <a:schemeClr val="tx2"/>
                </a:solidFill>
              </a:rPr>
              <a:t>Property 1</a:t>
            </a:r>
          </a:p>
          <a:p>
            <a:pPr eaLnBrk="1" hangingPunct="1">
              <a:lnSpc>
                <a:spcPct val="90000"/>
              </a:lnSpc>
              <a:buFont typeface="Wingdings" panose="05000000000000000000" pitchFamily="2" charset="2"/>
              <a:buNone/>
            </a:pPr>
            <a:r>
              <a:rPr lang="en-US" altLang="lv-LV" sz="2400"/>
              <a:t>	</a:t>
            </a:r>
            <a:r>
              <a:rPr lang="en-US" altLang="lv-LV" sz="2400" b="1" i="1">
                <a:latin typeface="Times New Roman" panose="02020603050405020304" pitchFamily="18" charset="0"/>
              </a:rPr>
              <a:t>DFS</a:t>
            </a:r>
            <a:r>
              <a:rPr lang="en-US" altLang="lv-LV" sz="2400">
                <a:latin typeface="Times New Roman" panose="02020603050405020304" pitchFamily="18" charset="0"/>
              </a:rPr>
              <a:t>(</a:t>
            </a:r>
            <a:r>
              <a:rPr lang="en-US" altLang="lv-LV" sz="2400" b="1" i="1">
                <a:latin typeface="Times New Roman" panose="02020603050405020304" pitchFamily="18" charset="0"/>
              </a:rPr>
              <a:t>G, v</a:t>
            </a:r>
            <a:r>
              <a:rPr lang="en-US" altLang="lv-LV" sz="2400">
                <a:latin typeface="Times New Roman" panose="02020603050405020304" pitchFamily="18" charset="0"/>
              </a:rPr>
              <a:t>) </a:t>
            </a:r>
            <a:r>
              <a:rPr lang="en-US" altLang="lv-LV" sz="2400"/>
              <a:t>visits all the vertices and edges in the connected component of </a:t>
            </a:r>
            <a:r>
              <a:rPr lang="en-US" altLang="lv-LV" sz="2400" b="1" i="1">
                <a:latin typeface="Times New Roman" panose="02020603050405020304" pitchFamily="18" charset="0"/>
              </a:rPr>
              <a:t>v</a:t>
            </a:r>
            <a:endParaRPr lang="en-US" altLang="lv-LV" sz="2400"/>
          </a:p>
          <a:p>
            <a:pPr eaLnBrk="1" hangingPunct="1">
              <a:lnSpc>
                <a:spcPct val="90000"/>
              </a:lnSpc>
              <a:buFont typeface="Wingdings" panose="05000000000000000000" pitchFamily="2" charset="2"/>
              <a:buNone/>
            </a:pPr>
            <a:r>
              <a:rPr lang="en-US" altLang="lv-LV" smtClean="0">
                <a:solidFill>
                  <a:schemeClr val="tx2"/>
                </a:solidFill>
              </a:rPr>
              <a:t>Property 2</a:t>
            </a:r>
            <a:endParaRPr lang="en-US" altLang="lv-LV" smtClean="0"/>
          </a:p>
          <a:p>
            <a:pPr eaLnBrk="1" hangingPunct="1">
              <a:lnSpc>
                <a:spcPct val="90000"/>
              </a:lnSpc>
              <a:buFont typeface="Wingdings" panose="05000000000000000000" pitchFamily="2" charset="2"/>
              <a:buNone/>
            </a:pPr>
            <a:r>
              <a:rPr lang="en-US" altLang="lv-LV" sz="2400"/>
              <a:t>	The discovery edges labeled by </a:t>
            </a:r>
            <a:r>
              <a:rPr lang="en-US" altLang="lv-LV" sz="2400" b="1" i="1">
                <a:latin typeface="Times New Roman" panose="02020603050405020304" pitchFamily="18" charset="0"/>
              </a:rPr>
              <a:t>DFS</a:t>
            </a:r>
            <a:r>
              <a:rPr lang="en-US" altLang="lv-LV" sz="2400">
                <a:latin typeface="Times New Roman" panose="02020603050405020304" pitchFamily="18" charset="0"/>
              </a:rPr>
              <a:t>(</a:t>
            </a:r>
            <a:r>
              <a:rPr lang="en-US" altLang="lv-LV" sz="2400" b="1" i="1">
                <a:latin typeface="Times New Roman" panose="02020603050405020304" pitchFamily="18" charset="0"/>
              </a:rPr>
              <a:t>G, v</a:t>
            </a:r>
            <a:r>
              <a:rPr lang="en-US" altLang="lv-LV" sz="2400">
                <a:latin typeface="Times New Roman" panose="02020603050405020304" pitchFamily="18" charset="0"/>
              </a:rPr>
              <a:t>) </a:t>
            </a:r>
            <a:r>
              <a:rPr lang="en-US" altLang="lv-LV" sz="2400"/>
              <a:t>form a spanning tree of the connected component of </a:t>
            </a:r>
            <a:r>
              <a:rPr lang="en-US" altLang="lv-LV" sz="2400" b="1" i="1">
                <a:latin typeface="Times New Roman" panose="02020603050405020304" pitchFamily="18" charset="0"/>
              </a:rPr>
              <a:t>v</a:t>
            </a:r>
            <a:endParaRPr lang="en-US" altLang="lv-LV" sz="2400"/>
          </a:p>
        </p:txBody>
      </p:sp>
      <p:sp>
        <p:nvSpPr>
          <p:cNvPr id="1331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A84E624-FA4A-4DA9-8038-BA3A0E76C838}" type="slidenum">
              <a:rPr lang="en-US" altLang="lv-LV" sz="1400"/>
              <a:pPr eaLnBrk="1" hangingPunct="1"/>
              <a:t>33</a:t>
            </a:fld>
            <a:endParaRPr lang="en-US" altLang="lv-LV" sz="1400"/>
          </a:p>
        </p:txBody>
      </p:sp>
      <p:grpSp>
        <p:nvGrpSpPr>
          <p:cNvPr id="13318" name="Group 5"/>
          <p:cNvGrpSpPr>
            <a:grpSpLocks/>
          </p:cNvGrpSpPr>
          <p:nvPr/>
        </p:nvGrpSpPr>
        <p:grpSpPr bwMode="auto">
          <a:xfrm>
            <a:off x="7158037" y="2743200"/>
            <a:ext cx="4043363" cy="2401888"/>
            <a:chOff x="3377" y="1085"/>
            <a:chExt cx="1941" cy="1153"/>
          </a:xfrm>
        </p:grpSpPr>
        <p:sp>
          <p:nvSpPr>
            <p:cNvPr id="13319" name="Oval 6"/>
            <p:cNvSpPr>
              <a:spLocks noChangeAspect="1" noChangeArrowheads="1"/>
            </p:cNvSpPr>
            <p:nvPr/>
          </p:nvSpPr>
          <p:spPr bwMode="auto">
            <a:xfrm>
              <a:off x="4299" y="1546"/>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D</a:t>
              </a:r>
            </a:p>
          </p:txBody>
        </p:sp>
        <p:sp>
          <p:nvSpPr>
            <p:cNvPr id="13320" name="Oval 7"/>
            <p:cNvSpPr>
              <a:spLocks noChangeAspect="1" noChangeArrowheads="1"/>
            </p:cNvSpPr>
            <p:nvPr/>
          </p:nvSpPr>
          <p:spPr bwMode="auto">
            <a:xfrm>
              <a:off x="3377" y="1546"/>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B</a:t>
              </a:r>
            </a:p>
          </p:txBody>
        </p:sp>
        <p:sp>
          <p:nvSpPr>
            <p:cNvPr id="13321" name="Oval 8"/>
            <p:cNvSpPr>
              <a:spLocks noChangeAspect="1" noChangeArrowheads="1"/>
            </p:cNvSpPr>
            <p:nvPr/>
          </p:nvSpPr>
          <p:spPr bwMode="auto">
            <a:xfrm>
              <a:off x="3838" y="1085"/>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A</a:t>
              </a:r>
            </a:p>
          </p:txBody>
        </p:sp>
        <p:sp>
          <p:nvSpPr>
            <p:cNvPr id="13322" name="Oval 9"/>
            <p:cNvSpPr>
              <a:spLocks noChangeAspect="1" noChangeArrowheads="1"/>
            </p:cNvSpPr>
            <p:nvPr/>
          </p:nvSpPr>
          <p:spPr bwMode="auto">
            <a:xfrm>
              <a:off x="3838" y="2007"/>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C</a:t>
              </a:r>
            </a:p>
          </p:txBody>
        </p:sp>
        <p:cxnSp>
          <p:nvCxnSpPr>
            <p:cNvPr id="13323" name="AutoShape 10"/>
            <p:cNvCxnSpPr>
              <a:cxnSpLocks noChangeAspect="1" noChangeShapeType="1"/>
              <a:stCxn id="13321" idx="3"/>
              <a:endCxn id="13320" idx="7"/>
            </p:cNvCxnSpPr>
            <p:nvPr/>
          </p:nvCxnSpPr>
          <p:spPr bwMode="auto">
            <a:xfrm flipH="1">
              <a:off x="3574" y="1294"/>
              <a:ext cx="297"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3324" name="AutoShape 11"/>
            <p:cNvCxnSpPr>
              <a:cxnSpLocks noChangeAspect="1" noChangeShapeType="1"/>
              <a:stCxn id="13322" idx="1"/>
              <a:endCxn id="13320" idx="5"/>
            </p:cNvCxnSpPr>
            <p:nvPr/>
          </p:nvCxnSpPr>
          <p:spPr bwMode="auto">
            <a:xfrm flipH="1" flipV="1">
              <a:off x="3574" y="1755"/>
              <a:ext cx="297" cy="273"/>
            </a:xfrm>
            <a:prstGeom prst="straightConnector1">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13325" name="AutoShape 12"/>
            <p:cNvCxnSpPr>
              <a:cxnSpLocks noChangeAspect="1" noChangeShapeType="1"/>
              <a:stCxn id="13322" idx="7"/>
              <a:endCxn id="13319" idx="3"/>
            </p:cNvCxnSpPr>
            <p:nvPr/>
          </p:nvCxnSpPr>
          <p:spPr bwMode="auto">
            <a:xfrm flipV="1">
              <a:off x="4035" y="1755"/>
              <a:ext cx="297" cy="27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3326" name="AutoShape 13"/>
            <p:cNvCxnSpPr>
              <a:cxnSpLocks noChangeAspect="1" noChangeShapeType="1"/>
              <a:stCxn id="13321" idx="5"/>
              <a:endCxn id="13319" idx="1"/>
            </p:cNvCxnSpPr>
            <p:nvPr/>
          </p:nvCxnSpPr>
          <p:spPr bwMode="auto">
            <a:xfrm>
              <a:off x="4035" y="1294"/>
              <a:ext cx="297" cy="273"/>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cxnSp>
          <p:nvCxnSpPr>
            <p:cNvPr id="13327" name="AutoShape 14"/>
            <p:cNvCxnSpPr>
              <a:cxnSpLocks noChangeAspect="1" noChangeShapeType="1"/>
              <a:stCxn id="13321" idx="4"/>
              <a:endCxn id="13322" idx="0"/>
            </p:cNvCxnSpPr>
            <p:nvPr/>
          </p:nvCxnSpPr>
          <p:spPr bwMode="auto">
            <a:xfrm>
              <a:off x="3953" y="1327"/>
              <a:ext cx="0" cy="667"/>
            </a:xfrm>
            <a:prstGeom prst="straightConnector1">
              <a:avLst/>
            </a:prstGeom>
            <a:noFill/>
            <a:ln w="38100">
              <a:solidFill>
                <a:schemeClr val="accent2"/>
              </a:solidFill>
              <a:prstDash val="dash"/>
              <a:round/>
              <a:headEnd type="triangle" w="med" len="med"/>
              <a:tailEnd/>
            </a:ln>
            <a:extLst>
              <a:ext uri="{909E8E84-426E-40DD-AFC4-6F175D3DCCD1}">
                <a14:hiddenFill xmlns:a14="http://schemas.microsoft.com/office/drawing/2010/main">
                  <a:noFill/>
                </a14:hiddenFill>
              </a:ext>
            </a:extLst>
          </p:spPr>
        </p:cxnSp>
        <p:sp>
          <p:nvSpPr>
            <p:cNvPr id="13328" name="Oval 15"/>
            <p:cNvSpPr>
              <a:spLocks noChangeAspect="1" noChangeArrowheads="1"/>
            </p:cNvSpPr>
            <p:nvPr/>
          </p:nvSpPr>
          <p:spPr bwMode="auto">
            <a:xfrm>
              <a:off x="5087" y="1546"/>
              <a:ext cx="231" cy="231"/>
            </a:xfrm>
            <a:prstGeom prst="ellipse">
              <a:avLst/>
            </a:prstGeom>
            <a:solidFill>
              <a:schemeClr val="folHlink"/>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E</a:t>
              </a:r>
            </a:p>
          </p:txBody>
        </p:sp>
        <p:cxnSp>
          <p:nvCxnSpPr>
            <p:cNvPr id="13329" name="AutoShape 16"/>
            <p:cNvCxnSpPr>
              <a:cxnSpLocks noChangeAspect="1" noChangeShapeType="1"/>
              <a:stCxn id="13322" idx="6"/>
              <a:endCxn id="13328" idx="3"/>
            </p:cNvCxnSpPr>
            <p:nvPr/>
          </p:nvCxnSpPr>
          <p:spPr bwMode="auto">
            <a:xfrm flipV="1">
              <a:off x="4080" y="1755"/>
              <a:ext cx="1040" cy="367"/>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3330" name="AutoShape 17"/>
            <p:cNvCxnSpPr>
              <a:cxnSpLocks noChangeAspect="1" noChangeShapeType="1"/>
              <a:stCxn id="13328" idx="1"/>
              <a:endCxn id="13321" idx="6"/>
            </p:cNvCxnSpPr>
            <p:nvPr/>
          </p:nvCxnSpPr>
          <p:spPr bwMode="auto">
            <a:xfrm flipH="1" flipV="1">
              <a:off x="4080" y="1200"/>
              <a:ext cx="1040" cy="367"/>
            </a:xfrm>
            <a:prstGeom prst="straightConnector1">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22814181"/>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lv-LV" smtClean="0"/>
              <a:t>Analysis of DFS</a:t>
            </a:r>
          </a:p>
        </p:txBody>
      </p:sp>
      <p:sp>
        <p:nvSpPr>
          <p:cNvPr id="14341"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400"/>
              <a:t>Setting/getting a vertex/edge label takes </a:t>
            </a:r>
            <a:r>
              <a:rPr lang="en-US" altLang="lv-LV" sz="2400" b="1" i="1">
                <a:latin typeface="Times New Roman" panose="02020603050405020304" pitchFamily="18" charset="0"/>
              </a:rPr>
              <a:t>O</a:t>
            </a:r>
            <a:r>
              <a:rPr lang="en-US" altLang="lv-LV" sz="2400">
                <a:latin typeface="Times New Roman" panose="02020603050405020304" pitchFamily="18" charset="0"/>
              </a:rPr>
              <a:t>(1)</a:t>
            </a:r>
            <a:r>
              <a:rPr lang="en-US" altLang="lv-LV" sz="2400"/>
              <a:t> time</a:t>
            </a:r>
          </a:p>
          <a:p>
            <a:pPr eaLnBrk="1" hangingPunct="1">
              <a:lnSpc>
                <a:spcPct val="90000"/>
              </a:lnSpc>
            </a:pPr>
            <a:r>
              <a:rPr lang="en-US" altLang="lv-LV" sz="2400"/>
              <a:t>Each vertex is labeled twice </a:t>
            </a:r>
          </a:p>
          <a:p>
            <a:pPr lvl="1" eaLnBrk="1" hangingPunct="1">
              <a:lnSpc>
                <a:spcPct val="90000"/>
              </a:lnSpc>
            </a:pPr>
            <a:r>
              <a:rPr lang="en-US" altLang="lv-LV" sz="2000"/>
              <a:t>once as UNEXPLORED</a:t>
            </a:r>
          </a:p>
          <a:p>
            <a:pPr lvl="1" eaLnBrk="1" hangingPunct="1">
              <a:lnSpc>
                <a:spcPct val="90000"/>
              </a:lnSpc>
            </a:pPr>
            <a:r>
              <a:rPr lang="en-US" altLang="lv-LV" sz="2000"/>
              <a:t>once as </a:t>
            </a:r>
            <a:r>
              <a:rPr lang="en-US" altLang="lv-LV" sz="2000">
                <a:solidFill>
                  <a:schemeClr val="tx2"/>
                </a:solidFill>
              </a:rPr>
              <a:t>VISITED</a:t>
            </a:r>
          </a:p>
          <a:p>
            <a:pPr eaLnBrk="1" hangingPunct="1">
              <a:lnSpc>
                <a:spcPct val="90000"/>
              </a:lnSpc>
            </a:pPr>
            <a:r>
              <a:rPr lang="en-US" altLang="lv-LV" sz="2400"/>
              <a:t>Each edge is labeled twice</a:t>
            </a:r>
          </a:p>
          <a:p>
            <a:pPr lvl="1" eaLnBrk="1" hangingPunct="1">
              <a:lnSpc>
                <a:spcPct val="90000"/>
              </a:lnSpc>
            </a:pPr>
            <a:r>
              <a:rPr lang="en-US" altLang="lv-LV" sz="2000"/>
              <a:t>once as UNEXPLORED</a:t>
            </a:r>
          </a:p>
          <a:p>
            <a:pPr lvl="1" eaLnBrk="1" hangingPunct="1">
              <a:lnSpc>
                <a:spcPct val="90000"/>
              </a:lnSpc>
            </a:pPr>
            <a:r>
              <a:rPr lang="en-US" altLang="lv-LV" sz="2000"/>
              <a:t>once as </a:t>
            </a:r>
            <a:r>
              <a:rPr lang="en-US" altLang="lv-LV" sz="2000">
                <a:solidFill>
                  <a:schemeClr val="tx2"/>
                </a:solidFill>
              </a:rPr>
              <a:t>DISCOVERY</a:t>
            </a:r>
            <a:r>
              <a:rPr lang="en-US" altLang="lv-LV" sz="2000"/>
              <a:t> or </a:t>
            </a:r>
            <a:r>
              <a:rPr lang="en-US" altLang="lv-LV" sz="2000">
                <a:solidFill>
                  <a:schemeClr val="accent2"/>
                </a:solidFill>
              </a:rPr>
              <a:t>BACK</a:t>
            </a:r>
          </a:p>
          <a:p>
            <a:pPr eaLnBrk="1" hangingPunct="1">
              <a:lnSpc>
                <a:spcPct val="90000"/>
              </a:lnSpc>
            </a:pPr>
            <a:r>
              <a:rPr lang="en-US" altLang="lv-LV" sz="2400"/>
              <a:t>Method incidentEdges is called once for each vertex</a:t>
            </a:r>
          </a:p>
          <a:p>
            <a:pPr eaLnBrk="1" hangingPunct="1">
              <a:lnSpc>
                <a:spcPct val="90000"/>
              </a:lnSpc>
            </a:pPr>
            <a:r>
              <a:rPr lang="en-US" altLang="lv-LV" sz="2400"/>
              <a:t>DFS runs in </a:t>
            </a:r>
            <a:r>
              <a:rPr lang="en-US" altLang="lv-LV" sz="2400" b="1" i="1">
                <a:latin typeface="Times New Roman" panose="02020603050405020304" pitchFamily="18" charset="0"/>
              </a:rPr>
              <a:t>O</a:t>
            </a:r>
            <a:r>
              <a:rPr lang="en-US" altLang="lv-LV" sz="2400">
                <a:latin typeface="Times New Roman" panose="02020603050405020304" pitchFamily="18" charset="0"/>
              </a:rPr>
              <a:t>(</a:t>
            </a:r>
            <a:r>
              <a:rPr lang="en-US" altLang="lv-LV" sz="2400" b="1" i="1">
                <a:latin typeface="Times New Roman" panose="02020603050405020304" pitchFamily="18" charset="0"/>
              </a:rPr>
              <a:t>n </a:t>
            </a:r>
            <a:r>
              <a:rPr lang="en-US" altLang="lv-LV" sz="2400">
                <a:latin typeface="Symbol" panose="05050102010706020507" pitchFamily="18" charset="2"/>
              </a:rPr>
              <a:t>+</a:t>
            </a:r>
            <a:r>
              <a:rPr lang="en-US" altLang="lv-LV" sz="2400" b="1" i="1">
                <a:latin typeface="Times New Roman" panose="02020603050405020304" pitchFamily="18" charset="0"/>
              </a:rPr>
              <a:t> m</a:t>
            </a:r>
            <a:r>
              <a:rPr lang="en-US" altLang="lv-LV" sz="2400">
                <a:latin typeface="Times New Roman" panose="02020603050405020304" pitchFamily="18" charset="0"/>
              </a:rPr>
              <a:t>)</a:t>
            </a:r>
            <a:r>
              <a:rPr lang="en-US" altLang="lv-LV" sz="2400"/>
              <a:t> time provided the graph is represented by the adjacency list structure</a:t>
            </a:r>
          </a:p>
          <a:p>
            <a:pPr lvl="1" eaLnBrk="1" hangingPunct="1">
              <a:lnSpc>
                <a:spcPct val="90000"/>
              </a:lnSpc>
            </a:pPr>
            <a:r>
              <a:rPr lang="en-US" altLang="lv-LV" sz="2000"/>
              <a:t>Recall that </a:t>
            </a:r>
            <a:r>
              <a:rPr lang="en-US" altLang="lv-LV" sz="2800" b="1">
                <a:latin typeface="Symbol" panose="05050102010706020507" pitchFamily="18" charset="2"/>
              </a:rPr>
              <a:t>S</a:t>
            </a:r>
            <a:r>
              <a:rPr lang="en-US" altLang="lv-LV" sz="2000" b="1" i="1" baseline="-25000">
                <a:latin typeface="Times New Roman" panose="02020603050405020304" pitchFamily="18" charset="0"/>
              </a:rPr>
              <a:t>v </a:t>
            </a:r>
            <a:r>
              <a:rPr lang="en-US" altLang="lv-LV" sz="2000">
                <a:latin typeface="Times New Roman" panose="02020603050405020304" pitchFamily="18" charset="0"/>
              </a:rPr>
              <a:t>deg(</a:t>
            </a:r>
            <a:r>
              <a:rPr lang="en-US" altLang="lv-LV" sz="2000" b="1" i="1">
                <a:latin typeface="Times New Roman" panose="02020603050405020304" pitchFamily="18" charset="0"/>
              </a:rPr>
              <a:t>v</a:t>
            </a:r>
            <a:r>
              <a:rPr lang="en-US" altLang="lv-LV" sz="2000">
                <a:latin typeface="Times New Roman" panose="02020603050405020304" pitchFamily="18" charset="0"/>
              </a:rPr>
              <a:t>)</a:t>
            </a:r>
            <a:r>
              <a:rPr lang="en-US" altLang="lv-LV" sz="2000" b="1" i="1">
                <a:latin typeface="Times New Roman" panose="02020603050405020304" pitchFamily="18" charset="0"/>
              </a:rPr>
              <a:t> </a:t>
            </a:r>
            <a:r>
              <a:rPr lang="en-US" altLang="lv-LV" sz="2000">
                <a:latin typeface="Symbol" panose="05050102010706020507" pitchFamily="18" charset="2"/>
              </a:rPr>
              <a:t>= </a:t>
            </a:r>
            <a:r>
              <a:rPr lang="en-US" altLang="lv-LV" sz="2000">
                <a:latin typeface="Times New Roman" panose="02020603050405020304" pitchFamily="18" charset="0"/>
              </a:rPr>
              <a:t>2</a:t>
            </a:r>
            <a:r>
              <a:rPr lang="en-US" altLang="lv-LV" sz="2000" b="1" i="1">
                <a:latin typeface="Times New Roman" panose="02020603050405020304" pitchFamily="18" charset="0"/>
              </a:rPr>
              <a:t>m</a:t>
            </a:r>
          </a:p>
        </p:txBody>
      </p:sp>
      <p:sp>
        <p:nvSpPr>
          <p:cNvPr id="1433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A513D6A-E443-4B53-8D05-A081CFD52649}" type="slidenum">
              <a:rPr lang="en-US" altLang="lv-LV" sz="1400"/>
              <a:pPr eaLnBrk="1" hangingPunct="1"/>
              <a:t>34</a:t>
            </a:fld>
            <a:endParaRPr lang="en-US" altLang="lv-LV" sz="1400"/>
          </a:p>
        </p:txBody>
      </p:sp>
    </p:spTree>
    <p:extLst>
      <p:ext uri="{BB962C8B-B14F-4D97-AF65-F5344CB8AC3E}">
        <p14:creationId xmlns:p14="http://schemas.microsoft.com/office/powerpoint/2010/main" val="1417372764"/>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lv-LV" smtClean="0"/>
              <a:t>Path Finding</a:t>
            </a:r>
          </a:p>
        </p:txBody>
      </p:sp>
      <p:sp>
        <p:nvSpPr>
          <p:cNvPr id="15365"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000"/>
              <a:t>We can specialize the DFS algorithm to find a path between two given vertices </a:t>
            </a:r>
            <a:r>
              <a:rPr lang="en-US" altLang="lv-LV" sz="2000" b="1" i="1">
                <a:latin typeface="Times New Roman" panose="02020603050405020304" pitchFamily="18" charset="0"/>
              </a:rPr>
              <a:t>u</a:t>
            </a:r>
            <a:r>
              <a:rPr lang="en-US" altLang="lv-LV" sz="2000"/>
              <a:t> and </a:t>
            </a:r>
            <a:r>
              <a:rPr lang="en-US" altLang="lv-LV" sz="2000" b="1" i="1">
                <a:latin typeface="Times New Roman" panose="02020603050405020304" pitchFamily="18" charset="0"/>
              </a:rPr>
              <a:t>z</a:t>
            </a:r>
            <a:r>
              <a:rPr lang="en-US" altLang="lv-LV" sz="2000"/>
              <a:t> using the template method pattern</a:t>
            </a:r>
          </a:p>
          <a:p>
            <a:pPr eaLnBrk="1" hangingPunct="1">
              <a:lnSpc>
                <a:spcPct val="90000"/>
              </a:lnSpc>
            </a:pPr>
            <a:r>
              <a:rPr lang="en-US" altLang="lv-LV" sz="2000"/>
              <a:t>We call </a:t>
            </a:r>
            <a:r>
              <a:rPr lang="en-US" altLang="lv-LV" sz="2000" b="1" i="1">
                <a:latin typeface="Times New Roman" panose="02020603050405020304" pitchFamily="18" charset="0"/>
              </a:rPr>
              <a:t>DFS</a:t>
            </a:r>
            <a:r>
              <a:rPr lang="en-US" altLang="lv-LV" sz="2000">
                <a:latin typeface="Times New Roman" panose="02020603050405020304" pitchFamily="18" charset="0"/>
              </a:rPr>
              <a:t>(</a:t>
            </a:r>
            <a:r>
              <a:rPr lang="en-US" altLang="lv-LV" sz="2000" b="1" i="1">
                <a:latin typeface="Times New Roman" panose="02020603050405020304" pitchFamily="18" charset="0"/>
              </a:rPr>
              <a:t>G, u</a:t>
            </a:r>
            <a:r>
              <a:rPr lang="en-US" altLang="lv-LV" sz="2000">
                <a:latin typeface="Times New Roman" panose="02020603050405020304" pitchFamily="18" charset="0"/>
              </a:rPr>
              <a:t>) </a:t>
            </a:r>
            <a:r>
              <a:rPr lang="en-US" altLang="lv-LV" sz="2000"/>
              <a:t>with </a:t>
            </a:r>
            <a:r>
              <a:rPr lang="en-US" altLang="lv-LV" sz="2000" b="1" i="1">
                <a:latin typeface="Times New Roman" panose="02020603050405020304" pitchFamily="18" charset="0"/>
              </a:rPr>
              <a:t>u</a:t>
            </a:r>
            <a:r>
              <a:rPr lang="en-US" altLang="lv-LV" sz="2000"/>
              <a:t> as the start vertex</a:t>
            </a:r>
          </a:p>
          <a:p>
            <a:pPr eaLnBrk="1" hangingPunct="1">
              <a:lnSpc>
                <a:spcPct val="90000"/>
              </a:lnSpc>
            </a:pPr>
            <a:r>
              <a:rPr lang="en-US" altLang="lv-LV" sz="2000"/>
              <a:t>We use a stack </a:t>
            </a:r>
            <a:r>
              <a:rPr lang="en-US" altLang="lv-LV" sz="2000" b="1" i="1">
                <a:latin typeface="Times New Roman" panose="02020603050405020304" pitchFamily="18" charset="0"/>
              </a:rPr>
              <a:t>S</a:t>
            </a:r>
            <a:r>
              <a:rPr lang="en-US" altLang="lv-LV" sz="2000"/>
              <a:t> to keep track of the path between the start vertex and the current vertex</a:t>
            </a:r>
          </a:p>
          <a:p>
            <a:pPr eaLnBrk="1" hangingPunct="1">
              <a:lnSpc>
                <a:spcPct val="90000"/>
              </a:lnSpc>
            </a:pPr>
            <a:r>
              <a:rPr lang="en-US" altLang="lv-LV" sz="2000"/>
              <a:t>As soon as destination vertex </a:t>
            </a:r>
            <a:r>
              <a:rPr lang="en-US" altLang="lv-LV" sz="2000" b="1" i="1">
                <a:latin typeface="Times New Roman" panose="02020603050405020304" pitchFamily="18" charset="0"/>
              </a:rPr>
              <a:t>z</a:t>
            </a:r>
            <a:r>
              <a:rPr lang="en-US" altLang="lv-LV" sz="2000"/>
              <a:t> is encountered, we return the path as the contents of the stack </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B450E06-55F7-4B02-8265-47B66B5CA742}" type="slidenum">
              <a:rPr lang="en-US" altLang="lv-LV" sz="1400"/>
              <a:pPr eaLnBrk="1" hangingPunct="1"/>
              <a:t>35</a:t>
            </a:fld>
            <a:endParaRPr lang="en-US" altLang="lv-LV" sz="1400"/>
          </a:p>
        </p:txBody>
      </p:sp>
      <p:sp>
        <p:nvSpPr>
          <p:cNvPr id="15366" name="Text Box 5"/>
          <p:cNvSpPr txBox="1">
            <a:spLocks noChangeArrowheads="1"/>
          </p:cNvSpPr>
          <p:nvPr/>
        </p:nvSpPr>
        <p:spPr bwMode="auto">
          <a:xfrm>
            <a:off x="6934200" y="1828800"/>
            <a:ext cx="4038600" cy="44688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228600" eaLnBrk="0" hangingPunct="0">
              <a:defRPr sz="2400">
                <a:solidFill>
                  <a:schemeClr val="tx1"/>
                </a:solidFill>
                <a:latin typeface="Tahoma" panose="020B0604030504040204" pitchFamily="34" charset="0"/>
              </a:defRPr>
            </a:lvl1pPr>
            <a:lvl2pPr marL="228600" defTabSz="228600" eaLnBrk="0" hangingPunct="0">
              <a:defRPr sz="2400">
                <a:solidFill>
                  <a:schemeClr val="tx1"/>
                </a:solidFill>
                <a:latin typeface="Tahoma" panose="020B0604030504040204" pitchFamily="34" charset="0"/>
              </a:defRPr>
            </a:lvl2pPr>
            <a:lvl3pPr marL="1143000" indent="-228600" defTabSz="228600" eaLnBrk="0" hangingPunct="0">
              <a:defRPr sz="2400">
                <a:solidFill>
                  <a:schemeClr val="tx1"/>
                </a:solidFill>
                <a:latin typeface="Tahoma" panose="020B0604030504040204" pitchFamily="34" charset="0"/>
              </a:defRPr>
            </a:lvl3pPr>
            <a:lvl4pPr marL="1600200" indent="-228600" defTabSz="228600" eaLnBrk="0" hangingPunct="0">
              <a:defRPr sz="2400">
                <a:solidFill>
                  <a:schemeClr val="tx1"/>
                </a:solidFill>
                <a:latin typeface="Tahoma" panose="020B0604030504040204" pitchFamily="34" charset="0"/>
              </a:defRPr>
            </a:lvl4pPr>
            <a:lvl5pPr marL="2057400" indent="-228600" defTabSz="228600" eaLnBrk="0" hangingPunct="0">
              <a:defRPr sz="2400">
                <a:solidFill>
                  <a:schemeClr val="tx1"/>
                </a:solidFill>
                <a:latin typeface="Tahoma" panose="020B0604030504040204" pitchFamily="34" charset="0"/>
              </a:defRPr>
            </a:lvl5pPr>
            <a:lvl6pPr marL="2514600" indent="-228600" algn="ctr" defTabSz="22860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22860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22860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228600"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lnSpc>
                <a:spcPct val="8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Algorithm</a:t>
            </a:r>
            <a:r>
              <a:rPr lang="en-US" altLang="lv-LV" sz="1800">
                <a:latin typeface="Times New Roman" panose="02020603050405020304" pitchFamily="18" charset="0"/>
              </a:rPr>
              <a:t> </a:t>
            </a:r>
            <a:r>
              <a:rPr lang="en-US" altLang="lv-LV" sz="1800" b="1" i="1">
                <a:solidFill>
                  <a:schemeClr val="tx2"/>
                </a:solidFill>
                <a:latin typeface="Times New Roman" panose="02020603050405020304" pitchFamily="18" charset="0"/>
              </a:rPr>
              <a:t>pathDFS</a:t>
            </a:r>
            <a:r>
              <a:rPr lang="en-US" altLang="lv-LV" sz="1800">
                <a:solidFill>
                  <a:schemeClr val="tx2"/>
                </a:solidFill>
                <a:latin typeface="Times New Roman" panose="02020603050405020304" pitchFamily="18" charset="0"/>
              </a:rPr>
              <a:t>(</a:t>
            </a:r>
            <a:r>
              <a:rPr lang="en-US" altLang="lv-LV" sz="1800" b="1" i="1">
                <a:solidFill>
                  <a:schemeClr val="tx2"/>
                </a:solidFill>
                <a:latin typeface="Times New Roman" panose="02020603050405020304" pitchFamily="18" charset="0"/>
              </a:rPr>
              <a:t>G, v, z</a:t>
            </a:r>
            <a:r>
              <a:rPr lang="en-US" altLang="lv-LV" sz="1800">
                <a:solidFill>
                  <a:schemeClr val="tx2"/>
                </a:solidFill>
                <a:latin typeface="Times New Roman" panose="02020603050405020304" pitchFamily="18" charset="0"/>
              </a:rPr>
              <a:t>)</a:t>
            </a:r>
          </a:p>
          <a:p>
            <a:pPr algn="l" eaLnBrk="1" hangingPunct="1">
              <a:lnSpc>
                <a:spcPct val="80000"/>
              </a:lnSpc>
              <a:spcBef>
                <a:spcPct val="20000"/>
              </a:spcBef>
              <a:buClr>
                <a:schemeClr val="hlink"/>
              </a:buClr>
              <a:buSzPct val="110000"/>
              <a:buFont typeface="Wingdings" panose="05000000000000000000" pitchFamily="2" charset="2"/>
              <a:buNone/>
            </a:pPr>
            <a:r>
              <a:rPr lang="en-US" altLang="lv-LV" sz="1800">
                <a:solidFill>
                  <a:schemeClr val="tx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v.setLabel</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VISITED</a:t>
            </a:r>
            <a:r>
              <a:rPr lang="en-US" altLang="lv-LV" sz="1800">
                <a:solidFill>
                  <a:schemeClr val="accent2"/>
                </a:solidFill>
                <a:latin typeface="Times New Roman" panose="02020603050405020304" pitchFamily="18" charset="0"/>
              </a:rPr>
              <a:t>)</a:t>
            </a:r>
          </a:p>
          <a:p>
            <a:pPr algn="l" eaLnBrk="1" hangingPunct="1">
              <a:lnSpc>
                <a:spcPct val="8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i="1">
                <a:solidFill>
                  <a:schemeClr val="tx2"/>
                </a:solidFill>
                <a:latin typeface="Times New Roman" panose="02020603050405020304" pitchFamily="18" charset="0"/>
              </a:rPr>
              <a:t>S.push</a:t>
            </a:r>
            <a:r>
              <a:rPr lang="en-US" altLang="lv-LV" sz="1800">
                <a:solidFill>
                  <a:schemeClr val="tx2"/>
                </a:solidFill>
                <a:latin typeface="Times New Roman" panose="02020603050405020304" pitchFamily="18" charset="0"/>
              </a:rPr>
              <a:t>(</a:t>
            </a:r>
            <a:r>
              <a:rPr lang="en-US" altLang="lv-LV" sz="1800" b="1" i="1">
                <a:solidFill>
                  <a:schemeClr val="tx2"/>
                </a:solidFill>
                <a:latin typeface="Times New Roman" panose="02020603050405020304" pitchFamily="18" charset="0"/>
              </a:rPr>
              <a:t>v</a:t>
            </a:r>
            <a:r>
              <a:rPr lang="en-US" altLang="lv-LV" sz="1800">
                <a:solidFill>
                  <a:schemeClr val="tx2"/>
                </a:solidFill>
                <a:latin typeface="Times New Roman" panose="02020603050405020304" pitchFamily="18" charset="0"/>
              </a:rPr>
              <a:t>)</a:t>
            </a: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if  </a:t>
            </a:r>
            <a:r>
              <a:rPr lang="en-US" altLang="lv-LV" sz="1800" b="1" i="1">
                <a:solidFill>
                  <a:schemeClr val="accent2"/>
                </a:solidFill>
                <a:latin typeface="Times New Roman" panose="02020603050405020304" pitchFamily="18" charset="0"/>
              </a:rPr>
              <a:t>v</a:t>
            </a:r>
            <a:r>
              <a:rPr lang="en-US" altLang="lv-LV" sz="1800">
                <a:solidFill>
                  <a:schemeClr val="accent2"/>
                </a:solidFill>
                <a:latin typeface="Times New Roman" panose="02020603050405020304" pitchFamily="18" charset="0"/>
              </a:rPr>
              <a:t> </a:t>
            </a:r>
            <a:r>
              <a:rPr lang="en-US" altLang="lv-LV" sz="1800">
                <a:solidFill>
                  <a:srgbClr val="000000"/>
                </a:solidFill>
                <a:latin typeface="Symbol" panose="05050102010706020507" pitchFamily="18" charset="2"/>
                <a:sym typeface="Symbol" panose="05050102010706020507" pitchFamily="18" charset="2"/>
              </a:rPr>
              <a:t>= </a:t>
            </a:r>
            <a:r>
              <a:rPr lang="en-US" altLang="lv-LV" sz="1800" b="1" i="1">
                <a:solidFill>
                  <a:schemeClr val="accent2"/>
                </a:solidFill>
                <a:latin typeface="Times New Roman" panose="02020603050405020304" pitchFamily="18" charset="0"/>
              </a:rPr>
              <a:t>z</a:t>
            </a: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800" b="1" i="1">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return </a:t>
            </a:r>
            <a:r>
              <a:rPr lang="en-US" altLang="lv-LV" sz="1800" b="1" i="1">
                <a:solidFill>
                  <a:schemeClr val="tx2"/>
                </a:solidFill>
                <a:latin typeface="Times New Roman" panose="02020603050405020304" pitchFamily="18" charset="0"/>
              </a:rPr>
              <a:t>S.elements</a:t>
            </a:r>
            <a:r>
              <a:rPr lang="en-US" altLang="lv-LV" sz="1800">
                <a:solidFill>
                  <a:schemeClr val="tx2"/>
                </a:solidFill>
                <a:latin typeface="Times New Roman" panose="02020603050405020304" pitchFamily="18" charset="0"/>
              </a:rPr>
              <a:t>()</a:t>
            </a:r>
            <a:endParaRPr lang="en-US" altLang="lv-LV" sz="1800">
              <a:solidFill>
                <a:schemeClr val="accent2"/>
              </a:solidFill>
              <a:latin typeface="Times New Roman" panose="02020603050405020304" pitchFamily="18" charset="0"/>
            </a:endParaRP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for all </a:t>
            </a:r>
            <a:r>
              <a:rPr lang="en-US" altLang="lv-LV" sz="1800">
                <a:solidFill>
                  <a:schemeClr val="tx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e </a:t>
            </a:r>
            <a:r>
              <a:rPr lang="en-US" altLang="lv-LV" sz="1800">
                <a:solidFill>
                  <a:srgbClr val="000000"/>
                </a:solidFill>
                <a:latin typeface="Symbol" panose="05050102010706020507" pitchFamily="18" charset="2"/>
                <a:sym typeface="Symbol" panose="05050102010706020507" pitchFamily="18" charset="2"/>
              </a:rPr>
              <a:t></a:t>
            </a:r>
            <a:r>
              <a:rPr lang="en-US" altLang="lv-LV" sz="1800" b="1" i="1">
                <a:solidFill>
                  <a:schemeClr val="accent2"/>
                </a:solidFill>
                <a:latin typeface="Times New Roman" panose="02020603050405020304" pitchFamily="18" charset="0"/>
              </a:rPr>
              <a:t> v.incidentEdges</a:t>
            </a:r>
            <a:r>
              <a:rPr lang="en-US" altLang="lv-LV" sz="1800">
                <a:solidFill>
                  <a:schemeClr val="accent2"/>
                </a:solidFill>
                <a:latin typeface="Times New Roman" panose="02020603050405020304" pitchFamily="18" charset="0"/>
              </a:rPr>
              <a:t>()</a:t>
            </a: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sym typeface="Symbol" panose="05050102010706020507" pitchFamily="18" charset="2"/>
              </a:rPr>
              <a:t>	</a:t>
            </a:r>
            <a:r>
              <a:rPr lang="en-US" altLang="lv-LV" sz="1800" b="1">
                <a:solidFill>
                  <a:srgbClr val="000000"/>
                </a:solidFill>
                <a:latin typeface="Times New Roman" panose="02020603050405020304" pitchFamily="18" charset="0"/>
              </a:rPr>
              <a:t>if</a:t>
            </a:r>
            <a:r>
              <a:rPr lang="en-US" altLang="lv-LV" sz="1800">
                <a:solidFill>
                  <a:schemeClr val="tx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e.getLabel</a:t>
            </a:r>
            <a:r>
              <a:rPr lang="en-US" altLang="lv-LV" sz="1800">
                <a:solidFill>
                  <a:schemeClr val="accent2"/>
                </a:solidFill>
                <a:latin typeface="Times New Roman" panose="02020603050405020304" pitchFamily="18" charset="0"/>
              </a:rPr>
              <a:t>() </a:t>
            </a:r>
            <a:r>
              <a:rPr lang="en-US" altLang="lv-LV" sz="1800">
                <a:solidFill>
                  <a:srgbClr val="000000"/>
                </a:solidFill>
                <a:latin typeface="Symbol" panose="05050102010706020507" pitchFamily="18" charset="2"/>
                <a:sym typeface="Symbol" panose="05050102010706020507" pitchFamily="18" charset="2"/>
              </a:rPr>
              <a:t>= </a:t>
            </a:r>
            <a:r>
              <a:rPr lang="en-US" altLang="lv-LV" sz="1800" b="1" i="1">
                <a:solidFill>
                  <a:schemeClr val="accent2"/>
                </a:solidFill>
                <a:latin typeface="Times New Roman" panose="02020603050405020304" pitchFamily="18" charset="0"/>
              </a:rPr>
              <a:t>UNEXPLORED</a:t>
            </a: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w </a:t>
            </a:r>
            <a:r>
              <a:rPr lang="en-US" altLang="lv-LV" sz="1800">
                <a:solidFill>
                  <a:srgbClr val="000000"/>
                </a:solidFill>
                <a:latin typeface="Times New Roman" panose="02020603050405020304" pitchFamily="18" charset="0"/>
                <a:sym typeface="Symbol" panose="05050102010706020507" pitchFamily="18" charset="2"/>
              </a:rPr>
              <a:t></a:t>
            </a:r>
            <a:r>
              <a:rPr lang="en-US" altLang="lv-LV" sz="1800" b="1" i="1">
                <a:solidFill>
                  <a:schemeClr val="accent2"/>
                </a:solidFill>
                <a:latin typeface="Times New Roman" panose="02020603050405020304" pitchFamily="18" charset="0"/>
                <a:sym typeface="Symbol" panose="05050102010706020507" pitchFamily="18" charset="2"/>
              </a:rPr>
              <a:t> </a:t>
            </a:r>
            <a:r>
              <a:rPr lang="en-US" altLang="lv-LV" sz="1800" b="1" i="1">
                <a:solidFill>
                  <a:schemeClr val="accent2"/>
                </a:solidFill>
                <a:latin typeface="Times New Roman" panose="02020603050405020304" pitchFamily="18" charset="0"/>
              </a:rPr>
              <a:t>e.opposite</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v</a:t>
            </a:r>
            <a:r>
              <a:rPr lang="en-US" altLang="lv-LV" sz="1800">
                <a:solidFill>
                  <a:schemeClr val="accent2"/>
                </a:solidFill>
                <a:latin typeface="Times New Roman" panose="02020603050405020304" pitchFamily="18" charset="0"/>
              </a:rPr>
              <a:t>)</a:t>
            </a: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if </a:t>
            </a:r>
            <a:r>
              <a:rPr lang="en-US" altLang="lv-LV" sz="1800" b="1" i="1">
                <a:solidFill>
                  <a:schemeClr val="accent2"/>
                </a:solidFill>
                <a:latin typeface="Times New Roman" panose="02020603050405020304" pitchFamily="18" charset="0"/>
              </a:rPr>
              <a:t>w.getLabel</a:t>
            </a:r>
            <a:r>
              <a:rPr lang="en-US" altLang="lv-LV" sz="1800">
                <a:solidFill>
                  <a:schemeClr val="accent2"/>
                </a:solidFill>
                <a:latin typeface="Times New Roman" panose="02020603050405020304" pitchFamily="18" charset="0"/>
              </a:rPr>
              <a:t>() </a:t>
            </a:r>
            <a:r>
              <a:rPr lang="en-US" altLang="lv-LV" sz="1800">
                <a:solidFill>
                  <a:srgbClr val="000000"/>
                </a:solidFill>
                <a:latin typeface="Symbol" panose="05050102010706020507" pitchFamily="18" charset="2"/>
                <a:sym typeface="Symbol" panose="05050102010706020507" pitchFamily="18" charset="2"/>
              </a:rPr>
              <a:t>= </a:t>
            </a:r>
            <a:r>
              <a:rPr lang="en-US" altLang="lv-LV" sz="1800" b="1" i="1">
                <a:solidFill>
                  <a:schemeClr val="accent2"/>
                </a:solidFill>
                <a:latin typeface="Times New Roman" panose="02020603050405020304" pitchFamily="18" charset="0"/>
              </a:rPr>
              <a:t>UNEXPLORED</a:t>
            </a:r>
            <a:endParaRPr lang="en-US" altLang="lv-LV" sz="1800">
              <a:solidFill>
                <a:schemeClr val="accent2"/>
              </a:solidFill>
              <a:latin typeface="Times New Roman" panose="02020603050405020304" pitchFamily="18" charset="0"/>
            </a:endParaRP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e.setLabel</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DISCOVERY</a:t>
            </a:r>
            <a:r>
              <a:rPr lang="en-US" altLang="lv-LV" sz="1800">
                <a:solidFill>
                  <a:schemeClr val="accent2"/>
                </a:solidFill>
                <a:latin typeface="Times New Roman" panose="02020603050405020304" pitchFamily="18" charset="0"/>
              </a:rPr>
              <a:t>)</a:t>
            </a: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800" b="1" i="1">
                <a:solidFill>
                  <a:schemeClr val="accent2"/>
                </a:solidFill>
                <a:latin typeface="Times New Roman" panose="02020603050405020304" pitchFamily="18" charset="0"/>
              </a:rPr>
              <a:t>			</a:t>
            </a:r>
            <a:r>
              <a:rPr lang="en-US" altLang="lv-LV" sz="1800" b="1" i="1">
                <a:solidFill>
                  <a:schemeClr val="tx2"/>
                </a:solidFill>
                <a:latin typeface="Times New Roman" panose="02020603050405020304" pitchFamily="18" charset="0"/>
              </a:rPr>
              <a:t>S.push</a:t>
            </a:r>
            <a:r>
              <a:rPr lang="en-US" altLang="lv-LV" sz="1800">
                <a:solidFill>
                  <a:schemeClr val="tx2"/>
                </a:solidFill>
                <a:latin typeface="Times New Roman" panose="02020603050405020304" pitchFamily="18" charset="0"/>
              </a:rPr>
              <a:t>(</a:t>
            </a:r>
            <a:r>
              <a:rPr lang="en-US" altLang="lv-LV" sz="1800" b="1" i="1">
                <a:solidFill>
                  <a:schemeClr val="tx2"/>
                </a:solidFill>
                <a:latin typeface="Times New Roman" panose="02020603050405020304" pitchFamily="18" charset="0"/>
              </a:rPr>
              <a:t>e</a:t>
            </a:r>
            <a:r>
              <a:rPr lang="en-US" altLang="lv-LV" sz="1800">
                <a:solidFill>
                  <a:schemeClr val="tx2"/>
                </a:solidFill>
                <a:latin typeface="Times New Roman" panose="02020603050405020304" pitchFamily="18" charset="0"/>
              </a:rPr>
              <a:t>)</a:t>
            </a:r>
            <a:endParaRPr lang="en-US" altLang="lv-LV" sz="1800">
              <a:solidFill>
                <a:schemeClr val="accent2"/>
              </a:solidFill>
              <a:latin typeface="Times New Roman" panose="02020603050405020304" pitchFamily="18" charset="0"/>
            </a:endParaRP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pathDFS</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G, w, z</a:t>
            </a:r>
            <a:r>
              <a:rPr lang="en-US" altLang="lv-LV" sz="1800">
                <a:solidFill>
                  <a:schemeClr val="accent2"/>
                </a:solidFill>
                <a:latin typeface="Times New Roman" panose="02020603050405020304" pitchFamily="18" charset="0"/>
              </a:rPr>
              <a:t>)</a:t>
            </a: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800" b="1" i="1">
                <a:solidFill>
                  <a:schemeClr val="accent2"/>
                </a:solidFill>
                <a:latin typeface="Times New Roman" panose="02020603050405020304" pitchFamily="18" charset="0"/>
              </a:rPr>
              <a:t>			</a:t>
            </a:r>
            <a:r>
              <a:rPr lang="en-US" altLang="lv-LV" sz="1800" b="1" i="1">
                <a:solidFill>
                  <a:schemeClr val="tx2"/>
                </a:solidFill>
                <a:latin typeface="Times New Roman" panose="02020603050405020304" pitchFamily="18" charset="0"/>
              </a:rPr>
              <a:t>S.pop</a:t>
            </a:r>
            <a:r>
              <a:rPr lang="en-US" altLang="lv-LV" sz="1800">
                <a:solidFill>
                  <a:schemeClr val="tx2"/>
                </a:solidFill>
                <a:latin typeface="Times New Roman" panose="02020603050405020304" pitchFamily="18" charset="0"/>
              </a:rPr>
              <a:t>(</a:t>
            </a:r>
            <a:r>
              <a:rPr lang="en-US" altLang="lv-LV" sz="1800" b="1" i="1">
                <a:solidFill>
                  <a:schemeClr val="tx2"/>
                </a:solidFill>
                <a:latin typeface="Times New Roman" panose="02020603050405020304" pitchFamily="18" charset="0"/>
              </a:rPr>
              <a:t>e</a:t>
            </a:r>
            <a:r>
              <a:rPr lang="en-US" altLang="lv-LV" sz="1800">
                <a:solidFill>
                  <a:schemeClr val="tx2"/>
                </a:solidFill>
                <a:latin typeface="Times New Roman" panose="02020603050405020304" pitchFamily="18" charset="0"/>
              </a:rPr>
              <a:t>)</a:t>
            </a:r>
            <a:endParaRPr lang="en-US" altLang="lv-LV" sz="1800">
              <a:solidFill>
                <a:schemeClr val="accent2"/>
              </a:solidFill>
              <a:latin typeface="Times New Roman" panose="02020603050405020304" pitchFamily="18" charset="0"/>
            </a:endParaRP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else</a:t>
            </a: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e.setLabel</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BACK</a:t>
            </a:r>
            <a:r>
              <a:rPr lang="en-US" altLang="lv-LV" sz="1800">
                <a:solidFill>
                  <a:schemeClr val="accent2"/>
                </a:solidFill>
                <a:latin typeface="Times New Roman" panose="02020603050405020304" pitchFamily="18" charset="0"/>
              </a:rPr>
              <a:t>)</a:t>
            </a: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800" b="1" i="1">
                <a:solidFill>
                  <a:schemeClr val="tx2"/>
                </a:solidFill>
                <a:latin typeface="Times New Roman" panose="02020603050405020304" pitchFamily="18" charset="0"/>
              </a:rPr>
              <a:t>S.pop</a:t>
            </a:r>
            <a:r>
              <a:rPr lang="en-US" altLang="lv-LV" sz="1800">
                <a:solidFill>
                  <a:schemeClr val="tx2"/>
                </a:solidFill>
                <a:latin typeface="Times New Roman" panose="02020603050405020304" pitchFamily="18" charset="0"/>
              </a:rPr>
              <a:t>(</a:t>
            </a:r>
            <a:r>
              <a:rPr lang="en-US" altLang="lv-LV" sz="1800" b="1" i="1">
                <a:solidFill>
                  <a:schemeClr val="tx2"/>
                </a:solidFill>
                <a:latin typeface="Times New Roman" panose="02020603050405020304" pitchFamily="18" charset="0"/>
              </a:rPr>
              <a:t>v</a:t>
            </a:r>
            <a:r>
              <a:rPr lang="en-US" altLang="lv-LV" sz="1800">
                <a:solidFill>
                  <a:schemeClr val="tx2"/>
                </a:solidFill>
                <a:latin typeface="Times New Roman" panose="02020603050405020304" pitchFamily="18" charset="0"/>
              </a:rPr>
              <a:t>)</a:t>
            </a:r>
          </a:p>
        </p:txBody>
      </p:sp>
    </p:spTree>
    <p:extLst>
      <p:ext uri="{BB962C8B-B14F-4D97-AF65-F5344CB8AC3E}">
        <p14:creationId xmlns:p14="http://schemas.microsoft.com/office/powerpoint/2010/main" val="232191211"/>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lv-LV" smtClean="0"/>
              <a:t>Cycle Finding</a:t>
            </a:r>
          </a:p>
        </p:txBody>
      </p:sp>
      <p:sp>
        <p:nvSpPr>
          <p:cNvPr id="16389"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z="2000"/>
              <a:t>We can specialize the DFS algorithm to find a simple cycle using the template method pattern</a:t>
            </a:r>
          </a:p>
          <a:p>
            <a:pPr eaLnBrk="1" hangingPunct="1"/>
            <a:r>
              <a:rPr lang="en-US" altLang="lv-LV" sz="2000"/>
              <a:t>We use a stack </a:t>
            </a:r>
            <a:r>
              <a:rPr lang="en-US" altLang="lv-LV" sz="2000" b="1" i="1">
                <a:latin typeface="Times New Roman" panose="02020603050405020304" pitchFamily="18" charset="0"/>
              </a:rPr>
              <a:t>S</a:t>
            </a:r>
            <a:r>
              <a:rPr lang="en-US" altLang="lv-LV" sz="2000"/>
              <a:t> to keep track of the path between the start vertex and the current vertex</a:t>
            </a:r>
          </a:p>
          <a:p>
            <a:pPr eaLnBrk="1" hangingPunct="1"/>
            <a:r>
              <a:rPr lang="en-US" altLang="lv-LV" sz="2000"/>
              <a:t>As soon as a back edge </a:t>
            </a:r>
            <a:r>
              <a:rPr lang="en-US" altLang="lv-LV">
                <a:latin typeface="Times New Roman" panose="02020603050405020304" pitchFamily="18" charset="0"/>
              </a:rPr>
              <a:t>(</a:t>
            </a:r>
            <a:r>
              <a:rPr lang="en-US" altLang="lv-LV" b="1" i="1">
                <a:latin typeface="Times New Roman" panose="02020603050405020304" pitchFamily="18" charset="0"/>
              </a:rPr>
              <a:t>v, w</a:t>
            </a:r>
            <a:r>
              <a:rPr lang="en-US" altLang="lv-LV">
                <a:latin typeface="Times New Roman" panose="02020603050405020304" pitchFamily="18" charset="0"/>
              </a:rPr>
              <a:t>)</a:t>
            </a:r>
            <a:r>
              <a:rPr lang="en-US" altLang="lv-LV" sz="2000"/>
              <a:t> is encountered, we return the cycle as the portion of the stack from the top to vertex </a:t>
            </a:r>
            <a:r>
              <a:rPr lang="en-US" altLang="lv-LV" b="1" i="1">
                <a:latin typeface="Times New Roman" panose="02020603050405020304" pitchFamily="18" charset="0"/>
              </a:rPr>
              <a:t>w</a:t>
            </a:r>
            <a:endParaRPr lang="en-US" altLang="lv-LV" sz="2000"/>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B7327F9-EA20-48CB-8716-3EE95BF140E7}" type="slidenum">
              <a:rPr lang="en-US" altLang="lv-LV" sz="1400"/>
              <a:pPr eaLnBrk="1" hangingPunct="1"/>
              <a:t>36</a:t>
            </a:fld>
            <a:endParaRPr lang="en-US" altLang="lv-LV" sz="1400"/>
          </a:p>
        </p:txBody>
      </p:sp>
      <p:sp>
        <p:nvSpPr>
          <p:cNvPr id="16390" name="Text Box 4"/>
          <p:cNvSpPr txBox="1">
            <a:spLocks noChangeArrowheads="1"/>
          </p:cNvSpPr>
          <p:nvPr/>
        </p:nvSpPr>
        <p:spPr bwMode="auto">
          <a:xfrm>
            <a:off x="6934200" y="1676400"/>
            <a:ext cx="4038600" cy="47513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228600" eaLnBrk="0" hangingPunct="0">
              <a:defRPr sz="2400">
                <a:solidFill>
                  <a:schemeClr val="tx1"/>
                </a:solidFill>
                <a:latin typeface="Tahoma" panose="020B0604030504040204" pitchFamily="34" charset="0"/>
              </a:defRPr>
            </a:lvl1pPr>
            <a:lvl2pPr marL="228600" defTabSz="228600" eaLnBrk="0" hangingPunct="0">
              <a:defRPr sz="2400">
                <a:solidFill>
                  <a:schemeClr val="tx1"/>
                </a:solidFill>
                <a:latin typeface="Tahoma" panose="020B0604030504040204" pitchFamily="34" charset="0"/>
              </a:defRPr>
            </a:lvl2pPr>
            <a:lvl3pPr marL="1143000" indent="-228600" defTabSz="228600" eaLnBrk="0" hangingPunct="0">
              <a:defRPr sz="2400">
                <a:solidFill>
                  <a:schemeClr val="tx1"/>
                </a:solidFill>
                <a:latin typeface="Tahoma" panose="020B0604030504040204" pitchFamily="34" charset="0"/>
              </a:defRPr>
            </a:lvl3pPr>
            <a:lvl4pPr marL="1600200" indent="-228600" defTabSz="228600" eaLnBrk="0" hangingPunct="0">
              <a:defRPr sz="2400">
                <a:solidFill>
                  <a:schemeClr val="tx1"/>
                </a:solidFill>
                <a:latin typeface="Tahoma" panose="020B0604030504040204" pitchFamily="34" charset="0"/>
              </a:defRPr>
            </a:lvl4pPr>
            <a:lvl5pPr marL="2057400" indent="-228600" defTabSz="228600" eaLnBrk="0" hangingPunct="0">
              <a:defRPr sz="2400">
                <a:solidFill>
                  <a:schemeClr val="tx1"/>
                </a:solidFill>
                <a:latin typeface="Tahoma" panose="020B0604030504040204" pitchFamily="34" charset="0"/>
              </a:defRPr>
            </a:lvl5pPr>
            <a:lvl6pPr marL="2514600" indent="-228600" algn="ctr" defTabSz="22860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22860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22860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228600"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lnSpc>
                <a:spcPct val="80000"/>
              </a:lnSpc>
              <a:spcBef>
                <a:spcPct val="20000"/>
              </a:spcBef>
              <a:buClr>
                <a:schemeClr val="hlink"/>
              </a:buClr>
              <a:buSzPct val="110000"/>
              <a:buFont typeface="Wingdings" panose="05000000000000000000" pitchFamily="2" charset="2"/>
              <a:buNone/>
            </a:pPr>
            <a:r>
              <a:rPr lang="en-US" altLang="lv-LV" sz="1600" b="1">
                <a:solidFill>
                  <a:srgbClr val="000000"/>
                </a:solidFill>
                <a:latin typeface="Times New Roman" panose="02020603050405020304" pitchFamily="18" charset="0"/>
              </a:rPr>
              <a:t>Algorithm</a:t>
            </a:r>
            <a:r>
              <a:rPr lang="en-US" altLang="lv-LV" sz="1600">
                <a:latin typeface="Times New Roman" panose="02020603050405020304" pitchFamily="18" charset="0"/>
              </a:rPr>
              <a:t> </a:t>
            </a:r>
            <a:r>
              <a:rPr lang="en-US" altLang="lv-LV" sz="1600" b="1" i="1">
                <a:solidFill>
                  <a:schemeClr val="tx2"/>
                </a:solidFill>
                <a:latin typeface="Times New Roman" panose="02020603050405020304" pitchFamily="18" charset="0"/>
              </a:rPr>
              <a:t>cycleDFS</a:t>
            </a:r>
            <a:r>
              <a:rPr lang="en-US" altLang="lv-LV" sz="1600">
                <a:solidFill>
                  <a:schemeClr val="tx2"/>
                </a:solidFill>
                <a:latin typeface="Times New Roman" panose="02020603050405020304" pitchFamily="18" charset="0"/>
              </a:rPr>
              <a:t>(</a:t>
            </a:r>
            <a:r>
              <a:rPr lang="en-US" altLang="lv-LV" sz="1600" b="1" i="1">
                <a:solidFill>
                  <a:schemeClr val="tx2"/>
                </a:solidFill>
                <a:latin typeface="Times New Roman" panose="02020603050405020304" pitchFamily="18" charset="0"/>
              </a:rPr>
              <a:t>G, v, z</a:t>
            </a:r>
            <a:r>
              <a:rPr lang="en-US" altLang="lv-LV" sz="1600">
                <a:solidFill>
                  <a:schemeClr val="tx2"/>
                </a:solidFill>
                <a:latin typeface="Times New Roman" panose="02020603050405020304" pitchFamily="18" charset="0"/>
              </a:rPr>
              <a:t>)</a:t>
            </a:r>
          </a:p>
          <a:p>
            <a:pPr algn="l" eaLnBrk="1" hangingPunct="1">
              <a:lnSpc>
                <a:spcPct val="80000"/>
              </a:lnSpc>
              <a:spcBef>
                <a:spcPct val="20000"/>
              </a:spcBef>
              <a:buClr>
                <a:schemeClr val="hlink"/>
              </a:buClr>
              <a:buSzPct val="110000"/>
              <a:buFont typeface="Wingdings" panose="05000000000000000000" pitchFamily="2" charset="2"/>
              <a:buNone/>
            </a:pPr>
            <a:r>
              <a:rPr lang="en-US" altLang="lv-LV" sz="1600">
                <a:solidFill>
                  <a:schemeClr val="tx2"/>
                </a:solidFill>
                <a:latin typeface="Times New Roman" panose="02020603050405020304" pitchFamily="18" charset="0"/>
              </a:rPr>
              <a:t>	</a:t>
            </a:r>
            <a:r>
              <a:rPr lang="en-US" altLang="lv-LV" sz="1600" b="1" i="1">
                <a:solidFill>
                  <a:schemeClr val="accent2"/>
                </a:solidFill>
                <a:latin typeface="Times New Roman" panose="02020603050405020304" pitchFamily="18" charset="0"/>
              </a:rPr>
              <a:t>v.setLabel</a:t>
            </a:r>
            <a:r>
              <a:rPr lang="en-US" altLang="lv-LV" sz="1600">
                <a:solidFill>
                  <a:schemeClr val="accent2"/>
                </a:solidFill>
                <a:latin typeface="Times New Roman" panose="02020603050405020304" pitchFamily="18" charset="0"/>
              </a:rPr>
              <a:t>(</a:t>
            </a:r>
            <a:r>
              <a:rPr lang="en-US" altLang="lv-LV" sz="1600" b="1" i="1">
                <a:solidFill>
                  <a:schemeClr val="accent2"/>
                </a:solidFill>
                <a:latin typeface="Times New Roman" panose="02020603050405020304" pitchFamily="18" charset="0"/>
              </a:rPr>
              <a:t>VISITED</a:t>
            </a:r>
            <a:r>
              <a:rPr lang="en-US" altLang="lv-LV" sz="1600">
                <a:solidFill>
                  <a:schemeClr val="accent2"/>
                </a:solidFill>
                <a:latin typeface="Times New Roman" panose="02020603050405020304" pitchFamily="18" charset="0"/>
              </a:rPr>
              <a:t>)</a:t>
            </a:r>
          </a:p>
          <a:p>
            <a:pPr algn="l" eaLnBrk="1" hangingPunct="1">
              <a:lnSpc>
                <a:spcPct val="80000"/>
              </a:lnSpc>
              <a:spcBef>
                <a:spcPct val="20000"/>
              </a:spcBef>
              <a:buClr>
                <a:schemeClr val="hlink"/>
              </a:buClr>
              <a:buSzPct val="110000"/>
              <a:buFont typeface="Wingdings" panose="05000000000000000000" pitchFamily="2" charset="2"/>
              <a:buNone/>
            </a:pPr>
            <a:r>
              <a:rPr lang="en-US" altLang="lv-LV" sz="1600">
                <a:solidFill>
                  <a:schemeClr val="accent2"/>
                </a:solidFill>
                <a:latin typeface="Times New Roman" panose="02020603050405020304" pitchFamily="18" charset="0"/>
              </a:rPr>
              <a:t>	</a:t>
            </a:r>
            <a:r>
              <a:rPr lang="en-US" altLang="lv-LV" sz="1600" b="1" i="1">
                <a:solidFill>
                  <a:schemeClr val="tx2"/>
                </a:solidFill>
                <a:latin typeface="Times New Roman" panose="02020603050405020304" pitchFamily="18" charset="0"/>
              </a:rPr>
              <a:t>S.push</a:t>
            </a:r>
            <a:r>
              <a:rPr lang="en-US" altLang="lv-LV" sz="1600">
                <a:solidFill>
                  <a:schemeClr val="tx2"/>
                </a:solidFill>
                <a:latin typeface="Times New Roman" panose="02020603050405020304" pitchFamily="18" charset="0"/>
              </a:rPr>
              <a:t>(</a:t>
            </a:r>
            <a:r>
              <a:rPr lang="en-US" altLang="lv-LV" sz="1600" b="1" i="1">
                <a:solidFill>
                  <a:schemeClr val="tx2"/>
                </a:solidFill>
                <a:latin typeface="Times New Roman" panose="02020603050405020304" pitchFamily="18" charset="0"/>
              </a:rPr>
              <a:t>v</a:t>
            </a:r>
            <a:r>
              <a:rPr lang="en-US" altLang="lv-LV" sz="1600">
                <a:solidFill>
                  <a:schemeClr val="tx2"/>
                </a:solidFill>
                <a:latin typeface="Times New Roman" panose="02020603050405020304" pitchFamily="18" charset="0"/>
              </a:rPr>
              <a:t>)</a:t>
            </a: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600" b="1">
                <a:solidFill>
                  <a:srgbClr val="000000"/>
                </a:solidFill>
                <a:latin typeface="Times New Roman" panose="02020603050405020304" pitchFamily="18" charset="0"/>
              </a:rPr>
              <a:t>for all </a:t>
            </a:r>
            <a:r>
              <a:rPr lang="en-US" altLang="lv-LV" sz="1600">
                <a:solidFill>
                  <a:schemeClr val="tx2"/>
                </a:solidFill>
                <a:latin typeface="Times New Roman" panose="02020603050405020304" pitchFamily="18" charset="0"/>
              </a:rPr>
              <a:t> </a:t>
            </a:r>
            <a:r>
              <a:rPr lang="en-US" altLang="lv-LV" sz="1600" b="1" i="1">
                <a:solidFill>
                  <a:schemeClr val="accent2"/>
                </a:solidFill>
                <a:latin typeface="Times New Roman" panose="02020603050405020304" pitchFamily="18" charset="0"/>
              </a:rPr>
              <a:t>e </a:t>
            </a:r>
            <a:r>
              <a:rPr lang="en-US" altLang="lv-LV" sz="1600">
                <a:solidFill>
                  <a:srgbClr val="000000"/>
                </a:solidFill>
                <a:latin typeface="Symbol" panose="05050102010706020507" pitchFamily="18" charset="2"/>
                <a:sym typeface="Symbol" panose="05050102010706020507" pitchFamily="18" charset="2"/>
              </a:rPr>
              <a:t></a:t>
            </a:r>
            <a:r>
              <a:rPr lang="en-US" altLang="lv-LV" sz="1600" b="1" i="1">
                <a:solidFill>
                  <a:schemeClr val="accent2"/>
                </a:solidFill>
                <a:latin typeface="Times New Roman" panose="02020603050405020304" pitchFamily="18" charset="0"/>
              </a:rPr>
              <a:t> v.incidentEdges</a:t>
            </a:r>
            <a:r>
              <a:rPr lang="en-US" altLang="lv-LV" sz="1600">
                <a:solidFill>
                  <a:schemeClr val="accent2"/>
                </a:solidFill>
                <a:latin typeface="Times New Roman" panose="02020603050405020304" pitchFamily="18" charset="0"/>
              </a:rPr>
              <a:t>()</a:t>
            </a: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600">
                <a:solidFill>
                  <a:schemeClr val="accent2"/>
                </a:solidFill>
                <a:latin typeface="Times New Roman" panose="02020603050405020304" pitchFamily="18" charset="0"/>
                <a:sym typeface="Symbol" panose="05050102010706020507" pitchFamily="18" charset="2"/>
              </a:rPr>
              <a:t>	</a:t>
            </a:r>
            <a:r>
              <a:rPr lang="en-US" altLang="lv-LV" sz="1600" b="1">
                <a:solidFill>
                  <a:srgbClr val="000000"/>
                </a:solidFill>
                <a:latin typeface="Times New Roman" panose="02020603050405020304" pitchFamily="18" charset="0"/>
              </a:rPr>
              <a:t>if</a:t>
            </a:r>
            <a:r>
              <a:rPr lang="en-US" altLang="lv-LV" sz="1600">
                <a:solidFill>
                  <a:schemeClr val="tx2"/>
                </a:solidFill>
                <a:latin typeface="Times New Roman" panose="02020603050405020304" pitchFamily="18" charset="0"/>
              </a:rPr>
              <a:t>  </a:t>
            </a:r>
            <a:r>
              <a:rPr lang="en-US" altLang="lv-LV" sz="1600" b="1" i="1">
                <a:solidFill>
                  <a:schemeClr val="accent2"/>
                </a:solidFill>
                <a:latin typeface="Times New Roman" panose="02020603050405020304" pitchFamily="18" charset="0"/>
              </a:rPr>
              <a:t>e.getLabel</a:t>
            </a:r>
            <a:r>
              <a:rPr lang="en-US" altLang="lv-LV" sz="1600">
                <a:solidFill>
                  <a:schemeClr val="accent2"/>
                </a:solidFill>
                <a:latin typeface="Times New Roman" panose="02020603050405020304" pitchFamily="18" charset="0"/>
              </a:rPr>
              <a:t>() </a:t>
            </a:r>
            <a:r>
              <a:rPr lang="en-US" altLang="lv-LV" sz="1600">
                <a:solidFill>
                  <a:srgbClr val="000000"/>
                </a:solidFill>
                <a:latin typeface="Symbol" panose="05050102010706020507" pitchFamily="18" charset="2"/>
                <a:sym typeface="Symbol" panose="05050102010706020507" pitchFamily="18" charset="2"/>
              </a:rPr>
              <a:t>= </a:t>
            </a:r>
            <a:r>
              <a:rPr lang="en-US" altLang="lv-LV" sz="1600" b="1" i="1">
                <a:solidFill>
                  <a:schemeClr val="accent2"/>
                </a:solidFill>
                <a:latin typeface="Times New Roman" panose="02020603050405020304" pitchFamily="18" charset="0"/>
              </a:rPr>
              <a:t>UNEXPLORED</a:t>
            </a: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600" b="1">
                <a:solidFill>
                  <a:srgbClr val="000000"/>
                </a:solidFill>
                <a:latin typeface="Times New Roman" panose="02020603050405020304" pitchFamily="18" charset="0"/>
              </a:rPr>
              <a:t>		</a:t>
            </a:r>
            <a:r>
              <a:rPr lang="en-US" altLang="lv-LV" sz="1600" b="1" i="1">
                <a:solidFill>
                  <a:schemeClr val="accent2"/>
                </a:solidFill>
                <a:latin typeface="Times New Roman" panose="02020603050405020304" pitchFamily="18" charset="0"/>
              </a:rPr>
              <a:t>w </a:t>
            </a:r>
            <a:r>
              <a:rPr lang="en-US" altLang="lv-LV" sz="1600">
                <a:solidFill>
                  <a:srgbClr val="000000"/>
                </a:solidFill>
                <a:latin typeface="Times New Roman" panose="02020603050405020304" pitchFamily="18" charset="0"/>
                <a:sym typeface="Symbol" panose="05050102010706020507" pitchFamily="18" charset="2"/>
              </a:rPr>
              <a:t></a:t>
            </a:r>
            <a:r>
              <a:rPr lang="en-US" altLang="lv-LV" sz="1600" b="1" i="1">
                <a:solidFill>
                  <a:schemeClr val="accent2"/>
                </a:solidFill>
                <a:latin typeface="Times New Roman" panose="02020603050405020304" pitchFamily="18" charset="0"/>
                <a:sym typeface="Symbol" panose="05050102010706020507" pitchFamily="18" charset="2"/>
              </a:rPr>
              <a:t> </a:t>
            </a:r>
            <a:r>
              <a:rPr lang="en-US" altLang="lv-LV" sz="1600" b="1" i="1">
                <a:solidFill>
                  <a:schemeClr val="accent2"/>
                </a:solidFill>
                <a:latin typeface="Times New Roman" panose="02020603050405020304" pitchFamily="18" charset="0"/>
              </a:rPr>
              <a:t>e.opposite</a:t>
            </a:r>
            <a:r>
              <a:rPr lang="en-US" altLang="lv-LV" sz="1600">
                <a:solidFill>
                  <a:schemeClr val="accent2"/>
                </a:solidFill>
                <a:latin typeface="Times New Roman" panose="02020603050405020304" pitchFamily="18" charset="0"/>
              </a:rPr>
              <a:t>(</a:t>
            </a:r>
            <a:r>
              <a:rPr lang="en-US" altLang="lv-LV" sz="1600" b="1" i="1">
                <a:solidFill>
                  <a:schemeClr val="accent2"/>
                </a:solidFill>
                <a:latin typeface="Times New Roman" panose="02020603050405020304" pitchFamily="18" charset="0"/>
              </a:rPr>
              <a:t>v</a:t>
            </a:r>
            <a:r>
              <a:rPr lang="en-US" altLang="lv-LV" sz="1600">
                <a:solidFill>
                  <a:schemeClr val="accent2"/>
                </a:solidFill>
                <a:latin typeface="Times New Roman" panose="02020603050405020304" pitchFamily="18" charset="0"/>
              </a:rPr>
              <a:t>)</a:t>
            </a: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600" b="1" i="1">
                <a:solidFill>
                  <a:schemeClr val="accent2"/>
                </a:solidFill>
                <a:latin typeface="Times New Roman" panose="02020603050405020304" pitchFamily="18" charset="0"/>
              </a:rPr>
              <a:t>		</a:t>
            </a:r>
            <a:r>
              <a:rPr lang="en-US" altLang="lv-LV" sz="1600" b="1" i="1">
                <a:solidFill>
                  <a:schemeClr val="tx2"/>
                </a:solidFill>
                <a:latin typeface="Times New Roman" panose="02020603050405020304" pitchFamily="18" charset="0"/>
              </a:rPr>
              <a:t>S.push</a:t>
            </a:r>
            <a:r>
              <a:rPr lang="en-US" altLang="lv-LV" sz="1600">
                <a:solidFill>
                  <a:schemeClr val="tx2"/>
                </a:solidFill>
                <a:latin typeface="Times New Roman" panose="02020603050405020304" pitchFamily="18" charset="0"/>
              </a:rPr>
              <a:t>(</a:t>
            </a:r>
            <a:r>
              <a:rPr lang="en-US" altLang="lv-LV" sz="1600" b="1" i="1">
                <a:solidFill>
                  <a:schemeClr val="tx2"/>
                </a:solidFill>
                <a:latin typeface="Times New Roman" panose="02020603050405020304" pitchFamily="18" charset="0"/>
              </a:rPr>
              <a:t>e</a:t>
            </a:r>
            <a:r>
              <a:rPr lang="en-US" altLang="lv-LV" sz="1600">
                <a:solidFill>
                  <a:schemeClr val="tx2"/>
                </a:solidFill>
                <a:latin typeface="Times New Roman" panose="02020603050405020304" pitchFamily="18" charset="0"/>
              </a:rPr>
              <a:t>)</a:t>
            </a:r>
            <a:endParaRPr lang="en-US" altLang="lv-LV" sz="1600">
              <a:solidFill>
                <a:schemeClr val="accent2"/>
              </a:solidFill>
              <a:latin typeface="Times New Roman" panose="02020603050405020304" pitchFamily="18" charset="0"/>
            </a:endParaRP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600">
                <a:solidFill>
                  <a:schemeClr val="accent2"/>
                </a:solidFill>
                <a:latin typeface="Times New Roman" panose="02020603050405020304" pitchFamily="18" charset="0"/>
              </a:rPr>
              <a:t>		</a:t>
            </a:r>
            <a:r>
              <a:rPr lang="en-US" altLang="lv-LV" sz="1600" b="1">
                <a:solidFill>
                  <a:srgbClr val="000000"/>
                </a:solidFill>
                <a:latin typeface="Times New Roman" panose="02020603050405020304" pitchFamily="18" charset="0"/>
              </a:rPr>
              <a:t>if </a:t>
            </a:r>
            <a:r>
              <a:rPr lang="en-US" altLang="lv-LV" sz="1600" b="1" i="1">
                <a:solidFill>
                  <a:schemeClr val="accent2"/>
                </a:solidFill>
                <a:latin typeface="Times New Roman" panose="02020603050405020304" pitchFamily="18" charset="0"/>
              </a:rPr>
              <a:t>w.getLabel</a:t>
            </a:r>
            <a:r>
              <a:rPr lang="en-US" altLang="lv-LV" sz="1600">
                <a:solidFill>
                  <a:schemeClr val="accent2"/>
                </a:solidFill>
                <a:latin typeface="Times New Roman" panose="02020603050405020304" pitchFamily="18" charset="0"/>
              </a:rPr>
              <a:t>() </a:t>
            </a:r>
            <a:r>
              <a:rPr lang="en-US" altLang="lv-LV" sz="1600">
                <a:solidFill>
                  <a:srgbClr val="000000"/>
                </a:solidFill>
                <a:latin typeface="Symbol" panose="05050102010706020507" pitchFamily="18" charset="2"/>
                <a:sym typeface="Symbol" panose="05050102010706020507" pitchFamily="18" charset="2"/>
              </a:rPr>
              <a:t>= </a:t>
            </a:r>
            <a:r>
              <a:rPr lang="en-US" altLang="lv-LV" sz="1600" b="1" i="1">
                <a:solidFill>
                  <a:schemeClr val="accent2"/>
                </a:solidFill>
                <a:latin typeface="Times New Roman" panose="02020603050405020304" pitchFamily="18" charset="0"/>
              </a:rPr>
              <a:t>UNEXPLORED</a:t>
            </a:r>
            <a:endParaRPr lang="en-US" altLang="lv-LV" sz="1600">
              <a:solidFill>
                <a:schemeClr val="accent2"/>
              </a:solidFill>
              <a:latin typeface="Times New Roman" panose="02020603050405020304" pitchFamily="18" charset="0"/>
            </a:endParaRP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600">
                <a:solidFill>
                  <a:schemeClr val="accent2"/>
                </a:solidFill>
                <a:latin typeface="Times New Roman" panose="02020603050405020304" pitchFamily="18" charset="0"/>
              </a:rPr>
              <a:t>			 </a:t>
            </a:r>
            <a:r>
              <a:rPr lang="en-US" altLang="lv-LV" sz="1600" b="1" i="1">
                <a:solidFill>
                  <a:schemeClr val="accent2"/>
                </a:solidFill>
                <a:latin typeface="Times New Roman" panose="02020603050405020304" pitchFamily="18" charset="0"/>
              </a:rPr>
              <a:t>e.setLabel</a:t>
            </a:r>
            <a:r>
              <a:rPr lang="en-US" altLang="lv-LV" sz="1600">
                <a:solidFill>
                  <a:schemeClr val="accent2"/>
                </a:solidFill>
                <a:latin typeface="Times New Roman" panose="02020603050405020304" pitchFamily="18" charset="0"/>
              </a:rPr>
              <a:t>(</a:t>
            </a:r>
            <a:r>
              <a:rPr lang="en-US" altLang="lv-LV" sz="1600" b="1" i="1">
                <a:solidFill>
                  <a:schemeClr val="accent2"/>
                </a:solidFill>
                <a:latin typeface="Times New Roman" panose="02020603050405020304" pitchFamily="18" charset="0"/>
              </a:rPr>
              <a:t>DISCOVERY</a:t>
            </a:r>
            <a:r>
              <a:rPr lang="en-US" altLang="lv-LV" sz="1600">
                <a:solidFill>
                  <a:schemeClr val="accent2"/>
                </a:solidFill>
                <a:latin typeface="Times New Roman" panose="02020603050405020304" pitchFamily="18" charset="0"/>
              </a:rPr>
              <a:t>)</a:t>
            </a: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600">
                <a:solidFill>
                  <a:schemeClr val="accent2"/>
                </a:solidFill>
                <a:latin typeface="Times New Roman" panose="02020603050405020304" pitchFamily="18" charset="0"/>
              </a:rPr>
              <a:t>			</a:t>
            </a:r>
            <a:r>
              <a:rPr lang="en-US" altLang="lv-LV" sz="1600" b="1" i="1">
                <a:solidFill>
                  <a:schemeClr val="accent2"/>
                </a:solidFill>
                <a:latin typeface="Times New Roman" panose="02020603050405020304" pitchFamily="18" charset="0"/>
              </a:rPr>
              <a:t>pathDFS</a:t>
            </a:r>
            <a:r>
              <a:rPr lang="en-US" altLang="lv-LV" sz="1600">
                <a:solidFill>
                  <a:schemeClr val="accent2"/>
                </a:solidFill>
                <a:latin typeface="Times New Roman" panose="02020603050405020304" pitchFamily="18" charset="0"/>
              </a:rPr>
              <a:t>(</a:t>
            </a:r>
            <a:r>
              <a:rPr lang="en-US" altLang="lv-LV" sz="1600" b="1" i="1">
                <a:solidFill>
                  <a:schemeClr val="accent2"/>
                </a:solidFill>
                <a:latin typeface="Times New Roman" panose="02020603050405020304" pitchFamily="18" charset="0"/>
              </a:rPr>
              <a:t>G, w, z</a:t>
            </a:r>
            <a:r>
              <a:rPr lang="en-US" altLang="lv-LV" sz="1600">
                <a:solidFill>
                  <a:schemeClr val="accent2"/>
                </a:solidFill>
                <a:latin typeface="Times New Roman" panose="02020603050405020304" pitchFamily="18" charset="0"/>
              </a:rPr>
              <a:t>)</a:t>
            </a: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600" b="1" i="1">
                <a:solidFill>
                  <a:schemeClr val="accent2"/>
                </a:solidFill>
                <a:latin typeface="Times New Roman" panose="02020603050405020304" pitchFamily="18" charset="0"/>
              </a:rPr>
              <a:t>			</a:t>
            </a:r>
            <a:r>
              <a:rPr lang="en-US" altLang="lv-LV" sz="1600" b="1" i="1">
                <a:solidFill>
                  <a:schemeClr val="tx2"/>
                </a:solidFill>
                <a:latin typeface="Times New Roman" panose="02020603050405020304" pitchFamily="18" charset="0"/>
              </a:rPr>
              <a:t>S.pop</a:t>
            </a:r>
            <a:r>
              <a:rPr lang="en-US" altLang="lv-LV" sz="1600">
                <a:solidFill>
                  <a:schemeClr val="tx2"/>
                </a:solidFill>
                <a:latin typeface="Times New Roman" panose="02020603050405020304" pitchFamily="18" charset="0"/>
              </a:rPr>
              <a:t>(</a:t>
            </a:r>
            <a:r>
              <a:rPr lang="en-US" altLang="lv-LV" sz="1600" b="1" i="1">
                <a:solidFill>
                  <a:schemeClr val="tx2"/>
                </a:solidFill>
                <a:latin typeface="Times New Roman" panose="02020603050405020304" pitchFamily="18" charset="0"/>
              </a:rPr>
              <a:t>e</a:t>
            </a:r>
            <a:r>
              <a:rPr lang="en-US" altLang="lv-LV" sz="1600">
                <a:solidFill>
                  <a:schemeClr val="tx2"/>
                </a:solidFill>
                <a:latin typeface="Times New Roman" panose="02020603050405020304" pitchFamily="18" charset="0"/>
              </a:rPr>
              <a:t>)</a:t>
            </a:r>
            <a:endParaRPr lang="en-US" altLang="lv-LV" sz="1600">
              <a:solidFill>
                <a:schemeClr val="accent2"/>
              </a:solidFill>
              <a:latin typeface="Times New Roman" panose="02020603050405020304" pitchFamily="18" charset="0"/>
            </a:endParaRP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600">
                <a:solidFill>
                  <a:schemeClr val="accent2"/>
                </a:solidFill>
                <a:latin typeface="Times New Roman" panose="02020603050405020304" pitchFamily="18" charset="0"/>
              </a:rPr>
              <a:t>		</a:t>
            </a:r>
            <a:r>
              <a:rPr lang="en-US" altLang="lv-LV" sz="1600" b="1">
                <a:solidFill>
                  <a:srgbClr val="000000"/>
                </a:solidFill>
                <a:latin typeface="Times New Roman" panose="02020603050405020304" pitchFamily="18" charset="0"/>
              </a:rPr>
              <a:t>else</a:t>
            </a: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600" b="1">
                <a:solidFill>
                  <a:srgbClr val="000000"/>
                </a:solidFill>
                <a:latin typeface="Times New Roman" panose="02020603050405020304" pitchFamily="18" charset="0"/>
              </a:rPr>
              <a:t>			</a:t>
            </a:r>
            <a:r>
              <a:rPr lang="en-US" altLang="lv-LV" sz="1600" b="1" i="1">
                <a:solidFill>
                  <a:schemeClr val="tx2"/>
                </a:solidFill>
                <a:latin typeface="Times New Roman" panose="02020603050405020304" pitchFamily="18" charset="0"/>
              </a:rPr>
              <a:t>T </a:t>
            </a:r>
            <a:r>
              <a:rPr lang="en-US" altLang="lv-LV" sz="1600">
                <a:solidFill>
                  <a:srgbClr val="000000"/>
                </a:solidFill>
                <a:latin typeface="Times New Roman" panose="02020603050405020304" pitchFamily="18" charset="0"/>
                <a:sym typeface="Symbol" panose="05050102010706020507" pitchFamily="18" charset="2"/>
              </a:rPr>
              <a:t></a:t>
            </a:r>
            <a:r>
              <a:rPr lang="en-US" altLang="lv-LV" sz="1600" b="1" i="1">
                <a:solidFill>
                  <a:schemeClr val="accent2"/>
                </a:solidFill>
                <a:latin typeface="Times New Roman" panose="02020603050405020304" pitchFamily="18" charset="0"/>
                <a:sym typeface="Symbol" panose="05050102010706020507" pitchFamily="18" charset="2"/>
              </a:rPr>
              <a:t> </a:t>
            </a:r>
            <a:r>
              <a:rPr lang="en-US" altLang="lv-LV" sz="1600">
                <a:solidFill>
                  <a:schemeClr val="tx2"/>
                </a:solidFill>
                <a:latin typeface="Times New Roman" panose="02020603050405020304" pitchFamily="18" charset="0"/>
              </a:rPr>
              <a:t>new empty stack</a:t>
            </a:r>
            <a:endParaRPr lang="en-US" altLang="lv-LV" sz="1600">
              <a:solidFill>
                <a:schemeClr val="accent2"/>
              </a:solidFill>
              <a:latin typeface="Times New Roman" panose="02020603050405020304" pitchFamily="18" charset="0"/>
            </a:endParaRP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600" b="1" i="1">
                <a:solidFill>
                  <a:schemeClr val="accent2"/>
                </a:solidFill>
                <a:latin typeface="Times New Roman" panose="02020603050405020304" pitchFamily="18" charset="0"/>
              </a:rPr>
              <a:t>			</a:t>
            </a:r>
            <a:r>
              <a:rPr lang="en-US" altLang="lv-LV" sz="1600" b="1">
                <a:solidFill>
                  <a:srgbClr val="000000"/>
                </a:solidFill>
                <a:latin typeface="Times New Roman" panose="02020603050405020304" pitchFamily="18" charset="0"/>
              </a:rPr>
              <a:t>repeat</a:t>
            </a: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600" b="1">
                <a:solidFill>
                  <a:srgbClr val="000000"/>
                </a:solidFill>
                <a:latin typeface="Times New Roman" panose="02020603050405020304" pitchFamily="18" charset="0"/>
              </a:rPr>
              <a:t>				</a:t>
            </a:r>
            <a:r>
              <a:rPr lang="en-US" altLang="lv-LV" sz="1600" b="1" i="1">
                <a:solidFill>
                  <a:schemeClr val="tx2"/>
                </a:solidFill>
                <a:latin typeface="Times New Roman" panose="02020603050405020304" pitchFamily="18" charset="0"/>
              </a:rPr>
              <a:t>o </a:t>
            </a:r>
            <a:r>
              <a:rPr lang="en-US" altLang="lv-LV" sz="1600">
                <a:solidFill>
                  <a:srgbClr val="000000"/>
                </a:solidFill>
                <a:latin typeface="Times New Roman" panose="02020603050405020304" pitchFamily="18" charset="0"/>
                <a:sym typeface="Symbol" panose="05050102010706020507" pitchFamily="18" charset="2"/>
              </a:rPr>
              <a:t></a:t>
            </a:r>
            <a:r>
              <a:rPr lang="en-US" altLang="lv-LV" sz="1600" b="1" i="1">
                <a:solidFill>
                  <a:schemeClr val="accent2"/>
                </a:solidFill>
                <a:latin typeface="Times New Roman" panose="02020603050405020304" pitchFamily="18" charset="0"/>
                <a:sym typeface="Symbol" panose="05050102010706020507" pitchFamily="18" charset="2"/>
              </a:rPr>
              <a:t> </a:t>
            </a:r>
            <a:r>
              <a:rPr lang="en-US" altLang="lv-LV" sz="1600" b="1" i="1">
                <a:solidFill>
                  <a:schemeClr val="tx2"/>
                </a:solidFill>
                <a:latin typeface="Times New Roman" panose="02020603050405020304" pitchFamily="18" charset="0"/>
              </a:rPr>
              <a:t>S.pop</a:t>
            </a:r>
            <a:r>
              <a:rPr lang="en-US" altLang="lv-LV" sz="1600">
                <a:solidFill>
                  <a:schemeClr val="tx2"/>
                </a:solidFill>
                <a:latin typeface="Times New Roman" panose="02020603050405020304" pitchFamily="18" charset="0"/>
              </a:rPr>
              <a:t>()</a:t>
            </a:r>
            <a:endParaRPr lang="en-US" altLang="lv-LV" sz="1600" b="1">
              <a:solidFill>
                <a:srgbClr val="000000"/>
              </a:solidFill>
              <a:latin typeface="Times New Roman" panose="02020603050405020304" pitchFamily="18" charset="0"/>
            </a:endParaRP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600" b="1">
                <a:solidFill>
                  <a:srgbClr val="000000"/>
                </a:solidFill>
                <a:latin typeface="Times New Roman" panose="02020603050405020304" pitchFamily="18" charset="0"/>
              </a:rPr>
              <a:t>				</a:t>
            </a:r>
            <a:r>
              <a:rPr lang="en-US" altLang="lv-LV" sz="1600" b="1" i="1">
                <a:solidFill>
                  <a:schemeClr val="tx2"/>
                </a:solidFill>
                <a:latin typeface="Times New Roman" panose="02020603050405020304" pitchFamily="18" charset="0"/>
              </a:rPr>
              <a:t>T.push</a:t>
            </a:r>
            <a:r>
              <a:rPr lang="en-US" altLang="lv-LV" sz="1600">
                <a:solidFill>
                  <a:schemeClr val="tx2"/>
                </a:solidFill>
                <a:latin typeface="Times New Roman" panose="02020603050405020304" pitchFamily="18" charset="0"/>
              </a:rPr>
              <a:t>(</a:t>
            </a:r>
            <a:r>
              <a:rPr lang="en-US" altLang="lv-LV" sz="1600" b="1" i="1">
                <a:solidFill>
                  <a:schemeClr val="tx2"/>
                </a:solidFill>
                <a:latin typeface="Times New Roman" panose="02020603050405020304" pitchFamily="18" charset="0"/>
              </a:rPr>
              <a:t>o</a:t>
            </a:r>
            <a:r>
              <a:rPr lang="en-US" altLang="lv-LV" sz="1600">
                <a:solidFill>
                  <a:schemeClr val="tx2"/>
                </a:solidFill>
                <a:latin typeface="Times New Roman" panose="02020603050405020304" pitchFamily="18" charset="0"/>
              </a:rPr>
              <a:t>)</a:t>
            </a: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600">
                <a:solidFill>
                  <a:schemeClr val="tx2"/>
                </a:solidFill>
                <a:latin typeface="Times New Roman" panose="02020603050405020304" pitchFamily="18" charset="0"/>
              </a:rPr>
              <a:t>			</a:t>
            </a:r>
            <a:r>
              <a:rPr lang="en-US" altLang="lv-LV" sz="1600" b="1">
                <a:solidFill>
                  <a:srgbClr val="000000"/>
                </a:solidFill>
                <a:latin typeface="Times New Roman" panose="02020603050405020304" pitchFamily="18" charset="0"/>
              </a:rPr>
              <a:t>until </a:t>
            </a:r>
            <a:r>
              <a:rPr lang="en-US" altLang="lv-LV" sz="1600" b="1" i="1">
                <a:solidFill>
                  <a:schemeClr val="tx2"/>
                </a:solidFill>
                <a:latin typeface="Times New Roman" panose="02020603050405020304" pitchFamily="18" charset="0"/>
              </a:rPr>
              <a:t>o</a:t>
            </a:r>
            <a:r>
              <a:rPr lang="en-US" altLang="lv-LV" sz="1600">
                <a:solidFill>
                  <a:schemeClr val="tx2"/>
                </a:solidFill>
                <a:latin typeface="Times New Roman" panose="02020603050405020304" pitchFamily="18" charset="0"/>
              </a:rPr>
              <a:t> </a:t>
            </a:r>
            <a:r>
              <a:rPr lang="en-US" altLang="lv-LV" sz="1600">
                <a:solidFill>
                  <a:srgbClr val="000000"/>
                </a:solidFill>
                <a:latin typeface="Symbol" panose="05050102010706020507" pitchFamily="18" charset="2"/>
                <a:sym typeface="Symbol" panose="05050102010706020507" pitchFamily="18" charset="2"/>
              </a:rPr>
              <a:t>= </a:t>
            </a:r>
            <a:r>
              <a:rPr lang="en-US" altLang="lv-LV" sz="1600" b="1" i="1">
                <a:solidFill>
                  <a:schemeClr val="tx2"/>
                </a:solidFill>
                <a:latin typeface="Times New Roman" panose="02020603050405020304" pitchFamily="18" charset="0"/>
              </a:rPr>
              <a:t>w</a:t>
            </a:r>
            <a:endParaRPr lang="en-US" altLang="lv-LV" sz="1600" b="1" i="1">
              <a:solidFill>
                <a:schemeClr val="accent2"/>
              </a:solidFill>
              <a:latin typeface="Times New Roman" panose="02020603050405020304" pitchFamily="18" charset="0"/>
            </a:endParaRP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600" b="1" i="1">
                <a:solidFill>
                  <a:schemeClr val="accent2"/>
                </a:solidFill>
                <a:latin typeface="Times New Roman" panose="02020603050405020304" pitchFamily="18" charset="0"/>
              </a:rPr>
              <a:t>			</a:t>
            </a:r>
            <a:r>
              <a:rPr lang="en-US" altLang="lv-LV" sz="1600" b="1">
                <a:solidFill>
                  <a:srgbClr val="000000"/>
                </a:solidFill>
                <a:latin typeface="Times New Roman" panose="02020603050405020304" pitchFamily="18" charset="0"/>
              </a:rPr>
              <a:t>return </a:t>
            </a:r>
            <a:r>
              <a:rPr lang="en-US" altLang="lv-LV" sz="1600" b="1" i="1">
                <a:solidFill>
                  <a:schemeClr val="tx2"/>
                </a:solidFill>
                <a:latin typeface="Times New Roman" panose="02020603050405020304" pitchFamily="18" charset="0"/>
              </a:rPr>
              <a:t>T.elements</a:t>
            </a:r>
            <a:r>
              <a:rPr lang="en-US" altLang="lv-LV" sz="1600">
                <a:solidFill>
                  <a:schemeClr val="tx2"/>
                </a:solidFill>
                <a:latin typeface="Times New Roman" panose="02020603050405020304" pitchFamily="18" charset="0"/>
              </a:rPr>
              <a:t>()</a:t>
            </a:r>
            <a:endParaRPr lang="en-US" altLang="lv-LV" sz="1600">
              <a:solidFill>
                <a:schemeClr val="accent2"/>
              </a:solidFill>
              <a:latin typeface="Times New Roman" panose="02020603050405020304" pitchFamily="18" charset="0"/>
            </a:endParaRPr>
          </a:p>
          <a:p>
            <a:pPr lvl="1" algn="l" eaLnBrk="1" hangingPunct="1">
              <a:lnSpc>
                <a:spcPct val="80000"/>
              </a:lnSpc>
              <a:spcBef>
                <a:spcPct val="20000"/>
              </a:spcBef>
              <a:buClr>
                <a:schemeClr val="hlink"/>
              </a:buClr>
              <a:buSzPct val="110000"/>
              <a:buFont typeface="Wingdings" panose="05000000000000000000" pitchFamily="2" charset="2"/>
              <a:buNone/>
            </a:pPr>
            <a:r>
              <a:rPr lang="en-US" altLang="lv-LV" sz="1600" b="1" i="1">
                <a:solidFill>
                  <a:schemeClr val="tx2"/>
                </a:solidFill>
                <a:latin typeface="Times New Roman" panose="02020603050405020304" pitchFamily="18" charset="0"/>
              </a:rPr>
              <a:t>S.pop</a:t>
            </a:r>
            <a:r>
              <a:rPr lang="en-US" altLang="lv-LV" sz="1600">
                <a:solidFill>
                  <a:schemeClr val="tx2"/>
                </a:solidFill>
                <a:latin typeface="Times New Roman" panose="02020603050405020304" pitchFamily="18" charset="0"/>
              </a:rPr>
              <a:t>(</a:t>
            </a:r>
            <a:r>
              <a:rPr lang="en-US" altLang="lv-LV" sz="1600" b="1" i="1">
                <a:solidFill>
                  <a:schemeClr val="tx2"/>
                </a:solidFill>
                <a:latin typeface="Times New Roman" panose="02020603050405020304" pitchFamily="18" charset="0"/>
              </a:rPr>
              <a:t>v</a:t>
            </a:r>
            <a:r>
              <a:rPr lang="en-US" altLang="lv-LV" sz="1600">
                <a:solidFill>
                  <a:schemeClr val="tx2"/>
                </a:solidFill>
                <a:latin typeface="Times New Roman" panose="02020603050405020304" pitchFamily="18" charset="0"/>
              </a:rPr>
              <a:t>)</a:t>
            </a:r>
          </a:p>
        </p:txBody>
      </p:sp>
    </p:spTree>
    <p:extLst>
      <p:ext uri="{BB962C8B-B14F-4D97-AF65-F5344CB8AC3E}">
        <p14:creationId xmlns:p14="http://schemas.microsoft.com/office/powerpoint/2010/main" val="2639306215"/>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lv-LV" smtClean="0"/>
              <a:t>Digraphs</a:t>
            </a:r>
            <a:endParaRPr lang="en-US" altLang="lv-LV" smtClean="0">
              <a:cs typeface="Tahoma" panose="020B0604030504040204" pitchFamily="34" charset="0"/>
            </a:endParaRPr>
          </a:p>
        </p:txBody>
      </p:sp>
      <p:sp>
        <p:nvSpPr>
          <p:cNvPr id="4101" name="Rectangle 3" descr="Rectangle: Click to edit Master text styles&#10;Second level&#10;Third level&#10;Fourth level&#10;Fifth level"/>
          <p:cNvSpPr>
            <a:spLocks noGrp="1" noChangeArrowheads="1"/>
          </p:cNvSpPr>
          <p:nvPr>
            <p:ph idx="1"/>
          </p:nvPr>
        </p:nvSpPr>
        <p:spPr>
          <a:xfrm>
            <a:off x="1422400" y="1752601"/>
            <a:ext cx="4673600" cy="4114800"/>
          </a:xfrm>
        </p:spPr>
        <p:txBody>
          <a:bodyPr/>
          <a:lstStyle/>
          <a:p>
            <a:pPr eaLnBrk="1" hangingPunct="1"/>
            <a:r>
              <a:rPr lang="en-US" altLang="lv-LV" sz="2800" dirty="0"/>
              <a:t>A </a:t>
            </a:r>
            <a:r>
              <a:rPr lang="en-US" altLang="lv-LV" sz="2800" dirty="0">
                <a:solidFill>
                  <a:schemeClr val="tx2"/>
                </a:solidFill>
              </a:rPr>
              <a:t>digraph</a:t>
            </a:r>
            <a:r>
              <a:rPr lang="en-US" altLang="lv-LV" sz="2800" dirty="0"/>
              <a:t> is a graph whose edges are all directed</a:t>
            </a:r>
          </a:p>
          <a:p>
            <a:pPr lvl="1" eaLnBrk="1" hangingPunct="1"/>
            <a:r>
              <a:rPr lang="en-US" altLang="lv-LV" sz="2000" dirty="0"/>
              <a:t>Short for “directed graph”</a:t>
            </a:r>
          </a:p>
          <a:p>
            <a:pPr eaLnBrk="1" hangingPunct="1"/>
            <a:r>
              <a:rPr lang="en-US" altLang="lv-LV" sz="2800" dirty="0"/>
              <a:t>Applications</a:t>
            </a:r>
          </a:p>
          <a:p>
            <a:pPr lvl="1" eaLnBrk="1" hangingPunct="1"/>
            <a:r>
              <a:rPr lang="en-US" altLang="lv-LV" dirty="0"/>
              <a:t>one-way streets</a:t>
            </a:r>
          </a:p>
          <a:p>
            <a:pPr lvl="1" eaLnBrk="1" hangingPunct="1"/>
            <a:r>
              <a:rPr lang="en-US" altLang="lv-LV" dirty="0"/>
              <a:t>flights</a:t>
            </a:r>
          </a:p>
          <a:p>
            <a:pPr lvl="1" eaLnBrk="1" hangingPunct="1"/>
            <a:r>
              <a:rPr lang="en-US" altLang="lv-LV" dirty="0"/>
              <a:t>task scheduling</a:t>
            </a:r>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EBABB27-D6A9-4934-8BE9-B1E80074245C}" type="slidenum">
              <a:rPr lang="en-US" altLang="lv-LV" sz="1400"/>
              <a:pPr eaLnBrk="1" hangingPunct="1"/>
              <a:t>37</a:t>
            </a:fld>
            <a:endParaRPr lang="en-US" altLang="lv-LV" sz="1400"/>
          </a:p>
        </p:txBody>
      </p:sp>
      <p:grpSp>
        <p:nvGrpSpPr>
          <p:cNvPr id="4102" name="Group 17"/>
          <p:cNvGrpSpPr>
            <a:grpSpLocks/>
          </p:cNvGrpSpPr>
          <p:nvPr/>
        </p:nvGrpSpPr>
        <p:grpSpPr bwMode="auto">
          <a:xfrm>
            <a:off x="7239001" y="2095500"/>
            <a:ext cx="2828925" cy="3352800"/>
            <a:chOff x="3600" y="1320"/>
            <a:chExt cx="1782" cy="2112"/>
          </a:xfrm>
        </p:grpSpPr>
        <p:sp>
          <p:nvSpPr>
            <p:cNvPr id="4103" name="Oval 4"/>
            <p:cNvSpPr>
              <a:spLocks noChangeArrowheads="1"/>
            </p:cNvSpPr>
            <p:nvPr/>
          </p:nvSpPr>
          <p:spPr bwMode="auto">
            <a:xfrm>
              <a:off x="4038" y="3144"/>
              <a:ext cx="288" cy="288"/>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A</a:t>
              </a:r>
            </a:p>
          </p:txBody>
        </p:sp>
        <p:sp>
          <p:nvSpPr>
            <p:cNvPr id="4104" name="Oval 5"/>
            <p:cNvSpPr>
              <a:spLocks noChangeArrowheads="1"/>
            </p:cNvSpPr>
            <p:nvPr/>
          </p:nvSpPr>
          <p:spPr bwMode="auto">
            <a:xfrm>
              <a:off x="3600" y="2280"/>
              <a:ext cx="288" cy="288"/>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C</a:t>
              </a:r>
            </a:p>
          </p:txBody>
        </p:sp>
        <p:sp>
          <p:nvSpPr>
            <p:cNvPr id="4105" name="Oval 6"/>
            <p:cNvSpPr>
              <a:spLocks noChangeArrowheads="1"/>
            </p:cNvSpPr>
            <p:nvPr/>
          </p:nvSpPr>
          <p:spPr bwMode="auto">
            <a:xfrm>
              <a:off x="3846" y="1320"/>
              <a:ext cx="288" cy="288"/>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E</a:t>
              </a:r>
            </a:p>
          </p:txBody>
        </p:sp>
        <p:sp>
          <p:nvSpPr>
            <p:cNvPr id="4106" name="Oval 7"/>
            <p:cNvSpPr>
              <a:spLocks noChangeArrowheads="1"/>
            </p:cNvSpPr>
            <p:nvPr/>
          </p:nvSpPr>
          <p:spPr bwMode="auto">
            <a:xfrm>
              <a:off x="5094" y="2676"/>
              <a:ext cx="288" cy="288"/>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B</a:t>
              </a:r>
            </a:p>
          </p:txBody>
        </p:sp>
        <p:sp>
          <p:nvSpPr>
            <p:cNvPr id="4107" name="Oval 8"/>
            <p:cNvSpPr>
              <a:spLocks noChangeArrowheads="1"/>
            </p:cNvSpPr>
            <p:nvPr/>
          </p:nvSpPr>
          <p:spPr bwMode="auto">
            <a:xfrm>
              <a:off x="4806" y="1800"/>
              <a:ext cx="288" cy="288"/>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D</a:t>
              </a:r>
            </a:p>
          </p:txBody>
        </p:sp>
        <p:cxnSp>
          <p:nvCxnSpPr>
            <p:cNvPr id="4108" name="AutoShape 9"/>
            <p:cNvCxnSpPr>
              <a:cxnSpLocks noChangeShapeType="1"/>
              <a:stCxn id="4103" idx="1"/>
              <a:endCxn id="4104" idx="4"/>
            </p:cNvCxnSpPr>
            <p:nvPr/>
          </p:nvCxnSpPr>
          <p:spPr bwMode="auto">
            <a:xfrm flipH="1" flipV="1">
              <a:off x="3744" y="2574"/>
              <a:ext cx="336" cy="606"/>
            </a:xfrm>
            <a:prstGeom prst="straightConnector1">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4109" name="AutoShape 10"/>
            <p:cNvCxnSpPr>
              <a:cxnSpLocks noChangeShapeType="1"/>
              <a:stCxn id="4103" idx="7"/>
              <a:endCxn id="4106" idx="3"/>
            </p:cNvCxnSpPr>
            <p:nvPr/>
          </p:nvCxnSpPr>
          <p:spPr bwMode="auto">
            <a:xfrm flipV="1">
              <a:off x="4284" y="2928"/>
              <a:ext cx="852" cy="252"/>
            </a:xfrm>
            <a:prstGeom prst="straightConnector1">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4110" name="AutoShape 11"/>
            <p:cNvCxnSpPr>
              <a:cxnSpLocks noChangeShapeType="1"/>
              <a:stCxn id="4104" idx="0"/>
              <a:endCxn id="4105" idx="3"/>
            </p:cNvCxnSpPr>
            <p:nvPr/>
          </p:nvCxnSpPr>
          <p:spPr bwMode="auto">
            <a:xfrm flipV="1">
              <a:off x="3744" y="1572"/>
              <a:ext cx="144" cy="702"/>
            </a:xfrm>
            <a:prstGeom prst="straightConnector1">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4111" name="AutoShape 12"/>
            <p:cNvCxnSpPr>
              <a:cxnSpLocks noChangeShapeType="1"/>
              <a:stCxn id="4107" idx="1"/>
              <a:endCxn id="4105" idx="6"/>
            </p:cNvCxnSpPr>
            <p:nvPr/>
          </p:nvCxnSpPr>
          <p:spPr bwMode="auto">
            <a:xfrm flipH="1" flipV="1">
              <a:off x="4140" y="1464"/>
              <a:ext cx="708" cy="372"/>
            </a:xfrm>
            <a:prstGeom prst="straightConnector1">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4112" name="AutoShape 13"/>
            <p:cNvCxnSpPr>
              <a:cxnSpLocks noChangeShapeType="1"/>
              <a:stCxn id="4106" idx="0"/>
              <a:endCxn id="4107" idx="4"/>
            </p:cNvCxnSpPr>
            <p:nvPr/>
          </p:nvCxnSpPr>
          <p:spPr bwMode="auto">
            <a:xfrm flipH="1" flipV="1">
              <a:off x="4950" y="2094"/>
              <a:ext cx="288" cy="576"/>
            </a:xfrm>
            <a:prstGeom prst="straightConnector1">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4113" name="AutoShape 14"/>
            <p:cNvCxnSpPr>
              <a:cxnSpLocks noChangeShapeType="1"/>
              <a:stCxn id="4103" idx="0"/>
              <a:endCxn id="4107" idx="3"/>
            </p:cNvCxnSpPr>
            <p:nvPr/>
          </p:nvCxnSpPr>
          <p:spPr bwMode="auto">
            <a:xfrm flipV="1">
              <a:off x="4182" y="2052"/>
              <a:ext cx="666" cy="1086"/>
            </a:xfrm>
            <a:prstGeom prst="straightConnector1">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4114" name="AutoShape 15"/>
            <p:cNvCxnSpPr>
              <a:cxnSpLocks noChangeShapeType="1"/>
              <a:stCxn id="4104" idx="7"/>
              <a:endCxn id="4107" idx="2"/>
            </p:cNvCxnSpPr>
            <p:nvPr/>
          </p:nvCxnSpPr>
          <p:spPr bwMode="auto">
            <a:xfrm flipV="1">
              <a:off x="3846" y="1944"/>
              <a:ext cx="954" cy="372"/>
            </a:xfrm>
            <a:prstGeom prst="straightConnector1">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4115" name="AutoShape 16"/>
            <p:cNvCxnSpPr>
              <a:cxnSpLocks noChangeShapeType="1"/>
              <a:stCxn id="4103" idx="2"/>
              <a:endCxn id="4105" idx="2"/>
            </p:cNvCxnSpPr>
            <p:nvPr/>
          </p:nvCxnSpPr>
          <p:spPr bwMode="auto">
            <a:xfrm rot="10800000">
              <a:off x="3840" y="1464"/>
              <a:ext cx="192" cy="1824"/>
            </a:xfrm>
            <a:prstGeom prst="curvedConnector3">
              <a:avLst>
                <a:gd name="adj1" fmla="val 501560"/>
              </a:avLst>
            </a:prstGeom>
            <a:noFill/>
            <a:ln w="19050">
              <a:solidFill>
                <a:schemeClr val="tx1"/>
              </a:solidFill>
              <a:round/>
              <a:headEnd type="triangle" w="med" len="lg"/>
              <a:tailEnd type="none" w="med"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100202689"/>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en-US" smtClean="0"/>
              <a:t>Digraph Properties</a:t>
            </a:r>
          </a:p>
        </p:txBody>
      </p:sp>
      <p:sp>
        <p:nvSpPr>
          <p:cNvPr id="5125" name="Rectangle 3" descr="Rectangle: Click to edit Master text styles&#10;Second level&#10;Third level&#10;Fourth level&#10;Fifth level"/>
          <p:cNvSpPr>
            <a:spLocks noGrp="1" noChangeArrowheads="1"/>
          </p:cNvSpPr>
          <p:nvPr>
            <p:ph idx="1"/>
          </p:nvPr>
        </p:nvSpPr>
        <p:spPr>
          <a:xfrm>
            <a:off x="1422400" y="1752601"/>
            <a:ext cx="6246702" cy="4114800"/>
          </a:xfrm>
        </p:spPr>
        <p:txBody>
          <a:bodyPr/>
          <a:lstStyle/>
          <a:p>
            <a:pPr eaLnBrk="1" hangingPunct="1"/>
            <a:r>
              <a:rPr lang="en-US" altLang="en-US" sz="2800" dirty="0"/>
              <a:t>A graph G=(V,E) such that</a:t>
            </a:r>
          </a:p>
          <a:p>
            <a:pPr lvl="1" eaLnBrk="1" hangingPunct="1"/>
            <a:r>
              <a:rPr lang="en-US" altLang="en-US" dirty="0"/>
              <a:t>Each edge goes in </a:t>
            </a:r>
            <a:r>
              <a:rPr lang="en-US" altLang="en-US" dirty="0">
                <a:solidFill>
                  <a:schemeClr val="tx2"/>
                </a:solidFill>
              </a:rPr>
              <a:t>one direction</a:t>
            </a:r>
            <a:r>
              <a:rPr lang="en-US" altLang="en-US" dirty="0"/>
              <a:t>:</a:t>
            </a:r>
          </a:p>
          <a:p>
            <a:pPr lvl="1" eaLnBrk="1" hangingPunct="1"/>
            <a:r>
              <a:rPr lang="en-US" altLang="en-US" dirty="0">
                <a:solidFill>
                  <a:srgbClr val="2D44A4"/>
                </a:solidFill>
              </a:rPr>
              <a:t>Edge (</a:t>
            </a:r>
            <a:r>
              <a:rPr lang="en-US" altLang="en-US" dirty="0" err="1">
                <a:solidFill>
                  <a:srgbClr val="2D44A4"/>
                </a:solidFill>
              </a:rPr>
              <a:t>a,b</a:t>
            </a:r>
            <a:r>
              <a:rPr lang="en-US" altLang="en-US" dirty="0">
                <a:solidFill>
                  <a:srgbClr val="2D44A4"/>
                </a:solidFill>
              </a:rPr>
              <a:t>) goes from a to b, but not b to a</a:t>
            </a:r>
          </a:p>
          <a:p>
            <a:pPr eaLnBrk="1" hangingPunct="1"/>
            <a:r>
              <a:rPr lang="en-US" altLang="en-US" sz="2800" dirty="0"/>
              <a:t>If G is simple, </a:t>
            </a:r>
            <a:r>
              <a:rPr lang="en-US" altLang="en-US" sz="2800" b="1" i="1" dirty="0">
                <a:solidFill>
                  <a:schemeClr val="tx2"/>
                </a:solidFill>
                <a:latin typeface="Times New Roman" panose="02020603050405020304" pitchFamily="18" charset="0"/>
                <a:cs typeface="Times New Roman" panose="02020603050405020304" pitchFamily="18" charset="0"/>
              </a:rPr>
              <a:t>m</a:t>
            </a:r>
            <a:r>
              <a:rPr lang="en-US" altLang="en-US" sz="2800" dirty="0">
                <a:solidFill>
                  <a:schemeClr val="tx2"/>
                </a:solidFill>
              </a:rPr>
              <a:t> </a:t>
            </a:r>
            <a:r>
              <a:rPr lang="en-US" altLang="en-US" sz="2800" u="sng" dirty="0">
                <a:solidFill>
                  <a:schemeClr val="tx2"/>
                </a:solidFill>
                <a:latin typeface="Symbol" panose="05050102010706020507" pitchFamily="18" charset="2"/>
              </a:rPr>
              <a:t>&lt;</a:t>
            </a:r>
            <a:r>
              <a:rPr lang="en-US" altLang="en-US" sz="2800" dirty="0">
                <a:solidFill>
                  <a:schemeClr val="tx2"/>
                </a:solidFill>
              </a:rPr>
              <a:t> </a:t>
            </a:r>
            <a:r>
              <a:rPr lang="en-US" altLang="en-US" sz="2800" b="1" i="1" dirty="0">
                <a:solidFill>
                  <a:schemeClr val="tx2"/>
                </a:solidFill>
                <a:latin typeface="Times New Roman" panose="02020603050405020304" pitchFamily="18" charset="0"/>
                <a:cs typeface="Times New Roman" panose="02020603050405020304" pitchFamily="18" charset="0"/>
              </a:rPr>
              <a:t>n</a:t>
            </a:r>
            <a:r>
              <a:rPr lang="en-US" altLang="en-US" sz="2800" dirty="0">
                <a:solidFill>
                  <a:schemeClr val="tx2"/>
                </a:solidFill>
                <a:sym typeface="Symbol" panose="05050102010706020507" pitchFamily="18" charset="2"/>
              </a:rPr>
              <a:t></a:t>
            </a:r>
            <a:r>
              <a:rPr lang="en-US" altLang="en-US" sz="2800" dirty="0">
                <a:solidFill>
                  <a:schemeClr val="tx2"/>
                </a:solidFill>
                <a:latin typeface="Times New Roman" panose="02020603050405020304" pitchFamily="18" charset="0"/>
                <a:cs typeface="Times New Roman" panose="02020603050405020304" pitchFamily="18" charset="0"/>
              </a:rPr>
              <a:t>(</a:t>
            </a:r>
            <a:r>
              <a:rPr lang="en-US" altLang="en-US" sz="2800" b="1" i="1" dirty="0">
                <a:solidFill>
                  <a:schemeClr val="tx2"/>
                </a:solidFill>
                <a:latin typeface="Times New Roman" panose="02020603050405020304" pitchFamily="18" charset="0"/>
                <a:cs typeface="Times New Roman" panose="02020603050405020304" pitchFamily="18" charset="0"/>
              </a:rPr>
              <a:t>n </a:t>
            </a:r>
            <a:r>
              <a:rPr lang="en-US" altLang="en-US" sz="2800" dirty="0">
                <a:solidFill>
                  <a:schemeClr val="tx2"/>
                </a:solidFill>
                <a:latin typeface="Symbol" panose="05050102010706020507" pitchFamily="18" charset="2"/>
                <a:sym typeface="Symbol" panose="05050102010706020507" pitchFamily="18" charset="2"/>
              </a:rPr>
              <a:t>-</a:t>
            </a:r>
            <a:r>
              <a:rPr lang="en-US" altLang="en-US" sz="2800" dirty="0">
                <a:solidFill>
                  <a:schemeClr val="tx2"/>
                </a:solidFill>
                <a:sym typeface="Symbol" panose="05050102010706020507" pitchFamily="18" charset="2"/>
              </a:rPr>
              <a:t> </a:t>
            </a:r>
            <a:r>
              <a:rPr lang="en-US" altLang="en-US" sz="2800" dirty="0">
                <a:solidFill>
                  <a:schemeClr val="tx2"/>
                </a:solidFill>
                <a:latin typeface="Times New Roman" panose="02020603050405020304" pitchFamily="18" charset="0"/>
                <a:cs typeface="Times New Roman" panose="02020603050405020304" pitchFamily="18" charset="0"/>
              </a:rPr>
              <a:t>1)</a:t>
            </a:r>
          </a:p>
          <a:p>
            <a:pPr eaLnBrk="1" hangingPunct="1"/>
            <a:r>
              <a:rPr lang="en-US" altLang="en-US" sz="2800" dirty="0"/>
              <a:t>If we keep in-edges and out-edges in separate adjacency lists, we can perform listing of incoming edges and outgoing edges in time proportional to their size</a:t>
            </a:r>
            <a:endParaRPr lang="en-US" altLang="en-US" dirty="0" smtClean="0"/>
          </a:p>
        </p:txBody>
      </p:sp>
      <p:sp>
        <p:nvSpPr>
          <p:cNvPr id="512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BD114BC-DB3C-4105-ABFD-3AE58708FAA5}" type="slidenum">
              <a:rPr lang="en-US" altLang="lv-LV" sz="1400"/>
              <a:pPr eaLnBrk="1" hangingPunct="1"/>
              <a:t>38</a:t>
            </a:fld>
            <a:endParaRPr lang="en-US" altLang="lv-LV" sz="1400"/>
          </a:p>
        </p:txBody>
      </p:sp>
      <p:sp>
        <p:nvSpPr>
          <p:cNvPr id="5122" name="Footer Placeholder 5"/>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lv-LV" sz="1400" dirty="0" smtClean="0"/>
          </a:p>
          <a:p>
            <a:pPr eaLnBrk="1" hangingPunct="1"/>
            <a:endParaRPr lang="en-US" altLang="lv-LV" sz="1400" dirty="0"/>
          </a:p>
        </p:txBody>
      </p:sp>
      <p:grpSp>
        <p:nvGrpSpPr>
          <p:cNvPr id="5126" name="Group 71"/>
          <p:cNvGrpSpPr>
            <a:grpSpLocks/>
          </p:cNvGrpSpPr>
          <p:nvPr/>
        </p:nvGrpSpPr>
        <p:grpSpPr bwMode="auto">
          <a:xfrm>
            <a:off x="9175751" y="2401888"/>
            <a:ext cx="2233613" cy="2827337"/>
            <a:chOff x="3600" y="1320"/>
            <a:chExt cx="1782" cy="2112"/>
          </a:xfrm>
        </p:grpSpPr>
        <p:sp>
          <p:nvSpPr>
            <p:cNvPr id="5127" name="Oval 72"/>
            <p:cNvSpPr>
              <a:spLocks noChangeArrowheads="1"/>
            </p:cNvSpPr>
            <p:nvPr/>
          </p:nvSpPr>
          <p:spPr bwMode="auto">
            <a:xfrm>
              <a:off x="4038" y="3144"/>
              <a:ext cx="288" cy="288"/>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dirty="0"/>
                <a:t>A</a:t>
              </a:r>
            </a:p>
          </p:txBody>
        </p:sp>
        <p:sp>
          <p:nvSpPr>
            <p:cNvPr id="5128" name="Oval 73"/>
            <p:cNvSpPr>
              <a:spLocks noChangeArrowheads="1"/>
            </p:cNvSpPr>
            <p:nvPr/>
          </p:nvSpPr>
          <p:spPr bwMode="auto">
            <a:xfrm>
              <a:off x="3600" y="2280"/>
              <a:ext cx="288" cy="288"/>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C</a:t>
              </a:r>
            </a:p>
          </p:txBody>
        </p:sp>
        <p:sp>
          <p:nvSpPr>
            <p:cNvPr id="5129" name="Oval 74"/>
            <p:cNvSpPr>
              <a:spLocks noChangeArrowheads="1"/>
            </p:cNvSpPr>
            <p:nvPr/>
          </p:nvSpPr>
          <p:spPr bwMode="auto">
            <a:xfrm>
              <a:off x="3846" y="1320"/>
              <a:ext cx="288" cy="288"/>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E</a:t>
              </a:r>
            </a:p>
          </p:txBody>
        </p:sp>
        <p:sp>
          <p:nvSpPr>
            <p:cNvPr id="5130" name="Oval 75"/>
            <p:cNvSpPr>
              <a:spLocks noChangeArrowheads="1"/>
            </p:cNvSpPr>
            <p:nvPr/>
          </p:nvSpPr>
          <p:spPr bwMode="auto">
            <a:xfrm>
              <a:off x="5094" y="2676"/>
              <a:ext cx="288" cy="288"/>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B</a:t>
              </a:r>
            </a:p>
          </p:txBody>
        </p:sp>
        <p:sp>
          <p:nvSpPr>
            <p:cNvPr id="5131" name="Oval 76"/>
            <p:cNvSpPr>
              <a:spLocks noChangeArrowheads="1"/>
            </p:cNvSpPr>
            <p:nvPr/>
          </p:nvSpPr>
          <p:spPr bwMode="auto">
            <a:xfrm>
              <a:off x="4806" y="1800"/>
              <a:ext cx="288" cy="288"/>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D</a:t>
              </a:r>
            </a:p>
          </p:txBody>
        </p:sp>
        <p:cxnSp>
          <p:nvCxnSpPr>
            <p:cNvPr id="5132" name="AutoShape 77"/>
            <p:cNvCxnSpPr>
              <a:cxnSpLocks noChangeShapeType="1"/>
              <a:stCxn id="5127" idx="1"/>
              <a:endCxn id="5128" idx="4"/>
            </p:cNvCxnSpPr>
            <p:nvPr/>
          </p:nvCxnSpPr>
          <p:spPr bwMode="auto">
            <a:xfrm flipH="1" flipV="1">
              <a:off x="3744" y="2574"/>
              <a:ext cx="336" cy="606"/>
            </a:xfrm>
            <a:prstGeom prst="straightConnector1">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5133" name="AutoShape 78"/>
            <p:cNvCxnSpPr>
              <a:cxnSpLocks noChangeShapeType="1"/>
              <a:stCxn id="5127" idx="7"/>
              <a:endCxn id="5130" idx="3"/>
            </p:cNvCxnSpPr>
            <p:nvPr/>
          </p:nvCxnSpPr>
          <p:spPr bwMode="auto">
            <a:xfrm flipV="1">
              <a:off x="4284" y="2928"/>
              <a:ext cx="852" cy="252"/>
            </a:xfrm>
            <a:prstGeom prst="straightConnector1">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5134" name="AutoShape 79"/>
            <p:cNvCxnSpPr>
              <a:cxnSpLocks noChangeShapeType="1"/>
              <a:stCxn id="5128" idx="0"/>
              <a:endCxn id="5129" idx="3"/>
            </p:cNvCxnSpPr>
            <p:nvPr/>
          </p:nvCxnSpPr>
          <p:spPr bwMode="auto">
            <a:xfrm flipV="1">
              <a:off x="3744" y="1572"/>
              <a:ext cx="144" cy="702"/>
            </a:xfrm>
            <a:prstGeom prst="straightConnector1">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5135" name="AutoShape 80"/>
            <p:cNvCxnSpPr>
              <a:cxnSpLocks noChangeShapeType="1"/>
              <a:stCxn id="5131" idx="1"/>
              <a:endCxn id="5129" idx="6"/>
            </p:cNvCxnSpPr>
            <p:nvPr/>
          </p:nvCxnSpPr>
          <p:spPr bwMode="auto">
            <a:xfrm flipH="1" flipV="1">
              <a:off x="4140" y="1464"/>
              <a:ext cx="708" cy="372"/>
            </a:xfrm>
            <a:prstGeom prst="straightConnector1">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5136" name="AutoShape 81"/>
            <p:cNvCxnSpPr>
              <a:cxnSpLocks noChangeShapeType="1"/>
              <a:stCxn id="5130" idx="0"/>
              <a:endCxn id="5131" idx="4"/>
            </p:cNvCxnSpPr>
            <p:nvPr/>
          </p:nvCxnSpPr>
          <p:spPr bwMode="auto">
            <a:xfrm flipH="1" flipV="1">
              <a:off x="4950" y="2094"/>
              <a:ext cx="288" cy="576"/>
            </a:xfrm>
            <a:prstGeom prst="straightConnector1">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5137" name="AutoShape 82"/>
            <p:cNvCxnSpPr>
              <a:cxnSpLocks noChangeShapeType="1"/>
              <a:stCxn id="5127" idx="0"/>
              <a:endCxn id="5131" idx="3"/>
            </p:cNvCxnSpPr>
            <p:nvPr/>
          </p:nvCxnSpPr>
          <p:spPr bwMode="auto">
            <a:xfrm flipV="1">
              <a:off x="4182" y="2052"/>
              <a:ext cx="666" cy="1086"/>
            </a:xfrm>
            <a:prstGeom prst="straightConnector1">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5138" name="AutoShape 83"/>
            <p:cNvCxnSpPr>
              <a:cxnSpLocks noChangeShapeType="1"/>
              <a:stCxn id="5128" idx="7"/>
              <a:endCxn id="5131" idx="2"/>
            </p:cNvCxnSpPr>
            <p:nvPr/>
          </p:nvCxnSpPr>
          <p:spPr bwMode="auto">
            <a:xfrm flipV="1">
              <a:off x="3846" y="1944"/>
              <a:ext cx="954" cy="372"/>
            </a:xfrm>
            <a:prstGeom prst="straightConnector1">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5139" name="AutoShape 84"/>
            <p:cNvCxnSpPr>
              <a:cxnSpLocks noChangeShapeType="1"/>
              <a:stCxn id="5127" idx="2"/>
              <a:endCxn id="5129" idx="2"/>
            </p:cNvCxnSpPr>
            <p:nvPr/>
          </p:nvCxnSpPr>
          <p:spPr bwMode="auto">
            <a:xfrm rot="10800000">
              <a:off x="3840" y="1464"/>
              <a:ext cx="192" cy="1824"/>
            </a:xfrm>
            <a:prstGeom prst="curvedConnector3">
              <a:avLst>
                <a:gd name="adj1" fmla="val 501560"/>
              </a:avLst>
            </a:prstGeom>
            <a:noFill/>
            <a:ln w="19050">
              <a:solidFill>
                <a:schemeClr val="tx1"/>
              </a:solidFill>
              <a:round/>
              <a:headEnd type="triangle" w="med" len="lg"/>
              <a:tailEnd type="none" w="med"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46440277"/>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en-US" smtClean="0"/>
              <a:t>Digraph Application</a:t>
            </a:r>
          </a:p>
        </p:txBody>
      </p:sp>
      <p:sp>
        <p:nvSpPr>
          <p:cNvPr id="6149"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en-US" sz="2800">
                <a:solidFill>
                  <a:schemeClr val="tx2"/>
                </a:solidFill>
              </a:rPr>
              <a:t>Scheduling</a:t>
            </a:r>
            <a:r>
              <a:rPr lang="en-US" altLang="en-US" sz="2800"/>
              <a:t>: edge (a,b) means task a must be completed before b can be started</a:t>
            </a:r>
          </a:p>
        </p:txBody>
      </p:sp>
      <p:sp>
        <p:nvSpPr>
          <p:cNvPr id="614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C769BB1-699E-4778-BFB6-9727BDBDEC05}" type="slidenum">
              <a:rPr lang="en-US" altLang="lv-LV" sz="1400"/>
              <a:pPr eaLnBrk="1" hangingPunct="1"/>
              <a:t>39</a:t>
            </a:fld>
            <a:endParaRPr lang="en-US" altLang="lv-LV" sz="1400"/>
          </a:p>
        </p:txBody>
      </p:sp>
      <p:sp>
        <p:nvSpPr>
          <p:cNvPr id="6150" name="Oval 153"/>
          <p:cNvSpPr>
            <a:spLocks noChangeArrowheads="1"/>
          </p:cNvSpPr>
          <p:nvPr/>
        </p:nvSpPr>
        <p:spPr bwMode="auto">
          <a:xfrm>
            <a:off x="8305800" y="5302250"/>
            <a:ext cx="1676400" cy="1022350"/>
          </a:xfrm>
          <a:prstGeom prst="ellipse">
            <a:avLst/>
          </a:prstGeom>
          <a:solidFill>
            <a:schemeClr val="accent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t>The good life</a:t>
            </a:r>
          </a:p>
        </p:txBody>
      </p:sp>
      <p:sp>
        <p:nvSpPr>
          <p:cNvPr id="6151" name="Oval 155"/>
          <p:cNvSpPr>
            <a:spLocks noChangeArrowheads="1"/>
          </p:cNvSpPr>
          <p:nvPr/>
        </p:nvSpPr>
        <p:spPr bwMode="auto">
          <a:xfrm>
            <a:off x="4510088" y="4724401"/>
            <a:ext cx="1066800" cy="492125"/>
          </a:xfrm>
          <a:prstGeom prst="ellipse">
            <a:avLst/>
          </a:prstGeom>
          <a:solidFill>
            <a:schemeClr val="accent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t>ics141</a:t>
            </a:r>
          </a:p>
        </p:txBody>
      </p:sp>
      <p:sp>
        <p:nvSpPr>
          <p:cNvPr id="6152" name="Oval 156"/>
          <p:cNvSpPr>
            <a:spLocks noChangeArrowheads="1"/>
          </p:cNvSpPr>
          <p:nvPr/>
        </p:nvSpPr>
        <p:spPr bwMode="auto">
          <a:xfrm>
            <a:off x="3051175" y="4710114"/>
            <a:ext cx="1066800" cy="492125"/>
          </a:xfrm>
          <a:prstGeom prst="ellipse">
            <a:avLst/>
          </a:prstGeom>
          <a:solidFill>
            <a:schemeClr val="accent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t>ics131</a:t>
            </a:r>
          </a:p>
        </p:txBody>
      </p:sp>
      <p:sp>
        <p:nvSpPr>
          <p:cNvPr id="6153" name="Oval 157"/>
          <p:cNvSpPr>
            <a:spLocks noChangeArrowheads="1"/>
          </p:cNvSpPr>
          <p:nvPr/>
        </p:nvSpPr>
        <p:spPr bwMode="auto">
          <a:xfrm>
            <a:off x="5929313" y="4724401"/>
            <a:ext cx="1066800" cy="492125"/>
          </a:xfrm>
          <a:prstGeom prst="ellipse">
            <a:avLst/>
          </a:prstGeom>
          <a:solidFill>
            <a:schemeClr val="accent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t>ics121</a:t>
            </a:r>
          </a:p>
        </p:txBody>
      </p:sp>
      <p:sp>
        <p:nvSpPr>
          <p:cNvPr id="6154" name="Oval 158"/>
          <p:cNvSpPr>
            <a:spLocks noChangeArrowheads="1"/>
          </p:cNvSpPr>
          <p:nvPr/>
        </p:nvSpPr>
        <p:spPr bwMode="auto">
          <a:xfrm>
            <a:off x="4481513" y="3751264"/>
            <a:ext cx="1066800" cy="492125"/>
          </a:xfrm>
          <a:prstGeom prst="ellipse">
            <a:avLst/>
          </a:prstGeom>
          <a:solidFill>
            <a:schemeClr val="accent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t>ics53</a:t>
            </a:r>
          </a:p>
        </p:txBody>
      </p:sp>
      <p:sp>
        <p:nvSpPr>
          <p:cNvPr id="6155" name="Oval 159"/>
          <p:cNvSpPr>
            <a:spLocks noChangeArrowheads="1"/>
          </p:cNvSpPr>
          <p:nvPr/>
        </p:nvSpPr>
        <p:spPr bwMode="auto">
          <a:xfrm>
            <a:off x="5929313" y="3808414"/>
            <a:ext cx="1066800" cy="492125"/>
          </a:xfrm>
          <a:prstGeom prst="ellipse">
            <a:avLst/>
          </a:prstGeom>
          <a:solidFill>
            <a:schemeClr val="accent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t>ics52</a:t>
            </a:r>
          </a:p>
        </p:txBody>
      </p:sp>
      <p:sp>
        <p:nvSpPr>
          <p:cNvPr id="6156" name="Oval 160"/>
          <p:cNvSpPr>
            <a:spLocks noChangeArrowheads="1"/>
          </p:cNvSpPr>
          <p:nvPr/>
        </p:nvSpPr>
        <p:spPr bwMode="auto">
          <a:xfrm>
            <a:off x="3051175" y="3751264"/>
            <a:ext cx="1066800" cy="492125"/>
          </a:xfrm>
          <a:prstGeom prst="ellipse">
            <a:avLst/>
          </a:prstGeom>
          <a:solidFill>
            <a:schemeClr val="accent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t>ics51</a:t>
            </a:r>
          </a:p>
        </p:txBody>
      </p:sp>
      <p:sp>
        <p:nvSpPr>
          <p:cNvPr id="6157" name="Oval 161"/>
          <p:cNvSpPr>
            <a:spLocks noChangeArrowheads="1"/>
          </p:cNvSpPr>
          <p:nvPr/>
        </p:nvSpPr>
        <p:spPr bwMode="auto">
          <a:xfrm>
            <a:off x="5943600" y="2708276"/>
            <a:ext cx="1066800" cy="492125"/>
          </a:xfrm>
          <a:prstGeom prst="ellipse">
            <a:avLst/>
          </a:prstGeom>
          <a:solidFill>
            <a:schemeClr val="accent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t>ics23</a:t>
            </a:r>
          </a:p>
        </p:txBody>
      </p:sp>
      <p:sp>
        <p:nvSpPr>
          <p:cNvPr id="6158" name="Oval 162"/>
          <p:cNvSpPr>
            <a:spLocks noChangeArrowheads="1"/>
          </p:cNvSpPr>
          <p:nvPr/>
        </p:nvSpPr>
        <p:spPr bwMode="auto">
          <a:xfrm>
            <a:off x="4495800" y="2708276"/>
            <a:ext cx="1066800" cy="492125"/>
          </a:xfrm>
          <a:prstGeom prst="ellipse">
            <a:avLst/>
          </a:prstGeom>
          <a:solidFill>
            <a:schemeClr val="accent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t>ics22</a:t>
            </a:r>
          </a:p>
        </p:txBody>
      </p:sp>
      <p:sp>
        <p:nvSpPr>
          <p:cNvPr id="6159" name="Oval 163"/>
          <p:cNvSpPr>
            <a:spLocks noChangeArrowheads="1"/>
          </p:cNvSpPr>
          <p:nvPr/>
        </p:nvSpPr>
        <p:spPr bwMode="auto">
          <a:xfrm>
            <a:off x="3051175" y="2708276"/>
            <a:ext cx="1066800" cy="492125"/>
          </a:xfrm>
          <a:prstGeom prst="ellipse">
            <a:avLst/>
          </a:prstGeom>
          <a:solidFill>
            <a:schemeClr val="accent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t>ics21</a:t>
            </a:r>
          </a:p>
        </p:txBody>
      </p:sp>
      <p:cxnSp>
        <p:nvCxnSpPr>
          <p:cNvPr id="6160" name="AutoShape 164"/>
          <p:cNvCxnSpPr>
            <a:cxnSpLocks noChangeShapeType="1"/>
            <a:stCxn id="6159" idx="6"/>
            <a:endCxn id="6158" idx="2"/>
          </p:cNvCxnSpPr>
          <p:nvPr/>
        </p:nvCxnSpPr>
        <p:spPr bwMode="auto">
          <a:xfrm>
            <a:off x="4132263" y="2954338"/>
            <a:ext cx="34925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61" name="AutoShape 165"/>
          <p:cNvCxnSpPr>
            <a:cxnSpLocks noChangeShapeType="1"/>
            <a:stCxn id="6158" idx="6"/>
            <a:endCxn id="6157" idx="2"/>
          </p:cNvCxnSpPr>
          <p:nvPr/>
        </p:nvCxnSpPr>
        <p:spPr bwMode="auto">
          <a:xfrm>
            <a:off x="5576889" y="2954338"/>
            <a:ext cx="3524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62" name="AutoShape 166"/>
          <p:cNvCxnSpPr>
            <a:cxnSpLocks noChangeShapeType="1"/>
            <a:stCxn id="6159" idx="4"/>
            <a:endCxn id="6156" idx="0"/>
          </p:cNvCxnSpPr>
          <p:nvPr/>
        </p:nvCxnSpPr>
        <p:spPr bwMode="auto">
          <a:xfrm>
            <a:off x="3584575" y="3214689"/>
            <a:ext cx="0" cy="5222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63" name="AutoShape 167"/>
          <p:cNvCxnSpPr>
            <a:cxnSpLocks noChangeShapeType="1"/>
            <a:stCxn id="6157" idx="4"/>
            <a:endCxn id="6155" idx="0"/>
          </p:cNvCxnSpPr>
          <p:nvPr/>
        </p:nvCxnSpPr>
        <p:spPr bwMode="auto">
          <a:xfrm flipH="1">
            <a:off x="6462714" y="3214689"/>
            <a:ext cx="14287" cy="57943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64" name="AutoShape 168"/>
          <p:cNvCxnSpPr>
            <a:cxnSpLocks noChangeShapeType="1"/>
            <a:stCxn id="6156" idx="6"/>
            <a:endCxn id="6154" idx="2"/>
          </p:cNvCxnSpPr>
          <p:nvPr/>
        </p:nvCxnSpPr>
        <p:spPr bwMode="auto">
          <a:xfrm>
            <a:off x="4132263" y="3997325"/>
            <a:ext cx="334962"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65" name="AutoShape 169"/>
          <p:cNvCxnSpPr>
            <a:cxnSpLocks noChangeShapeType="1"/>
            <a:stCxn id="6159" idx="5"/>
            <a:endCxn id="6154" idx="1"/>
          </p:cNvCxnSpPr>
          <p:nvPr/>
        </p:nvCxnSpPr>
        <p:spPr bwMode="auto">
          <a:xfrm>
            <a:off x="3962400" y="3143251"/>
            <a:ext cx="674688" cy="665163"/>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66" name="AutoShape 170"/>
          <p:cNvCxnSpPr>
            <a:cxnSpLocks noChangeShapeType="1"/>
            <a:stCxn id="6158" idx="4"/>
            <a:endCxn id="6154" idx="0"/>
          </p:cNvCxnSpPr>
          <p:nvPr/>
        </p:nvCxnSpPr>
        <p:spPr bwMode="auto">
          <a:xfrm flipH="1">
            <a:off x="5014914" y="3214689"/>
            <a:ext cx="14287" cy="5222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67" name="AutoShape 171"/>
          <p:cNvCxnSpPr>
            <a:cxnSpLocks noChangeShapeType="1"/>
            <a:stCxn id="6157" idx="3"/>
            <a:endCxn id="6154" idx="7"/>
          </p:cNvCxnSpPr>
          <p:nvPr/>
        </p:nvCxnSpPr>
        <p:spPr bwMode="auto">
          <a:xfrm flipH="1">
            <a:off x="5392739" y="3143251"/>
            <a:ext cx="706437" cy="665163"/>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68" name="AutoShape 172"/>
          <p:cNvCxnSpPr>
            <a:cxnSpLocks noChangeShapeType="1"/>
            <a:stCxn id="6155" idx="4"/>
            <a:endCxn id="6153" idx="0"/>
          </p:cNvCxnSpPr>
          <p:nvPr/>
        </p:nvCxnSpPr>
        <p:spPr bwMode="auto">
          <a:xfrm>
            <a:off x="6462713" y="4314825"/>
            <a:ext cx="0" cy="39528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69" name="AutoShape 173"/>
          <p:cNvCxnSpPr>
            <a:cxnSpLocks noChangeShapeType="1"/>
            <a:stCxn id="6159" idx="2"/>
            <a:endCxn id="6152" idx="2"/>
          </p:cNvCxnSpPr>
          <p:nvPr/>
        </p:nvCxnSpPr>
        <p:spPr bwMode="auto">
          <a:xfrm rot="10800000" flipH="1" flipV="1">
            <a:off x="3036889" y="2954339"/>
            <a:ext cx="1587" cy="2001837"/>
          </a:xfrm>
          <a:prstGeom prst="curvedConnector3">
            <a:avLst>
              <a:gd name="adj1" fmla="val -13500005"/>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70" name="AutoShape 174"/>
          <p:cNvCxnSpPr>
            <a:cxnSpLocks noChangeShapeType="1"/>
            <a:stCxn id="6156" idx="5"/>
            <a:endCxn id="6151" idx="1"/>
          </p:cNvCxnSpPr>
          <p:nvPr/>
        </p:nvCxnSpPr>
        <p:spPr bwMode="auto">
          <a:xfrm>
            <a:off x="3962401" y="4186238"/>
            <a:ext cx="703263" cy="595312"/>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1" name="Oval 175"/>
          <p:cNvSpPr>
            <a:spLocks noChangeArrowheads="1"/>
          </p:cNvSpPr>
          <p:nvPr/>
        </p:nvSpPr>
        <p:spPr bwMode="auto">
          <a:xfrm>
            <a:off x="8610600" y="4132264"/>
            <a:ext cx="1066800" cy="492125"/>
          </a:xfrm>
          <a:prstGeom prst="ellipse">
            <a:avLst/>
          </a:prstGeom>
          <a:solidFill>
            <a:schemeClr val="accent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t>ics161</a:t>
            </a:r>
          </a:p>
        </p:txBody>
      </p:sp>
      <p:sp>
        <p:nvSpPr>
          <p:cNvPr id="6172" name="Oval 176"/>
          <p:cNvSpPr>
            <a:spLocks noChangeArrowheads="1"/>
          </p:cNvSpPr>
          <p:nvPr/>
        </p:nvSpPr>
        <p:spPr bwMode="auto">
          <a:xfrm>
            <a:off x="4038600" y="5638801"/>
            <a:ext cx="1066800" cy="492125"/>
          </a:xfrm>
          <a:prstGeom prst="ellipse">
            <a:avLst/>
          </a:prstGeom>
          <a:solidFill>
            <a:schemeClr val="accent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t>ics151</a:t>
            </a:r>
          </a:p>
        </p:txBody>
      </p:sp>
      <p:cxnSp>
        <p:nvCxnSpPr>
          <p:cNvPr id="6173" name="AutoShape 177"/>
          <p:cNvCxnSpPr>
            <a:cxnSpLocks noChangeShapeType="1"/>
            <a:stCxn id="6156" idx="4"/>
            <a:endCxn id="6172" idx="0"/>
          </p:cNvCxnSpPr>
          <p:nvPr/>
        </p:nvCxnSpPr>
        <p:spPr bwMode="auto">
          <a:xfrm rot="16200000" flipH="1">
            <a:off x="3394869" y="4447382"/>
            <a:ext cx="1366838" cy="987425"/>
          </a:xfrm>
          <a:prstGeom prst="curvedConnector3">
            <a:avLst>
              <a:gd name="adj1" fmla="val 34028"/>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74" name="AutoShape 178"/>
          <p:cNvCxnSpPr>
            <a:cxnSpLocks noChangeShapeType="1"/>
            <a:stCxn id="6157" idx="6"/>
            <a:endCxn id="6172" idx="6"/>
          </p:cNvCxnSpPr>
          <p:nvPr/>
        </p:nvCxnSpPr>
        <p:spPr bwMode="auto">
          <a:xfrm flipH="1">
            <a:off x="5119688" y="2954339"/>
            <a:ext cx="1905000" cy="2930525"/>
          </a:xfrm>
          <a:prstGeom prst="curvedConnector3">
            <a:avLst>
              <a:gd name="adj1" fmla="val -25167"/>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75" name="AutoShape 179"/>
          <p:cNvCxnSpPr>
            <a:cxnSpLocks noChangeShapeType="1"/>
            <a:stCxn id="6157" idx="6"/>
            <a:endCxn id="6171" idx="0"/>
          </p:cNvCxnSpPr>
          <p:nvPr/>
        </p:nvCxnSpPr>
        <p:spPr bwMode="auto">
          <a:xfrm>
            <a:off x="7024688" y="2954339"/>
            <a:ext cx="2119312" cy="1163637"/>
          </a:xfrm>
          <a:prstGeom prst="curvedConnector2">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76" name="AutoShape 180"/>
          <p:cNvCxnSpPr>
            <a:cxnSpLocks noChangeShapeType="1"/>
            <a:stCxn id="6171" idx="4"/>
            <a:endCxn id="6150" idx="0"/>
          </p:cNvCxnSpPr>
          <p:nvPr/>
        </p:nvCxnSpPr>
        <p:spPr bwMode="auto">
          <a:xfrm>
            <a:off x="9144000" y="4638675"/>
            <a:ext cx="0" cy="64928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7" name="Oval 181"/>
          <p:cNvSpPr>
            <a:spLocks noChangeArrowheads="1"/>
          </p:cNvSpPr>
          <p:nvPr/>
        </p:nvSpPr>
        <p:spPr bwMode="auto">
          <a:xfrm>
            <a:off x="7391400" y="4733926"/>
            <a:ext cx="1066800" cy="492125"/>
          </a:xfrm>
          <a:prstGeom prst="ellipse">
            <a:avLst/>
          </a:prstGeom>
          <a:solidFill>
            <a:schemeClr val="accent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t>ics171</a:t>
            </a:r>
          </a:p>
        </p:txBody>
      </p:sp>
      <p:cxnSp>
        <p:nvCxnSpPr>
          <p:cNvPr id="6178" name="AutoShape 182"/>
          <p:cNvCxnSpPr>
            <a:cxnSpLocks noChangeShapeType="1"/>
            <a:stCxn id="6155" idx="6"/>
            <a:endCxn id="6177" idx="0"/>
          </p:cNvCxnSpPr>
          <p:nvPr/>
        </p:nvCxnSpPr>
        <p:spPr bwMode="auto">
          <a:xfrm>
            <a:off x="7010400" y="4054476"/>
            <a:ext cx="914400" cy="665163"/>
          </a:xfrm>
          <a:prstGeom prst="curvedConnector2">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8861593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050"/>
          <p:cNvSpPr>
            <a:spLocks noGrp="1" noChangeArrowheads="1"/>
          </p:cNvSpPr>
          <p:nvPr>
            <p:ph type="title"/>
          </p:nvPr>
        </p:nvSpPr>
        <p:spPr/>
        <p:txBody>
          <a:bodyPr/>
          <a:lstStyle/>
          <a:p>
            <a:pPr eaLnBrk="1" hangingPunct="1"/>
            <a:r>
              <a:rPr lang="en-US" altLang="lv-LV" smtClean="0"/>
              <a:t>Applications</a:t>
            </a:r>
          </a:p>
        </p:txBody>
      </p:sp>
      <p:sp>
        <p:nvSpPr>
          <p:cNvPr id="1030" name="Rectangle 2051" descr="Rectangle: Click to edit Master text styles&#10;Second level&#10;Third level&#10;Fourth level&#10;Fifth level"/>
          <p:cNvSpPr>
            <a:spLocks noGrp="1" noChangeArrowheads="1"/>
          </p:cNvSpPr>
          <p:nvPr>
            <p:ph idx="1"/>
          </p:nvPr>
        </p:nvSpPr>
        <p:spPr/>
        <p:txBody>
          <a:bodyPr/>
          <a:lstStyle/>
          <a:p>
            <a:pPr eaLnBrk="1" hangingPunct="1"/>
            <a:r>
              <a:rPr lang="en-US" altLang="lv-LV"/>
              <a:t>Electronic circuits</a:t>
            </a:r>
          </a:p>
          <a:p>
            <a:pPr lvl="1" eaLnBrk="1" hangingPunct="1"/>
            <a:r>
              <a:rPr lang="en-US" altLang="lv-LV" sz="2000"/>
              <a:t>Printed circuit board</a:t>
            </a:r>
          </a:p>
          <a:p>
            <a:pPr lvl="1" eaLnBrk="1" hangingPunct="1"/>
            <a:r>
              <a:rPr lang="en-US" altLang="lv-LV" sz="2000"/>
              <a:t>Integrated circuit</a:t>
            </a:r>
          </a:p>
          <a:p>
            <a:pPr eaLnBrk="1" hangingPunct="1"/>
            <a:r>
              <a:rPr lang="en-US" altLang="lv-LV"/>
              <a:t>Transportation networks</a:t>
            </a:r>
          </a:p>
          <a:p>
            <a:pPr lvl="1" eaLnBrk="1" hangingPunct="1"/>
            <a:r>
              <a:rPr lang="en-US" altLang="lv-LV" sz="2000"/>
              <a:t>Highway network</a:t>
            </a:r>
          </a:p>
          <a:p>
            <a:pPr lvl="1" eaLnBrk="1" hangingPunct="1"/>
            <a:r>
              <a:rPr lang="en-US" altLang="lv-LV" sz="2000"/>
              <a:t>Flight network</a:t>
            </a:r>
          </a:p>
          <a:p>
            <a:pPr eaLnBrk="1" hangingPunct="1"/>
            <a:r>
              <a:rPr lang="en-US" altLang="lv-LV"/>
              <a:t>Computer networks</a:t>
            </a:r>
          </a:p>
          <a:p>
            <a:pPr lvl="1" eaLnBrk="1" hangingPunct="1"/>
            <a:r>
              <a:rPr lang="en-US" altLang="lv-LV" sz="2000"/>
              <a:t>Local area network</a:t>
            </a:r>
          </a:p>
          <a:p>
            <a:pPr lvl="1" eaLnBrk="1" hangingPunct="1"/>
            <a:r>
              <a:rPr lang="en-US" altLang="lv-LV" sz="2000"/>
              <a:t>Internet</a:t>
            </a:r>
          </a:p>
          <a:p>
            <a:pPr lvl="1" eaLnBrk="1" hangingPunct="1"/>
            <a:r>
              <a:rPr lang="en-US" altLang="lv-LV" sz="2000"/>
              <a:t>Web</a:t>
            </a:r>
          </a:p>
          <a:p>
            <a:pPr eaLnBrk="1" hangingPunct="1"/>
            <a:r>
              <a:rPr lang="en-US" altLang="lv-LV"/>
              <a:t>Databases</a:t>
            </a:r>
          </a:p>
          <a:p>
            <a:pPr lvl="1" eaLnBrk="1" hangingPunct="1"/>
            <a:r>
              <a:rPr lang="en-US" altLang="lv-LV" sz="2000"/>
              <a:t>Entity-relationship diagram</a:t>
            </a:r>
          </a:p>
        </p:txBody>
      </p:sp>
      <p:graphicFrame>
        <p:nvGraphicFramePr>
          <p:cNvPr id="1026" name="Object 2052"/>
          <p:cNvGraphicFramePr>
            <a:graphicFrameLocks noChangeAspect="1"/>
          </p:cNvGraphicFramePr>
          <p:nvPr/>
        </p:nvGraphicFramePr>
        <p:xfrm>
          <a:off x="2133600" y="1314450"/>
          <a:ext cx="8077200" cy="5086350"/>
        </p:xfrm>
        <a:graphic>
          <a:graphicData uri="http://schemas.openxmlformats.org/presentationml/2006/ole">
            <mc:AlternateContent xmlns:mc="http://schemas.openxmlformats.org/markup-compatibility/2006">
              <mc:Choice xmlns:v="urn:schemas-microsoft-com:vml" Requires="v">
                <p:oleObj spid="_x0000_s1043" name="VISIO" r:id="rId3" imgW="10087200" imgH="7006320" progId="Visio.Drawing.6">
                  <p:embed/>
                </p:oleObj>
              </mc:Choice>
              <mc:Fallback>
                <p:oleObj name="VISIO" r:id="rId3" imgW="10087200" imgH="7006320" progId="Visio.Drawing.6">
                  <p:embed/>
                  <p:pic>
                    <p:nvPicPr>
                      <p:cNvPr id="1026" name="Object 20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314450"/>
                        <a:ext cx="8077200"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46235773"/>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lv-LV" smtClean="0"/>
              <a:t>Directed DFS</a:t>
            </a:r>
          </a:p>
        </p:txBody>
      </p:sp>
      <p:sp>
        <p:nvSpPr>
          <p:cNvPr id="294915" name="Rectangle 3" descr="Rectangle: Click to edit Master text styles&#10;Second level&#10;Third level&#10;Fourth level&#10;Fifth level"/>
          <p:cNvSpPr>
            <a:spLocks noGrp="1" noChangeArrowheads="1"/>
          </p:cNvSpPr>
          <p:nvPr>
            <p:ph idx="1"/>
          </p:nvPr>
        </p:nvSpPr>
        <p:spPr>
          <a:xfrm>
            <a:off x="1422400" y="1752601"/>
            <a:ext cx="4587875" cy="4114800"/>
          </a:xfrm>
        </p:spPr>
        <p:txBody>
          <a:bodyPr/>
          <a:lstStyle/>
          <a:p>
            <a:pPr eaLnBrk="1" hangingPunct="1">
              <a:defRPr/>
            </a:pPr>
            <a:r>
              <a:rPr lang="en-US" sz="2000" dirty="0"/>
              <a:t>We can specialize the traversal algorithms (DFS and BFS) to digraphs by traversing edges only along their direction</a:t>
            </a:r>
          </a:p>
          <a:p>
            <a:pPr eaLnBrk="1" hangingPunct="1">
              <a:defRPr/>
            </a:pPr>
            <a:r>
              <a:rPr lang="en-US" sz="2000" dirty="0"/>
              <a:t>In the directed DFS algorithm, we have four types of edges</a:t>
            </a:r>
          </a:p>
          <a:p>
            <a:pPr lvl="1" eaLnBrk="1" hangingPunct="1">
              <a:defRPr/>
            </a:pPr>
            <a:r>
              <a:rPr lang="en-US" sz="1800" dirty="0">
                <a:solidFill>
                  <a:schemeClr val="tx2"/>
                </a:solidFill>
              </a:rPr>
              <a:t>discovery edges</a:t>
            </a:r>
          </a:p>
          <a:p>
            <a:pPr lvl="1" eaLnBrk="1" hangingPunct="1">
              <a:defRPr/>
            </a:pPr>
            <a:r>
              <a:rPr lang="en-US" sz="1800" dirty="0">
                <a:solidFill>
                  <a:schemeClr val="accent6"/>
                </a:solidFill>
              </a:rPr>
              <a:t>back edges</a:t>
            </a:r>
          </a:p>
          <a:p>
            <a:pPr lvl="1" eaLnBrk="1" hangingPunct="1">
              <a:defRPr/>
            </a:pPr>
            <a:r>
              <a:rPr lang="en-US" sz="1800" dirty="0">
                <a:solidFill>
                  <a:schemeClr val="accent1">
                    <a:lumMod val="50000"/>
                  </a:schemeClr>
                </a:solidFill>
              </a:rPr>
              <a:t>forward edges</a:t>
            </a:r>
          </a:p>
          <a:p>
            <a:pPr lvl="1" eaLnBrk="1" hangingPunct="1">
              <a:defRPr/>
            </a:pPr>
            <a:r>
              <a:rPr lang="en-US" sz="1800" dirty="0">
                <a:solidFill>
                  <a:schemeClr val="bg1">
                    <a:lumMod val="50000"/>
                  </a:schemeClr>
                </a:solidFill>
              </a:rPr>
              <a:t>cross edges</a:t>
            </a:r>
          </a:p>
          <a:p>
            <a:pPr eaLnBrk="1" hangingPunct="1">
              <a:defRPr/>
            </a:pPr>
            <a:r>
              <a:rPr lang="en-US" sz="2000" dirty="0"/>
              <a:t>A directed DFS starting at a vertex </a:t>
            </a:r>
            <a:r>
              <a:rPr lang="en-US" sz="2000" b="1" i="1" dirty="0">
                <a:latin typeface="Times New Roman" pitchFamily="18" charset="0"/>
              </a:rPr>
              <a:t>s</a:t>
            </a:r>
            <a:r>
              <a:rPr lang="en-US" sz="2000" dirty="0"/>
              <a:t> determines the vertices </a:t>
            </a:r>
            <a:r>
              <a:rPr lang="en-US" sz="2000" dirty="0">
                <a:solidFill>
                  <a:schemeClr val="tx2"/>
                </a:solidFill>
              </a:rPr>
              <a:t>reachable</a:t>
            </a:r>
            <a:r>
              <a:rPr lang="en-US" sz="2000" dirty="0"/>
              <a:t> from </a:t>
            </a:r>
            <a:r>
              <a:rPr lang="en-US" sz="2000" b="1" i="1" dirty="0">
                <a:latin typeface="Times New Roman" pitchFamily="18" charset="0"/>
              </a:rPr>
              <a:t>s</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87F7AC2-6819-48CA-8BD1-5152C3D258F6}" type="slidenum">
              <a:rPr lang="en-US" altLang="lv-LV" sz="1400"/>
              <a:pPr eaLnBrk="1" hangingPunct="1"/>
              <a:t>40</a:t>
            </a:fld>
            <a:endParaRPr lang="en-US" altLang="lv-LV" sz="1400"/>
          </a:p>
        </p:txBody>
      </p:sp>
      <p:sp>
        <p:nvSpPr>
          <p:cNvPr id="294916" name="Oval 4"/>
          <p:cNvSpPr>
            <a:spLocks noChangeArrowheads="1"/>
          </p:cNvSpPr>
          <p:nvPr/>
        </p:nvSpPr>
        <p:spPr bwMode="auto">
          <a:xfrm>
            <a:off x="7934325" y="4991100"/>
            <a:ext cx="457200" cy="457200"/>
          </a:xfrm>
          <a:prstGeom prst="ellipse">
            <a:avLst/>
          </a:prstGeom>
          <a:solidFill>
            <a:schemeClr val="accent1"/>
          </a:solidFill>
          <a:ln w="19050">
            <a:solidFill>
              <a:schemeClr val="tx2"/>
            </a:solidFill>
            <a:headEnd/>
            <a:tailEnd/>
          </a:ln>
        </p:spPr>
        <p:style>
          <a:lnRef idx="1">
            <a:schemeClr val="dk1"/>
          </a:lnRef>
          <a:fillRef idx="2">
            <a:schemeClr val="dk1"/>
          </a:fillRef>
          <a:effectRef idx="1">
            <a:schemeClr val="dk1"/>
          </a:effectRef>
          <a:fontRef idx="minor">
            <a:schemeClr val="dk1"/>
          </a:fontRef>
        </p:style>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rgbClr val="40458C"/>
                </a:solidFill>
              </a:rPr>
              <a:t>A</a:t>
            </a:r>
          </a:p>
        </p:txBody>
      </p:sp>
      <p:sp>
        <p:nvSpPr>
          <p:cNvPr id="294917" name="Oval 5"/>
          <p:cNvSpPr>
            <a:spLocks noChangeArrowheads="1"/>
          </p:cNvSpPr>
          <p:nvPr/>
        </p:nvSpPr>
        <p:spPr bwMode="auto">
          <a:xfrm>
            <a:off x="7239000" y="3619500"/>
            <a:ext cx="457200" cy="457200"/>
          </a:xfrm>
          <a:prstGeom prst="ellipse">
            <a:avLst/>
          </a:prstGeom>
          <a:solidFill>
            <a:schemeClr val="accent1"/>
          </a:solidFill>
          <a:ln w="19050">
            <a:headEnd/>
            <a:tailEnd/>
          </a:ln>
        </p:spPr>
        <p:style>
          <a:lnRef idx="1">
            <a:schemeClr val="dk1"/>
          </a:lnRef>
          <a:fillRef idx="2">
            <a:schemeClr val="dk1"/>
          </a:fillRef>
          <a:effectRef idx="1">
            <a:schemeClr val="dk1"/>
          </a:effectRef>
          <a:fontRef idx="minor">
            <a:schemeClr val="dk1"/>
          </a:fontRef>
        </p:style>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rgbClr val="40458C"/>
                </a:solidFill>
              </a:rPr>
              <a:t>C</a:t>
            </a:r>
          </a:p>
        </p:txBody>
      </p:sp>
      <p:sp>
        <p:nvSpPr>
          <p:cNvPr id="294918" name="Oval 6"/>
          <p:cNvSpPr>
            <a:spLocks noChangeArrowheads="1"/>
          </p:cNvSpPr>
          <p:nvPr/>
        </p:nvSpPr>
        <p:spPr bwMode="auto">
          <a:xfrm>
            <a:off x="7629525" y="2095500"/>
            <a:ext cx="457200" cy="457200"/>
          </a:xfrm>
          <a:prstGeom prst="ellipse">
            <a:avLst/>
          </a:prstGeom>
          <a:solidFill>
            <a:schemeClr val="accent1"/>
          </a:solidFill>
          <a:ln w="19050">
            <a:headEnd/>
            <a:tailEnd/>
          </a:ln>
        </p:spPr>
        <p:style>
          <a:lnRef idx="1">
            <a:schemeClr val="dk1"/>
          </a:lnRef>
          <a:fillRef idx="2">
            <a:schemeClr val="dk1"/>
          </a:fillRef>
          <a:effectRef idx="1">
            <a:schemeClr val="dk1"/>
          </a:effectRef>
          <a:fontRef idx="minor">
            <a:schemeClr val="dk1"/>
          </a:fontRef>
        </p:style>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rgbClr val="40458C"/>
                </a:solidFill>
              </a:rPr>
              <a:t>E</a:t>
            </a:r>
          </a:p>
        </p:txBody>
      </p:sp>
      <p:sp>
        <p:nvSpPr>
          <p:cNvPr id="294919" name="Oval 7"/>
          <p:cNvSpPr>
            <a:spLocks noChangeArrowheads="1"/>
          </p:cNvSpPr>
          <p:nvPr/>
        </p:nvSpPr>
        <p:spPr bwMode="auto">
          <a:xfrm>
            <a:off x="9610725" y="4248150"/>
            <a:ext cx="457200" cy="457200"/>
          </a:xfrm>
          <a:prstGeom prst="ellipse">
            <a:avLst/>
          </a:prstGeom>
          <a:solidFill>
            <a:schemeClr val="accent1"/>
          </a:solidFill>
          <a:ln w="19050">
            <a:headEnd/>
            <a:tailEnd/>
          </a:ln>
        </p:spPr>
        <p:style>
          <a:lnRef idx="1">
            <a:schemeClr val="dk1"/>
          </a:lnRef>
          <a:fillRef idx="2">
            <a:schemeClr val="dk1"/>
          </a:fillRef>
          <a:effectRef idx="1">
            <a:schemeClr val="dk1"/>
          </a:effectRef>
          <a:fontRef idx="minor">
            <a:schemeClr val="dk1"/>
          </a:fontRef>
        </p:style>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rgbClr val="40458C"/>
                </a:solidFill>
              </a:rPr>
              <a:t>B</a:t>
            </a:r>
          </a:p>
        </p:txBody>
      </p:sp>
      <p:sp>
        <p:nvSpPr>
          <p:cNvPr id="294920" name="Oval 8"/>
          <p:cNvSpPr>
            <a:spLocks noChangeArrowheads="1"/>
          </p:cNvSpPr>
          <p:nvPr/>
        </p:nvSpPr>
        <p:spPr bwMode="auto">
          <a:xfrm>
            <a:off x="9153525" y="2857500"/>
            <a:ext cx="457200" cy="457200"/>
          </a:xfrm>
          <a:prstGeom prst="ellipse">
            <a:avLst/>
          </a:prstGeom>
          <a:solidFill>
            <a:schemeClr val="accent1"/>
          </a:solidFill>
          <a:ln w="19050">
            <a:headEnd/>
            <a:tailEnd/>
          </a:ln>
        </p:spPr>
        <p:style>
          <a:lnRef idx="1">
            <a:schemeClr val="dk1"/>
          </a:lnRef>
          <a:fillRef idx="2">
            <a:schemeClr val="dk1"/>
          </a:fillRef>
          <a:effectRef idx="1">
            <a:schemeClr val="dk1"/>
          </a:effectRef>
          <a:fontRef idx="minor">
            <a:schemeClr val="dk1"/>
          </a:fontRef>
        </p:style>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rgbClr val="40458C"/>
                </a:solidFill>
              </a:rPr>
              <a:t>D</a:t>
            </a:r>
          </a:p>
        </p:txBody>
      </p:sp>
      <p:cxnSp>
        <p:nvCxnSpPr>
          <p:cNvPr id="7179" name="AutoShape 9"/>
          <p:cNvCxnSpPr>
            <a:cxnSpLocks noChangeShapeType="1"/>
            <a:stCxn id="294916" idx="1"/>
            <a:endCxn id="294917" idx="4"/>
          </p:cNvCxnSpPr>
          <p:nvPr/>
        </p:nvCxnSpPr>
        <p:spPr bwMode="auto">
          <a:xfrm flipH="1" flipV="1">
            <a:off x="7467600" y="4086226"/>
            <a:ext cx="533400" cy="962025"/>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180" name="AutoShape 10"/>
          <p:cNvCxnSpPr>
            <a:cxnSpLocks noChangeShapeType="1"/>
            <a:stCxn id="294916" idx="6"/>
            <a:endCxn id="294919" idx="3"/>
          </p:cNvCxnSpPr>
          <p:nvPr/>
        </p:nvCxnSpPr>
        <p:spPr bwMode="auto">
          <a:xfrm flipV="1">
            <a:off x="8391526" y="4638676"/>
            <a:ext cx="1285875" cy="581025"/>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181" name="AutoShape 11"/>
          <p:cNvCxnSpPr>
            <a:cxnSpLocks noChangeShapeType="1"/>
            <a:stCxn id="294917" idx="0"/>
            <a:endCxn id="294918" idx="4"/>
          </p:cNvCxnSpPr>
          <p:nvPr/>
        </p:nvCxnSpPr>
        <p:spPr bwMode="auto">
          <a:xfrm rot="5400000" flipH="1" flipV="1">
            <a:off x="7129463" y="2890838"/>
            <a:ext cx="1066800" cy="390525"/>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294924" name="AutoShape 12"/>
          <p:cNvCxnSpPr>
            <a:cxnSpLocks noChangeShapeType="1"/>
            <a:stCxn id="294920" idx="1"/>
            <a:endCxn id="294918" idx="6"/>
          </p:cNvCxnSpPr>
          <p:nvPr/>
        </p:nvCxnSpPr>
        <p:spPr bwMode="auto">
          <a:xfrm flipH="1" flipV="1">
            <a:off x="8096250" y="2324100"/>
            <a:ext cx="1123950" cy="590550"/>
          </a:xfrm>
          <a:prstGeom prst="straightConnector1">
            <a:avLst/>
          </a:prstGeom>
          <a:noFill/>
          <a:ln w="38100" cap="rnd">
            <a:solidFill>
              <a:schemeClr val="bg1">
                <a:lumMod val="50000"/>
              </a:schemeClr>
            </a:solidFill>
            <a:prstDash val="sysDot"/>
            <a:round/>
            <a:headEnd/>
            <a:tailEnd type="triangle" w="med" len="lg"/>
          </a:ln>
          <a:effectLst/>
        </p:spPr>
      </p:cxnSp>
      <p:cxnSp>
        <p:nvCxnSpPr>
          <p:cNvPr id="294925" name="AutoShape 13"/>
          <p:cNvCxnSpPr>
            <a:cxnSpLocks noChangeShapeType="1"/>
            <a:endCxn id="294920" idx="5"/>
          </p:cNvCxnSpPr>
          <p:nvPr/>
        </p:nvCxnSpPr>
        <p:spPr bwMode="auto">
          <a:xfrm rot="16200000" flipV="1">
            <a:off x="9196388" y="3595688"/>
            <a:ext cx="990600" cy="295275"/>
          </a:xfrm>
          <a:prstGeom prst="straightConnector1">
            <a:avLst/>
          </a:prstGeom>
          <a:noFill/>
          <a:ln w="38100" cap="rnd">
            <a:solidFill>
              <a:schemeClr val="bg1">
                <a:lumMod val="50000"/>
              </a:schemeClr>
            </a:solidFill>
            <a:prstDash val="sysDot"/>
            <a:round/>
            <a:headEnd/>
            <a:tailEnd type="triangle" w="med" len="lg"/>
          </a:ln>
          <a:effectLst/>
        </p:spPr>
      </p:cxnSp>
      <p:cxnSp>
        <p:nvCxnSpPr>
          <p:cNvPr id="294926" name="AutoShape 14"/>
          <p:cNvCxnSpPr>
            <a:cxnSpLocks noChangeShapeType="1"/>
            <a:stCxn id="294916" idx="7"/>
            <a:endCxn id="294920" idx="3"/>
          </p:cNvCxnSpPr>
          <p:nvPr/>
        </p:nvCxnSpPr>
        <p:spPr bwMode="auto">
          <a:xfrm rot="5400000" flipH="1" flipV="1">
            <a:off x="7867650" y="3705225"/>
            <a:ext cx="1809750" cy="895350"/>
          </a:xfrm>
          <a:prstGeom prst="straightConnector1">
            <a:avLst/>
          </a:prstGeom>
          <a:noFill/>
          <a:ln w="38100">
            <a:solidFill>
              <a:schemeClr val="accent5">
                <a:lumMod val="50000"/>
              </a:schemeClr>
            </a:solidFill>
            <a:prstDash val="dashDot"/>
            <a:round/>
            <a:headEnd/>
            <a:tailEnd type="triangle" w="med" len="lg"/>
          </a:ln>
          <a:effectLst/>
        </p:spPr>
      </p:cxnSp>
      <p:cxnSp>
        <p:nvCxnSpPr>
          <p:cNvPr id="7185" name="AutoShape 15"/>
          <p:cNvCxnSpPr>
            <a:cxnSpLocks noChangeShapeType="1"/>
            <a:stCxn id="294917" idx="7"/>
            <a:endCxn id="294920" idx="2"/>
          </p:cNvCxnSpPr>
          <p:nvPr/>
        </p:nvCxnSpPr>
        <p:spPr bwMode="auto">
          <a:xfrm flipV="1">
            <a:off x="7629526" y="3086100"/>
            <a:ext cx="1514475" cy="59055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186" name="AutoShape 16"/>
          <p:cNvCxnSpPr>
            <a:cxnSpLocks noChangeShapeType="1"/>
            <a:stCxn id="294916" idx="2"/>
            <a:endCxn id="294918" idx="2"/>
          </p:cNvCxnSpPr>
          <p:nvPr/>
        </p:nvCxnSpPr>
        <p:spPr bwMode="auto">
          <a:xfrm rot="10800000">
            <a:off x="7620000" y="2324100"/>
            <a:ext cx="304800" cy="2895600"/>
          </a:xfrm>
          <a:prstGeom prst="curvedConnector3">
            <a:avLst>
              <a:gd name="adj1" fmla="val 501560"/>
            </a:avLst>
          </a:prstGeom>
          <a:noFill/>
          <a:ln w="38100">
            <a:solidFill>
              <a:schemeClr val="accent2"/>
            </a:solidFill>
            <a:prstDash val="dash"/>
            <a:round/>
            <a:headEnd type="triangle" w="med" len="med"/>
            <a:tailEnd type="none" w="med"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48086601"/>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Matching Problem</a:t>
            </a:r>
            <a:endParaRPr lang="lv-LV" dirty="0"/>
          </a:p>
        </p:txBody>
      </p:sp>
      <p:sp>
        <p:nvSpPr>
          <p:cNvPr id="5" name="Content Placeholder 4"/>
          <p:cNvSpPr>
            <a:spLocks noGrp="1"/>
          </p:cNvSpPr>
          <p:nvPr>
            <p:ph sz="half" idx="2"/>
          </p:nvPr>
        </p:nvSpPr>
        <p:spPr/>
        <p:txBody>
          <a:bodyPr/>
          <a:lstStyle/>
          <a:p>
            <a:r>
              <a:rPr lang="en-US" dirty="0"/>
              <a:t>In the picture below select the largest number of dots so that no two selected points are on the same horizontal or vertical (they do not threaten each other as chess rooks.  </a:t>
            </a:r>
            <a:endParaRPr lang="lv-LV" dirty="0"/>
          </a:p>
          <a:p>
            <a:endParaRPr lang="lv-LV" dirty="0"/>
          </a:p>
        </p:txBody>
      </p:sp>
      <p:pic>
        <p:nvPicPr>
          <p:cNvPr id="4" name="Picture 3"/>
          <p:cNvPicPr>
            <a:picLocks noChangeAspect="1"/>
          </p:cNvPicPr>
          <p:nvPr/>
        </p:nvPicPr>
        <p:blipFill>
          <a:blip r:embed="rId2"/>
          <a:stretch>
            <a:fillRect/>
          </a:stretch>
        </p:blipFill>
        <p:spPr>
          <a:xfrm>
            <a:off x="2057399" y="2057400"/>
            <a:ext cx="3686671" cy="3429000"/>
          </a:xfrm>
          <a:prstGeom prst="rect">
            <a:avLst/>
          </a:prstGeom>
        </p:spPr>
      </p:pic>
    </p:spTree>
    <p:extLst>
      <p:ext uri="{BB962C8B-B14F-4D97-AF65-F5344CB8AC3E}">
        <p14:creationId xmlns:p14="http://schemas.microsoft.com/office/powerpoint/2010/main" val="368838693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lv-LV" smtClean="0"/>
              <a:t>Terminology</a:t>
            </a:r>
          </a:p>
        </p:txBody>
      </p:sp>
      <p:sp>
        <p:nvSpPr>
          <p:cNvPr id="7173"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000" dirty="0"/>
              <a:t>End vertices (or endpoints) of an edge</a:t>
            </a:r>
          </a:p>
          <a:p>
            <a:pPr lvl="1" eaLnBrk="1" hangingPunct="1">
              <a:lnSpc>
                <a:spcPct val="90000"/>
              </a:lnSpc>
            </a:pPr>
            <a:r>
              <a:rPr lang="en-US" altLang="lv-LV" sz="1800" dirty="0"/>
              <a:t>U and V are the endpoints of a</a:t>
            </a:r>
          </a:p>
          <a:p>
            <a:pPr eaLnBrk="1" hangingPunct="1">
              <a:lnSpc>
                <a:spcPct val="90000"/>
              </a:lnSpc>
            </a:pPr>
            <a:r>
              <a:rPr lang="en-US" altLang="lv-LV" sz="2000" dirty="0"/>
              <a:t>Edges incident on a vertex</a:t>
            </a:r>
          </a:p>
          <a:p>
            <a:pPr lvl="1" eaLnBrk="1" hangingPunct="1">
              <a:lnSpc>
                <a:spcPct val="90000"/>
              </a:lnSpc>
            </a:pPr>
            <a:r>
              <a:rPr lang="en-US" altLang="lv-LV" sz="1800" dirty="0"/>
              <a:t>a, d, and b are incident on V</a:t>
            </a:r>
          </a:p>
          <a:p>
            <a:pPr eaLnBrk="1" hangingPunct="1">
              <a:lnSpc>
                <a:spcPct val="90000"/>
              </a:lnSpc>
            </a:pPr>
            <a:r>
              <a:rPr lang="en-US" altLang="lv-LV" sz="2000" dirty="0"/>
              <a:t>Adjacent vertices</a:t>
            </a:r>
          </a:p>
          <a:p>
            <a:pPr lvl="1" eaLnBrk="1" hangingPunct="1">
              <a:lnSpc>
                <a:spcPct val="90000"/>
              </a:lnSpc>
            </a:pPr>
            <a:r>
              <a:rPr lang="en-US" altLang="lv-LV" sz="1800" dirty="0"/>
              <a:t>U and V are adjacent</a:t>
            </a:r>
          </a:p>
          <a:p>
            <a:pPr eaLnBrk="1" hangingPunct="1">
              <a:lnSpc>
                <a:spcPct val="90000"/>
              </a:lnSpc>
            </a:pPr>
            <a:r>
              <a:rPr lang="en-US" altLang="lv-LV" sz="2000" dirty="0"/>
              <a:t>Degree of a vertex</a:t>
            </a:r>
          </a:p>
          <a:p>
            <a:pPr lvl="1" eaLnBrk="1" hangingPunct="1">
              <a:lnSpc>
                <a:spcPct val="90000"/>
              </a:lnSpc>
            </a:pPr>
            <a:r>
              <a:rPr lang="en-US" altLang="lv-LV" sz="1800" dirty="0"/>
              <a:t>X has degree 5 </a:t>
            </a:r>
          </a:p>
          <a:p>
            <a:pPr eaLnBrk="1" hangingPunct="1">
              <a:lnSpc>
                <a:spcPct val="90000"/>
              </a:lnSpc>
            </a:pPr>
            <a:r>
              <a:rPr lang="en-US" altLang="lv-LV" sz="2000" dirty="0">
                <a:solidFill>
                  <a:srgbClr val="FF0000"/>
                </a:solidFill>
              </a:rPr>
              <a:t>Parallel edges</a:t>
            </a:r>
          </a:p>
          <a:p>
            <a:pPr lvl="1" eaLnBrk="1" hangingPunct="1">
              <a:lnSpc>
                <a:spcPct val="90000"/>
              </a:lnSpc>
            </a:pPr>
            <a:r>
              <a:rPr lang="en-US" altLang="lv-LV" sz="1800" dirty="0">
                <a:solidFill>
                  <a:srgbClr val="FF0000"/>
                </a:solidFill>
              </a:rPr>
              <a:t>h and </a:t>
            </a:r>
            <a:r>
              <a:rPr lang="en-US" altLang="lv-LV" sz="1800" dirty="0" err="1">
                <a:solidFill>
                  <a:srgbClr val="FF0000"/>
                </a:solidFill>
              </a:rPr>
              <a:t>i</a:t>
            </a:r>
            <a:r>
              <a:rPr lang="en-US" altLang="lv-LV" sz="1800" dirty="0">
                <a:solidFill>
                  <a:srgbClr val="FF0000"/>
                </a:solidFill>
              </a:rPr>
              <a:t> are parallel edges</a:t>
            </a:r>
          </a:p>
          <a:p>
            <a:pPr eaLnBrk="1" hangingPunct="1">
              <a:lnSpc>
                <a:spcPct val="90000"/>
              </a:lnSpc>
            </a:pPr>
            <a:r>
              <a:rPr lang="en-US" altLang="lv-LV" sz="2000" dirty="0">
                <a:solidFill>
                  <a:srgbClr val="FF0000"/>
                </a:solidFill>
              </a:rPr>
              <a:t>Self-loop</a:t>
            </a:r>
          </a:p>
          <a:p>
            <a:pPr lvl="1" eaLnBrk="1" hangingPunct="1">
              <a:lnSpc>
                <a:spcPct val="90000"/>
              </a:lnSpc>
            </a:pPr>
            <a:r>
              <a:rPr lang="en-US" altLang="lv-LV" sz="1800" dirty="0">
                <a:solidFill>
                  <a:srgbClr val="FF0000"/>
                </a:solidFill>
              </a:rPr>
              <a:t>j is a self-loop</a:t>
            </a:r>
          </a:p>
        </p:txBody>
      </p:sp>
      <p:grpSp>
        <p:nvGrpSpPr>
          <p:cNvPr id="7174" name="Group 32"/>
          <p:cNvGrpSpPr>
            <a:grpSpLocks/>
          </p:cNvGrpSpPr>
          <p:nvPr/>
        </p:nvGrpSpPr>
        <p:grpSpPr bwMode="auto">
          <a:xfrm>
            <a:off x="6100763" y="2208213"/>
            <a:ext cx="4197350" cy="3200400"/>
            <a:chOff x="2808" y="1104"/>
            <a:chExt cx="2644" cy="2016"/>
          </a:xfrm>
        </p:grpSpPr>
        <p:sp>
          <p:nvSpPr>
            <p:cNvPr id="7175" name="Oval 4"/>
            <p:cNvSpPr>
              <a:spLocks noChangeArrowheads="1"/>
            </p:cNvSpPr>
            <p:nvPr/>
          </p:nvSpPr>
          <p:spPr bwMode="auto">
            <a:xfrm>
              <a:off x="3960" y="1680"/>
              <a:ext cx="288" cy="288"/>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X</a:t>
              </a:r>
            </a:p>
          </p:txBody>
        </p:sp>
        <p:sp>
          <p:nvSpPr>
            <p:cNvPr id="7176" name="Oval 5"/>
            <p:cNvSpPr>
              <a:spLocks noChangeArrowheads="1"/>
            </p:cNvSpPr>
            <p:nvPr/>
          </p:nvSpPr>
          <p:spPr bwMode="auto">
            <a:xfrm>
              <a:off x="2808" y="1680"/>
              <a:ext cx="288" cy="288"/>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U</a:t>
              </a:r>
            </a:p>
          </p:txBody>
        </p:sp>
        <p:sp>
          <p:nvSpPr>
            <p:cNvPr id="7177" name="Oval 6"/>
            <p:cNvSpPr>
              <a:spLocks noChangeArrowheads="1"/>
            </p:cNvSpPr>
            <p:nvPr/>
          </p:nvSpPr>
          <p:spPr bwMode="auto">
            <a:xfrm>
              <a:off x="3384" y="1104"/>
              <a:ext cx="288" cy="288"/>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V</a:t>
              </a:r>
            </a:p>
          </p:txBody>
        </p:sp>
        <p:sp>
          <p:nvSpPr>
            <p:cNvPr id="7178" name="Oval 7"/>
            <p:cNvSpPr>
              <a:spLocks noChangeArrowheads="1"/>
            </p:cNvSpPr>
            <p:nvPr/>
          </p:nvSpPr>
          <p:spPr bwMode="auto">
            <a:xfrm>
              <a:off x="3384" y="2256"/>
              <a:ext cx="288" cy="288"/>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W</a:t>
              </a:r>
            </a:p>
          </p:txBody>
        </p:sp>
        <p:sp>
          <p:nvSpPr>
            <p:cNvPr id="7179" name="Oval 8"/>
            <p:cNvSpPr>
              <a:spLocks noChangeArrowheads="1"/>
            </p:cNvSpPr>
            <p:nvPr/>
          </p:nvSpPr>
          <p:spPr bwMode="auto">
            <a:xfrm>
              <a:off x="4728" y="1680"/>
              <a:ext cx="288" cy="288"/>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Z</a:t>
              </a:r>
            </a:p>
          </p:txBody>
        </p:sp>
        <p:cxnSp>
          <p:nvCxnSpPr>
            <p:cNvPr id="7180" name="AutoShape 9"/>
            <p:cNvCxnSpPr>
              <a:cxnSpLocks noChangeShapeType="1"/>
              <a:stCxn id="7177" idx="3"/>
              <a:endCxn id="7176" idx="7"/>
            </p:cNvCxnSpPr>
            <p:nvPr/>
          </p:nvCxnSpPr>
          <p:spPr bwMode="auto">
            <a:xfrm flipH="1">
              <a:off x="3054" y="1356"/>
              <a:ext cx="372" cy="36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1" name="AutoShape 10"/>
            <p:cNvCxnSpPr>
              <a:cxnSpLocks noChangeShapeType="1"/>
              <a:stCxn id="7178" idx="1"/>
              <a:endCxn id="7176" idx="5"/>
            </p:cNvCxnSpPr>
            <p:nvPr/>
          </p:nvCxnSpPr>
          <p:spPr bwMode="auto">
            <a:xfrm flipH="1" flipV="1">
              <a:off x="3054" y="1932"/>
              <a:ext cx="372" cy="36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2" name="AutoShape 11"/>
            <p:cNvCxnSpPr>
              <a:cxnSpLocks noChangeShapeType="1"/>
              <a:stCxn id="7178" idx="7"/>
              <a:endCxn id="7175" idx="3"/>
            </p:cNvCxnSpPr>
            <p:nvPr/>
          </p:nvCxnSpPr>
          <p:spPr bwMode="auto">
            <a:xfrm flipV="1">
              <a:off x="3630" y="1932"/>
              <a:ext cx="372" cy="36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3" name="AutoShape 13"/>
            <p:cNvCxnSpPr>
              <a:cxnSpLocks noChangeShapeType="1"/>
              <a:stCxn id="7177" idx="5"/>
              <a:endCxn id="7175" idx="1"/>
            </p:cNvCxnSpPr>
            <p:nvPr/>
          </p:nvCxnSpPr>
          <p:spPr bwMode="auto">
            <a:xfrm>
              <a:off x="3630" y="1356"/>
              <a:ext cx="372" cy="36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4" name="AutoShape 14"/>
            <p:cNvCxnSpPr>
              <a:cxnSpLocks noChangeShapeType="1"/>
              <a:stCxn id="7177" idx="4"/>
              <a:endCxn id="7178" idx="0"/>
            </p:cNvCxnSpPr>
            <p:nvPr/>
          </p:nvCxnSpPr>
          <p:spPr bwMode="auto">
            <a:xfrm>
              <a:off x="3528" y="1398"/>
              <a:ext cx="0" cy="85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185" name="Oval 15"/>
            <p:cNvSpPr>
              <a:spLocks noChangeArrowheads="1"/>
            </p:cNvSpPr>
            <p:nvPr/>
          </p:nvSpPr>
          <p:spPr bwMode="auto">
            <a:xfrm>
              <a:off x="3966" y="2832"/>
              <a:ext cx="288" cy="288"/>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Y</a:t>
              </a:r>
            </a:p>
          </p:txBody>
        </p:sp>
        <p:cxnSp>
          <p:nvCxnSpPr>
            <p:cNvPr id="7186" name="AutoShape 16"/>
            <p:cNvCxnSpPr>
              <a:cxnSpLocks noChangeShapeType="1"/>
              <a:stCxn id="7178" idx="5"/>
              <a:endCxn id="7185" idx="1"/>
            </p:cNvCxnSpPr>
            <p:nvPr/>
          </p:nvCxnSpPr>
          <p:spPr bwMode="auto">
            <a:xfrm>
              <a:off x="3630" y="2508"/>
              <a:ext cx="378" cy="36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7" name="AutoShape 17"/>
            <p:cNvCxnSpPr>
              <a:cxnSpLocks noChangeShapeType="1"/>
              <a:stCxn id="7175" idx="4"/>
              <a:endCxn id="7185" idx="0"/>
            </p:cNvCxnSpPr>
            <p:nvPr/>
          </p:nvCxnSpPr>
          <p:spPr bwMode="auto">
            <a:xfrm>
              <a:off x="4104" y="1974"/>
              <a:ext cx="6" cy="85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188" name="Text Box 18"/>
            <p:cNvSpPr txBox="1">
              <a:spLocks noChangeArrowheads="1"/>
            </p:cNvSpPr>
            <p:nvPr/>
          </p:nvSpPr>
          <p:spPr bwMode="auto">
            <a:xfrm>
              <a:off x="3054" y="1254"/>
              <a:ext cx="2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a</a:t>
              </a:r>
            </a:p>
          </p:txBody>
        </p:sp>
        <p:sp>
          <p:nvSpPr>
            <p:cNvPr id="7189" name="Text Box 19"/>
            <p:cNvSpPr txBox="1">
              <a:spLocks noChangeArrowheads="1"/>
            </p:cNvSpPr>
            <p:nvPr/>
          </p:nvSpPr>
          <p:spPr bwMode="auto">
            <a:xfrm>
              <a:off x="3046" y="1974"/>
              <a:ext cx="2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c</a:t>
              </a:r>
            </a:p>
          </p:txBody>
        </p:sp>
        <p:sp>
          <p:nvSpPr>
            <p:cNvPr id="7190" name="Text Box 20"/>
            <p:cNvSpPr txBox="1">
              <a:spLocks noChangeArrowheads="1"/>
            </p:cNvSpPr>
            <p:nvPr/>
          </p:nvSpPr>
          <p:spPr bwMode="auto">
            <a:xfrm>
              <a:off x="3786" y="1254"/>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b</a:t>
              </a:r>
            </a:p>
          </p:txBody>
        </p:sp>
        <p:sp>
          <p:nvSpPr>
            <p:cNvPr id="7191" name="Text Box 21"/>
            <p:cNvSpPr txBox="1">
              <a:spLocks noChangeArrowheads="1"/>
            </p:cNvSpPr>
            <p:nvPr/>
          </p:nvSpPr>
          <p:spPr bwMode="auto">
            <a:xfrm>
              <a:off x="3789" y="2004"/>
              <a:ext cx="2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e</a:t>
              </a:r>
            </a:p>
          </p:txBody>
        </p:sp>
        <p:sp>
          <p:nvSpPr>
            <p:cNvPr id="7192" name="Text Box 22"/>
            <p:cNvSpPr txBox="1">
              <a:spLocks noChangeArrowheads="1"/>
            </p:cNvSpPr>
            <p:nvPr/>
          </p:nvSpPr>
          <p:spPr bwMode="auto">
            <a:xfrm>
              <a:off x="3504" y="1680"/>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d</a:t>
              </a:r>
            </a:p>
          </p:txBody>
        </p:sp>
        <p:sp>
          <p:nvSpPr>
            <p:cNvPr id="7193" name="Text Box 23"/>
            <p:cNvSpPr txBox="1">
              <a:spLocks noChangeArrowheads="1"/>
            </p:cNvSpPr>
            <p:nvPr/>
          </p:nvSpPr>
          <p:spPr bwMode="auto">
            <a:xfrm>
              <a:off x="3676" y="2646"/>
              <a:ext cx="1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f</a:t>
              </a:r>
            </a:p>
          </p:txBody>
        </p:sp>
        <p:sp>
          <p:nvSpPr>
            <p:cNvPr id="7194" name="Text Box 24"/>
            <p:cNvSpPr txBox="1">
              <a:spLocks noChangeArrowheads="1"/>
            </p:cNvSpPr>
            <p:nvPr/>
          </p:nvSpPr>
          <p:spPr bwMode="auto">
            <a:xfrm>
              <a:off x="4080" y="2292"/>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g</a:t>
              </a:r>
            </a:p>
          </p:txBody>
        </p:sp>
        <p:sp>
          <p:nvSpPr>
            <p:cNvPr id="7195" name="Text Box 25"/>
            <p:cNvSpPr txBox="1">
              <a:spLocks noChangeArrowheads="1"/>
            </p:cNvSpPr>
            <p:nvPr/>
          </p:nvSpPr>
          <p:spPr bwMode="auto">
            <a:xfrm>
              <a:off x="4398" y="1392"/>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h</a:t>
              </a:r>
            </a:p>
          </p:txBody>
        </p:sp>
        <p:sp>
          <p:nvSpPr>
            <p:cNvPr id="7196" name="Text Box 26"/>
            <p:cNvSpPr txBox="1">
              <a:spLocks noChangeArrowheads="1"/>
            </p:cNvSpPr>
            <p:nvPr/>
          </p:nvSpPr>
          <p:spPr bwMode="auto">
            <a:xfrm>
              <a:off x="4429" y="2016"/>
              <a:ext cx="1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i</a:t>
              </a:r>
            </a:p>
          </p:txBody>
        </p:sp>
        <p:sp>
          <p:nvSpPr>
            <p:cNvPr id="7197" name="Text Box 27"/>
            <p:cNvSpPr txBox="1">
              <a:spLocks noChangeArrowheads="1"/>
            </p:cNvSpPr>
            <p:nvPr/>
          </p:nvSpPr>
          <p:spPr bwMode="auto">
            <a:xfrm>
              <a:off x="5282" y="1392"/>
              <a:ext cx="1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j</a:t>
              </a:r>
            </a:p>
          </p:txBody>
        </p:sp>
        <p:cxnSp>
          <p:nvCxnSpPr>
            <p:cNvPr id="7198" name="AutoShape 29"/>
            <p:cNvCxnSpPr>
              <a:cxnSpLocks noChangeShapeType="1"/>
              <a:stCxn id="7175" idx="5"/>
              <a:endCxn id="7179" idx="3"/>
            </p:cNvCxnSpPr>
            <p:nvPr/>
          </p:nvCxnSpPr>
          <p:spPr bwMode="auto">
            <a:xfrm rot="16200000" flipH="1">
              <a:off x="4487" y="1651"/>
              <a:ext cx="1" cy="564"/>
            </a:xfrm>
            <a:prstGeom prst="curvedConnector3">
              <a:avLst>
                <a:gd name="adj1" fmla="val 7699995"/>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99" name="AutoShape 30"/>
            <p:cNvCxnSpPr>
              <a:cxnSpLocks noChangeShapeType="1"/>
              <a:stCxn id="7175" idx="7"/>
              <a:endCxn id="7179" idx="1"/>
            </p:cNvCxnSpPr>
            <p:nvPr/>
          </p:nvCxnSpPr>
          <p:spPr bwMode="auto">
            <a:xfrm rot="5400000" flipV="1">
              <a:off x="4487" y="1435"/>
              <a:ext cx="1" cy="564"/>
            </a:xfrm>
            <a:prstGeom prst="curvedConnector3">
              <a:avLst>
                <a:gd name="adj1" fmla="val -6100005"/>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200" name="AutoShape 31"/>
            <p:cNvCxnSpPr>
              <a:cxnSpLocks noChangeShapeType="1"/>
              <a:stCxn id="7179" idx="5"/>
              <a:endCxn id="7179" idx="7"/>
            </p:cNvCxnSpPr>
            <p:nvPr/>
          </p:nvCxnSpPr>
          <p:spPr bwMode="auto">
            <a:xfrm rot="5400000" flipH="1" flipV="1">
              <a:off x="4867" y="1823"/>
              <a:ext cx="216" cy="1"/>
            </a:xfrm>
            <a:prstGeom prst="curvedConnector5">
              <a:avLst>
                <a:gd name="adj1" fmla="val -44444"/>
                <a:gd name="adj2" fmla="val 40099986"/>
                <a:gd name="adj3" fmla="val 146759"/>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142252636"/>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2"/>
          <p:cNvSpPr>
            <a:spLocks noGrp="1" noChangeArrowheads="1"/>
          </p:cNvSpPr>
          <p:nvPr>
            <p:ph type="title"/>
          </p:nvPr>
        </p:nvSpPr>
        <p:spPr/>
        <p:txBody>
          <a:bodyPr/>
          <a:lstStyle/>
          <a:p>
            <a:pPr eaLnBrk="1" hangingPunct="1"/>
            <a:r>
              <a:rPr lang="en-US" altLang="lv-LV" smtClean="0"/>
              <a:t>Terminology (cont.)</a:t>
            </a:r>
          </a:p>
        </p:txBody>
      </p:sp>
      <p:sp>
        <p:nvSpPr>
          <p:cNvPr id="8200"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dirty="0"/>
              <a:t>Path</a:t>
            </a:r>
          </a:p>
          <a:p>
            <a:pPr lvl="1" eaLnBrk="1" hangingPunct="1">
              <a:lnSpc>
                <a:spcPct val="90000"/>
              </a:lnSpc>
            </a:pPr>
            <a:r>
              <a:rPr lang="en-US" altLang="lv-LV" sz="1800" dirty="0"/>
              <a:t>sequence of alternating vertices and edges </a:t>
            </a:r>
          </a:p>
          <a:p>
            <a:pPr lvl="1" eaLnBrk="1" hangingPunct="1">
              <a:lnSpc>
                <a:spcPct val="90000"/>
              </a:lnSpc>
            </a:pPr>
            <a:r>
              <a:rPr lang="en-US" altLang="lv-LV" sz="1800" dirty="0"/>
              <a:t>begins with a vertex</a:t>
            </a:r>
          </a:p>
          <a:p>
            <a:pPr lvl="1" eaLnBrk="1" hangingPunct="1">
              <a:lnSpc>
                <a:spcPct val="90000"/>
              </a:lnSpc>
            </a:pPr>
            <a:r>
              <a:rPr lang="en-US" altLang="lv-LV" sz="1800" dirty="0"/>
              <a:t>ends with a vertex</a:t>
            </a:r>
          </a:p>
          <a:p>
            <a:pPr lvl="1" eaLnBrk="1" hangingPunct="1">
              <a:lnSpc>
                <a:spcPct val="90000"/>
              </a:lnSpc>
            </a:pPr>
            <a:r>
              <a:rPr lang="en-US" altLang="lv-LV" sz="1800" dirty="0"/>
              <a:t>each edge is preceded and followed by its endpoints</a:t>
            </a:r>
          </a:p>
          <a:p>
            <a:pPr eaLnBrk="1" hangingPunct="1">
              <a:lnSpc>
                <a:spcPct val="90000"/>
              </a:lnSpc>
            </a:pPr>
            <a:r>
              <a:rPr lang="en-US" altLang="lv-LV" sz="2000" dirty="0"/>
              <a:t>Simple path</a:t>
            </a:r>
          </a:p>
          <a:p>
            <a:pPr lvl="1" eaLnBrk="1" hangingPunct="1">
              <a:lnSpc>
                <a:spcPct val="90000"/>
              </a:lnSpc>
            </a:pPr>
            <a:r>
              <a:rPr lang="en-US" altLang="lv-LV" sz="1800" dirty="0"/>
              <a:t>path such that all its vertices and edges are distinct</a:t>
            </a:r>
          </a:p>
          <a:p>
            <a:pPr eaLnBrk="1" hangingPunct="1">
              <a:lnSpc>
                <a:spcPct val="90000"/>
              </a:lnSpc>
            </a:pPr>
            <a:r>
              <a:rPr lang="en-US" altLang="lv-LV" sz="2000" dirty="0"/>
              <a:t>Examples</a:t>
            </a:r>
          </a:p>
          <a:p>
            <a:pPr lvl="1" eaLnBrk="1" hangingPunct="1">
              <a:lnSpc>
                <a:spcPct val="90000"/>
              </a:lnSpc>
            </a:pPr>
            <a:r>
              <a:rPr lang="en-US" altLang="lv-LV" sz="1800" dirty="0">
                <a:solidFill>
                  <a:schemeClr val="tx2"/>
                </a:solidFill>
              </a:rPr>
              <a:t>P</a:t>
            </a:r>
            <a:r>
              <a:rPr lang="en-US" altLang="lv-LV" sz="1800" baseline="-25000" dirty="0">
                <a:solidFill>
                  <a:schemeClr val="tx2"/>
                </a:solidFill>
              </a:rPr>
              <a:t>1</a:t>
            </a:r>
            <a:r>
              <a:rPr lang="en-US" altLang="lv-LV" sz="1800" dirty="0">
                <a:solidFill>
                  <a:schemeClr val="tx2"/>
                </a:solidFill>
              </a:rPr>
              <a:t>=(</a:t>
            </a:r>
            <a:r>
              <a:rPr lang="en-US" altLang="lv-LV" sz="1800" dirty="0" err="1">
                <a:solidFill>
                  <a:schemeClr val="tx2"/>
                </a:solidFill>
              </a:rPr>
              <a:t>V,b,X,h,Z</a:t>
            </a:r>
            <a:r>
              <a:rPr lang="en-US" altLang="lv-LV" sz="1800" dirty="0">
                <a:solidFill>
                  <a:schemeClr val="tx2"/>
                </a:solidFill>
              </a:rPr>
              <a:t>)</a:t>
            </a:r>
            <a:r>
              <a:rPr lang="en-US" altLang="lv-LV" sz="1800" dirty="0"/>
              <a:t> is a simple path</a:t>
            </a:r>
          </a:p>
          <a:p>
            <a:pPr lvl="1" eaLnBrk="1" hangingPunct="1">
              <a:lnSpc>
                <a:spcPct val="90000"/>
              </a:lnSpc>
            </a:pPr>
            <a:r>
              <a:rPr lang="en-US" altLang="lv-LV" sz="1800" dirty="0">
                <a:solidFill>
                  <a:schemeClr val="accent2"/>
                </a:solidFill>
              </a:rPr>
              <a:t>P</a:t>
            </a:r>
            <a:r>
              <a:rPr lang="en-US" altLang="lv-LV" sz="1800" baseline="-25000" dirty="0">
                <a:solidFill>
                  <a:schemeClr val="accent2"/>
                </a:solidFill>
              </a:rPr>
              <a:t>2</a:t>
            </a:r>
            <a:r>
              <a:rPr lang="en-US" altLang="lv-LV" sz="1800" dirty="0">
                <a:solidFill>
                  <a:schemeClr val="accent2"/>
                </a:solidFill>
              </a:rPr>
              <a:t>=(</a:t>
            </a:r>
            <a:r>
              <a:rPr lang="en-US" altLang="lv-LV" sz="1800" dirty="0" err="1">
                <a:solidFill>
                  <a:schemeClr val="accent2"/>
                </a:solidFill>
              </a:rPr>
              <a:t>U,c,W,e,X,g,Y,f,W,d,V</a:t>
            </a:r>
            <a:r>
              <a:rPr lang="en-US" altLang="lv-LV" sz="1800" dirty="0">
                <a:solidFill>
                  <a:schemeClr val="accent2"/>
                </a:solidFill>
              </a:rPr>
              <a:t>)</a:t>
            </a:r>
            <a:r>
              <a:rPr lang="en-US" altLang="lv-LV" sz="1800" dirty="0"/>
              <a:t> is a path that is not simple</a:t>
            </a:r>
          </a:p>
        </p:txBody>
      </p:sp>
      <p:sp>
        <p:nvSpPr>
          <p:cNvPr id="8196" name="Freeform 30"/>
          <p:cNvSpPr>
            <a:spLocks/>
          </p:cNvSpPr>
          <p:nvPr/>
        </p:nvSpPr>
        <p:spPr bwMode="auto">
          <a:xfrm>
            <a:off x="8239125" y="2905126"/>
            <a:ext cx="1570038" cy="2149475"/>
          </a:xfrm>
          <a:custGeom>
            <a:avLst/>
            <a:gdLst>
              <a:gd name="T0" fmla="*/ 742950 w 989"/>
              <a:gd name="T1" fmla="*/ 0 h 1354"/>
              <a:gd name="T2" fmla="*/ 819150 w 989"/>
              <a:gd name="T3" fmla="*/ 1352550 h 1354"/>
              <a:gd name="T4" fmla="*/ 1476375 w 989"/>
              <a:gd name="T5" fmla="*/ 2057400 h 1354"/>
              <a:gd name="T6" fmla="*/ 1381125 w 989"/>
              <a:gd name="T7" fmla="*/ 800100 h 1354"/>
              <a:gd name="T8" fmla="*/ 695325 w 989"/>
              <a:gd name="T9" fmla="*/ 1276350 h 1354"/>
              <a:gd name="T10" fmla="*/ 0 w 989"/>
              <a:gd name="T11" fmla="*/ 762000 h 1354"/>
              <a:gd name="T12" fmla="*/ 0 60000 65536"/>
              <a:gd name="T13" fmla="*/ 0 60000 65536"/>
              <a:gd name="T14" fmla="*/ 0 60000 65536"/>
              <a:gd name="T15" fmla="*/ 0 60000 65536"/>
              <a:gd name="T16" fmla="*/ 0 60000 65536"/>
              <a:gd name="T17" fmla="*/ 0 60000 65536"/>
              <a:gd name="T18" fmla="*/ 0 w 989"/>
              <a:gd name="T19" fmla="*/ 0 h 1354"/>
              <a:gd name="T20" fmla="*/ 989 w 989"/>
              <a:gd name="T21" fmla="*/ 1354 h 1354"/>
            </a:gdLst>
            <a:ahLst/>
            <a:cxnLst>
              <a:cxn ang="T12">
                <a:pos x="T0" y="T1"/>
              </a:cxn>
              <a:cxn ang="T13">
                <a:pos x="T2" y="T3"/>
              </a:cxn>
              <a:cxn ang="T14">
                <a:pos x="T4" y="T5"/>
              </a:cxn>
              <a:cxn ang="T15">
                <a:pos x="T6" y="T7"/>
              </a:cxn>
              <a:cxn ang="T16">
                <a:pos x="T8" y="T9"/>
              </a:cxn>
              <a:cxn ang="T17">
                <a:pos x="T10" y="T11"/>
              </a:cxn>
            </a:cxnLst>
            <a:rect l="T18" t="T19" r="T20" b="T21"/>
            <a:pathLst>
              <a:path w="989" h="1354">
                <a:moveTo>
                  <a:pt x="468" y="0"/>
                </a:moveTo>
                <a:cubicBezTo>
                  <a:pt x="475" y="142"/>
                  <a:pt x="439" y="636"/>
                  <a:pt x="516" y="852"/>
                </a:cubicBezTo>
                <a:cubicBezTo>
                  <a:pt x="593" y="1068"/>
                  <a:pt x="871" y="1354"/>
                  <a:pt x="930" y="1296"/>
                </a:cubicBezTo>
                <a:cubicBezTo>
                  <a:pt x="989" y="1238"/>
                  <a:pt x="952" y="586"/>
                  <a:pt x="870" y="504"/>
                </a:cubicBezTo>
                <a:cubicBezTo>
                  <a:pt x="788" y="422"/>
                  <a:pt x="583" y="808"/>
                  <a:pt x="438" y="804"/>
                </a:cubicBezTo>
                <a:cubicBezTo>
                  <a:pt x="293" y="800"/>
                  <a:pt x="91" y="547"/>
                  <a:pt x="0" y="480"/>
                </a:cubicBezTo>
              </a:path>
            </a:pathLst>
          </a:custGeom>
          <a:noFill/>
          <a:ln w="571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8197" name="Text Box 29"/>
          <p:cNvSpPr txBox="1">
            <a:spLocks noChangeArrowheads="1"/>
          </p:cNvSpPr>
          <p:nvPr/>
        </p:nvSpPr>
        <p:spPr bwMode="auto">
          <a:xfrm>
            <a:off x="9677400" y="2819400"/>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chemeClr val="tx2"/>
                </a:solidFill>
              </a:rPr>
              <a:t>P</a:t>
            </a:r>
            <a:r>
              <a:rPr lang="en-US" altLang="lv-LV" baseline="-25000">
                <a:solidFill>
                  <a:schemeClr val="tx2"/>
                </a:solidFill>
              </a:rPr>
              <a:t>1</a:t>
            </a:r>
          </a:p>
        </p:txBody>
      </p:sp>
      <p:sp>
        <p:nvSpPr>
          <p:cNvPr id="8198" name="Freeform 28"/>
          <p:cNvSpPr>
            <a:spLocks/>
          </p:cNvSpPr>
          <p:nvPr/>
        </p:nvSpPr>
        <p:spPr bwMode="auto">
          <a:xfrm>
            <a:off x="9172575" y="2724150"/>
            <a:ext cx="1638300" cy="736600"/>
          </a:xfrm>
          <a:custGeom>
            <a:avLst/>
            <a:gdLst>
              <a:gd name="T0" fmla="*/ 0 w 1032"/>
              <a:gd name="T1" fmla="*/ 0 h 464"/>
              <a:gd name="T2" fmla="*/ 733425 w 1032"/>
              <a:gd name="T3" fmla="*/ 628650 h 464"/>
              <a:gd name="T4" fmla="*/ 1638300 w 1032"/>
              <a:gd name="T5" fmla="*/ 647700 h 464"/>
              <a:gd name="T6" fmla="*/ 0 60000 65536"/>
              <a:gd name="T7" fmla="*/ 0 60000 65536"/>
              <a:gd name="T8" fmla="*/ 0 60000 65536"/>
              <a:gd name="T9" fmla="*/ 0 w 1032"/>
              <a:gd name="T10" fmla="*/ 0 h 464"/>
              <a:gd name="T11" fmla="*/ 1032 w 1032"/>
              <a:gd name="T12" fmla="*/ 464 h 464"/>
            </a:gdLst>
            <a:ahLst/>
            <a:cxnLst>
              <a:cxn ang="T6">
                <a:pos x="T0" y="T1"/>
              </a:cxn>
              <a:cxn ang="T7">
                <a:pos x="T2" y="T3"/>
              </a:cxn>
              <a:cxn ang="T8">
                <a:pos x="T4" y="T5"/>
              </a:cxn>
            </a:cxnLst>
            <a:rect l="T9" t="T10" r="T11" b="T12"/>
            <a:pathLst>
              <a:path w="1032" h="464">
                <a:moveTo>
                  <a:pt x="0" y="0"/>
                </a:moveTo>
                <a:cubicBezTo>
                  <a:pt x="77" y="66"/>
                  <a:pt x="290" y="328"/>
                  <a:pt x="462" y="396"/>
                </a:cubicBezTo>
                <a:cubicBezTo>
                  <a:pt x="634" y="464"/>
                  <a:pt x="913" y="406"/>
                  <a:pt x="1032" y="408"/>
                </a:cubicBezTo>
              </a:path>
            </a:pathLst>
          </a:custGeom>
          <a:noFill/>
          <a:ln w="57150">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8201" name="Oval 4"/>
          <p:cNvSpPr>
            <a:spLocks noChangeArrowheads="1"/>
          </p:cNvSpPr>
          <p:nvPr/>
        </p:nvSpPr>
        <p:spPr bwMode="auto">
          <a:xfrm>
            <a:off x="9601200" y="3276600"/>
            <a:ext cx="457200"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X</a:t>
            </a:r>
          </a:p>
        </p:txBody>
      </p:sp>
      <p:sp>
        <p:nvSpPr>
          <p:cNvPr id="8202" name="Oval 5"/>
          <p:cNvSpPr>
            <a:spLocks noChangeArrowheads="1"/>
          </p:cNvSpPr>
          <p:nvPr/>
        </p:nvSpPr>
        <p:spPr bwMode="auto">
          <a:xfrm>
            <a:off x="7772400" y="3276600"/>
            <a:ext cx="457200"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U</a:t>
            </a:r>
          </a:p>
        </p:txBody>
      </p:sp>
      <p:sp>
        <p:nvSpPr>
          <p:cNvPr id="8203" name="Oval 6"/>
          <p:cNvSpPr>
            <a:spLocks noChangeArrowheads="1"/>
          </p:cNvSpPr>
          <p:nvPr/>
        </p:nvSpPr>
        <p:spPr bwMode="auto">
          <a:xfrm>
            <a:off x="8686800" y="2362200"/>
            <a:ext cx="457200"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V</a:t>
            </a:r>
          </a:p>
        </p:txBody>
      </p:sp>
      <p:sp>
        <p:nvSpPr>
          <p:cNvPr id="8204" name="Oval 7"/>
          <p:cNvSpPr>
            <a:spLocks noChangeArrowheads="1"/>
          </p:cNvSpPr>
          <p:nvPr/>
        </p:nvSpPr>
        <p:spPr bwMode="auto">
          <a:xfrm>
            <a:off x="8686800" y="4191000"/>
            <a:ext cx="457200"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W</a:t>
            </a:r>
          </a:p>
        </p:txBody>
      </p:sp>
      <p:sp>
        <p:nvSpPr>
          <p:cNvPr id="8205" name="Oval 8"/>
          <p:cNvSpPr>
            <a:spLocks noChangeArrowheads="1"/>
          </p:cNvSpPr>
          <p:nvPr/>
        </p:nvSpPr>
        <p:spPr bwMode="auto">
          <a:xfrm>
            <a:off x="10820400" y="3276600"/>
            <a:ext cx="457200"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Z</a:t>
            </a:r>
          </a:p>
        </p:txBody>
      </p:sp>
      <p:cxnSp>
        <p:nvCxnSpPr>
          <p:cNvPr id="8206" name="AutoShape 9"/>
          <p:cNvCxnSpPr>
            <a:cxnSpLocks noChangeShapeType="1"/>
            <a:stCxn id="8203" idx="3"/>
            <a:endCxn id="8202" idx="7"/>
          </p:cNvCxnSpPr>
          <p:nvPr/>
        </p:nvCxnSpPr>
        <p:spPr bwMode="auto">
          <a:xfrm flipH="1">
            <a:off x="8162925" y="2762250"/>
            <a:ext cx="590550" cy="5715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7" name="AutoShape 10"/>
          <p:cNvCxnSpPr>
            <a:cxnSpLocks noChangeShapeType="1"/>
            <a:stCxn id="8204" idx="1"/>
            <a:endCxn id="8202" idx="5"/>
          </p:cNvCxnSpPr>
          <p:nvPr/>
        </p:nvCxnSpPr>
        <p:spPr bwMode="auto">
          <a:xfrm flipH="1" flipV="1">
            <a:off x="8162925" y="3676650"/>
            <a:ext cx="590550" cy="5715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8" name="AutoShape 11"/>
          <p:cNvCxnSpPr>
            <a:cxnSpLocks noChangeShapeType="1"/>
            <a:stCxn id="8204" idx="7"/>
            <a:endCxn id="8201" idx="3"/>
          </p:cNvCxnSpPr>
          <p:nvPr/>
        </p:nvCxnSpPr>
        <p:spPr bwMode="auto">
          <a:xfrm flipV="1">
            <a:off x="9077325" y="3676650"/>
            <a:ext cx="590550" cy="5715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9" name="AutoShape 12"/>
          <p:cNvCxnSpPr>
            <a:cxnSpLocks noChangeShapeType="1"/>
            <a:stCxn id="8201" idx="6"/>
            <a:endCxn id="8205" idx="2"/>
          </p:cNvCxnSpPr>
          <p:nvPr/>
        </p:nvCxnSpPr>
        <p:spPr bwMode="auto">
          <a:xfrm>
            <a:off x="10067925" y="3505200"/>
            <a:ext cx="74295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0" name="AutoShape 13"/>
          <p:cNvCxnSpPr>
            <a:cxnSpLocks noChangeShapeType="1"/>
            <a:stCxn id="8203" idx="5"/>
            <a:endCxn id="8201" idx="1"/>
          </p:cNvCxnSpPr>
          <p:nvPr/>
        </p:nvCxnSpPr>
        <p:spPr bwMode="auto">
          <a:xfrm>
            <a:off x="9077325" y="2762250"/>
            <a:ext cx="590550" cy="5715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1" name="AutoShape 14"/>
          <p:cNvCxnSpPr>
            <a:cxnSpLocks noChangeShapeType="1"/>
            <a:stCxn id="8203" idx="4"/>
            <a:endCxn id="8204" idx="0"/>
          </p:cNvCxnSpPr>
          <p:nvPr/>
        </p:nvCxnSpPr>
        <p:spPr bwMode="auto">
          <a:xfrm>
            <a:off x="8915400" y="2828925"/>
            <a:ext cx="0" cy="1352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12" name="Oval 15"/>
          <p:cNvSpPr>
            <a:spLocks noChangeArrowheads="1"/>
          </p:cNvSpPr>
          <p:nvPr/>
        </p:nvSpPr>
        <p:spPr bwMode="auto">
          <a:xfrm>
            <a:off x="9610725" y="5105400"/>
            <a:ext cx="457200"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Y</a:t>
            </a:r>
          </a:p>
        </p:txBody>
      </p:sp>
      <p:cxnSp>
        <p:nvCxnSpPr>
          <p:cNvPr id="8213" name="AutoShape 16"/>
          <p:cNvCxnSpPr>
            <a:cxnSpLocks noChangeShapeType="1"/>
            <a:stCxn id="8204" idx="5"/>
            <a:endCxn id="8212" idx="1"/>
          </p:cNvCxnSpPr>
          <p:nvPr/>
        </p:nvCxnSpPr>
        <p:spPr bwMode="auto">
          <a:xfrm>
            <a:off x="9077326" y="4591050"/>
            <a:ext cx="600075" cy="5715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4" name="AutoShape 17"/>
          <p:cNvCxnSpPr>
            <a:cxnSpLocks noChangeShapeType="1"/>
            <a:stCxn id="8201" idx="4"/>
            <a:endCxn id="8212" idx="0"/>
          </p:cNvCxnSpPr>
          <p:nvPr/>
        </p:nvCxnSpPr>
        <p:spPr bwMode="auto">
          <a:xfrm>
            <a:off x="9829801" y="3743325"/>
            <a:ext cx="9525" cy="1352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15" name="Text Box 18"/>
          <p:cNvSpPr txBox="1">
            <a:spLocks noChangeArrowheads="1"/>
          </p:cNvSpPr>
          <p:nvPr/>
        </p:nvSpPr>
        <p:spPr bwMode="auto">
          <a:xfrm>
            <a:off x="8162925" y="2600325"/>
            <a:ext cx="344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a</a:t>
            </a:r>
          </a:p>
        </p:txBody>
      </p:sp>
      <p:sp>
        <p:nvSpPr>
          <p:cNvPr id="8216" name="Text Box 19"/>
          <p:cNvSpPr txBox="1">
            <a:spLocks noChangeArrowheads="1"/>
          </p:cNvSpPr>
          <p:nvPr/>
        </p:nvSpPr>
        <p:spPr bwMode="auto">
          <a:xfrm>
            <a:off x="8150225" y="3743325"/>
            <a:ext cx="325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c</a:t>
            </a:r>
          </a:p>
        </p:txBody>
      </p:sp>
      <p:sp>
        <p:nvSpPr>
          <p:cNvPr id="8217" name="Text Box 20"/>
          <p:cNvSpPr txBox="1">
            <a:spLocks noChangeArrowheads="1"/>
          </p:cNvSpPr>
          <p:nvPr/>
        </p:nvSpPr>
        <p:spPr bwMode="auto">
          <a:xfrm>
            <a:off x="9372601" y="2590800"/>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b</a:t>
            </a:r>
          </a:p>
        </p:txBody>
      </p:sp>
      <p:sp>
        <p:nvSpPr>
          <p:cNvPr id="8218" name="Text Box 21"/>
          <p:cNvSpPr txBox="1">
            <a:spLocks noChangeArrowheads="1"/>
          </p:cNvSpPr>
          <p:nvPr/>
        </p:nvSpPr>
        <p:spPr bwMode="auto">
          <a:xfrm>
            <a:off x="9296400" y="3810000"/>
            <a:ext cx="344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e</a:t>
            </a:r>
          </a:p>
        </p:txBody>
      </p:sp>
      <p:sp>
        <p:nvSpPr>
          <p:cNvPr id="8219" name="Text Box 22"/>
          <p:cNvSpPr txBox="1">
            <a:spLocks noChangeArrowheads="1"/>
          </p:cNvSpPr>
          <p:nvPr/>
        </p:nvSpPr>
        <p:spPr bwMode="auto">
          <a:xfrm>
            <a:off x="8610601" y="3124200"/>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d</a:t>
            </a:r>
          </a:p>
        </p:txBody>
      </p:sp>
      <p:sp>
        <p:nvSpPr>
          <p:cNvPr id="8220" name="Text Box 23"/>
          <p:cNvSpPr txBox="1">
            <a:spLocks noChangeArrowheads="1"/>
          </p:cNvSpPr>
          <p:nvPr/>
        </p:nvSpPr>
        <p:spPr bwMode="auto">
          <a:xfrm>
            <a:off x="9150350" y="4810125"/>
            <a:ext cx="280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f</a:t>
            </a:r>
          </a:p>
        </p:txBody>
      </p:sp>
      <p:sp>
        <p:nvSpPr>
          <p:cNvPr id="8221" name="Text Box 24"/>
          <p:cNvSpPr txBox="1">
            <a:spLocks noChangeArrowheads="1"/>
          </p:cNvSpPr>
          <p:nvPr/>
        </p:nvSpPr>
        <p:spPr bwMode="auto">
          <a:xfrm>
            <a:off x="9791701" y="4248150"/>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g</a:t>
            </a:r>
          </a:p>
        </p:txBody>
      </p:sp>
      <p:sp>
        <p:nvSpPr>
          <p:cNvPr id="8222" name="Text Box 25"/>
          <p:cNvSpPr txBox="1">
            <a:spLocks noChangeArrowheads="1"/>
          </p:cNvSpPr>
          <p:nvPr/>
        </p:nvSpPr>
        <p:spPr bwMode="auto">
          <a:xfrm>
            <a:off x="10296525" y="3505201"/>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h</a:t>
            </a:r>
          </a:p>
        </p:txBody>
      </p:sp>
      <p:sp>
        <p:nvSpPr>
          <p:cNvPr id="8223" name="Text Box 31"/>
          <p:cNvSpPr txBox="1">
            <a:spLocks noChangeArrowheads="1"/>
          </p:cNvSpPr>
          <p:nvPr/>
        </p:nvSpPr>
        <p:spPr bwMode="auto">
          <a:xfrm>
            <a:off x="8458200" y="3505200"/>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chemeClr val="accent2"/>
                </a:solidFill>
              </a:rPr>
              <a:t>P</a:t>
            </a:r>
            <a:r>
              <a:rPr lang="en-US" altLang="lv-LV" baseline="-25000">
                <a:solidFill>
                  <a:schemeClr val="accent2"/>
                </a:solidFill>
              </a:rPr>
              <a:t>2</a:t>
            </a:r>
          </a:p>
        </p:txBody>
      </p:sp>
    </p:spTree>
    <p:extLst>
      <p:ext uri="{BB962C8B-B14F-4D97-AF65-F5344CB8AC3E}">
        <p14:creationId xmlns:p14="http://schemas.microsoft.com/office/powerpoint/2010/main" val="3186140864"/>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en-US" altLang="lv-LV" smtClean="0"/>
              <a:t>Terminology (cont.)</a:t>
            </a:r>
          </a:p>
        </p:txBody>
      </p:sp>
      <p:sp>
        <p:nvSpPr>
          <p:cNvPr id="9222"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z="2000"/>
              <a:t>Cycle</a:t>
            </a:r>
          </a:p>
          <a:p>
            <a:pPr lvl="1" eaLnBrk="1" hangingPunct="1"/>
            <a:r>
              <a:rPr lang="en-US" altLang="lv-LV" sz="1800"/>
              <a:t>circular sequence of alternating vertices and edges </a:t>
            </a:r>
          </a:p>
          <a:p>
            <a:pPr lvl="1" eaLnBrk="1" hangingPunct="1"/>
            <a:r>
              <a:rPr lang="en-US" altLang="lv-LV" sz="1800"/>
              <a:t>each edge is preceded and followed by its endpoints</a:t>
            </a:r>
          </a:p>
          <a:p>
            <a:pPr eaLnBrk="1" hangingPunct="1"/>
            <a:r>
              <a:rPr lang="en-US" altLang="lv-LV" sz="2000"/>
              <a:t>Simple cycle</a:t>
            </a:r>
          </a:p>
          <a:p>
            <a:pPr lvl="1" eaLnBrk="1" hangingPunct="1"/>
            <a:r>
              <a:rPr lang="en-US" altLang="lv-LV" sz="1800"/>
              <a:t>cycle such that all its vertices and edges are distinct</a:t>
            </a:r>
          </a:p>
          <a:p>
            <a:pPr eaLnBrk="1" hangingPunct="1"/>
            <a:r>
              <a:rPr lang="en-US" altLang="lv-LV" sz="2000"/>
              <a:t>Examples</a:t>
            </a:r>
          </a:p>
          <a:p>
            <a:pPr lvl="1" eaLnBrk="1" hangingPunct="1"/>
            <a:r>
              <a:rPr lang="en-US" altLang="lv-LV" sz="1800">
                <a:solidFill>
                  <a:schemeClr val="tx2"/>
                </a:solidFill>
              </a:rPr>
              <a:t>C</a:t>
            </a:r>
            <a:r>
              <a:rPr lang="en-US" altLang="lv-LV" sz="1800" baseline="-25000">
                <a:solidFill>
                  <a:schemeClr val="tx2"/>
                </a:solidFill>
              </a:rPr>
              <a:t>1</a:t>
            </a:r>
            <a:r>
              <a:rPr lang="en-US" altLang="lv-LV" sz="1800">
                <a:solidFill>
                  <a:schemeClr val="tx2"/>
                </a:solidFill>
              </a:rPr>
              <a:t>=(V,b,X,g,Y,f,W,c,U,a,</a:t>
            </a:r>
            <a:r>
              <a:rPr lang="en-US" altLang="lv-LV" sz="1800">
                <a:solidFill>
                  <a:schemeClr val="tx2"/>
                </a:solidFill>
                <a:sym typeface="Symbol" panose="05050102010706020507" pitchFamily="18" charset="2"/>
              </a:rPr>
              <a:t></a:t>
            </a:r>
            <a:r>
              <a:rPr lang="en-US" altLang="lv-LV" sz="1800">
                <a:solidFill>
                  <a:schemeClr val="tx2"/>
                </a:solidFill>
              </a:rPr>
              <a:t>)</a:t>
            </a:r>
            <a:r>
              <a:rPr lang="en-US" altLang="lv-LV" sz="1800"/>
              <a:t> is a simple cycle</a:t>
            </a:r>
          </a:p>
          <a:p>
            <a:pPr lvl="1" eaLnBrk="1" hangingPunct="1"/>
            <a:r>
              <a:rPr lang="en-US" altLang="lv-LV" sz="1800">
                <a:solidFill>
                  <a:schemeClr val="accent2"/>
                </a:solidFill>
              </a:rPr>
              <a:t>C</a:t>
            </a:r>
            <a:r>
              <a:rPr lang="en-US" altLang="lv-LV" sz="1800" baseline="-25000">
                <a:solidFill>
                  <a:schemeClr val="accent2"/>
                </a:solidFill>
              </a:rPr>
              <a:t>2</a:t>
            </a:r>
            <a:r>
              <a:rPr lang="en-US" altLang="lv-LV" sz="1800">
                <a:solidFill>
                  <a:schemeClr val="accent2"/>
                </a:solidFill>
              </a:rPr>
              <a:t>=(U,c,W,e,X,g,Y,f,W,d,V,a,</a:t>
            </a:r>
            <a:r>
              <a:rPr lang="en-US" altLang="lv-LV" sz="1800">
                <a:solidFill>
                  <a:schemeClr val="accent2"/>
                </a:solidFill>
                <a:sym typeface="Symbol" panose="05050102010706020507" pitchFamily="18" charset="2"/>
              </a:rPr>
              <a:t></a:t>
            </a:r>
            <a:r>
              <a:rPr lang="en-US" altLang="lv-LV" sz="1800">
                <a:solidFill>
                  <a:schemeClr val="accent2"/>
                </a:solidFill>
              </a:rPr>
              <a:t>)</a:t>
            </a:r>
            <a:r>
              <a:rPr lang="en-US" altLang="lv-LV" sz="1800"/>
              <a:t> is a cycle that is not simple</a:t>
            </a:r>
          </a:p>
        </p:txBody>
      </p:sp>
      <p:sp>
        <p:nvSpPr>
          <p:cNvPr id="9220" name="Freeform 6"/>
          <p:cNvSpPr>
            <a:spLocks/>
          </p:cNvSpPr>
          <p:nvPr/>
        </p:nvSpPr>
        <p:spPr bwMode="auto">
          <a:xfrm>
            <a:off x="7429501" y="2667001"/>
            <a:ext cx="2182813" cy="2652713"/>
          </a:xfrm>
          <a:custGeom>
            <a:avLst/>
            <a:gdLst>
              <a:gd name="T0" fmla="*/ 1209675 w 1375"/>
              <a:gd name="T1" fmla="*/ 57150 h 1671"/>
              <a:gd name="T2" fmla="*/ 1933576 w 1375"/>
              <a:gd name="T3" fmla="*/ 828675 h 1671"/>
              <a:gd name="T4" fmla="*/ 1866901 w 1375"/>
              <a:gd name="T5" fmla="*/ 2647951 h 1671"/>
              <a:gd name="T6" fmla="*/ 38100 w 1375"/>
              <a:gd name="T7" fmla="*/ 800100 h 1671"/>
              <a:gd name="T8" fmla="*/ 723900 w 1375"/>
              <a:gd name="T9" fmla="*/ 0 h 1671"/>
              <a:gd name="T10" fmla="*/ 0 60000 65536"/>
              <a:gd name="T11" fmla="*/ 0 60000 65536"/>
              <a:gd name="T12" fmla="*/ 0 60000 65536"/>
              <a:gd name="T13" fmla="*/ 0 60000 65536"/>
              <a:gd name="T14" fmla="*/ 0 60000 65536"/>
              <a:gd name="T15" fmla="*/ 0 w 1375"/>
              <a:gd name="T16" fmla="*/ 0 h 1671"/>
              <a:gd name="T17" fmla="*/ 1375 w 1375"/>
              <a:gd name="T18" fmla="*/ 1671 h 1671"/>
            </a:gdLst>
            <a:ahLst/>
            <a:cxnLst>
              <a:cxn ang="T10">
                <a:pos x="T0" y="T1"/>
              </a:cxn>
              <a:cxn ang="T11">
                <a:pos x="T2" y="T3"/>
              </a:cxn>
              <a:cxn ang="T12">
                <a:pos x="T4" y="T5"/>
              </a:cxn>
              <a:cxn ang="T13">
                <a:pos x="T6" y="T7"/>
              </a:cxn>
              <a:cxn ang="T14">
                <a:pos x="T8" y="T9"/>
              </a:cxn>
            </a:cxnLst>
            <a:rect l="T15" t="T16" r="T17" b="T18"/>
            <a:pathLst>
              <a:path w="1375" h="1671">
                <a:moveTo>
                  <a:pt x="762" y="36"/>
                </a:moveTo>
                <a:cubicBezTo>
                  <a:pt x="838" y="117"/>
                  <a:pt x="1149" y="250"/>
                  <a:pt x="1218" y="522"/>
                </a:cubicBezTo>
                <a:cubicBezTo>
                  <a:pt x="1287" y="794"/>
                  <a:pt x="1375" y="1671"/>
                  <a:pt x="1176" y="1668"/>
                </a:cubicBezTo>
                <a:cubicBezTo>
                  <a:pt x="977" y="1665"/>
                  <a:pt x="0" y="798"/>
                  <a:pt x="24" y="504"/>
                </a:cubicBezTo>
                <a:cubicBezTo>
                  <a:pt x="48" y="210"/>
                  <a:pt x="366" y="105"/>
                  <a:pt x="456" y="0"/>
                </a:cubicBezTo>
              </a:path>
            </a:pathLst>
          </a:custGeom>
          <a:noFill/>
          <a:ln w="57150">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9223" name="Freeform 4"/>
          <p:cNvSpPr>
            <a:spLocks/>
          </p:cNvSpPr>
          <p:nvPr/>
        </p:nvSpPr>
        <p:spPr bwMode="auto">
          <a:xfrm>
            <a:off x="7705725" y="2735264"/>
            <a:ext cx="1570038" cy="2319337"/>
          </a:xfrm>
          <a:custGeom>
            <a:avLst/>
            <a:gdLst>
              <a:gd name="T0" fmla="*/ 9525 w 989"/>
              <a:gd name="T1" fmla="*/ 617537 h 1461"/>
              <a:gd name="T2" fmla="*/ 704850 w 989"/>
              <a:gd name="T3" fmla="*/ 150812 h 1461"/>
              <a:gd name="T4" fmla="*/ 819150 w 989"/>
              <a:gd name="T5" fmla="*/ 1522412 h 1461"/>
              <a:gd name="T6" fmla="*/ 1476375 w 989"/>
              <a:gd name="T7" fmla="*/ 2227262 h 1461"/>
              <a:gd name="T8" fmla="*/ 1381125 w 989"/>
              <a:gd name="T9" fmla="*/ 969962 h 1461"/>
              <a:gd name="T10" fmla="*/ 695325 w 989"/>
              <a:gd name="T11" fmla="*/ 1446212 h 1461"/>
              <a:gd name="T12" fmla="*/ 0 w 989"/>
              <a:gd name="T13" fmla="*/ 931862 h 1461"/>
              <a:gd name="T14" fmla="*/ 0 60000 65536"/>
              <a:gd name="T15" fmla="*/ 0 60000 65536"/>
              <a:gd name="T16" fmla="*/ 0 60000 65536"/>
              <a:gd name="T17" fmla="*/ 0 60000 65536"/>
              <a:gd name="T18" fmla="*/ 0 60000 65536"/>
              <a:gd name="T19" fmla="*/ 0 60000 65536"/>
              <a:gd name="T20" fmla="*/ 0 60000 65536"/>
              <a:gd name="T21" fmla="*/ 0 w 989"/>
              <a:gd name="T22" fmla="*/ 0 h 1461"/>
              <a:gd name="T23" fmla="*/ 989 w 989"/>
              <a:gd name="T24" fmla="*/ 1461 h 14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9" h="1461">
                <a:moveTo>
                  <a:pt x="6" y="389"/>
                </a:moveTo>
                <a:cubicBezTo>
                  <a:pt x="79" y="341"/>
                  <a:pt x="359" y="0"/>
                  <a:pt x="444" y="95"/>
                </a:cubicBezTo>
                <a:cubicBezTo>
                  <a:pt x="529" y="190"/>
                  <a:pt x="435" y="741"/>
                  <a:pt x="516" y="959"/>
                </a:cubicBezTo>
                <a:cubicBezTo>
                  <a:pt x="597" y="1177"/>
                  <a:pt x="871" y="1461"/>
                  <a:pt x="930" y="1403"/>
                </a:cubicBezTo>
                <a:cubicBezTo>
                  <a:pt x="989" y="1345"/>
                  <a:pt x="952" y="693"/>
                  <a:pt x="870" y="611"/>
                </a:cubicBezTo>
                <a:cubicBezTo>
                  <a:pt x="788" y="529"/>
                  <a:pt x="583" y="915"/>
                  <a:pt x="438" y="911"/>
                </a:cubicBezTo>
                <a:cubicBezTo>
                  <a:pt x="293" y="907"/>
                  <a:pt x="91" y="654"/>
                  <a:pt x="0" y="587"/>
                </a:cubicBezTo>
              </a:path>
            </a:pathLst>
          </a:custGeom>
          <a:noFill/>
          <a:ln w="571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9224" name="Text Box 5"/>
          <p:cNvSpPr txBox="1">
            <a:spLocks noChangeArrowheads="1"/>
          </p:cNvSpPr>
          <p:nvPr/>
        </p:nvSpPr>
        <p:spPr bwMode="auto">
          <a:xfrm>
            <a:off x="9504364" y="3886200"/>
            <a:ext cx="477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chemeClr val="tx2"/>
                </a:solidFill>
              </a:rPr>
              <a:t>C</a:t>
            </a:r>
            <a:r>
              <a:rPr lang="en-US" altLang="lv-LV" baseline="-25000">
                <a:solidFill>
                  <a:schemeClr val="tx2"/>
                </a:solidFill>
              </a:rPr>
              <a:t>1</a:t>
            </a:r>
          </a:p>
        </p:txBody>
      </p:sp>
      <p:sp>
        <p:nvSpPr>
          <p:cNvPr id="9225" name="Oval 7"/>
          <p:cNvSpPr>
            <a:spLocks noChangeArrowheads="1"/>
          </p:cNvSpPr>
          <p:nvPr/>
        </p:nvSpPr>
        <p:spPr bwMode="auto">
          <a:xfrm>
            <a:off x="9067800" y="3276600"/>
            <a:ext cx="457200"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X</a:t>
            </a:r>
          </a:p>
        </p:txBody>
      </p:sp>
      <p:sp>
        <p:nvSpPr>
          <p:cNvPr id="9226" name="Oval 8"/>
          <p:cNvSpPr>
            <a:spLocks noChangeArrowheads="1"/>
          </p:cNvSpPr>
          <p:nvPr/>
        </p:nvSpPr>
        <p:spPr bwMode="auto">
          <a:xfrm>
            <a:off x="7239000" y="3276600"/>
            <a:ext cx="457200"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U</a:t>
            </a:r>
          </a:p>
        </p:txBody>
      </p:sp>
      <p:sp>
        <p:nvSpPr>
          <p:cNvPr id="9227" name="Oval 9"/>
          <p:cNvSpPr>
            <a:spLocks noChangeArrowheads="1"/>
          </p:cNvSpPr>
          <p:nvPr/>
        </p:nvSpPr>
        <p:spPr bwMode="auto">
          <a:xfrm>
            <a:off x="8153400" y="2362200"/>
            <a:ext cx="457200"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V</a:t>
            </a:r>
          </a:p>
        </p:txBody>
      </p:sp>
      <p:sp>
        <p:nvSpPr>
          <p:cNvPr id="9228" name="Oval 10"/>
          <p:cNvSpPr>
            <a:spLocks noChangeArrowheads="1"/>
          </p:cNvSpPr>
          <p:nvPr/>
        </p:nvSpPr>
        <p:spPr bwMode="auto">
          <a:xfrm>
            <a:off x="8153400" y="4191000"/>
            <a:ext cx="457200"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W</a:t>
            </a:r>
          </a:p>
        </p:txBody>
      </p:sp>
      <p:sp>
        <p:nvSpPr>
          <p:cNvPr id="9229" name="Oval 11"/>
          <p:cNvSpPr>
            <a:spLocks noChangeArrowheads="1"/>
          </p:cNvSpPr>
          <p:nvPr/>
        </p:nvSpPr>
        <p:spPr bwMode="auto">
          <a:xfrm>
            <a:off x="10287000" y="3276600"/>
            <a:ext cx="457200"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Z</a:t>
            </a:r>
          </a:p>
        </p:txBody>
      </p:sp>
      <p:cxnSp>
        <p:nvCxnSpPr>
          <p:cNvPr id="9230" name="AutoShape 12"/>
          <p:cNvCxnSpPr>
            <a:cxnSpLocks noChangeShapeType="1"/>
            <a:stCxn id="9227" idx="3"/>
            <a:endCxn id="9226" idx="7"/>
          </p:cNvCxnSpPr>
          <p:nvPr/>
        </p:nvCxnSpPr>
        <p:spPr bwMode="auto">
          <a:xfrm flipH="1">
            <a:off x="7629525" y="2762250"/>
            <a:ext cx="590550" cy="5715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1" name="AutoShape 13"/>
          <p:cNvCxnSpPr>
            <a:cxnSpLocks noChangeShapeType="1"/>
            <a:stCxn id="9228" idx="1"/>
            <a:endCxn id="9226" idx="5"/>
          </p:cNvCxnSpPr>
          <p:nvPr/>
        </p:nvCxnSpPr>
        <p:spPr bwMode="auto">
          <a:xfrm flipH="1" flipV="1">
            <a:off x="7629525" y="3676650"/>
            <a:ext cx="590550" cy="5715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2" name="AutoShape 14"/>
          <p:cNvCxnSpPr>
            <a:cxnSpLocks noChangeShapeType="1"/>
            <a:stCxn id="9228" idx="7"/>
            <a:endCxn id="9225" idx="3"/>
          </p:cNvCxnSpPr>
          <p:nvPr/>
        </p:nvCxnSpPr>
        <p:spPr bwMode="auto">
          <a:xfrm flipV="1">
            <a:off x="8543925" y="3676650"/>
            <a:ext cx="590550" cy="5715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3" name="AutoShape 15"/>
          <p:cNvCxnSpPr>
            <a:cxnSpLocks noChangeShapeType="1"/>
            <a:stCxn id="9225" idx="6"/>
            <a:endCxn id="9229" idx="2"/>
          </p:cNvCxnSpPr>
          <p:nvPr/>
        </p:nvCxnSpPr>
        <p:spPr bwMode="auto">
          <a:xfrm>
            <a:off x="9534525" y="3505200"/>
            <a:ext cx="74295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4" name="AutoShape 16"/>
          <p:cNvCxnSpPr>
            <a:cxnSpLocks noChangeShapeType="1"/>
            <a:stCxn id="9227" idx="5"/>
            <a:endCxn id="9225" idx="1"/>
          </p:cNvCxnSpPr>
          <p:nvPr/>
        </p:nvCxnSpPr>
        <p:spPr bwMode="auto">
          <a:xfrm>
            <a:off x="8543925" y="2762250"/>
            <a:ext cx="590550" cy="5715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5" name="AutoShape 17"/>
          <p:cNvCxnSpPr>
            <a:cxnSpLocks noChangeShapeType="1"/>
            <a:stCxn id="9227" idx="4"/>
            <a:endCxn id="9228" idx="0"/>
          </p:cNvCxnSpPr>
          <p:nvPr/>
        </p:nvCxnSpPr>
        <p:spPr bwMode="auto">
          <a:xfrm>
            <a:off x="8382000" y="2828925"/>
            <a:ext cx="0" cy="1352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36" name="Oval 18"/>
          <p:cNvSpPr>
            <a:spLocks noChangeArrowheads="1"/>
          </p:cNvSpPr>
          <p:nvPr/>
        </p:nvSpPr>
        <p:spPr bwMode="auto">
          <a:xfrm>
            <a:off x="9077325" y="5105400"/>
            <a:ext cx="457200"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Y</a:t>
            </a:r>
          </a:p>
        </p:txBody>
      </p:sp>
      <p:cxnSp>
        <p:nvCxnSpPr>
          <p:cNvPr id="9237" name="AutoShape 19"/>
          <p:cNvCxnSpPr>
            <a:cxnSpLocks noChangeShapeType="1"/>
            <a:stCxn id="9228" idx="5"/>
            <a:endCxn id="9236" idx="1"/>
          </p:cNvCxnSpPr>
          <p:nvPr/>
        </p:nvCxnSpPr>
        <p:spPr bwMode="auto">
          <a:xfrm>
            <a:off x="8543926" y="4591050"/>
            <a:ext cx="600075" cy="5715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8" name="AutoShape 20"/>
          <p:cNvCxnSpPr>
            <a:cxnSpLocks noChangeShapeType="1"/>
            <a:stCxn id="9225" idx="4"/>
            <a:endCxn id="9236" idx="0"/>
          </p:cNvCxnSpPr>
          <p:nvPr/>
        </p:nvCxnSpPr>
        <p:spPr bwMode="auto">
          <a:xfrm>
            <a:off x="9296401" y="3743325"/>
            <a:ext cx="9525" cy="1352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39" name="Text Box 21"/>
          <p:cNvSpPr txBox="1">
            <a:spLocks noChangeArrowheads="1"/>
          </p:cNvSpPr>
          <p:nvPr/>
        </p:nvSpPr>
        <p:spPr bwMode="auto">
          <a:xfrm>
            <a:off x="7467600" y="2590800"/>
            <a:ext cx="344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a</a:t>
            </a:r>
          </a:p>
        </p:txBody>
      </p:sp>
      <p:sp>
        <p:nvSpPr>
          <p:cNvPr id="9240" name="Text Box 22"/>
          <p:cNvSpPr txBox="1">
            <a:spLocks noChangeArrowheads="1"/>
          </p:cNvSpPr>
          <p:nvPr/>
        </p:nvSpPr>
        <p:spPr bwMode="auto">
          <a:xfrm>
            <a:off x="7467600" y="3962400"/>
            <a:ext cx="325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c</a:t>
            </a:r>
          </a:p>
        </p:txBody>
      </p:sp>
      <p:sp>
        <p:nvSpPr>
          <p:cNvPr id="9241" name="Text Box 23"/>
          <p:cNvSpPr txBox="1">
            <a:spLocks noChangeArrowheads="1"/>
          </p:cNvSpPr>
          <p:nvPr/>
        </p:nvSpPr>
        <p:spPr bwMode="auto">
          <a:xfrm>
            <a:off x="8915401" y="2590800"/>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b</a:t>
            </a:r>
          </a:p>
        </p:txBody>
      </p:sp>
      <p:sp>
        <p:nvSpPr>
          <p:cNvPr id="9242" name="Text Box 24"/>
          <p:cNvSpPr txBox="1">
            <a:spLocks noChangeArrowheads="1"/>
          </p:cNvSpPr>
          <p:nvPr/>
        </p:nvSpPr>
        <p:spPr bwMode="auto">
          <a:xfrm>
            <a:off x="8763000" y="3810000"/>
            <a:ext cx="344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e</a:t>
            </a:r>
          </a:p>
        </p:txBody>
      </p:sp>
      <p:sp>
        <p:nvSpPr>
          <p:cNvPr id="9243" name="Text Box 25"/>
          <p:cNvSpPr txBox="1">
            <a:spLocks noChangeArrowheads="1"/>
          </p:cNvSpPr>
          <p:nvPr/>
        </p:nvSpPr>
        <p:spPr bwMode="auto">
          <a:xfrm>
            <a:off x="8077201" y="3124200"/>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d</a:t>
            </a:r>
          </a:p>
        </p:txBody>
      </p:sp>
      <p:sp>
        <p:nvSpPr>
          <p:cNvPr id="9244" name="Text Box 26"/>
          <p:cNvSpPr txBox="1">
            <a:spLocks noChangeArrowheads="1"/>
          </p:cNvSpPr>
          <p:nvPr/>
        </p:nvSpPr>
        <p:spPr bwMode="auto">
          <a:xfrm>
            <a:off x="8448675" y="4895850"/>
            <a:ext cx="280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f</a:t>
            </a:r>
          </a:p>
        </p:txBody>
      </p:sp>
      <p:sp>
        <p:nvSpPr>
          <p:cNvPr id="9245" name="Text Box 27"/>
          <p:cNvSpPr txBox="1">
            <a:spLocks noChangeArrowheads="1"/>
          </p:cNvSpPr>
          <p:nvPr/>
        </p:nvSpPr>
        <p:spPr bwMode="auto">
          <a:xfrm>
            <a:off x="9448801" y="4267200"/>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g</a:t>
            </a:r>
          </a:p>
        </p:txBody>
      </p:sp>
      <p:sp>
        <p:nvSpPr>
          <p:cNvPr id="9246" name="Text Box 28"/>
          <p:cNvSpPr txBox="1">
            <a:spLocks noChangeArrowheads="1"/>
          </p:cNvSpPr>
          <p:nvPr/>
        </p:nvSpPr>
        <p:spPr bwMode="auto">
          <a:xfrm>
            <a:off x="9763125" y="3505201"/>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h</a:t>
            </a:r>
          </a:p>
        </p:txBody>
      </p:sp>
      <p:sp>
        <p:nvSpPr>
          <p:cNvPr id="9247" name="Text Box 29"/>
          <p:cNvSpPr txBox="1">
            <a:spLocks noChangeArrowheads="1"/>
          </p:cNvSpPr>
          <p:nvPr/>
        </p:nvSpPr>
        <p:spPr bwMode="auto">
          <a:xfrm>
            <a:off x="7918450" y="3505200"/>
            <a:ext cx="477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chemeClr val="accent2"/>
                </a:solidFill>
              </a:rPr>
              <a:t>C</a:t>
            </a:r>
            <a:r>
              <a:rPr lang="en-US" altLang="lv-LV" baseline="-25000">
                <a:solidFill>
                  <a:schemeClr val="accent2"/>
                </a:solidFill>
              </a:rPr>
              <a:t>2</a:t>
            </a:r>
          </a:p>
        </p:txBody>
      </p:sp>
    </p:spTree>
    <p:extLst>
      <p:ext uri="{BB962C8B-B14F-4D97-AF65-F5344CB8AC3E}">
        <p14:creationId xmlns:p14="http://schemas.microsoft.com/office/powerpoint/2010/main" val="701960533"/>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lv-LV" dirty="0" smtClean="0"/>
              <a:t>Properties</a:t>
            </a:r>
          </a:p>
        </p:txBody>
      </p:sp>
      <p:sp>
        <p:nvSpPr>
          <p:cNvPr id="10245" name="Rectangle 3" descr="Rectangle: Click to edit Master text styles&#10;Second level&#10;Third level&#10;Fourth level&#10;Fifth level"/>
          <p:cNvSpPr>
            <a:spLocks noGrp="1" noChangeArrowheads="1"/>
          </p:cNvSpPr>
          <p:nvPr>
            <p:ph sz="half" idx="1"/>
          </p:nvPr>
        </p:nvSpPr>
        <p:spPr>
          <a:xfrm>
            <a:off x="6858000" y="1752600"/>
            <a:ext cx="4978400" cy="1670050"/>
          </a:xfrm>
        </p:spPr>
        <p:txBody>
          <a:bodyPr/>
          <a:lstStyle/>
          <a:p>
            <a:pPr marL="114300" indent="-114300" eaLnBrk="1" hangingPunct="1">
              <a:buNone/>
            </a:pPr>
            <a:r>
              <a:rPr lang="en-US" altLang="lv-LV" sz="2400" dirty="0"/>
              <a:t>Notation</a:t>
            </a:r>
          </a:p>
          <a:p>
            <a:pPr marL="1371600" lvl="1" indent="-914400" eaLnBrk="1" hangingPunct="1">
              <a:buNone/>
            </a:pPr>
            <a:r>
              <a:rPr lang="en-US" altLang="lv-LV" sz="2000" b="1" i="1" dirty="0">
                <a:latin typeface="Times New Roman" panose="02020603050405020304" pitchFamily="18" charset="0"/>
              </a:rPr>
              <a:t>   n	</a:t>
            </a:r>
            <a:r>
              <a:rPr lang="en-US" altLang="lv-LV" sz="2000" dirty="0"/>
              <a:t>number of vertices</a:t>
            </a:r>
          </a:p>
          <a:p>
            <a:pPr marL="1371600" lvl="1" indent="-914400" eaLnBrk="1" hangingPunct="1">
              <a:buNone/>
            </a:pPr>
            <a:r>
              <a:rPr lang="en-US" altLang="lv-LV" sz="2000" b="1" i="1" dirty="0">
                <a:latin typeface="Times New Roman" panose="02020603050405020304" pitchFamily="18" charset="0"/>
              </a:rPr>
              <a:t>   m	</a:t>
            </a:r>
            <a:r>
              <a:rPr lang="en-US" altLang="lv-LV" sz="2000" dirty="0"/>
              <a:t>number of edges</a:t>
            </a:r>
          </a:p>
          <a:p>
            <a:pPr marL="1371600" lvl="1" indent="-914400" eaLnBrk="1" hangingPunct="1">
              <a:buNone/>
            </a:pPr>
            <a:r>
              <a:rPr lang="en-US" altLang="lv-LV" sz="2000" dirty="0" err="1">
                <a:latin typeface="Times New Roman" panose="02020603050405020304" pitchFamily="18" charset="0"/>
              </a:rPr>
              <a:t>deg</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v</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	</a:t>
            </a:r>
            <a:r>
              <a:rPr lang="en-US" altLang="lv-LV" sz="2000" dirty="0"/>
              <a:t>degree of vertex </a:t>
            </a:r>
            <a:r>
              <a:rPr lang="en-US" altLang="lv-LV" sz="2000" b="1" i="1" dirty="0">
                <a:latin typeface="Times New Roman" panose="02020603050405020304" pitchFamily="18" charset="0"/>
              </a:rPr>
              <a:t>v</a:t>
            </a:r>
            <a:endParaRPr lang="en-US" altLang="lv-LV" sz="2000" dirty="0"/>
          </a:p>
        </p:txBody>
      </p:sp>
      <p:sp>
        <p:nvSpPr>
          <p:cNvPr id="2" name="Content Placeholder 1"/>
          <p:cNvSpPr>
            <a:spLocks noGrp="1"/>
          </p:cNvSpPr>
          <p:nvPr>
            <p:ph sz="half" idx="2"/>
          </p:nvPr>
        </p:nvSpPr>
        <p:spPr>
          <a:xfrm>
            <a:off x="1346200" y="1905000"/>
            <a:ext cx="4978400" cy="4114800"/>
          </a:xfrm>
        </p:spPr>
        <p:txBody>
          <a:bodyPr/>
          <a:lstStyle/>
          <a:p>
            <a:pPr eaLnBrk="1" hangingPunct="1">
              <a:lnSpc>
                <a:spcPct val="90000"/>
              </a:lnSpc>
              <a:buFont typeface="Wingdings" panose="05000000000000000000" pitchFamily="2" charset="2"/>
              <a:buNone/>
            </a:pPr>
            <a:r>
              <a:rPr lang="en-US" altLang="lv-LV" sz="2400" dirty="0">
                <a:solidFill>
                  <a:schemeClr val="tx2"/>
                </a:solidFill>
              </a:rPr>
              <a:t>Property 1</a:t>
            </a:r>
          </a:p>
          <a:p>
            <a:pPr lvl="1" eaLnBrk="1" hangingPunct="1">
              <a:lnSpc>
                <a:spcPct val="90000"/>
              </a:lnSpc>
              <a:buFont typeface="Wingdings" panose="05000000000000000000" pitchFamily="2" charset="2"/>
              <a:buNone/>
            </a:pPr>
            <a:r>
              <a:rPr lang="en-US" altLang="lv-LV" sz="2800" b="1" dirty="0" err="1">
                <a:latin typeface="Symbol" panose="05050102010706020507" pitchFamily="18" charset="2"/>
              </a:rPr>
              <a:t>S</a:t>
            </a:r>
            <a:r>
              <a:rPr lang="en-US" altLang="lv-LV" sz="2000" b="1" i="1" baseline="-25000" dirty="0" err="1">
                <a:latin typeface="Times New Roman" panose="02020603050405020304" pitchFamily="18" charset="0"/>
              </a:rPr>
              <a:t>v</a:t>
            </a:r>
            <a:r>
              <a:rPr lang="en-US" altLang="lv-LV" sz="2000" b="1" i="1" baseline="-25000" dirty="0">
                <a:latin typeface="Times New Roman" panose="02020603050405020304" pitchFamily="18" charset="0"/>
              </a:rPr>
              <a:t> </a:t>
            </a:r>
            <a:r>
              <a:rPr lang="en-US" altLang="lv-LV" sz="2000" dirty="0" err="1">
                <a:latin typeface="Times New Roman" panose="02020603050405020304" pitchFamily="18" charset="0"/>
              </a:rPr>
              <a:t>deg</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v</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 </a:t>
            </a:r>
            <a:r>
              <a:rPr lang="en-US" altLang="lv-LV" sz="2000" dirty="0">
                <a:latin typeface="Symbol" panose="05050102010706020507" pitchFamily="18" charset="2"/>
              </a:rPr>
              <a:t>= </a:t>
            </a:r>
            <a:r>
              <a:rPr lang="en-US" altLang="lv-LV" sz="2000" dirty="0">
                <a:latin typeface="Times New Roman" panose="02020603050405020304" pitchFamily="18" charset="0"/>
              </a:rPr>
              <a:t>2</a:t>
            </a:r>
            <a:r>
              <a:rPr lang="en-US" altLang="lv-LV" sz="2000" b="1" i="1" dirty="0">
                <a:latin typeface="Times New Roman" panose="02020603050405020304" pitchFamily="18" charset="0"/>
              </a:rPr>
              <a:t>m</a:t>
            </a:r>
          </a:p>
          <a:p>
            <a:pPr lvl="1" eaLnBrk="1" hangingPunct="1">
              <a:lnSpc>
                <a:spcPct val="90000"/>
              </a:lnSpc>
              <a:buFont typeface="Wingdings" panose="05000000000000000000" pitchFamily="2" charset="2"/>
              <a:buNone/>
            </a:pPr>
            <a:r>
              <a:rPr lang="en-US" altLang="lv-LV" sz="2000" dirty="0">
                <a:solidFill>
                  <a:srgbClr val="000000"/>
                </a:solidFill>
              </a:rPr>
              <a:t>Proof:</a:t>
            </a:r>
            <a:r>
              <a:rPr lang="en-US" altLang="lv-LV" sz="2000" dirty="0"/>
              <a:t> each edge is counted twice</a:t>
            </a:r>
          </a:p>
          <a:p>
            <a:pPr eaLnBrk="1" hangingPunct="1">
              <a:lnSpc>
                <a:spcPct val="90000"/>
              </a:lnSpc>
              <a:buFont typeface="Wingdings" panose="05000000000000000000" pitchFamily="2" charset="2"/>
              <a:buNone/>
            </a:pPr>
            <a:r>
              <a:rPr lang="en-US" altLang="lv-LV" sz="2400" dirty="0">
                <a:solidFill>
                  <a:schemeClr val="tx2"/>
                </a:solidFill>
              </a:rPr>
              <a:t>Property 2</a:t>
            </a:r>
          </a:p>
          <a:p>
            <a:pPr lvl="1" eaLnBrk="1" hangingPunct="1">
              <a:lnSpc>
                <a:spcPct val="90000"/>
              </a:lnSpc>
              <a:buFont typeface="Wingdings" panose="05000000000000000000" pitchFamily="2" charset="2"/>
              <a:buNone/>
            </a:pPr>
            <a:r>
              <a:rPr lang="en-US" altLang="lv-LV" sz="2000" dirty="0"/>
              <a:t>In an undirected graph with no self-loops and no multiple edges</a:t>
            </a:r>
          </a:p>
          <a:p>
            <a:pPr lvl="1" eaLnBrk="1" hangingPunct="1">
              <a:lnSpc>
                <a:spcPct val="90000"/>
              </a:lnSpc>
              <a:buFont typeface="Wingdings" panose="05000000000000000000" pitchFamily="2" charset="2"/>
              <a:buNone/>
            </a:pPr>
            <a:r>
              <a:rPr lang="en-US" altLang="lv-LV" sz="2000" dirty="0"/>
              <a:t> 	</a:t>
            </a:r>
            <a:r>
              <a:rPr lang="en-US" altLang="lv-LV" sz="2000" dirty="0">
                <a:latin typeface="Times New Roman" panose="02020603050405020304" pitchFamily="18" charset="0"/>
              </a:rPr>
              <a:t> </a:t>
            </a:r>
            <a:r>
              <a:rPr lang="en-US" altLang="lv-LV" sz="2000" b="1" i="1" dirty="0">
                <a:latin typeface="Times New Roman" panose="02020603050405020304" pitchFamily="18" charset="0"/>
              </a:rPr>
              <a:t>m </a:t>
            </a:r>
            <a:r>
              <a:rPr lang="en-US" altLang="lv-LV" sz="2000" b="1" dirty="0">
                <a:latin typeface="Symbol" panose="05050102010706020507" pitchFamily="18" charset="2"/>
                <a:sym typeface="Symbol" panose="05050102010706020507" pitchFamily="18" charset="2"/>
              </a:rPr>
              <a:t> </a:t>
            </a:r>
            <a:r>
              <a:rPr lang="en-US" altLang="lv-LV" sz="2000" b="1" i="1" dirty="0">
                <a:latin typeface="Times New Roman" panose="02020603050405020304" pitchFamily="18" charset="0"/>
              </a:rPr>
              <a:t>n </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n </a:t>
            </a:r>
            <a:r>
              <a:rPr lang="en-US" altLang="lv-LV" sz="2000" b="1" dirty="0">
                <a:latin typeface="Symbol" panose="05050102010706020507" pitchFamily="18" charset="2"/>
              </a:rPr>
              <a:t>-</a:t>
            </a:r>
            <a:r>
              <a:rPr lang="en-US" altLang="lv-LV" sz="2000" b="1" i="1" dirty="0">
                <a:latin typeface="Times New Roman" panose="02020603050405020304" pitchFamily="18" charset="0"/>
              </a:rPr>
              <a:t> </a:t>
            </a:r>
            <a:r>
              <a:rPr lang="en-US" altLang="lv-LV" sz="2000" dirty="0">
                <a:latin typeface="Times New Roman" panose="02020603050405020304" pitchFamily="18" charset="0"/>
              </a:rPr>
              <a:t>1)</a:t>
            </a:r>
            <a:r>
              <a:rPr lang="en-US" altLang="lv-LV" sz="2000" b="1" dirty="0">
                <a:latin typeface="Symbol" panose="05050102010706020507" pitchFamily="18" charset="2"/>
              </a:rPr>
              <a:t>/</a:t>
            </a:r>
            <a:r>
              <a:rPr lang="en-US" altLang="lv-LV" sz="2000" dirty="0">
                <a:latin typeface="Times New Roman" panose="02020603050405020304" pitchFamily="18" charset="0"/>
              </a:rPr>
              <a:t>2</a:t>
            </a:r>
            <a:endParaRPr lang="en-US" altLang="lv-LV" sz="2000" baseline="30000" dirty="0">
              <a:latin typeface="Times New Roman" panose="02020603050405020304" pitchFamily="18" charset="0"/>
            </a:endParaRPr>
          </a:p>
          <a:p>
            <a:pPr lvl="1" eaLnBrk="1" hangingPunct="1">
              <a:lnSpc>
                <a:spcPct val="90000"/>
              </a:lnSpc>
              <a:buFont typeface="Wingdings" panose="05000000000000000000" pitchFamily="2" charset="2"/>
              <a:buNone/>
            </a:pPr>
            <a:r>
              <a:rPr lang="en-US" altLang="lv-LV" sz="2000" dirty="0">
                <a:solidFill>
                  <a:srgbClr val="000000"/>
                </a:solidFill>
              </a:rPr>
              <a:t>Proof:</a:t>
            </a:r>
            <a:r>
              <a:rPr lang="en-US" altLang="lv-LV" sz="2000" dirty="0"/>
              <a:t> each vertex has degree at most </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n </a:t>
            </a:r>
            <a:r>
              <a:rPr lang="en-US" altLang="lv-LV" sz="2000" b="1" dirty="0">
                <a:latin typeface="Symbol" panose="05050102010706020507" pitchFamily="18" charset="2"/>
              </a:rPr>
              <a:t>-</a:t>
            </a:r>
            <a:r>
              <a:rPr lang="en-US" altLang="lv-LV" sz="2000" b="1" i="1" dirty="0">
                <a:latin typeface="Times New Roman" panose="02020603050405020304" pitchFamily="18" charset="0"/>
              </a:rPr>
              <a:t> </a:t>
            </a:r>
            <a:r>
              <a:rPr lang="en-US" altLang="lv-LV" sz="2000" dirty="0">
                <a:latin typeface="Times New Roman" panose="02020603050405020304" pitchFamily="18" charset="0"/>
              </a:rPr>
              <a:t>1)</a:t>
            </a:r>
          </a:p>
          <a:p>
            <a:pPr lvl="1" eaLnBrk="1" hangingPunct="1">
              <a:lnSpc>
                <a:spcPct val="90000"/>
              </a:lnSpc>
              <a:buFont typeface="Wingdings" panose="05000000000000000000" pitchFamily="2" charset="2"/>
              <a:buNone/>
            </a:pPr>
            <a:endParaRPr lang="en-US" altLang="lv-LV" sz="1000" dirty="0">
              <a:latin typeface="Times New Roman" panose="02020603050405020304" pitchFamily="18" charset="0"/>
            </a:endParaRPr>
          </a:p>
          <a:p>
            <a:pPr eaLnBrk="1" hangingPunct="1">
              <a:lnSpc>
                <a:spcPct val="90000"/>
              </a:lnSpc>
              <a:buFont typeface="Wingdings" panose="05000000000000000000" pitchFamily="2" charset="2"/>
              <a:buNone/>
            </a:pPr>
            <a:r>
              <a:rPr lang="en-US" altLang="lv-LV" sz="2400" dirty="0">
                <a:solidFill>
                  <a:schemeClr val="tx2"/>
                </a:solidFill>
              </a:rPr>
              <a:t>What is the bound for a directed graph?</a:t>
            </a:r>
          </a:p>
          <a:p>
            <a:endParaRPr lang="lv-LV" dirty="0"/>
          </a:p>
        </p:txBody>
      </p:sp>
      <p:sp>
        <p:nvSpPr>
          <p:cNvPr id="10247" name="Oval 5"/>
          <p:cNvSpPr>
            <a:spLocks noChangeArrowheads="1"/>
          </p:cNvSpPr>
          <p:nvPr/>
        </p:nvSpPr>
        <p:spPr bwMode="auto">
          <a:xfrm>
            <a:off x="6172200" y="5029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0248" name="Oval 6"/>
          <p:cNvSpPr>
            <a:spLocks noChangeArrowheads="1"/>
          </p:cNvSpPr>
          <p:nvPr/>
        </p:nvSpPr>
        <p:spPr bwMode="auto">
          <a:xfrm>
            <a:off x="7086600" y="4114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0249" name="Oval 7"/>
          <p:cNvSpPr>
            <a:spLocks noChangeArrowheads="1"/>
          </p:cNvSpPr>
          <p:nvPr/>
        </p:nvSpPr>
        <p:spPr bwMode="auto">
          <a:xfrm>
            <a:off x="7086600" y="6019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0250" name="Oval 8"/>
          <p:cNvSpPr>
            <a:spLocks noChangeArrowheads="1"/>
          </p:cNvSpPr>
          <p:nvPr/>
        </p:nvSpPr>
        <p:spPr bwMode="auto">
          <a:xfrm>
            <a:off x="8001000" y="5029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10251" name="AutoShape 9"/>
          <p:cNvCxnSpPr>
            <a:cxnSpLocks noChangeShapeType="1"/>
            <a:stCxn id="10248" idx="5"/>
            <a:endCxn id="10250" idx="1"/>
          </p:cNvCxnSpPr>
          <p:nvPr/>
        </p:nvCxnSpPr>
        <p:spPr bwMode="auto">
          <a:xfrm>
            <a:off x="7346950" y="4384675"/>
            <a:ext cx="698500" cy="6794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2" name="AutoShape 10"/>
          <p:cNvCxnSpPr>
            <a:cxnSpLocks noChangeShapeType="1"/>
            <a:stCxn id="10248" idx="3"/>
            <a:endCxn id="10247" idx="7"/>
          </p:cNvCxnSpPr>
          <p:nvPr/>
        </p:nvCxnSpPr>
        <p:spPr bwMode="auto">
          <a:xfrm flipH="1">
            <a:off x="6432550" y="4384675"/>
            <a:ext cx="698500" cy="6794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3" name="AutoShape 11"/>
          <p:cNvCxnSpPr>
            <a:cxnSpLocks noChangeShapeType="1"/>
            <a:stCxn id="10249" idx="1"/>
            <a:endCxn id="10247" idx="5"/>
          </p:cNvCxnSpPr>
          <p:nvPr/>
        </p:nvCxnSpPr>
        <p:spPr bwMode="auto">
          <a:xfrm flipH="1" flipV="1">
            <a:off x="6432550" y="5299075"/>
            <a:ext cx="698500" cy="755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4" name="AutoShape 12"/>
          <p:cNvCxnSpPr>
            <a:cxnSpLocks noChangeShapeType="1"/>
            <a:stCxn id="10250" idx="3"/>
            <a:endCxn id="10249" idx="7"/>
          </p:cNvCxnSpPr>
          <p:nvPr/>
        </p:nvCxnSpPr>
        <p:spPr bwMode="auto">
          <a:xfrm flipH="1">
            <a:off x="7346950" y="5299075"/>
            <a:ext cx="698500" cy="755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5" name="AutoShape 13"/>
          <p:cNvCxnSpPr>
            <a:cxnSpLocks noChangeShapeType="1"/>
            <a:stCxn id="10250" idx="2"/>
            <a:endCxn id="10247" idx="6"/>
          </p:cNvCxnSpPr>
          <p:nvPr/>
        </p:nvCxnSpPr>
        <p:spPr bwMode="auto">
          <a:xfrm flipH="1">
            <a:off x="6486525" y="5181600"/>
            <a:ext cx="150495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6" name="AutoShape 14"/>
          <p:cNvCxnSpPr>
            <a:cxnSpLocks noChangeShapeType="1"/>
            <a:stCxn id="10249" idx="0"/>
            <a:endCxn id="10248" idx="4"/>
          </p:cNvCxnSpPr>
          <p:nvPr/>
        </p:nvCxnSpPr>
        <p:spPr bwMode="auto">
          <a:xfrm flipV="1">
            <a:off x="7239000" y="4429125"/>
            <a:ext cx="0" cy="15811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57" name="Rectangle 15" descr="Rectangle: Click to edit Master text styles&#10;Second level&#10;Third level&#10;Fourth level&#10;Fifth level"/>
          <p:cNvSpPr>
            <a:spLocks noChangeArrowheads="1"/>
          </p:cNvSpPr>
          <p:nvPr/>
        </p:nvSpPr>
        <p:spPr bwMode="auto">
          <a:xfrm>
            <a:off x="8001000" y="3429000"/>
            <a:ext cx="2286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20000"/>
              </a:spcBef>
              <a:buClr>
                <a:schemeClr val="hlink"/>
              </a:buClr>
              <a:buSzPct val="110000"/>
              <a:buFont typeface="Wingdings" panose="05000000000000000000" pitchFamily="2" charset="2"/>
              <a:buNone/>
            </a:pPr>
            <a:r>
              <a:rPr lang="en-US" altLang="lv-LV"/>
              <a:t>Example</a:t>
            </a:r>
          </a:p>
          <a:p>
            <a:pPr lvl="1" algn="l" eaLnBrk="1" hangingPunct="1">
              <a:spcBef>
                <a:spcPct val="20000"/>
              </a:spcBef>
              <a:buClr>
                <a:schemeClr val="tx1"/>
              </a:buClr>
              <a:buSzPct val="60000"/>
              <a:buFont typeface="Wingdings" panose="05000000000000000000" pitchFamily="2" charset="2"/>
              <a:buChar char="n"/>
            </a:pPr>
            <a:r>
              <a:rPr lang="en-US" altLang="lv-LV" b="1" i="1">
                <a:latin typeface="Times New Roman" panose="02020603050405020304" pitchFamily="18" charset="0"/>
              </a:rPr>
              <a:t>n </a:t>
            </a:r>
            <a:r>
              <a:rPr lang="en-US" altLang="lv-LV" b="1">
                <a:latin typeface="Symbol" panose="05050102010706020507" pitchFamily="18" charset="2"/>
                <a:sym typeface="Symbol" panose="05050102010706020507" pitchFamily="18" charset="2"/>
              </a:rPr>
              <a:t>= </a:t>
            </a:r>
            <a:r>
              <a:rPr lang="en-US" altLang="lv-LV">
                <a:latin typeface="Times New Roman" panose="02020603050405020304" pitchFamily="18" charset="0"/>
              </a:rPr>
              <a:t>4</a:t>
            </a:r>
          </a:p>
          <a:p>
            <a:pPr lvl="1" algn="l" eaLnBrk="1" hangingPunct="1">
              <a:spcBef>
                <a:spcPct val="20000"/>
              </a:spcBef>
              <a:buClr>
                <a:schemeClr val="tx1"/>
              </a:buClr>
              <a:buSzPct val="60000"/>
              <a:buFont typeface="Wingdings" panose="05000000000000000000" pitchFamily="2" charset="2"/>
              <a:buChar char="n"/>
            </a:pPr>
            <a:r>
              <a:rPr lang="en-US" altLang="lv-LV" b="1" i="1">
                <a:latin typeface="Times New Roman" panose="02020603050405020304" pitchFamily="18" charset="0"/>
              </a:rPr>
              <a:t>m </a:t>
            </a:r>
            <a:r>
              <a:rPr lang="en-US" altLang="lv-LV" b="1">
                <a:latin typeface="Symbol" panose="05050102010706020507" pitchFamily="18" charset="2"/>
                <a:sym typeface="Symbol" panose="05050102010706020507" pitchFamily="18" charset="2"/>
              </a:rPr>
              <a:t>= </a:t>
            </a:r>
            <a:r>
              <a:rPr lang="en-US" altLang="lv-LV">
                <a:latin typeface="Times New Roman" panose="02020603050405020304" pitchFamily="18" charset="0"/>
              </a:rPr>
              <a:t>6</a:t>
            </a:r>
          </a:p>
          <a:p>
            <a:pPr lvl="1" algn="l" eaLnBrk="1" hangingPunct="1">
              <a:spcBef>
                <a:spcPct val="20000"/>
              </a:spcBef>
              <a:buClr>
                <a:schemeClr val="tx1"/>
              </a:buClr>
              <a:buSzPct val="60000"/>
              <a:buFont typeface="Wingdings" panose="05000000000000000000" pitchFamily="2" charset="2"/>
              <a:buChar char="n"/>
            </a:pPr>
            <a:r>
              <a:rPr lang="en-US" altLang="lv-LV">
                <a:latin typeface="Times New Roman" panose="02020603050405020304" pitchFamily="18" charset="0"/>
              </a:rPr>
              <a:t>deg(</a:t>
            </a:r>
            <a:r>
              <a:rPr lang="en-US" altLang="lv-LV" b="1" i="1">
                <a:latin typeface="Times New Roman" panose="02020603050405020304" pitchFamily="18" charset="0"/>
              </a:rPr>
              <a:t>v</a:t>
            </a:r>
            <a:r>
              <a:rPr lang="en-US" altLang="lv-LV">
                <a:latin typeface="Times New Roman" panose="02020603050405020304" pitchFamily="18" charset="0"/>
              </a:rPr>
              <a:t>)</a:t>
            </a:r>
            <a:r>
              <a:rPr lang="en-US" altLang="lv-LV" b="1" i="1">
                <a:latin typeface="Times New Roman" panose="02020603050405020304" pitchFamily="18" charset="0"/>
              </a:rPr>
              <a:t> </a:t>
            </a:r>
            <a:r>
              <a:rPr lang="en-US" altLang="lv-LV">
                <a:latin typeface="Symbol" panose="05050102010706020507" pitchFamily="18" charset="2"/>
              </a:rPr>
              <a:t>= </a:t>
            </a:r>
            <a:r>
              <a:rPr lang="en-US" altLang="lv-LV">
                <a:latin typeface="Times New Roman" panose="02020603050405020304" pitchFamily="18" charset="0"/>
              </a:rPr>
              <a:t>3</a:t>
            </a:r>
          </a:p>
        </p:txBody>
      </p:sp>
    </p:spTree>
    <p:extLst>
      <p:ext uri="{BB962C8B-B14F-4D97-AF65-F5344CB8AC3E}">
        <p14:creationId xmlns:p14="http://schemas.microsoft.com/office/powerpoint/2010/main" val="96307285"/>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lv-LV" dirty="0" smtClean="0"/>
              <a:t>Main Methods of the Graph ADT</a:t>
            </a:r>
          </a:p>
        </p:txBody>
      </p:sp>
      <p:sp>
        <p:nvSpPr>
          <p:cNvPr id="11269"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z="2000" dirty="0" err="1" smtClean="0"/>
              <a:t>Accessor</a:t>
            </a:r>
            <a:r>
              <a:rPr lang="en-US" altLang="lv-LV" sz="2000" dirty="0" smtClean="0"/>
              <a:t> </a:t>
            </a:r>
            <a:r>
              <a:rPr lang="en-US" altLang="lv-LV" sz="2000" dirty="0"/>
              <a:t>methods</a:t>
            </a:r>
          </a:p>
          <a:p>
            <a:pPr lvl="1" eaLnBrk="1" hangingPunct="1"/>
            <a:r>
              <a:rPr lang="en-US" altLang="lv-LV" sz="1800" b="1" dirty="0" err="1"/>
              <a:t>e.</a:t>
            </a:r>
            <a:r>
              <a:rPr lang="en-US" altLang="lv-LV" sz="1800" b="1" dirty="0" err="1">
                <a:solidFill>
                  <a:schemeClr val="tx2"/>
                </a:solidFill>
              </a:rPr>
              <a:t>endVertices</a:t>
            </a:r>
            <a:r>
              <a:rPr lang="en-US" altLang="lv-LV" sz="1800" b="1" dirty="0"/>
              <a:t>():</a:t>
            </a:r>
            <a:r>
              <a:rPr lang="en-US" altLang="lv-LV" sz="1800" dirty="0"/>
              <a:t> a list of the two </a:t>
            </a:r>
            <a:r>
              <a:rPr lang="en-US" altLang="lv-LV" sz="1800" dirty="0" smtClean="0"/>
              <a:t>end</a:t>
            </a:r>
            <a:r>
              <a:rPr lang="lv-LV" altLang="lv-LV" sz="1800" dirty="0" smtClean="0"/>
              <a:t> </a:t>
            </a:r>
            <a:r>
              <a:rPr lang="en-US" altLang="lv-LV" sz="1800" dirty="0" smtClean="0"/>
              <a:t>vertices </a:t>
            </a:r>
            <a:r>
              <a:rPr lang="en-US" altLang="lv-LV" sz="1800" dirty="0"/>
              <a:t>of e</a:t>
            </a:r>
          </a:p>
          <a:p>
            <a:pPr lvl="1" eaLnBrk="1" hangingPunct="1"/>
            <a:r>
              <a:rPr lang="en-US" altLang="lv-LV" sz="1800" b="1" dirty="0" err="1"/>
              <a:t>e.</a:t>
            </a:r>
            <a:r>
              <a:rPr lang="en-US" altLang="lv-LV" sz="1800" b="1" dirty="0" err="1">
                <a:solidFill>
                  <a:schemeClr val="tx2"/>
                </a:solidFill>
              </a:rPr>
              <a:t>opposite</a:t>
            </a:r>
            <a:r>
              <a:rPr lang="en-US" altLang="lv-LV" sz="1800" b="1" dirty="0"/>
              <a:t>(v):</a:t>
            </a:r>
            <a:r>
              <a:rPr lang="en-US" altLang="lv-LV" sz="1800" dirty="0"/>
              <a:t> the vertex opposite of v on e</a:t>
            </a:r>
          </a:p>
          <a:p>
            <a:pPr lvl="1" eaLnBrk="1" hangingPunct="1"/>
            <a:r>
              <a:rPr lang="en-US" altLang="lv-LV" sz="1800" b="1" dirty="0" err="1"/>
              <a:t>u.</a:t>
            </a:r>
            <a:r>
              <a:rPr lang="en-US" altLang="lv-LV" sz="1800" b="1" dirty="0" err="1">
                <a:solidFill>
                  <a:schemeClr val="tx2"/>
                </a:solidFill>
              </a:rPr>
              <a:t>isAdjacentTo</a:t>
            </a:r>
            <a:r>
              <a:rPr lang="en-US" altLang="lv-LV" sz="1800" b="1" dirty="0"/>
              <a:t>(v):</a:t>
            </a:r>
            <a:r>
              <a:rPr lang="en-US" altLang="lv-LV" sz="1800" dirty="0"/>
              <a:t> true </a:t>
            </a:r>
            <a:r>
              <a:rPr lang="en-US" altLang="lv-LV" sz="1800" dirty="0" err="1"/>
              <a:t>iff</a:t>
            </a:r>
            <a:r>
              <a:rPr lang="en-US" altLang="lv-LV" sz="1800" dirty="0"/>
              <a:t> u and v are </a:t>
            </a:r>
            <a:r>
              <a:rPr lang="en-US" altLang="lv-LV" sz="1800" dirty="0" smtClean="0"/>
              <a:t>adjacent</a:t>
            </a:r>
            <a:endParaRPr lang="en-US" altLang="lv-LV" sz="1800" dirty="0"/>
          </a:p>
        </p:txBody>
      </p:sp>
      <p:sp>
        <p:nvSpPr>
          <p:cNvPr id="2" name="Content Placeholder 1"/>
          <p:cNvSpPr>
            <a:spLocks noGrp="1"/>
          </p:cNvSpPr>
          <p:nvPr>
            <p:ph sz="half" idx="2"/>
          </p:nvPr>
        </p:nvSpPr>
        <p:spPr/>
        <p:txBody>
          <a:bodyPr/>
          <a:lstStyle/>
          <a:p>
            <a:pPr eaLnBrk="1" hangingPunct="1">
              <a:lnSpc>
                <a:spcPct val="90000"/>
              </a:lnSpc>
            </a:pPr>
            <a:r>
              <a:rPr lang="en-US" altLang="lv-LV" sz="2000" dirty="0"/>
              <a:t>Update methods</a:t>
            </a:r>
          </a:p>
          <a:p>
            <a:pPr lvl="1" eaLnBrk="1" hangingPunct="1">
              <a:lnSpc>
                <a:spcPct val="90000"/>
              </a:lnSpc>
            </a:pPr>
            <a:r>
              <a:rPr lang="en-US" altLang="lv-LV" sz="1800" b="1" dirty="0" err="1">
                <a:solidFill>
                  <a:schemeClr val="tx2"/>
                </a:solidFill>
              </a:rPr>
              <a:t>insertVertex</a:t>
            </a:r>
            <a:r>
              <a:rPr lang="en-US" altLang="lv-LV" sz="1800" b="1" dirty="0"/>
              <a:t>(o):</a:t>
            </a:r>
            <a:r>
              <a:rPr lang="en-US" altLang="lv-LV" sz="1800" dirty="0"/>
              <a:t> insert a vertex storing element o</a:t>
            </a:r>
          </a:p>
          <a:p>
            <a:pPr lvl="1" eaLnBrk="1" hangingPunct="1">
              <a:lnSpc>
                <a:spcPct val="90000"/>
              </a:lnSpc>
            </a:pPr>
            <a:r>
              <a:rPr lang="en-US" altLang="lv-LV" sz="1800" b="1" dirty="0" err="1">
                <a:solidFill>
                  <a:schemeClr val="tx2"/>
                </a:solidFill>
              </a:rPr>
              <a:t>insertEdge</a:t>
            </a:r>
            <a:r>
              <a:rPr lang="en-US" altLang="lv-LV" sz="1800" b="1" dirty="0"/>
              <a:t>(v, w, o):</a:t>
            </a:r>
            <a:r>
              <a:rPr lang="en-US" altLang="lv-LV" sz="1800" dirty="0"/>
              <a:t> insert an edge (</a:t>
            </a:r>
            <a:r>
              <a:rPr lang="en-US" altLang="lv-LV" sz="1800" dirty="0" err="1"/>
              <a:t>v,w</a:t>
            </a:r>
            <a:r>
              <a:rPr lang="en-US" altLang="lv-LV" sz="1800" dirty="0"/>
              <a:t>) storing element o</a:t>
            </a:r>
          </a:p>
          <a:p>
            <a:pPr lvl="1" eaLnBrk="1" hangingPunct="1">
              <a:lnSpc>
                <a:spcPct val="90000"/>
              </a:lnSpc>
            </a:pPr>
            <a:r>
              <a:rPr lang="en-US" altLang="lv-LV" sz="1800" b="1" dirty="0" err="1">
                <a:solidFill>
                  <a:schemeClr val="tx2"/>
                </a:solidFill>
              </a:rPr>
              <a:t>eraseVertex</a:t>
            </a:r>
            <a:r>
              <a:rPr lang="en-US" altLang="lv-LV" sz="1800" b="1" dirty="0"/>
              <a:t>(v):</a:t>
            </a:r>
            <a:r>
              <a:rPr lang="en-US" altLang="lv-LV" sz="1800" dirty="0"/>
              <a:t> remove vertex v (and its incident edges)</a:t>
            </a:r>
          </a:p>
          <a:p>
            <a:pPr lvl="1" eaLnBrk="1" hangingPunct="1">
              <a:lnSpc>
                <a:spcPct val="90000"/>
              </a:lnSpc>
            </a:pPr>
            <a:r>
              <a:rPr lang="en-US" altLang="lv-LV" sz="1800" b="1" dirty="0" err="1">
                <a:solidFill>
                  <a:schemeClr val="tx2"/>
                </a:solidFill>
              </a:rPr>
              <a:t>eraseEdge</a:t>
            </a:r>
            <a:r>
              <a:rPr lang="en-US" altLang="lv-LV" sz="1800" b="1" dirty="0"/>
              <a:t>(e):</a:t>
            </a:r>
            <a:r>
              <a:rPr lang="en-US" altLang="lv-LV" sz="1800" dirty="0"/>
              <a:t> remove edge e</a:t>
            </a:r>
          </a:p>
          <a:p>
            <a:pPr eaLnBrk="1" hangingPunct="1">
              <a:lnSpc>
                <a:spcPct val="90000"/>
              </a:lnSpc>
            </a:pPr>
            <a:r>
              <a:rPr lang="en-US" altLang="lv-LV" sz="2000" dirty="0" err="1"/>
              <a:t>Iterable</a:t>
            </a:r>
            <a:r>
              <a:rPr lang="en-US" altLang="lv-LV" sz="2000" dirty="0"/>
              <a:t> collection methods</a:t>
            </a:r>
          </a:p>
          <a:p>
            <a:pPr lvl="1" eaLnBrk="1" hangingPunct="1">
              <a:lnSpc>
                <a:spcPct val="90000"/>
              </a:lnSpc>
            </a:pPr>
            <a:r>
              <a:rPr lang="en-US" altLang="lv-LV" sz="1800" b="1" dirty="0" err="1">
                <a:solidFill>
                  <a:schemeClr val="tx2"/>
                </a:solidFill>
              </a:rPr>
              <a:t>incidentEdges</a:t>
            </a:r>
            <a:r>
              <a:rPr lang="en-US" altLang="lv-LV" sz="1800" b="1" dirty="0"/>
              <a:t>(v):</a:t>
            </a:r>
            <a:r>
              <a:rPr lang="en-US" altLang="lv-LV" sz="1800" dirty="0"/>
              <a:t> list of edges incident to v</a:t>
            </a:r>
            <a:endParaRPr lang="en-US" altLang="lv-LV" sz="1800" dirty="0">
              <a:solidFill>
                <a:schemeClr val="tx2"/>
              </a:solidFill>
            </a:endParaRPr>
          </a:p>
          <a:p>
            <a:pPr lvl="1" eaLnBrk="1" hangingPunct="1">
              <a:lnSpc>
                <a:spcPct val="90000"/>
              </a:lnSpc>
            </a:pPr>
            <a:r>
              <a:rPr lang="en-US" altLang="lv-LV" sz="1800" b="1" dirty="0">
                <a:solidFill>
                  <a:schemeClr val="tx2"/>
                </a:solidFill>
              </a:rPr>
              <a:t>vertices</a:t>
            </a:r>
            <a:r>
              <a:rPr lang="en-US" altLang="lv-LV" sz="1800" b="1" dirty="0"/>
              <a:t>():</a:t>
            </a:r>
            <a:r>
              <a:rPr lang="en-US" altLang="lv-LV" sz="1800" dirty="0"/>
              <a:t> list of all vertices in the graph</a:t>
            </a:r>
          </a:p>
          <a:p>
            <a:pPr lvl="1" eaLnBrk="1" hangingPunct="1">
              <a:lnSpc>
                <a:spcPct val="90000"/>
              </a:lnSpc>
            </a:pPr>
            <a:r>
              <a:rPr lang="en-US" altLang="lv-LV" sz="1800" b="1" dirty="0">
                <a:solidFill>
                  <a:schemeClr val="tx2"/>
                </a:solidFill>
              </a:rPr>
              <a:t>edges</a:t>
            </a:r>
            <a:r>
              <a:rPr lang="en-US" altLang="lv-LV" sz="1800" b="1" dirty="0"/>
              <a:t>(): </a:t>
            </a:r>
            <a:r>
              <a:rPr lang="en-US" altLang="lv-LV" sz="1800" dirty="0"/>
              <a:t>list of all edges in the graph</a:t>
            </a:r>
          </a:p>
          <a:p>
            <a:endParaRPr lang="lv-LV" dirty="0"/>
          </a:p>
        </p:txBody>
      </p:sp>
    </p:spTree>
    <p:extLst>
      <p:ext uri="{BB962C8B-B14F-4D97-AF65-F5344CB8AC3E}">
        <p14:creationId xmlns:p14="http://schemas.microsoft.com/office/powerpoint/2010/main" val="2758743925"/>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2855</TotalTime>
  <Words>2362</Words>
  <Application>Microsoft Office PowerPoint</Application>
  <PresentationFormat>Widescreen</PresentationFormat>
  <Paragraphs>797</Paragraphs>
  <Slides>41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9" baseType="lpstr">
      <vt:lpstr>ＭＳ Ｐゴシック</vt:lpstr>
      <vt:lpstr>Arial</vt:lpstr>
      <vt:lpstr>Symbol</vt:lpstr>
      <vt:lpstr>Tahoma</vt:lpstr>
      <vt:lpstr>Times New Roman</vt:lpstr>
      <vt:lpstr>Wingdings</vt:lpstr>
      <vt:lpstr>Notebook</vt:lpstr>
      <vt:lpstr>VISIO</vt:lpstr>
      <vt:lpstr>Data Structures Graphs - Introduction</vt:lpstr>
      <vt:lpstr>Graphs</vt:lpstr>
      <vt:lpstr>Edge Types</vt:lpstr>
      <vt:lpstr>Applications</vt:lpstr>
      <vt:lpstr>Terminology</vt:lpstr>
      <vt:lpstr>Terminology (cont.)</vt:lpstr>
      <vt:lpstr>Terminology (cont.)</vt:lpstr>
      <vt:lpstr>Properties</vt:lpstr>
      <vt:lpstr>Main Methods of the Graph ADT</vt:lpstr>
      <vt:lpstr>Edge List Structure</vt:lpstr>
      <vt:lpstr>Adjacency List Structure</vt:lpstr>
      <vt:lpstr>Adjacency Matrix Structure</vt:lpstr>
      <vt:lpstr>Performance</vt:lpstr>
      <vt:lpstr>Breadth-First Search</vt:lpstr>
      <vt:lpstr>BFS Algorithm</vt:lpstr>
      <vt:lpstr>Example</vt:lpstr>
      <vt:lpstr>Example (cont.)</vt:lpstr>
      <vt:lpstr>Example (cont.)</vt:lpstr>
      <vt:lpstr>Properties</vt:lpstr>
      <vt:lpstr>Analysis</vt:lpstr>
      <vt:lpstr>Applications</vt:lpstr>
      <vt:lpstr>DFS vs. BFS</vt:lpstr>
      <vt:lpstr>DFS vs. BFS (cont.)</vt:lpstr>
      <vt:lpstr>Subgraphs</vt:lpstr>
      <vt:lpstr>Connectivity</vt:lpstr>
      <vt:lpstr>Trees and Forests</vt:lpstr>
      <vt:lpstr>Spanning Trees and Forests</vt:lpstr>
      <vt:lpstr>Depth-First Search</vt:lpstr>
      <vt:lpstr>DFS Algorithm</vt:lpstr>
      <vt:lpstr>Example</vt:lpstr>
      <vt:lpstr>Example (cont.)</vt:lpstr>
      <vt:lpstr>DFS and Maze Traversal </vt:lpstr>
      <vt:lpstr>Properties of DFS</vt:lpstr>
      <vt:lpstr>Analysis of DFS</vt:lpstr>
      <vt:lpstr>Path Finding</vt:lpstr>
      <vt:lpstr>Cycle Finding</vt:lpstr>
      <vt:lpstr>Digraphs</vt:lpstr>
      <vt:lpstr>Digraph Properties</vt:lpstr>
      <vt:lpstr>Digraph Application</vt:lpstr>
      <vt:lpstr>Directed DFS</vt:lpstr>
      <vt:lpstr>Maximum Matching Problem</vt:lpstr>
    </vt:vector>
  </TitlesOfParts>
  <Company>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Algoritmu testēšana un atkļūdošana mācību programmēšanas uzdevumiem</dc:title>
  <dc:creator>kalvis.apsitis@gmail.com</dc:creator>
  <cp:lastModifiedBy>Kalvis Apsītis</cp:lastModifiedBy>
  <cp:revision>123</cp:revision>
  <cp:lastPrinted>1601-01-01T00:00:00Z</cp:lastPrinted>
  <dcterms:created xsi:type="dcterms:W3CDTF">1601-01-01T00:00:00Z</dcterms:created>
  <dcterms:modified xsi:type="dcterms:W3CDTF">2021-10-25T21:19:26Z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