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280" r:id="rId2"/>
    <p:sldId id="478" r:id="rId3"/>
    <p:sldId id="329" r:id="rId4"/>
    <p:sldId id="459" r:id="rId5"/>
    <p:sldId id="332" r:id="rId6"/>
    <p:sldId id="334" r:id="rId7"/>
    <p:sldId id="333" r:id="rId8"/>
    <p:sldId id="335" r:id="rId9"/>
    <p:sldId id="336" r:id="rId10"/>
    <p:sldId id="337" r:id="rId11"/>
    <p:sldId id="463" r:id="rId12"/>
    <p:sldId id="339" r:id="rId13"/>
    <p:sldId id="464" r:id="rId14"/>
    <p:sldId id="482" r:id="rId15"/>
    <p:sldId id="479" r:id="rId16"/>
    <p:sldId id="480" r:id="rId17"/>
    <p:sldId id="481" r:id="rId18"/>
    <p:sldId id="483" r:id="rId19"/>
    <p:sldId id="485" r:id="rId20"/>
    <p:sldId id="487" r:id="rId21"/>
    <p:sldId id="488" r:id="rId22"/>
    <p:sldId id="489" r:id="rId23"/>
    <p:sldId id="490" r:id="rId24"/>
    <p:sldId id="350" r:id="rId25"/>
    <p:sldId id="405" r:id="rId26"/>
    <p:sldId id="351" r:id="rId27"/>
    <p:sldId id="353" r:id="rId28"/>
    <p:sldId id="354" r:id="rId29"/>
    <p:sldId id="358" r:id="rId30"/>
    <p:sldId id="469" r:id="rId31"/>
    <p:sldId id="471" r:id="rId32"/>
    <p:sldId id="504" r:id="rId33"/>
    <p:sldId id="472" r:id="rId34"/>
    <p:sldId id="473" r:id="rId35"/>
    <p:sldId id="474" r:id="rId36"/>
    <p:sldId id="475" r:id="rId37"/>
    <p:sldId id="491" r:id="rId38"/>
    <p:sldId id="492" r:id="rId39"/>
    <p:sldId id="359" r:id="rId40"/>
    <p:sldId id="394" r:id="rId41"/>
    <p:sldId id="395" r:id="rId42"/>
    <p:sldId id="508" r:id="rId43"/>
    <p:sldId id="509" r:id="rId44"/>
    <p:sldId id="510" r:id="rId45"/>
    <p:sldId id="495" r:id="rId46"/>
    <p:sldId id="496" r:id="rId47"/>
    <p:sldId id="366" r:id="rId48"/>
    <p:sldId id="369" r:id="rId49"/>
    <p:sldId id="511" r:id="rId50"/>
    <p:sldId id="497" r:id="rId51"/>
    <p:sldId id="498" r:id="rId52"/>
    <p:sldId id="499" r:id="rId53"/>
    <p:sldId id="436" r:id="rId54"/>
    <p:sldId id="437" r:id="rId55"/>
    <p:sldId id="431" r:id="rId56"/>
    <p:sldId id="433" r:id="rId57"/>
    <p:sldId id="420" r:id="rId58"/>
    <p:sldId id="424" r:id="rId59"/>
    <p:sldId id="427" r:id="rId60"/>
    <p:sldId id="377" r:id="rId61"/>
    <p:sldId id="379" r:id="rId62"/>
    <p:sldId id="391" r:id="rId63"/>
    <p:sldId id="392" r:id="rId64"/>
    <p:sldId id="505" r:id="rId65"/>
    <p:sldId id="506" r:id="rId66"/>
    <p:sldId id="393" r:id="rId67"/>
    <p:sldId id="502" r:id="rId68"/>
    <p:sldId id="503" r:id="rId69"/>
    <p:sldId id="381" r:id="rId70"/>
    <p:sldId id="382" r:id="rId71"/>
    <p:sldId id="383" r:id="rId72"/>
    <p:sldId id="385" r:id="rId73"/>
    <p:sldId id="384" r:id="rId7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478"/>
          </p14:sldIdLst>
        </p14:section>
        <p14:section name="Rooted Trees: Concepts" id="{4C84C63B-48BA-4A61-95FE-058B2A02AE7C}">
          <p14:sldIdLst>
            <p14:sldId id="329"/>
            <p14:sldId id="459"/>
            <p14:sldId id="332"/>
            <p14:sldId id="334"/>
            <p14:sldId id="333"/>
            <p14:sldId id="335"/>
            <p14:sldId id="336"/>
            <p14:sldId id="337"/>
            <p14:sldId id="463"/>
            <p14:sldId id="339"/>
            <p14:sldId id="464"/>
            <p14:sldId id="482"/>
            <p14:sldId id="479"/>
            <p14:sldId id="480"/>
            <p14:sldId id="481"/>
            <p14:sldId id="483"/>
            <p14:sldId id="485"/>
            <p14:sldId id="487"/>
            <p14:sldId id="488"/>
            <p14:sldId id="489"/>
            <p14:sldId id="490"/>
          </p14:sldIdLst>
        </p14:section>
        <p14:section name="Binary Trees" id="{1D49F72A-37DA-4903-9AC6-DD7326A3A207}">
          <p14:sldIdLst>
            <p14:sldId id="350"/>
            <p14:sldId id="405"/>
            <p14:sldId id="351"/>
            <p14:sldId id="353"/>
            <p14:sldId id="354"/>
            <p14:sldId id="358"/>
            <p14:sldId id="469"/>
            <p14:sldId id="471"/>
            <p14:sldId id="504"/>
            <p14:sldId id="472"/>
            <p14:sldId id="473"/>
            <p14:sldId id="474"/>
            <p14:sldId id="475"/>
            <p14:sldId id="491"/>
            <p14:sldId id="492"/>
          </p14:sldIdLst>
        </p14:section>
        <p14:section name="Tree ADTs" id="{ACE9E4F5-BDC9-44D5-ADD0-3704D87B5076}">
          <p14:sldIdLst>
            <p14:sldId id="359"/>
            <p14:sldId id="394"/>
            <p14:sldId id="395"/>
            <p14:sldId id="508"/>
            <p14:sldId id="509"/>
            <p14:sldId id="510"/>
          </p14:sldIdLst>
        </p14:section>
        <p14:section name="Tree Traversals" id="{50EF4A2E-21FA-4F72-85B6-560E5B67F612}">
          <p14:sldIdLst>
            <p14:sldId id="495"/>
            <p14:sldId id="496"/>
            <p14:sldId id="366"/>
            <p14:sldId id="369"/>
            <p14:sldId id="511"/>
            <p14:sldId id="497"/>
            <p14:sldId id="498"/>
            <p14:sldId id="499"/>
            <p14:sldId id="436"/>
            <p14:sldId id="437"/>
          </p14:sldIdLst>
        </p14:section>
        <p14:section name="Expressions as Trees" id="{842A4391-CB79-473D-A920-7A00414665CC}">
          <p14:sldIdLst>
            <p14:sldId id="431"/>
            <p14:sldId id="433"/>
            <p14:sldId id="420"/>
            <p14:sldId id="424"/>
            <p14:sldId id="427"/>
          </p14:sldIdLst>
        </p14:section>
        <p14:section name="Implement trees in arrays" id="{A794E5EF-8C62-481C-84CD-3609954372C6}">
          <p14:sldIdLst>
            <p14:sldId id="377"/>
            <p14:sldId id="379"/>
            <p14:sldId id="391"/>
            <p14:sldId id="392"/>
            <p14:sldId id="505"/>
            <p14:sldId id="506"/>
            <p14:sldId id="393"/>
          </p14:sldIdLst>
        </p14:section>
        <p14:section name="Implementation with Pointers" id="{38615DFE-1FF3-4E98-865F-C9160F4F8DDF}">
          <p14:sldIdLst>
            <p14:sldId id="502"/>
            <p14:sldId id="503"/>
            <p14:sldId id="381"/>
            <p14:sldId id="382"/>
            <p14:sldId id="383"/>
            <p14:sldId id="385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CC00FF"/>
    <a:srgbClr val="FF9966"/>
    <a:srgbClr val="C0C0C0"/>
    <a:srgbClr val="0000FF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64269" autoAdjust="0"/>
  </p:normalViewPr>
  <p:slideViewPr>
    <p:cSldViewPr>
      <p:cViewPr varScale="1">
        <p:scale>
          <a:sx n="74" d="100"/>
          <a:sy n="74" d="100"/>
        </p:scale>
        <p:origin x="124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6.xml"/><Relationship Id="rId3" Type="http://schemas.openxmlformats.org/officeDocument/2006/relationships/slide" Target="slides/slide32.xml"/><Relationship Id="rId7" Type="http://schemas.openxmlformats.org/officeDocument/2006/relationships/slide" Target="slides/slide45.xml"/><Relationship Id="rId2" Type="http://schemas.openxmlformats.org/officeDocument/2006/relationships/slide" Target="slides/slide25.xml"/><Relationship Id="rId1" Type="http://schemas.openxmlformats.org/officeDocument/2006/relationships/slide" Target="slides/slide21.xml"/><Relationship Id="rId6" Type="http://schemas.openxmlformats.org/officeDocument/2006/relationships/slide" Target="slides/slide44.xml"/><Relationship Id="rId5" Type="http://schemas.openxmlformats.org/officeDocument/2006/relationships/slide" Target="slides/slide43.xml"/><Relationship Id="rId10" Type="http://schemas.openxmlformats.org/officeDocument/2006/relationships/slide" Target="slides/slide68.xml"/><Relationship Id="rId4" Type="http://schemas.openxmlformats.org/officeDocument/2006/relationships/slide" Target="slides/slide42.xml"/><Relationship Id="rId9" Type="http://schemas.openxmlformats.org/officeDocument/2006/relationships/slide" Target="slides/slide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**Goal:**</a:t>
            </a:r>
            <a:r>
              <a:rPr lang="en-US" baseline="0" dirty="0" smtClean="0"/>
              <a:t> In this module we manipulate rooted, ordered trees regardless of any specific node ordering or other additional semantics. (Binary Search Trees and similar objects are discussed in subsequent chapter.</a:t>
            </a:r>
          </a:p>
          <a:p>
            <a:endParaRPr lang="lv-LV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As soon as the root is selected,</a:t>
            </a:r>
            <a:r>
              <a:rPr lang="lv-LV" baseline="0" dirty="0" smtClean="0"/>
              <a:t> we imagine that tree *hangs* from that root vertex; therefore all the parent-child relationships become defined.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0163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https://mathworld.wolfram.com/RootedTree.html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number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nonisomorphic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rooted trees on n nodes.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8611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notice from this Figure that nodes can have any number of children. </a:t>
            </a:r>
          </a:p>
          <a:p>
            <a:r>
              <a:rPr lang="en-US" dirty="0" smtClean="0"/>
              <a:t>Several algorithms exist that are based on trees that have specific numbers of leaves. In this discussion, however, we are going to focus on </a:t>
            </a:r>
            <a:r>
              <a:rPr lang="en-US" b="1" i="1" dirty="0" smtClean="0"/>
              <a:t>binary trees.</a:t>
            </a:r>
          </a:p>
          <a:p>
            <a:endParaRPr lang="en-US" b="1" i="1" dirty="0" smtClean="0"/>
          </a:p>
          <a:p>
            <a:r>
              <a:rPr lang="en-US" dirty="0" smtClean="0"/>
              <a:t>The number of children of a given node can be arbitrary</a:t>
            </a:r>
          </a:p>
          <a:p>
            <a:r>
              <a:rPr lang="en-US" dirty="0" smtClean="0"/>
              <a:t>Using trees may also to improve the process of searching for elements</a:t>
            </a:r>
          </a:p>
          <a:p>
            <a:r>
              <a:rPr lang="en-US" dirty="0" smtClean="0"/>
              <a:t>In order to find a particular element in a list of n elements, we have to examine all those before that element in the list</a:t>
            </a:r>
          </a:p>
          <a:p>
            <a:r>
              <a:rPr lang="en-US" dirty="0" smtClean="0"/>
              <a:t>This holds even if the list is ordered</a:t>
            </a:r>
          </a:p>
          <a:p>
            <a:r>
              <a:rPr lang="en-US" dirty="0" smtClean="0"/>
              <a:t>On the other hand, if the elements of a list are stored in a tree that is organized in a predetermined fashion, the number of elements that must be looked at can be substantially reduced</a:t>
            </a:r>
          </a:p>
          <a:p>
            <a:endParaRPr lang="en-US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5774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1700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70668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3497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14505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Successors typically do</a:t>
            </a:r>
            <a:r>
              <a:rPr lang="lv-LV" baseline="0" dirty="0" smtClean="0"/>
              <a:t> not include the node itself.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41808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97958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83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158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63233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42596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8546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</a:t>
            </a:r>
            <a:r>
              <a:rPr lang="en-US" baseline="0" dirty="0" smtClean="0"/>
              <a:t> trees are equivalent in many senses:</a:t>
            </a:r>
          </a:p>
          <a:p>
            <a:r>
              <a:rPr lang="en-US" baseline="0" dirty="0" smtClean="0"/>
              <a:t>* As isomorphic graphs (and unrooted trees)</a:t>
            </a:r>
          </a:p>
          <a:p>
            <a:r>
              <a:rPr lang="en-US" baseline="0" dirty="0" smtClean="0"/>
              <a:t>* As equal rooted unordered trees</a:t>
            </a:r>
          </a:p>
          <a:p>
            <a:r>
              <a:rPr lang="en-US" baseline="0" dirty="0" smtClean="0"/>
              <a:t>* As equal rooted ordered trees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they are not equivalent as binary trees, because sometimes the only child is the left child (and sometimes it is the right child). </a:t>
            </a:r>
          </a:p>
        </p:txBody>
      </p:sp>
    </p:spTree>
    <p:extLst>
      <p:ext uri="{BB962C8B-B14F-4D97-AF65-F5344CB8AC3E}">
        <p14:creationId xmlns:p14="http://schemas.microsoft.com/office/powerpoint/2010/main" val="3345351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50191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**</a:t>
            </a:r>
            <a:r>
              <a:rPr lang="en-US" baseline="0" dirty="0" err="1" smtClean="0"/>
              <a:t>Pilns</a:t>
            </a:r>
            <a:r>
              <a:rPr lang="en-US" baseline="0" dirty="0" smtClean="0"/>
              <a:t> bin</a:t>
            </a:r>
            <a:r>
              <a:rPr lang="lv-LV" baseline="0" dirty="0" smtClean="0"/>
              <a:t>ārs koks** - Full binary tree.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v-LV" baseline="0" dirty="0" smtClean="0"/>
              <a:t>**Pilnīgs bināŗs koks** - Complete binary tree.</a:t>
            </a:r>
          </a:p>
          <a:p>
            <a:r>
              <a:rPr lang="lv-LV" baseline="0" dirty="0" smtClean="0"/>
              <a:t>**Perfekts binārs koks** - Perfect binary tree. </a:t>
            </a:r>
          </a:p>
        </p:txBody>
      </p:sp>
    </p:spTree>
    <p:extLst>
      <p:ext uri="{BB962C8B-B14F-4D97-AF65-F5344CB8AC3E}">
        <p14:creationId xmlns:p14="http://schemas.microsoft.com/office/powerpoint/2010/main" val="4275164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85762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On</a:t>
            </a:r>
            <a:r>
              <a:rPr lang="lv-LV" baseline="0" dirty="0" smtClean="0"/>
              <a:t> the left side there is a full binary tree (just leaves and f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46541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52261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1956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Haplogroups</a:t>
            </a:r>
            <a:r>
              <a:rPr lang="en-US" dirty="0" smtClean="0"/>
              <a:t> showing fathers</a:t>
            </a:r>
            <a:r>
              <a:rPr lang="en-US" baseline="0" dirty="0" smtClean="0"/>
              <a:t> only, or mothers only. </a:t>
            </a:r>
            <a:r>
              <a:rPr lang="lv-LV" baseline="0" dirty="0" smtClean="0"/>
              <a:t>Actual family tree is more messy as everyone has two parents. </a:t>
            </a:r>
          </a:p>
          <a:p>
            <a:r>
              <a:rPr lang="lv-LV" baseline="0" dirty="0" smtClean="0"/>
              <a:t>Directory tree is a tree only, if you carefully define the letter-drives (in Windows) and symlinks (in Linux).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Linked lists, stacks, queues are linear in form and cannot reflect hierarchically organized data</a:t>
            </a:r>
          </a:p>
          <a:p>
            <a:r>
              <a:rPr lang="en-US" baseline="0" dirty="0" smtClean="0"/>
              <a:t>To overcome these limitations, we’ll consider a new data structure, the tree</a:t>
            </a:r>
          </a:p>
          <a:p>
            <a:r>
              <a:rPr lang="en-US" baseline="0" dirty="0" smtClean="0"/>
              <a:t>Trees consist of two components, nodes and arcs (or edges)</a:t>
            </a:r>
          </a:p>
          <a:p>
            <a:r>
              <a:rPr lang="en-US" baseline="0" dirty="0" smtClean="0"/>
              <a:t>Trees are drawn with the root at the top, and “grow” down</a:t>
            </a:r>
          </a:p>
          <a:p>
            <a:r>
              <a:rPr lang="en-US" baseline="0" dirty="0" smtClean="0"/>
              <a:t>The leaves of the tree (also called terminal nodes) are at the bottom of the tree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34844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Figure 6.6 shows examples of binary search trees; notice figure 6.6c is the tree from figure 6.3a, optimized.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81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this implementation, the tree from figure 6.6c can be implemented using the array shown in figure 6.7.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65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comparisons performed during the search determines the complexity of the search</a:t>
            </a:r>
          </a:p>
          <a:p>
            <a:r>
              <a:rPr lang="en-US" dirty="0" smtClean="0"/>
              <a:t>This in turn depends on the number of nodes encountered on the path from the root to the target node</a:t>
            </a:r>
          </a:p>
          <a:p>
            <a:r>
              <a:rPr lang="en-US" dirty="0" smtClean="0"/>
              <a:t>So the complexity is the length of the path plus 1, and is influenced by the shape of the tree and location of the target</a:t>
            </a:r>
          </a:p>
          <a:p>
            <a:r>
              <a:rPr lang="en-US" dirty="0" smtClean="0"/>
              <a:t>Searching in a binary tree is quite efficient, even if it isn’t balanced</a:t>
            </a:r>
          </a:p>
          <a:p>
            <a:r>
              <a:rPr lang="en-US" dirty="0" smtClean="0"/>
              <a:t>However, this only holds for randomly created trees, as those that are highly unbalanced or elongated and resemble linear linked lists approach sequential search times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75912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8374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73587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64263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287539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56437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53856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4877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094569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466705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/>
              <a:t>Tree traversal</a:t>
            </a:r>
            <a:r>
              <a:rPr lang="en-US" dirty="0" smtClean="0"/>
              <a:t> is the process of visiting each node in a tree data structure exactly one time</a:t>
            </a:r>
          </a:p>
          <a:p>
            <a:r>
              <a:rPr lang="en-US" dirty="0" smtClean="0"/>
              <a:t>This definition only specifies that each node is visited, but does not indicate the order of the process</a:t>
            </a:r>
          </a:p>
          <a:p>
            <a:r>
              <a:rPr lang="en-US" dirty="0" smtClean="0"/>
              <a:t>Hence, there are numerous possible traversals; in a tree of </a:t>
            </a:r>
            <a:r>
              <a:rPr lang="en-US" i="1" dirty="0" smtClean="0"/>
              <a:t>n</a:t>
            </a:r>
            <a:r>
              <a:rPr lang="en-US" dirty="0" smtClean="0"/>
              <a:t> nodes there are </a:t>
            </a:r>
            <a:r>
              <a:rPr lang="en-US" i="1" dirty="0" smtClean="0"/>
              <a:t>n</a:t>
            </a:r>
            <a:r>
              <a:rPr lang="en-US" dirty="0" smtClean="0"/>
              <a:t>! traversals</a:t>
            </a:r>
          </a:p>
          <a:p>
            <a:r>
              <a:rPr lang="en-US" dirty="0" smtClean="0"/>
              <a:t>Two especially useful traversals are </a:t>
            </a:r>
            <a:r>
              <a:rPr lang="en-US" b="1" i="1" dirty="0" smtClean="0"/>
              <a:t>depth-first traversals</a:t>
            </a:r>
            <a:r>
              <a:rPr lang="en-US" dirty="0" smtClean="0"/>
              <a:t> and </a:t>
            </a:r>
            <a:r>
              <a:rPr lang="en-US" b="1" i="1" dirty="0" smtClean="0"/>
              <a:t>breadth-first traversals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529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4149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373768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985072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The output from the </a:t>
            </a:r>
            <a:r>
              <a:rPr lang="en-US" dirty="0" err="1" smtClean="0"/>
              <a:t>inorder</a:t>
            </a:r>
            <a:r>
              <a:rPr lang="en-US" dirty="0" smtClean="0"/>
              <a:t> traversal can be seen in figure 6.12. The individual steps labeled in the figure are described in detail on pages 226 and 227.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smtClean="0"/>
              <a:t>Depth-First Traversal (continued)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Because of the order of the recursion in the code, the V and R steps are held pending until the L step completes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This is the function of the stack, to “remember” the backtrack point, so that after a left traversal ends, the routine can back up to visit the branch point node, and then proceed to the right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Depth-First Traversal (continued)</a:t>
            </a:r>
          </a:p>
          <a:p>
            <a:pPr lvl="1"/>
            <a:r>
              <a:rPr lang="en-US" dirty="0" smtClean="0"/>
              <a:t>Based on earlier discussions, we want to perform the traversal in an orderly manner, so there are six possible arrangements:</a:t>
            </a:r>
          </a:p>
          <a:p>
            <a:pPr lvl="2"/>
            <a:r>
              <a:rPr lang="en-US" dirty="0" smtClean="0"/>
              <a:t>VLR, VRL, LVR, LRV, RVL, and RLV</a:t>
            </a:r>
          </a:p>
          <a:p>
            <a:pPr lvl="1"/>
            <a:r>
              <a:rPr lang="en-US" dirty="0" smtClean="0"/>
              <a:t>Generally, we follow the convention of traversing from left to right, which narrows this down to three traversals:</a:t>
            </a:r>
          </a:p>
          <a:p>
            <a:pPr lvl="2"/>
            <a:r>
              <a:rPr lang="en-US" dirty="0" smtClean="0"/>
              <a:t>VLR – known as </a:t>
            </a:r>
            <a:r>
              <a:rPr lang="en-US" b="1" i="1" dirty="0" smtClean="0"/>
              <a:t>preorder traversal</a:t>
            </a:r>
            <a:endParaRPr lang="en-US" dirty="0" smtClean="0"/>
          </a:p>
          <a:p>
            <a:pPr lvl="2"/>
            <a:r>
              <a:rPr lang="en-US" dirty="0" smtClean="0"/>
              <a:t>LVR – known as </a:t>
            </a:r>
            <a:r>
              <a:rPr lang="en-US" b="1" i="1" dirty="0" err="1" smtClean="0"/>
              <a:t>inorder</a:t>
            </a:r>
            <a:r>
              <a:rPr lang="en-US" b="1" i="1" dirty="0" smtClean="0"/>
              <a:t> traversal</a:t>
            </a:r>
            <a:endParaRPr lang="en-US" dirty="0" smtClean="0"/>
          </a:p>
          <a:p>
            <a:pPr lvl="2"/>
            <a:r>
              <a:rPr lang="en-US" dirty="0" smtClean="0"/>
              <a:t>LRV – known as </a:t>
            </a:r>
            <a:r>
              <a:rPr lang="en-US" b="1" i="1" dirty="0" err="1" smtClean="0"/>
              <a:t>postorder</a:t>
            </a:r>
            <a:r>
              <a:rPr lang="en-US" b="1" i="1" dirty="0" smtClean="0"/>
              <a:t> traversal</a:t>
            </a:r>
          </a:p>
          <a:p>
            <a:pPr lvl="1"/>
            <a:r>
              <a:rPr lang="en-US" dirty="0" smtClean="0"/>
              <a:t>These can be implemented straightforwardly, as seen in Figure 6.11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Depth-First Traversal (continued)</a:t>
            </a:r>
          </a:p>
          <a:p>
            <a:pPr lvl="1"/>
            <a:r>
              <a:rPr lang="en-US" dirty="0" smtClean="0"/>
              <a:t>Now let’s consider </a:t>
            </a:r>
            <a:r>
              <a:rPr lang="en-US" dirty="0" err="1" smtClean="0"/>
              <a:t>nonrecursive</a:t>
            </a:r>
            <a:r>
              <a:rPr lang="en-US" dirty="0" smtClean="0"/>
              <a:t> implementations of the traversal algorithms</a:t>
            </a:r>
          </a:p>
          <a:p>
            <a:pPr lvl="1"/>
            <a:r>
              <a:rPr lang="en-US" dirty="0" smtClean="0"/>
              <a:t>As we’ve learned, recursive algorithms tend to be less efficient than their </a:t>
            </a:r>
            <a:r>
              <a:rPr lang="en-US" dirty="0" err="1" smtClean="0"/>
              <a:t>nonrecursive</a:t>
            </a:r>
            <a:r>
              <a:rPr lang="en-US" dirty="0" smtClean="0"/>
              <a:t> versions</a:t>
            </a:r>
          </a:p>
          <a:p>
            <a:pPr lvl="1"/>
            <a:r>
              <a:rPr lang="en-US" dirty="0" smtClean="0"/>
              <a:t>So we need to determine if it is useful to pursue </a:t>
            </a:r>
            <a:r>
              <a:rPr lang="en-US" dirty="0" err="1" smtClean="0"/>
              <a:t>nonrecursive</a:t>
            </a:r>
            <a:r>
              <a:rPr lang="en-US" dirty="0" smtClean="0"/>
              <a:t> versions of the traversal algorithms</a:t>
            </a:r>
          </a:p>
          <a:p>
            <a:pPr lvl="1"/>
            <a:endParaRPr lang="en-US" dirty="0" smtClean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634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Stackless</a:t>
            </a:r>
            <a:r>
              <a:rPr lang="en-US" dirty="0" smtClean="0"/>
              <a:t> Depth-First Traversal: Threaded Trees</a:t>
            </a:r>
          </a:p>
          <a:p>
            <a:pPr lvl="1"/>
            <a:r>
              <a:rPr lang="en-US" dirty="0" smtClean="0"/>
              <a:t>The previous algorithms were all characterized by the use of a stack, either implicitly through the system, or explicitly in code</a:t>
            </a:r>
          </a:p>
          <a:p>
            <a:pPr lvl="1"/>
            <a:r>
              <a:rPr lang="en-US" dirty="0" smtClean="0"/>
              <a:t>In both cases, additional processing time is required to handle stack operations, and memory has to be allocated for the stack</a:t>
            </a:r>
          </a:p>
          <a:p>
            <a:pPr lvl="1"/>
            <a:r>
              <a:rPr lang="en-US" dirty="0" smtClean="0"/>
              <a:t>In extreme cases where the tree is highly skewed, this can be a serious processing concern</a:t>
            </a:r>
          </a:p>
          <a:p>
            <a:pPr lvl="1"/>
            <a:r>
              <a:rPr lang="en-US" dirty="0" smtClean="0"/>
              <a:t>A more efficient implementation can be achieved if the stack is incorporated into the design of the tree itself</a:t>
            </a:r>
          </a:p>
          <a:p>
            <a:pPr lvl="1"/>
            <a:r>
              <a:rPr lang="en-US" dirty="0" smtClean="0"/>
              <a:t>This is done by using </a:t>
            </a:r>
            <a:r>
              <a:rPr lang="en-US" b="1" i="1" dirty="0" smtClean="0"/>
              <a:t>threads</a:t>
            </a:r>
            <a:r>
              <a:rPr lang="en-US" dirty="0" smtClean="0"/>
              <a:t>, pointers to the predecessor and successor of a node based on an </a:t>
            </a:r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</a:p>
          <a:p>
            <a:pPr lvl="1"/>
            <a:r>
              <a:rPr lang="en-US" dirty="0" smtClean="0"/>
              <a:t>Trees using threads are called </a:t>
            </a:r>
            <a:r>
              <a:rPr lang="en-US" b="1" i="1" dirty="0" smtClean="0"/>
              <a:t>threaded trees</a:t>
            </a:r>
            <a:endParaRPr lang="en-US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367828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Breadth-First Traversal</a:t>
            </a:r>
          </a:p>
          <a:p>
            <a:pPr lvl="1"/>
            <a:r>
              <a:rPr lang="en-US" dirty="0" smtClean="0"/>
              <a:t>Breadth-first traversal proceeds level-by-level from top-down or bottom-up visiting each level’s nodes left-to-right or right-to-left</a:t>
            </a:r>
          </a:p>
          <a:p>
            <a:pPr lvl="1"/>
            <a:r>
              <a:rPr lang="en-US" dirty="0" smtClean="0"/>
              <a:t>This gives us four possibilities; a top-down, left-to-right breadth-first traversal of Figure 6.6c yields 13, 10, 25, 2, 12, 20, 31, 29</a:t>
            </a:r>
          </a:p>
          <a:p>
            <a:pPr lvl="1"/>
            <a:r>
              <a:rPr lang="en-US" dirty="0" smtClean="0"/>
              <a:t>This can be easily implemented using a queue</a:t>
            </a:r>
          </a:p>
          <a:p>
            <a:pPr lvl="1"/>
            <a:r>
              <a:rPr lang="en-US" dirty="0" smtClean="0"/>
              <a:t>If we consider a top-down, left-to-right breadth-first traversal, we start by placing the root node in the queue</a:t>
            </a:r>
          </a:p>
          <a:p>
            <a:pPr lvl="1"/>
            <a:r>
              <a:rPr lang="en-US" dirty="0" smtClean="0"/>
              <a:t>We then remove the node at the front of the queue, and after visiting it, we place its children (if any) in the queue</a:t>
            </a:r>
          </a:p>
          <a:p>
            <a:pPr lvl="1"/>
            <a:r>
              <a:rPr lang="en-US" dirty="0" smtClean="0"/>
              <a:t>This is repeated until the queue is empty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149460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Function `Label(v)`</a:t>
            </a:r>
            <a:r>
              <a:rPr lang="en-US" baseline="0" dirty="0" smtClean="0"/>
              <a:t> returns the information stored in the node `v`</a:t>
            </a:r>
            <a:r>
              <a:rPr lang="en-US" dirty="0" smtClean="0"/>
              <a:t>.</a:t>
            </a:r>
          </a:p>
          <a:p>
            <a:r>
              <a:rPr lang="en-US" dirty="0" smtClean="0"/>
              <a:t>* Function `</a:t>
            </a:r>
            <a:r>
              <a:rPr lang="lv-LV" dirty="0" smtClean="0"/>
              <a:t>ApplyOp(op, x, y)</a:t>
            </a:r>
            <a:r>
              <a:rPr lang="en-US" dirty="0" smtClean="0"/>
              <a:t>` returns the result when</a:t>
            </a:r>
            <a:r>
              <a:rPr lang="en-US" baseline="0" dirty="0" smtClean="0"/>
              <a:t> applying operation `op` to the arguments `x` and `y`.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008843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2133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Some marginal examples:</a:t>
            </a:r>
          </a:p>
          <a:p>
            <a:r>
              <a:rPr lang="en-US" baseline="0" dirty="0" smtClean="0"/>
              <a:t>* Is graph without any nodes still a tree?</a:t>
            </a:r>
          </a:p>
          <a:p>
            <a:r>
              <a:rPr lang="en-US" baseline="0" dirty="0" smtClean="0"/>
              <a:t>* Are there graphs, where the root is a leaf?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848845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Preorder traversals produce </a:t>
            </a:r>
            <a:r>
              <a:rPr lang="en-US" b="1" i="1" dirty="0" smtClean="0"/>
              <a:t>prefix notation</a:t>
            </a:r>
            <a:r>
              <a:rPr lang="en-US" dirty="0" smtClean="0"/>
              <a:t>, where the operator precedes the operands it works on, such as in LISP</a:t>
            </a:r>
          </a:p>
          <a:p>
            <a:r>
              <a:rPr lang="en-US" dirty="0" err="1" smtClean="0"/>
              <a:t>Postorder</a:t>
            </a:r>
            <a:r>
              <a:rPr lang="en-US" dirty="0" smtClean="0"/>
              <a:t> traversals generate </a:t>
            </a:r>
            <a:r>
              <a:rPr lang="en-US" b="1" i="1" dirty="0" smtClean="0"/>
              <a:t>postfix notation</a:t>
            </a:r>
            <a:r>
              <a:rPr lang="en-US" dirty="0" smtClean="0"/>
              <a:t>, where the operator follows the operands it works on, such as in Forth</a:t>
            </a:r>
            <a:r>
              <a:rPr lang="en-US" b="1" dirty="0" smtClean="0"/>
              <a:t> </a:t>
            </a:r>
          </a:p>
          <a:p>
            <a:r>
              <a:rPr lang="en-US" dirty="0" err="1" smtClean="0"/>
              <a:t>Inorder</a:t>
            </a:r>
            <a:r>
              <a:rPr lang="en-US" dirty="0" smtClean="0"/>
              <a:t> traversals create </a:t>
            </a:r>
            <a:r>
              <a:rPr lang="en-US" b="1" i="1" dirty="0" smtClean="0"/>
              <a:t>infix notation</a:t>
            </a:r>
            <a:r>
              <a:rPr lang="en-US" dirty="0" smtClean="0"/>
              <a:t>, where the operator is in between its operands. It is the infix notation form that we are most familiar with in reading and creating expressions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1962562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19266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Is there any advantage of leaving the first element empty? (Some arithmetic of parent/children</a:t>
            </a:r>
            <a:r>
              <a:rPr lang="lv-LV" baseline="0" dirty="0" smtClean="0"/>
              <a:t> finding is a bit easier, but it only affects very few C++ methods.)</a:t>
            </a:r>
          </a:p>
          <a:p>
            <a:endParaRPr lang="lv-LV" baseline="0" dirty="0" smtClean="0"/>
          </a:p>
          <a:p>
            <a:r>
              <a:rPr lang="lv-LV" baseline="0" dirty="0" smtClean="0"/>
              <a:t>If the height of the tree changes, it has to allocate twice as many slots in an array.</a:t>
            </a:r>
          </a:p>
          <a:p>
            <a:r>
              <a:rPr lang="lv-LV" baseline="0" dirty="0" smtClean="0"/>
              <a:t>* For near-perfect (or simply naturally growing) trees this happens infrequently, and occasionally we can spend linear time on copying arrays.</a:t>
            </a:r>
          </a:p>
          <a:p>
            <a:r>
              <a:rPr lang="lv-LV" baseline="0" dirty="0" smtClean="0"/>
              <a:t>* For very skinny trees, new levels may appear very frequently (and eventually lead to exponential waste of memory). In such cases arrays are clearly inefficient (and pointers are preferred).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559469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004315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7039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44298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This picture</a:t>
            </a:r>
            <a:r>
              <a:rPr lang="lv-LV" baseline="0" dirty="0" smtClean="0"/>
              <a:t> shows storing a skinny tree in an array (gaps between the nodes grow exponentially).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597436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70713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76776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805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**Mezgls** – </a:t>
            </a:r>
            <a:r>
              <a:rPr lang="en-US" altLang="lv-LV" b="0" dirty="0" smtClean="0"/>
              <a:t>node</a:t>
            </a:r>
            <a:r>
              <a:rPr lang="lv-LV" altLang="lv-LV" b="0" dirty="0" smtClean="0"/>
              <a:t> (= virsotne/vertex)</a:t>
            </a:r>
            <a:endParaRPr lang="en-US" altLang="lv-LV" b="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**Bērns** - </a:t>
            </a:r>
            <a:r>
              <a:rPr lang="en-US" altLang="lv-LV" b="0" dirty="0" smtClean="0"/>
              <a:t>child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**Šķautne** - </a:t>
            </a:r>
            <a:r>
              <a:rPr lang="en-US" altLang="lv-LV" b="0" dirty="0" smtClean="0"/>
              <a:t>edge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**Vecāks** - </a:t>
            </a:r>
            <a:r>
              <a:rPr lang="en-US" altLang="lv-LV" b="0" dirty="0" smtClean="0"/>
              <a:t>parent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**Priekštecis** - </a:t>
            </a:r>
            <a:r>
              <a:rPr lang="en-US" altLang="lv-LV" b="0" dirty="0" smtClean="0"/>
              <a:t>ancestor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**Pēctecis** - </a:t>
            </a:r>
            <a:r>
              <a:rPr lang="en-US" altLang="lv-LV" b="0" dirty="0" smtClean="0"/>
              <a:t>descendant</a:t>
            </a:r>
            <a:endParaRPr lang="lv-LV" altLang="lv-LV" b="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**Sibs**(?)</a:t>
            </a:r>
            <a:r>
              <a:rPr lang="lv-LV" altLang="lv-LV" b="0" baseline="0" dirty="0" smtClean="0"/>
              <a:t> - sibling</a:t>
            </a:r>
            <a:endParaRPr lang="en-US" altLang="lv-LV" b="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**Ceļš** - </a:t>
            </a:r>
            <a:r>
              <a:rPr lang="en-US" altLang="lv-LV" b="0" dirty="0" smtClean="0"/>
              <a:t>path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**Dziļums** - </a:t>
            </a:r>
            <a:r>
              <a:rPr lang="en-US" altLang="lv-LV" b="0" dirty="0" smtClean="0"/>
              <a:t>depth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**Augstums** - </a:t>
            </a:r>
            <a:r>
              <a:rPr lang="en-US" altLang="lv-LV" b="0" dirty="0" smtClean="0"/>
              <a:t>height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**Līmenis** - </a:t>
            </a:r>
            <a:r>
              <a:rPr lang="en-US" altLang="lv-LV" b="0" dirty="0" smtClean="0"/>
              <a:t>level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**Lapa** - </a:t>
            </a:r>
            <a:r>
              <a:rPr lang="en-US" altLang="lv-LV" b="0" dirty="0" smtClean="0"/>
              <a:t>leaf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**Iekšējs mezgls** - </a:t>
            </a:r>
            <a:r>
              <a:rPr lang="en-US" altLang="lv-LV" b="0" dirty="0" smtClean="0"/>
              <a:t>internal 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**Apakškoks** - </a:t>
            </a:r>
            <a:r>
              <a:rPr lang="en-US" altLang="lv-LV" b="0" dirty="0" smtClean="0"/>
              <a:t>subtree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03248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46029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405047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449113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294536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2452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Why</a:t>
            </a:r>
            <a:r>
              <a:rPr lang="en-US" baseline="0" dirty="0" smtClean="0"/>
              <a:t> is it convenient to have completely empty binary trees?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Can the left or the right subtree be empty?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664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5775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1398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 altLang="lv-LV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317871644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90600" y="22860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700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RootedTre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Trees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, Binary Search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Parents and </a:t>
            </a:r>
            <a:r>
              <a:rPr lang="lv-LV" altLang="lv-LV" dirty="0" smtClean="0"/>
              <a:t>Children</a:t>
            </a:r>
            <a:endParaRPr lang="en-US" altLang="lv-LV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8437886" y="1858252"/>
            <a:ext cx="3129842" cy="2319590"/>
            <a:chOff x="6781800" y="1828800"/>
            <a:chExt cx="4648200" cy="3444875"/>
          </a:xfrm>
        </p:grpSpPr>
        <p:sp>
          <p:nvSpPr>
            <p:cNvPr id="221187" name="Line 3"/>
            <p:cNvSpPr>
              <a:spLocks noChangeShapeType="1"/>
            </p:cNvSpPr>
            <p:nvPr/>
          </p:nvSpPr>
          <p:spPr bwMode="auto">
            <a:xfrm flipH="1">
              <a:off x="73152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88" name="Line 4"/>
            <p:cNvSpPr>
              <a:spLocks noChangeShapeType="1"/>
            </p:cNvSpPr>
            <p:nvPr/>
          </p:nvSpPr>
          <p:spPr bwMode="auto">
            <a:xfrm>
              <a:off x="86868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89" name="Line 5"/>
            <p:cNvSpPr>
              <a:spLocks noChangeShapeType="1"/>
            </p:cNvSpPr>
            <p:nvPr/>
          </p:nvSpPr>
          <p:spPr bwMode="auto">
            <a:xfrm>
              <a:off x="72390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0" name="Line 6"/>
            <p:cNvSpPr>
              <a:spLocks noChangeShapeType="1"/>
            </p:cNvSpPr>
            <p:nvPr/>
          </p:nvSpPr>
          <p:spPr bwMode="auto">
            <a:xfrm flipH="1">
              <a:off x="9220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1" name="Line 7"/>
            <p:cNvSpPr>
              <a:spLocks noChangeShapeType="1"/>
            </p:cNvSpPr>
            <p:nvPr/>
          </p:nvSpPr>
          <p:spPr bwMode="auto">
            <a:xfrm flipH="1">
              <a:off x="85344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2" name="Line 8"/>
            <p:cNvSpPr>
              <a:spLocks noChangeShapeType="1"/>
            </p:cNvSpPr>
            <p:nvPr/>
          </p:nvSpPr>
          <p:spPr bwMode="auto">
            <a:xfrm flipH="1">
              <a:off x="100584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3" name="Line 9"/>
            <p:cNvSpPr>
              <a:spLocks noChangeShapeType="1"/>
            </p:cNvSpPr>
            <p:nvPr/>
          </p:nvSpPr>
          <p:spPr bwMode="auto">
            <a:xfrm>
              <a:off x="106680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grpSp>
          <p:nvGrpSpPr>
            <p:cNvPr id="12299" name="Group 10"/>
            <p:cNvGrpSpPr>
              <a:grpSpLocks/>
            </p:cNvGrpSpPr>
            <p:nvPr/>
          </p:nvGrpSpPr>
          <p:grpSpPr bwMode="auto">
            <a:xfrm>
              <a:off x="8077200" y="1828800"/>
              <a:ext cx="609600" cy="625475"/>
              <a:chOff x="3216" y="1152"/>
              <a:chExt cx="384" cy="394"/>
            </a:xfrm>
            <a:solidFill>
              <a:srgbClr val="C0C0C0"/>
            </a:solidFill>
          </p:grpSpPr>
          <p:sp>
            <p:nvSpPr>
              <p:cNvPr id="12327" name="Oval 11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384" cy="38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8" name="Text Box 12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329" cy="34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A</a:t>
                </a:r>
              </a:p>
            </p:txBody>
          </p:sp>
        </p:grpSp>
        <p:grpSp>
          <p:nvGrpSpPr>
            <p:cNvPr id="221197" name="Group 13"/>
            <p:cNvGrpSpPr>
              <a:grpSpLocks/>
            </p:cNvGrpSpPr>
            <p:nvPr/>
          </p:nvGrpSpPr>
          <p:grpSpPr bwMode="auto">
            <a:xfrm>
              <a:off x="6781800" y="2667000"/>
              <a:ext cx="609600" cy="625475"/>
              <a:chOff x="2400" y="1680"/>
              <a:chExt cx="384" cy="394"/>
            </a:xfrm>
          </p:grpSpPr>
          <p:sp>
            <p:nvSpPr>
              <p:cNvPr id="12325" name="Oval 14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6" name="Text Box 15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317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B</a:t>
                </a:r>
              </a:p>
            </p:txBody>
          </p:sp>
        </p:grpSp>
        <p:grpSp>
          <p:nvGrpSpPr>
            <p:cNvPr id="221200" name="Group 16"/>
            <p:cNvGrpSpPr>
              <a:grpSpLocks/>
            </p:cNvGrpSpPr>
            <p:nvPr/>
          </p:nvGrpSpPr>
          <p:grpSpPr bwMode="auto">
            <a:xfrm>
              <a:off x="9525000" y="2667000"/>
              <a:ext cx="609600" cy="625475"/>
              <a:chOff x="4128" y="1680"/>
              <a:chExt cx="384" cy="394"/>
            </a:xfrm>
            <a:solidFill>
              <a:srgbClr val="C0C0C0"/>
            </a:solidFill>
          </p:grpSpPr>
          <p:sp>
            <p:nvSpPr>
              <p:cNvPr id="12323" name="Oval 17"/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384" cy="38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4" name="Text Box 18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317" cy="34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C</a:t>
                </a:r>
              </a:p>
            </p:txBody>
          </p:sp>
        </p:grpSp>
        <p:grpSp>
          <p:nvGrpSpPr>
            <p:cNvPr id="221203" name="Group 19"/>
            <p:cNvGrpSpPr>
              <a:grpSpLocks/>
            </p:cNvGrpSpPr>
            <p:nvPr/>
          </p:nvGrpSpPr>
          <p:grpSpPr bwMode="auto">
            <a:xfrm>
              <a:off x="7467600" y="3581400"/>
              <a:ext cx="609600" cy="625475"/>
              <a:chOff x="2832" y="2256"/>
              <a:chExt cx="384" cy="394"/>
            </a:xfrm>
          </p:grpSpPr>
          <p:sp>
            <p:nvSpPr>
              <p:cNvPr id="12321" name="Oval 20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2" name="Text Box 21"/>
              <p:cNvSpPr txBox="1">
                <a:spLocks noChangeArrowheads="1"/>
              </p:cNvSpPr>
              <p:nvPr/>
            </p:nvSpPr>
            <p:spPr bwMode="auto">
              <a:xfrm>
                <a:off x="2880" y="2304"/>
                <a:ext cx="32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D</a:t>
                </a:r>
              </a:p>
            </p:txBody>
          </p:sp>
        </p:grpSp>
        <p:grpSp>
          <p:nvGrpSpPr>
            <p:cNvPr id="221206" name="Group 22"/>
            <p:cNvGrpSpPr>
              <a:grpSpLocks/>
            </p:cNvGrpSpPr>
            <p:nvPr/>
          </p:nvGrpSpPr>
          <p:grpSpPr bwMode="auto">
            <a:xfrm>
              <a:off x="8763000" y="3581400"/>
              <a:ext cx="609600" cy="625475"/>
              <a:chOff x="3648" y="2256"/>
              <a:chExt cx="384" cy="394"/>
            </a:xfrm>
          </p:grpSpPr>
          <p:sp>
            <p:nvSpPr>
              <p:cNvPr id="12319" name="Oval 23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0" name="Text Box 24"/>
              <p:cNvSpPr txBox="1">
                <a:spLocks noChangeArrowheads="1"/>
              </p:cNvSpPr>
              <p:nvPr/>
            </p:nvSpPr>
            <p:spPr bwMode="auto">
              <a:xfrm>
                <a:off x="3696" y="2304"/>
                <a:ext cx="305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E</a:t>
                </a:r>
              </a:p>
            </p:txBody>
          </p:sp>
        </p:grpSp>
        <p:sp>
          <p:nvSpPr>
            <p:cNvPr id="221209" name="Line 25"/>
            <p:cNvSpPr>
              <a:spLocks noChangeShapeType="1"/>
            </p:cNvSpPr>
            <p:nvPr/>
          </p:nvSpPr>
          <p:spPr bwMode="auto">
            <a:xfrm>
              <a:off x="100584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grpSp>
          <p:nvGrpSpPr>
            <p:cNvPr id="221210" name="Group 26"/>
            <p:cNvGrpSpPr>
              <a:grpSpLocks/>
            </p:cNvGrpSpPr>
            <p:nvPr/>
          </p:nvGrpSpPr>
          <p:grpSpPr bwMode="auto">
            <a:xfrm>
              <a:off x="10210806" y="3505200"/>
              <a:ext cx="617538" cy="625475"/>
              <a:chOff x="4560" y="2208"/>
              <a:chExt cx="389" cy="394"/>
            </a:xfrm>
          </p:grpSpPr>
          <p:sp>
            <p:nvSpPr>
              <p:cNvPr id="12317" name="Oval 27"/>
              <p:cNvSpPr>
                <a:spLocks noChangeArrowheads="1"/>
              </p:cNvSpPr>
              <p:nvPr/>
            </p:nvSpPr>
            <p:spPr bwMode="auto">
              <a:xfrm>
                <a:off x="4560" y="220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8" name="Text Box 28"/>
              <p:cNvSpPr txBox="1">
                <a:spLocks noChangeArrowheads="1"/>
              </p:cNvSpPr>
              <p:nvPr/>
            </p:nvSpPr>
            <p:spPr bwMode="auto">
              <a:xfrm>
                <a:off x="4656" y="2256"/>
                <a:ext cx="293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F</a:t>
                </a:r>
              </a:p>
            </p:txBody>
          </p:sp>
        </p:grpSp>
        <p:grpSp>
          <p:nvGrpSpPr>
            <p:cNvPr id="221213" name="Group 29"/>
            <p:cNvGrpSpPr>
              <a:grpSpLocks/>
            </p:cNvGrpSpPr>
            <p:nvPr/>
          </p:nvGrpSpPr>
          <p:grpSpPr bwMode="auto">
            <a:xfrm>
              <a:off x="8077204" y="4648200"/>
              <a:ext cx="674688" cy="625475"/>
              <a:chOff x="3216" y="2928"/>
              <a:chExt cx="425" cy="394"/>
            </a:xfrm>
          </p:grpSpPr>
          <p:sp>
            <p:nvSpPr>
              <p:cNvPr id="12315" name="Oval 30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6" name="Text Box 31"/>
              <p:cNvSpPr txBox="1">
                <a:spLocks noChangeArrowheads="1"/>
              </p:cNvSpPr>
              <p:nvPr/>
            </p:nvSpPr>
            <p:spPr bwMode="auto">
              <a:xfrm>
                <a:off x="3312" y="2976"/>
                <a:ext cx="32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G</a:t>
                </a:r>
              </a:p>
            </p:txBody>
          </p:sp>
        </p:grpSp>
        <p:grpSp>
          <p:nvGrpSpPr>
            <p:cNvPr id="221216" name="Group 32"/>
            <p:cNvGrpSpPr>
              <a:grpSpLocks/>
            </p:cNvGrpSpPr>
            <p:nvPr/>
          </p:nvGrpSpPr>
          <p:grpSpPr bwMode="auto">
            <a:xfrm>
              <a:off x="9601200" y="4648200"/>
              <a:ext cx="609600" cy="625475"/>
              <a:chOff x="4176" y="2928"/>
              <a:chExt cx="384" cy="394"/>
            </a:xfrm>
          </p:grpSpPr>
          <p:sp>
            <p:nvSpPr>
              <p:cNvPr id="12313" name="Oval 3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4" name="Text Box 34"/>
              <p:cNvSpPr txBox="1">
                <a:spLocks noChangeArrowheads="1"/>
              </p:cNvSpPr>
              <p:nvPr/>
            </p:nvSpPr>
            <p:spPr bwMode="auto">
              <a:xfrm>
                <a:off x="4224" y="2976"/>
                <a:ext cx="32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H</a:t>
                </a:r>
              </a:p>
            </p:txBody>
          </p:sp>
        </p:grpSp>
        <p:grpSp>
          <p:nvGrpSpPr>
            <p:cNvPr id="221219" name="Group 35"/>
            <p:cNvGrpSpPr>
              <a:grpSpLocks/>
            </p:cNvGrpSpPr>
            <p:nvPr/>
          </p:nvGrpSpPr>
          <p:grpSpPr bwMode="auto">
            <a:xfrm>
              <a:off x="10820400" y="4648200"/>
              <a:ext cx="609600" cy="625475"/>
              <a:chOff x="4944" y="2928"/>
              <a:chExt cx="384" cy="394"/>
            </a:xfrm>
          </p:grpSpPr>
          <p:sp>
            <p:nvSpPr>
              <p:cNvPr id="12311" name="Oval 36"/>
              <p:cNvSpPr>
                <a:spLocks noChangeArrowheads="1"/>
              </p:cNvSpPr>
              <p:nvPr/>
            </p:nvSpPr>
            <p:spPr bwMode="auto">
              <a:xfrm>
                <a:off x="4944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2" name="Text Box 37"/>
              <p:cNvSpPr txBox="1">
                <a:spLocks noChangeArrowheads="1"/>
              </p:cNvSpPr>
              <p:nvPr/>
            </p:nvSpPr>
            <p:spPr bwMode="auto">
              <a:xfrm>
                <a:off x="5040" y="2976"/>
                <a:ext cx="245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I</a:t>
                </a:r>
              </a:p>
            </p:txBody>
          </p:sp>
        </p:grpSp>
      </p:grp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171999" y="1698248"/>
            <a:ext cx="53050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lv-LV" sz="2400" b="1" dirty="0" smtClean="0">
                <a:latin typeface="+mj-lt"/>
              </a:rPr>
              <a:t>Questions:</a:t>
            </a:r>
          </a:p>
          <a:p>
            <a:pPr marL="342900" indent="-342900">
              <a:spcBef>
                <a:spcPct val="0"/>
              </a:spcBef>
            </a:pPr>
            <a:r>
              <a:rPr lang="lv-LV" altLang="lv-LV" sz="2400" dirty="0" smtClean="0">
                <a:latin typeface="+mj-lt"/>
              </a:rPr>
              <a:t>What are the children of node A?</a:t>
            </a:r>
          </a:p>
          <a:p>
            <a:pPr marL="342900" indent="-342900"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List the children of nodes B and</a:t>
            </a:r>
            <a:r>
              <a:rPr lang="lv-LV" altLang="lv-LV" sz="2400" dirty="0" smtClean="0">
                <a:latin typeface="+mj-lt"/>
              </a:rPr>
              <a:t> C</a:t>
            </a:r>
            <a:r>
              <a:rPr lang="en-US" altLang="lv-LV" sz="2400" dirty="0" smtClean="0">
                <a:latin typeface="+mj-lt"/>
              </a:rPr>
              <a:t>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What are the parents of E and H?</a:t>
            </a:r>
            <a:endParaRPr lang="lv-LV" altLang="lv-LV" sz="24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lv-LV" altLang="lv-LV" sz="24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lv-LV" sz="2400" dirty="0" smtClean="0">
                <a:latin typeface="+mj-lt"/>
              </a:rPr>
              <a:t>Do your answers change, if the root of the tree moves from A to E? </a:t>
            </a:r>
            <a:endParaRPr lang="en-US" altLang="lv-LV" sz="2400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22629" y="3908673"/>
            <a:ext cx="3202093" cy="2364079"/>
            <a:chOff x="3276600" y="1828800"/>
            <a:chExt cx="4648200" cy="3431727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45720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5257800" y="35814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60198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45720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73152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6096000" y="46482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32766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8" name="Oval 12"/>
            <p:cNvSpPr>
              <a:spLocks noChangeArrowheads="1"/>
            </p:cNvSpPr>
            <p:nvPr/>
          </p:nvSpPr>
          <p:spPr bwMode="auto">
            <a:xfrm>
              <a:off x="39624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6705600" y="3505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 flipH="1">
              <a:off x="38100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>
              <a:off x="51816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7338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 flipH="1">
              <a:off x="57150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65532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flipH="1">
              <a:off x="50292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 flipH="1">
              <a:off x="65532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71628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4648202" y="1905000"/>
              <a:ext cx="510065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3352800" y="2743200"/>
              <a:ext cx="491449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6096000" y="2743200"/>
              <a:ext cx="491449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C</a:t>
              </a:r>
            </a:p>
          </p:txBody>
        </p:sp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4038601" y="3657600"/>
              <a:ext cx="510065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5334000" y="3657600"/>
              <a:ext cx="472834" cy="5361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6846887" y="3579256"/>
              <a:ext cx="454218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4724401" y="4724400"/>
              <a:ext cx="510065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6172201" y="4724400"/>
              <a:ext cx="510065" cy="5361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6" name="Text Box 30"/>
            <p:cNvSpPr txBox="1">
              <a:spLocks noChangeArrowheads="1"/>
            </p:cNvSpPr>
            <p:nvPr/>
          </p:nvSpPr>
          <p:spPr bwMode="auto">
            <a:xfrm>
              <a:off x="7467600" y="4724400"/>
              <a:ext cx="379756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2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Recursive Definition of a Rooted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Trees can be defined recursively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structure consisting of just one node (and no edges) is a 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we have a set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baseline="30000" dirty="0" smtClean="0"/>
              <a:t>… </a:t>
            </a:r>
            <a:r>
              <a:rPr lang="en-US" i="1" dirty="0" smtClean="0"/>
              <a:t>t</a:t>
            </a:r>
            <a:r>
              <a:rPr lang="en-US" i="1" baseline="-25000" dirty="0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of disjoint trees, the tree whose root has the roots of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…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 smtClean="0"/>
              <a:t> as its children is a tree.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Only structures generated by rules 1 and 2 are trees</a:t>
            </a:r>
          </a:p>
          <a:p>
            <a:pPr marL="57150" indent="0">
              <a:buNone/>
            </a:pPr>
            <a:r>
              <a:rPr lang="en-US" b="1" dirty="0" smtClean="0"/>
              <a:t>Theorem:</a:t>
            </a:r>
            <a:r>
              <a:rPr lang="en-US" dirty="0" smtClean="0"/>
              <a:t> A tree with n nodes has n-1 edges. </a:t>
            </a:r>
          </a:p>
          <a:p>
            <a:pPr marL="57150" indent="0">
              <a:buNone/>
            </a:pPr>
            <a:r>
              <a:rPr lang="en-US" b="1" dirty="0" smtClean="0"/>
              <a:t>Theorem:</a:t>
            </a:r>
            <a:r>
              <a:rPr lang="en-US" dirty="0" smtClean="0"/>
              <a:t> Every node in a rooted tree is accessible from the root through a unique sequence of arcs, called a </a:t>
            </a:r>
            <a:r>
              <a:rPr lang="en-US" b="1" i="1" dirty="0" smtClean="0"/>
              <a:t>path</a:t>
            </a:r>
            <a:endParaRPr lang="en-US" dirty="0" smtClean="0"/>
          </a:p>
          <a:p>
            <a:pPr marL="57150" indent="0"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A node’s </a:t>
            </a:r>
            <a:r>
              <a:rPr lang="en-US" b="1" i="1" dirty="0" smtClean="0"/>
              <a:t>level</a:t>
            </a:r>
            <a:r>
              <a:rPr lang="en-US" dirty="0" smtClean="0"/>
              <a:t> is the length of the path to that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786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Counting Rooted Trees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3921690"/>
              </p:ext>
            </p:extLst>
          </p:nvPr>
        </p:nvGraphicFramePr>
        <p:xfrm>
          <a:off x="1422400" y="1752600"/>
          <a:ext cx="924559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343750409"/>
                    </a:ext>
                  </a:extLst>
                </a:gridCol>
                <a:gridCol w="629412">
                  <a:extLst>
                    <a:ext uri="{9D8B030D-6E8A-4147-A177-3AD203B41FA5}">
                      <a16:colId xmlns:a16="http://schemas.microsoft.com/office/drawing/2014/main" val="1926111805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1395678348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2549489985"/>
                    </a:ext>
                  </a:extLst>
                </a:gridCol>
                <a:gridCol w="485394">
                  <a:extLst>
                    <a:ext uri="{9D8B030D-6E8A-4147-A177-3AD203B41FA5}">
                      <a16:colId xmlns:a16="http://schemas.microsoft.com/office/drawing/2014/main" val="3231305011"/>
                    </a:ext>
                  </a:extLst>
                </a:gridCol>
                <a:gridCol w="485394">
                  <a:extLst>
                    <a:ext uri="{9D8B030D-6E8A-4147-A177-3AD203B41FA5}">
                      <a16:colId xmlns:a16="http://schemas.microsoft.com/office/drawing/2014/main" val="2035050439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4014472106"/>
                    </a:ext>
                  </a:extLst>
                </a:gridCol>
                <a:gridCol w="624078">
                  <a:extLst>
                    <a:ext uri="{9D8B030D-6E8A-4147-A177-3AD203B41FA5}">
                      <a16:colId xmlns:a16="http://schemas.microsoft.com/office/drawing/2014/main" val="1597240558"/>
                    </a:ext>
                  </a:extLst>
                </a:gridCol>
                <a:gridCol w="624078">
                  <a:extLst>
                    <a:ext uri="{9D8B030D-6E8A-4147-A177-3AD203B41FA5}">
                      <a16:colId xmlns:a16="http://schemas.microsoft.com/office/drawing/2014/main" val="1910567275"/>
                    </a:ext>
                  </a:extLst>
                </a:gridCol>
                <a:gridCol w="745834">
                  <a:extLst>
                    <a:ext uri="{9D8B030D-6E8A-4147-A177-3AD203B41FA5}">
                      <a16:colId xmlns:a16="http://schemas.microsoft.com/office/drawing/2014/main" val="8722318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151642029"/>
                    </a:ext>
                  </a:extLst>
                </a:gridCol>
                <a:gridCol w="1019200">
                  <a:extLst>
                    <a:ext uri="{9D8B030D-6E8A-4147-A177-3AD203B41FA5}">
                      <a16:colId xmlns:a16="http://schemas.microsoft.com/office/drawing/2014/main" val="3369378783"/>
                    </a:ext>
                  </a:extLst>
                </a:gridCol>
                <a:gridCol w="1601600">
                  <a:extLst>
                    <a:ext uri="{9D8B030D-6E8A-4147-A177-3AD203B41FA5}">
                      <a16:colId xmlns:a16="http://schemas.microsoft.com/office/drawing/2014/main" val="158768700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lv-LV" sz="2400" dirty="0"/>
                    </a:p>
                  </a:txBody>
                  <a:tcPr marL="47040" marR="47040"/>
                </a:tc>
                <a:extLst>
                  <a:ext uri="{0D108BD9-81ED-4DB2-BD59-A6C34878D82A}">
                    <a16:rowId xmlns:a16="http://schemas.microsoft.com/office/drawing/2014/main" val="367710537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T(n)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48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115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286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719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lv-LV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1842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lv-LV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4766</a:t>
                      </a:r>
                      <a:endParaRPr lang="lv-LV" sz="2400" dirty="0"/>
                    </a:p>
                  </a:txBody>
                  <a:tcPr marL="47040" marR="47040"/>
                </a:tc>
                <a:extLst>
                  <a:ext uri="{0D108BD9-81ED-4DB2-BD59-A6C34878D82A}">
                    <a16:rowId xmlns:a16="http://schemas.microsoft.com/office/drawing/2014/main" val="550273686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95600"/>
            <a:ext cx="10210800" cy="2971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mathworld.wolfram.com/RootedTree.html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Parenthesized (prefix) notation:</a:t>
            </a:r>
          </a:p>
          <a:p>
            <a:r>
              <a:rPr lang="en-US" dirty="0" smtClean="0"/>
              <a:t>If n=3, the two trees are: (A (B C)) vs. (A B C)</a:t>
            </a:r>
          </a:p>
          <a:p>
            <a:r>
              <a:rPr lang="en-US" dirty="0" smtClean="0"/>
              <a:t>If n=4, the four trees are: </a:t>
            </a:r>
          </a:p>
          <a:p>
            <a:pPr lvl="1"/>
            <a:r>
              <a:rPr lang="en-US" dirty="0" smtClean="0"/>
              <a:t>(A (B (C D))) .... </a:t>
            </a:r>
          </a:p>
          <a:p>
            <a:r>
              <a:rPr lang="en-US" dirty="0" smtClean="0"/>
              <a:t>Does this count rooted unordered or rooted ordered trees?</a:t>
            </a:r>
          </a:p>
          <a:p>
            <a:r>
              <a:rPr lang="en-US" dirty="0" smtClean="0"/>
              <a:t>What is graph isomorphism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42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Depth and Height of a Node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7526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The </a:t>
            </a:r>
            <a:r>
              <a:rPr lang="en-US" b="1" i="1" dirty="0">
                <a:solidFill>
                  <a:srgbClr val="0070C0"/>
                </a:solidFill>
              </a:rPr>
              <a:t>depth</a:t>
            </a:r>
            <a:r>
              <a:rPr lang="en-US" dirty="0"/>
              <a:t> of a node is the number of edges from the node to the tree's root node. A root node will have a depth of 0.</a:t>
            </a:r>
          </a:p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The </a:t>
            </a:r>
            <a:r>
              <a:rPr lang="en-US" b="1" i="1" dirty="0">
                <a:solidFill>
                  <a:srgbClr val="0070C0"/>
                </a:solidFill>
              </a:rPr>
              <a:t>height</a:t>
            </a:r>
            <a:r>
              <a:rPr lang="en-US" dirty="0"/>
              <a:t> of a node is the number of edges on the </a:t>
            </a:r>
            <a:r>
              <a:rPr lang="en-US" i="1" dirty="0"/>
              <a:t>longest path</a:t>
            </a:r>
            <a:r>
              <a:rPr lang="en-US" dirty="0"/>
              <a:t> from the node to a leaf. A leaf node will have a height of 0.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29333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53977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CF6810-BCEB-4942-8934-EA1303F1FD00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lv-LV" altLang="lv-LV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Concept:Path</a:t>
            </a:r>
            <a:endParaRPr lang="en-US" altLang="lv-LV" dirty="0" smtClean="0"/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78486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85344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92964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105918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9372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72390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9982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H="1">
            <a:off x="70866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84582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7010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H="1">
            <a:off x="89916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98298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H="1">
            <a:off x="8305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H="1">
            <a:off x="98298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0439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7924801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93726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7315201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8610600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10134601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80010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94488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10744200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334" name="Text Box 30"/>
              <p:cNvSpPr txBox="1">
                <a:spLocks noChangeArrowheads="1"/>
              </p:cNvSpPr>
              <p:nvPr/>
            </p:nvSpPr>
            <p:spPr bwMode="auto">
              <a:xfrm>
                <a:off x="1295399" y="1905000"/>
                <a:ext cx="4419601" cy="3847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lv-LV" altLang="lv-LV" sz="2800" dirty="0" smtClean="0">
                    <a:solidFill>
                      <a:srgbClr val="43B02A"/>
                    </a:solidFill>
                    <a:latin typeface="Comic Sans MS" panose="030F0702030302020204" pitchFamily="66" charset="0"/>
                  </a:rPr>
                  <a:t>Path:</a:t>
                </a:r>
                <a:endParaRPr lang="en-US" altLang="lv-LV" sz="2800" dirty="0">
                  <a:solidFill>
                    <a:srgbClr val="43B02A"/>
                  </a:solidFill>
                  <a:latin typeface="Comic Sans MS" panose="030F0702030302020204" pitchFamily="66" charset="0"/>
                </a:endParaRPr>
              </a:p>
              <a:p>
                <a:pPr>
                  <a:defRPr/>
                </a:pP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If</a:t>
                </a:r>
                <a:r>
                  <a:rPr lang="en-GB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lv-LV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altLang="lv-LV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altLang="lv-LV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altLang="lv-LV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lv-LV" altLang="lv-LV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</a:t>
                </a: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is a sequence of nodes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altLang="lv-LV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is the parent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altLang="lv-LV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, </a:t>
                </a: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then the sequence is called a path. </a:t>
                </a:r>
                <a:b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</a:b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The length of the path with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nodes is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.</a:t>
                </a:r>
              </a:p>
              <a:p>
                <a:pPr>
                  <a:defRPr/>
                </a:pPr>
                <a:endParaRPr lang="lv-LV" altLang="lv-LV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endParaRPr>
              </a:p>
              <a:p>
                <a:pPr>
                  <a:defRPr/>
                </a:pP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A path from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. </a:t>
                </a:r>
              </a:p>
              <a:p>
                <a:pPr>
                  <a:defRPr/>
                </a:pP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Its length is 4.</a:t>
                </a:r>
                <a:endParaRPr lang="en-US" altLang="lv-LV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endParaRPr>
              </a:p>
            </p:txBody>
          </p:sp>
        </mc:Choice>
        <mc:Fallback xmlns="">
          <p:sp>
            <p:nvSpPr>
              <p:cNvPr id="22633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905000"/>
                <a:ext cx="4419601" cy="3847207"/>
              </a:xfrm>
              <a:prstGeom prst="rect">
                <a:avLst/>
              </a:prstGeom>
              <a:blipFill>
                <a:blip r:embed="rId3"/>
                <a:stretch>
                  <a:fillRect l="-2755" t="-1743" r="-2893" b="-34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64" name="Oval 31"/>
          <p:cNvSpPr>
            <a:spLocks noChangeArrowheads="1"/>
          </p:cNvSpPr>
          <p:nvPr/>
        </p:nvSpPr>
        <p:spPr bwMode="auto">
          <a:xfrm>
            <a:off x="10058400" y="579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65" name="Line 32"/>
          <p:cNvSpPr>
            <a:spLocks noChangeShapeType="1"/>
          </p:cNvSpPr>
          <p:nvPr/>
        </p:nvSpPr>
        <p:spPr bwMode="auto">
          <a:xfrm>
            <a:off x="9906000" y="518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10118726" y="583247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J</a:t>
            </a:r>
          </a:p>
        </p:txBody>
      </p:sp>
      <p:grpSp>
        <p:nvGrpSpPr>
          <p:cNvPr id="226339" name="Group 35"/>
          <p:cNvGrpSpPr>
            <a:grpSpLocks/>
          </p:cNvGrpSpPr>
          <p:nvPr/>
        </p:nvGrpSpPr>
        <p:grpSpPr bwMode="auto">
          <a:xfrm>
            <a:off x="8458200" y="2286000"/>
            <a:ext cx="1828800" cy="3505200"/>
            <a:chOff x="3696" y="1536"/>
            <a:chExt cx="1152" cy="2208"/>
          </a:xfrm>
        </p:grpSpPr>
        <p:sp>
          <p:nvSpPr>
            <p:cNvPr id="18471" name="Line 36"/>
            <p:cNvSpPr>
              <a:spLocks noChangeShapeType="1"/>
            </p:cNvSpPr>
            <p:nvPr/>
          </p:nvSpPr>
          <p:spPr bwMode="auto">
            <a:xfrm>
              <a:off x="3696" y="1536"/>
              <a:ext cx="57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8472" name="Line 37"/>
            <p:cNvSpPr>
              <a:spLocks noChangeShapeType="1"/>
            </p:cNvSpPr>
            <p:nvPr/>
          </p:nvSpPr>
          <p:spPr bwMode="auto">
            <a:xfrm>
              <a:off x="4560" y="2112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8473" name="Line 38"/>
            <p:cNvSpPr>
              <a:spLocks noChangeShapeType="1"/>
            </p:cNvSpPr>
            <p:nvPr/>
          </p:nvSpPr>
          <p:spPr bwMode="auto">
            <a:xfrm flipH="1">
              <a:off x="4560" y="2640"/>
              <a:ext cx="19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8474" name="Line 39"/>
            <p:cNvSpPr>
              <a:spLocks noChangeShapeType="1"/>
            </p:cNvSpPr>
            <p:nvPr/>
          </p:nvSpPr>
          <p:spPr bwMode="auto">
            <a:xfrm>
              <a:off x="4608" y="3360"/>
              <a:ext cx="24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34217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 Depth</a:t>
            </a:r>
            <a:endParaRPr lang="en-US" altLang="lv-LV" dirty="0" smtClean="0"/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6629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8077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9372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8153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5334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6019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8763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 flipH="1">
            <a:off x="5867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7239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5791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>
            <a:off x="7772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8610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 flipH="1">
            <a:off x="7086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 flipH="1">
            <a:off x="8610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9220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>
            <a:off x="6705601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54102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81534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6096001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7391400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8915401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67818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82296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9525000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87" name="Text Box 30"/>
              <p:cNvSpPr txBox="1">
                <a:spLocks noChangeArrowheads="1"/>
              </p:cNvSpPr>
              <p:nvPr/>
            </p:nvSpPr>
            <p:spPr bwMode="auto">
              <a:xfrm>
                <a:off x="1254456" y="1876069"/>
                <a:ext cx="3768393" cy="2369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800" dirty="0" smtClean="0">
                    <a:solidFill>
                      <a:srgbClr val="43B02A"/>
                    </a:solidFill>
                    <a:latin typeface="Comic Sans MS" panose="030F0702030302020204" pitchFamily="66" charset="0"/>
                  </a:rPr>
                  <a:t>Depth of a node:</a:t>
                </a:r>
                <a:endParaRPr lang="en-US" altLang="lv-LV" sz="2800" dirty="0">
                  <a:solidFill>
                    <a:srgbClr val="43B02A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+mn-lt"/>
                  </a:rPr>
                  <a:t>It is the length of the path from the root to that node.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+mn-lt"/>
                  </a:rPr>
                  <a:t>(Depth is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altLang="lv-LV" sz="2400" dirty="0" smtClean="0">
                    <a:latin typeface="+mn-lt"/>
                  </a:rPr>
                  <a:t> for the root itself.)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lv-LV" altLang="lv-LV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9487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456" y="1876069"/>
                <a:ext cx="3768393" cy="2369880"/>
              </a:xfrm>
              <a:prstGeom prst="rect">
                <a:avLst/>
              </a:prstGeom>
              <a:blipFill>
                <a:blip r:embed="rId3"/>
                <a:stretch>
                  <a:fillRect l="-3398" t="-28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92" name="Line 32"/>
          <p:cNvSpPr>
            <a:spLocks noChangeShapeType="1"/>
          </p:cNvSpPr>
          <p:nvPr/>
        </p:nvSpPr>
        <p:spPr bwMode="auto">
          <a:xfrm flipV="1">
            <a:off x="4343400" y="3810000"/>
            <a:ext cx="1485107" cy="75629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93" name="Text Box 33"/>
              <p:cNvSpPr txBox="1">
                <a:spLocks noChangeArrowheads="1"/>
              </p:cNvSpPr>
              <p:nvPr/>
            </p:nvSpPr>
            <p:spPr bwMode="auto">
              <a:xfrm>
                <a:off x="3074193" y="4566292"/>
                <a:ext cx="221990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Arial" panose="020B0604020202020204" pitchFamily="34" charset="0"/>
                  </a:rPr>
                  <a:t>The depth of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lv-LV" altLang="lv-LV" sz="2400" dirty="0" smtClean="0"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Arial" panose="020B0604020202020204" pitchFamily="34" charset="0"/>
                  </a:rPr>
                  <a:t>is </a:t>
                </a:r>
                <a:r>
                  <a:rPr lang="en-US" altLang="lv-LV" sz="2400" dirty="0" smtClean="0">
                    <a:latin typeface="Arial" panose="020B0604020202020204" pitchFamily="34" charset="0"/>
                  </a:rPr>
                  <a:t>2</a:t>
                </a:r>
                <a:endParaRPr lang="en-US" altLang="lv-LV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493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4193" y="4566292"/>
                <a:ext cx="2219903" cy="830997"/>
              </a:xfrm>
              <a:prstGeom prst="rect">
                <a:avLst/>
              </a:prstGeom>
              <a:blipFill>
                <a:blip r:embed="rId4"/>
                <a:stretch>
                  <a:fillRect l="-4121" t="-5147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362" name="Line 34"/>
          <p:cNvSpPr>
            <a:spLocks noChangeShapeType="1"/>
          </p:cNvSpPr>
          <p:nvPr/>
        </p:nvSpPr>
        <p:spPr bwMode="auto">
          <a:xfrm flipH="1">
            <a:off x="5867400" y="2286000"/>
            <a:ext cx="838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7363" name="Line 35"/>
          <p:cNvSpPr>
            <a:spLocks noChangeShapeType="1"/>
          </p:cNvSpPr>
          <p:nvPr/>
        </p:nvSpPr>
        <p:spPr bwMode="auto">
          <a:xfrm>
            <a:off x="5791200" y="32004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98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 The height of a node</a:t>
            </a:r>
            <a:endParaRPr lang="en-US" altLang="lv-LV" dirty="0" smtClean="0"/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6629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8077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9372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8153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5334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6019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8763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H="1">
            <a:off x="5867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7239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5791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H="1">
            <a:off x="7772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8610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H="1">
            <a:off x="7086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 flipH="1">
            <a:off x="8610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9220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6705601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54102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81534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6096001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20505" name="Text Box 24"/>
          <p:cNvSpPr txBox="1">
            <a:spLocks noChangeArrowheads="1"/>
          </p:cNvSpPr>
          <p:nvPr/>
        </p:nvSpPr>
        <p:spPr bwMode="auto">
          <a:xfrm>
            <a:off x="7391400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20506" name="Text Box 25"/>
          <p:cNvSpPr txBox="1">
            <a:spLocks noChangeArrowheads="1"/>
          </p:cNvSpPr>
          <p:nvPr/>
        </p:nvSpPr>
        <p:spPr bwMode="auto">
          <a:xfrm>
            <a:off x="8915401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67818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82296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9525000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1224318" y="1938811"/>
            <a:ext cx="38862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v-LV" altLang="lv-LV" sz="28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Height (for a node):</a:t>
            </a:r>
            <a:endParaRPr lang="en-US" altLang="lv-LV" sz="28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The largest possible length of the downward path from this node to some leaf node.</a:t>
            </a:r>
          </a:p>
          <a:p>
            <a:pPr>
              <a:spcBef>
                <a:spcPct val="0"/>
              </a:spcBef>
              <a:buFontTx/>
              <a:buNone/>
            </a:pPr>
            <a:endParaRPr lang="lv-LV" altLang="lv-LV" sz="24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Height</a:t>
            </a:r>
            <a:r>
              <a:rPr lang="en-US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 (</a:t>
            </a: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for the tree</a:t>
            </a:r>
            <a:r>
              <a:rPr lang="en-US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)</a:t>
            </a: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:</a:t>
            </a:r>
            <a:endParaRPr lang="en-US" altLang="lv-LV" sz="24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The largest possible depth of some leaf node (=path from the root to the deepest leaf).</a:t>
            </a:r>
            <a:endParaRPr lang="en-US" altLang="lv-LV" sz="24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lv-LV" altLang="lv-LV" sz="24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(In this example it is 3)</a:t>
            </a:r>
            <a:endParaRPr lang="en-US" altLang="lv-LV" sz="2400" dirty="0">
              <a:latin typeface="+mj-lt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H="1" flipV="1">
            <a:off x="7239000" y="2286000"/>
            <a:ext cx="9144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7772399" y="3200400"/>
            <a:ext cx="446089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7086598" y="4191000"/>
            <a:ext cx="381001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888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12B1A4-D19B-4AA5-83F0-AE2E1F9594CA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lv-LV" altLang="lv-LV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 Level</a:t>
            </a:r>
            <a:endParaRPr lang="en-US" altLang="lv-LV" dirty="0" smtClean="0"/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8000999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8686799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9448799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8000999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10744199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9524999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6705599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7391399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10134599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H="1">
            <a:off x="7238999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8610599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7162799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 flipH="1">
            <a:off x="9143999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9982199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H="1">
            <a:off x="8458199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H="1">
            <a:off x="9982199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10591799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9" name="Text Box 20"/>
          <p:cNvSpPr txBox="1">
            <a:spLocks noChangeArrowheads="1"/>
          </p:cNvSpPr>
          <p:nvPr/>
        </p:nvSpPr>
        <p:spPr bwMode="auto">
          <a:xfrm>
            <a:off x="80772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22550" name="Text Box 21"/>
          <p:cNvSpPr txBox="1">
            <a:spLocks noChangeArrowheads="1"/>
          </p:cNvSpPr>
          <p:nvPr/>
        </p:nvSpPr>
        <p:spPr bwMode="auto">
          <a:xfrm>
            <a:off x="6781799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9524999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7467600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8762999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10287000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8153400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9601200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10896599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58" name="Text Box 29"/>
              <p:cNvSpPr txBox="1">
                <a:spLocks noChangeArrowheads="1"/>
              </p:cNvSpPr>
              <p:nvPr/>
            </p:nvSpPr>
            <p:spPr bwMode="auto">
              <a:xfrm>
                <a:off x="1432342" y="1990726"/>
                <a:ext cx="3276600" cy="1631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800" dirty="0" smtClean="0">
                    <a:solidFill>
                      <a:srgbClr val="43B02A"/>
                    </a:solidFill>
                    <a:latin typeface="Comic Sans MS" panose="030F0702030302020204" pitchFamily="66" charset="0"/>
                  </a:rPr>
                  <a:t>Level:</a:t>
                </a:r>
                <a:endParaRPr lang="en-US" altLang="lv-LV" sz="2800" dirty="0">
                  <a:solidFill>
                    <a:srgbClr val="43B02A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+mj-lt"/>
                  </a:rPr>
                  <a:t>All nodes with the same depth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lv-LV" altLang="lv-LV" sz="2400" dirty="0" smtClean="0">
                    <a:latin typeface="+mj-lt"/>
                  </a:rPr>
                  <a:t> can be grouped in the tree level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lv-LV" altLang="lv-LV" sz="2400" dirty="0" smtClean="0">
                    <a:latin typeface="+mj-lt"/>
                  </a:rPr>
                  <a:t>.</a:t>
                </a:r>
                <a:endParaRPr lang="en-US" altLang="lv-LV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2558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2342" y="1990726"/>
                <a:ext cx="3276600" cy="1631216"/>
              </a:xfrm>
              <a:prstGeom prst="rect">
                <a:avLst/>
              </a:prstGeom>
              <a:blipFill>
                <a:blip r:embed="rId3"/>
                <a:stretch>
                  <a:fillRect l="-3911" t="-4120" r="-559" b="-78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9406" name="Group 30"/>
          <p:cNvGrpSpPr>
            <a:grpSpLocks/>
          </p:cNvGrpSpPr>
          <p:nvPr/>
        </p:nvGrpSpPr>
        <p:grpSpPr bwMode="auto">
          <a:xfrm>
            <a:off x="5135563" y="1817688"/>
            <a:ext cx="6599237" cy="3359150"/>
            <a:chOff x="1411" y="1145"/>
            <a:chExt cx="4157" cy="2116"/>
          </a:xfrm>
        </p:grpSpPr>
        <p:grpSp>
          <p:nvGrpSpPr>
            <p:cNvPr id="22561" name="Group 31"/>
            <p:cNvGrpSpPr>
              <a:grpSpLocks/>
            </p:cNvGrpSpPr>
            <p:nvPr/>
          </p:nvGrpSpPr>
          <p:grpSpPr bwMode="auto">
            <a:xfrm>
              <a:off x="1872" y="1344"/>
              <a:ext cx="3696" cy="1776"/>
              <a:chOff x="1872" y="1344"/>
              <a:chExt cx="3696" cy="1776"/>
            </a:xfrm>
          </p:grpSpPr>
          <p:sp>
            <p:nvSpPr>
              <p:cNvPr id="22566" name="Line 32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22567" name="Line 33"/>
              <p:cNvSpPr>
                <a:spLocks noChangeShapeType="1"/>
              </p:cNvSpPr>
              <p:nvPr/>
            </p:nvSpPr>
            <p:spPr bwMode="auto">
              <a:xfrm>
                <a:off x="1872" y="1872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22568" name="Line 34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22569" name="Line 35"/>
              <p:cNvSpPr>
                <a:spLocks noChangeShapeType="1"/>
              </p:cNvSpPr>
              <p:nvPr/>
            </p:nvSpPr>
            <p:spPr bwMode="auto">
              <a:xfrm>
                <a:off x="1872" y="3120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</p:grpSp>
        <p:sp>
          <p:nvSpPr>
            <p:cNvPr id="22562" name="Text Box 36"/>
            <p:cNvSpPr txBox="1">
              <a:spLocks noChangeArrowheads="1"/>
            </p:cNvSpPr>
            <p:nvPr/>
          </p:nvSpPr>
          <p:spPr bwMode="auto">
            <a:xfrm>
              <a:off x="1411" y="1145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2563" name="Text Box 37"/>
            <p:cNvSpPr txBox="1">
              <a:spLocks noChangeArrowheads="1"/>
            </p:cNvSpPr>
            <p:nvPr/>
          </p:nvSpPr>
          <p:spPr bwMode="auto">
            <a:xfrm>
              <a:off x="1411" y="1632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564" name="Text Box 38"/>
            <p:cNvSpPr txBox="1">
              <a:spLocks noChangeArrowheads="1"/>
            </p:cNvSpPr>
            <p:nvPr/>
          </p:nvSpPr>
          <p:spPr bwMode="auto">
            <a:xfrm>
              <a:off x="1411" y="2256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2565" name="Text Box 39"/>
            <p:cNvSpPr txBox="1">
              <a:spLocks noChangeArrowheads="1"/>
            </p:cNvSpPr>
            <p:nvPr/>
          </p:nvSpPr>
          <p:spPr bwMode="auto">
            <a:xfrm>
              <a:off x="1411" y="2928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0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Successors</a:t>
            </a:r>
            <a:r>
              <a:rPr lang="en-US" altLang="lv-LV" dirty="0" smtClean="0"/>
              <a:t> and Predecessors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1353159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3200" dirty="0">
                <a:solidFill>
                  <a:srgbClr val="43B02A"/>
                </a:solidFill>
                <a:latin typeface="Comic Sans MS" panose="030F0702030302020204" pitchFamily="66" charset="0"/>
              </a:rPr>
              <a:t>Successors: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dirty="0"/>
              <a:t>Successors of node C?</a:t>
            </a:r>
            <a:endParaRPr lang="en-US" altLang="lv-LV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181864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>
                <a:solidFill>
                  <a:srgbClr val="43B02A"/>
                </a:solidFill>
                <a:latin typeface="Comic Sans MS" panose="030F0702030302020204" pitchFamily="66" charset="0"/>
              </a:rPr>
              <a:t>Predecessors:</a:t>
            </a:r>
            <a:endParaRPr lang="lv-LV" altLang="lv-LV" sz="2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</a:pPr>
            <a:r>
              <a:rPr lang="lv-LV" altLang="lv-LV" sz="2400" dirty="0"/>
              <a:t>What are the predecessors of node D?</a:t>
            </a:r>
          </a:p>
          <a:p>
            <a:pPr>
              <a:spcBef>
                <a:spcPct val="0"/>
              </a:spcBef>
            </a:pPr>
            <a:r>
              <a:rPr lang="lv-LV" altLang="lv-LV" sz="2400" dirty="0"/>
              <a:t>Or of node H?</a:t>
            </a:r>
            <a:endParaRPr lang="en-US" altLang="lv-LV" sz="2400" dirty="0"/>
          </a:p>
          <a:p>
            <a:endParaRPr lang="lv-LV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00200" y="3276600"/>
            <a:ext cx="2995506" cy="2235385"/>
            <a:chOff x="5334000" y="1828800"/>
            <a:chExt cx="4648200" cy="3468701"/>
          </a:xfrm>
        </p:grpSpPr>
        <p:sp>
          <p:nvSpPr>
            <p:cNvPr id="15400" name="Oval 3"/>
            <p:cNvSpPr>
              <a:spLocks noChangeArrowheads="1"/>
            </p:cNvSpPr>
            <p:nvPr/>
          </p:nvSpPr>
          <p:spPr bwMode="auto">
            <a:xfrm>
              <a:off x="8077200" y="26670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1800"/>
            </a:p>
          </p:txBody>
        </p:sp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1800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1800"/>
            </a:p>
          </p:txBody>
        </p:sp>
        <p:sp>
          <p:nvSpPr>
            <p:cNvPr id="15366" name="Oval 13"/>
            <p:cNvSpPr>
              <a:spLocks noChangeArrowheads="1"/>
            </p:cNvSpPr>
            <p:nvPr/>
          </p:nvSpPr>
          <p:spPr bwMode="auto">
            <a:xfrm>
              <a:off x="66294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67" name="Oval 14"/>
            <p:cNvSpPr>
              <a:spLocks noChangeArrowheads="1"/>
            </p:cNvSpPr>
            <p:nvPr/>
          </p:nvSpPr>
          <p:spPr bwMode="auto">
            <a:xfrm>
              <a:off x="7315200" y="35814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69" name="Oval 16"/>
            <p:cNvSpPr>
              <a:spLocks noChangeArrowheads="1"/>
            </p:cNvSpPr>
            <p:nvPr/>
          </p:nvSpPr>
          <p:spPr bwMode="auto">
            <a:xfrm>
              <a:off x="6629400" y="4648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0" name="Oval 17"/>
            <p:cNvSpPr>
              <a:spLocks noChangeArrowheads="1"/>
            </p:cNvSpPr>
            <p:nvPr/>
          </p:nvSpPr>
          <p:spPr bwMode="auto">
            <a:xfrm>
              <a:off x="9372600" y="4648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1" name="Oval 18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2" name="Oval 19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3" name="Oval 20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4" name="Oval 21"/>
            <p:cNvSpPr>
              <a:spLocks noChangeArrowheads="1"/>
            </p:cNvSpPr>
            <p:nvPr/>
          </p:nvSpPr>
          <p:spPr bwMode="auto">
            <a:xfrm>
              <a:off x="8763000" y="3505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5" name="Line 22"/>
            <p:cNvSpPr>
              <a:spLocks noChangeShapeType="1"/>
            </p:cNvSpPr>
            <p:nvPr/>
          </p:nvSpPr>
          <p:spPr bwMode="auto">
            <a:xfrm flipH="1">
              <a:off x="5867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6" name="Line 23"/>
            <p:cNvSpPr>
              <a:spLocks noChangeShapeType="1"/>
            </p:cNvSpPr>
            <p:nvPr/>
          </p:nvSpPr>
          <p:spPr bwMode="auto">
            <a:xfrm>
              <a:off x="7239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7" name="Line 24"/>
            <p:cNvSpPr>
              <a:spLocks noChangeShapeType="1"/>
            </p:cNvSpPr>
            <p:nvPr/>
          </p:nvSpPr>
          <p:spPr bwMode="auto">
            <a:xfrm>
              <a:off x="5791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8" name="Line 25"/>
            <p:cNvSpPr>
              <a:spLocks noChangeShapeType="1"/>
            </p:cNvSpPr>
            <p:nvPr/>
          </p:nvSpPr>
          <p:spPr bwMode="auto">
            <a:xfrm flipH="1">
              <a:off x="7772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9" name="Line 26"/>
            <p:cNvSpPr>
              <a:spLocks noChangeShapeType="1"/>
            </p:cNvSpPr>
            <p:nvPr/>
          </p:nvSpPr>
          <p:spPr bwMode="auto">
            <a:xfrm>
              <a:off x="86106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0" name="Line 27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1" name="Line 28"/>
            <p:cNvSpPr>
              <a:spLocks noChangeShapeType="1"/>
            </p:cNvSpPr>
            <p:nvPr/>
          </p:nvSpPr>
          <p:spPr bwMode="auto">
            <a:xfrm flipH="1">
              <a:off x="86106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2" name="Line 29"/>
            <p:cNvSpPr>
              <a:spLocks noChangeShapeType="1"/>
            </p:cNvSpPr>
            <p:nvPr/>
          </p:nvSpPr>
          <p:spPr bwMode="auto">
            <a:xfrm>
              <a:off x="92202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3" name="Text Box 30"/>
            <p:cNvSpPr txBox="1">
              <a:spLocks noChangeArrowheads="1"/>
            </p:cNvSpPr>
            <p:nvPr/>
          </p:nvSpPr>
          <p:spPr bwMode="auto">
            <a:xfrm>
              <a:off x="6705600" y="1905001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15384" name="Text Box 31"/>
            <p:cNvSpPr txBox="1">
              <a:spLocks noChangeArrowheads="1"/>
            </p:cNvSpPr>
            <p:nvPr/>
          </p:nvSpPr>
          <p:spPr bwMode="auto">
            <a:xfrm>
              <a:off x="5410201" y="2743200"/>
              <a:ext cx="525343" cy="573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15385" name="Text Box 32"/>
            <p:cNvSpPr txBox="1">
              <a:spLocks noChangeArrowheads="1"/>
            </p:cNvSpPr>
            <p:nvPr/>
          </p:nvSpPr>
          <p:spPr bwMode="auto">
            <a:xfrm>
              <a:off x="8153400" y="2743200"/>
              <a:ext cx="525343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C</a:t>
              </a:r>
            </a:p>
          </p:txBody>
        </p:sp>
        <p:sp>
          <p:nvSpPr>
            <p:cNvPr id="15386" name="Text Box 33"/>
            <p:cNvSpPr txBox="1">
              <a:spLocks noChangeArrowheads="1"/>
            </p:cNvSpPr>
            <p:nvPr/>
          </p:nvSpPr>
          <p:spPr bwMode="auto">
            <a:xfrm>
              <a:off x="6096001" y="3657600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15387" name="Text Box 34"/>
            <p:cNvSpPr txBox="1">
              <a:spLocks noChangeArrowheads="1"/>
            </p:cNvSpPr>
            <p:nvPr/>
          </p:nvSpPr>
          <p:spPr bwMode="auto">
            <a:xfrm>
              <a:off x="7391400" y="3581400"/>
              <a:ext cx="505443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15388" name="Text Box 35"/>
            <p:cNvSpPr txBox="1">
              <a:spLocks noChangeArrowheads="1"/>
            </p:cNvSpPr>
            <p:nvPr/>
          </p:nvSpPr>
          <p:spPr bwMode="auto">
            <a:xfrm>
              <a:off x="8915400" y="3581400"/>
              <a:ext cx="485544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15389" name="Text Box 36"/>
            <p:cNvSpPr txBox="1">
              <a:spLocks noChangeArrowheads="1"/>
            </p:cNvSpPr>
            <p:nvPr/>
          </p:nvSpPr>
          <p:spPr bwMode="auto">
            <a:xfrm>
              <a:off x="6781801" y="4724400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G</a:t>
              </a:r>
            </a:p>
          </p:txBody>
        </p:sp>
        <p:sp>
          <p:nvSpPr>
            <p:cNvPr id="15390" name="Text Box 37"/>
            <p:cNvSpPr txBox="1">
              <a:spLocks noChangeArrowheads="1"/>
            </p:cNvSpPr>
            <p:nvPr/>
          </p:nvSpPr>
          <p:spPr bwMode="auto">
            <a:xfrm>
              <a:off x="8229602" y="4724400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H</a:t>
              </a:r>
            </a:p>
          </p:txBody>
        </p:sp>
        <p:sp>
          <p:nvSpPr>
            <p:cNvPr id="15391" name="Text Box 38"/>
            <p:cNvSpPr txBox="1">
              <a:spLocks noChangeArrowheads="1"/>
            </p:cNvSpPr>
            <p:nvPr/>
          </p:nvSpPr>
          <p:spPr bwMode="auto">
            <a:xfrm>
              <a:off x="9525000" y="4724400"/>
              <a:ext cx="405947" cy="57310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86600" y="3618039"/>
            <a:ext cx="3200400" cy="2363807"/>
            <a:chOff x="7086600" y="1827663"/>
            <a:chExt cx="4648200" cy="3433148"/>
          </a:xfrm>
        </p:grpSpPr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8444884" y="1827663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9067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9861076" y="2685458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83820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111252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9906000" y="46482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7086600" y="26670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7772400" y="35814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10514463" y="3505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H="1">
              <a:off x="76200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89916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75438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 flipH="1">
              <a:off x="95250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103632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 flipH="1">
              <a:off x="88392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 flipH="1">
              <a:off x="103632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109728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8547277" y="1846879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7162801" y="2743200"/>
              <a:ext cx="491709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9906000" y="2743200"/>
              <a:ext cx="491709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7848600" y="3657600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58" name="Text Box 33"/>
            <p:cNvSpPr txBox="1">
              <a:spLocks noChangeArrowheads="1"/>
            </p:cNvSpPr>
            <p:nvPr/>
          </p:nvSpPr>
          <p:spPr bwMode="auto">
            <a:xfrm>
              <a:off x="9143999" y="3657600"/>
              <a:ext cx="473084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10668000" y="3516313"/>
              <a:ext cx="454459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8534402" y="4724400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9982200" y="4724400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11277601" y="4724400"/>
              <a:ext cx="379957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Leaf</a:t>
            </a:r>
            <a:r>
              <a:rPr lang="en-US" altLang="lv-LV" dirty="0" smtClean="0"/>
              <a:t>s and Internal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3200" dirty="0">
                <a:solidFill>
                  <a:srgbClr val="43B02A"/>
                </a:solidFill>
                <a:latin typeface="Comic Sans MS" panose="030F0702030302020204" pitchFamily="66" charset="0"/>
              </a:rPr>
              <a:t>Leaf:</a:t>
            </a:r>
            <a:endParaRPr lang="en-US" altLang="lv-LV" sz="32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dirty="0"/>
              <a:t>Any node with all empty subtrees/children.</a:t>
            </a:r>
            <a:endParaRPr lang="en-US" altLang="lv-LV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>
                <a:solidFill>
                  <a:srgbClr val="43B02A"/>
                </a:solidFill>
                <a:latin typeface="Comic Sans MS" panose="030F0702030302020204" pitchFamily="66" charset="0"/>
              </a:rPr>
              <a:t>Internal Node:</a:t>
            </a:r>
            <a:endParaRPr lang="en-US" altLang="lv-LV" sz="24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/>
              <a:t>Any node with some non-empty child. </a:t>
            </a:r>
            <a:endParaRPr lang="en-US" altLang="lv-LV" sz="2400" dirty="0"/>
          </a:p>
          <a:p>
            <a:endParaRPr lang="lv-LV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590800" y="3504960"/>
            <a:ext cx="3487703" cy="2590800"/>
            <a:chOff x="5334000" y="1828800"/>
            <a:chExt cx="4821238" cy="3581400"/>
          </a:xfrm>
        </p:grpSpPr>
        <p:grpSp>
          <p:nvGrpSpPr>
            <p:cNvPr id="230402" name="Group 2"/>
            <p:cNvGrpSpPr>
              <a:grpSpLocks/>
            </p:cNvGrpSpPr>
            <p:nvPr/>
          </p:nvGrpSpPr>
          <p:grpSpPr bwMode="auto">
            <a:xfrm>
              <a:off x="5943600" y="3352800"/>
              <a:ext cx="4211638" cy="2057400"/>
              <a:chOff x="2784" y="2112"/>
              <a:chExt cx="2653" cy="1296"/>
            </a:xfrm>
          </p:grpSpPr>
          <p:pic>
            <p:nvPicPr>
              <p:cNvPr id="23588" name="Picture 3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2784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89" name="Picture 4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2784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90" name="Picture 5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6" y="2784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91" name="Picture 6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2112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557" name="Oval 8"/>
            <p:cNvSpPr>
              <a:spLocks noChangeArrowheads="1"/>
            </p:cNvSpPr>
            <p:nvPr/>
          </p:nvSpPr>
          <p:spPr bwMode="auto">
            <a:xfrm>
              <a:off x="66294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58" name="Oval 9"/>
            <p:cNvSpPr>
              <a:spLocks noChangeArrowheads="1"/>
            </p:cNvSpPr>
            <p:nvPr/>
          </p:nvSpPr>
          <p:spPr bwMode="auto">
            <a:xfrm>
              <a:off x="73152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59" name="Oval 10"/>
            <p:cNvSpPr>
              <a:spLocks noChangeArrowheads="1"/>
            </p:cNvSpPr>
            <p:nvPr/>
          </p:nvSpPr>
          <p:spPr bwMode="auto">
            <a:xfrm>
              <a:off x="80772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0" name="Oval 11"/>
            <p:cNvSpPr>
              <a:spLocks noChangeArrowheads="1"/>
            </p:cNvSpPr>
            <p:nvPr/>
          </p:nvSpPr>
          <p:spPr bwMode="auto">
            <a:xfrm>
              <a:off x="662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1" name="Oval 12"/>
            <p:cNvSpPr>
              <a:spLocks noChangeArrowheads="1"/>
            </p:cNvSpPr>
            <p:nvPr/>
          </p:nvSpPr>
          <p:spPr bwMode="auto">
            <a:xfrm>
              <a:off x="9372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2" name="Oval 13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3" name="Oval 14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4" name="Oval 15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5" name="Oval 16"/>
            <p:cNvSpPr>
              <a:spLocks noChangeArrowheads="1"/>
            </p:cNvSpPr>
            <p:nvPr/>
          </p:nvSpPr>
          <p:spPr bwMode="auto">
            <a:xfrm>
              <a:off x="8763000" y="3505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H="1">
              <a:off x="5867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>
              <a:off x="7239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>
              <a:off x="5791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 flipH="1">
              <a:off x="7772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>
              <a:off x="86106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flipH="1">
              <a:off x="86106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>
              <a:off x="92202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4" name="Text Box 25"/>
            <p:cNvSpPr txBox="1">
              <a:spLocks noChangeArrowheads="1"/>
            </p:cNvSpPr>
            <p:nvPr/>
          </p:nvSpPr>
          <p:spPr bwMode="auto">
            <a:xfrm>
              <a:off x="6705601" y="1904999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23575" name="Text Box 26"/>
            <p:cNvSpPr txBox="1">
              <a:spLocks noChangeArrowheads="1"/>
            </p:cNvSpPr>
            <p:nvPr/>
          </p:nvSpPr>
          <p:spPr bwMode="auto">
            <a:xfrm>
              <a:off x="5410199" y="2743200"/>
              <a:ext cx="468001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23576" name="Text Box 27"/>
            <p:cNvSpPr txBox="1">
              <a:spLocks noChangeArrowheads="1"/>
            </p:cNvSpPr>
            <p:nvPr/>
          </p:nvSpPr>
          <p:spPr bwMode="auto">
            <a:xfrm>
              <a:off x="8153400" y="2743200"/>
              <a:ext cx="468001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23577" name="Text Box 28"/>
            <p:cNvSpPr txBox="1">
              <a:spLocks noChangeArrowheads="1"/>
            </p:cNvSpPr>
            <p:nvPr/>
          </p:nvSpPr>
          <p:spPr bwMode="auto">
            <a:xfrm>
              <a:off x="6096002" y="3657600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23578" name="Text Box 29"/>
            <p:cNvSpPr txBox="1">
              <a:spLocks noChangeArrowheads="1"/>
            </p:cNvSpPr>
            <p:nvPr/>
          </p:nvSpPr>
          <p:spPr bwMode="auto">
            <a:xfrm>
              <a:off x="7391399" y="3657600"/>
              <a:ext cx="450274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23579" name="Text Box 30"/>
            <p:cNvSpPr txBox="1">
              <a:spLocks noChangeArrowheads="1"/>
            </p:cNvSpPr>
            <p:nvPr/>
          </p:nvSpPr>
          <p:spPr bwMode="auto">
            <a:xfrm>
              <a:off x="8915401" y="3581400"/>
              <a:ext cx="432547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3580" name="Text Box 31"/>
            <p:cNvSpPr txBox="1">
              <a:spLocks noChangeArrowheads="1"/>
            </p:cNvSpPr>
            <p:nvPr/>
          </p:nvSpPr>
          <p:spPr bwMode="auto">
            <a:xfrm>
              <a:off x="6781801" y="4724399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3581" name="Text Box 32"/>
            <p:cNvSpPr txBox="1">
              <a:spLocks noChangeArrowheads="1"/>
            </p:cNvSpPr>
            <p:nvPr/>
          </p:nvSpPr>
          <p:spPr bwMode="auto">
            <a:xfrm>
              <a:off x="8229600" y="4724399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23582" name="Text Box 33"/>
            <p:cNvSpPr txBox="1">
              <a:spLocks noChangeArrowheads="1"/>
            </p:cNvSpPr>
            <p:nvPr/>
          </p:nvSpPr>
          <p:spPr bwMode="auto">
            <a:xfrm>
              <a:off x="9525000" y="4724399"/>
              <a:ext cx="361637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08832" y="3256904"/>
            <a:ext cx="3511973" cy="2590800"/>
            <a:chOff x="5334000" y="1828800"/>
            <a:chExt cx="4648200" cy="3429000"/>
          </a:xfrm>
        </p:grpSpPr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6629400" y="18288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7315200" y="3581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8077200" y="26670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62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9372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8763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H="1">
              <a:off x="5867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7239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5791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 flipH="1">
              <a:off x="7772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86106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 flipH="1">
              <a:off x="86106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92202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6705601" y="1905000"/>
              <a:ext cx="465059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448086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8153400" y="2743200"/>
              <a:ext cx="448086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6096001" y="3657600"/>
              <a:ext cx="46505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7391400" y="3657600"/>
              <a:ext cx="431113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8915401" y="3581400"/>
              <a:ext cx="414140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6781801" y="4724400"/>
              <a:ext cx="46505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8229601" y="4724400"/>
              <a:ext cx="46505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9525000" y="4724400"/>
              <a:ext cx="34624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4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Trees (incl. rooted and ordered)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Binary Trees, and Binary Search Trees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Searching a Binary Search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Tree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Implementing Binary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Trees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Insertion and deletion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Tree Traversal and Expression Trees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18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Cultural Reference: CSS Selectors</a:t>
            </a:r>
            <a:endParaRPr lang="lv-LV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09800" y="2667000"/>
          <a:ext cx="8763000" cy="3200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1215311842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113257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8631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 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Selects all &lt;p&gt; elements inside &lt;div&gt; elements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043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 &gt; 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Selects all &lt;p&gt; elements where the parent is a &lt;div&gt;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025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 + 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Selects all &lt;p&gt; elements that are placed immediately after &lt;div&gt; elements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876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 ~ </a:t>
                      </a:r>
                      <a:r>
                        <a:rPr lang="lv-LV" sz="2000" dirty="0" smtClean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ul</a:t>
                      </a:r>
                      <a:endParaRPr lang="lv-LV" sz="2000" dirty="0">
                        <a:effectLst/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Selects</a:t>
                      </a:r>
                      <a:r>
                        <a:rPr lang="lv-LV" sz="2000" dirty="0" smtClean="0">
                          <a:effectLst/>
                        </a:rPr>
                        <a:t> all</a:t>
                      </a:r>
                      <a:r>
                        <a:rPr lang="en-US" sz="2000" dirty="0" smtClean="0">
                          <a:effectLst/>
                        </a:rPr>
                        <a:t> &lt;</a:t>
                      </a:r>
                      <a:r>
                        <a:rPr lang="en-US" sz="2000" dirty="0" err="1" smtClean="0">
                          <a:effectLst/>
                        </a:rPr>
                        <a:t>ul</a:t>
                      </a:r>
                      <a:r>
                        <a:rPr lang="en-US" sz="2000" dirty="0">
                          <a:effectLst/>
                        </a:rPr>
                        <a:t>&gt; </a:t>
                      </a:r>
                      <a:r>
                        <a:rPr lang="en-US" sz="2000" dirty="0" smtClean="0">
                          <a:effectLst/>
                        </a:rPr>
                        <a:t>element</a:t>
                      </a:r>
                      <a:r>
                        <a:rPr lang="lv-LV" sz="2000" dirty="0" smtClean="0">
                          <a:effectLst/>
                        </a:rPr>
                        <a:t>s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that </a:t>
                      </a:r>
                      <a:r>
                        <a:rPr lang="lv-LV" sz="2000" dirty="0" smtClean="0">
                          <a:effectLst/>
                        </a:rPr>
                        <a:t>are siblings of a </a:t>
                      </a:r>
                      <a:r>
                        <a:rPr lang="en-US" sz="2000" dirty="0" smtClean="0">
                          <a:effectLst/>
                        </a:rPr>
                        <a:t>&lt;p</a:t>
                      </a:r>
                      <a:r>
                        <a:rPr lang="en-US" sz="2000" dirty="0">
                          <a:effectLst/>
                        </a:rPr>
                        <a:t>&gt;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29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139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Tree Terminology: Summary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7656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Descendant of a node: child, grandchild, grand-grandchild, etc.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BC5D66-7EC1-4C0B-8349-7DCA38BB1B5A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8296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subtree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6553200" y="2667001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705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40458C"/>
                </a:solidFill>
                <a:latin typeface="Tahoma"/>
              </a:rPr>
              <a:t>Subtree</a:t>
            </a:r>
            <a:r>
              <a:rPr lang="en-US" sz="2000" kern="0" dirty="0">
                <a:solidFill>
                  <a:srgbClr val="40458C"/>
                </a:solidFill>
                <a:latin typeface="Tahoma"/>
              </a:rPr>
              <a:t>: tree consisting of a node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325558385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Surroundings of a Node</a:t>
            </a:r>
            <a:endParaRPr lang="lv-LV" dirty="0"/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604000" y="1752600"/>
          <a:ext cx="4978400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382962876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57041319"/>
                    </a:ext>
                  </a:extLst>
                </a:gridCol>
              </a:tblGrid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Name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Count/Value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4355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Parent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Node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8690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r>
                        <a:rPr lang="en-US" baseline="0" dirty="0" smtClean="0"/>
                        <a:t>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28827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Ancestors</a:t>
                      </a:r>
                      <a:r>
                        <a:rPr lang="en-US" baseline="0" dirty="0" smtClean="0"/>
                        <a:t> of F (parent to root)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2036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count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896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Depth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468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23895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before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values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0233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after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values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27670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5982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6067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to the left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count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647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422400" y="1600200"/>
            <a:ext cx="4729480" cy="2955926"/>
            <a:chOff x="1371600" y="2895600"/>
            <a:chExt cx="5486400" cy="3429000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3429000" y="2895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4876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371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1336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81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2667000" y="3352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038600" y="3352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5908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505201" y="2971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2098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9530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4478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4114800" y="464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55626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45720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267201" y="47244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715001" y="4800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4267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2484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400801" y="57912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6096000" y="52578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80009" y="4609007"/>
            <a:ext cx="4969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Note: </a:t>
            </a:r>
            <a:r>
              <a:rPr lang="en-US" sz="1800" dirty="0" smtClean="0"/>
              <a:t>Please pay attention to the type requested in the answer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node,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list of nodes,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integer value,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multiple integer values</a:t>
            </a:r>
          </a:p>
        </p:txBody>
      </p:sp>
    </p:spTree>
    <p:extLst>
      <p:ext uri="{BB962C8B-B14F-4D97-AF65-F5344CB8AC3E}">
        <p14:creationId xmlns:p14="http://schemas.microsoft.com/office/powerpoint/2010/main" val="140589335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Surroundings of a </a:t>
            </a:r>
            <a:r>
              <a:rPr lang="en-US" dirty="0" smtClean="0"/>
              <a:t>Node: Solution</a:t>
            </a:r>
            <a:endParaRPr lang="lv-LV" dirty="0"/>
          </a:p>
        </p:txBody>
      </p:sp>
      <p:graphicFrame>
        <p:nvGraphicFramePr>
          <p:cNvPr id="5" name="Content Placeholder 32"/>
          <p:cNvGraphicFramePr>
            <a:graphicFrameLocks/>
          </p:cNvGraphicFramePr>
          <p:nvPr>
            <p:extLst/>
          </p:nvPr>
        </p:nvGraphicFramePr>
        <p:xfrm>
          <a:off x="6435238" y="1533347"/>
          <a:ext cx="4978400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382962876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5704131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Name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Count/Value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4355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Parent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8690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r>
                        <a:rPr lang="en-US" baseline="0" dirty="0" smtClean="0"/>
                        <a:t>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28827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Ancestors</a:t>
                      </a:r>
                      <a:r>
                        <a:rPr lang="en-US" baseline="0" dirty="0" smtClean="0"/>
                        <a:t> of F (parent to root)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[C,A]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2036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896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Depth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468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23895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</a:t>
                      </a:r>
                      <a:r>
                        <a:rPr lang="en-US" b="1" baseline="0" dirty="0" smtClean="0"/>
                        <a:t>before</a:t>
                      </a:r>
                      <a:r>
                        <a:rPr lang="en-US" baseline="0" dirty="0" smtClean="0"/>
                        <a:t>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(5,4</a:t>
                      </a:r>
                      <a:r>
                        <a:rPr lang="en-US" baseline="0" dirty="0" smtClean="0"/>
                        <a:t>,3)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0233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</a:t>
                      </a:r>
                      <a:r>
                        <a:rPr lang="en-US" b="1" baseline="0" dirty="0" smtClean="0"/>
                        <a:t>after</a:t>
                      </a:r>
                      <a:r>
                        <a:rPr lang="en-US" baseline="0" dirty="0" smtClean="0"/>
                        <a:t>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(3,4,5)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27670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5982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6067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to the left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64704"/>
                  </a:ext>
                </a:extLst>
              </a:tr>
            </a:tbl>
          </a:graphicData>
        </a:graphic>
      </p:graphicFrame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468544" y="2754169"/>
            <a:ext cx="4729480" cy="2955926"/>
            <a:chOff x="1371600" y="2895600"/>
            <a:chExt cx="5486400" cy="3429000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3429000" y="2895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4876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371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1336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81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2667000" y="3352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038600" y="3352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5908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505201" y="2971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2098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9530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4478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114800" y="464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55626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45720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267201" y="47244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5715001" y="4800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410200" y="4267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2484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400801" y="57912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6096000" y="52578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</p:spTree>
    <p:extLst>
      <p:ext uri="{BB962C8B-B14F-4D97-AF65-F5344CB8AC3E}">
        <p14:creationId xmlns:p14="http://schemas.microsoft.com/office/powerpoint/2010/main" val="350404952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Subclasses of Trees – 1</a:t>
            </a:r>
            <a:endParaRPr lang="lv-LV" altLang="lv-LV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102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422400" y="1752600"/>
                <a:ext cx="5283200" cy="4952999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lv-LV" sz="2800" b="1" i="1" dirty="0" smtClean="0">
                    <a:solidFill>
                      <a:srgbClr val="0070C0"/>
                    </a:solidFill>
                  </a:rPr>
                  <a:t>O</a:t>
                </a:r>
                <a:r>
                  <a:rPr lang="lv-LV" altLang="lv-LV" sz="2800" b="1" i="1" dirty="0" smtClean="0">
                    <a:solidFill>
                      <a:srgbClr val="0070C0"/>
                    </a:solidFill>
                  </a:rPr>
                  <a:t>rdered tree</a:t>
                </a:r>
                <a:r>
                  <a:rPr lang="lv-LV" altLang="lv-LV" sz="2800" dirty="0" smtClean="0"/>
                  <a:t> – </a:t>
                </a:r>
                <a:r>
                  <a:rPr lang="en-US" altLang="lv-LV" sz="2800" dirty="0" smtClean="0"/>
                  <a:t>children of any parent are fully ordered; there is the 1</a:t>
                </a:r>
                <a:r>
                  <a:rPr lang="en-US" altLang="lv-LV" sz="2800" baseline="30000" dirty="0" smtClean="0"/>
                  <a:t>st</a:t>
                </a:r>
                <a:r>
                  <a:rPr lang="en-US" altLang="lv-LV" sz="2800" dirty="0" smtClean="0"/>
                  <a:t> child (the leftmost one), the 2</a:t>
                </a:r>
                <a:r>
                  <a:rPr lang="en-US" altLang="lv-LV" sz="2800" baseline="30000" dirty="0" smtClean="0"/>
                  <a:t>nd</a:t>
                </a:r>
                <a:r>
                  <a:rPr lang="en-US" altLang="lv-LV" sz="2800" dirty="0"/>
                  <a:t> </a:t>
                </a:r>
                <a:r>
                  <a:rPr lang="en-US" altLang="lv-LV" sz="2800" dirty="0" smtClean="0"/>
                  <a:t>child, and so on. </a:t>
                </a:r>
                <a:endParaRPr lang="lv-LV" altLang="lv-LV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lv-LV" sz="2800" b="1" i="1" dirty="0" smtClean="0">
                    <a:solidFill>
                      <a:srgbClr val="0070C0"/>
                    </a:solidFill>
                  </a:rPr>
                  <a:t>Binary tree</a:t>
                </a:r>
                <a:r>
                  <a:rPr lang="en-US" altLang="lv-LV" sz="2800" b="1" dirty="0" smtClean="0"/>
                  <a:t> – </a:t>
                </a:r>
                <a:r>
                  <a:rPr lang="en-US" altLang="lv-LV" sz="2800" dirty="0" smtClean="0"/>
                  <a:t>one subtype of an ordered tree, where nodes can have up to 2 children. It is possible to tell, which child is the left one, which one is the right one.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lv-LV" sz="2800" b="1" i="1" dirty="0" smtClean="0">
                    <a:solidFill>
                      <a:srgbClr val="0070C0"/>
                    </a:solidFill>
                  </a:rPr>
                  <a:t>Empty binary tree </a:t>
                </a:r>
                <a:r>
                  <a:rPr lang="en-US" altLang="lv-LV" sz="2800" dirty="0" smtClean="0"/>
                  <a:t>– a tree without nodes</a:t>
                </a:r>
                <a:r>
                  <a:rPr lang="lv-LV" altLang="lv-LV" sz="2800" dirty="0" smtClean="0"/>
                  <a:t>. </a:t>
                </a:r>
                <a:r>
                  <a:rPr lang="en-US" altLang="lv-LV" sz="2800" dirty="0" smtClean="0"/>
                  <a:t>Denoted by</a:t>
                </a:r>
                <a:r>
                  <a:rPr lang="lv-LV" altLang="lv-LV" sz="2800" dirty="0" smtClean="0"/>
                  <a:t>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</m:t>
                    </m:r>
                  </m:oMath>
                </a14:m>
                <a:r>
                  <a:rPr lang="lv-LV" altLang="lv-LV" sz="2800" dirty="0"/>
                  <a:t>.</a:t>
                </a:r>
              </a:p>
            </p:txBody>
          </p:sp>
        </mc:Choice>
        <mc:Fallback xmlns="">
          <p:sp>
            <p:nvSpPr>
              <p:cNvPr id="25604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0"/>
                <a:ext cx="5283200" cy="4952999"/>
              </a:xfrm>
              <a:blipFill>
                <a:blip r:embed="rId3"/>
                <a:stretch>
                  <a:fillRect l="-2076" t="-2217" r="-461" b="-172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C7AB45-BFB8-4AB7-8171-24E9D51B3D2F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lv-LV" altLang="lv-LV" sz="14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8893232" y="1620780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9401767" y="2920369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966805" y="22423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893232" y="37114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0927371" y="37114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0023309" y="37114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7932666" y="22423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8441201" y="2920369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0475340" y="2863865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8328193" y="1959803"/>
            <a:ext cx="62154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9345263" y="1959803"/>
            <a:ext cx="678046" cy="3955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8271689" y="2637850"/>
            <a:ext cx="33902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9740790" y="2637850"/>
            <a:ext cx="33902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0362332" y="2637850"/>
            <a:ext cx="226015" cy="282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9232255" y="3372400"/>
            <a:ext cx="282519" cy="3955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10362332" y="3259392"/>
            <a:ext cx="226015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0814363" y="3259392"/>
            <a:ext cx="282519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949736" y="1677284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A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989170" y="2298826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B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0023309" y="2298826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C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497705" y="2976873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D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9458270" y="2976873"/>
            <a:ext cx="24153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E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0588349" y="2920369"/>
            <a:ext cx="23202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F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9006240" y="3767927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G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0079814" y="3767927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H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1040379" y="3767927"/>
            <a:ext cx="193989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I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8271689" y="2637850"/>
            <a:ext cx="339023" cy="33902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7734903" y="4060718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001000" y="5360307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566038" y="46822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8297131" y="61513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9729424" y="61513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8825362" y="61513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2" name="Oval 9"/>
          <p:cNvSpPr>
            <a:spLocks noChangeArrowheads="1"/>
          </p:cNvSpPr>
          <p:nvPr/>
        </p:nvSpPr>
        <p:spPr bwMode="auto">
          <a:xfrm>
            <a:off x="6774337" y="46822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6329769" y="5360307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9277393" y="530380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 flipH="1">
            <a:off x="7169864" y="4399741"/>
            <a:ext cx="62154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8186934" y="4399741"/>
            <a:ext cx="492112" cy="282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8340023" y="5077788"/>
            <a:ext cx="33902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961565" y="5077788"/>
            <a:ext cx="495803" cy="270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8324559" y="5812337"/>
            <a:ext cx="161780" cy="395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H="1">
            <a:off x="9164385" y="5699330"/>
            <a:ext cx="226015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9616416" y="5699330"/>
            <a:ext cx="282519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7791407" y="4117222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A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6830841" y="4738764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B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8622542" y="4738764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C</a:t>
            </a: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6386273" y="5416811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D</a:t>
            </a: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8057503" y="5416811"/>
            <a:ext cx="24153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E</a:t>
            </a: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9390402" y="5360307"/>
            <a:ext cx="23202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F</a:t>
            </a:r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8410139" y="6207865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G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8881867" y="6207865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H</a:t>
            </a: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9842432" y="6207865"/>
            <a:ext cx="193989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I</a:t>
            </a:r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 flipH="1">
            <a:off x="6604827" y="5077788"/>
            <a:ext cx="282518" cy="3303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64" name="Line 35"/>
          <p:cNvSpPr>
            <a:spLocks noChangeShapeType="1"/>
          </p:cNvSpPr>
          <p:nvPr/>
        </p:nvSpPr>
        <p:spPr bwMode="auto">
          <a:xfrm>
            <a:off x="8301610" y="5766106"/>
            <a:ext cx="151422" cy="38525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65" name="Line 35"/>
          <p:cNvSpPr>
            <a:spLocks noChangeShapeType="1"/>
          </p:cNvSpPr>
          <p:nvPr/>
        </p:nvSpPr>
        <p:spPr bwMode="auto">
          <a:xfrm flipH="1">
            <a:off x="9266793" y="3354975"/>
            <a:ext cx="247980" cy="36870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</p:spTree>
    <p:extLst>
      <p:ext uri="{BB962C8B-B14F-4D97-AF65-F5344CB8AC3E}">
        <p14:creationId xmlns:p14="http://schemas.microsoft.com/office/powerpoint/2010/main" val="3313369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Binary tree associated with an arithmetic expression</a:t>
            </a:r>
          </a:p>
          <a:p>
            <a:pPr lvl="1" eaLnBrk="1" hangingPunct="1"/>
            <a:r>
              <a:rPr lang="en-US" altLang="lv-LV" sz="2000"/>
              <a:t>internal nodes: operators</a:t>
            </a:r>
          </a:p>
          <a:p>
            <a:pPr lvl="1" eaLnBrk="1" hangingPunct="1"/>
            <a:r>
              <a:rPr lang="en-US" altLang="lv-LV" sz="2000"/>
              <a:t>external nodes: operands</a:t>
            </a:r>
          </a:p>
          <a:p>
            <a:pPr eaLnBrk="1" hangingPunct="1"/>
            <a:r>
              <a:rPr lang="en-US" altLang="lv-LV"/>
              <a:t>Example: arithmetic expression tree for the expression (2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/>
              <a:t>a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/>
              <a:t> 1) </a:t>
            </a:r>
            <a:r>
              <a:rPr lang="en-US" altLang="lv-LV">
                <a:latin typeface="Symbol" panose="05050102010706020507" pitchFamily="18" charset="2"/>
              </a:rPr>
              <a:t>+</a:t>
            </a:r>
            <a:r>
              <a:rPr lang="en-US" altLang="lv-LV"/>
              <a:t> (3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/>
              <a:t>b))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7E75ACE-8677-45E4-9693-19835DD072ED}" type="slidenum">
              <a:rPr lang="en-US" altLang="lv-LV" sz="1400"/>
              <a:pPr eaLnBrk="1" hangingPunct="1"/>
              <a:t>25</a:t>
            </a:fld>
            <a:endParaRPr lang="en-US" altLang="lv-LV" sz="1400"/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4343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>
                <a:latin typeface="Symbol" panose="05050102010706020507" pitchFamily="18" charset="2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8055745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Subclasses of Trees – 2</a:t>
            </a:r>
            <a:endParaRPr lang="lv-LV" altLang="lv-LV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lv-LV" b="1" i="1" dirty="0" smtClean="0">
                <a:solidFill>
                  <a:srgbClr val="0070C0"/>
                </a:solidFill>
              </a:rPr>
              <a:t>Full binary tree</a:t>
            </a:r>
            <a:r>
              <a:rPr lang="lv-LV" altLang="lv-LV" b="1" dirty="0" smtClean="0"/>
              <a:t> </a:t>
            </a:r>
            <a:r>
              <a:rPr lang="lv-LV" altLang="lv-LV" dirty="0" smtClean="0"/>
              <a:t>– any vertex either has two children or none at all.</a:t>
            </a:r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 smtClean="0">
                <a:solidFill>
                  <a:srgbClr val="0070C0"/>
                </a:solidFill>
              </a:rPr>
              <a:t>Perfect </a:t>
            </a:r>
            <a:r>
              <a:rPr lang="lv-LV" altLang="lv-LV" b="1" i="1" dirty="0">
                <a:solidFill>
                  <a:srgbClr val="0070C0"/>
                </a:solidFill>
              </a:rPr>
              <a:t>binary </a:t>
            </a:r>
            <a:r>
              <a:rPr lang="lv-LV" altLang="lv-LV" b="1" i="1" dirty="0" smtClean="0">
                <a:solidFill>
                  <a:srgbClr val="0070C0"/>
                </a:solidFill>
              </a:rPr>
              <a:t>tree</a:t>
            </a:r>
            <a:r>
              <a:rPr lang="lv-LV" altLang="lv-LV" b="1" dirty="0" smtClean="0"/>
              <a:t> </a:t>
            </a:r>
            <a:r>
              <a:rPr lang="lv-LV" altLang="lv-LV" dirty="0"/>
              <a:t>– </a:t>
            </a:r>
            <a:r>
              <a:rPr lang="lv-LV" altLang="lv-LV" dirty="0" smtClean="0"/>
              <a:t>a full binary tree having all leaves of the same depth.</a:t>
            </a:r>
            <a:endParaRPr lang="lv-LV" altLang="lv-LV" b="1" i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 smtClean="0">
                <a:solidFill>
                  <a:srgbClr val="0070C0"/>
                </a:solidFill>
              </a:rPr>
              <a:t>Complete </a:t>
            </a:r>
            <a:r>
              <a:rPr lang="lv-LV" altLang="lv-LV" b="1" i="1" dirty="0">
                <a:solidFill>
                  <a:srgbClr val="0070C0"/>
                </a:solidFill>
              </a:rPr>
              <a:t>binary </a:t>
            </a:r>
            <a:r>
              <a:rPr lang="lv-LV" altLang="lv-LV" b="1" i="1" dirty="0" smtClean="0">
                <a:solidFill>
                  <a:srgbClr val="0070C0"/>
                </a:solidFill>
              </a:rPr>
              <a:t>tree</a:t>
            </a:r>
            <a:r>
              <a:rPr lang="lv-LV" altLang="lv-LV" b="1" dirty="0" smtClean="0"/>
              <a:t> </a:t>
            </a:r>
            <a:r>
              <a:rPr lang="lv-LV" altLang="lv-LV" dirty="0" smtClean="0"/>
              <a:t>– can be obtained from a perfect binary tree by removing some adjacent leaves from the end. 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B9FA1D-EC2C-4BD6-892D-B3F42F46719D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lv-LV" altLang="lv-LV" sz="1400"/>
          </a:p>
        </p:txBody>
      </p:sp>
    </p:spTree>
    <p:extLst>
      <p:ext uri="{BB962C8B-B14F-4D97-AF65-F5344CB8AC3E}">
        <p14:creationId xmlns:p14="http://schemas.microsoft.com/office/powerpoint/2010/main" val="2452289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46F7CD-7C6A-4C24-BA1E-A1595350F731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lv-LV" altLang="lv-LV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Full Binary Tree</a:t>
            </a:r>
            <a:endParaRPr lang="en-US" altLang="lv-LV" dirty="0" smtClean="0"/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8915400" y="167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96012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103632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6858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76200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83058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1104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H="1">
            <a:off x="8153400" y="2133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9525000" y="2133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8077200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H="1">
            <a:off x="10058400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108966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 flipH="1">
            <a:off x="7239000" y="2971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8991601" y="1752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7696200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10439400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8382000" y="3505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9677401" y="3505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11201401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1479645" y="1791185"/>
            <a:ext cx="548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In a full binary tree: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Every node is either</a:t>
            </a:r>
            <a:br>
              <a:rPr lang="lv-LV" altLang="lv-LV" sz="2400" dirty="0" smtClean="0">
                <a:latin typeface="+mj-lt"/>
              </a:rPr>
            </a:br>
            <a:r>
              <a:rPr lang="lv-LV" altLang="lv-LV" sz="2400" dirty="0" smtClean="0">
                <a:latin typeface="+mj-lt"/>
              </a:rPr>
              <a:t>(1) Inner node with two children 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(2) A leaf without any children</a:t>
            </a:r>
            <a:endParaRPr lang="en-US" altLang="lv-LV" sz="2400" dirty="0">
              <a:latin typeface="+mj-lt"/>
            </a:endParaRP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6934201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grpSp>
        <p:nvGrpSpPr>
          <p:cNvPr id="232472" name="Group 24"/>
          <p:cNvGrpSpPr>
            <a:grpSpLocks/>
          </p:cNvGrpSpPr>
          <p:nvPr/>
        </p:nvGrpSpPr>
        <p:grpSpPr bwMode="auto">
          <a:xfrm>
            <a:off x="6172200" y="3962400"/>
            <a:ext cx="762000" cy="1143000"/>
            <a:chOff x="1440" y="2112"/>
            <a:chExt cx="480" cy="720"/>
          </a:xfrm>
        </p:grpSpPr>
        <p:sp>
          <p:nvSpPr>
            <p:cNvPr id="28700" name="Oval 25"/>
            <p:cNvSpPr>
              <a:spLocks noChangeArrowheads="1"/>
            </p:cNvSpPr>
            <p:nvPr/>
          </p:nvSpPr>
          <p:spPr bwMode="auto">
            <a:xfrm>
              <a:off x="1440" y="2448"/>
              <a:ext cx="384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2400">
                <a:solidFill>
                  <a:srgbClr val="FF0000"/>
                </a:solidFill>
              </a:endParaRPr>
            </a:p>
          </p:txBody>
        </p:sp>
        <p:sp>
          <p:nvSpPr>
            <p:cNvPr id="28701" name="Line 26"/>
            <p:cNvSpPr>
              <a:spLocks noChangeShapeType="1"/>
            </p:cNvSpPr>
            <p:nvPr/>
          </p:nvSpPr>
          <p:spPr bwMode="auto">
            <a:xfrm flipH="1">
              <a:off x="1680" y="2112"/>
              <a:ext cx="24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8702" name="Text Box 27"/>
            <p:cNvSpPr txBox="1">
              <a:spLocks noChangeArrowheads="1"/>
            </p:cNvSpPr>
            <p:nvPr/>
          </p:nvSpPr>
          <p:spPr bwMode="auto">
            <a:xfrm>
              <a:off x="1488" y="249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solidFill>
                    <a:srgbClr val="FF0000"/>
                  </a:solidFill>
                </a:rPr>
                <a:t>H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34676" y="3647080"/>
            <a:ext cx="856247" cy="800100"/>
            <a:chOff x="7429500" y="4000500"/>
            <a:chExt cx="2324100" cy="2171700"/>
          </a:xfrm>
        </p:grpSpPr>
        <p:sp>
          <p:nvSpPr>
            <p:cNvPr id="232476" name="Line 28"/>
            <p:cNvSpPr>
              <a:spLocks noChangeShapeType="1"/>
            </p:cNvSpPr>
            <p:nvPr/>
          </p:nvSpPr>
          <p:spPr bwMode="auto">
            <a:xfrm>
              <a:off x="7467600" y="4038600"/>
              <a:ext cx="2286000" cy="2133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232477" name="Line 29"/>
            <p:cNvSpPr>
              <a:spLocks noChangeShapeType="1"/>
            </p:cNvSpPr>
            <p:nvPr/>
          </p:nvSpPr>
          <p:spPr bwMode="auto">
            <a:xfrm flipH="1">
              <a:off x="7429500" y="4000500"/>
              <a:ext cx="2286000" cy="2133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40761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lv-LV" dirty="0" smtClean="0"/>
              <a:t>Recognizing Full Binary Trees</a:t>
            </a:r>
            <a:endParaRPr lang="lv-LV" dirty="0"/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C782A4-5454-4A8C-81E5-852628FE089D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lv-LV" altLang="lv-LV" sz="140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468544" y="2754169"/>
            <a:ext cx="4729480" cy="2955926"/>
            <a:chOff x="1371600" y="2895600"/>
            <a:chExt cx="5486400" cy="3429000"/>
          </a:xfrm>
        </p:grpSpPr>
        <p:sp>
          <p:nvSpPr>
            <p:cNvPr id="29699" name="Oval 2"/>
            <p:cNvSpPr>
              <a:spLocks noChangeArrowheads="1"/>
            </p:cNvSpPr>
            <p:nvPr/>
          </p:nvSpPr>
          <p:spPr bwMode="auto">
            <a:xfrm>
              <a:off x="3429000" y="2895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0" name="Oval 3"/>
            <p:cNvSpPr>
              <a:spLocks noChangeArrowheads="1"/>
            </p:cNvSpPr>
            <p:nvPr/>
          </p:nvSpPr>
          <p:spPr bwMode="auto">
            <a:xfrm>
              <a:off x="4876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1" name="Oval 4"/>
            <p:cNvSpPr>
              <a:spLocks noChangeArrowheads="1"/>
            </p:cNvSpPr>
            <p:nvPr/>
          </p:nvSpPr>
          <p:spPr bwMode="auto">
            <a:xfrm>
              <a:off x="1371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21336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3" name="Oval 6"/>
            <p:cNvSpPr>
              <a:spLocks noChangeArrowheads="1"/>
            </p:cNvSpPr>
            <p:nvPr/>
          </p:nvSpPr>
          <p:spPr bwMode="auto">
            <a:xfrm>
              <a:off x="281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H="1">
              <a:off x="2667000" y="3352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>
              <a:off x="4038600" y="3352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25908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3505201" y="2971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22098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49530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14478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13" name="Oval 16"/>
            <p:cNvSpPr>
              <a:spLocks noChangeArrowheads="1"/>
            </p:cNvSpPr>
            <p:nvPr/>
          </p:nvSpPr>
          <p:spPr bwMode="auto">
            <a:xfrm>
              <a:off x="41148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14" name="Oval 17"/>
            <p:cNvSpPr>
              <a:spLocks noChangeArrowheads="1"/>
            </p:cNvSpPr>
            <p:nvPr/>
          </p:nvSpPr>
          <p:spPr bwMode="auto">
            <a:xfrm>
              <a:off x="55626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 flipH="1">
              <a:off x="45720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16" name="Text Box 19"/>
            <p:cNvSpPr txBox="1">
              <a:spLocks noChangeArrowheads="1"/>
            </p:cNvSpPr>
            <p:nvPr/>
          </p:nvSpPr>
          <p:spPr bwMode="auto">
            <a:xfrm>
              <a:off x="4267201" y="47244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9717" name="Text Box 20"/>
            <p:cNvSpPr txBox="1">
              <a:spLocks noChangeArrowheads="1"/>
            </p:cNvSpPr>
            <p:nvPr/>
          </p:nvSpPr>
          <p:spPr bwMode="auto">
            <a:xfrm>
              <a:off x="5715001" y="4800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>
              <a:off x="5410200" y="4267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19" name="Oval 22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29722" name="Oval 28"/>
            <p:cNvSpPr>
              <a:spLocks noChangeArrowheads="1"/>
            </p:cNvSpPr>
            <p:nvPr/>
          </p:nvSpPr>
          <p:spPr bwMode="auto">
            <a:xfrm>
              <a:off x="62484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23" name="Text Box 29"/>
            <p:cNvSpPr txBox="1">
              <a:spLocks noChangeArrowheads="1"/>
            </p:cNvSpPr>
            <p:nvPr/>
          </p:nvSpPr>
          <p:spPr bwMode="auto">
            <a:xfrm>
              <a:off x="6400801" y="57912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29724" name="Line 30"/>
            <p:cNvSpPr>
              <a:spLocks noChangeShapeType="1"/>
            </p:cNvSpPr>
            <p:nvPr/>
          </p:nvSpPr>
          <p:spPr bwMode="auto">
            <a:xfrm>
              <a:off x="6096000" y="52578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  <p:sp>
        <p:nvSpPr>
          <p:cNvPr id="233503" name="Text Box 31"/>
          <p:cNvSpPr txBox="1">
            <a:spLocks noChangeArrowheads="1"/>
          </p:cNvSpPr>
          <p:nvPr/>
        </p:nvSpPr>
        <p:spPr bwMode="auto">
          <a:xfrm>
            <a:off x="1757576" y="1735291"/>
            <a:ext cx="3847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Arial" panose="020B0604020202020204" pitchFamily="34" charset="0"/>
              </a:rPr>
              <a:t>Are these full binary trees?</a:t>
            </a:r>
            <a:endParaRPr lang="en-US" altLang="lv-LV" sz="2400" dirty="0">
              <a:latin typeface="Arial" panose="020B0604020202020204" pitchFamily="34" charset="0"/>
            </a:endParaRPr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6986271" y="2754169"/>
            <a:ext cx="4729480" cy="2955926"/>
            <a:chOff x="3810000" y="1828800"/>
            <a:chExt cx="5486400" cy="3429000"/>
          </a:xfrm>
        </p:grpSpPr>
        <p:sp>
          <p:nvSpPr>
            <p:cNvPr id="36" name="Oval 2"/>
            <p:cNvSpPr>
              <a:spLocks noChangeArrowheads="1"/>
            </p:cNvSpPr>
            <p:nvPr/>
          </p:nvSpPr>
          <p:spPr bwMode="auto">
            <a:xfrm>
              <a:off x="58674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152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38100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4572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5257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5105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>
              <a:off x="6477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5029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943601" y="19050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7391400" y="27432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3886201" y="3657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5410200" y="36576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4267200" y="32004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65532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8001000" y="3657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 flipH="1">
              <a:off x="7010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6705601" y="36576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8153401" y="3733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7848600" y="32004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7239000" y="4572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4419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H="1">
              <a:off x="7696200" y="41910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7391400" y="46482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45720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>
              <a:off x="42672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86868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63" name="Text Box 29"/>
            <p:cNvSpPr txBox="1">
              <a:spLocks noChangeArrowheads="1"/>
            </p:cNvSpPr>
            <p:nvPr/>
          </p:nvSpPr>
          <p:spPr bwMode="auto">
            <a:xfrm>
              <a:off x="8839201" y="47244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85344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</p:spTree>
    <p:extLst>
      <p:ext uri="{BB962C8B-B14F-4D97-AF65-F5344CB8AC3E}">
        <p14:creationId xmlns:p14="http://schemas.microsoft.com/office/powerpoint/2010/main" val="1157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Complete and Perfect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899400" y="1752600"/>
            <a:ext cx="3683000" cy="4114800"/>
          </a:xfrm>
        </p:spPr>
        <p:txBody>
          <a:bodyPr/>
          <a:lstStyle/>
          <a:p>
            <a:r>
              <a:rPr lang="en-US" sz="2400" dirty="0"/>
              <a:t>In general, there would be 2</a:t>
            </a:r>
            <a:r>
              <a:rPr lang="en-US" sz="2400" i="1" baseline="30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nodes at level </a:t>
            </a:r>
            <a:r>
              <a:rPr lang="en-US" sz="2400" i="1" dirty="0" err="1"/>
              <a:t>i</a:t>
            </a:r>
            <a:endParaRPr lang="en-US" sz="2400" dirty="0"/>
          </a:p>
          <a:p>
            <a:r>
              <a:rPr lang="en-US" sz="2400" dirty="0"/>
              <a:t>A tree that exhibits this is called a </a:t>
            </a:r>
            <a:r>
              <a:rPr lang="en-US" sz="2400" b="1" i="1" dirty="0"/>
              <a:t>complete binary tree</a:t>
            </a:r>
            <a:endParaRPr lang="en-US" sz="2400" b="1" dirty="0"/>
          </a:p>
          <a:p>
            <a:r>
              <a:rPr lang="en-US" sz="2400" dirty="0"/>
              <a:t>In such a tree, all nonterminal nodes have both children, and all leaves are on the same </a:t>
            </a:r>
            <a:r>
              <a:rPr lang="en-US" sz="2400" dirty="0" smtClean="0"/>
              <a:t>level</a:t>
            </a:r>
            <a:r>
              <a:rPr lang="en-US" sz="2400" dirty="0"/>
              <a:t>.</a:t>
            </a:r>
          </a:p>
        </p:txBody>
      </p:sp>
      <p:grpSp>
        <p:nvGrpSpPr>
          <p:cNvPr id="300036" name="Group 4"/>
          <p:cNvGrpSpPr>
            <a:grpSpLocks/>
          </p:cNvGrpSpPr>
          <p:nvPr/>
        </p:nvGrpSpPr>
        <p:grpSpPr bwMode="auto">
          <a:xfrm>
            <a:off x="1422400" y="1524000"/>
            <a:ext cx="6477000" cy="3398838"/>
            <a:chOff x="624" y="960"/>
            <a:chExt cx="4080" cy="2141"/>
          </a:xfrm>
        </p:grpSpPr>
        <p:grpSp>
          <p:nvGrpSpPr>
            <p:cNvPr id="33798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3814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3860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33861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33862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33863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33864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65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6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67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</p:grpSp>
          <p:grpSp>
            <p:nvGrpSpPr>
              <p:cNvPr id="33815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3858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338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grpSp>
            <p:nvGrpSpPr>
              <p:cNvPr id="33816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3850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3856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5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51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385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5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sp>
              <p:nvSpPr>
                <p:cNvPr id="33852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53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</p:grpSp>
          <p:grpSp>
            <p:nvGrpSpPr>
              <p:cNvPr id="33817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3818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3848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49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19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384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4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sp>
              <p:nvSpPr>
                <p:cNvPr id="33820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21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grpSp>
              <p:nvGrpSpPr>
                <p:cNvPr id="33822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44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45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23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4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4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sp>
              <p:nvSpPr>
                <p:cNvPr id="3382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25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grpSp>
              <p:nvGrpSpPr>
                <p:cNvPr id="33826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40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4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27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3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39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28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36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3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29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3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3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sp>
              <p:nvSpPr>
                <p:cNvPr id="33830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31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32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33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</p:grpSp>
        </p:grpSp>
        <p:sp>
          <p:nvSpPr>
            <p:cNvPr id="33799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 dirty="0"/>
                <a:t>1</a:t>
              </a:r>
            </a:p>
          </p:txBody>
        </p:sp>
        <p:sp>
          <p:nvSpPr>
            <p:cNvPr id="33800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2</a:t>
              </a:r>
            </a:p>
          </p:txBody>
        </p:sp>
        <p:sp>
          <p:nvSpPr>
            <p:cNvPr id="33801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3</a:t>
              </a:r>
            </a:p>
          </p:txBody>
        </p:sp>
        <p:sp>
          <p:nvSpPr>
            <p:cNvPr id="33802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4</a:t>
              </a:r>
            </a:p>
          </p:txBody>
        </p:sp>
        <p:sp>
          <p:nvSpPr>
            <p:cNvPr id="33803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5</a:t>
              </a:r>
            </a:p>
          </p:txBody>
        </p:sp>
        <p:sp>
          <p:nvSpPr>
            <p:cNvPr id="33804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6</a:t>
              </a:r>
            </a:p>
          </p:txBody>
        </p:sp>
        <p:sp>
          <p:nvSpPr>
            <p:cNvPr id="33805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7</a:t>
              </a:r>
            </a:p>
          </p:txBody>
        </p:sp>
        <p:sp>
          <p:nvSpPr>
            <p:cNvPr id="33806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8</a:t>
              </a:r>
            </a:p>
          </p:txBody>
        </p:sp>
        <p:sp>
          <p:nvSpPr>
            <p:cNvPr id="33807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9</a:t>
              </a:r>
            </a:p>
          </p:txBody>
        </p:sp>
        <p:sp>
          <p:nvSpPr>
            <p:cNvPr id="33808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10</a:t>
              </a:r>
            </a:p>
          </p:txBody>
        </p:sp>
        <p:sp>
          <p:nvSpPr>
            <p:cNvPr id="33809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11</a:t>
              </a:r>
            </a:p>
          </p:txBody>
        </p:sp>
        <p:sp>
          <p:nvSpPr>
            <p:cNvPr id="33810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12</a:t>
              </a:r>
            </a:p>
          </p:txBody>
        </p:sp>
        <p:sp>
          <p:nvSpPr>
            <p:cNvPr id="33811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13</a:t>
              </a:r>
            </a:p>
          </p:txBody>
        </p:sp>
        <p:sp>
          <p:nvSpPr>
            <p:cNvPr id="33812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14</a:t>
              </a:r>
            </a:p>
          </p:txBody>
        </p:sp>
        <p:sp>
          <p:nvSpPr>
            <p:cNvPr id="33813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39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232802-C147-434C-874A-74E4898E2103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lv-LV" altLang="lv-LV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Real-World Trees</a:t>
            </a:r>
            <a:endParaRPr lang="en-GB" altLang="lv-LV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2400" y="1752600"/>
            <a:ext cx="5892800" cy="5029199"/>
          </a:xfrm>
        </p:spPr>
        <p:txBody>
          <a:bodyPr/>
          <a:lstStyle/>
          <a:p>
            <a:pPr eaLnBrk="1" hangingPunct="1"/>
            <a:r>
              <a:rPr lang="en-US" altLang="lv-LV" b="1" i="1" dirty="0" smtClean="0">
                <a:solidFill>
                  <a:srgbClr val="0070C0"/>
                </a:solidFill>
              </a:rPr>
              <a:t>Rooted trees</a:t>
            </a:r>
            <a:r>
              <a:rPr lang="en-US" altLang="lv-LV" dirty="0" smtClean="0"/>
              <a:t> are data structures to represent hierarchies</a:t>
            </a:r>
            <a:r>
              <a:rPr lang="lv-LV" altLang="lv-LV" dirty="0" smtClean="0"/>
              <a:t> – a</a:t>
            </a:r>
            <a:r>
              <a:rPr lang="en-US" altLang="lv-LV" dirty="0" smtClean="0"/>
              <a:t>cyclical</a:t>
            </a:r>
            <a:r>
              <a:rPr lang="lv-LV" altLang="lv-LV" dirty="0" smtClean="0"/>
              <a:t> and</a:t>
            </a:r>
            <a:r>
              <a:rPr lang="en-US" altLang="lv-LV" dirty="0" smtClean="0"/>
              <a:t> transitive relationships among elements</a:t>
            </a:r>
            <a:r>
              <a:rPr lang="lv-LV" altLang="lv-LV" dirty="0" smtClean="0"/>
              <a:t>. </a:t>
            </a:r>
            <a:br>
              <a:rPr lang="lv-LV" altLang="lv-LV" dirty="0" smtClean="0"/>
            </a:br>
            <a:r>
              <a:rPr lang="lv-LV" altLang="lv-LV" dirty="0" smtClean="0"/>
              <a:t>Elements are </a:t>
            </a:r>
            <a:r>
              <a:rPr lang="en-US" altLang="lv-LV" b="1" i="1" dirty="0" smtClean="0">
                <a:solidFill>
                  <a:srgbClr val="0070C0"/>
                </a:solidFill>
              </a:rPr>
              <a:t>nodes</a:t>
            </a:r>
            <a:r>
              <a:rPr lang="en-US" altLang="lv-LV" dirty="0" smtClean="0"/>
              <a:t> </a:t>
            </a:r>
            <a:r>
              <a:rPr lang="lv-LV" altLang="lv-LV" dirty="0" smtClean="0"/>
              <a:t>(also </a:t>
            </a:r>
            <a:r>
              <a:rPr lang="lv-LV" altLang="lv-LV" i="1" dirty="0" smtClean="0">
                <a:solidFill>
                  <a:srgbClr val="0070C0"/>
                </a:solidFill>
              </a:rPr>
              <a:t>vertices</a:t>
            </a:r>
            <a:r>
              <a:rPr lang="lv-LV" altLang="lv-LV" dirty="0" smtClean="0"/>
              <a:t>)</a:t>
            </a:r>
            <a:endParaRPr lang="en-US" altLang="lv-LV" dirty="0" smtClean="0"/>
          </a:p>
          <a:p>
            <a:pPr lvl="1" eaLnBrk="1" hangingPunct="1"/>
            <a:r>
              <a:rPr lang="en-US" altLang="lv-LV" dirty="0" smtClean="0"/>
              <a:t>C++ class </a:t>
            </a:r>
            <a:r>
              <a:rPr lang="lv-LV" altLang="lv-LV" dirty="0" smtClean="0"/>
              <a:t>inheritance </a:t>
            </a:r>
            <a:r>
              <a:rPr lang="en-US" altLang="lv-LV" dirty="0" smtClean="0"/>
              <a:t>hierarchy</a:t>
            </a:r>
            <a:endParaRPr lang="lv-LV" altLang="lv-LV" dirty="0" smtClean="0"/>
          </a:p>
          <a:p>
            <a:pPr lvl="1" eaLnBrk="1" hangingPunct="1"/>
            <a:r>
              <a:rPr lang="lv-LV" altLang="lv-LV" dirty="0" smtClean="0"/>
              <a:t>Probabilistic event</a:t>
            </a:r>
            <a:r>
              <a:rPr lang="en-US" altLang="lv-LV" dirty="0" smtClean="0"/>
              <a:t> hierarchy</a:t>
            </a:r>
            <a:endParaRPr lang="lv-LV" altLang="lv-LV" dirty="0" smtClean="0"/>
          </a:p>
          <a:p>
            <a:pPr lvl="1" eaLnBrk="1" hangingPunct="1"/>
            <a:r>
              <a:rPr lang="lv-LV" altLang="lv-LV" dirty="0" smtClean="0"/>
              <a:t>Directory tree.</a:t>
            </a:r>
            <a:endParaRPr lang="en-US" altLang="lv-LV" dirty="0" smtClean="0"/>
          </a:p>
          <a:p>
            <a:pPr marL="0" indent="0" eaLnBrk="1" hangingPunct="1">
              <a:buNone/>
            </a:pPr>
            <a:r>
              <a:rPr lang="en-US" altLang="lv-LV" dirty="0" smtClean="0"/>
              <a:t>What about "</a:t>
            </a:r>
            <a:r>
              <a:rPr lang="en-US" altLang="lv-LV" i="1" dirty="0" smtClean="0">
                <a:solidFill>
                  <a:srgbClr val="0070C0"/>
                </a:solidFill>
              </a:rPr>
              <a:t>family trees</a:t>
            </a:r>
            <a:r>
              <a:rPr lang="en-US" altLang="lv-LV" dirty="0" smtClean="0"/>
              <a:t>"?</a:t>
            </a:r>
            <a:endParaRPr lang="en-GB" altLang="lv-LV" dirty="0" smtClean="0"/>
          </a:p>
        </p:txBody>
      </p:sp>
      <p:pic>
        <p:nvPicPr>
          <p:cNvPr id="4101" name="Picture 4" descr="j02373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325" y="395286"/>
            <a:ext cx="2392363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262" y="2121693"/>
            <a:ext cx="2124075" cy="2257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537" y="4716462"/>
            <a:ext cx="2971800" cy="1666941"/>
          </a:xfrm>
          <a:prstGeom prst="rect">
            <a:avLst/>
          </a:prstGeom>
        </p:spPr>
      </p:pic>
      <p:pic>
        <p:nvPicPr>
          <p:cNvPr id="65538" name="Picture 2" descr="Computer Directory Tree | Download Scientific 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613" y="2046617"/>
            <a:ext cx="2251091" cy="380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28342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Trees, Binary Trees, and</a:t>
            </a:r>
            <a:br>
              <a:rPr lang="en-US" dirty="0"/>
            </a:br>
            <a:r>
              <a:rPr lang="en-US" dirty="0"/>
              <a:t>Binary Search </a:t>
            </a:r>
            <a:r>
              <a:rPr lang="en-US" dirty="0" smtClean="0"/>
              <a:t>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leaves can occur throughout this tree (except at level 1), there is no general formula to calculate the number of nodes</a:t>
            </a:r>
          </a:p>
          <a:p>
            <a:r>
              <a:rPr lang="en-US" dirty="0" smtClean="0"/>
              <a:t>However, it can be approximated: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all the nonempty binary trees whose nonterminal nodes have </a:t>
            </a:r>
            <a:r>
              <a:rPr lang="en-US" dirty="0" smtClean="0"/>
              <a:t>exactly two </a:t>
            </a:r>
            <a:r>
              <a:rPr lang="en-US" dirty="0"/>
              <a:t>nonempty children, </a:t>
            </a:r>
            <a:r>
              <a:rPr lang="en-US" dirty="0" smtClean="0"/>
              <a:t>This holds trivially for the tree consisting of only the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2765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Invariants in a Full Binary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altLang="lv-LV" b="1" dirty="0" smtClean="0"/>
                  <a:t>Theorem 1: </a:t>
                </a:r>
                <a:r>
                  <a:rPr lang="lv-LV" altLang="lv-LV" dirty="0"/>
                  <a:t>Let </a:t>
                </a:r>
                <a14:m>
                  <m:oMath xmlns:m="http://schemas.openxmlformats.org/officeDocument/2006/math">
                    <m:r>
                      <a:rPr lang="en-US" altLang="lv-LV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altLang="lv-LV" dirty="0"/>
                  <a:t> be the number of leaves in a nonempty full binary tree, and let </a:t>
                </a:r>
                <a14:m>
                  <m:oMath xmlns:m="http://schemas.openxmlformats.org/officeDocument/2006/math">
                    <m:r>
                      <a:rPr lang="en-US" altLang="lv-LV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altLang="lv-LV" dirty="0" smtClean="0"/>
                  <a:t> </a:t>
                </a:r>
                <a:r>
                  <a:rPr lang="lv-LV" altLang="lv-LV" dirty="0"/>
                  <a:t>be its number of inner nodes. Then the following is true: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lv-LV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lv-LV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+1.</m:t>
                      </m:r>
                    </m:oMath>
                  </m:oMathPara>
                </a14:m>
                <a:endParaRPr lang="lv-LV" altLang="lv-LV" dirty="0"/>
              </a:p>
              <a:p>
                <a:pPr marL="0" lvl="1" indent="0">
                  <a:buNone/>
                </a:pPr>
                <a:r>
                  <a:rPr lang="en-US" dirty="0"/>
                  <a:t>Proof by induction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10996"/>
            <a:ext cx="7071575" cy="314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3581400"/>
                <a:ext cx="31242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lv-LV" altLang="lv-LV" b="1" dirty="0" smtClean="0"/>
                  <a:t>Theorem 2:</a:t>
                </a:r>
                <a:r>
                  <a:rPr lang="lv-LV" altLang="lv-LV" dirty="0"/>
                  <a:t> Let S be the number of empty subtrees (child slots) in a nonempty full binary tree. And let </a:t>
                </a:r>
                <a14:m>
                  <m:oMath xmlns:m="http://schemas.openxmlformats.org/officeDocument/2006/math"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altLang="lv-LV" dirty="0"/>
                  <a:t> be the number of all nodes (</a:t>
                </a:r>
                <a14:m>
                  <m:oMath xmlns:m="http://schemas.openxmlformats.org/officeDocument/2006/math"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lv-LV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lv-LV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altLang="lv-LV" dirty="0"/>
                  <a:t>).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 = |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|+1.</m:t>
                      </m:r>
                    </m:oMath>
                  </m:oMathPara>
                </a14:m>
                <a:endParaRPr lang="en-US" alt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581400"/>
                <a:ext cx="3124200" cy="3416320"/>
              </a:xfrm>
              <a:prstGeom prst="rect">
                <a:avLst/>
              </a:prstGeom>
              <a:blipFill>
                <a:blip r:embed="rId4"/>
                <a:stretch>
                  <a:fillRect l="-2924" t="-1429" r="-175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459346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 dirty="0" smtClean="0"/>
              <a:t>More Invariants in Binary </a:t>
            </a:r>
            <a:r>
              <a:rPr lang="en-US" altLang="lv-LV" sz="4000" dirty="0"/>
              <a:t>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Notation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number of nodes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number of external nodes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number of internal </a:t>
            </a:r>
            <a:r>
              <a:rPr lang="en-US" altLang="lv-LV" sz="2000" dirty="0" smtClean="0"/>
              <a:t>nodes</a:t>
            </a:r>
            <a:endParaRPr lang="lv-LV" altLang="lv-LV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 smtClean="0"/>
              <a:t>E</a:t>
            </a:r>
            <a:r>
              <a:rPr lang="lv-LV" altLang="lv-LV" sz="2000" dirty="0" smtClean="0"/>
              <a:t>  number of edges</a:t>
            </a:r>
            <a:endParaRPr lang="en-US" altLang="lv-LV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>
                <a:latin typeface="Times New Roman" panose="02020603050405020304" pitchFamily="18" charset="0"/>
              </a:rPr>
              <a:t>H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563368" y="1601806"/>
            <a:ext cx="379043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lv-LV" dirty="0"/>
              <a:t>Properties:</a:t>
            </a: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=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2</a:t>
            </a:r>
            <a:r>
              <a:rPr lang="lv-LV" altLang="lv-LV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-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</a:t>
            </a: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lv-LV" altLang="lv-LV" b="1" i="1" dirty="0" smtClean="0">
                <a:latin typeface="Times New Roman" panose="02020603050405020304" pitchFamily="18" charset="0"/>
              </a:rPr>
              <a:t>I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lv-LV" dirty="0" smtClean="0">
                <a:latin typeface="Times New Roman" panose="02020603050405020304" pitchFamily="18" charset="0"/>
              </a:rPr>
              <a:t>(</a:t>
            </a:r>
            <a:r>
              <a:rPr lang="lv-LV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-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1)</a:t>
            </a:r>
            <a:r>
              <a:rPr lang="en-US" altLang="lv-LV" b="1" dirty="0">
                <a:latin typeface="Symbol" panose="05050102010706020507" pitchFamily="18" charset="2"/>
              </a:rPr>
              <a:t>/</a:t>
            </a:r>
            <a:r>
              <a:rPr lang="en-US" altLang="lv-LV" dirty="0">
                <a:latin typeface="Times New Roman" panose="02020603050405020304" pitchFamily="18" charset="0"/>
              </a:rPr>
              <a:t>2</a:t>
            </a: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L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2</a:t>
            </a:r>
            <a:r>
              <a:rPr lang="lv-LV" altLang="lv-LV" b="1" i="1" baseline="30000" dirty="0" smtClean="0">
                <a:latin typeface="Times New Roman" panose="02020603050405020304" pitchFamily="18" charset="0"/>
              </a:rPr>
              <a:t>H</a:t>
            </a:r>
            <a:endParaRPr lang="en-US" altLang="lv-LV" b="1" i="1" baseline="30000" dirty="0">
              <a:latin typeface="Times New Roman" panose="02020603050405020304" pitchFamily="18" charset="0"/>
            </a:endParaRP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log</a:t>
            </a:r>
            <a:r>
              <a:rPr lang="en-US" altLang="lv-LV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lv-LV" altLang="lv-LV" b="1" i="1" dirty="0" smtClean="0">
                <a:latin typeface="Times New Roman" panose="02020603050405020304" pitchFamily="18" charset="0"/>
              </a:rPr>
              <a:t>L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log</a:t>
            </a:r>
            <a:r>
              <a:rPr lang="en-US" altLang="lv-LV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(</a:t>
            </a:r>
            <a:r>
              <a:rPr lang="lv-LV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+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1)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-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</a:t>
            </a:r>
            <a:endParaRPr lang="en-US" altLang="lv-LV" baseline="30000" dirty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endParaRPr lang="en-US" altLang="lv-LV" sz="2800" dirty="0">
              <a:latin typeface="Times New Roman" panose="02020603050405020304" pitchFamily="18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4419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038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3221039" y="4754564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3983039" y="4754564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4745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4229101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2705101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5334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5504823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4419600"/>
            <a:ext cx="49434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Trees, Binary Trees, and</a:t>
            </a:r>
            <a:br>
              <a:rPr lang="en-US" dirty="0"/>
            </a:br>
            <a:r>
              <a:rPr lang="en-US" dirty="0"/>
              <a:t>Binary Search </a:t>
            </a:r>
            <a:r>
              <a:rPr lang="en-US" dirty="0" smtClean="0"/>
              <a:t>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a </a:t>
            </a:r>
            <a:r>
              <a:rPr lang="en-US" b="1" i="1" dirty="0" smtClean="0"/>
              <a:t>binary search tree</a:t>
            </a:r>
            <a:r>
              <a:rPr lang="en-US" dirty="0" smtClean="0"/>
              <a:t> (or </a:t>
            </a:r>
            <a:r>
              <a:rPr lang="en-US" b="1" i="1" dirty="0" smtClean="0"/>
              <a:t>ordered binary tree</a:t>
            </a:r>
            <a:r>
              <a:rPr lang="en-US" dirty="0" smtClean="0"/>
              <a:t>), values stored in the left subtree of a given node are less than the value stored in that node, </a:t>
            </a:r>
            <a:r>
              <a:rPr lang="en-US" dirty="0"/>
              <a:t>and </a:t>
            </a:r>
            <a:r>
              <a:rPr lang="en-US" dirty="0" smtClean="0"/>
              <a:t>values </a:t>
            </a:r>
            <a:r>
              <a:rPr lang="en-US" dirty="0"/>
              <a:t>stored in the </a:t>
            </a:r>
            <a:r>
              <a:rPr lang="en-US" dirty="0" smtClean="0"/>
              <a:t>right </a:t>
            </a:r>
            <a:r>
              <a:rPr lang="en-US" dirty="0"/>
              <a:t>subtree of a given node are </a:t>
            </a:r>
            <a:r>
              <a:rPr lang="en-US" dirty="0" smtClean="0"/>
              <a:t>greater </a:t>
            </a:r>
            <a:r>
              <a:rPr lang="en-US" dirty="0"/>
              <a:t>than the value stored in that </a:t>
            </a:r>
            <a:r>
              <a:rPr lang="en-US" dirty="0" smtClean="0"/>
              <a:t>node</a:t>
            </a:r>
          </a:p>
          <a:p>
            <a:pPr lvl="1"/>
            <a:r>
              <a:rPr lang="en-US" sz="1800" dirty="0"/>
              <a:t>The values stored are considered unique; attempts to store duplicate values can be treated as an error</a:t>
            </a:r>
          </a:p>
          <a:p>
            <a:pPr lvl="1"/>
            <a:r>
              <a:rPr lang="en-US" sz="1800" dirty="0"/>
              <a:t>The meanings of the expressions “less than” and “greater than” will depend on the types of values stored</a:t>
            </a:r>
          </a:p>
          <a:p>
            <a:pPr lvl="1"/>
            <a:endParaRPr lang="en-US" sz="1600" dirty="0"/>
          </a:p>
          <a:p>
            <a:endParaRPr lang="en-US" sz="14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1200" dirty="0">
                <a:solidFill>
                  <a:prstClr val="black"/>
                </a:solidFill>
              </a:rPr>
              <a:t>Fig. 6.6 Examples of binary search trees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0562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We can use arrays or linked structures to implement binary trees</a:t>
            </a:r>
          </a:p>
          <a:p>
            <a:r>
              <a:rPr lang="en-US" sz="2600" dirty="0"/>
              <a:t>If using an array, each element stores a structure that has an information field and two “pointer” fields containing the indexes of the array locations of the left and right children</a:t>
            </a:r>
          </a:p>
          <a:p>
            <a:r>
              <a:rPr lang="en-US" sz="2600" dirty="0"/>
              <a:t>The root of the tree is always in the first cell of the array, and a value of -1 indicates an empty child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00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200" dirty="0">
                <a:solidFill>
                  <a:prstClr val="black"/>
                </a:solidFill>
              </a:rPr>
              <a:t>Fig. 6.7 Array representation of the tree in Figure </a:t>
            </a:r>
            <a:r>
              <a:rPr lang="en-US" sz="1200" dirty="0" err="1">
                <a:solidFill>
                  <a:prstClr val="black"/>
                </a:solidFill>
              </a:rPr>
              <a:t>6.6c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2971800" cy="253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14252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Binary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Implementing binary tree arrays does have drawbacks</a:t>
            </a:r>
          </a:p>
          <a:p>
            <a:pPr lvl="1"/>
            <a:r>
              <a:rPr lang="en-US" dirty="0" smtClean="0"/>
              <a:t>We need to keep track of the locations of each node, and these have to be located sequentially</a:t>
            </a:r>
          </a:p>
          <a:p>
            <a:pPr lvl="1"/>
            <a:r>
              <a:rPr lang="en-US" dirty="0" smtClean="0"/>
              <a:t>Deletions are also awkward, requiring tags to mark empty cells, or moving elements around, requiring updating values</a:t>
            </a:r>
          </a:p>
          <a:p>
            <a:r>
              <a:rPr lang="en-US" dirty="0" smtClean="0"/>
              <a:t>Consequently, while arrays are convenient, we’ll usually use a linked implementation</a:t>
            </a:r>
          </a:p>
          <a:p>
            <a:r>
              <a:rPr lang="en-US" dirty="0" smtClean="0"/>
              <a:t>In a linked implementation, the node is defined by a class, and consists of an information data member and two pointer data members</a:t>
            </a:r>
          </a:p>
          <a:p>
            <a:r>
              <a:rPr lang="en-US" dirty="0" smtClean="0"/>
              <a:t>The node is manipulated by methods defined in another class that represents the tree</a:t>
            </a:r>
          </a:p>
          <a:p>
            <a:r>
              <a:rPr lang="en-US" dirty="0" smtClean="0"/>
              <a:t>The code for this is shown in Figure 6.8 on pages 220-222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93282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53082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a specific value in a binary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1752600"/>
            <a:ext cx="3733800" cy="41148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target is smaller, we branch to the left subtree; if larger, we branch to the right</a:t>
            </a:r>
          </a:p>
          <a:p>
            <a:r>
              <a:rPr lang="en-US" dirty="0"/>
              <a:t>If at any point we cannot proceed further, then the search has failed and the target isn’t in the tree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5938137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lv-LV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604000" y="1752600"/>
          <a:ext cx="49784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596100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604655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910452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66256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925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0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n-</a:t>
                      </a:r>
                      <a:r>
                        <a:rPr lang="en-US" dirty="0" err="1" smtClean="0"/>
                        <a:t>ary</a:t>
                      </a:r>
                      <a:r>
                        <a:rPr lang="en-US" dirty="0" smtClean="0"/>
                        <a:t> for some n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r>
                        <a:rPr lang="en-US" baseline="0" dirty="0" smtClean="0"/>
                        <a:t> is full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2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</a:t>
                      </a:r>
                      <a:r>
                        <a:rPr lang="en-US" baseline="0" dirty="0" smtClean="0"/>
                        <a:t> complete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1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perfect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7932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16" y="1692146"/>
            <a:ext cx="276225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05" y="4553744"/>
            <a:ext cx="2333625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050" y="4553744"/>
            <a:ext cx="1962150" cy="1085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8" y="1756086"/>
            <a:ext cx="1143000" cy="110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6530" y="1690688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lv-LV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88422" y="174471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lv-LV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60158" y="445558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(C)</a:t>
            </a:r>
            <a:endParaRPr lang="lv-LV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91050" y="445558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(D)</a:t>
            </a:r>
            <a:endParaRPr lang="lv-LV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4282946"/>
            <a:ext cx="427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All answers are Yes or No.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2887902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en-US" dirty="0" smtClean="0"/>
              <a:t>Trees: Solution</a:t>
            </a:r>
            <a:endParaRPr lang="lv-LV" dirty="0"/>
          </a:p>
        </p:txBody>
      </p:sp>
      <p:graphicFrame>
        <p:nvGraphicFramePr>
          <p:cNvPr id="6" name="Content Placeholder 1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604000" y="1752600"/>
          <a:ext cx="497840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596100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604655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910452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66256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925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Property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(A)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(C)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(D)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0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 n-</a:t>
                      </a:r>
                      <a:r>
                        <a:rPr lang="en-US" sz="2000" dirty="0" err="1" smtClean="0"/>
                        <a:t>ary</a:t>
                      </a:r>
                      <a:r>
                        <a:rPr lang="en-US" sz="2000" dirty="0" smtClean="0"/>
                        <a:t> for some n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</a:t>
                      </a:r>
                      <a:r>
                        <a:rPr lang="en-US" sz="2000" baseline="0" dirty="0" smtClean="0"/>
                        <a:t> is full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2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</a:t>
                      </a:r>
                      <a:r>
                        <a:rPr lang="en-US" sz="2000" baseline="0" dirty="0" smtClean="0"/>
                        <a:t> complete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1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 perfect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7932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16" y="1692146"/>
            <a:ext cx="2762250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05" y="4553744"/>
            <a:ext cx="2333625" cy="1724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050" y="4553744"/>
            <a:ext cx="1962150" cy="1085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8" y="1756086"/>
            <a:ext cx="1143000" cy="1104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6530" y="1690688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lv-LV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88422" y="174471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lv-LV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60158" y="445558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(C)</a:t>
            </a:r>
            <a:endParaRPr lang="lv-LV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91050" y="445558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(D)</a:t>
            </a:r>
            <a:endParaRPr lang="lv-LV" sz="2400" b="1" dirty="0"/>
          </a:p>
        </p:txBody>
      </p:sp>
    </p:spTree>
    <p:extLst>
      <p:ext uri="{BB962C8B-B14F-4D97-AF65-F5344CB8AC3E}">
        <p14:creationId xmlns:p14="http://schemas.microsoft.com/office/powerpoint/2010/main" val="828792060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Tree ADT</a:t>
            </a:r>
            <a:r>
              <a:rPr lang="en-US" altLang="lv-LV" dirty="0" smtClean="0"/>
              <a:t> </a:t>
            </a:r>
            <a:endParaRPr lang="lv-LV" altLang="lv-LV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b="1" i="1" dirty="0" err="1">
                <a:solidFill>
                  <a:schemeClr val="tx2"/>
                </a:solidFill>
              </a:rPr>
              <a:t>T.size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integer</a:t>
            </a:r>
          </a:p>
          <a:p>
            <a:pPr eaLnBrk="1" hangingPunct="1"/>
            <a:r>
              <a:rPr lang="en-US" altLang="lv-LV" sz="2400" b="1" i="1" dirty="0" err="1"/>
              <a:t>T.isE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mpty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bool</a:t>
            </a:r>
          </a:p>
          <a:p>
            <a:pPr eaLnBrk="1" hangingPunct="1"/>
            <a:r>
              <a:rPr lang="en-US" altLang="lv-LV" sz="2400" b="1" i="1" dirty="0" err="1"/>
              <a:t>T.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root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position</a:t>
            </a:r>
          </a:p>
          <a:p>
            <a:pPr eaLnBrk="1" hangingPunct="1"/>
            <a:r>
              <a:rPr lang="en-US" altLang="lv-LV" sz="2400" b="1" i="1" dirty="0" err="1">
                <a:solidFill>
                  <a:schemeClr val="tx2"/>
                </a:solidFill>
              </a:rPr>
              <a:t>T.positions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list&lt;position&gt; </a:t>
            </a:r>
          </a:p>
          <a:p>
            <a:pPr eaLnBrk="1" hangingPunct="1"/>
            <a:r>
              <a:rPr lang="en-US" altLang="lv-LV" sz="2400" b="1" i="1" dirty="0" err="1"/>
              <a:t>p.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parent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position</a:t>
            </a:r>
          </a:p>
          <a:p>
            <a:pPr eaLnBrk="1" hangingPunct="1"/>
            <a:r>
              <a:rPr lang="en-US" altLang="lv-LV" sz="2400" b="1" i="1" dirty="0" err="1"/>
              <a:t>p.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children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list&lt;position&gt;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lv-LV" altLang="lv-LV" sz="32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 b="1" i="1" dirty="0" err="1"/>
              <a:t>p.isRoot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</a:t>
            </a:r>
            <a:r>
              <a:rPr lang="en-US" altLang="lv-LV" sz="2400" dirty="0" smtClean="0"/>
              <a:t>bool</a:t>
            </a:r>
            <a:endParaRPr lang="en-US" altLang="lv-LV" sz="2400" b="1" i="1" dirty="0"/>
          </a:p>
          <a:p>
            <a:pPr eaLnBrk="1" hangingPunct="1"/>
            <a:r>
              <a:rPr lang="en-US" altLang="lv-LV" sz="2400" b="1" i="1" dirty="0" err="1" smtClean="0"/>
              <a:t>p.isInternal</a:t>
            </a:r>
            <a:r>
              <a:rPr lang="en-US" altLang="lv-LV" sz="2400" b="1" i="1" dirty="0"/>
              <a:t>()</a:t>
            </a:r>
            <a:r>
              <a:rPr lang="en-US" altLang="lv-LV" sz="2400" dirty="0"/>
              <a:t>: </a:t>
            </a:r>
            <a:r>
              <a:rPr lang="en-US" altLang="lv-LV" sz="2400" dirty="0" smtClean="0"/>
              <a:t>bool (</a:t>
            </a:r>
            <a:r>
              <a:rPr lang="en-US" altLang="lv-LV" sz="2400" dirty="0" err="1" smtClean="0"/>
              <a:t>iff</a:t>
            </a:r>
            <a:r>
              <a:rPr lang="en-US" altLang="lv-LV" sz="2400" dirty="0" smtClean="0"/>
              <a:t> p is internal, not a leaf)</a:t>
            </a:r>
            <a:endParaRPr lang="en-US" altLang="lv-LV" sz="2400" dirty="0"/>
          </a:p>
          <a:p>
            <a:pPr eaLnBrk="1" hangingPunct="1"/>
            <a:r>
              <a:rPr lang="en-US" altLang="lv-LV" sz="2400" b="1" i="1" dirty="0" err="1"/>
              <a:t>p.i</a:t>
            </a:r>
            <a:r>
              <a:rPr lang="lv-LV" altLang="lv-LV" sz="2400" b="1" i="1" dirty="0"/>
              <a:t>sLeaf</a:t>
            </a:r>
            <a:r>
              <a:rPr lang="lv-LV" altLang="lv-LV" sz="2400" dirty="0"/>
              <a:t>():  </a:t>
            </a:r>
            <a:r>
              <a:rPr lang="en-US" altLang="lv-LV" sz="2400" dirty="0"/>
              <a:t>Return</a:t>
            </a:r>
            <a:r>
              <a:rPr lang="lv-LV" altLang="lv-LV" sz="2400" dirty="0"/>
              <a:t> </a:t>
            </a:r>
            <a:r>
              <a:rPr lang="lv-LV" altLang="lv-LV" sz="2400" i="1" dirty="0"/>
              <a:t>true</a:t>
            </a:r>
            <a:r>
              <a:rPr lang="lv-LV" altLang="lv-LV" sz="2400" dirty="0"/>
              <a:t>, </a:t>
            </a:r>
            <a:r>
              <a:rPr lang="en-US" altLang="lv-LV" sz="2400" dirty="0" err="1"/>
              <a:t>iff</a:t>
            </a:r>
            <a:r>
              <a:rPr lang="lv-LV" altLang="lv-LV" sz="2400" dirty="0"/>
              <a:t> </a:t>
            </a:r>
            <a:r>
              <a:rPr lang="en-US" altLang="lv-LV" sz="2400" dirty="0" smtClean="0"/>
              <a:t>p</a:t>
            </a:r>
            <a:r>
              <a:rPr lang="lv-LV" altLang="lv-LV" sz="2400" dirty="0" smtClean="0"/>
              <a:t> </a:t>
            </a:r>
            <a:r>
              <a:rPr lang="en-US" altLang="lv-LV" sz="2400" dirty="0"/>
              <a:t>is a leaf</a:t>
            </a:r>
            <a:r>
              <a:rPr lang="lv-LV" altLang="lv-LV" sz="2400" dirty="0" smtClean="0"/>
              <a:t>.</a:t>
            </a:r>
            <a:endParaRPr lang="en-US" altLang="lv-LV" sz="2400" b="1" i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dirty="0" err="1" smtClean="0"/>
              <a:t>p.f</a:t>
            </a:r>
            <a:r>
              <a:rPr lang="lv-LV" altLang="lv-LV" sz="2400" b="1" i="1" dirty="0" smtClean="0"/>
              <a:t>irstChild</a:t>
            </a:r>
            <a:r>
              <a:rPr lang="lv-LV" altLang="lv-LV" sz="2400" dirty="0" smtClean="0"/>
              <a:t>(): </a:t>
            </a:r>
            <a:r>
              <a:rPr lang="en-US" altLang="lv-LV" sz="2400" dirty="0" smtClean="0"/>
              <a:t>return </a:t>
            </a:r>
            <a:r>
              <a:rPr lang="en-US" altLang="lv-LV" sz="2400" dirty="0"/>
              <a:t>the </a:t>
            </a:r>
            <a:r>
              <a:rPr lang="en-US" altLang="lv-LV" sz="2400" dirty="0" smtClean="0"/>
              <a:t>leftmost </a:t>
            </a:r>
            <a:r>
              <a:rPr lang="en-US" altLang="lv-LV" sz="2400" dirty="0"/>
              <a:t>child </a:t>
            </a:r>
            <a:r>
              <a:rPr lang="en-US" altLang="lv-LV" sz="2400" dirty="0" smtClean="0"/>
              <a:t>(</a:t>
            </a:r>
            <a:r>
              <a:rPr lang="lv-LV" altLang="lv-LV" sz="2400" dirty="0"/>
              <a:t>or </a:t>
            </a:r>
            <a:r>
              <a:rPr lang="lv-LV" altLang="lv-LV" sz="2400" dirty="0" smtClean="0">
                <a:sym typeface="Symbol" panose="05050102010706020507" pitchFamily="18" charset="2"/>
              </a:rPr>
              <a:t></a:t>
            </a:r>
            <a:r>
              <a:rPr lang="en-US" altLang="lv-LV" sz="2400" dirty="0" smtClean="0"/>
              <a:t> for leaf</a:t>
            </a:r>
            <a:r>
              <a:rPr lang="lv-LV" altLang="lv-LV" sz="2400" dirty="0" smtClean="0"/>
              <a:t>).</a:t>
            </a:r>
            <a:endParaRPr lang="lv-LV" altLang="lv-LV" sz="2400" dirty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dirty="0" err="1" smtClean="0"/>
              <a:t>p.r</a:t>
            </a:r>
            <a:r>
              <a:rPr lang="lv-LV" altLang="lv-LV" sz="2400" b="1" i="1" dirty="0" smtClean="0"/>
              <a:t>ightSibling</a:t>
            </a:r>
            <a:r>
              <a:rPr lang="lv-LV" altLang="lv-LV" sz="2400" dirty="0" smtClean="0"/>
              <a:t>(): sibiling </a:t>
            </a:r>
            <a:r>
              <a:rPr lang="lv-LV" altLang="lv-LV" sz="2400" dirty="0"/>
              <a:t>to the right of the node v (or </a:t>
            </a:r>
            <a:r>
              <a:rPr lang="lv-LV" altLang="lv-LV" sz="2400" dirty="0">
                <a:sym typeface="Symbol" panose="05050102010706020507" pitchFamily="18" charset="2"/>
              </a:rPr>
              <a:t></a:t>
            </a:r>
            <a:r>
              <a:rPr lang="lv-LV" altLang="lv-LV" sz="2400" dirty="0"/>
              <a:t>, if </a:t>
            </a:r>
            <a:r>
              <a:rPr lang="en-US" altLang="lv-LV" sz="2400" dirty="0" smtClean="0"/>
              <a:t>does not exist</a:t>
            </a:r>
            <a:r>
              <a:rPr lang="lv-LV" altLang="lv-LV" sz="2400" dirty="0" smtClean="0"/>
              <a:t>). </a:t>
            </a:r>
            <a:endParaRPr lang="lv-LV" altLang="lv-LV" sz="2400" dirty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dirty="0" err="1" smtClean="0"/>
              <a:t>p.l</a:t>
            </a:r>
            <a:r>
              <a:rPr lang="lv-LV" altLang="lv-LV" sz="2400" b="1" i="1" dirty="0" smtClean="0"/>
              <a:t>eftSibling</a:t>
            </a:r>
            <a:r>
              <a:rPr lang="lv-LV" altLang="lv-LV" sz="2400" dirty="0" smtClean="0"/>
              <a:t>():</a:t>
            </a:r>
            <a:r>
              <a:rPr lang="en-US" altLang="lv-LV" sz="2400" dirty="0" smtClean="0"/>
              <a:t> similar</a:t>
            </a:r>
            <a:r>
              <a:rPr lang="lv-LV" altLang="lv-LV" sz="2400" dirty="0" smtClean="0"/>
              <a:t>.</a:t>
            </a:r>
            <a:endParaRPr lang="en-US" altLang="lv-LV" sz="2400" dirty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u="sng" dirty="0" smtClean="0"/>
              <a:t>Binary </a:t>
            </a:r>
            <a:r>
              <a:rPr lang="en-US" altLang="lv-LV" sz="2400" b="1" i="1" u="sng" dirty="0"/>
              <a:t>trees only:</a:t>
            </a:r>
            <a:r>
              <a:rPr lang="en-US" altLang="lv-LV" sz="2400" b="1" i="1" dirty="0"/>
              <a:t/>
            </a:r>
            <a:br>
              <a:rPr lang="en-US" altLang="lv-LV" sz="2400" b="1" i="1" dirty="0"/>
            </a:br>
            <a:r>
              <a:rPr lang="en-US" altLang="lv-LV" sz="2400" b="1" i="1" dirty="0" err="1" smtClean="0"/>
              <a:t>p.</a:t>
            </a:r>
            <a:r>
              <a:rPr lang="en-US" altLang="lv-LV" sz="2400" b="1" i="1" dirty="0" err="1"/>
              <a:t>l</a:t>
            </a:r>
            <a:r>
              <a:rPr lang="lv-LV" altLang="lv-LV" sz="2400" b="1" i="1" dirty="0" smtClean="0"/>
              <a:t>eftChild</a:t>
            </a:r>
            <a:r>
              <a:rPr lang="lv-LV" altLang="lv-LV" sz="2400" dirty="0" smtClean="0"/>
              <a:t>(), </a:t>
            </a:r>
            <a:r>
              <a:rPr lang="en-US" altLang="lv-LV" sz="2400" b="1" i="1" dirty="0" err="1" smtClean="0"/>
              <a:t>p.r</a:t>
            </a:r>
            <a:r>
              <a:rPr lang="lv-LV" altLang="lv-LV" sz="2400" b="1" i="1" dirty="0" smtClean="0"/>
              <a:t>ightChild</a:t>
            </a:r>
            <a:r>
              <a:rPr lang="lv-LV" altLang="lv-LV" sz="2400" dirty="0" smtClean="0"/>
              <a:t>():</a:t>
            </a:r>
            <a:endParaRPr lang="lv-LV" altLang="lv-LV" sz="2400" dirty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52000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892C1A-7D53-43A6-8BF4-B1CF58DF3072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lv-LV" altLang="lv-LV" sz="1400"/>
          </a:p>
        </p:txBody>
      </p:sp>
    </p:spTree>
    <p:extLst>
      <p:ext uri="{BB962C8B-B14F-4D97-AF65-F5344CB8AC3E}">
        <p14:creationId xmlns:p14="http://schemas.microsoft.com/office/powerpoint/2010/main" val="11098864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Tree for an Arithmetic Expression</a:t>
            </a:r>
            <a:endParaRPr lang="lv-LV" altLang="lv-LV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Binary tree can reflect arithmetic expression (with binary operators)</a:t>
            </a:r>
          </a:p>
          <a:p>
            <a:pPr eaLnBrk="1" hangingPunct="1"/>
            <a:r>
              <a:rPr lang="en-US" altLang="lv-LV" dirty="0" smtClean="0"/>
              <a:t>Inner nodes: operators</a:t>
            </a:r>
          </a:p>
          <a:p>
            <a:pPr eaLnBrk="1" hangingPunct="1"/>
            <a:r>
              <a:rPr lang="en-US" altLang="lv-LV" dirty="0" smtClean="0"/>
              <a:t>Leaves : numbers or variables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52000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3D661-F17B-49FC-92B5-760B11FF3C2C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lv-LV" altLang="lv-LV" sz="1400"/>
          </a:p>
        </p:txBody>
      </p:sp>
      <p:grpSp>
        <p:nvGrpSpPr>
          <p:cNvPr id="292868" name="Group 4"/>
          <p:cNvGrpSpPr>
            <a:grpSpLocks/>
          </p:cNvGrpSpPr>
          <p:nvPr/>
        </p:nvGrpSpPr>
        <p:grpSpPr bwMode="auto">
          <a:xfrm>
            <a:off x="6629400" y="2895600"/>
            <a:ext cx="3429000" cy="2286000"/>
            <a:chOff x="2928" y="2256"/>
            <a:chExt cx="2160" cy="1440"/>
          </a:xfrm>
        </p:grpSpPr>
        <p:sp>
          <p:nvSpPr>
            <p:cNvPr id="27655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27656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27657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 sz="2400">
                <a:latin typeface="Symbol" panose="05050102010706020507" pitchFamily="18" charset="2"/>
              </a:endParaRPr>
            </a:p>
          </p:txBody>
        </p:sp>
        <p:sp>
          <p:nvSpPr>
            <p:cNvPr id="27658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7661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7662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7663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27664" name="AutoShape 14"/>
            <p:cNvCxnSpPr>
              <a:cxnSpLocks noChangeShapeType="1"/>
              <a:stCxn id="27655" idx="3"/>
              <a:endCxn id="2765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5" name="AutoShape 15"/>
            <p:cNvCxnSpPr>
              <a:cxnSpLocks noChangeShapeType="1"/>
              <a:stCxn id="27656" idx="1"/>
              <a:endCxn id="2765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6" name="AutoShape 16"/>
            <p:cNvCxnSpPr>
              <a:cxnSpLocks noChangeShapeType="1"/>
              <a:stCxn id="27663" idx="0"/>
              <a:endCxn id="2765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7" name="AutoShape 17"/>
            <p:cNvCxnSpPr>
              <a:cxnSpLocks noChangeShapeType="1"/>
              <a:stCxn id="27662" idx="0"/>
              <a:endCxn id="2765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8" name="AutoShape 18"/>
            <p:cNvCxnSpPr>
              <a:cxnSpLocks noChangeShapeType="1"/>
              <a:stCxn id="27661" idx="0"/>
              <a:endCxn id="2765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9" name="AutoShape 19"/>
            <p:cNvCxnSpPr>
              <a:cxnSpLocks noChangeShapeType="1"/>
              <a:stCxn id="27660" idx="0"/>
              <a:endCxn id="2765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0" name="AutoShape 20"/>
            <p:cNvCxnSpPr>
              <a:cxnSpLocks noChangeShapeType="1"/>
              <a:stCxn id="27659" idx="0"/>
              <a:endCxn id="2765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1" name="AutoShape 21"/>
            <p:cNvCxnSpPr>
              <a:cxnSpLocks noChangeShapeType="1"/>
              <a:stCxn id="27658" idx="1"/>
              <a:endCxn id="2765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654" name="Text Box 24"/>
          <p:cNvSpPr txBox="1">
            <a:spLocks noChangeArrowheads="1"/>
          </p:cNvSpPr>
          <p:nvPr/>
        </p:nvSpPr>
        <p:spPr bwMode="auto">
          <a:xfrm>
            <a:off x="2895600" y="5486401"/>
            <a:ext cx="70104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lv-LV" sz="2400" dirty="0" smtClean="0"/>
              <a:t>The example shows this arithmetic expression:</a:t>
            </a:r>
            <a:endParaRPr lang="lv-LV" altLang="lv-LV" sz="2400" dirty="0"/>
          </a:p>
          <a:p>
            <a:pPr eaLnBrk="1" hangingPunct="1">
              <a:buFontTx/>
              <a:buNone/>
            </a:pPr>
            <a:r>
              <a:rPr lang="en-US" altLang="lv-LV" sz="2400" dirty="0">
                <a:latin typeface="Lucida Console" panose="020B0609040504020204" pitchFamily="49" charset="0"/>
              </a:rPr>
              <a:t> (2 </a:t>
            </a:r>
            <a:r>
              <a:rPr lang="lv-LV" altLang="lv-LV" sz="2400" dirty="0">
                <a:latin typeface="Lucida Console" panose="020B0609040504020204" pitchFamily="49" charset="0"/>
              </a:rPr>
              <a:t>*</a:t>
            </a:r>
            <a:r>
              <a:rPr lang="en-US" altLang="lv-LV" sz="2400" dirty="0">
                <a:latin typeface="Lucida Console" panose="020B0609040504020204" pitchFamily="49" charset="0"/>
              </a:rPr>
              <a:t> (a - 1) + (3 </a:t>
            </a:r>
            <a:r>
              <a:rPr lang="lv-LV" altLang="lv-LV" sz="2400" dirty="0">
                <a:latin typeface="Lucida Console" panose="020B0609040504020204" pitchFamily="49" charset="0"/>
              </a:rPr>
              <a:t>*</a:t>
            </a:r>
            <a:r>
              <a:rPr lang="en-US" altLang="lv-LV" sz="2400" dirty="0">
                <a:latin typeface="Lucida Console" panose="020B0609040504020204" pitchFamily="49" charset="0"/>
              </a:rPr>
              <a:t> b))</a:t>
            </a:r>
            <a:endParaRPr lang="lv-LV" altLang="lv-LV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19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Depth of a node</a:t>
            </a:r>
            <a:r>
              <a:rPr lang="en-US" altLang="lv-LV" dirty="0" smtClean="0"/>
              <a:t> using Tree ADT</a:t>
            </a:r>
            <a:endParaRPr lang="lv-LV" altLang="lv-LV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lv-LV" b="1" u="sng" dirty="0" smtClean="0"/>
              <a:t>Some functions can be computed:</a:t>
            </a:r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 smtClean="0"/>
              <a:t>Depth</a:t>
            </a:r>
            <a:r>
              <a:rPr lang="lv-LV" altLang="lv-LV" dirty="0" smtClean="0"/>
              <a:t>(v</a:t>
            </a:r>
            <a:r>
              <a:rPr lang="lv-LV" altLang="lv-LV" dirty="0"/>
              <a:t>):  </a:t>
            </a:r>
            <a:r>
              <a:rPr lang="en-US" altLang="lv-LV" dirty="0"/>
              <a:t>Return the depth of the node</a:t>
            </a:r>
            <a:r>
              <a:rPr lang="lv-LV" altLang="lv-LV" dirty="0"/>
              <a:t> v </a:t>
            </a:r>
            <a:r>
              <a:rPr lang="en-US" altLang="lv-LV" dirty="0"/>
              <a:t>in this tree.</a:t>
            </a:r>
            <a:endParaRPr lang="lv-LV" altLang="lv-LV" dirty="0"/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/>
              <a:t>Height</a:t>
            </a:r>
            <a:r>
              <a:rPr lang="lv-LV" altLang="lv-LV" dirty="0"/>
              <a:t>(v):  </a:t>
            </a:r>
            <a:r>
              <a:rPr lang="en-US" altLang="lv-LV" dirty="0"/>
              <a:t>Return the height of the node v in this tree.</a:t>
            </a:r>
          </a:p>
          <a:p>
            <a:pPr eaLnBrk="1" hangingPunct="1">
              <a:buFontTx/>
              <a:buNone/>
            </a:pPr>
            <a:endParaRPr lang="en-US" altLang="lv-LV" b="1" dirty="0" smtClean="0"/>
          </a:p>
          <a:p>
            <a:pPr eaLnBrk="1" hangingPunct="1">
              <a:buFontTx/>
              <a:buNone/>
            </a:pPr>
            <a:endParaRPr lang="en-US" altLang="lv-LV" b="1" dirty="0"/>
          </a:p>
          <a:p>
            <a:pPr eaLnBrk="1" hangingPunct="1">
              <a:buFontTx/>
              <a:buNone/>
            </a:pPr>
            <a:r>
              <a:rPr lang="en-US" altLang="lv-LV" b="1" dirty="0" smtClean="0"/>
              <a:t>Algorithm</a:t>
            </a:r>
            <a:r>
              <a:rPr lang="en-US" altLang="lv-LV" dirty="0" smtClean="0"/>
              <a:t> </a:t>
            </a:r>
            <a:r>
              <a:rPr lang="en-US" altLang="lv-LV" b="1" i="1" dirty="0" smtClean="0"/>
              <a:t>depth</a:t>
            </a:r>
            <a:r>
              <a:rPr lang="en-US" altLang="lv-LV" dirty="0" smtClean="0"/>
              <a:t>(</a:t>
            </a:r>
            <a:r>
              <a:rPr lang="en-US" altLang="lv-LV" b="1" i="1" dirty="0" err="1" smtClean="0"/>
              <a:t>T,v</a:t>
            </a:r>
            <a:r>
              <a:rPr lang="en-US" altLang="lv-LV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lv-LV" dirty="0" smtClean="0"/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if</a:t>
            </a:r>
            <a:r>
              <a:rPr lang="en-US" altLang="lv-LV" dirty="0" smtClean="0">
                <a:sym typeface="Symbol" panose="05050102010706020507" pitchFamily="18" charset="2"/>
              </a:rPr>
              <a:t> 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.isRoot</a:t>
            </a:r>
            <a:r>
              <a:rPr lang="en-US" altLang="lv-LV" dirty="0" smtClean="0">
                <a:sym typeface="Symbol" panose="05050102010706020507" pitchFamily="18" charset="2"/>
              </a:rPr>
              <a:t>(</a:t>
            </a:r>
            <a:r>
              <a:rPr lang="en-US" altLang="lv-LV" b="1" i="1" dirty="0" smtClean="0">
                <a:sym typeface="Symbol" panose="05050102010706020507" pitchFamily="18" charset="2"/>
              </a:rPr>
              <a:t>v</a:t>
            </a:r>
            <a:r>
              <a:rPr lang="en-US" altLang="lv-LV" dirty="0" smtClean="0">
                <a:sym typeface="Symbol" panose="05050102010706020507" pitchFamily="18" charset="2"/>
              </a:rPr>
              <a:t>) </a:t>
            </a:r>
            <a:r>
              <a:rPr lang="en-US" altLang="lv-LV" b="1" dirty="0" smtClean="0">
                <a:sym typeface="Symbol" panose="05050102010706020507" pitchFamily="18" charset="2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altLang="lv-LV" b="1" dirty="0" smtClean="0">
                <a:sym typeface="Symbol" panose="05050102010706020507" pitchFamily="18" charset="2"/>
              </a:rPr>
              <a:t>		return</a:t>
            </a:r>
            <a:r>
              <a:rPr lang="en-US" altLang="lv-LV" dirty="0" smtClean="0">
                <a:sym typeface="Symbol" panose="05050102010706020507" pitchFamily="18" charset="2"/>
              </a:rPr>
              <a:t> 0</a:t>
            </a:r>
          </a:p>
          <a:p>
            <a:pPr eaLnBrk="1" hangingPunct="1"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else</a:t>
            </a:r>
            <a:endParaRPr lang="en-US" altLang="lv-LV" dirty="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lv-LV" b="1" i="1" dirty="0" smtClean="0">
                <a:sym typeface="Symbol" panose="05050102010706020507" pitchFamily="18" charset="2"/>
              </a:rPr>
              <a:t>		</a:t>
            </a:r>
            <a:r>
              <a:rPr lang="en-US" altLang="lv-LV" b="1" dirty="0" smtClean="0"/>
              <a:t>return</a:t>
            </a:r>
            <a:r>
              <a:rPr lang="en-US" altLang="lv-LV" dirty="0" smtClean="0"/>
              <a:t> 1 + </a:t>
            </a:r>
            <a:r>
              <a:rPr lang="en-US" altLang="lv-LV" dirty="0" smtClean="0">
                <a:sym typeface="Symbol" panose="05050102010706020507" pitchFamily="18" charset="2"/>
              </a:rPr>
              <a:t>depth(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,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.parent</a:t>
            </a:r>
            <a:r>
              <a:rPr lang="en-US" altLang="lv-LV" b="1" i="1" dirty="0" smtClean="0">
                <a:sym typeface="Symbol" panose="05050102010706020507" pitchFamily="18" charset="2"/>
              </a:rPr>
              <a:t>(v</a:t>
            </a:r>
            <a:r>
              <a:rPr lang="en-US" altLang="lv-LV" dirty="0" smtClean="0">
                <a:sym typeface="Symbol" panose="05050102010706020507" pitchFamily="18" charset="2"/>
              </a:rPr>
              <a:t>)</a:t>
            </a:r>
            <a:r>
              <a:rPr lang="en-US" altLang="lv-LV" b="1" i="1" dirty="0" smtClean="0">
                <a:sym typeface="Symbol" panose="05050102010706020507" pitchFamily="18" charset="2"/>
              </a:rPr>
              <a:t>)</a:t>
            </a:r>
            <a:endParaRPr lang="lv-LV" altLang="lv-LV" b="1" i="1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0377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Height of the (sub)tree</a:t>
            </a:r>
            <a:r>
              <a:rPr lang="en-US" altLang="lv-LV" dirty="0" smtClean="0"/>
              <a:t> using Tree ADT</a:t>
            </a:r>
            <a:endParaRPr lang="lv-LV" altLang="lv-LV" dirty="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/>
              <a:t>Algorithm</a:t>
            </a:r>
            <a:r>
              <a:rPr lang="en-US" altLang="lv-LV" dirty="0" smtClean="0"/>
              <a:t> </a:t>
            </a:r>
            <a:r>
              <a:rPr lang="en-US" altLang="lv-LV" b="1" i="1" dirty="0" smtClean="0"/>
              <a:t>height</a:t>
            </a:r>
            <a:r>
              <a:rPr lang="en-US" altLang="lv-LV" dirty="0" smtClean="0"/>
              <a:t>(</a:t>
            </a:r>
            <a:r>
              <a:rPr lang="en-US" altLang="lv-LV" b="1" i="1" dirty="0" err="1" smtClean="0"/>
              <a:t>T,v</a:t>
            </a:r>
            <a:r>
              <a:rPr lang="en-US" altLang="lv-LV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if</a:t>
            </a:r>
            <a:r>
              <a:rPr lang="en-US" altLang="lv-LV" dirty="0" smtClean="0">
                <a:sym typeface="Symbol" panose="05050102010706020507" pitchFamily="18" charset="2"/>
              </a:rPr>
              <a:t> 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.isExternal</a:t>
            </a:r>
            <a:r>
              <a:rPr lang="en-US" altLang="lv-LV" dirty="0" smtClean="0">
                <a:sym typeface="Symbol" panose="05050102010706020507" pitchFamily="18" charset="2"/>
              </a:rPr>
              <a:t>(</a:t>
            </a:r>
            <a:r>
              <a:rPr lang="en-US" altLang="lv-LV" b="1" i="1" dirty="0" smtClean="0">
                <a:sym typeface="Symbol" panose="05050102010706020507" pitchFamily="18" charset="2"/>
              </a:rPr>
              <a:t>v</a:t>
            </a:r>
            <a:r>
              <a:rPr lang="en-US" altLang="lv-LV" dirty="0" smtClean="0">
                <a:sym typeface="Symbol" panose="05050102010706020507" pitchFamily="18" charset="2"/>
              </a:rPr>
              <a:t>) </a:t>
            </a:r>
            <a:r>
              <a:rPr lang="en-US" altLang="lv-LV" b="1" dirty="0" smtClean="0">
                <a:sym typeface="Symbol" panose="05050102010706020507" pitchFamily="18" charset="2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>
                <a:sym typeface="Symbol" panose="05050102010706020507" pitchFamily="18" charset="2"/>
              </a:rPr>
              <a:t>		return</a:t>
            </a:r>
            <a:r>
              <a:rPr lang="en-US" altLang="lv-LV" dirty="0" smtClean="0">
                <a:sym typeface="Symbol" panose="05050102010706020507" pitchFamily="18" charset="2"/>
              </a:rPr>
              <a:t>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else</a:t>
            </a:r>
            <a:endParaRPr lang="en-US" altLang="lv-LV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	</a:t>
            </a:r>
            <a:r>
              <a:rPr lang="en-US" altLang="lv-LV" b="1" i="1" dirty="0" smtClean="0">
                <a:sym typeface="Symbol" panose="05050102010706020507" pitchFamily="18" charset="2"/>
              </a:rPr>
              <a:t>h</a:t>
            </a:r>
            <a:r>
              <a:rPr lang="en-US" altLang="lv-LV" dirty="0" smtClean="0">
                <a:sym typeface="Symbol" panose="05050102010706020507" pitchFamily="18" charset="2"/>
              </a:rPr>
              <a:t> = 0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/>
              <a:t>		for</a:t>
            </a:r>
            <a:r>
              <a:rPr lang="en-US" altLang="lv-LV" dirty="0" smtClean="0"/>
              <a:t> each </a:t>
            </a:r>
            <a:r>
              <a:rPr lang="en-US" altLang="lv-LV" b="1" i="1" dirty="0" smtClean="0"/>
              <a:t>w</a:t>
            </a:r>
            <a:r>
              <a:rPr lang="en-US" altLang="lv-LV" dirty="0" smtClean="0"/>
              <a:t> in </a:t>
            </a:r>
            <a:r>
              <a:rPr lang="en-US" altLang="lv-LV" b="1" i="1" dirty="0" err="1" smtClean="0"/>
              <a:t>T</a:t>
            </a:r>
            <a:r>
              <a:rPr lang="en-US" altLang="lv-LV" dirty="0" err="1" smtClean="0"/>
              <a:t>.children</a:t>
            </a:r>
            <a:r>
              <a:rPr lang="en-US" altLang="lv-LV" dirty="0" smtClean="0"/>
              <a:t>(</a:t>
            </a:r>
            <a:r>
              <a:rPr lang="en-US" altLang="lv-LV" b="1" i="1" dirty="0" smtClean="0"/>
              <a:t>v</a:t>
            </a:r>
            <a:r>
              <a:rPr lang="en-US" altLang="lv-LV" dirty="0" smtClean="0"/>
              <a:t>)</a:t>
            </a:r>
            <a:r>
              <a:rPr lang="en-US" altLang="lv-LV" dirty="0" smtClean="0">
                <a:sym typeface="Symbol" panose="05050102010706020507" pitchFamily="18" charset="2"/>
              </a:rPr>
              <a:t> </a:t>
            </a:r>
            <a:r>
              <a:rPr lang="en-US" altLang="lv-LV" b="1" dirty="0" smtClean="0">
                <a:sym typeface="Symbol" panose="05050102010706020507" pitchFamily="18" charset="2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>
                <a:sym typeface="Symbol" panose="05050102010706020507" pitchFamily="18" charset="2"/>
              </a:rPr>
              <a:t>		</a:t>
            </a:r>
            <a:r>
              <a:rPr lang="en-US" altLang="lv-LV" b="1" i="1" dirty="0" smtClean="0">
                <a:sym typeface="Symbol" panose="05050102010706020507" pitchFamily="18" charset="2"/>
              </a:rPr>
              <a:t>	h</a:t>
            </a:r>
            <a:r>
              <a:rPr lang="en-US" altLang="lv-LV" dirty="0" smtClean="0">
                <a:sym typeface="Symbol" panose="05050102010706020507" pitchFamily="18" charset="2"/>
              </a:rPr>
              <a:t> = max(</a:t>
            </a:r>
            <a:r>
              <a:rPr lang="en-US" altLang="lv-LV" b="1" i="1" dirty="0" smtClean="0">
                <a:sym typeface="Symbol" panose="05050102010706020507" pitchFamily="18" charset="2"/>
              </a:rPr>
              <a:t>h</a:t>
            </a:r>
            <a:r>
              <a:rPr lang="en-US" altLang="lv-LV" dirty="0" smtClean="0">
                <a:sym typeface="Symbol" panose="05050102010706020507" pitchFamily="18" charset="2"/>
              </a:rPr>
              <a:t>, height(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,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w</a:t>
            </a:r>
            <a:r>
              <a:rPr lang="en-US" altLang="lv-LV" dirty="0" smtClean="0">
                <a:sym typeface="Symbol" panose="05050102010706020507" pitchFamily="18" charset="2"/>
              </a:rPr>
              <a:t>))</a:t>
            </a:r>
            <a:endParaRPr lang="en-US" altLang="lv-LV" b="1" i="1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dirty="0" smtClean="0"/>
              <a:t>	</a:t>
            </a:r>
            <a:r>
              <a:rPr lang="en-US" altLang="lv-LV" b="1" dirty="0" smtClean="0"/>
              <a:t>return</a:t>
            </a:r>
            <a:r>
              <a:rPr lang="en-US" altLang="lv-LV" dirty="0" smtClean="0"/>
              <a:t> 1 + </a:t>
            </a:r>
            <a:r>
              <a:rPr lang="en-US" altLang="lv-LV" b="1" i="1" dirty="0" smtClean="0"/>
              <a:t>h</a:t>
            </a:r>
            <a:endParaRPr lang="lv-LV" altLang="lv-LV" dirty="0" smtClean="0"/>
          </a:p>
        </p:txBody>
      </p:sp>
    </p:spTree>
    <p:extLst>
      <p:ext uri="{BB962C8B-B14F-4D97-AF65-F5344CB8AC3E}">
        <p14:creationId xmlns:p14="http://schemas.microsoft.com/office/powerpoint/2010/main" val="1666958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In an </a:t>
            </a:r>
            <a:r>
              <a:rPr lang="en-US" altLang="lv-LV" sz="2000" dirty="0" err="1"/>
              <a:t>inorder</a:t>
            </a:r>
            <a:r>
              <a:rPr lang="en-US" altLang="lv-LV" sz="2000" dirty="0"/>
              <a:t>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x(v) = </a:t>
            </a:r>
            <a:r>
              <a:rPr lang="en-US" altLang="lv-LV" sz="1800" dirty="0" err="1"/>
              <a:t>inorder</a:t>
            </a:r>
            <a:r>
              <a:rPr lang="en-US" altLang="lv-LV" sz="1800" dirty="0"/>
              <a:t>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y(v) = depth of v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B85CDF3-F9F0-4144-AD71-AA2307ECB196}" type="slidenum">
              <a:rPr lang="en-US" altLang="lv-LV" sz="1400"/>
              <a:pPr eaLnBrk="1" hangingPunct="1"/>
              <a:t>42</a:t>
            </a:fld>
            <a:endParaRPr lang="en-US" altLang="lv-LV" sz="140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172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leftChild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rightChild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latin typeface="Times New Roman" panose="02020603050405020304" pitchFamily="18" charset="0"/>
            </a:endParaRP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3646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4238626" y="54864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3429001" y="48387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3857626" y="4259264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5322888" y="5486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5305426" y="37338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57800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69230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6475413" y="4259264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48656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1927892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1800"/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/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/>
              <a:t>print “(“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/>
              <a:t>print “)“ after traversing right subtree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FB6D6F-DA35-49EF-8415-04AFD7305026}" type="slidenum">
              <a:rPr lang="en-US" altLang="lv-LV" sz="1400"/>
              <a:pPr eaLnBrk="1" hangingPunct="1"/>
              <a:t>43</a:t>
            </a:fld>
            <a:endParaRPr lang="en-US" altLang="lv-LV" sz="1400"/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6172200" y="1600200"/>
            <a:ext cx="4191000" cy="3168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printExpression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b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accent2"/>
                </a:solidFill>
              </a:rPr>
              <a:t>“</a:t>
            </a:r>
            <a:r>
              <a:rPr lang="en-US" altLang="lv-LV" dirty="0">
                <a:solidFill>
                  <a:srgbClr val="000000"/>
                </a:solidFill>
              </a:rPr>
              <a:t>(</a:t>
            </a:r>
            <a:r>
              <a:rPr lang="en-US" altLang="lv-LV" dirty="0">
                <a:solidFill>
                  <a:schemeClr val="accent2"/>
                </a:solidFill>
              </a:rPr>
              <a:t>’’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v.leftChild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v.rightChild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print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accent2"/>
                </a:solidFill>
              </a:rPr>
              <a:t>“</a:t>
            </a:r>
            <a:r>
              <a:rPr lang="en-US" altLang="lv-LV" dirty="0">
                <a:solidFill>
                  <a:srgbClr val="000000"/>
                </a:solidFill>
              </a:rPr>
              <a:t>)</a:t>
            </a:r>
            <a:r>
              <a:rPr lang="en-US" altLang="lv-LV" dirty="0">
                <a:solidFill>
                  <a:schemeClr val="accent2"/>
                </a:solidFill>
              </a:rPr>
              <a:t>’’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2286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>
                <a:latin typeface="Symbol" panose="05050102010706020507" pitchFamily="18" charset="2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6553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((2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/>
              <a:t>a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/>
              <a:t> 1)) </a:t>
            </a:r>
            <a:r>
              <a:rPr lang="en-US" altLang="lv-LV">
                <a:latin typeface="Symbol" panose="05050102010706020507" pitchFamily="18" charset="2"/>
              </a:rPr>
              <a:t>+</a:t>
            </a:r>
            <a:r>
              <a:rPr lang="en-US" altLang="lv-LV"/>
              <a:t> (3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/>
              <a:t>b))</a:t>
            </a:r>
          </a:p>
        </p:txBody>
      </p:sp>
    </p:spTree>
    <p:extLst>
      <p:ext uri="{BB962C8B-B14F-4D97-AF65-F5344CB8AC3E}">
        <p14:creationId xmlns:p14="http://schemas.microsoft.com/office/powerpoint/2010/main" val="3475541245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130800" cy="1828799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Specialization of a </a:t>
            </a:r>
            <a:r>
              <a:rPr lang="en-US" altLang="lv-LV" sz="2000" dirty="0" err="1"/>
              <a:t>postorder</a:t>
            </a:r>
            <a:r>
              <a:rPr lang="en-US" altLang="lv-LV" sz="2000" dirty="0"/>
              <a:t> traversal</a:t>
            </a:r>
          </a:p>
          <a:p>
            <a:pPr lvl="1" eaLnBrk="1" hangingPunct="1"/>
            <a:r>
              <a:rPr lang="en-US" altLang="lv-LV" sz="1800" dirty="0"/>
              <a:t>recursive method returning the value of a subtree</a:t>
            </a:r>
          </a:p>
          <a:p>
            <a:pPr lvl="1" eaLnBrk="1" hangingPunct="1"/>
            <a:r>
              <a:rPr lang="en-US" altLang="lv-LV" sz="1800" dirty="0"/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7086600" y="1985962"/>
            <a:ext cx="4191000" cy="2738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x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v.left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sz="2000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y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v.right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operator stored at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2655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>
                <a:latin typeface="Symbol" panose="05050102010706020507" pitchFamily="18" charset="2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5776456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DFS 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718049" cy="1785937"/>
          </a:xfrm>
        </p:spPr>
        <p:txBody>
          <a:bodyPr/>
          <a:lstStyle/>
          <a:p>
            <a:pPr eaLnBrk="1" hangingPunct="1"/>
            <a:r>
              <a:rPr lang="en-US" altLang="lv-LV" sz="2000" b="1" dirty="0"/>
              <a:t>Use-Case: </a:t>
            </a:r>
            <a:r>
              <a:rPr lang="en-US" altLang="lv-LV" sz="2000" dirty="0"/>
              <a:t>Print an outline of a structured document (text snippets or the table of contents</a:t>
            </a:r>
            <a:r>
              <a:rPr lang="en-US" altLang="lv-LV" sz="2000" dirty="0" smtClean="0"/>
              <a:t>).</a:t>
            </a:r>
          </a:p>
          <a:p>
            <a:pPr eaLnBrk="1" hangingPunct="1"/>
            <a:r>
              <a:rPr lang="en-US" altLang="lv-LV" sz="2000" dirty="0" smtClean="0"/>
              <a:t>In </a:t>
            </a:r>
            <a:r>
              <a:rPr lang="en-US" altLang="lv-LV" sz="2000" dirty="0"/>
              <a:t>a preorder traversal, a node is visited before its descendants 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EEE9008-C300-478E-8E7B-2CE9A7E1D8FC}" type="slidenum">
              <a:rPr lang="en-US" altLang="lv-LV" sz="1400"/>
              <a:pPr eaLnBrk="1" hangingPunct="1"/>
              <a:t>45</a:t>
            </a:fld>
            <a:endParaRPr lang="en-US" altLang="lv-LV" sz="1400"/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5484813" y="3886201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2830514" y="4800601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9067801" y="4800601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6892925" y="4800601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5410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2.1 Stock</a:t>
            </a:r>
            <a:br>
              <a:rPr lang="en-US" altLang="lv-LV" sz="1600"/>
            </a:br>
            <a:r>
              <a:rPr lang="en-US" altLang="lv-LV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6975476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2.2 Ponzi</a:t>
            </a:r>
            <a:br>
              <a:rPr lang="en-US" altLang="lv-LV" sz="1600"/>
            </a:br>
            <a:r>
              <a:rPr lang="en-US" altLang="lv-LV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2286000" y="5707064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3790951" y="5707064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3578225" y="4279901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6418263" y="4279901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6418263" y="4279901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7510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5956301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3578226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2846389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8362951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2.3 Bank</a:t>
            </a:r>
            <a:br>
              <a:rPr lang="en-US" altLang="lv-LV" sz="1600"/>
            </a:br>
            <a:r>
              <a:rPr lang="en-US" altLang="lv-LV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7510464" y="5194301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5105401" y="3657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33829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2649538" y="5346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66595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4249738" y="5346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55546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71548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87550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95551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705600" y="1676401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preOrder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preorder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3217566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DFS </a:t>
            </a:r>
            <a:r>
              <a:rPr lang="en-US" altLang="lv-LV" dirty="0" err="1" smtClean="0"/>
              <a:t>Postorder</a:t>
            </a:r>
            <a:r>
              <a:rPr lang="en-US" altLang="lv-LV" dirty="0" smtClean="0"/>
              <a:t>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084762" cy="4114800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In a </a:t>
            </a:r>
            <a:r>
              <a:rPr lang="en-US" altLang="lv-LV" sz="2000" dirty="0" err="1"/>
              <a:t>postorder</a:t>
            </a:r>
            <a:r>
              <a:rPr lang="en-US" altLang="lv-LV" sz="2000" dirty="0"/>
              <a:t> traversal, a node is visited after its descendants</a:t>
            </a:r>
          </a:p>
          <a:p>
            <a:pPr eaLnBrk="1" hangingPunct="1"/>
            <a:r>
              <a:rPr lang="en-US" altLang="lv-LV" sz="2000" dirty="0"/>
              <a:t>Application: compute space used by files in a directory and its subdirectories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6C6503-3AF3-4AB5-9688-0E19B4754A8F}" type="slidenum">
              <a:rPr lang="en-US" altLang="lv-LV" sz="1400"/>
              <a:pPr eaLnBrk="1" hangingPunct="1"/>
              <a:t>46</a:t>
            </a:fld>
            <a:endParaRPr lang="en-US" altLang="lv-LV" sz="1400"/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6705600" y="1676401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postOrder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6064251" y="3733801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2908301" y="4648201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9204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todo.txt</a:t>
            </a:r>
            <a:br>
              <a:rPr lang="en-US" altLang="lv-LV" sz="1600"/>
            </a:br>
            <a:r>
              <a:rPr lang="en-US" altLang="lv-LV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6929438" y="4648201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5443539" y="5567363"/>
            <a:ext cx="103187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DDR.cpp</a:t>
            </a:r>
            <a:br>
              <a:rPr lang="en-US" altLang="lv-LV" sz="1600"/>
            </a:br>
            <a:r>
              <a:rPr lang="en-US" altLang="lv-LV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6916739" y="5567363"/>
            <a:ext cx="1208087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Stocks.cpp</a:t>
            </a:r>
            <a:br>
              <a:rPr lang="en-US" altLang="lv-LV" sz="1600"/>
            </a:br>
            <a:r>
              <a:rPr lang="en-US" altLang="lv-LV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2370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h1c.doc</a:t>
            </a:r>
            <a:br>
              <a:rPr lang="en-US" altLang="lv-LV" sz="1600"/>
            </a:br>
            <a:r>
              <a:rPr lang="en-US" altLang="lv-LV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3851276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h1nc.doc</a:t>
            </a:r>
            <a:br>
              <a:rPr lang="en-US" altLang="lv-LV" sz="1600"/>
            </a:br>
            <a:r>
              <a:rPr lang="en-US" altLang="lv-LV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3581401" y="4127501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6423026" y="4127501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6423026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 rot="16200000" flipH="1">
            <a:off x="7249319" y="5296694"/>
            <a:ext cx="53498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rot="5400000">
            <a:off x="6469063" y="4522788"/>
            <a:ext cx="534988" cy="155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3581401" y="5041901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2849564" y="5041901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8567739" y="5565775"/>
            <a:ext cx="115252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Robot.cpp</a:t>
            </a:r>
            <a:br>
              <a:rPr lang="en-US" altLang="lv-LV" sz="1600"/>
            </a:br>
            <a:r>
              <a:rPr lang="en-US" altLang="lv-LV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 rot="16200000" flipH="1">
            <a:off x="8062119" y="4483894"/>
            <a:ext cx="533400" cy="163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5715001" y="35052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3382963" y="43180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2649538" y="51943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6705601" y="43180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4249738" y="51943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5554663" y="51816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7154863" y="51816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9010651" y="5181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9555163" y="41148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2674637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solidFill>
                  <a:schemeClr val="tx1"/>
                </a:solidFill>
              </a:rPr>
              <a:t>DFS: </a:t>
            </a:r>
            <a:r>
              <a:rPr lang="lv-LV" altLang="lv-LV" dirty="0" smtClean="0">
                <a:solidFill>
                  <a:schemeClr val="tx1"/>
                </a:solidFill>
              </a:rPr>
              <a:t>Inorder </a:t>
            </a:r>
            <a:r>
              <a:rPr lang="en-US" altLang="lv-LV" dirty="0" smtClean="0">
                <a:solidFill>
                  <a:schemeClr val="tx1"/>
                </a:solidFill>
              </a:rPr>
              <a:t>Traversal</a:t>
            </a:r>
            <a:endParaRPr lang="lv-LV" altLang="lv-LV" dirty="0" smtClean="0">
              <a:solidFill>
                <a:schemeClr val="tx1"/>
              </a:solidFill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22400" y="1752600"/>
            <a:ext cx="4978400" cy="184467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lv-LV" dirty="0" smtClean="0"/>
              <a:t>This makes sense only for binary trees. The top node is visited just after the left subtree, but just before the right subtree.</a:t>
            </a:r>
            <a:endParaRPr lang="lv-LV" alt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lv-LV" altLang="lv-LV" b="1" dirty="0"/>
              <a:t>procedure</a:t>
            </a:r>
            <a:r>
              <a:rPr lang="lv-LV" altLang="lv-LV" dirty="0"/>
              <a:t> </a:t>
            </a:r>
            <a:r>
              <a:rPr lang="lv-LV" altLang="lv-LV" i="1" dirty="0"/>
              <a:t>Inorder</a:t>
            </a:r>
            <a:r>
              <a:rPr lang="lv-LV" altLang="lv-LV" dirty="0"/>
              <a:t>(</a:t>
            </a:r>
            <a:r>
              <a:rPr lang="lv-LV" altLang="lv-LV" b="1" dirty="0"/>
              <a:t>pointer</a:t>
            </a:r>
            <a:r>
              <a:rPr lang="lv-LV" altLang="lv-LV" dirty="0"/>
              <a:t> P):</a:t>
            </a:r>
          </a:p>
          <a:p>
            <a:pPr eaLnBrk="1" hangingPunct="1">
              <a:buFontTx/>
              <a:buNone/>
            </a:pPr>
            <a:r>
              <a:rPr lang="lv-LV" altLang="lv-LV" dirty="0">
                <a:solidFill>
                  <a:srgbClr val="43B02A"/>
                </a:solidFill>
              </a:rPr>
              <a:t>	</a:t>
            </a:r>
            <a:r>
              <a:rPr lang="en-US" altLang="lv-LV" dirty="0">
                <a:solidFill>
                  <a:srgbClr val="43B02A"/>
                </a:solidFill>
              </a:rPr>
              <a:t>// </a:t>
            </a:r>
            <a:r>
              <a:rPr lang="lv-LV" altLang="lv-LV" i="1" dirty="0">
                <a:solidFill>
                  <a:srgbClr val="43B02A"/>
                </a:solidFill>
              </a:rPr>
              <a:t>P </a:t>
            </a:r>
            <a:r>
              <a:rPr lang="en-US" altLang="lv-LV" dirty="0">
                <a:solidFill>
                  <a:srgbClr val="43B02A"/>
                </a:solidFill>
              </a:rPr>
              <a:t>points to the root node</a:t>
            </a:r>
            <a:endParaRPr lang="lv-LV" altLang="lv-LV" dirty="0">
              <a:solidFill>
                <a:srgbClr val="43B02A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i="1" dirty="0"/>
              <a:t>	</a:t>
            </a:r>
            <a:r>
              <a:rPr lang="lv-LV" altLang="lv-LV" b="1" dirty="0"/>
              <a:t>if </a:t>
            </a:r>
            <a:r>
              <a:rPr lang="lv-LV" altLang="lv-LV" i="1" dirty="0"/>
              <a:t>P=</a:t>
            </a:r>
            <a:r>
              <a:rPr lang="lv-LV" altLang="lv-LV" dirty="0">
                <a:sym typeface="Symbol" panose="05050102010706020507" pitchFamily="18" charset="2"/>
              </a:rPr>
              <a:t></a:t>
            </a:r>
            <a:r>
              <a:rPr lang="lv-LV" altLang="lv-LV" dirty="0"/>
              <a:t> </a:t>
            </a:r>
            <a:r>
              <a:rPr lang="lv-LV" altLang="lv-LV" b="1" dirty="0"/>
              <a:t>then </a:t>
            </a:r>
          </a:p>
          <a:p>
            <a:pPr lvl="2" eaLnBrk="1" hangingPunct="1">
              <a:buFontTx/>
              <a:buNone/>
            </a:pPr>
            <a:r>
              <a:rPr lang="lv-LV" altLang="lv-LV" b="1" dirty="0"/>
              <a:t>return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else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</a:t>
            </a:r>
            <a:r>
              <a:rPr lang="lv-LV" altLang="lv-LV" i="1" dirty="0"/>
              <a:t>Inorder(LeftChild(P))</a:t>
            </a:r>
          </a:p>
          <a:p>
            <a:pPr eaLnBrk="1" hangingPunct="1">
              <a:buFontTx/>
              <a:buNone/>
            </a:pPr>
            <a:r>
              <a:rPr lang="lv-LV" altLang="lv-LV" i="1" dirty="0"/>
              <a:t>		Visit</a:t>
            </a:r>
            <a:r>
              <a:rPr lang="lv-LV" altLang="lv-LV" dirty="0"/>
              <a:t>(</a:t>
            </a:r>
            <a:r>
              <a:rPr lang="lv-LV" altLang="lv-LV" i="1" dirty="0"/>
              <a:t>P</a:t>
            </a:r>
            <a:r>
              <a:rPr lang="lv-LV" altLang="lv-LV" dirty="0"/>
              <a:t>)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</a:t>
            </a:r>
            <a:r>
              <a:rPr lang="lv-LV" altLang="lv-LV" i="1" dirty="0"/>
              <a:t>Inorder(RightChild(P))</a:t>
            </a:r>
          </a:p>
          <a:p>
            <a:endParaRPr lang="lv-LV" dirty="0"/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52000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EC301-2FD8-4FA6-A7D4-050240F35CB6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lv-LV" altLang="lv-LV" sz="1400"/>
          </a:p>
        </p:txBody>
      </p:sp>
      <p:grpSp>
        <p:nvGrpSpPr>
          <p:cNvPr id="2" name="Group 1"/>
          <p:cNvGrpSpPr/>
          <p:nvPr/>
        </p:nvGrpSpPr>
        <p:grpSpPr>
          <a:xfrm>
            <a:off x="1828800" y="3608566"/>
            <a:ext cx="3816349" cy="2514599"/>
            <a:chOff x="4371976" y="3436939"/>
            <a:chExt cx="3816349" cy="2514599"/>
          </a:xfrm>
        </p:grpSpPr>
        <p:grpSp>
          <p:nvGrpSpPr>
            <p:cNvPr id="286724" name="Group 4"/>
            <p:cNvGrpSpPr>
              <a:grpSpLocks/>
            </p:cNvGrpSpPr>
            <p:nvPr/>
          </p:nvGrpSpPr>
          <p:grpSpPr bwMode="auto">
            <a:xfrm>
              <a:off x="4589463" y="3665538"/>
              <a:ext cx="3429000" cy="2286000"/>
              <a:chOff x="2928" y="2256"/>
              <a:chExt cx="2160" cy="1440"/>
            </a:xfrm>
          </p:grpSpPr>
          <p:sp>
            <p:nvSpPr>
              <p:cNvPr id="41999" name="Oval 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42000" name="Oval 6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sp>
            <p:nvSpPr>
              <p:cNvPr id="42001" name="Oval 7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42002" name="Oval 8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42003" name="Rectangle 9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04" name="Rectangle 10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05" name="Rectangle 11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06" name="Rectangle 12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07" name="Rectangle 13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Tahoma" panose="020B0604030504040204" pitchFamily="34" charset="0"/>
                </a:endParaRPr>
              </a:p>
            </p:txBody>
          </p:sp>
          <p:cxnSp>
            <p:nvCxnSpPr>
              <p:cNvPr id="42008" name="AutoShape 14"/>
              <p:cNvCxnSpPr>
                <a:cxnSpLocks noChangeShapeType="1"/>
                <a:stCxn id="41999" idx="3"/>
                <a:endCxn id="42001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09" name="AutoShape 15"/>
              <p:cNvCxnSpPr>
                <a:cxnSpLocks noChangeShapeType="1"/>
                <a:stCxn id="42000" idx="1"/>
                <a:endCxn id="41999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0" name="AutoShape 16"/>
              <p:cNvCxnSpPr>
                <a:cxnSpLocks noChangeShapeType="1"/>
                <a:stCxn id="42007" idx="0"/>
                <a:endCxn id="42000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1" name="AutoShape 17"/>
              <p:cNvCxnSpPr>
                <a:cxnSpLocks noChangeShapeType="1"/>
                <a:stCxn id="42006" idx="0"/>
                <a:endCxn id="42000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2" name="AutoShape 18"/>
              <p:cNvCxnSpPr>
                <a:cxnSpLocks noChangeShapeType="1"/>
                <a:stCxn id="42005" idx="0"/>
                <a:endCxn id="42002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3" name="AutoShape 19"/>
              <p:cNvCxnSpPr>
                <a:cxnSpLocks noChangeShapeType="1"/>
                <a:stCxn id="42004" idx="0"/>
                <a:endCxn id="42002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4" name="AutoShape 20"/>
              <p:cNvCxnSpPr>
                <a:cxnSpLocks noChangeShapeType="1"/>
                <a:stCxn id="42003" idx="0"/>
                <a:endCxn id="42001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5" name="AutoShape 21"/>
              <p:cNvCxnSpPr>
                <a:cxnSpLocks noChangeShapeType="1"/>
                <a:stCxn id="42002" idx="1"/>
                <a:endCxn id="42001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6742" name="Text Box 22"/>
            <p:cNvSpPr txBox="1">
              <a:spLocks noChangeArrowheads="1"/>
            </p:cNvSpPr>
            <p:nvPr/>
          </p:nvSpPr>
          <p:spPr bwMode="auto">
            <a:xfrm>
              <a:off x="5181601" y="5189539"/>
              <a:ext cx="3222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86743" name="Text Box 23"/>
            <p:cNvSpPr txBox="1">
              <a:spLocks noChangeArrowheads="1"/>
            </p:cNvSpPr>
            <p:nvPr/>
          </p:nvSpPr>
          <p:spPr bwMode="auto">
            <a:xfrm>
              <a:off x="4371976" y="4541839"/>
              <a:ext cx="3222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86744" name="Text Box 24"/>
            <p:cNvSpPr txBox="1">
              <a:spLocks noChangeArrowheads="1"/>
            </p:cNvSpPr>
            <p:nvPr/>
          </p:nvSpPr>
          <p:spPr bwMode="auto">
            <a:xfrm>
              <a:off x="4800601" y="3962401"/>
              <a:ext cx="3222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86745" name="Text Box 25"/>
            <p:cNvSpPr txBox="1">
              <a:spLocks noChangeArrowheads="1"/>
            </p:cNvSpPr>
            <p:nvPr/>
          </p:nvSpPr>
          <p:spPr bwMode="auto">
            <a:xfrm>
              <a:off x="6265863" y="5189539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86746" name="Text Box 26"/>
            <p:cNvSpPr txBox="1">
              <a:spLocks noChangeArrowheads="1"/>
            </p:cNvSpPr>
            <p:nvPr/>
          </p:nvSpPr>
          <p:spPr bwMode="auto">
            <a:xfrm>
              <a:off x="6248401" y="3436939"/>
              <a:ext cx="3222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86747" name="Text Box 27"/>
            <p:cNvSpPr txBox="1">
              <a:spLocks noChangeArrowheads="1"/>
            </p:cNvSpPr>
            <p:nvPr/>
          </p:nvSpPr>
          <p:spPr bwMode="auto">
            <a:xfrm>
              <a:off x="6723063" y="4541839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86748" name="Text Box 28"/>
            <p:cNvSpPr txBox="1">
              <a:spLocks noChangeArrowheads="1"/>
            </p:cNvSpPr>
            <p:nvPr/>
          </p:nvSpPr>
          <p:spPr bwMode="auto">
            <a:xfrm>
              <a:off x="7866063" y="4541839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86749" name="Text Box 29"/>
            <p:cNvSpPr txBox="1">
              <a:spLocks noChangeArrowheads="1"/>
            </p:cNvSpPr>
            <p:nvPr/>
          </p:nvSpPr>
          <p:spPr bwMode="auto">
            <a:xfrm>
              <a:off x="7418388" y="3962401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86750" name="Text Box 30"/>
            <p:cNvSpPr txBox="1">
              <a:spLocks noChangeArrowheads="1"/>
            </p:cNvSpPr>
            <p:nvPr/>
          </p:nvSpPr>
          <p:spPr bwMode="auto">
            <a:xfrm>
              <a:off x="5808663" y="4541839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73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"Universal" DFS Traversal</a:t>
            </a:r>
            <a:endParaRPr lang="lv-LV" altLang="lv-LV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lv-LV" sz="2800" b="1" dirty="0" smtClean="0"/>
              <a:t>function</a:t>
            </a:r>
            <a:r>
              <a:rPr lang="lv-LV" altLang="lv-LV" sz="2800" dirty="0" smtClean="0"/>
              <a:t> </a:t>
            </a:r>
            <a:r>
              <a:rPr lang="lv-LV" altLang="lv-LV" sz="2800" i="1" dirty="0"/>
              <a:t>Traverse</a:t>
            </a:r>
            <a:r>
              <a:rPr lang="lv-LV" altLang="lv-LV" sz="2800" dirty="0"/>
              <a:t>(</a:t>
            </a:r>
            <a:r>
              <a:rPr lang="lv-LV" altLang="lv-LV" sz="2800" b="1" dirty="0"/>
              <a:t>pointer</a:t>
            </a:r>
            <a:r>
              <a:rPr lang="lv-LV" altLang="lv-LV" sz="2800" dirty="0"/>
              <a:t> </a:t>
            </a:r>
            <a:r>
              <a:rPr lang="lv-LV" altLang="lv-LV" sz="2800" i="1" dirty="0"/>
              <a:t>P</a:t>
            </a:r>
            <a:r>
              <a:rPr lang="lv-LV" altLang="lv-LV" sz="2800" dirty="0" smtClean="0"/>
              <a:t>):</a:t>
            </a:r>
            <a:endParaRPr lang="en-US" altLang="lv-LV" sz="2800" dirty="0" smtClean="0"/>
          </a:p>
          <a:p>
            <a:pPr eaLnBrk="1" hangingPunct="1">
              <a:buNone/>
            </a:pPr>
            <a:r>
              <a:rPr lang="lv-LV" altLang="lv-LV" sz="2800" dirty="0">
                <a:solidFill>
                  <a:srgbClr val="43B02A"/>
                </a:solidFill>
              </a:rPr>
              <a:t>	</a:t>
            </a:r>
            <a:r>
              <a:rPr lang="en-US" altLang="lv-LV" sz="2800" dirty="0">
                <a:solidFill>
                  <a:srgbClr val="43B02A"/>
                </a:solidFill>
              </a:rPr>
              <a:t>// </a:t>
            </a:r>
            <a:r>
              <a:rPr lang="lv-LV" altLang="lv-LV" sz="2800" i="1" dirty="0">
                <a:solidFill>
                  <a:srgbClr val="43B02A"/>
                </a:solidFill>
              </a:rPr>
              <a:t>P </a:t>
            </a:r>
            <a:r>
              <a:rPr lang="en-US" altLang="lv-LV" sz="2800" dirty="0">
                <a:solidFill>
                  <a:srgbClr val="43B02A"/>
                </a:solidFill>
              </a:rPr>
              <a:t>points to the root </a:t>
            </a:r>
            <a:r>
              <a:rPr lang="en-US" altLang="lv-LV" sz="2800" dirty="0" smtClean="0">
                <a:solidFill>
                  <a:srgbClr val="43B02A"/>
                </a:solidFill>
              </a:rPr>
              <a:t>node</a:t>
            </a:r>
            <a:endParaRPr lang="lv-LV" altLang="lv-LV" sz="2800" dirty="0"/>
          </a:p>
          <a:p>
            <a:pPr eaLnBrk="1" hangingPunct="1">
              <a:buFontTx/>
              <a:buNone/>
            </a:pPr>
            <a:r>
              <a:rPr lang="lv-LV" altLang="lv-LV" sz="2800" dirty="0"/>
              <a:t>	</a:t>
            </a:r>
            <a:r>
              <a:rPr lang="lv-LV" altLang="lv-LV" sz="2800" b="1" dirty="0"/>
              <a:t>if</a:t>
            </a:r>
            <a:r>
              <a:rPr lang="lv-LV" altLang="lv-LV" sz="2800" dirty="0"/>
              <a:t> </a:t>
            </a:r>
            <a:r>
              <a:rPr lang="lv-LV" altLang="lv-LV" sz="2800" i="1" dirty="0"/>
              <a:t>P</a:t>
            </a:r>
            <a:r>
              <a:rPr lang="lv-LV" altLang="lv-LV" sz="2800" dirty="0"/>
              <a:t> </a:t>
            </a:r>
            <a:r>
              <a:rPr lang="lv-LV" altLang="lv-LV" sz="2800" dirty="0">
                <a:sym typeface="Symbol" panose="05050102010706020507" pitchFamily="18" charset="2"/>
              </a:rPr>
              <a:t></a:t>
            </a:r>
            <a:r>
              <a:rPr lang="lv-LV" altLang="lv-LV" sz="2800" dirty="0"/>
              <a:t> </a:t>
            </a:r>
            <a:r>
              <a:rPr lang="lv-LV" altLang="lv-LV" sz="2800" dirty="0">
                <a:sym typeface="Symbol" panose="05050102010706020507" pitchFamily="18" charset="2"/>
              </a:rPr>
              <a:t></a:t>
            </a:r>
            <a:r>
              <a:rPr lang="lv-LV" altLang="lv-LV" sz="2800" dirty="0"/>
              <a:t> </a:t>
            </a:r>
            <a:r>
              <a:rPr lang="lv-LV" altLang="lv-LV" sz="2800" b="1" dirty="0"/>
              <a:t>then</a:t>
            </a:r>
            <a:endParaRPr lang="lv-LV" altLang="lv-LV" sz="2800" dirty="0"/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PreVisit</a:t>
            </a:r>
            <a:r>
              <a:rPr lang="lv-LV" altLang="lv-LV" sz="2800" dirty="0"/>
              <a:t>(</a:t>
            </a:r>
            <a:r>
              <a:rPr lang="lv-LV" altLang="lv-LV" sz="2800" i="1" dirty="0"/>
              <a:t>P</a:t>
            </a:r>
            <a:r>
              <a:rPr lang="lv-LV" altLang="lv-LV" sz="2800" dirty="0"/>
              <a:t>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Traverse</a:t>
            </a:r>
            <a:r>
              <a:rPr lang="lv-LV" altLang="lv-LV" sz="2800" dirty="0"/>
              <a:t>(LC(</a:t>
            </a:r>
            <a:r>
              <a:rPr lang="lv-LV" altLang="lv-LV" sz="2800" i="1" dirty="0"/>
              <a:t>P</a:t>
            </a:r>
            <a:r>
              <a:rPr lang="lv-LV" altLang="lv-LV" sz="2800" dirty="0"/>
              <a:t>))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InVisit</a:t>
            </a:r>
            <a:r>
              <a:rPr lang="lv-LV" altLang="lv-LV" sz="2800" dirty="0"/>
              <a:t>(</a:t>
            </a:r>
            <a:r>
              <a:rPr lang="lv-LV" altLang="lv-LV" sz="2800" i="1" dirty="0"/>
              <a:t>P</a:t>
            </a:r>
            <a:r>
              <a:rPr lang="lv-LV" altLang="lv-LV" sz="2800" dirty="0"/>
              <a:t>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Traverse</a:t>
            </a:r>
            <a:r>
              <a:rPr lang="lv-LV" altLang="lv-LV" sz="2800" dirty="0"/>
              <a:t>(RC(</a:t>
            </a:r>
            <a:r>
              <a:rPr lang="lv-LV" altLang="lv-LV" sz="2800" i="1" dirty="0"/>
              <a:t>P</a:t>
            </a:r>
            <a:r>
              <a:rPr lang="lv-LV" altLang="lv-LV" sz="2800" dirty="0"/>
              <a:t>))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PostVisit</a:t>
            </a:r>
            <a:r>
              <a:rPr lang="lv-LV" altLang="lv-LV" sz="2800" dirty="0"/>
              <a:t>(</a:t>
            </a:r>
            <a:r>
              <a:rPr lang="lv-LV" altLang="lv-LV" sz="2800" i="1" dirty="0"/>
              <a:t>P</a:t>
            </a:r>
            <a:r>
              <a:rPr lang="lv-LV" altLang="lv-LV" sz="2800" dirty="0"/>
              <a:t>)</a:t>
            </a:r>
            <a:endParaRPr lang="lv-LV" altLang="lv-LV" dirty="0" smtClean="0"/>
          </a:p>
          <a:p>
            <a:pPr eaLnBrk="1" hangingPunct="1"/>
            <a:endParaRPr lang="lv-LV" altLang="lv-LV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562600" y="2895600"/>
            <a:ext cx="5543550" cy="2790825"/>
            <a:chOff x="3429001" y="2362201"/>
            <a:chExt cx="5543550" cy="279082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705600" y="2590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779145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619750" y="3810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90975" y="38100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076825" y="4495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162675" y="4495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248525" y="38100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8334375" y="38100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7" idx="1"/>
              <a:endCxn id="6" idx="5"/>
            </p:cNvCxnSpPr>
            <p:nvPr/>
          </p:nvCxnSpPr>
          <p:spPr bwMode="auto">
            <a:xfrm flipH="1" flipV="1">
              <a:off x="7031039" y="2925764"/>
              <a:ext cx="81597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13" idx="0"/>
              <a:endCxn id="7" idx="5"/>
            </p:cNvCxnSpPr>
            <p:nvPr/>
          </p:nvCxnSpPr>
          <p:spPr bwMode="auto">
            <a:xfrm flipH="1" flipV="1">
              <a:off x="8116889" y="3535363"/>
              <a:ext cx="407987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12" idx="0"/>
              <a:endCxn id="7" idx="3"/>
            </p:cNvCxnSpPr>
            <p:nvPr/>
          </p:nvCxnSpPr>
          <p:spPr bwMode="auto">
            <a:xfrm flipV="1">
              <a:off x="7439025" y="3535363"/>
              <a:ext cx="407988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11" idx="0"/>
              <a:endCxn id="8" idx="5"/>
            </p:cNvCxnSpPr>
            <p:nvPr/>
          </p:nvCxnSpPr>
          <p:spPr bwMode="auto">
            <a:xfrm flipH="1" flipV="1">
              <a:off x="5945189" y="4144963"/>
              <a:ext cx="407987" cy="341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flipV="1">
              <a:off x="5267325" y="4144963"/>
              <a:ext cx="407988" cy="341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725864" y="2362201"/>
              <a:ext cx="5246687" cy="2790825"/>
            </a:xfrm>
            <a:custGeom>
              <a:avLst/>
              <a:gdLst>
                <a:gd name="T0" fmla="*/ 2147483647 w 3305"/>
                <a:gd name="T1" fmla="*/ 2147483647 h 1758"/>
                <a:gd name="T2" fmla="*/ 2147483647 w 3305"/>
                <a:gd name="T3" fmla="*/ 2147483647 h 1758"/>
                <a:gd name="T4" fmla="*/ 2147483647 w 3305"/>
                <a:gd name="T5" fmla="*/ 2147483647 h 1758"/>
                <a:gd name="T6" fmla="*/ 2147483647 w 3305"/>
                <a:gd name="T7" fmla="*/ 2147483647 h 1758"/>
                <a:gd name="T8" fmla="*/ 2147483647 w 3305"/>
                <a:gd name="T9" fmla="*/ 2147483647 h 1758"/>
                <a:gd name="T10" fmla="*/ 2147483647 w 3305"/>
                <a:gd name="T11" fmla="*/ 2147483647 h 1758"/>
                <a:gd name="T12" fmla="*/ 2147483647 w 3305"/>
                <a:gd name="T13" fmla="*/ 2147483647 h 1758"/>
                <a:gd name="T14" fmla="*/ 2147483647 w 3305"/>
                <a:gd name="T15" fmla="*/ 2147483647 h 1758"/>
                <a:gd name="T16" fmla="*/ 2147483647 w 3305"/>
                <a:gd name="T17" fmla="*/ 2147483647 h 1758"/>
                <a:gd name="T18" fmla="*/ 2147483647 w 3305"/>
                <a:gd name="T19" fmla="*/ 2147483647 h 1758"/>
                <a:gd name="T20" fmla="*/ 2147483647 w 3305"/>
                <a:gd name="T21" fmla="*/ 2147483647 h 1758"/>
                <a:gd name="T22" fmla="*/ 2147483647 w 3305"/>
                <a:gd name="T23" fmla="*/ 2147483647 h 1758"/>
                <a:gd name="T24" fmla="*/ 2147483647 w 3305"/>
                <a:gd name="T25" fmla="*/ 2147483647 h 1758"/>
                <a:gd name="T26" fmla="*/ 2147483647 w 3305"/>
                <a:gd name="T27" fmla="*/ 2147483647 h 1758"/>
                <a:gd name="T28" fmla="*/ 2147483647 w 3305"/>
                <a:gd name="T29" fmla="*/ 2147483647 h 1758"/>
                <a:gd name="T30" fmla="*/ 2147483647 w 3305"/>
                <a:gd name="T31" fmla="*/ 2147483647 h 1758"/>
                <a:gd name="T32" fmla="*/ 2147483647 w 3305"/>
                <a:gd name="T33" fmla="*/ 2147483647 h 1758"/>
                <a:gd name="T34" fmla="*/ 2147483647 w 3305"/>
                <a:gd name="T35" fmla="*/ 2147483647 h 1758"/>
                <a:gd name="T36" fmla="*/ 2147483647 w 3305"/>
                <a:gd name="T37" fmla="*/ 2147483647 h 1758"/>
                <a:gd name="T38" fmla="*/ 2147483647 w 3305"/>
                <a:gd name="T39" fmla="*/ 2147483647 h 1758"/>
                <a:gd name="T40" fmla="*/ 2147483647 w 3305"/>
                <a:gd name="T41" fmla="*/ 2147483647 h 1758"/>
                <a:gd name="T42" fmla="*/ 2147483647 w 3305"/>
                <a:gd name="T43" fmla="*/ 2147483647 h 1758"/>
                <a:gd name="T44" fmla="*/ 2147483647 w 3305"/>
                <a:gd name="T45" fmla="*/ 2147483647 h 1758"/>
                <a:gd name="T46" fmla="*/ 2147483647 w 3305"/>
                <a:gd name="T47" fmla="*/ 2147483647 h 1758"/>
                <a:gd name="T48" fmla="*/ 2147483647 w 3305"/>
                <a:gd name="T49" fmla="*/ 2147483647 h 1758"/>
                <a:gd name="T50" fmla="*/ 2147483647 w 3305"/>
                <a:gd name="T51" fmla="*/ 2147483647 h 1758"/>
                <a:gd name="T52" fmla="*/ 2147483647 w 3305"/>
                <a:gd name="T53" fmla="*/ 2147483647 h 1758"/>
                <a:gd name="T54" fmla="*/ 2147483647 w 3305"/>
                <a:gd name="T55" fmla="*/ 2147483647 h 1758"/>
                <a:gd name="T56" fmla="*/ 2147483647 w 3305"/>
                <a:gd name="T57" fmla="*/ 2147483647 h 1758"/>
                <a:gd name="T58" fmla="*/ 2147483647 w 3305"/>
                <a:gd name="T59" fmla="*/ 2147483647 h 1758"/>
                <a:gd name="T60" fmla="*/ 2147483647 w 3305"/>
                <a:gd name="T61" fmla="*/ 2147483647 h 1758"/>
                <a:gd name="T62" fmla="*/ 2147483647 w 3305"/>
                <a:gd name="T63" fmla="*/ 2147483647 h 1758"/>
                <a:gd name="T64" fmla="*/ 2147483647 w 3305"/>
                <a:gd name="T65" fmla="*/ 2147483647 h 1758"/>
                <a:gd name="T66" fmla="*/ 2147483647 w 3305"/>
                <a:gd name="T67" fmla="*/ 2147483647 h 1758"/>
                <a:gd name="T68" fmla="*/ 2147483647 w 3305"/>
                <a:gd name="T69" fmla="*/ 0 h 17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305" h="1758">
                  <a:moveTo>
                    <a:pt x="1751" y="48"/>
                  </a:moveTo>
                  <a:cubicBezTo>
                    <a:pt x="1755" y="81"/>
                    <a:pt x="1903" y="194"/>
                    <a:pt x="1775" y="246"/>
                  </a:cubicBezTo>
                  <a:cubicBezTo>
                    <a:pt x="1647" y="298"/>
                    <a:pt x="1218" y="299"/>
                    <a:pt x="983" y="360"/>
                  </a:cubicBezTo>
                  <a:cubicBezTo>
                    <a:pt x="748" y="421"/>
                    <a:pt x="525" y="496"/>
                    <a:pt x="365" y="612"/>
                  </a:cubicBezTo>
                  <a:cubicBezTo>
                    <a:pt x="205" y="728"/>
                    <a:pt x="46" y="945"/>
                    <a:pt x="23" y="1056"/>
                  </a:cubicBezTo>
                  <a:cubicBezTo>
                    <a:pt x="0" y="1167"/>
                    <a:pt x="139" y="1272"/>
                    <a:pt x="227" y="1278"/>
                  </a:cubicBezTo>
                  <a:cubicBezTo>
                    <a:pt x="315" y="1284"/>
                    <a:pt x="479" y="1165"/>
                    <a:pt x="551" y="1092"/>
                  </a:cubicBezTo>
                  <a:cubicBezTo>
                    <a:pt x="623" y="1019"/>
                    <a:pt x="566" y="846"/>
                    <a:pt x="659" y="840"/>
                  </a:cubicBezTo>
                  <a:cubicBezTo>
                    <a:pt x="752" y="834"/>
                    <a:pt x="1085" y="989"/>
                    <a:pt x="1109" y="1056"/>
                  </a:cubicBezTo>
                  <a:cubicBezTo>
                    <a:pt x="1133" y="1123"/>
                    <a:pt x="873" y="1171"/>
                    <a:pt x="803" y="1242"/>
                  </a:cubicBezTo>
                  <a:cubicBezTo>
                    <a:pt x="733" y="1313"/>
                    <a:pt x="661" y="1408"/>
                    <a:pt x="689" y="1482"/>
                  </a:cubicBezTo>
                  <a:cubicBezTo>
                    <a:pt x="717" y="1556"/>
                    <a:pt x="888" y="1673"/>
                    <a:pt x="971" y="1686"/>
                  </a:cubicBezTo>
                  <a:cubicBezTo>
                    <a:pt x="1054" y="1699"/>
                    <a:pt x="1129" y="1633"/>
                    <a:pt x="1187" y="1560"/>
                  </a:cubicBezTo>
                  <a:cubicBezTo>
                    <a:pt x="1245" y="1487"/>
                    <a:pt x="1269" y="1238"/>
                    <a:pt x="1319" y="1248"/>
                  </a:cubicBezTo>
                  <a:cubicBezTo>
                    <a:pt x="1369" y="1258"/>
                    <a:pt x="1416" y="1543"/>
                    <a:pt x="1487" y="1620"/>
                  </a:cubicBezTo>
                  <a:cubicBezTo>
                    <a:pt x="1558" y="1697"/>
                    <a:pt x="1672" y="1758"/>
                    <a:pt x="1745" y="1710"/>
                  </a:cubicBezTo>
                  <a:cubicBezTo>
                    <a:pt x="1818" y="1662"/>
                    <a:pt x="1962" y="1448"/>
                    <a:pt x="1925" y="1332"/>
                  </a:cubicBezTo>
                  <a:cubicBezTo>
                    <a:pt x="1888" y="1216"/>
                    <a:pt x="1617" y="1101"/>
                    <a:pt x="1523" y="1014"/>
                  </a:cubicBezTo>
                  <a:cubicBezTo>
                    <a:pt x="1429" y="927"/>
                    <a:pt x="1478" y="870"/>
                    <a:pt x="1361" y="810"/>
                  </a:cubicBezTo>
                  <a:cubicBezTo>
                    <a:pt x="1244" y="750"/>
                    <a:pt x="717" y="709"/>
                    <a:pt x="821" y="654"/>
                  </a:cubicBezTo>
                  <a:cubicBezTo>
                    <a:pt x="925" y="599"/>
                    <a:pt x="1707" y="480"/>
                    <a:pt x="1985" y="480"/>
                  </a:cubicBezTo>
                  <a:cubicBezTo>
                    <a:pt x="2263" y="480"/>
                    <a:pt x="2471" y="578"/>
                    <a:pt x="2489" y="654"/>
                  </a:cubicBezTo>
                  <a:cubicBezTo>
                    <a:pt x="2507" y="730"/>
                    <a:pt x="2142" y="833"/>
                    <a:pt x="2093" y="936"/>
                  </a:cubicBezTo>
                  <a:cubicBezTo>
                    <a:pt x="2044" y="1039"/>
                    <a:pt x="2138" y="1216"/>
                    <a:pt x="2195" y="1272"/>
                  </a:cubicBezTo>
                  <a:cubicBezTo>
                    <a:pt x="2252" y="1328"/>
                    <a:pt x="2372" y="1312"/>
                    <a:pt x="2435" y="1272"/>
                  </a:cubicBezTo>
                  <a:cubicBezTo>
                    <a:pt x="2498" y="1232"/>
                    <a:pt x="2529" y="1104"/>
                    <a:pt x="2573" y="1032"/>
                  </a:cubicBezTo>
                  <a:cubicBezTo>
                    <a:pt x="2617" y="960"/>
                    <a:pt x="2660" y="836"/>
                    <a:pt x="2699" y="840"/>
                  </a:cubicBezTo>
                  <a:cubicBezTo>
                    <a:pt x="2738" y="844"/>
                    <a:pt x="2779" y="985"/>
                    <a:pt x="2807" y="1056"/>
                  </a:cubicBezTo>
                  <a:cubicBezTo>
                    <a:pt x="2835" y="1127"/>
                    <a:pt x="2814" y="1223"/>
                    <a:pt x="2867" y="1266"/>
                  </a:cubicBezTo>
                  <a:cubicBezTo>
                    <a:pt x="2920" y="1309"/>
                    <a:pt x="3058" y="1366"/>
                    <a:pt x="3125" y="1314"/>
                  </a:cubicBezTo>
                  <a:cubicBezTo>
                    <a:pt x="3192" y="1262"/>
                    <a:pt x="3305" y="1066"/>
                    <a:pt x="3269" y="954"/>
                  </a:cubicBezTo>
                  <a:cubicBezTo>
                    <a:pt x="3233" y="842"/>
                    <a:pt x="2997" y="721"/>
                    <a:pt x="2909" y="642"/>
                  </a:cubicBezTo>
                  <a:cubicBezTo>
                    <a:pt x="2821" y="563"/>
                    <a:pt x="2851" y="541"/>
                    <a:pt x="2741" y="480"/>
                  </a:cubicBezTo>
                  <a:cubicBezTo>
                    <a:pt x="2631" y="419"/>
                    <a:pt x="2334" y="356"/>
                    <a:pt x="2249" y="276"/>
                  </a:cubicBezTo>
                  <a:cubicBezTo>
                    <a:pt x="2164" y="196"/>
                    <a:pt x="2235" y="58"/>
                    <a:pt x="2231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v-LV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429001" y="3200401"/>
              <a:ext cx="931863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1800">
                  <a:solidFill>
                    <a:schemeClr val="tx2"/>
                  </a:solidFill>
                  <a:latin typeface="Tahoma" panose="020B0604030504040204" pitchFamily="34" charset="0"/>
                </a:rPr>
                <a:t>PreVisit</a:t>
              </a:r>
              <a:endParaRPr lang="en-US" altLang="lv-LV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373564" y="3581401"/>
              <a:ext cx="815975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1800">
                  <a:solidFill>
                    <a:schemeClr val="tx2"/>
                  </a:solidFill>
                  <a:latin typeface="Tahoma" panose="020B0604030504040204" pitchFamily="34" charset="0"/>
                </a:rPr>
                <a:t>InVisit</a:t>
              </a:r>
              <a:endParaRPr lang="en-US" altLang="lv-LV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5486400" y="3200401"/>
              <a:ext cx="1030288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1800">
                  <a:solidFill>
                    <a:schemeClr val="tx2"/>
                  </a:solidFill>
                  <a:latin typeface="Tahoma" panose="020B0604030504040204" pitchFamily="34" charset="0"/>
                </a:rPr>
                <a:t>PostVisit</a:t>
              </a:r>
              <a:endParaRPr lang="en-US" altLang="lv-LV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23" name="AutoShape 21"/>
            <p:cNvCxnSpPr>
              <a:cxnSpLocks noChangeShapeType="1"/>
              <a:stCxn id="6" idx="3"/>
              <a:endCxn id="26" idx="7"/>
            </p:cNvCxnSpPr>
            <p:nvPr/>
          </p:nvCxnSpPr>
          <p:spPr bwMode="auto">
            <a:xfrm flipH="1">
              <a:off x="4859339" y="2925764"/>
              <a:ext cx="190182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2"/>
            <p:cNvCxnSpPr>
              <a:cxnSpLocks noChangeShapeType="1"/>
              <a:stCxn id="9" idx="0"/>
              <a:endCxn id="26" idx="3"/>
            </p:cNvCxnSpPr>
            <p:nvPr/>
          </p:nvCxnSpPr>
          <p:spPr bwMode="auto">
            <a:xfrm flipV="1">
              <a:off x="4181475" y="3535363"/>
              <a:ext cx="407988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3"/>
            <p:cNvCxnSpPr>
              <a:cxnSpLocks noChangeShapeType="1"/>
              <a:stCxn id="8" idx="1"/>
              <a:endCxn id="26" idx="5"/>
            </p:cNvCxnSpPr>
            <p:nvPr/>
          </p:nvCxnSpPr>
          <p:spPr bwMode="auto">
            <a:xfrm flipH="1" flipV="1">
              <a:off x="4859339" y="3535364"/>
              <a:ext cx="81597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453390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 sz="240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50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DFS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Depth-First Traversal</a:t>
            </a:r>
          </a:p>
          <a:p>
            <a:pPr lvl="1"/>
            <a:r>
              <a:rPr lang="en-US" dirty="0" smtClean="0"/>
              <a:t>Depth-first traversal proceeds by following left- (or right-) hand branches as far as possible</a:t>
            </a:r>
          </a:p>
          <a:p>
            <a:pPr lvl="1"/>
            <a:r>
              <a:rPr lang="en-US" dirty="0" smtClean="0"/>
              <a:t>The algorithm then backtracks to the most recent fork and takes the right- (or left-) hand branch to the next node</a:t>
            </a:r>
          </a:p>
          <a:p>
            <a:pPr lvl="1"/>
            <a:r>
              <a:rPr lang="en-US" dirty="0" smtClean="0"/>
              <a:t>It then follows branches to the left (or right) again as far as possible</a:t>
            </a:r>
          </a:p>
          <a:p>
            <a:pPr lvl="1"/>
            <a:r>
              <a:rPr lang="en-US" dirty="0" smtClean="0"/>
              <a:t>This process continues until all nodes have been visited</a:t>
            </a:r>
          </a:p>
          <a:p>
            <a:pPr lvl="1"/>
            <a:r>
              <a:rPr lang="en-US" dirty="0" smtClean="0"/>
              <a:t>While this process is straightforward, it doesn’t indicate at what point the nodes are visited; there are variations that can be used</a:t>
            </a:r>
          </a:p>
          <a:p>
            <a:pPr lvl="1"/>
            <a:r>
              <a:rPr lang="en-US" dirty="0" smtClean="0"/>
              <a:t>We are interested in three activities: traversing to the left, traversing to the right, and visiting a node</a:t>
            </a:r>
          </a:p>
          <a:p>
            <a:pPr lvl="2"/>
            <a:r>
              <a:rPr lang="en-US" dirty="0" smtClean="0"/>
              <a:t>These activities are labeled L, R, and V, for ease of representation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7060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lv-LV" dirty="0" smtClean="0"/>
              <a:t>Tree Concepts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xfrm>
            <a:off x="1422399" y="1752601"/>
            <a:ext cx="7283449" cy="4811712"/>
          </a:xfrm>
          <a:noFill/>
        </p:spPr>
        <p:txBody>
          <a:bodyPr/>
          <a:lstStyle/>
          <a:p>
            <a:pPr eaLnBrk="1" hangingPunct="1"/>
            <a:r>
              <a:rPr lang="en-US" altLang="lv-LV" dirty="0" smtClean="0"/>
              <a:t>Tree contains </a:t>
            </a:r>
            <a:r>
              <a:rPr lang="en-US" altLang="lv-LV" b="1" i="1" dirty="0" smtClean="0">
                <a:solidFill>
                  <a:srgbClr val="0070C0"/>
                </a:solidFill>
              </a:rPr>
              <a:t>nodes</a:t>
            </a:r>
            <a:r>
              <a:rPr lang="lv-LV" altLang="lv-LV" dirty="0" smtClean="0"/>
              <a:t> (</a:t>
            </a:r>
            <a:r>
              <a:rPr lang="en-US" altLang="lv-LV" dirty="0" smtClean="0"/>
              <a:t>a.k.a. </a:t>
            </a:r>
            <a:r>
              <a:rPr lang="en-US" altLang="lv-LV" i="1" dirty="0" smtClean="0">
                <a:solidFill>
                  <a:srgbClr val="0070C0"/>
                </a:solidFill>
              </a:rPr>
              <a:t>vertices</a:t>
            </a:r>
            <a:r>
              <a:rPr lang="lv-LV" altLang="lv-LV" dirty="0" smtClean="0"/>
              <a:t>) </a:t>
            </a:r>
            <a:r>
              <a:rPr lang="en-US" altLang="lv-LV" dirty="0" smtClean="0"/>
              <a:t>and </a:t>
            </a:r>
            <a:r>
              <a:rPr lang="en-US" altLang="lv-LV" b="1" i="1" dirty="0" smtClean="0">
                <a:solidFill>
                  <a:srgbClr val="0070C0"/>
                </a:solidFill>
              </a:rPr>
              <a:t>edges</a:t>
            </a:r>
            <a:r>
              <a:rPr lang="en-US" altLang="lv-LV" dirty="0" smtClean="0"/>
              <a:t>.</a:t>
            </a:r>
            <a:endParaRPr lang="en-US" altLang="lv-LV" i="1" dirty="0" smtClean="0">
              <a:solidFill>
                <a:srgbClr val="FF3300"/>
              </a:solidFill>
            </a:endParaRPr>
          </a:p>
          <a:p>
            <a:pPr marL="0" indent="0" eaLnBrk="1" hangingPunct="1">
              <a:buNone/>
            </a:pPr>
            <a:r>
              <a:rPr lang="en-US" altLang="lv-LV" b="1" dirty="0" smtClean="0"/>
              <a:t/>
            </a:r>
            <a:br>
              <a:rPr lang="en-US" altLang="lv-LV" b="1" dirty="0" smtClean="0"/>
            </a:br>
            <a:r>
              <a:rPr lang="en-US" altLang="lv-LV" b="1" dirty="0" smtClean="0"/>
              <a:t>Definition: </a:t>
            </a:r>
            <a:r>
              <a:rPr lang="en-US" altLang="lv-LV" dirty="0" smtClean="0"/>
              <a:t>A</a:t>
            </a:r>
            <a:r>
              <a:rPr lang="en-US" altLang="lv-LV" b="1" dirty="0" smtClean="0"/>
              <a:t> </a:t>
            </a:r>
            <a:r>
              <a:rPr lang="en-US" altLang="lv-LV" b="1" i="1" dirty="0" smtClean="0">
                <a:solidFill>
                  <a:srgbClr val="0070C0"/>
                </a:solidFill>
              </a:rPr>
              <a:t>tree</a:t>
            </a:r>
            <a:r>
              <a:rPr lang="en-US" altLang="lv-LV" dirty="0" smtClean="0"/>
              <a:t> is a connected graph with no loops.</a:t>
            </a:r>
          </a:p>
          <a:p>
            <a:pPr marL="0" indent="0" eaLnBrk="1" hangingPunct="1">
              <a:buNone/>
            </a:pPr>
            <a:r>
              <a:rPr lang="en-US" altLang="lv-LV" dirty="0" smtClean="0"/>
              <a:t>A </a:t>
            </a:r>
            <a:r>
              <a:rPr lang="en-US" altLang="lv-LV" i="1" dirty="0" smtClean="0">
                <a:solidFill>
                  <a:srgbClr val="0070C0"/>
                </a:solidFill>
              </a:rPr>
              <a:t>rooted tree </a:t>
            </a:r>
            <a:r>
              <a:rPr lang="en-US" altLang="lv-LV" dirty="0" smtClean="0"/>
              <a:t>is a tree with some </a:t>
            </a:r>
            <a:r>
              <a:rPr lang="en-US" altLang="lv-LV" i="1" dirty="0" smtClean="0">
                <a:solidFill>
                  <a:srgbClr val="0070C0"/>
                </a:solidFill>
              </a:rPr>
              <a:t>root node </a:t>
            </a:r>
            <a:r>
              <a:rPr lang="en-US" altLang="lv-LV" dirty="0" smtClean="0"/>
              <a:t>selected.</a:t>
            </a:r>
          </a:p>
          <a:p>
            <a:pPr marL="0" indent="0" eaLnBrk="1" hangingPunct="1">
              <a:buNone/>
            </a:pPr>
            <a:endParaRPr lang="en-US" altLang="lv-LV" dirty="0"/>
          </a:p>
          <a:p>
            <a:pPr marL="0" indent="0" eaLnBrk="1" hangingPunct="1">
              <a:buNone/>
            </a:pPr>
            <a:r>
              <a:rPr lang="en-US" altLang="lv-LV" dirty="0" smtClean="0"/>
              <a:t>In a rooted tree any edge is between a </a:t>
            </a:r>
            <a:r>
              <a:rPr lang="en-US" altLang="lv-LV" i="1" dirty="0" smtClean="0">
                <a:solidFill>
                  <a:srgbClr val="0070C0"/>
                </a:solidFill>
              </a:rPr>
              <a:t>parent</a:t>
            </a:r>
            <a:r>
              <a:rPr lang="en-US" altLang="lv-LV" dirty="0" smtClean="0"/>
              <a:t> and a </a:t>
            </a:r>
            <a:r>
              <a:rPr lang="en-US" altLang="lv-LV" i="1" dirty="0" smtClean="0">
                <a:solidFill>
                  <a:srgbClr val="0070C0"/>
                </a:solidFill>
              </a:rPr>
              <a:t>child</a:t>
            </a:r>
            <a:r>
              <a:rPr lang="en-US" altLang="lv-LV" dirty="0" smtClean="0"/>
              <a:t>.</a:t>
            </a:r>
          </a:p>
          <a:p>
            <a:pPr marL="0" indent="0" eaLnBrk="1" hangingPunct="1">
              <a:buNone/>
            </a:pPr>
            <a:r>
              <a:rPr lang="en-US" altLang="lv-LV" dirty="0" smtClean="0"/>
              <a:t>An </a:t>
            </a:r>
            <a:r>
              <a:rPr lang="en-US" altLang="lv-LV" i="1" dirty="0" smtClean="0">
                <a:solidFill>
                  <a:srgbClr val="0070C0"/>
                </a:solidFill>
              </a:rPr>
              <a:t>ordered tree </a:t>
            </a:r>
            <a:r>
              <a:rPr lang="en-US" altLang="lv-LV" dirty="0" smtClean="0"/>
              <a:t>is a rooted tree with a certain order of child nodes for every parent node.</a:t>
            </a:r>
          </a:p>
          <a:p>
            <a:pPr marL="0" indent="0" eaLnBrk="1" hangingPunct="1">
              <a:buNone/>
            </a:pPr>
            <a:endParaRPr lang="en-US" altLang="lv-LV" dirty="0"/>
          </a:p>
          <a:p>
            <a:pPr marL="0" indent="0" eaLnBrk="1" hangingPunct="1">
              <a:buNone/>
            </a:pPr>
            <a:r>
              <a:rPr lang="en-US" altLang="lv-LV" dirty="0"/>
              <a:t>Root is typically shown at the top, </a:t>
            </a:r>
            <a:r>
              <a:rPr lang="en-US" altLang="lv-LV" b="1" i="1" dirty="0" smtClean="0">
                <a:solidFill>
                  <a:srgbClr val="0070C0"/>
                </a:solidFill>
              </a:rPr>
              <a:t>leaves</a:t>
            </a:r>
            <a:r>
              <a:rPr lang="en-US" altLang="lv-LV" dirty="0" smtClean="0"/>
              <a:t> at </a:t>
            </a:r>
            <a:r>
              <a:rPr lang="en-US" altLang="lv-LV" dirty="0"/>
              <a:t>the bottom.</a:t>
            </a:r>
          </a:p>
          <a:p>
            <a:pPr marL="0" indent="0" eaLnBrk="1" hangingPunct="1">
              <a:buNone/>
            </a:pPr>
            <a:endParaRPr lang="en-US" altLang="lv-LV" dirty="0" smtClean="0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10306049" y="2667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10382249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0382249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11068049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9544049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8858249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9544049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9925049" y="3200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0610849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10735659" y="3162300"/>
            <a:ext cx="63719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0610849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9239249" y="3962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9696449" y="3962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9315449" y="5410200"/>
            <a:ext cx="1524000" cy="533400"/>
          </a:xfrm>
          <a:prstGeom prst="wedgeRoundRectCallout">
            <a:avLst>
              <a:gd name="adj1" fmla="val -63542"/>
              <a:gd name="adj2" fmla="val -13035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/>
              <a:t>Leaves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10610849" y="1828800"/>
            <a:ext cx="1143000" cy="533400"/>
          </a:xfrm>
          <a:prstGeom prst="wedgeRoundRectCallout">
            <a:avLst>
              <a:gd name="adj1" fmla="val -47500"/>
              <a:gd name="adj2" fmla="val 10238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91948894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 – Recursive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Inorder</a:t>
            </a:r>
            <a:r>
              <a:rPr lang="en-US" dirty="0" smtClean="0"/>
              <a:t> traversal via recursive calls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23827"/>
            <a:ext cx="4648200" cy="24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514600"/>
            <a:ext cx="51530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80326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 – Explicit 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 of Preorder and </a:t>
            </a:r>
            <a:r>
              <a:rPr lang="en-US" dirty="0" err="1" smtClean="0"/>
              <a:t>Postorder</a:t>
            </a:r>
            <a:r>
              <a:rPr lang="en-US" dirty="0" smtClean="0"/>
              <a:t> traversals (both need Stack data structure)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54673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95625"/>
            <a:ext cx="41719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679881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 – Threaded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Stackless Depth-First Traversal: Threaded Trees (</a:t>
            </a:r>
            <a:r>
              <a:rPr lang="en-US" dirty="0" err="1" smtClean="0"/>
              <a:t>inorder</a:t>
            </a:r>
            <a:r>
              <a:rPr lang="en-US" dirty="0" smtClean="0"/>
              <a:t> traversal order pointers between nodes).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590800"/>
            <a:ext cx="911830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868156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Traversal needs a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Breadth-First </a:t>
            </a:r>
            <a:r>
              <a:rPr lang="en-US" dirty="0" smtClean="0"/>
              <a:t>Traversal (continued)</a:t>
            </a:r>
          </a:p>
          <a:p>
            <a:pPr lvl="1"/>
            <a:r>
              <a:rPr lang="en-US" dirty="0" smtClean="0"/>
              <a:t>An implementation of this is shown in Figure 6.10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sz="1200" dirty="0"/>
              <a:t>Fig. 6.10 Top-down, left-to-right, breadth-first traversal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62251"/>
            <a:ext cx="49434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020886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Traversal 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0"/>
          <a:stretch/>
        </p:blipFill>
        <p:spPr bwMode="auto">
          <a:xfrm>
            <a:off x="1422400" y="1752600"/>
            <a:ext cx="970408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273609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An example of a tree traversal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Every arithmetic expression can be expressed as a tree.</a:t>
            </a:r>
          </a:p>
          <a:p>
            <a:pPr eaLnBrk="1" hangingPunct="1"/>
            <a:r>
              <a:rPr lang="en-US" altLang="lv-LV" dirty="0" smtClean="0"/>
              <a:t>Arithmetic expression can be computed with </a:t>
            </a:r>
            <a:r>
              <a:rPr lang="lv-LV" altLang="lv-LV" i="1" dirty="0" smtClean="0"/>
              <a:t>Evaluate.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3048000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b="1" dirty="0"/>
              <a:t>function </a:t>
            </a:r>
            <a:r>
              <a:rPr lang="lv-LV" altLang="lv-LV" sz="2400" i="1" dirty="0"/>
              <a:t>Evaluate</a:t>
            </a:r>
            <a:r>
              <a:rPr lang="lv-LV" altLang="lv-LV" sz="2400" dirty="0"/>
              <a:t>(</a:t>
            </a:r>
            <a:r>
              <a:rPr lang="lv-LV" altLang="lv-LV" sz="2400" b="1" dirty="0"/>
              <a:t>pointer</a:t>
            </a:r>
            <a:r>
              <a:rPr lang="lv-LV" altLang="lv-LV" sz="2400" dirty="0"/>
              <a:t> P)</a:t>
            </a:r>
            <a:r>
              <a:rPr lang="lv-LV" altLang="lv-LV" sz="2400" b="1" dirty="0"/>
              <a:t>: integer</a:t>
            </a:r>
            <a:endParaRPr lang="lv-LV" altLang="lv-LV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dirty="0"/>
              <a:t>	</a:t>
            </a:r>
            <a:r>
              <a:rPr lang="lv-LV" altLang="lv-LV" sz="2400" b="1" dirty="0"/>
              <a:t>if</a:t>
            </a:r>
            <a:r>
              <a:rPr lang="lv-LV" altLang="lv-LV" sz="2400" i="1" dirty="0"/>
              <a:t> IsLeaf</a:t>
            </a:r>
            <a:r>
              <a:rPr lang="lv-LV" altLang="lv-LV" sz="2400" dirty="0"/>
              <a:t>(P) </a:t>
            </a:r>
            <a:r>
              <a:rPr lang="lv-LV" altLang="lv-LV" sz="2400" b="1" dirty="0"/>
              <a:t> then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lv-LV" altLang="lv-LV" sz="2400" b="1" dirty="0"/>
              <a:t>return</a:t>
            </a:r>
            <a:r>
              <a:rPr lang="lv-LV" altLang="lv-LV" sz="2400" dirty="0"/>
              <a:t> Label(P)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dirty="0"/>
              <a:t>	</a:t>
            </a:r>
            <a:r>
              <a:rPr lang="lv-LV" altLang="lv-LV" sz="2400" b="1" dirty="0"/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b="1" dirty="0"/>
              <a:t>		</a:t>
            </a:r>
            <a:r>
              <a:rPr lang="lv-LV" altLang="lv-LV" sz="2400" dirty="0" smtClean="0"/>
              <a:t>x</a:t>
            </a:r>
            <a:r>
              <a:rPr lang="en-US" altLang="lv-LV" sz="2400" dirty="0"/>
              <a:t>L</a:t>
            </a:r>
            <a:r>
              <a:rPr lang="lv-LV" altLang="lv-LV" sz="2400" dirty="0" smtClean="0"/>
              <a:t> </a:t>
            </a:r>
            <a:r>
              <a:rPr lang="lv-LV" altLang="lv-LV" sz="2400" dirty="0"/>
              <a:t>= E</a:t>
            </a:r>
            <a:r>
              <a:rPr lang="lv-LV" altLang="lv-LV" sz="2400" i="1" dirty="0"/>
              <a:t>valuate</a:t>
            </a:r>
            <a:r>
              <a:rPr lang="lv-LV" altLang="lv-LV" sz="2400" dirty="0"/>
              <a:t>(</a:t>
            </a:r>
            <a:r>
              <a:rPr lang="lv-LV" altLang="lv-LV" sz="2400" i="1" dirty="0"/>
              <a:t>LeftChild</a:t>
            </a:r>
            <a:r>
              <a:rPr lang="lv-LV" altLang="lv-LV" sz="2400" dirty="0"/>
              <a:t>(P))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i="1" dirty="0"/>
              <a:t>		</a:t>
            </a:r>
            <a:r>
              <a:rPr lang="lv-LV" altLang="lv-LV" sz="2400" dirty="0" smtClean="0"/>
              <a:t>x</a:t>
            </a:r>
            <a:r>
              <a:rPr lang="en-US" altLang="lv-LV" sz="2400" dirty="0" smtClean="0"/>
              <a:t>R</a:t>
            </a:r>
            <a:r>
              <a:rPr lang="lv-LV" altLang="lv-LV" sz="2400" dirty="0" smtClean="0"/>
              <a:t> </a:t>
            </a:r>
            <a:r>
              <a:rPr lang="lv-LV" altLang="lv-LV" sz="2400" dirty="0"/>
              <a:t>= E</a:t>
            </a:r>
            <a:r>
              <a:rPr lang="lv-LV" altLang="lv-LV" sz="2400" i="1" dirty="0"/>
              <a:t>valuate</a:t>
            </a:r>
            <a:r>
              <a:rPr lang="lv-LV" altLang="lv-LV" sz="2400" dirty="0"/>
              <a:t>(</a:t>
            </a:r>
            <a:r>
              <a:rPr lang="lv-LV" altLang="lv-LV" sz="2400" i="1" dirty="0"/>
              <a:t>RightChild</a:t>
            </a:r>
            <a:r>
              <a:rPr lang="lv-LV" altLang="lv-LV" sz="2400" dirty="0"/>
              <a:t>(P))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i="1" dirty="0"/>
              <a:t>		op </a:t>
            </a:r>
            <a:r>
              <a:rPr lang="lv-LV" altLang="lv-LV" sz="2400" dirty="0"/>
              <a:t>= Label(P)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i="1" dirty="0"/>
              <a:t>		</a:t>
            </a:r>
            <a:r>
              <a:rPr lang="lv-LV" altLang="lv-LV" sz="2400" b="1" dirty="0"/>
              <a:t>return</a:t>
            </a:r>
            <a:r>
              <a:rPr lang="lv-LV" altLang="lv-LV" sz="2400" dirty="0"/>
              <a:t> </a:t>
            </a:r>
            <a:r>
              <a:rPr lang="lv-LV" altLang="lv-LV" sz="2400" i="1" dirty="0"/>
              <a:t>ApplyOp</a:t>
            </a:r>
            <a:r>
              <a:rPr lang="lv-LV" altLang="lv-LV" sz="2400" dirty="0"/>
              <a:t>(op, </a:t>
            </a:r>
            <a:r>
              <a:rPr lang="lv-LV" altLang="lv-LV" sz="2400" dirty="0" smtClean="0"/>
              <a:t>x</a:t>
            </a:r>
            <a:r>
              <a:rPr lang="en-US" altLang="lv-LV" sz="2400" dirty="0" smtClean="0"/>
              <a:t>L</a:t>
            </a:r>
            <a:r>
              <a:rPr lang="lv-LV" altLang="lv-LV" sz="2400" dirty="0" smtClean="0"/>
              <a:t>, x</a:t>
            </a:r>
            <a:r>
              <a:rPr lang="en-US" altLang="lv-LV" sz="2400" dirty="0" smtClean="0"/>
              <a:t>R</a:t>
            </a:r>
            <a:r>
              <a:rPr lang="lv-LV" altLang="lv-LV" sz="2400" dirty="0" smtClean="0"/>
              <a:t>)</a:t>
            </a:r>
            <a:endParaRPr lang="lv-LV" altLang="lv-LV" sz="2400" dirty="0"/>
          </a:p>
          <a:p>
            <a:endParaRPr lang="lv-LV" sz="2400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60CC5-D5D6-4A7C-8080-984DBFDE67A5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lv-LV" altLang="lv-LV" sz="1400"/>
          </a:p>
        </p:txBody>
      </p:sp>
    </p:spTree>
    <p:extLst>
      <p:ext uri="{BB962C8B-B14F-4D97-AF65-F5344CB8AC3E}">
        <p14:creationId xmlns:p14="http://schemas.microsoft.com/office/powerpoint/2010/main" val="92979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DD2DE-1332-4658-8211-D48713620AB6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lv-LV" altLang="lv-LV" sz="1400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lv-LV" dirty="0" smtClean="0"/>
              <a:t>Evaluating Postfix Expression</a:t>
            </a:r>
            <a:endParaRPr lang="lv-LV" altLang="lv-LV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69342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lv-LV" b="1" dirty="0" smtClean="0"/>
              <a:t>function</a:t>
            </a:r>
            <a:r>
              <a:rPr lang="lv-LV" altLang="lv-LV" dirty="0" smtClean="0"/>
              <a:t> </a:t>
            </a:r>
            <a:r>
              <a:rPr lang="lv-LV" altLang="lv-LV" i="1" dirty="0"/>
              <a:t>PostorderEvaluate</a:t>
            </a:r>
            <a:r>
              <a:rPr lang="lv-LV" altLang="lv-LV" dirty="0"/>
              <a:t>(E </a:t>
            </a:r>
            <a:r>
              <a:rPr lang="lv-LV" altLang="lv-LV" b="1" dirty="0"/>
              <a:t>array</a:t>
            </a:r>
            <a:r>
              <a:rPr lang="lv-LV" altLang="lv-LV" dirty="0"/>
              <a:t>[1..n])</a:t>
            </a:r>
            <a:r>
              <a:rPr lang="lv-LV" altLang="lv-LV" b="1" dirty="0"/>
              <a:t>: integer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</a:t>
            </a:r>
            <a:r>
              <a:rPr lang="en-US" altLang="lv-LV" dirty="0" smtClean="0"/>
              <a:t>stack = </a:t>
            </a:r>
            <a:r>
              <a:rPr lang="en-US" altLang="lv-LV" dirty="0" err="1" smtClean="0"/>
              <a:t>emptyStack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b="1" dirty="0" smtClean="0"/>
              <a:t>	</a:t>
            </a:r>
            <a:r>
              <a:rPr lang="lv-LV" altLang="lv-LV" b="1" dirty="0" smtClean="0"/>
              <a:t>for </a:t>
            </a:r>
            <a:r>
              <a:rPr lang="lv-LV" altLang="lv-LV" dirty="0"/>
              <a:t>i</a:t>
            </a:r>
            <a:r>
              <a:rPr lang="lv-LV" altLang="lv-LV" b="1" dirty="0"/>
              <a:t> from </a:t>
            </a:r>
            <a:r>
              <a:rPr lang="lv-LV" altLang="lv-LV" dirty="0"/>
              <a:t>1 </a:t>
            </a:r>
            <a:r>
              <a:rPr lang="lv-LV" altLang="lv-LV" b="1" dirty="0"/>
              <a:t>to </a:t>
            </a:r>
            <a:r>
              <a:rPr lang="lv-LV" altLang="lv-LV" dirty="0"/>
              <a:t>n</a:t>
            </a:r>
            <a:r>
              <a:rPr lang="lv-LV" altLang="lv-LV" b="1" dirty="0"/>
              <a:t> do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if </a:t>
            </a:r>
            <a:r>
              <a:rPr lang="en-US" altLang="lv-LV" b="1" dirty="0" smtClean="0"/>
              <a:t> </a:t>
            </a:r>
            <a:r>
              <a:rPr lang="en-US" altLang="lv-LV" i="1" dirty="0" err="1" smtClean="0"/>
              <a:t>isNumber</a:t>
            </a:r>
            <a:r>
              <a:rPr lang="en-US" altLang="lv-LV" b="1" i="1" dirty="0" smtClean="0"/>
              <a:t>(</a:t>
            </a:r>
            <a:r>
              <a:rPr lang="lv-LV" altLang="lv-LV" dirty="0" smtClean="0"/>
              <a:t>E[i]</a:t>
            </a:r>
            <a:r>
              <a:rPr lang="en-US" altLang="lv-LV" dirty="0" smtClean="0"/>
              <a:t>)</a:t>
            </a:r>
            <a:r>
              <a:rPr lang="lv-LV" altLang="lv-LV" dirty="0" smtClean="0"/>
              <a:t> </a:t>
            </a:r>
            <a:r>
              <a:rPr lang="lv-LV" altLang="lv-LV" b="1" dirty="0" smtClean="0"/>
              <a:t>then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lvl="2" eaLnBrk="1" hangingPunct="1">
              <a:buFontTx/>
              <a:buNone/>
            </a:pPr>
            <a:r>
              <a:rPr lang="lv-LV" altLang="lv-LV" dirty="0" smtClean="0"/>
              <a:t>	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])</a:t>
            </a:r>
            <a:endParaRPr lang="lv-LV" altLang="lv-LV" dirty="0" smtClean="0"/>
          </a:p>
          <a:p>
            <a:pPr eaLnBrk="1" hangingPunct="1">
              <a:buFontTx/>
              <a:buNone/>
            </a:pPr>
            <a:r>
              <a:rPr lang="lv-LV" altLang="lv-LV" dirty="0"/>
              <a:t>		</a:t>
            </a:r>
            <a:r>
              <a:rPr lang="lv-LV" altLang="lv-LV" b="1" dirty="0" smtClean="0"/>
              <a:t>else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x1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dirty="0"/>
              <a:t> </a:t>
            </a:r>
            <a:r>
              <a:rPr lang="en-US" altLang="lv-LV" dirty="0" smtClean="0"/>
              <a:t>              x2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res = </a:t>
            </a:r>
            <a:r>
              <a:rPr lang="lv-LV" altLang="lv-LV" i="1" dirty="0" smtClean="0"/>
              <a:t>ApplyOp</a:t>
            </a:r>
            <a:r>
              <a:rPr lang="lv-LV" altLang="lv-LV" dirty="0" smtClean="0"/>
              <a:t>(</a:t>
            </a:r>
            <a:r>
              <a:rPr lang="en-US" altLang="lv-LV" dirty="0" smtClean="0"/>
              <a:t>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</a:t>
            </a:r>
            <a:r>
              <a:rPr lang="lv-LV" altLang="lv-LV" dirty="0" smtClean="0"/>
              <a:t>, x</a:t>
            </a:r>
            <a:r>
              <a:rPr lang="en-US" altLang="lv-LV" dirty="0" smtClean="0"/>
              <a:t>1</a:t>
            </a:r>
            <a:r>
              <a:rPr lang="lv-LV" altLang="lv-LV" dirty="0" smtClean="0"/>
              <a:t>, x</a:t>
            </a:r>
            <a:r>
              <a:rPr lang="en-US" altLang="lv-LV" dirty="0" smtClean="0"/>
              <a:t>2</a:t>
            </a:r>
            <a:r>
              <a:rPr lang="lv-LV" altLang="lv-LV" dirty="0" smtClean="0"/>
              <a:t>)</a:t>
            </a:r>
            <a:endParaRPr lang="en-US" altLang="lv-LV" dirty="0"/>
          </a:p>
          <a:p>
            <a:pPr eaLnBrk="1" hangingPunct="1">
              <a:buFontTx/>
              <a:buNone/>
            </a:pPr>
            <a:r>
              <a:rPr lang="en-US" altLang="lv-LV" dirty="0" smtClean="0"/>
              <a:t>               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(res)</a:t>
            </a:r>
            <a:endParaRPr lang="lv-LV" altLang="lv-LV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924800" y="1828800"/>
            <a:ext cx="3429000" cy="2286000"/>
            <a:chOff x="2928" y="2256"/>
            <a:chExt cx="2160" cy="1440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 sz="2400">
                <a:latin typeface="Symbol" panose="05050102010706020507" pitchFamily="18" charset="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15" idx="0"/>
              <a:endCxn id="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4" idx="0"/>
              <a:endCxn id="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0"/>
            <p:cNvCxnSpPr>
              <a:cxnSpLocks noChangeShapeType="1"/>
              <a:stCxn id="13" idx="0"/>
              <a:endCxn id="1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1"/>
            <p:cNvCxnSpPr>
              <a:cxnSpLocks noChangeShapeType="1"/>
              <a:stCxn id="12" idx="0"/>
              <a:endCxn id="1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2"/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959599" y="5105400"/>
          <a:ext cx="490220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4689">
                  <a:extLst>
                    <a:ext uri="{9D8B030D-6E8A-4147-A177-3AD203B41FA5}">
                      <a16:colId xmlns:a16="http://schemas.microsoft.com/office/drawing/2014/main" val="1978180867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452637732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4175252185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4236788539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1616048841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3731934521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3062006631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517614957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2552999264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+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805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3395" y="4607868"/>
                <a:ext cx="1351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lv-LV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95" y="4607868"/>
                <a:ext cx="1351267" cy="523220"/>
              </a:xfrm>
              <a:prstGeom prst="rect">
                <a:avLst/>
              </a:prstGeom>
              <a:blipFill>
                <a:blip r:embed="rId3"/>
                <a:stretch>
                  <a:fillRect l="-9009" t="-12791" b="-3139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349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Polish Notation and Expression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i="1" dirty="0"/>
              <a:t>Polish notation</a:t>
            </a:r>
            <a:r>
              <a:rPr lang="en-US" sz="2400" i="1" dirty="0"/>
              <a:t>,</a:t>
            </a:r>
            <a:r>
              <a:rPr lang="en-US" sz="2400" dirty="0"/>
              <a:t> developed by Jan </a:t>
            </a:r>
            <a:r>
              <a:rPr lang="en-US" sz="2400" dirty="0" err="1"/>
              <a:t>Lukasiewicz</a:t>
            </a:r>
            <a:r>
              <a:rPr lang="en-US" sz="2400" dirty="0"/>
              <a:t> in the 1920s, is a special notation for symbolic logic that allows us to eliminate all parentheses from formulas</a:t>
            </a:r>
          </a:p>
          <a:p>
            <a:r>
              <a:rPr lang="en-US" sz="2400" dirty="0"/>
              <a:t>For the sake of </a:t>
            </a:r>
            <a:r>
              <a:rPr lang="en-US" sz="2400" dirty="0" smtClean="0"/>
              <a:t>readability we use parentheses. </a:t>
            </a:r>
            <a:r>
              <a:rPr lang="en-US" sz="2400" dirty="0"/>
              <a:t>However, if we are only concerned with ambiguity, as in a compiler, we can omit </a:t>
            </a:r>
            <a:r>
              <a:rPr lang="en-US" sz="2400" dirty="0" smtClean="0"/>
              <a:t>most </a:t>
            </a:r>
            <a:r>
              <a:rPr lang="en-US" sz="2400" dirty="0"/>
              <a:t>extra </a:t>
            </a:r>
            <a:r>
              <a:rPr lang="en-US" sz="2400" dirty="0" smtClean="0"/>
              <a:t>symbols.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905000"/>
            <a:ext cx="54387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750264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Polish Notation and Expression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no parentheses are used, but there is no ambiguity</a:t>
            </a:r>
          </a:p>
          <a:p>
            <a:r>
              <a:rPr lang="en-US" dirty="0" smtClean="0"/>
              <a:t>This structure can be retained even when the tree is linearized by traversing the tree and output the symbols based on the traversal order</a:t>
            </a:r>
          </a:p>
          <a:p>
            <a:r>
              <a:rPr lang="en-US" dirty="0" smtClean="0"/>
              <a:t>Notice that traversing using inorder produces the same expression (regardless of the tree), implying inorder isn’t useful to us</a:t>
            </a:r>
          </a:p>
          <a:p>
            <a:r>
              <a:rPr lang="en-US" dirty="0" smtClean="0"/>
              <a:t>The other two are however, so we can use them to create unambiguous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03418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Polish Notation and Expression Trees 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Expression </a:t>
            </a:r>
            <a:r>
              <a:rPr lang="en-US" dirty="0" smtClean="0"/>
              <a:t>Trees</a:t>
            </a:r>
            <a:r>
              <a:rPr lang="en-US" dirty="0"/>
              <a:t> </a:t>
            </a:r>
            <a:r>
              <a:rPr lang="en-US" dirty="0" smtClean="0"/>
              <a:t>(continued)</a:t>
            </a:r>
          </a:p>
          <a:p>
            <a:pPr marL="57150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ExprTreeNode {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ExprTreeNode (char *k, ExprTreeNode *l, ExprTreeNode *r) {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key = new char[strlen(k) +1];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strcpy (key, k);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left = l; right = r;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char *key;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ExprTreeNode *left, *right;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194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Terminology</a:t>
            </a:r>
            <a:r>
              <a:rPr lang="en-US" altLang="lv-LV" dirty="0" smtClean="0"/>
              <a:t>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2399" y="1752601"/>
            <a:ext cx="5537377" cy="48117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lv-LV" altLang="lv-LV" dirty="0" smtClean="0"/>
              <a:t>Node; Edge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Parent; Child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Ancestor; Descendant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Path;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Depth (of a node)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Height (of a tree)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Level (level 0, 1, and so on)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Leaf; internal node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Left/Right subtree</a:t>
            </a:r>
            <a:endParaRPr lang="en-US" altLang="lv-LV" dirty="0"/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8266289" y="167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8952089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9714089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8266289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11009489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9790289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6970889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7656689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10399889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 flipH="1">
            <a:off x="7504289" y="2133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8875889" y="2133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7428089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9409289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10247489" y="3048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H="1">
            <a:off x="8723489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 flipH="1">
            <a:off x="10247489" y="3886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10857089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8342490" y="1752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7047089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9790289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7732890" y="3505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9028289" y="3505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10552290" y="3429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8418690" y="4572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9866490" y="4572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11161889" y="45720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072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6B7F8-6656-4E54-96AD-439E9158DBCC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lv-LV" altLang="lv-LV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>
                <a:solidFill>
                  <a:schemeClr val="tx1"/>
                </a:solidFill>
              </a:rPr>
              <a:t>Tree implementation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lv-LV" altLang="lv-LV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Implementation alternatives:</a:t>
            </a:r>
          </a:p>
          <a:p>
            <a:pPr eaLnBrk="1" hangingPunct="1"/>
            <a:r>
              <a:rPr lang="lv-LV" altLang="lv-LV" dirty="0" smtClean="0"/>
              <a:t>Implementing a binary tree</a:t>
            </a:r>
          </a:p>
          <a:p>
            <a:pPr eaLnBrk="1" hangingPunct="1"/>
            <a:r>
              <a:rPr lang="lv-LV" altLang="lv-LV" dirty="0" smtClean="0"/>
              <a:t>Implementing an ordered tree</a:t>
            </a:r>
          </a:p>
          <a:p>
            <a:pPr lvl="1" eaLnBrk="1" hangingPunct="1"/>
            <a:r>
              <a:rPr lang="lv-LV" altLang="lv-LV" dirty="0" smtClean="0"/>
              <a:t>For a fixed (or limited) number of children?</a:t>
            </a:r>
          </a:p>
          <a:p>
            <a:pPr lvl="1" eaLnBrk="1" hangingPunct="1"/>
            <a:r>
              <a:rPr lang="lv-LV" altLang="lv-LV" dirty="0" smtClean="0"/>
              <a:t>For an arbitrary number of children – can map to a binary tree.</a:t>
            </a:r>
          </a:p>
        </p:txBody>
      </p:sp>
    </p:spTree>
    <p:extLst>
      <p:ext uri="{BB962C8B-B14F-4D97-AF65-F5344CB8AC3E}">
        <p14:creationId xmlns:p14="http://schemas.microsoft.com/office/powerpoint/2010/main" val="21690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bldLvl="4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55BC70-D86F-4E52-AB25-B50FC86ACB85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lv-LV" altLang="lv-LV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/>
              <a:t>Binary Tree as Array – </a:t>
            </a:r>
            <a:r>
              <a:rPr lang="lv-LV" altLang="lv-LV" dirty="0" smtClean="0"/>
              <a:t>1 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421" y="1752600"/>
            <a:ext cx="365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lv-LV" dirty="0" smtClean="0"/>
              <a:t>The index of the node – its position in a perfect binary tree.</a:t>
            </a:r>
            <a:endParaRPr lang="lv-LV" altLang="lv-LV" dirty="0"/>
          </a:p>
          <a:p>
            <a:pPr eaLnBrk="1" hangingPunct="1">
              <a:lnSpc>
                <a:spcPct val="90000"/>
              </a:lnSpc>
            </a:pPr>
            <a:r>
              <a:rPr lang="lv-LV" altLang="lv-LV" dirty="0" smtClean="0"/>
              <a:t>The node information is stored in that array position.</a:t>
            </a:r>
            <a:endParaRPr lang="lv-LV" altLang="lv-LV" dirty="0"/>
          </a:p>
        </p:txBody>
      </p:sp>
      <p:grpSp>
        <p:nvGrpSpPr>
          <p:cNvPr id="55301" name="Group 4"/>
          <p:cNvGrpSpPr>
            <a:grpSpLocks/>
          </p:cNvGrpSpPr>
          <p:nvPr/>
        </p:nvGrpSpPr>
        <p:grpSpPr bwMode="auto">
          <a:xfrm>
            <a:off x="3657600" y="5715000"/>
            <a:ext cx="5486400" cy="838200"/>
            <a:chOff x="0" y="3696"/>
            <a:chExt cx="3456" cy="528"/>
          </a:xfrm>
        </p:grpSpPr>
        <p:sp>
          <p:nvSpPr>
            <p:cNvPr id="55364" name="Rectangle 5"/>
            <p:cNvSpPr>
              <a:spLocks noChangeArrowheads="1"/>
            </p:cNvSpPr>
            <p:nvPr/>
          </p:nvSpPr>
          <p:spPr bwMode="auto">
            <a:xfrm>
              <a:off x="6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65" name="Rectangle 6"/>
            <p:cNvSpPr>
              <a:spLocks noChangeArrowheads="1"/>
            </p:cNvSpPr>
            <p:nvPr/>
          </p:nvSpPr>
          <p:spPr bwMode="auto">
            <a:xfrm>
              <a:off x="91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66" name="Rectangle 7"/>
            <p:cNvSpPr>
              <a:spLocks noChangeArrowheads="1"/>
            </p:cNvSpPr>
            <p:nvPr/>
          </p:nvSpPr>
          <p:spPr bwMode="auto">
            <a:xfrm>
              <a:off x="115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67" name="Rectangle 8"/>
            <p:cNvSpPr>
              <a:spLocks noChangeArrowheads="1"/>
            </p:cNvSpPr>
            <p:nvPr/>
          </p:nvSpPr>
          <p:spPr bwMode="auto">
            <a:xfrm>
              <a:off x="139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68" name="Rectangle 9"/>
            <p:cNvSpPr>
              <a:spLocks noChangeArrowheads="1"/>
            </p:cNvSpPr>
            <p:nvPr/>
          </p:nvSpPr>
          <p:spPr bwMode="auto">
            <a:xfrm>
              <a:off x="163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69" name="Rectangle 10"/>
            <p:cNvSpPr>
              <a:spLocks noChangeArrowheads="1"/>
            </p:cNvSpPr>
            <p:nvPr/>
          </p:nvSpPr>
          <p:spPr bwMode="auto">
            <a:xfrm>
              <a:off x="18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0" name="Rectangle 11"/>
            <p:cNvSpPr>
              <a:spLocks noChangeArrowheads="1"/>
            </p:cNvSpPr>
            <p:nvPr/>
          </p:nvSpPr>
          <p:spPr bwMode="auto">
            <a:xfrm>
              <a:off x="211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1" name="Rectangle 12"/>
            <p:cNvSpPr>
              <a:spLocks noChangeArrowheads="1"/>
            </p:cNvSpPr>
            <p:nvPr/>
          </p:nvSpPr>
          <p:spPr bwMode="auto">
            <a:xfrm>
              <a:off x="235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2" name="Rectangle 13"/>
            <p:cNvSpPr>
              <a:spLocks noChangeArrowheads="1"/>
            </p:cNvSpPr>
            <p:nvPr/>
          </p:nvSpPr>
          <p:spPr bwMode="auto">
            <a:xfrm>
              <a:off x="259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3" name="Rectangle 14"/>
            <p:cNvSpPr>
              <a:spLocks noChangeArrowheads="1"/>
            </p:cNvSpPr>
            <p:nvPr/>
          </p:nvSpPr>
          <p:spPr bwMode="auto">
            <a:xfrm>
              <a:off x="283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4" name="Rectangle 15"/>
            <p:cNvSpPr>
              <a:spLocks noChangeArrowheads="1"/>
            </p:cNvSpPr>
            <p:nvPr/>
          </p:nvSpPr>
          <p:spPr bwMode="auto">
            <a:xfrm>
              <a:off x="30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5" name="Text Box 16"/>
            <p:cNvSpPr txBox="1">
              <a:spLocks noChangeArrowheads="1"/>
            </p:cNvSpPr>
            <p:nvPr/>
          </p:nvSpPr>
          <p:spPr bwMode="auto">
            <a:xfrm>
              <a:off x="0" y="3696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>
                  <a:solidFill>
                    <a:schemeClr val="hlink"/>
                  </a:solidFill>
                </a:rPr>
                <a:t>tree[]</a:t>
              </a:r>
            </a:p>
          </p:txBody>
        </p:sp>
        <p:sp>
          <p:nvSpPr>
            <p:cNvPr id="55376" name="Text Box 17"/>
            <p:cNvSpPr txBox="1">
              <a:spLocks noChangeArrowheads="1"/>
            </p:cNvSpPr>
            <p:nvPr/>
          </p:nvSpPr>
          <p:spPr bwMode="auto">
            <a:xfrm>
              <a:off x="672" y="39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0</a:t>
              </a:r>
            </a:p>
          </p:txBody>
        </p:sp>
        <p:sp>
          <p:nvSpPr>
            <p:cNvPr id="55377" name="Text Box 18"/>
            <p:cNvSpPr txBox="1">
              <a:spLocks noChangeArrowheads="1"/>
            </p:cNvSpPr>
            <p:nvPr/>
          </p:nvSpPr>
          <p:spPr bwMode="auto">
            <a:xfrm>
              <a:off x="1872" y="39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5</a:t>
              </a:r>
            </a:p>
          </p:txBody>
        </p:sp>
        <p:sp>
          <p:nvSpPr>
            <p:cNvPr id="55378" name="Text Box 19"/>
            <p:cNvSpPr txBox="1">
              <a:spLocks noChangeArrowheads="1"/>
            </p:cNvSpPr>
            <p:nvPr/>
          </p:nvSpPr>
          <p:spPr bwMode="auto">
            <a:xfrm>
              <a:off x="3072" y="39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10</a:t>
              </a:r>
            </a:p>
          </p:txBody>
        </p:sp>
      </p:grpSp>
      <p:sp>
        <p:nvSpPr>
          <p:cNvPr id="302100" name="Text Box 20"/>
          <p:cNvSpPr txBox="1">
            <a:spLocks noChangeArrowheads="1"/>
          </p:cNvSpPr>
          <p:nvPr/>
        </p:nvSpPr>
        <p:spPr bwMode="auto">
          <a:xfrm>
            <a:off x="5105400" y="57150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302101" name="Text Box 21"/>
          <p:cNvSpPr txBox="1">
            <a:spLocks noChangeArrowheads="1"/>
          </p:cNvSpPr>
          <p:nvPr/>
        </p:nvSpPr>
        <p:spPr bwMode="auto">
          <a:xfrm>
            <a:off x="5530850" y="571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302102" name="Text Box 22"/>
          <p:cNvSpPr txBox="1">
            <a:spLocks noChangeArrowheads="1"/>
          </p:cNvSpPr>
          <p:nvPr/>
        </p:nvSpPr>
        <p:spPr bwMode="auto">
          <a:xfrm>
            <a:off x="5956300" y="57150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302103" name="Text Box 23"/>
          <p:cNvSpPr txBox="1">
            <a:spLocks noChangeArrowheads="1"/>
          </p:cNvSpPr>
          <p:nvPr/>
        </p:nvSpPr>
        <p:spPr bwMode="auto">
          <a:xfrm>
            <a:off x="6324600" y="571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302104" name="Text Box 24"/>
          <p:cNvSpPr txBox="1">
            <a:spLocks noChangeArrowheads="1"/>
          </p:cNvSpPr>
          <p:nvPr/>
        </p:nvSpPr>
        <p:spPr bwMode="auto">
          <a:xfrm>
            <a:off x="6692900" y="57150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302105" name="Text Box 25"/>
          <p:cNvSpPr txBox="1">
            <a:spLocks noChangeArrowheads="1"/>
          </p:cNvSpPr>
          <p:nvPr/>
        </p:nvSpPr>
        <p:spPr bwMode="auto">
          <a:xfrm>
            <a:off x="7061200" y="57150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302106" name="Text Box 26"/>
          <p:cNvSpPr txBox="1">
            <a:spLocks noChangeArrowheads="1"/>
          </p:cNvSpPr>
          <p:nvPr/>
        </p:nvSpPr>
        <p:spPr bwMode="auto">
          <a:xfrm>
            <a:off x="7429500" y="571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302107" name="Text Box 27"/>
          <p:cNvSpPr txBox="1">
            <a:spLocks noChangeArrowheads="1"/>
          </p:cNvSpPr>
          <p:nvPr/>
        </p:nvSpPr>
        <p:spPr bwMode="auto">
          <a:xfrm>
            <a:off x="7797800" y="571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302108" name="Text Box 28"/>
          <p:cNvSpPr txBox="1">
            <a:spLocks noChangeArrowheads="1"/>
          </p:cNvSpPr>
          <p:nvPr/>
        </p:nvSpPr>
        <p:spPr bwMode="auto">
          <a:xfrm>
            <a:off x="8166100" y="57150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p:sp>
        <p:nvSpPr>
          <p:cNvPr id="302109" name="Text Box 29"/>
          <p:cNvSpPr txBox="1">
            <a:spLocks noChangeArrowheads="1"/>
          </p:cNvSpPr>
          <p:nvPr/>
        </p:nvSpPr>
        <p:spPr bwMode="auto">
          <a:xfrm>
            <a:off x="8534400" y="57150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j</a:t>
            </a:r>
          </a:p>
        </p:txBody>
      </p:sp>
      <p:grpSp>
        <p:nvGrpSpPr>
          <p:cNvPr id="302110" name="Group 30"/>
          <p:cNvGrpSpPr>
            <a:grpSpLocks/>
          </p:cNvGrpSpPr>
          <p:nvPr/>
        </p:nvGrpSpPr>
        <p:grpSpPr bwMode="auto">
          <a:xfrm>
            <a:off x="4038600" y="2057400"/>
            <a:ext cx="6324600" cy="3551238"/>
            <a:chOff x="528" y="1344"/>
            <a:chExt cx="3984" cy="2237"/>
          </a:xfrm>
        </p:grpSpPr>
        <p:grpSp>
          <p:nvGrpSpPr>
            <p:cNvPr id="55313" name="Group 31"/>
            <p:cNvGrpSpPr>
              <a:grpSpLocks/>
            </p:cNvGrpSpPr>
            <p:nvPr/>
          </p:nvGrpSpPr>
          <p:grpSpPr bwMode="auto">
            <a:xfrm>
              <a:off x="624" y="1440"/>
              <a:ext cx="3744" cy="2141"/>
              <a:chOff x="624" y="1440"/>
              <a:chExt cx="3744" cy="2141"/>
            </a:xfrm>
          </p:grpSpPr>
          <p:sp>
            <p:nvSpPr>
              <p:cNvPr id="55324" name="Oval 32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5325" name="Oval 3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5326" name="Oval 34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5327" name="Oval 3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5328" name="Line 36"/>
              <p:cNvSpPr>
                <a:spLocks noChangeShapeType="1"/>
              </p:cNvSpPr>
              <p:nvPr/>
            </p:nvSpPr>
            <p:spPr bwMode="auto">
              <a:xfrm flipH="1">
                <a:off x="3456" y="2352"/>
                <a:ext cx="24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29" name="Line 37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30" name="Line 38"/>
              <p:cNvSpPr>
                <a:spLocks noChangeShapeType="1"/>
              </p:cNvSpPr>
              <p:nvPr/>
            </p:nvSpPr>
            <p:spPr bwMode="auto">
              <a:xfrm flipH="1">
                <a:off x="1104" y="2304"/>
                <a:ext cx="528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31" name="Line 39"/>
              <p:cNvSpPr>
                <a:spLocks noChangeShapeType="1"/>
              </p:cNvSpPr>
              <p:nvPr/>
            </p:nvSpPr>
            <p:spPr bwMode="auto">
              <a:xfrm>
                <a:off x="1872" y="2304"/>
                <a:ext cx="384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grpSp>
            <p:nvGrpSpPr>
              <p:cNvPr id="55332" name="Group 40"/>
              <p:cNvGrpSpPr>
                <a:grpSpLocks/>
              </p:cNvGrpSpPr>
              <p:nvPr/>
            </p:nvGrpSpPr>
            <p:grpSpPr bwMode="auto">
              <a:xfrm>
                <a:off x="2688" y="1440"/>
                <a:ext cx="240" cy="365"/>
                <a:chOff x="4176" y="1104"/>
                <a:chExt cx="240" cy="365"/>
              </a:xfrm>
            </p:grpSpPr>
            <p:sp>
              <p:nvSpPr>
                <p:cNvPr id="55362" name="Oval 41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6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grpSp>
            <p:nvGrpSpPr>
              <p:cNvPr id="55333" name="Group 43"/>
              <p:cNvGrpSpPr>
                <a:grpSpLocks/>
              </p:cNvGrpSpPr>
              <p:nvPr/>
            </p:nvGrpSpPr>
            <p:grpSpPr bwMode="auto">
              <a:xfrm>
                <a:off x="3648" y="2112"/>
                <a:ext cx="240" cy="365"/>
                <a:chOff x="4176" y="1104"/>
                <a:chExt cx="240" cy="365"/>
              </a:xfrm>
            </p:grpSpPr>
            <p:sp>
              <p:nvSpPr>
                <p:cNvPr id="55360" name="Oval 44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6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grpSp>
            <p:nvGrpSpPr>
              <p:cNvPr id="55334" name="Group 46"/>
              <p:cNvGrpSpPr>
                <a:grpSpLocks/>
              </p:cNvGrpSpPr>
              <p:nvPr/>
            </p:nvGrpSpPr>
            <p:grpSpPr bwMode="auto">
              <a:xfrm>
                <a:off x="1632" y="2112"/>
                <a:ext cx="240" cy="288"/>
                <a:chOff x="4176" y="1104"/>
                <a:chExt cx="240" cy="288"/>
              </a:xfrm>
            </p:grpSpPr>
            <p:sp>
              <p:nvSpPr>
                <p:cNvPr id="55358" name="Oval 47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5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lv-LV" sz="2400"/>
                    <a:t>b</a:t>
                  </a:r>
                </a:p>
              </p:txBody>
            </p:sp>
          </p:grpSp>
          <p:sp>
            <p:nvSpPr>
              <p:cNvPr id="55335" name="Line 49"/>
              <p:cNvSpPr>
                <a:spLocks noChangeShapeType="1"/>
              </p:cNvSpPr>
              <p:nvPr/>
            </p:nvSpPr>
            <p:spPr bwMode="auto">
              <a:xfrm flipH="1">
                <a:off x="1824" y="1632"/>
                <a:ext cx="864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36" name="Line 50"/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81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grpSp>
            <p:nvGrpSpPr>
              <p:cNvPr id="55337" name="Group 51"/>
              <p:cNvGrpSpPr>
                <a:grpSpLocks/>
              </p:cNvGrpSpPr>
              <p:nvPr/>
            </p:nvGrpSpPr>
            <p:grpSpPr bwMode="auto">
              <a:xfrm>
                <a:off x="624" y="3168"/>
                <a:ext cx="240" cy="365"/>
                <a:chOff x="4176" y="1104"/>
                <a:chExt cx="240" cy="365"/>
              </a:xfrm>
            </p:grpSpPr>
            <p:sp>
              <p:nvSpPr>
                <p:cNvPr id="55356" name="Oval 52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5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grpSp>
            <p:nvGrpSpPr>
              <p:cNvPr id="55338" name="Group 54"/>
              <p:cNvGrpSpPr>
                <a:grpSpLocks/>
              </p:cNvGrpSpPr>
              <p:nvPr/>
            </p:nvGrpSpPr>
            <p:grpSpPr bwMode="auto">
              <a:xfrm>
                <a:off x="1248" y="3168"/>
                <a:ext cx="240" cy="365"/>
                <a:chOff x="4176" y="1104"/>
                <a:chExt cx="240" cy="365"/>
              </a:xfrm>
            </p:grpSpPr>
            <p:sp>
              <p:nvSpPr>
                <p:cNvPr id="55354" name="Oval 55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5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sp>
            <p:nvSpPr>
              <p:cNvPr id="55339" name="Line 57"/>
              <p:cNvSpPr>
                <a:spLocks noChangeShapeType="1"/>
              </p:cNvSpPr>
              <p:nvPr/>
            </p:nvSpPr>
            <p:spPr bwMode="auto">
              <a:xfrm flipH="1">
                <a:off x="816" y="2976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40" name="Line 58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grpSp>
            <p:nvGrpSpPr>
              <p:cNvPr id="55341" name="Group 59"/>
              <p:cNvGrpSpPr>
                <a:grpSpLocks/>
              </p:cNvGrpSpPr>
              <p:nvPr/>
            </p:nvGrpSpPr>
            <p:grpSpPr bwMode="auto">
              <a:xfrm>
                <a:off x="1920" y="3216"/>
                <a:ext cx="240" cy="365"/>
                <a:chOff x="4176" y="1104"/>
                <a:chExt cx="240" cy="365"/>
              </a:xfrm>
            </p:grpSpPr>
            <p:sp>
              <p:nvSpPr>
                <p:cNvPr id="55352" name="Oval 60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5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sp>
            <p:nvSpPr>
              <p:cNvPr id="55342" name="Line 62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43" name="Text Box 63"/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a</a:t>
                </a:r>
              </a:p>
            </p:txBody>
          </p:sp>
          <p:sp>
            <p:nvSpPr>
              <p:cNvPr id="55344" name="Text Box 64"/>
              <p:cNvSpPr txBox="1">
                <a:spLocks noChangeArrowheads="1"/>
              </p:cNvSpPr>
              <p:nvPr/>
            </p:nvSpPr>
            <p:spPr bwMode="auto">
              <a:xfrm>
                <a:off x="3696" y="211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c</a:t>
                </a:r>
              </a:p>
            </p:txBody>
          </p:sp>
          <p:sp>
            <p:nvSpPr>
              <p:cNvPr id="55345" name="Text Box 65"/>
              <p:cNvSpPr txBox="1">
                <a:spLocks noChangeArrowheads="1"/>
              </p:cNvSpPr>
              <p:nvPr/>
            </p:nvSpPr>
            <p:spPr bwMode="auto">
              <a:xfrm>
                <a:off x="912" y="273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d</a:t>
                </a:r>
              </a:p>
            </p:txBody>
          </p:sp>
          <p:sp>
            <p:nvSpPr>
              <p:cNvPr id="55346" name="Text Box 66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e</a:t>
                </a:r>
              </a:p>
            </p:txBody>
          </p:sp>
          <p:sp>
            <p:nvSpPr>
              <p:cNvPr id="55347" name="Text Box 67"/>
              <p:cNvSpPr txBox="1">
                <a:spLocks noChangeArrowheads="1"/>
              </p:cNvSpPr>
              <p:nvPr/>
            </p:nvSpPr>
            <p:spPr bwMode="auto">
              <a:xfrm>
                <a:off x="3360" y="273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f</a:t>
                </a:r>
              </a:p>
            </p:txBody>
          </p:sp>
          <p:sp>
            <p:nvSpPr>
              <p:cNvPr id="55348" name="Text Box 68"/>
              <p:cNvSpPr txBox="1">
                <a:spLocks noChangeArrowheads="1"/>
              </p:cNvSpPr>
              <p:nvPr/>
            </p:nvSpPr>
            <p:spPr bwMode="auto">
              <a:xfrm>
                <a:off x="4176" y="27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g</a:t>
                </a:r>
              </a:p>
            </p:txBody>
          </p:sp>
          <p:sp>
            <p:nvSpPr>
              <p:cNvPr id="55349" name="Text Box 69"/>
              <p:cNvSpPr txBox="1">
                <a:spLocks noChangeArrowheads="1"/>
              </p:cNvSpPr>
              <p:nvPr/>
            </p:nvSpPr>
            <p:spPr bwMode="auto">
              <a:xfrm>
                <a:off x="672" y="316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h</a:t>
                </a:r>
              </a:p>
            </p:txBody>
          </p:sp>
          <p:sp>
            <p:nvSpPr>
              <p:cNvPr id="55350" name="Text Box 70"/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i</a:t>
                </a:r>
              </a:p>
            </p:txBody>
          </p:sp>
          <p:sp>
            <p:nvSpPr>
              <p:cNvPr id="55351" name="Text Box 71"/>
              <p:cNvSpPr txBox="1">
                <a:spLocks noChangeArrowheads="1"/>
              </p:cNvSpPr>
              <p:nvPr/>
            </p:nvSpPr>
            <p:spPr bwMode="auto">
              <a:xfrm>
                <a:off x="1872" y="321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  j</a:t>
                </a:r>
              </a:p>
            </p:txBody>
          </p:sp>
        </p:grpSp>
        <p:sp>
          <p:nvSpPr>
            <p:cNvPr id="55314" name="Text Box 72"/>
            <p:cNvSpPr txBox="1">
              <a:spLocks noChangeArrowheads="1"/>
            </p:cNvSpPr>
            <p:nvPr/>
          </p:nvSpPr>
          <p:spPr bwMode="auto">
            <a:xfrm>
              <a:off x="2880" y="13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</a:t>
              </a:r>
            </a:p>
          </p:txBody>
        </p:sp>
        <p:sp>
          <p:nvSpPr>
            <p:cNvPr id="55315" name="Text Box 73"/>
            <p:cNvSpPr txBox="1">
              <a:spLocks noChangeArrowheads="1"/>
            </p:cNvSpPr>
            <p:nvPr/>
          </p:nvSpPr>
          <p:spPr bwMode="auto">
            <a:xfrm>
              <a:off x="1536" y="19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2</a:t>
              </a:r>
            </a:p>
          </p:txBody>
        </p:sp>
        <p:sp>
          <p:nvSpPr>
            <p:cNvPr id="55316" name="Text Box 74"/>
            <p:cNvSpPr txBox="1">
              <a:spLocks noChangeArrowheads="1"/>
            </p:cNvSpPr>
            <p:nvPr/>
          </p:nvSpPr>
          <p:spPr bwMode="auto">
            <a:xfrm>
              <a:off x="3792" y="19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3</a:t>
              </a:r>
            </a:p>
          </p:txBody>
        </p:sp>
        <p:sp>
          <p:nvSpPr>
            <p:cNvPr id="55317" name="Text Box 75"/>
            <p:cNvSpPr txBox="1">
              <a:spLocks noChangeArrowheads="1"/>
            </p:cNvSpPr>
            <p:nvPr/>
          </p:nvSpPr>
          <p:spPr bwMode="auto">
            <a:xfrm>
              <a:off x="768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4</a:t>
              </a:r>
            </a:p>
          </p:txBody>
        </p:sp>
        <p:sp>
          <p:nvSpPr>
            <p:cNvPr id="55318" name="Text Box 76"/>
            <p:cNvSpPr txBox="1">
              <a:spLocks noChangeArrowheads="1"/>
            </p:cNvSpPr>
            <p:nvPr/>
          </p:nvSpPr>
          <p:spPr bwMode="auto">
            <a:xfrm>
              <a:off x="2352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5</a:t>
              </a:r>
            </a:p>
          </p:txBody>
        </p:sp>
        <p:sp>
          <p:nvSpPr>
            <p:cNvPr id="55319" name="Text Box 77"/>
            <p:cNvSpPr txBox="1">
              <a:spLocks noChangeArrowheads="1"/>
            </p:cNvSpPr>
            <p:nvPr/>
          </p:nvSpPr>
          <p:spPr bwMode="auto">
            <a:xfrm>
              <a:off x="3216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6</a:t>
              </a:r>
            </a:p>
          </p:txBody>
        </p:sp>
        <p:sp>
          <p:nvSpPr>
            <p:cNvPr id="55320" name="Text Box 78"/>
            <p:cNvSpPr txBox="1">
              <a:spLocks noChangeArrowheads="1"/>
            </p:cNvSpPr>
            <p:nvPr/>
          </p:nvSpPr>
          <p:spPr bwMode="auto">
            <a:xfrm>
              <a:off x="4272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7</a:t>
              </a:r>
            </a:p>
          </p:txBody>
        </p:sp>
        <p:sp>
          <p:nvSpPr>
            <p:cNvPr id="55321" name="Text Box 79"/>
            <p:cNvSpPr txBox="1">
              <a:spLocks noChangeArrowheads="1"/>
            </p:cNvSpPr>
            <p:nvPr/>
          </p:nvSpPr>
          <p:spPr bwMode="auto">
            <a:xfrm>
              <a:off x="528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8</a:t>
              </a:r>
            </a:p>
          </p:txBody>
        </p:sp>
        <p:sp>
          <p:nvSpPr>
            <p:cNvPr id="55322" name="Text Box 80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9</a:t>
              </a:r>
            </a:p>
          </p:txBody>
        </p:sp>
        <p:sp>
          <p:nvSpPr>
            <p:cNvPr id="55323" name="Text Box 81"/>
            <p:cNvSpPr txBox="1">
              <a:spLocks noChangeArrowheads="1"/>
            </p:cNvSpPr>
            <p:nvPr/>
          </p:nvSpPr>
          <p:spPr bwMode="auto">
            <a:xfrm>
              <a:off x="1824" y="30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846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0" grpId="0" autoUpdateAnimBg="0"/>
      <p:bldP spid="302101" grpId="0" autoUpdateAnimBg="0"/>
      <p:bldP spid="302102" grpId="0" autoUpdateAnimBg="0"/>
      <p:bldP spid="302103" grpId="0" autoUpdateAnimBg="0"/>
      <p:bldP spid="302104" grpId="0" autoUpdateAnimBg="0"/>
      <p:bldP spid="302105" grpId="0" autoUpdateAnimBg="0"/>
      <p:bldP spid="302106" grpId="0" autoUpdateAnimBg="0"/>
      <p:bldP spid="302107" grpId="0" autoUpdateAnimBg="0"/>
      <p:bldP spid="302108" grpId="0" autoUpdateAnimBg="0"/>
      <p:bldP spid="30210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>
                <a:solidFill>
                  <a:schemeClr val="tx1"/>
                </a:solidFill>
              </a:rPr>
              <a:t>Implementing a Complete Binary Tree</a:t>
            </a:r>
            <a:endParaRPr lang="lv-LV" altLang="lv-LV" sz="4000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lv-LV" altLang="lv-LV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Arrays – the Favorite Implementation</a:t>
            </a:r>
          </a:p>
          <a:p>
            <a:pPr eaLnBrk="1" hangingPunct="1"/>
            <a:r>
              <a:rPr lang="lv-LV" altLang="lv-LV" dirty="0" smtClean="0"/>
              <a:t>Nodes are enumerated level by level</a:t>
            </a:r>
          </a:p>
          <a:p>
            <a:pPr eaLnBrk="1" hangingPunct="1"/>
            <a:r>
              <a:rPr lang="lv-LV" altLang="lv-LV" dirty="0" smtClean="0"/>
              <a:t>The node level-based number determines its index in an array.</a:t>
            </a:r>
          </a:p>
          <a:p>
            <a:pPr eaLnBrk="1" hangingPunct="1"/>
            <a:r>
              <a:rPr lang="lv-LV" altLang="lv-LV" dirty="0" smtClean="0"/>
              <a:t>Complete trees can be stored very compactly</a:t>
            </a:r>
          </a:p>
          <a:p>
            <a:pPr eaLnBrk="1" hangingPunct="1"/>
            <a:r>
              <a:rPr lang="lv-LV" altLang="lv-LV" dirty="0" smtClean="0"/>
              <a:t>All ADT operations are doable in constant time.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688168-A647-4B97-B978-755E5579FE8D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lv-LV" altLang="lv-LV" sz="1400"/>
          </a:p>
        </p:txBody>
      </p:sp>
    </p:spTree>
    <p:extLst>
      <p:ext uri="{BB962C8B-B14F-4D97-AF65-F5344CB8AC3E}">
        <p14:creationId xmlns:p14="http://schemas.microsoft.com/office/powerpoint/2010/main" val="42556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bldLvl="2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1E800F-3536-4B05-BA35-02C53B17C368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lv-LV" altLang="lv-LV" sz="1400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09317" y="1752600"/>
            <a:ext cx="5573083" cy="4114800"/>
          </a:xfrm>
          <a:noFill/>
        </p:spPr>
        <p:txBody>
          <a:bodyPr/>
          <a:lstStyle/>
          <a:p>
            <a:pPr marL="0" indent="0" eaLnBrk="1" hangingPunct="1">
              <a:buNone/>
              <a:tabLst>
                <a:tab pos="1054100" algn="l"/>
                <a:tab pos="2001838" algn="l"/>
              </a:tabLst>
            </a:pPr>
            <a:r>
              <a:rPr lang="lv-LV" altLang="lv-LV" dirty="0" smtClean="0"/>
              <a:t>Finding Parents/Children arithmetically:</a:t>
            </a:r>
          </a:p>
          <a:p>
            <a:pPr marL="0" indent="0" eaLnBrk="1" hangingPunct="1">
              <a:buNone/>
              <a:tabLst>
                <a:tab pos="1054100" algn="l"/>
                <a:tab pos="2001838" algn="l"/>
              </a:tabLst>
            </a:pPr>
            <a:endParaRPr lang="en-US" altLang="lv-LV" dirty="0"/>
          </a:p>
          <a:p>
            <a:pPr eaLnBrk="1" hangingPunct="1">
              <a:tabLst>
                <a:tab pos="1054100" algn="l"/>
                <a:tab pos="2001838" algn="l"/>
              </a:tabLst>
            </a:pPr>
            <a:r>
              <a:rPr lang="en-US" altLang="lv-LV" dirty="0"/>
              <a:t>parent(</a:t>
            </a:r>
            <a:r>
              <a:rPr lang="en-US" altLang="lv-LV" i="1" dirty="0" err="1"/>
              <a:t>i</a:t>
            </a:r>
            <a:r>
              <a:rPr lang="en-US" altLang="lv-LV" dirty="0"/>
              <a:t>)</a:t>
            </a:r>
            <a:r>
              <a:rPr lang="lv-LV" altLang="lv-LV" dirty="0"/>
              <a:t> </a:t>
            </a:r>
            <a:r>
              <a:rPr lang="en-US" altLang="lv-LV" dirty="0"/>
              <a:t>= </a:t>
            </a:r>
            <a:r>
              <a:rPr lang="lv-LV" altLang="lv-LV" dirty="0"/>
              <a:t>(</a:t>
            </a:r>
            <a:r>
              <a:rPr lang="en-US" altLang="lv-LV" i="1" dirty="0" err="1" smtClean="0"/>
              <a:t>i</a:t>
            </a:r>
            <a:r>
              <a:rPr lang="lv-LV" altLang="lv-LV" i="1" dirty="0" smtClean="0"/>
              <a:t> - 1) </a:t>
            </a:r>
            <a:r>
              <a:rPr lang="en-US" altLang="lv-LV" dirty="0" smtClean="0"/>
              <a:t>/</a:t>
            </a:r>
            <a:r>
              <a:rPr lang="lv-LV" altLang="lv-LV" dirty="0" smtClean="0"/>
              <a:t> </a:t>
            </a:r>
            <a:r>
              <a:rPr lang="en-US" altLang="lv-LV" dirty="0" smtClean="0"/>
              <a:t>2</a:t>
            </a:r>
            <a:endParaRPr lang="en-US" altLang="lv-LV" dirty="0">
              <a:latin typeface="Σψμβολ" pitchFamily="34" charset="0"/>
            </a:endParaRPr>
          </a:p>
          <a:p>
            <a:pPr eaLnBrk="1" hangingPunct="1">
              <a:tabLst>
                <a:tab pos="1054100" algn="l"/>
                <a:tab pos="2001838" algn="l"/>
              </a:tabLst>
            </a:pPr>
            <a:r>
              <a:rPr lang="en-US" altLang="lv-LV" dirty="0"/>
              <a:t>left(</a:t>
            </a:r>
            <a:r>
              <a:rPr lang="en-US" altLang="lv-LV" i="1" dirty="0" err="1"/>
              <a:t>i</a:t>
            </a:r>
            <a:r>
              <a:rPr lang="en-US" altLang="lv-LV" dirty="0"/>
              <a:t>)	= 2</a:t>
            </a:r>
            <a:r>
              <a:rPr lang="en-US" altLang="lv-LV" i="1" dirty="0"/>
              <a:t>i</a:t>
            </a:r>
            <a:r>
              <a:rPr lang="lv-LV" altLang="lv-LV" i="1" dirty="0"/>
              <a:t> +</a:t>
            </a:r>
            <a:r>
              <a:rPr lang="lv-LV" altLang="lv-LV" dirty="0"/>
              <a:t> 1</a:t>
            </a:r>
            <a:endParaRPr lang="en-US" altLang="lv-LV" dirty="0"/>
          </a:p>
          <a:p>
            <a:pPr eaLnBrk="1" hangingPunct="1">
              <a:tabLst>
                <a:tab pos="1054100" algn="l"/>
                <a:tab pos="2001838" algn="l"/>
              </a:tabLst>
            </a:pPr>
            <a:r>
              <a:rPr lang="en-US" altLang="lv-LV" dirty="0"/>
              <a:t>right(</a:t>
            </a:r>
            <a:r>
              <a:rPr lang="en-US" altLang="lv-LV" i="1" dirty="0" err="1"/>
              <a:t>i</a:t>
            </a:r>
            <a:r>
              <a:rPr lang="en-US" altLang="lv-LV" dirty="0" smtClean="0"/>
              <a:t>)</a:t>
            </a:r>
            <a:r>
              <a:rPr lang="lv-LV" altLang="lv-LV" dirty="0" smtClean="0"/>
              <a:t> </a:t>
            </a:r>
            <a:r>
              <a:rPr lang="en-US" altLang="lv-LV" dirty="0" smtClean="0"/>
              <a:t>= </a:t>
            </a:r>
            <a:r>
              <a:rPr lang="en-US" altLang="lv-LV" dirty="0"/>
              <a:t>2</a:t>
            </a:r>
            <a:r>
              <a:rPr lang="en-US" altLang="lv-LV" i="1" dirty="0"/>
              <a:t>i</a:t>
            </a:r>
            <a:r>
              <a:rPr lang="en-US" altLang="lv-LV" dirty="0"/>
              <a:t> + </a:t>
            </a:r>
            <a:r>
              <a:rPr lang="lv-LV" altLang="lv-LV" dirty="0"/>
              <a:t>2</a:t>
            </a:r>
            <a:endParaRPr lang="en-US" altLang="lv-LV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536700" algn="l"/>
              </a:tabLst>
            </a:pPr>
            <a:r>
              <a:rPr lang="lv-LV" altLang="lv-LV" sz="4000" dirty="0" smtClean="0"/>
              <a:t>Complete Binary Tree as an Array</a:t>
            </a:r>
            <a:endParaRPr lang="en-US" altLang="lv-LV" sz="4000" dirty="0"/>
          </a:p>
        </p:txBody>
      </p:sp>
      <p:grpSp>
        <p:nvGrpSpPr>
          <p:cNvPr id="63493" name="Group 4"/>
          <p:cNvGrpSpPr>
            <a:grpSpLocks/>
          </p:cNvGrpSpPr>
          <p:nvPr/>
        </p:nvGrpSpPr>
        <p:grpSpPr bwMode="auto">
          <a:xfrm>
            <a:off x="1447800" y="2339975"/>
            <a:ext cx="3946525" cy="2554634"/>
            <a:chOff x="518" y="1620"/>
            <a:chExt cx="3535" cy="2289"/>
          </a:xfrm>
        </p:grpSpPr>
        <p:pic>
          <p:nvPicPr>
            <p:cNvPr id="635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1648"/>
              <a:ext cx="3535" cy="2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518" name="Text Box 6"/>
            <p:cNvSpPr txBox="1">
              <a:spLocks noChangeArrowheads="1"/>
            </p:cNvSpPr>
            <p:nvPr/>
          </p:nvSpPr>
          <p:spPr bwMode="auto">
            <a:xfrm>
              <a:off x="2862" y="2796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63519" name="Text Box 7"/>
            <p:cNvSpPr txBox="1">
              <a:spLocks noChangeArrowheads="1"/>
            </p:cNvSpPr>
            <p:nvPr/>
          </p:nvSpPr>
          <p:spPr bwMode="auto">
            <a:xfrm>
              <a:off x="1093" y="3380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63520" name="Text Box 8"/>
            <p:cNvSpPr txBox="1">
              <a:spLocks noChangeArrowheads="1"/>
            </p:cNvSpPr>
            <p:nvPr/>
          </p:nvSpPr>
          <p:spPr bwMode="auto">
            <a:xfrm>
              <a:off x="839" y="2803"/>
              <a:ext cx="140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63521" name="Text Box 9"/>
            <p:cNvSpPr txBox="1">
              <a:spLocks noChangeArrowheads="1"/>
            </p:cNvSpPr>
            <p:nvPr/>
          </p:nvSpPr>
          <p:spPr bwMode="auto">
            <a:xfrm>
              <a:off x="3869" y="2796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63522" name="Text Box 10"/>
            <p:cNvSpPr txBox="1">
              <a:spLocks noChangeArrowheads="1"/>
            </p:cNvSpPr>
            <p:nvPr/>
          </p:nvSpPr>
          <p:spPr bwMode="auto">
            <a:xfrm>
              <a:off x="1382" y="2196"/>
              <a:ext cx="6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j</a:t>
              </a:r>
            </a:p>
          </p:txBody>
        </p:sp>
        <p:sp>
          <p:nvSpPr>
            <p:cNvPr id="63523" name="Text Box 11"/>
            <p:cNvSpPr txBox="1">
              <a:spLocks noChangeArrowheads="1"/>
            </p:cNvSpPr>
            <p:nvPr/>
          </p:nvSpPr>
          <p:spPr bwMode="auto">
            <a:xfrm>
              <a:off x="621" y="3388"/>
              <a:ext cx="6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i</a:t>
              </a:r>
            </a:p>
          </p:txBody>
        </p:sp>
        <p:sp>
          <p:nvSpPr>
            <p:cNvPr id="63524" name="Text Box 12"/>
            <p:cNvSpPr txBox="1">
              <a:spLocks noChangeArrowheads="1"/>
            </p:cNvSpPr>
            <p:nvPr/>
          </p:nvSpPr>
          <p:spPr bwMode="auto">
            <a:xfrm>
              <a:off x="2359" y="1620"/>
              <a:ext cx="1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h</a:t>
              </a:r>
            </a:p>
          </p:txBody>
        </p:sp>
        <p:sp>
          <p:nvSpPr>
            <p:cNvPr id="63525" name="Text Box 13"/>
            <p:cNvSpPr txBox="1">
              <a:spLocks noChangeArrowheads="1"/>
            </p:cNvSpPr>
            <p:nvPr/>
          </p:nvSpPr>
          <p:spPr bwMode="auto">
            <a:xfrm>
              <a:off x="1599" y="3357"/>
              <a:ext cx="141" cy="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lv-LV" sz="2000" b="1">
                <a:latin typeface="Helvetica" panose="020B0604020202020204" pitchFamily="34" charset="0"/>
              </a:endParaRPr>
            </a:p>
          </p:txBody>
        </p:sp>
        <p:sp>
          <p:nvSpPr>
            <p:cNvPr id="63526" name="Text Box 14"/>
            <p:cNvSpPr txBox="1">
              <a:spLocks noChangeArrowheads="1"/>
            </p:cNvSpPr>
            <p:nvPr/>
          </p:nvSpPr>
          <p:spPr bwMode="auto">
            <a:xfrm>
              <a:off x="3384" y="2220"/>
              <a:ext cx="7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f</a:t>
              </a:r>
            </a:p>
          </p:txBody>
        </p:sp>
        <p:sp>
          <p:nvSpPr>
            <p:cNvPr id="63527" name="Text Box 15"/>
            <p:cNvSpPr txBox="1">
              <a:spLocks noChangeArrowheads="1"/>
            </p:cNvSpPr>
            <p:nvPr/>
          </p:nvSpPr>
          <p:spPr bwMode="auto">
            <a:xfrm>
              <a:off x="1847" y="2803"/>
              <a:ext cx="1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310288" name="Group 16"/>
          <p:cNvGrpSpPr>
            <a:grpSpLocks/>
          </p:cNvGrpSpPr>
          <p:nvPr/>
        </p:nvGrpSpPr>
        <p:grpSpPr bwMode="auto">
          <a:xfrm>
            <a:off x="1484311" y="2286000"/>
            <a:ext cx="3651250" cy="2622726"/>
            <a:chOff x="546" y="1578"/>
            <a:chExt cx="3272" cy="2348"/>
          </a:xfrm>
        </p:grpSpPr>
        <p:sp>
          <p:nvSpPr>
            <p:cNvPr id="63507" name="Text Box 17"/>
            <p:cNvSpPr txBox="1">
              <a:spLocks noChangeArrowheads="1"/>
            </p:cNvSpPr>
            <p:nvPr/>
          </p:nvSpPr>
          <p:spPr bwMode="auto">
            <a:xfrm>
              <a:off x="2146" y="1578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0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08" name="Text Box 18"/>
            <p:cNvSpPr txBox="1">
              <a:spLocks noChangeArrowheads="1"/>
            </p:cNvSpPr>
            <p:nvPr/>
          </p:nvSpPr>
          <p:spPr bwMode="auto">
            <a:xfrm>
              <a:off x="610" y="2817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3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09" name="Text Box 19"/>
            <p:cNvSpPr txBox="1">
              <a:spLocks noChangeArrowheads="1"/>
            </p:cNvSpPr>
            <p:nvPr/>
          </p:nvSpPr>
          <p:spPr bwMode="auto">
            <a:xfrm>
              <a:off x="1106" y="2235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1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0" name="Text Box 20"/>
            <p:cNvSpPr txBox="1">
              <a:spLocks noChangeArrowheads="1"/>
            </p:cNvSpPr>
            <p:nvPr/>
          </p:nvSpPr>
          <p:spPr bwMode="auto">
            <a:xfrm>
              <a:off x="3074" y="2242"/>
              <a:ext cx="223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2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1" name="Text Box 21"/>
            <p:cNvSpPr txBox="1">
              <a:spLocks noChangeArrowheads="1"/>
            </p:cNvSpPr>
            <p:nvPr/>
          </p:nvSpPr>
          <p:spPr bwMode="auto">
            <a:xfrm>
              <a:off x="3594" y="2818"/>
              <a:ext cx="2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6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2" name="Text Box 22"/>
            <p:cNvSpPr txBox="1">
              <a:spLocks noChangeArrowheads="1"/>
            </p:cNvSpPr>
            <p:nvPr/>
          </p:nvSpPr>
          <p:spPr bwMode="auto">
            <a:xfrm>
              <a:off x="1625" y="2817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4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3" name="Text Box 23"/>
            <p:cNvSpPr txBox="1">
              <a:spLocks noChangeArrowheads="1"/>
            </p:cNvSpPr>
            <p:nvPr/>
          </p:nvSpPr>
          <p:spPr bwMode="auto">
            <a:xfrm>
              <a:off x="2634" y="2817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5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4" name="Text Box 24"/>
            <p:cNvSpPr txBox="1">
              <a:spLocks noChangeArrowheads="1"/>
            </p:cNvSpPr>
            <p:nvPr/>
          </p:nvSpPr>
          <p:spPr bwMode="auto">
            <a:xfrm>
              <a:off x="1042" y="3650"/>
              <a:ext cx="2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8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5" name="Text Box 25"/>
            <p:cNvSpPr txBox="1">
              <a:spLocks noChangeArrowheads="1"/>
            </p:cNvSpPr>
            <p:nvPr/>
          </p:nvSpPr>
          <p:spPr bwMode="auto">
            <a:xfrm>
              <a:off x="546" y="3650"/>
              <a:ext cx="2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7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6" name="Text Box 26"/>
            <p:cNvSpPr txBox="1">
              <a:spLocks noChangeArrowheads="1"/>
            </p:cNvSpPr>
            <p:nvPr/>
          </p:nvSpPr>
          <p:spPr bwMode="auto">
            <a:xfrm>
              <a:off x="1594" y="3650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9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310299" name="Group 27"/>
          <p:cNvGrpSpPr>
            <a:grpSpLocks/>
          </p:cNvGrpSpPr>
          <p:nvPr/>
        </p:nvGrpSpPr>
        <p:grpSpPr bwMode="auto">
          <a:xfrm>
            <a:off x="1630362" y="5581651"/>
            <a:ext cx="3579813" cy="411163"/>
            <a:chOff x="660" y="4161"/>
            <a:chExt cx="3208" cy="368"/>
          </a:xfrm>
        </p:grpSpPr>
        <p:pic>
          <p:nvPicPr>
            <p:cNvPr id="63496" name="Picture 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" y="4201"/>
              <a:ext cx="32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497" name="Text Box 29"/>
            <p:cNvSpPr txBox="1">
              <a:spLocks noChangeArrowheads="1"/>
            </p:cNvSpPr>
            <p:nvPr/>
          </p:nvSpPr>
          <p:spPr bwMode="auto">
            <a:xfrm>
              <a:off x="1121" y="4161"/>
              <a:ext cx="8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j</a:t>
              </a:r>
            </a:p>
          </p:txBody>
        </p:sp>
        <p:sp>
          <p:nvSpPr>
            <p:cNvPr id="63498" name="Text Box 30"/>
            <p:cNvSpPr txBox="1">
              <a:spLocks noChangeArrowheads="1"/>
            </p:cNvSpPr>
            <p:nvPr/>
          </p:nvSpPr>
          <p:spPr bwMode="auto">
            <a:xfrm>
              <a:off x="1426" y="4161"/>
              <a:ext cx="9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3499" name="Text Box 31"/>
            <p:cNvSpPr txBox="1">
              <a:spLocks noChangeArrowheads="1"/>
            </p:cNvSpPr>
            <p:nvPr/>
          </p:nvSpPr>
          <p:spPr bwMode="auto">
            <a:xfrm>
              <a:off x="1722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d</a:t>
              </a:r>
            </a:p>
          </p:txBody>
        </p:sp>
        <p:sp>
          <p:nvSpPr>
            <p:cNvPr id="63500" name="Text Box 32"/>
            <p:cNvSpPr txBox="1">
              <a:spLocks noChangeArrowheads="1"/>
            </p:cNvSpPr>
            <p:nvPr/>
          </p:nvSpPr>
          <p:spPr bwMode="auto">
            <a:xfrm>
              <a:off x="2043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b</a:t>
              </a:r>
            </a:p>
          </p:txBody>
        </p:sp>
        <p:sp>
          <p:nvSpPr>
            <p:cNvPr id="63501" name="Text Box 33"/>
            <p:cNvSpPr txBox="1">
              <a:spLocks noChangeArrowheads="1"/>
            </p:cNvSpPr>
            <p:nvPr/>
          </p:nvSpPr>
          <p:spPr bwMode="auto">
            <a:xfrm>
              <a:off x="2372" y="4161"/>
              <a:ext cx="12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a</a:t>
              </a:r>
            </a:p>
          </p:txBody>
        </p:sp>
        <p:sp>
          <p:nvSpPr>
            <p:cNvPr id="63502" name="Text Box 34"/>
            <p:cNvSpPr txBox="1">
              <a:spLocks noChangeArrowheads="1"/>
            </p:cNvSpPr>
            <p:nvPr/>
          </p:nvSpPr>
          <p:spPr bwMode="auto">
            <a:xfrm>
              <a:off x="2685" y="4161"/>
              <a:ext cx="12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e</a:t>
              </a:r>
            </a:p>
          </p:txBody>
        </p:sp>
        <p:sp>
          <p:nvSpPr>
            <p:cNvPr id="63503" name="Text Box 35"/>
            <p:cNvSpPr txBox="1">
              <a:spLocks noChangeArrowheads="1"/>
            </p:cNvSpPr>
            <p:nvPr/>
          </p:nvSpPr>
          <p:spPr bwMode="auto">
            <a:xfrm>
              <a:off x="3031" y="4161"/>
              <a:ext cx="8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i</a:t>
              </a:r>
            </a:p>
          </p:txBody>
        </p:sp>
        <p:sp>
          <p:nvSpPr>
            <p:cNvPr id="63504" name="Text Box 36"/>
            <p:cNvSpPr txBox="1">
              <a:spLocks noChangeArrowheads="1"/>
            </p:cNvSpPr>
            <p:nvPr/>
          </p:nvSpPr>
          <p:spPr bwMode="auto">
            <a:xfrm>
              <a:off x="3328" y="4161"/>
              <a:ext cx="12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c</a:t>
              </a:r>
            </a:p>
          </p:txBody>
        </p:sp>
        <p:sp>
          <p:nvSpPr>
            <p:cNvPr id="63505" name="Text Box 37"/>
            <p:cNvSpPr txBox="1">
              <a:spLocks noChangeArrowheads="1"/>
            </p:cNvSpPr>
            <p:nvPr/>
          </p:nvSpPr>
          <p:spPr bwMode="auto">
            <a:xfrm>
              <a:off x="3641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3506" name="Text Box 38"/>
            <p:cNvSpPr txBox="1">
              <a:spLocks noChangeArrowheads="1"/>
            </p:cNvSpPr>
            <p:nvPr/>
          </p:nvSpPr>
          <p:spPr bwMode="auto">
            <a:xfrm>
              <a:off x="769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457837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/>
              <a:t>Array-Based Representation of Binary Trees</a:t>
            </a:r>
            <a:endParaRPr lang="en-US" altLang="en-US" sz="360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Nodes are stored in an array A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8283309-611C-456F-8799-094F0CC1815C}" type="slidenum">
              <a:rPr lang="en-US" altLang="lv-LV" sz="1400"/>
              <a:pPr eaLnBrk="1" hangingPunct="1"/>
              <a:t>64</a:t>
            </a:fld>
            <a:endParaRPr lang="en-US" altLang="lv-LV" sz="1400"/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2133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145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en-US" sz="2000" dirty="0">
                <a:latin typeface="+mn-lt"/>
              </a:rPr>
              <a:t>Node v is stored at A[rank(v)]</a:t>
            </a:r>
          </a:p>
          <a:p>
            <a:pPr marL="628650" lvl="1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rank(root) = 1</a:t>
            </a:r>
          </a:p>
          <a:p>
            <a:pPr marL="628650" lvl="1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if node is the left child of parent(node), 	rank(node) = 2 </a:t>
            </a:r>
            <a:r>
              <a:rPr lang="ar-SA" sz="2000" dirty="0">
                <a:latin typeface="+mn-lt"/>
                <a:cs typeface="Arial" charset="0"/>
                <a:sym typeface="Symbol"/>
              </a:rPr>
              <a:t></a:t>
            </a:r>
            <a:r>
              <a:rPr lang="en-US" sz="2000" dirty="0">
                <a:latin typeface="+mn-lt"/>
                <a:cs typeface="Arial" charset="0"/>
                <a:sym typeface="Symbol"/>
              </a:rPr>
              <a:t> </a:t>
            </a:r>
            <a:r>
              <a:rPr lang="en-US" altLang="en-US" sz="2000" dirty="0">
                <a:latin typeface="+mn-lt"/>
              </a:rPr>
              <a:t>rank(parent(node))</a:t>
            </a:r>
          </a:p>
          <a:p>
            <a:pPr marL="628650" lvl="1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if node is the right child of parent(node), 	rank(node) = 2</a:t>
            </a:r>
            <a:r>
              <a:rPr lang="ar-SA" sz="2000" dirty="0">
                <a:cs typeface="Arial" charset="0"/>
                <a:sym typeface="Symbol"/>
              </a:rPr>
              <a:t> </a:t>
            </a:r>
            <a:r>
              <a:rPr lang="en-US" sz="2000" dirty="0">
                <a:cs typeface="Arial" charset="0"/>
                <a:sym typeface="Symbol"/>
              </a:rPr>
              <a:t> r</a:t>
            </a:r>
            <a:r>
              <a:rPr lang="en-US" altLang="en-US" sz="2000" dirty="0">
                <a:latin typeface="+mn-lt"/>
              </a:rPr>
              <a:t>ank(parent(node)) </a:t>
            </a:r>
            <a:r>
              <a:rPr lang="en-US" altLang="en-US" sz="2000" dirty="0">
                <a:latin typeface="Symbol" pitchFamily="18" charset="2"/>
              </a:rPr>
              <a:t>+</a:t>
            </a:r>
            <a:r>
              <a:rPr lang="en-US" altLang="en-US" sz="2000" dirty="0">
                <a:latin typeface="+mn-lt"/>
              </a:rPr>
              <a:t> 1</a:t>
            </a:r>
          </a:p>
        </p:txBody>
      </p:sp>
      <p:sp>
        <p:nvSpPr>
          <p:cNvPr id="20488" name="Text Box 22"/>
          <p:cNvSpPr txBox="1">
            <a:spLocks noChangeArrowheads="1"/>
          </p:cNvSpPr>
          <p:nvPr/>
        </p:nvSpPr>
        <p:spPr bwMode="auto">
          <a:xfrm>
            <a:off x="8458200" y="18288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489" name="Text Box 23"/>
          <p:cNvSpPr txBox="1">
            <a:spLocks noChangeArrowheads="1"/>
          </p:cNvSpPr>
          <p:nvPr/>
        </p:nvSpPr>
        <p:spPr bwMode="auto">
          <a:xfrm>
            <a:off x="7778750" y="3033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490" name="Text Box 24"/>
          <p:cNvSpPr txBox="1">
            <a:spLocks noChangeArrowheads="1"/>
          </p:cNvSpPr>
          <p:nvPr/>
        </p:nvSpPr>
        <p:spPr bwMode="auto">
          <a:xfrm>
            <a:off x="9607550" y="3033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0491" name="Text Box 25"/>
          <p:cNvSpPr txBox="1">
            <a:spLocks noChangeArrowheads="1"/>
          </p:cNvSpPr>
          <p:nvPr/>
        </p:nvSpPr>
        <p:spPr bwMode="auto">
          <a:xfrm>
            <a:off x="8997950" y="4176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0492" name="Text Box 26"/>
          <p:cNvSpPr txBox="1">
            <a:spLocks noChangeArrowheads="1"/>
          </p:cNvSpPr>
          <p:nvPr/>
        </p:nvSpPr>
        <p:spPr bwMode="auto">
          <a:xfrm>
            <a:off x="10064750" y="41910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0493" name="Text Box 27"/>
          <p:cNvSpPr txBox="1">
            <a:spLocks noChangeArrowheads="1"/>
          </p:cNvSpPr>
          <p:nvPr/>
        </p:nvSpPr>
        <p:spPr bwMode="auto">
          <a:xfrm>
            <a:off x="7397750" y="4176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0494" name="Text Box 28"/>
          <p:cNvSpPr txBox="1">
            <a:spLocks noChangeArrowheads="1"/>
          </p:cNvSpPr>
          <p:nvPr/>
        </p:nvSpPr>
        <p:spPr bwMode="auto">
          <a:xfrm>
            <a:off x="8534400" y="4176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7778750" y="5472113"/>
            <a:ext cx="41549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8940800" y="5472113"/>
            <a:ext cx="4069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11</a:t>
            </a: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8666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8736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8050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8305801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7543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9345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9144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7985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8137526" y="2566988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9070976" y="4005263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8823326" y="2563813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7593807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7973220" y="3950495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7989095" y="5207795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8331995" y="5120482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9823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9406732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3108325" y="2747319"/>
            <a:ext cx="369012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3786188" y="2747319"/>
            <a:ext cx="365806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4464050" y="2747319"/>
            <a:ext cx="393056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5819775" y="2747319"/>
            <a:ext cx="389850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6497638" y="2747319"/>
            <a:ext cx="393056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7175501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5141914" y="274955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0521" name="Text Box 22"/>
          <p:cNvSpPr txBox="1">
            <a:spLocks noChangeArrowheads="1"/>
          </p:cNvSpPr>
          <p:nvPr/>
        </p:nvSpPr>
        <p:spPr bwMode="auto">
          <a:xfrm>
            <a:off x="3194050" y="3287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522" name="Text Box 22"/>
          <p:cNvSpPr txBox="1">
            <a:spLocks noChangeArrowheads="1"/>
          </p:cNvSpPr>
          <p:nvPr/>
        </p:nvSpPr>
        <p:spPr bwMode="auto">
          <a:xfrm>
            <a:off x="3821113" y="3287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523" name="Text Box 22"/>
          <p:cNvSpPr txBox="1">
            <a:spLocks noChangeArrowheads="1"/>
          </p:cNvSpPr>
          <p:nvPr/>
        </p:nvSpPr>
        <p:spPr bwMode="auto">
          <a:xfrm>
            <a:off x="4513263" y="3287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5840413" y="3287713"/>
            <a:ext cx="41549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6516688" y="3287713"/>
            <a:ext cx="4069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11</a:t>
            </a: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2362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527" name="Rectangle 13"/>
          <p:cNvSpPr>
            <a:spLocks noChangeArrowheads="1"/>
          </p:cNvSpPr>
          <p:nvPr/>
        </p:nvSpPr>
        <p:spPr bwMode="auto">
          <a:xfrm>
            <a:off x="2430464" y="2747319"/>
            <a:ext cx="184731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528" name="Text Box 22"/>
          <p:cNvSpPr txBox="1">
            <a:spLocks noChangeArrowheads="1"/>
          </p:cNvSpPr>
          <p:nvPr/>
        </p:nvSpPr>
        <p:spPr bwMode="auto">
          <a:xfrm>
            <a:off x="2508250" y="32766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91673306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796A9-3917-49B9-A244-1427AED22963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lv-LV" altLang="lv-LV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Binary Tree as Array – 2 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2743200" y="4953000"/>
            <a:ext cx="7391400" cy="838200"/>
            <a:chOff x="712" y="2256"/>
            <a:chExt cx="4656" cy="528"/>
          </a:xfrm>
        </p:grpSpPr>
        <p:sp>
          <p:nvSpPr>
            <p:cNvPr id="56345" name="Rectangle 5"/>
            <p:cNvSpPr>
              <a:spLocks noChangeArrowheads="1"/>
            </p:cNvSpPr>
            <p:nvPr/>
          </p:nvSpPr>
          <p:spPr bwMode="auto">
            <a:xfrm>
              <a:off x="13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6" name="Rectangle 6"/>
            <p:cNvSpPr>
              <a:spLocks noChangeArrowheads="1"/>
            </p:cNvSpPr>
            <p:nvPr/>
          </p:nvSpPr>
          <p:spPr bwMode="auto">
            <a:xfrm>
              <a:off x="16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7" name="Rectangle 7"/>
            <p:cNvSpPr>
              <a:spLocks noChangeArrowheads="1"/>
            </p:cNvSpPr>
            <p:nvPr/>
          </p:nvSpPr>
          <p:spPr bwMode="auto">
            <a:xfrm>
              <a:off x="18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8" name="Rectangle 8"/>
            <p:cNvSpPr>
              <a:spLocks noChangeArrowheads="1"/>
            </p:cNvSpPr>
            <p:nvPr/>
          </p:nvSpPr>
          <p:spPr bwMode="auto">
            <a:xfrm>
              <a:off x="21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9" name="Rectangle 9"/>
            <p:cNvSpPr>
              <a:spLocks noChangeArrowheads="1"/>
            </p:cNvSpPr>
            <p:nvPr/>
          </p:nvSpPr>
          <p:spPr bwMode="auto">
            <a:xfrm>
              <a:off x="23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0" name="Rectangle 10"/>
            <p:cNvSpPr>
              <a:spLocks noChangeArrowheads="1"/>
            </p:cNvSpPr>
            <p:nvPr/>
          </p:nvSpPr>
          <p:spPr bwMode="auto">
            <a:xfrm>
              <a:off x="25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1" name="Rectangle 11"/>
            <p:cNvSpPr>
              <a:spLocks noChangeArrowheads="1"/>
            </p:cNvSpPr>
            <p:nvPr/>
          </p:nvSpPr>
          <p:spPr bwMode="auto">
            <a:xfrm>
              <a:off x="28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2" name="Rectangle 12"/>
            <p:cNvSpPr>
              <a:spLocks noChangeArrowheads="1"/>
            </p:cNvSpPr>
            <p:nvPr/>
          </p:nvSpPr>
          <p:spPr bwMode="auto">
            <a:xfrm>
              <a:off x="30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3" name="Rectangle 13"/>
            <p:cNvSpPr>
              <a:spLocks noChangeArrowheads="1"/>
            </p:cNvSpPr>
            <p:nvPr/>
          </p:nvSpPr>
          <p:spPr bwMode="auto">
            <a:xfrm>
              <a:off x="33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4" name="Rectangle 14"/>
            <p:cNvSpPr>
              <a:spLocks noChangeArrowheads="1"/>
            </p:cNvSpPr>
            <p:nvPr/>
          </p:nvSpPr>
          <p:spPr bwMode="auto">
            <a:xfrm>
              <a:off x="35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5" name="Rectangle 15"/>
            <p:cNvSpPr>
              <a:spLocks noChangeArrowheads="1"/>
            </p:cNvSpPr>
            <p:nvPr/>
          </p:nvSpPr>
          <p:spPr bwMode="auto">
            <a:xfrm>
              <a:off x="37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6" name="Text Box 16"/>
            <p:cNvSpPr txBox="1">
              <a:spLocks noChangeArrowheads="1"/>
            </p:cNvSpPr>
            <p:nvPr/>
          </p:nvSpPr>
          <p:spPr bwMode="auto">
            <a:xfrm>
              <a:off x="712" y="2256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tree[]</a:t>
              </a:r>
            </a:p>
          </p:txBody>
        </p:sp>
        <p:sp>
          <p:nvSpPr>
            <p:cNvPr id="56357" name="Text Box 17"/>
            <p:cNvSpPr txBox="1">
              <a:spLocks noChangeArrowheads="1"/>
            </p:cNvSpPr>
            <p:nvPr/>
          </p:nvSpPr>
          <p:spPr bwMode="auto">
            <a:xfrm>
              <a:off x="1384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0</a:t>
              </a:r>
            </a:p>
          </p:txBody>
        </p:sp>
        <p:sp>
          <p:nvSpPr>
            <p:cNvPr id="56358" name="Text Box 18"/>
            <p:cNvSpPr txBox="1">
              <a:spLocks noChangeArrowheads="1"/>
            </p:cNvSpPr>
            <p:nvPr/>
          </p:nvSpPr>
          <p:spPr bwMode="auto">
            <a:xfrm>
              <a:off x="2584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5</a:t>
              </a:r>
            </a:p>
          </p:txBody>
        </p:sp>
        <p:sp>
          <p:nvSpPr>
            <p:cNvPr id="56359" name="Text Box 19"/>
            <p:cNvSpPr txBox="1">
              <a:spLocks noChangeArrowheads="1"/>
            </p:cNvSpPr>
            <p:nvPr/>
          </p:nvSpPr>
          <p:spPr bwMode="auto">
            <a:xfrm>
              <a:off x="3784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10</a:t>
              </a:r>
            </a:p>
          </p:txBody>
        </p:sp>
        <p:sp>
          <p:nvSpPr>
            <p:cNvPr id="56360" name="Text Box 20"/>
            <p:cNvSpPr txBox="1">
              <a:spLocks noChangeArrowheads="1"/>
            </p:cNvSpPr>
            <p:nvPr/>
          </p:nvSpPr>
          <p:spPr bwMode="auto">
            <a:xfrm>
              <a:off x="1624" y="225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a</a:t>
              </a:r>
            </a:p>
          </p:txBody>
        </p:sp>
        <p:sp>
          <p:nvSpPr>
            <p:cNvPr id="56361" name="Text Box 21"/>
            <p:cNvSpPr txBox="1">
              <a:spLocks noChangeArrowheads="1"/>
            </p:cNvSpPr>
            <p:nvPr/>
          </p:nvSpPr>
          <p:spPr bwMode="auto">
            <a:xfrm>
              <a:off x="189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2" name="Text Box 22"/>
            <p:cNvSpPr txBox="1">
              <a:spLocks noChangeArrowheads="1"/>
            </p:cNvSpPr>
            <p:nvPr/>
          </p:nvSpPr>
          <p:spPr bwMode="auto">
            <a:xfrm>
              <a:off x="2160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b</a:t>
              </a:r>
            </a:p>
          </p:txBody>
        </p:sp>
        <p:sp>
          <p:nvSpPr>
            <p:cNvPr id="56363" name="Text Box 23"/>
            <p:cNvSpPr txBox="1">
              <a:spLocks noChangeArrowheads="1"/>
            </p:cNvSpPr>
            <p:nvPr/>
          </p:nvSpPr>
          <p:spPr bwMode="auto">
            <a:xfrm>
              <a:off x="239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4" name="Text Box 24"/>
            <p:cNvSpPr txBox="1">
              <a:spLocks noChangeArrowheads="1"/>
            </p:cNvSpPr>
            <p:nvPr/>
          </p:nvSpPr>
          <p:spPr bwMode="auto">
            <a:xfrm>
              <a:off x="2624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5" name="Text Box 25"/>
            <p:cNvSpPr txBox="1">
              <a:spLocks noChangeArrowheads="1"/>
            </p:cNvSpPr>
            <p:nvPr/>
          </p:nvSpPr>
          <p:spPr bwMode="auto">
            <a:xfrm>
              <a:off x="2856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6" name="Text Box 26"/>
            <p:cNvSpPr txBox="1">
              <a:spLocks noChangeArrowheads="1"/>
            </p:cNvSpPr>
            <p:nvPr/>
          </p:nvSpPr>
          <p:spPr bwMode="auto">
            <a:xfrm>
              <a:off x="3088" y="225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c</a:t>
              </a:r>
            </a:p>
          </p:txBody>
        </p:sp>
        <p:sp>
          <p:nvSpPr>
            <p:cNvPr id="56367" name="Text Box 27"/>
            <p:cNvSpPr txBox="1">
              <a:spLocks noChangeArrowheads="1"/>
            </p:cNvSpPr>
            <p:nvPr/>
          </p:nvSpPr>
          <p:spPr bwMode="auto">
            <a:xfrm>
              <a:off x="3320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8" name="Text Box 28"/>
            <p:cNvSpPr txBox="1">
              <a:spLocks noChangeArrowheads="1"/>
            </p:cNvSpPr>
            <p:nvPr/>
          </p:nvSpPr>
          <p:spPr bwMode="auto">
            <a:xfrm>
              <a:off x="355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9" name="Rectangle 29"/>
            <p:cNvSpPr>
              <a:spLocks noChangeArrowheads="1"/>
            </p:cNvSpPr>
            <p:nvPr/>
          </p:nvSpPr>
          <p:spPr bwMode="auto">
            <a:xfrm>
              <a:off x="40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0" name="Rectangle 30"/>
            <p:cNvSpPr>
              <a:spLocks noChangeArrowheads="1"/>
            </p:cNvSpPr>
            <p:nvPr/>
          </p:nvSpPr>
          <p:spPr bwMode="auto">
            <a:xfrm>
              <a:off x="42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1" name="Rectangle 31"/>
            <p:cNvSpPr>
              <a:spLocks noChangeArrowheads="1"/>
            </p:cNvSpPr>
            <p:nvPr/>
          </p:nvSpPr>
          <p:spPr bwMode="auto">
            <a:xfrm>
              <a:off x="45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2" name="Rectangle 32"/>
            <p:cNvSpPr>
              <a:spLocks noChangeArrowheads="1"/>
            </p:cNvSpPr>
            <p:nvPr/>
          </p:nvSpPr>
          <p:spPr bwMode="auto">
            <a:xfrm>
              <a:off x="47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3" name="Text Box 33"/>
            <p:cNvSpPr txBox="1">
              <a:spLocks noChangeArrowheads="1"/>
            </p:cNvSpPr>
            <p:nvPr/>
          </p:nvSpPr>
          <p:spPr bwMode="auto">
            <a:xfrm>
              <a:off x="3796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4" name="Text Box 34"/>
            <p:cNvSpPr txBox="1">
              <a:spLocks noChangeArrowheads="1"/>
            </p:cNvSpPr>
            <p:nvPr/>
          </p:nvSpPr>
          <p:spPr bwMode="auto">
            <a:xfrm>
              <a:off x="4048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5" name="Text Box 35"/>
            <p:cNvSpPr txBox="1">
              <a:spLocks noChangeArrowheads="1"/>
            </p:cNvSpPr>
            <p:nvPr/>
          </p:nvSpPr>
          <p:spPr bwMode="auto">
            <a:xfrm>
              <a:off x="4280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6" name="Text Box 36"/>
            <p:cNvSpPr txBox="1">
              <a:spLocks noChangeArrowheads="1"/>
            </p:cNvSpPr>
            <p:nvPr/>
          </p:nvSpPr>
          <p:spPr bwMode="auto">
            <a:xfrm>
              <a:off x="451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7" name="Text Box 37"/>
            <p:cNvSpPr txBox="1">
              <a:spLocks noChangeArrowheads="1"/>
            </p:cNvSpPr>
            <p:nvPr/>
          </p:nvSpPr>
          <p:spPr bwMode="auto">
            <a:xfrm>
              <a:off x="4744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8" name="Rectangle 38"/>
            <p:cNvSpPr>
              <a:spLocks noChangeArrowheads="1"/>
            </p:cNvSpPr>
            <p:nvPr/>
          </p:nvSpPr>
          <p:spPr bwMode="auto">
            <a:xfrm>
              <a:off x="49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9" name="Text Box 39"/>
            <p:cNvSpPr txBox="1">
              <a:spLocks noChangeArrowheads="1"/>
            </p:cNvSpPr>
            <p:nvPr/>
          </p:nvSpPr>
          <p:spPr bwMode="auto">
            <a:xfrm>
              <a:off x="4984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15</a:t>
              </a:r>
            </a:p>
          </p:txBody>
        </p:sp>
        <p:sp>
          <p:nvSpPr>
            <p:cNvPr id="56380" name="Text Box 40"/>
            <p:cNvSpPr txBox="1">
              <a:spLocks noChangeArrowheads="1"/>
            </p:cNvSpPr>
            <p:nvPr/>
          </p:nvSpPr>
          <p:spPr bwMode="auto">
            <a:xfrm>
              <a:off x="4984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d</a:t>
              </a:r>
            </a:p>
          </p:txBody>
        </p:sp>
      </p:grpSp>
      <p:grpSp>
        <p:nvGrpSpPr>
          <p:cNvPr id="303145" name="Group 41"/>
          <p:cNvGrpSpPr>
            <a:grpSpLocks/>
          </p:cNvGrpSpPr>
          <p:nvPr/>
        </p:nvGrpSpPr>
        <p:grpSpPr bwMode="auto">
          <a:xfrm>
            <a:off x="5257800" y="2209800"/>
            <a:ext cx="3048000" cy="2286000"/>
            <a:chOff x="2688" y="720"/>
            <a:chExt cx="1920" cy="1440"/>
          </a:xfrm>
        </p:grpSpPr>
        <p:sp>
          <p:nvSpPr>
            <p:cNvPr id="56326" name="Oval 42"/>
            <p:cNvSpPr>
              <a:spLocks noChangeArrowheads="1"/>
            </p:cNvSpPr>
            <p:nvPr/>
          </p:nvSpPr>
          <p:spPr bwMode="auto">
            <a:xfrm>
              <a:off x="2688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27" name="Text Box 43"/>
            <p:cNvSpPr txBox="1">
              <a:spLocks noChangeArrowheads="1"/>
            </p:cNvSpPr>
            <p:nvPr/>
          </p:nvSpPr>
          <p:spPr bwMode="auto">
            <a:xfrm>
              <a:off x="2688" y="816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lv-LV" altLang="lv-LV"/>
            </a:p>
          </p:txBody>
        </p:sp>
        <p:sp>
          <p:nvSpPr>
            <p:cNvPr id="56328" name="Oval 44"/>
            <p:cNvSpPr>
              <a:spLocks noChangeArrowheads="1"/>
            </p:cNvSpPr>
            <p:nvPr/>
          </p:nvSpPr>
          <p:spPr bwMode="auto">
            <a:xfrm>
              <a:off x="3120" y="120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29" name="Text Box 45"/>
            <p:cNvSpPr txBox="1">
              <a:spLocks noChangeArrowheads="1"/>
            </p:cNvSpPr>
            <p:nvPr/>
          </p:nvSpPr>
          <p:spPr bwMode="auto">
            <a:xfrm>
              <a:off x="3120" y="1152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lv-LV" altLang="lv-LV"/>
            </a:p>
          </p:txBody>
        </p:sp>
        <p:sp>
          <p:nvSpPr>
            <p:cNvPr id="56330" name="Text Box 46"/>
            <p:cNvSpPr txBox="1">
              <a:spLocks noChangeArrowheads="1"/>
            </p:cNvSpPr>
            <p:nvPr/>
          </p:nvSpPr>
          <p:spPr bwMode="auto">
            <a:xfrm>
              <a:off x="2736" y="8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a</a:t>
              </a:r>
            </a:p>
          </p:txBody>
        </p:sp>
        <p:sp>
          <p:nvSpPr>
            <p:cNvPr id="56331" name="Text Box 47"/>
            <p:cNvSpPr txBox="1">
              <a:spLocks noChangeArrowheads="1"/>
            </p:cNvSpPr>
            <p:nvPr/>
          </p:nvSpPr>
          <p:spPr bwMode="auto">
            <a:xfrm>
              <a:off x="3168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b</a:t>
              </a:r>
            </a:p>
          </p:txBody>
        </p:sp>
        <p:sp>
          <p:nvSpPr>
            <p:cNvPr id="56332" name="Text Box 48"/>
            <p:cNvSpPr txBox="1">
              <a:spLocks noChangeArrowheads="1"/>
            </p:cNvSpPr>
            <p:nvPr/>
          </p:nvSpPr>
          <p:spPr bwMode="auto">
            <a:xfrm>
              <a:off x="2880" y="7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</a:t>
              </a:r>
            </a:p>
          </p:txBody>
        </p:sp>
        <p:sp>
          <p:nvSpPr>
            <p:cNvPr id="56333" name="Text Box 49"/>
            <p:cNvSpPr txBox="1">
              <a:spLocks noChangeArrowheads="1"/>
            </p:cNvSpPr>
            <p:nvPr/>
          </p:nvSpPr>
          <p:spPr bwMode="auto">
            <a:xfrm>
              <a:off x="3408" y="11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3</a:t>
              </a:r>
            </a:p>
          </p:txBody>
        </p:sp>
        <p:grpSp>
          <p:nvGrpSpPr>
            <p:cNvPr id="56334" name="Group 50"/>
            <p:cNvGrpSpPr>
              <a:grpSpLocks/>
            </p:cNvGrpSpPr>
            <p:nvPr/>
          </p:nvGrpSpPr>
          <p:grpSpPr bwMode="auto">
            <a:xfrm>
              <a:off x="3552" y="1296"/>
              <a:ext cx="384" cy="480"/>
              <a:chOff x="3744" y="1776"/>
              <a:chExt cx="384" cy="480"/>
            </a:xfrm>
          </p:grpSpPr>
          <p:sp>
            <p:nvSpPr>
              <p:cNvPr id="56342" name="Oval 51"/>
              <p:cNvSpPr>
                <a:spLocks noChangeArrowheads="1"/>
              </p:cNvSpPr>
              <p:nvPr/>
            </p:nvSpPr>
            <p:spPr bwMode="auto">
              <a:xfrm>
                <a:off x="3744" y="201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6343" name="Text Box 52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c</a:t>
                </a:r>
              </a:p>
            </p:txBody>
          </p:sp>
          <p:sp>
            <p:nvSpPr>
              <p:cNvPr id="56344" name="Text Box 53"/>
              <p:cNvSpPr txBox="1">
                <a:spLocks noChangeArrowheads="1"/>
              </p:cNvSpPr>
              <p:nvPr/>
            </p:nvSpPr>
            <p:spPr bwMode="auto">
              <a:xfrm>
                <a:off x="3888" y="17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7</a:t>
                </a:r>
              </a:p>
            </p:txBody>
          </p:sp>
        </p:grpSp>
        <p:sp>
          <p:nvSpPr>
            <p:cNvPr id="56335" name="Oval 54"/>
            <p:cNvSpPr>
              <a:spLocks noChangeArrowheads="1"/>
            </p:cNvSpPr>
            <p:nvPr/>
          </p:nvSpPr>
          <p:spPr bwMode="auto">
            <a:xfrm>
              <a:off x="3984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36" name="Text Box 55"/>
            <p:cNvSpPr txBox="1">
              <a:spLocks noChangeArrowheads="1"/>
            </p:cNvSpPr>
            <p:nvPr/>
          </p:nvSpPr>
          <p:spPr bwMode="auto">
            <a:xfrm>
              <a:off x="3984" y="187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d</a:t>
              </a:r>
            </a:p>
          </p:txBody>
        </p:sp>
        <p:sp>
          <p:nvSpPr>
            <p:cNvPr id="56337" name="Text Box 56"/>
            <p:cNvSpPr txBox="1">
              <a:spLocks noChangeArrowheads="1"/>
            </p:cNvSpPr>
            <p:nvPr/>
          </p:nvSpPr>
          <p:spPr bwMode="auto">
            <a:xfrm>
              <a:off x="4032" y="187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38" name="Text Box 57"/>
            <p:cNvSpPr txBox="1">
              <a:spLocks noChangeArrowheads="1"/>
            </p:cNvSpPr>
            <p:nvPr/>
          </p:nvSpPr>
          <p:spPr bwMode="auto">
            <a:xfrm>
              <a:off x="4176" y="172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15</a:t>
              </a:r>
            </a:p>
          </p:txBody>
        </p:sp>
        <p:sp>
          <p:nvSpPr>
            <p:cNvPr id="56339" name="Line 58"/>
            <p:cNvSpPr>
              <a:spLocks noChangeShapeType="1"/>
            </p:cNvSpPr>
            <p:nvPr/>
          </p:nvSpPr>
          <p:spPr bwMode="auto">
            <a:xfrm>
              <a:off x="2880" y="105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6340" name="Line 59"/>
            <p:cNvSpPr>
              <a:spLocks noChangeShapeType="1"/>
            </p:cNvSpPr>
            <p:nvPr/>
          </p:nvSpPr>
          <p:spPr bwMode="auto">
            <a:xfrm>
              <a:off x="3360" y="139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6341" name="Line 60"/>
            <p:cNvSpPr>
              <a:spLocks noChangeShapeType="1"/>
            </p:cNvSpPr>
            <p:nvPr/>
          </p:nvSpPr>
          <p:spPr bwMode="auto">
            <a:xfrm>
              <a:off x="3744" y="1728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1203515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ADT Implementations in an Array</a:t>
            </a:r>
            <a:endParaRPr lang="lv-LV" altLang="lv-LV" sz="4000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altLang="lv-LV" i="1" dirty="0"/>
              <a:t>IsLeaf</a:t>
            </a:r>
            <a:r>
              <a:rPr lang="lv-LV" altLang="lv-LV" dirty="0"/>
              <a:t>(i):  2 * i + 1  &gt;= n</a:t>
            </a:r>
          </a:p>
          <a:p>
            <a:pPr eaLnBrk="1" hangingPunct="1"/>
            <a:r>
              <a:rPr lang="lv-LV" altLang="lv-LV" i="1" dirty="0"/>
              <a:t>LeftChild</a:t>
            </a:r>
            <a:r>
              <a:rPr lang="lv-LV" altLang="lv-LV" dirty="0"/>
              <a:t>(i):  2 * i + 1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en-US" altLang="lv-LV" dirty="0" smtClean="0"/>
              <a:t>, if</a:t>
            </a:r>
            <a:r>
              <a:rPr lang="lv-LV" altLang="lv-LV" dirty="0" smtClean="0"/>
              <a:t>  </a:t>
            </a:r>
            <a:r>
              <a:rPr lang="lv-LV" altLang="lv-LV" dirty="0"/>
              <a:t>2 * i + 1 &gt;= n)</a:t>
            </a:r>
          </a:p>
          <a:p>
            <a:pPr eaLnBrk="1" hangingPunct="1"/>
            <a:r>
              <a:rPr lang="lv-LV" altLang="lv-LV" i="1" dirty="0"/>
              <a:t>RightChild</a:t>
            </a:r>
            <a:r>
              <a:rPr lang="lv-LV" altLang="lv-LV" dirty="0"/>
              <a:t>(i):  2 * i + 2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 smtClean="0"/>
              <a:t>if</a:t>
            </a:r>
            <a:r>
              <a:rPr lang="lv-LV" altLang="lv-LV" dirty="0" smtClean="0"/>
              <a:t>  </a:t>
            </a:r>
            <a:r>
              <a:rPr lang="lv-LV" altLang="lv-LV" dirty="0"/>
              <a:t>2 * i + 2 &gt;= n)</a:t>
            </a:r>
          </a:p>
          <a:p>
            <a:pPr eaLnBrk="1" hangingPunct="1"/>
            <a:r>
              <a:rPr lang="lv-LV" altLang="lv-LV" i="1" dirty="0"/>
              <a:t>LeftSibling</a:t>
            </a:r>
            <a:r>
              <a:rPr lang="lv-LV" altLang="lv-LV" dirty="0"/>
              <a:t>(i):  i - 1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 smtClean="0"/>
              <a:t>if</a:t>
            </a:r>
            <a:r>
              <a:rPr lang="lv-LV" altLang="lv-LV" dirty="0" smtClean="0"/>
              <a:t>  </a:t>
            </a:r>
            <a:r>
              <a:rPr lang="lv-LV" altLang="lv-LV" dirty="0"/>
              <a:t>i = 0 </a:t>
            </a:r>
            <a:r>
              <a:rPr lang="en-US" altLang="lv-LV" dirty="0" smtClean="0"/>
              <a:t>or</a:t>
            </a:r>
            <a:r>
              <a:rPr lang="lv-LV" altLang="lv-LV" dirty="0" smtClean="0"/>
              <a:t> </a:t>
            </a:r>
            <a:r>
              <a:rPr lang="lv-LV" altLang="lv-LV" dirty="0"/>
              <a:t>i </a:t>
            </a:r>
            <a:r>
              <a:rPr lang="en-US" altLang="lv-LV" dirty="0" smtClean="0"/>
              <a:t>is odd</a:t>
            </a:r>
            <a:r>
              <a:rPr lang="lv-LV" altLang="lv-LV" dirty="0" smtClean="0"/>
              <a:t>)</a:t>
            </a:r>
            <a:endParaRPr lang="lv-LV" altLang="lv-LV" dirty="0"/>
          </a:p>
          <a:p>
            <a:pPr eaLnBrk="1" hangingPunct="1"/>
            <a:r>
              <a:rPr lang="lv-LV" altLang="lv-LV" i="1" dirty="0"/>
              <a:t>RightSibling</a:t>
            </a:r>
            <a:r>
              <a:rPr lang="lv-LV" altLang="lv-LV" dirty="0"/>
              <a:t>(i): i + 1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 smtClean="0"/>
              <a:t>if</a:t>
            </a:r>
            <a:r>
              <a:rPr lang="lv-LV" altLang="lv-LV" dirty="0" smtClean="0"/>
              <a:t>  </a:t>
            </a:r>
            <a:r>
              <a:rPr lang="lv-LV" altLang="lv-LV" dirty="0"/>
              <a:t>i = n - 1 </a:t>
            </a:r>
            <a:r>
              <a:rPr lang="en-US" altLang="lv-LV" dirty="0" smtClean="0"/>
              <a:t>or</a:t>
            </a:r>
            <a:r>
              <a:rPr lang="lv-LV" altLang="lv-LV" dirty="0" smtClean="0"/>
              <a:t> </a:t>
            </a:r>
            <a:r>
              <a:rPr lang="lv-LV" altLang="lv-LV" dirty="0"/>
              <a:t>i </a:t>
            </a:r>
            <a:r>
              <a:rPr lang="en-US" altLang="lv-LV" dirty="0" smtClean="0"/>
              <a:t>is even</a:t>
            </a:r>
            <a:r>
              <a:rPr lang="lv-LV" altLang="lv-LV" dirty="0" smtClean="0"/>
              <a:t>)</a:t>
            </a:r>
            <a:endParaRPr lang="lv-LV" altLang="lv-LV" dirty="0"/>
          </a:p>
          <a:p>
            <a:pPr eaLnBrk="1" hangingPunct="1"/>
            <a:r>
              <a:rPr lang="lv-LV" altLang="lv-LV" i="1" dirty="0"/>
              <a:t>Parent</a:t>
            </a:r>
            <a:r>
              <a:rPr lang="lv-LV" altLang="lv-LV" dirty="0"/>
              <a:t>(i):  </a:t>
            </a:r>
            <a:r>
              <a:rPr lang="lv-LV" altLang="lv-LV" dirty="0">
                <a:sym typeface="Symbol" panose="05050102010706020507" pitchFamily="18" charset="2"/>
              </a:rPr>
              <a:t></a:t>
            </a:r>
            <a:r>
              <a:rPr lang="lv-LV" altLang="lv-LV" dirty="0"/>
              <a:t>(i - 1) / 2</a:t>
            </a:r>
            <a:r>
              <a:rPr lang="lv-LV" altLang="lv-LV" dirty="0">
                <a:sym typeface="Symbol" panose="05050102010706020507" pitchFamily="18" charset="2"/>
              </a:rPr>
              <a:t></a:t>
            </a:r>
            <a:r>
              <a:rPr lang="lv-LV" altLang="lv-LV" dirty="0"/>
              <a:t> 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/>
              <a:t>i</a:t>
            </a:r>
            <a:r>
              <a:rPr lang="en-US" altLang="lv-LV" dirty="0" smtClean="0"/>
              <a:t>f</a:t>
            </a:r>
            <a:r>
              <a:rPr lang="lv-LV" altLang="lv-LV" dirty="0" smtClean="0"/>
              <a:t> </a:t>
            </a:r>
            <a:r>
              <a:rPr lang="lv-LV" altLang="lv-LV" dirty="0"/>
              <a:t>i = 0)</a:t>
            </a:r>
          </a:p>
          <a:p>
            <a:pPr eaLnBrk="1" hangingPunct="1"/>
            <a:r>
              <a:rPr lang="lv-LV" altLang="lv-LV" i="1" dirty="0"/>
              <a:t>Depth</a:t>
            </a:r>
            <a:r>
              <a:rPr lang="lv-LV" altLang="lv-LV" dirty="0"/>
              <a:t>:  </a:t>
            </a:r>
            <a:r>
              <a:rPr lang="lv-LV" altLang="lv-LV" dirty="0">
                <a:sym typeface="Symbol" panose="05050102010706020507" pitchFamily="18" charset="2"/>
              </a:rPr>
              <a:t></a:t>
            </a:r>
            <a:r>
              <a:rPr lang="lv-LV" altLang="lv-LV" dirty="0"/>
              <a:t>log</a:t>
            </a:r>
            <a:r>
              <a:rPr lang="lv-LV" altLang="lv-LV" baseline="-25000" dirty="0"/>
              <a:t>2</a:t>
            </a:r>
            <a:r>
              <a:rPr lang="lv-LV" altLang="lv-LV" dirty="0"/>
              <a:t>(i + 1) </a:t>
            </a:r>
            <a:r>
              <a:rPr lang="lv-LV" altLang="lv-LV" dirty="0">
                <a:sym typeface="Symbol" panose="05050102010706020507" pitchFamily="18" charset="2"/>
              </a:rPr>
              <a:t></a:t>
            </a:r>
            <a:r>
              <a:rPr lang="lv-LV" altLang="lv-LV" dirty="0"/>
              <a:t>  </a:t>
            </a:r>
          </a:p>
          <a:p>
            <a:pPr eaLnBrk="1" hangingPunct="1"/>
            <a:r>
              <a:rPr lang="lv-LV" altLang="lv-LV" i="1" dirty="0"/>
              <a:t>Height:</a:t>
            </a:r>
            <a:r>
              <a:rPr lang="lv-LV" altLang="lv-LV" dirty="0"/>
              <a:t>  </a:t>
            </a:r>
            <a:r>
              <a:rPr lang="lv-LV" altLang="lv-LV" dirty="0">
                <a:sym typeface="Symbol" panose="05050102010706020507" pitchFamily="18" charset="2"/>
              </a:rPr>
              <a:t></a:t>
            </a:r>
            <a:r>
              <a:rPr lang="lv-LV" altLang="lv-LV" dirty="0"/>
              <a:t>log</a:t>
            </a:r>
            <a:r>
              <a:rPr lang="lv-LV" altLang="lv-LV" baseline="-25000" dirty="0"/>
              <a:t>2</a:t>
            </a:r>
            <a:r>
              <a:rPr lang="lv-LV" altLang="lv-LV" dirty="0"/>
              <a:t> ((n + 1) / (i + 1))</a:t>
            </a:r>
            <a:r>
              <a:rPr lang="lv-LV" altLang="lv-LV" dirty="0">
                <a:sym typeface="Symbol" panose="05050102010706020507" pitchFamily="18" charset="2"/>
              </a:rPr>
              <a:t></a:t>
            </a:r>
            <a:r>
              <a:rPr lang="lv-LV" altLang="lv-LV" dirty="0"/>
              <a:t> - 1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E9683-0D41-49A7-AC1C-0F1FC785BF25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lv-LV" altLang="lv-LV" sz="1400"/>
          </a:p>
        </p:txBody>
      </p:sp>
    </p:spTree>
    <p:extLst>
      <p:ext uri="{BB962C8B-B14F-4D97-AF65-F5344CB8AC3E}">
        <p14:creationId xmlns:p14="http://schemas.microsoft.com/office/powerpoint/2010/main" val="20138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 dirty="0" smtClean="0"/>
              <a:t>Binary Trees Consist of Identical Nodes</a:t>
            </a:r>
            <a:endParaRPr lang="en-US" altLang="lv-LV" sz="4000" dirty="0"/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663950" cy="4114800"/>
          </a:xfrm>
        </p:spPr>
        <p:txBody>
          <a:bodyPr/>
          <a:lstStyle/>
          <a:p>
            <a:pPr eaLnBrk="1" hangingPunct="1"/>
            <a:r>
              <a:rPr lang="en-US" altLang="lv-LV" sz="1800" dirty="0"/>
              <a:t>A node is represented by an object storing</a:t>
            </a:r>
          </a:p>
          <a:p>
            <a:pPr lvl="1" eaLnBrk="1" hangingPunct="1"/>
            <a:r>
              <a:rPr lang="en-US" altLang="lv-LV" sz="1600" dirty="0"/>
              <a:t>Element</a:t>
            </a:r>
          </a:p>
          <a:p>
            <a:pPr lvl="1" eaLnBrk="1" hangingPunct="1"/>
            <a:r>
              <a:rPr lang="en-US" altLang="lv-LV" sz="1600" dirty="0"/>
              <a:t>Parent node</a:t>
            </a:r>
          </a:p>
          <a:p>
            <a:pPr lvl="1" eaLnBrk="1" hangingPunct="1"/>
            <a:r>
              <a:rPr lang="en-US" altLang="lv-LV" sz="1600" dirty="0"/>
              <a:t>Left child node</a:t>
            </a:r>
          </a:p>
          <a:p>
            <a:pPr lvl="1" eaLnBrk="1" hangingPunct="1"/>
            <a:r>
              <a:rPr lang="en-US" altLang="lv-LV" sz="1600" dirty="0"/>
              <a:t>Right child node</a:t>
            </a:r>
          </a:p>
          <a:p>
            <a:pPr eaLnBrk="1" hangingPunct="1"/>
            <a:r>
              <a:rPr lang="en-US" altLang="lv-LV" sz="1800" dirty="0"/>
              <a:t>Node objects implement the Position ADT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17779C-ACFE-4776-ADEE-C2422D9A7CF5}" type="slidenum">
              <a:rPr lang="en-US" altLang="lv-LV" sz="1400"/>
              <a:pPr eaLnBrk="1" hangingPunct="1"/>
              <a:t>67</a:t>
            </a:fld>
            <a:endParaRPr lang="en-US" altLang="lv-LV" sz="1400"/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3733800" y="4114801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>
                <a:solidFill>
                  <a:schemeClr val="tx2"/>
                </a:solidFill>
                <a:sym typeface="Symbol" panose="05050102010706020507" pitchFamily="18" charset="2"/>
              </a:rPr>
              <a:t>B</a:t>
            </a:r>
            <a:endParaRPr lang="en-US" altLang="lv-LV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4608513" y="4854576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2895601" y="4800601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3886201" y="5715001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5334001" y="5715001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5037139" y="5291139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4137026" y="5291139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3146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4162426" y="4551364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6610350" y="1828800"/>
            <a:ext cx="1219200" cy="609600"/>
            <a:chOff x="3840" y="960"/>
            <a:chExt cx="768" cy="384"/>
          </a:xfrm>
        </p:grpSpPr>
        <p:sp>
          <p:nvSpPr>
            <p:cNvPr id="1950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1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1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5502275" y="3352800"/>
            <a:ext cx="1219200" cy="609600"/>
            <a:chOff x="3840" y="960"/>
            <a:chExt cx="768" cy="384"/>
          </a:xfrm>
        </p:grpSpPr>
        <p:sp>
          <p:nvSpPr>
            <p:cNvPr id="1950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5445125" y="3459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6369050" y="3459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7753350" y="3352800"/>
            <a:ext cx="1219200" cy="609600"/>
            <a:chOff x="3840" y="960"/>
            <a:chExt cx="768" cy="384"/>
          </a:xfrm>
        </p:grpSpPr>
        <p:sp>
          <p:nvSpPr>
            <p:cNvPr id="1950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6610350" y="4876800"/>
            <a:ext cx="1219200" cy="609600"/>
            <a:chOff x="3840" y="960"/>
            <a:chExt cx="768" cy="384"/>
          </a:xfrm>
        </p:grpSpPr>
        <p:sp>
          <p:nvSpPr>
            <p:cNvPr id="1950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6553200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7477125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8950325" y="4876800"/>
            <a:ext cx="1219200" cy="609600"/>
            <a:chOff x="3840" y="960"/>
            <a:chExt cx="768" cy="384"/>
          </a:xfrm>
        </p:grpSpPr>
        <p:sp>
          <p:nvSpPr>
            <p:cNvPr id="1949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49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49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8893175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9817100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82" name="Text Box 30"/>
          <p:cNvSpPr txBox="1">
            <a:spLocks noChangeArrowheads="1"/>
          </p:cNvSpPr>
          <p:nvPr/>
        </p:nvSpPr>
        <p:spPr bwMode="auto">
          <a:xfrm>
            <a:off x="7059614" y="2074864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9483" name="Text Box 112"/>
          <p:cNvSpPr txBox="1">
            <a:spLocks noChangeArrowheads="1"/>
          </p:cNvSpPr>
          <p:nvPr/>
        </p:nvSpPr>
        <p:spPr bwMode="auto">
          <a:xfrm>
            <a:off x="5916613" y="3598863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84" name="Text Box 115"/>
          <p:cNvSpPr txBox="1">
            <a:spLocks noChangeArrowheads="1"/>
          </p:cNvSpPr>
          <p:nvPr/>
        </p:nvSpPr>
        <p:spPr bwMode="auto">
          <a:xfrm>
            <a:off x="8191500" y="3598864"/>
            <a:ext cx="35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85" name="Text Box 118"/>
          <p:cNvSpPr txBox="1">
            <a:spLocks noChangeArrowheads="1"/>
          </p:cNvSpPr>
          <p:nvPr/>
        </p:nvSpPr>
        <p:spPr bwMode="auto">
          <a:xfrm>
            <a:off x="7040563" y="5122863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86" name="Text Box 121"/>
          <p:cNvSpPr txBox="1">
            <a:spLocks noChangeArrowheads="1"/>
          </p:cNvSpPr>
          <p:nvPr/>
        </p:nvSpPr>
        <p:spPr bwMode="auto">
          <a:xfrm>
            <a:off x="9374189" y="5122864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9487" name="Freeform 124"/>
          <p:cNvSpPr>
            <a:spLocks/>
          </p:cNvSpPr>
          <p:nvPr/>
        </p:nvSpPr>
        <p:spPr bwMode="auto">
          <a:xfrm>
            <a:off x="5956300" y="2438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7372350" y="2438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8534400" y="3962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7086600" y="3962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5634038" y="2124076"/>
            <a:ext cx="1109662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7696200" y="2133601"/>
            <a:ext cx="1219200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8839200" y="3657601"/>
            <a:ext cx="1219200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6781801" y="3657601"/>
            <a:ext cx="1109663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7019925" y="1771651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</p:spTree>
    <p:extLst>
      <p:ext uri="{BB962C8B-B14F-4D97-AF65-F5344CB8AC3E}">
        <p14:creationId xmlns:p14="http://schemas.microsoft.com/office/powerpoint/2010/main" val="2702326369"/>
      </p:ext>
    </p:extLst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Non-Binary Trees need Lists of Children: </a:t>
            </a:r>
            <a:br>
              <a:rPr lang="en-US" altLang="lv-LV" dirty="0" smtClean="0"/>
            </a:br>
            <a:r>
              <a:rPr lang="en-US" altLang="lv-LV" dirty="0" smtClean="0"/>
              <a:t> More Complicated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978276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 dirty="0"/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 dirty="0"/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Node objects implement the Position ADT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39E3BF8-B0AA-4A08-805B-45FF7FF9D688}" type="slidenum">
              <a:rPr lang="en-US" altLang="lv-LV" sz="1400"/>
              <a:pPr eaLnBrk="1" hangingPunct="1"/>
              <a:t>68</a:t>
            </a:fld>
            <a:endParaRPr lang="en-US" altLang="lv-LV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5638800" y="1905000"/>
            <a:ext cx="1028700" cy="342900"/>
            <a:chOff x="2232" y="2244"/>
            <a:chExt cx="648" cy="216"/>
          </a:xfrm>
        </p:grpSpPr>
        <p:sp>
          <p:nvSpPr>
            <p:cNvPr id="18500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8501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8502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ym typeface="Symbol" panose="05050102010706020507" pitchFamily="18" charset="2"/>
                </a:rPr>
                <a:t></a:t>
              </a:r>
            </a:p>
          </p:txBody>
        </p:sp>
      </p:grp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795713" y="3962401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>
                <a:solidFill>
                  <a:schemeClr val="tx2"/>
                </a:solidFill>
                <a:sym typeface="Symbol" panose="05050102010706020507" pitchFamily="18" charset="2"/>
              </a:rPr>
              <a:t>B</a:t>
            </a:r>
            <a:endParaRPr lang="en-US" altLang="lv-LV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3803650" y="4778376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657476" y="4778376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321051" y="5638801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322763" y="5638801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4232276" y="5214939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3571875" y="5214939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2908300" y="4398964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4046539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4910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4224339" y="4398964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6972300" y="1978026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7354889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7034214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7502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7969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8458200" y="4683126"/>
            <a:ext cx="914400" cy="498475"/>
            <a:chOff x="4560" y="3216"/>
            <a:chExt cx="576" cy="314"/>
          </a:xfrm>
        </p:grpSpPr>
        <p:sp>
          <p:nvSpPr>
            <p:cNvPr id="18496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8497" name="AutoShape 71"/>
            <p:cNvCxnSpPr>
              <a:cxnSpLocks noChangeShapeType="1"/>
              <a:stCxn id="18499" idx="2"/>
              <a:endCxn id="18498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8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8499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18456" name="Text Box 87"/>
          <p:cNvSpPr txBox="1">
            <a:spLocks noChangeArrowheads="1"/>
          </p:cNvSpPr>
          <p:nvPr/>
        </p:nvSpPr>
        <p:spPr bwMode="auto">
          <a:xfrm>
            <a:off x="5638801" y="1889126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7" name="AutoShape 96"/>
          <p:cNvCxnSpPr>
            <a:cxnSpLocks noChangeShapeType="1"/>
          </p:cNvCxnSpPr>
          <p:nvPr/>
        </p:nvCxnSpPr>
        <p:spPr bwMode="auto">
          <a:xfrm>
            <a:off x="6524626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8" name="Oval 100"/>
          <p:cNvSpPr>
            <a:spLocks noChangeArrowheads="1"/>
          </p:cNvSpPr>
          <p:nvPr/>
        </p:nvSpPr>
        <p:spPr bwMode="auto">
          <a:xfrm>
            <a:off x="7143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59" name="Oval 101"/>
          <p:cNvSpPr>
            <a:spLocks noChangeArrowheads="1"/>
          </p:cNvSpPr>
          <p:nvPr/>
        </p:nvSpPr>
        <p:spPr bwMode="auto">
          <a:xfrm>
            <a:off x="7615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60" name="Oval 102"/>
          <p:cNvSpPr>
            <a:spLocks noChangeArrowheads="1"/>
          </p:cNvSpPr>
          <p:nvPr/>
        </p:nvSpPr>
        <p:spPr bwMode="auto">
          <a:xfrm>
            <a:off x="8086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8461" name="AutoShape 104"/>
          <p:cNvCxnSpPr>
            <a:cxnSpLocks noChangeShapeType="1"/>
            <a:stCxn id="18459" idx="4"/>
            <a:endCxn id="18468" idx="0"/>
          </p:cNvCxnSpPr>
          <p:nvPr/>
        </p:nvCxnSpPr>
        <p:spPr bwMode="auto">
          <a:xfrm rot="16200000" flipH="1">
            <a:off x="7565232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105"/>
          <p:cNvCxnSpPr>
            <a:cxnSpLocks noChangeShapeType="1"/>
            <a:stCxn id="18460" idx="4"/>
            <a:endCxn id="18471" idx="0"/>
          </p:cNvCxnSpPr>
          <p:nvPr/>
        </p:nvCxnSpPr>
        <p:spPr bwMode="auto">
          <a:xfrm rot="16200000" flipH="1">
            <a:off x="8421688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3" name="Rectangle 112"/>
          <p:cNvSpPr>
            <a:spLocks noChangeArrowheads="1"/>
          </p:cNvSpPr>
          <p:nvPr/>
        </p:nvSpPr>
        <p:spPr bwMode="auto">
          <a:xfrm>
            <a:off x="6708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64" name="Rectangle 113"/>
          <p:cNvSpPr>
            <a:spLocks noChangeArrowheads="1"/>
          </p:cNvSpPr>
          <p:nvPr/>
        </p:nvSpPr>
        <p:spPr bwMode="auto">
          <a:xfrm>
            <a:off x="7394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65" name="Rectangle 114"/>
          <p:cNvSpPr>
            <a:spLocks noChangeArrowheads="1"/>
          </p:cNvSpPr>
          <p:nvPr/>
        </p:nvSpPr>
        <p:spPr bwMode="auto">
          <a:xfrm>
            <a:off x="7051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66" name="Rectangle 116"/>
          <p:cNvSpPr>
            <a:spLocks noChangeArrowheads="1"/>
          </p:cNvSpPr>
          <p:nvPr/>
        </p:nvSpPr>
        <p:spPr bwMode="auto">
          <a:xfrm>
            <a:off x="7950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67" name="Rectangle 117"/>
          <p:cNvSpPr>
            <a:spLocks noChangeArrowheads="1"/>
          </p:cNvSpPr>
          <p:nvPr/>
        </p:nvSpPr>
        <p:spPr bwMode="auto">
          <a:xfrm>
            <a:off x="8636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68" name="Rectangle 118"/>
          <p:cNvSpPr>
            <a:spLocks noChangeArrowheads="1"/>
          </p:cNvSpPr>
          <p:nvPr/>
        </p:nvSpPr>
        <p:spPr bwMode="auto">
          <a:xfrm>
            <a:off x="8293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69" name="Rectangle 120"/>
          <p:cNvSpPr>
            <a:spLocks noChangeArrowheads="1"/>
          </p:cNvSpPr>
          <p:nvPr/>
        </p:nvSpPr>
        <p:spPr bwMode="auto">
          <a:xfrm>
            <a:off x="9191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0" name="Rectangle 121"/>
          <p:cNvSpPr>
            <a:spLocks noChangeArrowheads="1"/>
          </p:cNvSpPr>
          <p:nvPr/>
        </p:nvSpPr>
        <p:spPr bwMode="auto">
          <a:xfrm>
            <a:off x="9877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71" name="Rectangle 122"/>
          <p:cNvSpPr>
            <a:spLocks noChangeArrowheads="1"/>
          </p:cNvSpPr>
          <p:nvPr/>
        </p:nvSpPr>
        <p:spPr bwMode="auto">
          <a:xfrm>
            <a:off x="9534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72" name="Text Box 89"/>
          <p:cNvSpPr txBox="1">
            <a:spLocks noChangeArrowheads="1"/>
          </p:cNvSpPr>
          <p:nvPr/>
        </p:nvSpPr>
        <p:spPr bwMode="auto">
          <a:xfrm>
            <a:off x="6724650" y="3124200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73" name="Text Box 91"/>
          <p:cNvSpPr txBox="1">
            <a:spLocks noChangeArrowheads="1"/>
          </p:cNvSpPr>
          <p:nvPr/>
        </p:nvSpPr>
        <p:spPr bwMode="auto">
          <a:xfrm>
            <a:off x="7961314" y="3124201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4" name="Text Box 93"/>
          <p:cNvSpPr txBox="1">
            <a:spLocks noChangeArrowheads="1"/>
          </p:cNvSpPr>
          <p:nvPr/>
        </p:nvSpPr>
        <p:spPr bwMode="auto">
          <a:xfrm>
            <a:off x="9209088" y="3124201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8475" name="Oval 124"/>
          <p:cNvSpPr>
            <a:spLocks noChangeArrowheads="1"/>
          </p:cNvSpPr>
          <p:nvPr/>
        </p:nvSpPr>
        <p:spPr bwMode="auto">
          <a:xfrm>
            <a:off x="7219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6" name="Oval 125"/>
          <p:cNvSpPr>
            <a:spLocks noChangeArrowheads="1"/>
          </p:cNvSpPr>
          <p:nvPr/>
        </p:nvSpPr>
        <p:spPr bwMode="auto">
          <a:xfrm>
            <a:off x="8451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7" name="Oval 126"/>
          <p:cNvSpPr>
            <a:spLocks noChangeArrowheads="1"/>
          </p:cNvSpPr>
          <p:nvPr/>
        </p:nvSpPr>
        <p:spPr bwMode="auto">
          <a:xfrm>
            <a:off x="9683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8" name="Freeform 129"/>
          <p:cNvSpPr>
            <a:spLocks/>
          </p:cNvSpPr>
          <p:nvPr/>
        </p:nvSpPr>
        <p:spPr bwMode="auto">
          <a:xfrm>
            <a:off x="6448426" y="2257425"/>
            <a:ext cx="917575" cy="1976438"/>
          </a:xfrm>
          <a:custGeom>
            <a:avLst/>
            <a:gdLst>
              <a:gd name="T0" fmla="*/ 2147483647 w 578"/>
              <a:gd name="T1" fmla="*/ 2147483647 h 1245"/>
              <a:gd name="T2" fmla="*/ 2147483647 w 578"/>
              <a:gd name="T3" fmla="*/ 2147483647 h 1245"/>
              <a:gd name="T4" fmla="*/ 2147483647 w 578"/>
              <a:gd name="T5" fmla="*/ 2147483647 h 1245"/>
              <a:gd name="T6" fmla="*/ 2147483647 w 578"/>
              <a:gd name="T7" fmla="*/ 2147483647 h 1245"/>
              <a:gd name="T8" fmla="*/ 2147483647 w 578"/>
              <a:gd name="T9" fmla="*/ 2147483647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79" name="Freeform 130"/>
          <p:cNvSpPr>
            <a:spLocks/>
          </p:cNvSpPr>
          <p:nvPr/>
        </p:nvSpPr>
        <p:spPr bwMode="auto">
          <a:xfrm>
            <a:off x="6257926" y="2257425"/>
            <a:ext cx="2405063" cy="2159000"/>
          </a:xfrm>
          <a:custGeom>
            <a:avLst/>
            <a:gdLst>
              <a:gd name="T0" fmla="*/ 2147483647 w 1515"/>
              <a:gd name="T1" fmla="*/ 2147483647 h 1360"/>
              <a:gd name="T2" fmla="*/ 2147483647 w 1515"/>
              <a:gd name="T3" fmla="*/ 2147483647 h 1360"/>
              <a:gd name="T4" fmla="*/ 2147483647 w 1515"/>
              <a:gd name="T5" fmla="*/ 2147483647 h 1360"/>
              <a:gd name="T6" fmla="*/ 2147483647 w 1515"/>
              <a:gd name="T7" fmla="*/ 2147483647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80" name="Freeform 131"/>
          <p:cNvSpPr>
            <a:spLocks/>
          </p:cNvSpPr>
          <p:nvPr/>
        </p:nvSpPr>
        <p:spPr bwMode="auto">
          <a:xfrm>
            <a:off x="6040439" y="2266951"/>
            <a:ext cx="3824287" cy="2346325"/>
          </a:xfrm>
          <a:custGeom>
            <a:avLst/>
            <a:gdLst>
              <a:gd name="T0" fmla="*/ 2147483647 w 2409"/>
              <a:gd name="T1" fmla="*/ 2147483647 h 1478"/>
              <a:gd name="T2" fmla="*/ 2147483647 w 2409"/>
              <a:gd name="T3" fmla="*/ 2147483647 h 1478"/>
              <a:gd name="T4" fmla="*/ 2147483647 w 2409"/>
              <a:gd name="T5" fmla="*/ 2147483647 h 1478"/>
              <a:gd name="T6" fmla="*/ 2147483647 w 2409"/>
              <a:gd name="T7" fmla="*/ 2147483647 h 1478"/>
              <a:gd name="T8" fmla="*/ 2147483647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81" name="Rectangle 132"/>
          <p:cNvSpPr>
            <a:spLocks noChangeArrowheads="1"/>
          </p:cNvSpPr>
          <p:nvPr/>
        </p:nvSpPr>
        <p:spPr bwMode="auto">
          <a:xfrm>
            <a:off x="7715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82" name="Rectangle 133"/>
          <p:cNvSpPr>
            <a:spLocks noChangeArrowheads="1"/>
          </p:cNvSpPr>
          <p:nvPr/>
        </p:nvSpPr>
        <p:spPr bwMode="auto">
          <a:xfrm>
            <a:off x="8401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83" name="Rectangle 134"/>
          <p:cNvSpPr>
            <a:spLocks noChangeArrowheads="1"/>
          </p:cNvSpPr>
          <p:nvPr/>
        </p:nvSpPr>
        <p:spPr bwMode="auto">
          <a:xfrm>
            <a:off x="8058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84" name="Text Box 135"/>
          <p:cNvSpPr txBox="1">
            <a:spLocks noChangeArrowheads="1"/>
          </p:cNvSpPr>
          <p:nvPr/>
        </p:nvSpPr>
        <p:spPr bwMode="auto">
          <a:xfrm>
            <a:off x="7705725" y="5545139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85" name="Freeform 140"/>
          <p:cNvSpPr>
            <a:spLocks/>
          </p:cNvSpPr>
          <p:nvPr/>
        </p:nvSpPr>
        <p:spPr bwMode="auto">
          <a:xfrm>
            <a:off x="8643938" y="3333751"/>
            <a:ext cx="290512" cy="1343025"/>
          </a:xfrm>
          <a:custGeom>
            <a:avLst/>
            <a:gdLst>
              <a:gd name="T0" fmla="*/ 2147483647 w 183"/>
              <a:gd name="T1" fmla="*/ 0 h 846"/>
              <a:gd name="T2" fmla="*/ 2147483647 w 183"/>
              <a:gd name="T3" fmla="*/ 2147483647 h 846"/>
              <a:gd name="T4" fmla="*/ 2147483647 w 183"/>
              <a:gd name="T5" fmla="*/ 2147483647 h 846"/>
              <a:gd name="T6" fmla="*/ 2147483647 w 183"/>
              <a:gd name="T7" fmla="*/ 2147483647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86" name="Rectangle 141"/>
          <p:cNvSpPr>
            <a:spLocks noChangeArrowheads="1"/>
          </p:cNvSpPr>
          <p:nvPr/>
        </p:nvSpPr>
        <p:spPr bwMode="auto">
          <a:xfrm>
            <a:off x="9067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87" name="Rectangle 142"/>
          <p:cNvSpPr>
            <a:spLocks noChangeArrowheads="1"/>
          </p:cNvSpPr>
          <p:nvPr/>
        </p:nvSpPr>
        <p:spPr bwMode="auto">
          <a:xfrm>
            <a:off x="9753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88" name="Rectangle 143"/>
          <p:cNvSpPr>
            <a:spLocks noChangeArrowheads="1"/>
          </p:cNvSpPr>
          <p:nvPr/>
        </p:nvSpPr>
        <p:spPr bwMode="auto">
          <a:xfrm>
            <a:off x="9410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89" name="Text Box 144"/>
          <p:cNvSpPr txBox="1">
            <a:spLocks noChangeArrowheads="1"/>
          </p:cNvSpPr>
          <p:nvPr/>
        </p:nvSpPr>
        <p:spPr bwMode="auto">
          <a:xfrm>
            <a:off x="9072564" y="5545139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8490" name="Freeform 149"/>
          <p:cNvSpPr>
            <a:spLocks/>
          </p:cNvSpPr>
          <p:nvPr/>
        </p:nvSpPr>
        <p:spPr bwMode="auto">
          <a:xfrm>
            <a:off x="9144001" y="4933951"/>
            <a:ext cx="447675" cy="619125"/>
          </a:xfrm>
          <a:custGeom>
            <a:avLst/>
            <a:gdLst>
              <a:gd name="T0" fmla="*/ 0 w 282"/>
              <a:gd name="T1" fmla="*/ 0 h 390"/>
              <a:gd name="T2" fmla="*/ 2147483647 w 282"/>
              <a:gd name="T3" fmla="*/ 2147483647 h 390"/>
              <a:gd name="T4" fmla="*/ 2147483647 w 282"/>
              <a:gd name="T5" fmla="*/ 2147483647 h 390"/>
              <a:gd name="T6" fmla="*/ 2147483647 w 282"/>
              <a:gd name="T7" fmla="*/ 2147483647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1" name="Freeform 151"/>
          <p:cNvSpPr>
            <a:spLocks/>
          </p:cNvSpPr>
          <p:nvPr/>
        </p:nvSpPr>
        <p:spPr bwMode="auto">
          <a:xfrm>
            <a:off x="8229601" y="4924425"/>
            <a:ext cx="460375" cy="647700"/>
          </a:xfrm>
          <a:custGeom>
            <a:avLst/>
            <a:gdLst>
              <a:gd name="T0" fmla="*/ 2147483647 w 290"/>
              <a:gd name="T1" fmla="*/ 0 h 408"/>
              <a:gd name="T2" fmla="*/ 2147483647 w 290"/>
              <a:gd name="T3" fmla="*/ 2147483647 h 408"/>
              <a:gd name="T4" fmla="*/ 2147483647 w 290"/>
              <a:gd name="T5" fmla="*/ 2147483647 h 408"/>
              <a:gd name="T6" fmla="*/ 0 w 290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2" name="Freeform 159"/>
          <p:cNvSpPr>
            <a:spLocks/>
          </p:cNvSpPr>
          <p:nvPr/>
        </p:nvSpPr>
        <p:spPr bwMode="auto">
          <a:xfrm>
            <a:off x="7185026" y="2181226"/>
            <a:ext cx="130175" cy="1000125"/>
          </a:xfrm>
          <a:custGeom>
            <a:avLst/>
            <a:gdLst>
              <a:gd name="T0" fmla="*/ 2147483647 w 82"/>
              <a:gd name="T1" fmla="*/ 0 h 630"/>
              <a:gd name="T2" fmla="*/ 2147483647 w 82"/>
              <a:gd name="T3" fmla="*/ 2147483647 h 630"/>
              <a:gd name="T4" fmla="*/ 2147483647 w 82"/>
              <a:gd name="T5" fmla="*/ 2147483647 h 630"/>
              <a:gd name="T6" fmla="*/ 2147483647 w 8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3" name="Freeform 160"/>
          <p:cNvSpPr>
            <a:spLocks/>
          </p:cNvSpPr>
          <p:nvPr/>
        </p:nvSpPr>
        <p:spPr bwMode="auto">
          <a:xfrm>
            <a:off x="7473951" y="3505201"/>
            <a:ext cx="866775" cy="2943225"/>
          </a:xfrm>
          <a:custGeom>
            <a:avLst/>
            <a:gdLst>
              <a:gd name="T0" fmla="*/ 2147483647 w 546"/>
              <a:gd name="T1" fmla="*/ 2147483647 h 1854"/>
              <a:gd name="T2" fmla="*/ 2147483647 w 546"/>
              <a:gd name="T3" fmla="*/ 2147483647 h 1854"/>
              <a:gd name="T4" fmla="*/ 2147483647 w 546"/>
              <a:gd name="T5" fmla="*/ 2147483647 h 1854"/>
              <a:gd name="T6" fmla="*/ 2147483647 w 546"/>
              <a:gd name="T7" fmla="*/ 2147483647 h 1854"/>
              <a:gd name="T8" fmla="*/ 2147483647 w 546"/>
              <a:gd name="T9" fmla="*/ 2147483647 h 1854"/>
              <a:gd name="T10" fmla="*/ 2147483647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4" name="Freeform 161"/>
          <p:cNvSpPr>
            <a:spLocks/>
          </p:cNvSpPr>
          <p:nvPr/>
        </p:nvSpPr>
        <p:spPr bwMode="auto">
          <a:xfrm>
            <a:off x="8829675" y="3524250"/>
            <a:ext cx="1493838" cy="2635250"/>
          </a:xfrm>
          <a:custGeom>
            <a:avLst/>
            <a:gdLst>
              <a:gd name="T0" fmla="*/ 2147483647 w 941"/>
              <a:gd name="T1" fmla="*/ 2147483647 h 1660"/>
              <a:gd name="T2" fmla="*/ 2147483647 w 941"/>
              <a:gd name="T3" fmla="*/ 2147483647 h 1660"/>
              <a:gd name="T4" fmla="*/ 2147483647 w 941"/>
              <a:gd name="T5" fmla="*/ 2147483647 h 1660"/>
              <a:gd name="T6" fmla="*/ 2147483647 w 941"/>
              <a:gd name="T7" fmla="*/ 2147483647 h 1660"/>
              <a:gd name="T8" fmla="*/ 2147483647 w 941"/>
              <a:gd name="T9" fmla="*/ 2147483647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69071207"/>
      </p:ext>
    </p:extLst>
  </p:cSld>
  <p:clrMapOvr>
    <a:masterClrMapping/>
  </p:clrMapOvr>
  <p:transition spd="slow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FD770D-E672-4B79-8CE1-20D9B4B8D8A0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lv-LV" altLang="lv-LV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Binary Tree with Pointers</a:t>
            </a:r>
          </a:p>
        </p:txBody>
      </p:sp>
      <p:grpSp>
        <p:nvGrpSpPr>
          <p:cNvPr id="304132" name="Group 4"/>
          <p:cNvGrpSpPr>
            <a:grpSpLocks/>
          </p:cNvGrpSpPr>
          <p:nvPr/>
        </p:nvGrpSpPr>
        <p:grpSpPr bwMode="auto">
          <a:xfrm>
            <a:off x="2819400" y="1524001"/>
            <a:ext cx="7239000" cy="4995863"/>
            <a:chOff x="336" y="816"/>
            <a:chExt cx="4704" cy="3428"/>
          </a:xfrm>
        </p:grpSpPr>
        <p:grpSp>
          <p:nvGrpSpPr>
            <p:cNvPr id="57349" name="Group 5"/>
            <p:cNvGrpSpPr>
              <a:grpSpLocks/>
            </p:cNvGrpSpPr>
            <p:nvPr/>
          </p:nvGrpSpPr>
          <p:grpSpPr bwMode="auto">
            <a:xfrm>
              <a:off x="2208" y="864"/>
              <a:ext cx="720" cy="356"/>
              <a:chOff x="1248" y="1152"/>
              <a:chExt cx="720" cy="356"/>
            </a:xfrm>
          </p:grpSpPr>
          <p:sp>
            <p:nvSpPr>
              <p:cNvPr id="57400" name="Rectangle 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401" name="Rectangle 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402" name="Rectangle 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403" name="Text Box 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a</a:t>
                </a:r>
              </a:p>
            </p:txBody>
          </p:sp>
        </p:grpSp>
        <p:grpSp>
          <p:nvGrpSpPr>
            <p:cNvPr id="57350" name="Group 10"/>
            <p:cNvGrpSpPr>
              <a:grpSpLocks/>
            </p:cNvGrpSpPr>
            <p:nvPr/>
          </p:nvGrpSpPr>
          <p:grpSpPr bwMode="auto">
            <a:xfrm>
              <a:off x="3264" y="1536"/>
              <a:ext cx="720" cy="356"/>
              <a:chOff x="1248" y="1152"/>
              <a:chExt cx="720" cy="356"/>
            </a:xfrm>
          </p:grpSpPr>
          <p:sp>
            <p:nvSpPr>
              <p:cNvPr id="57396" name="Rectangle 1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7" name="Rectangle 1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8" name="Rectangle 1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9" name="Text Box 1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c</a:t>
                </a:r>
              </a:p>
            </p:txBody>
          </p:sp>
        </p:grpSp>
        <p:grpSp>
          <p:nvGrpSpPr>
            <p:cNvPr id="57351" name="Group 15"/>
            <p:cNvGrpSpPr>
              <a:grpSpLocks/>
            </p:cNvGrpSpPr>
            <p:nvPr/>
          </p:nvGrpSpPr>
          <p:grpSpPr bwMode="auto">
            <a:xfrm>
              <a:off x="1392" y="1536"/>
              <a:ext cx="720" cy="356"/>
              <a:chOff x="1248" y="1152"/>
              <a:chExt cx="720" cy="356"/>
            </a:xfrm>
          </p:grpSpPr>
          <p:sp>
            <p:nvSpPr>
              <p:cNvPr id="57392" name="Rectangle 1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3" name="Rectangle 1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4" name="Rectangle 1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5" name="Text Box 1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b</a:t>
                </a:r>
              </a:p>
            </p:txBody>
          </p:sp>
        </p:grpSp>
        <p:grpSp>
          <p:nvGrpSpPr>
            <p:cNvPr id="57352" name="Group 20"/>
            <p:cNvGrpSpPr>
              <a:grpSpLocks/>
            </p:cNvGrpSpPr>
            <p:nvPr/>
          </p:nvGrpSpPr>
          <p:grpSpPr bwMode="auto">
            <a:xfrm>
              <a:off x="864" y="2352"/>
              <a:ext cx="720" cy="356"/>
              <a:chOff x="1248" y="1152"/>
              <a:chExt cx="720" cy="356"/>
            </a:xfrm>
          </p:grpSpPr>
          <p:sp>
            <p:nvSpPr>
              <p:cNvPr id="57388" name="Rectangle 2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9" name="Rectangle 2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0" name="Rectangle 2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1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d</a:t>
                </a:r>
              </a:p>
            </p:txBody>
          </p:sp>
        </p:grpSp>
        <p:grpSp>
          <p:nvGrpSpPr>
            <p:cNvPr id="57353" name="Group 25"/>
            <p:cNvGrpSpPr>
              <a:grpSpLocks/>
            </p:cNvGrpSpPr>
            <p:nvPr/>
          </p:nvGrpSpPr>
          <p:grpSpPr bwMode="auto">
            <a:xfrm>
              <a:off x="336" y="3168"/>
              <a:ext cx="720" cy="356"/>
              <a:chOff x="1248" y="1152"/>
              <a:chExt cx="720" cy="356"/>
            </a:xfrm>
          </p:grpSpPr>
          <p:sp>
            <p:nvSpPr>
              <p:cNvPr id="57384" name="Rectangle 2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5" name="Rectangle 2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6" name="Rectangle 2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7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f</a:t>
                </a:r>
              </a:p>
            </p:txBody>
          </p:sp>
        </p:grpSp>
        <p:grpSp>
          <p:nvGrpSpPr>
            <p:cNvPr id="57354" name="Group 30"/>
            <p:cNvGrpSpPr>
              <a:grpSpLocks/>
            </p:cNvGrpSpPr>
            <p:nvPr/>
          </p:nvGrpSpPr>
          <p:grpSpPr bwMode="auto">
            <a:xfrm>
              <a:off x="3984" y="2256"/>
              <a:ext cx="720" cy="356"/>
              <a:chOff x="1248" y="1152"/>
              <a:chExt cx="720" cy="356"/>
            </a:xfrm>
          </p:grpSpPr>
          <p:sp>
            <p:nvSpPr>
              <p:cNvPr id="57380" name="Rectangle 3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1" name="Rectangle 3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2" name="Rectangle 3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3" name="Text Box 3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e</a:t>
                </a:r>
              </a:p>
            </p:txBody>
          </p:sp>
        </p:grpSp>
        <p:grpSp>
          <p:nvGrpSpPr>
            <p:cNvPr id="57355" name="Group 35"/>
            <p:cNvGrpSpPr>
              <a:grpSpLocks/>
            </p:cNvGrpSpPr>
            <p:nvPr/>
          </p:nvGrpSpPr>
          <p:grpSpPr bwMode="auto">
            <a:xfrm>
              <a:off x="3744" y="3024"/>
              <a:ext cx="720" cy="356"/>
              <a:chOff x="1248" y="1152"/>
              <a:chExt cx="720" cy="356"/>
            </a:xfrm>
          </p:grpSpPr>
          <p:sp>
            <p:nvSpPr>
              <p:cNvPr id="57376" name="Rectangle 3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7" name="Rectangle 3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8" name="Rectangle 3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9" name="Text Box 3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g</a:t>
                </a:r>
              </a:p>
            </p:txBody>
          </p:sp>
        </p:grpSp>
        <p:grpSp>
          <p:nvGrpSpPr>
            <p:cNvPr id="57356" name="Group 40"/>
            <p:cNvGrpSpPr>
              <a:grpSpLocks/>
            </p:cNvGrpSpPr>
            <p:nvPr/>
          </p:nvGrpSpPr>
          <p:grpSpPr bwMode="auto">
            <a:xfrm>
              <a:off x="4320" y="3600"/>
              <a:ext cx="720" cy="356"/>
              <a:chOff x="1248" y="1152"/>
              <a:chExt cx="720" cy="356"/>
            </a:xfrm>
          </p:grpSpPr>
          <p:sp>
            <p:nvSpPr>
              <p:cNvPr id="57372" name="Rectangle 4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3" name="Rectangle 4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4" name="Rectangle 4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5" name="Text Box 4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h</a:t>
                </a:r>
              </a:p>
            </p:txBody>
          </p:sp>
        </p:grpSp>
        <p:sp>
          <p:nvSpPr>
            <p:cNvPr id="57357" name="Line 45"/>
            <p:cNvSpPr>
              <a:spLocks noChangeShapeType="1"/>
            </p:cNvSpPr>
            <p:nvPr/>
          </p:nvSpPr>
          <p:spPr bwMode="auto">
            <a:xfrm flipH="1">
              <a:off x="1776" y="1056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58" name="Line 46"/>
            <p:cNvSpPr>
              <a:spLocks noChangeShapeType="1"/>
            </p:cNvSpPr>
            <p:nvPr/>
          </p:nvSpPr>
          <p:spPr bwMode="auto">
            <a:xfrm>
              <a:off x="2832" y="1056"/>
              <a:ext cx="76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59" name="Line 47"/>
            <p:cNvSpPr>
              <a:spLocks noChangeShapeType="1"/>
            </p:cNvSpPr>
            <p:nvPr/>
          </p:nvSpPr>
          <p:spPr bwMode="auto">
            <a:xfrm flipH="1">
              <a:off x="1152" y="1728"/>
              <a:ext cx="336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0" name="Line 48"/>
            <p:cNvSpPr>
              <a:spLocks noChangeShapeType="1"/>
            </p:cNvSpPr>
            <p:nvPr/>
          </p:nvSpPr>
          <p:spPr bwMode="auto">
            <a:xfrm flipH="1">
              <a:off x="672" y="2544"/>
              <a:ext cx="28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1" name="Line 49"/>
            <p:cNvSpPr>
              <a:spLocks noChangeShapeType="1"/>
            </p:cNvSpPr>
            <p:nvPr/>
          </p:nvSpPr>
          <p:spPr bwMode="auto">
            <a:xfrm>
              <a:off x="3888" y="1680"/>
              <a:ext cx="38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2" name="Line 50"/>
            <p:cNvSpPr>
              <a:spLocks noChangeShapeType="1"/>
            </p:cNvSpPr>
            <p:nvPr/>
          </p:nvSpPr>
          <p:spPr bwMode="auto">
            <a:xfrm flipH="1">
              <a:off x="3840" y="2448"/>
              <a:ext cx="2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3" name="Line 51"/>
            <p:cNvSpPr>
              <a:spLocks noChangeShapeType="1"/>
            </p:cNvSpPr>
            <p:nvPr/>
          </p:nvSpPr>
          <p:spPr bwMode="auto">
            <a:xfrm>
              <a:off x="4368" y="3216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4" name="Rectangle 52"/>
            <p:cNvSpPr>
              <a:spLocks noChangeArrowheads="1"/>
            </p:cNvSpPr>
            <p:nvPr/>
          </p:nvSpPr>
          <p:spPr bwMode="auto">
            <a:xfrm>
              <a:off x="1728" y="3456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7365" name="Rectangle 53"/>
            <p:cNvSpPr>
              <a:spLocks noChangeArrowheads="1"/>
            </p:cNvSpPr>
            <p:nvPr/>
          </p:nvSpPr>
          <p:spPr bwMode="auto">
            <a:xfrm>
              <a:off x="1728" y="36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7366" name="Rectangle 54"/>
            <p:cNvSpPr>
              <a:spLocks noChangeArrowheads="1"/>
            </p:cNvSpPr>
            <p:nvPr/>
          </p:nvSpPr>
          <p:spPr bwMode="auto">
            <a:xfrm>
              <a:off x="1728" y="3936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7367" name="Text Box 55"/>
            <p:cNvSpPr txBox="1">
              <a:spLocks noChangeArrowheads="1"/>
            </p:cNvSpPr>
            <p:nvPr/>
          </p:nvSpPr>
          <p:spPr bwMode="auto">
            <a:xfrm>
              <a:off x="2064" y="3409"/>
              <a:ext cx="168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leftChild</a:t>
              </a:r>
            </a:p>
          </p:txBody>
        </p:sp>
        <p:sp>
          <p:nvSpPr>
            <p:cNvPr id="57368" name="Text Box 56"/>
            <p:cNvSpPr txBox="1">
              <a:spLocks noChangeArrowheads="1"/>
            </p:cNvSpPr>
            <p:nvPr/>
          </p:nvSpPr>
          <p:spPr bwMode="auto">
            <a:xfrm>
              <a:off x="2064" y="3648"/>
              <a:ext cx="168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element</a:t>
              </a:r>
            </a:p>
          </p:txBody>
        </p:sp>
        <p:sp>
          <p:nvSpPr>
            <p:cNvPr id="57369" name="Text Box 57"/>
            <p:cNvSpPr txBox="1">
              <a:spLocks noChangeArrowheads="1"/>
            </p:cNvSpPr>
            <p:nvPr/>
          </p:nvSpPr>
          <p:spPr bwMode="auto">
            <a:xfrm>
              <a:off x="2064" y="3888"/>
              <a:ext cx="168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rightChild</a:t>
              </a:r>
            </a:p>
          </p:txBody>
        </p:sp>
        <p:sp>
          <p:nvSpPr>
            <p:cNvPr id="57370" name="Text Box 58"/>
            <p:cNvSpPr txBox="1">
              <a:spLocks noChangeArrowheads="1"/>
            </p:cNvSpPr>
            <p:nvPr/>
          </p:nvSpPr>
          <p:spPr bwMode="auto">
            <a:xfrm>
              <a:off x="864" y="816"/>
              <a:ext cx="576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root</a:t>
              </a:r>
            </a:p>
          </p:txBody>
        </p:sp>
        <p:sp>
          <p:nvSpPr>
            <p:cNvPr id="57371" name="Line 59"/>
            <p:cNvSpPr>
              <a:spLocks noChangeShapeType="1"/>
            </p:cNvSpPr>
            <p:nvPr/>
          </p:nvSpPr>
          <p:spPr bwMode="auto">
            <a:xfrm>
              <a:off x="1344" y="1008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661682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Binary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2400" y="1752601"/>
            <a:ext cx="5816600" cy="4114800"/>
          </a:xfrm>
        </p:spPr>
        <p:txBody>
          <a:bodyPr/>
          <a:lstStyle/>
          <a:p>
            <a:pPr>
              <a:buFontTx/>
              <a:buAutoNum type="arabicPeriod"/>
            </a:pPr>
            <a:r>
              <a:rPr lang="en-US" altLang="lv-LV" dirty="0" smtClean="0"/>
              <a:t>A binary tree has a finite (possibly empty) set of nodes.</a:t>
            </a:r>
            <a:endParaRPr lang="lv-LV" altLang="lv-LV" dirty="0"/>
          </a:p>
          <a:p>
            <a:pPr>
              <a:buFontTx/>
              <a:buAutoNum type="arabicPeriod"/>
            </a:pPr>
            <a:r>
              <a:rPr lang="en-US" altLang="lv-LV" dirty="0" smtClean="0"/>
              <a:t>A binary tree is either empty, or it has a root with two child-trees (they are in-turn binary trees; named the left subtree and the right subtree). </a:t>
            </a:r>
          </a:p>
          <a:p>
            <a:pPr>
              <a:buFontTx/>
              <a:buAutoNum type="arabicPeriod"/>
            </a:pPr>
            <a:r>
              <a:rPr lang="en-US" altLang="lv-LV" dirty="0" smtClean="0"/>
              <a:t>The left subtree, the right subtree and the root do not share any nodes.</a:t>
            </a:r>
            <a:endParaRPr lang="lv-LV" altLang="lv-LV" dirty="0"/>
          </a:p>
          <a:p>
            <a:endParaRPr lang="lv-LV" dirty="0"/>
          </a:p>
        </p:txBody>
      </p:sp>
      <p:pic>
        <p:nvPicPr>
          <p:cNvPr id="1029" name="Picture 5" descr="How to traverse in a tree?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1" y="1981200"/>
            <a:ext cx="4216400" cy="27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Ordered Tree Storage (Limit on Children)</a:t>
            </a:r>
            <a:endParaRPr lang="lv-LV" altLang="lv-LV" sz="4000" dirty="0"/>
          </a:p>
        </p:txBody>
      </p:sp>
      <p:sp>
        <p:nvSpPr>
          <p:cNvPr id="5837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910DA3-C924-4D43-842E-734D674A2ADB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lv-LV" altLang="lv-LV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14096" y="1725613"/>
                <a:ext cx="10160000" cy="39243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lv-LV" altLang="lv-LV" sz="2800" dirty="0" smtClean="0">
                    <a:latin typeface="+mj-lt"/>
                  </a:rPr>
                  <a:t>If we know that the number of children is limited by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lv-LV" altLang="lv-LV" sz="2800" dirty="0" smtClean="0">
                    <a:latin typeface="+mj-lt"/>
                  </a:rPr>
                  <a:t>:</a:t>
                </a:r>
                <a:endParaRPr lang="lv-LV" altLang="lv-LV" sz="2800" dirty="0">
                  <a:latin typeface="+mj-lt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lv-LV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lv-LV" altLang="lv-LV" sz="2800" dirty="0">
                    <a:latin typeface="+mj-lt"/>
                  </a:rPr>
                  <a:t>, </a:t>
                </a:r>
                <a:r>
                  <a:rPr lang="lv-LV" altLang="lv-LV" sz="2800" dirty="0" smtClean="0">
                    <a:latin typeface="+mj-lt"/>
                  </a:rPr>
                  <a:t>then it is a traditional binary tree implementation. </a:t>
                </a:r>
                <a:endParaRPr lang="lv-LV" altLang="lv-LV" sz="2800" dirty="0">
                  <a:latin typeface="+mj-lt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lv-LV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lv-LV" altLang="lv-LV" sz="2800" dirty="0">
                    <a:latin typeface="+mj-lt"/>
                  </a:rPr>
                  <a:t>, </a:t>
                </a:r>
                <a:r>
                  <a:rPr lang="lv-LV" altLang="lv-LV" sz="2800" dirty="0" smtClean="0">
                    <a:latin typeface="+mj-lt"/>
                  </a:rPr>
                  <a:t>store any node as an info field followed by N pointers to its children. </a:t>
                </a:r>
                <a:endParaRPr lang="lv-LV" altLang="lv-LV" sz="2000" dirty="0">
                  <a:latin typeface="+mj-lt"/>
                </a:endParaRPr>
              </a:p>
              <a:p>
                <a:pPr lvl="2" eaLnBrk="1" hangingPunct="1">
                  <a:lnSpc>
                    <a:spcPct val="90000"/>
                  </a:lnSpc>
                </a:pPr>
                <a:endParaRPr lang="lv-LV" altLang="lv-LV" sz="1800" dirty="0">
                  <a:latin typeface="+mj-lt"/>
                </a:endParaRPr>
              </a:p>
              <a:p>
                <a:endParaRPr lang="lv-LV" dirty="0">
                  <a:latin typeface="+mj-lt"/>
                </a:endParaRPr>
              </a:p>
              <a:p>
                <a:endParaRPr lang="lv-LV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4096" y="1725613"/>
                <a:ext cx="10160000" cy="3924300"/>
              </a:xfrm>
              <a:blipFill>
                <a:blip r:embed="rId3"/>
                <a:stretch>
                  <a:fillRect l="-1200" t="-264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351882"/>
              </p:ext>
            </p:extLst>
          </p:nvPr>
        </p:nvGraphicFramePr>
        <p:xfrm>
          <a:off x="1472443" y="5840413"/>
          <a:ext cx="10159998" cy="533400"/>
        </p:xfrm>
        <a:graphic>
          <a:graphicData uri="http://schemas.openxmlformats.org/drawingml/2006/table">
            <a:tbl>
              <a:tblPr/>
              <a:tblGrid>
                <a:gridCol w="169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Info</a:t>
                      </a:r>
                    </a:p>
                  </a:txBody>
                  <a:tcPr marL="141767" marR="1417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CN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10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6AE33E-B90F-4542-9AC7-2E65B85981FE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lv-LV" altLang="lv-LV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Encoding Between Binary and Non-Binary</a:t>
            </a:r>
            <a:endParaRPr lang="lv-LV" altLang="lv-LV" sz="4000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371600"/>
          </a:xfrm>
        </p:spPr>
        <p:txBody>
          <a:bodyPr/>
          <a:lstStyle/>
          <a:p>
            <a:pPr lvl="2" eaLnBrk="1" hangingPunct="1"/>
            <a:r>
              <a:rPr lang="lv-LV" altLang="lv-LV" i="1" dirty="0" smtClean="0">
                <a:latin typeface="RimTimes"/>
              </a:rPr>
              <a:t>B.root  </a:t>
            </a:r>
            <a:r>
              <a:rPr lang="lv-LV" altLang="lv-LV" i="1" dirty="0" smtClean="0">
                <a:latin typeface="RimTimes"/>
                <a:sym typeface="Symbol" panose="05050102010706020507" pitchFamily="18" charset="2"/>
              </a:rPr>
              <a:t>  </a:t>
            </a:r>
            <a:r>
              <a:rPr lang="lv-LV" altLang="lv-LV" i="1" dirty="0" smtClean="0">
                <a:latin typeface="RimTimes"/>
              </a:rPr>
              <a:t>S.root</a:t>
            </a:r>
          </a:p>
          <a:p>
            <a:pPr lvl="2" eaLnBrk="1" hangingPunct="1"/>
            <a:r>
              <a:rPr lang="lv-LV" altLang="lv-LV" i="1" dirty="0" smtClean="0">
                <a:latin typeface="RimTimes"/>
              </a:rPr>
              <a:t>LeftChild</a:t>
            </a:r>
            <a:r>
              <a:rPr lang="lv-LV" altLang="lv-LV" dirty="0" smtClean="0">
                <a:latin typeface="RimTimes"/>
              </a:rPr>
              <a:t>(B.node) </a:t>
            </a:r>
            <a:r>
              <a:rPr lang="lv-LV" altLang="lv-LV" i="1" dirty="0" smtClean="0">
                <a:latin typeface="RimTimes"/>
                <a:sym typeface="Symbol" panose="05050102010706020507" pitchFamily="18" charset="2"/>
              </a:rPr>
              <a:t></a:t>
            </a:r>
            <a:r>
              <a:rPr lang="lv-LV" altLang="lv-LV" dirty="0" smtClean="0">
                <a:latin typeface="RimTimes"/>
              </a:rPr>
              <a:t> </a:t>
            </a:r>
            <a:r>
              <a:rPr lang="lv-LV" altLang="lv-LV" i="1" dirty="0" smtClean="0">
                <a:latin typeface="RimTimes"/>
              </a:rPr>
              <a:t>FirstChild</a:t>
            </a:r>
            <a:r>
              <a:rPr lang="lv-LV" altLang="lv-LV" dirty="0" smtClean="0">
                <a:latin typeface="RimTimes"/>
              </a:rPr>
              <a:t>(S.node) </a:t>
            </a:r>
          </a:p>
          <a:p>
            <a:pPr lvl="2" eaLnBrk="1" hangingPunct="1"/>
            <a:r>
              <a:rPr lang="lv-LV" altLang="lv-LV" i="1" dirty="0" smtClean="0">
                <a:latin typeface="RimTimes"/>
              </a:rPr>
              <a:t>RightChild</a:t>
            </a:r>
            <a:r>
              <a:rPr lang="lv-LV" altLang="lv-LV" dirty="0" smtClean="0">
                <a:latin typeface="RimTimes"/>
              </a:rPr>
              <a:t>(B.node) </a:t>
            </a:r>
            <a:r>
              <a:rPr lang="lv-LV" altLang="lv-LV" i="1" dirty="0" smtClean="0">
                <a:latin typeface="RimTimes"/>
                <a:sym typeface="Symbol" panose="05050102010706020507" pitchFamily="18" charset="2"/>
              </a:rPr>
              <a:t></a:t>
            </a:r>
            <a:r>
              <a:rPr lang="lv-LV" altLang="lv-LV" dirty="0" smtClean="0">
                <a:latin typeface="RimTimes"/>
              </a:rPr>
              <a:t> </a:t>
            </a:r>
            <a:r>
              <a:rPr lang="lv-LV" altLang="lv-LV" i="1" dirty="0" smtClean="0">
                <a:latin typeface="RimTimes"/>
              </a:rPr>
              <a:t>RightSibling</a:t>
            </a:r>
            <a:r>
              <a:rPr lang="lv-LV" altLang="lv-LV" dirty="0" smtClean="0">
                <a:latin typeface="RimTimes"/>
              </a:rPr>
              <a:t>(S.node)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1"/>
            <a:ext cx="37338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2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86204A-5DD2-4A51-AF01-A890119480FF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lv-LV" altLang="lv-LV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Encoding: General Ordered to Binary</a:t>
            </a:r>
            <a:endParaRPr lang="lv-LV" altLang="lv-LV" sz="4000" dirty="0"/>
          </a:p>
        </p:txBody>
      </p:sp>
      <p:sp>
        <p:nvSpPr>
          <p:cNvPr id="3" name="Oval 2"/>
          <p:cNvSpPr/>
          <p:nvPr/>
        </p:nvSpPr>
        <p:spPr bwMode="auto">
          <a:xfrm>
            <a:off x="2382520" y="179092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498600" y="2522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382520" y="2522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266440" y="2522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54762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6263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97764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11760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83261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473200" y="4053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199640" y="4053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K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946400" y="4053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L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723640" y="4038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M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946400" y="4815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N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8" idx="0"/>
          </p:cNvCxnSpPr>
          <p:nvPr/>
        </p:nvCxnSpPr>
        <p:spPr bwMode="auto">
          <a:xfrm flipH="1">
            <a:off x="1681480" y="2103120"/>
            <a:ext cx="754604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3" idx="4"/>
            <a:endCxn id="9" idx="0"/>
          </p:cNvCxnSpPr>
          <p:nvPr/>
        </p:nvCxnSpPr>
        <p:spPr bwMode="auto">
          <a:xfrm>
            <a:off x="2565400" y="2156684"/>
            <a:ext cx="0" cy="365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3" idx="5"/>
            <a:endCxn id="10" idx="0"/>
          </p:cNvCxnSpPr>
          <p:nvPr/>
        </p:nvCxnSpPr>
        <p:spPr bwMode="auto">
          <a:xfrm>
            <a:off x="2694716" y="2103120"/>
            <a:ext cx="754604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8" idx="3"/>
            <a:endCxn id="14" idx="0"/>
          </p:cNvCxnSpPr>
          <p:nvPr/>
        </p:nvCxnSpPr>
        <p:spPr bwMode="auto">
          <a:xfrm flipH="1">
            <a:off x="1300480" y="2834416"/>
            <a:ext cx="25168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8" idx="5"/>
            <a:endCxn id="15" idx="0"/>
          </p:cNvCxnSpPr>
          <p:nvPr/>
        </p:nvCxnSpPr>
        <p:spPr bwMode="auto">
          <a:xfrm>
            <a:off x="1810796" y="2834416"/>
            <a:ext cx="20469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0" idx="3"/>
            <a:endCxn id="11" idx="0"/>
          </p:cNvCxnSpPr>
          <p:nvPr/>
        </p:nvCxnSpPr>
        <p:spPr bwMode="auto">
          <a:xfrm flipH="1">
            <a:off x="2730500" y="2834416"/>
            <a:ext cx="58950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4"/>
            <a:endCxn id="12" idx="0"/>
          </p:cNvCxnSpPr>
          <p:nvPr/>
        </p:nvCxnSpPr>
        <p:spPr bwMode="auto">
          <a:xfrm flipH="1">
            <a:off x="3445510" y="2887980"/>
            <a:ext cx="3810" cy="39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10" idx="5"/>
            <a:endCxn id="13" idx="0"/>
          </p:cNvCxnSpPr>
          <p:nvPr/>
        </p:nvCxnSpPr>
        <p:spPr bwMode="auto">
          <a:xfrm>
            <a:off x="3578636" y="2834416"/>
            <a:ext cx="58188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15" idx="3"/>
            <a:endCxn id="16" idx="0"/>
          </p:cNvCxnSpPr>
          <p:nvPr/>
        </p:nvCxnSpPr>
        <p:spPr bwMode="auto">
          <a:xfrm flipH="1">
            <a:off x="1656080" y="3596416"/>
            <a:ext cx="230094" cy="457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15" idx="5"/>
            <a:endCxn id="17" idx="0"/>
          </p:cNvCxnSpPr>
          <p:nvPr/>
        </p:nvCxnSpPr>
        <p:spPr bwMode="auto">
          <a:xfrm>
            <a:off x="2144806" y="3596416"/>
            <a:ext cx="237714" cy="457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12" idx="3"/>
            <a:endCxn id="18" idx="0"/>
          </p:cNvCxnSpPr>
          <p:nvPr/>
        </p:nvCxnSpPr>
        <p:spPr bwMode="auto">
          <a:xfrm flipH="1">
            <a:off x="3129280" y="3596416"/>
            <a:ext cx="186914" cy="457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12" idx="5"/>
            <a:endCxn id="19" idx="1"/>
          </p:cNvCxnSpPr>
          <p:nvPr/>
        </p:nvCxnSpPr>
        <p:spPr bwMode="auto">
          <a:xfrm>
            <a:off x="3574826" y="3596416"/>
            <a:ext cx="202378" cy="495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18" idx="4"/>
            <a:endCxn id="20" idx="0"/>
          </p:cNvCxnSpPr>
          <p:nvPr/>
        </p:nvCxnSpPr>
        <p:spPr bwMode="auto">
          <a:xfrm>
            <a:off x="3129280" y="4419600"/>
            <a:ext cx="0" cy="39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68"/>
          <p:cNvSpPr/>
          <p:nvPr/>
        </p:nvSpPr>
        <p:spPr bwMode="auto">
          <a:xfrm>
            <a:off x="5836920" y="1752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953000" y="2483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5836920" y="2483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6720840" y="2483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600202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671703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7432040" y="3253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457200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528701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4927600" y="4015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5654040" y="4015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K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400800" y="4015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L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7178040" y="400027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M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400800" y="4777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N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83" name="Straight Arrow Connector 82"/>
          <p:cNvCxnSpPr>
            <a:stCxn id="69" idx="3"/>
            <a:endCxn id="70" idx="0"/>
          </p:cNvCxnSpPr>
          <p:nvPr/>
        </p:nvCxnSpPr>
        <p:spPr bwMode="auto">
          <a:xfrm flipH="1">
            <a:off x="5135880" y="2064796"/>
            <a:ext cx="754604" cy="419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0" idx="6"/>
            <a:endCxn id="71" idx="2"/>
          </p:cNvCxnSpPr>
          <p:nvPr/>
        </p:nvCxnSpPr>
        <p:spPr bwMode="auto">
          <a:xfrm>
            <a:off x="5318760" y="2666776"/>
            <a:ext cx="5181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1" idx="6"/>
            <a:endCxn id="72" idx="2"/>
          </p:cNvCxnSpPr>
          <p:nvPr/>
        </p:nvCxnSpPr>
        <p:spPr bwMode="auto">
          <a:xfrm>
            <a:off x="6202680" y="2666776"/>
            <a:ext cx="5181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70" idx="3"/>
            <a:endCxn id="76" idx="0"/>
          </p:cNvCxnSpPr>
          <p:nvPr/>
        </p:nvCxnSpPr>
        <p:spPr bwMode="auto">
          <a:xfrm flipH="1">
            <a:off x="4754880" y="2796092"/>
            <a:ext cx="251684" cy="4498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76" idx="6"/>
            <a:endCxn id="77" idx="2"/>
          </p:cNvCxnSpPr>
          <p:nvPr/>
        </p:nvCxnSpPr>
        <p:spPr bwMode="auto">
          <a:xfrm>
            <a:off x="4937760" y="3428776"/>
            <a:ext cx="3492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>
            <a:stCxn id="72" idx="3"/>
            <a:endCxn id="73" idx="0"/>
          </p:cNvCxnSpPr>
          <p:nvPr/>
        </p:nvCxnSpPr>
        <p:spPr bwMode="auto">
          <a:xfrm flipH="1">
            <a:off x="6184900" y="2796092"/>
            <a:ext cx="589504" cy="4498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73" idx="6"/>
            <a:endCxn id="74" idx="2"/>
          </p:cNvCxnSpPr>
          <p:nvPr/>
        </p:nvCxnSpPr>
        <p:spPr bwMode="auto">
          <a:xfrm>
            <a:off x="6367780" y="3428776"/>
            <a:ext cx="3492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>
            <a:stCxn id="74" idx="6"/>
            <a:endCxn id="75" idx="2"/>
          </p:cNvCxnSpPr>
          <p:nvPr/>
        </p:nvCxnSpPr>
        <p:spPr bwMode="auto">
          <a:xfrm>
            <a:off x="7082790" y="3428776"/>
            <a:ext cx="349250" cy="76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>
            <a:stCxn id="77" idx="3"/>
            <a:endCxn id="78" idx="0"/>
          </p:cNvCxnSpPr>
          <p:nvPr/>
        </p:nvCxnSpPr>
        <p:spPr bwMode="auto">
          <a:xfrm flipH="1">
            <a:off x="5110480" y="3558092"/>
            <a:ext cx="230094" cy="4574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78" idx="6"/>
            <a:endCxn id="79" idx="2"/>
          </p:cNvCxnSpPr>
          <p:nvPr/>
        </p:nvCxnSpPr>
        <p:spPr bwMode="auto">
          <a:xfrm>
            <a:off x="5293360" y="4198396"/>
            <a:ext cx="3606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>
            <a:stCxn id="74" idx="3"/>
            <a:endCxn id="80" idx="0"/>
          </p:cNvCxnSpPr>
          <p:nvPr/>
        </p:nvCxnSpPr>
        <p:spPr bwMode="auto">
          <a:xfrm flipH="1">
            <a:off x="6583680" y="3558092"/>
            <a:ext cx="186914" cy="4574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0" idx="4"/>
            <a:endCxn id="82" idx="0"/>
          </p:cNvCxnSpPr>
          <p:nvPr/>
        </p:nvCxnSpPr>
        <p:spPr bwMode="auto">
          <a:xfrm>
            <a:off x="6583680" y="4381276"/>
            <a:ext cx="0" cy="3962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/>
          <p:cNvCxnSpPr>
            <a:stCxn id="80" idx="6"/>
            <a:endCxn id="81" idx="2"/>
          </p:cNvCxnSpPr>
          <p:nvPr/>
        </p:nvCxnSpPr>
        <p:spPr bwMode="auto">
          <a:xfrm flipV="1">
            <a:off x="6766560" y="4183156"/>
            <a:ext cx="411480" cy="152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14"/>
          <p:cNvSpPr/>
          <p:nvPr/>
        </p:nvSpPr>
        <p:spPr bwMode="auto">
          <a:xfrm>
            <a:off x="9540240" y="169823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116" name="Oval 115"/>
          <p:cNvSpPr/>
          <p:nvPr/>
        </p:nvSpPr>
        <p:spPr bwMode="auto">
          <a:xfrm>
            <a:off x="9067800" y="22250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117" name="Oval 116"/>
          <p:cNvSpPr/>
          <p:nvPr/>
        </p:nvSpPr>
        <p:spPr bwMode="auto">
          <a:xfrm>
            <a:off x="9601200" y="28346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118" name="Oval 117"/>
          <p:cNvSpPr/>
          <p:nvPr/>
        </p:nvSpPr>
        <p:spPr bwMode="auto">
          <a:xfrm>
            <a:off x="10134600" y="34674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119" name="Oval 118"/>
          <p:cNvSpPr/>
          <p:nvPr/>
        </p:nvSpPr>
        <p:spPr bwMode="auto">
          <a:xfrm>
            <a:off x="9829800" y="41300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371565" y="4762979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21" name="Oval 120"/>
          <p:cNvSpPr/>
          <p:nvPr/>
        </p:nvSpPr>
        <p:spPr bwMode="auto">
          <a:xfrm>
            <a:off x="10898492" y="535693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</a:t>
            </a:r>
          </a:p>
        </p:txBody>
      </p:sp>
      <p:sp>
        <p:nvSpPr>
          <p:cNvPr id="122" name="Oval 121"/>
          <p:cNvSpPr/>
          <p:nvPr/>
        </p:nvSpPr>
        <p:spPr bwMode="auto">
          <a:xfrm>
            <a:off x="8556613" y="28346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23" name="Oval 122"/>
          <p:cNvSpPr/>
          <p:nvPr/>
        </p:nvSpPr>
        <p:spPr bwMode="auto">
          <a:xfrm>
            <a:off x="9006840" y="34674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24" name="Oval 123"/>
          <p:cNvSpPr/>
          <p:nvPr/>
        </p:nvSpPr>
        <p:spPr bwMode="auto">
          <a:xfrm>
            <a:off x="8610600" y="41300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9144000" y="477141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K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9982200" y="53409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L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10530840" y="606416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M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9560984" y="606416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N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129" name="Straight Arrow Connector 128"/>
          <p:cNvCxnSpPr>
            <a:stCxn id="115" idx="3"/>
            <a:endCxn id="116" idx="0"/>
          </p:cNvCxnSpPr>
          <p:nvPr/>
        </p:nvCxnSpPr>
        <p:spPr bwMode="auto">
          <a:xfrm flipH="1">
            <a:off x="9250680" y="2010430"/>
            <a:ext cx="343124" cy="2146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Arrow Connector 129"/>
          <p:cNvCxnSpPr>
            <a:stCxn id="116" idx="5"/>
            <a:endCxn id="117" idx="0"/>
          </p:cNvCxnSpPr>
          <p:nvPr/>
        </p:nvCxnSpPr>
        <p:spPr bwMode="auto">
          <a:xfrm>
            <a:off x="9379996" y="2537236"/>
            <a:ext cx="404084" cy="2974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Arrow Connector 130"/>
          <p:cNvCxnSpPr>
            <a:stCxn id="117" idx="5"/>
            <a:endCxn id="118" idx="0"/>
          </p:cNvCxnSpPr>
          <p:nvPr/>
        </p:nvCxnSpPr>
        <p:spPr bwMode="auto">
          <a:xfrm>
            <a:off x="9913396" y="3146836"/>
            <a:ext cx="404084" cy="3206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/>
          <p:cNvCxnSpPr>
            <a:stCxn id="116" idx="3"/>
            <a:endCxn id="122" idx="0"/>
          </p:cNvCxnSpPr>
          <p:nvPr/>
        </p:nvCxnSpPr>
        <p:spPr bwMode="auto">
          <a:xfrm flipH="1">
            <a:off x="8739493" y="2537236"/>
            <a:ext cx="381871" cy="2974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/>
          <p:cNvCxnSpPr>
            <a:stCxn id="122" idx="5"/>
            <a:endCxn id="123" idx="0"/>
          </p:cNvCxnSpPr>
          <p:nvPr/>
        </p:nvCxnSpPr>
        <p:spPr bwMode="auto">
          <a:xfrm>
            <a:off x="8868809" y="3146836"/>
            <a:ext cx="320911" cy="3206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Arrow Connector 133"/>
          <p:cNvCxnSpPr>
            <a:stCxn id="118" idx="3"/>
            <a:endCxn id="119" idx="0"/>
          </p:cNvCxnSpPr>
          <p:nvPr/>
        </p:nvCxnSpPr>
        <p:spPr bwMode="auto">
          <a:xfrm flipH="1">
            <a:off x="10012680" y="3779639"/>
            <a:ext cx="175484" cy="350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Arrow Connector 134"/>
          <p:cNvCxnSpPr>
            <a:stCxn id="119" idx="5"/>
            <a:endCxn id="120" idx="0"/>
          </p:cNvCxnSpPr>
          <p:nvPr/>
        </p:nvCxnSpPr>
        <p:spPr bwMode="auto">
          <a:xfrm>
            <a:off x="10141996" y="4442236"/>
            <a:ext cx="412449" cy="3207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Arrow Connector 135"/>
          <p:cNvCxnSpPr>
            <a:stCxn id="120" idx="5"/>
            <a:endCxn id="121" idx="0"/>
          </p:cNvCxnSpPr>
          <p:nvPr/>
        </p:nvCxnSpPr>
        <p:spPr bwMode="auto">
          <a:xfrm>
            <a:off x="10683761" y="5075175"/>
            <a:ext cx="397611" cy="2817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Arrow Connector 136"/>
          <p:cNvCxnSpPr>
            <a:stCxn id="123" idx="3"/>
            <a:endCxn id="124" idx="0"/>
          </p:cNvCxnSpPr>
          <p:nvPr/>
        </p:nvCxnSpPr>
        <p:spPr bwMode="auto">
          <a:xfrm flipH="1">
            <a:off x="8793480" y="3779639"/>
            <a:ext cx="266924" cy="350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Arrow Connector 137"/>
          <p:cNvCxnSpPr>
            <a:stCxn id="124" idx="5"/>
            <a:endCxn id="125" idx="0"/>
          </p:cNvCxnSpPr>
          <p:nvPr/>
        </p:nvCxnSpPr>
        <p:spPr bwMode="auto">
          <a:xfrm>
            <a:off x="8922796" y="4442236"/>
            <a:ext cx="404084" cy="3291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>
            <a:stCxn id="120" idx="3"/>
            <a:endCxn id="126" idx="0"/>
          </p:cNvCxnSpPr>
          <p:nvPr/>
        </p:nvCxnSpPr>
        <p:spPr bwMode="auto">
          <a:xfrm flipH="1">
            <a:off x="10165080" y="5075175"/>
            <a:ext cx="260049" cy="2657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Arrow Connector 139"/>
          <p:cNvCxnSpPr>
            <a:stCxn id="126" idx="3"/>
            <a:endCxn id="128" idx="0"/>
          </p:cNvCxnSpPr>
          <p:nvPr/>
        </p:nvCxnSpPr>
        <p:spPr bwMode="auto">
          <a:xfrm flipH="1">
            <a:off x="9743864" y="5653139"/>
            <a:ext cx="291900" cy="4110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Arrow Connector 140"/>
          <p:cNvCxnSpPr>
            <a:stCxn id="126" idx="5"/>
            <a:endCxn id="127" idx="0"/>
          </p:cNvCxnSpPr>
          <p:nvPr/>
        </p:nvCxnSpPr>
        <p:spPr bwMode="auto">
          <a:xfrm>
            <a:off x="10294396" y="5653139"/>
            <a:ext cx="419324" cy="4110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6837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59C33-8CF9-4045-8446-41F053041437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lv-LV" altLang="lv-LV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Decoding</a:t>
            </a:r>
            <a:r>
              <a:rPr lang="lv-LV" altLang="lv-LV" sz="4000" dirty="0"/>
              <a:t>: </a:t>
            </a:r>
            <a:r>
              <a:rPr lang="lv-LV" altLang="lv-LV" sz="4000" dirty="0" smtClean="0"/>
              <a:t>Binary to General Ordered</a:t>
            </a:r>
            <a:endParaRPr lang="lv-LV" altLang="lv-LV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32" name="Text Box 16"/>
              <p:cNvSpPr txBox="1">
                <a:spLocks noChangeArrowheads="1"/>
              </p:cNvSpPr>
              <p:nvPr/>
            </p:nvSpPr>
            <p:spPr bwMode="auto">
              <a:xfrm>
                <a:off x="8434600" y="3777632"/>
                <a:ext cx="2971800" cy="46672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lv-LV" altLang="lv-LV" sz="2400" dirty="0" smtClean="0"/>
                  <a:t>Ordered Tree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lv-LV" sz="2400" dirty="0"/>
              </a:p>
            </p:txBody>
          </p:sp>
        </mc:Choice>
        <mc:Fallback xmlns="">
          <p:sp>
            <p:nvSpPr>
              <p:cNvPr id="60432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4600" y="3777632"/>
                <a:ext cx="2971800" cy="466725"/>
              </a:xfrm>
              <a:prstGeom prst="rect">
                <a:avLst/>
              </a:prstGeom>
              <a:blipFill>
                <a:blip r:embed="rId3"/>
                <a:stretch>
                  <a:fillRect l="-3067" t="-8974" b="-26923"/>
                </a:stretch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45" name="Text Box 29"/>
              <p:cNvSpPr txBox="1">
                <a:spLocks noChangeArrowheads="1"/>
              </p:cNvSpPr>
              <p:nvPr/>
            </p:nvSpPr>
            <p:spPr bwMode="auto">
              <a:xfrm>
                <a:off x="4561573" y="3984625"/>
                <a:ext cx="3124200" cy="119697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lv-LV" altLang="lv-LV" sz="2400" dirty="0" smtClean="0"/>
                  <a:t>Binary tree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lv-LV" sz="2400" dirty="0"/>
                  <a:t>:            	</a:t>
                </a:r>
                <a:r>
                  <a:rPr lang="lv-LV" altLang="lv-LV" sz="2400" dirty="0" smtClean="0"/>
                  <a:t>left child</a:t>
                </a:r>
                <a:r>
                  <a:rPr lang="en-US" altLang="lv-LV" sz="2400" dirty="0"/>
                  <a:t>		</a:t>
                </a:r>
                <a:r>
                  <a:rPr lang="lv-LV" altLang="lv-LV" sz="2400" dirty="0" smtClean="0"/>
                  <a:t>right child</a:t>
                </a:r>
                <a:r>
                  <a:rPr lang="en-US" altLang="lv-LV" sz="2400" dirty="0" smtClean="0"/>
                  <a:t> </a:t>
                </a:r>
                <a:endParaRPr lang="en-US" altLang="lv-LV" sz="2400" dirty="0"/>
              </a:p>
            </p:txBody>
          </p:sp>
        </mc:Choice>
        <mc:Fallback xmlns="">
          <p:sp>
            <p:nvSpPr>
              <p:cNvPr id="60445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1573" y="3984625"/>
                <a:ext cx="3124200" cy="1196975"/>
              </a:xfrm>
              <a:prstGeom prst="rect">
                <a:avLst/>
              </a:prstGeom>
              <a:blipFill>
                <a:blip r:embed="rId4"/>
                <a:stretch>
                  <a:fillRect l="-2718" t="-3535" b="-10606"/>
                </a:stretch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 bwMode="auto">
          <a:xfrm>
            <a:off x="5730240" y="1974535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713727" y="271083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5726624" y="270446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739521" y="269727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4038600" y="339227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725108" y="338139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5411616" y="342074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6098124" y="341838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6784632" y="341838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I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471141" y="341187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42" name="Straight Arrow Connector 41"/>
          <p:cNvCxnSpPr>
            <a:stCxn id="32" idx="3"/>
            <a:endCxn id="33" idx="0"/>
          </p:cNvCxnSpPr>
          <p:nvPr/>
        </p:nvCxnSpPr>
        <p:spPr bwMode="auto">
          <a:xfrm flipH="1">
            <a:off x="4896607" y="2286731"/>
            <a:ext cx="887197" cy="424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33" idx="3"/>
            <a:endCxn id="36" idx="0"/>
          </p:cNvCxnSpPr>
          <p:nvPr/>
        </p:nvCxnSpPr>
        <p:spPr bwMode="auto">
          <a:xfrm flipH="1">
            <a:off x="4221480" y="3023027"/>
            <a:ext cx="545811" cy="3692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33" idx="6"/>
            <a:endCxn id="34" idx="2"/>
          </p:cNvCxnSpPr>
          <p:nvPr/>
        </p:nvCxnSpPr>
        <p:spPr bwMode="auto">
          <a:xfrm flipV="1">
            <a:off x="5079487" y="2887344"/>
            <a:ext cx="647137" cy="63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34" idx="6"/>
            <a:endCxn id="35" idx="2"/>
          </p:cNvCxnSpPr>
          <p:nvPr/>
        </p:nvCxnSpPr>
        <p:spPr bwMode="auto">
          <a:xfrm flipV="1">
            <a:off x="6092384" y="2880151"/>
            <a:ext cx="647137" cy="71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>
            <a:stCxn id="35" idx="3"/>
            <a:endCxn id="39" idx="0"/>
          </p:cNvCxnSpPr>
          <p:nvPr/>
        </p:nvCxnSpPr>
        <p:spPr bwMode="auto">
          <a:xfrm flipH="1">
            <a:off x="6281004" y="3009467"/>
            <a:ext cx="512081" cy="4089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36" idx="6"/>
            <a:endCxn id="37" idx="2"/>
          </p:cNvCxnSpPr>
          <p:nvPr/>
        </p:nvCxnSpPr>
        <p:spPr bwMode="auto">
          <a:xfrm flipV="1">
            <a:off x="4404360" y="3564271"/>
            <a:ext cx="320748" cy="108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8" idx="2"/>
          </p:cNvCxnSpPr>
          <p:nvPr/>
        </p:nvCxnSpPr>
        <p:spPr bwMode="auto">
          <a:xfrm>
            <a:off x="5079242" y="3594752"/>
            <a:ext cx="332374" cy="88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39" idx="6"/>
            <a:endCxn id="40" idx="2"/>
          </p:cNvCxnSpPr>
          <p:nvPr/>
        </p:nvCxnSpPr>
        <p:spPr bwMode="auto">
          <a:xfrm>
            <a:off x="6463884" y="3601268"/>
            <a:ext cx="3207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40" idx="6"/>
            <a:endCxn id="41" idx="2"/>
          </p:cNvCxnSpPr>
          <p:nvPr/>
        </p:nvCxnSpPr>
        <p:spPr bwMode="auto">
          <a:xfrm flipV="1">
            <a:off x="7150392" y="3594752"/>
            <a:ext cx="320749" cy="65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4767291" y="4598552"/>
            <a:ext cx="71910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4835253" y="4973185"/>
            <a:ext cx="647137" cy="63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Oval 86"/>
          <p:cNvSpPr/>
          <p:nvPr/>
        </p:nvSpPr>
        <p:spPr bwMode="auto">
          <a:xfrm>
            <a:off x="8780896" y="240897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88" name="Oval 87"/>
          <p:cNvSpPr/>
          <p:nvPr/>
        </p:nvSpPr>
        <p:spPr bwMode="auto">
          <a:xfrm>
            <a:off x="9691223" y="243564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10834223" y="2409429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cxnSp>
        <p:nvCxnSpPr>
          <p:cNvPr id="90" name="Straight Arrow Connector 89"/>
          <p:cNvCxnSpPr>
            <a:stCxn id="91" idx="3"/>
            <a:endCxn id="87" idx="0"/>
          </p:cNvCxnSpPr>
          <p:nvPr/>
        </p:nvCxnSpPr>
        <p:spPr bwMode="auto">
          <a:xfrm flipH="1">
            <a:off x="8963776" y="1988596"/>
            <a:ext cx="781011" cy="420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Oval 90"/>
          <p:cNvSpPr/>
          <p:nvPr/>
        </p:nvSpPr>
        <p:spPr bwMode="auto">
          <a:xfrm>
            <a:off x="9691223" y="16764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cxnSp>
        <p:nvCxnSpPr>
          <p:cNvPr id="95" name="Straight Arrow Connector 94"/>
          <p:cNvCxnSpPr>
            <a:stCxn id="91" idx="4"/>
            <a:endCxn id="88" idx="0"/>
          </p:cNvCxnSpPr>
          <p:nvPr/>
        </p:nvCxnSpPr>
        <p:spPr bwMode="auto">
          <a:xfrm>
            <a:off x="9874103" y="2042160"/>
            <a:ext cx="0" cy="393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Oval 98"/>
          <p:cNvSpPr/>
          <p:nvPr/>
        </p:nvSpPr>
        <p:spPr bwMode="auto">
          <a:xfrm>
            <a:off x="8088899" y="317744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00" name="Oval 99"/>
          <p:cNvSpPr/>
          <p:nvPr/>
        </p:nvSpPr>
        <p:spPr bwMode="auto">
          <a:xfrm>
            <a:off x="8775407" y="316656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9461915" y="3205915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10148423" y="3203559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03" name="Oval 102"/>
          <p:cNvSpPr/>
          <p:nvPr/>
        </p:nvSpPr>
        <p:spPr bwMode="auto">
          <a:xfrm>
            <a:off x="10834931" y="3203559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I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11521440" y="31970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105" name="Straight Arrow Connector 104"/>
          <p:cNvCxnSpPr>
            <a:stCxn id="91" idx="5"/>
            <a:endCxn id="89" idx="0"/>
          </p:cNvCxnSpPr>
          <p:nvPr/>
        </p:nvCxnSpPr>
        <p:spPr bwMode="auto">
          <a:xfrm>
            <a:off x="10003419" y="1988596"/>
            <a:ext cx="1013684" cy="42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>
            <a:stCxn id="87" idx="3"/>
            <a:endCxn id="99" idx="0"/>
          </p:cNvCxnSpPr>
          <p:nvPr/>
        </p:nvCxnSpPr>
        <p:spPr bwMode="auto">
          <a:xfrm flipH="1">
            <a:off x="8271779" y="2721169"/>
            <a:ext cx="562681" cy="456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/>
          <p:cNvCxnSpPr>
            <a:stCxn id="87" idx="4"/>
            <a:endCxn id="100" idx="0"/>
          </p:cNvCxnSpPr>
          <p:nvPr/>
        </p:nvCxnSpPr>
        <p:spPr bwMode="auto">
          <a:xfrm flipH="1">
            <a:off x="8958287" y="2774733"/>
            <a:ext cx="5489" cy="391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>
            <a:stCxn id="87" idx="5"/>
            <a:endCxn id="101" idx="0"/>
          </p:cNvCxnSpPr>
          <p:nvPr/>
        </p:nvCxnSpPr>
        <p:spPr bwMode="auto">
          <a:xfrm>
            <a:off x="9093092" y="2721169"/>
            <a:ext cx="551703" cy="484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>
            <a:stCxn id="89" idx="3"/>
            <a:endCxn id="102" idx="0"/>
          </p:cNvCxnSpPr>
          <p:nvPr/>
        </p:nvCxnSpPr>
        <p:spPr bwMode="auto">
          <a:xfrm flipH="1">
            <a:off x="10331303" y="2721625"/>
            <a:ext cx="556484" cy="481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Arrow Connector 119"/>
          <p:cNvCxnSpPr>
            <a:stCxn id="89" idx="4"/>
            <a:endCxn id="103" idx="0"/>
          </p:cNvCxnSpPr>
          <p:nvPr/>
        </p:nvCxnSpPr>
        <p:spPr bwMode="auto">
          <a:xfrm>
            <a:off x="11017103" y="2775189"/>
            <a:ext cx="708" cy="4283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>
            <a:stCxn id="89" idx="5"/>
            <a:endCxn id="104" idx="0"/>
          </p:cNvCxnSpPr>
          <p:nvPr/>
        </p:nvCxnSpPr>
        <p:spPr bwMode="auto">
          <a:xfrm>
            <a:off x="11146419" y="2721625"/>
            <a:ext cx="557901" cy="475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Oval 125"/>
          <p:cNvSpPr/>
          <p:nvPr/>
        </p:nvSpPr>
        <p:spPr bwMode="auto">
          <a:xfrm>
            <a:off x="2682240" y="184193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1958763" y="2491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4751" y="31417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3338130" y="379164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130" name="Oval 129"/>
          <p:cNvSpPr/>
          <p:nvPr/>
        </p:nvSpPr>
        <p:spPr bwMode="auto">
          <a:xfrm>
            <a:off x="1313880" y="31242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31" name="Oval 130"/>
          <p:cNvSpPr/>
          <p:nvPr/>
        </p:nvSpPr>
        <p:spPr bwMode="auto">
          <a:xfrm>
            <a:off x="1869103" y="3791646"/>
            <a:ext cx="322446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32" name="Oval 131"/>
          <p:cNvSpPr/>
          <p:nvPr/>
        </p:nvSpPr>
        <p:spPr bwMode="auto">
          <a:xfrm>
            <a:off x="2379719" y="443819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33" name="Oval 132"/>
          <p:cNvSpPr/>
          <p:nvPr/>
        </p:nvSpPr>
        <p:spPr bwMode="auto">
          <a:xfrm>
            <a:off x="2834640" y="443819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 bwMode="auto">
          <a:xfrm>
            <a:off x="3345180" y="509145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I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3855720" y="574135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136" name="Straight Arrow Connector 135"/>
          <p:cNvCxnSpPr>
            <a:stCxn id="126" idx="3"/>
            <a:endCxn id="127" idx="7"/>
          </p:cNvCxnSpPr>
          <p:nvPr/>
        </p:nvCxnSpPr>
        <p:spPr bwMode="auto">
          <a:xfrm flipH="1">
            <a:off x="2270959" y="2154133"/>
            <a:ext cx="464845" cy="3912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Arrow Connector 136"/>
          <p:cNvCxnSpPr>
            <a:stCxn id="127" idx="3"/>
            <a:endCxn id="130" idx="7"/>
          </p:cNvCxnSpPr>
          <p:nvPr/>
        </p:nvCxnSpPr>
        <p:spPr bwMode="auto">
          <a:xfrm flipH="1">
            <a:off x="1626076" y="2804036"/>
            <a:ext cx="386251" cy="373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Arrow Connector 137"/>
          <p:cNvCxnSpPr>
            <a:stCxn id="127" idx="5"/>
            <a:endCxn id="128" idx="1"/>
          </p:cNvCxnSpPr>
          <p:nvPr/>
        </p:nvCxnSpPr>
        <p:spPr bwMode="auto">
          <a:xfrm>
            <a:off x="2270959" y="2804036"/>
            <a:ext cx="427356" cy="3912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>
            <a:stCxn id="128" idx="5"/>
            <a:endCxn id="129" idx="1"/>
          </p:cNvCxnSpPr>
          <p:nvPr/>
        </p:nvCxnSpPr>
        <p:spPr bwMode="auto">
          <a:xfrm>
            <a:off x="2956947" y="3453939"/>
            <a:ext cx="434747" cy="3912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Arrow Connector 139"/>
          <p:cNvCxnSpPr>
            <a:stCxn id="129" idx="3"/>
            <a:endCxn id="133" idx="0"/>
          </p:cNvCxnSpPr>
          <p:nvPr/>
        </p:nvCxnSpPr>
        <p:spPr bwMode="auto">
          <a:xfrm flipH="1">
            <a:off x="3017520" y="4103842"/>
            <a:ext cx="374174" cy="3343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Arrow Connector 140"/>
          <p:cNvCxnSpPr>
            <a:stCxn id="130" idx="5"/>
            <a:endCxn id="131" idx="1"/>
          </p:cNvCxnSpPr>
          <p:nvPr/>
        </p:nvCxnSpPr>
        <p:spPr bwMode="auto">
          <a:xfrm>
            <a:off x="1626076" y="3436396"/>
            <a:ext cx="290248" cy="4088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Arrow Connector 141"/>
          <p:cNvCxnSpPr>
            <a:stCxn id="131" idx="5"/>
            <a:endCxn id="132" idx="1"/>
          </p:cNvCxnSpPr>
          <p:nvPr/>
        </p:nvCxnSpPr>
        <p:spPr bwMode="auto">
          <a:xfrm>
            <a:off x="2144328" y="4103842"/>
            <a:ext cx="288955" cy="3879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>
            <a:stCxn id="133" idx="5"/>
            <a:endCxn id="134" idx="1"/>
          </p:cNvCxnSpPr>
          <p:nvPr/>
        </p:nvCxnSpPr>
        <p:spPr bwMode="auto">
          <a:xfrm>
            <a:off x="3146836" y="4750390"/>
            <a:ext cx="251908" cy="3946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Arrow Connector 143"/>
          <p:cNvCxnSpPr>
            <a:stCxn id="134" idx="5"/>
            <a:endCxn id="135" idx="1"/>
          </p:cNvCxnSpPr>
          <p:nvPr/>
        </p:nvCxnSpPr>
        <p:spPr bwMode="auto">
          <a:xfrm>
            <a:off x="3657376" y="5403648"/>
            <a:ext cx="251908" cy="3912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8464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What is a node?</a:t>
            </a:r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147564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lv-LV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Non-rooted trees:</a:t>
            </a:r>
            <a:endParaRPr lang="lv-LV" altLang="lv-LV" dirty="0" smtClean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lv-LV" dirty="0" smtClean="0">
                <a:latin typeface="+mj-lt"/>
              </a:rPr>
              <a:t>Trees without a root can have nodes of various degrees.</a:t>
            </a:r>
            <a:endParaRPr lang="lv-LV" altLang="lv-LV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6810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Rooted trees:</a:t>
            </a:r>
          </a:p>
          <a:p>
            <a:pPr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Every node has an "upward" edge connecting it with the root. </a:t>
            </a:r>
            <a:endParaRPr lang="en-US" altLang="lv-LV" sz="2400" dirty="0">
              <a:latin typeface="+mj-lt"/>
            </a:endParaRPr>
          </a:p>
          <a:p>
            <a:pPr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Additionally, internal nodes can have certain number of children.</a:t>
            </a:r>
            <a:endParaRPr lang="en-US" altLang="lv-LV" dirty="0">
              <a:latin typeface="Comic Sans MS" panose="030F0702030302020204" pitchFamily="66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7532039" y="3745619"/>
            <a:ext cx="3122321" cy="2937510"/>
            <a:chOff x="6219475" y="2682847"/>
            <a:chExt cx="5015709" cy="4718844"/>
          </a:xfrm>
        </p:grpSpPr>
        <p:sp>
          <p:nvSpPr>
            <p:cNvPr id="10245" name="Line 6"/>
            <p:cNvSpPr>
              <a:spLocks noChangeShapeType="1"/>
            </p:cNvSpPr>
            <p:nvPr/>
          </p:nvSpPr>
          <p:spPr bwMode="auto">
            <a:xfrm flipH="1">
              <a:off x="6981475" y="3140047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6" name="Line 7"/>
            <p:cNvSpPr>
              <a:spLocks noChangeShapeType="1"/>
            </p:cNvSpPr>
            <p:nvPr/>
          </p:nvSpPr>
          <p:spPr bwMode="auto">
            <a:xfrm>
              <a:off x="8353075" y="3140047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7" name="Line 8"/>
            <p:cNvSpPr>
              <a:spLocks noChangeShapeType="1"/>
            </p:cNvSpPr>
            <p:nvPr/>
          </p:nvSpPr>
          <p:spPr bwMode="auto">
            <a:xfrm>
              <a:off x="6905275" y="4054447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 flipH="1">
              <a:off x="8886475" y="4054447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 flipH="1">
              <a:off x="8200675" y="5045047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50" name="Line 11"/>
            <p:cNvSpPr>
              <a:spLocks noChangeShapeType="1"/>
            </p:cNvSpPr>
            <p:nvPr/>
          </p:nvSpPr>
          <p:spPr bwMode="auto">
            <a:xfrm flipH="1">
              <a:off x="9724675" y="4892647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51" name="Line 12"/>
            <p:cNvSpPr>
              <a:spLocks noChangeShapeType="1"/>
            </p:cNvSpPr>
            <p:nvPr/>
          </p:nvSpPr>
          <p:spPr bwMode="auto">
            <a:xfrm>
              <a:off x="10334275" y="4892647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grpSp>
          <p:nvGrpSpPr>
            <p:cNvPr id="10252" name="Group 13"/>
            <p:cNvGrpSpPr>
              <a:grpSpLocks/>
            </p:cNvGrpSpPr>
            <p:nvPr/>
          </p:nvGrpSpPr>
          <p:grpSpPr bwMode="auto">
            <a:xfrm>
              <a:off x="7743475" y="2682847"/>
              <a:ext cx="641350" cy="669925"/>
              <a:chOff x="3216" y="1152"/>
              <a:chExt cx="404" cy="422"/>
            </a:xfrm>
          </p:grpSpPr>
          <p:sp>
            <p:nvSpPr>
              <p:cNvPr id="10287" name="Oval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8" name="Text Box 15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A</a:t>
                </a:r>
              </a:p>
            </p:txBody>
          </p:sp>
        </p:grpSp>
        <p:grpSp>
          <p:nvGrpSpPr>
            <p:cNvPr id="10253" name="Group 16"/>
            <p:cNvGrpSpPr>
              <a:grpSpLocks/>
            </p:cNvGrpSpPr>
            <p:nvPr/>
          </p:nvGrpSpPr>
          <p:grpSpPr bwMode="auto">
            <a:xfrm>
              <a:off x="6448078" y="3521047"/>
              <a:ext cx="620713" cy="669925"/>
              <a:chOff x="2400" y="1680"/>
              <a:chExt cx="391" cy="422"/>
            </a:xfrm>
          </p:grpSpPr>
          <p:sp>
            <p:nvSpPr>
              <p:cNvPr id="10285" name="Oval 17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6" name="Text Box 18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343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B</a:t>
                </a:r>
              </a:p>
            </p:txBody>
          </p:sp>
        </p:grpSp>
        <p:grpSp>
          <p:nvGrpSpPr>
            <p:cNvPr id="10254" name="Group 19"/>
            <p:cNvGrpSpPr>
              <a:grpSpLocks/>
            </p:cNvGrpSpPr>
            <p:nvPr/>
          </p:nvGrpSpPr>
          <p:grpSpPr bwMode="auto">
            <a:xfrm>
              <a:off x="9191280" y="3521047"/>
              <a:ext cx="620713" cy="669925"/>
              <a:chOff x="4128" y="1680"/>
              <a:chExt cx="391" cy="422"/>
            </a:xfrm>
          </p:grpSpPr>
          <p:sp>
            <p:nvSpPr>
              <p:cNvPr id="10283" name="Oval 20"/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4" name="Text Box 21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343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C</a:t>
                </a:r>
              </a:p>
            </p:txBody>
          </p:sp>
        </p:grpSp>
        <p:grpSp>
          <p:nvGrpSpPr>
            <p:cNvPr id="10255" name="Group 22"/>
            <p:cNvGrpSpPr>
              <a:grpSpLocks/>
            </p:cNvGrpSpPr>
            <p:nvPr/>
          </p:nvGrpSpPr>
          <p:grpSpPr bwMode="auto">
            <a:xfrm>
              <a:off x="7133875" y="4435447"/>
              <a:ext cx="641350" cy="669925"/>
              <a:chOff x="2832" y="2256"/>
              <a:chExt cx="404" cy="422"/>
            </a:xfrm>
          </p:grpSpPr>
          <p:sp>
            <p:nvSpPr>
              <p:cNvPr id="10281" name="Oval 23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2" name="Text Box 24"/>
              <p:cNvSpPr txBox="1">
                <a:spLocks noChangeArrowheads="1"/>
              </p:cNvSpPr>
              <p:nvPr/>
            </p:nvSpPr>
            <p:spPr bwMode="auto">
              <a:xfrm>
                <a:off x="2880" y="2304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D</a:t>
                </a:r>
              </a:p>
            </p:txBody>
          </p:sp>
        </p:grpSp>
        <p:grpSp>
          <p:nvGrpSpPr>
            <p:cNvPr id="10256" name="Group 25"/>
            <p:cNvGrpSpPr>
              <a:grpSpLocks/>
            </p:cNvGrpSpPr>
            <p:nvPr/>
          </p:nvGrpSpPr>
          <p:grpSpPr bwMode="auto">
            <a:xfrm>
              <a:off x="8429275" y="4435447"/>
              <a:ext cx="609600" cy="669925"/>
              <a:chOff x="3648" y="2256"/>
              <a:chExt cx="384" cy="422"/>
            </a:xfrm>
          </p:grpSpPr>
          <p:sp>
            <p:nvSpPr>
              <p:cNvPr id="10279" name="Oval 26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0" name="Text Box 27"/>
              <p:cNvSpPr txBox="1">
                <a:spLocks noChangeArrowheads="1"/>
              </p:cNvSpPr>
              <p:nvPr/>
            </p:nvSpPr>
            <p:spPr bwMode="auto">
              <a:xfrm>
                <a:off x="3696" y="2304"/>
                <a:ext cx="330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E</a:t>
                </a:r>
              </a:p>
            </p:txBody>
          </p:sp>
        </p:grpSp>
        <p:sp>
          <p:nvSpPr>
            <p:cNvPr id="10257" name="Line 28"/>
            <p:cNvSpPr>
              <a:spLocks noChangeShapeType="1"/>
            </p:cNvSpPr>
            <p:nvPr/>
          </p:nvSpPr>
          <p:spPr bwMode="auto">
            <a:xfrm>
              <a:off x="9724675" y="4054447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grpSp>
          <p:nvGrpSpPr>
            <p:cNvPr id="10258" name="Group 29"/>
            <p:cNvGrpSpPr>
              <a:grpSpLocks/>
            </p:cNvGrpSpPr>
            <p:nvPr/>
          </p:nvGrpSpPr>
          <p:grpSpPr bwMode="auto">
            <a:xfrm>
              <a:off x="9877080" y="4359247"/>
              <a:ext cx="655638" cy="669925"/>
              <a:chOff x="4560" y="2208"/>
              <a:chExt cx="413" cy="422"/>
            </a:xfrm>
          </p:grpSpPr>
          <p:sp>
            <p:nvSpPr>
              <p:cNvPr id="10277" name="Oval 30"/>
              <p:cNvSpPr>
                <a:spLocks noChangeArrowheads="1"/>
              </p:cNvSpPr>
              <p:nvPr/>
            </p:nvSpPr>
            <p:spPr bwMode="auto">
              <a:xfrm>
                <a:off x="4560" y="220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8" name="Text Box 31"/>
              <p:cNvSpPr txBox="1">
                <a:spLocks noChangeArrowheads="1"/>
              </p:cNvSpPr>
              <p:nvPr/>
            </p:nvSpPr>
            <p:spPr bwMode="auto">
              <a:xfrm>
                <a:off x="4656" y="2256"/>
                <a:ext cx="317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F</a:t>
                </a:r>
              </a:p>
            </p:txBody>
          </p:sp>
        </p:grpSp>
        <p:grpSp>
          <p:nvGrpSpPr>
            <p:cNvPr id="10259" name="Group 32"/>
            <p:cNvGrpSpPr>
              <a:grpSpLocks/>
            </p:cNvGrpSpPr>
            <p:nvPr/>
          </p:nvGrpSpPr>
          <p:grpSpPr bwMode="auto">
            <a:xfrm>
              <a:off x="7743475" y="5502247"/>
              <a:ext cx="717550" cy="669925"/>
              <a:chOff x="3216" y="2928"/>
              <a:chExt cx="452" cy="422"/>
            </a:xfrm>
          </p:grpSpPr>
          <p:sp>
            <p:nvSpPr>
              <p:cNvPr id="10275" name="Oval 33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6" name="Text Box 34"/>
              <p:cNvSpPr txBox="1">
                <a:spLocks noChangeArrowheads="1"/>
              </p:cNvSpPr>
              <p:nvPr/>
            </p:nvSpPr>
            <p:spPr bwMode="auto">
              <a:xfrm>
                <a:off x="3312" y="2976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G</a:t>
                </a:r>
              </a:p>
            </p:txBody>
          </p:sp>
        </p:grpSp>
        <p:grpSp>
          <p:nvGrpSpPr>
            <p:cNvPr id="10260" name="Group 35"/>
            <p:cNvGrpSpPr>
              <a:grpSpLocks/>
            </p:cNvGrpSpPr>
            <p:nvPr/>
          </p:nvGrpSpPr>
          <p:grpSpPr bwMode="auto">
            <a:xfrm>
              <a:off x="9267475" y="5502247"/>
              <a:ext cx="641350" cy="669925"/>
              <a:chOff x="4176" y="2928"/>
              <a:chExt cx="404" cy="422"/>
            </a:xfrm>
          </p:grpSpPr>
          <p:sp>
            <p:nvSpPr>
              <p:cNvPr id="10273" name="Oval 36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4" name="Text Box 37"/>
              <p:cNvSpPr txBox="1">
                <a:spLocks noChangeArrowheads="1"/>
              </p:cNvSpPr>
              <p:nvPr/>
            </p:nvSpPr>
            <p:spPr bwMode="auto">
              <a:xfrm>
                <a:off x="4224" y="2976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H</a:t>
                </a:r>
              </a:p>
            </p:txBody>
          </p:sp>
        </p:grpSp>
        <p:grpSp>
          <p:nvGrpSpPr>
            <p:cNvPr id="10261" name="Group 38"/>
            <p:cNvGrpSpPr>
              <a:grpSpLocks/>
            </p:cNvGrpSpPr>
            <p:nvPr/>
          </p:nvGrpSpPr>
          <p:grpSpPr bwMode="auto">
            <a:xfrm>
              <a:off x="10486675" y="5502247"/>
              <a:ext cx="609600" cy="669925"/>
              <a:chOff x="4944" y="2928"/>
              <a:chExt cx="384" cy="422"/>
            </a:xfrm>
          </p:grpSpPr>
          <p:sp>
            <p:nvSpPr>
              <p:cNvPr id="10271" name="Oval 39"/>
              <p:cNvSpPr>
                <a:spLocks noChangeArrowheads="1"/>
              </p:cNvSpPr>
              <p:nvPr/>
            </p:nvSpPr>
            <p:spPr bwMode="auto">
              <a:xfrm>
                <a:off x="4944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2" name="Text Box 40"/>
              <p:cNvSpPr txBox="1">
                <a:spLocks noChangeArrowheads="1"/>
              </p:cNvSpPr>
              <p:nvPr/>
            </p:nvSpPr>
            <p:spPr bwMode="auto">
              <a:xfrm>
                <a:off x="5040" y="2976"/>
                <a:ext cx="265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I</a:t>
                </a:r>
              </a:p>
            </p:txBody>
          </p:sp>
        </p:grpSp>
        <p:sp>
          <p:nvSpPr>
            <p:cNvPr id="10269" name="Oval 44"/>
            <p:cNvSpPr>
              <a:spLocks noChangeArrowheads="1"/>
            </p:cNvSpPr>
            <p:nvPr/>
          </p:nvSpPr>
          <p:spPr bwMode="auto">
            <a:xfrm>
              <a:off x="6219475" y="3216247"/>
              <a:ext cx="1752600" cy="2133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10267" name="Oval 47"/>
            <p:cNvSpPr>
              <a:spLocks noChangeArrowheads="1"/>
            </p:cNvSpPr>
            <p:nvPr/>
          </p:nvSpPr>
          <p:spPr bwMode="auto">
            <a:xfrm rot="8097743">
              <a:off x="7478365" y="3644872"/>
              <a:ext cx="4267200" cy="324643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</p:grpSp>
      <p:pic>
        <p:nvPicPr>
          <p:cNvPr id="16386" name="Picture 2" descr="Tree (graph theory) - Wikipe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96" y="3228242"/>
            <a:ext cx="2951655" cy="344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7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Edges in Unrooted and Rooted Trees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lv-LV" altLang="lv-LV" sz="2400" dirty="0">
                <a:solidFill>
                  <a:srgbClr val="43B02A"/>
                </a:solidFill>
                <a:latin typeface="Comic Sans MS" panose="030F0702030302020204" pitchFamily="66" charset="0"/>
              </a:rPr>
              <a:t>Edges</a:t>
            </a:r>
            <a:endParaRPr lang="en-US" altLang="lv-LV" sz="24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a </a:t>
            </a:r>
            <a:r>
              <a:rPr lang="lv-LV" altLang="lv-LV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general tree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an edge is undirected (2-way) link between two nodes.</a:t>
            </a:r>
            <a:b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a </a:t>
            </a:r>
            <a:r>
              <a:rPr lang="lv-LV" altLang="lv-LV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rooted tree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any edge is on </a:t>
            </a:r>
            <a:r>
              <a:rPr lang="en-US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downward path from </a:t>
            </a:r>
            <a:r>
              <a:rPr lang="en-US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root to some other node.</a:t>
            </a:r>
            <a:endParaRPr lang="en-US" altLang="lv-LV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0B28B3-FC57-4F7E-ABE6-AB1B9D01B578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lv-LV" altLang="lv-LV" sz="1400"/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80010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86868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94488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80010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10744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95250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6705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73914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101346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7239000" y="2590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8610600" y="2590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>
            <a:off x="7162800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 flipH="1">
            <a:off x="9144000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9982200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H="1">
            <a:off x="8458200" y="4495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 flipH="1">
            <a:off x="9982200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105918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8077201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6781800" y="3048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9525000" y="3048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7467601" y="3962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8763000" y="3962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10287001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8153401" y="5029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9601201" y="5029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10896600" y="50292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362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3694</TotalTime>
  <Words>5404</Words>
  <Application>Microsoft Office PowerPoint</Application>
  <PresentationFormat>Widescreen</PresentationFormat>
  <Paragraphs>1314</Paragraphs>
  <Slides>73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0" baseType="lpstr">
      <vt:lpstr>ＭＳ Ｐゴシック</vt:lpstr>
      <vt:lpstr>Arial</vt:lpstr>
      <vt:lpstr>Calibri</vt:lpstr>
      <vt:lpstr>Cambria Math</vt:lpstr>
      <vt:lpstr>Comic Sans MS</vt:lpstr>
      <vt:lpstr>Courier New</vt:lpstr>
      <vt:lpstr>Helvetica</vt:lpstr>
      <vt:lpstr>Lucida Console</vt:lpstr>
      <vt:lpstr>Lucida Sans</vt:lpstr>
      <vt:lpstr>RimTimes</vt:lpstr>
      <vt:lpstr>Symbol</vt:lpstr>
      <vt:lpstr>Tahoma</vt:lpstr>
      <vt:lpstr>Times</vt:lpstr>
      <vt:lpstr>Times New Roman</vt:lpstr>
      <vt:lpstr>Wingdings</vt:lpstr>
      <vt:lpstr>Σψμβολ</vt:lpstr>
      <vt:lpstr>Notebook</vt:lpstr>
      <vt:lpstr>Data Structures Trees, Binary Search Trees</vt:lpstr>
      <vt:lpstr>Objectives</vt:lpstr>
      <vt:lpstr>Real-World Trees</vt:lpstr>
      <vt:lpstr>Tree for an Arithmetic Expression</vt:lpstr>
      <vt:lpstr>Tree Concepts</vt:lpstr>
      <vt:lpstr>Terminology Overview</vt:lpstr>
      <vt:lpstr>Binary Tree</vt:lpstr>
      <vt:lpstr>What is a node?</vt:lpstr>
      <vt:lpstr>Edges in Unrooted and Rooted Trees </vt:lpstr>
      <vt:lpstr>Parents and Children</vt:lpstr>
      <vt:lpstr>Recursive Definition of a Rooted Tree</vt:lpstr>
      <vt:lpstr>Counting Rooted Trees</vt:lpstr>
      <vt:lpstr>Depth and Height of a Node</vt:lpstr>
      <vt:lpstr>Concept:Path</vt:lpstr>
      <vt:lpstr>Concept: Depth</vt:lpstr>
      <vt:lpstr>Concept: The height of a node</vt:lpstr>
      <vt:lpstr>Concept: Level</vt:lpstr>
      <vt:lpstr>Successors and Predecessors</vt:lpstr>
      <vt:lpstr>Leafs and Internal Nodes</vt:lpstr>
      <vt:lpstr>Cultural Reference: CSS Selectors</vt:lpstr>
      <vt:lpstr>Tree Terminology: Summary</vt:lpstr>
      <vt:lpstr>Surroundings of a Node</vt:lpstr>
      <vt:lpstr>Surroundings of a Node: Solution</vt:lpstr>
      <vt:lpstr>Subclasses of Trees – 1</vt:lpstr>
      <vt:lpstr>Arithmetic Expression Tree</vt:lpstr>
      <vt:lpstr>Subclasses of Trees – 2</vt:lpstr>
      <vt:lpstr>Full Binary Tree</vt:lpstr>
      <vt:lpstr>Recognizing Full Binary Trees</vt:lpstr>
      <vt:lpstr>Complete and Perfect Binary Trees</vt:lpstr>
      <vt:lpstr>Trees, Binary Trees, and Binary Search Trees (continued)</vt:lpstr>
      <vt:lpstr>Invariants in a Full Binary Tree</vt:lpstr>
      <vt:lpstr>More Invariants in Binary Trees</vt:lpstr>
      <vt:lpstr>Trees, Binary Trees, and Binary Search Trees (continued)</vt:lpstr>
      <vt:lpstr>Implementing Binary Trees</vt:lpstr>
      <vt:lpstr>Implementing Binary Trees (continued)</vt:lpstr>
      <vt:lpstr>Locating a specific value in a binary tree</vt:lpstr>
      <vt:lpstr>N-ary Trees</vt:lpstr>
      <vt:lpstr>N-ary Trees: Solution</vt:lpstr>
      <vt:lpstr>Tree ADT </vt:lpstr>
      <vt:lpstr>Depth of a node using Tree ADT</vt:lpstr>
      <vt:lpstr>Height of the (sub)tree using Tree ADT</vt:lpstr>
      <vt:lpstr>Inorder Traversal</vt:lpstr>
      <vt:lpstr>Print Arithmetic Expressions</vt:lpstr>
      <vt:lpstr>Evaluate Arithmetic Expressions</vt:lpstr>
      <vt:lpstr>DFS Preorder Traversal</vt:lpstr>
      <vt:lpstr>DFS Postorder Traversal</vt:lpstr>
      <vt:lpstr>DFS: Inorder Traversal</vt:lpstr>
      <vt:lpstr>"Universal" DFS Traversal</vt:lpstr>
      <vt:lpstr>Implementing DFS Traversal</vt:lpstr>
      <vt:lpstr>DFS Traversal – Recursive Implementation</vt:lpstr>
      <vt:lpstr>DFS Traversal – Explicit Stack Implementation</vt:lpstr>
      <vt:lpstr>DFS Traversal – Threaded Trees</vt:lpstr>
      <vt:lpstr>BFS Traversal needs a Queue</vt:lpstr>
      <vt:lpstr>BFS Traversal Example</vt:lpstr>
      <vt:lpstr>An example of a tree traversal</vt:lpstr>
      <vt:lpstr>Evaluating Postfix Expression</vt:lpstr>
      <vt:lpstr>Polish Notation and Expression Trees</vt:lpstr>
      <vt:lpstr>Polish Notation and Expression Trees </vt:lpstr>
      <vt:lpstr>Polish Notation and Expression Trees  (continued)</vt:lpstr>
      <vt:lpstr>Tree implementation</vt:lpstr>
      <vt:lpstr>Binary Tree as Array – 1 </vt:lpstr>
      <vt:lpstr>Implementing a Complete Binary Tree</vt:lpstr>
      <vt:lpstr>Complete Binary Tree as an Array</vt:lpstr>
      <vt:lpstr>Array-Based Representation of Binary Trees</vt:lpstr>
      <vt:lpstr>Binary Tree as Array – 2 </vt:lpstr>
      <vt:lpstr>ADT Implementations in an Array</vt:lpstr>
      <vt:lpstr>Binary Trees Consist of Identical Nodes</vt:lpstr>
      <vt:lpstr>Non-Binary Trees need Lists of Children:   More Complicated</vt:lpstr>
      <vt:lpstr>Binary Tree with Pointers</vt:lpstr>
      <vt:lpstr>Ordered Tree Storage (Limit on Children)</vt:lpstr>
      <vt:lpstr>Encoding Between Binary and Non-Binary</vt:lpstr>
      <vt:lpstr>Encoding: General Ordered to Binary</vt:lpstr>
      <vt:lpstr>Decoding: Binary to General Ordered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200</cp:revision>
  <cp:lastPrinted>1601-01-01T00:00:00Z</cp:lastPrinted>
  <dcterms:created xsi:type="dcterms:W3CDTF">1601-01-01T00:00:00Z</dcterms:created>
  <dcterms:modified xsi:type="dcterms:W3CDTF">2021-11-03T17:48:43Z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