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430" r:id="rId2"/>
    <p:sldId id="492" r:id="rId3"/>
    <p:sldId id="493" r:id="rId4"/>
    <p:sldId id="494" r:id="rId5"/>
    <p:sldId id="495" r:id="rId6"/>
    <p:sldId id="496" r:id="rId7"/>
    <p:sldId id="501" r:id="rId8"/>
    <p:sldId id="500" r:id="rId9"/>
    <p:sldId id="502" r:id="rId10"/>
    <p:sldId id="503" r:id="rId11"/>
    <p:sldId id="50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52088" autoAdjust="0"/>
  </p:normalViewPr>
  <p:slideViewPr>
    <p:cSldViewPr>
      <p:cViewPr varScale="1">
        <p:scale>
          <a:sx n="60" d="100"/>
          <a:sy n="60" d="100"/>
        </p:scale>
        <p:origin x="19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The task now is to find an augmenting path; however there may be a large number of paths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, so this is a nontrivial problem</a:t>
            </a:r>
          </a:p>
          <a:p>
            <a:pPr lvl="1"/>
            <a:r>
              <a:rPr lang="en-US" dirty="0" smtClean="0"/>
              <a:t>Ford and Fulkerson devised the first systematic algorithm for this in 1957</a:t>
            </a:r>
          </a:p>
          <a:p>
            <a:pPr lvl="1"/>
            <a:r>
              <a:rPr lang="en-US" dirty="0" smtClean="0"/>
              <a:t>The first phase of the algorithm, </a:t>
            </a:r>
            <a:r>
              <a:rPr lang="en-US" b="1" i="1" dirty="0" smtClean="0"/>
              <a:t>labeling</a:t>
            </a:r>
            <a:r>
              <a:rPr lang="en-US" dirty="0" smtClean="0"/>
              <a:t>, assigns each vertex of the graph a label, defined as the pair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  <a:p>
            <a:pPr lvl="1"/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node accessing </a:t>
            </a:r>
            <a:r>
              <a:rPr lang="en-US" i="1" dirty="0" smtClean="0"/>
              <a:t>v</a:t>
            </a:r>
            <a:r>
              <a:rPr lang="en-US" dirty="0" smtClean="0"/>
              <a:t>, and 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is the flow amount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endParaRPr lang="en-US" dirty="0" smtClean="0"/>
          </a:p>
          <a:p>
            <a:pPr lvl="1"/>
            <a:r>
              <a:rPr lang="en-US" dirty="0" smtClean="0"/>
              <a:t>Forward and backward edges are treated differently; if </a:t>
            </a:r>
            <a:r>
              <a:rPr lang="en-US" i="1" dirty="0" smtClean="0"/>
              <a:t>v</a:t>
            </a:r>
            <a:r>
              <a:rPr lang="en-US" dirty="0" smtClean="0"/>
              <a:t> accesses vertex </a:t>
            </a:r>
            <a:r>
              <a:rPr lang="en-US" i="1" dirty="0" smtClean="0"/>
              <a:t>u</a:t>
            </a:r>
            <a:r>
              <a:rPr lang="en-US" dirty="0" smtClean="0"/>
              <a:t> via a forward edge,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err="1" smtClean="0"/>
              <a:t>v</a:t>
            </a:r>
            <a:r>
              <a:rPr lang="en-US" baseline="30000" dirty="0" err="1" smtClean="0"/>
              <a:t>+</a:t>
            </a:r>
            <a:r>
              <a:rPr lang="en-US" dirty="0" err="1" smtClean="0"/>
              <a:t>,min</a:t>
            </a:r>
            <a:r>
              <a:rPr lang="en-US" dirty="0" smtClean="0"/>
              <a:t>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))))</a:t>
            </a:r>
          </a:p>
          <a:p>
            <a:pPr lvl="1"/>
            <a:r>
              <a:rPr lang="en-US" dirty="0" smtClean="0"/>
              <a:t>Here,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=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–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)); this is the difference between the capacity of the edge </a:t>
            </a:r>
            <a:r>
              <a:rPr lang="en-US" i="1" dirty="0" smtClean="0"/>
              <a:t>vu</a:t>
            </a:r>
            <a:r>
              <a:rPr lang="en-US" dirty="0" smtClean="0"/>
              <a:t> and its current flow</a:t>
            </a:r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Now if the edge 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backward, then the value of </a:t>
            </a:r>
            <a:r>
              <a:rPr lang="en-US" i="1" dirty="0" smtClean="0"/>
              <a:t>label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(</a:t>
            </a:r>
            <a:r>
              <a:rPr lang="en-US" i="1" dirty="0" smtClean="0"/>
              <a:t>v</a:t>
            </a:r>
            <a:r>
              <a:rPr lang="en-US" baseline="30000" dirty="0" smtClean="0"/>
              <a:t>–</a:t>
            </a:r>
            <a:r>
              <a:rPr lang="en-US" dirty="0" smtClean="0"/>
              <a:t>,min(</a:t>
            </a: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),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)))) where </a:t>
            </a: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i="1" dirty="0" smtClean="0"/>
              <a:t>flow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 min(</a:t>
            </a:r>
            <a:r>
              <a:rPr lang="en-US" i="1" dirty="0" smtClean="0"/>
              <a:t>flow </a:t>
            </a:r>
            <a:r>
              <a:rPr lang="en-US" dirty="0" smtClean="0"/>
              <a:t>(</a:t>
            </a:r>
            <a:r>
              <a:rPr lang="en-US" i="1" dirty="0" smtClean="0"/>
              <a:t>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  <a:r>
              <a:rPr lang="en-US" i="1" dirty="0" smtClean="0"/>
              <a:t>, slack</a:t>
            </a:r>
            <a:r>
              <a:rPr lang="en-US" dirty="0" smtClean="0"/>
              <a:t>(</a:t>
            </a:r>
            <a:r>
              <a:rPr lang="en-US" i="1" dirty="0" smtClean="0"/>
              <a:t>edge(parent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 smtClean="0"/>
              <a:t>v</a:t>
            </a:r>
            <a:r>
              <a:rPr lang="en-US" dirty="0" smtClean="0"/>
              <a:t>)))</a:t>
            </a:r>
          </a:p>
          <a:p>
            <a:pPr lvl="1">
              <a:spcBef>
                <a:spcPts val="900"/>
              </a:spcBef>
            </a:pPr>
            <a:r>
              <a:rPr lang="en-US" dirty="0" smtClean="0"/>
              <a:t>Once a vertex is labeled, it is stored for subsequent processing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Only the </a:t>
            </a:r>
            <a:r>
              <a:rPr lang="en-US" i="1" dirty="0" smtClean="0"/>
              <a:t>vu</a:t>
            </a:r>
            <a:r>
              <a:rPr lang="en-US" dirty="0" smtClean="0"/>
              <a:t> edge is labeled in this activity, leaving open the ability to add more flow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This can be done for forward edges when </a:t>
            </a:r>
            <a:r>
              <a:rPr lang="en-US" i="1" dirty="0" smtClean="0"/>
              <a:t>slack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smtClean="0"/>
              <a:t>vu</a:t>
            </a:r>
            <a:r>
              <a:rPr lang="en-US" dirty="0" smtClean="0"/>
              <a:t>)) &gt; 0, and for backward edges when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edge</a:t>
            </a:r>
            <a:r>
              <a:rPr lang="en-US" dirty="0" smtClean="0"/>
              <a:t>(</a:t>
            </a:r>
            <a:r>
              <a:rPr lang="en-US" i="1" dirty="0" err="1" smtClean="0"/>
              <a:t>uv</a:t>
            </a:r>
            <a:r>
              <a:rPr lang="en-US" dirty="0" smtClean="0"/>
              <a:t>)) &gt; 0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However, finding this path may not complete the whole procedure</a:t>
            </a:r>
          </a:p>
          <a:p>
            <a:pPr lvl="1">
              <a:spcBef>
                <a:spcPts val="24"/>
              </a:spcBef>
            </a:pPr>
            <a:r>
              <a:rPr lang="en-US" dirty="0" smtClean="0"/>
              <a:t>It is only finished if we are stuck somewhere in the network and unable to label any more edges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 Flows (continue)</a:t>
            </a:r>
          </a:p>
          <a:p>
            <a:pPr lvl="1"/>
            <a:r>
              <a:rPr lang="en-US" dirty="0" smtClean="0"/>
              <a:t>If we reach the sink, the flows in the augmenting path are adjusted by increasing flows on the forward edges, and decreasing them on the backward ones</a:t>
            </a:r>
          </a:p>
          <a:p>
            <a:pPr lvl="1"/>
            <a:r>
              <a:rPr lang="en-US" dirty="0" smtClean="0"/>
              <a:t>Then we restart the task and look for another augmenting path</a:t>
            </a:r>
          </a:p>
          <a:p>
            <a:pPr lvl="1"/>
            <a:r>
              <a:rPr lang="en-US" dirty="0" smtClean="0"/>
              <a:t>The pseudocode for the algorithm is presented on page 425</a:t>
            </a:r>
          </a:p>
          <a:p>
            <a:pPr lvl="1"/>
            <a:r>
              <a:rPr lang="en-US" dirty="0" smtClean="0"/>
              <a:t>In examining the algorithm, notice there is no particular mechanism specified for scanning the graph</a:t>
            </a:r>
          </a:p>
          <a:p>
            <a:pPr lvl="1"/>
            <a:r>
              <a:rPr lang="en-US" dirty="0" smtClean="0"/>
              <a:t>The question is in what order vertices should be added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and detached from it; this implementation uses push and pop operations to process it depth-first</a:t>
            </a:r>
          </a:p>
          <a:p>
            <a:pPr lvl="1"/>
            <a:r>
              <a:rPr lang="en-US" dirty="0" smtClean="0"/>
              <a:t>The operation of this algorithm in shown in Figure 8.20 on pages 426 and 427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776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Flows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7364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2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90195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 – 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4114799"/>
            <a:ext cx="10160000" cy="1752601"/>
          </a:xfrm>
        </p:spPr>
        <p:txBody>
          <a:bodyPr/>
          <a:lstStyle/>
          <a:p>
            <a:r>
              <a:rPr lang="en-US" dirty="0" smtClean="0"/>
              <a:t>Finally there is no path from "s" to "t" anymore. </a:t>
            </a:r>
          </a:p>
          <a:p>
            <a:r>
              <a:rPr lang="en-US" dirty="0" smtClean="0"/>
              <a:t>Can you identify the minimum-cut for the max flow obtained?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80787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4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Flows: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network</a:t>
            </a:r>
            <a:r>
              <a:rPr lang="en-US" dirty="0" smtClean="0"/>
              <a:t> is </a:t>
            </a:r>
            <a:r>
              <a:rPr lang="en-US" dirty="0"/>
              <a:t>a directed graph where each edge has a </a:t>
            </a:r>
            <a:r>
              <a:rPr lang="en-US" b="1" dirty="0"/>
              <a:t>capacity</a:t>
            </a:r>
            <a:r>
              <a:rPr lang="en-US" dirty="0"/>
              <a:t> and each edge receives a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The </a:t>
            </a:r>
            <a:r>
              <a:rPr lang="en-US" dirty="0"/>
              <a:t>amount of flow on an edge cannot exceed the capacity of the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A </a:t>
            </a:r>
            <a:r>
              <a:rPr lang="en-US" dirty="0"/>
              <a:t>flow must satisfy the restriction that the amount of flow into a node equals the amount of flow out of it, except when it is a </a:t>
            </a:r>
            <a:r>
              <a:rPr lang="en-US" b="1" dirty="0"/>
              <a:t>source</a:t>
            </a:r>
            <a:r>
              <a:rPr lang="en-US" dirty="0"/>
              <a:t>, which has more outgoing flow, or </a:t>
            </a:r>
            <a:r>
              <a:rPr lang="en-US" b="1" dirty="0"/>
              <a:t>sink</a:t>
            </a:r>
            <a:r>
              <a:rPr lang="en-US" dirty="0"/>
              <a:t>, which has more incoming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Flows model anything where something </a:t>
            </a:r>
            <a:r>
              <a:rPr lang="en-US" dirty="0"/>
              <a:t>travels through a network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Delbert R. Fulkerson and Lester R. Ford, Jr. developed the first computational models of these flow problems in 1954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2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central problem of these network models is to maximize the flow over the edges from the source to the sink</a:t>
            </a:r>
          </a:p>
          <a:p>
            <a:r>
              <a:rPr lang="en-US" sz="2400" dirty="0"/>
              <a:t>This is referred to as the </a:t>
            </a:r>
            <a:r>
              <a:rPr lang="en-US" sz="2400" b="1" i="1" dirty="0"/>
              <a:t>maximum flow</a:t>
            </a:r>
            <a:r>
              <a:rPr lang="en-US" sz="2400" dirty="0"/>
              <a:t> (or </a:t>
            </a:r>
            <a:r>
              <a:rPr lang="en-US" sz="2400" b="1" i="1" dirty="0"/>
              <a:t>max-flow</a:t>
            </a:r>
            <a:r>
              <a:rPr lang="en-US" sz="2400" dirty="0"/>
              <a:t>) </a:t>
            </a:r>
            <a:r>
              <a:rPr lang="en-US" sz="2400" b="1" i="1" dirty="0"/>
              <a:t>problem</a:t>
            </a:r>
          </a:p>
          <a:p>
            <a:r>
              <a:rPr lang="en-US" sz="2400" dirty="0"/>
              <a:t>Figure shows a small water-flow network of 8 pipes and 6 pumping stations; the edges are labeled with the capacity of the pipes in thousands of gallons</a:t>
            </a:r>
            <a:endParaRPr lang="lv-LV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133600"/>
            <a:ext cx="398400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44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in a Flow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cut separating s and t</a:t>
                </a:r>
                <a:r>
                  <a:rPr lang="en-US" sz="2400" dirty="0"/>
                  <a:t> is a set of edges between two sets,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The source,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is in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the sink, </a:t>
                </a:r>
                <a:r>
                  <a:rPr lang="en-US" sz="2400" i="1" dirty="0"/>
                  <a:t>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en-US" sz="2400" dirty="0"/>
                  <a:t>In Figure 8.19, if we choose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=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a</a:t>
                </a:r>
                <a:r>
                  <a:rPr lang="en-US" sz="2400" dirty="0"/>
                  <a:t>},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X</m:t>
                        </m:r>
                      </m:e>
                    </m:acc>
                  </m:oMath>
                </a14:m>
                <a:r>
                  <a:rPr lang="en-US" sz="2400" dirty="0"/>
                  <a:t> = {</a:t>
                </a:r>
                <a:r>
                  <a:rPr lang="en-US" sz="2400" i="1" dirty="0"/>
                  <a:t>b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, </a:t>
                </a:r>
                <a:r>
                  <a:rPr lang="en-US" sz="2400" i="1" dirty="0"/>
                  <a:t>t</a:t>
                </a:r>
                <a:r>
                  <a:rPr lang="en-US" sz="2400" dirty="0"/>
                  <a:t>}, and the cut is the set of edges {{</a:t>
                </a:r>
                <a:r>
                  <a:rPr lang="en-US" sz="2400" i="1" dirty="0"/>
                  <a:t>a</a:t>
                </a:r>
                <a:r>
                  <a:rPr lang="en-US" sz="2400" dirty="0"/>
                  <a:t>, </a:t>
                </a:r>
                <a:r>
                  <a:rPr lang="en-US" sz="2400" i="1" dirty="0"/>
                  <a:t>b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c</a:t>
                </a:r>
                <a:r>
                  <a:rPr lang="en-US" sz="2400" dirty="0"/>
                  <a:t>}, {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d</a:t>
                </a:r>
                <a:r>
                  <a:rPr lang="en-US" sz="2400" dirty="0"/>
                  <a:t>}}</a:t>
                </a:r>
              </a:p>
              <a:p>
                <a:r>
                  <a:rPr lang="en-US" sz="2400" dirty="0"/>
                  <a:t>If all these edges are cut, there is no way to get from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dirty="0"/>
                  <a:t>Define the capacity of the cut as the sum of the capacities of its edges:</a:t>
                </a:r>
              </a:p>
              <a:p>
                <a:pPr marL="57150" indent="0" algn="ctr">
                  <a:spcBef>
                    <a:spcPts val="1200"/>
                  </a:spcBef>
                  <a:buNone/>
                </a:pPr>
                <a:r>
                  <a:rPr lang="en-US" sz="2400" i="1" dirty="0"/>
                  <a:t>cap</a:t>
                </a:r>
                <a:r>
                  <a:rPr lang="en-US" sz="2400" dirty="0"/>
                  <a:t>{(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),(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)} =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a</a:t>
                </a:r>
                <a:r>
                  <a:rPr lang="en-US" sz="2400" dirty="0"/>
                  <a:t>,</a:t>
                </a:r>
                <a:r>
                  <a:rPr lang="en-US" sz="2400" i="1" dirty="0"/>
                  <a:t>b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c</a:t>
                </a:r>
                <a:r>
                  <a:rPr lang="en-US" sz="2400" dirty="0"/>
                  <a:t>) + </a:t>
                </a:r>
                <a:r>
                  <a:rPr lang="en-US" sz="2400" i="1" dirty="0"/>
                  <a:t>cap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</a:t>
                </a:r>
                <a:r>
                  <a:rPr lang="en-US" sz="2400" i="1" dirty="0"/>
                  <a:t>d</a:t>
                </a:r>
                <a:r>
                  <a:rPr lang="en-US" sz="2400" dirty="0"/>
                  <a:t>) = 19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752600"/>
                <a:ext cx="6705600" cy="4114800"/>
              </a:xfrm>
              <a:blipFill>
                <a:blip r:embed="rId2"/>
                <a:stretch>
                  <a:fillRect l="-1182" t="-1185" r="-1091" b="-2296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639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Max-Flow, Min-Cut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52600"/>
            <a:ext cx="6400800" cy="41148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400" b="1" dirty="0"/>
              <a:t>Theorem:</a:t>
            </a:r>
            <a:r>
              <a:rPr lang="en-US" sz="2400" dirty="0"/>
              <a:t> In any network, the maximal flow from s to t is equal to the minimal capacity of any cut.</a:t>
            </a:r>
          </a:p>
          <a:p>
            <a:pPr>
              <a:spcBef>
                <a:spcPts val="900"/>
              </a:spcBef>
            </a:pPr>
            <a:r>
              <a:rPr lang="en-US" sz="2400" dirty="0"/>
              <a:t>While there may be cuts with larger capacity, it is the cut with the smallest capacity that determines the flow of the network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Although the capacity of our earlier cut was 19, the two edges coming to the sink can’t transfer more than 9 units</a:t>
            </a:r>
          </a:p>
          <a:p>
            <a:pPr>
              <a:spcBef>
                <a:spcPts val="24"/>
              </a:spcBef>
            </a:pPr>
            <a:r>
              <a:rPr lang="en-US" sz="2400" dirty="0"/>
              <a:t>So we have to search all the cuts to find the one with the smallest capacity, and transfer through this as many units as the capacity allows</a:t>
            </a:r>
          </a:p>
          <a:p>
            <a:endParaRPr lang="lv-LV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643398"/>
            <a:ext cx="3124200" cy="185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1981200" y="23622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2971800" y="2438400"/>
            <a:ext cx="76200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0194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flow-augmenting path</a:t>
            </a:r>
            <a:r>
              <a:rPr lang="en-US" dirty="0" smtClean="0"/>
              <a:t> is a sequence of edges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such that on any edge, </a:t>
            </a:r>
            <a:r>
              <a:rPr lang="en-US" i="1" dirty="0" smtClean="0"/>
              <a:t>e</a:t>
            </a:r>
            <a:r>
              <a:rPr lang="en-US" dirty="0" smtClean="0"/>
              <a:t>, in the path the flow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on the forward edges is less than the capacity, </a:t>
            </a:r>
            <a:r>
              <a:rPr lang="en-US" i="1" dirty="0" smtClean="0"/>
              <a:t>cap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), and greater than 0 on the backward edges</a:t>
            </a:r>
          </a:p>
          <a:p>
            <a:r>
              <a:rPr lang="en-US" dirty="0" smtClean="0"/>
              <a:t>This means the path has excess capacity that isn’t being used</a:t>
            </a:r>
          </a:p>
          <a:p>
            <a:r>
              <a:rPr lang="en-US" dirty="0" smtClean="0"/>
              <a:t>However if the flow for any edge in that path reaches capacity, the flow cannot be augmented</a:t>
            </a:r>
          </a:p>
          <a:p>
            <a:r>
              <a:rPr lang="en-US" dirty="0" smtClean="0"/>
              <a:t>The path also does not have to exclusively use forward edges, so in Figure 8.19, we have paths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Backward edges push back against the flow, decreasing the total flow of the network</a:t>
            </a:r>
          </a:p>
          <a:p>
            <a:r>
              <a:rPr lang="en-US" dirty="0" smtClean="0"/>
              <a:t>Eliminating them can increase the overall flow in the network, so the goal of augmenting isn’t finished until the flows for those edges is 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0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 and Worst Case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676400"/>
            <a:ext cx="62103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724400"/>
            <a:ext cx="8582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2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why this is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major issue with this implementation is the depth-first approach, which has a significant impact on its efficiency</a:t>
            </a:r>
          </a:p>
          <a:p>
            <a:pPr lvl="1"/>
            <a:r>
              <a:rPr lang="en-US" dirty="0" smtClean="0"/>
              <a:t>Since the depth-first algorithm  tries to reach the sink as soon as possible, we may end up choosing the same augmenting path several times as the algorithm proceeds</a:t>
            </a:r>
          </a:p>
          <a:p>
            <a:pPr lvl="1"/>
            <a:r>
              <a:rPr lang="en-US" dirty="0" smtClean="0"/>
              <a:t>A better approach is to try and find the shortest augmenting path, which suggests a breadth-first approach</a:t>
            </a:r>
          </a:p>
          <a:p>
            <a:pPr lvl="1"/>
            <a:r>
              <a:rPr lang="en-US" dirty="0" smtClean="0"/>
              <a:t>This concept was developed by Jack Edmonds and Richard Karp in 1972</a:t>
            </a:r>
          </a:p>
          <a:p>
            <a:pPr lvl="1"/>
            <a:r>
              <a:rPr lang="en-US" dirty="0" smtClean="0"/>
              <a:t>It uses the same approach as the Ford-Fulkerson algorithm, but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labeled</a:t>
            </a:r>
            <a:r>
              <a:rPr lang="en-US" dirty="0" smtClean="0"/>
              <a:t> structure is now a queue</a:t>
            </a:r>
          </a:p>
        </p:txBody>
      </p:sp>
    </p:spTree>
    <p:extLst>
      <p:ext uri="{BB962C8B-B14F-4D97-AF65-F5344CB8AC3E}">
        <p14:creationId xmlns:p14="http://schemas.microsoft.com/office/powerpoint/2010/main" val="3519956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</a:t>
            </a:r>
            <a:r>
              <a:rPr lang="en-US" dirty="0" smtClean="0"/>
              <a:t>Algorithm – 1 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828800"/>
            <a:ext cx="90142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7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3536</TotalTime>
  <Words>991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Courier New</vt:lpstr>
      <vt:lpstr>Times New Roman</vt:lpstr>
      <vt:lpstr>Notebook</vt:lpstr>
      <vt:lpstr>Network Flows</vt:lpstr>
      <vt:lpstr>Network Flows: Introduction</vt:lpstr>
      <vt:lpstr>Maximum Flow Problem</vt:lpstr>
      <vt:lpstr>Cut in a Flow Network</vt:lpstr>
      <vt:lpstr>Max-Flow, Min-Cut Theorem</vt:lpstr>
      <vt:lpstr>Flow Augmenting Path</vt:lpstr>
      <vt:lpstr>Ford-Fulkerson and Worst Case</vt:lpstr>
      <vt:lpstr>Reasons why this is Slow</vt:lpstr>
      <vt:lpstr>Edmonds-Karp Algorithm – 1 </vt:lpstr>
      <vt:lpstr>Edmonds-Karp Algorithm – 2</vt:lpstr>
      <vt:lpstr>Edmonds-Karp Algorithm – 3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192</cp:revision>
  <cp:lastPrinted>1601-01-01T00:00:00Z</cp:lastPrinted>
  <dcterms:created xsi:type="dcterms:W3CDTF">1601-01-01T00:00:00Z</dcterms:created>
  <dcterms:modified xsi:type="dcterms:W3CDTF">2021-11-03T17:48:39Z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