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82" r:id="rId2"/>
    <p:sldId id="383" r:id="rId3"/>
    <p:sldId id="385" r:id="rId4"/>
    <p:sldId id="390" r:id="rId5"/>
    <p:sldId id="392" r:id="rId6"/>
    <p:sldId id="395" r:id="rId7"/>
    <p:sldId id="397" r:id="rId8"/>
    <p:sldId id="399" r:id="rId9"/>
    <p:sldId id="430" r:id="rId10"/>
    <p:sldId id="400" r:id="rId11"/>
    <p:sldId id="401" r:id="rId12"/>
    <p:sldId id="405" r:id="rId13"/>
    <p:sldId id="407" r:id="rId14"/>
    <p:sldId id="408" r:id="rId15"/>
    <p:sldId id="414" r:id="rId16"/>
    <p:sldId id="426" r:id="rId17"/>
    <p:sldId id="427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3411" autoAdjust="0"/>
  </p:normalViewPr>
  <p:slideViewPr>
    <p:cSldViewPr>
      <p:cViewPr varScale="1">
        <p:scale>
          <a:sx n="96" d="100"/>
          <a:sy n="96" d="100"/>
        </p:scale>
        <p:origin x="5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67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5276DC-EE05-4B8C-95EB-EB148601FC48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25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Steps needed to process a C++ program</a:t>
            </a:r>
          </a:p>
          <a:p>
            <a:r>
              <a:rPr lang="en-US" altLang="en-US" dirty="0" smtClean="0"/>
              <a:t>Use a text editor to create the source code (source program) in C++</a:t>
            </a:r>
          </a:p>
          <a:p>
            <a:r>
              <a:rPr lang="en-US" altLang="en-US" dirty="0" smtClean="0"/>
              <a:t>Include preprocessor directives</a:t>
            </a:r>
          </a:p>
          <a:p>
            <a:r>
              <a:rPr lang="en-US" altLang="en-US" dirty="0" smtClean="0"/>
              <a:t>Begin with the symbol # and are processed by the preprocessor</a:t>
            </a:r>
          </a:p>
          <a:p>
            <a:r>
              <a:rPr lang="en-US" altLang="en-US" dirty="0" smtClean="0"/>
              <a:t>Use the compiler to:</a:t>
            </a:r>
          </a:p>
          <a:p>
            <a:r>
              <a:rPr lang="en-US" altLang="en-US" dirty="0" smtClean="0"/>
              <a:t>Check that the program obeys the language rules</a:t>
            </a:r>
          </a:p>
          <a:p>
            <a:r>
              <a:rPr lang="en-US" altLang="en-US" dirty="0" smtClean="0"/>
              <a:t>Translate the program into machine language (object program)</a:t>
            </a:r>
          </a:p>
          <a:p>
            <a:r>
              <a:rPr lang="en-US" altLang="en-US" dirty="0" smtClean="0"/>
              <a:t>Use an integrated development environment (IDE) to develop programs in a high-level language</a:t>
            </a:r>
          </a:p>
          <a:p>
            <a:r>
              <a:rPr lang="en-US" altLang="en-US" dirty="0" smtClean="0"/>
              <a:t>Programs such as mathematical functions are available</a:t>
            </a:r>
          </a:p>
          <a:p>
            <a:r>
              <a:rPr lang="en-US" altLang="en-US" dirty="0" smtClean="0"/>
              <a:t>The library contains prewritten code you can use</a:t>
            </a:r>
          </a:p>
          <a:p>
            <a:r>
              <a:rPr lang="en-US" altLang="en-US" dirty="0" smtClean="0"/>
              <a:t>A linker combines object program with other programs in the library to create executable code</a:t>
            </a:r>
          </a:p>
          <a:p>
            <a:r>
              <a:rPr lang="en-US" altLang="en-US" dirty="0" smtClean="0"/>
              <a:t>The loader loads executable program into main memory</a:t>
            </a:r>
          </a:p>
          <a:p>
            <a:r>
              <a:rPr lang="en-US" altLang="en-US" dirty="0" smtClean="0"/>
              <a:t>The last step is to execute the program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9CCDD7-F869-4DB1-B7B4-3C09E2AA5CEF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144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B018E9-F9AE-436F-B6BF-9A71929036B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675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DF9C2A-68F2-4D43-B604-79FE9AABDF8C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43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0EB08-49C5-434E-B695-E6439638BFEB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601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24C8C7-9C22-4219-B752-E46A5DB5C61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52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2E867A-053A-4FA9-9194-9FDB34498FFE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407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Random access memory (or main memory) is directly connected to the CPU </a:t>
            </a:r>
          </a:p>
          <a:p>
            <a:r>
              <a:rPr lang="en-US" altLang="en-US" dirty="0" smtClean="0"/>
              <a:t>All programs must be loaded into main memory before they can be executed</a:t>
            </a:r>
          </a:p>
          <a:p>
            <a:r>
              <a:rPr lang="en-US" altLang="en-US" dirty="0" smtClean="0"/>
              <a:t>All data must be brought into main memory before it can be manipulated </a:t>
            </a:r>
          </a:p>
          <a:p>
            <a:r>
              <a:rPr lang="en-US" altLang="en-US" dirty="0" smtClean="0"/>
              <a:t>When computer power is turned off, everything in main memory is lost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Main memory is an ordered sequence of memory cells</a:t>
            </a:r>
          </a:p>
          <a:p>
            <a:r>
              <a:rPr lang="en-US" altLang="en-US" dirty="0" smtClean="0"/>
              <a:t>Each cell has a unique location in main memory, called the address of the cell</a:t>
            </a:r>
          </a:p>
          <a:p>
            <a:r>
              <a:rPr lang="en-US" altLang="en-US" dirty="0" smtClean="0"/>
              <a:t>Each cell can contain either a programming instruction or data</a:t>
            </a:r>
          </a:p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D50905-B7DA-4536-B577-9A4E52372129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DD534-86A6-456F-8B27-8AB98C9C3901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86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937D75-728C-48E9-8483-685E08E1487C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94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E7BCB9-AA77-4A8F-8EE1-1697DE7F971A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207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1D21-59EB-469C-9722-B0FB5F7B595A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4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14205B-565B-40F7-8AEC-6D803B67E451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59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An Overview of Computers and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76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Binary Units</a:t>
            </a:r>
            <a:endParaRPr lang="en-US" dirty="0"/>
          </a:p>
        </p:txBody>
      </p:sp>
      <p:graphicFrame>
        <p:nvGraphicFramePr>
          <p:cNvPr id="4" name="Table 3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7731"/>
              </p:ext>
            </p:extLst>
          </p:nvPr>
        </p:nvGraphicFramePr>
        <p:xfrm>
          <a:off x="1422401" y="1752600"/>
          <a:ext cx="103645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Bits/Bytes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Kilobyte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bytes = 1024 bytes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Megabyte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1,048,576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Gigabyte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1,073,741,824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Terabyte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GB = 2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GB = 2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1,099,511,627,776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Petabyte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1,125,899,906,842,624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1,152,921,504,606,846,976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Zettabyte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EB5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EB = 270 bytes = 1,180,591,620,717,411,303,424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070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Language of a </a:t>
            </a:r>
            <a:r>
              <a:rPr lang="en-US" altLang="en-US" dirty="0" smtClean="0"/>
              <a:t>Computer</a:t>
            </a:r>
            <a:endParaRPr lang="en-US" altLang="en-US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Unicode is another coding scheme</a:t>
            </a:r>
          </a:p>
          <a:p>
            <a:pPr lvl="1"/>
            <a:r>
              <a:rPr lang="en-US" altLang="en-US" dirty="0"/>
              <a:t>65,536 characters</a:t>
            </a:r>
          </a:p>
          <a:p>
            <a:pPr lvl="1"/>
            <a:r>
              <a:rPr lang="en-US" altLang="en-US" dirty="0"/>
              <a:t>Two bytes (16 bits) to store a </a:t>
            </a:r>
            <a:r>
              <a:rPr lang="en-US" altLang="en-US" dirty="0" smtClean="0"/>
              <a:t>character</a:t>
            </a:r>
            <a:r>
              <a:rPr lang="lv-LV" altLang="en-US" dirty="0" smtClean="0"/>
              <a:t>. (Ofetn Unicode is encoded using variable length codes for its characters 1-3 bytes per character.)</a:t>
            </a:r>
          </a:p>
          <a:p>
            <a:r>
              <a:rPr lang="lv-LV" altLang="en-US" dirty="0" smtClean="0"/>
              <a:t>To interpret physical bytes (in some file) as Unicode you would need to know </a:t>
            </a:r>
            <a:r>
              <a:rPr lang="lv-LV" altLang="en-US" b="1" dirty="0" smtClean="0"/>
              <a:t>encoding </a:t>
            </a:r>
            <a:r>
              <a:rPr lang="lv-LV" altLang="en-US" dirty="0" smtClean="0"/>
              <a:t>(such as UTF-8, Cp1257 or Baltic Windows etc.).</a:t>
            </a:r>
          </a:p>
          <a:p>
            <a:r>
              <a:rPr lang="lv-LV" altLang="en-US" dirty="0" smtClean="0"/>
              <a:t>In this course we will mostly use ASCII character set to avoid this mess.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3720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"My first C++ program." &lt;&lt; endl;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cs typeface="Courier New" panose="02070309020205020404" pitchFamily="49" charset="0"/>
              </a:rPr>
              <a:t>Sample Run: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first C++ program.</a:t>
            </a:r>
          </a:p>
        </p:txBody>
      </p:sp>
    </p:spTree>
    <p:extLst>
      <p:ext uri="{BB962C8B-B14F-4D97-AF65-F5344CB8AC3E}">
        <p14:creationId xmlns:p14="http://schemas.microsoft.com/office/powerpoint/2010/main" val="4159926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Program (3 of 4)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IDEs are quite user friendly</a:t>
            </a:r>
          </a:p>
          <a:p>
            <a:pPr lvl="1"/>
            <a:r>
              <a:rPr lang="en-US" altLang="en-US" dirty="0"/>
              <a:t>Compiler identifies the syntax errors and also suggests how to correct them</a:t>
            </a:r>
          </a:p>
          <a:p>
            <a:pPr lvl="1"/>
            <a:r>
              <a:rPr lang="en-US" altLang="en-US" u="sng" dirty="0"/>
              <a:t>Build</a:t>
            </a:r>
            <a:r>
              <a:rPr lang="en-US" altLang="en-US" dirty="0"/>
              <a:t> or </a:t>
            </a:r>
            <a:r>
              <a:rPr lang="en-US" altLang="en-US" u="sng" dirty="0"/>
              <a:t>Rebuild</a:t>
            </a:r>
            <a:r>
              <a:rPr lang="en-US" altLang="en-US" dirty="0"/>
              <a:t> is a simple command that links the object code with the resources used from the IDE</a:t>
            </a:r>
          </a:p>
        </p:txBody>
      </p:sp>
    </p:spTree>
    <p:extLst>
      <p:ext uri="{BB962C8B-B14F-4D97-AF65-F5344CB8AC3E}">
        <p14:creationId xmlns:p14="http://schemas.microsoft.com/office/powerpoint/2010/main" val="28679940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  <p:pic>
        <p:nvPicPr>
          <p:cNvPr id="3074" name="Picture 2" descr="Figure 1-2 illustrates the steps necessary to process a C++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946160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195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Analysis–Coding–Execution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compiled and linked, the loader can place program into main memory for execution</a:t>
            </a:r>
          </a:p>
          <a:p>
            <a:r>
              <a:rPr lang="en-US" altLang="en-US" dirty="0"/>
              <a:t>The final step is to execute the program</a:t>
            </a:r>
          </a:p>
          <a:p>
            <a:r>
              <a:rPr lang="en-US" altLang="en-US" dirty="0"/>
              <a:t>Compiler guarantees that the program follows the rules of the language</a:t>
            </a:r>
          </a:p>
          <a:p>
            <a:pPr lvl="1"/>
            <a:r>
              <a:rPr lang="en-US" altLang="en-US" dirty="0"/>
              <a:t>Does not guarantee that the program will run correctly </a:t>
            </a:r>
          </a:p>
        </p:txBody>
      </p:sp>
    </p:spTree>
    <p:extLst>
      <p:ext uri="{BB962C8B-B14F-4D97-AF65-F5344CB8AC3E}">
        <p14:creationId xmlns:p14="http://schemas.microsoft.com/office/powerpoint/2010/main" val="38090021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ANSI/ISO Standard C++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evolved from C </a:t>
            </a:r>
          </a:p>
          <a:p>
            <a:r>
              <a:rPr lang="en-US" altLang="en-US" dirty="0"/>
              <a:t>C++ designed by Bjarne Stroustrup at Bell Laboratories in early </a:t>
            </a:r>
            <a:r>
              <a:rPr lang="en-US" altLang="en-US" dirty="0" smtClean="0"/>
              <a:t>1980s</a:t>
            </a:r>
            <a:r>
              <a:rPr lang="lv-LV" altLang="en-US" dirty="0" smtClean="0"/>
              <a:t>. </a:t>
            </a:r>
            <a:endParaRPr lang="en-US" altLang="en-US" dirty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mid-1998, ANSI/ISO C++ language standards were approved</a:t>
            </a:r>
          </a:p>
          <a:p>
            <a:r>
              <a:rPr lang="en-US" altLang="en-US" dirty="0" smtClean="0"/>
              <a:t>C</a:t>
            </a:r>
            <a:r>
              <a:rPr lang="en-US" altLang="en-US" dirty="0"/>
              <a:t>++</a:t>
            </a:r>
            <a:r>
              <a:rPr lang="en-US" altLang="en-US" dirty="0" smtClean="0"/>
              <a:t>1</a:t>
            </a:r>
            <a:r>
              <a:rPr lang="lv-LV" altLang="en-US" dirty="0" smtClean="0"/>
              <a:t>7</a:t>
            </a:r>
            <a:r>
              <a:rPr lang="en-US" altLang="en-US" dirty="0" smtClean="0"/>
              <a:t>, </a:t>
            </a:r>
            <a:r>
              <a:rPr lang="en-US" altLang="en-US" dirty="0"/>
              <a:t>was approved in </a:t>
            </a:r>
            <a:r>
              <a:rPr lang="en-US" altLang="en-US" dirty="0" smtClean="0"/>
              <a:t>201</a:t>
            </a:r>
            <a:r>
              <a:rPr lang="lv-LV" altLang="en-US" dirty="0" smtClean="0"/>
              <a:t>7. (New standard every 3 years).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7340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altLang="en-US" dirty="0" smtClean="0"/>
              <a:t>Computers are</a:t>
            </a:r>
            <a:r>
              <a:rPr lang="en-US" altLang="en-US" dirty="0" smtClean="0"/>
              <a:t> </a:t>
            </a:r>
            <a:r>
              <a:rPr lang="en-US" altLang="en-US" dirty="0"/>
              <a:t>electronic </a:t>
            </a:r>
            <a:r>
              <a:rPr lang="en-US" altLang="en-US" dirty="0" smtClean="0"/>
              <a:t>device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lv-LV" altLang="en-US" dirty="0" smtClean="0"/>
              <a:t>to do</a:t>
            </a:r>
            <a:r>
              <a:rPr lang="en-US" altLang="en-US" dirty="0" smtClean="0"/>
              <a:t> </a:t>
            </a:r>
            <a:r>
              <a:rPr lang="en-US" altLang="en-US" dirty="0"/>
              <a:t>arithmetic and logical operations</a:t>
            </a:r>
          </a:p>
          <a:p>
            <a:r>
              <a:rPr lang="en-US" altLang="en-US" dirty="0"/>
              <a:t>A computer system has </a:t>
            </a:r>
            <a:r>
              <a:rPr lang="en-US" altLang="en-US" dirty="0" smtClean="0"/>
              <a:t>hardware</a:t>
            </a:r>
            <a:r>
              <a:rPr lang="lv-LV" altLang="en-US" dirty="0" smtClean="0"/>
              <a:t> (CPU, RAM, Storage and various I/O devices)</a:t>
            </a:r>
            <a:r>
              <a:rPr lang="en-US" altLang="en-US" dirty="0" smtClean="0"/>
              <a:t> </a:t>
            </a:r>
            <a:r>
              <a:rPr lang="en-US" altLang="en-US" dirty="0"/>
              <a:t>and software </a:t>
            </a:r>
            <a:r>
              <a:rPr lang="en-US" altLang="en-US" dirty="0" smtClean="0"/>
              <a:t>components</a:t>
            </a:r>
            <a:endParaRPr lang="lv-LV" altLang="en-US" dirty="0" smtClean="0"/>
          </a:p>
          <a:p>
            <a:r>
              <a:rPr lang="en-US" altLang="en-US" dirty="0"/>
              <a:t>Compiler: translates high-level language into machine </a:t>
            </a:r>
            <a:r>
              <a:rPr lang="en-US" altLang="en-US" dirty="0" smtClean="0"/>
              <a:t>code</a:t>
            </a:r>
            <a:endParaRPr lang="lv-LV" altLang="en-US" dirty="0" smtClean="0"/>
          </a:p>
          <a:p>
            <a:r>
              <a:rPr lang="en-US" altLang="en-US" dirty="0" smtClean="0"/>
              <a:t>Algorithm</a:t>
            </a:r>
            <a:r>
              <a:rPr lang="lv-LV" altLang="en-US" dirty="0" smtClean="0"/>
              <a:t> - </a:t>
            </a:r>
            <a:r>
              <a:rPr lang="en-US" altLang="en-US" dirty="0" smtClean="0"/>
              <a:t>Step-by-step </a:t>
            </a:r>
            <a:r>
              <a:rPr lang="en-US" altLang="en-US" dirty="0"/>
              <a:t>problem-solving </a:t>
            </a:r>
            <a:r>
              <a:rPr lang="en-US" altLang="en-US" dirty="0" smtClean="0"/>
              <a:t>process</a:t>
            </a:r>
            <a:r>
              <a:rPr lang="lv-LV" altLang="en-US" dirty="0" smtClean="0"/>
              <a:t>, </a:t>
            </a:r>
            <a:r>
              <a:rPr lang="en-US" altLang="en-US" dirty="0" smtClean="0"/>
              <a:t>Arrives </a:t>
            </a:r>
            <a:r>
              <a:rPr lang="en-US" altLang="en-US" dirty="0"/>
              <a:t>at a solution in a finite amount of time</a:t>
            </a:r>
          </a:p>
          <a:p>
            <a:r>
              <a:rPr lang="en-US" altLang="en-US" dirty="0"/>
              <a:t>Problem-solving </a:t>
            </a:r>
            <a:r>
              <a:rPr lang="en-US" altLang="en-US" dirty="0" smtClean="0"/>
              <a:t>process</a:t>
            </a:r>
            <a:r>
              <a:rPr lang="lv-LV" altLang="en-US" dirty="0" smtClean="0"/>
              <a:t> – Analyze, Code, Execute (rinse and repeat).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1615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 smtClean="0"/>
              <a:t>Explore </a:t>
            </a:r>
            <a:r>
              <a:rPr lang="en-US" altLang="en-US" dirty="0"/>
              <a:t>the hardware and software components of a computer system</a:t>
            </a:r>
          </a:p>
          <a:p>
            <a:pPr lvl="1"/>
            <a:r>
              <a:rPr lang="en-US" altLang="en-US" dirty="0" smtClean="0"/>
              <a:t>Learn </a:t>
            </a:r>
            <a:r>
              <a:rPr lang="en-US" altLang="en-US" dirty="0"/>
              <a:t>about the evolution of programming languages</a:t>
            </a:r>
          </a:p>
          <a:p>
            <a:pPr lvl="1"/>
            <a:r>
              <a:rPr lang="en-US" altLang="en-US" dirty="0"/>
              <a:t>Examine high-level programming languages</a:t>
            </a:r>
          </a:p>
          <a:p>
            <a:pPr lvl="1"/>
            <a:r>
              <a:rPr lang="lv-LV" altLang="en-US" dirty="0" smtClean="0"/>
              <a:t>Describe</a:t>
            </a:r>
            <a:r>
              <a:rPr lang="en-US" altLang="en-US" dirty="0" smtClean="0"/>
              <a:t> </a:t>
            </a:r>
            <a:r>
              <a:rPr lang="en-US" altLang="en-US" dirty="0"/>
              <a:t>what a compiler is and what it </a:t>
            </a:r>
            <a:r>
              <a:rPr lang="en-US" altLang="en-US" dirty="0" smtClean="0"/>
              <a:t>does</a:t>
            </a:r>
            <a:endParaRPr lang="lv-LV" altLang="en-US" dirty="0" smtClean="0"/>
          </a:p>
          <a:p>
            <a:pPr lvl="1"/>
            <a:r>
              <a:rPr lang="pt-BR" altLang="en-US" dirty="0"/>
              <a:t>Examine a C++ program</a:t>
            </a:r>
          </a:p>
          <a:p>
            <a:pPr lvl="1"/>
            <a:r>
              <a:rPr lang="en-US" altLang="en-US" dirty="0"/>
              <a:t>Explore how a C++ program is processed</a:t>
            </a:r>
          </a:p>
          <a:p>
            <a:pPr lvl="1"/>
            <a:r>
              <a:rPr lang="en-US" altLang="en-US" dirty="0"/>
              <a:t>Learn what an algorithm is and explore problem-solving techniques</a:t>
            </a:r>
          </a:p>
          <a:p>
            <a:pPr lvl="1"/>
            <a:r>
              <a:rPr lang="en-US" altLang="en-US" dirty="0" smtClean="0"/>
              <a:t>Become </a:t>
            </a:r>
            <a:r>
              <a:rPr lang="en-US" altLang="en-US" dirty="0"/>
              <a:t>aware of Standard C++, </a:t>
            </a:r>
            <a:r>
              <a:rPr lang="en-US" altLang="en-US" dirty="0" smtClean="0"/>
              <a:t>C</a:t>
            </a:r>
            <a:r>
              <a:rPr lang="en-US" altLang="en-US" dirty="0"/>
              <a:t>++</a:t>
            </a:r>
            <a:r>
              <a:rPr lang="en-US" altLang="en-US" dirty="0" smtClean="0"/>
              <a:t>1</a:t>
            </a:r>
            <a:r>
              <a:rPr lang="lv-LV" altLang="en-US" dirty="0" smtClean="0"/>
              <a:t>7, etc.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410200" y="6578600"/>
            <a:ext cx="67818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9855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altLang="en-US" dirty="0"/>
              <a:t>Computer has hardware and software.</a:t>
            </a:r>
          </a:p>
          <a:p>
            <a:r>
              <a:rPr lang="en-US" altLang="en-US" dirty="0"/>
              <a:t>Without software, a computer is useless</a:t>
            </a:r>
          </a:p>
          <a:p>
            <a:r>
              <a:rPr lang="en-US" altLang="en-US" dirty="0"/>
              <a:t>Software is developed with programming languages</a:t>
            </a:r>
            <a:r>
              <a:rPr lang="lv-LV" altLang="en-US" dirty="0"/>
              <a:t>, including C++</a:t>
            </a:r>
            <a:endParaRPr lang="en-US" altLang="en-US" dirty="0"/>
          </a:p>
        </p:txBody>
      </p:sp>
      <p:pic>
        <p:nvPicPr>
          <p:cNvPr id="1026" name="Picture 2" descr="https://www.globalapptesting.com/hubfs/_all_languages_bar_chart-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8" y="1722120"/>
            <a:ext cx="5302482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304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Central processing unit (CPU)</a:t>
            </a:r>
          </a:p>
          <a:p>
            <a:r>
              <a:rPr lang="en-US" altLang="en-US" dirty="0"/>
              <a:t>Main memory (MM) or random access memory (RAM)</a:t>
            </a:r>
          </a:p>
          <a:p>
            <a:r>
              <a:rPr lang="en-US" altLang="en-US" dirty="0"/>
              <a:t>Secondary storage</a:t>
            </a:r>
          </a:p>
          <a:p>
            <a:r>
              <a:rPr lang="en-US" altLang="en-US" dirty="0"/>
              <a:t>Input/output devices</a:t>
            </a:r>
          </a:p>
          <a:p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60" y="1295400"/>
            <a:ext cx="51742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2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CPU and RAM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components of a computer and main memory</a:t>
            </a:r>
          </a:p>
        </p:txBody>
      </p:sp>
      <p:pic>
        <p:nvPicPr>
          <p:cNvPr id="1027" name="Picture 3" descr="Figure 1-1 (a) illustrates some hardware components of a computer including the central processing unit, main memory, secondary strorage, and input/output devices.&#10;Figure 1-1 (b) shows main memory with some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7038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962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More Hardware: </a:t>
            </a:r>
            <a:r>
              <a:rPr lang="lv-LV" altLang="en-US" dirty="0" smtClean="0"/>
              <a:t>Disks and I/O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400" u="sng" dirty="0"/>
              <a:t>Input devices</a:t>
            </a:r>
            <a:r>
              <a:rPr lang="en-US" altLang="en-US" sz="2400" dirty="0"/>
              <a:t> feed data and programs into computers</a:t>
            </a:r>
            <a:r>
              <a:rPr lang="lv-LV" altLang="en-US" sz="2400" dirty="0"/>
              <a:t>: </a:t>
            </a:r>
            <a:r>
              <a:rPr lang="en-US" altLang="en-US" sz="2400" dirty="0"/>
              <a:t>Keyboard</a:t>
            </a:r>
            <a:r>
              <a:rPr lang="lv-LV" altLang="en-US" sz="2400" dirty="0"/>
              <a:t>, </a:t>
            </a:r>
            <a:r>
              <a:rPr lang="en-US" altLang="en-US" sz="2400" dirty="0"/>
              <a:t>Mouse</a:t>
            </a:r>
            <a:r>
              <a:rPr lang="lv-LV" altLang="en-US" sz="2400" dirty="0"/>
              <a:t>, </a:t>
            </a:r>
            <a:r>
              <a:rPr lang="en-US" altLang="en-US" sz="2400" dirty="0"/>
              <a:t>Scanner</a:t>
            </a:r>
            <a:r>
              <a:rPr lang="lv-LV" altLang="en-US" sz="2400" dirty="0"/>
              <a:t>, </a:t>
            </a:r>
            <a:r>
              <a:rPr lang="en-US" altLang="en-US" sz="2400" dirty="0"/>
              <a:t>Camera</a:t>
            </a:r>
          </a:p>
          <a:p>
            <a:r>
              <a:rPr lang="en-US" altLang="en-US" sz="2400" u="sng" dirty="0"/>
              <a:t>Output devices</a:t>
            </a:r>
            <a:r>
              <a:rPr lang="en-US" altLang="en-US" sz="2400" dirty="0"/>
              <a:t> display results</a:t>
            </a:r>
            <a:r>
              <a:rPr lang="lv-LV" altLang="en-US" sz="2400" dirty="0"/>
              <a:t>: </a:t>
            </a:r>
            <a:r>
              <a:rPr lang="en-US" altLang="en-US" sz="2400" dirty="0"/>
              <a:t>Monitor</a:t>
            </a:r>
            <a:r>
              <a:rPr lang="lv-LV" altLang="en-US" sz="2400" dirty="0"/>
              <a:t>, </a:t>
            </a:r>
            <a:r>
              <a:rPr lang="en-US" altLang="en-US" sz="2400" dirty="0"/>
              <a:t>Printer</a:t>
            </a:r>
            <a:endParaRPr lang="lv-LV" altLang="en-US" sz="2400" dirty="0"/>
          </a:p>
          <a:p>
            <a:r>
              <a:rPr lang="en-US" altLang="en-US" sz="2400" u="sng" dirty="0"/>
              <a:t>Secondary storage</a:t>
            </a:r>
            <a:r>
              <a:rPr lang="en-US" altLang="en-US" sz="2400" dirty="0"/>
              <a:t>: device that stores information permanently</a:t>
            </a:r>
            <a:r>
              <a:rPr lang="lv-LV" altLang="en-US" sz="2400" dirty="0"/>
              <a:t>: </a:t>
            </a:r>
            <a:r>
              <a:rPr lang="en-US" altLang="en-US" sz="2400" dirty="0"/>
              <a:t>Hard disks </a:t>
            </a:r>
            <a:r>
              <a:rPr lang="lv-LV" altLang="en-US" sz="2400" dirty="0"/>
              <a:t>etc. Secondary storage can be </a:t>
            </a:r>
            <a:r>
              <a:rPr lang="lv-LV" altLang="en-US" sz="2400" b="1" dirty="0"/>
              <a:t>both</a:t>
            </a:r>
            <a:r>
              <a:rPr lang="lv-LV" altLang="en-US" sz="2400" dirty="0"/>
              <a:t> input and output device.</a:t>
            </a:r>
          </a:p>
          <a:p>
            <a:endParaRPr lang="lv-LV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1"/>
            <a:ext cx="511883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60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are programs written to perform specific tasks</a:t>
            </a:r>
          </a:p>
          <a:p>
            <a:r>
              <a:rPr lang="en-US" u="sng" dirty="0"/>
              <a:t>System programs</a:t>
            </a:r>
            <a:r>
              <a:rPr lang="en-US" dirty="0"/>
              <a:t> control the computer</a:t>
            </a:r>
          </a:p>
          <a:p>
            <a:pPr lvl="1"/>
            <a:r>
              <a:rPr lang="en-US" u="sng" dirty="0"/>
              <a:t>Operating system</a:t>
            </a:r>
            <a:r>
              <a:rPr lang="en-US" dirty="0"/>
              <a:t> monitors the overall activity of the computer and provides services such </a:t>
            </a:r>
            <a:r>
              <a:rPr lang="en-US" dirty="0" smtClean="0"/>
              <a:t>as:</a:t>
            </a:r>
            <a:r>
              <a:rPr lang="lv-LV" dirty="0" smtClean="0"/>
              <a:t> </a:t>
            </a:r>
            <a:r>
              <a:rPr lang="en-US" dirty="0" smtClean="0"/>
              <a:t>Memory management</a:t>
            </a:r>
            <a:r>
              <a:rPr lang="lv-LV" dirty="0" smtClean="0"/>
              <a:t>, Input/Output, Hardware drivers. </a:t>
            </a:r>
            <a:endParaRPr lang="en-US" dirty="0"/>
          </a:p>
          <a:p>
            <a:r>
              <a:rPr lang="en-US" u="sng" dirty="0" smtClean="0"/>
              <a:t>Application </a:t>
            </a:r>
            <a:r>
              <a:rPr lang="en-US" u="sng" dirty="0"/>
              <a:t>programs</a:t>
            </a:r>
            <a:r>
              <a:rPr lang="en-US" dirty="0"/>
              <a:t> perform a specific </a:t>
            </a:r>
            <a:r>
              <a:rPr lang="en-US" dirty="0" smtClean="0"/>
              <a:t>task</a:t>
            </a:r>
            <a:r>
              <a:rPr lang="lv-LV" dirty="0" smtClean="0"/>
              <a:t>. (Unlike OS they are meant to run for a certain time and their resources are managed by the Operating System.)</a:t>
            </a:r>
          </a:p>
          <a:p>
            <a:r>
              <a:rPr lang="lv-LV" dirty="0" smtClean="0"/>
              <a:t>Some application-type programs are </a:t>
            </a:r>
            <a:r>
              <a:rPr lang="lv-LV" i="1" dirty="0" smtClean="0"/>
              <a:t>services</a:t>
            </a:r>
            <a:r>
              <a:rPr lang="lv-LV" dirty="0" smtClean="0"/>
              <a:t> – they may run continuously and serve clients. </a:t>
            </a:r>
            <a:r>
              <a:rPr lang="lv-LV" dirty="0" smtClean="0"/>
              <a:t>(In this course </a:t>
            </a:r>
            <a:r>
              <a:rPr lang="lv-LV" smtClean="0"/>
              <a:t>we care about algorithms with finite execution.)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196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What is in Computer Memory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Byte</a:t>
            </a:r>
            <a:r>
              <a:rPr lang="en-US" altLang="en-US" dirty="0"/>
              <a:t>: a sequence of eight bits</a:t>
            </a:r>
          </a:p>
          <a:p>
            <a:r>
              <a:rPr lang="en-US" altLang="en-US" u="sng" dirty="0"/>
              <a:t>Kilobyte (KB)</a:t>
            </a:r>
            <a:r>
              <a:rPr lang="en-US" altLang="en-US" dirty="0"/>
              <a:t>: 2</a:t>
            </a:r>
            <a:r>
              <a:rPr lang="en-US" altLang="en-US" baseline="30000" dirty="0"/>
              <a:t>10</a:t>
            </a:r>
            <a:r>
              <a:rPr lang="en-US" altLang="en-US" dirty="0"/>
              <a:t> bytes = 1024 </a:t>
            </a:r>
            <a:r>
              <a:rPr lang="en-US" altLang="en-US" dirty="0" smtClean="0"/>
              <a:t>bytes</a:t>
            </a:r>
            <a:r>
              <a:rPr lang="lv-LV" altLang="en-US" dirty="0" smtClean="0"/>
              <a:t>. Also – </a:t>
            </a:r>
            <a:r>
              <a:rPr lang="lv-LV" altLang="en-US" b="1" dirty="0" smtClean="0"/>
              <a:t>Kibibyte</a:t>
            </a:r>
            <a:r>
              <a:rPr lang="lv-LV" altLang="en-US" dirty="0" smtClean="0"/>
              <a:t> (KiB).</a:t>
            </a:r>
          </a:p>
          <a:p>
            <a:r>
              <a:rPr lang="lv-LV" altLang="en-US" dirty="0" smtClean="0"/>
              <a:t>Megabyte (MB): </a:t>
            </a:r>
            <a:r>
              <a:rPr lang="en-US" altLang="en-US" dirty="0" smtClean="0"/>
              <a:t>2</a:t>
            </a:r>
            <a:r>
              <a:rPr lang="lv-LV" altLang="en-US" baseline="30000" dirty="0" smtClean="0"/>
              <a:t>2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 bytes</a:t>
            </a:r>
            <a:r>
              <a:rPr lang="lv-LV" altLang="en-US" dirty="0" smtClean="0"/>
              <a:t>. Also – </a:t>
            </a:r>
            <a:r>
              <a:rPr lang="lv-LV" altLang="en-US" b="1" dirty="0" smtClean="0"/>
              <a:t>Mibibyte</a:t>
            </a:r>
            <a:r>
              <a:rPr lang="lv-LV" altLang="en-US" dirty="0" smtClean="0"/>
              <a:t> (MiB). </a:t>
            </a:r>
            <a:endParaRPr lang="en-US" altLang="en-US" dirty="0"/>
          </a:p>
          <a:p>
            <a:r>
              <a:rPr lang="en-US" altLang="en-US" u="sng" dirty="0"/>
              <a:t>ASCII </a:t>
            </a:r>
            <a:r>
              <a:rPr lang="lv-LV" altLang="en-US" u="sng" dirty="0" smtClean="0"/>
              <a:t>Table</a:t>
            </a:r>
            <a:endParaRPr lang="en-US" altLang="en-US" dirty="0"/>
          </a:p>
          <a:p>
            <a:pPr lvl="1"/>
            <a:r>
              <a:rPr lang="en-US" altLang="en-US" dirty="0"/>
              <a:t>128 </a:t>
            </a:r>
            <a:r>
              <a:rPr lang="en-US" altLang="en-US" dirty="0" smtClean="0"/>
              <a:t>characters</a:t>
            </a:r>
            <a:r>
              <a:rPr lang="lv-LV" altLang="en-US" dirty="0" smtClean="0"/>
              <a:t> (only 7 bits are needed).</a:t>
            </a:r>
            <a:endParaRPr lang="en-US" altLang="en-US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is encoded as 1000001 </a:t>
            </a:r>
            <a:r>
              <a:rPr lang="en-US" altLang="en-US" dirty="0" smtClean="0"/>
              <a:t>(</a:t>
            </a:r>
            <a:r>
              <a:rPr lang="lv-LV" altLang="en-US" dirty="0" smtClean="0"/>
              <a:t>the </a:t>
            </a:r>
            <a:r>
              <a:rPr lang="en-US" altLang="en-US" dirty="0" smtClean="0"/>
              <a:t>6</a:t>
            </a:r>
            <a:r>
              <a:rPr lang="lv-LV" altLang="en-US" dirty="0" smtClean="0"/>
              <a:t>5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character</a:t>
            </a:r>
            <a:r>
              <a:rPr lang="lv-LV" altLang="en-US" dirty="0" smtClean="0"/>
              <a:t> in 0-based counting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The character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/>
              <a:t> is encoded as 0110011 (51st character)</a:t>
            </a:r>
          </a:p>
          <a:p>
            <a:r>
              <a:rPr lang="en-US" altLang="en-US" dirty="0"/>
              <a:t>Number systems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u="sng" dirty="0"/>
              <a:t>decimal system (base 10)</a:t>
            </a:r>
            <a:r>
              <a:rPr lang="en-US" altLang="en-US" dirty="0"/>
              <a:t> is used in our daily life</a:t>
            </a:r>
          </a:p>
          <a:p>
            <a:pPr lvl="1"/>
            <a:r>
              <a:rPr lang="en-US" altLang="en-US" dirty="0"/>
              <a:t>The computer uses the </a:t>
            </a:r>
            <a:r>
              <a:rPr lang="en-US" altLang="en-US" u="sng" dirty="0"/>
              <a:t>binary</a:t>
            </a:r>
            <a:r>
              <a:rPr lang="en-US" altLang="en-US" dirty="0"/>
              <a:t> (or </a:t>
            </a:r>
            <a:r>
              <a:rPr lang="en-US" altLang="en-US" u="sng" dirty="0"/>
              <a:t>base 2</a:t>
            </a:r>
            <a:r>
              <a:rPr lang="en-US" altLang="en-US" dirty="0"/>
              <a:t>)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8179892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2050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381000"/>
            <a:ext cx="9220200" cy="629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748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3047</TotalTime>
  <Words>1049</Words>
  <Application>Microsoft Office PowerPoint</Application>
  <PresentationFormat>Widescreen</PresentationFormat>
  <Paragraphs>144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Notebook</vt:lpstr>
      <vt:lpstr>Chapter 1</vt:lpstr>
      <vt:lpstr>Objectives</vt:lpstr>
      <vt:lpstr>Introduction</vt:lpstr>
      <vt:lpstr>Hardware</vt:lpstr>
      <vt:lpstr>CPU and RAM</vt:lpstr>
      <vt:lpstr>More Hardware: Disks and I/O</vt:lpstr>
      <vt:lpstr>Software</vt:lpstr>
      <vt:lpstr>What is in Computer Memory</vt:lpstr>
      <vt:lpstr>PowerPoint Presentation</vt:lpstr>
      <vt:lpstr>Binary Units</vt:lpstr>
      <vt:lpstr>The Language of a Computer</vt:lpstr>
      <vt:lpstr>Processing a C++ Program</vt:lpstr>
      <vt:lpstr>Processing a C++ Program (3 of 4)</vt:lpstr>
      <vt:lpstr>Processing a C++ Program</vt:lpstr>
      <vt:lpstr>Analysis–Coding–Execution</vt:lpstr>
      <vt:lpstr>ANSI/ISO Standard C++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186</cp:revision>
  <cp:lastPrinted>1601-01-01T00:00:00Z</cp:lastPrinted>
  <dcterms:created xsi:type="dcterms:W3CDTF">1601-01-01T00:00:00Z</dcterms:created>
  <dcterms:modified xsi:type="dcterms:W3CDTF">2021-08-29T20:25:18Z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