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382" r:id="rId2"/>
    <p:sldId id="383" r:id="rId3"/>
    <p:sldId id="387" r:id="rId4"/>
    <p:sldId id="389" r:id="rId5"/>
    <p:sldId id="390" r:id="rId6"/>
    <p:sldId id="393" r:id="rId7"/>
    <p:sldId id="394" r:id="rId8"/>
    <p:sldId id="395" r:id="rId9"/>
    <p:sldId id="396" r:id="rId10"/>
    <p:sldId id="397" r:id="rId11"/>
    <p:sldId id="398" r:id="rId12"/>
    <p:sldId id="400" r:id="rId13"/>
    <p:sldId id="401" r:id="rId14"/>
    <p:sldId id="402" r:id="rId15"/>
    <p:sldId id="403" r:id="rId16"/>
    <p:sldId id="404" r:id="rId17"/>
    <p:sldId id="406" r:id="rId18"/>
    <p:sldId id="407" r:id="rId19"/>
    <p:sldId id="409" r:id="rId20"/>
    <p:sldId id="412" r:id="rId21"/>
    <p:sldId id="413" r:id="rId22"/>
    <p:sldId id="418" r:id="rId23"/>
    <p:sldId id="420" r:id="rId24"/>
    <p:sldId id="424" r:id="rId25"/>
    <p:sldId id="425" r:id="rId26"/>
    <p:sldId id="426" r:id="rId27"/>
    <p:sldId id="458" r:id="rId28"/>
    <p:sldId id="428" r:id="rId29"/>
    <p:sldId id="429" r:id="rId30"/>
    <p:sldId id="432" r:id="rId31"/>
    <p:sldId id="434" r:id="rId32"/>
    <p:sldId id="436" r:id="rId33"/>
    <p:sldId id="438" r:id="rId34"/>
    <p:sldId id="439" r:id="rId35"/>
    <p:sldId id="440" r:id="rId36"/>
    <p:sldId id="446" r:id="rId37"/>
    <p:sldId id="448" r:id="rId38"/>
    <p:sldId id="455" r:id="rId3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3B02A"/>
    <a:srgbClr val="CC0099"/>
    <a:srgbClr val="FF3300"/>
    <a:srgbClr val="FFC0C0"/>
    <a:srgbClr val="43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0" autoAdjust="0"/>
    <p:restoredTop sz="82599" autoAdjust="0"/>
  </p:normalViewPr>
  <p:slideViewPr>
    <p:cSldViewPr>
      <p:cViewPr varScale="1">
        <p:scale>
          <a:sx n="95" d="100"/>
          <a:sy n="95" d="100"/>
        </p:scale>
        <p:origin x="56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CBD7E4-4266-4D0A-A6B3-D6EA169C3EF3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3790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7ECEAB5-60BD-4989-8124-6B14BD143020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4860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5B4CCEE-5D66-46B6-BCAB-65380BF0DBBA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0687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5E3DAC4-5203-4A57-A794-4A6C7D3732F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0710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5201A2F-755D-4C2A-9499-1D04B6D0B91E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2506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1CA9E94-A19B-4D7B-ACB1-5E05DAEA78CF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7859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016745D-BEFA-4E2F-A5F2-D69025B3B7A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7333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27F58B0-AC9D-440F-8086-028337089F11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7412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9EA51D0-FFDD-4728-B4FC-95727BF468DF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8772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71E9FC8-FCAC-4EE4-B734-935277BFAA03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2910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978AF6-3019-4FF5-B9E5-9DA8C2BE9FD3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8134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B807129-7F16-4A1C-9E43-63ACBFAC1725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471320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BC409A8-3B82-44FC-9D2B-5092C608629F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48534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AE1DB37-F7CA-499B-B9BA-44BCC114133A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2641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4E7542-F756-4A12-86C1-6AF5D2EDF5A1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28053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E253B80-0413-4CE5-ACFF-25DCB4C3E6C9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3925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E253B80-0413-4CE5-ACFF-25DCB4C3E6C9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04160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E253B80-0413-4CE5-ACFF-25DCB4C3E6C9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05127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1113BD3-CA5C-43FF-AB46-7666AC2845FB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09617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E7A1A84-8B5D-4809-BE9A-95679F65332A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53635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A785C01-B827-4531-A47C-AD3FDB2B19DE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80472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55BF510-937D-451C-AC3D-95BFD974D0A5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356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1E46F8-E1A3-490B-A2F6-71230FE1668E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33286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E012338-0042-4F8F-A5FE-1006760C2846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96676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EFF30C8-A90E-4115-978A-45A098C0BBCB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45354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C++ has a small number of operations</a:t>
            </a:r>
          </a:p>
          <a:p>
            <a:r>
              <a:rPr lang="en-US" altLang="en-US" dirty="0" smtClean="0"/>
              <a:t>Many functions and symbols needed to run a C++ program are provided as collection of libraries</a:t>
            </a:r>
          </a:p>
          <a:p>
            <a:r>
              <a:rPr lang="en-US" altLang="en-US" dirty="0" smtClean="0"/>
              <a:t>Every library has a name and is referred to by a header file</a:t>
            </a:r>
          </a:p>
          <a:p>
            <a:r>
              <a:rPr lang="en-US" altLang="en-US" dirty="0" smtClean="0"/>
              <a:t>Preprocessor directives are processed by the preprocessor program</a:t>
            </a:r>
          </a:p>
          <a:p>
            <a:r>
              <a:rPr lang="en-US" altLang="en-US" dirty="0" smtClean="0"/>
              <a:t>All preprocessor commands begin with #</a:t>
            </a:r>
          </a:p>
          <a:p>
            <a:r>
              <a:rPr lang="en-US" altLang="en-US" dirty="0" smtClean="0"/>
              <a:t>No semicolon is placed at the end of these commands</a:t>
            </a:r>
          </a:p>
          <a:p>
            <a:endParaRPr lang="en-US" altLang="en-US" dirty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CF27159-2D3D-4643-92BD-3CA924160769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31780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5A39C78-0405-42E5-B1BE-556730B668EF}" type="slidenum">
              <a:rPr lang="en-US" altLang="en-US" smtClean="0"/>
              <a:pPr/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95578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6011AD6-FCD9-4518-9897-C5F4ED02BCF9}" type="slidenum">
              <a:rPr lang="en-US" altLang="en-US" smtClean="0"/>
              <a:pPr/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66815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EA1AC31-1895-4930-AF7F-FC577BEA56DC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26894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248D7E-DF7A-4669-9C4A-D4F25DF6CE77}" type="slidenum">
              <a:rPr lang="en-US" altLang="en-US" smtClean="0"/>
              <a:pPr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94151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3FDD6-DBB5-4EBB-9CC6-E767D8AE75AA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1291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FAA7299-E621-4998-8F04-78A6A98D1400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9300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3F1E0CD-31FC-480E-B0CC-503B30A1389D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909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24B0CF3-EEA4-4623-9A96-1ACEBFE1A6E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0932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1B94F88-357A-401D-A25E-F4406C70C9FD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33451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12B3B66-7A20-4906-89CC-88B11B3D98E0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4480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320D675-058A-4B22-86E5-A700B657BA16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875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30244" y="6578466"/>
            <a:ext cx="9042257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22400" y="5102423"/>
            <a:ext cx="926592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</p:spTree>
    <p:extLst>
      <p:ext uri="{BB962C8B-B14F-4D97-AF65-F5344CB8AC3E}">
        <p14:creationId xmlns:p14="http://schemas.microsoft.com/office/powerpoint/2010/main" val="191544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plit 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3" y="1538819"/>
            <a:ext cx="11220451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130244" y="6578466"/>
            <a:ext cx="9042257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486833" y="3997250"/>
            <a:ext cx="11220451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95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30244" y="6578466"/>
            <a:ext cx="9042257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20800" y="1340048"/>
            <a:ext cx="926592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&lt;TABLE #-# apply bold&gt; &lt;Table title normal&gt;</a:t>
            </a:r>
          </a:p>
        </p:txBody>
      </p:sp>
    </p:spTree>
    <p:extLst>
      <p:ext uri="{BB962C8B-B14F-4D97-AF65-F5344CB8AC3E}">
        <p14:creationId xmlns:p14="http://schemas.microsoft.com/office/powerpoint/2010/main" val="374064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  <p:sldLayoutId id="2147483699" r:id="rId6"/>
    <p:sldLayoutId id="2147483700" r:id="rId7"/>
    <p:sldLayoutId id="2147483701" r:id="rId8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Chapter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Elements </a:t>
            </a:r>
            <a:r>
              <a:rPr lang="en-US" altLang="en-US" dirty="0"/>
              <a:t>of C</a:t>
            </a:r>
            <a:r>
              <a:rPr lang="en-US" altLang="en-US" dirty="0" smtClean="0"/>
              <a:t>++</a:t>
            </a:r>
            <a:r>
              <a:rPr lang="lv-LV" altLang="en-US" dirty="0" smtClean="0"/>
              <a:t>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7935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Identifiers</a:t>
            </a:r>
            <a:endParaRPr lang="en-US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Legal identifiers in C++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conversion</a:t>
            </a:r>
          </a:p>
          <a:p>
            <a:pPr lvl="1"/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payRate</a:t>
            </a:r>
            <a:endParaRPr lang="lv-LV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pay_rate</a:t>
            </a:r>
            <a:endParaRPr lang="lv-LV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F14EAFC-0C31-4286-8D84-59CE489AE64B}" type="slidenum">
              <a:rPr lang="en-US" altLang="en-US" smtClean="0">
                <a:solidFill>
                  <a:schemeClr val="bg1"/>
                </a:solidFill>
              </a:rPr>
              <a:pPr/>
              <a:t>10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 descr="Table 1-1 summarizes the terms used to describe various numbers of bytes.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003152"/>
              </p:ext>
            </p:extLst>
          </p:nvPr>
        </p:nvGraphicFramePr>
        <p:xfrm>
          <a:off x="4572000" y="2471896"/>
          <a:ext cx="7305676" cy="268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9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Illegal Identifier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A70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Reason</a:t>
                      </a:r>
                    </a:p>
                  </a:txBody>
                  <a:tcPr>
                    <a:solidFill>
                      <a:srgbClr val="D1A70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 Correct Identifier</a:t>
                      </a:r>
                    </a:p>
                  </a:txBody>
                  <a:tcPr>
                    <a:solidFill>
                      <a:srgbClr val="D1A7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employee Salary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There can be no space between</a:t>
                      </a: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employee and Salary.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employeeSalary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Hello!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exclamation mark cannot be used in an identifier.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one+two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symbol + cannot be used in an identifier.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onePlusTwo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2nd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identifier cannot begin with a digit.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second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94336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Whitespaces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Every C++ program contains </a:t>
            </a:r>
            <a:r>
              <a:rPr lang="en-US" altLang="en-US" dirty="0" smtClean="0"/>
              <a:t>whitespaces</a:t>
            </a:r>
            <a:r>
              <a:rPr lang="lv-LV" altLang="en-US" dirty="0" smtClean="0"/>
              <a:t> (spaces, tabs, newlines)</a:t>
            </a:r>
            <a:endParaRPr lang="en-US" altLang="en-US" dirty="0"/>
          </a:p>
          <a:p>
            <a:pPr lvl="0">
              <a:buClr>
                <a:srgbClr val="055C91"/>
              </a:buClr>
            </a:pPr>
            <a:r>
              <a:rPr lang="en-US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Whitespaces </a:t>
            </a: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separate special symbols, reserved words, and identifiers</a:t>
            </a:r>
          </a:p>
          <a:p>
            <a:pPr lvl="0">
              <a:buClr>
                <a:srgbClr val="055C91"/>
              </a:buClr>
            </a:pP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Proper utilization of whitespaces is important </a:t>
            </a:r>
          </a:p>
          <a:p>
            <a:pPr lvl="1">
              <a:buClr>
                <a:srgbClr val="0D3857"/>
              </a:buClr>
            </a:pP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Can be used to make the program more readable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74581C-636A-433D-83F1-ED343F2BA18F}" type="slidenum">
              <a:rPr lang="en-US" altLang="en-US" smtClean="0">
                <a:solidFill>
                  <a:schemeClr val="bg1"/>
                </a:solidFill>
              </a:rPr>
              <a:pPr/>
              <a:t>11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33951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Data Types (1 of 2)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Three categories of simple data</a:t>
            </a:r>
          </a:p>
          <a:p>
            <a:pPr lvl="1"/>
            <a:r>
              <a:rPr lang="en-US" altLang="en-US" u="sng" dirty="0"/>
              <a:t>Integral</a:t>
            </a:r>
            <a:r>
              <a:rPr lang="en-US" altLang="en-US" dirty="0"/>
              <a:t>: integers (numbers without a decimal)</a:t>
            </a:r>
          </a:p>
          <a:p>
            <a:pPr lvl="2"/>
            <a:r>
              <a:rPr lang="en-US" altLang="en-US" dirty="0"/>
              <a:t>Can be further categorized: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US" altLang="en-US" u="sng" dirty="0"/>
              <a:t>Floating-point</a:t>
            </a:r>
            <a:r>
              <a:rPr lang="en-US" altLang="en-US" dirty="0"/>
              <a:t>: decimal numbers</a:t>
            </a:r>
          </a:p>
          <a:p>
            <a:pPr lvl="1"/>
            <a:r>
              <a:rPr lang="en-US" altLang="en-US" u="sng" dirty="0"/>
              <a:t>Enumeration</a:t>
            </a:r>
            <a:r>
              <a:rPr lang="en-US" altLang="en-US" dirty="0"/>
              <a:t>: a user-defined data type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ED45BCD-DBC7-4368-B591-F453D70DB44B}" type="slidenum">
              <a:rPr lang="en-US" altLang="en-US" smtClean="0">
                <a:solidFill>
                  <a:schemeClr val="bg1"/>
                </a:solidFill>
              </a:rPr>
              <a:pPr/>
              <a:t>12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06407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Data Types (2 of 2)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Different compilers may allow different ranges of values</a:t>
            </a:r>
          </a:p>
          <a:p>
            <a:endParaRPr lang="en-US" altLang="en-US" dirty="0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484A782-4676-441A-95B9-99D4331B48A5}" type="slidenum">
              <a:rPr lang="en-US" altLang="en-US" smtClean="0">
                <a:solidFill>
                  <a:schemeClr val="bg1"/>
                </a:solidFill>
              </a:rPr>
              <a:pPr/>
              <a:t>13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 descr="Table 1-1 summarizes the terms used to describe various numbers of bytes.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96704"/>
              </p:ext>
            </p:extLst>
          </p:nvPr>
        </p:nvGraphicFramePr>
        <p:xfrm>
          <a:off x="1752600" y="3276600"/>
          <a:ext cx="8029576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Type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A70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Values</a:t>
                      </a:r>
                    </a:p>
                  </a:txBody>
                  <a:tcPr>
                    <a:solidFill>
                      <a:srgbClr val="D1A70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Storage (in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bytes)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A7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endParaRPr lang="en-US" sz="1600" dirty="0">
                        <a:solidFill>
                          <a:srgbClr val="638DAD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147483648 (=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) to 2147483647 (=  2</a:t>
                      </a:r>
                      <a:r>
                        <a:rPr lang="en-US" sz="16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6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endParaRPr lang="en-US" sz="1600" dirty="0">
                        <a:solidFill>
                          <a:srgbClr val="638DAD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128 (=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) to 127 (= 2</a:t>
                      </a:r>
                      <a:r>
                        <a:rPr lang="en-US" sz="16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sz="1600" b="1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</a:t>
                      </a:r>
                      <a:endParaRPr lang="en-US" sz="1600" b="1" dirty="0">
                        <a:solidFill>
                          <a:srgbClr val="638DAD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9223372036854775808 (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) to</a:t>
                      </a: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9223372036854775807(2</a:t>
                      </a:r>
                      <a:r>
                        <a:rPr lang="en-US" sz="16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39422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/>
              <a:t> Data Type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Examples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-6728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+763</a:t>
            </a:r>
          </a:p>
          <a:p>
            <a:r>
              <a:rPr lang="en-US" altLang="en-US" dirty="0"/>
              <a:t>Positive integers do not require a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dirty="0"/>
              <a:t> sign</a:t>
            </a:r>
          </a:p>
          <a:p>
            <a:r>
              <a:rPr lang="en-US" altLang="en-US" dirty="0"/>
              <a:t>A comma cannot be used within an integer</a:t>
            </a:r>
          </a:p>
          <a:p>
            <a:pPr lvl="1"/>
            <a:r>
              <a:rPr lang="en-US" altLang="en-US" dirty="0"/>
              <a:t>Commas are only used for separating items in a list</a:t>
            </a:r>
          </a:p>
          <a:p>
            <a:endParaRPr lang="en-US" altLang="en-US" dirty="0"/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44852D0-6114-4B0C-97C3-005BC012C0E5}" type="slidenum">
              <a:rPr lang="en-US" altLang="en-US" smtClean="0">
                <a:solidFill>
                  <a:schemeClr val="bg1"/>
                </a:solidFill>
              </a:rPr>
              <a:pPr/>
              <a:t>14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09119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en-US" dirty="0"/>
              <a:t> Data Type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en-US" dirty="0"/>
              <a:t> type </a:t>
            </a:r>
          </a:p>
          <a:p>
            <a:pPr lvl="1"/>
            <a:r>
              <a:rPr lang="en-US" altLang="en-US" dirty="0"/>
              <a:t>Two values: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1"/>
            <a:r>
              <a:rPr lang="en-US" altLang="en-US" dirty="0"/>
              <a:t>Purpose: to manipulate logical (Boolean) expressions</a:t>
            </a:r>
          </a:p>
          <a:p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Logical values</a:t>
            </a:r>
          </a:p>
          <a:p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/>
              <a:t>, and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Reserved words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5148E85-6DB2-42C6-AB71-826173231216}" type="slidenum">
              <a:rPr lang="en-US" altLang="en-US" smtClean="0">
                <a:solidFill>
                  <a:schemeClr val="bg1"/>
                </a:solidFill>
              </a:rPr>
              <a:pPr/>
              <a:t>15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72374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dirty="0"/>
              <a:t> Data </a:t>
            </a:r>
            <a:r>
              <a:rPr lang="en-US" altLang="en-US" dirty="0" smtClean="0"/>
              <a:t>Type</a:t>
            </a:r>
            <a:endParaRPr lang="en-US" alt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type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dirty="0"/>
              <a:t> is the smallest integral data type</a:t>
            </a:r>
          </a:p>
          <a:p>
            <a:r>
              <a:rPr lang="en-US" altLang="en-US" dirty="0"/>
              <a:t>It is used for single characters: letters, digits, and special symbols</a:t>
            </a:r>
          </a:p>
          <a:p>
            <a:r>
              <a:rPr lang="en-US" altLang="en-US" dirty="0"/>
              <a:t>Each character is enclosed in single quotes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'0'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'*'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'+'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'$'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'&amp;'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en-US" dirty="0"/>
              <a:t>A blank space is a character</a:t>
            </a:r>
          </a:p>
          <a:p>
            <a:pPr lvl="1"/>
            <a:r>
              <a:rPr lang="en-US" altLang="en-US" dirty="0"/>
              <a:t>Written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altLang="en-US" dirty="0"/>
              <a:t>, with a space left between the single quotes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E7BF410-1B9B-4674-B466-2850D17B6D07}" type="slidenum">
              <a:rPr lang="en-US" altLang="en-US" smtClean="0">
                <a:solidFill>
                  <a:schemeClr val="bg1"/>
                </a:solidFill>
              </a:rPr>
              <a:pPr/>
              <a:t>16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67896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Floating-Point </a:t>
            </a:r>
            <a:r>
              <a:rPr lang="lv-LV" altLang="en-US" dirty="0" smtClean="0"/>
              <a:t>Types – 1 </a:t>
            </a:r>
            <a:endParaRPr lang="en-US" alt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C++ uses scientific notation to represent real numbers (floating-point notation)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725B89E-DDD0-4E41-BD89-4F4171B42542}" type="slidenum">
              <a:rPr lang="en-US" altLang="en-US" smtClean="0">
                <a:solidFill>
                  <a:schemeClr val="bg1"/>
                </a:solidFill>
              </a:rPr>
              <a:pPr/>
              <a:t>17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 descr="Table 1-1 summarizes the terms used to describe various numbers of bytes.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830821"/>
              </p:ext>
            </p:extLst>
          </p:nvPr>
        </p:nvGraphicFramePr>
        <p:xfrm>
          <a:off x="2066924" y="2544904"/>
          <a:ext cx="76866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Decimal Number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A70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Scientific Notation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A70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C++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Floating-Point Notation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A7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75.924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7.5924 * 10</a:t>
                      </a:r>
                      <a:r>
                        <a:rPr lang="en-US" sz="1600" b="1" kern="1200" baseline="30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7.592400E1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0.18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1.8 * 10</a:t>
                      </a:r>
                      <a:r>
                        <a:rPr lang="en-US" sz="1600" b="1" kern="1200" baseline="30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1.800000E-1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0.0000453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4.53 * 10</a:t>
                      </a:r>
                      <a:r>
                        <a:rPr lang="en-US" sz="1600" b="1" kern="1200" baseline="30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-5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4.530000E-5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–1.482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-1.482 * 10</a:t>
                      </a:r>
                      <a:r>
                        <a:rPr lang="en-US" sz="1600" b="1" kern="1200" baseline="30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-1.482000E0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7800.0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7.8 * 10</a:t>
                      </a:r>
                      <a:r>
                        <a:rPr lang="en-US" sz="1600" b="1" kern="1200" baseline="30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7.800000E3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34849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Floating-Point </a:t>
            </a:r>
            <a:r>
              <a:rPr lang="en-US" altLang="en-US" dirty="0" smtClean="0"/>
              <a:t>Types</a:t>
            </a:r>
            <a:r>
              <a:rPr lang="lv-LV" altLang="en-US" dirty="0" smtClean="0"/>
              <a:t> – 2 </a:t>
            </a:r>
            <a:endParaRPr lang="en-US" alt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055C91"/>
              </a:buClr>
            </a:pP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: represents any real number</a:t>
            </a:r>
          </a:p>
          <a:p>
            <a:pPr lvl="1">
              <a:buClr>
                <a:srgbClr val="0D3857"/>
              </a:buClr>
            </a:pP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Range: </a:t>
            </a:r>
            <a:r>
              <a:rPr 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-3.4 * 10</a:t>
            </a:r>
            <a:r>
              <a:rPr lang="en-US" b="1" baseline="300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to </a:t>
            </a:r>
            <a:r>
              <a:rPr 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3.4 * 10</a:t>
            </a:r>
            <a:r>
              <a:rPr lang="en-US" b="1" baseline="300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(four bytes)</a:t>
            </a:r>
          </a:p>
          <a:p>
            <a:pPr lvl="0">
              <a:buClr>
                <a:srgbClr val="055C91"/>
              </a:buClr>
            </a:pP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: represents any real number</a:t>
            </a:r>
          </a:p>
          <a:p>
            <a:pPr lvl="1">
              <a:buClr>
                <a:srgbClr val="0D3857"/>
              </a:buClr>
            </a:pP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Range: </a:t>
            </a:r>
            <a:r>
              <a:rPr 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1.7 * 10</a:t>
            </a:r>
            <a:r>
              <a:rPr lang="en-US" altLang="en-US" b="1" baseline="300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308</a:t>
            </a:r>
            <a:r>
              <a:rPr lang="en-US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to </a:t>
            </a:r>
            <a:r>
              <a:rPr lang="en-US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1.7 * 10</a:t>
            </a:r>
            <a:r>
              <a:rPr lang="en-US" altLang="en-US" b="1" baseline="300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308</a:t>
            </a:r>
            <a:r>
              <a:rPr lang="en-US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(eight bytes)</a:t>
            </a:r>
          </a:p>
          <a:p>
            <a:r>
              <a:rPr lang="lv-LV" altLang="en-US" dirty="0" smtClean="0"/>
              <a:t>Max </a:t>
            </a:r>
            <a:r>
              <a:rPr lang="lv-LV" altLang="en-US" dirty="0"/>
              <a:t>significant digits (</a:t>
            </a:r>
            <a:r>
              <a:rPr lang="en-US" altLang="en-US" dirty="0"/>
              <a:t>decimal places</a:t>
            </a:r>
            <a:r>
              <a:rPr lang="lv-LV" altLang="en-US" dirty="0"/>
              <a:t>)</a:t>
            </a:r>
            <a:r>
              <a:rPr lang="en-US" altLang="en-US" dirty="0"/>
              <a:t> for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dirty="0"/>
              <a:t> values: 6 or 7 </a:t>
            </a:r>
          </a:p>
          <a:p>
            <a:r>
              <a:rPr lang="en-US" altLang="en-US" dirty="0"/>
              <a:t>Max</a:t>
            </a:r>
            <a:r>
              <a:rPr lang="lv-LV" altLang="en-US" dirty="0"/>
              <a:t> </a:t>
            </a:r>
            <a:r>
              <a:rPr lang="en-US" altLang="en-US" dirty="0"/>
              <a:t>significant digits for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dirty="0"/>
              <a:t>: 15</a:t>
            </a:r>
          </a:p>
          <a:p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dirty="0">
                <a:solidFill>
                  <a:srgbClr val="638DAD"/>
                </a:solidFill>
              </a:rPr>
              <a:t> </a:t>
            </a:r>
            <a:r>
              <a:rPr lang="en-US" altLang="en-US" dirty="0"/>
              <a:t>values are called </a:t>
            </a:r>
            <a:r>
              <a:rPr lang="en-US" altLang="en-US" u="sng" dirty="0"/>
              <a:t>single precision</a:t>
            </a:r>
          </a:p>
          <a:p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dirty="0"/>
              <a:t> values are called </a:t>
            </a:r>
            <a:r>
              <a:rPr lang="en-US" altLang="en-US" u="sng" dirty="0"/>
              <a:t>double precision</a:t>
            </a:r>
          </a:p>
          <a:p>
            <a:pPr marL="0" indent="0">
              <a:buClr>
                <a:srgbClr val="055C91"/>
              </a:buClr>
              <a:buNone/>
            </a:pPr>
            <a:r>
              <a:rPr lang="lv-LV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(</a:t>
            </a:r>
            <a:r>
              <a:rPr lang="lv-LV" altLang="en-US" i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Not universally true. </a:t>
            </a:r>
            <a:r>
              <a:rPr lang="lv-LV" altLang="en-US" i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Precision/min/max </a:t>
            </a:r>
            <a:r>
              <a:rPr lang="en-US" altLang="en-US" i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of </a:t>
            </a:r>
            <a:r>
              <a:rPr lang="en-US" altLang="en-US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data types are system </a:t>
            </a:r>
            <a:r>
              <a:rPr lang="en-US" altLang="en-US" i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dependent</a:t>
            </a:r>
            <a:r>
              <a:rPr lang="lv-LV" altLang="en-US" i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.</a:t>
            </a:r>
            <a:r>
              <a:rPr lang="lv-LV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  <a:endParaRPr lang="lv-LV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A6F812A-E4F4-4464-B04D-F2346BD6AE14}" type="slidenum">
              <a:rPr lang="en-US" altLang="en-US" smtClean="0">
                <a:solidFill>
                  <a:schemeClr val="bg1"/>
                </a:solidFill>
              </a:rPr>
              <a:pPr/>
              <a:t>18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366526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Types</a:t>
            </a:r>
            <a:r>
              <a:rPr lang="en-US" altLang="en-US" dirty="0"/>
              <a:t>, Variables, and </a:t>
            </a:r>
            <a:r>
              <a:rPr lang="en-US" altLang="en-US" dirty="0" smtClean="0"/>
              <a:t>Assignment</a:t>
            </a:r>
            <a:r>
              <a:rPr lang="lv-LV" altLang="en-US" dirty="0" smtClean="0"/>
              <a:t>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a variable, must specify its data type</a:t>
            </a:r>
          </a:p>
          <a:p>
            <a:r>
              <a:rPr lang="en-US" dirty="0"/>
              <a:t>Syntax rule to declare a variable is: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 identifier;</a:t>
            </a:r>
          </a:p>
          <a:p>
            <a:r>
              <a:rPr lang="en-US" dirty="0"/>
              <a:t>Examples include:</a:t>
            </a:r>
          </a:p>
          <a:p>
            <a:pPr marL="40005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counter;</a:t>
            </a:r>
          </a:p>
          <a:p>
            <a:pPr marL="40005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interestRate;</a:t>
            </a:r>
          </a:p>
          <a:p>
            <a:pPr marL="40005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grade;</a:t>
            </a:r>
          </a:p>
          <a:p>
            <a:r>
              <a:rPr lang="en-US" u="sng" dirty="0"/>
              <a:t>Assignment statement</a:t>
            </a:r>
            <a:r>
              <a:rPr lang="en-US" dirty="0"/>
              <a:t> has the form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 = expression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Example: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interestRate = 0.05;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624024C-313A-421E-AE81-482E053A3D1C}" type="slidenum">
              <a:rPr lang="en-US" altLang="en-US" smtClean="0">
                <a:solidFill>
                  <a:schemeClr val="bg1"/>
                </a:solidFill>
              </a:rPr>
              <a:pPr/>
              <a:t>19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8610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Objectives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this chapter, you will:</a:t>
            </a:r>
          </a:p>
          <a:p>
            <a:pPr lvl="1"/>
            <a:r>
              <a:rPr lang="lv-LV" altLang="en-US" dirty="0" smtClean="0"/>
              <a:t>Use basic elements</a:t>
            </a:r>
            <a:r>
              <a:rPr lang="en-US" altLang="en-US" dirty="0" smtClean="0"/>
              <a:t> </a:t>
            </a:r>
            <a:r>
              <a:rPr lang="en-US" altLang="en-US" dirty="0"/>
              <a:t>including functions, special symbols, and identifiers</a:t>
            </a:r>
          </a:p>
          <a:p>
            <a:pPr lvl="1"/>
            <a:r>
              <a:rPr lang="en-US" altLang="en-US" dirty="0" smtClean="0"/>
              <a:t>Explore simple </a:t>
            </a:r>
            <a:r>
              <a:rPr lang="en-US" altLang="en-US" dirty="0"/>
              <a:t>data </a:t>
            </a:r>
            <a:r>
              <a:rPr lang="en-US" altLang="en-US" dirty="0" smtClean="0"/>
              <a:t>types</a:t>
            </a:r>
            <a:r>
              <a:rPr lang="lv-LV" altLang="en-US" dirty="0" smtClean="0"/>
              <a:t> and </a:t>
            </a:r>
            <a:r>
              <a:rPr lang="en-US" altLang="en-US" dirty="0" smtClean="0"/>
              <a:t>arithmetic </a:t>
            </a:r>
            <a:r>
              <a:rPr lang="en-US" altLang="en-US" dirty="0"/>
              <a:t>operators</a:t>
            </a:r>
          </a:p>
          <a:p>
            <a:pPr lvl="1"/>
            <a:r>
              <a:rPr lang="lv-LV" altLang="en-US" dirty="0" smtClean="0"/>
              <a:t>Introduce</a:t>
            </a:r>
            <a:r>
              <a:rPr lang="en-US" altLang="en-US" dirty="0" smtClean="0"/>
              <a:t> </a:t>
            </a:r>
            <a:r>
              <a:rPr lang="en-US" altLang="en-US" dirty="0"/>
              <a:t>string data type</a:t>
            </a:r>
          </a:p>
          <a:p>
            <a:pPr lvl="1"/>
            <a:r>
              <a:rPr lang="lv-LV" altLang="en-US" dirty="0" smtClean="0"/>
              <a:t>Use</a:t>
            </a:r>
            <a:r>
              <a:rPr lang="en-US" altLang="en-US" dirty="0" smtClean="0"/>
              <a:t> </a:t>
            </a:r>
            <a:r>
              <a:rPr lang="en-US" altLang="en-US" dirty="0"/>
              <a:t>assignment </a:t>
            </a:r>
            <a:r>
              <a:rPr lang="en-US" altLang="en-US" dirty="0" smtClean="0"/>
              <a:t>statement</a:t>
            </a:r>
            <a:r>
              <a:rPr lang="lv-LV" altLang="en-US" dirty="0" smtClean="0"/>
              <a:t>s</a:t>
            </a:r>
          </a:p>
          <a:p>
            <a:pPr lvl="1"/>
            <a:r>
              <a:rPr lang="en-US" altLang="en-US" dirty="0"/>
              <a:t>Learn about variable </a:t>
            </a:r>
            <a:r>
              <a:rPr lang="en-US" altLang="en-US" dirty="0" smtClean="0"/>
              <a:t>declaration</a:t>
            </a:r>
            <a:endParaRPr lang="lv-LV" altLang="en-US" dirty="0" smtClean="0"/>
          </a:p>
          <a:p>
            <a:pPr lvl="1"/>
            <a:r>
              <a:rPr lang="lv-LV" altLang="en-US" dirty="0" smtClean="0"/>
              <a:t>Use Input/Output statements</a:t>
            </a:r>
          </a:p>
          <a:p>
            <a:pPr lvl="1"/>
            <a:r>
              <a:rPr lang="lv-LV" altLang="en-US" dirty="0" smtClean="0"/>
              <a:t>Use Preprocessor directives.</a:t>
            </a:r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E5B4280-F41E-4A73-B8C2-4E3A8256E21D}" type="slidenum">
              <a:rPr lang="en-US" altLang="en-US" smtClean="0">
                <a:solidFill>
                  <a:schemeClr val="bg1"/>
                </a:solidFill>
              </a:rPr>
              <a:pPr/>
              <a:t>2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78992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Order of Precedence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operations inside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are evaluated first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/>
              <a:t> </a:t>
            </a:r>
            <a:r>
              <a:rPr lang="lv-LV" dirty="0" smtClean="0"/>
              <a:t>(remainder) </a:t>
            </a:r>
            <a:r>
              <a:rPr lang="en-US" dirty="0" smtClean="0"/>
              <a:t>are </a:t>
            </a:r>
            <a:r>
              <a:rPr lang="en-US" dirty="0"/>
              <a:t>at the same level of </a:t>
            </a:r>
            <a:r>
              <a:rPr lang="en-US" dirty="0" smtClean="0"/>
              <a:t>precedence</a:t>
            </a:r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 have the same level of precedence and are evaluated last</a:t>
            </a:r>
          </a:p>
          <a:p>
            <a:r>
              <a:rPr lang="lv-LV" dirty="0" smtClean="0"/>
              <a:t>For same precedence - o</a:t>
            </a:r>
            <a:r>
              <a:rPr lang="en-US" dirty="0" err="1" smtClean="0"/>
              <a:t>perations</a:t>
            </a:r>
            <a:r>
              <a:rPr lang="en-US" dirty="0" smtClean="0"/>
              <a:t> </a:t>
            </a:r>
            <a:r>
              <a:rPr lang="en-US" dirty="0"/>
              <a:t>are </a:t>
            </a:r>
            <a:r>
              <a:rPr lang="lv-LV" dirty="0" smtClean="0"/>
              <a:t>done</a:t>
            </a:r>
            <a:r>
              <a:rPr lang="en-US" dirty="0" smtClean="0"/>
              <a:t> </a:t>
            </a:r>
            <a:r>
              <a:rPr lang="en-US" dirty="0"/>
              <a:t>from left to right (associativity</a:t>
            </a:r>
            <a:r>
              <a:rPr lang="en-US" dirty="0" smtClean="0"/>
              <a:t>)</a:t>
            </a:r>
            <a:r>
              <a:rPr lang="lv-LV" dirty="0" smtClean="0"/>
              <a:t>:</a:t>
            </a:r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 * 7 - 6 + 2 * 5 </a:t>
            </a:r>
            <a:r>
              <a:rPr lang="lv-LV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 + 6 </a:t>
            </a:r>
            <a:r>
              <a:rPr lang="en-US" dirty="0"/>
              <a:t>means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(((3 * 7) – 6) + ((2 * 5) </a:t>
            </a:r>
            <a:r>
              <a:rPr lang="lv-LV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4 )) +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lv-LV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8AF8EF9-AEB2-42FE-8B6F-DA7C53AB8955}" type="slidenum">
              <a:rPr lang="en-US" altLang="en-US" smtClean="0">
                <a:solidFill>
                  <a:schemeClr val="bg1"/>
                </a:solidFill>
              </a:rPr>
              <a:pPr/>
              <a:t>20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039123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Expressions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Integral expression</a:t>
            </a:r>
            <a:r>
              <a:rPr lang="en-US" altLang="en-US" dirty="0"/>
              <a:t>: all operands are integers</a:t>
            </a:r>
          </a:p>
          <a:p>
            <a:pPr lvl="1"/>
            <a:r>
              <a:rPr lang="en-US" altLang="en-US" dirty="0"/>
              <a:t>Yields an integral result</a:t>
            </a:r>
          </a:p>
          <a:p>
            <a:pPr lvl="1"/>
            <a:r>
              <a:rPr lang="en-US" altLang="en-US" dirty="0"/>
              <a:t>Example: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 + 3 * 5</a:t>
            </a:r>
            <a:endParaRPr lang="en-US" altLang="en-US" dirty="0"/>
          </a:p>
          <a:p>
            <a:r>
              <a:rPr lang="en-US" altLang="en-US" u="sng" dirty="0"/>
              <a:t>Floating-point (decimal) expression</a:t>
            </a:r>
            <a:r>
              <a:rPr lang="en-US" altLang="en-US" dirty="0"/>
              <a:t>: all operands are floating-point</a:t>
            </a:r>
          </a:p>
          <a:p>
            <a:pPr lvl="1"/>
            <a:r>
              <a:rPr lang="en-US" altLang="en-US" dirty="0"/>
              <a:t>Yields a floating-point result</a:t>
            </a:r>
          </a:p>
          <a:p>
            <a:pPr lvl="1"/>
            <a:r>
              <a:rPr lang="en-US" altLang="en-US" dirty="0"/>
              <a:t>Example: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12.8 * 17.5 -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34.50</a:t>
            </a:r>
            <a:endParaRPr lang="lv-LV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/>
              <a:t>Examples of mixed expressions</a:t>
            </a:r>
          </a:p>
          <a:p>
            <a:pPr marL="744538" lvl="2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+ 3.5</a:t>
            </a:r>
          </a:p>
          <a:p>
            <a:pPr marL="744538" lvl="2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6  /  4 + 3.9</a:t>
            </a:r>
          </a:p>
          <a:p>
            <a:pPr marL="744538" lvl="2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5.4  *  2 – 13.6 + 18  /  2</a:t>
            </a:r>
          </a:p>
          <a:p>
            <a:r>
              <a:rPr lang="en-US" altLang="en-US" dirty="0"/>
              <a:t>If operator has both types of </a:t>
            </a:r>
            <a:r>
              <a:rPr lang="en-US" altLang="en-US" dirty="0" smtClean="0"/>
              <a:t>operands</a:t>
            </a:r>
            <a:r>
              <a:rPr lang="lv-LV" altLang="en-US" dirty="0" smtClean="0"/>
              <a:t>, </a:t>
            </a:r>
            <a:r>
              <a:rPr lang="lv-LV" altLang="en-US" dirty="0"/>
              <a:t>i</a:t>
            </a:r>
            <a:r>
              <a:rPr lang="en-US" altLang="en-US" dirty="0" err="1" smtClean="0"/>
              <a:t>nteger</a:t>
            </a:r>
            <a:r>
              <a:rPr lang="lv-LV" altLang="en-US" dirty="0" smtClean="0"/>
              <a:t>s change to floats.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E43BF38-6CFB-432E-9682-4290D5A5FC52}" type="slidenum">
              <a:rPr lang="en-US" altLang="en-US" smtClean="0">
                <a:solidFill>
                  <a:schemeClr val="bg1"/>
                </a:solidFill>
              </a:rPr>
              <a:pPr/>
              <a:t>21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547426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/>
              <a:t> Type</a:t>
            </a:r>
          </a:p>
        </p:txBody>
      </p:sp>
      <p:sp>
        <p:nvSpPr>
          <p:cNvPr id="3993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type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/>
              <a:t> is a programmer-defined type supplied in ANSI/ISO Standard C++ library</a:t>
            </a:r>
          </a:p>
          <a:p>
            <a:r>
              <a:rPr lang="en-US" altLang="en-US" dirty="0"/>
              <a:t>A </a:t>
            </a:r>
            <a:r>
              <a:rPr lang="en-US" altLang="en-US" u="sng" dirty="0"/>
              <a:t>string</a:t>
            </a:r>
            <a:r>
              <a:rPr lang="en-US" altLang="en-US" dirty="0"/>
              <a:t> is a sequence of zero or more characters enclosed in double quotation marks </a:t>
            </a:r>
          </a:p>
          <a:p>
            <a:r>
              <a:rPr lang="en-US" altLang="en-US" dirty="0"/>
              <a:t>A </a:t>
            </a:r>
            <a:r>
              <a:rPr lang="en-US" altLang="en-US" u="sng" dirty="0"/>
              <a:t>null</a:t>
            </a:r>
            <a:r>
              <a:rPr lang="en-US" altLang="en-US" dirty="0"/>
              <a:t> (or </a:t>
            </a:r>
            <a:r>
              <a:rPr lang="en-US" altLang="en-US" u="sng" dirty="0"/>
              <a:t>empty</a:t>
            </a:r>
            <a:r>
              <a:rPr lang="en-US" altLang="en-US" dirty="0"/>
              <a:t>) string is a string with no characters</a:t>
            </a:r>
          </a:p>
          <a:p>
            <a:r>
              <a:rPr lang="en-US" altLang="en-US" dirty="0"/>
              <a:t>Each character has a relative position in the string</a:t>
            </a:r>
          </a:p>
          <a:p>
            <a:pPr lvl="1"/>
            <a:r>
              <a:rPr lang="en-US" altLang="en-US" dirty="0"/>
              <a:t>Position of first character is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en-US" dirty="0"/>
              <a:t>The length of a string is the number of characters in it</a:t>
            </a:r>
          </a:p>
          <a:p>
            <a:pPr lvl="1"/>
            <a:r>
              <a:rPr lang="en-US" altLang="en-US" dirty="0"/>
              <a:t>Example: length of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"William Jacob"</a:t>
            </a:r>
            <a:r>
              <a:rPr lang="en-US" altLang="en-US" dirty="0"/>
              <a:t> is 13</a:t>
            </a: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AC6C597-A18D-4EB5-9EE1-A7A5EA661C18}" type="slidenum">
              <a:rPr lang="en-US" altLang="en-US" smtClean="0">
                <a:solidFill>
                  <a:schemeClr val="bg1"/>
                </a:solidFill>
              </a:rPr>
              <a:pPr/>
              <a:t>22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492956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</a:t>
            </a:r>
            <a:r>
              <a:rPr lang="lv-LV" dirty="0" smtClean="0"/>
              <a:t>vs.</a:t>
            </a:r>
            <a:r>
              <a:rPr lang="en-US" dirty="0" smtClean="0"/>
              <a:t> Variable</a:t>
            </a:r>
            <a:r>
              <a:rPr lang="lv-LV" dirty="0" smtClean="0"/>
              <a:t>s</a:t>
            </a:r>
            <a:endParaRPr lang="en-US" dirty="0"/>
          </a:p>
        </p:txBody>
      </p:sp>
      <p:sp>
        <p:nvSpPr>
          <p:cNvPr id="41988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Named constant</a:t>
            </a:r>
            <a:r>
              <a:rPr lang="en-US" altLang="en-US" dirty="0"/>
              <a:t>: memory location whose content cannot change during execution</a:t>
            </a:r>
          </a:p>
          <a:p>
            <a:r>
              <a:rPr lang="en-US" altLang="en-US" dirty="0"/>
              <a:t>Syntax to declare a named </a:t>
            </a:r>
            <a:r>
              <a:rPr lang="en-US" altLang="en-US" dirty="0" smtClean="0"/>
              <a:t>constant</a:t>
            </a:r>
            <a:endParaRPr lang="lv-LV" altLang="en-US" dirty="0" smtClean="0"/>
          </a:p>
          <a:p>
            <a:endParaRPr lang="lv-LV" altLang="en-US" dirty="0"/>
          </a:p>
          <a:p>
            <a:r>
              <a:rPr lang="en-US" altLang="en-US" dirty="0"/>
              <a:t>In C++, </a:t>
            </a:r>
            <a:r>
              <a:rPr lang="en-US" altLang="en-US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>
                <a:solidFill>
                  <a:srgbClr val="638DAD"/>
                </a:solidFill>
              </a:rPr>
              <a:t> </a:t>
            </a:r>
            <a:r>
              <a:rPr lang="en-US" altLang="en-US" dirty="0"/>
              <a:t>is a reserved word</a:t>
            </a:r>
          </a:p>
          <a:p>
            <a:endParaRPr lang="en-US" dirty="0"/>
          </a:p>
          <a:p>
            <a:endParaRPr lang="en-US" altLang="en-US" dirty="0"/>
          </a:p>
        </p:txBody>
      </p:sp>
      <p:sp>
        <p:nvSpPr>
          <p:cNvPr id="41991" name="Slide Number Placeholder 6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0EE08C-B48B-415E-B26C-C55652B25FBA}" type="slidenum">
              <a:rPr lang="en-US" altLang="en-US" smtClean="0">
                <a:solidFill>
                  <a:schemeClr val="bg1"/>
                </a:solidFill>
              </a:rPr>
              <a:pPr/>
              <a:t>23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pic>
        <p:nvPicPr>
          <p:cNvPr id="13" name="Picture 3" descr="const dataType identifier = value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508" y="2924499"/>
            <a:ext cx="45815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4114800"/>
            <a:ext cx="45243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86350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Assignment </a:t>
            </a:r>
            <a:r>
              <a:rPr lang="en-US" altLang="en-US" dirty="0" smtClean="0"/>
              <a:t>Statement</a:t>
            </a:r>
            <a:r>
              <a:rPr lang="lv-LV" altLang="en-US" dirty="0" smtClean="0"/>
              <a:t> – 1 </a:t>
            </a:r>
            <a:endParaRPr lang="en-US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391400" y="1752600"/>
            <a:ext cx="4191000" cy="4114800"/>
          </a:xfrm>
        </p:spPr>
        <p:txBody>
          <a:bodyPr/>
          <a:lstStyle/>
          <a:p>
            <a:pPr lvl="0">
              <a:buClr>
                <a:srgbClr val="055C91"/>
              </a:buClr>
            </a:pP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A variable is said to be </a:t>
            </a:r>
            <a:r>
              <a:rPr lang="en-US" altLang="en-US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initialized</a:t>
            </a: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the first time a value is placed into it</a:t>
            </a:r>
          </a:p>
          <a:p>
            <a:pPr lvl="0">
              <a:buClr>
                <a:srgbClr val="055C91"/>
              </a:buClr>
            </a:pP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 C++, </a:t>
            </a:r>
            <a:r>
              <a:rPr lang="en-US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is called the </a:t>
            </a:r>
            <a:r>
              <a:rPr lang="en-US" altLang="en-US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assignment operator</a:t>
            </a:r>
          </a:p>
          <a:p>
            <a:endParaRPr lang="lv-LV" dirty="0"/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FE9BDC-F223-4B38-B1BA-4749D4FC6374}" type="slidenum">
              <a:rPr lang="en-US" altLang="en-US" smtClean="0">
                <a:solidFill>
                  <a:schemeClr val="bg1"/>
                </a:solidFill>
              </a:rPr>
              <a:pPr/>
              <a:t>24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1752601"/>
            <a:ext cx="56959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86490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Assignment </a:t>
            </a:r>
            <a:r>
              <a:rPr lang="en-US" altLang="en-US" dirty="0" smtClean="0"/>
              <a:t>Statement</a:t>
            </a:r>
            <a:r>
              <a:rPr lang="lv-LV" altLang="en-US" dirty="0" smtClean="0"/>
              <a:t> – 2 </a:t>
            </a:r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645400" y="1752600"/>
            <a:ext cx="3937000" cy="4114800"/>
          </a:xfrm>
        </p:spPr>
        <p:txBody>
          <a:bodyPr/>
          <a:lstStyle/>
          <a:p>
            <a:r>
              <a:rPr lang="lv-LV" dirty="0" smtClean="0"/>
              <a:t>Note the uninitialized variables (?).</a:t>
            </a:r>
          </a:p>
          <a:p>
            <a:r>
              <a:rPr lang="lv-LV" dirty="0" smtClean="0"/>
              <a:t>Integer division does not give float result. </a:t>
            </a:r>
          </a:p>
          <a:p>
            <a:r>
              <a:rPr lang="lv-LV" dirty="0" smtClean="0"/>
              <a:t>9/4 equals 2 (int) </a:t>
            </a:r>
          </a:p>
          <a:p>
            <a:r>
              <a:rPr lang="lv-LV" dirty="0" smtClean="0"/>
              <a:t>9.0/4 equals 2.25 (double)</a:t>
            </a:r>
            <a:endParaRPr lang="lv-LV" dirty="0"/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FE9BDC-F223-4B38-B1BA-4749D4FC6374}" type="slidenum">
              <a:rPr lang="en-US" altLang="en-US" smtClean="0">
                <a:solidFill>
                  <a:schemeClr val="bg1"/>
                </a:solidFill>
              </a:rPr>
              <a:pPr/>
              <a:t>25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Example 2-14 illustrates a walk-through showing how values stored in variables are changed by assignment statement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74029"/>
            <a:ext cx="6019800" cy="4999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685985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Assignment </a:t>
            </a:r>
            <a:r>
              <a:rPr lang="en-US" altLang="en-US" dirty="0" smtClean="0"/>
              <a:t>Statement</a:t>
            </a:r>
            <a:r>
              <a:rPr lang="lv-LV" altLang="en-US" dirty="0"/>
              <a:t> </a:t>
            </a:r>
            <a:r>
              <a:rPr lang="lv-LV" altLang="en-US" dirty="0" smtClean="0"/>
              <a:t>– 3 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variables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/>
              <a:t>. How is this legal C++ statement evaluated?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y = z</a:t>
            </a:r>
          </a:p>
          <a:p>
            <a:r>
              <a:rPr lang="en-US" dirty="0"/>
              <a:t>The assignment operator is evaluated from right to left</a:t>
            </a:r>
          </a:p>
          <a:p>
            <a:pPr lvl="1"/>
            <a:r>
              <a:rPr lang="en-US" dirty="0"/>
              <a:t>The </a:t>
            </a:r>
            <a:r>
              <a:rPr lang="en-US" u="sng" dirty="0"/>
              <a:t>associativity</a:t>
            </a:r>
            <a:r>
              <a:rPr lang="en-US" dirty="0"/>
              <a:t> of the </a:t>
            </a:r>
            <a:r>
              <a:rPr lang="en-US" u="sng" dirty="0"/>
              <a:t>assignment operator</a:t>
            </a:r>
            <a:r>
              <a:rPr lang="en-US" dirty="0"/>
              <a:t> is from right to left</a:t>
            </a:r>
          </a:p>
          <a:p>
            <a:endParaRPr lang="en-US" dirty="0"/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FE9BDC-F223-4B38-B1BA-4749D4FC6374}" type="slidenum">
              <a:rPr lang="en-US" altLang="en-US" smtClean="0">
                <a:solidFill>
                  <a:schemeClr val="bg1"/>
                </a:solidFill>
              </a:rPr>
              <a:pPr/>
              <a:t>26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546092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Assignment Statement</a:t>
            </a:r>
            <a:r>
              <a:rPr lang="lv-LV" altLang="en-US" dirty="0" smtClean="0"/>
              <a:t> – 4 </a:t>
            </a:r>
            <a:endParaRPr lang="en-US" alt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Simple </a:t>
            </a:r>
            <a:r>
              <a:rPr lang="en-US" altLang="en-US" dirty="0"/>
              <a:t>and </a:t>
            </a:r>
            <a:r>
              <a:rPr lang="en-US" altLang="en-US" dirty="0" smtClean="0"/>
              <a:t>compound</a:t>
            </a:r>
            <a:r>
              <a:rPr lang="lv-LV" altLang="en-US" dirty="0" smtClean="0"/>
              <a:t> assignment operators</a:t>
            </a:r>
            <a:endParaRPr lang="en-US" altLang="en-US" dirty="0"/>
          </a:p>
          <a:p>
            <a:r>
              <a:rPr lang="en-US" altLang="en-US" dirty="0"/>
              <a:t>Compound operators </a:t>
            </a:r>
            <a:r>
              <a:rPr lang="en-US" altLang="en-US" dirty="0" smtClean="0"/>
              <a:t>more concise</a:t>
            </a:r>
            <a:endParaRPr lang="lv-LV" altLang="en-US" dirty="0" smtClean="0"/>
          </a:p>
          <a:p>
            <a:r>
              <a:rPr lang="en-US" altLang="en-US" dirty="0" smtClean="0"/>
              <a:t>Compound </a:t>
            </a:r>
            <a:r>
              <a:rPr lang="en-US" altLang="en-US" dirty="0"/>
              <a:t>operators: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%=</a:t>
            </a:r>
          </a:p>
          <a:p>
            <a:r>
              <a:rPr lang="en-US" altLang="en-US" u="sng" dirty="0"/>
              <a:t>Simple assignment </a:t>
            </a:r>
            <a:r>
              <a:rPr lang="lv-LV" altLang="en-US" u="sng" dirty="0" smtClean="0"/>
              <a:t>operator</a:t>
            </a:r>
            <a:endParaRPr lang="en-US" altLang="en-US" dirty="0"/>
          </a:p>
          <a:p>
            <a:pPr marL="40005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x * y;</a:t>
            </a:r>
          </a:p>
          <a:p>
            <a:r>
              <a:rPr lang="en-US" altLang="en-US" u="sng" dirty="0"/>
              <a:t>Compound assignment </a:t>
            </a:r>
            <a:r>
              <a:rPr lang="lv-LV" altLang="en-US" u="sng" dirty="0" smtClean="0"/>
              <a:t>operator</a:t>
            </a:r>
            <a:endParaRPr lang="en-US" altLang="en-US" dirty="0"/>
          </a:p>
          <a:p>
            <a:pPr marL="40005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*= y;</a:t>
            </a:r>
          </a:p>
        </p:txBody>
      </p:sp>
      <p:sp>
        <p:nvSpPr>
          <p:cNvPr id="73733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A8F99BD-DC0A-45BE-8A15-419C31AFE5C5}" type="slidenum">
              <a:rPr lang="en-US" altLang="en-US" smtClean="0">
                <a:solidFill>
                  <a:schemeClr val="bg1"/>
                </a:solidFill>
              </a:rPr>
              <a:pPr/>
              <a:t>27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128663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Declaring and Initializing Variables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Not all types of variables are initialized automatically</a:t>
            </a:r>
          </a:p>
          <a:p>
            <a:r>
              <a:rPr lang="en-US" altLang="en-US" dirty="0"/>
              <a:t>Variables can be initialized when declared:</a:t>
            </a:r>
          </a:p>
          <a:p>
            <a:pPr marL="228600" lvl="1" indent="0">
              <a:spcBef>
                <a:spcPts val="1200"/>
              </a:spcBef>
              <a:buNone/>
            </a:pP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first = 13, second = 10;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ch = ' ';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12.6;</a:t>
            </a:r>
          </a:p>
          <a:p>
            <a:r>
              <a:rPr lang="en-US" altLang="en-US" dirty="0"/>
              <a:t>All variables must be initialized before they are used</a:t>
            </a:r>
          </a:p>
          <a:p>
            <a:pPr lvl="1"/>
            <a:r>
              <a:rPr lang="en-US" altLang="en-US" dirty="0"/>
              <a:t>But not necessarily during declaration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392E5C9-4FDB-4756-B70D-1C7DADAF9270}" type="slidenum">
              <a:rPr lang="en-US" altLang="en-US" smtClean="0">
                <a:solidFill>
                  <a:schemeClr val="bg1"/>
                </a:solidFill>
              </a:rPr>
              <a:pPr/>
              <a:t>28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76675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Input (Read) </a:t>
            </a:r>
            <a:r>
              <a:rPr lang="en-US" altLang="en-US" dirty="0" smtClean="0"/>
              <a:t>Statement</a:t>
            </a:r>
            <a:endParaRPr lang="en-US" altLang="en-US" dirty="0"/>
          </a:p>
        </p:txBody>
      </p:sp>
      <p:sp>
        <p:nvSpPr>
          <p:cNvPr id="49155" name="Rectangle 5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5435600" cy="4114800"/>
          </a:xfrm>
        </p:spPr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dirty="0"/>
              <a:t> is used with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altLang="en-US" dirty="0"/>
              <a:t> to gather one or more </a:t>
            </a:r>
            <a:r>
              <a:rPr lang="en-US" altLang="en-US" dirty="0" smtClean="0"/>
              <a:t>inputs</a:t>
            </a:r>
            <a:endParaRPr lang="lv-LV" altLang="en-US" dirty="0" smtClean="0"/>
          </a:p>
          <a:p>
            <a:endParaRPr lang="lv-LV" altLang="en-US" dirty="0"/>
          </a:p>
          <a:p>
            <a:r>
              <a:rPr lang="en-US" altLang="en-US" dirty="0"/>
              <a:t>This is called an </a:t>
            </a:r>
            <a:r>
              <a:rPr lang="en-US" altLang="en-US" u="sng" dirty="0"/>
              <a:t>input</a:t>
            </a:r>
            <a:r>
              <a:rPr lang="en-US" altLang="en-US" dirty="0"/>
              <a:t> (</a:t>
            </a:r>
            <a:r>
              <a:rPr lang="en-US" altLang="en-US" u="sng" dirty="0"/>
              <a:t>read</a:t>
            </a:r>
            <a:r>
              <a:rPr lang="en-US" altLang="en-US" dirty="0"/>
              <a:t>) statement</a:t>
            </a:r>
          </a:p>
          <a:p>
            <a:r>
              <a:rPr lang="en-US" altLang="en-US" dirty="0"/>
              <a:t>The </a:t>
            </a:r>
            <a:r>
              <a:rPr lang="en-US" altLang="en-US" u="sng" dirty="0"/>
              <a:t>stream extraction operator</a:t>
            </a:r>
            <a:r>
              <a:rPr lang="en-US" altLang="en-US" dirty="0"/>
              <a:t> is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altLang="en-US" dirty="0"/>
          </a:p>
          <a:p>
            <a:r>
              <a:rPr lang="en-US" altLang="en-US" dirty="0"/>
              <a:t>For example, if miles is a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dirty="0"/>
              <a:t> variable:</a:t>
            </a:r>
            <a:br>
              <a:rPr lang="en-US" altLang="en-US" dirty="0"/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miles;</a:t>
            </a:r>
          </a:p>
          <a:p>
            <a:pPr lvl="1"/>
            <a:r>
              <a:rPr lang="en-US" altLang="en-US" dirty="0"/>
              <a:t>Causes the computer to get a value of type double and places it in the variable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miles</a:t>
            </a:r>
          </a:p>
          <a:p>
            <a:endParaRPr lang="en-US" dirty="0"/>
          </a:p>
          <a:p>
            <a:endParaRPr lang="en-US" altLang="en-US" dirty="0"/>
          </a:p>
        </p:txBody>
      </p:sp>
      <p:sp>
        <p:nvSpPr>
          <p:cNvPr id="49158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FDD931C-6D6A-4BB0-AC01-7EA7AFBA21D5}" type="slidenum">
              <a:rPr lang="en-US" altLang="en-US" smtClean="0">
                <a:solidFill>
                  <a:schemeClr val="bg1"/>
                </a:solidFill>
              </a:rPr>
              <a:pPr/>
              <a:t>29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cin &gt;&gt; variable &gt;&gt;  variable...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369" y="2549525"/>
            <a:ext cx="4343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2362200"/>
            <a:ext cx="45243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9141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Quick Look at a C++ Program (1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6750" y="1752600"/>
            <a:ext cx="4565649" cy="4114800"/>
          </a:xfrm>
        </p:spPr>
        <p:txBody>
          <a:bodyPr/>
          <a:lstStyle/>
          <a:p>
            <a:r>
              <a:rPr lang="lv-LV" dirty="0" smtClean="0"/>
              <a:t>Can have hardcoded variable values.</a:t>
            </a:r>
          </a:p>
          <a:p>
            <a:r>
              <a:rPr lang="lv-LV" i="1" dirty="0" smtClean="0">
                <a:solidFill>
                  <a:srgbClr val="0070C0"/>
                </a:solidFill>
              </a:rPr>
              <a:t>Declaration</a:t>
            </a:r>
            <a:r>
              <a:rPr lang="lv-LV" dirty="0" smtClean="0"/>
              <a:t> differs from </a:t>
            </a:r>
            <a:r>
              <a:rPr lang="lv-LV" i="1" dirty="0" smtClean="0">
                <a:solidFill>
                  <a:srgbClr val="0070C0"/>
                </a:solidFill>
              </a:rPr>
              <a:t>Definition</a:t>
            </a:r>
            <a:r>
              <a:rPr lang="lv-LV" dirty="0" smtClean="0"/>
              <a:t>.</a:t>
            </a:r>
          </a:p>
          <a:p>
            <a:r>
              <a:rPr lang="lv-LV" dirty="0" smtClean="0"/>
              <a:t>Should always initialize variables (originally they contain garbage).</a:t>
            </a:r>
            <a:endParaRPr lang="lv-LV" dirty="0"/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ACF82E2-B1EF-4D61-A73F-13072D382DAB}" type="slidenum">
              <a:rPr lang="en-US" altLang="en-US" smtClean="0">
                <a:solidFill>
                  <a:schemeClr val="bg1"/>
                </a:solidFill>
              </a:rPr>
              <a:pPr/>
              <a:t>3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371600"/>
            <a:ext cx="5594351" cy="531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46750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Increment and Decrement Operators</a:t>
            </a:r>
          </a:p>
        </p:txBody>
      </p:sp>
      <p:sp>
        <p:nvSpPr>
          <p:cNvPr id="52227" name="Rectangle 5" descr="x = 5;&#10;y = x++;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Increment operator</a:t>
            </a:r>
            <a:r>
              <a:rPr lang="en-US" altLang="en-US" dirty="0"/>
              <a:t> </a:t>
            </a:r>
            <a:r>
              <a:rPr lang="en-US" altLang="en-US" dirty="0">
                <a:sym typeface="Wingdings" panose="05000000000000000000" pitchFamily="2" charset="2"/>
              </a:rPr>
              <a:t>(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++</a:t>
            </a:r>
            <a:r>
              <a:rPr lang="en-US" altLang="en-US" dirty="0">
                <a:sym typeface="Wingdings" panose="05000000000000000000" pitchFamily="2" charset="2"/>
              </a:rPr>
              <a:t>):</a:t>
            </a:r>
            <a:r>
              <a:rPr lang="en-US" altLang="en-US" dirty="0"/>
              <a:t> increase variable by 1</a:t>
            </a:r>
          </a:p>
          <a:p>
            <a:pPr lvl="1"/>
            <a:r>
              <a:rPr lang="en-US" altLang="en-US" u="sng" dirty="0"/>
              <a:t>Pre-increment</a:t>
            </a:r>
            <a:r>
              <a:rPr lang="en-US" altLang="en-US" dirty="0"/>
              <a:t>: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++variable</a:t>
            </a:r>
          </a:p>
          <a:p>
            <a:pPr lvl="1"/>
            <a:r>
              <a:rPr lang="en-US" altLang="en-US" u="sng" dirty="0"/>
              <a:t>Post-increment</a:t>
            </a:r>
            <a:r>
              <a:rPr lang="en-US" altLang="en-US" dirty="0"/>
              <a:t>: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variable++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en-US" u="sng" dirty="0"/>
              <a:t>Decrement operator</a:t>
            </a:r>
            <a:r>
              <a:rPr lang="en-US" altLang="en-US" dirty="0">
                <a:sym typeface="Wingdings" panose="05000000000000000000" pitchFamily="2" charset="2"/>
              </a:rPr>
              <a:t>: (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--</a:t>
            </a:r>
            <a:r>
              <a:rPr lang="en-US" altLang="en-US" dirty="0">
                <a:sym typeface="Wingdings" panose="05000000000000000000" pitchFamily="2" charset="2"/>
              </a:rPr>
              <a:t>)</a:t>
            </a:r>
            <a:r>
              <a:rPr lang="en-US" altLang="en-US" dirty="0"/>
              <a:t> decrease variable by 1</a:t>
            </a:r>
          </a:p>
          <a:p>
            <a:pPr lvl="1"/>
            <a:r>
              <a:rPr lang="en-US" altLang="en-US" u="sng" dirty="0"/>
              <a:t>Pre-decrement</a:t>
            </a:r>
            <a:r>
              <a:rPr lang="en-US" altLang="en-US" dirty="0"/>
              <a:t>: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--variable</a:t>
            </a:r>
          </a:p>
          <a:p>
            <a:pPr lvl="1"/>
            <a:r>
              <a:rPr lang="en-US" altLang="en-US" u="sng" dirty="0"/>
              <a:t>Post-decrement</a:t>
            </a:r>
            <a:r>
              <a:rPr lang="en-US" altLang="en-US" dirty="0"/>
              <a:t>: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variable--</a:t>
            </a:r>
          </a:p>
          <a:p>
            <a:r>
              <a:rPr lang="en-US" altLang="en-US" dirty="0"/>
              <a:t>What is the difference between the following?</a:t>
            </a:r>
          </a:p>
          <a:p>
            <a:pPr lvl="1"/>
            <a:endParaRPr lang="en-US" altLang="en-US" dirty="0"/>
          </a:p>
        </p:txBody>
      </p:sp>
      <p:sp>
        <p:nvSpPr>
          <p:cNvPr id="52231" name="Slide Number Placeholder 6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E119B19-E633-4D8E-90EA-97244773D32D}" type="slidenum">
              <a:rPr lang="en-US" altLang="en-US" smtClean="0">
                <a:solidFill>
                  <a:schemeClr val="bg1"/>
                </a:solidFill>
              </a:rPr>
              <a:pPr/>
              <a:t>30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2229" name="Rectangle 6" descr="x = 5;&#10;y = ++x;"/>
          <p:cNvSpPr>
            <a:spLocks noChangeArrowheads="1"/>
          </p:cNvSpPr>
          <p:nvPr/>
        </p:nvSpPr>
        <p:spPr bwMode="auto">
          <a:xfrm>
            <a:off x="2362200" y="4773543"/>
            <a:ext cx="1447800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Courier New" pitchFamily="49" charset="0"/>
              </a:rPr>
              <a:t>x = 5;</a:t>
            </a:r>
          </a:p>
          <a:p>
            <a:pPr eaLnBrk="1" hangingPunct="1"/>
            <a:r>
              <a:rPr lang="en-US" altLang="en-US" sz="2000" dirty="0">
                <a:latin typeface="Courier New" pitchFamily="49" charset="0"/>
              </a:rPr>
              <a:t>y = ++x;</a:t>
            </a:r>
          </a:p>
        </p:txBody>
      </p:sp>
      <p:sp>
        <p:nvSpPr>
          <p:cNvPr id="52230" name="Rectangle 7"/>
          <p:cNvSpPr>
            <a:spLocks noChangeArrowheads="1"/>
          </p:cNvSpPr>
          <p:nvPr/>
        </p:nvSpPr>
        <p:spPr bwMode="auto">
          <a:xfrm>
            <a:off x="4727191" y="4773543"/>
            <a:ext cx="1447800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Courier New" pitchFamily="49" charset="0"/>
              </a:rPr>
              <a:t>x = 5;</a:t>
            </a:r>
          </a:p>
          <a:p>
            <a:pPr eaLnBrk="1" hangingPunct="1"/>
            <a:r>
              <a:rPr lang="en-US" altLang="en-US" sz="2000" dirty="0">
                <a:latin typeface="Courier New" pitchFamily="49" charset="0"/>
              </a:rPr>
              <a:t>y = x++;</a:t>
            </a:r>
          </a:p>
        </p:txBody>
      </p:sp>
    </p:spTree>
    <p:extLst>
      <p:ext uri="{BB962C8B-B14F-4D97-AF65-F5344CB8AC3E}">
        <p14:creationId xmlns:p14="http://schemas.microsoft.com/office/powerpoint/2010/main" val="3017097280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Output</a:t>
            </a:r>
            <a:r>
              <a:rPr lang="lv-LV" altLang="en-US" dirty="0" smtClean="0"/>
              <a:t> – 1 </a:t>
            </a:r>
            <a:endParaRPr lang="en-US" altLang="en-US" dirty="0"/>
          </a:p>
        </p:txBody>
      </p:sp>
      <p:sp>
        <p:nvSpPr>
          <p:cNvPr id="5427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dirty="0" smtClean="0"/>
              <a:t> </a:t>
            </a:r>
            <a:r>
              <a:rPr lang="en-US" altLang="en-US" dirty="0"/>
              <a:t>causes the insertion point to move to beginning of next line</a:t>
            </a:r>
          </a:p>
        </p:txBody>
      </p:sp>
      <p:sp>
        <p:nvSpPr>
          <p:cNvPr id="54278" name="Slide Number Placeholder 6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77FF070-CA28-40FC-841E-7938B122E789}" type="slidenum">
              <a:rPr lang="en-US" altLang="en-US" smtClean="0">
                <a:solidFill>
                  <a:schemeClr val="bg1"/>
                </a:solidFill>
              </a:rPr>
              <a:pPr/>
              <a:t>31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385019"/>
            <a:ext cx="9623838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38375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Output</a:t>
            </a:r>
            <a:r>
              <a:rPr lang="lv-LV" altLang="en-US" dirty="0" smtClean="0"/>
              <a:t> – 2 </a:t>
            </a:r>
            <a:endParaRPr lang="en-US" altLang="en-US" dirty="0"/>
          </a:p>
        </p:txBody>
      </p:sp>
      <p:sp>
        <p:nvSpPr>
          <p:cNvPr id="56326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A69C8D6-0128-4EAC-90E7-1608293EA1FE}" type="slidenum">
              <a:rPr lang="en-US" altLang="en-US" smtClean="0">
                <a:solidFill>
                  <a:schemeClr val="bg1"/>
                </a:solidFill>
              </a:rPr>
              <a:pPr/>
              <a:t>32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632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49600" y="6578600"/>
            <a:ext cx="90424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 smtClean="0"/>
              <a:t>m</a:t>
            </a:r>
            <a:endParaRPr lang="en-US" altLang="en-US" dirty="0"/>
          </a:p>
        </p:txBody>
      </p:sp>
      <p:graphicFrame>
        <p:nvGraphicFramePr>
          <p:cNvPr id="11" name="Table 10" descr="Table 1-1 summarizes the terms used to describe various numbers of bytes.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658910"/>
              </p:ext>
            </p:extLst>
          </p:nvPr>
        </p:nvGraphicFramePr>
        <p:xfrm>
          <a:off x="1295400" y="1676400"/>
          <a:ext cx="10078771" cy="4163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1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245">
                <a:tc>
                  <a:txBody>
                    <a:bodyPr/>
                    <a:lstStyle/>
                    <a:p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19896" marR="119896" marT="59948" marB="59948">
                    <a:solidFill>
                      <a:srgbClr val="D1A70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Escape Sequence</a:t>
                      </a:r>
                    </a:p>
                  </a:txBody>
                  <a:tcPr marL="119896" marR="119896" marT="59948" marB="59948">
                    <a:solidFill>
                      <a:srgbClr val="D1A70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119896" marR="119896" marT="59948" marB="59948">
                    <a:solidFill>
                      <a:srgbClr val="D1A7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245">
                <a:tc>
                  <a:txBody>
                    <a:bodyPr/>
                    <a:lstStyle/>
                    <a:p>
                      <a:r>
                        <a:rPr lang="en-US" sz="2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\n</a:t>
                      </a:r>
                    </a:p>
                  </a:txBody>
                  <a:tcPr marL="119896" marR="119896" marT="59948" marB="59948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Newline</a:t>
                      </a:r>
                    </a:p>
                  </a:txBody>
                  <a:tcPr marL="119896" marR="119896" marT="59948" marB="59948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Cursor moves to the beginning of the next line</a:t>
                      </a:r>
                    </a:p>
                  </a:txBody>
                  <a:tcPr marL="119896" marR="119896" marT="59948" marB="59948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245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\t</a:t>
                      </a:r>
                    </a:p>
                  </a:txBody>
                  <a:tcPr marL="119896" marR="119896" marT="59948" marB="59948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</a:t>
                      </a:r>
                    </a:p>
                  </a:txBody>
                  <a:tcPr marL="119896" marR="119896" marT="59948" marB="59948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Cursor moves to the next tab stop</a:t>
                      </a:r>
                    </a:p>
                  </a:txBody>
                  <a:tcPr marL="119896" marR="119896" marT="59948" marB="59948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245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\b</a:t>
                      </a:r>
                    </a:p>
                  </a:txBody>
                  <a:tcPr marL="119896" marR="119896" marT="59948" marB="59948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Backspace</a:t>
                      </a:r>
                    </a:p>
                  </a:txBody>
                  <a:tcPr marL="119896" marR="119896" marT="59948" marB="59948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Cursor moves one space to the left</a:t>
                      </a:r>
                    </a:p>
                  </a:txBody>
                  <a:tcPr marL="119896" marR="119896" marT="59948" marB="59948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9342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\r</a:t>
                      </a:r>
                    </a:p>
                  </a:txBody>
                  <a:tcPr marL="119896" marR="119896" marT="59948" marB="59948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marL="119896" marR="119896" marT="59948" marB="59948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Cursor moves to the beginning of the current line (not the next line)</a:t>
                      </a:r>
                    </a:p>
                  </a:txBody>
                  <a:tcPr marL="119896" marR="119896" marT="59948" marB="59948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245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\\</a:t>
                      </a:r>
                    </a:p>
                  </a:txBody>
                  <a:tcPr marL="119896" marR="119896" marT="59948" marB="59948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Backslash</a:t>
                      </a:r>
                    </a:p>
                  </a:txBody>
                  <a:tcPr marL="119896" marR="119896" marT="59948" marB="59948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Backslash is printed</a:t>
                      </a:r>
                    </a:p>
                  </a:txBody>
                  <a:tcPr marL="119896" marR="119896" marT="59948" marB="59948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245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\'</a:t>
                      </a:r>
                    </a:p>
                  </a:txBody>
                  <a:tcPr marL="119896" marR="119896" marT="59948" marB="59948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 quotation</a:t>
                      </a:r>
                    </a:p>
                  </a:txBody>
                  <a:tcPr marL="119896" marR="119896" marT="59948" marB="59948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 quotation mark is printed</a:t>
                      </a:r>
                    </a:p>
                  </a:txBody>
                  <a:tcPr marL="119896" marR="119896" marT="59948" marB="59948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245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\"</a:t>
                      </a:r>
                    </a:p>
                  </a:txBody>
                  <a:tcPr marL="119896" marR="119896" marT="59948" marB="59948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quotation</a:t>
                      </a:r>
                    </a:p>
                  </a:txBody>
                  <a:tcPr marL="119896" marR="119896" marT="59948" marB="59948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quotation mark is printed</a:t>
                      </a:r>
                    </a:p>
                  </a:txBody>
                  <a:tcPr marL="119896" marR="119896" marT="59948" marB="59948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038196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Preprocessor Directives (2 of 2)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to include a header </a:t>
            </a:r>
            <a:r>
              <a:rPr lang="en-US" dirty="0" smtClean="0"/>
              <a:t>file</a:t>
            </a:r>
            <a:endParaRPr lang="lv-LV" dirty="0" smtClean="0"/>
          </a:p>
          <a:p>
            <a:endParaRPr lang="lv-LV" dirty="0"/>
          </a:p>
          <a:p>
            <a:endParaRPr lang="lv-LV" dirty="0" smtClean="0"/>
          </a:p>
          <a:p>
            <a:r>
              <a:rPr lang="en-US" dirty="0"/>
              <a:t>For example:</a:t>
            </a:r>
          </a:p>
          <a:p>
            <a:pPr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Causes the preprocessor to include the header file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/>
              <a:t> in the program</a:t>
            </a:r>
          </a:p>
          <a:p>
            <a:r>
              <a:rPr lang="en-US" dirty="0"/>
              <a:t>Preprocessor commands are processed before the program goes through the compiler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58374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E7A9F40-45A9-44C2-B4A5-240D02EE9A21}" type="slidenum">
              <a:rPr lang="en-US" altLang="en-US" smtClean="0">
                <a:solidFill>
                  <a:schemeClr val="bg1"/>
                </a:solidFill>
              </a:rPr>
              <a:pPr/>
              <a:t>33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837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49600" y="6578600"/>
            <a:ext cx="9042400" cy="244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 smtClean="0">
                <a:solidFill>
                  <a:schemeClr val="bg1"/>
                </a:solidFill>
              </a:rPr>
              <a:t>m</a:t>
            </a:r>
            <a:endParaRPr lang="en-US" altLang="en-US" dirty="0">
              <a:solidFill>
                <a:schemeClr val="bg1"/>
              </a:solidFill>
            </a:endParaRPr>
          </a:p>
        </p:txBody>
      </p:sp>
      <p:pic>
        <p:nvPicPr>
          <p:cNvPr id="8" name="Picture 2" descr="#include &lt;headerFileName&g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19311"/>
            <a:ext cx="34575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252918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dirty="0"/>
              <a:t> and </a:t>
            </a:r>
            <a:r>
              <a:rPr lang="lv-LV" dirty="0" smtClean="0"/>
              <a:t>u</a:t>
            </a:r>
            <a:r>
              <a:rPr lang="en-US" dirty="0" smtClean="0"/>
              <a:t>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/>
              <a:t> are declared in the header file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en-US" dirty="0"/>
              <a:t>, but within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</a:p>
          <a:p>
            <a:r>
              <a:rPr lang="en-US" altLang="en-US" dirty="0"/>
              <a:t>To use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/>
              <a:t> in a program, use the following two statements:</a:t>
            </a:r>
          </a:p>
          <a:p>
            <a:pPr marL="40005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&lt;iostream&gt;</a:t>
            </a:r>
          </a:p>
          <a:p>
            <a:pPr marL="400050" indent="0">
              <a:buNone/>
            </a:pP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std;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D075625-4F71-41FB-8DA4-A6110DD3DAB7}" type="slidenum">
              <a:rPr lang="en-US" altLang="en-US" smtClean="0">
                <a:solidFill>
                  <a:schemeClr val="bg1"/>
                </a:solidFill>
              </a:rPr>
              <a:pPr/>
              <a:t>34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062172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Data Type in a Program</a:t>
            </a:r>
          </a:p>
        </p:txBody>
      </p:sp>
      <p:sp>
        <p:nvSpPr>
          <p:cNvPr id="6041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use 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/>
              <a:t> type, you need to access its definition from the header file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r>
              <a:rPr lang="en-US" altLang="en-US" dirty="0"/>
              <a:t>Include the following preprocessor directive:</a:t>
            </a:r>
          </a:p>
          <a:p>
            <a:pPr marL="40005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2EC8A37-7769-4161-9208-A6617CD3FF55}" type="slidenum">
              <a:rPr lang="en-US" altLang="en-US" smtClean="0">
                <a:solidFill>
                  <a:schemeClr val="bg1"/>
                </a:solidFill>
              </a:rPr>
              <a:pPr/>
              <a:t>35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128311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Program Style and Form: Syntax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Syntax rules indicate what is legal and what is not legal</a:t>
            </a:r>
          </a:p>
          <a:p>
            <a:r>
              <a:rPr lang="en-US" altLang="en-US" dirty="0"/>
              <a:t>Errors in syntax are found in compilation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en-US" altLang="en-US" b="1" dirty="0">
                <a:latin typeface="Courier New" pitchFamily="49" charset="0"/>
              </a:rPr>
              <a:t> x;	</a:t>
            </a:r>
            <a:r>
              <a:rPr lang="en-US" altLang="en-US" b="1" dirty="0">
                <a:solidFill>
                  <a:srgbClr val="00A589"/>
                </a:solidFill>
                <a:latin typeface="Courier New" pitchFamily="49" charset="0"/>
              </a:rPr>
              <a:t>//Line 1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en-US" altLang="en-US" b="1" dirty="0">
                <a:latin typeface="Courier New" pitchFamily="49" charset="0"/>
              </a:rPr>
              <a:t> y		</a:t>
            </a:r>
            <a:r>
              <a:rPr lang="en-US" altLang="en-US" b="1" dirty="0">
                <a:solidFill>
                  <a:srgbClr val="00A589"/>
                </a:solidFill>
                <a:latin typeface="Courier New" pitchFamily="49" charset="0"/>
              </a:rPr>
              <a:t>//Line 2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double</a:t>
            </a:r>
            <a:r>
              <a:rPr lang="en-US" altLang="en-US" b="1" dirty="0">
                <a:latin typeface="Courier New" pitchFamily="49" charset="0"/>
              </a:rPr>
              <a:t> z;	</a:t>
            </a:r>
            <a:r>
              <a:rPr lang="en-US" altLang="en-US" b="1" dirty="0">
                <a:solidFill>
                  <a:srgbClr val="00A589"/>
                </a:solidFill>
                <a:latin typeface="Courier New" pitchFamily="49" charset="0"/>
              </a:rPr>
              <a:t>//Line 3</a:t>
            </a:r>
          </a:p>
          <a:p>
            <a:pPr lvl="1">
              <a:lnSpc>
                <a:spcPct val="90000"/>
              </a:lnSpc>
              <a:buNone/>
            </a:pPr>
            <a:endParaRPr lang="en-US" altLang="en-US" b="1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b="1" dirty="0">
                <a:latin typeface="Courier New" pitchFamily="49" charset="0"/>
              </a:rPr>
              <a:t>y = w + x;	</a:t>
            </a:r>
            <a:r>
              <a:rPr lang="en-US" altLang="en-US" b="1" dirty="0">
                <a:solidFill>
                  <a:srgbClr val="00A589"/>
                </a:solidFill>
                <a:latin typeface="Courier New" pitchFamily="49" charset="0"/>
              </a:rPr>
              <a:t>//Line 4</a:t>
            </a:r>
          </a:p>
          <a:p>
            <a:pPr lvl="1">
              <a:lnSpc>
                <a:spcPct val="90000"/>
              </a:lnSpc>
              <a:buNone/>
            </a:pPr>
            <a:endParaRPr lang="en-US" altLang="en-US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Compilation errors would occur at: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Line 2 (missing semicolon)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Line 4 (identifier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altLang="en-US" dirty="0"/>
              <a:t> used but not declared)</a:t>
            </a: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A7AC368-8A6F-41B0-B1A2-4AE7FCE12AB5}" type="slidenum">
              <a:rPr lang="en-US" altLang="en-US" smtClean="0">
                <a:solidFill>
                  <a:schemeClr val="bg1"/>
                </a:solidFill>
              </a:rPr>
              <a:pPr/>
              <a:t>36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898518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of Semicolons, Brackets, and Commas</a:t>
            </a:r>
          </a:p>
        </p:txBody>
      </p:sp>
      <p:sp>
        <p:nvSpPr>
          <p:cNvPr id="6758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 C++ statements end with a semicolon</a:t>
            </a:r>
          </a:p>
          <a:p>
            <a:pPr lvl="1"/>
            <a:r>
              <a:rPr lang="en-US" altLang="en-US" dirty="0"/>
              <a:t>Also called a </a:t>
            </a:r>
            <a:r>
              <a:rPr lang="en-US" altLang="en-US" u="sng" dirty="0"/>
              <a:t>statement </a:t>
            </a:r>
            <a:r>
              <a:rPr lang="en-US" altLang="en-US" i="1" u="sng" dirty="0" smtClean="0">
                <a:solidFill>
                  <a:srgbClr val="0070C0"/>
                </a:solidFill>
              </a:rPr>
              <a:t>terminator</a:t>
            </a:r>
            <a:r>
              <a:rPr lang="lv-LV" altLang="en-US" u="sng" dirty="0" smtClean="0"/>
              <a:t> </a:t>
            </a:r>
          </a:p>
          <a:p>
            <a:pPr lvl="1"/>
            <a:r>
              <a:rPr lang="lv-LV" altLang="en-US" dirty="0" smtClean="0"/>
              <a:t>("terminators" unlike "separators" are used after the last statement as well).</a:t>
            </a:r>
            <a:endParaRPr lang="en-US" altLang="en-US" dirty="0"/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/>
              <a:t> are </a:t>
            </a:r>
            <a:r>
              <a:rPr lang="en-US" altLang="en-US" dirty="0" smtClean="0"/>
              <a:t>delimiters</a:t>
            </a:r>
            <a:r>
              <a:rPr lang="lv-LV" altLang="en-US" dirty="0" smtClean="0"/>
              <a:t> for code blocks (for variable scope)</a:t>
            </a:r>
            <a:endParaRPr lang="en-US" altLang="en-US" dirty="0"/>
          </a:p>
          <a:p>
            <a:r>
              <a:rPr lang="en-US" altLang="en-US" dirty="0"/>
              <a:t>Commas </a:t>
            </a:r>
            <a:r>
              <a:rPr lang="en-US" altLang="en-US" i="1" dirty="0">
                <a:solidFill>
                  <a:srgbClr val="0070C0"/>
                </a:solidFill>
              </a:rPr>
              <a:t>separate</a:t>
            </a:r>
            <a:r>
              <a:rPr lang="en-US" altLang="en-US" dirty="0"/>
              <a:t> items in a list</a:t>
            </a:r>
          </a:p>
          <a:p>
            <a:pPr lvl="1"/>
            <a:r>
              <a:rPr lang="en-US" altLang="en-US" dirty="0"/>
              <a:t>Declaring more than one variable following a data type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4FBE439-DB89-4722-903A-4AAA04E5AE74}" type="slidenum">
              <a:rPr lang="en-US" altLang="en-US" smtClean="0">
                <a:solidFill>
                  <a:schemeClr val="bg1"/>
                </a:solidFill>
              </a:rPr>
              <a:pPr/>
              <a:t>37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771989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</a:t>
            </a:r>
            <a:r>
              <a:rPr lang="en-US" altLang="en-US" dirty="0" smtClean="0"/>
              <a:t>Review</a:t>
            </a:r>
            <a:endParaRPr lang="en-US" alt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055C91"/>
              </a:buClr>
            </a:pP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A C++ program </a:t>
            </a:r>
            <a:r>
              <a:rPr lang="lv-LV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has</a:t>
            </a:r>
            <a:r>
              <a:rPr lang="en-US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functions, one </a:t>
            </a:r>
            <a:r>
              <a:rPr lang="lv-LV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is </a:t>
            </a:r>
            <a:r>
              <a:rPr lang="en-US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called </a:t>
            </a:r>
            <a:r>
              <a:rPr lang="en-US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0">
              <a:buClr>
                <a:srgbClr val="055C91"/>
              </a:buClr>
            </a:pP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Identifiers </a:t>
            </a:r>
            <a:r>
              <a:rPr lang="lv-LV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have</a:t>
            </a:r>
            <a:r>
              <a:rPr lang="en-US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letters, digits, and underscores, </a:t>
            </a:r>
            <a:r>
              <a:rPr lang="en-US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begin </a:t>
            </a: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with a letter or </a:t>
            </a:r>
            <a:r>
              <a:rPr lang="lv-LV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_</a:t>
            </a:r>
          </a:p>
          <a:p>
            <a:pPr lvl="0">
              <a:buClr>
                <a:srgbClr val="055C91"/>
              </a:buClr>
            </a:pPr>
            <a:r>
              <a:rPr lang="en-US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 </a:t>
            </a: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arithmetic operators in C++ are addition (</a:t>
            </a:r>
            <a:r>
              <a:rPr lang="en-US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), subtraction (</a:t>
            </a:r>
            <a:r>
              <a:rPr lang="en-US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), multiplication (</a:t>
            </a:r>
            <a:r>
              <a:rPr lang="en-US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), division (</a:t>
            </a:r>
            <a:r>
              <a:rPr lang="en-US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), and modulus (</a:t>
            </a:r>
            <a:r>
              <a:rPr lang="en-US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</a:p>
          <a:p>
            <a:pPr lvl="0">
              <a:buClr>
                <a:srgbClr val="055C91"/>
              </a:buClr>
            </a:pP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Arithmetic expressions </a:t>
            </a:r>
            <a:r>
              <a:rPr lang="lv-LV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use precedence and associativity (from the left, except assignments evaluate from the right)</a:t>
            </a:r>
          </a:p>
          <a:p>
            <a:pPr>
              <a:buClr>
                <a:srgbClr val="055C91"/>
              </a:buClr>
            </a:pPr>
            <a:r>
              <a:rPr lang="en-US" altLang="en-US" dirty="0" smtClean="0"/>
              <a:t>All </a:t>
            </a:r>
            <a:r>
              <a:rPr lang="en-US" altLang="en-US" dirty="0"/>
              <a:t>variables must be declared before </a:t>
            </a:r>
            <a:r>
              <a:rPr lang="en-US" altLang="en-US" dirty="0" smtClean="0"/>
              <a:t>used</a:t>
            </a:r>
            <a:endParaRPr lang="lv-LV" altLang="en-US" dirty="0" smtClean="0"/>
          </a:p>
          <a:p>
            <a:r>
              <a:rPr lang="en-US" altLang="en-US" dirty="0"/>
              <a:t>Use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dirty="0"/>
              <a:t> and the stream extraction operator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altLang="en-US" dirty="0"/>
              <a:t> to input from the standard input device</a:t>
            </a:r>
          </a:p>
          <a:p>
            <a:r>
              <a:rPr lang="en-US" altLang="en-US" dirty="0"/>
              <a:t>Use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/>
              <a:t> and the stream insertion operator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dirty="0"/>
              <a:t> to output to the standard output device</a:t>
            </a:r>
          </a:p>
          <a:p>
            <a:pPr>
              <a:buClr>
                <a:srgbClr val="055C91"/>
              </a:buClr>
            </a:pPr>
            <a:endParaRPr lang="en-US" altLang="en-US" dirty="0"/>
          </a:p>
          <a:p>
            <a:pPr>
              <a:buClr>
                <a:srgbClr val="055C91"/>
              </a:buClr>
            </a:pPr>
            <a:endParaRPr lang="en-US" altLang="en-US" dirty="0"/>
          </a:p>
          <a:p>
            <a:pPr lvl="0">
              <a:buClr>
                <a:srgbClr val="055C91"/>
              </a:buClr>
            </a:pPr>
            <a:endParaRPr lang="en-US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4757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1FF34EE-0193-4A34-A332-436E356C7B17}" type="slidenum">
              <a:rPr lang="en-US" altLang="en-US" smtClean="0">
                <a:solidFill>
                  <a:schemeClr val="bg1"/>
                </a:solidFill>
              </a:rPr>
              <a:pPr/>
              <a:t>38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55562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Quick Look at a C++ Program (3 of 5)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945BE40-F7BA-4676-BBD8-EDEE17BA61FF}" type="slidenum">
              <a:rPr lang="en-US" altLang="en-US" smtClean="0">
                <a:solidFill>
                  <a:schemeClr val="bg1"/>
                </a:solidFill>
              </a:rPr>
              <a:pPr/>
              <a:t>4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pic>
        <p:nvPicPr>
          <p:cNvPr id="6" name="Picture 2" descr="This portion of a C++ program illustrates comments, variable declaration statements, and an assignment statement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55"/>
          <a:stretch/>
        </p:blipFill>
        <p:spPr bwMode="auto">
          <a:xfrm>
            <a:off x="1457569" y="1423169"/>
            <a:ext cx="8828808" cy="515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67104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342063" algn="l"/>
              </a:tabLst>
            </a:pPr>
            <a:r>
              <a:rPr lang="en-US" altLang="en-US" dirty="0"/>
              <a:t>A Quick Look at a C++ Program (4 of 5)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6472CC6-06DB-4D7D-AF27-D488E9BF6CF2}" type="slidenum">
              <a:rPr lang="en-US" altLang="en-US" smtClean="0">
                <a:solidFill>
                  <a:schemeClr val="bg1"/>
                </a:solidFill>
              </a:rPr>
              <a:pPr/>
              <a:t>5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126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49600" y="6578600"/>
            <a:ext cx="90424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 smtClean="0"/>
              <a:t>m</a:t>
            </a:r>
            <a:endParaRPr lang="en-US" altLang="en-US" dirty="0"/>
          </a:p>
        </p:txBody>
      </p:sp>
      <p:pic>
        <p:nvPicPr>
          <p:cNvPr id="6" name="Picture 2" descr="This portion of a C++ program illustrates an assignment statement with an expression (length * width) and output statements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42"/>
          <a:stretch/>
        </p:blipFill>
        <p:spPr bwMode="auto">
          <a:xfrm>
            <a:off x="1422399" y="1927226"/>
            <a:ext cx="10385761" cy="432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17282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Comments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Comments </a:t>
            </a:r>
            <a:r>
              <a:rPr lang="lv-LV" altLang="en-US" dirty="0" smtClean="0"/>
              <a:t>ignored by</a:t>
            </a:r>
            <a:r>
              <a:rPr lang="en-US" altLang="en-US" dirty="0" smtClean="0"/>
              <a:t> </a:t>
            </a:r>
            <a:r>
              <a:rPr lang="en-US" altLang="en-US" dirty="0"/>
              <a:t>the compiler</a:t>
            </a:r>
          </a:p>
          <a:p>
            <a:r>
              <a:rPr lang="en-US" altLang="en-US" dirty="0"/>
              <a:t>Two types</a:t>
            </a:r>
          </a:p>
          <a:p>
            <a:pPr lvl="1"/>
            <a:r>
              <a:rPr lang="en-US" altLang="en-US" dirty="0"/>
              <a:t>Single line:  begins with </a:t>
            </a:r>
            <a:r>
              <a:rPr lang="en-US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endParaRPr lang="en-US" altLang="en-US" dirty="0"/>
          </a:p>
          <a:p>
            <a:pPr marL="400050" indent="0">
              <a:spcBef>
                <a:spcPts val="0"/>
              </a:spcBef>
              <a:buClr>
                <a:srgbClr val="055C91"/>
              </a:buClr>
              <a:buNone/>
            </a:pPr>
            <a:r>
              <a:rPr lang="en-US" sz="16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//**************************************************************</a:t>
            </a:r>
          </a:p>
          <a:p>
            <a:pPr marL="400050" indent="0">
              <a:spcBef>
                <a:spcPts val="0"/>
              </a:spcBef>
              <a:buClr>
                <a:srgbClr val="055C91"/>
              </a:buClr>
              <a:buNone/>
            </a:pPr>
            <a:r>
              <a:rPr lang="en-US" sz="16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Given the length and width of a rectangle, this C++ program</a:t>
            </a:r>
          </a:p>
          <a:p>
            <a:pPr marL="400050" indent="0">
              <a:spcBef>
                <a:spcPts val="0"/>
              </a:spcBef>
              <a:buClr>
                <a:srgbClr val="055C91"/>
              </a:buClr>
              <a:buNone/>
            </a:pPr>
            <a:r>
              <a:rPr lang="en-US" sz="16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computes and outputs the perimeter and area of the rectangle.</a:t>
            </a:r>
          </a:p>
          <a:p>
            <a:pPr marL="400050" indent="0">
              <a:spcBef>
                <a:spcPts val="0"/>
              </a:spcBef>
              <a:buClr>
                <a:srgbClr val="055C91"/>
              </a:buClr>
              <a:buNone/>
            </a:pPr>
            <a:r>
              <a:rPr lang="en-US" sz="16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//**************************************************************</a:t>
            </a:r>
            <a:endParaRPr lang="en-US" altLang="en-US" dirty="0">
              <a:solidFill>
                <a:srgbClr val="00A589"/>
              </a:solidFill>
            </a:endParaRPr>
          </a:p>
          <a:p>
            <a:pPr lvl="1"/>
            <a:r>
              <a:rPr lang="en-US" altLang="en-US" dirty="0"/>
              <a:t>Multiple line: enclosed between </a:t>
            </a:r>
            <a:r>
              <a:rPr lang="en-US" altLang="en-US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40005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pPr marL="40005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can include comments that can</a:t>
            </a:r>
          </a:p>
          <a:p>
            <a:pPr marL="40005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occupy several lines.</a:t>
            </a:r>
          </a:p>
          <a:p>
            <a:pPr marL="40005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altLang="en-US" sz="1600" b="1" dirty="0">
              <a:solidFill>
                <a:srgbClr val="00A58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B1D4610-EEE8-4790-B25A-2CF9A4EAF01B}" type="slidenum">
              <a:rPr lang="en-US" altLang="en-US" smtClean="0">
                <a:solidFill>
                  <a:schemeClr val="bg1"/>
                </a:solidFill>
              </a:rPr>
              <a:pPr/>
              <a:t>6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2773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Special Symbols</a:t>
            </a:r>
          </a:p>
        </p:txBody>
      </p:sp>
      <p:sp>
        <p:nvSpPr>
          <p:cNvPr id="1536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u="sng" dirty="0"/>
              <a:t>token</a:t>
            </a:r>
            <a:r>
              <a:rPr lang="en-US" altLang="en-US" dirty="0"/>
              <a:t> is the smallest individual unit of a program written in any language</a:t>
            </a:r>
          </a:p>
          <a:p>
            <a:r>
              <a:rPr lang="en-US" altLang="en-US" dirty="0"/>
              <a:t>C++ tokens include special symbols, word symbols, and identifiers</a:t>
            </a:r>
          </a:p>
          <a:p>
            <a:r>
              <a:rPr lang="en-US" altLang="en-US" dirty="0"/>
              <a:t>Special symbols in C++ include:</a:t>
            </a:r>
          </a:p>
          <a:p>
            <a:pPr marL="457200" lvl="1" indent="0">
              <a:spcBef>
                <a:spcPts val="1200"/>
              </a:spcBef>
              <a:buClr>
                <a:srgbClr val="0D3857"/>
              </a:buClr>
              <a:buNone/>
              <a:tabLst>
                <a:tab pos="1371600" algn="l"/>
                <a:tab pos="2286000" algn="l"/>
                <a:tab pos="3200400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	-	*	/</a:t>
            </a:r>
          </a:p>
          <a:p>
            <a:pPr marL="457200" lvl="1" indent="0">
              <a:spcBef>
                <a:spcPts val="1200"/>
              </a:spcBef>
              <a:buClr>
                <a:srgbClr val="0D3857"/>
              </a:buClr>
              <a:buNone/>
              <a:tabLst>
                <a:tab pos="1371600" algn="l"/>
                <a:tab pos="2286000" algn="l"/>
                <a:tab pos="3200400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	;	?	,</a:t>
            </a:r>
          </a:p>
          <a:p>
            <a:pPr marL="457200" lvl="1" indent="0">
              <a:spcBef>
                <a:spcPts val="1200"/>
              </a:spcBef>
              <a:buClr>
                <a:srgbClr val="0D3857"/>
              </a:buClr>
              <a:buNone/>
              <a:tabLst>
                <a:tab pos="1371600" algn="l"/>
                <a:tab pos="2286000" algn="l"/>
                <a:tab pos="3200400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	!=	==	&gt;=</a:t>
            </a: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DBC953D-5C8A-47A9-9455-08EF6D82576F}" type="slidenum">
              <a:rPr lang="en-US" altLang="en-US" smtClean="0">
                <a:solidFill>
                  <a:schemeClr val="bg1"/>
                </a:solidFill>
              </a:rPr>
              <a:pPr/>
              <a:t>7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4635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Reserved Words (Keywords)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Reserved word </a:t>
            </a:r>
            <a:r>
              <a:rPr lang="en-US" altLang="en-US" dirty="0" smtClean="0"/>
              <a:t>symbols</a:t>
            </a:r>
            <a:r>
              <a:rPr lang="lv-LV" altLang="en-US" dirty="0" smtClean="0"/>
              <a:t>. Cannot be used to name variables. </a:t>
            </a:r>
            <a:endParaRPr lang="en-US" altLang="en-US" dirty="0" smtClean="0"/>
          </a:p>
          <a:p>
            <a:pPr lvl="1"/>
            <a:r>
              <a:rPr lang="en-US" altLang="en-US" b="1" dirty="0" err="1" smtClean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en-US" b="1" dirty="0" smtClean="0">
              <a:solidFill>
                <a:srgbClr val="638D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b="1" dirty="0" smtClean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lang="en-US" altLang="en-US" b="1" dirty="0">
              <a:solidFill>
                <a:srgbClr val="638D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pPr lvl="1"/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  <a:p>
            <a:pPr lvl="1"/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</a:p>
          <a:p>
            <a:pPr lvl="1"/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</a:p>
          <a:p>
            <a:pPr lvl="1"/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24A7315-D26C-4FDB-B34B-0324AE87146A}" type="slidenum">
              <a:rPr lang="en-US" altLang="en-US" smtClean="0">
                <a:solidFill>
                  <a:schemeClr val="bg1"/>
                </a:solidFill>
              </a:rPr>
              <a:pPr/>
              <a:t>8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53190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Identifiers (1 of 2)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 </a:t>
            </a:r>
            <a:r>
              <a:rPr lang="en-US" altLang="en-US" u="sng" dirty="0"/>
              <a:t>identifier</a:t>
            </a:r>
            <a:r>
              <a:rPr lang="en-US" altLang="en-US" dirty="0"/>
              <a:t> is the name of something that appears in a program</a:t>
            </a:r>
          </a:p>
          <a:p>
            <a:pPr lvl="1"/>
            <a:r>
              <a:rPr lang="en-US" altLang="en-US" dirty="0"/>
              <a:t>Consists of letters, digits, and the underscore character (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Must begin with a letter or underscore</a:t>
            </a:r>
          </a:p>
          <a:p>
            <a:r>
              <a:rPr lang="en-US" altLang="en-US" dirty="0"/>
              <a:t>C++ is case sensitive 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altLang="en-US" dirty="0"/>
              <a:t> is not the same as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</a:p>
          <a:p>
            <a:r>
              <a:rPr lang="en-US" altLang="en-US" dirty="0"/>
              <a:t>Two predefined identifiers are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/>
              <a:t> and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Unlike reserved words, predefined identifiers may be redefined, but it is not a good idea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9596424-9117-450D-8100-3ED5FD3ECA6A}" type="slidenum">
              <a:rPr lang="en-US" altLang="en-US" smtClean="0">
                <a:solidFill>
                  <a:schemeClr val="bg1"/>
                </a:solidFill>
              </a:rPr>
              <a:pPr/>
              <a:t>9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2966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3059</TotalTime>
  <Words>1968</Words>
  <Application>Microsoft Office PowerPoint</Application>
  <PresentationFormat>Widescreen</PresentationFormat>
  <Paragraphs>404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Courier New</vt:lpstr>
      <vt:lpstr>Times New Roman</vt:lpstr>
      <vt:lpstr>Wingdings</vt:lpstr>
      <vt:lpstr>Notebook</vt:lpstr>
      <vt:lpstr>Chapter 2</vt:lpstr>
      <vt:lpstr>Objectives</vt:lpstr>
      <vt:lpstr>A Quick Look at a C++ Program (1 of 5)</vt:lpstr>
      <vt:lpstr>A Quick Look at a C++ Program (3 of 5)</vt:lpstr>
      <vt:lpstr>A Quick Look at a C++ Program (4 of 5)</vt:lpstr>
      <vt:lpstr>Comments</vt:lpstr>
      <vt:lpstr>Special Symbols</vt:lpstr>
      <vt:lpstr>Reserved Words (Keywords)</vt:lpstr>
      <vt:lpstr>Identifiers (1 of 2)</vt:lpstr>
      <vt:lpstr>Identifiers</vt:lpstr>
      <vt:lpstr>Whitespaces</vt:lpstr>
      <vt:lpstr>Simple Data Types (1 of 2)</vt:lpstr>
      <vt:lpstr>Simple Data Types (2 of 2)</vt:lpstr>
      <vt:lpstr>int Data Type</vt:lpstr>
      <vt:lpstr>bool Data Type</vt:lpstr>
      <vt:lpstr>char Data Type</vt:lpstr>
      <vt:lpstr>Floating-Point Types – 1 </vt:lpstr>
      <vt:lpstr>Floating-Point Types – 2 </vt:lpstr>
      <vt:lpstr>Types, Variables, and Assignments</vt:lpstr>
      <vt:lpstr>Order of Precedence</vt:lpstr>
      <vt:lpstr>Expressions</vt:lpstr>
      <vt:lpstr>string Type</vt:lpstr>
      <vt:lpstr>Constants vs. Variables</vt:lpstr>
      <vt:lpstr>Assignment Statement – 1 </vt:lpstr>
      <vt:lpstr>Assignment Statement – 2 </vt:lpstr>
      <vt:lpstr>Assignment Statement – 3 </vt:lpstr>
      <vt:lpstr>Assignment Statement – 4 </vt:lpstr>
      <vt:lpstr>Declaring and Initializing Variables</vt:lpstr>
      <vt:lpstr>Input (Read) Statement</vt:lpstr>
      <vt:lpstr>Increment and Decrement Operators</vt:lpstr>
      <vt:lpstr>Output – 1 </vt:lpstr>
      <vt:lpstr>Output – 2 </vt:lpstr>
      <vt:lpstr>Preprocessor Directives (2 of 2)</vt:lpstr>
      <vt:lpstr>namespace and using cin and cout</vt:lpstr>
      <vt:lpstr>Using the string Data Type in a Program</vt:lpstr>
      <vt:lpstr>Program Style and Form: Syntax</vt:lpstr>
      <vt:lpstr>Use of Semicolons, Brackets, and Commas</vt:lpstr>
      <vt:lpstr>Quick Review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190</cp:revision>
  <cp:lastPrinted>1601-01-01T00:00:00Z</cp:lastPrinted>
  <dcterms:created xsi:type="dcterms:W3CDTF">1601-01-01T00:00:00Z</dcterms:created>
  <dcterms:modified xsi:type="dcterms:W3CDTF">2021-08-29T21:10:37Z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