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382" r:id="rId2"/>
    <p:sldId id="383" r:id="rId3"/>
    <p:sldId id="385" r:id="rId4"/>
    <p:sldId id="386" r:id="rId5"/>
    <p:sldId id="392" r:id="rId6"/>
    <p:sldId id="393" r:id="rId7"/>
    <p:sldId id="394" r:id="rId8"/>
    <p:sldId id="398" r:id="rId9"/>
    <p:sldId id="399" r:id="rId10"/>
    <p:sldId id="402" r:id="rId11"/>
    <p:sldId id="404" r:id="rId12"/>
    <p:sldId id="407" r:id="rId13"/>
    <p:sldId id="416" r:id="rId14"/>
    <p:sldId id="419" r:id="rId1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3B02A"/>
    <a:srgbClr val="CC0099"/>
    <a:srgbClr val="FF3300"/>
    <a:srgbClr val="FFC0C0"/>
    <a:srgbClr val="43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2599" autoAdjust="0"/>
  </p:normalViewPr>
  <p:slideViewPr>
    <p:cSldViewPr>
      <p:cViewPr varScale="1">
        <p:scale>
          <a:sx n="95" d="100"/>
          <a:sy n="95" d="100"/>
        </p:scale>
        <p:origin x="56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89591A-5B6A-4997-A10F-EF17642F23E1}" type="slidenum">
              <a:rPr lang="en-US" altLang="en-US" smtClean="0"/>
              <a:pPr eaLnBrk="1" hangingPunct="1"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6492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F1BCBC-5D9F-4E98-AA9C-7695C7B81AFA}" type="slidenum">
              <a:rPr lang="en-US" altLang="en-US" smtClean="0"/>
              <a:pPr eaLnBrk="1" hangingPunct="1"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9721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5AE1F6-5C85-44BF-85FB-D58437382756}" type="slidenum">
              <a:rPr lang="en-US" altLang="en-US" smtClean="0"/>
              <a:pPr eaLnBrk="1" hangingPunct="1"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2354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5D1FA7-469B-4DCC-9105-2077A7A795DC}" type="slidenum">
              <a:rPr lang="en-US" altLang="en-US" smtClean="0"/>
              <a:pPr eaLnBrk="1" hangingPunct="1"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4957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0DEFC5-75E7-40F8-B4BD-132DC181B28E}" type="slidenum">
              <a:rPr lang="en-US" altLang="en-US" smtClean="0"/>
              <a:pPr eaLnBrk="1" hangingPunct="1"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5524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44F1BC-4D03-41EC-AFA5-F96A472C7A9D}" type="slidenum">
              <a:rPr lang="en-US" altLang="en-US" smtClean="0"/>
              <a:pPr eaLnBrk="1" hangingPunct="1"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3623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3F8AA9-D32A-40F2-8B77-5303CFA70360}" type="slidenum">
              <a:rPr lang="en-US" altLang="en-US" smtClean="0"/>
              <a:pPr eaLnBrk="1" hangingPunct="1"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465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E66AC0-2306-446D-BE67-4D62456313FC}" type="slidenum">
              <a:rPr lang="en-US" altLang="en-US" smtClean="0"/>
              <a:pPr eaLnBrk="1" hangingPunct="1"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1944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361D95-6099-49E6-867A-76632E915A32}" type="slidenum">
              <a:rPr lang="en-US" altLang="en-US" smtClean="0"/>
              <a:pPr eaLnBrk="1" hangingPunct="1"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3215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29ED34-7253-42C2-A316-ED3B22998D22}" type="slidenum">
              <a:rPr lang="en-US" altLang="en-US" smtClean="0"/>
              <a:pPr eaLnBrk="1" hangingPunct="1"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7270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655F0D5-875A-44D2-89F2-1E7E6A23B2E1}" type="slidenum">
              <a:rPr lang="en-US" altLang="en-US" smtClean="0"/>
              <a:pPr eaLnBrk="1" hangingPunct="1"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6150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7D2905-20B0-44AD-917A-579440EEFDA0}" type="slidenum">
              <a:rPr lang="en-US" altLang="en-US" smtClean="0"/>
              <a:pPr eaLnBrk="1" hangingPunct="1"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0949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8FCFB9-01D8-4004-BBDE-02E0DBBCA47D}" type="slidenum">
              <a:rPr lang="en-US" altLang="en-US" smtClean="0"/>
              <a:pPr eaLnBrk="1" hangingPunct="1"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3232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0497C1C-44DF-466D-93A0-4F470D10DFBD}" type="slidenum">
              <a:rPr lang="en-US" altLang="en-US" smtClean="0"/>
              <a:pPr eaLnBrk="1" hangingPunct="1"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178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3" y="1538819"/>
            <a:ext cx="11220451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130244" y="6578466"/>
            <a:ext cx="9042257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86833" y="3997250"/>
            <a:ext cx="11220451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208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Tab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30244" y="6578466"/>
            <a:ext cx="9042257" cy="244535"/>
          </a:xfrm>
        </p:spPr>
        <p:txBody>
          <a:bodyPr/>
          <a:lstStyle>
            <a:lvl1pPr>
              <a:defRPr sz="600"/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20800" y="1340048"/>
            <a:ext cx="926592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486833" y="3997250"/>
            <a:ext cx="11220451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8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  <p:sldLayoutId id="2147483700" r:id="rId7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Input/Output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405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putback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en-US" altLang="en-US" dirty="0"/>
              <a:t> </a:t>
            </a:r>
            <a:r>
              <a:rPr lang="en-US" altLang="en-US" dirty="0" smtClean="0"/>
              <a:t>Function</a:t>
            </a:r>
            <a:r>
              <a:rPr lang="lv-LV" altLang="en-US" dirty="0" smtClean="0"/>
              <a:t>s</a:t>
            </a:r>
            <a:endParaRPr lang="en-US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Syntax for </a:t>
            </a:r>
            <a:r>
              <a:rPr lang="en-US" altLang="en-US" b="1" dirty="0" err="1" smtClean="0">
                <a:latin typeface="Courier New" pitchFamily="49" charset="0"/>
              </a:rPr>
              <a:t>putback</a:t>
            </a:r>
            <a:r>
              <a:rPr lang="lv-LV" altLang="en-US" dirty="0" smtClean="0">
                <a:latin typeface="Courier New" pitchFamily="49" charset="0"/>
              </a:rPr>
              <a:t> (</a:t>
            </a:r>
            <a:r>
              <a:rPr lang="en-US" altLang="en-US" dirty="0"/>
              <a:t>Places previous character extracted by the get function</a:t>
            </a:r>
            <a:r>
              <a:rPr lang="lv-LV" altLang="en-US" dirty="0" smtClean="0">
                <a:latin typeface="Courier New" pitchFamily="49" charset="0"/>
              </a:rPr>
              <a:t>)</a:t>
            </a:r>
          </a:p>
          <a:p>
            <a:pPr eaLnBrk="1" hangingPunct="1"/>
            <a:endParaRPr lang="lv-LV" altLang="en-US" dirty="0">
              <a:latin typeface="Courier New" pitchFamily="49" charset="0"/>
            </a:endParaRPr>
          </a:p>
          <a:p>
            <a:pPr lvl="1"/>
            <a:r>
              <a:rPr lang="en-US" altLang="en-US" b="1" dirty="0" err="1">
                <a:latin typeface="Courier New" pitchFamily="49" charset="0"/>
              </a:rPr>
              <a:t>istreamVar</a:t>
            </a:r>
            <a:r>
              <a:rPr lang="en-US" altLang="en-US" dirty="0"/>
              <a:t>: an input stream variable (such as </a:t>
            </a:r>
            <a:r>
              <a:rPr lang="en-US" altLang="en-US" b="1" dirty="0" err="1">
                <a:latin typeface="Courier New" pitchFamily="49" charset="0"/>
              </a:rPr>
              <a:t>cin</a:t>
            </a:r>
            <a:r>
              <a:rPr lang="en-US" altLang="en-US" dirty="0"/>
              <a:t>)</a:t>
            </a:r>
            <a:endParaRPr lang="en-US" altLang="en-US" dirty="0">
              <a:latin typeface="Courier New" pitchFamily="49" charset="0"/>
            </a:endParaRPr>
          </a:p>
          <a:p>
            <a:pPr lvl="1"/>
            <a:r>
              <a:rPr lang="en-US" altLang="en-US" b="1" dirty="0" err="1">
                <a:latin typeface="Courier New" pitchFamily="49" charset="0"/>
              </a:rPr>
              <a:t>ch</a:t>
            </a:r>
            <a:r>
              <a:rPr lang="en-US" altLang="en-US" dirty="0"/>
              <a:t> is a </a:t>
            </a:r>
            <a:r>
              <a:rPr lang="en-US" altLang="en-US" b="1" dirty="0">
                <a:latin typeface="Courier New" pitchFamily="49" charset="0"/>
              </a:rPr>
              <a:t>char</a:t>
            </a:r>
            <a:r>
              <a:rPr lang="en-US" altLang="en-US" dirty="0"/>
              <a:t> </a:t>
            </a:r>
            <a:r>
              <a:rPr lang="en-US" altLang="en-US" dirty="0" smtClean="0"/>
              <a:t>variable</a:t>
            </a:r>
            <a:endParaRPr lang="lv-LV" altLang="en-US" dirty="0" smtClean="0"/>
          </a:p>
          <a:p>
            <a:pPr lvl="1"/>
            <a:endParaRPr lang="lv-LV" altLang="en-US" dirty="0"/>
          </a:p>
          <a:p>
            <a:pPr lvl="1"/>
            <a:endParaRPr lang="en-US" altLang="en-US" dirty="0"/>
          </a:p>
          <a:p>
            <a:pPr marL="342900" lvl="1" indent="-342900">
              <a:buFontTx/>
              <a:buChar char="•"/>
            </a:pPr>
            <a:r>
              <a:rPr lang="en-US" altLang="en-US" dirty="0"/>
              <a:t>Syntax for </a:t>
            </a:r>
            <a:r>
              <a:rPr lang="en-US" altLang="en-US" b="1" dirty="0" smtClean="0">
                <a:latin typeface="Courier New" pitchFamily="49" charset="0"/>
              </a:rPr>
              <a:t>peek</a:t>
            </a:r>
            <a:r>
              <a:rPr lang="lv-LV" altLang="en-US" b="1" dirty="0" smtClean="0">
                <a:latin typeface="Courier New" pitchFamily="49" charset="0"/>
              </a:rPr>
              <a:t> </a:t>
            </a:r>
            <a:r>
              <a:rPr lang="lv-LV" altLang="en-US" b="1" dirty="0" smtClean="0"/>
              <a:t>(</a:t>
            </a:r>
            <a:r>
              <a:rPr lang="en-US" altLang="en-US" dirty="0"/>
              <a:t>next character from the input </a:t>
            </a:r>
            <a:r>
              <a:rPr lang="en-US" altLang="en-US" dirty="0" smtClean="0"/>
              <a:t>stream</a:t>
            </a:r>
            <a:r>
              <a:rPr lang="lv-LV" altLang="en-US" dirty="0" smtClean="0"/>
              <a:t>; does not remove</a:t>
            </a:r>
            <a:r>
              <a:rPr lang="lv-LV" altLang="en-US" b="1" dirty="0" smtClean="0"/>
              <a:t>)</a:t>
            </a:r>
          </a:p>
          <a:p>
            <a:pPr lvl="1"/>
            <a:r>
              <a:rPr lang="en-US" altLang="en-US" b="1" dirty="0" err="1">
                <a:latin typeface="Courier New" pitchFamily="49" charset="0"/>
              </a:rPr>
              <a:t>istreamVar</a:t>
            </a:r>
            <a:r>
              <a:rPr lang="en-US" altLang="en-US" dirty="0"/>
              <a:t>: an input stream variable (such as </a:t>
            </a:r>
            <a:r>
              <a:rPr lang="en-US" altLang="en-US" b="1" dirty="0" err="1">
                <a:latin typeface="Courier New" pitchFamily="49" charset="0"/>
              </a:rPr>
              <a:t>cin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 err="1">
                <a:latin typeface="Courier New" pitchFamily="49" charset="0"/>
              </a:rPr>
              <a:t>ch</a:t>
            </a:r>
            <a:r>
              <a:rPr lang="en-US" altLang="en-US" dirty="0"/>
              <a:t> is a </a:t>
            </a:r>
            <a:r>
              <a:rPr lang="en-US" altLang="en-US" b="1" dirty="0">
                <a:latin typeface="Courier New" pitchFamily="49" charset="0"/>
              </a:rPr>
              <a:t>char</a:t>
            </a:r>
            <a:r>
              <a:rPr lang="en-US" altLang="en-US" dirty="0"/>
              <a:t> variable</a:t>
            </a:r>
          </a:p>
          <a:p>
            <a:endParaRPr lang="en-US" altLang="en-US" dirty="0"/>
          </a:p>
          <a:p>
            <a:pPr eaLnBrk="1" hangingPunct="1"/>
            <a:endParaRPr lang="en-US" altLang="en-US" dirty="0">
              <a:latin typeface="Courier New" pitchFamily="49" charset="0"/>
            </a:endParaRPr>
          </a:p>
        </p:txBody>
      </p:sp>
      <p:pic>
        <p:nvPicPr>
          <p:cNvPr id="9218" name="Picture 2" descr="istreamVar.putback(ch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162175"/>
            <a:ext cx="32194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ch = istreamVar.peek()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267200"/>
            <a:ext cx="32289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42790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Input Failure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Trying </a:t>
            </a:r>
            <a:r>
              <a:rPr lang="en-US" altLang="en-US" dirty="0"/>
              <a:t>to read a letter into an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double</a:t>
            </a:r>
            <a:r>
              <a:rPr lang="en-US" altLang="en-US" dirty="0"/>
              <a:t> </a:t>
            </a:r>
            <a:r>
              <a:rPr lang="en-US" altLang="en-US" dirty="0" smtClean="0"/>
              <a:t>result</a:t>
            </a:r>
            <a:r>
              <a:rPr lang="lv-LV" altLang="en-US" dirty="0" smtClean="0"/>
              <a:t>s</a:t>
            </a:r>
            <a:r>
              <a:rPr lang="en-US" altLang="en-US" dirty="0" smtClean="0"/>
              <a:t> </a:t>
            </a:r>
            <a:r>
              <a:rPr lang="en-US" altLang="en-US" dirty="0"/>
              <a:t>in an </a:t>
            </a:r>
            <a:r>
              <a:rPr lang="en-US" altLang="en-US" u="sng" dirty="0"/>
              <a:t>input failure</a:t>
            </a:r>
          </a:p>
          <a:p>
            <a:pPr eaLnBrk="1" hangingPunct="1"/>
            <a:r>
              <a:rPr lang="en-US" altLang="en-US" dirty="0"/>
              <a:t>If an error occurs when reading data</a:t>
            </a:r>
          </a:p>
          <a:p>
            <a:pPr lvl="1" eaLnBrk="1" hangingPunct="1"/>
            <a:r>
              <a:rPr lang="en-US" altLang="en-US" dirty="0"/>
              <a:t>Input stream enters the </a:t>
            </a:r>
            <a:r>
              <a:rPr lang="en-US" altLang="en-US" u="sng" dirty="0"/>
              <a:t>fail </a:t>
            </a:r>
            <a:r>
              <a:rPr lang="en-US" altLang="en-US" u="sng" dirty="0" smtClean="0"/>
              <a:t>state</a:t>
            </a:r>
            <a:endParaRPr lang="lv-LV" altLang="en-US" u="sng" dirty="0" smtClean="0"/>
          </a:p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>
                <a:latin typeface="Courier New" pitchFamily="49" charset="0"/>
              </a:rPr>
              <a:t>clear</a:t>
            </a:r>
            <a:r>
              <a:rPr lang="en-US" altLang="en-US" dirty="0"/>
              <a:t> function restores the input stream to a working state</a:t>
            </a:r>
          </a:p>
          <a:p>
            <a:pPr eaLnBrk="1" hangingPunct="1"/>
            <a:r>
              <a:rPr lang="en-US" altLang="en-US" dirty="0"/>
              <a:t>The syntax of the function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altLang="en-US" dirty="0"/>
              <a:t> is:</a:t>
            </a:r>
          </a:p>
          <a:p>
            <a:pPr eaLnBrk="1" hangingPunct="1"/>
            <a:endParaRPr lang="en-US" altLang="en-US" u="sng" dirty="0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BC0BBC-EFBB-4D86-A8ED-06F484DB1036}" type="slidenum">
              <a:rPr lang="en-US" altLang="en-US" smtClean="0">
                <a:solidFill>
                  <a:schemeClr val="bg1"/>
                </a:solidFill>
              </a:rPr>
              <a:pPr eaLnBrk="1" hangingPunct="1"/>
              <a:t>11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istreamVar.clear()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343400"/>
            <a:ext cx="27432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64626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itchFamily="49" charset="0"/>
              </a:rPr>
              <a:t>setprecision</a:t>
            </a:r>
            <a:r>
              <a:rPr lang="en-US" altLang="en-US" dirty="0"/>
              <a:t> Manipulator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/>
              <a:t>Syntax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F9E523-B985-4E69-9116-E62C842D8B61}" type="slidenum">
              <a:rPr lang="en-US" altLang="en-US" smtClean="0">
                <a:solidFill>
                  <a:schemeClr val="bg1"/>
                </a:solidFill>
              </a:rPr>
              <a:pPr eaLnBrk="1" hangingPunct="1"/>
              <a:t>12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76663" y="2590800"/>
            <a:ext cx="8415337" cy="152558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dirty="0"/>
              <a:t>Outputs decimal numbers with up to </a:t>
            </a:r>
            <a:r>
              <a:rPr lang="en-US" altLang="en-US" b="1" dirty="0">
                <a:latin typeface="Courier New" pitchFamily="49" charset="0"/>
              </a:rPr>
              <a:t>n</a:t>
            </a:r>
            <a:r>
              <a:rPr lang="en-US" altLang="en-US" dirty="0"/>
              <a:t> decimal places</a:t>
            </a:r>
          </a:p>
          <a:p>
            <a:r>
              <a:rPr lang="en-US" altLang="en-US" dirty="0"/>
              <a:t>Must include the header file </a:t>
            </a:r>
            <a:r>
              <a:rPr lang="en-US" altLang="en-US" b="1" dirty="0">
                <a:latin typeface="Courier New" pitchFamily="49" charset="0"/>
              </a:rPr>
              <a:t>iomanip</a:t>
            </a:r>
            <a:endParaRPr lang="en-US" altLang="en-US" dirty="0">
              <a:latin typeface="Courier New" pitchFamily="49" charset="0"/>
            </a:endParaRPr>
          </a:p>
          <a:p>
            <a:pPr lvl="1"/>
            <a:r>
              <a:rPr lang="en-US" altLang="en-US" b="1" dirty="0">
                <a:latin typeface="Courier New" pitchFamily="49" charset="0"/>
              </a:rPr>
              <a:t>#include &lt;iomanip&gt;</a:t>
            </a:r>
          </a:p>
          <a:p>
            <a:endParaRPr lang="en-US" dirty="0"/>
          </a:p>
        </p:txBody>
      </p:sp>
      <p:pic>
        <p:nvPicPr>
          <p:cNvPr id="12290" name="Picture 2" descr="setprecision(n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14341"/>
            <a:ext cx="22574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71431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Input/Output and the </a:t>
            </a:r>
            <a:r>
              <a:rPr lang="en-US" altLang="en-US" dirty="0">
                <a:latin typeface="Courier New" pitchFamily="49" charset="0"/>
              </a:rPr>
              <a:t>string</a:t>
            </a:r>
            <a:r>
              <a:rPr lang="en-US" altLang="en-US" dirty="0"/>
              <a:t> Type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input stream variable (such as </a:t>
            </a:r>
            <a:r>
              <a:rPr lang="en-US" altLang="en-US" b="1" dirty="0">
                <a:latin typeface="Courier New" pitchFamily="49" charset="0"/>
              </a:rPr>
              <a:t>cin</a:t>
            </a:r>
            <a:r>
              <a:rPr lang="en-US" altLang="en-US" dirty="0"/>
              <a:t>) and </a:t>
            </a:r>
            <a:r>
              <a:rPr lang="en-US" altLang="en-US" b="1" dirty="0">
                <a:latin typeface="Courier New" pitchFamily="49" charset="0"/>
              </a:rPr>
              <a:t>&gt;&gt;</a:t>
            </a:r>
            <a:r>
              <a:rPr lang="en-US" altLang="en-US" dirty="0"/>
              <a:t> operator can read a string into a variable of the data type </a:t>
            </a:r>
            <a:r>
              <a:rPr lang="en-US" altLang="en-US" b="1" dirty="0">
                <a:latin typeface="Courier New" pitchFamily="49" charset="0"/>
              </a:rPr>
              <a:t>string</a:t>
            </a:r>
          </a:p>
          <a:p>
            <a:pPr eaLnBrk="1" hangingPunct="1"/>
            <a:r>
              <a:rPr lang="en-US" altLang="en-US" dirty="0"/>
              <a:t>The extraction operator:</a:t>
            </a:r>
          </a:p>
          <a:p>
            <a:pPr lvl="1" eaLnBrk="1" hangingPunct="1"/>
            <a:r>
              <a:rPr lang="en-US" altLang="en-US" dirty="0"/>
              <a:t>Skips any leading whitespace characters</a:t>
            </a:r>
          </a:p>
          <a:p>
            <a:pPr lvl="1" eaLnBrk="1" hangingPunct="1"/>
            <a:r>
              <a:rPr lang="en-US" altLang="en-US" dirty="0"/>
              <a:t>Stops reading at a whitespace character </a:t>
            </a:r>
          </a:p>
          <a:p>
            <a:pPr eaLnBrk="1" hangingPunct="1"/>
            <a:r>
              <a:rPr lang="en-US" altLang="en-US" dirty="0"/>
              <a:t>The function </a:t>
            </a:r>
            <a:r>
              <a:rPr lang="en-US" altLang="en-US" b="1" dirty="0">
                <a:latin typeface="Courier New" pitchFamily="49" charset="0"/>
              </a:rPr>
              <a:t>getline</a:t>
            </a:r>
            <a:r>
              <a:rPr lang="en-US" altLang="en-US" dirty="0"/>
              <a:t> reads until end of the current line</a:t>
            </a: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617BA6-FED0-4AE5-9436-9C88E87D382D}" type="slidenum">
              <a:rPr lang="en-US" altLang="en-US" smtClean="0">
                <a:solidFill>
                  <a:schemeClr val="bg1"/>
                </a:solidFill>
              </a:rPr>
              <a:pPr eaLnBrk="1" hangingPunct="1"/>
              <a:t>13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15362" name="Picture 2" descr="getline(istreamVar, strVar)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495800"/>
            <a:ext cx="38671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35484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 Review </a:t>
            </a:r>
            <a:r>
              <a:rPr lang="en-US" altLang="en-US" dirty="0"/>
              <a:t>(1 of 3)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Stream: </a:t>
            </a:r>
            <a:r>
              <a:rPr lang="en-US" altLang="en-US" dirty="0" smtClean="0"/>
              <a:t>sequence </a:t>
            </a:r>
            <a:r>
              <a:rPr lang="en-US" altLang="en-US" dirty="0"/>
              <a:t>of characters from a source to a destination</a:t>
            </a:r>
          </a:p>
          <a:p>
            <a:pPr lvl="1" eaLnBrk="1" hangingPunct="1"/>
            <a:r>
              <a:rPr lang="en-US" altLang="en-US" dirty="0"/>
              <a:t>Input stream: from a source to a </a:t>
            </a:r>
            <a:r>
              <a:rPr lang="en-US" altLang="en-US" dirty="0" smtClean="0"/>
              <a:t>computer</a:t>
            </a:r>
            <a:r>
              <a:rPr lang="lv-LV" altLang="en-US" dirty="0" smtClean="0"/>
              <a:t> (like </a:t>
            </a:r>
            <a:r>
              <a:rPr lang="en-US" altLang="en-US" b="1" dirty="0" err="1">
                <a:latin typeface="Courier New" pitchFamily="49" charset="0"/>
              </a:rPr>
              <a:t>cin</a:t>
            </a:r>
            <a:r>
              <a:rPr lang="lv-LV" altLang="en-US" dirty="0" smtClean="0"/>
              <a:t>)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Output stream: from a computer to a </a:t>
            </a:r>
            <a:r>
              <a:rPr lang="en-US" altLang="en-US" dirty="0" smtClean="0"/>
              <a:t>destination</a:t>
            </a:r>
            <a:r>
              <a:rPr lang="lv-LV" altLang="en-US" dirty="0" smtClean="0"/>
              <a:t> (like </a:t>
            </a: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lv-LV" altLang="en-US" dirty="0" smtClean="0"/>
              <a:t>)</a:t>
            </a:r>
          </a:p>
          <a:p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altLang="en-US" dirty="0"/>
              <a:t> reads data character-by-character</a:t>
            </a:r>
          </a:p>
          <a:p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ignore</a:t>
            </a:r>
            <a:r>
              <a:rPr lang="en-US" altLang="en-US" dirty="0"/>
              <a:t> skips data in a line</a:t>
            </a:r>
          </a:p>
          <a:p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putback</a:t>
            </a:r>
            <a:r>
              <a:rPr lang="en-US" altLang="en-US" dirty="0"/>
              <a:t> puts last character retrieved by </a:t>
            </a:r>
            <a:r>
              <a:rPr lang="en-US" altLang="en-US" dirty="0">
                <a:latin typeface="Courier New" pitchFamily="49" charset="0"/>
              </a:rPr>
              <a:t>get</a:t>
            </a:r>
            <a:r>
              <a:rPr lang="en-US" altLang="en-US" dirty="0"/>
              <a:t> back to the input stream</a:t>
            </a:r>
          </a:p>
          <a:p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altLang="en-US" dirty="0"/>
              <a:t> returns next character from input stream, but does not remove </a:t>
            </a:r>
            <a:r>
              <a:rPr lang="en-US" altLang="en-US" dirty="0" smtClean="0"/>
              <a:t>it</a:t>
            </a:r>
            <a:endParaRPr lang="lv-LV" altLang="en-US" dirty="0" smtClean="0"/>
          </a:p>
          <a:p>
            <a:r>
              <a:rPr lang="en-US" altLang="en-US" dirty="0"/>
              <a:t>Include </a:t>
            </a:r>
            <a:r>
              <a:rPr lang="en-US" altLang="en-US" b="1" dirty="0" err="1">
                <a:latin typeface="Courier New" pitchFamily="49" charset="0"/>
              </a:rPr>
              <a:t>iomanip</a:t>
            </a:r>
            <a:r>
              <a:rPr lang="en-US" altLang="en-US" dirty="0"/>
              <a:t> for the </a:t>
            </a:r>
            <a:r>
              <a:rPr lang="lv-LV" altLang="en-US" dirty="0" smtClean="0"/>
              <a:t>"</a:t>
            </a:r>
            <a:r>
              <a:rPr lang="en-US" altLang="en-US" dirty="0" smtClean="0"/>
              <a:t>manipulator</a:t>
            </a:r>
            <a:r>
              <a:rPr lang="lv-LV" altLang="en-US" dirty="0"/>
              <a:t>"</a:t>
            </a:r>
            <a:r>
              <a:rPr lang="en-US" altLang="en-US" dirty="0" smtClean="0"/>
              <a:t> </a:t>
            </a:r>
            <a:r>
              <a:rPr lang="en-US" altLang="en-US" b="1" dirty="0" err="1">
                <a:latin typeface="Courier New" pitchFamily="49" charset="0"/>
              </a:rPr>
              <a:t>setprecision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8BA28F-F314-42BF-B70F-84A72089B13B}" type="slidenum">
              <a:rPr lang="en-US" altLang="en-US" smtClean="0">
                <a:solidFill>
                  <a:schemeClr val="bg1"/>
                </a:solidFill>
              </a:rPr>
              <a:pPr eaLnBrk="1" hangingPunct="1"/>
              <a:t>14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40010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Objectives</a:t>
            </a:r>
            <a:endParaRPr lang="en-US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this chapter, you will:</a:t>
            </a:r>
          </a:p>
          <a:p>
            <a:pPr lvl="1"/>
            <a:r>
              <a:rPr lang="en-US" altLang="en-US" dirty="0"/>
              <a:t>Learn </a:t>
            </a:r>
            <a:r>
              <a:rPr lang="lv-LV" altLang="en-US" dirty="0" smtClean="0"/>
              <a:t>about </a:t>
            </a:r>
            <a:r>
              <a:rPr lang="en-US" altLang="en-US" dirty="0" smtClean="0"/>
              <a:t>input </a:t>
            </a:r>
            <a:r>
              <a:rPr lang="en-US" altLang="en-US" dirty="0"/>
              <a:t>and output streams</a:t>
            </a:r>
          </a:p>
          <a:p>
            <a:pPr lvl="1"/>
            <a:r>
              <a:rPr lang="lv-LV" altLang="en-US" dirty="0" smtClean="0"/>
              <a:t>R</a:t>
            </a:r>
            <a:r>
              <a:rPr lang="en-US" altLang="en-US" dirty="0" err="1" smtClean="0"/>
              <a:t>ead</a:t>
            </a:r>
            <a:r>
              <a:rPr lang="en-US" altLang="en-US" dirty="0" smtClean="0"/>
              <a:t> </a:t>
            </a:r>
            <a:r>
              <a:rPr lang="en-US" altLang="en-US" dirty="0"/>
              <a:t>data from </a:t>
            </a:r>
            <a:r>
              <a:rPr lang="lv-LV" altLang="en-US" dirty="0" smtClean="0"/>
              <a:t>STDIN</a:t>
            </a:r>
            <a:endParaRPr lang="en-US" altLang="en-US" dirty="0"/>
          </a:p>
          <a:p>
            <a:pPr lvl="1"/>
            <a:r>
              <a:rPr lang="lv-LV" altLang="en-US" dirty="0" smtClean="0"/>
              <a:t>U</a:t>
            </a:r>
            <a:r>
              <a:rPr lang="en-US" altLang="en-US" dirty="0" smtClean="0"/>
              <a:t>se </a:t>
            </a:r>
            <a:r>
              <a:rPr lang="en-US" altLang="en-US" dirty="0"/>
              <a:t>predefined </a:t>
            </a:r>
            <a:r>
              <a:rPr lang="en-US" altLang="en-US" dirty="0" smtClean="0"/>
              <a:t>functions</a:t>
            </a:r>
            <a:r>
              <a:rPr lang="lv-LV" altLang="en-US" dirty="0" smtClean="0"/>
              <a:t> and objects</a:t>
            </a:r>
            <a:r>
              <a:rPr lang="en-US" altLang="en-US" dirty="0" smtClean="0"/>
              <a:t> </a:t>
            </a:r>
            <a:r>
              <a:rPr lang="en-US" altLang="en-US" dirty="0"/>
              <a:t>in a </a:t>
            </a:r>
            <a:r>
              <a:rPr lang="en-US" altLang="en-US" dirty="0" smtClean="0"/>
              <a:t>program</a:t>
            </a:r>
            <a:r>
              <a:rPr lang="lv-LV" altLang="en-US" dirty="0" smtClean="0"/>
              <a:t> (#include ...)</a:t>
            </a:r>
            <a:endParaRPr lang="en-US" altLang="en-US" dirty="0"/>
          </a:p>
          <a:p>
            <a:pPr lvl="1"/>
            <a:r>
              <a:rPr lang="lv-LV" altLang="en-US" dirty="0" smtClean="0"/>
              <a:t>U</a:t>
            </a:r>
            <a:r>
              <a:rPr lang="en-US" altLang="en-US" dirty="0" smtClean="0"/>
              <a:t>se </a:t>
            </a:r>
            <a:r>
              <a:rPr lang="en-US" altLang="en-US" dirty="0"/>
              <a:t>the input stream functions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altLang="en-US" dirty="0"/>
              <a:t>,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ignore</a:t>
            </a:r>
            <a:r>
              <a:rPr lang="en-US" altLang="en-US" dirty="0" smtClean="0"/>
              <a:t>,</a:t>
            </a:r>
            <a:r>
              <a:rPr lang="lv-LV" altLang="en-US" dirty="0"/>
              <a:t>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peek</a:t>
            </a:r>
            <a:endParaRPr lang="lv-LV" alt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lv-LV" altLang="en-US" dirty="0" smtClean="0"/>
              <a:t>W</a:t>
            </a:r>
            <a:r>
              <a:rPr lang="en-US" altLang="en-US" dirty="0" smtClean="0"/>
              <a:t>rite </a:t>
            </a:r>
            <a:r>
              <a:rPr lang="lv-LV" altLang="en-US" dirty="0" smtClean="0"/>
              <a:t>to STDOUT, STDERR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D1894C-BA4B-4C59-9E9F-0EECB765617F}" type="slidenum">
              <a:rPr lang="en-US" altLang="en-US" smtClean="0">
                <a:solidFill>
                  <a:schemeClr val="bg1"/>
                </a:solidFill>
              </a:rPr>
              <a:pPr eaLnBrk="1" hangingPunct="1"/>
              <a:t>2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80988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I/O Streams and Standard I/O </a:t>
            </a:r>
            <a:r>
              <a:rPr lang="en-US" altLang="en-US" dirty="0" smtClean="0"/>
              <a:t>Devices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Stream is a</a:t>
            </a:r>
            <a:r>
              <a:rPr lang="en-US" altLang="en-US" dirty="0" smtClean="0"/>
              <a:t> </a:t>
            </a:r>
            <a:r>
              <a:rPr lang="en-US" altLang="en-US" dirty="0"/>
              <a:t>sequence of </a:t>
            </a:r>
            <a:r>
              <a:rPr lang="en-US" altLang="en-US" dirty="0" smtClean="0"/>
              <a:t>bytes</a:t>
            </a:r>
            <a:r>
              <a:rPr lang="lv-LV" altLang="en-US" dirty="0" smtClean="0"/>
              <a:t> received from</a:t>
            </a:r>
            <a:r>
              <a:rPr lang="en-US" altLang="en-US" dirty="0" smtClean="0"/>
              <a:t> </a:t>
            </a:r>
            <a:r>
              <a:rPr lang="en-US" altLang="en-US" dirty="0"/>
              <a:t>source to </a:t>
            </a:r>
            <a:r>
              <a:rPr lang="en-US" altLang="en-US" dirty="0" smtClean="0"/>
              <a:t>destination</a:t>
            </a:r>
            <a:endParaRPr lang="lv-LV" altLang="en-US" dirty="0" smtClean="0"/>
          </a:p>
          <a:p>
            <a:pPr eaLnBrk="1" hangingPunct="1"/>
            <a:r>
              <a:rPr lang="lv-LV" altLang="en-US" dirty="0" smtClean="0"/>
              <a:t>Bytes can be text, but can be binary (to write archives, images, etc.)</a:t>
            </a:r>
            <a:endParaRPr lang="lv-LV" altLang="en-US" dirty="0"/>
          </a:p>
          <a:p>
            <a:pPr eaLnBrk="1" hangingPunct="1"/>
            <a:r>
              <a:rPr lang="en-US" altLang="en-US" i="1" dirty="0" smtClean="0">
                <a:solidFill>
                  <a:srgbClr val="0070C0"/>
                </a:solidFill>
              </a:rPr>
              <a:t>Input </a:t>
            </a:r>
            <a:r>
              <a:rPr lang="en-US" altLang="en-US" i="1" dirty="0">
                <a:solidFill>
                  <a:srgbClr val="0070C0"/>
                </a:solidFill>
              </a:rPr>
              <a:t>stream</a:t>
            </a:r>
            <a:r>
              <a:rPr lang="en-US" altLang="en-US" dirty="0"/>
              <a:t>: sequence of characters from an input device to the </a:t>
            </a:r>
            <a:r>
              <a:rPr lang="en-US" altLang="en-US" dirty="0" smtClean="0"/>
              <a:t>computer</a:t>
            </a:r>
            <a:endParaRPr lang="lv-LV" altLang="en-US" dirty="0" smtClean="0"/>
          </a:p>
          <a:p>
            <a:pPr eaLnBrk="1" hangingPunct="1"/>
            <a:r>
              <a:rPr lang="en-US" altLang="en-US" i="1" dirty="0" smtClean="0">
                <a:solidFill>
                  <a:srgbClr val="0070C0"/>
                </a:solidFill>
              </a:rPr>
              <a:t>Output </a:t>
            </a:r>
            <a:r>
              <a:rPr lang="en-US" altLang="en-US" i="1" dirty="0">
                <a:solidFill>
                  <a:srgbClr val="0070C0"/>
                </a:solidFill>
              </a:rPr>
              <a:t>stream</a:t>
            </a:r>
            <a:r>
              <a:rPr lang="en-US" altLang="en-US" dirty="0"/>
              <a:t>: sequence of characters from the computer to an output device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DB1179-009D-44E8-B7B4-CB69168036ED}" type="slidenum">
              <a:rPr lang="en-US" altLang="en-US" smtClean="0">
                <a:solidFill>
                  <a:schemeClr val="bg1"/>
                </a:solidFill>
              </a:rPr>
              <a:pPr eaLnBrk="1" hangingPunct="1"/>
              <a:t>3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213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I/O Streams and Standard I/O </a:t>
            </a:r>
            <a:r>
              <a:rPr lang="en-US" altLang="en-US" dirty="0" smtClean="0"/>
              <a:t>Devices</a:t>
            </a:r>
            <a:endParaRPr lang="en-US" altLang="en-US" dirty="0"/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en-US" dirty="0"/>
              <a:t> header file to receive data from keyboard and send output to the screen</a:t>
            </a:r>
          </a:p>
          <a:p>
            <a:pPr lvl="1" eaLnBrk="1" hangingPunct="1"/>
            <a:r>
              <a:rPr lang="en-US" altLang="en-US" dirty="0"/>
              <a:t>Contains definitions of two data types:</a:t>
            </a:r>
          </a:p>
          <a:p>
            <a:pPr lvl="2" eaLnBrk="1" hangingPunct="1"/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en-US" dirty="0"/>
              <a:t>: input stream</a:t>
            </a:r>
          </a:p>
          <a:p>
            <a:pPr lvl="2" eaLnBrk="1" hangingPunct="1"/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en-US" dirty="0"/>
              <a:t>: output stream</a:t>
            </a:r>
          </a:p>
          <a:p>
            <a:pPr lvl="1" eaLnBrk="1" hangingPunct="1"/>
            <a:r>
              <a:rPr lang="en-US" altLang="en-US" dirty="0"/>
              <a:t>Has two variables</a:t>
            </a:r>
            <a:r>
              <a:rPr lang="en-US" altLang="en-US" dirty="0" smtClean="0"/>
              <a:t>:</a:t>
            </a:r>
            <a:r>
              <a:rPr lang="lv-LV" altLang="en-US" dirty="0" smtClean="0"/>
              <a:t> </a:t>
            </a: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lv-LV" altLang="en-US" dirty="0" smtClean="0"/>
              <a:t> and </a:t>
            </a: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altLang="en-US" b="1" dirty="0">
              <a:latin typeface="Courier New" pitchFamily="49" charset="0"/>
              <a:cs typeface="Courier New" pitchFamily="49" charset="0"/>
            </a:endParaRPr>
          </a:p>
          <a:p>
            <a:pPr lvl="2" eaLnBrk="1" hangingPunct="1"/>
            <a:r>
              <a:rPr lang="lv-LV" altLang="en-US" b="1" dirty="0" smtClean="0">
                <a:latin typeface="Courier New" pitchFamily="49" charset="0"/>
                <a:cs typeface="Courier New" pitchFamily="49" charset="0"/>
              </a:rPr>
              <a:t>istream 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en-US" dirty="0"/>
              <a:t>: stands for common input</a:t>
            </a:r>
          </a:p>
          <a:p>
            <a:pPr lvl="2" eaLnBrk="1" hangingPunct="1"/>
            <a:r>
              <a:rPr lang="lv-LV" altLang="en-US" b="1" dirty="0" smtClean="0">
                <a:latin typeface="Courier New" pitchFamily="49" charset="0"/>
                <a:cs typeface="Courier New" pitchFamily="49" charset="0"/>
              </a:rPr>
              <a:t>ostream 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en-US" dirty="0"/>
              <a:t>: stands for common output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1F1698-2922-44EB-A3C3-C52F36990D0E}" type="slidenum">
              <a:rPr lang="en-US" altLang="en-US" smtClean="0">
                <a:solidFill>
                  <a:schemeClr val="bg1"/>
                </a:solidFill>
              </a:rPr>
              <a:pPr eaLnBrk="1" hangingPunct="1"/>
              <a:t>4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54499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itchFamily="49" charset="0"/>
              </a:rPr>
              <a:t>cin</a:t>
            </a:r>
            <a:r>
              <a:rPr lang="en-US" altLang="en-US" dirty="0"/>
              <a:t> and </a:t>
            </a:r>
            <a:r>
              <a:rPr lang="en-US" altLang="en-US" dirty="0" smtClean="0"/>
              <a:t>Operator &gt;&gt;</a:t>
            </a:r>
            <a:endParaRPr lang="en-US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22400" y="1752601"/>
            <a:ext cx="10160000" cy="619350"/>
          </a:xfrm>
        </p:spPr>
        <p:txBody>
          <a:bodyPr/>
          <a:lstStyle/>
          <a:p>
            <a:pPr marL="0" indent="0">
              <a:buNone/>
            </a:pP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ch;   int a, b;  double z; </a:t>
            </a:r>
            <a:endParaRPr lang="lv-LV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BE44D3-0C0D-4071-8371-5620E902E01C}" type="slidenum">
              <a:rPr lang="en-US" altLang="en-US" smtClean="0">
                <a:solidFill>
                  <a:schemeClr val="bg1"/>
                </a:solidFill>
              </a:rPr>
              <a:pPr eaLnBrk="1" hangingPunct="1"/>
              <a:t>5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438400"/>
            <a:ext cx="7907130" cy="40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4675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itchFamily="49" charset="0"/>
              </a:rPr>
              <a:t>cin</a:t>
            </a:r>
            <a:r>
              <a:rPr lang="en-US" altLang="en-US" dirty="0"/>
              <a:t> and the Extraction Operator </a:t>
            </a:r>
            <a:r>
              <a:rPr lang="en-US" altLang="en-US" dirty="0" smtClean="0"/>
              <a:t>&gt;&gt;</a:t>
            </a:r>
            <a:endParaRPr lang="en-US" altLang="en-US" dirty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F75ECC-A438-4461-BD7F-1130AB56EF91}" type="slidenum">
              <a:rPr lang="en-US" altLang="en-US" smtClean="0">
                <a:solidFill>
                  <a:schemeClr val="bg1"/>
                </a:solidFill>
              </a:rPr>
              <a:pPr eaLnBrk="1" hangingPunct="1"/>
              <a:t>6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582130"/>
            <a:ext cx="8902022" cy="3285270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422400" y="1752601"/>
            <a:ext cx="10160000" cy="619350"/>
          </a:xfrm>
        </p:spPr>
        <p:txBody>
          <a:bodyPr/>
          <a:lstStyle/>
          <a:p>
            <a:pPr marL="0" indent="0">
              <a:buNone/>
            </a:pP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ch;   int a, b;  double z; </a:t>
            </a:r>
            <a:endParaRPr lang="lv-LV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02068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itchFamily="49" charset="0"/>
              </a:rPr>
              <a:t>cin</a:t>
            </a:r>
            <a:r>
              <a:rPr lang="en-US" altLang="en-US" dirty="0"/>
              <a:t> and the Extraction Operator </a:t>
            </a:r>
            <a:r>
              <a:rPr lang="en-US" altLang="en-US" dirty="0" smtClean="0"/>
              <a:t>&gt;&gt;</a:t>
            </a:r>
            <a:endParaRPr lang="en-US" altLang="en-US" dirty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C5A79A2-A0DB-4482-9BEF-AC2970FD5B3C}" type="slidenum">
              <a:rPr lang="en-US" altLang="en-US" smtClean="0">
                <a:solidFill>
                  <a:schemeClr val="bg1"/>
                </a:solidFill>
              </a:rPr>
              <a:pPr eaLnBrk="1" hangingPunct="1"/>
              <a:t>7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402394"/>
            <a:ext cx="8933474" cy="4147684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422400" y="1752601"/>
            <a:ext cx="10160000" cy="619350"/>
          </a:xfrm>
        </p:spPr>
        <p:txBody>
          <a:bodyPr/>
          <a:lstStyle/>
          <a:p>
            <a:pPr marL="0" indent="0">
              <a:buNone/>
            </a:pP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ch, ch1, ch2;   int a, b;  double z; </a:t>
            </a:r>
            <a:endParaRPr lang="lv-LV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33835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itchFamily="49" charset="0"/>
              </a:rPr>
              <a:t>cin</a:t>
            </a:r>
            <a:r>
              <a:rPr lang="en-US" altLang="en-US" dirty="0"/>
              <a:t> and the </a:t>
            </a:r>
            <a:r>
              <a:rPr lang="en-US" altLang="en-US" dirty="0">
                <a:latin typeface="Courier New" pitchFamily="49" charset="0"/>
              </a:rPr>
              <a:t>get</a:t>
            </a:r>
            <a:r>
              <a:rPr lang="en-US" altLang="en-US" dirty="0"/>
              <a:t> Function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b="1" dirty="0">
                <a:latin typeface="Courier New" pitchFamily="49" charset="0"/>
              </a:rPr>
              <a:t>get</a:t>
            </a:r>
            <a:r>
              <a:rPr lang="en-US" altLang="en-US" dirty="0"/>
              <a:t>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Inputs next character (including whitespace)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Stores in memory location indicated by its argument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syntax of </a:t>
            </a:r>
            <a:r>
              <a:rPr lang="en-US" altLang="en-US" b="1" dirty="0">
                <a:latin typeface="Courier New" pitchFamily="49" charset="0"/>
              </a:rPr>
              <a:t>cin</a:t>
            </a:r>
            <a:r>
              <a:rPr lang="en-US" altLang="en-US" dirty="0"/>
              <a:t> and the </a:t>
            </a:r>
            <a:r>
              <a:rPr lang="en-US" altLang="en-US" b="1" dirty="0">
                <a:latin typeface="Courier New" pitchFamily="49" charset="0"/>
              </a:rPr>
              <a:t>get</a:t>
            </a:r>
            <a:r>
              <a:rPr lang="en-US" altLang="en-US" dirty="0"/>
              <a:t> </a:t>
            </a:r>
            <a:r>
              <a:rPr lang="en-US" altLang="en-US" dirty="0" smtClean="0"/>
              <a:t>function</a:t>
            </a:r>
            <a:endParaRPr lang="lv-LV" altLang="en-US" dirty="0" smtClean="0"/>
          </a:p>
          <a:p>
            <a:pPr>
              <a:lnSpc>
                <a:spcPct val="90000"/>
              </a:lnSpc>
            </a:pP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altLang="en-US" dirty="0"/>
              <a:t> is a </a:t>
            </a:r>
            <a:r>
              <a:rPr lang="en-US" altLang="en-US" b="1" dirty="0">
                <a:latin typeface="Courier New" pitchFamily="49" charset="0"/>
              </a:rPr>
              <a:t>char</a:t>
            </a:r>
            <a:r>
              <a:rPr lang="en-US" altLang="en-US" dirty="0"/>
              <a:t> variable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It is the </a:t>
            </a:r>
            <a:r>
              <a:rPr lang="en-US" altLang="en-US" u="sng" dirty="0"/>
              <a:t>argument</a:t>
            </a:r>
            <a:r>
              <a:rPr lang="en-US" altLang="en-US" dirty="0"/>
              <a:t> (or </a:t>
            </a:r>
            <a:r>
              <a:rPr lang="en-US" altLang="en-US" u="sng" dirty="0"/>
              <a:t>parameter</a:t>
            </a:r>
            <a:r>
              <a:rPr lang="en-US" altLang="en-US" dirty="0"/>
              <a:t>) of the function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lv-LV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160000"/>
              </a:lnSpc>
            </a:pP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374B72-CFE4-4ED4-B622-1372960737D7}" type="slidenum">
              <a:rPr lang="en-US" altLang="en-US" smtClean="0">
                <a:solidFill>
                  <a:schemeClr val="bg1"/>
                </a:solidFill>
              </a:rPr>
              <a:pPr eaLnBrk="1" hangingPunct="1"/>
              <a:t>8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 descr="cin.get(varChar)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88306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81092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cin and the ignore Function (1 of 2)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ignore</a:t>
            </a:r>
            <a:r>
              <a:rPr lang="en-US" dirty="0"/>
              <a:t> function </a:t>
            </a:r>
          </a:p>
          <a:p>
            <a:pPr lvl="1"/>
            <a:r>
              <a:rPr lang="en-US" dirty="0"/>
              <a:t>Discards a portion of the input</a:t>
            </a:r>
          </a:p>
          <a:p>
            <a:endParaRPr lang="lv-LV" dirty="0"/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intExp</a:t>
            </a:r>
            <a:r>
              <a:rPr lang="en-US" dirty="0"/>
              <a:t> is an integer expression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chExp</a:t>
            </a:r>
            <a:r>
              <a:rPr lang="en-US" dirty="0"/>
              <a:t> is a char </a:t>
            </a:r>
            <a:r>
              <a:rPr lang="en-US" dirty="0" smtClean="0"/>
              <a:t>expression</a:t>
            </a:r>
            <a:endParaRPr lang="lv-LV" dirty="0" smtClean="0"/>
          </a:p>
          <a:p>
            <a:pPr lvl="1"/>
            <a:endParaRPr lang="lv-LV" dirty="0"/>
          </a:p>
          <a:p>
            <a:pPr lvl="1"/>
            <a:endParaRPr lang="lv-LV" dirty="0" smtClean="0"/>
          </a:p>
          <a:p>
            <a:pPr lvl="1"/>
            <a:endParaRPr lang="en-US" dirty="0"/>
          </a:p>
          <a:p>
            <a:r>
              <a:rPr lang="en-US" dirty="0"/>
              <a:t>If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intExp</a:t>
            </a:r>
            <a:r>
              <a:rPr lang="en-US" dirty="0"/>
              <a:t> is a value m, the statement says to ignore the next m characters or all characters until the character specified by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chExp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C372F8A-4DE0-4DB7-8DC3-CB6E2FE3FAC8}" type="slidenum">
              <a:rPr lang="en-US" altLang="en-US" smtClean="0">
                <a:solidFill>
                  <a:schemeClr val="bg1"/>
                </a:solidFill>
              </a:rPr>
              <a:pPr eaLnBrk="1" hangingPunct="1"/>
              <a:t>9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7170" name="Picture 2" descr="cin.ignore(intExp, chExp)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67000"/>
            <a:ext cx="35718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675" y="1763712"/>
            <a:ext cx="4256777" cy="318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7747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3069</TotalTime>
  <Words>628</Words>
  <Application>Microsoft Office PowerPoint</Application>
  <PresentationFormat>Widescreen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Courier New</vt:lpstr>
      <vt:lpstr>Times New Roman</vt:lpstr>
      <vt:lpstr>Notebook</vt:lpstr>
      <vt:lpstr>Chapter 3</vt:lpstr>
      <vt:lpstr>Objectives</vt:lpstr>
      <vt:lpstr>I/O Streams and Standard I/O Devices</vt:lpstr>
      <vt:lpstr>I/O Streams and Standard I/O Devices</vt:lpstr>
      <vt:lpstr>cin and Operator &gt;&gt;</vt:lpstr>
      <vt:lpstr>cin and the Extraction Operator &gt;&gt;</vt:lpstr>
      <vt:lpstr>cin and the Extraction Operator &gt;&gt;</vt:lpstr>
      <vt:lpstr>cin and the get Function</vt:lpstr>
      <vt:lpstr>cin and the ignore Function (1 of 2)</vt:lpstr>
      <vt:lpstr>The putback and peek Functions</vt:lpstr>
      <vt:lpstr>Input Failure</vt:lpstr>
      <vt:lpstr>setprecision Manipulator</vt:lpstr>
      <vt:lpstr>Input/Output and the string Type</vt:lpstr>
      <vt:lpstr>Quick Review (1 of 3)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187</cp:revision>
  <cp:lastPrinted>1601-01-01T00:00:00Z</cp:lastPrinted>
  <dcterms:created xsi:type="dcterms:W3CDTF">1601-01-01T00:00:00Z</dcterms:created>
  <dcterms:modified xsi:type="dcterms:W3CDTF">2021-08-31T18:58:32Z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