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382" r:id="rId2"/>
    <p:sldId id="383" r:id="rId3"/>
    <p:sldId id="386" r:id="rId4"/>
    <p:sldId id="388" r:id="rId5"/>
    <p:sldId id="389" r:id="rId6"/>
    <p:sldId id="390" r:id="rId7"/>
    <p:sldId id="392" r:id="rId8"/>
    <p:sldId id="395" r:id="rId9"/>
    <p:sldId id="398" r:id="rId10"/>
    <p:sldId id="399" r:id="rId11"/>
    <p:sldId id="400" r:id="rId12"/>
    <p:sldId id="403" r:id="rId13"/>
    <p:sldId id="409" r:id="rId14"/>
    <p:sldId id="410" r:id="rId15"/>
    <p:sldId id="415" r:id="rId16"/>
    <p:sldId id="414" r:id="rId17"/>
    <p:sldId id="416" r:id="rId18"/>
    <p:sldId id="418" r:id="rId19"/>
    <p:sldId id="419" r:id="rId20"/>
    <p:sldId id="421" r:id="rId21"/>
    <p:sldId id="422" r:id="rId22"/>
    <p:sldId id="423" r:id="rId23"/>
    <p:sldId id="424" r:id="rId24"/>
    <p:sldId id="425" r:id="rId25"/>
    <p:sldId id="426" r:id="rId26"/>
    <p:sldId id="427" r:id="rId27"/>
    <p:sldId id="429" r:id="rId28"/>
    <p:sldId id="431" r:id="rId29"/>
    <p:sldId id="434" r:id="rId30"/>
    <p:sldId id="436" r:id="rId3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3B02A"/>
    <a:srgbClr val="CC0099"/>
    <a:srgbClr val="FF3300"/>
    <a:srgbClr val="FFC0C0"/>
    <a:srgbClr val="43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0" autoAdjust="0"/>
    <p:restoredTop sz="82599" autoAdjust="0"/>
  </p:normalViewPr>
  <p:slideViewPr>
    <p:cSldViewPr>
      <p:cViewPr varScale="1">
        <p:scale>
          <a:sx n="95" d="100"/>
          <a:sy n="95" d="100"/>
        </p:scale>
        <p:origin x="56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ACF4E6F-3F10-4579-8D42-AF5DAE85CBE0}" type="slidenum">
              <a:rPr lang="en-US" altLang="en-US" smtClean="0"/>
              <a:pPr eaLnBrk="1" hangingPunct="1"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2019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C3EE76-DAE8-412C-B625-03678B4904AB}" type="slidenum">
              <a:rPr lang="en-US" altLang="en-US" smtClean="0"/>
              <a:pPr eaLnBrk="1" hangingPunct="1"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4323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Relational and logical operators are evaluated from left to right</a:t>
            </a:r>
          </a:p>
          <a:p>
            <a:r>
              <a:rPr lang="en-US" altLang="en-US" dirty="0" smtClean="0"/>
              <a:t>The associativity is left to right</a:t>
            </a:r>
          </a:p>
          <a:p>
            <a:r>
              <a:rPr lang="en-US" altLang="en-US" dirty="0" smtClean="0"/>
              <a:t>Parentheses can override precedence</a:t>
            </a:r>
          </a:p>
          <a:p>
            <a:endParaRPr lang="en-US" altLang="en-US" dirty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6267825-5324-4FC1-9AD2-2632E0133E05}" type="slidenum">
              <a:rPr lang="en-US" altLang="en-US" smtClean="0"/>
              <a:pPr eaLnBrk="1" hangingPunct="1"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9848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Relational operators can be applied to variables of type string</a:t>
            </a:r>
          </a:p>
          <a:p>
            <a:r>
              <a:rPr lang="en-US" dirty="0" smtClean="0"/>
              <a:t>Strings are compared character by character, starting with the first character</a:t>
            </a:r>
          </a:p>
          <a:p>
            <a:r>
              <a:rPr lang="en-US" dirty="0" smtClean="0"/>
              <a:t>Comparison continues until either a mismatch is found or all characters are found equal</a:t>
            </a:r>
          </a:p>
          <a:p>
            <a:r>
              <a:rPr lang="en-US" dirty="0" smtClean="0"/>
              <a:t>If two strings of different lengths are compared and the comparison is equal to the last character of the shorter string</a:t>
            </a:r>
          </a:p>
          <a:p>
            <a:r>
              <a:rPr lang="en-US" dirty="0" smtClean="0"/>
              <a:t>The shorter string is less than the larger string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589985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12A1F9-86CC-49DD-B060-36360CDAA5B3}" type="slidenum">
              <a:rPr lang="en-US" altLang="en-US" smtClean="0"/>
              <a:pPr eaLnBrk="1" hangingPunct="1"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9929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751453-C574-402B-801F-00FB825877D1}" type="slidenum">
              <a:rPr lang="en-US" altLang="en-US" smtClean="0"/>
              <a:pPr eaLnBrk="1" hangingPunct="1"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5188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FF0241E-F7A8-4AF6-9B5F-9D1C26B343A1}" type="slidenum">
              <a:rPr lang="en-US" altLang="en-US" smtClean="0"/>
              <a:pPr eaLnBrk="1" hangingPunct="1"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3128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9C5429-E653-4191-9640-35D83C8B1140}" type="slidenum">
              <a:rPr lang="en-US" altLang="en-US" smtClean="0"/>
              <a:pPr eaLnBrk="1" hangingPunct="1"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78585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A4ADA0E-33DC-4A99-B34A-84648AFD665B}" type="slidenum">
              <a:rPr lang="en-US" altLang="en-US" smtClean="0"/>
              <a:pPr eaLnBrk="1" hangingPunct="1"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5578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0398E8-18A1-4A18-B363-1FEB5D1063CD}" type="slidenum">
              <a:rPr lang="en-US" altLang="en-US" smtClean="0"/>
              <a:pPr eaLnBrk="1" hangingPunct="1"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0810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04A5C27-E7C8-431D-87D9-A78129E8EC57}" type="slidenum">
              <a:rPr lang="en-US" altLang="en-US" smtClean="0"/>
              <a:pPr eaLnBrk="1" hangingPunct="1"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79197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6B0B7AA-409E-4D54-87CC-F61949BE64E3}" type="slidenum">
              <a:rPr lang="en-US" altLang="en-US" smtClean="0"/>
              <a:pPr eaLnBrk="1" hangingPunct="1"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1921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A5CB663-8F50-4447-A52C-755479F06BB1}" type="slidenum">
              <a:rPr lang="en-US" altLang="en-US" smtClean="0"/>
              <a:pPr eaLnBrk="1" hangingPunct="1"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3162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15D2995-39EF-4B1B-98C0-4C7BC0040D8E}" type="slidenum">
              <a:rPr lang="en-US" altLang="en-US" smtClean="0"/>
              <a:pPr eaLnBrk="1" hangingPunct="1"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95342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C5161F-7825-4302-AB71-60E8C7511196}" type="slidenum">
              <a:rPr lang="en-US" altLang="en-US" smtClean="0"/>
              <a:pPr eaLnBrk="1" hangingPunct="1"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2578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36C8C6D-A4B7-43A9-B691-739CC721202B}" type="slidenum">
              <a:rPr lang="en-US" altLang="en-US" smtClean="0"/>
              <a:pPr eaLnBrk="1" hangingPunct="1"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49340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53FDB47-77EF-4533-BFFE-39E056D397E3}" type="slidenum">
              <a:rPr lang="en-US" altLang="en-US" smtClean="0"/>
              <a:pPr eaLnBrk="1" hangingPunct="1"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63279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5FCC264-D30B-4478-8128-93723256D61C}" type="slidenum">
              <a:rPr lang="en-US" altLang="en-US" smtClean="0"/>
              <a:pPr eaLnBrk="1" hangingPunct="1"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09853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E909D0-D092-4B5F-BFC7-5F0BE745D62A}" type="slidenum">
              <a:rPr lang="en-US" altLang="en-US" smtClean="0"/>
              <a:pPr eaLnBrk="1" hangingPunct="1"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82839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905FD1-8571-469C-A8E2-E98C52264DC6}" type="slidenum">
              <a:rPr lang="en-US" altLang="en-US" smtClean="0"/>
              <a:pPr eaLnBrk="1" hangingPunct="1"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244824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9EECF9-5E02-4B6E-9DB8-78EC853E8AB7}" type="slidenum">
              <a:rPr lang="en-US" altLang="en-US" smtClean="0"/>
              <a:pPr eaLnBrk="1" hangingPunct="1"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923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23D7F3-B071-4152-8406-D12EC1554BD7}" type="slidenum">
              <a:rPr lang="en-US" altLang="en-US" smtClean="0"/>
              <a:pPr eaLnBrk="1" hangingPunct="1"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2332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D01D205-FA06-4AD2-97CB-C42553C1CFBE}" type="slidenum">
              <a:rPr lang="en-US" altLang="en-US" smtClean="0"/>
              <a:pPr eaLnBrk="1" hangingPunct="1"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250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ACCFBC4-D0F3-40B5-B5EB-9B56DF6FCF85}" type="slidenum">
              <a:rPr lang="en-US" altLang="en-US" smtClean="0"/>
              <a:pPr eaLnBrk="1" hangingPunct="1"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166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7A03DB6-97D9-4339-9BC1-1BCDB8022701}" type="slidenum">
              <a:rPr lang="en-US" altLang="en-US" smtClean="0"/>
              <a:pPr eaLnBrk="1" hangingPunct="1"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4341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6183265-043E-4192-BAB6-D13DB7F2316D}" type="slidenum">
              <a:rPr lang="en-US" altLang="en-US" smtClean="0"/>
              <a:pPr eaLnBrk="1" hangingPunct="1"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9324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EF50D3E-7AA7-475F-85B8-CA6F4E87C94B}" type="slidenum">
              <a:rPr lang="en-US" altLang="en-US" smtClean="0"/>
              <a:pPr eaLnBrk="1" hangingPunct="1"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51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2FD417D-4955-4DE3-9F92-CBC19C799F52}" type="slidenum">
              <a:rPr lang="en-US" altLang="en-US" smtClean="0"/>
              <a:pPr eaLnBrk="1" hangingPunct="1"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6551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22400" y="5102423"/>
            <a:ext cx="926592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</p:spTree>
    <p:extLst>
      <p:ext uri="{BB962C8B-B14F-4D97-AF65-F5344CB8AC3E}">
        <p14:creationId xmlns:p14="http://schemas.microsoft.com/office/powerpoint/2010/main" val="338530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Tab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20800" y="1340048"/>
            <a:ext cx="926592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&lt;TABLE #-# apply bold&gt; &lt;Table title normal&gt;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486833" y="3997250"/>
            <a:ext cx="11220451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1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plit 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3" y="1538819"/>
            <a:ext cx="11220451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486833" y="3997250"/>
            <a:ext cx="11220451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44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20800" y="1340048"/>
            <a:ext cx="926592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&lt;TABLE #-# apply bold&gt; &lt;Table title normal&gt;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  <p:sldLayoutId id="2147483699" r:id="rId6"/>
    <p:sldLayoutId id="2147483700" r:id="rId7"/>
    <p:sldLayoutId id="2147483701" r:id="rId8"/>
    <p:sldLayoutId id="2147483702" r:id="rId9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Chapter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altLang="en-US" dirty="0" smtClean="0"/>
              <a:t>Conditional/Selection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377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Logical </a:t>
            </a:r>
            <a:r>
              <a:rPr lang="lv-LV" altLang="en-US" dirty="0" smtClean="0"/>
              <a:t>Conjunction (&amp;&amp;)</a:t>
            </a:r>
            <a:endParaRPr lang="en-US" altLang="en-US" dirty="0"/>
          </a:p>
        </p:txBody>
      </p:sp>
      <p:graphicFrame>
        <p:nvGraphicFramePr>
          <p:cNvPr id="9" name="Table 8" descr="Table 4-4 defines the operator &amp;&amp; (and).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646892"/>
              </p:ext>
            </p:extLst>
          </p:nvPr>
        </p:nvGraphicFramePr>
        <p:xfrm>
          <a:off x="2514600" y="1676400"/>
          <a:ext cx="8617306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1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4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Expression1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3386" marR="113386" marT="56693" marB="56693">
                    <a:solidFill>
                      <a:srgbClr val="D1A70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Expression2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3386" marR="113386" marT="56693" marB="56693">
                    <a:solidFill>
                      <a:srgbClr val="D1A70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Expression1 </a:t>
                      </a:r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&amp;&amp;</a:t>
                      </a:r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Expression2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3386" marR="113386" marT="56693" marB="56693">
                    <a:solidFill>
                      <a:srgbClr val="D1A7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US" sz="17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17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(nonzero)</a:t>
                      </a:r>
                      <a:endParaRPr lang="en-US" sz="17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13386" marR="113386" marT="56693" marB="56693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17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(nonzero)</a:t>
                      </a:r>
                      <a:endParaRPr lang="en-US" sz="17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13386" marR="113386" marT="56693" marB="56693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7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(1)</a:t>
                      </a:r>
                    </a:p>
                  </a:txBody>
                  <a:tcPr marL="113386" marR="113386" marT="56693" marB="56693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38DAD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kumimoji="0" lang="en-US" sz="1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(nonzero)</a:t>
                      </a:r>
                      <a:endParaRPr kumimoji="0" 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113386" marR="113386" marT="56693" marB="56693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(0)</a:t>
                      </a:r>
                    </a:p>
                  </a:txBody>
                  <a:tcPr marL="113386" marR="113386" marT="56693" marB="56693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7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(0)</a:t>
                      </a:r>
                    </a:p>
                  </a:txBody>
                  <a:tcPr marL="113386" marR="113386" marT="56693" marB="56693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(0)</a:t>
                      </a:r>
                    </a:p>
                  </a:txBody>
                  <a:tcPr marL="113386" marR="113386" marT="56693" marB="56693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17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(nonzero)</a:t>
                      </a:r>
                      <a:endParaRPr lang="en-US" sz="17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13386" marR="113386" marT="56693" marB="56693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7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(0)</a:t>
                      </a:r>
                    </a:p>
                  </a:txBody>
                  <a:tcPr marL="113386" marR="113386" marT="56693" marB="56693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(0)</a:t>
                      </a:r>
                    </a:p>
                  </a:txBody>
                  <a:tcPr marL="113386" marR="113386" marT="56693" marB="56693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(0)</a:t>
                      </a:r>
                    </a:p>
                  </a:txBody>
                  <a:tcPr marL="113386" marR="113386" marT="56693" marB="56693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7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(0)</a:t>
                      </a:r>
                    </a:p>
                  </a:txBody>
                  <a:tcPr marL="113386" marR="113386" marT="56693" marB="56693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191000"/>
            <a:ext cx="796544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615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Logical </a:t>
            </a:r>
            <a:r>
              <a:rPr lang="lv-LV" altLang="en-US" dirty="0" smtClean="0"/>
              <a:t>Disjunction (||)</a:t>
            </a:r>
            <a:endParaRPr lang="en-US" altLang="en-US" dirty="0"/>
          </a:p>
        </p:txBody>
      </p:sp>
      <p:graphicFrame>
        <p:nvGraphicFramePr>
          <p:cNvPr id="7" name="Table 6" descr="Table 4-5 defines the operator || (or).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392213"/>
              </p:ext>
            </p:extLst>
          </p:nvPr>
        </p:nvGraphicFramePr>
        <p:xfrm>
          <a:off x="1172307" y="1530280"/>
          <a:ext cx="8581294" cy="21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0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464">
                <a:tc>
                  <a:txBody>
                    <a:bodyPr/>
                    <a:lstStyle/>
                    <a:p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Expression1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A70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Expression2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A70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Expression1 </a:t>
                      </a:r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||</a:t>
                      </a:r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Expression2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A7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64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(nonzero)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(nonzero)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(1)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38DAD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(nonzero)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(0)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(1)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64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(0)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(nonzero)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(1)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(0)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(0)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(0)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810000"/>
            <a:ext cx="7701776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7730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Order of </a:t>
            </a:r>
            <a:r>
              <a:rPr lang="en-US" altLang="en-US" dirty="0" smtClean="0"/>
              <a:t>Precedence</a:t>
            </a:r>
            <a:endParaRPr lang="en-US" altLang="en-US" dirty="0"/>
          </a:p>
        </p:txBody>
      </p:sp>
      <p:graphicFrame>
        <p:nvGraphicFramePr>
          <p:cNvPr id="9" name="Table 8" descr="Table 4-6 shows the order of precedence of some C++ operators, including the arithmetic, relational, and logical operators.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589244"/>
              </p:ext>
            </p:extLst>
          </p:nvPr>
        </p:nvGraphicFramePr>
        <p:xfrm>
          <a:off x="2514600" y="1676400"/>
          <a:ext cx="7398186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0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25260" marR="125260" marT="62630" marB="62630">
                    <a:solidFill>
                      <a:srgbClr val="D1A70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Precedence</a:t>
                      </a:r>
                    </a:p>
                  </a:txBody>
                  <a:tcPr marL="125260" marR="125260" marT="62630" marB="62630">
                    <a:solidFill>
                      <a:srgbClr val="D1A7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!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(unary operators)</a:t>
                      </a: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</a:t>
                      </a: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second</a:t>
                      </a: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endParaRPr lang="en-US" sz="2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third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&lt;=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&gt;=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fourth</a:t>
                      </a: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==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!=</a:t>
                      </a: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fifth</a:t>
                      </a: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&amp;&amp;</a:t>
                      </a: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sixth</a:t>
                      </a: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||</a:t>
                      </a: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seventh</a:t>
                      </a: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(assignment operator)</a:t>
                      </a: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61002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Relation</a:t>
            </a:r>
            <a:r>
              <a:rPr lang="lv-LV" altLang="en-US" dirty="0" smtClean="0"/>
              <a:t>s</a:t>
            </a:r>
            <a:r>
              <a:rPr lang="en-US" altLang="en-US" dirty="0" smtClean="0"/>
              <a:t> </a:t>
            </a:r>
            <a:r>
              <a:rPr lang="lv-LV" altLang="en-US" dirty="0" smtClean="0"/>
              <a:t>on </a:t>
            </a:r>
            <a:r>
              <a:rPr lang="en-US" altLang="en-US" dirty="0" smtClean="0">
                <a:latin typeface="Courier New" pitchFamily="49" charset="0"/>
              </a:rPr>
              <a:t>string</a:t>
            </a:r>
            <a:endParaRPr lang="en-US" dirty="0"/>
          </a:p>
        </p:txBody>
      </p:sp>
      <p:graphicFrame>
        <p:nvGraphicFramePr>
          <p:cNvPr id="6" name="Table 5" descr="Example 4-13 (continued) with these expressions explained:&#10;str1 &lt; str2&#10;str1 &gt; &quot;Hen&quot;&#10;str3 &lt; &quot;An&quot;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335890"/>
              </p:ext>
            </p:extLst>
          </p:nvPr>
        </p:nvGraphicFramePr>
        <p:xfrm>
          <a:off x="1752600" y="1828800"/>
          <a:ext cx="9514230" cy="45032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5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8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545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Expression</a:t>
                      </a:r>
                      <a:endParaRPr lang="en-US" sz="2100" dirty="0"/>
                    </a:p>
                  </a:txBody>
                  <a:tcPr marL="106901" marR="106901" marT="53451" marB="53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Value/Explanation</a:t>
                      </a:r>
                      <a:endParaRPr lang="en-US" sz="2100" dirty="0"/>
                    </a:p>
                  </a:txBody>
                  <a:tcPr marL="106901" marR="106901" marT="53451" marB="53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4085">
                <a:tc>
                  <a:txBody>
                    <a:bodyPr/>
                    <a:lstStyle/>
                    <a:p>
                      <a:r>
                        <a:rPr lang="en-US" sz="1900" b="1" i="0" u="none" strike="noStrike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str1 &lt; str2</a:t>
                      </a:r>
                      <a:endParaRPr lang="en-US" sz="19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6901" marR="106901" marT="53451" marB="53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str1 = "Hello" </a:t>
                      </a:r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str2 = "Hi"</a:t>
                      </a:r>
                      <a:r>
                        <a:rPr lang="en-US" sz="21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. </a:t>
                      </a:r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first character</a:t>
                      </a:r>
                    </a:p>
                    <a:p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str1</a:t>
                      </a:r>
                      <a:r>
                        <a:rPr lang="en-US" sz="21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str2</a:t>
                      </a:r>
                      <a:r>
                        <a:rPr lang="en-US" sz="21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 the same, but the second character</a:t>
                      </a:r>
                    </a:p>
                    <a:p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'e'</a:t>
                      </a:r>
                      <a:r>
                        <a:rPr lang="en-US" sz="21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str1</a:t>
                      </a:r>
                      <a:r>
                        <a:rPr lang="en-US" sz="21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less than the second character </a:t>
                      </a:r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'i'</a:t>
                      </a:r>
                      <a:r>
                        <a:rPr lang="en-US" sz="21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str2</a:t>
                      </a:r>
                      <a:r>
                        <a:rPr lang="en-US" sz="2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1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6901" marR="106901" marT="53451" marB="53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4085">
                <a:tc>
                  <a:txBody>
                    <a:bodyPr/>
                    <a:lstStyle/>
                    <a:p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str1 &gt; "Hen"</a:t>
                      </a:r>
                    </a:p>
                  </a:txBody>
                  <a:tcPr marL="106901" marR="106901" marT="53451" marB="53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str1 = "Hello"</a:t>
                      </a:r>
                      <a:r>
                        <a:rPr lang="en-US" sz="21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. </a:t>
                      </a:r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first two characters of </a:t>
                      </a:r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str1</a:t>
                      </a:r>
                      <a:r>
                        <a:rPr lang="en-US" sz="21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  <a:p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"Hen" </a:t>
                      </a:r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 the same, but the third character </a:t>
                      </a:r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'l'</a:t>
                      </a:r>
                      <a:r>
                        <a:rPr lang="en-US" sz="21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str1</a:t>
                      </a:r>
                    </a:p>
                    <a:p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less than the third </a:t>
                      </a:r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character</a:t>
                      </a:r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'n'</a:t>
                      </a:r>
                      <a:r>
                        <a:rPr lang="en-US" sz="21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"Hen"</a:t>
                      </a:r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2100" dirty="0"/>
                    </a:p>
                  </a:txBody>
                  <a:tcPr marL="106901" marR="106901" marT="53451" marB="53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4085">
                <a:tc>
                  <a:txBody>
                    <a:bodyPr/>
                    <a:lstStyle/>
                    <a:p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str3 &lt; "An"</a:t>
                      </a:r>
                    </a:p>
                  </a:txBody>
                  <a:tcPr marL="106901" marR="106901" marT="53451" marB="53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str3 = "Air"</a:t>
                      </a:r>
                      <a:r>
                        <a:rPr lang="en-US" sz="21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. </a:t>
                      </a:r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first characters of </a:t>
                      </a:r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str3</a:t>
                      </a:r>
                      <a:r>
                        <a:rPr lang="en-US" sz="21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"An</a:t>
                      </a:r>
                      <a:r>
                        <a:rPr lang="en-US" sz="21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</a:t>
                      </a:r>
                    </a:p>
                    <a:p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same, but the second character </a:t>
                      </a:r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'i' </a:t>
                      </a:r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"Air"</a:t>
                      </a:r>
                      <a:r>
                        <a:rPr lang="en-US" sz="21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less</a:t>
                      </a:r>
                    </a:p>
                    <a:p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than the second character </a:t>
                      </a:r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'n' </a:t>
                      </a:r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"An"</a:t>
                      </a:r>
                      <a:r>
                        <a:rPr lang="en-US" sz="21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. </a:t>
                      </a:r>
                      <a:endParaRPr lang="en-US" sz="2100" dirty="0"/>
                    </a:p>
                  </a:txBody>
                  <a:tcPr marL="106901" marR="106901" marT="53451" marB="53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45708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Relation</a:t>
            </a:r>
            <a:r>
              <a:rPr lang="lv-LV" altLang="en-US" dirty="0" smtClean="0"/>
              <a:t>s on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Courier New" pitchFamily="49" charset="0"/>
              </a:rPr>
              <a:t>string</a:t>
            </a:r>
            <a:endParaRPr lang="en-US" dirty="0"/>
          </a:p>
        </p:txBody>
      </p:sp>
      <p:graphicFrame>
        <p:nvGraphicFramePr>
          <p:cNvPr id="6" name="Table 5" descr="Example 4-13 (continued) with these expressions explained:&#10;str1 == &quot;hello&quot;&#10;str3 &lt;= str4&#10;str2 &gt; str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235664"/>
              </p:ext>
            </p:extLst>
          </p:nvPr>
        </p:nvGraphicFramePr>
        <p:xfrm>
          <a:off x="1968500" y="1752600"/>
          <a:ext cx="9067800" cy="4556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5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2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549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Expression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Value/Explanation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0251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str1 == "hello"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str1 = "Hello"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The first character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'H'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str1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less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than the first character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'h'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"hello"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because the ASCII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 of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'H'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72, and the ASCII value of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'h'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104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str3 &lt;= str4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str3 = "Air"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str4 = "Bill"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.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first character</a:t>
                      </a:r>
                    </a:p>
                    <a:p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str3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less than the first character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'B'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str4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4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str4 &gt;= "Billy"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str4 = "Bill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It has four characters and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"Billy"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has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five characters. Therefore,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str4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 shorter string. All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four characters of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str4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 the same as the corresponding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 four characters of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"Billy"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and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Billy"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the larger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 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47547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Nested </a:t>
            </a:r>
            <a:r>
              <a:rPr lang="en-US" altLang="en-US" dirty="0">
                <a:latin typeface="Courier New" pitchFamily="49" charset="0"/>
              </a:rPr>
              <a:t>if</a:t>
            </a:r>
            <a:r>
              <a:rPr lang="en-US" altLang="en-US" dirty="0"/>
              <a:t> </a:t>
            </a:r>
            <a:r>
              <a:rPr lang="lv-LV" altLang="en-US" dirty="0" smtClean="0"/>
              <a:t>and D</a:t>
            </a:r>
            <a:r>
              <a:rPr lang="lv-LV" altLang="en-US" dirty="0" smtClean="0"/>
              <a:t>angling </a:t>
            </a:r>
            <a:r>
              <a:rPr lang="lv-LV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635000" algn="l"/>
              </a:tabLst>
            </a:pPr>
            <a:r>
              <a:rPr lang="en-US" altLang="en-US" b="1" dirty="0" smtClean="0">
                <a:solidFill>
                  <a:srgbClr val="638DAD"/>
                </a:solidFill>
                <a:latin typeface="Courier New" pitchFamily="49" charset="0"/>
              </a:rPr>
              <a:t>else</a:t>
            </a:r>
            <a:r>
              <a:rPr lang="en-US" altLang="en-US" dirty="0" smtClean="0">
                <a:solidFill>
                  <a:srgbClr val="638DAD"/>
                </a:solidFill>
              </a:rPr>
              <a:t> </a:t>
            </a:r>
            <a:r>
              <a:rPr lang="en-US" altLang="en-US" dirty="0" smtClean="0"/>
              <a:t>associate</a:t>
            </a:r>
            <a:r>
              <a:rPr lang="lv-LV" altLang="en-US" dirty="0" smtClean="0"/>
              <a:t>s</a:t>
            </a:r>
            <a:r>
              <a:rPr lang="en-US" altLang="en-US" dirty="0" smtClean="0"/>
              <a:t> </a:t>
            </a:r>
            <a:r>
              <a:rPr lang="en-US" altLang="en-US" dirty="0"/>
              <a:t>with </a:t>
            </a:r>
            <a:r>
              <a:rPr lang="en-US" altLang="en-US" dirty="0" smtClean="0"/>
              <a:t>the </a:t>
            </a:r>
            <a:r>
              <a:rPr lang="lv-LV" altLang="en-US" dirty="0" smtClean="0"/>
              <a:t>closest unmatched</a:t>
            </a:r>
            <a:r>
              <a:rPr lang="en-US" altLang="en-US" dirty="0" smtClean="0"/>
              <a:t> </a:t>
            </a:r>
            <a:r>
              <a:rPr lang="en-US" altLang="en-US" b="1" dirty="0" smtClean="0">
                <a:solidFill>
                  <a:srgbClr val="638DAD"/>
                </a:solidFill>
                <a:latin typeface="Courier New" pitchFamily="49" charset="0"/>
              </a:rPr>
              <a:t>if</a:t>
            </a:r>
            <a:r>
              <a:rPr lang="lv-LV" altLang="en-US" b="1" dirty="0" smtClean="0">
                <a:solidFill>
                  <a:srgbClr val="638DAD"/>
                </a:solidFill>
                <a:latin typeface="Courier New" pitchFamily="49" charset="0"/>
              </a:rPr>
              <a:t> </a:t>
            </a:r>
            <a:r>
              <a:rPr lang="lv-LV" altLang="en-US" dirty="0" smtClean="0"/>
              <a:t>("</a:t>
            </a:r>
            <a:r>
              <a:rPr lang="lv-LV" altLang="en-US" i="1" dirty="0" smtClean="0">
                <a:solidFill>
                  <a:srgbClr val="0070C0"/>
                </a:solidFill>
              </a:rPr>
              <a:t>dangling else</a:t>
            </a:r>
            <a:r>
              <a:rPr lang="lv-LV" altLang="en-US" dirty="0" smtClean="0"/>
              <a:t>")</a:t>
            </a:r>
            <a:endParaRPr lang="lv-LV" altLang="en-US" dirty="0"/>
          </a:p>
          <a:p>
            <a:pPr marL="0" indent="0" eaLnBrk="1" hangingPunct="1">
              <a:buNone/>
              <a:tabLst>
                <a:tab pos="635000" algn="l"/>
              </a:tabLst>
            </a:pP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(C1) </a:t>
            </a:r>
          </a:p>
          <a:p>
            <a:pPr marL="0" indent="0" eaLnBrk="1" hangingPunct="1">
              <a:buNone/>
              <a:tabLst>
                <a:tab pos="635000" algn="l"/>
              </a:tabLst>
            </a:pPr>
            <a:r>
              <a:rPr lang="lv-LV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(C2) { f(); } </a:t>
            </a:r>
          </a:p>
          <a:p>
            <a:pPr marL="0" indent="0" eaLnBrk="1" hangingPunct="1">
              <a:buNone/>
              <a:tabLst>
                <a:tab pos="635000" algn="l"/>
              </a:tabLst>
            </a:pP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 { g(); }</a:t>
            </a:r>
          </a:p>
          <a:p>
            <a:pPr marL="0" indent="0" eaLnBrk="1" hangingPunct="1">
              <a:buNone/>
              <a:tabLst>
                <a:tab pos="635000" algn="l"/>
              </a:tabLst>
            </a:pPr>
            <a:endParaRPr lang="lv-LV" altLang="en-US" dirty="0"/>
          </a:p>
        </p:txBody>
      </p:sp>
      <p:graphicFrame>
        <p:nvGraphicFramePr>
          <p:cNvPr id="5" name="Table 4" descr="Table 4-6 shows the order of precedence of some C++ operators, including the arithmetic, relational, and logical operators.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585586"/>
              </p:ext>
            </p:extLst>
          </p:nvPr>
        </p:nvGraphicFramePr>
        <p:xfrm>
          <a:off x="3657600" y="3733800"/>
          <a:ext cx="7398186" cy="2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0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r>
                        <a:rPr lang="lv-LV" sz="2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Subcase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25260" marR="125260" marT="62630" marB="62630">
                    <a:solidFill>
                      <a:srgbClr val="D1A70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lv-LV" sz="2200" dirty="0" smtClean="0">
                          <a:solidFill>
                            <a:schemeClr val="tx1"/>
                          </a:solidFill>
                        </a:rPr>
                        <a:t>What is called?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25260" marR="125260" marT="62630" marB="62630">
                    <a:solidFill>
                      <a:srgbClr val="D1A7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lv-LV" sz="22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C1==true; C2==true</a:t>
                      </a:r>
                      <a:endParaRPr lang="en-US" sz="2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lv-LV" sz="2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US" sz="2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lv-LV" sz="22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C1==true; C2==false</a:t>
                      </a:r>
                      <a:endParaRPr lang="en-US" sz="2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lv-LV" sz="2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US" sz="2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lv-LV" sz="22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C1==false; C2==true</a:t>
                      </a:r>
                      <a:endParaRPr lang="en-US" sz="2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lv-LV" sz="2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lv-LV" sz="22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C1==false; C2==false</a:t>
                      </a:r>
                      <a:endParaRPr lang="en-US" sz="2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lv-LV" sz="2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US" sz="2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76130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Cascading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Courier New" pitchFamily="49" charset="0"/>
              </a:rPr>
              <a:t>if</a:t>
            </a:r>
            <a:r>
              <a:rPr lang="lv-LV" altLang="en-US" dirty="0" smtClean="0">
                <a:latin typeface="Courier New" pitchFamily="49" charset="0"/>
              </a:rPr>
              <a:t>-else</a:t>
            </a:r>
            <a:endParaRPr lang="en-US" altLang="en-US" dirty="0">
              <a:latin typeface="Courier New" pitchFamily="49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one control statement is located within another, it is said to be </a:t>
            </a:r>
            <a:r>
              <a:rPr lang="en-US" u="sng" dirty="0" smtClean="0"/>
              <a:t>nested</a:t>
            </a:r>
            <a:r>
              <a:rPr lang="lv-LV" u="sng" dirty="0" smtClean="0"/>
              <a:t>. </a:t>
            </a:r>
          </a:p>
          <a:p>
            <a:r>
              <a:rPr lang="lv-LV" altLang="en-US" dirty="0" smtClean="0"/>
              <a:t>Can make longer "cascades" or "chains" of if-else. 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3124200"/>
            <a:ext cx="5498552" cy="297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4794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Comparing </a:t>
            </a:r>
            <a:r>
              <a:rPr lang="en-US" altLang="en-US" dirty="0">
                <a:latin typeface="Courier New" pitchFamily="49" charset="0"/>
              </a:rPr>
              <a:t>if…else</a:t>
            </a:r>
            <a:r>
              <a:rPr lang="en-US" altLang="en-US" dirty="0"/>
              <a:t> </a:t>
            </a:r>
            <a:r>
              <a:rPr lang="en-US" altLang="en-US" dirty="0" smtClean="0"/>
              <a:t>with </a:t>
            </a:r>
            <a:r>
              <a:rPr lang="en-US" altLang="en-US" dirty="0" smtClean="0">
                <a:latin typeface="Courier New" pitchFamily="49" charset="0"/>
              </a:rPr>
              <a:t>if</a:t>
            </a:r>
            <a:endParaRPr lang="en-US" altLang="en-US" dirty="0"/>
          </a:p>
        </p:txBody>
      </p:sp>
      <p:pic>
        <p:nvPicPr>
          <p:cNvPr id="5" name="Picture 6" descr="A C++ program segment written as a series of if statements. This code produces the same output as the previous cod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757362"/>
            <a:ext cx="4760944" cy="327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757362"/>
            <a:ext cx="4825890" cy="311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362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Short-Circuit Evaluation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Short-circuit evaluation</a:t>
            </a:r>
            <a:r>
              <a:rPr lang="en-US" altLang="en-US" dirty="0"/>
              <a:t>: evaluation of a logical expression stops as soon as the value of the expression is </a:t>
            </a:r>
            <a:r>
              <a:rPr lang="en-US" altLang="en-US" dirty="0" smtClean="0"/>
              <a:t>known</a:t>
            </a:r>
            <a:r>
              <a:rPr lang="lv-LV" altLang="en-US" dirty="0" smtClean="0"/>
              <a:t>. </a:t>
            </a:r>
          </a:p>
          <a:p>
            <a:pPr marL="0" indent="0" eaLnBrk="1" hangingPunct="1">
              <a:buNone/>
            </a:pP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!= 0  &amp;&amp;  y%x != 0)  { ... }</a:t>
            </a:r>
          </a:p>
          <a:p>
            <a:pPr eaLnBrk="1" hangingPunct="1"/>
            <a:r>
              <a:rPr lang="lv-LV" altLang="en-US" dirty="0" smtClean="0">
                <a:cs typeface="Courier New" panose="02070309020205020404" pitchFamily="49" charset="0"/>
              </a:rPr>
              <a:t>If x is 0, never test the remainder dividing by x. </a:t>
            </a:r>
            <a:endParaRPr lang="lv-LV" altLang="en-US" dirty="0"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lv-LV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(person.age &lt; 12 || person.vaccinated()) { ... }</a:t>
            </a:r>
          </a:p>
          <a:p>
            <a:pPr eaLnBrk="1" hangingPunct="1"/>
            <a:r>
              <a:rPr lang="lv-LV" altLang="en-US" dirty="0">
                <a:cs typeface="Courier New" panose="02070309020205020404" pitchFamily="49" charset="0"/>
              </a:rPr>
              <a:t>If </a:t>
            </a:r>
            <a:r>
              <a:rPr lang="lv-LV" altLang="en-US" dirty="0" smtClean="0">
                <a:cs typeface="Courier New" panose="02070309020205020404" pitchFamily="49" charset="0"/>
              </a:rPr>
              <a:t>person is younger than 12, do not care about checking vaccination. </a:t>
            </a:r>
            <a:endParaRPr lang="lv-LV" altLang="en-US" dirty="0"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lv-LV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65830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Comparing Floating-Point Numbers </a:t>
            </a:r>
            <a:r>
              <a:rPr lang="lv-LV" altLang="en-US" dirty="0" smtClean="0"/>
              <a:t>with "Tolerance Value"</a:t>
            </a:r>
            <a:endParaRPr lang="en-US" alt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lv-LV" altLang="en-US" sz="2800" dirty="0" smtClean="0"/>
              <a:t>Equality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of floating-point numbers </a:t>
            </a:r>
            <a:r>
              <a:rPr lang="lv-LV" altLang="en-US" sz="2800" dirty="0" smtClean="0"/>
              <a:t>is risky</a:t>
            </a:r>
            <a:endParaRPr lang="en-US" altLang="en-US" sz="2800" dirty="0"/>
          </a:p>
          <a:p>
            <a:pPr lvl="1" eaLnBrk="1" hangingPunct="1"/>
            <a:r>
              <a:rPr lang="en-US" altLang="en-US" sz="2800" dirty="0"/>
              <a:t>Example:</a:t>
            </a:r>
          </a:p>
          <a:p>
            <a:pPr marL="576263" lvl="2" indent="0" eaLnBrk="1" hangingPunct="1">
              <a:buNone/>
            </a:pPr>
            <a:r>
              <a:rPr lang="en-US" altLang="en-US" sz="2800" b="1" dirty="0">
                <a:latin typeface="Courier New" pitchFamily="49" charset="0"/>
              </a:rPr>
              <a:t>1.0 == 3.0/7.0 + 2.0/7.0 + 2.0/7.0 </a:t>
            </a:r>
            <a:r>
              <a:rPr lang="en-US" altLang="en-US" sz="2800" dirty="0"/>
              <a:t>evaluates to </a:t>
            </a:r>
            <a:r>
              <a:rPr lang="en-US" altLang="en-US" sz="2800" b="1" dirty="0">
                <a:solidFill>
                  <a:srgbClr val="638DAD"/>
                </a:solidFill>
                <a:latin typeface="Courier New" pitchFamily="49" charset="0"/>
              </a:rPr>
              <a:t>false</a:t>
            </a:r>
          </a:p>
          <a:p>
            <a:pPr marL="576263" lvl="2" indent="0" eaLnBrk="1" hangingPunct="1">
              <a:buNone/>
            </a:pPr>
            <a:r>
              <a:rPr lang="en-US" altLang="en-US" sz="2800" dirty="0"/>
              <a:t>Why?  </a:t>
            </a:r>
            <a:r>
              <a:rPr lang="en-US" altLang="en-US" sz="2800" b="1" dirty="0">
                <a:latin typeface="Courier New" pitchFamily="49" charset="0"/>
              </a:rPr>
              <a:t>3.0/7.0 + 2.0/7.0 + 2.0/7.0 = 0.99999999999999989</a:t>
            </a:r>
          </a:p>
          <a:p>
            <a:pPr eaLnBrk="1" hangingPunct="1"/>
            <a:r>
              <a:rPr lang="en-US" altLang="en-US" sz="2800" dirty="0"/>
              <a:t>A solution is checking for a </a:t>
            </a:r>
            <a:r>
              <a:rPr lang="en-US" altLang="en-US" sz="2800" i="1" dirty="0">
                <a:solidFill>
                  <a:srgbClr val="0070C0"/>
                </a:solidFill>
              </a:rPr>
              <a:t>tolerance value</a:t>
            </a:r>
          </a:p>
          <a:p>
            <a:pPr lvl="1" eaLnBrk="1" hangingPunct="1"/>
            <a:r>
              <a:rPr lang="en-US" altLang="en-US" sz="2800" dirty="0"/>
              <a:t>Example: </a:t>
            </a:r>
            <a:r>
              <a:rPr lang="en-US" altLang="en-US" sz="2800" b="1" dirty="0">
                <a:latin typeface="Courier New" pitchFamily="49" charset="0"/>
              </a:rPr>
              <a:t>if</a:t>
            </a:r>
            <a:r>
              <a:rPr lang="en-US" altLang="en-US" sz="2800" b="1" dirty="0"/>
              <a:t> </a:t>
            </a:r>
            <a:r>
              <a:rPr lang="lv-LV" altLang="en-US" sz="2800" b="1" dirty="0" smtClean="0"/>
              <a:t> (</a:t>
            </a:r>
            <a:r>
              <a:rPr lang="en-US" altLang="en-US" sz="2800" b="1" dirty="0" err="1" smtClean="0">
                <a:latin typeface="Courier New" pitchFamily="49" charset="0"/>
              </a:rPr>
              <a:t>fabs</a:t>
            </a:r>
            <a:r>
              <a:rPr lang="en-US" altLang="en-US" sz="2800" b="1" dirty="0" smtClean="0">
                <a:latin typeface="Courier New" pitchFamily="49" charset="0"/>
              </a:rPr>
              <a:t>(x </a:t>
            </a:r>
            <a:r>
              <a:rPr lang="en-US" altLang="en-US" sz="2800" b="1" dirty="0">
                <a:latin typeface="Courier New" pitchFamily="49" charset="0"/>
              </a:rPr>
              <a:t>– y) &lt; </a:t>
            </a:r>
            <a:r>
              <a:rPr lang="lv-LV" altLang="en-US" sz="2800" b="1" dirty="0" smtClean="0">
                <a:solidFill>
                  <a:srgbClr val="0033CC"/>
                </a:solidFill>
                <a:latin typeface="Courier New" pitchFamily="49" charset="0"/>
              </a:rPr>
              <a:t>1E-7</a:t>
            </a:r>
            <a:r>
              <a:rPr lang="lv-LV" altLang="en-US" sz="2800" b="1" dirty="0" smtClean="0">
                <a:latin typeface="Courier New" pitchFamily="49" charset="0"/>
              </a:rPr>
              <a:t>) { ... }</a:t>
            </a:r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0073555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Objectives</a:t>
            </a:r>
            <a:endParaRPr lang="en-US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this chapter, you will:</a:t>
            </a:r>
          </a:p>
          <a:p>
            <a:pPr lvl="1"/>
            <a:r>
              <a:rPr lang="en-US" altLang="en-US" dirty="0"/>
              <a:t>Learn about control structures</a:t>
            </a:r>
          </a:p>
          <a:p>
            <a:pPr lvl="1"/>
            <a:r>
              <a:rPr lang="en-US" altLang="en-US" dirty="0"/>
              <a:t>Examine relational </a:t>
            </a:r>
            <a:r>
              <a:rPr lang="en-US" altLang="en-US" dirty="0" smtClean="0"/>
              <a:t>operators</a:t>
            </a:r>
            <a:r>
              <a:rPr lang="lv-LV" altLang="en-US" dirty="0" smtClean="0"/>
              <a:t>, bool data types, logical operators</a:t>
            </a:r>
          </a:p>
          <a:p>
            <a:pPr lvl="1"/>
            <a:r>
              <a:rPr lang="en-US" dirty="0"/>
              <a:t>relational operators work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</a:t>
            </a:r>
            <a:r>
              <a:rPr lang="en-US" dirty="0" smtClean="0"/>
              <a:t>type</a:t>
            </a:r>
            <a:endParaRPr lang="lv-LV" altLang="en-US" dirty="0" smtClean="0"/>
          </a:p>
          <a:p>
            <a:pPr lvl="1"/>
            <a:r>
              <a:rPr lang="lv-LV" dirty="0" smtClean="0"/>
              <a:t>Use short-circuit Boolean evaluation</a:t>
            </a:r>
            <a:endParaRPr lang="en-US" altLang="en-US" dirty="0"/>
          </a:p>
          <a:p>
            <a:pPr lvl="1"/>
            <a:r>
              <a:rPr lang="lv-LV" altLang="en-US" dirty="0" smtClean="0"/>
              <a:t>Use conditional</a:t>
            </a:r>
            <a:r>
              <a:rPr lang="en-US" altLang="en-US" dirty="0" smtClean="0"/>
              <a:t> </a:t>
            </a:r>
            <a:r>
              <a:rPr lang="en-US" altLang="en-US" dirty="0"/>
              <a:t>structures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dirty="0"/>
              <a:t>,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if…else</a:t>
            </a:r>
            <a:r>
              <a:rPr lang="lv-LV" alt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/>
              <a:t>conditional operator,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?:</a:t>
            </a:r>
            <a:r>
              <a:rPr lang="en-US" dirty="0"/>
              <a:t>,</a:t>
            </a:r>
            <a:endParaRPr lang="lv-LV" alt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lv-LV" altLang="en-US" dirty="0"/>
              <a:t>U</a:t>
            </a:r>
            <a:r>
              <a:rPr lang="en-US" altLang="en-US" dirty="0"/>
              <a:t>se a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altLang="en-US" dirty="0"/>
              <a:t> statement in a </a:t>
            </a:r>
            <a:r>
              <a:rPr lang="en-US" altLang="en-US" dirty="0" smtClean="0"/>
              <a:t>program</a:t>
            </a:r>
            <a:endParaRPr lang="lv-LV" altLang="en-US" dirty="0" smtClean="0"/>
          </a:p>
          <a:p>
            <a:pPr lvl="1"/>
            <a:r>
              <a:rPr lang="lv-LV" altLang="en-US" dirty="0"/>
              <a:t>U</a:t>
            </a:r>
            <a:r>
              <a:rPr lang="en-US" altLang="en-US" dirty="0"/>
              <a:t>se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altLang="en-US" dirty="0" smtClean="0"/>
              <a:t> </a:t>
            </a:r>
            <a:r>
              <a:rPr lang="en-US" altLang="en-US" dirty="0"/>
              <a:t>function to terminate a program</a:t>
            </a:r>
            <a:endParaRPr lang="en-US" dirty="0"/>
          </a:p>
          <a:p>
            <a:pPr lvl="1"/>
            <a:endParaRPr lang="lv-LV" dirty="0" smtClean="0"/>
          </a:p>
          <a:p>
            <a:pPr lvl="1"/>
            <a:endParaRPr lang="en-US" dirty="0"/>
          </a:p>
          <a:p>
            <a:pPr lvl="1"/>
            <a:endParaRPr lang="en-US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891018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Associativity of Relational </a:t>
            </a:r>
            <a:r>
              <a:rPr lang="en-US" altLang="en-US" dirty="0" smtClean="0"/>
              <a:t>Operators</a:t>
            </a:r>
            <a:endParaRPr lang="en-US" altLang="en-US" dirty="0"/>
          </a:p>
        </p:txBody>
      </p:sp>
      <p:sp>
        <p:nvSpPr>
          <p:cNvPr id="56324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num =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lv-LV" altLang="en-US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lv-LV" alt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lv-LV" altLang="en-US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lv-LV" alt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lv-LV" altLang="en-US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= 20</a:t>
            </a:r>
          </a:p>
          <a:p>
            <a:pPr eaLnBrk="1" hangingPunct="1"/>
            <a:endParaRPr lang="lv-LV" altLang="en-US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 descr="An example of C++ code illustrating how associativity of relational operators can lead to unexpected results.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563759"/>
              </p:ext>
            </p:extLst>
          </p:nvPr>
        </p:nvGraphicFramePr>
        <p:xfrm>
          <a:off x="3764103" y="1834272"/>
          <a:ext cx="7315200" cy="1899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 &lt;= num &lt;= 10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0 &lt;= 5 &lt;= 10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(0 &lt;= 5) &lt;= 10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(Because relational operators</a:t>
                      </a: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 evaluated from left to right)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1 &lt;= 10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(Because 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 &lt;= 5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</a:t>
                      </a:r>
                      <a:r>
                        <a:rPr lang="en-US" sz="16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 &lt;= 5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evaluates to 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1 (</a:t>
                      </a:r>
                      <a:r>
                        <a:rPr lang="en-US" sz="16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 descr="Another example of C++ code illustrating how associativity of relational operators can lead to unexpected results.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743429"/>
              </p:ext>
            </p:extLst>
          </p:nvPr>
        </p:nvGraphicFramePr>
        <p:xfrm>
          <a:off x="3734795" y="4196082"/>
          <a:ext cx="7315200" cy="1899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 &lt;= num &lt;= 10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0 &lt;= 20 &lt;= 10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(0 &lt;= 20) &lt;= 10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(Because relational operators</a:t>
                      </a: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 evaluated from left to right)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1 &lt;= 10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(Because 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 &lt;= 20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</a:t>
                      </a:r>
                      <a:r>
                        <a:rPr lang="en-US" sz="16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 &lt;= 20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evaluates to 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1 (</a:t>
                      </a:r>
                      <a:r>
                        <a:rPr lang="en-US" sz="16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98129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Avoiding Bugs by Avoiding Partially Understood Concepts and Techniques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Must use concepts and techniques correctly</a:t>
            </a:r>
          </a:p>
          <a:p>
            <a:pPr lvl="1" eaLnBrk="1" hangingPunct="1"/>
            <a:r>
              <a:rPr lang="en-US" altLang="en-US" dirty="0"/>
              <a:t>Otherwise solution will be either incorrect or deficient</a:t>
            </a:r>
          </a:p>
          <a:p>
            <a:pPr eaLnBrk="1" hangingPunct="1"/>
            <a:r>
              <a:rPr lang="en-US" altLang="en-US" dirty="0"/>
              <a:t>If you do not understand a concept or technique completely</a:t>
            </a:r>
          </a:p>
          <a:p>
            <a:pPr lvl="1" eaLnBrk="1" hangingPunct="1"/>
            <a:r>
              <a:rPr lang="en-US" altLang="en-US" dirty="0"/>
              <a:t>Do not use it</a:t>
            </a:r>
          </a:p>
          <a:p>
            <a:pPr lvl="1" eaLnBrk="1" hangingPunct="1"/>
            <a:r>
              <a:rPr lang="en-US" altLang="en-US" dirty="0"/>
              <a:t>Save yourself an enormous amount of debugging time</a:t>
            </a:r>
          </a:p>
        </p:txBody>
      </p:sp>
    </p:spTree>
    <p:extLst>
      <p:ext uri="{BB962C8B-B14F-4D97-AF65-F5344CB8AC3E}">
        <p14:creationId xmlns:p14="http://schemas.microsoft.com/office/powerpoint/2010/main" val="1799661928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Input Failure and the </a:t>
            </a:r>
            <a:r>
              <a:rPr lang="en-US" altLang="en-US" dirty="0">
                <a:latin typeface="Courier New" pitchFamily="49" charset="0"/>
              </a:rPr>
              <a:t>if</a:t>
            </a:r>
            <a:r>
              <a:rPr lang="en-US" altLang="en-US" dirty="0"/>
              <a:t> Statement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635000" algn="l"/>
              </a:tabLst>
            </a:pPr>
            <a:r>
              <a:rPr lang="en-US" altLang="en-US" dirty="0"/>
              <a:t>If an input stream enters a fail state:</a:t>
            </a:r>
          </a:p>
          <a:p>
            <a:pPr lvl="1" eaLnBrk="1" hangingPunct="1">
              <a:tabLst>
                <a:tab pos="635000" algn="l"/>
              </a:tabLst>
            </a:pPr>
            <a:r>
              <a:rPr lang="en-US" altLang="en-US" dirty="0"/>
              <a:t>All subsequent input statements associated with that stream are ignored</a:t>
            </a:r>
          </a:p>
          <a:p>
            <a:pPr lvl="1" eaLnBrk="1" hangingPunct="1">
              <a:tabLst>
                <a:tab pos="635000" algn="l"/>
              </a:tabLst>
            </a:pPr>
            <a:r>
              <a:rPr lang="en-US" altLang="en-US" dirty="0"/>
              <a:t>Program continues to execute</a:t>
            </a:r>
          </a:p>
          <a:p>
            <a:pPr lvl="1" eaLnBrk="1" hangingPunct="1">
              <a:tabLst>
                <a:tab pos="635000" algn="l"/>
              </a:tabLst>
            </a:pPr>
            <a:r>
              <a:rPr lang="en-US" altLang="en-US" dirty="0"/>
              <a:t>The code may produce erroneous results</a:t>
            </a:r>
          </a:p>
          <a:p>
            <a:pPr eaLnBrk="1" hangingPunct="1">
              <a:tabLst>
                <a:tab pos="635000" algn="l"/>
              </a:tabLst>
            </a:pPr>
            <a:r>
              <a:rPr lang="en-US" altLang="en-US" dirty="0"/>
              <a:t>Use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if</a:t>
            </a:r>
            <a:r>
              <a:rPr lang="en-US" altLang="en-US" dirty="0"/>
              <a:t> statements to check status of input stream</a:t>
            </a:r>
          </a:p>
          <a:p>
            <a:pPr eaLnBrk="1" hangingPunct="1">
              <a:tabLst>
                <a:tab pos="635000" algn="l"/>
              </a:tabLst>
            </a:pPr>
            <a:r>
              <a:rPr lang="en-US" altLang="en-US" dirty="0"/>
              <a:t>If the input stream enters the fail state, include  instructions that stop program execution</a:t>
            </a:r>
          </a:p>
        </p:txBody>
      </p:sp>
    </p:spTree>
    <p:extLst>
      <p:ext uri="{BB962C8B-B14F-4D97-AF65-F5344CB8AC3E}">
        <p14:creationId xmlns:p14="http://schemas.microsoft.com/office/powerpoint/2010/main" val="537543095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Confusion Between the Equality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en-US" dirty="0"/>
              <a:t>) and Assignment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/>
              <a:t>) Operators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C++ allows you to use any expression that can be evaluated to either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true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false</a:t>
            </a:r>
            <a:r>
              <a:rPr lang="en-US" altLang="en-US" dirty="0"/>
              <a:t> as an expression in the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if</a:t>
            </a:r>
            <a:r>
              <a:rPr lang="en-US" altLang="en-US" dirty="0">
                <a:solidFill>
                  <a:srgbClr val="638DAD"/>
                </a:solidFill>
              </a:rPr>
              <a:t> </a:t>
            </a:r>
            <a:r>
              <a:rPr lang="en-US" altLang="en-US" dirty="0"/>
              <a:t>statement</a:t>
            </a:r>
          </a:p>
          <a:p>
            <a:pPr marL="520700" lvl="1" eaLnBrk="1" hangingPunct="1">
              <a:buNone/>
            </a:pPr>
            <a:r>
              <a:rPr lang="en-US" altLang="en-US" sz="2000" b="1" dirty="0">
                <a:solidFill>
                  <a:srgbClr val="638DAD"/>
                </a:solidFill>
                <a:latin typeface="Courier New" pitchFamily="49" charset="0"/>
              </a:rPr>
              <a:t>if</a:t>
            </a:r>
            <a:r>
              <a:rPr lang="en-US" altLang="en-US" sz="2000" b="1" dirty="0">
                <a:latin typeface="Courier New" pitchFamily="49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</a:rPr>
              <a:t>(x = 5)</a:t>
            </a:r>
          </a:p>
          <a:p>
            <a:pPr marL="520700" lvl="1" eaLnBrk="1" hangingPunct="1">
              <a:buNone/>
            </a:pPr>
            <a:r>
              <a:rPr lang="en-US" altLang="en-US" sz="2000" b="1" dirty="0">
                <a:latin typeface="Courier New" pitchFamily="49" charset="0"/>
              </a:rPr>
              <a:t>    cout &lt;&lt; "The value is five." &lt;&lt; endl;</a:t>
            </a:r>
          </a:p>
          <a:p>
            <a:pPr eaLnBrk="1" hangingPunct="1"/>
            <a:r>
              <a:rPr lang="lv-LV" altLang="en-US" dirty="0" smtClean="0"/>
              <a:t>Since value 5 is not 0, this evaluates to true and always succeeds (and assigns)</a:t>
            </a:r>
          </a:p>
          <a:p>
            <a:pPr eaLnBrk="1" hangingPunct="1"/>
            <a:r>
              <a:rPr lang="lv-LV" altLang="en-US" dirty="0" smtClean="0"/>
              <a:t>A</a:t>
            </a:r>
            <a:r>
              <a:rPr lang="en-US" altLang="en-US" dirty="0" err="1" smtClean="0"/>
              <a:t>ppearance</a:t>
            </a:r>
            <a:r>
              <a:rPr lang="en-US" altLang="en-US" dirty="0" smtClean="0"/>
              <a:t> </a:t>
            </a:r>
            <a:r>
              <a:rPr lang="en-US" altLang="en-US" dirty="0"/>
              <a:t>of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/>
              <a:t> in place of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en-US" dirty="0"/>
              <a:t> </a:t>
            </a:r>
            <a:r>
              <a:rPr lang="lv-LV" altLang="en-US" dirty="0" smtClean="0"/>
              <a:t>is a </a:t>
            </a:r>
            <a:r>
              <a:rPr lang="lv-LV" altLang="en-US" i="1" dirty="0" smtClean="0">
                <a:solidFill>
                  <a:srgbClr val="0070C0"/>
                </a:solidFill>
              </a:rPr>
              <a:t>semantical error</a:t>
            </a:r>
            <a:r>
              <a:rPr lang="lv-LV" altLang="en-US" dirty="0" smtClean="0"/>
              <a:t>. </a:t>
            </a:r>
            <a:br>
              <a:rPr lang="lv-LV" altLang="en-US" dirty="0" smtClean="0"/>
            </a:br>
            <a:r>
              <a:rPr lang="lv-LV" altLang="en-US" dirty="0" smtClean="0"/>
              <a:t>(Frequent cause for "silent bugs" – as it is syntactically correct.)</a:t>
            </a: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2868106556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Conditional Operator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?:</a:t>
            </a:r>
            <a:r>
              <a:rPr lang="en-US" altLang="en-US" dirty="0"/>
              <a:t>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635000" algn="l"/>
              </a:tabLst>
            </a:pPr>
            <a:r>
              <a:rPr lang="en-US" altLang="en-US" u="sng" dirty="0"/>
              <a:t>Conditional operator</a:t>
            </a:r>
            <a:r>
              <a:rPr lang="en-US" altLang="en-US" dirty="0"/>
              <a:t> (</a:t>
            </a:r>
            <a:r>
              <a:rPr lang="en-US" altLang="en-US" b="1" dirty="0">
                <a:latin typeface="Courier New" pitchFamily="49" charset="0"/>
              </a:rPr>
              <a:t>?:</a:t>
            </a:r>
            <a:r>
              <a:rPr lang="en-US" altLang="en-US" dirty="0"/>
              <a:t>) </a:t>
            </a:r>
          </a:p>
          <a:p>
            <a:pPr lvl="1" eaLnBrk="1" hangingPunct="1">
              <a:tabLst>
                <a:tab pos="635000" algn="l"/>
              </a:tabLst>
            </a:pPr>
            <a:r>
              <a:rPr lang="en-US" altLang="en-US" u="sng" dirty="0"/>
              <a:t>Ternary operator</a:t>
            </a:r>
            <a:r>
              <a:rPr lang="en-US" altLang="en-US" dirty="0"/>
              <a:t>: takes three arguments</a:t>
            </a:r>
          </a:p>
          <a:p>
            <a:pPr eaLnBrk="1" hangingPunct="1">
              <a:tabLst>
                <a:tab pos="635000" algn="l"/>
              </a:tabLst>
            </a:pPr>
            <a:r>
              <a:rPr lang="en-US" altLang="en-US" dirty="0"/>
              <a:t>Syntax for the conditional </a:t>
            </a:r>
            <a:r>
              <a:rPr lang="en-US" altLang="en-US" dirty="0" smtClean="0"/>
              <a:t>operator</a:t>
            </a:r>
            <a:endParaRPr lang="lv-LV" altLang="en-US" dirty="0" smtClean="0"/>
          </a:p>
          <a:p>
            <a:pPr eaLnBrk="1" hangingPunct="1">
              <a:tabLst>
                <a:tab pos="635000" algn="l"/>
              </a:tabLst>
            </a:pPr>
            <a:endParaRPr lang="lv-LV" altLang="en-US" dirty="0"/>
          </a:p>
          <a:p>
            <a:pPr eaLnBrk="1" hangingPunct="1">
              <a:tabLst>
                <a:tab pos="635000" algn="l"/>
              </a:tabLst>
            </a:pPr>
            <a:endParaRPr lang="lv-LV" altLang="en-US" dirty="0" smtClean="0"/>
          </a:p>
          <a:p>
            <a:pPr>
              <a:tabLst>
                <a:tab pos="635000" algn="l"/>
              </a:tabLst>
            </a:pPr>
            <a:r>
              <a:rPr lang="en-US" altLang="en-US" dirty="0"/>
              <a:t>If </a:t>
            </a:r>
            <a:r>
              <a:rPr lang="en-US" altLang="en-US" b="1" dirty="0">
                <a:latin typeface="Courier New" pitchFamily="49" charset="0"/>
              </a:rPr>
              <a:t>expression1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true</a:t>
            </a:r>
            <a:r>
              <a:rPr lang="en-US" altLang="en-US" dirty="0"/>
              <a:t>, the result of the </a:t>
            </a:r>
            <a:r>
              <a:rPr lang="en-US" altLang="en-US" u="sng" dirty="0"/>
              <a:t>conditional expression</a:t>
            </a:r>
            <a:r>
              <a:rPr lang="en-US" altLang="en-US" dirty="0"/>
              <a:t> is </a:t>
            </a:r>
            <a:r>
              <a:rPr lang="en-US" altLang="en-US" b="1" dirty="0">
                <a:latin typeface="Courier New" pitchFamily="49" charset="0"/>
              </a:rPr>
              <a:t>expression2</a:t>
            </a:r>
            <a:endParaRPr lang="en-US" altLang="en-US" b="1" dirty="0"/>
          </a:p>
          <a:p>
            <a:pPr lvl="1">
              <a:tabLst>
                <a:tab pos="635000" algn="l"/>
              </a:tabLst>
            </a:pPr>
            <a:r>
              <a:rPr lang="en-US" altLang="en-US" dirty="0"/>
              <a:t>Otherwise, the result is </a:t>
            </a:r>
            <a:r>
              <a:rPr lang="en-US" altLang="en-US" b="1" dirty="0">
                <a:latin typeface="Courier New" pitchFamily="49" charset="0"/>
              </a:rPr>
              <a:t>expression3</a:t>
            </a:r>
          </a:p>
          <a:p>
            <a:pPr>
              <a:tabLst>
                <a:tab pos="635000" algn="l"/>
              </a:tabLst>
            </a:pPr>
            <a:r>
              <a:rPr lang="en-US" altLang="en-US" dirty="0"/>
              <a:t>Example: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max = (a &gt;= b) ? a : b;</a:t>
            </a:r>
          </a:p>
          <a:p>
            <a:pPr eaLnBrk="1" hangingPunct="1">
              <a:tabLst>
                <a:tab pos="635000" algn="l"/>
              </a:tabLst>
            </a:pPr>
            <a:endParaRPr lang="en-US" altLang="en-US" dirty="0"/>
          </a:p>
          <a:p>
            <a:pPr eaLnBrk="1" hangingPunct="1">
              <a:buNone/>
              <a:tabLst>
                <a:tab pos="635000" algn="l"/>
              </a:tabLst>
            </a:pPr>
            <a:r>
              <a:rPr lang="en-US" altLang="en-US" dirty="0">
                <a:latin typeface="Courier New" pitchFamily="49" charset="0"/>
              </a:rPr>
              <a:t>	</a:t>
            </a:r>
            <a:endParaRPr lang="en-US" altLang="en-US" b="1" dirty="0">
              <a:latin typeface="Courier New" pitchFamily="49" charset="0"/>
            </a:endParaRPr>
          </a:p>
        </p:txBody>
      </p:sp>
      <p:pic>
        <p:nvPicPr>
          <p:cNvPr id="60422" name="Picture 6" descr="expression1 ? expression2 : expression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086100"/>
            <a:ext cx="52101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0901836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Program Style and Form (Revisited): Indentation</a:t>
            </a:r>
          </a:p>
        </p:txBody>
      </p:sp>
      <p:sp>
        <p:nvSpPr>
          <p:cNvPr id="61443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properly indented program:</a:t>
            </a:r>
          </a:p>
          <a:p>
            <a:pPr lvl="1" eaLnBrk="1" hangingPunct="1"/>
            <a:r>
              <a:rPr lang="en-US" altLang="en-US" dirty="0"/>
              <a:t>Helps you spot and fix errors quickly</a:t>
            </a:r>
          </a:p>
          <a:p>
            <a:pPr lvl="1" eaLnBrk="1" hangingPunct="1"/>
            <a:r>
              <a:rPr lang="en-US" altLang="en-US" dirty="0"/>
              <a:t>Shows the natural grouping of statements</a:t>
            </a:r>
          </a:p>
          <a:p>
            <a:pPr eaLnBrk="1" hangingPunct="1"/>
            <a:r>
              <a:rPr lang="en-US" altLang="en-US" dirty="0"/>
              <a:t>Insert a blank line between statements that are naturally separate</a:t>
            </a:r>
          </a:p>
          <a:p>
            <a:pPr eaLnBrk="1" hangingPunct="1"/>
            <a:r>
              <a:rPr lang="en-US" altLang="en-US" dirty="0"/>
              <a:t>Two commonly used styles for placing braces</a:t>
            </a:r>
          </a:p>
          <a:p>
            <a:pPr lvl="1" eaLnBrk="1" hangingPunct="1"/>
            <a:r>
              <a:rPr lang="en-US" altLang="en-US" dirty="0"/>
              <a:t>On a line by themselves</a:t>
            </a:r>
          </a:p>
          <a:p>
            <a:pPr lvl="1" eaLnBrk="1" hangingPunct="1"/>
            <a:r>
              <a:rPr lang="en-US" altLang="en-US" dirty="0"/>
              <a:t>Or left brace is placed after the expression, and the right brace is on a line by itself</a:t>
            </a:r>
          </a:p>
        </p:txBody>
      </p:sp>
    </p:spTree>
    <p:extLst>
      <p:ext uri="{BB962C8B-B14F-4D97-AF65-F5344CB8AC3E}">
        <p14:creationId xmlns:p14="http://schemas.microsoft.com/office/powerpoint/2010/main" val="939990469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Using Pseudocode to Develop, Test, and Debug a Program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Pseudocode</a:t>
            </a:r>
            <a:r>
              <a:rPr lang="en-US" altLang="en-US" dirty="0"/>
              <a:t> (or just </a:t>
            </a:r>
            <a:r>
              <a:rPr lang="en-US" altLang="en-US" u="sng" dirty="0"/>
              <a:t>pseudo</a:t>
            </a:r>
            <a:r>
              <a:rPr lang="en-US" altLang="en-US" dirty="0"/>
              <a:t>) is an informal mixture of C++ and ordinary language</a:t>
            </a:r>
          </a:p>
          <a:p>
            <a:pPr lvl="1" eaLnBrk="1" hangingPunct="1"/>
            <a:r>
              <a:rPr lang="en-US" altLang="en-US" dirty="0"/>
              <a:t>Helps you quickly develop the correct structure of the program and avoid making common errors</a:t>
            </a:r>
          </a:p>
          <a:p>
            <a:pPr eaLnBrk="1" hangingPunct="1"/>
            <a:r>
              <a:rPr lang="en-US" altLang="en-US" dirty="0"/>
              <a:t>Use a wide range of values in a walk-through to evaluate the program</a:t>
            </a:r>
          </a:p>
        </p:txBody>
      </p:sp>
    </p:spTree>
    <p:extLst>
      <p:ext uri="{BB962C8B-B14F-4D97-AF65-F5344CB8AC3E}">
        <p14:creationId xmlns:p14="http://schemas.microsoft.com/office/powerpoint/2010/main" val="2036854038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 dirty="0"/>
              <a:t> </a:t>
            </a:r>
            <a:r>
              <a:rPr lang="en-US" altLang="en-US" dirty="0" smtClean="0"/>
              <a:t>Structures</a:t>
            </a:r>
            <a:r>
              <a:rPr lang="lv-LV" altLang="en-US" dirty="0" smtClean="0"/>
              <a:t> – 1 </a:t>
            </a:r>
            <a:endParaRPr lang="en-US" altLang="en-US" dirty="0"/>
          </a:p>
        </p:txBody>
      </p:sp>
      <p:pic>
        <p:nvPicPr>
          <p:cNvPr id="158722" name="Picture 2" descr="Figure 4-4 shows the flow of execution of a switch statemen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524000"/>
            <a:ext cx="542640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7" name="Picture 7" descr="switch (expression)&#10;{&#10;    case value1:&#10;    statements1&#10;    break;&#10;    case value2:&#10;    statements2&#10;    break;&#10;    .&#10;    .&#10;    .&#10;    case valuen:&#10;    statementsn&#10;    break;&#10;    default:&#10;    statements&#10;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398" y="2247900"/>
            <a:ext cx="27432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5420506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 dirty="0"/>
              <a:t> </a:t>
            </a:r>
            <a:r>
              <a:rPr lang="en-US" altLang="en-US" dirty="0" smtClean="0"/>
              <a:t>Structures</a:t>
            </a:r>
            <a:r>
              <a:rPr lang="lv-LV" altLang="en-US" dirty="0" smtClean="0"/>
              <a:t> – 2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2209800"/>
            <a:ext cx="5410200" cy="3657600"/>
          </a:xfrm>
        </p:spPr>
        <p:txBody>
          <a:bodyPr/>
          <a:lstStyle/>
          <a:p>
            <a:r>
              <a:rPr lang="lv-LV" sz="2200" dirty="0" smtClean="0"/>
              <a:t>Could we rewrite?</a:t>
            </a:r>
          </a:p>
          <a:p>
            <a:pPr marL="57150" indent="0">
              <a:buNone/>
            </a:pPr>
            <a:r>
              <a:rPr lang="lv-LV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(grade == 'A') {...}</a:t>
            </a:r>
            <a:br>
              <a:rPr lang="lv-LV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v-LV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(grade == 'B') { ... }</a:t>
            </a:r>
            <a:br>
              <a:rPr lang="lv-LV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v-LV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(grade =='C') {...} </a:t>
            </a:r>
          </a:p>
          <a:p>
            <a:pPr marL="57150" indent="0">
              <a:buNone/>
            </a:pPr>
            <a:r>
              <a:rPr lang="lv-LV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pPr marL="57150" indent="0">
              <a:buNone/>
            </a:pPr>
            <a:r>
              <a:rPr lang="lv-LV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{ ... }</a:t>
            </a:r>
            <a:endParaRPr lang="lv-LV" sz="2200" dirty="0" smtClean="0"/>
          </a:p>
          <a:p>
            <a:pPr marL="400050"/>
            <a:r>
              <a:rPr lang="lv-LV" sz="2200" dirty="0" smtClean="0"/>
              <a:t>What is the difference?</a:t>
            </a:r>
            <a:endParaRPr lang="lv-LV" sz="2200" dirty="0"/>
          </a:p>
          <a:p>
            <a:pPr marL="400050"/>
            <a:endParaRPr lang="lv-LV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752600"/>
            <a:ext cx="485335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26737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itchFamily="49" charset="0"/>
              </a:rPr>
              <a:t>assert</a:t>
            </a:r>
            <a:r>
              <a:rPr lang="en-US" altLang="en-US" dirty="0"/>
              <a:t> </a:t>
            </a:r>
            <a:r>
              <a:rPr lang="en-US" altLang="en-US" dirty="0" smtClean="0"/>
              <a:t>Function</a:t>
            </a:r>
            <a:endParaRPr lang="en-US" alt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Syntax</a:t>
            </a:r>
            <a:r>
              <a:rPr lang="en-US" altLang="en-US" dirty="0">
                <a:latin typeface="Courier New" pitchFamily="49" charset="0"/>
              </a:rPr>
              <a:t>	</a:t>
            </a:r>
            <a:endParaRPr lang="lv-LV" altLang="en-US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lv-LV" altLang="en-US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lv-LV" altLang="en-US" dirty="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b="1" dirty="0">
                <a:latin typeface="Courier New" pitchFamily="49" charset="0"/>
              </a:rPr>
              <a:t>expression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is any logical expression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If </a:t>
            </a:r>
            <a:r>
              <a:rPr lang="en-US" altLang="en-US" b="1" dirty="0">
                <a:latin typeface="Courier New" pitchFamily="49" charset="0"/>
              </a:rPr>
              <a:t>expression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evaluates to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true</a:t>
            </a:r>
            <a:r>
              <a:rPr lang="en-US" altLang="en-US" dirty="0"/>
              <a:t>, the next statement executes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If </a:t>
            </a:r>
            <a:r>
              <a:rPr lang="en-US" altLang="en-US" b="1" dirty="0">
                <a:latin typeface="Courier New" pitchFamily="49" charset="0"/>
              </a:rPr>
              <a:t>expression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evaluates to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false</a:t>
            </a:r>
            <a:r>
              <a:rPr lang="en-US" altLang="en-US" dirty="0"/>
              <a:t>, the program terminates and indicates where in the program the error occurred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To use </a:t>
            </a:r>
            <a:r>
              <a:rPr lang="en-US" altLang="en-US" b="1" dirty="0">
                <a:latin typeface="Courier New" pitchFamily="49" charset="0"/>
              </a:rPr>
              <a:t>assert</a:t>
            </a:r>
            <a:r>
              <a:rPr lang="en-US" altLang="en-US" dirty="0"/>
              <a:t>, include </a:t>
            </a:r>
            <a:r>
              <a:rPr lang="en-US" altLang="en-US" b="1" dirty="0" err="1">
                <a:latin typeface="Courier New" pitchFamily="49" charset="0"/>
              </a:rPr>
              <a:t>cassert</a:t>
            </a:r>
            <a:r>
              <a:rPr lang="en-US" altLang="en-US" dirty="0"/>
              <a:t> header </a:t>
            </a:r>
            <a:r>
              <a:rPr lang="en-US" altLang="en-US" dirty="0" smtClean="0"/>
              <a:t>file</a:t>
            </a:r>
            <a:endParaRPr lang="lv-LV" altLang="en-US" dirty="0" smtClean="0"/>
          </a:p>
          <a:p>
            <a:pPr>
              <a:lnSpc>
                <a:spcPct val="80000"/>
              </a:lnSpc>
            </a:pPr>
            <a:endParaRPr lang="lv-LV" altLang="en-US" dirty="0"/>
          </a:p>
          <a:p>
            <a:pPr eaLnBrk="1" hangingPunct="1"/>
            <a:r>
              <a:rPr lang="en-US" altLang="en-US" dirty="0"/>
              <a:t>After developing and testing a program, remove or disable </a:t>
            </a:r>
            <a:r>
              <a:rPr lang="en-US" altLang="en-US" b="1" dirty="0">
                <a:latin typeface="Courier New" pitchFamily="49" charset="0"/>
              </a:rPr>
              <a:t>assert</a:t>
            </a:r>
            <a:r>
              <a:rPr lang="en-US" altLang="en-US" dirty="0"/>
              <a:t> statements</a:t>
            </a:r>
          </a:p>
          <a:p>
            <a:pPr eaLnBrk="1" hangingPunct="1"/>
            <a:r>
              <a:rPr lang="en-US" altLang="en-US" dirty="0"/>
              <a:t>The preprocessor directive </a:t>
            </a:r>
            <a:r>
              <a:rPr lang="en-US" altLang="en-US" b="1" dirty="0">
                <a:latin typeface="Courier New" pitchFamily="49" charset="0"/>
              </a:rPr>
              <a:t>#define NDEBUG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must be placed before the directive </a:t>
            </a:r>
            <a:r>
              <a:rPr lang="en-US" altLang="en-US" b="1" dirty="0">
                <a:latin typeface="Courier New" pitchFamily="49" charset="0"/>
              </a:rPr>
              <a:t>#include &lt;</a:t>
            </a:r>
            <a:r>
              <a:rPr lang="en-US" altLang="en-US" b="1" dirty="0" err="1">
                <a:latin typeface="Courier New" pitchFamily="49" charset="0"/>
              </a:rPr>
              <a:t>cassert</a:t>
            </a:r>
            <a:r>
              <a:rPr lang="en-US" altLang="en-US" b="1" dirty="0">
                <a:latin typeface="Courier New" pitchFamily="49" charset="0"/>
              </a:rPr>
              <a:t>&gt;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to disable the </a:t>
            </a:r>
            <a:r>
              <a:rPr lang="en-US" altLang="en-US" b="1" dirty="0">
                <a:latin typeface="Courier New" pitchFamily="49" charset="0"/>
              </a:rPr>
              <a:t>assert</a:t>
            </a:r>
            <a:r>
              <a:rPr lang="en-US" altLang="en-US" dirty="0"/>
              <a:t> </a:t>
            </a:r>
            <a:r>
              <a:rPr lang="en-US" altLang="en-US" dirty="0" smtClean="0"/>
              <a:t>statement</a:t>
            </a:r>
            <a:endParaRPr lang="en-US" altLang="en-US" dirty="0"/>
          </a:p>
          <a:p>
            <a:pPr eaLnBrk="1" hangingPunct="1">
              <a:lnSpc>
                <a:spcPct val="80000"/>
              </a:lnSpc>
            </a:pPr>
            <a:endParaRPr lang="en-US" altLang="en-US" dirty="0"/>
          </a:p>
        </p:txBody>
      </p:sp>
      <p:pic>
        <p:nvPicPr>
          <p:cNvPr id="69639" name="Picture 7" descr="assert(expression)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133600"/>
            <a:ext cx="30765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133553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Control </a:t>
            </a:r>
            <a:r>
              <a:rPr lang="lv-LV" altLang="en-US" dirty="0" smtClean="0"/>
              <a:t>Structures</a:t>
            </a:r>
            <a:endParaRPr lang="en-US" altLang="en-US" dirty="0"/>
          </a:p>
        </p:txBody>
      </p:sp>
      <p:pic>
        <p:nvPicPr>
          <p:cNvPr id="20488" name="Picture 8" descr="Figure 4-1 illustrates three types of program flow: sequence, selection, and repetitio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38400"/>
            <a:ext cx="7315200" cy="3985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3359873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Quick </a:t>
            </a:r>
            <a:r>
              <a:rPr lang="en-US" altLang="en-US" dirty="0" smtClean="0"/>
              <a:t>Review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Control structures alter normal control </a:t>
            </a:r>
            <a:r>
              <a:rPr lang="en-US" altLang="en-US" dirty="0" smtClean="0"/>
              <a:t>flow</a:t>
            </a:r>
            <a:r>
              <a:rPr lang="lv-LV" altLang="en-US" dirty="0" smtClean="0"/>
              <a:t> (Conditionals and Loops)</a:t>
            </a:r>
            <a:endParaRPr lang="en-US" altLang="en-US" dirty="0"/>
          </a:p>
          <a:p>
            <a:pPr eaLnBrk="1" hangingPunct="1"/>
            <a:r>
              <a:rPr lang="en-US" altLang="en-US" dirty="0"/>
              <a:t>Relational operators: </a:t>
            </a:r>
            <a:r>
              <a:rPr lang="en-US" altLang="en-US" b="1" dirty="0">
                <a:latin typeface="Courier New" pitchFamily="49" charset="0"/>
              </a:rPr>
              <a:t>==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itchFamily="49" charset="0"/>
              </a:rPr>
              <a:t>&lt;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itchFamily="49" charset="0"/>
              </a:rPr>
              <a:t>&lt;=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itchFamily="49" charset="0"/>
              </a:rPr>
              <a:t>&gt;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itchFamily="49" charset="0"/>
              </a:rPr>
              <a:t>&gt;=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itchFamily="49" charset="0"/>
              </a:rPr>
              <a:t>!=</a:t>
            </a:r>
          </a:p>
          <a:p>
            <a:pPr eaLnBrk="1" hangingPunct="1"/>
            <a:r>
              <a:rPr lang="lv-LV" altLang="en-US" dirty="0" smtClean="0"/>
              <a:t>Bool values</a:t>
            </a:r>
            <a:r>
              <a:rPr lang="en-US" altLang="en-US" dirty="0" smtClean="0"/>
              <a:t> </a:t>
            </a:r>
            <a:r>
              <a:rPr lang="en-US" altLang="en-US" b="1" dirty="0">
                <a:latin typeface="Courier New" pitchFamily="49" charset="0"/>
              </a:rPr>
              <a:t>1</a:t>
            </a:r>
            <a:r>
              <a:rPr lang="en-US" altLang="en-US" dirty="0"/>
              <a:t> (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true</a:t>
            </a:r>
            <a:r>
              <a:rPr lang="en-US" altLang="en-US" dirty="0"/>
              <a:t>) or </a:t>
            </a:r>
            <a:r>
              <a:rPr lang="en-US" altLang="en-US" b="1" dirty="0">
                <a:latin typeface="Courier New" pitchFamily="49" charset="0"/>
              </a:rPr>
              <a:t>0</a:t>
            </a:r>
            <a:r>
              <a:rPr lang="en-US" altLang="en-US" dirty="0"/>
              <a:t> (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false</a:t>
            </a:r>
            <a:r>
              <a:rPr lang="en-US" altLang="en-US" dirty="0" smtClean="0"/>
              <a:t>)</a:t>
            </a:r>
            <a:r>
              <a:rPr lang="lv-LV" altLang="en-US" dirty="0" smtClean="0"/>
              <a:t>, operators </a:t>
            </a:r>
            <a:r>
              <a:rPr lang="en-US" altLang="en-US" b="1" dirty="0" smtClean="0">
                <a:latin typeface="Courier New" pitchFamily="49" charset="0"/>
              </a:rPr>
              <a:t>!</a:t>
            </a:r>
            <a:r>
              <a:rPr lang="en-US" altLang="en-US" dirty="0" smtClean="0"/>
              <a:t> </a:t>
            </a:r>
            <a:r>
              <a:rPr lang="en-US" altLang="en-US" dirty="0"/>
              <a:t>(not), </a:t>
            </a:r>
            <a:r>
              <a:rPr lang="en-US" altLang="en-US" b="1" dirty="0">
                <a:latin typeface="Courier New" pitchFamily="49" charset="0"/>
              </a:rPr>
              <a:t>&amp;&amp;</a:t>
            </a:r>
            <a:r>
              <a:rPr lang="en-US" altLang="en-US" dirty="0"/>
              <a:t> (and), </a:t>
            </a:r>
            <a:r>
              <a:rPr lang="en-US" altLang="en-US" b="1" dirty="0">
                <a:latin typeface="Courier New" pitchFamily="49" charset="0"/>
              </a:rPr>
              <a:t>||</a:t>
            </a:r>
            <a:r>
              <a:rPr lang="en-US" altLang="en-US" dirty="0"/>
              <a:t> (or</a:t>
            </a:r>
            <a:r>
              <a:rPr lang="en-US" altLang="en-US" dirty="0" smtClean="0"/>
              <a:t>)</a:t>
            </a:r>
            <a:endParaRPr lang="lv-LV" altLang="en-US" dirty="0" smtClean="0"/>
          </a:p>
          <a:p>
            <a:pPr eaLnBrk="1" hangingPunct="1"/>
            <a:r>
              <a:rPr lang="en-US" altLang="en-US" dirty="0"/>
              <a:t>The expression in an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if</a:t>
            </a:r>
            <a:r>
              <a:rPr lang="en-US" altLang="en-US" dirty="0">
                <a:solidFill>
                  <a:srgbClr val="638DAD"/>
                </a:solidFill>
              </a:rPr>
              <a:t> </a:t>
            </a:r>
            <a:r>
              <a:rPr lang="en-US" altLang="en-US" dirty="0"/>
              <a:t>or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if...else </a:t>
            </a:r>
            <a:r>
              <a:rPr lang="en-US" altLang="en-US" dirty="0"/>
              <a:t>structure is usually a logical </a:t>
            </a:r>
            <a:r>
              <a:rPr lang="en-US" altLang="en-US" dirty="0" smtClean="0"/>
              <a:t>expression</a:t>
            </a:r>
            <a:endParaRPr lang="lv-LV" altLang="en-US" dirty="0" smtClean="0"/>
          </a:p>
          <a:p>
            <a:pPr eaLnBrk="1" hangingPunct="1"/>
            <a:r>
              <a:rPr lang="en-US" altLang="en-US" dirty="0"/>
              <a:t>Using </a:t>
            </a:r>
            <a:r>
              <a:rPr lang="en-US" altLang="en-US" dirty="0" smtClean="0"/>
              <a:t>assignment</a:t>
            </a:r>
            <a:r>
              <a:rPr lang="lv-LV" altLang="en-US" dirty="0" smtClean="0"/>
              <a:t> (</a:t>
            </a: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lv-LV" altLang="en-US" dirty="0" smtClean="0"/>
              <a:t>)</a:t>
            </a:r>
            <a:r>
              <a:rPr lang="en-US" altLang="en-US" dirty="0" smtClean="0"/>
              <a:t> </a:t>
            </a:r>
            <a:r>
              <a:rPr lang="en-US" altLang="en-US" dirty="0"/>
              <a:t>in place of the equality </a:t>
            </a:r>
            <a:r>
              <a:rPr lang="lv-LV" altLang="en-US" dirty="0" smtClean="0"/>
              <a:t>(</a:t>
            </a: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lv-LV" altLang="en-US" dirty="0" smtClean="0"/>
              <a:t>)</a:t>
            </a:r>
            <a:r>
              <a:rPr lang="en-US" altLang="en-US" dirty="0" smtClean="0"/>
              <a:t> </a:t>
            </a:r>
            <a:r>
              <a:rPr lang="en-US" altLang="en-US" dirty="0"/>
              <a:t>creates a semantic error</a:t>
            </a:r>
          </a:p>
          <a:p>
            <a:pPr eaLnBrk="1" hangingPunct="1"/>
            <a:r>
              <a:rPr lang="en-US" altLang="en-US" dirty="0"/>
              <a:t>The execution of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switch</a:t>
            </a:r>
            <a:r>
              <a:rPr lang="en-US" altLang="en-US" dirty="0"/>
              <a:t> structure handles multiway selection</a:t>
            </a:r>
          </a:p>
          <a:p>
            <a:r>
              <a:rPr lang="en-US" altLang="en-US" dirty="0"/>
              <a:t>The execution of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break</a:t>
            </a:r>
            <a:r>
              <a:rPr lang="en-US" altLang="en-US" dirty="0"/>
              <a:t> statement ends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switch</a:t>
            </a:r>
            <a:r>
              <a:rPr lang="en-US" altLang="en-US" dirty="0"/>
              <a:t> </a:t>
            </a:r>
            <a:r>
              <a:rPr lang="en-US" altLang="en-US" dirty="0" smtClean="0"/>
              <a:t>statement</a:t>
            </a:r>
            <a:endParaRPr lang="lv-LV" altLang="en-US" dirty="0" smtClean="0"/>
          </a:p>
          <a:p>
            <a:r>
              <a:rPr lang="en-US" altLang="en-US" dirty="0"/>
              <a:t>Use </a:t>
            </a:r>
            <a:r>
              <a:rPr lang="en-US" altLang="en-US" b="1" dirty="0">
                <a:latin typeface="Courier New" pitchFamily="49" charset="0"/>
              </a:rPr>
              <a:t>assert</a:t>
            </a:r>
            <a:r>
              <a:rPr lang="en-US" altLang="en-US" dirty="0"/>
              <a:t> to terminate a program if certain conditions are not met</a:t>
            </a:r>
          </a:p>
          <a:p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076610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relational operator is a binary operator (requires two operands)</a:t>
            </a:r>
          </a:p>
          <a:p>
            <a:r>
              <a:rPr lang="en-US" dirty="0"/>
              <a:t>Expressions using these operators always evaluate to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graphicFrame>
        <p:nvGraphicFramePr>
          <p:cNvPr id="5" name="Table 4" descr="fTable 4-1 lists C++ relational operators along wtih a description of each:&#10;Operator Description&#10;== equal to&#10;!= not equal to&#10;&lt; less than&#10;&lt;= less than or equal to&#10;&gt; greater than&#10;&gt;= greater than or equal t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845077"/>
              </p:ext>
            </p:extLst>
          </p:nvPr>
        </p:nvGraphicFramePr>
        <p:xfrm>
          <a:off x="2667000" y="3124200"/>
          <a:ext cx="54006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A70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D1A7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==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equal to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!=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equal to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 than or equal to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greater than or equal to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22075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Relational Operators </a:t>
            </a:r>
            <a:r>
              <a:rPr lang="lv-LV" altLang="en-US" dirty="0" smtClean="0"/>
              <a:t>on </a:t>
            </a:r>
            <a:r>
              <a:rPr lang="en-US" altLang="en-US" dirty="0" smtClean="0"/>
              <a:t>Simple </a:t>
            </a:r>
            <a:r>
              <a:rPr lang="en-US" altLang="en-US" dirty="0"/>
              <a:t>Data Types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981200"/>
            <a:ext cx="875867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9953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Comparing Characters</a:t>
            </a:r>
          </a:p>
        </p:txBody>
      </p:sp>
      <p:sp>
        <p:nvSpPr>
          <p:cNvPr id="2560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an expression of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en-US" dirty="0"/>
              <a:t> values using relational operators:</a:t>
            </a:r>
          </a:p>
          <a:p>
            <a:pPr lvl="1" eaLnBrk="1" hangingPunct="1"/>
            <a:r>
              <a:rPr lang="en-US" altLang="en-US" dirty="0"/>
              <a:t>The result depends on the machine’s collating sequence</a:t>
            </a:r>
          </a:p>
          <a:p>
            <a:pPr lvl="2"/>
            <a:r>
              <a:rPr lang="en-US" altLang="en-US" dirty="0"/>
              <a:t>ASCII character set</a:t>
            </a:r>
          </a:p>
          <a:p>
            <a:pPr eaLnBrk="1" hangingPunct="1"/>
            <a:r>
              <a:rPr lang="en-US" altLang="en-US" dirty="0"/>
              <a:t>Logical (Boolean) expressions:</a:t>
            </a:r>
          </a:p>
          <a:p>
            <a:pPr lvl="1" eaLnBrk="1" hangingPunct="1"/>
            <a:r>
              <a:rPr lang="en-US" altLang="en-US" dirty="0"/>
              <a:t>Include expressions such as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4 &lt; 6</a:t>
            </a:r>
            <a:r>
              <a:rPr lang="en-US" altLang="en-US" b="1" dirty="0"/>
              <a:t> </a:t>
            </a:r>
            <a:r>
              <a:rPr lang="en-US" altLang="en-US" dirty="0"/>
              <a:t>and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'R' &gt; 'T’</a:t>
            </a:r>
          </a:p>
          <a:p>
            <a:pPr lvl="1" eaLnBrk="1" hangingPunct="1"/>
            <a:r>
              <a:rPr lang="en-US" altLang="en-US" dirty="0"/>
              <a:t>Return an integer value of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dirty="0"/>
              <a:t> if the logical expression evaluates to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en-US" altLang="en-US" b="1" dirty="0">
              <a:solidFill>
                <a:srgbClr val="638DAD"/>
              </a:solidFill>
            </a:endParaRPr>
          </a:p>
          <a:p>
            <a:pPr lvl="1" eaLnBrk="1" hangingPunct="1"/>
            <a:r>
              <a:rPr lang="en-US" altLang="en-US" dirty="0"/>
              <a:t>Return an integer value of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dirty="0"/>
              <a:t> otherwise</a:t>
            </a:r>
          </a:p>
        </p:txBody>
      </p:sp>
    </p:spTree>
    <p:extLst>
      <p:ext uri="{BB962C8B-B14F-4D97-AF65-F5344CB8AC3E}">
        <p14:creationId xmlns:p14="http://schemas.microsoft.com/office/powerpoint/2010/main" val="290393420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One-Way</a:t>
            </a:r>
            <a:r>
              <a:rPr lang="lv-LV" altLang="en-US" dirty="0" smtClean="0"/>
              <a:t> and Two-Way</a:t>
            </a:r>
            <a:r>
              <a:rPr lang="en-US" altLang="en-US" dirty="0" smtClean="0"/>
              <a:t> </a:t>
            </a:r>
            <a:r>
              <a:rPr lang="lv-LV" altLang="en-US" dirty="0" smtClean="0"/>
              <a:t>Conditionals</a:t>
            </a:r>
            <a:endParaRPr lang="en-US" altLang="en-US" dirty="0"/>
          </a:p>
        </p:txBody>
      </p:sp>
      <p:pic>
        <p:nvPicPr>
          <p:cNvPr id="6" name="Picture 7" descr="if (expression)&#10;    stat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1"/>
            <a:ext cx="22669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975" y="3200400"/>
            <a:ext cx="3124200" cy="2209800"/>
          </a:xfrm>
          <a:prstGeom prst="rect">
            <a:avLst/>
          </a:prstGeom>
        </p:spPr>
      </p:pic>
      <p:pic>
        <p:nvPicPr>
          <p:cNvPr id="8" name="Picture 7" descr="if (expression)&#10;    statement1&#10;else&#10;    statement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954928"/>
            <a:ext cx="23526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4212" y="3606207"/>
            <a:ext cx="39814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9852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Courier New" pitchFamily="49" charset="0"/>
              </a:rPr>
              <a:t>int</a:t>
            </a:r>
            <a:r>
              <a:rPr lang="en-US" altLang="en-US" dirty="0"/>
              <a:t> </a:t>
            </a:r>
            <a:r>
              <a:rPr lang="lv-LV" altLang="en-US" dirty="0" smtClean="0"/>
              <a:t>vs. </a:t>
            </a:r>
            <a:r>
              <a:rPr lang="lv-LV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lv-LV" altLang="en-US" dirty="0" smtClean="0"/>
              <a:t> in</a:t>
            </a:r>
            <a:r>
              <a:rPr lang="en-US" altLang="en-US" dirty="0" smtClean="0"/>
              <a:t> </a:t>
            </a:r>
            <a:r>
              <a:rPr lang="lv-LV" altLang="en-US" dirty="0" smtClean="0"/>
              <a:t>Boolean </a:t>
            </a:r>
            <a:r>
              <a:rPr lang="en-US" altLang="en-US" dirty="0" smtClean="0"/>
              <a:t>Expressions</a:t>
            </a:r>
            <a:endParaRPr lang="en-US" alt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Logical </a:t>
            </a:r>
            <a:r>
              <a:rPr lang="en-US" altLang="en-US" dirty="0"/>
              <a:t>expressions evaluate to either </a:t>
            </a:r>
            <a:r>
              <a:rPr lang="en-US" altLang="en-US" b="1" dirty="0" smtClean="0"/>
              <a:t>1</a:t>
            </a:r>
            <a:r>
              <a:rPr lang="lv-LV" altLang="en-US" b="1" dirty="0" smtClean="0"/>
              <a:t> </a:t>
            </a:r>
            <a:r>
              <a:rPr lang="lv-LV" altLang="en-US" dirty="0" smtClean="0"/>
              <a:t>(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true</a:t>
            </a:r>
            <a:r>
              <a:rPr lang="lv-LV" altLang="en-US" dirty="0" smtClean="0"/>
              <a:t>)</a:t>
            </a:r>
            <a:r>
              <a:rPr lang="en-US" altLang="en-US" dirty="0" smtClean="0"/>
              <a:t> </a:t>
            </a:r>
            <a:r>
              <a:rPr lang="en-US" altLang="en-US" dirty="0"/>
              <a:t>or </a:t>
            </a:r>
            <a:r>
              <a:rPr lang="en-US" altLang="en-US" b="1" dirty="0" smtClean="0"/>
              <a:t>0</a:t>
            </a:r>
            <a:r>
              <a:rPr lang="lv-LV" altLang="en-US" b="1" dirty="0" smtClean="0"/>
              <a:t> </a:t>
            </a:r>
            <a:r>
              <a:rPr lang="lv-LV" altLang="en-US" dirty="0" smtClean="0"/>
              <a:t>(</a:t>
            </a:r>
            <a:r>
              <a:rPr lang="lv-LV" altLang="en-US" b="1" dirty="0" smtClean="0">
                <a:solidFill>
                  <a:srgbClr val="638DAD"/>
                </a:solidFill>
                <a:latin typeface="Courier New" pitchFamily="49" charset="0"/>
              </a:rPr>
              <a:t>false</a:t>
            </a:r>
            <a:r>
              <a:rPr lang="lv-LV" altLang="en-US" dirty="0" smtClean="0"/>
              <a:t>)</a:t>
            </a:r>
            <a:endParaRPr lang="en-US" altLang="en-US" dirty="0"/>
          </a:p>
          <a:p>
            <a:pPr lvl="1" eaLnBrk="1" hangingPunct="1"/>
            <a:r>
              <a:rPr lang="lv-LV" altLang="en-US" dirty="0" smtClean="0"/>
              <a:t>Boolean</a:t>
            </a:r>
            <a:r>
              <a:rPr lang="en-US" altLang="en-US" dirty="0" smtClean="0"/>
              <a:t> </a:t>
            </a:r>
            <a:r>
              <a:rPr lang="en-US" altLang="en-US" dirty="0"/>
              <a:t>value </a:t>
            </a:r>
            <a:r>
              <a:rPr lang="lv-LV" altLang="en-US" dirty="0" smtClean="0"/>
              <a:t>can be</a:t>
            </a:r>
            <a:r>
              <a:rPr lang="en-US" altLang="en-US" dirty="0" smtClean="0"/>
              <a:t> </a:t>
            </a:r>
            <a:r>
              <a:rPr lang="en-US" altLang="en-US" dirty="0"/>
              <a:t>stored in a variable of the data type </a:t>
            </a:r>
            <a:r>
              <a:rPr lang="en-US" altLang="en-US" b="1" dirty="0" err="1" smtClean="0">
                <a:solidFill>
                  <a:srgbClr val="638DAD"/>
                </a:solidFill>
                <a:latin typeface="Courier New" pitchFamily="49" charset="0"/>
              </a:rPr>
              <a:t>int</a:t>
            </a:r>
            <a:r>
              <a:rPr lang="lv-LV" altLang="en-US" b="1" dirty="0" smtClean="0">
                <a:solidFill>
                  <a:srgbClr val="638DAD"/>
                </a:solidFill>
                <a:latin typeface="Courier New" pitchFamily="49" charset="0"/>
              </a:rPr>
              <a:t> </a:t>
            </a:r>
            <a:endParaRPr lang="en-US" altLang="en-US" b="1" dirty="0">
              <a:solidFill>
                <a:srgbClr val="638DAD"/>
              </a:solidFill>
              <a:latin typeface="Courier New" pitchFamily="49" charset="0"/>
            </a:endParaRPr>
          </a:p>
          <a:p>
            <a:pPr eaLnBrk="1" hangingPunct="1"/>
            <a:r>
              <a:rPr lang="lv-LV" altLang="en-US" dirty="0" smtClean="0"/>
              <a:t>Can use</a:t>
            </a:r>
            <a:r>
              <a:rPr lang="en-US" altLang="en-US" dirty="0" smtClean="0"/>
              <a:t> </a:t>
            </a:r>
            <a:r>
              <a:rPr lang="en-US" altLang="en-US" b="1" dirty="0" err="1" smtClean="0">
                <a:solidFill>
                  <a:srgbClr val="638DAD"/>
                </a:solidFill>
                <a:latin typeface="Courier New" pitchFamily="49" charset="0"/>
              </a:rPr>
              <a:t>int</a:t>
            </a:r>
            <a:r>
              <a:rPr lang="en-US" altLang="en-US" dirty="0" smtClean="0"/>
              <a:t> </a:t>
            </a:r>
            <a:r>
              <a:rPr lang="en-US" altLang="en-US" dirty="0"/>
              <a:t>data </a:t>
            </a:r>
            <a:r>
              <a:rPr lang="en-US" altLang="en-US" dirty="0" smtClean="0"/>
              <a:t>type</a:t>
            </a:r>
            <a:r>
              <a:rPr lang="lv-LV" altLang="en-US" dirty="0" smtClean="0"/>
              <a:t> (4 bytes)</a:t>
            </a:r>
            <a:r>
              <a:rPr lang="en-US" altLang="en-US" dirty="0" smtClean="0"/>
              <a:t> </a:t>
            </a:r>
            <a:r>
              <a:rPr lang="en-US" altLang="en-US" dirty="0"/>
              <a:t>to manipulate logical (Boolean) </a:t>
            </a:r>
            <a:r>
              <a:rPr lang="en-US" altLang="en-US" dirty="0" smtClean="0"/>
              <a:t>expressions</a:t>
            </a:r>
            <a:r>
              <a:rPr lang="lv-LV" altLang="en-US" dirty="0" smtClean="0"/>
              <a:t>.</a:t>
            </a:r>
          </a:p>
          <a:p>
            <a:pPr eaLnBrk="1" hangingPunct="1"/>
            <a:endParaRPr lang="lv-LV" altLang="en-US" dirty="0"/>
          </a:p>
          <a:p>
            <a:pPr eaLnBrk="1" hangingPunct="1"/>
            <a:r>
              <a:rPr lang="lv-LV" altLang="en-US" dirty="0" smtClean="0"/>
              <a:t>Better use </a:t>
            </a:r>
            <a:r>
              <a:rPr lang="en-US" altLang="en-US" b="1" dirty="0" smtClean="0">
                <a:solidFill>
                  <a:srgbClr val="638DAD"/>
                </a:solidFill>
                <a:latin typeface="Courier New" pitchFamily="49" charset="0"/>
              </a:rPr>
              <a:t>bool</a:t>
            </a:r>
            <a:r>
              <a:rPr lang="en-US" altLang="en-US" dirty="0" smtClean="0">
                <a:solidFill>
                  <a:srgbClr val="638DAD"/>
                </a:solidFill>
              </a:rPr>
              <a:t> </a:t>
            </a:r>
            <a:r>
              <a:rPr lang="lv-LV" altLang="en-US" dirty="0" smtClean="0"/>
              <a:t>(1 byte) that also has</a:t>
            </a:r>
            <a:r>
              <a:rPr lang="en-US" altLang="en-US" dirty="0" smtClean="0"/>
              <a:t> </a:t>
            </a:r>
            <a:r>
              <a:rPr lang="en-US" altLang="en-US" dirty="0"/>
              <a:t>values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true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false</a:t>
            </a:r>
          </a:p>
          <a:p>
            <a:pPr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bool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true</a:t>
            </a:r>
            <a:r>
              <a:rPr lang="en-US" altLang="en-US" dirty="0"/>
              <a:t>, and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false</a:t>
            </a:r>
            <a:r>
              <a:rPr lang="en-US" altLang="en-US" dirty="0"/>
              <a:t> are reserved words</a:t>
            </a:r>
          </a:p>
          <a:p>
            <a:pPr eaLnBrk="1" hangingPunct="1"/>
            <a:r>
              <a:rPr lang="en-US" altLang="en-US" dirty="0"/>
              <a:t>The identifier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true</a:t>
            </a:r>
            <a:r>
              <a:rPr lang="en-US" altLang="en-US" dirty="0"/>
              <a:t> has the value </a:t>
            </a:r>
            <a:r>
              <a:rPr lang="en-US" altLang="en-US" b="1" dirty="0">
                <a:latin typeface="Courier New" pitchFamily="49" charset="0"/>
              </a:rPr>
              <a:t>1</a:t>
            </a:r>
            <a:r>
              <a:rPr lang="en-US" altLang="en-US" dirty="0"/>
              <a:t> </a:t>
            </a:r>
          </a:p>
          <a:p>
            <a:pPr eaLnBrk="1" hangingPunct="1"/>
            <a:r>
              <a:rPr lang="en-US" altLang="en-US" dirty="0"/>
              <a:t>The identifier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false</a:t>
            </a:r>
            <a:r>
              <a:rPr lang="en-US" altLang="en-US" dirty="0"/>
              <a:t> has the value </a:t>
            </a:r>
            <a:r>
              <a:rPr lang="en-US" altLang="en-US" b="1" dirty="0">
                <a:latin typeface="Courier New" pitchFamily="49" charset="0"/>
              </a:rPr>
              <a:t>0</a:t>
            </a:r>
          </a:p>
          <a:p>
            <a:pPr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4162269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Logical </a:t>
            </a:r>
            <a:r>
              <a:rPr lang="lv-LV" altLang="en-US" dirty="0" smtClean="0"/>
              <a:t>Negation (!)</a:t>
            </a:r>
            <a:endParaRPr lang="en-US" altLang="en-US" dirty="0"/>
          </a:p>
        </p:txBody>
      </p:sp>
      <p:graphicFrame>
        <p:nvGraphicFramePr>
          <p:cNvPr id="7" name="Table 6" descr="Table 4-3 defines the operator ! (not).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488591"/>
              </p:ext>
            </p:extLst>
          </p:nvPr>
        </p:nvGraphicFramePr>
        <p:xfrm>
          <a:off x="1828799" y="1920240"/>
          <a:ext cx="8064023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1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2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3720">
                <a:tc>
                  <a:txBody>
                    <a:bodyPr/>
                    <a:lstStyle/>
                    <a:p>
                      <a:r>
                        <a:rPr lang="en-US" sz="2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Expression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36534" marR="136534" marT="68267" marB="68267">
                    <a:solidFill>
                      <a:srgbClr val="D1A70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!(Expression)</a:t>
                      </a:r>
                    </a:p>
                  </a:txBody>
                  <a:tcPr marL="136534" marR="136534" marT="68267" marB="68267">
                    <a:solidFill>
                      <a:srgbClr val="D1A7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21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(nonzero)</a:t>
                      </a:r>
                      <a:endParaRPr lang="en-US" sz="2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6534" marR="136534" marT="68267" marB="68267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1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(0)</a:t>
                      </a:r>
                    </a:p>
                  </a:txBody>
                  <a:tcPr marL="136534" marR="136534" marT="68267" marB="68267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(0)</a:t>
                      </a:r>
                    </a:p>
                  </a:txBody>
                  <a:tcPr marL="136534" marR="136534" marT="68267" marB="68267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1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1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(1)</a:t>
                      </a:r>
                    </a:p>
                  </a:txBody>
                  <a:tcPr marL="136534" marR="136534" marT="68267" marB="68267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419600"/>
            <a:ext cx="9036424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3451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3085</TotalTime>
  <Words>1696</Words>
  <Application>Microsoft Office PowerPoint</Application>
  <PresentationFormat>Widescreen</PresentationFormat>
  <Paragraphs>307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Courier New</vt:lpstr>
      <vt:lpstr>Times New Roman</vt:lpstr>
      <vt:lpstr>Notebook</vt:lpstr>
      <vt:lpstr>Chapter 4</vt:lpstr>
      <vt:lpstr>Objectives</vt:lpstr>
      <vt:lpstr>Control Structures</vt:lpstr>
      <vt:lpstr>Relational Operators</vt:lpstr>
      <vt:lpstr>Relational Operators on Simple Data Types</vt:lpstr>
      <vt:lpstr>Comparing Characters</vt:lpstr>
      <vt:lpstr>One-Way and Two-Way Conditionals</vt:lpstr>
      <vt:lpstr>int vs. bool in Boolean Expressions</vt:lpstr>
      <vt:lpstr>Logical Negation (!)</vt:lpstr>
      <vt:lpstr>Logical Conjunction (&amp;&amp;)</vt:lpstr>
      <vt:lpstr>Logical Disjunction (||)</vt:lpstr>
      <vt:lpstr>Order of Precedence</vt:lpstr>
      <vt:lpstr>Relations on string</vt:lpstr>
      <vt:lpstr>Relations on string</vt:lpstr>
      <vt:lpstr>Nested if and Dangling else</vt:lpstr>
      <vt:lpstr>Cascading if-else</vt:lpstr>
      <vt:lpstr>Comparing if…else with if</vt:lpstr>
      <vt:lpstr>Short-Circuit Evaluation</vt:lpstr>
      <vt:lpstr>Comparing Floating-Point Numbers with "Tolerance Value"</vt:lpstr>
      <vt:lpstr>Associativity of Relational Operators</vt:lpstr>
      <vt:lpstr>Avoiding Bugs by Avoiding Partially Understood Concepts and Techniques</vt:lpstr>
      <vt:lpstr>Input Failure and the if Statement</vt:lpstr>
      <vt:lpstr>Confusion Between the Equality (==) and Assignment (=) Operators</vt:lpstr>
      <vt:lpstr>Conditional Operator (?:)</vt:lpstr>
      <vt:lpstr>Program Style and Form (Revisited): Indentation</vt:lpstr>
      <vt:lpstr>Using Pseudocode to Develop, Test, and Debug a Program</vt:lpstr>
      <vt:lpstr>switch Structures – 1 </vt:lpstr>
      <vt:lpstr>switch Structures – 2 </vt:lpstr>
      <vt:lpstr>The assert Function</vt:lpstr>
      <vt:lpstr>Quick Review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189</cp:revision>
  <cp:lastPrinted>1601-01-01T00:00:00Z</cp:lastPrinted>
  <dcterms:created xsi:type="dcterms:W3CDTF">1601-01-01T00:00:00Z</dcterms:created>
  <dcterms:modified xsi:type="dcterms:W3CDTF">2021-08-31T14:30:05Z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