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6"/>
  </p:notesMasterIdLst>
  <p:handoutMasterIdLst>
    <p:handoutMasterId r:id="rId37"/>
  </p:handoutMasterIdLst>
  <p:sldIdLst>
    <p:sldId id="382" r:id="rId2"/>
    <p:sldId id="383" r:id="rId3"/>
    <p:sldId id="384" r:id="rId4"/>
    <p:sldId id="385" r:id="rId5"/>
    <p:sldId id="387" r:id="rId6"/>
    <p:sldId id="388" r:id="rId7"/>
    <p:sldId id="391" r:id="rId8"/>
    <p:sldId id="393" r:id="rId9"/>
    <p:sldId id="396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20" r:id="rId22"/>
    <p:sldId id="421" r:id="rId23"/>
    <p:sldId id="422" r:id="rId24"/>
    <p:sldId id="423" r:id="rId25"/>
    <p:sldId id="424" r:id="rId26"/>
    <p:sldId id="425" r:id="rId27"/>
    <p:sldId id="426" r:id="rId28"/>
    <p:sldId id="427" r:id="rId29"/>
    <p:sldId id="428" r:id="rId30"/>
    <p:sldId id="429" r:id="rId31"/>
    <p:sldId id="430" r:id="rId32"/>
    <p:sldId id="431" r:id="rId33"/>
    <p:sldId id="432" r:id="rId34"/>
    <p:sldId id="433" r:id="rId3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38327E-AF9E-4019-AB45-448744A3B2BD}">
          <p14:sldIdLst>
            <p14:sldId id="382"/>
            <p14:sldId id="383"/>
            <p14:sldId id="384"/>
            <p14:sldId id="385"/>
            <p14:sldId id="387"/>
            <p14:sldId id="388"/>
            <p14:sldId id="391"/>
            <p14:sldId id="393"/>
            <p14:sldId id="396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</p14:sldIdLst>
        </p14:section>
        <p14:section name="Sample Problems" id="{328D9033-F48F-43EE-9F37-6CD97B49F090}">
          <p14:sldIdLst>
            <p14:sldId id="432"/>
            <p14:sldId id="4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43B02A"/>
    <a:srgbClr val="CC0099"/>
    <a:srgbClr val="FF3300"/>
    <a:srgbClr val="FFC0C0"/>
    <a:srgbClr val="43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30" autoAdjust="0"/>
    <p:restoredTop sz="82599" autoAdjust="0"/>
  </p:normalViewPr>
  <p:slideViewPr>
    <p:cSldViewPr>
      <p:cViewPr varScale="1">
        <p:scale>
          <a:sx n="95" d="100"/>
          <a:sy n="95" d="100"/>
        </p:scale>
        <p:origin x="56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CA22AF-6B76-4FAF-870A-D1A4236398C9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1257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BBDCDB5-DAC4-4DEF-858B-929872DD3774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10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9833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5281F8C-5717-4C9D-BCB9-04A587D31858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11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1143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C1CCEAD-DBF4-41BF-BEB0-AC5E618FD5CC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12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3938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F251078-608D-4928-B943-4D2CF2D2E85D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13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1651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8BDB51B-C03B-4382-9637-6B328B2823D9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14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8322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6BC71C7-8121-40FF-AF13-28E14FC77215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15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9276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64D1F8C-E22F-4EC2-9526-F7E17C777643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16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220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AF0DF7C-3297-4F09-AFCB-7DB270E3F084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17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7026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E8D4892-A7FD-4267-A714-12505B5CF67A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18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2801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E4A4EA1-2C3C-42EF-8AEE-DB40D4057761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19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7416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AA762CD-0D5F-41A8-908C-9428CA2310DB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94896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7EEC015-BA99-45DA-A615-FB6AEC89D446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20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0043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586CA24-32C6-4FA7-9F05-BB976D920A92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22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8666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44563FC-DA23-420E-828C-111A0094A156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23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22991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6F683AF-CCCF-4EEF-83B4-7E0C08BA45FA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24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4752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11E01F8-7F4A-4321-910C-039AFBAF0D20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25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65512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6A2288E-6BC9-473C-B94D-383CAC775D46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26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31177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5BB2EC0-1465-4B57-9EFC-CED890AC1C60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27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5326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26564E-0C94-4F29-9A97-859F0ACBB330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28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79241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B91B777-D784-4882-9410-578EF6E6DE42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29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14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39FCDF9-2D54-483B-B1CD-9B768282D1C6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30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9160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D894FC7-1121-4107-83DE-C3B55FFF21C7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3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78329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0CBAEA-530A-49AA-8067-52E30A36A3F4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31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52906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53A269C-26CD-4389-96F4-F09C3F37A398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32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65194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493548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76657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5DD1F4A-40B5-4B5F-A00A-FC01822C50A9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4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9560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844B3F1-672C-476C-ADE7-D8411C28BCC2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5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5782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FA1BA5F-6BEC-4066-A45D-0A33EE472219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4433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3B6FC43-1BBE-4F33-9168-B549E886CF58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7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8634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8289C09-79E0-4D1E-83B9-46E6927E8CD9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62127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613804E-EF32-4537-8DC2-8FA671A9F1E2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9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91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plit 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3" y="1538819"/>
            <a:ext cx="11220451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486833" y="3997250"/>
            <a:ext cx="11220451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8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22400" y="5102423"/>
            <a:ext cx="926592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</p:spTree>
    <p:extLst>
      <p:ext uri="{BB962C8B-B14F-4D97-AF65-F5344CB8AC3E}">
        <p14:creationId xmlns:p14="http://schemas.microsoft.com/office/powerpoint/2010/main" val="347406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  <p:sldLayoutId id="2147483699" r:id="rId6"/>
    <p:sldLayoutId id="2147483700" r:id="rId7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Chapter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Control Structures II (Repetition)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7266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 Looping (Repetition) Structure (1 of 7)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loop: called a counted or indexed </a:t>
            </a:r>
            <a:r>
              <a:rPr 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loop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Syntax of the </a:t>
            </a:r>
            <a:r>
              <a:rPr 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76663" y="3352800"/>
            <a:ext cx="8415337" cy="5842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initial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statement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and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statement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 called </a:t>
            </a:r>
            <a:r>
              <a:rPr 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loop control statements</a:t>
            </a:r>
          </a:p>
        </p:txBody>
      </p:sp>
      <p:pic>
        <p:nvPicPr>
          <p:cNvPr id="40966" name="Picture 6" descr="for (initial statement; loop condition; update statement)&#10;    stat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438401"/>
            <a:ext cx="73723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4054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 </a:t>
            </a:r>
            <a:r>
              <a:rPr lang="en-US" altLang="en-US" dirty="0" smtClean="0"/>
              <a:t>Loop</a:t>
            </a:r>
            <a:r>
              <a:rPr lang="lv-LV" altLang="en-US" dirty="0" smtClean="0"/>
              <a:t>s</a:t>
            </a:r>
            <a:endParaRPr lang="en-US" altLang="en-US" dirty="0"/>
          </a:p>
        </p:txBody>
      </p:sp>
      <p:pic>
        <p:nvPicPr>
          <p:cNvPr id="6" name="Picture 6" descr="for (initial statement; loop condition; update statement)&#10;    stat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04987"/>
            <a:ext cx="73723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3048000"/>
            <a:ext cx="44196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3864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 Looping (Repetition) Structure (3 of 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43013" name="Picture 5" descr="Example 5-9 illustrates a for loop that prints the first 10 nonnegative integers:&#10;for (i = 0; i &lt; 10; i++)&#10;    cout &lt;&lt; i &lt;&lt; &quot; &quot;;&#10;    cout &lt;&lt; endl;&#10;&#10;The initial statement, i = 0;, initializes the int variable i to 0. Next, the loop condition, i &lt; 10, is evaluated. Because 0 &lt; 10 is true, the print statement executes and outputs 0. The update statement, i++, then executes, which sets the value of i to 1. Once again, the loop condition is evaluated, which is still true, and so on. When i becomes 10, the loop condition evaluates to false, the for loop terminates, and the first statement following the for loop execute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476375"/>
            <a:ext cx="6400800" cy="293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43898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 Looping (Repetition) Structure (4 of 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44039" name="Picture 7" descr="Example 5-10 further illustrates how a for loop executes with two different examples:&#10;1.&#10;for (i = 1; i &lt;= 5; i++)&#10;{&#10;    cout &lt;&lt; &quot;Hello!&quot; &lt;&lt; endl;&#10;    cout &lt;&lt; &quot;*&quot; &lt;&lt; endl;&#10;}&#10;&#10;2.&#10;for (i = 1; i &lt;= 5; i++)&#10;    cout &lt;&lt; &quot;Hello!&quot; &lt;&lt; endl;&#10;    cout &lt;&lt; &quot;*&quot; &lt;&lt; endl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418520"/>
            <a:ext cx="6400800" cy="4372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376556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/>
              <a:t> Looping (Repetition) Structure (5 of 7)</a:t>
            </a:r>
            <a:endParaRPr lang="en-US" altLang="en-US" dirty="0"/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following is a semantic error: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76663" y="4495800"/>
            <a:ext cx="8415337" cy="1030288"/>
          </a:xfrm>
        </p:spPr>
        <p:txBody>
          <a:bodyPr/>
          <a:lstStyle/>
          <a:p>
            <a:r>
              <a:rPr lang="en-US" altLang="en-US"/>
              <a:t>The following is a legal (but infinite)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/>
              <a:t> loop:</a:t>
            </a:r>
          </a:p>
          <a:p>
            <a:pPr marL="457200" lvl="1" indent="0"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 (;;)</a:t>
            </a:r>
          </a:p>
          <a:p>
            <a:pPr marL="457200" lvl="1" indent="0">
              <a:buNone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      cout &lt;&lt; "Hello" &lt;&lt; endl;</a:t>
            </a:r>
            <a:endParaRPr lang="en-US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5062" name="Picture 6" descr="Example 5-11 illustrates a for loop with a semantic error—a semicolon at the for loop statement (before the output statement)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00252"/>
            <a:ext cx="64008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63830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 Looping (Repetition) Structure (6 of 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46087" name="Picture 7" descr="Example 5-12 shows that ou can count backward using a for loop if the for loop control expressions are set correctly.&#10;&#10;for (i = 10; i &gt;= 1; i--)&#10;     cout &lt;&lt; &quot; &quot; &lt;&lt; i;&#10;cout &lt;&lt; endl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698842"/>
            <a:ext cx="6400800" cy="325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724667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 Looping (Repetition) Structure (7 of 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47109" name="Picture 5" descr="Example 5-13 shows that you can increment (or decrement) the loop control variable by any fixed number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700213"/>
            <a:ext cx="6400800" cy="260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881583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altLang="en-US" dirty="0"/>
              <a:t> Looping (Repetition) Structure (1 of 6)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Syntax of a </a:t>
            </a:r>
            <a:r>
              <a:rPr 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do...while</a:t>
            </a:r>
            <a:r>
              <a:rPr lang="en-US" b="1" dirty="0">
                <a:solidFill>
                  <a:srgbClr val="638DAD"/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76663" y="3200400"/>
            <a:ext cx="8415337" cy="1817688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statement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executes first, and then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evaluated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long as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loop continues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avoid an infinite loop, body must contain a statement that makes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endParaRPr lang="en-US" dirty="0"/>
          </a:p>
        </p:txBody>
      </p:sp>
      <p:pic>
        <p:nvPicPr>
          <p:cNvPr id="48134" name="Picture 6" descr="do&#10;    statement&#10;while (expression)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71675"/>
            <a:ext cx="27432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5896678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altLang="en-US" dirty="0"/>
              <a:t> Looping (Repetition) Structure (2 of 6)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statement can be simple or compound</a:t>
            </a:r>
          </a:p>
          <a:p>
            <a:r>
              <a:rPr lang="en-US" altLang="en-US" dirty="0"/>
              <a:t>Loop always iterates at least once</a:t>
            </a:r>
          </a:p>
        </p:txBody>
      </p:sp>
    </p:spTree>
    <p:extLst>
      <p:ext uri="{BB962C8B-B14F-4D97-AF65-F5344CB8AC3E}">
        <p14:creationId xmlns:p14="http://schemas.microsoft.com/office/powerpoint/2010/main" val="660569845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altLang="en-US" dirty="0"/>
              <a:t> Looping (Repetition) Structure (3 of 6)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FIGURE 5-3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</a:p>
        </p:txBody>
      </p:sp>
      <p:pic>
        <p:nvPicPr>
          <p:cNvPr id="50183" name="Picture 7" descr="Figure 5-3 shows the flow of execution of a do. . .while loop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573296"/>
            <a:ext cx="6400800" cy="3294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41009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Objectives (1 of 2)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this chapter, you will:</a:t>
            </a:r>
          </a:p>
          <a:p>
            <a:pPr lvl="1"/>
            <a:r>
              <a:rPr lang="en-US" altLang="en-US" dirty="0"/>
              <a:t>Learn about repetition (looping) control structures</a:t>
            </a:r>
          </a:p>
          <a:p>
            <a:pPr lvl="1"/>
            <a:r>
              <a:rPr lang="en-US" altLang="en-US" dirty="0"/>
              <a:t>Learn how to use a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/>
              <a:t> loop in a program</a:t>
            </a:r>
          </a:p>
          <a:p>
            <a:pPr lvl="1"/>
            <a:r>
              <a:rPr lang="en-US" altLang="en-US" dirty="0"/>
              <a:t>Explore how to construct and use counter-controlled, sentinel-controlled, flag-controlled, and EOF-controlled repetition structures</a:t>
            </a:r>
          </a:p>
          <a:p>
            <a:pPr lvl="1"/>
            <a:r>
              <a:rPr lang="en-US" altLang="en-US" dirty="0"/>
              <a:t>Learn how to use a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 loop in a program</a:t>
            </a:r>
          </a:p>
          <a:p>
            <a:pPr lvl="1"/>
            <a:r>
              <a:rPr lang="en-US" altLang="en-US" dirty="0"/>
              <a:t>Learn how to use a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altLang="en-US" dirty="0"/>
              <a:t> loop in a program</a:t>
            </a:r>
          </a:p>
        </p:txBody>
      </p:sp>
    </p:spTree>
    <p:extLst>
      <p:ext uri="{BB962C8B-B14F-4D97-AF65-F5344CB8AC3E}">
        <p14:creationId xmlns:p14="http://schemas.microsoft.com/office/powerpoint/2010/main" val="1456869173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altLang="en-US" dirty="0"/>
              <a:t> Looping (Repetition) Structure (4 of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51205" name="Picture 5" descr="Example 5-18 illustrates a do...while loop with a loop body containing a statement that ultimately makes the expression false and assures that the loop exits properly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667000"/>
            <a:ext cx="6400800" cy="358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033717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altLang="en-US" dirty="0"/>
              <a:t> Looping (Repetition) Structure (5 of 6)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</a:t>
            </a:r>
            <a:r>
              <a:rPr lang="en-US" dirty="0"/>
              <a:t>loops are </a:t>
            </a:r>
            <a:r>
              <a:rPr lang="en-US" u="sng" dirty="0"/>
              <a:t>pretest loops</a:t>
            </a:r>
            <a:endParaRPr lang="en-US" dirty="0"/>
          </a:p>
          <a:p>
            <a:pPr lvl="1"/>
            <a:r>
              <a:rPr lang="en-US" dirty="0"/>
              <a:t>It is possible that these loops many never activate due to entry conditions</a:t>
            </a:r>
          </a:p>
          <a:p>
            <a:r>
              <a:rPr lang="en-US" dirty="0"/>
              <a:t>In contrast,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/>
              <a:t>loops are </a:t>
            </a:r>
            <a:r>
              <a:rPr lang="en-US" u="sng" dirty="0"/>
              <a:t>posttest loops</a:t>
            </a:r>
          </a:p>
          <a:p>
            <a:pPr lvl="1"/>
            <a:r>
              <a:rPr lang="en-US" dirty="0"/>
              <a:t>These loops always execute at least once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999832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altLang="en-US" dirty="0"/>
              <a:t> Looping (Repetition) Structure (6 of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52230" name="Picture 6" descr="Example 5-19 compares a while loop (pretest loop) to a do...while loop (posttest loop)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371601"/>
            <a:ext cx="6400800" cy="4551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61691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Choosing the Right Looping Structure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All three loops have their place in C++</a:t>
            </a:r>
          </a:p>
          <a:p>
            <a:pPr lvl="1"/>
            <a:r>
              <a:rPr lang="en-US" altLang="en-US" dirty="0"/>
              <a:t>If you can determine in advance the number of repetitions needed, the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>
                <a:solidFill>
                  <a:srgbClr val="638DAD"/>
                </a:solidFill>
              </a:rPr>
              <a:t> </a:t>
            </a:r>
            <a:r>
              <a:rPr lang="en-US" altLang="en-US" dirty="0"/>
              <a:t>loop is the correct choice</a:t>
            </a:r>
          </a:p>
          <a:p>
            <a:pPr lvl="1"/>
            <a:r>
              <a:rPr lang="en-US" altLang="en-US" dirty="0"/>
              <a:t>If you do not know and cannot determine in advance the number of repetitions needed, and it could be zero, use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/>
              <a:t> loop</a:t>
            </a:r>
          </a:p>
          <a:p>
            <a:pPr lvl="1"/>
            <a:r>
              <a:rPr lang="en-US" altLang="en-US" dirty="0"/>
              <a:t>If you do not know and cannot determine in advance the number of repetitions needed, and it is at least one, use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do...while </a:t>
            </a:r>
            <a:r>
              <a:rPr lang="en-US" altLang="en-US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2421252576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altLang="en-US" dirty="0"/>
              <a:t> Statements (1 of 2)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altLang="en-US" dirty="0"/>
              <a:t> alter the flow of control</a:t>
            </a:r>
          </a:p>
          <a:p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en-US" dirty="0"/>
              <a:t> statement is used for two purposes:</a:t>
            </a:r>
          </a:p>
          <a:p>
            <a:pPr lvl="1"/>
            <a:r>
              <a:rPr lang="en-US" altLang="en-US" dirty="0"/>
              <a:t>To exit early from a loop </a:t>
            </a:r>
          </a:p>
          <a:p>
            <a:pPr lvl="1"/>
            <a:r>
              <a:rPr lang="en-US" altLang="en-US" dirty="0"/>
              <a:t>To skip the remainder of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altLang="en-US" dirty="0"/>
              <a:t> structure</a:t>
            </a:r>
          </a:p>
          <a:p>
            <a:r>
              <a:rPr lang="en-US" altLang="en-US" dirty="0"/>
              <a:t>After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en-US" dirty="0"/>
              <a:t> executes, the program continues with the first statement after the structure</a:t>
            </a:r>
          </a:p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en-US" dirty="0"/>
              <a:t> statement in a loop can eliminate the use of certain (flag) variables</a:t>
            </a:r>
          </a:p>
        </p:txBody>
      </p:sp>
    </p:spTree>
    <p:extLst>
      <p:ext uri="{BB962C8B-B14F-4D97-AF65-F5344CB8AC3E}">
        <p14:creationId xmlns:p14="http://schemas.microsoft.com/office/powerpoint/2010/main" val="3268345523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altLang="en-US" dirty="0"/>
              <a:t> Statements (2 of 2)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altLang="en-US" dirty="0"/>
              <a:t> is used in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, and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altLang="en-US" dirty="0"/>
              <a:t> structures</a:t>
            </a:r>
          </a:p>
          <a:p>
            <a:r>
              <a:rPr lang="en-US" altLang="en-US" dirty="0"/>
              <a:t>When executed in a loop</a:t>
            </a:r>
          </a:p>
          <a:p>
            <a:pPr lvl="1"/>
            <a:r>
              <a:rPr lang="en-US" altLang="en-US" dirty="0"/>
              <a:t>It skips remaining statements and proceeds with the next iteration of the loop </a:t>
            </a:r>
          </a:p>
        </p:txBody>
      </p:sp>
    </p:spTree>
    <p:extLst>
      <p:ext uri="{BB962C8B-B14F-4D97-AF65-F5344CB8AC3E}">
        <p14:creationId xmlns:p14="http://schemas.microsoft.com/office/powerpoint/2010/main" val="956148469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Nested Control Structures (1 of 2)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create the following pattern: </a:t>
            </a:r>
          </a:p>
          <a:p>
            <a:pPr marL="461963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*</a:t>
            </a:r>
          </a:p>
          <a:p>
            <a:pPr marL="461963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**</a:t>
            </a:r>
          </a:p>
          <a:p>
            <a:pPr marL="461963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***</a:t>
            </a:r>
          </a:p>
          <a:p>
            <a:pPr marL="461963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****</a:t>
            </a:r>
          </a:p>
          <a:p>
            <a:pPr marL="461963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*****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can use the following code:</a:t>
            </a:r>
          </a:p>
          <a:p>
            <a:pPr marL="461963" lvl="1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(i = 1; i &lt;= 5; i++)     </a:t>
            </a:r>
            <a:r>
              <a:rPr lang="en-US" sz="2000" b="1" dirty="0">
                <a:solidFill>
                  <a:srgbClr val="00A589"/>
                </a:solidFill>
                <a:latin typeface="Courier New" pitchFamily="49" charset="0"/>
                <a:cs typeface="Courier New" pitchFamily="49" charset="0"/>
              </a:rPr>
              <a:t>//Line 1</a:t>
            </a:r>
          </a:p>
          <a:p>
            <a:pPr marL="461963" lvl="1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{                            </a:t>
            </a:r>
            <a:r>
              <a:rPr lang="en-US" sz="2000" b="1" dirty="0">
                <a:solidFill>
                  <a:srgbClr val="00A589"/>
                </a:solidFill>
                <a:latin typeface="Courier New" pitchFamily="49" charset="0"/>
                <a:cs typeface="Courier New" pitchFamily="49" charset="0"/>
              </a:rPr>
              <a:t>//Line 2</a:t>
            </a:r>
          </a:p>
          <a:p>
            <a:pPr marL="461963" lvl="1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    for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(j = 1; j &lt;= i; j++) </a:t>
            </a:r>
            <a:r>
              <a:rPr lang="en-US" sz="2000" b="1" dirty="0">
                <a:solidFill>
                  <a:srgbClr val="00A589"/>
                </a:solidFill>
                <a:latin typeface="Courier New" pitchFamily="49" charset="0"/>
                <a:cs typeface="Courier New" pitchFamily="49" charset="0"/>
              </a:rPr>
              <a:t>//Line 3</a:t>
            </a:r>
          </a:p>
          <a:p>
            <a:pPr marL="461963" lvl="1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    cout &lt;&lt; "*";         </a:t>
            </a:r>
            <a:r>
              <a:rPr lang="en-US" sz="2000" b="1" dirty="0">
                <a:solidFill>
                  <a:srgbClr val="00A589"/>
                </a:solidFill>
                <a:latin typeface="Courier New" pitchFamily="49" charset="0"/>
                <a:cs typeface="Courier New" pitchFamily="49" charset="0"/>
              </a:rPr>
              <a:t>//Line 4</a:t>
            </a:r>
          </a:p>
          <a:p>
            <a:pPr marL="461963" lvl="1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cout &lt;&lt; endl;            </a:t>
            </a:r>
            <a:r>
              <a:rPr lang="en-US" sz="2000" b="1" dirty="0">
                <a:solidFill>
                  <a:srgbClr val="00A589"/>
                </a:solidFill>
                <a:latin typeface="Courier New" pitchFamily="49" charset="0"/>
                <a:cs typeface="Courier New" pitchFamily="49" charset="0"/>
              </a:rPr>
              <a:t>//Line 5</a:t>
            </a:r>
          </a:p>
          <a:p>
            <a:pPr marL="461963" lvl="1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}                            </a:t>
            </a:r>
            <a:r>
              <a:rPr lang="en-US" sz="2000" b="1" dirty="0">
                <a:solidFill>
                  <a:srgbClr val="00A589"/>
                </a:solidFill>
                <a:latin typeface="Courier New" pitchFamily="49" charset="0"/>
                <a:cs typeface="Courier New" pitchFamily="49" charset="0"/>
              </a:rPr>
              <a:t>//Line 6</a:t>
            </a:r>
          </a:p>
        </p:txBody>
      </p:sp>
    </p:spTree>
    <p:extLst>
      <p:ext uri="{BB962C8B-B14F-4D97-AF65-F5344CB8AC3E}">
        <p14:creationId xmlns:p14="http://schemas.microsoft.com/office/powerpoint/2010/main" val="2436404765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Nested Control Structures (2 of 2)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the result if we replace the first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statement with this?</a:t>
            </a:r>
          </a:p>
          <a:p>
            <a:pPr marL="461963" indent="0" fontAlgn="auto">
              <a:spcAft>
                <a:spcPts val="0"/>
              </a:spcAft>
              <a:buNone/>
              <a:defRPr/>
            </a:pPr>
            <a:r>
              <a:rPr 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(i = 5; i &gt;= 1; i--)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Answer:</a:t>
            </a:r>
          </a:p>
          <a:p>
            <a:pPr marL="461963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*****</a:t>
            </a:r>
          </a:p>
          <a:p>
            <a:pPr marL="461963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****</a:t>
            </a:r>
          </a:p>
          <a:p>
            <a:pPr marL="461963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***</a:t>
            </a:r>
          </a:p>
          <a:p>
            <a:pPr marL="461963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**</a:t>
            </a:r>
          </a:p>
          <a:p>
            <a:pPr marL="461963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*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043691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Avoiding Bugs by Avoiding Patches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software patch is a piece of code written on top of an existing piece of code </a:t>
            </a:r>
          </a:p>
          <a:p>
            <a:pPr lvl="1"/>
            <a:r>
              <a:rPr lang="en-US" altLang="en-US" dirty="0"/>
              <a:t>Intended to fix a bug in the original code</a:t>
            </a:r>
          </a:p>
          <a:p>
            <a:r>
              <a:rPr lang="en-US" altLang="en-US" dirty="0"/>
              <a:t>Some programmers address the symptom of the problem by adding a software patch</a:t>
            </a:r>
          </a:p>
          <a:p>
            <a:r>
              <a:rPr lang="en-US" altLang="en-US" dirty="0"/>
              <a:t>A programmer should instead resolve the underlying issue</a:t>
            </a:r>
          </a:p>
        </p:txBody>
      </p:sp>
    </p:spTree>
    <p:extLst>
      <p:ext uri="{BB962C8B-B14F-4D97-AF65-F5344CB8AC3E}">
        <p14:creationId xmlns:p14="http://schemas.microsoft.com/office/powerpoint/2010/main" val="2617950424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Debugging Loops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Loops are harder to debug than sequence and selection structures</a:t>
            </a:r>
          </a:p>
          <a:p>
            <a:r>
              <a:rPr lang="en-US" altLang="en-US" dirty="0"/>
              <a:t>Use a loop invariant</a:t>
            </a:r>
          </a:p>
          <a:p>
            <a:pPr lvl="1"/>
            <a:r>
              <a:rPr lang="en-US" altLang="en-US" dirty="0"/>
              <a:t>Set of statements that remains true each time the loop body is executed</a:t>
            </a:r>
          </a:p>
          <a:p>
            <a:r>
              <a:rPr lang="en-US" altLang="en-US" dirty="0"/>
              <a:t>The most common error associated with loops is off-by-one</a:t>
            </a:r>
          </a:p>
        </p:txBody>
      </p:sp>
    </p:spTree>
    <p:extLst>
      <p:ext uri="{BB962C8B-B14F-4D97-AF65-F5344CB8AC3E}">
        <p14:creationId xmlns:p14="http://schemas.microsoft.com/office/powerpoint/2010/main" val="154014877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Objectives (2 of 2)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dirty="0"/>
              <a:t>Examine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dirty="0"/>
              <a:t> statements</a:t>
            </a:r>
          </a:p>
          <a:p>
            <a:pPr lvl="1"/>
            <a:r>
              <a:rPr lang="en-US" altLang="en-US" dirty="0"/>
              <a:t>Discover how to form and use nested control structures</a:t>
            </a:r>
          </a:p>
          <a:p>
            <a:pPr lvl="1"/>
            <a:r>
              <a:rPr lang="en-US" altLang="en-US" dirty="0"/>
              <a:t>Learn how to avoid bugs by avoiding patches</a:t>
            </a:r>
          </a:p>
          <a:p>
            <a:pPr lvl="1"/>
            <a:r>
              <a:rPr lang="en-US" altLang="en-US" dirty="0"/>
              <a:t>Learn how to debug loops</a:t>
            </a:r>
          </a:p>
        </p:txBody>
      </p:sp>
    </p:spTree>
    <p:extLst>
      <p:ext uri="{BB962C8B-B14F-4D97-AF65-F5344CB8AC3E}">
        <p14:creationId xmlns:p14="http://schemas.microsoft.com/office/powerpoint/2010/main" val="1316967548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Review (1 of 3)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C++ has three looping (repetition) structures:</a:t>
            </a:r>
          </a:p>
          <a:p>
            <a:pPr lvl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, and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do…while</a:t>
            </a:r>
          </a:p>
          <a:p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, and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altLang="en-US" dirty="0"/>
              <a:t> are reserved words</a:t>
            </a:r>
          </a:p>
          <a:p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 loops are called pretest loops</a:t>
            </a:r>
          </a:p>
          <a:p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do...while </a:t>
            </a:r>
            <a:r>
              <a:rPr lang="en-US" altLang="en-US" dirty="0"/>
              <a:t>loop is called a posttest loop</a:t>
            </a:r>
          </a:p>
          <a:p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 may not execute at all, but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do...while </a:t>
            </a:r>
            <a:r>
              <a:rPr lang="en-US" altLang="en-US" dirty="0"/>
              <a:t>always executes at least once</a:t>
            </a:r>
          </a:p>
        </p:txBody>
      </p:sp>
    </p:spTree>
    <p:extLst>
      <p:ext uri="{BB962C8B-B14F-4D97-AF65-F5344CB8AC3E}">
        <p14:creationId xmlns:p14="http://schemas.microsoft.com/office/powerpoint/2010/main" val="2419300975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Review (2 of 3)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Courier New" pitchFamily="49" charset="0"/>
              </a:rPr>
              <a:t>In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>
                <a:cs typeface="Courier New" pitchFamily="49" charset="0"/>
              </a:rPr>
              <a:t> loop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The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b="1" dirty="0">
                <a:latin typeface="Courier New" pitchFamily="49" charset="0"/>
              </a:rPr>
              <a:t>expression</a:t>
            </a:r>
            <a:r>
              <a:rPr lang="en-US" altLang="en-US" dirty="0"/>
              <a:t> is the decision maker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b="1" dirty="0">
                <a:latin typeface="Courier New" pitchFamily="49" charset="0"/>
              </a:rPr>
              <a:t>statement</a:t>
            </a:r>
            <a:r>
              <a:rPr lang="en-US" altLang="en-US" dirty="0"/>
              <a:t> is the body of the loop</a:t>
            </a:r>
          </a:p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/>
              <a:t> loop can be:</a:t>
            </a:r>
          </a:p>
          <a:p>
            <a:pPr lvl="1"/>
            <a:r>
              <a:rPr lang="en-US" altLang="en-US" dirty="0"/>
              <a:t>Counter-controlled</a:t>
            </a:r>
          </a:p>
          <a:p>
            <a:pPr lvl="1"/>
            <a:r>
              <a:rPr lang="en-US" altLang="en-US" dirty="0"/>
              <a:t>Sentinel-controlled</a:t>
            </a:r>
          </a:p>
          <a:p>
            <a:pPr lvl="1"/>
            <a:r>
              <a:rPr lang="en-US" altLang="en-US" dirty="0"/>
              <a:t>EOF-controlled</a:t>
            </a:r>
          </a:p>
          <a:p>
            <a:r>
              <a:rPr lang="en-US" altLang="en-US" dirty="0"/>
              <a:t>In the Windows console environment, the end-of-file marker is entered using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Ctrl+z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351195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Review (3 of 3)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 loop simplifies the writing of a counter-controlled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/>
              <a:t> loop</a:t>
            </a:r>
          </a:p>
          <a:p>
            <a:pPr lvl="1"/>
            <a:r>
              <a:rPr lang="en-US" altLang="en-US" dirty="0"/>
              <a:t>Putting a semicolon at the end of the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 loop is a semantic error</a:t>
            </a:r>
          </a:p>
          <a:p>
            <a:r>
              <a:rPr lang="en-US" altLang="en-US" dirty="0"/>
              <a:t>Executing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en-US" dirty="0"/>
              <a:t> statement in the body of a loop immediately terminates the loop</a:t>
            </a:r>
          </a:p>
          <a:p>
            <a:r>
              <a:rPr lang="en-US" altLang="en-US" dirty="0"/>
              <a:t>Executing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altLang="en-US" dirty="0"/>
              <a:t> statement in the body of a loop skips to the next iteration</a:t>
            </a:r>
          </a:p>
        </p:txBody>
      </p:sp>
    </p:spTree>
    <p:extLst>
      <p:ext uri="{BB962C8B-B14F-4D97-AF65-F5344CB8AC3E}">
        <p14:creationId xmlns:p14="http://schemas.microsoft.com/office/powerpoint/2010/main" val="2049159292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to Code</a:t>
            </a:r>
            <a:endParaRPr lang="lv-LV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18268"/>
            <a:ext cx="4191000" cy="492611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Does this flowchart need conditionals? (What kind is better – If? If/else? Switch?)</a:t>
            </a:r>
          </a:p>
          <a:p>
            <a:r>
              <a:rPr lang="en-US" sz="2400" dirty="0" smtClean="0"/>
              <a:t>Does this </a:t>
            </a:r>
            <a:r>
              <a:rPr lang="en-US" sz="2400" dirty="0"/>
              <a:t>flowchart</a:t>
            </a:r>
            <a:r>
              <a:rPr lang="en-US" sz="2400" dirty="0" smtClean="0"/>
              <a:t> need loops? (What kind fits better – For? While? Do-While?). Any "break" or "continue"?</a:t>
            </a:r>
          </a:p>
          <a:p>
            <a:r>
              <a:rPr lang="en-US" sz="2400" dirty="0" smtClean="0"/>
              <a:t>Write main() function that runs this flowchart (assume that all the functions referred here are implemented somewhere).</a:t>
            </a:r>
            <a:endParaRPr lang="lv-LV" sz="2400" dirty="0"/>
          </a:p>
        </p:txBody>
      </p:sp>
    </p:spTree>
    <p:extLst>
      <p:ext uri="{BB962C8B-B14F-4D97-AF65-F5344CB8AC3E}">
        <p14:creationId xmlns:p14="http://schemas.microsoft.com/office/powerpoint/2010/main" val="326863802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to Code: Solution</a:t>
            </a:r>
            <a:endParaRPr lang="lv-LV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18268"/>
            <a:ext cx="4191000" cy="492611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userDao.init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do 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user 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 userDao.getNext();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if 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(user == null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continue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 </a:t>
            </a:r>
            <a:endParaRPr lang="en-US" sz="2000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lv-LV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while 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(!user.isLast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())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lv-LV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89238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Is Repetition Needed?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Repetition allows efficient use of variables</a:t>
            </a:r>
          </a:p>
          <a:p>
            <a:r>
              <a:rPr lang="en-US" altLang="en-US" dirty="0"/>
              <a:t>It is possible to input, add, and average multiple numbers using a limited number of variables</a:t>
            </a:r>
          </a:p>
          <a:p>
            <a:r>
              <a:rPr lang="en-US" altLang="en-US" dirty="0"/>
              <a:t>Consider the code to determine the average number of calories burned each day doing regular exercise</a:t>
            </a:r>
          </a:p>
          <a:p>
            <a:pPr lvl="1"/>
            <a:r>
              <a:rPr lang="en-US" altLang="en-US" dirty="0"/>
              <a:t>Method 1: Declare a variable for each day and enter the number of calories burned, add the values and store in a variable for the week’s total, and divide the total by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altLang="en-US" dirty="0"/>
              <a:t> to find the average</a:t>
            </a:r>
          </a:p>
          <a:p>
            <a:pPr lvl="1"/>
            <a:r>
              <a:rPr lang="en-US" altLang="en-US" dirty="0"/>
              <a:t>Method 2: Create a loop that reads a number into a variable and adds it to a variable that contains the sum of the numbers  (only two variables needed)</a:t>
            </a:r>
          </a:p>
        </p:txBody>
      </p:sp>
    </p:spTree>
    <p:extLst>
      <p:ext uri="{BB962C8B-B14F-4D97-AF65-F5344CB8AC3E}">
        <p14:creationId xmlns:p14="http://schemas.microsoft.com/office/powerpoint/2010/main" val="59088855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dirty="0"/>
              <a:t> Looping (Repetition) Structure (2 of 3)</a:t>
            </a:r>
          </a:p>
        </p:txBody>
      </p:sp>
      <p:pic>
        <p:nvPicPr>
          <p:cNvPr id="7" name="Picture 6" descr="while (expression)&#10;    stat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358931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604" y="3429000"/>
            <a:ext cx="413992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62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/>
              <a:t> </a:t>
            </a:r>
            <a:r>
              <a:rPr lang="lv-LV" altLang="en-US" dirty="0"/>
              <a:t>l</a:t>
            </a:r>
            <a:r>
              <a:rPr lang="en-US" altLang="en-US" dirty="0" err="1" smtClean="0"/>
              <a:t>oop</a:t>
            </a:r>
            <a:r>
              <a:rPr lang="lv-LV" altLang="en-US" dirty="0" smtClean="0"/>
              <a:t> with a counter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Produce this</a:t>
            </a:r>
            <a:r>
              <a:rPr lang="en-US" dirty="0" smtClean="0"/>
              <a:t> </a:t>
            </a:r>
            <a:r>
              <a:rPr lang="en-US" dirty="0"/>
              <a:t>output:</a:t>
            </a:r>
          </a:p>
          <a:p>
            <a:pPr marL="346075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0 5 10 15 20</a:t>
            </a:r>
          </a:p>
          <a:p>
            <a:pPr>
              <a:buClr>
                <a:srgbClr val="055C91"/>
              </a:buClr>
            </a:pPr>
            <a:r>
              <a:rPr lang="lv-LV" altLang="en-US" dirty="0" smtClean="0"/>
              <a:t>With</a:t>
            </a:r>
            <a:r>
              <a:rPr lang="en-US" altLang="en-US" dirty="0" smtClean="0"/>
              <a:t> </a:t>
            </a:r>
            <a:r>
              <a:rPr lang="en-US" altLang="en-US" dirty="0"/>
              <a:t>the </a:t>
            </a:r>
            <a:r>
              <a:rPr lang="en-US" altLang="en-US" u="sng" dirty="0"/>
              <a:t>loop control variable</a:t>
            </a:r>
            <a:r>
              <a:rPr lang="en-US" altLang="en-US" dirty="0"/>
              <a:t> (</a:t>
            </a:r>
            <a:r>
              <a:rPr lang="en-US" altLang="en-US" u="sng" dirty="0"/>
              <a:t>LCV</a:t>
            </a:r>
            <a:r>
              <a:rPr lang="en-US" altLang="en-US" dirty="0" smtClean="0"/>
              <a:t>)</a:t>
            </a:r>
            <a:r>
              <a:rPr lang="lv-LV" altLang="en-US" dirty="0" smtClean="0"/>
              <a:t> can also imitate for-loops.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581400"/>
            <a:ext cx="21907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699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 smtClean="0"/>
              <a:t> </a:t>
            </a:r>
            <a:r>
              <a:rPr lang="lv-LV" altLang="en-US" dirty="0" smtClean="0"/>
              <a:t>loop with a sentinel</a:t>
            </a:r>
            <a:endParaRPr lang="en-US" altLang="en-US" dirty="0"/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altLang="en-US" u="sng" dirty="0"/>
              <a:t>sentinel</a:t>
            </a:r>
            <a:r>
              <a:rPr lang="en-US" altLang="en-US" dirty="0"/>
              <a:t> variable is tested in the condition </a:t>
            </a:r>
          </a:p>
          <a:p>
            <a:r>
              <a:rPr lang="en-US" altLang="en-US" dirty="0"/>
              <a:t>The loop ends when the sentinel is encountered</a:t>
            </a:r>
          </a:p>
          <a:p>
            <a:pPr marL="231775" indent="0">
              <a:spcBef>
                <a:spcPts val="600"/>
              </a:spcBef>
              <a:buNone/>
            </a:pPr>
            <a:endParaRPr lang="lv-LV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1775" indent="0">
              <a:spcBef>
                <a:spcPts val="600"/>
              </a:spcBef>
              <a:buNone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variable;     </a:t>
            </a:r>
            <a:r>
              <a:rPr lang="en-US" sz="18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//initialize the loop control variable</a:t>
            </a:r>
          </a:p>
          <a:p>
            <a:pPr marL="231775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(variable !=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sentinel) </a:t>
            </a:r>
            <a:r>
              <a:rPr lang="en-US" sz="18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//test the loop control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variable</a:t>
            </a:r>
          </a:p>
          <a:p>
            <a:pPr marL="231775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31775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31775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31775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31775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cin &gt;&gt; variable; </a:t>
            </a:r>
            <a:r>
              <a:rPr lang="en-US" sz="18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//update the loop control variable</a:t>
            </a:r>
          </a:p>
          <a:p>
            <a:pPr marL="231775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31775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31775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31775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510801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/>
              <a:t> </a:t>
            </a:r>
            <a:r>
              <a:rPr lang="lv-LV" altLang="en-US" dirty="0"/>
              <a:t>loop with </a:t>
            </a:r>
            <a:r>
              <a:rPr lang="lv-LV" altLang="en-US" dirty="0" smtClean="0"/>
              <a:t>a </a:t>
            </a:r>
            <a:r>
              <a:rPr lang="lv-LV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lv-LV" altLang="en-US" dirty="0" smtClean="0"/>
              <a:t> flag</a:t>
            </a:r>
            <a:endParaRPr lang="en-US" altLang="en-US" dirty="0"/>
          </a:p>
        </p:txBody>
      </p:sp>
      <p:sp>
        <p:nvSpPr>
          <p:cNvPr id="2355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200" u="sng" dirty="0"/>
              <a:t>Flag-controlled </a:t>
            </a:r>
            <a:r>
              <a:rPr lang="en-US" altLang="en-US" sz="2200" b="1" u="sng" dirty="0">
                <a:solidFill>
                  <a:srgbClr val="638DAD"/>
                </a:solidFill>
                <a:uFill>
                  <a:solidFill>
                    <a:schemeClr val="tx1">
                      <a:lumMod val="75000"/>
                      <a:lumOff val="25000"/>
                    </a:schemeClr>
                  </a:solidFill>
                </a:u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sz="2200" u="sng" dirty="0"/>
              <a:t> loop</a:t>
            </a:r>
            <a:r>
              <a:rPr lang="en-US" altLang="en-US" sz="2200" dirty="0"/>
              <a:t>: uses a </a:t>
            </a:r>
            <a:r>
              <a:rPr lang="en-US" altLang="en-US" sz="2200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altLang="en-US" sz="2200" dirty="0"/>
              <a:t> variable to control the loop</a:t>
            </a:r>
          </a:p>
          <a:p>
            <a:endParaRPr lang="en-US" altLang="en-US" sz="2200" dirty="0"/>
          </a:p>
          <a:p>
            <a:pPr marL="231775" indent="0">
              <a:spcBef>
                <a:spcPts val="0"/>
              </a:spcBef>
              <a:buNone/>
            </a:pPr>
            <a:r>
              <a:rPr lang="lv-LV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isFound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2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//initialize the </a:t>
            </a:r>
            <a:r>
              <a:rPr lang="lv-LV" sz="2200" b="1" dirty="0" smtClean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endParaRPr lang="en-US" sz="2200" b="1" dirty="0">
              <a:solidFill>
                <a:srgbClr val="00A58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1775" indent="0">
              <a:spcBef>
                <a:spcPts val="0"/>
              </a:spcBef>
              <a:buNone/>
            </a:pPr>
            <a:r>
              <a:rPr lang="en-US" sz="22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(!isFound) </a:t>
            </a:r>
            <a:r>
              <a:rPr lang="en-US" sz="22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//test the </a:t>
            </a:r>
            <a:r>
              <a:rPr lang="lv-LV" sz="2200" b="1" dirty="0" smtClean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endParaRPr lang="en-US" sz="2200" b="1" dirty="0" smtClean="0">
              <a:solidFill>
                <a:srgbClr val="00A58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1775" indent="0">
              <a:spcBef>
                <a:spcPts val="0"/>
              </a:spcBef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31775" indent="0">
              <a:spcBef>
                <a:spcPts val="0"/>
              </a:spcBef>
              <a:buNone/>
            </a:pPr>
            <a:r>
              <a:rPr lang="lv-LV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lv-LV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1775" indent="0">
              <a:spcBef>
                <a:spcPts val="0"/>
              </a:spcBef>
              <a:buNone/>
            </a:pPr>
            <a:r>
              <a:rPr lang="lv-LV" sz="2200" b="1" dirty="0" smtClean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(expression)</a:t>
            </a:r>
          </a:p>
          <a:p>
            <a:pPr marL="231775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isFound = </a:t>
            </a:r>
            <a:r>
              <a:rPr lang="en-US" sz="22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b="1" dirty="0" smtClean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lv-LV" sz="2200" b="1" dirty="0" smtClean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the flag</a:t>
            </a:r>
            <a:endParaRPr lang="en-US" sz="2200" b="1" dirty="0">
              <a:solidFill>
                <a:srgbClr val="00A58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1775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lv-LV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1775" indent="0">
              <a:spcBef>
                <a:spcPts val="0"/>
              </a:spcBef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6" descr="istreamVar.eof(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715000"/>
            <a:ext cx="23622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714975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 smtClean="0"/>
              <a:t> </a:t>
            </a:r>
            <a:r>
              <a:rPr lang="lv-LV" altLang="en-US" dirty="0"/>
              <a:t>l</a:t>
            </a:r>
            <a:r>
              <a:rPr lang="en-US" altLang="en-US" dirty="0" smtClean="0"/>
              <a:t>oops</a:t>
            </a:r>
            <a:r>
              <a:rPr lang="lv-LV" altLang="en-US" dirty="0" smtClean="0"/>
              <a:t> controlled by </a:t>
            </a:r>
            <a:r>
              <a:rPr lang="lv-LV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671012" y="1752600"/>
            <a:ext cx="3911388" cy="41148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function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eof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can determine the end of file status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eof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a member of data type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istream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Syntax for the function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eof</a:t>
            </a:r>
            <a:r>
              <a:rPr lang="lv-LV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: </a:t>
            </a:r>
            <a:br>
              <a:rPr lang="lv-LV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lv-LV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cin.eof()</a:t>
            </a:r>
            <a:endParaRPr lang="en-US" dirty="0">
              <a:solidFill>
                <a:srgbClr val="0033CC"/>
              </a:solidFill>
            </a:endParaRPr>
          </a:p>
          <a:p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1828800"/>
            <a:ext cx="6147013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273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3023</TotalTime>
  <Words>1416</Words>
  <Application>Microsoft Office PowerPoint</Application>
  <PresentationFormat>Widescreen</PresentationFormat>
  <Paragraphs>200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Courier New</vt:lpstr>
      <vt:lpstr>Liberation Mono</vt:lpstr>
      <vt:lpstr>Times New Roman</vt:lpstr>
      <vt:lpstr>Notebook</vt:lpstr>
      <vt:lpstr>Chapter 5</vt:lpstr>
      <vt:lpstr>Objectives (1 of 2)</vt:lpstr>
      <vt:lpstr>Objectives (2 of 2)</vt:lpstr>
      <vt:lpstr>Why Is Repetition Needed?</vt:lpstr>
      <vt:lpstr>while Looping (Repetition) Structure (2 of 3)</vt:lpstr>
      <vt:lpstr>while loop with a counter</vt:lpstr>
      <vt:lpstr>while loop with a sentinel</vt:lpstr>
      <vt:lpstr>while loop with a bool flag</vt:lpstr>
      <vt:lpstr>while loops controlled by EOF</vt:lpstr>
      <vt:lpstr>for Looping (Repetition) Structure (1 of 7)</vt:lpstr>
      <vt:lpstr>for Loops</vt:lpstr>
      <vt:lpstr>for Looping (Repetition) Structure (3 of 7)</vt:lpstr>
      <vt:lpstr>for Looping (Repetition) Structure (4 of 7)</vt:lpstr>
      <vt:lpstr>for Looping (Repetition) Structure (5 of 7)</vt:lpstr>
      <vt:lpstr>for Looping (Repetition) Structure (6 of 7)</vt:lpstr>
      <vt:lpstr>for Looping (Repetition) Structure (7 of 7)</vt:lpstr>
      <vt:lpstr>do…while Looping (Repetition) Structure (1 of 6)</vt:lpstr>
      <vt:lpstr>do…while Looping (Repetition) Structure (2 of 6)</vt:lpstr>
      <vt:lpstr>do…while Looping (Repetition) Structure (3 of 6)</vt:lpstr>
      <vt:lpstr>do…while Looping (Repetition) Structure (4 of 6)</vt:lpstr>
      <vt:lpstr>do…while Looping (Repetition) Structure (5 of 6)</vt:lpstr>
      <vt:lpstr>do…while Looping (Repetition) Structure (6 of 6)</vt:lpstr>
      <vt:lpstr>Choosing the Right Looping Structure</vt:lpstr>
      <vt:lpstr>break and continue Statements (1 of 2)</vt:lpstr>
      <vt:lpstr>break and continue Statements (2 of 2)</vt:lpstr>
      <vt:lpstr>Nested Control Structures (1 of 2)</vt:lpstr>
      <vt:lpstr>Nested Control Structures (2 of 2)</vt:lpstr>
      <vt:lpstr>Avoiding Bugs by Avoiding Patches</vt:lpstr>
      <vt:lpstr>Debugging Loops</vt:lpstr>
      <vt:lpstr>Quick Review (1 of 3)</vt:lpstr>
      <vt:lpstr>Quick Review (2 of 3)</vt:lpstr>
      <vt:lpstr>Quick Review (3 of 3)</vt:lpstr>
      <vt:lpstr>Flowchart to Code</vt:lpstr>
      <vt:lpstr>Flowchart to Code: Solution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183</cp:revision>
  <cp:lastPrinted>1601-01-01T00:00:00Z</cp:lastPrinted>
  <dcterms:created xsi:type="dcterms:W3CDTF">1601-01-01T00:00:00Z</dcterms:created>
  <dcterms:modified xsi:type="dcterms:W3CDTF">2021-08-31T14:49:49Z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