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82" r:id="rId2"/>
    <p:sldId id="383" r:id="rId3"/>
    <p:sldId id="385" r:id="rId4"/>
    <p:sldId id="391" r:id="rId5"/>
    <p:sldId id="398" r:id="rId6"/>
    <p:sldId id="400" r:id="rId7"/>
    <p:sldId id="402" r:id="rId8"/>
    <p:sldId id="404" r:id="rId9"/>
    <p:sldId id="406" r:id="rId10"/>
    <p:sldId id="416" r:id="rId11"/>
    <p:sldId id="421" r:id="rId12"/>
    <p:sldId id="424" r:id="rId13"/>
    <p:sldId id="432" r:id="rId14"/>
    <p:sldId id="428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  <a:srgbClr val="43B02A"/>
    <a:srgbClr val="CC0099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E8B47-3B10-48B8-8E80-EA6655FB56F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7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119C5-BC07-4A92-8490-8B95795488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0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DDFB0-5FB1-44D1-BA26-97581F3D184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1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835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2A05F-ED2A-438E-A7B7-086F58FE43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8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F485A-3AD9-4924-8325-9160DB5B3C2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8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E938A1-6FC6-4C9D-9D46-A921299C271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8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9E6137-C026-4558-8AB6-4341AA724BF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8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E8E5E5-F532-48D7-8211-D4435B6154D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1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0823BA-C62B-4F19-A63F-468239C523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3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85849-95E1-4DFE-A14A-6F40FBDEBA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3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02DEA-8557-4759-BC8B-354748A6EA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7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FF5781-68F2-45EC-B222-AFBEC00E66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388022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User-Defined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8430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of an Identifier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Scope</a:t>
            </a:r>
            <a:r>
              <a:rPr lang="en-US" dirty="0"/>
              <a:t> of an identifier: where in the program the identifier is accessible</a:t>
            </a:r>
          </a:p>
          <a:p>
            <a:r>
              <a:rPr lang="en-US" u="sng" dirty="0"/>
              <a:t>Local identifier</a:t>
            </a:r>
            <a:r>
              <a:rPr lang="en-US" dirty="0"/>
              <a:t>: identifiers declared within a function (or block)</a:t>
            </a:r>
          </a:p>
          <a:p>
            <a:r>
              <a:rPr lang="en-US" u="sng" dirty="0"/>
              <a:t>Global identifier</a:t>
            </a:r>
            <a:r>
              <a:rPr lang="en-US" dirty="0"/>
              <a:t>: identifiers declared outside of every function definition</a:t>
            </a:r>
          </a:p>
          <a:p>
            <a:r>
              <a:rPr lang="en-US" dirty="0"/>
              <a:t>C++ does not allow nested functions</a:t>
            </a:r>
          </a:p>
          <a:p>
            <a:pPr lvl="1"/>
            <a:r>
              <a:rPr lang="en-US" dirty="0"/>
              <a:t>Definition of one function cannot be included in the body of 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43749890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and Automatic </a:t>
            </a:r>
            <a:r>
              <a:rPr lang="en-US" altLang="en-US" dirty="0" smtClean="0"/>
              <a:t>Variables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Automatic variable</a:t>
            </a:r>
            <a:r>
              <a:rPr lang="en-US" altLang="en-US" dirty="0"/>
              <a:t>: memory is allocated at block entry and deallocated at block exit</a:t>
            </a:r>
          </a:p>
          <a:p>
            <a:pPr lvl="1" eaLnBrk="1" hangingPunct="1"/>
            <a:r>
              <a:rPr lang="en-US" altLang="en-US" dirty="0"/>
              <a:t>By default, variables declared within a block are automatic variables </a:t>
            </a:r>
          </a:p>
          <a:p>
            <a:pPr eaLnBrk="1" hangingPunct="1"/>
            <a:r>
              <a:rPr lang="en-US" altLang="en-US" u="sng" dirty="0"/>
              <a:t>Static variable</a:t>
            </a:r>
            <a:r>
              <a:rPr lang="en-US" altLang="en-US" dirty="0"/>
              <a:t>: memory remains allocated as long as the program executes</a:t>
            </a:r>
          </a:p>
          <a:p>
            <a:pPr lvl="1" eaLnBrk="1" hangingPunct="1"/>
            <a:r>
              <a:rPr lang="en-US" altLang="en-US" dirty="0"/>
              <a:t>Global variables declared outside of any block are static variables</a:t>
            </a:r>
            <a:endParaRPr lang="en-US" altLang="en-US" u="sng" dirty="0"/>
          </a:p>
          <a:p>
            <a:pPr lvl="1" eaLnBrk="1" hangingPunct="1"/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7581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Overloading: An Introduction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In a C++ program, several functions can have the same name </a:t>
            </a:r>
          </a:p>
          <a:p>
            <a:pPr>
              <a:spcBef>
                <a:spcPct val="40000"/>
              </a:spcBef>
            </a:pPr>
            <a:r>
              <a:rPr lang="en-US" altLang="en-US" u="sng" dirty="0"/>
              <a:t>Function overloading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or </a:t>
            </a:r>
            <a:r>
              <a:rPr lang="en-US" u="sng" dirty="0"/>
              <a:t>overloading a function name</a:t>
            </a:r>
            <a:r>
              <a:rPr lang="en-US" dirty="0"/>
              <a:t>)</a:t>
            </a:r>
            <a:r>
              <a:rPr lang="en-US" altLang="en-US" dirty="0">
                <a:sym typeface="Wingdings" panose="05000000000000000000" pitchFamily="2" charset="2"/>
              </a:rPr>
              <a:t> occurs when</a:t>
            </a:r>
            <a:r>
              <a:rPr lang="en-US" altLang="en-US" dirty="0"/>
              <a:t> creating several functions with the same name</a:t>
            </a:r>
          </a:p>
          <a:p>
            <a:r>
              <a:rPr lang="en-US" altLang="en-US" dirty="0"/>
              <a:t>Two functions </a:t>
            </a:r>
            <a:r>
              <a:rPr lang="lv-LV" altLang="en-US" dirty="0" smtClean="0"/>
              <a:t>should </a:t>
            </a:r>
            <a:r>
              <a:rPr lang="en-US" altLang="en-US" dirty="0" smtClean="0"/>
              <a:t>have </a:t>
            </a:r>
            <a:r>
              <a:rPr lang="en-US" altLang="en-US" u="sng" dirty="0"/>
              <a:t>different formal parameter </a:t>
            </a:r>
            <a:r>
              <a:rPr lang="en-US" altLang="en-US" u="sng" dirty="0" smtClean="0"/>
              <a:t>lists</a:t>
            </a:r>
            <a:endParaRPr lang="lv-LV" altLang="en-US" u="sng" dirty="0" smtClean="0"/>
          </a:p>
          <a:p>
            <a:r>
              <a:rPr lang="en-US" altLang="en-US" dirty="0"/>
              <a:t>The </a:t>
            </a:r>
            <a:r>
              <a:rPr lang="en-US" altLang="en-US" u="sng" dirty="0"/>
              <a:t>signature</a:t>
            </a:r>
            <a:r>
              <a:rPr lang="en-US" altLang="en-US" dirty="0"/>
              <a:t>: </a:t>
            </a:r>
            <a:r>
              <a:rPr lang="lv-LV" altLang="en-US" dirty="0"/>
              <a:t>d</a:t>
            </a:r>
            <a:r>
              <a:rPr lang="en-US" altLang="en-US" dirty="0" err="1"/>
              <a:t>oes</a:t>
            </a:r>
            <a:r>
              <a:rPr lang="en-US" altLang="en-US" dirty="0"/>
              <a:t> not include the return type of the </a:t>
            </a:r>
            <a:r>
              <a:rPr lang="en-US" altLang="en-US" dirty="0" smtClean="0"/>
              <a:t>function</a:t>
            </a:r>
            <a:endParaRPr lang="lv-LV" altLang="en-US" u="sng" dirty="0" smtClean="0"/>
          </a:p>
          <a:p>
            <a:endParaRPr lang="lv-LV" altLang="en-US" u="sng" dirty="0"/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max(</a:t>
            </a:r>
            <a:r>
              <a:rPr lang="lv-LV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a, int b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max(</a:t>
            </a:r>
            <a:r>
              <a:rPr lang="lv-LV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a, int b, int c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 }</a:t>
            </a:r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max(</a:t>
            </a:r>
            <a:r>
              <a:rPr lang="lv-LV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a, double b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040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</a:t>
            </a:r>
            <a:br>
              <a:rPr lang="en-US" dirty="0" smtClean="0"/>
            </a:br>
            <a:r>
              <a:rPr lang="en-US" dirty="0" smtClean="0"/>
              <a:t>by value/by reference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#include &lt;iostream&gt;</a:t>
            </a: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void swap(int* a, int b, int c) 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int temp = a[0];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a[0] = a[1];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a[1] = temp;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temp = b; 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b = c;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c = temp;</a:t>
            </a: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743200"/>
          </a:xfrm>
        </p:spPr>
        <p:txBody>
          <a:bodyPr/>
          <a:lstStyle/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using 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namespace std;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int arr[]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{1,2};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int b = 4, c =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5;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swap(arr, b, c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en-US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724400"/>
            <a:ext cx="6324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b="1" dirty="0" smtClean="0"/>
              <a:t>Question</a:t>
            </a:r>
            <a:r>
              <a:rPr lang="en-US" sz="2000" b="1" dirty="0" smtClean="0"/>
              <a:t>: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(1) What are the values of </a:t>
            </a:r>
            <a:r>
              <a:rPr lang="en-US" sz="2000" dirty="0" err="1" smtClean="0"/>
              <a:t>arr,b,c</a:t>
            </a:r>
            <a:r>
              <a:rPr lang="en-US" sz="2000" dirty="0" smtClean="0"/>
              <a:t> at the end of main()?</a:t>
            </a:r>
          </a:p>
          <a:p>
            <a:r>
              <a:rPr lang="en-US" sz="2000" dirty="0" smtClean="0"/>
              <a:t>(2) What happens as we change function to:</a:t>
            </a:r>
          </a:p>
          <a:p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swap(int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</a:t>
            </a:r>
            <a:r>
              <a:rPr lang="en-US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a, int</a:t>
            </a:r>
            <a:r>
              <a:rPr lang="en-US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b,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c)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// same code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17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Functions</a:t>
            </a:r>
            <a:r>
              <a:rPr lang="lv-LV" altLang="en-US" dirty="0" smtClean="0"/>
              <a:t> </a:t>
            </a:r>
            <a:r>
              <a:rPr lang="en-US" altLang="en-US" dirty="0" smtClean="0"/>
              <a:t>divide </a:t>
            </a:r>
            <a:r>
              <a:rPr lang="en-US" altLang="en-US" dirty="0"/>
              <a:t>a program into manageable tasks</a:t>
            </a:r>
          </a:p>
          <a:p>
            <a:r>
              <a:rPr lang="lv-LV" altLang="en-US" dirty="0" smtClean="0"/>
              <a:t>There are </a:t>
            </a:r>
            <a:r>
              <a:rPr lang="lv-LV" altLang="en-US" i="1" dirty="0" smtClean="0">
                <a:solidFill>
                  <a:srgbClr val="0070C0"/>
                </a:solidFill>
              </a:rPr>
              <a:t>V</a:t>
            </a:r>
            <a:r>
              <a:rPr lang="en-US" altLang="en-US" i="1" dirty="0" err="1" smtClean="0">
                <a:solidFill>
                  <a:srgbClr val="0070C0"/>
                </a:solidFill>
              </a:rPr>
              <a:t>alue</a:t>
            </a:r>
            <a:r>
              <a:rPr lang="en-US" altLang="en-US" i="1" dirty="0" smtClean="0">
                <a:solidFill>
                  <a:srgbClr val="0070C0"/>
                </a:solidFill>
              </a:rPr>
              <a:t>-returning </a:t>
            </a:r>
            <a:r>
              <a:rPr lang="en-US" altLang="en-US" dirty="0"/>
              <a:t>functions and </a:t>
            </a:r>
            <a:r>
              <a:rPr lang="en-US" altLang="en-US" i="1" dirty="0">
                <a:solidFill>
                  <a:srgbClr val="0070C0"/>
                </a:solidFill>
              </a:rPr>
              <a:t>void</a:t>
            </a:r>
            <a:r>
              <a:rPr lang="en-US" altLang="en-US" dirty="0"/>
              <a:t> functions</a:t>
            </a:r>
          </a:p>
          <a:p>
            <a:r>
              <a:rPr lang="lv-LV" altLang="en-US" dirty="0" smtClean="0"/>
              <a:t>Params</a:t>
            </a:r>
            <a:r>
              <a:rPr lang="en-US" altLang="en-US" dirty="0" smtClean="0"/>
              <a:t> </a:t>
            </a:r>
            <a:r>
              <a:rPr lang="lv-LV" altLang="en-US" dirty="0" smtClean="0"/>
              <a:t>in</a:t>
            </a:r>
            <a:r>
              <a:rPr lang="en-US" altLang="en-US" dirty="0" smtClean="0"/>
              <a:t> </a:t>
            </a:r>
            <a:r>
              <a:rPr lang="en-US" altLang="en-US" dirty="0"/>
              <a:t>heading are </a:t>
            </a:r>
            <a:r>
              <a:rPr lang="en-US" altLang="en-US" i="1" dirty="0" smtClean="0">
                <a:solidFill>
                  <a:srgbClr val="0070C0"/>
                </a:solidFill>
              </a:rPr>
              <a:t>formal parameters</a:t>
            </a:r>
            <a:r>
              <a:rPr lang="lv-LV" altLang="en-US" dirty="0" smtClean="0"/>
              <a:t>; in call </a:t>
            </a:r>
            <a:r>
              <a:rPr lang="en-US" altLang="en-US" dirty="0" smtClean="0"/>
              <a:t>are </a:t>
            </a:r>
            <a:r>
              <a:rPr lang="en-US" altLang="en-US" dirty="0"/>
              <a:t>called </a:t>
            </a:r>
            <a:r>
              <a:rPr lang="en-US" altLang="en-US" i="1" dirty="0">
                <a:solidFill>
                  <a:srgbClr val="0070C0"/>
                </a:solidFill>
              </a:rPr>
              <a:t>actual </a:t>
            </a:r>
            <a:r>
              <a:rPr lang="en-US" altLang="en-US" i="1" dirty="0" smtClean="0">
                <a:solidFill>
                  <a:srgbClr val="0070C0"/>
                </a:solidFill>
              </a:rPr>
              <a:t>parameters</a:t>
            </a:r>
            <a:endParaRPr lang="lv-LV" altLang="en-US" i="1" dirty="0" smtClean="0">
              <a:solidFill>
                <a:srgbClr val="0070C0"/>
              </a:solidFill>
            </a:endParaRPr>
          </a:p>
          <a:p>
            <a:r>
              <a:rPr lang="en-US" altLang="en-US" dirty="0"/>
              <a:t>A </a:t>
            </a:r>
            <a:r>
              <a:rPr lang="en-US" altLang="en-US" dirty="0" smtClean="0"/>
              <a:t>prototype</a:t>
            </a:r>
            <a:r>
              <a:rPr lang="lv-LV" altLang="en-US" dirty="0" smtClean="0"/>
              <a:t>/declaration</a:t>
            </a:r>
            <a:r>
              <a:rPr lang="en-US" altLang="en-US" dirty="0" smtClean="0"/>
              <a:t> </a:t>
            </a:r>
            <a:r>
              <a:rPr lang="en-US" altLang="en-US" dirty="0"/>
              <a:t>is the function heading without the </a:t>
            </a:r>
            <a:r>
              <a:rPr lang="en-US" altLang="en-US" dirty="0" smtClean="0"/>
              <a:t>body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An </a:t>
            </a:r>
            <a:r>
              <a:rPr lang="en-US" altLang="en-US" i="1" dirty="0">
                <a:solidFill>
                  <a:srgbClr val="0070C0"/>
                </a:solidFill>
              </a:rPr>
              <a:t>automatic variable </a:t>
            </a:r>
            <a:r>
              <a:rPr lang="en-US" altLang="en-US" dirty="0"/>
              <a:t>is a variable for which memory is allocated on function/block entry and deallocated on function/block exit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70C0"/>
                </a:solidFill>
              </a:rPr>
              <a:t>static variable</a:t>
            </a:r>
            <a:r>
              <a:rPr lang="en-US" altLang="en-US" dirty="0"/>
              <a:t> is a variable for which memory remains allocated throughout the execution of the program</a:t>
            </a:r>
          </a:p>
          <a:p>
            <a:endParaRPr lang="en-US" altLang="en-US" dirty="0"/>
          </a:p>
          <a:p>
            <a:endParaRPr lang="en-US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3274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(1 of 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lv-LV" altLang="en-US" dirty="0" smtClean="0"/>
              <a:t>Use predefined</a:t>
            </a:r>
            <a:r>
              <a:rPr lang="en-US" altLang="en-US" dirty="0" smtClean="0"/>
              <a:t> functions</a:t>
            </a:r>
            <a:endParaRPr lang="lv-LV" altLang="en-US" dirty="0" smtClean="0"/>
          </a:p>
          <a:p>
            <a:pPr lvl="1"/>
            <a:r>
              <a:rPr lang="lv-LV" altLang="en-US" dirty="0" smtClean="0"/>
              <a:t>Use</a:t>
            </a:r>
            <a:r>
              <a:rPr lang="en-US" altLang="en-US" dirty="0" smtClean="0"/>
              <a:t> </a:t>
            </a:r>
            <a:r>
              <a:rPr lang="en-US" altLang="en-US" dirty="0"/>
              <a:t>user-defined functions</a:t>
            </a:r>
          </a:p>
          <a:p>
            <a:pPr lvl="1"/>
            <a:r>
              <a:rPr lang="en-US" altLang="en-US" dirty="0" smtClean="0"/>
              <a:t>Examine</a:t>
            </a:r>
            <a:r>
              <a:rPr lang="lv-LV" altLang="en-US" dirty="0" smtClean="0"/>
              <a:t> void and</a:t>
            </a:r>
            <a:r>
              <a:rPr lang="en-US" altLang="en-US" dirty="0" smtClean="0"/>
              <a:t> </a:t>
            </a:r>
            <a:r>
              <a:rPr lang="en-US" altLang="en-US" dirty="0"/>
              <a:t>value-returning </a:t>
            </a:r>
            <a:r>
              <a:rPr lang="en-US" altLang="en-US" dirty="0" smtClean="0"/>
              <a:t>functions</a:t>
            </a:r>
            <a:endParaRPr lang="en-US" altLang="en-US" dirty="0"/>
          </a:p>
          <a:p>
            <a:pPr lvl="1"/>
            <a:r>
              <a:rPr lang="lv-LV" altLang="en-US" dirty="0" smtClean="0"/>
              <a:t>Distinguish</a:t>
            </a:r>
            <a:r>
              <a:rPr lang="en-US" altLang="en-US" dirty="0" smtClean="0"/>
              <a:t> </a:t>
            </a:r>
            <a:r>
              <a:rPr lang="en-US" altLang="en-US" dirty="0"/>
              <a:t>function </a:t>
            </a:r>
            <a:r>
              <a:rPr lang="en-US" altLang="en-US" dirty="0" smtClean="0"/>
              <a:t>prototypes</a:t>
            </a:r>
            <a:r>
              <a:rPr lang="lv-LV" altLang="en-US" dirty="0" smtClean="0"/>
              <a:t>/declarations and definitions.</a:t>
            </a:r>
          </a:p>
          <a:p>
            <a:pPr lvl="1"/>
            <a:r>
              <a:rPr lang="lv-LV" altLang="en-US" dirty="0" smtClean="0"/>
              <a:t>Distinguish </a:t>
            </a:r>
            <a:r>
              <a:rPr lang="en-US" altLang="en-US" dirty="0" smtClean="0"/>
              <a:t>between </a:t>
            </a:r>
            <a:r>
              <a:rPr lang="en-US" altLang="en-US" dirty="0"/>
              <a:t>value and reference </a:t>
            </a:r>
            <a:r>
              <a:rPr lang="en-US" altLang="en-US" dirty="0" smtClean="0"/>
              <a:t>parameters</a:t>
            </a:r>
            <a:endParaRPr lang="lv-LV" altLang="en-US" dirty="0" smtClean="0"/>
          </a:p>
          <a:p>
            <a:pPr lvl="1"/>
            <a:r>
              <a:rPr lang="en-US" altLang="en-US" dirty="0"/>
              <a:t>Learn function overloading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14563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 allow complicated programs to be divided into manageable </a:t>
            </a:r>
            <a:r>
              <a:rPr lang="en-US" altLang="en-US" dirty="0" smtClean="0"/>
              <a:t>pieces</a:t>
            </a:r>
            <a:endParaRPr lang="lv-LV" altLang="en-US" dirty="0" smtClean="0"/>
          </a:p>
          <a:p>
            <a:pPr eaLnBrk="1" hangingPunct="1">
              <a:spcBef>
                <a:spcPts val="675"/>
              </a:spcBef>
            </a:pPr>
            <a:r>
              <a:rPr lang="en-US" altLang="en-US" dirty="0"/>
              <a:t>In C++, a function is similar to that of a function in algebra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has a name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does some computation</a:t>
            </a:r>
          </a:p>
          <a:p>
            <a:pPr eaLnBrk="1" hangingPunct="1"/>
            <a:r>
              <a:rPr lang="en-US" altLang="en-US" dirty="0"/>
              <a:t>Some of the predefined mathematical functions are: </a:t>
            </a:r>
          </a:p>
          <a:p>
            <a:pPr marL="346075" lvl="1" indent="-3175"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b="1" dirty="0">
                <a:latin typeface="Courier New" pitchFamily="49" charset="0"/>
              </a:rPr>
              <a:t>pow(x, </a:t>
            </a:r>
            <a:r>
              <a:rPr lang="en-US" altLang="en-US" b="1" dirty="0" smtClean="0">
                <a:latin typeface="Courier New" pitchFamily="49" charset="0"/>
              </a:rPr>
              <a:t>y)</a:t>
            </a:r>
            <a:r>
              <a:rPr lang="lv-LV" altLang="en-US" b="1" dirty="0" smtClean="0">
                <a:latin typeface="Courier New" pitchFamily="49" charset="0"/>
              </a:rPr>
              <a:t>, </a:t>
            </a:r>
            <a:r>
              <a:rPr lang="en-US" altLang="en-US" b="1" dirty="0" err="1" smtClean="0">
                <a:latin typeface="Courier New" pitchFamily="49" charset="0"/>
              </a:rPr>
              <a:t>sqrt</a:t>
            </a:r>
            <a:r>
              <a:rPr lang="en-US" altLang="en-US" b="1" dirty="0" smtClean="0">
                <a:latin typeface="Courier New" pitchFamily="49" charset="0"/>
              </a:rPr>
              <a:t>(x)</a:t>
            </a:r>
            <a:r>
              <a:rPr lang="lv-LV" altLang="en-US" b="1" dirty="0" smtClean="0">
                <a:latin typeface="Courier New" pitchFamily="49" charset="0"/>
              </a:rPr>
              <a:t>, </a:t>
            </a:r>
            <a:r>
              <a:rPr lang="en-US" altLang="en-US" b="1" dirty="0" smtClean="0">
                <a:latin typeface="Courier New" pitchFamily="49" charset="0"/>
              </a:rPr>
              <a:t>floor(x</a:t>
            </a:r>
            <a:r>
              <a:rPr lang="en-US" altLang="en-US" b="1" dirty="0">
                <a:latin typeface="Courier New" pitchFamily="49" charset="0"/>
              </a:rPr>
              <a:t>)</a:t>
            </a:r>
            <a:r>
              <a:rPr lang="en-US" altLang="en-US" dirty="0" smtClean="0"/>
              <a:t> </a:t>
            </a:r>
            <a:endParaRPr lang="lv-LV" altLang="en-US" dirty="0" smtClean="0"/>
          </a:p>
          <a:p>
            <a:pPr marL="285750"/>
            <a:r>
              <a:rPr lang="lv-LV" altLang="en-US" dirty="0" smtClean="0"/>
              <a:t>C++ is not algebra – functions not only return values; they may have "side-effects" (sometimes they even change the parameter passed to that function).</a:t>
            </a:r>
            <a:endParaRPr lang="en-US" altLang="en-US" dirty="0"/>
          </a:p>
          <a:p>
            <a:pPr marL="346075" lvl="1" indent="-3175">
              <a:buNone/>
            </a:pPr>
            <a:endParaRPr lang="lv-LV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55845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 (3 of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Heading (or function header): the first line of the function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int abs(int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 { ... }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 smtClean="0"/>
              <a:t>Formal </a:t>
            </a:r>
            <a:r>
              <a:rPr lang="en-US" altLang="en-US" dirty="0"/>
              <a:t>parameter: a variable declared in the heading 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number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Actual parameter: a variable or expression listed in a call to a function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abs(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1156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Parts of the Function Definition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153400" y="1752600"/>
            <a:ext cx="34290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b = 7;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 = larger(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lv-LV" dirty="0"/>
          </a:p>
          <a:p>
            <a:r>
              <a:rPr lang="lv-LV" dirty="0" smtClean="0"/>
              <a:t>Variables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lv-LV" dirty="0" smtClean="0"/>
              <a:t> are actual parameters. </a:t>
            </a:r>
          </a:p>
          <a:p>
            <a:r>
              <a:rPr lang="lv-LV" dirty="0" smtClean="0"/>
              <a:t>They are copied during the function call.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905000"/>
            <a:ext cx="68796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50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</a:t>
            </a:r>
            <a:r>
              <a:rPr lang="en-US" altLang="en-US" dirty="0" smtClean="0"/>
              <a:t>Functions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secret(int 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&gt; 5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2*x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v-LV" b="1" dirty="0" smtClean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funcRet2(</a:t>
            </a:r>
            <a:r>
              <a:rPr 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z+b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lv-LV" dirty="0" smtClean="0">
                <a:cs typeface="Courier New" panose="02070309020205020404" pitchFamily="49" charset="0"/>
              </a:rPr>
              <a:t>Need </a:t>
            </a:r>
            <a:r>
              <a:rPr lang="lv-LV" dirty="0">
                <a:cs typeface="Courier New" panose="02070309020205020404" pitchFamily="49" charset="0"/>
              </a:rPr>
              <a:t>to return value on all branches of a function. (Compilation should fail</a:t>
            </a:r>
            <a:r>
              <a:rPr lang="lv-LV" dirty="0" smtClean="0">
                <a:cs typeface="Courier New" panose="02070309020205020404" pitchFamily="49" charset="0"/>
              </a:rPr>
              <a:t>.)</a:t>
            </a:r>
          </a:p>
          <a:p>
            <a:pPr marL="0" indent="0">
              <a:spcBef>
                <a:spcPts val="0"/>
              </a:spcBef>
              <a:buNone/>
            </a:pPr>
            <a:endParaRPr lang="lv-LV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lv-LV" dirty="0" smtClean="0">
                <a:cs typeface="Courier New" panose="02070309020205020404" pitchFamily="49" charset="0"/>
              </a:rPr>
              <a:t>This example compiles, but only returns the last value. </a:t>
            </a:r>
            <a:endParaRPr lang="lv-LV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lv-LV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lv-LV" b="1" dirty="0" smtClean="0">
                <a:cs typeface="Courier New" panose="02070309020205020404" pitchFamily="49" charset="0"/>
              </a:rPr>
              <a:t>Problem:</a:t>
            </a:r>
            <a:r>
              <a:rPr lang="lv-LV" dirty="0" smtClean="0">
                <a:cs typeface="Courier New" panose="02070309020205020404" pitchFamily="49" charset="0"/>
              </a:rPr>
              <a:t> What if 2 numbers should be returned?</a:t>
            </a:r>
            <a:endParaRPr lang="en-US" dirty="0">
              <a:cs typeface="Courier New" panose="02070309020205020404" pitchFamily="49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988628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similar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295400"/>
            <a:ext cx="4978400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courseGrade(int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(score / 10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sz="18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'F';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'D';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'A';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No need to write "break" (as "return" immediately jumps out from the function – not just the switch or the loop).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866902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 Declaration Order Matters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lv-LV" altLang="en-US" dirty="0"/>
              <a:t>Tricky, if functions are mutually recursive (not clear, which goes above</a:t>
            </a:r>
            <a:r>
              <a:rPr lang="lv-LV" altLang="en-US" dirty="0" smtClean="0"/>
              <a:t>).</a:t>
            </a:r>
            <a:endParaRPr lang="lv-LV" altLang="en-US" dirty="0" smtClean="0"/>
          </a:p>
          <a:p>
            <a:r>
              <a:rPr lang="en-US" altLang="en-US" dirty="0" smtClean="0"/>
              <a:t>Function </a:t>
            </a:r>
            <a:r>
              <a:rPr lang="en-US" altLang="en-US" i="1" dirty="0" smtClean="0">
                <a:solidFill>
                  <a:srgbClr val="0070C0"/>
                </a:solidFill>
              </a:rPr>
              <a:t>declarations</a:t>
            </a:r>
            <a:r>
              <a:rPr lang="en-US" altLang="en-US" dirty="0" smtClean="0"/>
              <a:t> often appear before the </a:t>
            </a:r>
            <a:r>
              <a:rPr lang="en-US" altLang="en-US" i="1" dirty="0" smtClean="0">
                <a:solidFill>
                  <a:srgbClr val="0070C0"/>
                </a:solidFill>
              </a:rPr>
              <a:t>definitions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For example, a "void" functions </a:t>
            </a:r>
            <a:r>
              <a:rPr lang="en-US" altLang="en-US" dirty="0"/>
              <a:t>are placed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lvl="1" eaLnBrk="1" hangingPunct="1"/>
            <a:r>
              <a:rPr lang="en-US" altLang="en-US" dirty="0"/>
              <a:t>The function prototype must be placed before the function </a:t>
            </a:r>
            <a:r>
              <a:rPr lang="en-US" altLang="en-US" b="1" dirty="0" smtClean="0">
                <a:latin typeface="Courier New" pitchFamily="49" charset="0"/>
              </a:rPr>
              <a:t>main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Hofstadter {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F(int n);</a:t>
            </a:r>
          </a:p>
          <a:p>
            <a:pPr marL="0" indent="0">
              <a:buNone/>
            </a:pPr>
            <a:r>
              <a:rPr lang="lv-LV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static int M(int n);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Hofstadter::F(int n</a:t>
            </a:r>
            <a:r>
              <a:rPr lang="lv-LV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 n == 0 ) return 1;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 - M(F(n-1));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Hofstadter::M(int n</a:t>
            </a:r>
            <a:r>
              <a:rPr lang="lv-LV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 n == 0 ) return 0;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 - F(M(n-1));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29125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 (1 of 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User-defined </a:t>
            </a:r>
            <a:r>
              <a:rPr lang="en-US" altLang="en-US" u="sng" dirty="0"/>
              <a:t>void functions</a:t>
            </a:r>
            <a:r>
              <a:rPr lang="en-US" altLang="en-US" dirty="0"/>
              <a:t> can be placed either before or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If user-defined void functions are placed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lvl="1" eaLnBrk="1" hangingPunct="1"/>
            <a:r>
              <a:rPr lang="en-US" altLang="en-US" dirty="0"/>
              <a:t>The function prototype must be placed before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eaLnBrk="1" hangingPunct="1"/>
            <a:r>
              <a:rPr lang="en-US" altLang="en-US" dirty="0"/>
              <a:t>A void function does not have a return type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 without any value is typically used to exit the function early</a:t>
            </a:r>
          </a:p>
        </p:txBody>
      </p:sp>
      <p:pic>
        <p:nvPicPr>
          <p:cNvPr id="4" name="Picture 7" descr="void functionName(formal parameter list)&#10;{&#10;    statements&#10;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105400"/>
            <a:ext cx="5419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8024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3097</TotalTime>
  <Words>924</Words>
  <Application>Microsoft Office PowerPoint</Application>
  <PresentationFormat>Widescreen</PresentationFormat>
  <Paragraphs>153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Liberation Mono</vt:lpstr>
      <vt:lpstr>Times New Roman</vt:lpstr>
      <vt:lpstr>Wingdings</vt:lpstr>
      <vt:lpstr>Notebook</vt:lpstr>
      <vt:lpstr>Chapter 6</vt:lpstr>
      <vt:lpstr>Objectives (1 of 2)</vt:lpstr>
      <vt:lpstr>Introduction</vt:lpstr>
      <vt:lpstr>Value-Returning Functions (3 of 3)</vt:lpstr>
      <vt:lpstr>Parts of the Function Definition</vt:lpstr>
      <vt:lpstr>Value-Returning Functions</vt:lpstr>
      <vt:lpstr>Command return similar to break</vt:lpstr>
      <vt:lpstr>Function Declaration Order Matters</vt:lpstr>
      <vt:lpstr>Void Functions (1 of 4)</vt:lpstr>
      <vt:lpstr>Scope of an Identifier</vt:lpstr>
      <vt:lpstr>Static and Automatic Variables</vt:lpstr>
      <vt:lpstr>Function Overloading: An Introduction</vt:lpstr>
      <vt:lpstr>Parameter passing  by value/by reference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187</cp:revision>
  <cp:lastPrinted>1601-01-01T00:00:00Z</cp:lastPrinted>
  <dcterms:created xsi:type="dcterms:W3CDTF">1601-01-01T00:00:00Z</dcterms:created>
  <dcterms:modified xsi:type="dcterms:W3CDTF">2021-08-31T18:16:00Z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