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82" r:id="rId2"/>
    <p:sldId id="383" r:id="rId3"/>
    <p:sldId id="386" r:id="rId4"/>
    <p:sldId id="392" r:id="rId5"/>
    <p:sldId id="393" r:id="rId6"/>
    <p:sldId id="399" r:id="rId7"/>
    <p:sldId id="404" r:id="rId8"/>
    <p:sldId id="407" r:id="rId9"/>
    <p:sldId id="408" r:id="rId10"/>
    <p:sldId id="410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845CAA-5D27-4594-81DB-C7934C42EDE6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4685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157252-CEAC-4DF3-B7B2-B2F499552B81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68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1D28A1-0E19-4A7F-AC1F-9AC0D69C9DB2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130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35980D-5838-480C-900F-E82EF063F3A7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947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4933AD-B586-414B-96A2-7C0B588F6868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26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6946A9-63E9-40C6-AEE7-0AFD96A8AE5C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619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503F5F-EE6C-412E-8AEE-D097B28CC4EE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623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F6B98D-395C-417B-8829-C03E2D52BB25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962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445341-A18D-4CA0-BFEE-95010A1084D0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59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08C821-1372-4D49-B8BD-C9E876961B51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585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056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dirty="0" smtClean="0"/>
              <a:t> </a:t>
            </a:r>
            <a:r>
              <a:rPr lang="en-US" altLang="en-US" dirty="0"/>
              <a:t>Types, Namespaces,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1499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Enumeration type: set of ordered values</a:t>
            </a:r>
          </a:p>
          <a:p>
            <a:pPr lvl="1"/>
            <a:r>
              <a:rPr lang="en-US" altLang="en-US" dirty="0"/>
              <a:t>Reserved word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dirty="0"/>
              <a:t> creates an enumeration type</a:t>
            </a:r>
          </a:p>
          <a:p>
            <a:r>
              <a:rPr lang="en-US" altLang="en-US" dirty="0"/>
              <a:t>No arithmetic operations are allowed on the enumeration type</a:t>
            </a:r>
          </a:p>
          <a:p>
            <a:r>
              <a:rPr lang="en-US" altLang="en-US" dirty="0"/>
              <a:t>Relational operators can be used with </a:t>
            </a:r>
            <a:r>
              <a:rPr lang="en-US" altLang="en-US" sz="18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dirty="0"/>
              <a:t> </a:t>
            </a:r>
            <a:r>
              <a:rPr lang="en-US" altLang="en-US" dirty="0" smtClean="0"/>
              <a:t>values</a:t>
            </a:r>
          </a:p>
          <a:p>
            <a:r>
              <a:rPr lang="en-US" altLang="en-US" dirty="0" smtClean="0"/>
              <a:t>Enumeration types can be passed as parameters to functions</a:t>
            </a:r>
          </a:p>
          <a:p>
            <a:r>
              <a:rPr lang="en-US" altLang="en-US" dirty="0"/>
              <a:t>Reserved word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dirty="0"/>
              <a:t> creates synonyms or aliases to previously defined data </a:t>
            </a:r>
            <a:r>
              <a:rPr lang="en-US" altLang="en-US" dirty="0" smtClean="0"/>
              <a:t>types</a:t>
            </a:r>
          </a:p>
          <a:p>
            <a:r>
              <a:rPr lang="en-US" altLang="en-US" dirty="0" smtClean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en-US" dirty="0"/>
              <a:t> member is usually a named constant, variable, function, or another namespace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1924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how to create </a:t>
            </a:r>
            <a:r>
              <a:rPr lang="en-US" altLang="en-US" dirty="0" smtClean="0"/>
              <a:t>user-defined </a:t>
            </a:r>
            <a:r>
              <a:rPr lang="en-US" altLang="en-US" dirty="0"/>
              <a:t>enumeration type</a:t>
            </a:r>
          </a:p>
          <a:p>
            <a:pPr lvl="1" eaLnBrk="1" hangingPunct="1"/>
            <a:r>
              <a:rPr lang="en-US" altLang="en-US" dirty="0" smtClean="0"/>
              <a:t>Use arithmetic </a:t>
            </a:r>
            <a:r>
              <a:rPr lang="en-US" altLang="en-US" dirty="0"/>
              <a:t>and relational operators </a:t>
            </a:r>
            <a:r>
              <a:rPr lang="en-US" altLang="en-US" dirty="0" smtClean="0"/>
              <a:t>with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/>
              <a:t> types</a:t>
            </a:r>
          </a:p>
          <a:p>
            <a:pPr lvl="1" eaLnBrk="1" hangingPunct="1"/>
            <a:r>
              <a:rPr lang="en-US" altLang="en-US" dirty="0" smtClean="0"/>
              <a:t>Use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loops with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/>
              <a:t> </a:t>
            </a:r>
            <a:r>
              <a:rPr lang="en-US" altLang="en-US" dirty="0" smtClean="0"/>
              <a:t>types; input and output data.</a:t>
            </a:r>
          </a:p>
          <a:p>
            <a:pPr lvl="1" eaLnBrk="1" hangingPunct="1"/>
            <a:r>
              <a:rPr lang="en-US" altLang="en-US" dirty="0" smtClean="0"/>
              <a:t>Define variables and write </a:t>
            </a:r>
            <a:r>
              <a:rPr lang="en-US" altLang="en-US" dirty="0"/>
              <a:t>functions to process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/>
              <a:t> types</a:t>
            </a:r>
          </a:p>
          <a:p>
            <a:pPr lvl="1" eaLnBrk="1" hangingPunct="1"/>
            <a:r>
              <a:rPr lang="en-US" altLang="en-US" dirty="0" smtClean="0"/>
              <a:t>Become </a:t>
            </a:r>
            <a:r>
              <a:rPr lang="en-US" altLang="en-US" dirty="0"/>
              <a:t>familiar with anonymous </a:t>
            </a:r>
            <a:r>
              <a:rPr lang="en-US" altLang="en-US" dirty="0" smtClean="0"/>
              <a:t>types</a:t>
            </a:r>
          </a:p>
          <a:p>
            <a:pPr lvl="1" eaLnBrk="1" hangingPunct="1"/>
            <a:r>
              <a:rPr lang="en-US" altLang="en-US" dirty="0"/>
              <a:t>Become familiar with the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dirty="0"/>
              <a:t> statement</a:t>
            </a:r>
          </a:p>
          <a:p>
            <a:pPr lvl="1"/>
            <a:r>
              <a:rPr lang="en-US" dirty="0"/>
              <a:t>Learn about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b="1" dirty="0"/>
              <a:t> </a:t>
            </a:r>
            <a:r>
              <a:rPr lang="en-US" dirty="0"/>
              <a:t>mechanism</a:t>
            </a:r>
            <a:endParaRPr lang="en-US" altLang="en-US" dirty="0"/>
          </a:p>
          <a:p>
            <a:pPr lvl="1"/>
            <a:r>
              <a:rPr lang="en-US" dirty="0" smtClean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/>
              <a:t> </a:t>
            </a:r>
            <a:r>
              <a:rPr lang="en-US" dirty="0"/>
              <a:t>functions to manipulate strings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135854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Enumeration </a:t>
            </a:r>
            <a:r>
              <a:rPr lang="en-US" altLang="en-US" dirty="0" smtClean="0"/>
              <a:t>Type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can specify the name and the values, but not the operations</a:t>
            </a:r>
          </a:p>
          <a:p>
            <a:r>
              <a:rPr lang="en-US" dirty="0"/>
              <a:t>The syntax for enumeration type is</a:t>
            </a:r>
            <a:r>
              <a:rPr lang="en-US" dirty="0" smtClean="0"/>
              <a:t>: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err="1" smtClean="0"/>
              <a:t>enum</a:t>
            </a:r>
            <a:r>
              <a:rPr lang="en-US" altLang="en-US" dirty="0" smtClean="0"/>
              <a:t> colors {BROWN, BLUE, RED, GREEN, YELLOW}; </a:t>
            </a:r>
          </a:p>
          <a:p>
            <a:endParaRPr lang="en-US" altLang="en-US" dirty="0"/>
          </a:p>
          <a:p>
            <a:r>
              <a:rPr lang="en-US" altLang="en-US" dirty="0" smtClean="0"/>
              <a:t>Identifiers that are constants are usually capitalized</a:t>
            </a:r>
          </a:p>
          <a:p>
            <a:r>
              <a:rPr lang="en-US" altLang="en-US" dirty="0" smtClean="0"/>
              <a:t>BROWN gets value 0, BLUE gets value 1, etc.</a:t>
            </a:r>
            <a:endParaRPr lang="en-US" altLang="en-US" dirty="0"/>
          </a:p>
        </p:txBody>
      </p:sp>
      <p:pic>
        <p:nvPicPr>
          <p:cNvPr id="21511" name="Picture 7" descr="enum typeName {value1, value2, ...}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52711"/>
            <a:ext cx="48577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2906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Operations on Enumeration Types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28800" indent="-1598613">
              <a:buNone/>
            </a:pPr>
            <a:r>
              <a:rPr lang="en-US" sz="2000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sports {BASKETBALL, FOOTBALL, HOCKEY, BASEBALL, SOCCER,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VOLLEYBALL};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0" indent="-1598613">
              <a:buNone/>
            </a:pPr>
            <a:r>
              <a:rPr lang="en-US" altLang="en-US" sz="2000" dirty="0" smtClean="0"/>
              <a:t>Can </a:t>
            </a:r>
            <a:r>
              <a:rPr lang="en-US" altLang="en-US" sz="2000" dirty="0"/>
              <a:t>declare </a:t>
            </a:r>
            <a:r>
              <a:rPr lang="en-US" altLang="en-US" sz="2000" dirty="0" smtClean="0"/>
              <a:t>variables e.g.: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sports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mySport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 smtClean="0"/>
              <a:t>No </a:t>
            </a:r>
            <a:r>
              <a:rPr lang="en-US" sz="2000" dirty="0"/>
              <a:t>arithmetic operations are allowed on enumeration types </a:t>
            </a:r>
          </a:p>
          <a:p>
            <a:pPr marL="230188" indent="0">
              <a:spcBef>
                <a:spcPts val="60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mySport = popularSport + 2;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marL="230188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popularSport = FOOTBALL + SOCCER;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marL="230188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popularSport = popularSport * 2;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eaLnBrk="1" hangingPunct="1"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/>
              <a:t> are illegal, too</a:t>
            </a:r>
          </a:p>
          <a:p>
            <a:pPr marL="230188" indent="0">
              <a:spcBef>
                <a:spcPts val="600"/>
              </a:spcBef>
              <a:buClr>
                <a:srgbClr val="055C91"/>
              </a:buClr>
              <a:buNone/>
              <a:defRPr/>
            </a:pPr>
            <a:r>
              <a:rPr 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popularSport++;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marL="230188" indent="0">
              <a:spcBef>
                <a:spcPts val="0"/>
              </a:spcBef>
              <a:buClr>
                <a:srgbClr val="055C91"/>
              </a:buClr>
              <a:buNone/>
              <a:defRPr/>
            </a:pPr>
            <a:r>
              <a:rPr 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popularSport--; </a:t>
            </a:r>
            <a:r>
              <a:rPr lang="en-US" sz="20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//illegal</a:t>
            </a:r>
          </a:p>
          <a:p>
            <a:pPr eaLnBrk="1" hangingPunct="1">
              <a:defRPr/>
            </a:pPr>
            <a:r>
              <a:rPr lang="en-US" sz="2000" dirty="0"/>
              <a:t>The solution is applying the cast operator</a:t>
            </a:r>
          </a:p>
          <a:p>
            <a:pPr marL="230188" indent="0">
              <a:spcBef>
                <a:spcPts val="60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popularSport = FOOTBALL;</a:t>
            </a:r>
          </a:p>
          <a:p>
            <a:pPr marL="230188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popularSport =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&lt;sports&gt;(popularSport + 1);</a:t>
            </a:r>
          </a:p>
          <a:p>
            <a:pPr marL="0" indent="0" eaLnBrk="1" hangingPunct="1">
              <a:buNone/>
              <a:defRPr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966531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Operators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enumeration type is an ordered set of values: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FOOTBALL &lt;= SOCCER is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HOCKEY &gt; BASKETBALL is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BASEBALL &lt; FOOTBALL is </a:t>
            </a:r>
            <a:r>
              <a:rPr lang="en-US" alt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5124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Courier New" pitchFamily="49" charset="0"/>
              </a:rPr>
              <a:t>typedef</a:t>
            </a:r>
            <a:r>
              <a:rPr lang="en-US" altLang="en-US" dirty="0"/>
              <a:t> </a:t>
            </a:r>
            <a:r>
              <a:rPr lang="en-US" altLang="en-US" dirty="0" smtClean="0"/>
              <a:t>Statement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u="sng" dirty="0">
                <a:latin typeface="Courier New" pitchFamily="49" charset="0"/>
              </a:rPr>
              <a:t>typedef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u="sng" dirty="0"/>
              <a:t>statement</a:t>
            </a:r>
            <a:r>
              <a:rPr lang="en-US" altLang="en-US" dirty="0"/>
              <a:t> is used to create synonyms or aliases to a data type</a:t>
            </a:r>
          </a:p>
          <a:p>
            <a:pPr eaLnBrk="1" hangingPunct="1"/>
            <a:r>
              <a:rPr lang="en-US" altLang="en-US" dirty="0"/>
              <a:t>The syntax of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dirty="0"/>
              <a:t> statement is:	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r>
              <a:rPr lang="en-US" altLang="en-US" b="1" dirty="0" err="1">
                <a:latin typeface="Courier New" pitchFamily="49" charset="0"/>
              </a:rPr>
              <a:t>typedef</a:t>
            </a:r>
            <a:r>
              <a:rPr lang="en-US" altLang="en-US" dirty="0"/>
              <a:t> does not create any new data types</a:t>
            </a:r>
          </a:p>
          <a:p>
            <a:pPr lvl="1"/>
            <a:r>
              <a:rPr lang="en-US" altLang="en-US" dirty="0"/>
              <a:t>Only creates an alias to an existing data type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4823" name="Picture 7" descr="typedef existingTypeName newTypeName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0667"/>
            <a:ext cx="4848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2329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Namespaces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globalType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globalType</a:t>
            </a:r>
            <a:r>
              <a:rPr lang="en-US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globalType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752601"/>
            <a:ext cx="4939110" cy="23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7829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use data type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, a program must include the header file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altLang="en-US" dirty="0"/>
              <a:t>A string is a sequence of zero or more characters </a:t>
            </a:r>
          </a:p>
          <a:p>
            <a:pPr lvl="1"/>
            <a:r>
              <a:rPr lang="en-US" altLang="en-US" dirty="0"/>
              <a:t>The first character is in position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altLang="en-US" dirty="0"/>
              <a:t>The second character is in position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/>
              <a:t>, etc. </a:t>
            </a:r>
          </a:p>
          <a:p>
            <a:r>
              <a:rPr lang="en-US" altLang="en-US" dirty="0"/>
              <a:t>Binary operator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performs the string concatenation operation </a:t>
            </a:r>
          </a:p>
          <a:p>
            <a:r>
              <a:rPr lang="en-US" altLang="en-US" dirty="0"/>
              <a:t>Array subscript operator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dirty="0"/>
              <a:t> allows access to an individual character in a string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591671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Additional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data type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/>
              <a:t> </a:t>
            </a:r>
            <a:r>
              <a:rPr lang="en-US" sz="1800" dirty="0"/>
              <a:t>has a data type,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string::size_type</a:t>
            </a:r>
            <a:r>
              <a:rPr lang="en-US" sz="1800" dirty="0"/>
              <a:t>, and a named constant,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string::npos</a:t>
            </a:r>
            <a:r>
              <a:rPr lang="en-US" sz="1800" dirty="0"/>
              <a:t>, defined as follows: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 descr="A table with descriptions of string::size_type and string::npo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34463"/>
              </p:ext>
            </p:extLst>
          </p:nvPr>
        </p:nvGraphicFramePr>
        <p:xfrm>
          <a:off x="2019300" y="2362200"/>
          <a:ext cx="815340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string::size_type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unsigned integer (data) type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string::npos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maximum value of the (data) type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string::size_type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number such as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4294967295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many machines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86640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3038</TotalTime>
  <Words>508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Times New Roman</vt:lpstr>
      <vt:lpstr>Notebook</vt:lpstr>
      <vt:lpstr>Chapter 7</vt:lpstr>
      <vt:lpstr>Objectives</vt:lpstr>
      <vt:lpstr>Enumeration Type</vt:lpstr>
      <vt:lpstr>Operations on Enumeration Types</vt:lpstr>
      <vt:lpstr>Relational Operators</vt:lpstr>
      <vt:lpstr>typedef Statement</vt:lpstr>
      <vt:lpstr>Namespaces</vt:lpstr>
      <vt:lpstr>string Type</vt:lpstr>
      <vt:lpstr>Additional string Operations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182</cp:revision>
  <cp:lastPrinted>1601-01-01T00:00:00Z</cp:lastPrinted>
  <dcterms:created xsi:type="dcterms:W3CDTF">1601-01-01T00:00:00Z</dcterms:created>
  <dcterms:modified xsi:type="dcterms:W3CDTF">2021-08-31T16:14:31Z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