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82" r:id="rId2"/>
    <p:sldId id="383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88E74A-3B50-4891-8616-A652ED6CCF95}">
          <p14:sldIdLst>
            <p14:sldId id="382"/>
            <p14:sldId id="383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5"/>
            <p14:sldId id="436"/>
            <p14:sldId id="437"/>
            <p14:sldId id="438"/>
            <p14:sldId id="439"/>
          </p14:sldIdLst>
        </p14:section>
        <p14:section name="Untitled Section" id="{5B514FEF-F587-43FB-94F6-4DBF24C375F5}">
          <p14:sldIdLst>
            <p14:sldId id="440"/>
            <p14:sldId id="441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7B840D-5EC8-43D3-9C12-745FE44004CD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065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448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9A4D25-E62C-4BAB-B990-05C5FF4134A1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247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60FE56-2CFB-4FB6-B994-6BC555055B67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219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8ED3B2E-C115-4CDD-81F9-970A78414024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88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9D3EDC9-8F67-4D7E-9D6A-17528B69860D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808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6C221B9-8C0D-4620-9857-42E3C3F7363F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4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FFD0B5-C5DA-46C1-897B-6BBEC7EE163F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11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882C13-91CB-4B52-9140-F9CCDAE9F03C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8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50960-BEB8-4B33-BA87-34C6F3C5BA2C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1242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5D151-133F-4525-8864-19A25E782C7C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73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3208A7-F014-4B42-AE89-BDC670FDA03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65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E38A9B-2C38-4710-AFF8-843C2EE2C61F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467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8DCF8-DC91-4E83-8F1B-8C77302D9418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40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9D667-BDA2-498D-B74A-1B495AC3A4A4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071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401A8B-8727-4F70-A6E5-1A6C69A1BCED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682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29CA5B-E623-4E5B-B946-171F6B4FE289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053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75B43C-F28F-42AE-B576-8777BFA50F24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313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62C3D7-3DAC-410A-AF5F-1D2298543F2E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00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4D7C40-E1B9-444C-966E-A9277674760B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427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C8A70A-D6F3-4C5E-8C5A-C5F1C7ABB2DA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14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EA2388-C8A3-49E7-AC5D-90A838AFF87E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59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8A4091-5E9D-4924-A2B6-392B419189C5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5951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95263D-3697-4268-A855-479A077A67B7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089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088911-BE7F-463B-A5A9-74E835D01E86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6151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029B27-234F-4F05-BE16-1AC778513AA1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376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0A1D52-7D4F-4469-A52A-3720F80E7920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196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BE3DD0-BB77-454E-A5C8-1E2ED50679C6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0504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B9D08C-B8CF-4388-B5E3-080C976AFD4A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8040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899A4-7B4A-48B6-BE6E-5E2CB6C6FB79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6624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D0BEA3-F2B5-4A10-BD41-C54D0139B2D4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436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E39CE4-CA6D-4291-9340-75D384B46E76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2910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8AEC55-F76B-4CB8-959C-E72C01A60B96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38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CB00D6-6250-49E6-B3CF-4E123F9A5FEB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30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6392F0-998A-4394-9854-66AFA384F55A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61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2F3527-F8FC-4D13-89FB-F2D889B4CACB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8796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D9A26-2E6D-4DB9-A586-9457850561E7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1272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D51084-314E-42EA-B80F-95C2FF290B0E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843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F4C130-A6D8-4D48-B626-6E01DC9E7013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411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CD2A7E-4867-4F57-B8D9-0821D2EA9DC2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510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F0BADC-1B85-474F-9C8A-CAD603BF18E2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905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17EC05-428C-4D28-91DA-8531B086EB1D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59185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BD1D0-9B8D-49F2-9990-B01F9E840BEE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121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F9DD9C-4967-4058-B429-96B84307087F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22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05693D-B1B1-40DD-BF21-A50703C9BD6A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817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52CE0C-6424-43C8-9874-66EC4835CB32}" type="slidenum">
              <a:rPr lang="en-US" altLang="en-US" smtClean="0"/>
              <a:pPr eaLnBrk="1" hangingPunct="1"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986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C5F2BE-002B-4B52-947B-EA425114F18A}" type="slidenum">
              <a:rPr lang="en-US" altLang="en-US" smtClean="0"/>
              <a:pPr eaLnBrk="1" hangingPunct="1"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0027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96B390-FB88-4CA6-8467-8C8E664077FC}" type="slidenum">
              <a:rPr lang="en-US" altLang="en-US" smtClean="0"/>
              <a:pPr eaLnBrk="1" hangingPunct="1"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660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4EB9D0-5051-4DF4-8820-3D58390FB87B}" type="slidenum">
              <a:rPr lang="en-US" altLang="en-US" smtClean="0"/>
              <a:pPr eaLnBrk="1" hangingPunct="1"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7388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F928C-6B5F-473A-978C-62333CA7AC17}" type="slidenum">
              <a:rPr lang="en-US" altLang="en-US" smtClean="0"/>
              <a:pPr eaLnBrk="1" hangingPunct="1"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7607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49441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14354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71417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535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A54D25-A24C-44D8-840F-AB26B3061757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990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820745-9BE4-4CF4-9D7A-5DD92F5084EE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14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31ADDF-7017-4348-9323-3FB551BAC20D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34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DE9CFD-A44A-4D3A-9BCC-662ED156C4FF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88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Arrays, Char Arrays, </a:t>
            </a:r>
            <a:r>
              <a:rPr lang="en-US" altLang="en-US" dirty="0"/>
              <a:t>and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586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Example 8-3 in the text, which shows how loops are used to process arrays</a:t>
            </a:r>
          </a:p>
          <a:p>
            <a:pPr lvl="1"/>
            <a:r>
              <a:rPr lang="en-US" dirty="0"/>
              <a:t>Initializing an array</a:t>
            </a:r>
          </a:p>
          <a:p>
            <a:pPr lvl="1"/>
            <a:r>
              <a:rPr lang="en-US" dirty="0"/>
              <a:t>Reading data into an array</a:t>
            </a:r>
          </a:p>
          <a:p>
            <a:pPr lvl="1"/>
            <a:r>
              <a:rPr lang="en-US" dirty="0"/>
              <a:t>Printing an array</a:t>
            </a:r>
          </a:p>
          <a:p>
            <a:pPr lvl="1"/>
            <a:r>
              <a:rPr lang="en-US" dirty="0"/>
              <a:t>Finding the sum and average of an array</a:t>
            </a:r>
          </a:p>
          <a:p>
            <a:pPr lvl="1"/>
            <a:r>
              <a:rPr lang="en-US" dirty="0"/>
              <a:t>Finding the largest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33594476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Index Out of Bounds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index of an array is </a:t>
            </a:r>
            <a:r>
              <a:rPr lang="en-US" altLang="en-US" u="sng" dirty="0"/>
              <a:t>in bounds</a:t>
            </a:r>
            <a:r>
              <a:rPr lang="en-US" altLang="en-US" dirty="0"/>
              <a:t> if the index is </a:t>
            </a:r>
            <a:r>
              <a:rPr lang="en-US" dirty="0"/>
              <a:t>between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ARRAY_SIZE - 1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Otherwise, the index is </a:t>
            </a:r>
            <a:r>
              <a:rPr lang="en-US" altLang="en-US" u="sng" dirty="0"/>
              <a:t>out of bounds</a:t>
            </a:r>
          </a:p>
          <a:p>
            <a:r>
              <a:rPr lang="en-US" altLang="en-US" dirty="0"/>
              <a:t>In C++, there is no guard against indices that are out of bounds</a:t>
            </a:r>
          </a:p>
          <a:p>
            <a:pPr lvl="1"/>
            <a:r>
              <a:rPr lang="en-US" altLang="en-US" dirty="0"/>
              <a:t>This check is solely the programmer’s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5097819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Arrays can be initialized during declaration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Values are placed between curly braces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Example 1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sales[5] = {12.25, 32.50, 16.90, 23, 45.68}</a:t>
            </a:r>
          </a:p>
          <a:p>
            <a:pPr>
              <a:defRPr/>
            </a:pPr>
            <a:r>
              <a:rPr lang="en-US" dirty="0"/>
              <a:t>Example 2: the </a:t>
            </a:r>
            <a:r>
              <a:rPr lang="en-US" sz="2000" dirty="0"/>
              <a:t>array size is determined by the number of initial values in the braces if the array is declared without size specified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sales[] = {12.25, 32.50, 16.90, 23, 45.68}</a:t>
            </a:r>
            <a:endParaRPr lang="en-US" sz="1800" dirty="0"/>
          </a:p>
          <a:p>
            <a:pPr marL="400050" lvl="1" indent="0"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6246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Partial Initialization of Arrays During Declaration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statement:</a:t>
            </a:r>
          </a:p>
          <a:p>
            <a:pPr marL="40005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list[10] = {0};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/>
              <a:t> components and initializes all of them to zero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statement (an example of </a:t>
            </a:r>
            <a:r>
              <a:rPr lang="en-US" u="sng" dirty="0"/>
              <a:t>partial initialization of an array during declaration</a:t>
            </a:r>
            <a:r>
              <a:rPr lang="en-US" dirty="0"/>
              <a:t>):</a:t>
            </a:r>
          </a:p>
          <a:p>
            <a:pPr marL="40005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list[10] = {8, 5, 12};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/>
              <a:t> components and initializes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list[0]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list[1]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list[2]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All other components are initialized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913207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Restrictions on Array Processing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Aggregate operation</a:t>
            </a:r>
            <a:r>
              <a:rPr lang="en-US" altLang="en-US" dirty="0"/>
              <a:t>: any operation that manipulates the entire array as a single unit</a:t>
            </a:r>
          </a:p>
          <a:p>
            <a:pPr lvl="1"/>
            <a:r>
              <a:rPr lang="en-US" altLang="en-US" dirty="0"/>
              <a:t>Not allowed on arrays in C++</a:t>
            </a:r>
          </a:p>
          <a:p>
            <a:r>
              <a:rPr lang="en-US" altLang="en-US" dirty="0"/>
              <a:t>Example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myList[5] = {0, 4, 8, 12, 16};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yourList[5];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yourList = myList;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Solution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5; index++)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yourList[index] = myList[index];</a:t>
            </a:r>
          </a:p>
        </p:txBody>
      </p:sp>
    </p:spTree>
    <p:extLst>
      <p:ext uri="{BB962C8B-B14F-4D97-AF65-F5344CB8AC3E}">
        <p14:creationId xmlns:p14="http://schemas.microsoft.com/office/powerpoint/2010/main" val="3248620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to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Arrays are passed </a:t>
            </a:r>
            <a:r>
              <a:rPr lang="en-US" altLang="en-US" u="sng" dirty="0"/>
              <a:t>by reference only</a:t>
            </a:r>
          </a:p>
          <a:p>
            <a:r>
              <a:rPr lang="en-US" altLang="en-US" dirty="0"/>
              <a:t>Do not use symbol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dirty="0"/>
              <a:t> when declaring an array as a formal parameter</a:t>
            </a:r>
          </a:p>
          <a:p>
            <a:r>
              <a:rPr lang="en-US" altLang="en-US" dirty="0"/>
              <a:t>The size of the array is usually omitted in the array parameter</a:t>
            </a:r>
          </a:p>
          <a:p>
            <a:pPr lvl="1"/>
            <a:r>
              <a:rPr lang="en-US" altLang="en-US" dirty="0"/>
              <a:t>If provided, it is ignored by the compiler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following example illustrates a function header, which includes an array parameter and a parameter specifying the number of elements in the array:</a:t>
            </a:r>
          </a:p>
          <a:p>
            <a:pPr marL="228600" lvl="1" indent="0">
              <a:buClr>
                <a:srgbClr val="055C91"/>
              </a:buClr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listSize)</a:t>
            </a:r>
          </a:p>
        </p:txBody>
      </p:sp>
    </p:spTree>
    <p:extLst>
      <p:ext uri="{BB962C8B-B14F-4D97-AF65-F5344CB8AC3E}">
        <p14:creationId xmlns:p14="http://schemas.microsoft.com/office/powerpoint/2010/main" val="29628151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Constant Arrays as Formal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prevent a function from changing the actual parameter when passed by reference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in the declaration of the formal parameter</a:t>
            </a:r>
          </a:p>
          <a:p>
            <a:r>
              <a:rPr lang="en-US" altLang="en-US" dirty="0"/>
              <a:t>Example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x[],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y[],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sizeX,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sizeY)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495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Address of an Array and Array in Computer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u="sng" dirty="0"/>
              <a:t>base address</a:t>
            </a:r>
            <a:r>
              <a:rPr lang="en-US" altLang="en-US" dirty="0"/>
              <a:t> of an array is the address (memory location) of the first array component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1400" dirty="0"/>
              <a:t> </a:t>
            </a:r>
            <a:r>
              <a:rPr lang="en-US" altLang="en-US" dirty="0"/>
              <a:t>is a one-dimensional array, its base address is the address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list[0]</a:t>
            </a:r>
          </a:p>
          <a:p>
            <a:r>
              <a:rPr lang="en-US" altLang="en-US" dirty="0"/>
              <a:t>When an array is passed as a parameter, the base address of the actual array is passed to the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345415192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Cannot Return a Value of the Type Array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does not allow functions to return a value of type array</a:t>
            </a:r>
          </a:p>
          <a:p>
            <a:r>
              <a:rPr lang="en-US" altLang="en-US" dirty="0"/>
              <a:t>Refer to Example 8-6 in the text</a:t>
            </a:r>
          </a:p>
          <a:p>
            <a:pPr lvl="1"/>
            <a:r>
              <a:rPr lang="en-US" altLang="en-US" dirty="0"/>
              <a:t>Functions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sumArray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indexLargestElement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16582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Integral Data Type and Array Indices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allows any integral type to be used as an array index</a:t>
            </a:r>
          </a:p>
          <a:p>
            <a:pPr lvl="1"/>
            <a:r>
              <a:rPr lang="en-US" altLang="en-US" dirty="0"/>
              <a:t>Improves code readability</a:t>
            </a:r>
          </a:p>
          <a:p>
            <a:r>
              <a:rPr lang="en-US" altLang="en-US" dirty="0"/>
              <a:t>The following code illustrates improved readability: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paintType {GREEN, RED, BLUE, BROWN, WHITE, ORANGE, 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YELLOW};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paintSale[7];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paintType paint;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(paint = GREEN; paint &lt;= YELLOW;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paint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&lt;paintType&gt;(paint + 1))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paintSale[paint] = 0.0;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paintSale[RED] = paintSale[RED] + 75.69;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0054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the reasons for arrays</a:t>
            </a:r>
          </a:p>
          <a:p>
            <a:pPr lvl="1"/>
            <a:r>
              <a:rPr lang="en-US" altLang="en-US" dirty="0"/>
              <a:t>Explore how to declare and manipulate data into arrays</a:t>
            </a:r>
          </a:p>
          <a:p>
            <a:pPr lvl="1"/>
            <a:r>
              <a:rPr lang="en-US" altLang="en-US" dirty="0"/>
              <a:t>Understand the meaning of ‘‘array index out of bounds’’</a:t>
            </a:r>
          </a:p>
          <a:p>
            <a:pPr lvl="1"/>
            <a:r>
              <a:rPr lang="en-US" altLang="en-US" dirty="0"/>
              <a:t>Learn how to declare and initialize </a:t>
            </a:r>
            <a:r>
              <a:rPr lang="en-US" altLang="en-US" dirty="0" smtClean="0"/>
              <a:t>arrays</a:t>
            </a:r>
          </a:p>
          <a:p>
            <a:pPr lvl="1"/>
            <a:r>
              <a:rPr lang="en-US" altLang="en-US" dirty="0"/>
              <a:t>Discover how to pass an array as a parameter to a </a:t>
            </a:r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Loop over arrays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multidimensional arrays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453248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Ways to Declare 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</a:rPr>
              <a:t>Example 1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NO_OF_STUDENTS = 20;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testScores[NO_OF_STUDENTS];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 = 50;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list[SIZE];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yourList;     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myList;       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4</a:t>
            </a:r>
          </a:p>
        </p:txBody>
      </p:sp>
    </p:spTree>
    <p:extLst>
      <p:ext uri="{BB962C8B-B14F-4D97-AF65-F5344CB8AC3E}">
        <p14:creationId xmlns:p14="http://schemas.microsoft.com/office/powerpoint/2010/main" val="288339025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an Array for a Specific Item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Sequential search</a:t>
            </a:r>
            <a:r>
              <a:rPr lang="en-US" altLang="en-US" dirty="0"/>
              <a:t> (or </a:t>
            </a:r>
            <a:r>
              <a:rPr lang="en-US" altLang="en-US" u="sng" dirty="0"/>
              <a:t>linear search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Searching a list for a given item, starting from the first array element</a:t>
            </a:r>
          </a:p>
          <a:p>
            <a:pPr lvl="1"/>
            <a:r>
              <a:rPr lang="en-US" altLang="en-US" dirty="0"/>
              <a:t>Compare each element in the array with value that is being searched</a:t>
            </a:r>
          </a:p>
          <a:p>
            <a:pPr lvl="1"/>
            <a:r>
              <a:rPr lang="en-US" altLang="en-US" dirty="0"/>
              <a:t>Continue the search until item is found or no more data is left in the list</a:t>
            </a:r>
          </a:p>
        </p:txBody>
      </p:sp>
    </p:spTree>
    <p:extLst>
      <p:ext uri="{BB962C8B-B14F-4D97-AF65-F5344CB8AC3E}">
        <p14:creationId xmlns:p14="http://schemas.microsoft.com/office/powerpoint/2010/main" val="49612192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Selection sort</a:t>
            </a:r>
            <a:r>
              <a:rPr lang="en-US" altLang="en-US" dirty="0"/>
              <a:t>: rearrange the list by selecting an element and moving it to its proper position</a:t>
            </a:r>
          </a:p>
          <a:p>
            <a:r>
              <a:rPr lang="en-US" altLang="en-US" dirty="0"/>
              <a:t>Steps for a selection sort: </a:t>
            </a:r>
          </a:p>
          <a:p>
            <a:pPr lvl="1"/>
            <a:r>
              <a:rPr lang="en-US" altLang="en-US" dirty="0"/>
              <a:t>Find the smallest element in the unsorted portion of the list</a:t>
            </a:r>
          </a:p>
          <a:p>
            <a:pPr lvl="1"/>
            <a:r>
              <a:rPr lang="en-US" altLang="en-US" dirty="0"/>
              <a:t>Move it to the top of the unsorted portion by swapping with the element currently there</a:t>
            </a:r>
          </a:p>
          <a:p>
            <a:pPr lvl="1"/>
            <a:r>
              <a:rPr lang="en-US" altLang="en-US" dirty="0"/>
              <a:t>Start again with the rest of the list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35242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</a:p>
        </p:txBody>
      </p:sp>
      <p:sp>
        <p:nvSpPr>
          <p:cNvPr id="2" name="Text Placeholder 1" descr="Figure 8-10 shows an example in the first iteration of a selection sort.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FIGURE 8-10 </a:t>
            </a:r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/>
              <a:t> </a:t>
            </a:r>
            <a:r>
              <a:rPr lang="en-US" dirty="0"/>
              <a:t>during the first iteration</a:t>
            </a:r>
          </a:p>
        </p:txBody>
      </p:sp>
      <p:pic>
        <p:nvPicPr>
          <p:cNvPr id="26631" name="Picture 7" descr="Figure 8-10 shows the elements of List during the first iteration of the selection sor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6400800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055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Auto Declaration and Range-Based </a:t>
            </a:r>
            <a:r>
              <a:rPr lang="en-US" altLang="en-US" b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0" dirty="0"/>
              <a:t> Loops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/>
              <a:t>C++11 allows auto declaration of variables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/>
              <a:t>Data type does not need to be specified</a:t>
            </a:r>
          </a:p>
          <a:p>
            <a:pPr marL="465138" lvl="1" indent="0">
              <a:buNone/>
              <a:defRPr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 15;</a:t>
            </a:r>
          </a:p>
          <a:p>
            <a:pPr marL="465138" lvl="1" indent="0">
              <a:buNone/>
              <a:defRPr/>
            </a:pPr>
            <a:r>
              <a:rPr lang="en-US" altLang="en-US" dirty="0">
                <a:cs typeface="Courier New" panose="02070309020205020404" pitchFamily="49" charset="0"/>
              </a:rPr>
              <a:t>The type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cs typeface="Courier New" panose="02070309020205020404" pitchFamily="49" charset="0"/>
              </a:rPr>
              <a:t> will be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u="sng" dirty="0"/>
              <a:t>Range-based </a:t>
            </a:r>
            <a:r>
              <a:rPr lang="en-US" alt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u="sng" dirty="0"/>
              <a:t> loop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list[25];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7013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: list) // read as “for each num in list”</a:t>
            </a:r>
          </a:p>
          <a:p>
            <a:pPr marL="227013" indent="0">
              <a:spcBef>
                <a:spcPts val="0"/>
              </a:spcBef>
              <a:buNone/>
              <a:defRPr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num;   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275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(1 of 3)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character array</a:t>
            </a:r>
            <a:r>
              <a:rPr lang="en-US" altLang="en-US" dirty="0"/>
              <a:t> is an array whose components are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null-terminated (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en-US" dirty="0"/>
              <a:t>) character arrays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is the character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is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cs typeface="Courier New" pitchFamily="49" charset="0"/>
              </a:rPr>
              <a:t>Note: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altLang="en-US" sz="3200" dirty="0">
                <a:cs typeface="Courier New" pitchFamily="49" charset="0"/>
              </a:rPr>
              <a:t> </a:t>
            </a:r>
            <a:r>
              <a:rPr lang="en-US" altLang="en-US" dirty="0"/>
              <a:t>represents two characters,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294355281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(2 of 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This is an example of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declaration:</a:t>
            </a:r>
          </a:p>
          <a:p>
            <a:pPr marL="2286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name[16];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Since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-strings are null terminated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/>
              <a:t> components, the largest string it can store has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/>
              <a:t> characters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If you store a string whose length is less than the array size, the last components are unused</a:t>
            </a:r>
          </a:p>
        </p:txBody>
      </p:sp>
    </p:spTree>
    <p:extLst>
      <p:ext uri="{BB962C8B-B14F-4D97-AF65-F5344CB8AC3E}">
        <p14:creationId xmlns:p14="http://schemas.microsoft.com/office/powerpoint/2010/main" val="405707449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(Character Arrays) (3 of 3)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size of an array can be omitted if the array is initialized during declaration</a:t>
            </a:r>
          </a:p>
          <a:p>
            <a:pPr marL="228600" lvl="1" indent="0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 name[] = "John";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Declares an array of length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and stores 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dirty="0"/>
              <a:t> in the array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Useful string manipulation functions include: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strncpy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strlen</a:t>
            </a:r>
          </a:p>
        </p:txBody>
      </p:sp>
    </p:spTree>
    <p:extLst>
      <p:ext uri="{BB962C8B-B14F-4D97-AF65-F5344CB8AC3E}">
        <p14:creationId xmlns:p14="http://schemas.microsoft.com/office/powerpoint/2010/main" val="345868635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Comparison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compared character by character using the collating sequence of the system</a:t>
            </a:r>
          </a:p>
          <a:p>
            <a:pPr lvl="1"/>
            <a:r>
              <a:rPr lang="en-US" altLang="en-US" dirty="0"/>
              <a:t>Use the function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strcmp</a:t>
            </a:r>
          </a:p>
          <a:p>
            <a:r>
              <a:rPr lang="en-US" altLang="en-US" dirty="0"/>
              <a:t>If using the ASCII character set: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"Boat"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"Air" &lt; "An"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"Bill" &lt; "Billy"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 &lt; "hello"</a:t>
            </a:r>
          </a:p>
        </p:txBody>
      </p:sp>
    </p:spTree>
    <p:extLst>
      <p:ext uri="{BB962C8B-B14F-4D97-AF65-F5344CB8AC3E}">
        <p14:creationId xmlns:p14="http://schemas.microsoft.com/office/powerpoint/2010/main" val="329113487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and Writing Strings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rules for arrays also apply 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(which are character arrays)</a:t>
            </a:r>
          </a:p>
          <a:p>
            <a:r>
              <a:rPr lang="en-US" altLang="en-US" dirty="0"/>
              <a:t>Aggregate operations, such as assignment and comparison, are not allowed on arrays</a:t>
            </a:r>
          </a:p>
          <a:p>
            <a:r>
              <a:rPr lang="en-US" altLang="en-US" dirty="0"/>
              <a:t>C++ does allow aggregate operations for the input and output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</a:t>
            </a:r>
          </a:p>
        </p:txBody>
      </p:sp>
    </p:spTree>
    <p:extLst>
      <p:ext uri="{BB962C8B-B14F-4D97-AF65-F5344CB8AC3E}">
        <p14:creationId xmlns:p14="http://schemas.microsoft.com/office/powerpoint/2010/main" val="39044666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Simple data type</a:t>
            </a:r>
            <a:r>
              <a:rPr lang="en-US" altLang="en-US" dirty="0"/>
              <a:t>: variables of these types can store only one value at a time</a:t>
            </a:r>
          </a:p>
          <a:p>
            <a:pPr eaLnBrk="1" hangingPunct="1"/>
            <a:r>
              <a:rPr lang="en-US" altLang="en-US" u="sng" dirty="0"/>
              <a:t>Structured data type</a:t>
            </a:r>
            <a:r>
              <a:rPr lang="en-US" altLang="en-US" dirty="0"/>
              <a:t>: a data type in which each data item is a collection of other data items</a:t>
            </a:r>
          </a:p>
        </p:txBody>
      </p:sp>
    </p:spTree>
    <p:extLst>
      <p:ext uri="{BB962C8B-B14F-4D97-AF65-F5344CB8AC3E}">
        <p14:creationId xmlns:p14="http://schemas.microsoft.com/office/powerpoint/2010/main" val="256106979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Input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string input: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name; </a:t>
            </a:r>
          </a:p>
          <a:p>
            <a:pPr lvl="1"/>
            <a:r>
              <a:rPr lang="en-US" dirty="0"/>
              <a:t>Stores the next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into name</a:t>
            </a:r>
          </a:p>
          <a:p>
            <a:r>
              <a:rPr lang="en-US" dirty="0"/>
              <a:t>To read strings with blanks,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:</a:t>
            </a:r>
          </a:p>
          <a:p>
            <a:pPr marL="227013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cin.get(str, m+1);</a:t>
            </a:r>
            <a:r>
              <a:rPr lang="en-US" sz="1800" dirty="0"/>
              <a:t>	</a:t>
            </a:r>
          </a:p>
          <a:p>
            <a:pPr lvl="1"/>
            <a:r>
              <a:rPr lang="en-US" dirty="0"/>
              <a:t>When executed , the statement stores the 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but the newline character is not stored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If input string has fewer than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characters, reading stops at the newline character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3561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22701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name; </a:t>
            </a:r>
          </a:p>
          <a:p>
            <a:pPr lvl="1"/>
            <a:r>
              <a:rPr lang="en-US" dirty="0"/>
              <a:t>Outputs the content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on the screen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write the contents of name until it finds the null character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does not contain the null character, then strange output may occur since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continues to output data from memory adjacent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until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dirty="0"/>
              <a:t> is found</a:t>
            </a:r>
          </a:p>
        </p:txBody>
      </p:sp>
    </p:spTree>
    <p:extLst>
      <p:ext uri="{BB962C8B-B14F-4D97-AF65-F5344CB8AC3E}">
        <p14:creationId xmlns:p14="http://schemas.microsoft.com/office/powerpoint/2010/main" val="47951282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Input/Output Files at Execution Time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can specify the name of an input and/or output file at execution time</a:t>
            </a:r>
          </a:p>
          <a:p>
            <a:pPr marL="227013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input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input file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"Enter the output file name: ";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fileName;</a:t>
            </a:r>
          </a:p>
          <a:p>
            <a:pPr marL="22701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outfile.open(fileName);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the output file</a:t>
            </a:r>
            <a:endParaRPr lang="en-US" alt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39944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 and Input/Output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must be a null-terminated string (a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-string)</a:t>
            </a:r>
          </a:p>
          <a:p>
            <a:pPr lvl="1"/>
            <a:r>
              <a:rPr lang="en-US" dirty="0"/>
              <a:t>If 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for the name of an I/O file, the value must first be converted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-string before calling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2"/>
            <a:r>
              <a:rPr lang="en-US" dirty="0"/>
              <a:t>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function to convert</a:t>
            </a:r>
          </a:p>
          <a:p>
            <a:r>
              <a:rPr lang="en-US" dirty="0"/>
              <a:t>The syntax to 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b="1" dirty="0"/>
              <a:t> </a:t>
            </a:r>
            <a:r>
              <a:rPr lang="en-US" dirty="0"/>
              <a:t>is: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strVar.c_str()</a:t>
            </a:r>
          </a:p>
          <a:p>
            <a:pPr lvl="1"/>
            <a:r>
              <a:rPr lang="en-US" dirty="0"/>
              <a:t>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strVar</a:t>
            </a:r>
            <a:r>
              <a:rPr lang="en-US" dirty="0"/>
              <a:t> is a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2276659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(or more) arrays are called </a:t>
            </a:r>
            <a:r>
              <a:rPr lang="en-US" altLang="en-US" u="sng" dirty="0"/>
              <a:t>parallel</a:t>
            </a:r>
            <a:r>
              <a:rPr lang="en-US" altLang="en-US" dirty="0"/>
              <a:t> if their corresponding components hold related information</a:t>
            </a:r>
          </a:p>
          <a:p>
            <a:r>
              <a:rPr lang="en-US" altLang="en-US" dirty="0"/>
              <a:t>The following example illustrates two parallel arrays: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studentId[50];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courseGrade[50];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sz="2000" dirty="0"/>
              <a:t>With the following sample data to enter into the arrays: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studentId 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23456 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86723 B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22356 C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92733 B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11892 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75077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 and Multidimensional Arrays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u="sng" dirty="0"/>
              <a:t>Two-dimensional array</a:t>
            </a:r>
            <a:r>
              <a:rPr lang="en-US" dirty="0"/>
              <a:t>: a collection of a fixed number of components (of the same type) arranged in two dimensions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Sometimes called matrices or tables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Declaration syntax</a:t>
            </a:r>
          </a:p>
          <a:p>
            <a:pPr lvl="1">
              <a:buFont typeface="Arial" charset="0"/>
              <a:buChar char="•"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intExp1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intExp2</a:t>
            </a:r>
            <a:r>
              <a:rPr lang="en-US" dirty="0"/>
              <a:t> are expressions with positive integer values specifying the number of rows and columns in the array</a:t>
            </a:r>
          </a:p>
        </p:txBody>
      </p:sp>
      <p:pic>
        <p:nvPicPr>
          <p:cNvPr id="38919" name="Picture 7" descr="dataType arrayName[intExp1][intExp2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667125"/>
            <a:ext cx="4962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4531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sales[5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][3] = 25.75;</a:t>
            </a: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95" y="2185986"/>
            <a:ext cx="4762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564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Array Initialization During Declaration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can be initialized when they are declared</a:t>
            </a:r>
          </a:p>
          <a:p>
            <a:pPr lvl="1"/>
            <a:r>
              <a:rPr lang="en-US" altLang="en-US" dirty="0"/>
              <a:t>Elements of each row are enclosed within braces and separated by commas</a:t>
            </a:r>
          </a:p>
          <a:p>
            <a:pPr lvl="1"/>
            <a:r>
              <a:rPr lang="en-US" altLang="en-US" dirty="0"/>
              <a:t>All rows are enclosed within braces</a:t>
            </a:r>
          </a:p>
          <a:p>
            <a:pPr lvl="1"/>
            <a:r>
              <a:rPr lang="en-US" altLang="en-US" dirty="0"/>
              <a:t>For number arrays, unspecified elements are set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An example of two-dimensional array initialization is shown below: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board[4][3] = {{2, 3, 1},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{15, 25, 13},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{20, 4, 7},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{11, 18, 14}};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457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Arrays and Enumeration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</a:rPr>
              <a:t>Enumeration types can be used for array indices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NUMBER_OF_ROWS = 6;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NUMBER_OF_COLUMNS = 5;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carType {GM, FORD, TOYOTA, BMW, NISSAN, VOLVO};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colorType {RED, BROWN, BLACK, WHITE, GRAY};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inStock[NUMBER_OF_ROWS][NUMBER_OF_COLUMNS];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712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Two-Dimensional Arrays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process a two-dimensional array:</a:t>
            </a:r>
          </a:p>
          <a:p>
            <a:pPr lvl="1"/>
            <a:r>
              <a:rPr lang="en-US" altLang="en-US" dirty="0"/>
              <a:t>Process a single element</a:t>
            </a:r>
          </a:p>
          <a:p>
            <a:pPr lvl="1"/>
            <a:r>
              <a:rPr lang="en-US" altLang="en-US" dirty="0"/>
              <a:t>Process the entire array</a:t>
            </a:r>
          </a:p>
          <a:p>
            <a:pPr lvl="1"/>
            <a:r>
              <a:rPr lang="en-US" altLang="en-US" dirty="0"/>
              <a:t>Process a single row at a time, called </a:t>
            </a:r>
            <a:r>
              <a:rPr lang="en-US" altLang="en-US" u="sng" dirty="0"/>
              <a:t>row processing</a:t>
            </a:r>
            <a:endParaRPr lang="en-US" altLang="en-US" dirty="0"/>
          </a:p>
          <a:p>
            <a:pPr lvl="1"/>
            <a:r>
              <a:rPr lang="en-US" altLang="en-US" dirty="0"/>
              <a:t>Process a single column at a time, called </a:t>
            </a:r>
            <a:r>
              <a:rPr lang="en-US" altLang="en-US" u="sng" dirty="0"/>
              <a:t>column processing</a:t>
            </a:r>
            <a:endParaRPr lang="en-US" altLang="en-US" dirty="0"/>
          </a:p>
          <a:p>
            <a:r>
              <a:rPr lang="en-US" altLang="en-US" dirty="0"/>
              <a:t>Each row and each column of a two-dimensional array is a one-dimensional array</a:t>
            </a:r>
          </a:p>
          <a:p>
            <a:pPr lvl="1"/>
            <a:r>
              <a:rPr lang="en-US" altLang="en-US" dirty="0"/>
              <a:t>To process, use algorithms similar to processing one-dimensional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1218216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Array</a:t>
            </a:r>
            <a:r>
              <a:rPr lang="en-US" altLang="en-US" dirty="0"/>
              <a:t>: a collection of a fixed number of components, all of the same data type</a:t>
            </a:r>
          </a:p>
          <a:p>
            <a:r>
              <a:rPr lang="en-US" altLang="en-US" u="sng" dirty="0"/>
              <a:t>One-dimensional array</a:t>
            </a:r>
            <a:r>
              <a:rPr lang="en-US" altLang="en-US" dirty="0"/>
              <a:t>: components are arranged in a list form</a:t>
            </a:r>
          </a:p>
          <a:p>
            <a:r>
              <a:rPr lang="en-US" altLang="en-US" dirty="0"/>
              <a:t>Syntax for declaring a one-dimensional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776663" y="3594100"/>
            <a:ext cx="8415337" cy="292100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intExp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any constant expression that evaluates to a positive integer</a:t>
            </a:r>
          </a:p>
        </p:txBody>
      </p:sp>
      <p:pic>
        <p:nvPicPr>
          <p:cNvPr id="8199" name="Picture 7" descr="dataType arrayName[intExp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57500"/>
            <a:ext cx="3733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30267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initializing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matrix[row][col] = 0;</a:t>
            </a:r>
            <a:endParaRPr lang="en-US" altLang="en-US" dirty="0"/>
          </a:p>
          <a:p>
            <a:r>
              <a:rPr lang="en-US" altLang="en-US" dirty="0"/>
              <a:t>An example initializing the entire matrix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matrix[row][col] = 0;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3370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a nested loop to output the components of a two dimensional array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cout &lt;&lt; setw(5) &lt;&lt; matrix[row][col] &lt;&lt; " ";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endl;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330500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of adding input to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 (fifth row):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matrix[row][col];</a:t>
            </a:r>
            <a:endParaRPr lang="en-US" altLang="en-US" dirty="0"/>
          </a:p>
          <a:p>
            <a:r>
              <a:rPr lang="en-US" altLang="en-US" dirty="0"/>
              <a:t>An example of adding input to each component of matrix: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cin &gt;&gt; matrix[row][col];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203014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Row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shows how to find the sum of row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= 4;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matrix[row][col];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8241086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 by Column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illustrates finding the sum of each individual column:</a:t>
            </a:r>
          </a:p>
          <a:p>
            <a:pPr marL="114300" lvl="1" indent="0"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//Sum of each individual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0;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"Sum of row " &lt;&lt; row + 1 &lt;&lt; " = " &lt;&lt; sum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52443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Largest Element in Each Row and Each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example finds the largest element in each row:</a:t>
            </a:r>
          </a:p>
          <a:p>
            <a:pPr marL="114300" lvl="1" indent="0">
              <a:buNone/>
            </a:pP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//Largest element in each row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(row = 0; row &lt; NUMBER_OF_ROWS; row++)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largest = matrix[row][0]; //Assume the first element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//of the row is the largest.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(col = 1; col &lt; NUMBER_OF_COLUMNS; col++)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(matrix[row][col] &gt; largest)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largest = matrix[row][col];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"The largest element in row " &lt;&lt; row + 1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= " &lt;&lt; largest &lt;&lt; endl;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94021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Two-Dimensional Arrays as Parameters to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arrays are passed by reference as parameters to a function</a:t>
            </a:r>
          </a:p>
          <a:p>
            <a:pPr lvl="1"/>
            <a:r>
              <a:rPr lang="en-US" altLang="en-US" dirty="0"/>
              <a:t>The base address is passed to the formal parameter</a:t>
            </a:r>
          </a:p>
          <a:p>
            <a:r>
              <a:rPr lang="en-US" altLang="en-US" dirty="0"/>
              <a:t>Two-dimensional arrays are stored in row </a:t>
            </a:r>
            <a:r>
              <a:rPr lang="en-US" altLang="en-US" u="sng" dirty="0"/>
              <a:t>order form</a:t>
            </a:r>
          </a:p>
          <a:p>
            <a:r>
              <a:rPr lang="en-US" altLang="en-US" dirty="0"/>
              <a:t>When declaring a two-dimensional array as a formal parameter, you can omit the size of the first dimension, but not the second</a:t>
            </a:r>
          </a:p>
        </p:txBody>
      </p:sp>
    </p:spTree>
    <p:extLst>
      <p:ext uri="{BB962C8B-B14F-4D97-AF65-F5344CB8AC3E}">
        <p14:creationId xmlns:p14="http://schemas.microsoft.com/office/powerpoint/2010/main" val="163213701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Strings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 in C++ can be manipulated using either the data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or character arrays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dirty="0"/>
              <a:t>-strings)</a:t>
            </a:r>
          </a:p>
        </p:txBody>
      </p:sp>
    </p:spTree>
    <p:extLst>
      <p:ext uri="{BB962C8B-B14F-4D97-AF65-F5344CB8AC3E}">
        <p14:creationId xmlns:p14="http://schemas.microsoft.com/office/powerpoint/2010/main" val="1747694616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of </a:t>
            </a:r>
            <a:r>
              <a:rPr lang="en-US" altLang="en-US" dirty="0" smtClean="0"/>
              <a:t>Strings</a:t>
            </a:r>
            <a:endParaRPr lang="en-US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Array </a:t>
            </a:r>
            <a:r>
              <a:rPr lang="en-US" altLang="en-US" dirty="0"/>
              <a:t>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dirty="0"/>
              <a:t> components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list[100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286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(list[1], "Snow White");</a:t>
            </a:r>
          </a:p>
          <a:p>
            <a:pPr marL="228600" lvl="1" indent="0"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24200"/>
            <a:ext cx="4876800" cy="34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2973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Way to Declare a Two-Dimensional Array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to define a two-dimensional array data type: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NUMBER_OF_ROWS = 20;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NUMBER_OF_COLUMNS = 10;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tableType[NUMBER_OF_ROWS][NUMBER_OF_COLUMNS];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This statement declares an array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dirty="0"/>
              <a:t> rows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/>
              <a:t> columns: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tableType matrix;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5987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(1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776663" y="2514600"/>
            <a:ext cx="8415337" cy="1865313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indexExp</a:t>
            </a:r>
            <a:r>
              <a:rPr lang="en-US" altLang="en-US" dirty="0"/>
              <a:t>: called the </a:t>
            </a:r>
            <a:r>
              <a:rPr lang="en-US" altLang="en-US" u="sng" dirty="0"/>
              <a:t>index</a:t>
            </a:r>
            <a:endParaRPr lang="en-US" altLang="en-US" dirty="0"/>
          </a:p>
          <a:p>
            <a:pPr lvl="1"/>
            <a:r>
              <a:rPr lang="en-US" altLang="en-US" dirty="0"/>
              <a:t>An expression with a nonnegative integer value</a:t>
            </a:r>
          </a:p>
          <a:p>
            <a:r>
              <a:rPr lang="en-US" altLang="en-US" dirty="0"/>
              <a:t>Value of the index is the position of the item in the array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en-US" dirty="0"/>
              <a:t>: </a:t>
            </a:r>
            <a:r>
              <a:rPr lang="en-US" altLang="en-US" u="sng" dirty="0"/>
              <a:t>array subscripting operator</a:t>
            </a:r>
          </a:p>
          <a:p>
            <a:pPr lvl="1"/>
            <a:r>
              <a:rPr lang="en-US" altLang="en-US" dirty="0"/>
              <a:t>Array index always starts at </a:t>
            </a:r>
            <a:r>
              <a:rPr lang="en-US" altLang="en-US" b="1" dirty="0"/>
              <a:t>0</a:t>
            </a:r>
          </a:p>
        </p:txBody>
      </p:sp>
      <p:pic>
        <p:nvPicPr>
          <p:cNvPr id="9223" name="Picture 7" descr="arrayName[indexExp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1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06811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u="sng" dirty="0"/>
              <a:t>n</a:t>
            </a:r>
            <a:r>
              <a:rPr lang="en-US" altLang="en-US" u="sng" dirty="0"/>
              <a:t>-dimensional array</a:t>
            </a:r>
            <a:r>
              <a:rPr lang="en-US" altLang="en-US" dirty="0"/>
              <a:t>: a collection of a fixed number of elements arranged in </a:t>
            </a:r>
            <a:r>
              <a:rPr lang="en-US" altLang="en-US" i="1" dirty="0"/>
              <a:t>n</a:t>
            </a:r>
            <a:r>
              <a:rPr lang="en-US" altLang="en-US" dirty="0"/>
              <a:t> dimensions (</a:t>
            </a:r>
            <a:r>
              <a:rPr lang="en-US" altLang="en-US" i="1" dirty="0"/>
              <a:t>n</a:t>
            </a:r>
            <a:r>
              <a:rPr lang="en-US" altLang="en-US" dirty="0"/>
              <a:t> &gt;= 1) </a:t>
            </a:r>
          </a:p>
          <a:p>
            <a:r>
              <a:rPr lang="en-US" altLang="en-US" dirty="0"/>
              <a:t>Declaration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3365500"/>
            <a:ext cx="8415337" cy="292100"/>
          </a:xfrm>
        </p:spPr>
        <p:txBody>
          <a:bodyPr/>
          <a:lstStyle/>
          <a:p>
            <a:r>
              <a:rPr lang="en-US" altLang="en-US" dirty="0"/>
              <a:t>Code to access a component</a:t>
            </a:r>
          </a:p>
        </p:txBody>
      </p:sp>
      <p:pic>
        <p:nvPicPr>
          <p:cNvPr id="56330" name="Picture 10" descr="dataType arrayName[intExp1][intExp2] ... [intExpn]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2695576"/>
            <a:ext cx="6715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6331" name="Picture 11" descr="arrayName[indexExp1][indexExp2] ... [indexExpn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3733800"/>
            <a:ext cx="6219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30853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4)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array is a structured data type with a fixed number of components of the same type</a:t>
            </a:r>
          </a:p>
          <a:p>
            <a:pPr lvl="1"/>
            <a:r>
              <a:rPr lang="en-US" altLang="en-US" dirty="0"/>
              <a:t>Components are accessed using their relative positions in the array</a:t>
            </a:r>
          </a:p>
          <a:p>
            <a:r>
              <a:rPr lang="en-US" altLang="en-US" dirty="0"/>
              <a:t>Elements of a one-dimensional array are arranged in the form of a list</a:t>
            </a:r>
          </a:p>
          <a:p>
            <a:r>
              <a:rPr lang="en-US" altLang="en-US" dirty="0"/>
              <a:t>An array index can be any expression that evaluates to a nonnegative integer</a:t>
            </a:r>
          </a:p>
          <a:p>
            <a:pPr lvl="1"/>
            <a:r>
              <a:rPr lang="en-US" altLang="en-US" dirty="0"/>
              <a:t>Must always be less than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123583542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4)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base address of an array is the address of the first array component</a:t>
            </a:r>
          </a:p>
          <a:p>
            <a:r>
              <a:rPr lang="en-US" altLang="en-US" dirty="0"/>
              <a:t>When passing an array as an actual parameter, use only its name</a:t>
            </a:r>
          </a:p>
          <a:p>
            <a:pPr lvl="1"/>
            <a:r>
              <a:rPr lang="en-US" altLang="en-US" dirty="0"/>
              <a:t>Passed by reference only</a:t>
            </a:r>
          </a:p>
          <a:p>
            <a:r>
              <a:rPr lang="en-US" altLang="en-US" dirty="0"/>
              <a:t>A function cannot return an array type value</a:t>
            </a:r>
          </a:p>
          <a:p>
            <a:r>
              <a:rPr lang="en-US" dirty="0"/>
              <a:t>Individual array components can be passed as parameters to functions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825118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4)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C++,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-strings are null terminated and are stored in character arrays</a:t>
            </a:r>
          </a:p>
          <a:p>
            <a:r>
              <a:rPr lang="en-US" altLang="en-US" dirty="0"/>
              <a:t>Commonly used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dirty="0"/>
              <a:t>-string manipulation functions include: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</a:p>
          <a:p>
            <a:r>
              <a:rPr lang="en-US" altLang="en-US" dirty="0"/>
              <a:t>Parallel arrays hold related information</a:t>
            </a:r>
          </a:p>
          <a:p>
            <a:r>
              <a:rPr lang="en-US" altLang="en-US" dirty="0"/>
              <a:t>In a two-dimensional array, the elements are arranged in a table form</a:t>
            </a:r>
          </a:p>
        </p:txBody>
      </p:sp>
    </p:spTree>
    <p:extLst>
      <p:ext uri="{BB962C8B-B14F-4D97-AF65-F5344CB8AC3E}">
        <p14:creationId xmlns:p14="http://schemas.microsoft.com/office/powerpoint/2010/main" val="180751754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(4 of 4)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access an element of a two-dimensional array, you need a pair of indices: one for row position, one for column position</a:t>
            </a:r>
          </a:p>
          <a:p>
            <a:r>
              <a:rPr lang="en-US" altLang="en-US" dirty="0"/>
              <a:t>In row processing, a two-dimensional array is processed one row at a time</a:t>
            </a:r>
          </a:p>
          <a:p>
            <a:r>
              <a:rPr lang="en-US" altLang="en-US" dirty="0"/>
              <a:t>In column processing, a two-dimensional array is processed one column at a time</a:t>
            </a:r>
          </a:p>
        </p:txBody>
      </p:sp>
    </p:spTree>
    <p:extLst>
      <p:ext uri="{BB962C8B-B14F-4D97-AF65-F5344CB8AC3E}">
        <p14:creationId xmlns:p14="http://schemas.microsoft.com/office/powerpoint/2010/main" val="1615530230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Write a function that receives a 2D array of integers (and its width/height). It should print those row numbers where all array entries are equal.</a:t>
            </a:r>
          </a:p>
          <a:p>
            <a:pPr marL="0" indent="0">
              <a:buNone/>
            </a:pPr>
            <a:r>
              <a:rPr lang="en-US" dirty="0" smtClean="0"/>
              <a:t>1. What is the correct prototype of </a:t>
            </a:r>
            <a:r>
              <a:rPr lang="en-US" dirty="0" err="1" smtClean="0"/>
              <a:t>printEqual</a:t>
            </a:r>
            <a:r>
              <a:rPr lang="en-US" dirty="0" smtClean="0"/>
              <a:t>(…) in C++</a:t>
            </a:r>
          </a:p>
          <a:p>
            <a:pPr marL="0" indent="0">
              <a:buNone/>
            </a:pPr>
            <a:r>
              <a:rPr lang="en-US" dirty="0" smtClean="0"/>
              <a:t>2. Rewrite this pseudocode entirely in C++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Pseudocode.</a:t>
            </a:r>
          </a:p>
          <a:p>
            <a:pPr marL="0" indent="0">
              <a:buNone/>
            </a:pPr>
            <a:r>
              <a:rPr lang="en-US" u="sng" dirty="0" err="1" smtClean="0"/>
              <a:t>printEqual</a:t>
            </a:r>
            <a:r>
              <a:rPr lang="en-US" u="sng" dirty="0" smtClean="0"/>
              <a:t>(</a:t>
            </a:r>
            <a:r>
              <a:rPr lang="en-US" u="sng" dirty="0" err="1" smtClean="0"/>
              <a:t>arr</a:t>
            </a:r>
            <a:r>
              <a:rPr lang="en-US" u="sng" dirty="0" smtClean="0"/>
              <a:t>, rows, cols):</a:t>
            </a:r>
          </a:p>
          <a:p>
            <a:pPr marL="0" indent="0">
              <a:buNone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outer: for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in range(0,rows):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first =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][0]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inner: for j in range(0,cols):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if 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 != first):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continue outer loop;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print(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Loops, conditionals.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02401" y="4953000"/>
          <a:ext cx="4089399" cy="1112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1879699443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843758561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22233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[0][1]=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[0][2]=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2983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5969001" y="54864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162800" y="6248400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array should print: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lv-LV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991600" y="4038600"/>
            <a:ext cx="16002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7242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to </a:t>
            </a:r>
            <a:r>
              <a:rPr lang="en-US" dirty="0" smtClean="0"/>
              <a:t>Code: Hints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prototype (=declaration) of this function in C++ looks like this: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printEqual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rows,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cols);</a:t>
            </a:r>
          </a:p>
          <a:p>
            <a:r>
              <a:rPr lang="en-US" sz="2000" dirty="0" smtClean="0"/>
              <a:t>No labels for loops in C++ </a:t>
            </a:r>
            <a:r>
              <a:rPr lang="en-US" sz="2000" dirty="0" smtClean="0">
                <a:sym typeface="Wingdings" panose="05000000000000000000" pitchFamily="2" charset="2"/>
              </a:rPr>
              <a:t> Cannot "continue" the outer loop.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using "</a:t>
            </a:r>
            <a:r>
              <a:rPr lang="en-US" sz="2000" dirty="0" err="1" smtClean="0">
                <a:sym typeface="Wingdings" panose="05000000000000000000" pitchFamily="2" charset="2"/>
              </a:rPr>
              <a:t>goto</a:t>
            </a:r>
            <a:r>
              <a:rPr lang="en-US" sz="2000" dirty="0" smtClean="0">
                <a:sym typeface="Wingdings" panose="05000000000000000000" pitchFamily="2" charset="2"/>
              </a:rPr>
              <a:t>"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calling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bool </a:t>
            </a:r>
            <a:r>
              <a:rPr lang="en-US" sz="2000" dirty="0" err="1" smtClean="0">
                <a:sym typeface="Wingdings" panose="05000000000000000000" pitchFamily="2" charset="2"/>
              </a:rPr>
              <a:t>allEqualOnRow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* row, 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cols);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Returns "true" if all elements equal.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Can avoid nested loops altogether </a:t>
            </a:r>
            <a:endParaRPr lang="en-US" sz="2000" dirty="0"/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3167997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Array-parameters, pre-increment</a:t>
            </a:r>
            <a:br>
              <a:rPr lang="lv-LV" dirty="0" smtClean="0"/>
            </a:br>
            <a:r>
              <a:rPr lang="lv-LV" dirty="0" smtClean="0"/>
              <a:t>and post-increment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int&amp; left(int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"In left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right(int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 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right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mm [] = {10,11,12,13,14};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a = 0;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right(++a,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right(++a, mm)+5;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for (int i = 0; i &lt; 5; i++)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cout &lt;&lt; " " &lt;&lt; mm[i];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Expressions, Side-Effects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638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Can you uncomment some line to get this output: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5486400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88612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Array-parameters, pre-increment</a:t>
            </a:r>
            <a:br>
              <a:rPr lang="lv-LV" dirty="0"/>
            </a:br>
            <a:r>
              <a:rPr lang="lv-LV" dirty="0"/>
              <a:t>and post-increment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Answer. 4th line</a:t>
            </a:r>
            <a:br>
              <a:rPr lang="lv-LV" dirty="0" smtClean="0"/>
            </a:br>
            <a:r>
              <a:rPr lang="lv-LV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left(++a, mm) = right(++a, mm)+5;</a:t>
            </a:r>
          </a:p>
          <a:p>
            <a:endParaRPr lang="lv-LV" dirty="0" smtClean="0"/>
          </a:p>
          <a:p>
            <a:r>
              <a:rPr lang="lv-LV" dirty="0" smtClean="0"/>
              <a:t>Expressions in C++ can have side-effects (as you evaluate them, some variables change during the evaluation itself). </a:t>
            </a:r>
          </a:p>
          <a:p>
            <a:r>
              <a:rPr lang="lv-LV" dirty="0" smtClean="0"/>
              <a:t>Evaluation order for an assignment operator: </a:t>
            </a:r>
          </a:p>
          <a:p>
            <a:pPr lvl="1"/>
            <a:r>
              <a:rPr lang="lv-LV" dirty="0" smtClean="0"/>
              <a:t>Compute actual parameters (pre-increment increments a two times)</a:t>
            </a:r>
          </a:p>
          <a:p>
            <a:pPr lvl="1"/>
            <a:r>
              <a:rPr lang="lv-LV" dirty="0" smtClean="0"/>
              <a:t>Evaluate the right-hand side. </a:t>
            </a:r>
          </a:p>
          <a:p>
            <a:pPr lvl="1"/>
            <a:r>
              <a:rPr lang="lv-LV" dirty="0" smtClean="0"/>
              <a:t>Evaluate the left-hand side (must be int&amp; or similar "lvalue"). </a:t>
            </a:r>
          </a:p>
          <a:p>
            <a:pPr lvl="1"/>
            <a:r>
              <a:rPr lang="lv-LV" dirty="0" smtClean="0"/>
              <a:t>Assign right to the left.</a:t>
            </a:r>
          </a:p>
          <a:p>
            <a:endParaRPr lang="lv-LV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Expressions, Side-Effects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86800" y="1784734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559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This statement declares an array of 10 components: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3733800"/>
            <a:ext cx="8415337" cy="5302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list[5] = 34;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   stores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sz="1800" dirty="0">
                <a:cs typeface="Courier New" panose="02070309020205020404" pitchFamily="49" charset="0"/>
              </a:rPr>
              <a:t>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</a:t>
            </a:r>
            <a:r>
              <a:rPr lang="en-US" sz="1800" dirty="0">
                <a:cs typeface="Courier New" panose="02070309020205020404" pitchFamily="49" charset="0"/>
              </a:rPr>
              <a:t>, the </a:t>
            </a:r>
            <a:r>
              <a:rPr lang="en-US" sz="1800" i="1" dirty="0">
                <a:cs typeface="Courier New" panose="02070309020205020404" pitchFamily="49" charset="0"/>
              </a:rPr>
              <a:t>sixth </a:t>
            </a:r>
            <a:r>
              <a:rPr lang="en-US" sz="1800" dirty="0">
                <a:cs typeface="Courier New" panose="02070309020205020404" pitchFamily="49" charset="0"/>
              </a:rPr>
              <a:t>component of the array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pic>
        <p:nvPicPr>
          <p:cNvPr id="10251" name="Picture 11" descr="Figure 8-3 shows an array list of 10 components, that is, 10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6400800" cy="9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133600" y="3150326"/>
            <a:ext cx="6949440" cy="29700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8-3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52" name="Picture 12" descr="Figure 8-4 illustrates the value 34 stored in the sixth component of the array list following the execution of the assignment statement, list[5] = 34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6400800" cy="93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2133600" y="5354629"/>
            <a:ext cx="6949440" cy="29700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8-4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/>
              <a:t>after execution of the statement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list[5]= 34;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082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Array Components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list[3]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list[6]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list[5] = list[3] + list[6];</a:t>
            </a:r>
          </a:p>
        </p:txBody>
      </p:sp>
      <p:pic>
        <p:nvPicPr>
          <p:cNvPr id="11272" name="Picture 8" descr="Figure 8-5 shows changes to the array list following the execution of three assignment statem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9875"/>
            <a:ext cx="6400800" cy="93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066109" y="3752390"/>
            <a:ext cx="7077891" cy="50436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FIGURE 8-5 </a:t>
            </a:r>
            <a:r>
              <a:rPr lang="en-US" sz="1400" dirty="0"/>
              <a:t>Array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/>
              <a:t>after execution of the statements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list[3]= 10;</a:t>
            </a:r>
            <a:r>
              <a:rPr lang="en-US" sz="1400" dirty="0"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list[6]= 35;</a:t>
            </a:r>
            <a:r>
              <a:rPr lang="en-US" sz="1400" dirty="0"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list[5] = list[3] + list[6];</a:t>
            </a:r>
          </a:p>
        </p:txBody>
      </p:sp>
    </p:spTree>
    <p:extLst>
      <p:ext uri="{BB962C8B-B14F-4D97-AF65-F5344CB8AC3E}">
        <p14:creationId xmlns:p14="http://schemas.microsoft.com/office/powerpoint/2010/main" val="36673923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(1 of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operations on a one-dimensional array include:</a:t>
            </a:r>
          </a:p>
          <a:p>
            <a:pPr lvl="1"/>
            <a:r>
              <a:rPr lang="en-US" altLang="en-US" dirty="0"/>
              <a:t>Initializing</a:t>
            </a:r>
          </a:p>
          <a:p>
            <a:pPr lvl="1"/>
            <a:r>
              <a:rPr lang="en-US" altLang="en-US" dirty="0"/>
              <a:t>Inputting data</a:t>
            </a:r>
          </a:p>
          <a:p>
            <a:pPr lvl="1"/>
            <a:r>
              <a:rPr lang="en-US" altLang="en-US" dirty="0"/>
              <a:t>Outputting data stored in an array</a:t>
            </a:r>
          </a:p>
          <a:p>
            <a:pPr lvl="1"/>
            <a:r>
              <a:rPr lang="en-US" altLang="en-US" dirty="0"/>
              <a:t>Finding the largest and/or smallest element</a:t>
            </a:r>
          </a:p>
          <a:p>
            <a:r>
              <a:rPr lang="en-US" altLang="en-US" dirty="0"/>
              <a:t>Each operation requires ability to step through elements of the array</a:t>
            </a:r>
          </a:p>
          <a:p>
            <a:pPr lvl="1"/>
            <a:r>
              <a:rPr lang="en-US" altLang="en-US" dirty="0"/>
              <a:t>Easily accomplished using a loop</a:t>
            </a:r>
          </a:p>
        </p:txBody>
      </p:sp>
    </p:spTree>
    <p:extLst>
      <p:ext uri="{BB962C8B-B14F-4D97-AF65-F5344CB8AC3E}">
        <p14:creationId xmlns:p14="http://schemas.microsoft.com/office/powerpoint/2010/main" val="38857950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One-Dimensional Arrays (2 of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declaration:</a:t>
            </a:r>
          </a:p>
          <a:p>
            <a:pPr marL="400050" lvl="1" indent="0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list[100];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//array of size 100</a:t>
            </a:r>
          </a:p>
          <a:p>
            <a:pPr marL="400050" lvl="1" indent="0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altLang="en-US" dirty="0"/>
              <a:t>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loop to access array elements:</a:t>
            </a:r>
          </a:p>
          <a:p>
            <a:pPr marL="400050" lvl="1" indent="0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(i = 0; i &lt; 100; i++)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 marL="400050" lvl="1" indent="0"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 	  cin &gt;&gt; list[i]; 	 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2</a:t>
            </a:r>
          </a:p>
        </p:txBody>
      </p:sp>
    </p:spTree>
    <p:extLst>
      <p:ext uri="{BB962C8B-B14F-4D97-AF65-F5344CB8AC3E}">
        <p14:creationId xmlns:p14="http://schemas.microsoft.com/office/powerpoint/2010/main" val="37427036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3032</TotalTime>
  <Words>3240</Words>
  <Application>Microsoft Office PowerPoint</Application>
  <PresentationFormat>Widescreen</PresentationFormat>
  <Paragraphs>504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Liberation Mono</vt:lpstr>
      <vt:lpstr>Times New Roman</vt:lpstr>
      <vt:lpstr>Wingdings</vt:lpstr>
      <vt:lpstr>Notebook</vt:lpstr>
      <vt:lpstr>Chapter 8</vt:lpstr>
      <vt:lpstr>Objectives (1 of 3)</vt:lpstr>
      <vt:lpstr>Introduction</vt:lpstr>
      <vt:lpstr>Arrays</vt:lpstr>
      <vt:lpstr>Accessing Array Components (1 of 3)</vt:lpstr>
      <vt:lpstr>Accessing Array Components (2 of 3)</vt:lpstr>
      <vt:lpstr>Accessing Array Components (3 of 3)</vt:lpstr>
      <vt:lpstr>Processing One-Dimensional Arrays (1 of 3)</vt:lpstr>
      <vt:lpstr>Processing One-Dimensional Arrays (2 of 3)</vt:lpstr>
      <vt:lpstr>Processing One-Dimensional Arrays (3 of 3)</vt:lpstr>
      <vt:lpstr>Array Index Out of Bounds</vt:lpstr>
      <vt:lpstr>Array Initialization During Declaration</vt:lpstr>
      <vt:lpstr>Partial Initialization of Arrays During Declaration</vt:lpstr>
      <vt:lpstr>Some Restrictions on Array Processing</vt:lpstr>
      <vt:lpstr>Arrays as Parameters to Functions</vt:lpstr>
      <vt:lpstr>Constant Arrays as Formal Parameters</vt:lpstr>
      <vt:lpstr>Base Address of an Array and Array in Computer Memory</vt:lpstr>
      <vt:lpstr>Functions Cannot Return a Value of the Type Array</vt:lpstr>
      <vt:lpstr>Integral Data Type and Array Indices</vt:lpstr>
      <vt:lpstr>Other Ways to Declare Arrays</vt:lpstr>
      <vt:lpstr>Searching an Array for a Specific Item</vt:lpstr>
      <vt:lpstr>Sorting</vt:lpstr>
      <vt:lpstr>Selection Sort</vt:lpstr>
      <vt:lpstr>Auto Declaration and Range-Based for Loops</vt:lpstr>
      <vt:lpstr>C-Strings (Character Arrays) (1 of 3)</vt:lpstr>
      <vt:lpstr>C-Strings (Character Arrays) (2 of 3)</vt:lpstr>
      <vt:lpstr>C-Strings (Character Arrays) (3 of 3)</vt:lpstr>
      <vt:lpstr>String Comparison</vt:lpstr>
      <vt:lpstr>Reading and Writing Strings</vt:lpstr>
      <vt:lpstr>String Input</vt:lpstr>
      <vt:lpstr>String Output</vt:lpstr>
      <vt:lpstr>Specifying Input/Output Files at Execution Time</vt:lpstr>
      <vt:lpstr>string Type and Input/Output Files</vt:lpstr>
      <vt:lpstr>Parallel Arrays</vt:lpstr>
      <vt:lpstr>Two- and Multidimensional Arrays</vt:lpstr>
      <vt:lpstr>Accessing Array Components (2 of 2)</vt:lpstr>
      <vt:lpstr>Two-Dimensional Array Initialization During Declaration</vt:lpstr>
      <vt:lpstr>Two-Dimensional Arrays and Enumeration Types</vt:lpstr>
      <vt:lpstr>Processing Two-Dimensional Arrays</vt:lpstr>
      <vt:lpstr>Initialization</vt:lpstr>
      <vt:lpstr>Print</vt:lpstr>
      <vt:lpstr>Input</vt:lpstr>
      <vt:lpstr>Sum by Row</vt:lpstr>
      <vt:lpstr>Sum by Column</vt:lpstr>
      <vt:lpstr>Largest Element in Each Row and Each Column</vt:lpstr>
      <vt:lpstr>Passing Two-Dimensional Arrays as Parameters to Functions</vt:lpstr>
      <vt:lpstr>Arrays of Strings</vt:lpstr>
      <vt:lpstr>Arrays of Strings</vt:lpstr>
      <vt:lpstr>Another Way to Declare a Two-Dimensional Array</vt:lpstr>
      <vt:lpstr>Multidimensional Arrays</vt:lpstr>
      <vt:lpstr>Quick Review (1 of 4)</vt:lpstr>
      <vt:lpstr>Quick Review (2 of 4)</vt:lpstr>
      <vt:lpstr>Quick Review (3 of 4)</vt:lpstr>
      <vt:lpstr>Quick Review (4 of 4)</vt:lpstr>
      <vt:lpstr>Pseudocode to Code</vt:lpstr>
      <vt:lpstr>Pseudocode to Code: Hints</vt:lpstr>
      <vt:lpstr>Array-parameters, pre-increment and post-increment</vt:lpstr>
      <vt:lpstr>Array-parameters, pre-increment and post-increment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181</cp:revision>
  <cp:lastPrinted>1601-01-01T00:00:00Z</cp:lastPrinted>
  <dcterms:created xsi:type="dcterms:W3CDTF">1601-01-01T00:00:00Z</dcterms:created>
  <dcterms:modified xsi:type="dcterms:W3CDTF">2021-08-31T16:43:01Z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