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382" r:id="rId2"/>
    <p:sldId id="383" r:id="rId3"/>
    <p:sldId id="386" r:id="rId4"/>
    <p:sldId id="389" r:id="rId5"/>
    <p:sldId id="391" r:id="rId6"/>
    <p:sldId id="392" r:id="rId7"/>
    <p:sldId id="393" r:id="rId8"/>
    <p:sldId id="394" r:id="rId9"/>
    <p:sldId id="395" r:id="rId10"/>
    <p:sldId id="396" r:id="rId11"/>
    <p:sldId id="398" r:id="rId12"/>
    <p:sldId id="399" r:id="rId13"/>
    <p:sldId id="400" r:id="rId14"/>
    <p:sldId id="401" r:id="rId15"/>
    <p:sldId id="402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2A"/>
    <a:srgbClr val="CC0099"/>
    <a:srgbClr val="FF3300"/>
    <a:srgbClr val="FFC0C0"/>
    <a:srgbClr val="43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63890E3-1EA1-426D-856A-C2C61D312452}" type="slidenum">
              <a:rPr lang="en-US" altLang="en-US" smtClean="0"/>
              <a:pPr eaLnBrk="1" hangingPunct="1"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639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E83D940-4697-40F1-8B5C-8A888074C99B}" type="slidenum">
              <a:rPr lang="en-US" altLang="en-US" smtClean="0"/>
              <a:pPr eaLnBrk="1" hangingPunct="1"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561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4524E58-C2A1-465B-BBCC-F0223B5126AE}" type="slidenum">
              <a:rPr lang="en-US" altLang="en-US" smtClean="0"/>
              <a:pPr eaLnBrk="1" hangingPunct="1"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8247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F5D70F9-DF14-4A20-AB2B-2094870EAEBF}" type="slidenum">
              <a:rPr lang="en-US" altLang="en-US" smtClean="0"/>
              <a:pPr eaLnBrk="1" hangingPunct="1"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6723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3D5C772-BC30-48ED-9B40-F57FF51445C7}" type="slidenum">
              <a:rPr lang="en-US" altLang="en-US" smtClean="0"/>
              <a:pPr eaLnBrk="1" hangingPunct="1"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8942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3AD392F-5BF1-4397-8A1B-479FEF55FE5B}" type="slidenum">
              <a:rPr lang="en-US" altLang="en-US" smtClean="0"/>
              <a:pPr eaLnBrk="1" hangingPunct="1"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7677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836E735-792F-43C2-92AF-8F44A95B5056}" type="slidenum">
              <a:rPr lang="en-US" altLang="en-US" smtClean="0"/>
              <a:pPr eaLnBrk="1" hangingPunct="1"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392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A129149-73BB-4064-B7B6-F0E1C37AFB7B}" type="slidenum">
              <a:rPr lang="en-US" altLang="en-US" smtClean="0"/>
              <a:pPr eaLnBrk="1" hangingPunct="1"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133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9A1855F-A5DF-4F69-A67E-C847777A36CD}" type="slidenum">
              <a:rPr lang="en-US" altLang="en-US" smtClean="0"/>
              <a:pPr eaLnBrk="1" hangingPunct="1"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4249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0D261F9-B92A-46E8-88D9-C05AEA727C93}" type="slidenum">
              <a:rPr lang="en-US" altLang="en-US" smtClean="0"/>
              <a:pPr eaLnBrk="1" hangingPunct="1"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0756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D6D7BA0-F8A6-47DE-A2F5-F1DA1C9209D4}" type="slidenum">
              <a:rPr lang="en-US" altLang="en-US" smtClean="0"/>
              <a:pPr eaLnBrk="1" hangingPunct="1"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529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CAEA486-D138-46E0-9392-11DDA0C43701}" type="slidenum">
              <a:rPr lang="en-US" altLang="en-US" smtClean="0"/>
              <a:pPr eaLnBrk="1" hangingPunct="1"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0497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FEB2406-CE6D-45D7-8C0C-55C7BB669B80}" type="slidenum">
              <a:rPr lang="en-US" altLang="en-US" smtClean="0"/>
              <a:pPr eaLnBrk="1" hangingPunct="1"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8660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22E7A82-0E08-4039-A619-5FFE94D53958}" type="slidenum">
              <a:rPr lang="en-US" altLang="en-US" smtClean="0"/>
              <a:pPr eaLnBrk="1" hangingPunct="1"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150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5120C2-2527-48E9-84A5-A4214DDC0172}" type="slidenum">
              <a:rPr lang="en-US" altLang="en-US" smtClean="0"/>
              <a:pPr eaLnBrk="1" hangingPunct="1"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478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22400" y="5102423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</p:spTree>
    <p:extLst>
      <p:ext uri="{BB962C8B-B14F-4D97-AF65-F5344CB8AC3E}">
        <p14:creationId xmlns:p14="http://schemas.microsoft.com/office/powerpoint/2010/main" val="143546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3" y="1538819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86833" y="3997250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7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20800" y="1340048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1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4" y="1538819"/>
            <a:ext cx="4897967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22796"/>
            <a:ext cx="5486400" cy="297004"/>
          </a:xfrm>
        </p:spPr>
        <p:txBody>
          <a:bodyPr lIns="91440" tIns="45720" rIns="9144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</p:spTree>
    <p:extLst>
      <p:ext uri="{BB962C8B-B14F-4D97-AF65-F5344CB8AC3E}">
        <p14:creationId xmlns:p14="http://schemas.microsoft.com/office/powerpoint/2010/main" val="316814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  <p:sldLayoutId id="2147483700" r:id="rId7"/>
    <p:sldLayoutId id="2147483701" r:id="rId8"/>
    <p:sldLayoutId id="2147483702" r:id="rId9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Records 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structs</a:t>
            </a:r>
            <a:r>
              <a:rPr lang="en-US" alt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747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Arrays in </a:t>
            </a:r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s (1 of 3)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Two items are associated with a list: </a:t>
            </a:r>
          </a:p>
          <a:p>
            <a:pPr lvl="1" eaLnBrk="1" hangingPunct="1"/>
            <a:r>
              <a:rPr lang="en-US" altLang="en-US" dirty="0"/>
              <a:t>Values (elements)</a:t>
            </a:r>
          </a:p>
          <a:p>
            <a:pPr lvl="1" eaLnBrk="1" hangingPunct="1"/>
            <a:r>
              <a:rPr lang="en-US" altLang="en-US" dirty="0"/>
              <a:t>Length of the list</a:t>
            </a:r>
          </a:p>
          <a:p>
            <a:pPr eaLnBrk="1" hangingPunct="1"/>
            <a:r>
              <a:rPr lang="en-US" altLang="en-US" dirty="0"/>
              <a:t>Define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 containing both items:</a:t>
            </a:r>
          </a:p>
          <a:p>
            <a:pPr marL="228600" lvl="1" indent="0">
              <a:spcBef>
                <a:spcPts val="120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ARRAY_SIZE = 1000;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listType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[ARRAY_SIZE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altLang="en-US" b="1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listLength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lv-LV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2209800"/>
            <a:ext cx="34480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5784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Arrays in </a:t>
            </a:r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s (3 of 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these statements and refer to the figure below showing the results following execution of the statements:</a:t>
            </a:r>
          </a:p>
          <a:p>
            <a:pPr marL="2286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intList.listLength = 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intList.listElem[0] = 12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lv-LV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intList.listLength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b="1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intList.listElem[1] = 37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intList.listLength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743200"/>
            <a:ext cx="36290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3600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s in </a:t>
            </a:r>
            <a:r>
              <a:rPr lang="en-US" altLang="en-US" dirty="0" smtClean="0"/>
              <a:t>Arrays</a:t>
            </a:r>
            <a:r>
              <a:rPr lang="lv-LV" altLang="en-US" dirty="0" smtClean="0"/>
              <a:t> – 1 </a:t>
            </a:r>
            <a:endParaRPr lang="en-US" alt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spcBef>
                <a:spcPts val="1200"/>
              </a:spcBef>
              <a:buNone/>
            </a:pPr>
            <a:r>
              <a:rPr lang="en-US" b="1" dirty="0" err="1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employeeType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firstName;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lastName;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personID;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deptID;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yearlySalary;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monthlySalary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yearToDatePaid;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monthlyBonus;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53927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structs</a:t>
            </a:r>
            <a:r>
              <a:rPr lang="en-US" altLang="en-US" dirty="0"/>
              <a:t> in </a:t>
            </a:r>
            <a:r>
              <a:rPr lang="en-US" altLang="en-US" dirty="0" smtClean="0"/>
              <a:t>Arrays</a:t>
            </a:r>
            <a:r>
              <a:rPr lang="lv-LV" altLang="en-US" dirty="0" smtClean="0"/>
              <a:t> – 2 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employeeType employees[50]</a:t>
            </a:r>
          </a:p>
          <a:p>
            <a:pPr lvl="1"/>
            <a:r>
              <a:rPr lang="en-US" dirty="0"/>
              <a:t>Declares the array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b="1" dirty="0"/>
              <a:t> </a:t>
            </a:r>
            <a:r>
              <a:rPr lang="en-US" dirty="0"/>
              <a:t>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b="1" dirty="0"/>
              <a:t> </a:t>
            </a:r>
            <a:r>
              <a:rPr lang="en-US" dirty="0"/>
              <a:t>components of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employeeType</a:t>
            </a:r>
          </a:p>
        </p:txBody>
      </p:sp>
      <p:pic>
        <p:nvPicPr>
          <p:cNvPr id="32777" name="Picture 9" descr="Figure 9-7 illustrates the employees array composed of 50 components of type employeeTyp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70878"/>
            <a:ext cx="6400800" cy="271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32069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s within a </a:t>
            </a:r>
            <a:r>
              <a:rPr lang="en-US" altLang="en-US" dirty="0">
                <a:latin typeface="Courier New" pitchFamily="49" charset="0"/>
              </a:rPr>
              <a:t>struct</a:t>
            </a:r>
          </a:p>
        </p:txBody>
      </p:sp>
      <p:pic>
        <p:nvPicPr>
          <p:cNvPr id="33799" name="Picture 7" descr="Figure 9-8 illustrates structs within a struc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24000"/>
            <a:ext cx="487183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9033949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 is a collection of a fixed number of components</a:t>
            </a:r>
          </a:p>
          <a:p>
            <a:pPr eaLnBrk="1" hangingPunct="1"/>
            <a:r>
              <a:rPr lang="en-US" altLang="en-US" dirty="0"/>
              <a:t>Components of a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dirty="0"/>
              <a:t> can be of different </a:t>
            </a:r>
            <a:r>
              <a:rPr lang="en-US" altLang="en-US" dirty="0" smtClean="0"/>
              <a:t>types</a:t>
            </a:r>
            <a:r>
              <a:rPr lang="lv-LV" altLang="en-US" dirty="0" smtClean="0"/>
              <a:t> called by name</a:t>
            </a:r>
            <a:endParaRPr lang="lv-LV" altLang="en-US" dirty="0"/>
          </a:p>
          <a:p>
            <a:pPr eaLnBrk="1" hangingPunct="1"/>
            <a:r>
              <a:rPr lang="en-US" altLang="en-US" dirty="0" smtClean="0"/>
              <a:t>Memory </a:t>
            </a:r>
            <a:r>
              <a:rPr lang="en-US" altLang="en-US" dirty="0"/>
              <a:t>is allocated only when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/>
              <a:t>variables </a:t>
            </a:r>
            <a:r>
              <a:rPr lang="en-US" altLang="en-US" dirty="0"/>
              <a:t>are </a:t>
            </a:r>
            <a:r>
              <a:rPr lang="en-US" altLang="en-US" dirty="0" smtClean="0"/>
              <a:t>declared</a:t>
            </a:r>
            <a:endParaRPr lang="lv-LV" altLang="en-US" dirty="0" smtClean="0"/>
          </a:p>
          <a:p>
            <a:r>
              <a:rPr lang="en-US" altLang="en-US" dirty="0"/>
              <a:t>In C++, the dot 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/>
              <a:t>) operator is called the member access operator</a:t>
            </a:r>
          </a:p>
          <a:p>
            <a:pPr lvl="1"/>
            <a:r>
              <a:rPr lang="en-US" altLang="en-US" dirty="0"/>
              <a:t>Used to access members of a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altLang="en-US" b="1" dirty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A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dirty="0"/>
              <a:t> can be passed by value or reference</a:t>
            </a:r>
          </a:p>
          <a:p>
            <a:r>
              <a:rPr lang="en-US" altLang="en-US" dirty="0"/>
              <a:t>A function can return a value of type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altLang="en-US" b="1" dirty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A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dirty="0"/>
              <a:t> can be a member of another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lv-LV" altLang="en-US" b="1" dirty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The only built-in operations on a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dirty="0"/>
              <a:t> are the assignment and member access operations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8364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this chapter, you will:</a:t>
            </a:r>
          </a:p>
          <a:p>
            <a:pPr lvl="1" eaLnBrk="1" hangingPunct="1"/>
            <a:r>
              <a:rPr lang="en-US" altLang="en-US" dirty="0"/>
              <a:t>Learn about records (</a:t>
            </a:r>
            <a:r>
              <a:rPr lang="en-US" altLang="en-US" b="1" dirty="0">
                <a:latin typeface="Courier New" pitchFamily="49" charset="0"/>
              </a:rPr>
              <a:t>struct</a:t>
            </a:r>
            <a:r>
              <a:rPr lang="en-US" altLang="en-US" b="1" dirty="0"/>
              <a:t>s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Examine various operations on a </a:t>
            </a:r>
            <a:r>
              <a:rPr lang="en-US" altLang="en-US" b="1" dirty="0">
                <a:latin typeface="Courier New" pitchFamily="49" charset="0"/>
              </a:rPr>
              <a:t>struct</a:t>
            </a:r>
            <a:endParaRPr lang="en-US" altLang="en-US" b="1" dirty="0"/>
          </a:p>
          <a:p>
            <a:pPr lvl="1"/>
            <a:r>
              <a:rPr lang="en-US" dirty="0"/>
              <a:t>Explore ways to manipulate data using a </a:t>
            </a:r>
            <a:r>
              <a:rPr lang="en-US" b="1" dirty="0">
                <a:latin typeface="Courier New" pitchFamily="49" charset="0"/>
              </a:rPr>
              <a:t>struct</a:t>
            </a:r>
            <a:endParaRPr lang="en-US" altLang="en-US" b="1" dirty="0">
              <a:latin typeface="Courier New" pitchFamily="49" charset="0"/>
            </a:endParaRPr>
          </a:p>
          <a:p>
            <a:pPr lvl="1" eaLnBrk="1" hangingPunct="1"/>
            <a:r>
              <a:rPr lang="en-US" altLang="en-US" dirty="0"/>
              <a:t>Learn about the relationship between a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dirty="0"/>
              <a:t> and functions</a:t>
            </a:r>
          </a:p>
          <a:p>
            <a:pPr lvl="1" eaLnBrk="1" hangingPunct="1"/>
            <a:r>
              <a:rPr lang="en-US" altLang="en-US" dirty="0"/>
              <a:t>Examine the difference between arrays and 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structs</a:t>
            </a:r>
            <a:endParaRPr lang="lv-LV" alt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en-US" dirty="0"/>
              <a:t>Discover how arrays are used in a </a:t>
            </a:r>
            <a:r>
              <a:rPr lang="en-US" altLang="en-US" b="1" dirty="0" err="1">
                <a:latin typeface="Courier New" pitchFamily="49" charset="0"/>
              </a:rPr>
              <a:t>struct</a:t>
            </a:r>
            <a:endParaRPr lang="en-US" altLang="en-US" b="1" dirty="0">
              <a:latin typeface="Courier New" pitchFamily="49" charset="0"/>
            </a:endParaRPr>
          </a:p>
          <a:p>
            <a:pPr lvl="1" eaLnBrk="1" hangingPunct="1"/>
            <a:r>
              <a:rPr lang="en-US" altLang="en-US" dirty="0"/>
              <a:t>Learn how to create an array of </a:t>
            </a:r>
            <a:r>
              <a:rPr lang="en-US" altLang="en-US" b="1" dirty="0" err="1">
                <a:latin typeface="Courier New" pitchFamily="49" charset="0"/>
              </a:rPr>
              <a:t>struct</a:t>
            </a:r>
            <a:r>
              <a:rPr lang="en-US" altLang="en-US" dirty="0"/>
              <a:t> items</a:t>
            </a:r>
          </a:p>
          <a:p>
            <a:pPr lvl="1" eaLnBrk="1" hangingPunct="1"/>
            <a:r>
              <a:rPr lang="en-US" altLang="en-US" dirty="0"/>
              <a:t>Learn how to create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dirty="0" err="1"/>
              <a:t>s</a:t>
            </a:r>
            <a:r>
              <a:rPr lang="en-US" altLang="en-US" dirty="0"/>
              <a:t> within a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dirty="0" err="1"/>
              <a:t>s</a:t>
            </a:r>
            <a:endParaRPr lang="en-US" altLang="en-US" dirty="0"/>
          </a:p>
          <a:p>
            <a:pPr lvl="1" eaLnBrk="1" hangingPunct="1"/>
            <a:endParaRPr lang="en-US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0794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Records (</a:t>
            </a:r>
            <a:r>
              <a:rPr lang="en-US" altLang="en-US" dirty="0" err="1">
                <a:latin typeface="Courier New" pitchFamily="49" charset="0"/>
              </a:rPr>
              <a:t>struct</a:t>
            </a:r>
            <a:r>
              <a:rPr lang="en-US" altLang="en-US" dirty="0" err="1"/>
              <a:t>s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>
                <a:latin typeface="Courier New" pitchFamily="49" charset="0"/>
              </a:rPr>
              <a:t>struct</a:t>
            </a:r>
            <a:r>
              <a:rPr lang="en-US" altLang="en-US" dirty="0"/>
              <a:t> is a definition, not a declaration</a:t>
            </a:r>
          </a:p>
          <a:p>
            <a:pPr lvl="1" eaLnBrk="1" hangingPunct="1"/>
            <a:r>
              <a:rPr lang="en-US" altLang="en-US" dirty="0"/>
              <a:t>Must declare a variable of that type to use it</a:t>
            </a:r>
          </a:p>
          <a:p>
            <a:pPr marL="458788" lvl="1" indent="0"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houseType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style;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numOfBedrooms;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numOfBathrooms;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numOfCarsGarage;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yearBuilt;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finishedSquareFootage;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price;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tax;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8788" lvl="1" indent="0">
              <a:spcBef>
                <a:spcPts val="0"/>
              </a:spcBef>
              <a:buNone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8788" lvl="1" indent="0">
              <a:spcBef>
                <a:spcPts val="0"/>
              </a:spcBef>
              <a:buNone/>
            </a:pPr>
            <a:r>
              <a:rPr lang="en-US" altLang="en-US" sz="16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//variable declaration</a:t>
            </a:r>
          </a:p>
          <a:p>
            <a:pPr marL="458788" lvl="1" indent="0"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houseType newHouse;</a:t>
            </a:r>
          </a:p>
          <a:p>
            <a:pPr lvl="1" eaLnBrk="1" hangingPunct="1"/>
            <a:endParaRPr lang="en-US" alt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814638"/>
            <a:ext cx="5416606" cy="328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8791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Accessing </a:t>
            </a:r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 Members (2 of 2)</a:t>
            </a:r>
          </a:p>
        </p:txBody>
      </p:sp>
      <p:sp>
        <p:nvSpPr>
          <p:cNvPr id="21507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initialize the members of </a:t>
            </a:r>
            <a:r>
              <a:rPr lang="en-US" altLang="en-US" b="1" dirty="0">
                <a:latin typeface="Courier New" pitchFamily="49" charset="0"/>
              </a:rPr>
              <a:t>newStudent</a:t>
            </a:r>
            <a:r>
              <a:rPr lang="en-US" altLang="en-US" dirty="0"/>
              <a:t>: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altLang="en-US" b="1" dirty="0">
                <a:latin typeface="Courier New" pitchFamily="49" charset="0"/>
              </a:rPr>
              <a:t>newStudent.GPA = 0.0;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altLang="en-US" b="1" dirty="0">
                <a:latin typeface="Courier New" pitchFamily="49" charset="0"/>
              </a:rPr>
              <a:t>newStudent.firstName = "John";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altLang="en-US" b="1" dirty="0">
                <a:latin typeface="Courier New" pitchFamily="49" charset="0"/>
              </a:rPr>
              <a:t>newStudent.lastName = "Brown";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276600"/>
            <a:ext cx="4078468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6477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Assignment </a:t>
            </a:r>
            <a:r>
              <a:rPr lang="lv-LV" altLang="en-US" dirty="0" smtClean="0"/>
              <a:t>of structs</a:t>
            </a:r>
            <a:endParaRPr lang="en-US" alt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assignment statement:</a:t>
            </a:r>
          </a:p>
          <a:p>
            <a:pPr marL="228600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 = newStudent;</a:t>
            </a:r>
            <a:endParaRPr lang="en-US" altLang="en-US" dirty="0"/>
          </a:p>
          <a:p>
            <a:r>
              <a:rPr lang="en-US" altLang="en-US" dirty="0"/>
              <a:t>is equivalent to the following statements: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student.firstName = newStudent.firstName;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student.lastName = newStudent.lastName;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student.courseGrade = newStudent.courseGrade;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student.testScore = newStudent.testScore;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student.programmingScore = newStudent.programmingScore;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student.GPA = newStudent.GPA;</a:t>
            </a:r>
          </a:p>
        </p:txBody>
      </p:sp>
    </p:spTree>
    <p:extLst>
      <p:ext uri="{BB962C8B-B14F-4D97-AF65-F5344CB8AC3E}">
        <p14:creationId xmlns:p14="http://schemas.microsoft.com/office/powerpoint/2010/main" val="359843853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Comparison (Relational Operators)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Compare </a:t>
            </a:r>
            <a:r>
              <a:rPr lang="en-US" altLang="en-US" b="1" dirty="0">
                <a:latin typeface="Courier New" pitchFamily="49" charset="0"/>
              </a:rPr>
              <a:t>struct</a:t>
            </a:r>
            <a:r>
              <a:rPr lang="en-US" altLang="en-US" dirty="0"/>
              <a:t> variables member-wise</a:t>
            </a:r>
          </a:p>
          <a:p>
            <a:pPr lvl="1" eaLnBrk="1" hangingPunct="1"/>
            <a:r>
              <a:rPr lang="en-US" altLang="en-US" dirty="0"/>
              <a:t>No aggregate relational operations are allowed</a:t>
            </a:r>
          </a:p>
          <a:p>
            <a:pPr eaLnBrk="1" hangingPunct="1"/>
            <a:r>
              <a:rPr lang="en-US" altLang="en-US" dirty="0"/>
              <a:t>To compare the values of </a:t>
            </a:r>
            <a:r>
              <a:rPr lang="en-US" altLang="en-US" b="1" dirty="0">
                <a:latin typeface="Courier New" pitchFamily="49" charset="0"/>
              </a:rPr>
              <a:t>student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</a:rPr>
              <a:t>newStudent</a:t>
            </a:r>
            <a:r>
              <a:rPr lang="en-US" altLang="en-US" dirty="0"/>
              <a:t>: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(student.firstName == newStudent.firstName &amp;&amp;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student.lastName == newStudent.lastName)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67413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Input/Output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 aggregate input/output operations are allowed on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 variable</a:t>
            </a:r>
          </a:p>
          <a:p>
            <a:pPr eaLnBrk="1" hangingPunct="1"/>
            <a:r>
              <a:rPr lang="en-US" altLang="en-US" dirty="0"/>
              <a:t>Data in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 variable must be read or written one member at a time</a:t>
            </a:r>
          </a:p>
          <a:p>
            <a:pPr eaLnBrk="1" hangingPunct="1"/>
            <a:r>
              <a:rPr lang="en-US" altLang="en-US" dirty="0"/>
              <a:t>The following code would output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newStudent</a:t>
            </a:r>
            <a:r>
              <a:rPr lang="en-US" altLang="en-US" dirty="0"/>
              <a:t> contents:</a:t>
            </a:r>
          </a:p>
          <a:p>
            <a:pPr marL="228600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newStudent.firstName &lt;&lt; " " &lt;&lt; newStudent.lastName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" " &lt;&lt; newStudent.courseGrade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" " &lt;&lt; newStudent.testScore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" " &lt;&lt; newStudent.programmingScore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" " &lt;&lt; newStudent.GPA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70603560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 Variables and Functions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 variable can be passed as a parameter by value or by reference</a:t>
            </a:r>
          </a:p>
          <a:p>
            <a:pPr eaLnBrk="1" hangingPunct="1"/>
            <a:r>
              <a:rPr lang="en-US" altLang="en-US" dirty="0"/>
              <a:t>A function can return a value of type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</a:p>
          <a:p>
            <a:r>
              <a:rPr lang="en-US" altLang="en-US" dirty="0"/>
              <a:t>The following function displays the contents </a:t>
            </a:r>
            <a:r>
              <a:rPr lang="en-US" dirty="0"/>
              <a:t>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/>
              <a:t> </a:t>
            </a:r>
            <a:r>
              <a:rPr lang="en-US" dirty="0"/>
              <a:t>variable of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studentType</a:t>
            </a:r>
            <a:r>
              <a:rPr lang="en-US" dirty="0"/>
              <a:t>:</a:t>
            </a:r>
            <a:endParaRPr lang="en-US" altLang="en-US" b="1" dirty="0">
              <a:solidFill>
                <a:srgbClr val="638DAD"/>
              </a:solidFill>
              <a:latin typeface="Courier New" pitchFamily="49" charset="0"/>
            </a:endParaRPr>
          </a:p>
          <a:p>
            <a:pPr marL="228600" lvl="1" indent="0">
              <a:spcBef>
                <a:spcPts val="120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printStudent(studentType student)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cout &lt;&lt; student.firstName &lt;&lt; " " &lt;&lt; student.lastName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 " &lt;&lt; student.courseGrade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 " &lt;&lt; student.testScore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 " &lt;&lt; student.programmingScore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 " &lt;&lt; student.GPA &lt;&lt; endl;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 b="1" dirty="0">
              <a:solidFill>
                <a:srgbClr val="638DAD"/>
              </a:solidFill>
              <a:latin typeface="Courier New" pitchFamily="49" charset="0"/>
            </a:endParaRPr>
          </a:p>
          <a:p>
            <a:pPr eaLnBrk="1" hangingPunct="1"/>
            <a:endParaRPr lang="en-US" altLang="en-US" b="1" dirty="0">
              <a:solidFill>
                <a:srgbClr val="638DAD"/>
              </a:solidFill>
              <a:latin typeface="Courier New" pitchFamily="49" charset="0"/>
            </a:endParaRPr>
          </a:p>
          <a:p>
            <a:pPr lvl="1"/>
            <a:endParaRPr lang="en-US" altLang="en-US" b="1" dirty="0">
              <a:solidFill>
                <a:srgbClr val="638DAD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01184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Arrays versus </a:t>
            </a:r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s</a:t>
            </a:r>
          </a:p>
        </p:txBody>
      </p:sp>
      <p:graphicFrame>
        <p:nvGraphicFramePr>
          <p:cNvPr id="3" name="Table 2" descr="Table 9-1 summarizes the similarities and differences between a struct and an array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58333"/>
              </p:ext>
            </p:extLst>
          </p:nvPr>
        </p:nvGraphicFramePr>
        <p:xfrm>
          <a:off x="1828800" y="2057400"/>
          <a:ext cx="8915400" cy="365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2734" marR="112734" marT="56367" marB="56367"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marL="112734" marR="112734" marT="56367" marB="56367"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</a:p>
                  </a:txBody>
                  <a:tcPr marL="112734" marR="112734" marT="56367" marB="56367">
                    <a:solidFill>
                      <a:srgbClr val="D1A7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Input/output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 (except strings)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Parameter passing</a:t>
                      </a:r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By reference only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By value or by reference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Function returning a value</a:t>
                      </a:r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12734" marR="112734" marT="56367" marB="56367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36882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3015</TotalTime>
  <Words>707</Words>
  <Application>Microsoft Office PowerPoint</Application>
  <PresentationFormat>Widescreen</PresentationFormat>
  <Paragraphs>155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Times New Roman</vt:lpstr>
      <vt:lpstr>Notebook</vt:lpstr>
      <vt:lpstr>Chapter 9</vt:lpstr>
      <vt:lpstr>Objectives</vt:lpstr>
      <vt:lpstr>Records (structs)</vt:lpstr>
      <vt:lpstr>Accessing struct Members (2 of 2)</vt:lpstr>
      <vt:lpstr>Assignment of structs</vt:lpstr>
      <vt:lpstr>Comparison (Relational Operators)</vt:lpstr>
      <vt:lpstr>Input/Output</vt:lpstr>
      <vt:lpstr>struct Variables and Functions</vt:lpstr>
      <vt:lpstr>Arrays versus structs</vt:lpstr>
      <vt:lpstr>Arrays in structs (1 of 3)</vt:lpstr>
      <vt:lpstr>Arrays in structs (3 of 3)</vt:lpstr>
      <vt:lpstr>structs in Arrays – 1 </vt:lpstr>
      <vt:lpstr>structs in Arrays – 2 </vt:lpstr>
      <vt:lpstr>structs within a struct</vt:lpstr>
      <vt:lpstr>Quick Review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181</cp:revision>
  <cp:lastPrinted>1601-01-01T00:00:00Z</cp:lastPrinted>
  <dcterms:created xsi:type="dcterms:W3CDTF">1601-01-01T00:00:00Z</dcterms:created>
  <dcterms:modified xsi:type="dcterms:W3CDTF">2021-08-31T18:26:41Z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