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9"/>
  </p:notesMasterIdLst>
  <p:handoutMasterIdLst>
    <p:handoutMasterId r:id="rId90"/>
  </p:handoutMasterIdLst>
  <p:sldIdLst>
    <p:sldId id="412" r:id="rId2"/>
    <p:sldId id="413" r:id="rId3"/>
    <p:sldId id="416" r:id="rId4"/>
    <p:sldId id="418" r:id="rId5"/>
    <p:sldId id="420" r:id="rId6"/>
    <p:sldId id="421" r:id="rId7"/>
    <p:sldId id="422" r:id="rId8"/>
    <p:sldId id="424" r:id="rId9"/>
    <p:sldId id="425" r:id="rId10"/>
    <p:sldId id="427" r:id="rId11"/>
    <p:sldId id="428" r:id="rId12"/>
    <p:sldId id="431" r:id="rId13"/>
    <p:sldId id="433" r:id="rId14"/>
    <p:sldId id="434" r:id="rId15"/>
    <p:sldId id="435" r:id="rId16"/>
    <p:sldId id="436" r:id="rId17"/>
    <p:sldId id="439" r:id="rId18"/>
    <p:sldId id="445" r:id="rId19"/>
    <p:sldId id="447" r:id="rId20"/>
    <p:sldId id="449" r:id="rId21"/>
    <p:sldId id="455" r:id="rId22"/>
    <p:sldId id="457" r:id="rId23"/>
    <p:sldId id="460" r:id="rId24"/>
    <p:sldId id="461" r:id="rId25"/>
    <p:sldId id="463" r:id="rId26"/>
    <p:sldId id="464" r:id="rId27"/>
    <p:sldId id="466" r:id="rId28"/>
    <p:sldId id="467" r:id="rId29"/>
    <p:sldId id="469" r:id="rId30"/>
    <p:sldId id="570" r:id="rId31"/>
    <p:sldId id="472" r:id="rId32"/>
    <p:sldId id="473" r:id="rId33"/>
    <p:sldId id="474" r:id="rId34"/>
    <p:sldId id="475" r:id="rId35"/>
    <p:sldId id="482" r:id="rId36"/>
    <p:sldId id="494" r:id="rId37"/>
    <p:sldId id="498" r:id="rId38"/>
    <p:sldId id="499" r:id="rId39"/>
    <p:sldId id="503" r:id="rId40"/>
    <p:sldId id="505" r:id="rId41"/>
    <p:sldId id="506" r:id="rId42"/>
    <p:sldId id="507" r:id="rId43"/>
    <p:sldId id="508" r:id="rId44"/>
    <p:sldId id="510" r:id="rId45"/>
    <p:sldId id="511" r:id="rId46"/>
    <p:sldId id="512" r:id="rId47"/>
    <p:sldId id="514" r:id="rId48"/>
    <p:sldId id="517" r:id="rId49"/>
    <p:sldId id="519" r:id="rId50"/>
    <p:sldId id="521" r:id="rId51"/>
    <p:sldId id="522" r:id="rId52"/>
    <p:sldId id="523" r:id="rId53"/>
    <p:sldId id="525" r:id="rId54"/>
    <p:sldId id="526" r:id="rId55"/>
    <p:sldId id="554" r:id="rId56"/>
    <p:sldId id="555" r:id="rId57"/>
    <p:sldId id="558" r:id="rId58"/>
    <p:sldId id="560" r:id="rId59"/>
    <p:sldId id="561" r:id="rId60"/>
    <p:sldId id="568" r:id="rId61"/>
    <p:sldId id="562" r:id="rId62"/>
    <p:sldId id="569" r:id="rId63"/>
    <p:sldId id="564" r:id="rId64"/>
    <p:sldId id="527" r:id="rId65"/>
    <p:sldId id="529" r:id="rId66"/>
    <p:sldId id="530" r:id="rId67"/>
    <p:sldId id="531" r:id="rId68"/>
    <p:sldId id="532" r:id="rId69"/>
    <p:sldId id="533" r:id="rId70"/>
    <p:sldId id="534" r:id="rId71"/>
    <p:sldId id="535" r:id="rId72"/>
    <p:sldId id="536" r:id="rId73"/>
    <p:sldId id="543" r:id="rId74"/>
    <p:sldId id="383" r:id="rId75"/>
    <p:sldId id="384" r:id="rId76"/>
    <p:sldId id="386" r:id="rId77"/>
    <p:sldId id="387" r:id="rId78"/>
    <p:sldId id="390" r:id="rId79"/>
    <p:sldId id="392" r:id="rId80"/>
    <p:sldId id="567" r:id="rId81"/>
    <p:sldId id="395" r:id="rId82"/>
    <p:sldId id="397" r:id="rId83"/>
    <p:sldId id="398" r:id="rId84"/>
    <p:sldId id="402" r:id="rId85"/>
    <p:sldId id="403" r:id="rId86"/>
    <p:sldId id="407" r:id="rId87"/>
    <p:sldId id="409" r:id="rId8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lasses" id="{368943A8-96D0-4B95-92F6-494F3A83B9FD}">
          <p14:sldIdLst>
            <p14:sldId id="412"/>
            <p14:sldId id="413"/>
            <p14:sldId id="416"/>
            <p14:sldId id="418"/>
            <p14:sldId id="420"/>
            <p14:sldId id="421"/>
            <p14:sldId id="422"/>
            <p14:sldId id="424"/>
            <p14:sldId id="425"/>
            <p14:sldId id="427"/>
            <p14:sldId id="428"/>
            <p14:sldId id="431"/>
            <p14:sldId id="433"/>
            <p14:sldId id="434"/>
            <p14:sldId id="435"/>
            <p14:sldId id="436"/>
            <p14:sldId id="439"/>
            <p14:sldId id="445"/>
            <p14:sldId id="447"/>
            <p14:sldId id="449"/>
            <p14:sldId id="455"/>
            <p14:sldId id="457"/>
          </p14:sldIdLst>
        </p14:section>
        <p14:section name="Inheritance and Composition" id="{F8E7EEFF-850A-4E11-A105-6DA6D0EAAD91}">
          <p14:sldIdLst>
            <p14:sldId id="460"/>
            <p14:sldId id="461"/>
            <p14:sldId id="463"/>
            <p14:sldId id="464"/>
            <p14:sldId id="466"/>
            <p14:sldId id="467"/>
            <p14:sldId id="469"/>
            <p14:sldId id="570"/>
            <p14:sldId id="472"/>
            <p14:sldId id="473"/>
            <p14:sldId id="474"/>
            <p14:sldId id="475"/>
            <p14:sldId id="482"/>
            <p14:sldId id="494"/>
          </p14:sldIdLst>
        </p14:section>
        <p14:section name="Pointers" id="{E31A55F1-6CD0-47C5-9183-D65D9F01174C}">
          <p14:sldIdLst>
            <p14:sldId id="498"/>
            <p14:sldId id="499"/>
            <p14:sldId id="503"/>
            <p14:sldId id="505"/>
            <p14:sldId id="506"/>
            <p14:sldId id="507"/>
            <p14:sldId id="508"/>
            <p14:sldId id="510"/>
            <p14:sldId id="511"/>
            <p14:sldId id="512"/>
            <p14:sldId id="514"/>
            <p14:sldId id="517"/>
            <p14:sldId id="519"/>
            <p14:sldId id="521"/>
            <p14:sldId id="522"/>
            <p14:sldId id="523"/>
            <p14:sldId id="525"/>
            <p14:sldId id="526"/>
            <p14:sldId id="554"/>
            <p14:sldId id="555"/>
            <p14:sldId id="558"/>
            <p14:sldId id="560"/>
            <p14:sldId id="561"/>
            <p14:sldId id="568"/>
            <p14:sldId id="562"/>
            <p14:sldId id="569"/>
          </p14:sldIdLst>
        </p14:section>
        <p14:section name="Classes and Inheritance" id="{1135DEB3-0BD0-4872-B96E-B45EF142273A}">
          <p14:sldIdLst>
            <p14:sldId id="564"/>
            <p14:sldId id="527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43"/>
          </p14:sldIdLst>
        </p14:section>
        <p14:section name="Exceptions" id="{830135B9-BDC7-4A36-8C06-9766C1FC8E52}">
          <p14:sldIdLst>
            <p14:sldId id="383"/>
            <p14:sldId id="384"/>
            <p14:sldId id="386"/>
            <p14:sldId id="387"/>
            <p14:sldId id="390"/>
            <p14:sldId id="392"/>
            <p14:sldId id="567"/>
            <p14:sldId id="395"/>
            <p14:sldId id="397"/>
            <p14:sldId id="398"/>
            <p14:sldId id="402"/>
            <p14:sldId id="403"/>
            <p14:sldId id="407"/>
            <p14:sldId id="4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B050"/>
    <a:srgbClr val="00FF00"/>
    <a:srgbClr val="43B02A"/>
    <a:srgbClr val="0033CC"/>
    <a:srgbClr val="CC0099"/>
    <a:srgbClr val="FF3300"/>
    <a:srgbClr val="FF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30" autoAdjust="0"/>
    <p:restoredTop sz="82599" autoAdjust="0"/>
  </p:normalViewPr>
  <p:slideViewPr>
    <p:cSldViewPr>
      <p:cViewPr varScale="1">
        <p:scale>
          <a:sx n="95" d="100"/>
          <a:sy n="95" d="100"/>
        </p:scale>
        <p:origin x="564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handoutMaster" Target="handoutMasters/handout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30855F9-0CBE-4B9F-9F38-AFF7FF199BAC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noProof="0" dirty="0" smtClean="0"/>
              <a:t>Click to edit Master text styles</a:t>
            </a:r>
          </a:p>
          <a:p>
            <a:pPr lvl="1"/>
            <a:r>
              <a:rPr lang="lv-LV" noProof="0" dirty="0" smtClean="0"/>
              <a:t>Second level</a:t>
            </a:r>
          </a:p>
          <a:p>
            <a:pPr lvl="2"/>
            <a:r>
              <a:rPr lang="lv-LV" noProof="0" dirty="0" smtClean="0"/>
              <a:t>Third level</a:t>
            </a:r>
          </a:p>
          <a:p>
            <a:pPr lvl="3"/>
            <a:r>
              <a:rPr lang="lv-LV" noProof="0" dirty="0" smtClean="0"/>
              <a:t>Fourth level</a:t>
            </a:r>
          </a:p>
          <a:p>
            <a:pPr lvl="4"/>
            <a:r>
              <a:rPr lang="lv-LV" noProof="0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26C4B93-EDC4-4CA5-B076-1807B35F35CC}" type="slidenum">
              <a:rPr lang="en-US" altLang="en-US" smtClean="0"/>
              <a:pPr eaLnBrk="1" hangingPunct="1"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48747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3CA526A-FF5D-461E-99B3-D5AEA82556DA}" type="slidenum">
              <a:rPr lang="en-US" altLang="en-US" smtClean="0"/>
              <a:pPr eaLnBrk="1" hangingPunct="1"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95224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5CEB6C9-7BAF-49C0-B94C-CF53F455CC89}" type="slidenum">
              <a:rPr lang="en-US" altLang="en-US" smtClean="0"/>
              <a:pPr eaLnBrk="1" hangingPunct="1"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07853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EB446D8-4E82-43CB-B8C8-687793AB298E}" type="slidenum">
              <a:rPr lang="en-US" altLang="en-US" smtClean="0"/>
              <a:pPr eaLnBrk="1" hangingPunct="1"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669121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9FD972E-4922-4C49-A8E6-90349658AA05}" type="slidenum">
              <a:rPr lang="en-US" altLang="en-US" smtClean="0"/>
              <a:pPr eaLnBrk="1" hangingPunct="1"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835199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369F3F0-7DF5-4D5B-8512-CBB570D9FD5A}" type="slidenum">
              <a:rPr lang="en-US" altLang="en-US" smtClean="0"/>
              <a:pPr eaLnBrk="1" hangingPunct="1"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979863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6C266FD-BF65-4FBA-AD45-BB3653ED44FC}" type="slidenum">
              <a:rPr lang="en-US" altLang="en-US" smtClean="0"/>
              <a:pPr eaLnBrk="1" hangingPunct="1"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267044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latin typeface="Arial" pitchFamily="34" charset="0"/>
              </a:rPr>
              <a:t>A class can have more than one constructor</a:t>
            </a:r>
          </a:p>
          <a:p>
            <a:r>
              <a:rPr lang="en-US" altLang="en-US" dirty="0" smtClean="0">
                <a:latin typeface="Arial" pitchFamily="34" charset="0"/>
              </a:rPr>
              <a:t>Each must have a different formal parameter list</a:t>
            </a:r>
          </a:p>
          <a:p>
            <a:r>
              <a:rPr lang="en-US" altLang="en-US" dirty="0" smtClean="0">
                <a:latin typeface="Arial" pitchFamily="34" charset="0"/>
              </a:rPr>
              <a:t>Constructors execute automatically when a class object enters its scope</a:t>
            </a:r>
          </a:p>
          <a:p>
            <a:r>
              <a:rPr lang="en-US" altLang="en-US" dirty="0" smtClean="0">
                <a:latin typeface="Arial" pitchFamily="34" charset="0"/>
              </a:rPr>
              <a:t>They cannot be called like other functions</a:t>
            </a:r>
          </a:p>
          <a:p>
            <a:r>
              <a:rPr lang="en-US" altLang="en-US" dirty="0" smtClean="0">
                <a:latin typeface="Arial" pitchFamily="34" charset="0"/>
              </a:rPr>
              <a:t>A constructor is automatically executed when a class variable is declared</a:t>
            </a:r>
          </a:p>
          <a:p>
            <a:r>
              <a:rPr lang="en-US" altLang="en-US" dirty="0" smtClean="0">
                <a:latin typeface="Arial" pitchFamily="34" charset="0"/>
              </a:rPr>
              <a:t>Because a class may have more than one constructor, you can invoke a specific constructor</a:t>
            </a:r>
          </a:p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6DD6C47-E809-49A9-93A8-AFCE23B7945C}" type="slidenum">
              <a:rPr lang="en-US" altLang="en-US" smtClean="0"/>
              <a:pPr eaLnBrk="1" hangingPunct="1"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057235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latin typeface="Arial" pitchFamily="34" charset="0"/>
              </a:rPr>
              <a:t>Number and type of arguments should match the formal parameters (in the order given) of one of the constructors</a:t>
            </a:r>
          </a:p>
          <a:p>
            <a:r>
              <a:rPr lang="en-US" altLang="en-US" dirty="0" smtClean="0">
                <a:latin typeface="Arial" pitchFamily="34" charset="0"/>
              </a:rPr>
              <a:t>Otherwise, C++ uses type conversion and looks for the best match</a:t>
            </a:r>
          </a:p>
          <a:p>
            <a:r>
              <a:rPr lang="en-US" altLang="en-US" dirty="0" smtClean="0">
                <a:latin typeface="Arial" pitchFamily="34" charset="0"/>
              </a:rPr>
              <a:t>Any ambiguity causes a compile-time error</a:t>
            </a:r>
          </a:p>
          <a:p>
            <a:endParaRPr lang="lv-LV" altLang="en-US" dirty="0" smtClean="0">
              <a:latin typeface="Arial" pitchFamily="34" charset="0"/>
            </a:endParaRPr>
          </a:p>
          <a:p>
            <a:r>
              <a:rPr lang="en-US" altLang="en-US" dirty="0" smtClean="0">
                <a:latin typeface="Arial" pitchFamily="34" charset="0"/>
              </a:rPr>
              <a:t>A constructor can have default parameters</a:t>
            </a:r>
          </a:p>
          <a:p>
            <a:r>
              <a:rPr lang="en-US" altLang="en-US" dirty="0" smtClean="0">
                <a:latin typeface="Arial" pitchFamily="34" charset="0"/>
              </a:rPr>
              <a:t>Rules for declaring formal parameters are the same as for declaring default formal parameters in a function</a:t>
            </a:r>
          </a:p>
          <a:p>
            <a:r>
              <a:rPr lang="en-US" altLang="en-US" dirty="0" smtClean="0">
                <a:latin typeface="Arial" pitchFamily="34" charset="0"/>
              </a:rPr>
              <a:t>Actual parameters are passed according to the same rules for functions</a:t>
            </a:r>
          </a:p>
          <a:p>
            <a:r>
              <a:rPr lang="en-US" altLang="en-US" dirty="0" smtClean="0">
                <a:latin typeface="Arial" pitchFamily="34" charset="0"/>
              </a:rPr>
              <a:t>A default constructor is a constructor with no parameters or with all default parameters</a:t>
            </a:r>
          </a:p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03F726D-2B41-44FC-B8B3-3D64A0C8C975}" type="slidenum">
              <a:rPr lang="en-US" altLang="en-US" smtClean="0"/>
              <a:pPr eaLnBrk="1" hangingPunct="1"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647614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latin typeface="Arial" pitchFamily="34" charset="0"/>
              </a:rPr>
              <a:t>A class can have only one destructor</a:t>
            </a:r>
          </a:p>
          <a:p>
            <a:r>
              <a:rPr lang="en-US" altLang="en-US" dirty="0" smtClean="0">
                <a:latin typeface="Arial" pitchFamily="34" charset="0"/>
              </a:rPr>
              <a:t>The destructor has no parameters</a:t>
            </a:r>
          </a:p>
          <a:p>
            <a:endParaRPr lang="en-US" altLang="en-US" dirty="0" smtClean="0">
              <a:latin typeface="Arial" pitchFamily="34" charset="0"/>
            </a:endParaRPr>
          </a:p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2E871B9-8B69-41DD-A295-FCC3F5F930AC}" type="slidenum">
              <a:rPr lang="en-US" altLang="en-US" smtClean="0"/>
              <a:pPr eaLnBrk="1" hangingPunct="1"/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853601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3CE38BD-5602-439F-AECE-B34CFB42BA7B}" type="slidenum">
              <a:rPr lang="en-US" altLang="en-US" smtClean="0"/>
              <a:pPr eaLnBrk="1" hangingPunct="1"/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84715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938C848-85D6-4D03-A39D-00BC5AAF4E90}" type="slidenum">
              <a:rPr lang="en-US" altLang="en-US" smtClean="0"/>
              <a:pPr eaLnBrk="1" hangingPunct="1"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786584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C8B43EC-5163-4292-837F-4B21E096BD52}" type="slidenum">
              <a:rPr lang="en-US" altLang="en-US" smtClean="0"/>
              <a:pPr eaLnBrk="1" hangingPunct="1"/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65060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7ADEAC0-9439-4A55-882D-5DD6240049CB}" type="slidenum">
              <a:rPr lang="en-US" altLang="en-US" smtClean="0"/>
              <a:pPr eaLnBrk="1" hangingPunct="1"/>
              <a:t>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593403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7A9343F-B644-46DB-A6DC-2E81B41D2B71}" type="slidenum">
              <a:rPr lang="en-US" altLang="en-US" smtClean="0"/>
              <a:pPr eaLnBrk="1" hangingPunct="1"/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989387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0C90AFA-CCF3-49C1-9FA0-8A5A65ACE3A1}" type="slidenum">
              <a:rPr lang="en-US" altLang="en-US" smtClean="0"/>
              <a:pPr eaLnBrk="1" hangingPunct="1"/>
              <a:t>23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126725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89DEB9C-B604-4C64-A551-D469AB8023AC}" type="slidenum">
              <a:rPr lang="en-US" altLang="en-US" smtClean="0"/>
              <a:pPr eaLnBrk="1" hangingPunct="1"/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993452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A2F0E40-E1CF-4C73-B6A9-1686186196DF}" type="slidenum">
              <a:rPr lang="en-US" altLang="en-US" smtClean="0"/>
              <a:pPr eaLnBrk="1" hangingPunct="1"/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718238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public members of the base class can be inherited as public or private members</a:t>
            </a:r>
          </a:p>
          <a:p>
            <a:r>
              <a:rPr lang="en-US" altLang="en-US" dirty="0" smtClean="0"/>
              <a:t>The derived class can include additional members (data and/or functions)</a:t>
            </a:r>
          </a:p>
          <a:p>
            <a:r>
              <a:rPr lang="en-US" altLang="en-US" dirty="0" smtClean="0"/>
              <a:t>The derived class can redefine public member functions of the base class</a:t>
            </a:r>
          </a:p>
          <a:p>
            <a:r>
              <a:rPr lang="en-US" altLang="en-US" dirty="0" smtClean="0"/>
              <a:t>Applies only to the objects of the derived class</a:t>
            </a:r>
          </a:p>
          <a:p>
            <a:r>
              <a:rPr lang="en-US" altLang="en-US" dirty="0" smtClean="0"/>
              <a:t>All member variables of the base class are also member variables of the derived class</a:t>
            </a:r>
            <a:endParaRPr lang="en-US" altLang="en-US" dirty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C7B028-F214-4530-8CA5-D9F957EB299F}" type="slidenum">
              <a:rPr lang="en-US" altLang="en-US" smtClean="0"/>
              <a:pPr eaLnBrk="1" hangingPunct="1"/>
              <a:t>26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763256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5C5614-2FD2-4D21-BA25-A3F95D12DC5A}" type="slidenum">
              <a:rPr lang="en-US" altLang="en-US" smtClean="0"/>
              <a:pPr eaLnBrk="1" hangingPunct="1"/>
              <a:t>27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628048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0E1074B-B272-4208-9C31-E22A1A7DAB04}" type="slidenum">
              <a:rPr lang="en-US" altLang="en-US" smtClean="0"/>
              <a:pPr eaLnBrk="1" hangingPunct="1"/>
              <a:t>28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38827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AC97118-B2EC-4C41-B5E9-E2E96186DAF0}" type="slidenum">
              <a:rPr lang="en-US" altLang="en-US" smtClean="0"/>
              <a:pPr eaLnBrk="1" hangingPunct="1"/>
              <a:t>29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11356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E7F2B24-E1A5-42AD-9601-7177719D2A5D}" type="slidenum">
              <a:rPr lang="en-US" altLang="en-US" smtClean="0"/>
              <a:pPr eaLnBrk="1" hangingPunct="1"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405740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If </a:t>
            </a:r>
            <a:r>
              <a:rPr lang="en-US" altLang="en-US" dirty="0" err="1" smtClean="0"/>
              <a:t>memberAccessSpecifier</a:t>
            </a:r>
            <a:r>
              <a:rPr lang="en-US" altLang="en-US" dirty="0" smtClean="0"/>
              <a:t> is protected:</a:t>
            </a:r>
          </a:p>
          <a:p>
            <a:r>
              <a:rPr lang="en-US" altLang="en-US" dirty="0" smtClean="0"/>
              <a:t>public members of A are protected members of B and can be accessed by the member functions (and friend functions) of B</a:t>
            </a:r>
          </a:p>
          <a:p>
            <a:r>
              <a:rPr lang="en-US" altLang="en-US" dirty="0" smtClean="0"/>
              <a:t>protected members of A are protected members of B and can be accessed by the member functions (and friend functions) of B</a:t>
            </a:r>
          </a:p>
          <a:p>
            <a:r>
              <a:rPr lang="en-US" altLang="en-US" dirty="0" smtClean="0"/>
              <a:t>private members of A are hidden in B and can be accessed only through public or protected members of A</a:t>
            </a:r>
          </a:p>
          <a:p>
            <a:endParaRPr lang="lv-LV" altLang="en-US" dirty="0" smtClean="0"/>
          </a:p>
          <a:p>
            <a:r>
              <a:rPr lang="en-US" altLang="en-US" dirty="0" smtClean="0"/>
              <a:t>If </a:t>
            </a:r>
            <a:r>
              <a:rPr lang="en-US" altLang="en-US" dirty="0" err="1" smtClean="0"/>
              <a:t>memberAccessSpecifier</a:t>
            </a:r>
            <a:r>
              <a:rPr lang="en-US" altLang="en-US" dirty="0" smtClean="0"/>
              <a:t> is private:</a:t>
            </a:r>
          </a:p>
          <a:p>
            <a:r>
              <a:rPr lang="en-US" altLang="en-US" dirty="0" smtClean="0"/>
              <a:t>public members of A are private members of B and can be accessed by member functions of B</a:t>
            </a:r>
          </a:p>
          <a:p>
            <a:r>
              <a:rPr lang="en-US" altLang="en-US" dirty="0" smtClean="0"/>
              <a:t>protected members of A are private members of B and can be accessed by member functions (and friend functions) of B</a:t>
            </a:r>
          </a:p>
          <a:p>
            <a:r>
              <a:rPr lang="en-US" altLang="en-US" dirty="0" smtClean="0"/>
              <a:t>private members of A are hidden in B and can be accessed only through public or protected members of A</a:t>
            </a:r>
          </a:p>
          <a:p>
            <a:endParaRPr lang="en-US" altLang="en-US" dirty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56E2415-B461-4422-999E-2F91BDD253F5}" type="slidenum">
              <a:rPr lang="en-US" altLang="en-US" smtClean="0"/>
              <a:pPr eaLnBrk="1" hangingPunct="1"/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203394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AA3E831-37CC-4192-BCB8-0DE858C9C9B1}" type="slidenum">
              <a:rPr lang="en-US" altLang="en-US" smtClean="0"/>
              <a:pPr eaLnBrk="1" hangingPunct="1"/>
              <a:t>31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036350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DEBB7E4-86DC-4892-9068-D3E6E19EF097}" type="slidenum">
              <a:rPr lang="en-US" altLang="en-US" smtClean="0"/>
              <a:pPr eaLnBrk="1" hangingPunct="1"/>
              <a:t>32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60729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BB2A2AC-17EA-4ADE-B780-75D9A8B1CC56}" type="slidenum">
              <a:rPr lang="en-US" altLang="en-US" smtClean="0"/>
              <a:pPr eaLnBrk="1" hangingPunct="1"/>
              <a:t>33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361986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C51A345-ACE5-4ABE-907F-A2D1253A712E}" type="slidenum">
              <a:rPr lang="en-US" altLang="en-US" smtClean="0"/>
              <a:pPr eaLnBrk="1" hangingPunct="1"/>
              <a:t>34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649842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BC6E44B-6148-4A20-9DD6-A3DBA37E3068}" type="slidenum">
              <a:rPr lang="en-US" altLang="en-US" smtClean="0"/>
              <a:pPr eaLnBrk="1" hangingPunct="1"/>
              <a:t>35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630937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7EE9C0C-32EA-44DC-9804-17CB32185752}" type="slidenum">
              <a:rPr lang="en-US" altLang="en-US" smtClean="0"/>
              <a:pPr eaLnBrk="1" hangingPunct="1"/>
              <a:t>36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104798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01CD1C4-8DBE-4BA3-BA49-6203C1C10557}" type="slidenum">
              <a:rPr lang="en-US" altLang="en-US" smtClean="0"/>
              <a:pPr eaLnBrk="1" hangingPunct="1"/>
              <a:t>38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866352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BAD3F91-233C-4247-B800-A1395C3056DB}" type="slidenum">
              <a:rPr lang="en-US" altLang="en-US" smtClean="0"/>
              <a:pPr eaLnBrk="1" hangingPunct="1"/>
              <a:t>39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11836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3A8361C-51CC-4FBF-B976-9E3257726277}" type="slidenum">
              <a:rPr lang="en-US" altLang="en-US" smtClean="0"/>
              <a:pPr eaLnBrk="1" hangingPunct="1"/>
              <a:t>40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35587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8EBB102-4F65-4E5B-A976-B5D2BD7BDF77}" type="slidenum">
              <a:rPr lang="en-US" altLang="en-US" smtClean="0"/>
              <a:pPr eaLnBrk="1" hangingPunct="1"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899460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39FB49C-D10A-4F7B-801C-5520004326DD}" type="slidenum">
              <a:rPr lang="en-US" altLang="en-US" smtClean="0"/>
              <a:pPr eaLnBrk="1" hangingPunct="1"/>
              <a:t>41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22322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B83D675-CD83-4E01-AC2D-B0AA9696E786}" type="slidenum">
              <a:rPr lang="en-US" altLang="en-US" smtClean="0"/>
              <a:pPr eaLnBrk="1" hangingPunct="1"/>
              <a:t>42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338432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D9397F0-DDF6-44DC-AD83-C9956B05BD23}" type="slidenum">
              <a:rPr lang="en-US" altLang="en-US" smtClean="0"/>
              <a:pPr eaLnBrk="1" hangingPunct="1"/>
              <a:t>43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328565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Assignment: value of one pointer variable can be assigned to another pointer of same type</a:t>
            </a:r>
          </a:p>
          <a:p>
            <a:r>
              <a:rPr lang="en-US" altLang="en-US" dirty="0" smtClean="0"/>
              <a:t>Relational operations: two pointer variables of same type can be compared for equality, etc.</a:t>
            </a:r>
          </a:p>
          <a:p>
            <a:r>
              <a:rPr lang="en-US" altLang="en-US" dirty="0" smtClean="0"/>
              <a:t>Some limited arithmetic operations</a:t>
            </a:r>
          </a:p>
          <a:p>
            <a:r>
              <a:rPr lang="en-US" altLang="en-US" dirty="0" smtClean="0"/>
              <a:t>Integer values can be added and subtracted from a pointer variable </a:t>
            </a:r>
          </a:p>
          <a:p>
            <a:r>
              <a:rPr lang="en-US" altLang="en-US" dirty="0" smtClean="0"/>
              <a:t>Value of one pointer variable can be subtracted from another pointer variable</a:t>
            </a:r>
          </a:p>
          <a:p>
            <a:endParaRPr lang="en-US" altLang="en-US" dirty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F4E0C08-49DF-411C-B74B-78995489F36D}" type="slidenum">
              <a:rPr lang="en-US" altLang="en-US" smtClean="0"/>
              <a:pPr eaLnBrk="1" hangingPunct="1"/>
              <a:t>44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7854643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EAF5D0D-5F17-420B-A57C-9CE154B7B67D}" type="slidenum">
              <a:rPr lang="en-US" altLang="en-US" smtClean="0"/>
              <a:pPr eaLnBrk="1" hangingPunct="1"/>
              <a:t>45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7927109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BE99590-BD62-4D51-83C6-92DAB8BC4F92}" type="slidenum">
              <a:rPr lang="en-US" altLang="en-US" smtClean="0"/>
              <a:pPr eaLnBrk="1" hangingPunct="1"/>
              <a:t>46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2102971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DACAFDC-9651-49CA-B8D3-8B0CE869080A}" type="slidenum">
              <a:rPr lang="en-US" altLang="en-US" smtClean="0"/>
              <a:pPr eaLnBrk="1" hangingPunct="1"/>
              <a:t>47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07139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B51AFC2-3A78-440D-AC22-00D0A47CBB46}" type="slidenum">
              <a:rPr lang="en-US" altLang="en-US" smtClean="0"/>
              <a:pPr eaLnBrk="1" hangingPunct="1"/>
              <a:t>48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5867551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A7E3B1B-A455-496D-BFF7-DB586856FDE3}" type="slidenum">
              <a:rPr lang="en-US" altLang="en-US" smtClean="0"/>
              <a:pPr eaLnBrk="1" hangingPunct="1"/>
              <a:t>49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3373877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432790-75B8-43A3-80F9-995A6B80627A}" type="slidenum">
              <a:rPr lang="en-US" altLang="en-US" smtClean="0"/>
              <a:pPr eaLnBrk="1" hangingPunct="1"/>
              <a:t>50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53989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8AC5A81-05F6-443A-977D-DC3EE79A1BBB}" type="slidenum">
              <a:rPr lang="en-US" altLang="en-US" smtClean="0"/>
              <a:pPr eaLnBrk="1" hangingPunct="1"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563198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7ED22F4-30F3-4781-8218-AB23ECEB3C50}" type="slidenum">
              <a:rPr lang="en-US" altLang="en-US" smtClean="0"/>
              <a:pPr eaLnBrk="1" hangingPunct="1"/>
              <a:t>51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1960590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061825F-6996-4FEB-B6F6-D7518BC5E8DA}" type="slidenum">
              <a:rPr lang="en-US" altLang="en-US" smtClean="0"/>
              <a:pPr eaLnBrk="1" hangingPunct="1"/>
              <a:t>52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6483087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F64CFF-8B65-41BE-9128-23D60871CE34}" type="slidenum">
              <a:rPr lang="en-US" altLang="en-US" smtClean="0"/>
              <a:pPr eaLnBrk="1" hangingPunct="1"/>
              <a:t>53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8979817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68C1020-FF87-4B1F-9766-111CC33D5C42}" type="slidenum">
              <a:rPr lang="en-US" altLang="en-US" smtClean="0"/>
              <a:pPr eaLnBrk="1" hangingPunct="1"/>
              <a:t>54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6773103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1ACCC6-81DF-4B0D-A703-E7BC361CF403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0680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1ACCC6-81DF-4B0D-A703-E7BC361CF403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72888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1ACCC6-81DF-4B0D-A703-E7BC361CF403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3170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1ACCC6-81DF-4B0D-A703-E7BC361CF403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14254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1ACCC6-81DF-4B0D-A703-E7BC361CF403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5410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1ACCC6-81DF-4B0D-A703-E7BC361CF403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201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EA10273-0675-4959-8959-904231842E55}" type="slidenum">
              <a:rPr lang="en-US" altLang="en-US" smtClean="0"/>
              <a:pPr eaLnBrk="1" hangingPunct="1"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992679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3BDB5EF-AEE1-40C9-9A0E-1FA3732365A7}" type="slidenum">
              <a:rPr lang="en-US" altLang="en-US" smtClean="0"/>
              <a:pPr eaLnBrk="1" hangingPunct="1"/>
              <a:t>62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41622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Similar problem occurs when passing objects by value</a:t>
            </a:r>
          </a:p>
          <a:p>
            <a:r>
              <a:rPr lang="en-US" altLang="en-US" dirty="0" smtClean="0"/>
              <a:t>Copy constructor automatically executes in three situations:</a:t>
            </a:r>
          </a:p>
          <a:p>
            <a:r>
              <a:rPr lang="en-US" altLang="en-US" dirty="0" smtClean="0"/>
              <a:t>When an object is declared and initialized by using the value of another object</a:t>
            </a:r>
          </a:p>
          <a:p>
            <a:r>
              <a:rPr lang="en-US" altLang="en-US" dirty="0" smtClean="0"/>
              <a:t>When an object is passed by value as a parameter</a:t>
            </a:r>
          </a:p>
          <a:p>
            <a:r>
              <a:rPr lang="en-US" altLang="en-US" dirty="0" smtClean="0"/>
              <a:t>When the return value of a function is an object</a:t>
            </a:r>
          </a:p>
          <a:p>
            <a:endParaRPr lang="en-US" altLang="en-US" dirty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4BFFEFE-940E-4942-998F-37982F18C161}" type="slidenum">
              <a:rPr lang="en-US" altLang="en-US" smtClean="0"/>
              <a:pPr eaLnBrk="1" hangingPunct="1"/>
              <a:t>64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2057174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6D76874-0C52-4285-A4B1-A2A3F1716B9C}" type="slidenum">
              <a:rPr lang="en-US" altLang="en-US" smtClean="0"/>
              <a:pPr eaLnBrk="1" hangingPunct="1"/>
              <a:t>65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8443471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4D6AC46-B641-4C53-BECB-CEE7049A2971}" type="slidenum">
              <a:rPr lang="en-US" altLang="en-US" smtClean="0"/>
              <a:pPr eaLnBrk="1" hangingPunct="1"/>
              <a:t>66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123253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046B2FB-515E-4123-AE4F-C91642D8B114}" type="slidenum">
              <a:rPr lang="en-US" altLang="en-US" smtClean="0"/>
              <a:pPr eaLnBrk="1" hangingPunct="1"/>
              <a:t>67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1608165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6296FF1-8F41-4D2D-B422-5FDAE8E6DC63}" type="slidenum">
              <a:rPr lang="en-US" altLang="en-US" smtClean="0"/>
              <a:pPr eaLnBrk="1" hangingPunct="1"/>
              <a:t>68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326340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8744133-FEDE-43A3-B93D-E5D61D22301E}" type="slidenum">
              <a:rPr lang="en-US" altLang="en-US" smtClean="0"/>
              <a:pPr eaLnBrk="1" hangingPunct="1"/>
              <a:t>69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5708668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6D4FA70-045C-4FCB-BA35-A720928EFAAD}" type="slidenum">
              <a:rPr lang="en-US" altLang="en-US" smtClean="0"/>
              <a:pPr eaLnBrk="1" hangingPunct="1"/>
              <a:t>70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5687590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F6A795F-FC48-4C5F-ACC8-2848AE12054C}" type="slidenum">
              <a:rPr lang="en-US" altLang="en-US" smtClean="0"/>
              <a:pPr eaLnBrk="1" hangingPunct="1"/>
              <a:t>71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7119840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1CDD00F-867F-4360-8668-9FC7BA7021F8}" type="slidenum">
              <a:rPr lang="en-US" altLang="en-US" smtClean="0"/>
              <a:pPr eaLnBrk="1" hangingPunct="1"/>
              <a:t>72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0819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22A030C-ABEE-4E43-85B4-4C118A409FEF}" type="slidenum">
              <a:rPr lang="en-US" altLang="en-US" smtClean="0"/>
              <a:pPr eaLnBrk="1" hangingPunct="1"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1606404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94F3FC5-20DA-4D5D-AEC0-9C34B51E6248}" type="slidenum">
              <a:rPr lang="en-US" altLang="en-US" smtClean="0"/>
              <a:pPr eaLnBrk="1" hangingPunct="1"/>
              <a:t>73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1392849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93F5D5A-0506-4807-A80E-97AFCD8C655E}" type="slidenum">
              <a:rPr lang="en-US" altLang="en-US" smtClean="0"/>
              <a:pPr eaLnBrk="1" hangingPunct="1"/>
              <a:t>75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526216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9281966-EF5F-4E4D-A866-1FA4140C0A4D}" type="slidenum">
              <a:rPr lang="en-US" altLang="en-US" smtClean="0"/>
              <a:pPr eaLnBrk="1" hangingPunct="1"/>
              <a:t>76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5001084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247C382-A4CC-47A8-AADE-70F747235732}" type="slidenum">
              <a:rPr lang="en-US" altLang="en-US" smtClean="0"/>
              <a:pPr eaLnBrk="1" hangingPunct="1"/>
              <a:t>77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508127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B50A97C-3E3E-4D89-B4A6-FFAD71FD31C1}" type="slidenum">
              <a:rPr lang="en-US" altLang="en-US" smtClean="0"/>
              <a:pPr eaLnBrk="1" hangingPunct="1"/>
              <a:t>78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1754679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D3F926-A6FA-4C2B-812C-34094DEA08E4}" type="slidenum">
              <a:rPr lang="en-US" altLang="en-US" smtClean="0"/>
              <a:pPr eaLnBrk="1" hangingPunct="1"/>
              <a:t>79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5585018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FC600B6-B982-4096-8EDA-00DC9AB92827}" type="slidenum">
              <a:rPr lang="en-US" altLang="en-US" smtClean="0"/>
              <a:pPr eaLnBrk="1" hangingPunct="1"/>
              <a:t>81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656549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97DBF03-13BF-441E-8556-78FFD3853865}" type="slidenum">
              <a:rPr lang="en-US" altLang="en-US" smtClean="0"/>
              <a:pPr eaLnBrk="1" hangingPunct="1"/>
              <a:t>82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0189436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1F390D9-9702-459E-8533-2C4D9952A3CF}" type="slidenum">
              <a:rPr lang="en-US" altLang="en-US" smtClean="0"/>
              <a:pPr eaLnBrk="1" hangingPunct="1"/>
              <a:t>83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9056951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5E1DFC4-6281-4806-8B3E-D3EFD71FBE71}" type="slidenum">
              <a:rPr lang="en-US" altLang="en-US" smtClean="0"/>
              <a:pPr eaLnBrk="1" hangingPunct="1"/>
              <a:t>84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05886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3CA9D13-569A-4D97-951F-1C028A690C66}" type="slidenum">
              <a:rPr lang="en-US" altLang="en-US" smtClean="0"/>
              <a:pPr eaLnBrk="1" hangingPunct="1"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402559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In some cases, it is best to terminate the program when an exception occurs</a:t>
            </a:r>
          </a:p>
          <a:p>
            <a:r>
              <a:rPr lang="en-US" altLang="en-US" dirty="0" smtClean="0"/>
              <a:t>Example: if an input file does not exist when the program executes</a:t>
            </a:r>
          </a:p>
          <a:p>
            <a:r>
              <a:rPr lang="en-US" altLang="en-US" dirty="0" smtClean="0"/>
              <a:t>There is no point in continuing with the program</a:t>
            </a:r>
          </a:p>
          <a:p>
            <a:r>
              <a:rPr lang="en-US" altLang="en-US" dirty="0" smtClean="0"/>
              <a:t>Program can output an appropriate error message and terminate</a:t>
            </a:r>
          </a:p>
          <a:p>
            <a:endParaRPr lang="lv-LV" altLang="en-US" dirty="0" smtClean="0"/>
          </a:p>
          <a:p>
            <a:r>
              <a:rPr lang="en-US" altLang="en-US" dirty="0" smtClean="0"/>
              <a:t>In some cases, you will want to handle the exception and let the program continue</a:t>
            </a:r>
          </a:p>
          <a:p>
            <a:r>
              <a:rPr lang="en-US" altLang="en-US" dirty="0" smtClean="0"/>
              <a:t>Example: a user inputs a letter instead of a number</a:t>
            </a:r>
          </a:p>
          <a:p>
            <a:r>
              <a:rPr lang="en-US" altLang="en-US" dirty="0" smtClean="0"/>
              <a:t>The input stream will enter the fail state</a:t>
            </a:r>
          </a:p>
          <a:p>
            <a:r>
              <a:rPr lang="en-US" altLang="en-US" dirty="0" smtClean="0"/>
              <a:t>Can include the necessary code to keep prompting the user to input a number until the entry is valid</a:t>
            </a:r>
          </a:p>
          <a:p>
            <a:r>
              <a:rPr lang="en-US" altLang="en-US" dirty="0" smtClean="0"/>
              <a:t>In other cases must register the error condition in a log. (Or terminate the program, if it is pointless to continue).</a:t>
            </a:r>
          </a:p>
          <a:p>
            <a:endParaRPr lang="lv-LV" altLang="en-US" dirty="0" smtClean="0"/>
          </a:p>
          <a:p>
            <a:endParaRPr lang="en-US" altLang="en-US" dirty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EBEF6E1-4B62-48ED-A148-050168B9E849}" type="slidenum">
              <a:rPr lang="en-US" altLang="en-US" smtClean="0"/>
              <a:pPr eaLnBrk="1" hangingPunct="1"/>
              <a:t>85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9539666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5BCE5EA-6CC5-4EA1-A29B-D7494498FEC6}" type="slidenum">
              <a:rPr lang="en-US" altLang="en-US" smtClean="0"/>
              <a:pPr eaLnBrk="1" hangingPunct="1"/>
              <a:t>86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8231713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10CD04C-3033-4188-8C69-5E850397CCE6}" type="slidenum">
              <a:rPr lang="en-US" altLang="en-US" smtClean="0"/>
              <a:pPr eaLnBrk="1" hangingPunct="1"/>
              <a:t>87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03633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DA76825-FB6F-4041-88A1-A2657A4F7881}" type="slidenum">
              <a:rPr lang="en-US" altLang="en-US" smtClean="0"/>
              <a:pPr eaLnBrk="1" hangingPunct="1"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42430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 descr="Canvas"/>
          <p:cNvSpPr>
            <a:spLocks noChangeArrowheads="1"/>
          </p:cNvSpPr>
          <p:nvPr/>
        </p:nvSpPr>
        <p:spPr bwMode="white">
          <a:xfrm>
            <a:off x="704850" y="238124"/>
            <a:ext cx="11155680" cy="649224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6" name="Rectangle 1028" descr="Canvas"/>
          <p:cNvSpPr>
            <a:spLocks noChangeArrowheads="1"/>
          </p:cNvSpPr>
          <p:nvPr/>
        </p:nvSpPr>
        <p:spPr bwMode="white">
          <a:xfrm>
            <a:off x="795867" y="4130675"/>
            <a:ext cx="1388533" cy="45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24582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1219200" y="2057400"/>
            <a:ext cx="10295467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lv-LV" noProof="0" smtClean="0"/>
              <a:t>Click to edit Master title style</a:t>
            </a:r>
          </a:p>
        </p:txBody>
      </p:sp>
      <p:sp>
        <p:nvSpPr>
          <p:cNvPr id="24583" name="Rectangle 1031"/>
          <p:cNvSpPr>
            <a:spLocks noGrp="1" noChangeArrowheads="1"/>
          </p:cNvSpPr>
          <p:nvPr>
            <p:ph type="subTitle" idx="1"/>
          </p:nvPr>
        </p:nvSpPr>
        <p:spPr>
          <a:xfrm>
            <a:off x="2167467" y="3886200"/>
            <a:ext cx="85344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lv-LV" noProof="0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7051907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lv-LV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192355851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4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75751" y="6107113"/>
            <a:ext cx="2540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682940012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1352551" y="610711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4603751" y="610711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BE0B6-61B7-4A16-86F5-324726A4A122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310289634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533400" y="609600"/>
            <a:ext cx="5943600" cy="1981200"/>
          </a:xfrm>
          <a:prstGeom prst="rect">
            <a:avLst/>
          </a:prstGeom>
          <a:solidFill>
            <a:srgbClr val="43B02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27432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762000" y="2286000"/>
            <a:ext cx="7696200" cy="4038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548640" tIns="182880" rIns="182880" bIns="18288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90600" y="2322786"/>
            <a:ext cx="6248400" cy="3352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762000" y="685800"/>
            <a:ext cx="5181600" cy="1524000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484393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Split Content with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16000" y="406259"/>
            <a:ext cx="10701867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3" y="1538819"/>
            <a:ext cx="11220451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87867" y="948267"/>
            <a:ext cx="11448288" cy="44704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1"/>
          </p:nvPr>
        </p:nvSpPr>
        <p:spPr>
          <a:xfrm>
            <a:off x="486833" y="3997250"/>
            <a:ext cx="11220451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608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with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406259"/>
            <a:ext cx="10701867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87867" y="948267"/>
            <a:ext cx="11448288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106224" y="222264"/>
            <a:ext cx="838656" cy="697255"/>
          </a:xfrm>
          <a:prstGeom prst="rect">
            <a:avLst/>
          </a:prstGeom>
        </p:spPr>
      </p:pic>
      <p:pic>
        <p:nvPicPr>
          <p:cNvPr id="21" name="Picture 20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52" y="6236388"/>
            <a:ext cx="1620787" cy="502487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2130243" y="6487630"/>
            <a:ext cx="15231660" cy="9083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22400" y="5102423"/>
            <a:ext cx="9265920" cy="297004"/>
          </a:xfrm>
        </p:spPr>
        <p:txBody>
          <a:bodyPr lIns="45720" tIns="45720" rIns="45720" bIns="45720"/>
          <a:lstStyle>
            <a:lvl1pPr marL="0" indent="0">
              <a:buNone/>
              <a:defRPr sz="1400" b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&lt;FIGURE #-# apply bold&gt; &lt;Figure caption text normal&gt;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30244" y="6578466"/>
            <a:ext cx="9042257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093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16000" y="406259"/>
            <a:ext cx="10701867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4" y="1538819"/>
            <a:ext cx="4897967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87867" y="948267"/>
            <a:ext cx="11448288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106224" y="222264"/>
            <a:ext cx="838656" cy="697255"/>
          </a:xfrm>
          <a:prstGeom prst="rect">
            <a:avLst/>
          </a:prstGeom>
        </p:spPr>
      </p:pic>
      <p:pic>
        <p:nvPicPr>
          <p:cNvPr id="17" name="Picture 16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52" y="6236388"/>
            <a:ext cx="1620787" cy="502487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2130243" y="6487630"/>
            <a:ext cx="15231660" cy="90835"/>
          </a:xfrm>
          <a:prstGeom prst="rect">
            <a:avLst/>
          </a:prstGeom>
        </p:spPr>
      </p:pic>
      <p:sp>
        <p:nvSpPr>
          <p:cNvPr id="1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5722796"/>
            <a:ext cx="5486400" cy="297004"/>
          </a:xfrm>
        </p:spPr>
        <p:txBody>
          <a:bodyPr lIns="91440" tIns="45720" rIns="91440" bIns="45720"/>
          <a:lstStyle>
            <a:lvl1pPr marL="0" indent="0">
              <a:buNone/>
              <a:defRPr sz="1400" b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&lt;FIGURE #-# apply bold&gt; &lt;Figure caption text normal&gt;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130244" y="6578466"/>
            <a:ext cx="9042257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28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975782" y="289560"/>
            <a:ext cx="11063817" cy="6492240"/>
          </a:xfrm>
          <a:prstGeom prst="rect">
            <a:avLst/>
          </a:prstGeom>
          <a:solidFill>
            <a:srgbClr val="EDE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ltGray">
          <a:xfrm>
            <a:off x="1354667" y="1600200"/>
            <a:ext cx="10227733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 sz="2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422400" y="381000"/>
            <a:ext cx="1016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smtClean="0"/>
              <a:t>Click to edit Master title style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2400" y="1752601"/>
            <a:ext cx="1016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dirty="0" smtClean="0"/>
              <a:t>Click to edit Master text styles</a:t>
            </a:r>
          </a:p>
          <a:p>
            <a:pPr lvl="1"/>
            <a:r>
              <a:rPr lang="lv-LV" altLang="lv-LV" dirty="0" smtClean="0"/>
              <a:t>Second level</a:t>
            </a:r>
          </a:p>
          <a:p>
            <a:pPr lvl="2"/>
            <a:r>
              <a:rPr lang="lv-LV" altLang="lv-LV" dirty="0" smtClean="0"/>
              <a:t>Third level</a:t>
            </a:r>
          </a:p>
          <a:p>
            <a:pPr lvl="3"/>
            <a:r>
              <a:rPr lang="lv-LV" altLang="lv-LV" dirty="0" smtClean="0"/>
              <a:t>Fourth level</a:t>
            </a:r>
          </a:p>
          <a:p>
            <a:pPr lvl="4"/>
            <a:r>
              <a:rPr lang="lv-LV" altLang="lv-LV" dirty="0" smtClean="0"/>
              <a:t>Fifth level</a:t>
            </a:r>
          </a:p>
        </p:txBody>
      </p:sp>
      <p:sp>
        <p:nvSpPr>
          <p:cNvPr id="2356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5751" y="6107113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4909E86-374F-46F0-8605-6733D6B01229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9" r:id="rId2"/>
    <p:sldLayoutId id="2147483690" r:id="rId3"/>
    <p:sldLayoutId id="2147483692" r:id="rId4"/>
    <p:sldLayoutId id="2147483693" r:id="rId5"/>
    <p:sldLayoutId id="2147483699" r:id="rId6"/>
    <p:sldLayoutId id="2147483700" r:id="rId7"/>
    <p:sldLayoutId id="2147483701" r:id="rId8"/>
  </p:sldLayoutIdLst>
  <p:transition spd="slow"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difference-between-const-int-const-int-const-and-int-const/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ctrTitle"/>
          </p:nvPr>
        </p:nvSpPr>
        <p:spPr>
          <a:xfrm>
            <a:off x="2222500" y="3098238"/>
            <a:ext cx="7747000" cy="369460"/>
          </a:xfrm>
        </p:spPr>
        <p:txBody>
          <a:bodyPr/>
          <a:lstStyle/>
          <a:p>
            <a:r>
              <a:rPr lang="en-US" altLang="en-US" dirty="0"/>
              <a:t>Chapter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Classes and Data Abstraction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924619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Functions and Classes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Objects can be passed as parameters to functions and returned as function values </a:t>
            </a:r>
          </a:p>
          <a:p>
            <a:pPr eaLnBrk="1" hangingPunct="1"/>
            <a:r>
              <a:rPr lang="en-US" altLang="en-US" dirty="0"/>
              <a:t>As parameters to functions:</a:t>
            </a:r>
          </a:p>
          <a:p>
            <a:pPr lvl="1"/>
            <a:r>
              <a:rPr lang="en-US" altLang="en-US" dirty="0"/>
              <a:t>Class objects can be passed by value or by reference </a:t>
            </a:r>
          </a:p>
          <a:p>
            <a:pPr eaLnBrk="1" hangingPunct="1"/>
            <a:r>
              <a:rPr lang="en-US" altLang="en-US" dirty="0"/>
              <a:t>If an object is passed by value:</a:t>
            </a:r>
          </a:p>
          <a:p>
            <a:pPr lvl="1" eaLnBrk="1" hangingPunct="1"/>
            <a:r>
              <a:rPr lang="en-US" altLang="en-US" dirty="0"/>
              <a:t>Contents of data members of the actual parameter are copied into the corresponding data members of the formal parameter</a:t>
            </a:r>
          </a:p>
        </p:txBody>
      </p:sp>
    </p:spTree>
    <p:extLst>
      <p:ext uri="{BB962C8B-B14F-4D97-AF65-F5344CB8AC3E}">
        <p14:creationId xmlns:p14="http://schemas.microsoft.com/office/powerpoint/2010/main" val="415293714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Reference Parameters and Class </a:t>
            </a:r>
            <a:r>
              <a:rPr lang="en-US" altLang="en-US" dirty="0" smtClean="0"/>
              <a:t>Objects</a:t>
            </a:r>
            <a:endParaRPr lang="en-US" altLang="en-US" dirty="0"/>
          </a:p>
        </p:txBody>
      </p:sp>
      <p:sp>
        <p:nvSpPr>
          <p:cNvPr id="3174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Passing by value might require a large amount of storage space and a considerable amount of computer time to copy the value of the actual parameter into the formal </a:t>
            </a:r>
            <a:r>
              <a:rPr lang="en-US" altLang="en-US" dirty="0" smtClean="0"/>
              <a:t>parameter</a:t>
            </a:r>
            <a:endParaRPr lang="en-US" altLang="en-US" dirty="0"/>
          </a:p>
          <a:p>
            <a:pPr eaLnBrk="1" hangingPunct="1"/>
            <a:r>
              <a:rPr lang="en-US" altLang="en-US" dirty="0"/>
              <a:t>Pass by reference is an efficient way to pass a variable as a parameter</a:t>
            </a:r>
          </a:p>
          <a:p>
            <a:pPr lvl="1" eaLnBrk="1" hangingPunct="1"/>
            <a:r>
              <a:rPr lang="en-US" altLang="en-US" dirty="0"/>
              <a:t>Problem: when passing by reference, the actual parameter </a:t>
            </a:r>
            <a:r>
              <a:rPr lang="lv-LV" altLang="en-US" dirty="0" smtClean="0"/>
              <a:t>may </a:t>
            </a:r>
            <a:r>
              <a:rPr lang="en-US" altLang="en-US" dirty="0" smtClean="0"/>
              <a:t>change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Solution: use </a:t>
            </a:r>
            <a:r>
              <a:rPr lang="en-US" altLang="en-US" b="1" dirty="0" err="1">
                <a:solidFill>
                  <a:srgbClr val="638DAD"/>
                </a:solidFill>
                <a:latin typeface="Courier New" pitchFamily="49" charset="0"/>
              </a:rPr>
              <a:t>const</a:t>
            </a:r>
            <a:r>
              <a:rPr lang="en-US" altLang="en-US" dirty="0"/>
              <a:t> in the formal parameter </a:t>
            </a:r>
            <a:r>
              <a:rPr lang="en-US" altLang="en-US" dirty="0" smtClean="0"/>
              <a:t>declaration</a:t>
            </a:r>
            <a:endParaRPr lang="lv-LV" altLang="en-US" dirty="0" smtClean="0"/>
          </a:p>
          <a:p>
            <a:pPr marL="0" indent="0" eaLnBrk="1" hangingPunct="1">
              <a:buNone/>
            </a:pPr>
            <a:r>
              <a:rPr lang="lv-LV" altLang="en-US" b="1" dirty="0">
                <a:solidFill>
                  <a:srgbClr val="43B0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inefficient as it may need lots of </a:t>
            </a:r>
            <a:r>
              <a:rPr lang="lv-LV" altLang="en-US" b="1" dirty="0" smtClean="0">
                <a:solidFill>
                  <a:srgbClr val="43B0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copying:</a:t>
            </a:r>
          </a:p>
          <a:p>
            <a:pPr marL="0" indent="0" eaLnBrk="1" hangingPunct="1">
              <a:buNone/>
            </a:pPr>
            <a:r>
              <a:rPr lang="lv-LV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f1(Huge arg) { ... }</a:t>
            </a:r>
          </a:p>
          <a:p>
            <a:pPr marL="0" indent="0" eaLnBrk="1" hangingPunct="1">
              <a:buNone/>
            </a:pPr>
            <a:r>
              <a:rPr lang="lv-LV" altLang="en-US" b="1" dirty="0">
                <a:solidFill>
                  <a:srgbClr val="43B0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usually better</a:t>
            </a:r>
            <a:endParaRPr lang="lv-LV" altLang="en-US" b="1" dirty="0" smtClean="0">
              <a:solidFill>
                <a:srgbClr val="43B02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lv-LV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f2(const Huge&amp; arg) { ... }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249729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en-US" dirty="0" smtClean="0"/>
              <a:t>Setters and Objects</a:t>
            </a:r>
            <a:endParaRPr lang="en-US" altLang="en-US" dirty="0"/>
          </a:p>
        </p:txBody>
      </p:sp>
      <p:pic>
        <p:nvPicPr>
          <p:cNvPr id="34823" name="Picture 7" descr="Figure 10-4 shows the values of myClock and yourClock before and after executing the statement myClock.setTime(3, 48, 52)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34113"/>
            <a:ext cx="6400800" cy="186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6" name="Picture 9" descr="Figure 10-5 shows objects myClock and yourClock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434" y="3381523"/>
            <a:ext cx="6400800" cy="140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7" name="Picture 10" descr="Figure 10-6 illustrates the object myClock and the parameter otherClock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742" y="4899823"/>
            <a:ext cx="6400800" cy="1500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483234" y="2619523"/>
            <a:ext cx="2480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dirty="0" smtClean="0"/>
              <a:t>Instance variables:</a:t>
            </a:r>
            <a:endParaRPr lang="lv-LV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>
            <a:off x="8264034" y="3081188"/>
            <a:ext cx="1752600" cy="4527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10626234" y="3081188"/>
            <a:ext cx="304800" cy="4527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1422400" y="4267200"/>
            <a:ext cx="47933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dirty="0" smtClean="0"/>
              <a:t>Are two objects filled in</a:t>
            </a:r>
          </a:p>
          <a:p>
            <a:r>
              <a:rPr lang="lv-LV" dirty="0" smtClean="0"/>
              <a:t>the same attributes equal?</a:t>
            </a:r>
            <a:br>
              <a:rPr lang="lv-LV" dirty="0" smtClean="0"/>
            </a:br>
            <a:endParaRPr lang="lv-LV" dirty="0" smtClean="0"/>
          </a:p>
          <a:p>
            <a:r>
              <a:rPr lang="lv-LV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(myClock==yourClock) {</a:t>
            </a:r>
          </a:p>
          <a:p>
            <a:r>
              <a:rPr lang="lv-LV" b="1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lv-LV" b="1" dirty="0" smtClean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 </a:t>
            </a:r>
          </a:p>
          <a:p>
            <a:r>
              <a:rPr lang="lv-LV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4420128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Implementation of Member </a:t>
            </a:r>
            <a:r>
              <a:rPr lang="en-US" altLang="en-US" dirty="0" smtClean="0"/>
              <a:t>Functions</a:t>
            </a:r>
            <a:endParaRPr lang="en-US" altLang="en-US" dirty="0"/>
          </a:p>
        </p:txBody>
      </p:sp>
      <p:sp>
        <p:nvSpPr>
          <p:cNvPr id="3686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8000"/>
              </a:lnSpc>
              <a:spcBef>
                <a:spcPct val="18000"/>
              </a:spcBef>
            </a:pPr>
            <a:r>
              <a:rPr lang="en-US" altLang="en-US" dirty="0"/>
              <a:t>Once a class is properly defined and implemented, it can be used in a program</a:t>
            </a:r>
          </a:p>
          <a:p>
            <a:pPr lvl="1" eaLnBrk="1" hangingPunct="1">
              <a:lnSpc>
                <a:spcPct val="98000"/>
              </a:lnSpc>
              <a:spcBef>
                <a:spcPct val="18000"/>
              </a:spcBef>
            </a:pPr>
            <a:r>
              <a:rPr lang="en-US" altLang="en-US" dirty="0"/>
              <a:t>A program that uses/manipulates objects of a class is called a </a:t>
            </a:r>
            <a:r>
              <a:rPr lang="en-US" altLang="en-US" u="sng" dirty="0"/>
              <a:t>client</a:t>
            </a:r>
            <a:r>
              <a:rPr lang="en-US" altLang="en-US" b="1" dirty="0"/>
              <a:t> </a:t>
            </a:r>
            <a:r>
              <a:rPr lang="en-US" altLang="en-US" dirty="0"/>
              <a:t>of that class</a:t>
            </a:r>
          </a:p>
          <a:p>
            <a:pPr eaLnBrk="1" hangingPunct="1">
              <a:lnSpc>
                <a:spcPct val="98000"/>
              </a:lnSpc>
              <a:spcBef>
                <a:spcPct val="18000"/>
              </a:spcBef>
            </a:pPr>
            <a:r>
              <a:rPr lang="en-US" altLang="en-US" dirty="0"/>
              <a:t>When you declare objects of the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class</a:t>
            </a:r>
            <a:r>
              <a:rPr lang="en-US" altLang="en-US" b="1" dirty="0">
                <a:latin typeface="Courier New" pitchFamily="49" charset="0"/>
              </a:rPr>
              <a:t> clockType</a:t>
            </a:r>
            <a:r>
              <a:rPr lang="en-US" altLang="en-US" dirty="0"/>
              <a:t>, each object has its own copy of the member variables (</a:t>
            </a:r>
            <a:r>
              <a:rPr lang="en-US" altLang="en-US" b="1" dirty="0">
                <a:latin typeface="Courier New" pitchFamily="49" charset="0"/>
              </a:rPr>
              <a:t>hr</a:t>
            </a:r>
            <a:r>
              <a:rPr lang="en-US" altLang="en-US" dirty="0"/>
              <a:t>, </a:t>
            </a:r>
            <a:r>
              <a:rPr lang="en-US" altLang="en-US" b="1" dirty="0">
                <a:latin typeface="Courier New" pitchFamily="49" charset="0"/>
              </a:rPr>
              <a:t>min</a:t>
            </a:r>
            <a:r>
              <a:rPr lang="en-US" altLang="en-US" dirty="0"/>
              <a:t>, and </a:t>
            </a:r>
            <a:r>
              <a:rPr lang="en-US" altLang="en-US" b="1" dirty="0">
                <a:latin typeface="Courier New" pitchFamily="49" charset="0"/>
              </a:rPr>
              <a:t>sec</a:t>
            </a:r>
            <a:r>
              <a:rPr lang="en-US" altLang="en-US" dirty="0"/>
              <a:t>)</a:t>
            </a:r>
          </a:p>
          <a:p>
            <a:pPr lvl="1" eaLnBrk="1" hangingPunct="1">
              <a:lnSpc>
                <a:spcPct val="98000"/>
              </a:lnSpc>
              <a:spcBef>
                <a:spcPct val="18000"/>
              </a:spcBef>
              <a:buFont typeface="Arial" pitchFamily="34" charset="0"/>
              <a:buChar char="•"/>
            </a:pPr>
            <a:r>
              <a:rPr lang="en-US" altLang="en-US" dirty="0"/>
              <a:t>These variables are called </a:t>
            </a:r>
            <a:r>
              <a:rPr lang="en-US" altLang="en-US" u="sng" dirty="0"/>
              <a:t>instance variables </a:t>
            </a:r>
            <a:r>
              <a:rPr lang="en-US" altLang="en-US" dirty="0"/>
              <a:t>of the class</a:t>
            </a:r>
          </a:p>
          <a:p>
            <a:pPr lvl="1" eaLnBrk="1" hangingPunct="1">
              <a:lnSpc>
                <a:spcPct val="98000"/>
              </a:lnSpc>
              <a:spcBef>
                <a:spcPct val="18000"/>
              </a:spcBef>
            </a:pPr>
            <a:r>
              <a:rPr lang="en-US" altLang="en-US" dirty="0"/>
              <a:t>Every object has its own copy of the data</a:t>
            </a:r>
          </a:p>
        </p:txBody>
      </p:sp>
    </p:spTree>
    <p:extLst>
      <p:ext uri="{BB962C8B-B14F-4D97-AF65-F5344CB8AC3E}">
        <p14:creationId xmlns:p14="http://schemas.microsoft.com/office/powerpoint/2010/main" val="668353223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Accessor and Mutator Functions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/>
              <a:t>Accessor function</a:t>
            </a:r>
            <a:r>
              <a:rPr lang="en-US" altLang="en-US" dirty="0"/>
              <a:t>: member function that only accesses the value(s) of member variable(s)</a:t>
            </a:r>
          </a:p>
          <a:p>
            <a:r>
              <a:rPr lang="en-US" altLang="en-US" u="sng" dirty="0"/>
              <a:t>Mutator function</a:t>
            </a:r>
            <a:r>
              <a:rPr lang="en-US" altLang="en-US" dirty="0"/>
              <a:t>: member function that modifies the value(s) of member variable(s)</a:t>
            </a:r>
          </a:p>
          <a:p>
            <a:r>
              <a:rPr lang="en-US" altLang="en-US" dirty="0"/>
              <a:t>Constant member function</a:t>
            </a:r>
          </a:p>
          <a:p>
            <a:pPr lvl="1"/>
            <a:r>
              <a:rPr lang="en-US" altLang="en-US" dirty="0"/>
              <a:t>Member function that cannot modify member variables of that class</a:t>
            </a:r>
          </a:p>
          <a:p>
            <a:pPr lvl="1"/>
            <a:r>
              <a:rPr lang="en-US" altLang="en-US" dirty="0"/>
              <a:t>Member function heading with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dirty="0"/>
              <a:t> at the end</a:t>
            </a:r>
          </a:p>
        </p:txBody>
      </p:sp>
    </p:spTree>
    <p:extLst>
      <p:ext uri="{BB962C8B-B14F-4D97-AF65-F5344CB8AC3E}">
        <p14:creationId xmlns:p14="http://schemas.microsoft.com/office/powerpoint/2010/main" val="2405713972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Order of </a:t>
            </a:r>
            <a:r>
              <a:rPr lang="en-US" altLang="en-US" dirty="0">
                <a:latin typeface="Courier New" pitchFamily="49" charset="0"/>
              </a:rPr>
              <a:t>public</a:t>
            </a:r>
            <a:r>
              <a:rPr lang="en-US" altLang="en-US" dirty="0"/>
              <a:t> and </a:t>
            </a:r>
            <a:r>
              <a:rPr lang="en-US" altLang="en-US" dirty="0">
                <a:latin typeface="Courier New" pitchFamily="49" charset="0"/>
              </a:rPr>
              <a:t>private</a:t>
            </a:r>
            <a:r>
              <a:rPr lang="en-US" altLang="en-US" dirty="0"/>
              <a:t> Members of a Class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C++ has no fixed order in which to declare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public</a:t>
            </a:r>
            <a:r>
              <a:rPr lang="en-US" altLang="en-US" dirty="0">
                <a:solidFill>
                  <a:srgbClr val="638DAD"/>
                </a:solidFill>
              </a:rPr>
              <a:t> </a:t>
            </a:r>
            <a:r>
              <a:rPr lang="en-US" altLang="en-US" dirty="0"/>
              <a:t>and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private</a:t>
            </a:r>
            <a:r>
              <a:rPr lang="en-US" altLang="en-US" dirty="0"/>
              <a:t> members</a:t>
            </a:r>
          </a:p>
          <a:p>
            <a:pPr eaLnBrk="1" hangingPunct="1"/>
            <a:r>
              <a:rPr lang="en-US" altLang="en-US" dirty="0"/>
              <a:t>By default, all members of a class are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private</a:t>
            </a:r>
          </a:p>
          <a:p>
            <a:pPr eaLnBrk="1" hangingPunct="1"/>
            <a:r>
              <a:rPr lang="en-US" altLang="en-US" dirty="0"/>
              <a:t>Use the member access specifier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public</a:t>
            </a:r>
            <a:r>
              <a:rPr lang="en-US" altLang="en-US" dirty="0"/>
              <a:t> to make a member available for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public</a:t>
            </a:r>
            <a:r>
              <a:rPr lang="en-US" altLang="en-US" dirty="0"/>
              <a:t> access</a:t>
            </a:r>
          </a:p>
        </p:txBody>
      </p:sp>
    </p:spTree>
    <p:extLst>
      <p:ext uri="{BB962C8B-B14F-4D97-AF65-F5344CB8AC3E}">
        <p14:creationId xmlns:p14="http://schemas.microsoft.com/office/powerpoint/2010/main" val="4144299611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Constructors (1 of 2)</a:t>
            </a:r>
          </a:p>
        </p:txBody>
      </p:sp>
      <p:sp>
        <p:nvSpPr>
          <p:cNvPr id="3993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Use constructors to guarantee that member variables of a class are initialized</a:t>
            </a:r>
          </a:p>
          <a:p>
            <a:pPr eaLnBrk="1" hangingPunct="1"/>
            <a:r>
              <a:rPr lang="en-US" altLang="en-US" dirty="0"/>
              <a:t>Two types of </a:t>
            </a:r>
            <a:r>
              <a:rPr lang="en-US" altLang="en-US" dirty="0" smtClean="0"/>
              <a:t>constructors</a:t>
            </a:r>
            <a:r>
              <a:rPr lang="lv-LV" altLang="en-US" dirty="0" smtClean="0"/>
              <a:t>: </a:t>
            </a:r>
            <a:r>
              <a:rPr lang="en-US" altLang="en-US" dirty="0" smtClean="0"/>
              <a:t>With </a:t>
            </a:r>
            <a:r>
              <a:rPr lang="lv-LV" altLang="en-US" dirty="0" smtClean="0"/>
              <a:t>or without </a:t>
            </a:r>
            <a:r>
              <a:rPr lang="en-US" altLang="en-US" dirty="0" smtClean="0"/>
              <a:t>parameters </a:t>
            </a:r>
            <a:r>
              <a:rPr lang="lv-LV" altLang="en-US" dirty="0" smtClean="0"/>
              <a:t/>
            </a:r>
            <a:br>
              <a:rPr lang="lv-LV" altLang="en-US" dirty="0" smtClean="0"/>
            </a:br>
            <a:r>
              <a:rPr lang="lv-LV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MyClass aa[100];</a:t>
            </a:r>
          </a:p>
          <a:p>
            <a:pPr marL="0" indent="0" eaLnBrk="1" hangingPunct="1">
              <a:buNone/>
            </a:pPr>
            <a:r>
              <a:rPr lang="lv-LV" altLang="en-US" dirty="0" smtClean="0"/>
              <a:t>(This code presumes that there is default/no-param constructor </a:t>
            </a:r>
          </a:p>
          <a:p>
            <a:pPr marL="0" indent="0" eaLnBrk="1" hangingPunct="1">
              <a:buNone/>
            </a:pPr>
            <a:r>
              <a:rPr lang="lv-LV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MyClass() {... }</a:t>
            </a:r>
            <a:r>
              <a:rPr lang="lv-LV" altLang="en-US" dirty="0" smtClean="0"/>
              <a:t>)</a:t>
            </a:r>
          </a:p>
          <a:p>
            <a:pPr eaLnBrk="1" hangingPunct="1"/>
            <a:r>
              <a:rPr lang="en-US" altLang="en-US" dirty="0" smtClean="0"/>
              <a:t>Name </a:t>
            </a:r>
            <a:r>
              <a:rPr lang="en-US" altLang="en-US" dirty="0"/>
              <a:t>of a constructor is the same as the  name of the </a:t>
            </a:r>
            <a:r>
              <a:rPr lang="en-US" altLang="en-US" dirty="0" err="1" smtClean="0"/>
              <a:t>clas</a:t>
            </a:r>
            <a:r>
              <a:rPr lang="lv-LV" altLang="en-US" dirty="0" smtClean="0"/>
              <a:t>s. </a:t>
            </a:r>
          </a:p>
          <a:p>
            <a:pPr eaLnBrk="1" hangingPunct="1"/>
            <a:r>
              <a:rPr lang="en-US" altLang="en-US" dirty="0" smtClean="0"/>
              <a:t>A </a:t>
            </a:r>
            <a:r>
              <a:rPr lang="en-US" altLang="en-US" dirty="0"/>
              <a:t>constructor has no </a:t>
            </a:r>
            <a:r>
              <a:rPr lang="lv-LV" altLang="en-US" dirty="0" smtClean="0"/>
              <a:t>return </a:t>
            </a:r>
            <a:r>
              <a:rPr lang="en-US" altLang="en-US" dirty="0" smtClean="0"/>
              <a:t>type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32605521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Invoking the Default Constructor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Syntax to invoke the default constructor is</a:t>
            </a:r>
            <a:r>
              <a:rPr lang="en-US" altLang="en-US" dirty="0" smtClean="0"/>
              <a:t>:</a:t>
            </a:r>
          </a:p>
          <a:p>
            <a:r>
              <a:rPr lang="en-US" altLang="en-US" dirty="0"/>
              <a:t>The statement:</a:t>
            </a:r>
          </a:p>
          <a:p>
            <a:pPr marL="228600" lvl="1" indent="0">
              <a:buNone/>
            </a:pPr>
            <a:r>
              <a:rPr lang="en-US" altLang="en-US" b="1" dirty="0" err="1">
                <a:latin typeface="Courier New" pitchFamily="49" charset="0"/>
              </a:rPr>
              <a:t>clockType</a:t>
            </a:r>
            <a:r>
              <a:rPr lang="en-US" altLang="en-US" b="1" dirty="0">
                <a:latin typeface="Courier New" pitchFamily="49" charset="0"/>
              </a:rPr>
              <a:t> </a:t>
            </a:r>
            <a:r>
              <a:rPr lang="en-US" altLang="en-US" b="1" dirty="0" err="1">
                <a:latin typeface="Courier New" pitchFamily="49" charset="0"/>
              </a:rPr>
              <a:t>yourClock</a:t>
            </a:r>
            <a:r>
              <a:rPr lang="en-US" altLang="en-US" b="1" dirty="0">
                <a:latin typeface="Courier New" pitchFamily="49" charset="0"/>
              </a:rPr>
              <a:t>;</a:t>
            </a:r>
          </a:p>
          <a:p>
            <a:pPr marL="228600" lvl="1" indent="0">
              <a:buNone/>
            </a:pPr>
            <a:r>
              <a:rPr lang="en-US" altLang="en-US" dirty="0"/>
              <a:t>declares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yourClock</a:t>
            </a:r>
            <a:r>
              <a:rPr lang="en-US" altLang="en-US" dirty="0"/>
              <a:t> to be an object of type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clockType</a:t>
            </a:r>
            <a:r>
              <a:rPr lang="en-US" altLang="en-US" dirty="0">
                <a:cs typeface="Courier New" panose="02070309020205020404" pitchFamily="49" charset="0"/>
              </a:rPr>
              <a:t> and the default constructor </a:t>
            </a:r>
            <a:r>
              <a:rPr lang="en-US" altLang="en-US" dirty="0" smtClean="0">
                <a:cs typeface="Courier New" panose="02070309020205020404" pitchFamily="49" charset="0"/>
              </a:rPr>
              <a:t>executes</a:t>
            </a:r>
            <a:r>
              <a:rPr lang="lv-LV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171450"/>
            <a:r>
              <a:rPr lang="en-US" dirty="0" smtClean="0"/>
              <a:t>The </a:t>
            </a:r>
            <a:r>
              <a:rPr lang="en-US" dirty="0"/>
              <a:t>syntax to invoke a constructor with a parameter is</a:t>
            </a:r>
            <a:r>
              <a:rPr lang="en-US" dirty="0" smtClean="0"/>
              <a:t>:</a:t>
            </a:r>
            <a:endParaRPr lang="lv-LV" dirty="0" smtClean="0"/>
          </a:p>
          <a:p>
            <a:pPr marL="228600" lvl="1" indent="0">
              <a:buNone/>
            </a:pPr>
            <a:endParaRPr lang="lv-LV" dirty="0"/>
          </a:p>
          <a:p>
            <a:pPr marL="228600" lvl="1" indent="0">
              <a:buNone/>
            </a:pPr>
            <a:r>
              <a:rPr lang="lv-LV" dirty="0" smtClean="0"/>
              <a:t>How about this? </a:t>
            </a:r>
          </a:p>
          <a:p>
            <a:pPr marL="228600" lvl="1" indent="0">
              <a:buNone/>
            </a:pPr>
            <a:r>
              <a:rPr lang="lv-LV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clockType yourClock();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altLang="en-US" b="1" dirty="0">
                <a:latin typeface="Courier New" pitchFamily="49" charset="0"/>
              </a:rPr>
              <a:t>	</a:t>
            </a:r>
            <a:br>
              <a:rPr lang="en-US" altLang="en-US" b="1" dirty="0">
                <a:latin typeface="Courier New" pitchFamily="49" charset="0"/>
              </a:rPr>
            </a:br>
            <a:endParaRPr lang="en-US" altLang="en-US" b="1" dirty="0">
              <a:latin typeface="Courier New" pitchFamily="49" charset="0"/>
            </a:endParaRPr>
          </a:p>
          <a:p>
            <a:pPr eaLnBrk="1" hangingPunct="1"/>
            <a:endParaRPr lang="en-US" altLang="en-US" dirty="0"/>
          </a:p>
        </p:txBody>
      </p:sp>
      <p:pic>
        <p:nvPicPr>
          <p:cNvPr id="43015" name="Picture 7" descr="className classObjectName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752601"/>
            <a:ext cx="36004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5" name="Picture 7" descr="className classObjectName(argument1, argument2, ...)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267200"/>
            <a:ext cx="69627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9321409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Destructors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Destructors are functions without any type</a:t>
            </a:r>
          </a:p>
          <a:p>
            <a:r>
              <a:rPr lang="en-US" dirty="0" smtClean="0"/>
              <a:t>The </a:t>
            </a:r>
            <a:r>
              <a:rPr lang="en-US" dirty="0"/>
              <a:t>name of a destructor is the tilde character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dirty="0"/>
              <a:t>) followed by the class name</a:t>
            </a:r>
          </a:p>
          <a:p>
            <a:pPr lvl="1"/>
            <a:r>
              <a:rPr lang="en-US" dirty="0"/>
              <a:t>Example: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~clockType();</a:t>
            </a:r>
          </a:p>
          <a:p>
            <a:r>
              <a:rPr lang="en-US" altLang="en-US" dirty="0">
                <a:latin typeface="+mj-lt"/>
              </a:rPr>
              <a:t>The destructor automatically executes when the class object goes out of </a:t>
            </a:r>
            <a:r>
              <a:rPr lang="en-US" altLang="en-US" dirty="0" smtClean="0">
                <a:latin typeface="+mj-lt"/>
              </a:rPr>
              <a:t>scope</a:t>
            </a:r>
            <a:r>
              <a:rPr lang="lv-LV" altLang="en-US" dirty="0" smtClean="0">
                <a:latin typeface="+mj-lt"/>
              </a:rPr>
              <a:t>. Should never call destructors explicitly.</a:t>
            </a:r>
            <a:endParaRPr lang="en-US" altLang="en-US" dirty="0"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831077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</a:t>
            </a:r>
            <a:r>
              <a:rPr lang="en-US" altLang="en-US" dirty="0">
                <a:latin typeface="Courier New" pitchFamily="49" charset="0"/>
              </a:rPr>
              <a:t>struct</a:t>
            </a:r>
            <a:r>
              <a:rPr lang="en-US" altLang="en-US" dirty="0"/>
              <a:t> versus a </a:t>
            </a:r>
            <a:r>
              <a:rPr lang="en-US" altLang="en-US" dirty="0" smtClean="0">
                <a:latin typeface="Courier New" pitchFamily="49" charset="0"/>
              </a:rPr>
              <a:t>class</a:t>
            </a:r>
            <a:endParaRPr lang="en-US" altLang="en-US" dirty="0"/>
          </a:p>
        </p:txBody>
      </p:sp>
      <p:sp>
        <p:nvSpPr>
          <p:cNvPr id="5120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By default, members of 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struct</a:t>
            </a:r>
            <a:r>
              <a:rPr lang="en-US" altLang="en-US" dirty="0"/>
              <a:t> are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public</a:t>
            </a:r>
          </a:p>
          <a:p>
            <a:pPr lvl="1" eaLnBrk="1" hangingPunct="1"/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private</a:t>
            </a:r>
            <a:r>
              <a:rPr lang="en-US" altLang="en-US" dirty="0"/>
              <a:t> specifier can be used in 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struct</a:t>
            </a:r>
            <a:r>
              <a:rPr lang="en-US" altLang="en-US" dirty="0"/>
              <a:t> to make a member private</a:t>
            </a:r>
          </a:p>
          <a:p>
            <a:pPr eaLnBrk="1" hangingPunct="1"/>
            <a:r>
              <a:rPr lang="en-US" altLang="en-US" dirty="0"/>
              <a:t>By default, the members of 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class</a:t>
            </a:r>
            <a:r>
              <a:rPr lang="en-US" altLang="en-US" dirty="0"/>
              <a:t> are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private</a:t>
            </a:r>
          </a:p>
          <a:p>
            <a:pPr eaLnBrk="1" hangingPunct="1"/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class</a:t>
            </a:r>
            <a:r>
              <a:rPr lang="en-US" altLang="en-US" dirty="0"/>
              <a:t>es and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struct</a:t>
            </a:r>
            <a:r>
              <a:rPr lang="en-US" altLang="en-US" dirty="0"/>
              <a:t>s have the same </a:t>
            </a:r>
            <a:r>
              <a:rPr lang="en-US" altLang="en-US" dirty="0" smtClean="0"/>
              <a:t>capabilities</a:t>
            </a:r>
          </a:p>
          <a:p>
            <a:pPr eaLnBrk="1" hangingPunct="1"/>
            <a:r>
              <a:rPr lang="en-US" altLang="en-US" dirty="0"/>
              <a:t>If all member variables of 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class</a:t>
            </a:r>
            <a:r>
              <a:rPr lang="en-US" altLang="en-US" dirty="0"/>
              <a:t> are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public</a:t>
            </a:r>
            <a:r>
              <a:rPr lang="en-US" altLang="en-US" dirty="0"/>
              <a:t> and there are no member </a:t>
            </a:r>
            <a:r>
              <a:rPr lang="en-US" altLang="en-US" dirty="0" smtClean="0"/>
              <a:t>functions, use </a:t>
            </a:r>
            <a:r>
              <a:rPr lang="en-US" altLang="en-US" dirty="0"/>
              <a:t>a </a:t>
            </a:r>
            <a:r>
              <a:rPr lang="en-US" altLang="en-US" b="1" dirty="0" err="1">
                <a:solidFill>
                  <a:srgbClr val="638DAD"/>
                </a:solidFill>
                <a:latin typeface="Courier New" pitchFamily="49" charset="0"/>
              </a:rPr>
              <a:t>struct</a:t>
            </a:r>
            <a:endParaRPr lang="en-US" altLang="en-US" b="1" dirty="0">
              <a:solidFill>
                <a:srgbClr val="638DAD"/>
              </a:solidFill>
              <a:latin typeface="Courier New" pitchFamily="49" charset="0"/>
            </a:endParaRP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9404482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Objectives</a:t>
            </a:r>
            <a:endParaRPr lang="en-US" alt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en-US" dirty="0"/>
              <a:t>In this chapter, you will: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altLang="en-US" dirty="0"/>
              <a:t>Learn about classes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altLang="en-US" dirty="0"/>
              <a:t>Learn about </a:t>
            </a:r>
            <a:r>
              <a:rPr lang="en-US" altLang="en-US" b="1" dirty="0">
                <a:latin typeface="Courier New" pitchFamily="49" charset="0"/>
              </a:rPr>
              <a:t>private</a:t>
            </a:r>
            <a:r>
              <a:rPr lang="en-US" altLang="en-US" dirty="0"/>
              <a:t>, </a:t>
            </a:r>
            <a:r>
              <a:rPr lang="en-US" altLang="en-US" b="1" dirty="0">
                <a:latin typeface="Courier New" pitchFamily="49" charset="0"/>
              </a:rPr>
              <a:t>protected</a:t>
            </a:r>
            <a:r>
              <a:rPr lang="en-US" altLang="en-US" dirty="0"/>
              <a:t>, and </a:t>
            </a:r>
            <a:r>
              <a:rPr lang="en-US" altLang="en-US" b="1" dirty="0">
                <a:latin typeface="Courier New" pitchFamily="49" charset="0"/>
              </a:rPr>
              <a:t>public</a:t>
            </a:r>
            <a:r>
              <a:rPr lang="en-US" altLang="en-US" dirty="0"/>
              <a:t> members of a class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altLang="en-US" dirty="0" smtClean="0"/>
              <a:t>Use </a:t>
            </a:r>
            <a:r>
              <a:rPr lang="en-US" altLang="en-US" dirty="0"/>
              <a:t>accessor and mutator functions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altLang="en-US" dirty="0" smtClean="0"/>
              <a:t>Use </a:t>
            </a:r>
            <a:r>
              <a:rPr lang="en-US" altLang="en-US" dirty="0"/>
              <a:t>constructors and </a:t>
            </a:r>
            <a:r>
              <a:rPr lang="en-US" altLang="en-US" dirty="0" smtClean="0"/>
              <a:t>destructors</a:t>
            </a:r>
          </a:p>
          <a:p>
            <a:pPr lvl="1" eaLnBrk="1" hangingPunct="1"/>
            <a:r>
              <a:rPr lang="en-US" altLang="en-US" dirty="0"/>
              <a:t>Learn about encapsulation and information hiding</a:t>
            </a:r>
          </a:p>
          <a:p>
            <a:pPr lvl="1" eaLnBrk="1" hangingPunct="1"/>
            <a:r>
              <a:rPr lang="en-US" altLang="en-US" dirty="0"/>
              <a:t>Learn about the </a:t>
            </a:r>
            <a:r>
              <a:rPr lang="en-US" altLang="en-US" b="1" dirty="0">
                <a:latin typeface="Courier New" pitchFamily="49" charset="0"/>
              </a:rPr>
              <a:t>static</a:t>
            </a:r>
            <a:r>
              <a:rPr lang="en-US" altLang="en-US" dirty="0"/>
              <a:t> members of a </a:t>
            </a:r>
            <a:r>
              <a:rPr lang="en-US" altLang="en-US" dirty="0" smtClean="0"/>
              <a:t>class</a:t>
            </a:r>
          </a:p>
          <a:p>
            <a:pPr lvl="1" eaLnBrk="1" hangingPunct="1"/>
            <a:r>
              <a:rPr lang="en-US" altLang="en-US" u="sng" dirty="0" smtClean="0"/>
              <a:t>Object</a:t>
            </a:r>
            <a:r>
              <a:rPr lang="en-US" altLang="en-US" dirty="0"/>
              <a:t>: </a:t>
            </a:r>
            <a:r>
              <a:rPr lang="en-US" dirty="0"/>
              <a:t>combines data and the operations on that data in a single </a:t>
            </a:r>
            <a:r>
              <a:rPr lang="en-US" dirty="0" smtClean="0"/>
              <a:t>unit</a:t>
            </a:r>
          </a:p>
          <a:p>
            <a:pPr lvl="1" eaLnBrk="1" hangingPunct="1"/>
            <a:r>
              <a:rPr lang="en-US" altLang="en-US" u="sng" dirty="0" smtClean="0"/>
              <a:t>Class</a:t>
            </a:r>
            <a:r>
              <a:rPr lang="en-US" altLang="en-US" dirty="0"/>
              <a:t>: a collection of a fixed number of </a:t>
            </a:r>
            <a:r>
              <a:rPr lang="en-US" altLang="en-US" dirty="0" smtClean="0"/>
              <a:t>components</a:t>
            </a:r>
          </a:p>
          <a:p>
            <a:pPr lvl="1" eaLnBrk="1" hangingPunct="1"/>
            <a:r>
              <a:rPr lang="en-US" altLang="en-US" u="sng" dirty="0" smtClean="0"/>
              <a:t>Member</a:t>
            </a:r>
            <a:r>
              <a:rPr lang="en-US" altLang="en-US" dirty="0"/>
              <a:t>: </a:t>
            </a:r>
            <a:r>
              <a:rPr lang="en-US" altLang="en-US" dirty="0" smtClean="0"/>
              <a:t>an attribute or a method (function)</a:t>
            </a:r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>
              <a:buFont typeface="Arial" charset="0"/>
              <a:buChar char="–"/>
              <a:defRPr/>
            </a:pPr>
            <a:endParaRPr lang="en-US" altLang="en-US" dirty="0"/>
          </a:p>
          <a:p>
            <a:pPr marL="0" indent="0" eaLnBrk="1" hangingPunct="1">
              <a:buNone/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6395180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Information </a:t>
            </a:r>
            <a:r>
              <a:rPr lang="en-US" altLang="en-US" dirty="0" smtClean="0"/>
              <a:t>Hiding</a:t>
            </a:r>
            <a:endParaRPr lang="en-US" altLang="en-US" dirty="0"/>
          </a:p>
        </p:txBody>
      </p:sp>
      <p:sp>
        <p:nvSpPr>
          <p:cNvPr id="5018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u="sng" dirty="0"/>
              <a:t>header file</a:t>
            </a:r>
            <a:r>
              <a:rPr lang="en-US" dirty="0"/>
              <a:t> (or </a:t>
            </a:r>
            <a:r>
              <a:rPr lang="en-US" u="sng" dirty="0"/>
              <a:t>interface file</a:t>
            </a:r>
            <a:r>
              <a:rPr lang="en-US" dirty="0"/>
              <a:t>) contains the specification details</a:t>
            </a:r>
          </a:p>
          <a:p>
            <a:pPr lvl="1"/>
            <a:r>
              <a:rPr lang="en-US" dirty="0"/>
              <a:t>The header file has an extension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</a:p>
          <a:p>
            <a:r>
              <a:rPr lang="en-US" dirty="0"/>
              <a:t>The implementation file contains the definitions of the functions to implement the operations of an object</a:t>
            </a:r>
          </a:p>
          <a:p>
            <a:pPr lvl="1"/>
            <a:r>
              <a:rPr lang="en-US" dirty="0"/>
              <a:t>This file has an extension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</a:p>
          <a:p>
            <a:pPr eaLnBrk="1" hangingPunct="1"/>
            <a:r>
              <a:rPr lang="en-US" altLang="en-US" dirty="0"/>
              <a:t>Implementation file must include the header file via the </a:t>
            </a:r>
            <a:r>
              <a:rPr lang="en-US" altLang="en-US" b="1" dirty="0">
                <a:latin typeface="Courier New" pitchFamily="49" charset="0"/>
              </a:rPr>
              <a:t>include</a:t>
            </a:r>
            <a:r>
              <a:rPr lang="en-US" altLang="en-US" dirty="0"/>
              <a:t> statement</a:t>
            </a:r>
          </a:p>
          <a:p>
            <a:pPr eaLnBrk="1" hangingPunct="1"/>
            <a:r>
              <a:rPr lang="en-US" altLang="en-US" dirty="0"/>
              <a:t>In the </a:t>
            </a:r>
            <a:r>
              <a:rPr lang="en-US" altLang="en-US" b="1" dirty="0">
                <a:latin typeface="Courier New" pitchFamily="49" charset="0"/>
              </a:rPr>
              <a:t>include</a:t>
            </a:r>
            <a:r>
              <a:rPr lang="en-US" altLang="en-US" dirty="0"/>
              <a:t> statement:</a:t>
            </a:r>
          </a:p>
          <a:p>
            <a:pPr lvl="1" eaLnBrk="1" hangingPunct="1"/>
            <a:r>
              <a:rPr lang="en-US" altLang="en-US" dirty="0"/>
              <a:t>User-defined header files are enclosed in double quotes </a:t>
            </a:r>
          </a:p>
          <a:p>
            <a:pPr lvl="1" eaLnBrk="1" hangingPunct="1"/>
            <a:r>
              <a:rPr lang="en-US" altLang="en-US" dirty="0"/>
              <a:t>System-provided header files are enclosed between angular brackets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212671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en-US" dirty="0"/>
              <a:t> Members of a </a:t>
            </a:r>
            <a:r>
              <a:rPr lang="en-US" altLang="en-US" dirty="0" smtClean="0"/>
              <a:t>Class</a:t>
            </a:r>
            <a:endParaRPr lang="en-US" altLang="en-US" dirty="0"/>
          </a:p>
        </p:txBody>
      </p:sp>
      <p:sp>
        <p:nvSpPr>
          <p:cNvPr id="5734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Use the keyword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static</a:t>
            </a:r>
            <a:r>
              <a:rPr lang="en-US" altLang="en-US" dirty="0"/>
              <a:t> to declare a function or variable of a class as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static</a:t>
            </a:r>
          </a:p>
          <a:p>
            <a:pPr eaLnBrk="1" hangingPunct="1"/>
            <a:r>
              <a:rPr lang="en-US" altLang="en-US" dirty="0"/>
              <a:t>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public static </a:t>
            </a:r>
            <a:r>
              <a:rPr lang="en-US" altLang="en-US" dirty="0"/>
              <a:t>function or member of a class can be accessed using the class name and the scope resolution operator</a:t>
            </a:r>
          </a:p>
          <a:p>
            <a:pPr eaLnBrk="1" hangingPunct="1"/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static</a:t>
            </a:r>
            <a:r>
              <a:rPr lang="en-US" altLang="en-US" dirty="0"/>
              <a:t> member variables of a class exist even if no object of that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class</a:t>
            </a:r>
            <a:r>
              <a:rPr lang="en-US" altLang="en-US" dirty="0"/>
              <a:t> type </a:t>
            </a:r>
            <a:r>
              <a:rPr lang="en-US" altLang="en-US" dirty="0" smtClean="0"/>
              <a:t>exists</a:t>
            </a:r>
          </a:p>
          <a:p>
            <a:pPr eaLnBrk="1" hangingPunct="1"/>
            <a:r>
              <a:rPr lang="en-US" altLang="en-US" dirty="0"/>
              <a:t>Multiple objects of a class each have their own copy of non-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static</a:t>
            </a:r>
            <a:r>
              <a:rPr lang="en-US" altLang="en-US" dirty="0"/>
              <a:t> member variables</a:t>
            </a:r>
          </a:p>
          <a:p>
            <a:pPr eaLnBrk="1" hangingPunct="1"/>
            <a:r>
              <a:rPr lang="en-US" altLang="en-US" dirty="0"/>
              <a:t>All objects of a class share any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en-US" dirty="0"/>
              <a:t> member of the class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19279445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Quick </a:t>
            </a:r>
            <a:r>
              <a:rPr lang="en-US" altLang="en-US" dirty="0" smtClean="0"/>
              <a:t>Review</a:t>
            </a:r>
            <a:endParaRPr lang="en-US" alt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/>
              <a:t>A </a:t>
            </a:r>
            <a:r>
              <a:rPr lang="en-US" altLang="en-US" sz="20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2000" dirty="0"/>
              <a:t> is a collection of a fixed number of components</a:t>
            </a:r>
          </a:p>
          <a:p>
            <a:r>
              <a:rPr lang="en-US" altLang="en-US" sz="2000" dirty="0"/>
              <a:t>Components of a </a:t>
            </a:r>
            <a:r>
              <a:rPr lang="en-US" altLang="en-US" sz="20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2000" dirty="0"/>
              <a:t> are called the members of the </a:t>
            </a:r>
            <a:r>
              <a:rPr lang="en-US" altLang="en-US" sz="20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</a:p>
          <a:p>
            <a:pPr lvl="1" eaLnBrk="1" hangingPunct="1"/>
            <a:r>
              <a:rPr lang="en-US" altLang="en-US" sz="2000" dirty="0"/>
              <a:t>Accessed by </a:t>
            </a:r>
            <a:r>
              <a:rPr lang="en-US" altLang="en-US" sz="2000" dirty="0" smtClean="0"/>
              <a:t>name; three </a:t>
            </a:r>
            <a:r>
              <a:rPr lang="en-US" altLang="en-US" sz="2000" dirty="0"/>
              <a:t>categories: </a:t>
            </a:r>
            <a:r>
              <a:rPr lang="en-US" altLang="en-US" sz="2000" b="1" dirty="0">
                <a:solidFill>
                  <a:srgbClr val="638DAD"/>
                </a:solidFill>
                <a:latin typeface="Courier New" pitchFamily="49" charset="0"/>
              </a:rPr>
              <a:t>private</a:t>
            </a:r>
            <a:r>
              <a:rPr lang="en-US" altLang="en-US" sz="2000" dirty="0"/>
              <a:t>, </a:t>
            </a:r>
            <a:r>
              <a:rPr lang="en-US" altLang="en-US" sz="2000" b="1" dirty="0">
                <a:solidFill>
                  <a:srgbClr val="638DAD"/>
                </a:solidFill>
                <a:latin typeface="Courier New" pitchFamily="49" charset="0"/>
              </a:rPr>
              <a:t>protected</a:t>
            </a:r>
            <a:r>
              <a:rPr lang="en-US" altLang="en-US" sz="2000" dirty="0"/>
              <a:t>, and </a:t>
            </a:r>
            <a:r>
              <a:rPr lang="en-US" altLang="en-US" sz="2000" b="1" dirty="0">
                <a:solidFill>
                  <a:srgbClr val="638DAD"/>
                </a:solidFill>
                <a:latin typeface="Courier New" pitchFamily="49" charset="0"/>
              </a:rPr>
              <a:t>public</a:t>
            </a:r>
            <a:endParaRPr lang="en-US" altLang="en-US" sz="2000" b="1" dirty="0">
              <a:solidFill>
                <a:srgbClr val="638DAD"/>
              </a:solidFill>
            </a:endParaRPr>
          </a:p>
          <a:p>
            <a:pPr eaLnBrk="1" hangingPunct="1"/>
            <a:r>
              <a:rPr lang="en-US" altLang="en-US" sz="2000" dirty="0"/>
              <a:t>In C++, </a:t>
            </a:r>
            <a:r>
              <a:rPr lang="en-US" altLang="en-US" sz="20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2000" dirty="0"/>
              <a:t> variables are called </a:t>
            </a:r>
            <a:r>
              <a:rPr lang="en-US" altLang="en-US" sz="20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2000" dirty="0"/>
              <a:t> objects or </a:t>
            </a:r>
            <a:r>
              <a:rPr lang="en-US" altLang="en-US" sz="20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2000" dirty="0"/>
              <a:t> instances or, simply, </a:t>
            </a:r>
            <a:r>
              <a:rPr lang="en-US" altLang="en-US" sz="2000" dirty="0" smtClean="0"/>
              <a:t>objects</a:t>
            </a:r>
          </a:p>
          <a:p>
            <a:pPr eaLnBrk="1" hangingPunct="1"/>
            <a:r>
              <a:rPr lang="en-US" sz="2000" dirty="0" smtClean="0"/>
              <a:t>Constructors ensure that data members are initialized for an object.</a:t>
            </a:r>
          </a:p>
          <a:p>
            <a:r>
              <a:rPr lang="en-US" sz="2000" dirty="0"/>
              <a:t>A </a:t>
            </a:r>
            <a:r>
              <a:rPr lang="en-US" sz="20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/>
              <a:t> can have only one </a:t>
            </a:r>
            <a:r>
              <a:rPr lang="en-US" sz="2000" dirty="0" smtClean="0"/>
              <a:t>destructor. The </a:t>
            </a:r>
            <a:r>
              <a:rPr lang="en-US" sz="2000" dirty="0"/>
              <a:t>destructor has no </a:t>
            </a:r>
            <a:r>
              <a:rPr lang="en-US" sz="2000" dirty="0" smtClean="0"/>
              <a:t>parameters</a:t>
            </a:r>
          </a:p>
          <a:p>
            <a:r>
              <a:rPr lang="en-US" sz="2000" dirty="0"/>
              <a:t>A </a:t>
            </a:r>
            <a:r>
              <a:rPr lang="en-US" sz="20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sz="2000" dirty="0"/>
              <a:t>member, function or data, of a </a:t>
            </a:r>
            <a:r>
              <a:rPr lang="en-US" sz="20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/>
              <a:t> can be accessed using the </a:t>
            </a:r>
            <a:r>
              <a:rPr lang="en-US" sz="20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/>
              <a:t> name and the scope resolution operator,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</a:p>
          <a:p>
            <a:r>
              <a:rPr lang="en-US" sz="20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000" dirty="0"/>
              <a:t> member variables of a </a:t>
            </a:r>
            <a:r>
              <a:rPr lang="en-US" sz="20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/>
              <a:t> exist before any objects of that class.</a:t>
            </a:r>
          </a:p>
          <a:p>
            <a:r>
              <a:rPr lang="en-US" sz="2000" dirty="0"/>
              <a:t>Instance variables are non-</a:t>
            </a:r>
            <a:r>
              <a:rPr lang="en-US" sz="20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000" dirty="0"/>
              <a:t> data </a:t>
            </a:r>
            <a:r>
              <a:rPr lang="en-US" sz="2000" dirty="0" smtClean="0"/>
              <a:t>members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51219282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2222500" y="3098238"/>
            <a:ext cx="7747000" cy="369460"/>
          </a:xfrm>
        </p:spPr>
        <p:txBody>
          <a:bodyPr/>
          <a:lstStyle/>
          <a:p>
            <a:r>
              <a:rPr lang="en-US" altLang="en-US" dirty="0"/>
              <a:t>Chapter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Inheritance and Composition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559494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Objectives</a:t>
            </a:r>
            <a:endParaRPr lang="en-US" alt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 this chapter, you will:</a:t>
            </a:r>
          </a:p>
          <a:p>
            <a:pPr lvl="1"/>
            <a:r>
              <a:rPr lang="en-US" altLang="en-US" dirty="0"/>
              <a:t>Learn about </a:t>
            </a:r>
            <a:r>
              <a:rPr lang="en-US" altLang="en-US" dirty="0" smtClean="0"/>
              <a:t>inheritance; derived and base classes</a:t>
            </a:r>
          </a:p>
          <a:p>
            <a:pPr lvl="1"/>
            <a:r>
              <a:rPr lang="en-US" altLang="en-US" dirty="0" smtClean="0"/>
              <a:t>Explore </a:t>
            </a:r>
            <a:r>
              <a:rPr lang="en-US" altLang="en-US" dirty="0"/>
              <a:t>how to redefine the member </a:t>
            </a:r>
            <a:r>
              <a:rPr lang="en-US" altLang="en-US" dirty="0" smtClean="0"/>
              <a:t>functions</a:t>
            </a:r>
          </a:p>
          <a:p>
            <a:pPr lvl="1"/>
            <a:r>
              <a:rPr lang="en-US" altLang="en-US" dirty="0" smtClean="0"/>
              <a:t>Examine </a:t>
            </a:r>
            <a:r>
              <a:rPr lang="en-US" altLang="en-US" dirty="0"/>
              <a:t>how the constructors of base and derived classes work</a:t>
            </a:r>
          </a:p>
          <a:p>
            <a:pPr lvl="1"/>
            <a:r>
              <a:rPr lang="en-US" altLang="en-US" dirty="0"/>
              <a:t>Learn how the destructors of base and derived classes </a:t>
            </a:r>
            <a:r>
              <a:rPr lang="en-US" altLang="en-US" dirty="0" smtClean="0"/>
              <a:t>work</a:t>
            </a:r>
          </a:p>
          <a:p>
            <a:pPr lvl="1"/>
            <a:r>
              <a:rPr lang="en-US" altLang="en-US" dirty="0"/>
              <a:t>Explore three types of inheritance: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dirty="0"/>
              <a:t>,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altLang="en-US" dirty="0"/>
              <a:t>, and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pPr lvl="1"/>
            <a:r>
              <a:rPr lang="en-US" altLang="en-US" dirty="0"/>
              <a:t>Learn about composition (aggregation</a:t>
            </a:r>
            <a:r>
              <a:rPr lang="en-US" altLang="en-US" dirty="0" smtClean="0"/>
              <a:t>)</a:t>
            </a:r>
          </a:p>
          <a:p>
            <a:pPr lvl="1"/>
            <a:r>
              <a:rPr lang="en-US" altLang="en-US" dirty="0" smtClean="0"/>
              <a:t>Name basic </a:t>
            </a:r>
            <a:r>
              <a:rPr lang="en-US" altLang="en-US" dirty="0"/>
              <a:t>principles of object-oriented design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85354758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Two common ways to relate two classes in a meaningful way are:</a:t>
            </a:r>
          </a:p>
          <a:p>
            <a:pPr lvl="1"/>
            <a:r>
              <a:rPr lang="en-US" altLang="en-US" u="sng" dirty="0"/>
              <a:t>Inheritance</a:t>
            </a:r>
            <a:r>
              <a:rPr lang="en-US" altLang="en-US" dirty="0"/>
              <a:t> (“is-a” relationship)</a:t>
            </a:r>
          </a:p>
          <a:p>
            <a:pPr lvl="1"/>
            <a:r>
              <a:rPr lang="en-US" altLang="en-US" u="sng" dirty="0"/>
              <a:t>Composition</a:t>
            </a:r>
            <a:r>
              <a:rPr lang="en-US" altLang="en-US" dirty="0"/>
              <a:t> or </a:t>
            </a:r>
            <a:r>
              <a:rPr lang="en-US" altLang="en-US" u="sng" dirty="0"/>
              <a:t>aggregation</a:t>
            </a:r>
            <a:r>
              <a:rPr lang="en-US" altLang="en-US" dirty="0"/>
              <a:t>: (“has-a” relationship</a:t>
            </a:r>
            <a:r>
              <a:rPr lang="en-US" altLang="en-US" dirty="0" smtClean="0"/>
              <a:t>)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96366735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Inheritance</a:t>
            </a:r>
            <a:endParaRPr lang="en-US" altLang="en-US" dirty="0"/>
          </a:p>
        </p:txBody>
      </p:sp>
      <p:sp>
        <p:nvSpPr>
          <p:cNvPr id="1843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Inheritance is an “is-a” relationship</a:t>
            </a:r>
          </a:p>
          <a:p>
            <a:pPr lvl="1" eaLnBrk="1" hangingPunct="1"/>
            <a:r>
              <a:rPr lang="en-US" altLang="en-US" dirty="0"/>
              <a:t>Example: “every employee is a person”</a:t>
            </a:r>
          </a:p>
          <a:p>
            <a:pPr eaLnBrk="1" hangingPunct="1"/>
            <a:r>
              <a:rPr lang="en-US" altLang="en-US" dirty="0"/>
              <a:t>Inheritance </a:t>
            </a:r>
            <a:r>
              <a:rPr lang="en-US" altLang="en-US" dirty="0" smtClean="0"/>
              <a:t>has</a:t>
            </a:r>
            <a:endParaRPr lang="en-US" altLang="en-US" dirty="0"/>
          </a:p>
          <a:p>
            <a:pPr lvl="1" eaLnBrk="1" hangingPunct="1"/>
            <a:r>
              <a:rPr lang="en-US" altLang="en-US" u="sng" dirty="0"/>
              <a:t>Derived classes</a:t>
            </a:r>
            <a:r>
              <a:rPr lang="en-US" altLang="en-US" dirty="0"/>
              <a:t>: new classes created from the existing classes</a:t>
            </a:r>
          </a:p>
          <a:p>
            <a:pPr lvl="1" eaLnBrk="1" hangingPunct="1"/>
            <a:r>
              <a:rPr lang="en-US" altLang="en-US" u="sng" dirty="0"/>
              <a:t>Base class</a:t>
            </a:r>
            <a:r>
              <a:rPr lang="en-US" altLang="en-US" dirty="0"/>
              <a:t>: the original </a:t>
            </a:r>
            <a:r>
              <a:rPr lang="en-US" altLang="en-US" dirty="0" smtClean="0"/>
              <a:t>class</a:t>
            </a:r>
          </a:p>
          <a:p>
            <a:pPr eaLnBrk="1" hangingPunct="1"/>
            <a:r>
              <a:rPr lang="en-US" altLang="en-US" u="sng" dirty="0"/>
              <a:t>Single inheritance</a:t>
            </a:r>
            <a:r>
              <a:rPr lang="en-US" altLang="en-US" dirty="0"/>
              <a:t>: derived class has a single base class</a:t>
            </a:r>
          </a:p>
          <a:p>
            <a:pPr eaLnBrk="1" hangingPunct="1"/>
            <a:r>
              <a:rPr lang="en-US" altLang="en-US" u="sng" dirty="0"/>
              <a:t>Multiple inheritance</a:t>
            </a:r>
            <a:r>
              <a:rPr lang="en-US" altLang="en-US" dirty="0"/>
              <a:t>: derived class has more than one base class</a:t>
            </a:r>
          </a:p>
          <a:p>
            <a:pPr eaLnBrk="1" hangingPunct="1"/>
            <a:r>
              <a:rPr lang="en-US" altLang="en-US" u="sng" dirty="0"/>
              <a:t>Public inheritance</a:t>
            </a:r>
            <a:r>
              <a:rPr lang="en-US" altLang="en-US" dirty="0"/>
              <a:t>: all public members of base class are inherited as public members by derived class</a:t>
            </a:r>
          </a:p>
          <a:p>
            <a:pPr marL="457200" lvl="1" indent="0" eaLnBrk="1" hangingPunct="1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9627715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Inheritance Hierarchy</a:t>
            </a:r>
            <a:endParaRPr lang="en-US" alt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Inheritance can be viewed as a tree-like, or hierarchical, structure between the base class and its derived </a:t>
            </a:r>
            <a:r>
              <a:rPr lang="en-US" altLang="en-US" dirty="0" smtClean="0"/>
              <a:t>classes</a:t>
            </a:r>
            <a:r>
              <a:rPr lang="lv-LV" altLang="en-US" dirty="0" smtClean="0"/>
              <a:t>.</a:t>
            </a:r>
          </a:p>
          <a:p>
            <a:pPr eaLnBrk="1" hangingPunct="1"/>
            <a:r>
              <a:rPr lang="lv-LV" altLang="en-US" dirty="0" smtClean="0"/>
              <a:t>Subclass is often a "subset" (each Manager is Employee; each Square is a Rectangle). But what matters more – can you inherit behaviors? </a:t>
            </a:r>
            <a:endParaRPr lang="en-US" altLang="en-US" dirty="0"/>
          </a:p>
        </p:txBody>
      </p:sp>
      <p:pic>
        <p:nvPicPr>
          <p:cNvPr id="20489" name="Picture 9" descr="Figure 11-1 illustrates inheritance as a treelike, or hierarchical, structure. In this case, the base class shape is shown with its derived classes circle, rectangle, and squar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9" y="3505200"/>
            <a:ext cx="9852022" cy="3276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52337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Inheritance Syntax</a:t>
            </a:r>
            <a:endParaRPr lang="en-US" alt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Syntax of a derived class</a:t>
            </a:r>
            <a:r>
              <a:rPr lang="en-US" altLang="en-US" dirty="0" smtClean="0"/>
              <a:t>:</a:t>
            </a:r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memberAccessSpecifier</a:t>
            </a:r>
            <a:r>
              <a:rPr lang="en-US" altLang="en-US" dirty="0"/>
              <a:t> is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dirty="0"/>
              <a:t>,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altLang="en-US" dirty="0"/>
              <a:t>, or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altLang="en-US" dirty="0"/>
              <a:t> (default) </a:t>
            </a:r>
          </a:p>
          <a:p>
            <a:pPr lvl="0"/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altLang="en-US" dirty="0"/>
              <a:t> members of a base class are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altLang="en-US" dirty="0"/>
              <a:t> to the base class</a:t>
            </a:r>
          </a:p>
          <a:p>
            <a:pPr lvl="1"/>
            <a:r>
              <a:rPr lang="en-US" altLang="en-US" dirty="0"/>
              <a:t>Derived class cannot directly access them</a:t>
            </a:r>
          </a:p>
          <a:p>
            <a:endParaRPr 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21511" name="Picture 7" descr="class className: memberAccessSpecifier baseClassName&#10;{&#10;    member list&#10;}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438400"/>
            <a:ext cx="70961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9202931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lv-LV" altLang="en-US" dirty="0" smtClean="0"/>
              <a:t>Overriding Members </a:t>
            </a:r>
            <a:r>
              <a:rPr lang="en-US" altLang="en-US" dirty="0" smtClean="0"/>
              <a:t>of </a:t>
            </a:r>
            <a:r>
              <a:rPr lang="en-US" altLang="en-US" dirty="0"/>
              <a:t>the Base </a:t>
            </a:r>
            <a:r>
              <a:rPr lang="en-US" altLang="en-US" dirty="0" smtClean="0"/>
              <a:t>Class</a:t>
            </a:r>
            <a:endParaRPr lang="en-US" altLang="en-US" dirty="0"/>
          </a:p>
        </p:txBody>
      </p:sp>
      <p:sp>
        <p:nvSpPr>
          <p:cNvPr id="1229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redefine a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 member function:</a:t>
            </a:r>
          </a:p>
          <a:p>
            <a:pPr lvl="1"/>
            <a:r>
              <a:rPr lang="en-US" dirty="0"/>
              <a:t>The corresponding function in the derived class must have the same name, number, and types of </a:t>
            </a:r>
            <a:r>
              <a:rPr lang="en-US" dirty="0" smtClean="0"/>
              <a:t>parameters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00" y="3286126"/>
            <a:ext cx="3676650" cy="2581275"/>
          </a:xfrm>
          <a:prstGeom prst="rect">
            <a:avLst/>
          </a:prstGeom>
        </p:spPr>
      </p:pic>
      <p:pic>
        <p:nvPicPr>
          <p:cNvPr id="5" name="Picture 7" descr="boxType&#10;–height: double&#10;+setDimension(double, double, double): void&#10;+getHeight() const: double&#10;+area() const: double&#10;+volume() const: double&#10;+print() const: void&#10;+boxType()&#10;+boxType(double, double, double)&#10;&#10;class boxType is derived from class rectangleTyp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310410"/>
            <a:ext cx="6400800" cy="2395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437310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Declaring Classes</a:t>
            </a:r>
            <a:endParaRPr lang="en-US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general syntax for defining a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 smtClean="0"/>
              <a:t>:</a:t>
            </a:r>
          </a:p>
          <a:p>
            <a:endParaRPr lang="en-US" altLang="en-US" dirty="0"/>
          </a:p>
          <a:p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  <a:p>
            <a:r>
              <a:rPr lang="en-US" altLang="en-US" dirty="0"/>
              <a:t>A class member can be a variable or a function</a:t>
            </a:r>
          </a:p>
          <a:p>
            <a:r>
              <a:rPr lang="en-US" altLang="en-US" dirty="0"/>
              <a:t>If a member of a </a:t>
            </a:r>
            <a:r>
              <a:rPr lang="en-US" altLang="en-US" b="1" dirty="0">
                <a:latin typeface="Courier New" pitchFamily="49" charset="0"/>
              </a:rPr>
              <a:t>class</a:t>
            </a:r>
            <a:r>
              <a:rPr lang="en-US" altLang="en-US" dirty="0"/>
              <a:t> is a variable</a:t>
            </a:r>
          </a:p>
          <a:p>
            <a:pPr lvl="1"/>
            <a:r>
              <a:rPr lang="en-US" altLang="en-US" dirty="0"/>
              <a:t>It is declared like any other variable</a:t>
            </a:r>
          </a:p>
          <a:p>
            <a:pPr lvl="1"/>
            <a:r>
              <a:rPr lang="en-US" altLang="en-US" dirty="0"/>
              <a:t>You cannot initialize a variable when you declare it</a:t>
            </a:r>
          </a:p>
          <a:p>
            <a:endParaRPr lang="en-US" altLang="en-US" dirty="0"/>
          </a:p>
        </p:txBody>
      </p:sp>
      <p:pic>
        <p:nvPicPr>
          <p:cNvPr id="19463" name="Picture 7" descr="class classIdentifier&#10;{&#10;    classMembersList&#10;}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276475"/>
            <a:ext cx="307657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2620735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Inheritance as public, protected, or </a:t>
            </a:r>
            <a:r>
              <a:rPr lang="en-US" altLang="en-US" dirty="0" smtClean="0"/>
              <a:t>private</a:t>
            </a:r>
            <a:endParaRPr lang="en-US" altLang="en-US" dirty="0"/>
          </a:p>
        </p:txBody>
      </p:sp>
      <p:sp>
        <p:nvSpPr>
          <p:cNvPr id="35846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dirty="0"/>
              <a:t> is derived from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dirty="0"/>
              <a:t> with</a:t>
            </a:r>
          </a:p>
          <a:p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</a:t>
            </a:r>
            <a:r>
              <a:rPr lang="en-US" dirty="0">
                <a:solidFill>
                  <a:srgbClr val="0033CC"/>
                </a:solidFill>
              </a:rPr>
              <a:t>: </a:t>
            </a:r>
            <a:r>
              <a:rPr lang="lv-LV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lv-LV" dirty="0" smtClean="0">
                <a:solidFill>
                  <a:srgbClr val="0033CC"/>
                </a:solidFill>
              </a:rPr>
              <a:t> 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 smtClean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/>
              <a:t> </a:t>
            </a:r>
            <a:r>
              <a:rPr lang="en-US" dirty="0"/>
              <a:t>members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are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 and can be directly accessed in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</a:p>
          <a:p>
            <a:pPr lvl="1"/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 members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are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 and can be directly accessed by member functions (and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r>
              <a:rPr lang="en-US" dirty="0"/>
              <a:t> functions)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pPr lvl="1"/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 members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are hidden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 and can be accessed only through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 or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 members of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lv-LV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lv-LV" dirty="0" smtClean="0">
                <a:latin typeface="+mj-lt"/>
                <a:cs typeface="Courier New" panose="02070309020205020404" pitchFamily="49" charset="0"/>
              </a:rPr>
              <a:t>(Can also inherit in "protected" or "private" way...)</a:t>
            </a:r>
            <a:endParaRPr lang="en-US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219466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Constructors of Derived and Base Classes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derived class constructor cannot directly access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private</a:t>
            </a:r>
            <a:r>
              <a:rPr lang="en-US" altLang="en-US" dirty="0"/>
              <a:t> members of the base class</a:t>
            </a:r>
          </a:p>
          <a:p>
            <a:pPr lvl="1" eaLnBrk="1" hangingPunct="1"/>
            <a:r>
              <a:rPr lang="en-US" altLang="en-US" dirty="0"/>
              <a:t>Can directly initialize only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public</a:t>
            </a:r>
            <a:r>
              <a:rPr lang="en-US" altLang="en-US" dirty="0"/>
              <a:t> member variables of the base class</a:t>
            </a:r>
          </a:p>
          <a:p>
            <a:pPr eaLnBrk="1" hangingPunct="1"/>
            <a:r>
              <a:rPr lang="en-US" altLang="en-US" dirty="0"/>
              <a:t>When a derived object is declared, it must execute one of the base class constructors</a:t>
            </a:r>
          </a:p>
          <a:p>
            <a:pPr eaLnBrk="1" hangingPunct="1"/>
            <a:r>
              <a:rPr lang="en-US" altLang="en-US" dirty="0"/>
              <a:t>A call to the base class constructor is specified in the heading of the derived class constructor definition</a:t>
            </a:r>
          </a:p>
        </p:txBody>
      </p:sp>
    </p:spTree>
    <p:extLst>
      <p:ext uri="{BB962C8B-B14F-4D97-AF65-F5344CB8AC3E}">
        <p14:creationId xmlns:p14="http://schemas.microsoft.com/office/powerpoint/2010/main" val="2012723974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Destructors in a Derived Class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Destructors deallocate dynamic memory allocated by the objects of a class</a:t>
            </a:r>
          </a:p>
          <a:p>
            <a:pPr eaLnBrk="1" hangingPunct="1"/>
            <a:r>
              <a:rPr lang="en-US" altLang="en-US" dirty="0"/>
              <a:t>When a derived class object goes out of scope</a:t>
            </a:r>
          </a:p>
          <a:p>
            <a:pPr lvl="1" eaLnBrk="1" hangingPunct="1"/>
            <a:r>
              <a:rPr lang="en-US" altLang="en-US" dirty="0"/>
              <a:t>Automatically invokes its destructor</a:t>
            </a:r>
          </a:p>
          <a:p>
            <a:pPr eaLnBrk="1" hangingPunct="1"/>
            <a:r>
              <a:rPr lang="en-US" altLang="en-US" dirty="0"/>
              <a:t>When the destructor of the derived class executes</a:t>
            </a:r>
          </a:p>
          <a:p>
            <a:pPr lvl="1" eaLnBrk="1" hangingPunct="1"/>
            <a:r>
              <a:rPr lang="en-US" altLang="en-US" dirty="0"/>
              <a:t>Automatically invokes the destructor of the base class</a:t>
            </a:r>
          </a:p>
        </p:txBody>
      </p:sp>
    </p:spTree>
    <p:extLst>
      <p:ext uri="{BB962C8B-B14F-4D97-AF65-F5344CB8AC3E}">
        <p14:creationId xmlns:p14="http://schemas.microsoft.com/office/powerpoint/2010/main" val="3972026933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Header File of a Derived Class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To define new classes, create new header files</a:t>
            </a:r>
          </a:p>
          <a:p>
            <a:pPr eaLnBrk="1" hangingPunct="1"/>
            <a:r>
              <a:rPr lang="en-US" altLang="en-US" dirty="0"/>
              <a:t>To create new derived classes, include commands that specify where the base class definitions can be found</a:t>
            </a:r>
          </a:p>
          <a:p>
            <a:pPr eaLnBrk="1" hangingPunct="1"/>
            <a:r>
              <a:rPr lang="en-US" altLang="en-US" dirty="0"/>
              <a:t>Definitions of the member functions can be placed in a separate file</a:t>
            </a:r>
          </a:p>
        </p:txBody>
      </p:sp>
    </p:spTree>
    <p:extLst>
      <p:ext uri="{BB962C8B-B14F-4D97-AF65-F5344CB8AC3E}">
        <p14:creationId xmlns:p14="http://schemas.microsoft.com/office/powerpoint/2010/main" val="2418059156"/>
      </p:ext>
    </p:extLst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Multiple Inclusions of a Header File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en-US" dirty="0"/>
              <a:t>Use the preprocessor command </a:t>
            </a:r>
            <a:r>
              <a:rPr lang="en-US" altLang="en-US" b="1" dirty="0"/>
              <a:t>(</a:t>
            </a:r>
            <a:r>
              <a:rPr lang="en-US" altLang="en-US" b="1" dirty="0">
                <a:latin typeface="Courier New" pitchFamily="49" charset="0"/>
              </a:rPr>
              <a:t>#include</a:t>
            </a:r>
            <a:r>
              <a:rPr lang="en-US" altLang="en-US" dirty="0"/>
              <a:t>) to include a header file in a program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 dirty="0"/>
              <a:t>The preprocessor processes the program before it is compiled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dirty="0"/>
              <a:t>To avoid multiple inclusions of a file in a program, use certain preprocessor commands in the header </a:t>
            </a:r>
            <a:r>
              <a:rPr lang="en-US" altLang="en-US" dirty="0" smtClean="0"/>
              <a:t>file</a:t>
            </a:r>
            <a:r>
              <a:rPr lang="lv-LV" altLang="en-US" dirty="0" smtClean="0"/>
              <a:t>:</a:t>
            </a:r>
          </a:p>
          <a:p>
            <a:pPr marL="0" indent="0" eaLnBrk="1" hangingPunct="1">
              <a:spcBef>
                <a:spcPct val="40000"/>
              </a:spcBef>
              <a:buNone/>
            </a:pPr>
            <a:r>
              <a:rPr lang="lv-LV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#ifndef MYCLASS_H</a:t>
            </a:r>
          </a:p>
          <a:p>
            <a:pPr marL="0" indent="0" eaLnBrk="1" hangingPunct="1">
              <a:spcBef>
                <a:spcPct val="40000"/>
              </a:spcBef>
              <a:buNone/>
            </a:pPr>
            <a:r>
              <a:rPr lang="lv-LV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MYCLASS_H</a:t>
            </a:r>
          </a:p>
          <a:p>
            <a:pPr marL="0" indent="0" eaLnBrk="1" hangingPunct="1">
              <a:spcBef>
                <a:spcPct val="40000"/>
              </a:spcBef>
              <a:buNone/>
            </a:pPr>
            <a:r>
              <a:rPr lang="lv-LV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your header code</a:t>
            </a:r>
            <a:endParaRPr lang="lv-LV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ct val="40000"/>
              </a:spcBef>
              <a:buNone/>
            </a:pPr>
            <a:r>
              <a:rPr lang="lv-LV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#endif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998851"/>
      </p:ext>
    </p:extLst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Composition (Aggregation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sp>
        <p:nvSpPr>
          <p:cNvPr id="3686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 composition, one or more member(s) of a class are objects of another class type</a:t>
            </a:r>
          </a:p>
          <a:p>
            <a:pPr eaLnBrk="1" hangingPunct="1"/>
            <a:r>
              <a:rPr lang="en-US" altLang="en-US" dirty="0"/>
              <a:t>Composition (aggregation) is a “has-a” relation</a:t>
            </a:r>
          </a:p>
          <a:p>
            <a:pPr eaLnBrk="1" hangingPunct="1"/>
            <a:r>
              <a:rPr lang="en-US" altLang="en-US" dirty="0"/>
              <a:t>Arguments to the constructor of a member-object are specified in the heading part of the definition of the </a:t>
            </a:r>
            <a:r>
              <a:rPr lang="en-US" altLang="en-US" dirty="0" smtClean="0"/>
              <a:t>constructor</a:t>
            </a:r>
          </a:p>
          <a:p>
            <a:pPr eaLnBrk="1" hangingPunct="1"/>
            <a:r>
              <a:rPr lang="en-US" altLang="en-US" dirty="0"/>
              <a:t>Member-objects of a class are constructed in the order they are declared</a:t>
            </a:r>
          </a:p>
          <a:p>
            <a:pPr lvl="1" eaLnBrk="1" hangingPunct="1"/>
            <a:r>
              <a:rPr lang="en-US" altLang="en-US" dirty="0"/>
              <a:t>Not in the order listed in the constructor’s member initialization list</a:t>
            </a:r>
          </a:p>
          <a:p>
            <a:pPr eaLnBrk="1" hangingPunct="1"/>
            <a:r>
              <a:rPr lang="en-US" altLang="en-US" dirty="0"/>
              <a:t>They are constructed before the containing class objects are constructed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20227503"/>
      </p:ext>
    </p:extLst>
  </p:cSld>
  <p:clrMapOvr>
    <a:masterClrMapping/>
  </p:clrMapOvr>
  <p:transition spd="slow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Quick </a:t>
            </a:r>
            <a:r>
              <a:rPr lang="en-US" altLang="en-US" dirty="0" smtClean="0"/>
              <a:t>Review</a:t>
            </a:r>
            <a:endParaRPr lang="en-US" altLang="en-US" dirty="0"/>
          </a:p>
        </p:txBody>
      </p:sp>
      <p:sp>
        <p:nvSpPr>
          <p:cNvPr id="4915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Inheritance and composition are meaningful ways to relate two or more </a:t>
            </a:r>
            <a:r>
              <a:rPr lang="en-US" altLang="en-US" dirty="0" smtClean="0"/>
              <a:t>classes</a:t>
            </a:r>
          </a:p>
          <a:p>
            <a:pPr eaLnBrk="1" hangingPunct="1"/>
            <a:r>
              <a:rPr lang="en-US" altLang="en-US" u="sng" dirty="0" smtClean="0"/>
              <a:t>Single </a:t>
            </a:r>
            <a:r>
              <a:rPr lang="en-US" altLang="en-US" u="sng" dirty="0"/>
              <a:t>inheritance</a:t>
            </a:r>
            <a:r>
              <a:rPr lang="en-US" altLang="en-US" dirty="0"/>
              <a:t>: a derived class is derived from one </a:t>
            </a:r>
            <a:r>
              <a:rPr lang="en-US" altLang="en-US" dirty="0" smtClean="0"/>
              <a:t>class – base class</a:t>
            </a:r>
          </a:p>
          <a:p>
            <a:pPr eaLnBrk="1" hangingPunct="1"/>
            <a:r>
              <a:rPr lang="en-US" altLang="en-US" u="sng" dirty="0" smtClean="0"/>
              <a:t>Multiple </a:t>
            </a:r>
            <a:r>
              <a:rPr lang="en-US" altLang="en-US" u="sng" dirty="0"/>
              <a:t>inheritance</a:t>
            </a:r>
            <a:r>
              <a:rPr lang="en-US" altLang="en-US" dirty="0"/>
              <a:t>: a derived class is derived from more than one base class</a:t>
            </a:r>
          </a:p>
          <a:p>
            <a:pPr eaLnBrk="1" hangingPunct="1"/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public</a:t>
            </a:r>
            <a:r>
              <a:rPr lang="en-US" altLang="en-US" dirty="0"/>
              <a:t> members of a base class can be inherited either as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public</a:t>
            </a:r>
            <a:r>
              <a:rPr lang="en-US" altLang="en-US" dirty="0"/>
              <a:t> or </a:t>
            </a:r>
            <a:r>
              <a:rPr lang="en-US" altLang="en-US" b="1" dirty="0" smtClean="0">
                <a:solidFill>
                  <a:srgbClr val="638DAD"/>
                </a:solidFill>
                <a:latin typeface="Courier New" pitchFamily="49" charset="0"/>
              </a:rPr>
              <a:t>private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Composition </a:t>
            </a:r>
            <a:r>
              <a:rPr lang="en-US" altLang="en-US" dirty="0"/>
              <a:t>is a “has-a” </a:t>
            </a:r>
            <a:r>
              <a:rPr lang="en-US" altLang="en-US" dirty="0" smtClean="0"/>
              <a:t>relation</a:t>
            </a:r>
          </a:p>
          <a:p>
            <a:pPr eaLnBrk="1" hangingPunct="1"/>
            <a:r>
              <a:rPr lang="en-US" altLang="en-US" dirty="0" smtClean="0"/>
              <a:t>Three </a:t>
            </a:r>
            <a:r>
              <a:rPr lang="en-US" altLang="en-US" dirty="0"/>
              <a:t>basic principles of </a:t>
            </a:r>
            <a:r>
              <a:rPr lang="en-US" altLang="en-US" dirty="0" smtClean="0"/>
              <a:t>OOD: Encapsulation, Inheritance, Polymorphism</a:t>
            </a:r>
          </a:p>
          <a:p>
            <a:r>
              <a:rPr lang="en-US" dirty="0"/>
              <a:t>A call to a base class constructor (with parameters) is specified in the heading of the definition of the derived class constructor</a:t>
            </a:r>
          </a:p>
          <a:p>
            <a:r>
              <a:rPr lang="en-US" dirty="0"/>
              <a:t>When initializing object of a derived class, the base class constructor is executed first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43827135"/>
      </p:ext>
    </p:extLst>
  </p:cSld>
  <p:clrMapOvr>
    <a:masterClrMapping/>
  </p:clrMapOvr>
  <p:transition spd="slow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2222500" y="3086336"/>
            <a:ext cx="7747000" cy="377026"/>
          </a:xfrm>
        </p:spPr>
        <p:txBody>
          <a:bodyPr/>
          <a:lstStyle/>
          <a:p>
            <a:r>
              <a:rPr lang="en-US" altLang="en-US" dirty="0"/>
              <a:t>Chapter </a:t>
            </a:r>
            <a:r>
              <a:rPr lang="en-US" altLang="en-US" dirty="0" smtClean="0"/>
              <a:t>12</a:t>
            </a:r>
            <a:endParaRPr lang="en-US" alt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222500" y="3726438"/>
            <a:ext cx="7747000" cy="235962"/>
          </a:xfrm>
        </p:spPr>
        <p:txBody>
          <a:bodyPr/>
          <a:lstStyle/>
          <a:p>
            <a:pPr lvl="0">
              <a:buClr>
                <a:srgbClr val="055C91"/>
              </a:buClr>
            </a:pPr>
            <a:r>
              <a:rPr lang="en-US" altLang="en-US" dirty="0" smtClean="0">
                <a:solidFill>
                  <a:srgbClr val="000000">
                    <a:tint val="75000"/>
                  </a:srgbClr>
                </a:solidFill>
              </a:rPr>
              <a:t>Pointers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>
                    <a:tint val="75000"/>
                  </a:srgbClr>
                </a:solidFill>
              </a:rPr>
              <a:t> </a:t>
            </a:r>
            <a:r>
              <a:rPr lang="en-US" dirty="0">
                <a:solidFill>
                  <a:srgbClr val="000000">
                    <a:tint val="75000"/>
                  </a:srgbClr>
                </a:solidFill>
              </a:rPr>
              <a:t>use.</a:t>
            </a:r>
          </a:p>
        </p:txBody>
      </p:sp>
    </p:spTree>
    <p:extLst>
      <p:ext uri="{BB962C8B-B14F-4D97-AF65-F5344CB8AC3E}">
        <p14:creationId xmlns:p14="http://schemas.microsoft.com/office/powerpoint/2010/main" val="800461624"/>
      </p:ext>
    </p:extLst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Objectives</a:t>
            </a:r>
            <a:endParaRPr lang="en-US" altLang="en-US" dirty="0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 this chapter, you will:</a:t>
            </a:r>
          </a:p>
          <a:p>
            <a:pPr lvl="1"/>
            <a:r>
              <a:rPr lang="en-US" altLang="en-US" dirty="0"/>
              <a:t>Learn about the pointer data type and pointer variables</a:t>
            </a:r>
          </a:p>
          <a:p>
            <a:pPr lvl="1"/>
            <a:r>
              <a:rPr lang="en-US" altLang="en-US" dirty="0"/>
              <a:t>Explore how to declare and manipulate pointer variables</a:t>
            </a:r>
          </a:p>
          <a:p>
            <a:pPr lvl="1"/>
            <a:r>
              <a:rPr lang="en-US" altLang="en-US" dirty="0"/>
              <a:t>Learn about the address of the operator and the dereferencing operator</a:t>
            </a:r>
          </a:p>
          <a:p>
            <a:pPr lvl="1"/>
            <a:r>
              <a:rPr lang="en-US" altLang="en-US" dirty="0"/>
              <a:t>Learn how pointers work with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en-US" b="1" dirty="0"/>
              <a:t>es</a:t>
            </a:r>
            <a:r>
              <a:rPr lang="en-US" altLang="en-US" dirty="0"/>
              <a:t> and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en-US" b="1" dirty="0"/>
              <a:t>s</a:t>
            </a:r>
          </a:p>
          <a:p>
            <a:pPr lvl="1"/>
            <a:r>
              <a:rPr lang="en-US" altLang="en-US" dirty="0" smtClean="0"/>
              <a:t>Use </a:t>
            </a:r>
            <a:r>
              <a:rPr lang="en-US" altLang="en-US" dirty="0"/>
              <a:t>dynamic </a:t>
            </a:r>
            <a:r>
              <a:rPr lang="en-US" altLang="en-US" dirty="0" smtClean="0"/>
              <a:t>variables</a:t>
            </a:r>
          </a:p>
          <a:p>
            <a:pPr lvl="1"/>
            <a:r>
              <a:rPr lang="en-US" altLang="en-US" dirty="0" smtClean="0"/>
              <a:t>Use </a:t>
            </a:r>
            <a:r>
              <a:rPr lang="en-US" altLang="en-US" dirty="0"/>
              <a:t>the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en-US" dirty="0"/>
              <a:t> and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delete</a:t>
            </a:r>
            <a:r>
              <a:rPr lang="en-US" altLang="en-US" dirty="0"/>
              <a:t> operators to manipulate dynamic </a:t>
            </a:r>
            <a:r>
              <a:rPr lang="en-US" altLang="en-US" dirty="0" smtClean="0"/>
              <a:t>variables</a:t>
            </a:r>
          </a:p>
          <a:p>
            <a:pPr lvl="1"/>
            <a:r>
              <a:rPr lang="en-US" altLang="en-US" dirty="0"/>
              <a:t>Become familiar with the shallow and deep copies of data</a:t>
            </a:r>
          </a:p>
          <a:p>
            <a:pPr lvl="1"/>
            <a:r>
              <a:rPr lang="en-US" altLang="en-US" dirty="0"/>
              <a:t>Discover the peculiarities of classes with pointer member variables</a:t>
            </a:r>
          </a:p>
          <a:p>
            <a:pPr lvl="1"/>
            <a:r>
              <a:rPr lang="en-US" altLang="en-US" dirty="0"/>
              <a:t>Learn about virtual functions</a:t>
            </a:r>
          </a:p>
          <a:p>
            <a:pPr lvl="1"/>
            <a:r>
              <a:rPr lang="en-US" altLang="en-US" dirty="0"/>
              <a:t>Become aware of abstract classes</a:t>
            </a:r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82057463"/>
      </p:ext>
    </p:extLst>
  </p:cSld>
  <p:clrMapOvr>
    <a:masterClrMapping/>
  </p:clrMapOvr>
  <p:transition spd="slow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Declaring Pointer Variables (1 of 2)</a:t>
            </a:r>
          </a:p>
        </p:txBody>
      </p:sp>
      <p:sp>
        <p:nvSpPr>
          <p:cNvPr id="8197" name="Rectangle 6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dirty="0"/>
              <a:t>The general syntax to declare a pointer variable is</a:t>
            </a:r>
            <a:r>
              <a:rPr lang="en-US" sz="1800" dirty="0" smtClean="0"/>
              <a:t>:</a:t>
            </a:r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dirty="0"/>
              <a:t>The statements below each declare a pointer:</a:t>
            </a:r>
          </a:p>
          <a:p>
            <a:pPr lvl="1"/>
            <a:r>
              <a:rPr lang="en-US" sz="1800" b="1" dirty="0" err="1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*p;</a:t>
            </a:r>
          </a:p>
          <a:p>
            <a:pPr lvl="1"/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800" dirty="0"/>
              <a:t>These statements are equivalent:</a:t>
            </a:r>
          </a:p>
          <a:p>
            <a:pPr lvl="1"/>
            <a:r>
              <a:rPr lang="en-US" sz="1800" b="1" dirty="0" err="1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*p;</a:t>
            </a:r>
          </a:p>
          <a:p>
            <a:pPr lvl="1"/>
            <a:r>
              <a:rPr lang="en-US" sz="1800" b="1" dirty="0" err="1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 p; </a:t>
            </a:r>
          </a:p>
          <a:p>
            <a:pPr lvl="1"/>
            <a:r>
              <a:rPr lang="en-US" sz="1800" b="1" dirty="0" err="1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p;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In the statement:</a:t>
            </a:r>
          </a:p>
          <a:p>
            <a:pPr marL="177800" lvl="1" indent="0" eaLnBrk="1" hangingPunct="1">
              <a:buNone/>
            </a:pPr>
            <a:r>
              <a:rPr lang="en-US" altLang="en-US" b="1" dirty="0" err="1">
                <a:solidFill>
                  <a:srgbClr val="638DAD"/>
                </a:solidFill>
                <a:latin typeface="Courier New" pitchFamily="49" charset="0"/>
              </a:rPr>
              <a:t>int</a:t>
            </a:r>
            <a:r>
              <a:rPr lang="en-US" altLang="en-US" b="1" dirty="0">
                <a:latin typeface="Courier New" pitchFamily="49" charset="0"/>
              </a:rPr>
              <a:t>* p, q;</a:t>
            </a:r>
          </a:p>
          <a:p>
            <a:pPr lvl="1" eaLnBrk="1" hangingPunct="1"/>
            <a:r>
              <a:rPr lang="en-US" altLang="en-US" dirty="0"/>
              <a:t>Only </a:t>
            </a:r>
            <a:r>
              <a:rPr lang="en-US" altLang="en-US" b="1" dirty="0">
                <a:latin typeface="Courier New" pitchFamily="49" charset="0"/>
              </a:rPr>
              <a:t>p</a:t>
            </a:r>
            <a:r>
              <a:rPr lang="en-US" altLang="en-US" dirty="0"/>
              <a:t> is a pointer variable</a:t>
            </a:r>
          </a:p>
          <a:p>
            <a:pPr lvl="1" eaLnBrk="1" hangingPunct="1"/>
            <a:r>
              <a:rPr lang="en-US" altLang="en-US" b="1" dirty="0">
                <a:latin typeface="Courier New" pitchFamily="49" charset="0"/>
              </a:rPr>
              <a:t>q</a:t>
            </a:r>
            <a:r>
              <a:rPr lang="en-US" altLang="en-US" dirty="0"/>
              <a:t> is an </a:t>
            </a:r>
            <a:r>
              <a:rPr lang="en-US" altLang="en-US" b="1" dirty="0" err="1">
                <a:solidFill>
                  <a:srgbClr val="638DAD"/>
                </a:solidFill>
                <a:latin typeface="Courier New" pitchFamily="49" charset="0"/>
              </a:rPr>
              <a:t>int</a:t>
            </a:r>
            <a:r>
              <a:rPr lang="en-US" altLang="en-US" dirty="0"/>
              <a:t> variable </a:t>
            </a:r>
          </a:p>
          <a:p>
            <a:pPr eaLnBrk="1" hangingPunct="1">
              <a:lnSpc>
                <a:spcPct val="10000"/>
              </a:lnSpc>
              <a:buFontTx/>
              <a:buNone/>
            </a:pPr>
            <a:endParaRPr lang="en-US" altLang="en-US" sz="2400" dirty="0"/>
          </a:p>
          <a:p>
            <a:pPr eaLnBrk="1" hangingPunct="1"/>
            <a:r>
              <a:rPr lang="en-US" altLang="en-US" sz="2400" dirty="0"/>
              <a:t>To avoid confusion, attach the character </a:t>
            </a:r>
            <a:r>
              <a:rPr lang="en-US" altLang="en-US" sz="2400" b="1" dirty="0">
                <a:latin typeface="Courier New" pitchFamily="49" charset="0"/>
              </a:rPr>
              <a:t>*</a:t>
            </a:r>
            <a:r>
              <a:rPr lang="en-US" altLang="en-US" sz="2400" dirty="0"/>
              <a:t> to the variable name:</a:t>
            </a:r>
          </a:p>
          <a:p>
            <a:pPr marL="344488" indent="3175" eaLnBrk="1" hangingPunct="1">
              <a:buNone/>
            </a:pPr>
            <a:r>
              <a:rPr lang="en-US" altLang="en-US" sz="2400" b="1" dirty="0" err="1">
                <a:solidFill>
                  <a:srgbClr val="638DAD"/>
                </a:solidFill>
                <a:latin typeface="Courier New" pitchFamily="49" charset="0"/>
              </a:rPr>
              <a:t>int</a:t>
            </a:r>
            <a:r>
              <a:rPr lang="en-US" altLang="en-US" sz="2400" b="1" dirty="0">
                <a:latin typeface="Courier New" pitchFamily="49" charset="0"/>
              </a:rPr>
              <a:t> *p, q;</a:t>
            </a:r>
          </a:p>
          <a:p>
            <a:pPr marL="344488" indent="3175" eaLnBrk="1" hangingPunct="1">
              <a:spcBef>
                <a:spcPts val="600"/>
              </a:spcBef>
              <a:buNone/>
            </a:pPr>
            <a:r>
              <a:rPr lang="en-US" altLang="en-US" sz="2400" b="1" dirty="0" err="1">
                <a:solidFill>
                  <a:srgbClr val="638DAD"/>
                </a:solidFill>
                <a:latin typeface="Courier New" pitchFamily="49" charset="0"/>
              </a:rPr>
              <a:t>int</a:t>
            </a:r>
            <a:r>
              <a:rPr lang="en-US" altLang="en-US" sz="2400" b="1" dirty="0">
                <a:latin typeface="Courier New" pitchFamily="49" charset="0"/>
              </a:rPr>
              <a:t> *p, *q;</a:t>
            </a:r>
            <a:endParaRPr lang="en-US" altLang="en-US" sz="2400" b="1" dirty="0"/>
          </a:p>
        </p:txBody>
      </p:sp>
      <p:pic>
        <p:nvPicPr>
          <p:cNvPr id="8199" name="Picture 7" descr="dataType *identifier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438400"/>
            <a:ext cx="29813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342103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Private, Public, Protected</a:t>
            </a:r>
            <a:endParaRPr lang="en-US" alt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Three categories of class members:</a:t>
            </a:r>
          </a:p>
          <a:p>
            <a:pPr lvl="1" eaLnBrk="1" hangingPunct="1"/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private</a:t>
            </a:r>
            <a:r>
              <a:rPr lang="en-US" altLang="en-US" dirty="0"/>
              <a:t> (default)</a:t>
            </a:r>
            <a:endParaRPr lang="en-US" altLang="en-US" dirty="0">
              <a:latin typeface="Courier New" pitchFamily="49" charset="0"/>
            </a:endParaRPr>
          </a:p>
          <a:p>
            <a:pPr lvl="2" eaLnBrk="1" hangingPunct="1"/>
            <a:r>
              <a:rPr lang="en-US" altLang="en-US" dirty="0"/>
              <a:t>Member cannot be accessed outside the </a:t>
            </a:r>
            <a:r>
              <a:rPr lang="en-US" altLang="en-US" dirty="0">
                <a:latin typeface="Courier New" pitchFamily="49" charset="0"/>
              </a:rPr>
              <a:t>class</a:t>
            </a:r>
          </a:p>
          <a:p>
            <a:pPr lvl="1" eaLnBrk="1" hangingPunct="1"/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public</a:t>
            </a:r>
          </a:p>
          <a:p>
            <a:pPr lvl="2" eaLnBrk="1" hangingPunct="1"/>
            <a:r>
              <a:rPr lang="en-US" altLang="en-US" dirty="0"/>
              <a:t>Member is accessible outside the class</a:t>
            </a:r>
            <a:endParaRPr lang="en-US" altLang="en-US" dirty="0">
              <a:latin typeface="Courier New" pitchFamily="49" charset="0"/>
            </a:endParaRPr>
          </a:p>
          <a:p>
            <a:pPr lvl="1" eaLnBrk="1" hangingPunct="1"/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protected</a:t>
            </a:r>
          </a:p>
        </p:txBody>
      </p:sp>
    </p:spTree>
    <p:extLst>
      <p:ext uri="{BB962C8B-B14F-4D97-AF65-F5344CB8AC3E}">
        <p14:creationId xmlns:p14="http://schemas.microsoft.com/office/powerpoint/2010/main" val="4266532448"/>
      </p:ext>
    </p:extLst>
  </p:cSld>
  <p:clrMapOvr>
    <a:masterClrMapping/>
  </p:clrMapOvr>
  <p:transition spd="slow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Address of Operator (</a:t>
            </a:r>
            <a:r>
              <a:rPr lang="en-US" altLang="en-US" dirty="0">
                <a:latin typeface="Courier New" pitchFamily="49" charset="0"/>
              </a:rPr>
              <a:t>&amp;</a:t>
            </a:r>
            <a:r>
              <a:rPr lang="en-US" altLang="en-US" dirty="0"/>
              <a:t>)</a:t>
            </a:r>
          </a:p>
        </p:txBody>
      </p:sp>
      <p:sp>
        <p:nvSpPr>
          <p:cNvPr id="921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u="sng" dirty="0"/>
              <a:t>Address of operator</a:t>
            </a:r>
            <a:r>
              <a:rPr lang="en-US" dirty="0"/>
              <a:t> (</a:t>
            </a:r>
            <a:r>
              <a:rPr lang="en-US" b="1" dirty="0">
                <a:latin typeface="Courier New" pitchFamily="49" charset="0"/>
              </a:rPr>
              <a:t>&amp;</a:t>
            </a:r>
            <a:r>
              <a:rPr lang="en-US" dirty="0"/>
              <a:t>):</a:t>
            </a:r>
          </a:p>
          <a:p>
            <a:pPr lvl="1" eaLnBrk="1" hangingPunct="1">
              <a:defRPr/>
            </a:pPr>
            <a:r>
              <a:rPr lang="en-US" dirty="0"/>
              <a:t>A unary operator that returns the address of its operand</a:t>
            </a:r>
          </a:p>
          <a:p>
            <a:pPr eaLnBrk="1" hangingPunct="1">
              <a:defRPr/>
            </a:pPr>
            <a:r>
              <a:rPr lang="en-US" dirty="0"/>
              <a:t>Example:</a:t>
            </a:r>
          </a:p>
          <a:p>
            <a:pPr marL="344488" indent="3175">
              <a:buNone/>
              <a:defRPr/>
            </a:pPr>
            <a:r>
              <a:rPr lang="en-US" b="1" dirty="0">
                <a:solidFill>
                  <a:srgbClr val="638DAD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 x;</a:t>
            </a:r>
          </a:p>
          <a:p>
            <a:pPr marL="344488" indent="3175">
              <a:buNone/>
              <a:defRPr/>
            </a:pPr>
            <a:r>
              <a:rPr lang="en-US" b="1" dirty="0">
                <a:solidFill>
                  <a:srgbClr val="638DAD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 *p;</a:t>
            </a:r>
          </a:p>
          <a:p>
            <a:pPr marL="344488" indent="3175"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p = &amp;x;  </a:t>
            </a:r>
            <a:r>
              <a:rPr lang="en-US" b="1" dirty="0">
                <a:solidFill>
                  <a:srgbClr val="00A589"/>
                </a:solidFill>
                <a:latin typeface="Courier New" pitchFamily="49" charset="0"/>
              </a:rPr>
              <a:t>//Assigns the address of x to p</a:t>
            </a:r>
          </a:p>
        </p:txBody>
      </p:sp>
    </p:spTree>
    <p:extLst>
      <p:ext uri="{BB962C8B-B14F-4D97-AF65-F5344CB8AC3E}">
        <p14:creationId xmlns:p14="http://schemas.microsoft.com/office/powerpoint/2010/main" val="1886993047"/>
      </p:ext>
    </p:extLst>
  </p:cSld>
  <p:clrMapOvr>
    <a:masterClrMapping/>
  </p:clrMapOvr>
  <p:transition spd="slow"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Dereferencing Operator (*)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u="sng" dirty="0"/>
              <a:t>Dereferencing operator</a:t>
            </a:r>
            <a:r>
              <a:rPr lang="en-US" dirty="0"/>
              <a:t> (or </a:t>
            </a:r>
            <a:r>
              <a:rPr lang="en-US" u="sng" dirty="0"/>
              <a:t>indirection operator</a:t>
            </a:r>
            <a:r>
              <a:rPr lang="en-US" dirty="0"/>
              <a:t>):</a:t>
            </a:r>
          </a:p>
          <a:p>
            <a:pPr lvl="1">
              <a:defRPr/>
            </a:pPr>
            <a:r>
              <a:rPr lang="en-US" dirty="0"/>
              <a:t>When used as a unary operator,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 refers to object to which its operand points</a:t>
            </a:r>
          </a:p>
          <a:p>
            <a:pPr>
              <a:defRPr/>
            </a:pPr>
            <a:r>
              <a:rPr lang="en-US" dirty="0"/>
              <a:t>Example:</a:t>
            </a:r>
          </a:p>
          <a:p>
            <a:pPr marL="344488" indent="3175"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cout &lt;&lt; *p &lt;&lt; endl;</a:t>
            </a:r>
          </a:p>
          <a:p>
            <a:pPr lvl="1">
              <a:defRPr/>
            </a:pPr>
            <a:r>
              <a:rPr lang="en-US" dirty="0"/>
              <a:t>Prints the value stored in the memory location pointed to by </a:t>
            </a:r>
            <a:r>
              <a:rPr lang="en-US" b="1" dirty="0">
                <a:latin typeface="Courier New" pitchFamily="49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696330349"/>
      </p:ext>
    </p:extLst>
  </p:cSld>
  <p:clrMapOvr>
    <a:masterClrMapping/>
  </p:clrMapOvr>
  <p:transition spd="slow"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Classes,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dirty="0" err="1"/>
              <a:t>s</a:t>
            </a:r>
            <a:r>
              <a:rPr lang="en-US" altLang="en-US" dirty="0"/>
              <a:t>, and Pointers – 1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declare pointers to other data types, such as a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/>
              <a:t>:</a:t>
            </a:r>
            <a:endParaRPr lang="en-US" sz="1800" b="1" dirty="0">
              <a:solidFill>
                <a:srgbClr val="638DA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7663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studentType</a:t>
            </a:r>
          </a:p>
          <a:p>
            <a:pPr marL="347663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7663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name[26];</a:t>
            </a:r>
          </a:p>
          <a:p>
            <a:pPr marL="347663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gpa;</a:t>
            </a:r>
          </a:p>
          <a:p>
            <a:pPr marL="347663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sID;</a:t>
            </a:r>
          </a:p>
          <a:p>
            <a:pPr marL="347663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grade;</a:t>
            </a:r>
          </a:p>
          <a:p>
            <a:pPr marL="347663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347663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studentType student;</a:t>
            </a:r>
          </a:p>
          <a:p>
            <a:pPr marL="347663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studentType*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studentPtr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is an object of type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studentType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studentPtr </a:t>
            </a:r>
            <a:r>
              <a:rPr lang="en-US" dirty="0"/>
              <a:t>is a pointer variable of type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studentType</a:t>
            </a:r>
          </a:p>
        </p:txBody>
      </p:sp>
    </p:spTree>
    <p:extLst>
      <p:ext uri="{BB962C8B-B14F-4D97-AF65-F5344CB8AC3E}">
        <p14:creationId xmlns:p14="http://schemas.microsoft.com/office/powerpoint/2010/main" val="3992046891"/>
      </p:ext>
    </p:extLst>
  </p:cSld>
  <p:clrMapOvr>
    <a:masterClrMapping/>
  </p:clrMapOvr>
  <p:transition spd="slow"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Classes,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dirty="0"/>
              <a:t>s, and </a:t>
            </a:r>
            <a:r>
              <a:rPr lang="en-US" altLang="en-US" dirty="0" smtClean="0"/>
              <a:t>Pointers – 2 </a:t>
            </a:r>
            <a:endParaRPr lang="en-US" altLang="en-US" dirty="0"/>
          </a:p>
        </p:txBody>
      </p:sp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store address of student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studentPtr</a:t>
            </a:r>
            <a:r>
              <a:rPr lang="en-US" dirty="0"/>
              <a:t>:</a:t>
            </a:r>
          </a:p>
          <a:p>
            <a:pPr marL="347663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studentPtr = &amp;student;</a:t>
            </a:r>
          </a:p>
          <a:p>
            <a:r>
              <a:rPr lang="en-US" dirty="0"/>
              <a:t>To store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3.9</a:t>
            </a:r>
            <a:r>
              <a:rPr lang="en-US" dirty="0"/>
              <a:t> in component gpa of student:</a:t>
            </a:r>
          </a:p>
          <a:p>
            <a:pPr marL="347663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(*studentPtr).gpa = 3.9;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 )</a:t>
            </a:r>
            <a:r>
              <a:rPr lang="en-US" dirty="0"/>
              <a:t> used because dot operator has higher precedence than dereferencing operator</a:t>
            </a:r>
          </a:p>
          <a:p>
            <a:r>
              <a:rPr lang="en-US" dirty="0"/>
              <a:t>Alternative: use member access operator arrow </a:t>
            </a:r>
            <a:r>
              <a:rPr lang="en-US" dirty="0" smtClean="0"/>
              <a:t>(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studentPtr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3.9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4" name="Picture 7" descr="pointerVariableName-&gt;classMemberNa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5577258"/>
            <a:ext cx="48577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274401"/>
      </p:ext>
    </p:extLst>
  </p:cSld>
  <p:clrMapOvr>
    <a:masterClrMapping/>
  </p:clrMapOvr>
  <p:transition spd="slow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Initializing Pointer Variables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C++ does not automatically initialize variables</a:t>
            </a:r>
          </a:p>
          <a:p>
            <a:pPr eaLnBrk="1" hangingPunct="1"/>
            <a:r>
              <a:rPr lang="en-US" altLang="en-US" dirty="0"/>
              <a:t>Pointer variables must be initialized if you do not want them to point to anything</a:t>
            </a:r>
          </a:p>
          <a:p>
            <a:pPr lvl="1"/>
            <a:r>
              <a:rPr lang="en-US" altLang="en-US" dirty="0"/>
              <a:t>Initialized to the</a:t>
            </a:r>
            <a:r>
              <a:rPr lang="en-US" altLang="en-US" b="1" dirty="0"/>
              <a:t> </a:t>
            </a:r>
            <a:r>
              <a:rPr lang="en-US" altLang="en-US" dirty="0"/>
              <a:t>value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dirty="0"/>
              <a:t> using the </a:t>
            </a:r>
            <a:r>
              <a:rPr lang="en-US" altLang="en-US" u="sng" dirty="0"/>
              <a:t>null pointer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en-US" altLang="en-US" dirty="0"/>
              <a:t>Or, use the </a:t>
            </a:r>
            <a:r>
              <a:rPr lang="en-US" altLang="en-US" b="1" dirty="0">
                <a:latin typeface="Courier New" pitchFamily="49" charset="0"/>
              </a:rPr>
              <a:t>NULL</a:t>
            </a:r>
            <a:r>
              <a:rPr lang="en-US" altLang="en-US" dirty="0"/>
              <a:t> named constant</a:t>
            </a:r>
          </a:p>
          <a:p>
            <a:r>
              <a:rPr lang="en-US" altLang="en-US" dirty="0"/>
              <a:t>The number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dirty="0"/>
              <a:t> is the only number that can be directly assigned to a pointer variable</a:t>
            </a:r>
          </a:p>
          <a:p>
            <a:pPr eaLnBrk="1" hangingPunct="1"/>
            <a:r>
              <a:rPr lang="en-US" altLang="en-US" dirty="0"/>
              <a:t>C++11 Standard includes 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nullptr</a:t>
            </a:r>
          </a:p>
        </p:txBody>
      </p:sp>
    </p:spTree>
    <p:extLst>
      <p:ext uri="{BB962C8B-B14F-4D97-AF65-F5344CB8AC3E}">
        <p14:creationId xmlns:p14="http://schemas.microsoft.com/office/powerpoint/2010/main" val="3326093853"/>
      </p:ext>
    </p:extLst>
  </p:cSld>
  <p:clrMapOvr>
    <a:masterClrMapping/>
  </p:clrMapOvr>
  <p:transition spd="slow"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Dynamic Variables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 dirty="0"/>
              <a:t>Dynamic variables</a:t>
            </a:r>
            <a:r>
              <a:rPr lang="en-US" altLang="en-US" dirty="0"/>
              <a:t> are created during execution</a:t>
            </a:r>
          </a:p>
          <a:p>
            <a:pPr eaLnBrk="1" hangingPunct="1"/>
            <a:r>
              <a:rPr lang="en-US" altLang="en-US" dirty="0"/>
              <a:t>C++ creates dynamic variables using pointers</a:t>
            </a:r>
          </a:p>
          <a:p>
            <a:pPr eaLnBrk="1" hangingPunct="1"/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new</a:t>
            </a:r>
            <a:r>
              <a:rPr lang="en-US" altLang="en-US" dirty="0"/>
              <a:t> and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delete</a:t>
            </a:r>
            <a:r>
              <a:rPr lang="en-US" altLang="en-US" dirty="0"/>
              <a:t> operators: used to create and destroy dynamic variables</a:t>
            </a:r>
          </a:p>
          <a:p>
            <a:pPr lvl="1" eaLnBrk="1" hangingPunct="1"/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new</a:t>
            </a:r>
            <a:r>
              <a:rPr lang="en-US" altLang="en-US" dirty="0"/>
              <a:t> and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delete</a:t>
            </a:r>
            <a:r>
              <a:rPr lang="en-US" altLang="en-US" dirty="0"/>
              <a:t> are reserved words in C++</a:t>
            </a:r>
          </a:p>
        </p:txBody>
      </p:sp>
    </p:spTree>
    <p:extLst>
      <p:ext uri="{BB962C8B-B14F-4D97-AF65-F5344CB8AC3E}">
        <p14:creationId xmlns:p14="http://schemas.microsoft.com/office/powerpoint/2010/main" val="127248164"/>
      </p:ext>
    </p:extLst>
  </p:cSld>
  <p:clrMapOvr>
    <a:masterClrMapping/>
  </p:clrMapOvr>
  <p:transition spd="slow"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Operator </a:t>
            </a:r>
            <a:r>
              <a:rPr lang="en-US" altLang="en-US" dirty="0" smtClean="0">
                <a:latin typeface="Courier New" pitchFamily="49" charset="0"/>
              </a:rPr>
              <a:t>new</a:t>
            </a:r>
            <a:endParaRPr lang="en-US" altLang="en-US" dirty="0">
              <a:latin typeface="Courier New" pitchFamily="49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new</a:t>
            </a:r>
            <a:r>
              <a:rPr lang="en-US" altLang="en-US" dirty="0"/>
              <a:t> has two forms</a:t>
            </a:r>
            <a:r>
              <a:rPr lang="en-US" altLang="en-US" dirty="0" smtClean="0"/>
              <a:t>:</a:t>
            </a:r>
          </a:p>
          <a:p>
            <a:pPr eaLnBrk="1" hangingPunct="1"/>
            <a:endParaRPr lang="en-US" altLang="en-US" dirty="0"/>
          </a:p>
          <a:p>
            <a:pPr marL="0" indent="0" eaLnBrk="1" hangingPunct="1">
              <a:buNone/>
            </a:pPr>
            <a:endParaRPr lang="en-US" altLang="en-US" dirty="0"/>
          </a:p>
          <a:p>
            <a:r>
              <a:rPr lang="en-US" altLang="en-US" b="1" dirty="0" smtClean="0">
                <a:solidFill>
                  <a:srgbClr val="638DAD"/>
                </a:solidFill>
                <a:latin typeface="Courier New" pitchFamily="49" charset="0"/>
              </a:rPr>
              <a:t>new</a:t>
            </a:r>
            <a:r>
              <a:rPr lang="en-US" altLang="en-US" dirty="0" smtClean="0"/>
              <a:t> </a:t>
            </a:r>
            <a:r>
              <a:rPr lang="en-US" altLang="en-US" dirty="0"/>
              <a:t>allocates memory (a variable) of the designated type and returns a pointer to </a:t>
            </a:r>
            <a:r>
              <a:rPr lang="en-US" altLang="en-US" dirty="0" smtClean="0"/>
              <a:t>it. The </a:t>
            </a:r>
            <a:r>
              <a:rPr lang="en-US" altLang="en-US" dirty="0"/>
              <a:t>allocated memory is </a:t>
            </a:r>
            <a:r>
              <a:rPr lang="en-US" altLang="en-US" dirty="0" smtClean="0"/>
              <a:t>uninitialized</a:t>
            </a:r>
          </a:p>
          <a:p>
            <a:pPr eaLnBrk="1" hangingPunct="1"/>
            <a:r>
              <a:rPr lang="en-US" altLang="en-US" dirty="0"/>
              <a:t>Example: </a:t>
            </a:r>
            <a:r>
              <a:rPr lang="en-US" altLang="en-US" b="1" dirty="0">
                <a:latin typeface="Courier New" pitchFamily="49" charset="0"/>
              </a:rPr>
              <a:t>p =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new</a:t>
            </a:r>
            <a:r>
              <a:rPr lang="en-US" altLang="en-US" b="1" dirty="0">
                <a:latin typeface="Courier New" pitchFamily="49" charset="0"/>
              </a:rPr>
              <a:t> </a:t>
            </a:r>
            <a:r>
              <a:rPr lang="en-US" altLang="en-US" b="1" dirty="0" err="1">
                <a:solidFill>
                  <a:srgbClr val="638DAD"/>
                </a:solidFill>
                <a:latin typeface="Courier New" pitchFamily="49" charset="0"/>
              </a:rPr>
              <a:t>int</a:t>
            </a:r>
            <a:r>
              <a:rPr lang="en-US" altLang="en-US" b="1" dirty="0">
                <a:latin typeface="Courier New" pitchFamily="49" charset="0"/>
              </a:rPr>
              <a:t>;</a:t>
            </a:r>
          </a:p>
          <a:p>
            <a:pPr lvl="1" eaLnBrk="1" hangingPunct="1"/>
            <a:r>
              <a:rPr lang="en-US" altLang="en-US" dirty="0"/>
              <a:t>Creates a variable during program execution somewhere in memory</a:t>
            </a:r>
          </a:p>
          <a:p>
            <a:pPr lvl="1" eaLnBrk="1" hangingPunct="1"/>
            <a:r>
              <a:rPr lang="en-US" altLang="en-US" dirty="0"/>
              <a:t>Stores the address of the allocated memory in </a:t>
            </a:r>
            <a:r>
              <a:rPr lang="en-US" altLang="en-US" b="1" dirty="0">
                <a:latin typeface="Courier New" pitchFamily="49" charset="0"/>
              </a:rPr>
              <a:t>p</a:t>
            </a:r>
          </a:p>
          <a:p>
            <a:pPr eaLnBrk="1" hangingPunct="1"/>
            <a:r>
              <a:rPr lang="en-US" altLang="en-US" dirty="0"/>
              <a:t>To access allocated memory, use </a:t>
            </a:r>
            <a:r>
              <a:rPr lang="en-US" altLang="en-US" b="1" dirty="0">
                <a:latin typeface="Courier New" pitchFamily="49" charset="0"/>
              </a:rPr>
              <a:t>*p</a:t>
            </a:r>
          </a:p>
          <a:p>
            <a:pPr eaLnBrk="1" hangingPunct="1"/>
            <a:r>
              <a:rPr lang="en-US" altLang="en-US" dirty="0"/>
              <a:t>A dynamic variable cannot be accessed directly, because it is unnamed</a:t>
            </a:r>
          </a:p>
          <a:p>
            <a:endParaRPr lang="en-US" altLang="en-US" dirty="0"/>
          </a:p>
          <a:p>
            <a:pPr lvl="1"/>
            <a:endParaRPr lang="en-US" dirty="0"/>
          </a:p>
          <a:p>
            <a:pPr eaLnBrk="1" hangingPunct="1"/>
            <a:endParaRPr lang="en-US" altLang="en-US" dirty="0"/>
          </a:p>
        </p:txBody>
      </p:sp>
      <p:pic>
        <p:nvPicPr>
          <p:cNvPr id="17415" name="Picture 7" descr="new dataType;    //to allocate a single variable&#10;new dataType[intExp];    //to allocate an array of variab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362200"/>
            <a:ext cx="77343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4285890"/>
      </p:ext>
    </p:extLst>
  </p:cSld>
  <p:clrMapOvr>
    <a:masterClrMapping/>
  </p:clrMapOvr>
  <p:transition spd="slow"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Operator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/>
              <a:t>Memory leak</a:t>
            </a:r>
            <a:r>
              <a:rPr lang="en-US" altLang="en-US" dirty="0"/>
              <a:t>: previously allocated memory that cannot be reallocated</a:t>
            </a:r>
          </a:p>
          <a:p>
            <a:pPr lvl="1"/>
            <a:r>
              <a:rPr lang="en-US" altLang="en-US" dirty="0"/>
              <a:t>To avoid a memory leak, when a dynamic variable is no longer needed, destroy it to deallocate its memory</a:t>
            </a:r>
          </a:p>
          <a:p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altLang="en-US" dirty="0">
                <a:solidFill>
                  <a:srgbClr val="638DAD"/>
                </a:solidFill>
              </a:rPr>
              <a:t> </a:t>
            </a:r>
            <a:r>
              <a:rPr lang="en-US" altLang="en-US" dirty="0"/>
              <a:t>operator: used to destroy dynamic variables</a:t>
            </a:r>
          </a:p>
          <a:p>
            <a:r>
              <a:rPr lang="en-US" altLang="en-US" dirty="0"/>
              <a:t>Syntax:</a:t>
            </a:r>
          </a:p>
        </p:txBody>
      </p:sp>
      <p:pic>
        <p:nvPicPr>
          <p:cNvPr id="19463" name="Picture 7" descr="delete pointerVariable; //to deallocate a single dynamic variable&#10;delete [] pointerVariable; //to deallocate a dynamically created arr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962400"/>
            <a:ext cx="74104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4413002"/>
      </p:ext>
    </p:extLst>
  </p:cSld>
  <p:clrMapOvr>
    <a:masterClrMapping/>
  </p:clrMapOvr>
  <p:transition spd="slow">
    <p:wip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Dynamic </a:t>
            </a:r>
            <a:r>
              <a:rPr lang="en-US" altLang="en-US" dirty="0" smtClean="0"/>
              <a:t>Arrays</a:t>
            </a:r>
            <a:endParaRPr lang="en-US" alt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Always exercise extra care when doing pointer </a:t>
            </a:r>
            <a:r>
              <a:rPr lang="en-US" altLang="en-US" dirty="0" smtClean="0"/>
              <a:t>arithmetic</a:t>
            </a:r>
            <a:endParaRPr lang="en-US" altLang="en-US" u="sng" dirty="0" smtClean="0"/>
          </a:p>
          <a:p>
            <a:pPr eaLnBrk="1" hangingPunct="1"/>
            <a:r>
              <a:rPr lang="en-US" altLang="en-US" u="sng" dirty="0" smtClean="0"/>
              <a:t>Dynamic </a:t>
            </a:r>
            <a:r>
              <a:rPr lang="en-US" altLang="en-US" u="sng" dirty="0"/>
              <a:t>array</a:t>
            </a:r>
            <a:r>
              <a:rPr lang="en-US" altLang="en-US" dirty="0"/>
              <a:t>: array created during program execution</a:t>
            </a:r>
          </a:p>
          <a:p>
            <a:pPr eaLnBrk="1" hangingPunct="1"/>
            <a:r>
              <a:rPr lang="en-US" altLang="en-US" dirty="0"/>
              <a:t>Example:</a:t>
            </a:r>
          </a:p>
          <a:p>
            <a:pPr marL="347663" lvl="1" indent="0" eaLnBrk="1" hangingPunct="1">
              <a:buNone/>
            </a:pP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itchFamily="49" charset="0"/>
                <a:cs typeface="Courier New" panose="02070309020205020404" pitchFamily="49" charset="0"/>
              </a:rPr>
              <a:t> *p;</a:t>
            </a:r>
          </a:p>
          <a:p>
            <a:pPr marL="347663" lvl="1" indent="0" eaLnBrk="1" hangingPunct="1">
              <a:buNone/>
            </a:pPr>
            <a:r>
              <a:rPr lang="en-US" altLang="en-US" b="1" dirty="0">
                <a:latin typeface="Courier New" pitchFamily="49" charset="0"/>
                <a:cs typeface="Courier New" panose="02070309020205020404" pitchFamily="49" charset="0"/>
              </a:rPr>
              <a:t>p =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anose="02070309020205020404" pitchFamily="49" charset="0"/>
              </a:rPr>
              <a:t>new</a:t>
            </a:r>
            <a:r>
              <a:rPr lang="en-US" altLang="en-US" b="1" dirty="0"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err="1">
                <a:solidFill>
                  <a:srgbClr val="638DAD"/>
                </a:solidFill>
                <a:latin typeface="Courier New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itchFamily="49" charset="0"/>
                <a:cs typeface="Courier New" panose="02070309020205020404" pitchFamily="49" charset="0"/>
              </a:rPr>
              <a:t>[10</a:t>
            </a:r>
            <a:r>
              <a:rPr lang="en-US" altLang="en-US" b="1" dirty="0" smtClean="0">
                <a:latin typeface="Courier New" pitchFamily="49" charset="0"/>
                <a:cs typeface="Courier New" panose="02070309020205020404" pitchFamily="49" charset="0"/>
              </a:rPr>
              <a:t>];</a:t>
            </a:r>
            <a:endParaRPr lang="en-US" altLang="en-US" dirty="0">
              <a:latin typeface="Courier New" pitchFamily="49" charset="0"/>
            </a:endParaRPr>
          </a:p>
          <a:p>
            <a:pPr marL="347663" lvl="1" indent="0" eaLnBrk="1" hangingPunct="1">
              <a:buNone/>
            </a:pPr>
            <a:r>
              <a:rPr lang="en-US" altLang="en-US" b="1" dirty="0">
                <a:latin typeface="Courier New" pitchFamily="49" charset="0"/>
              </a:rPr>
              <a:t>*p = 25;  </a:t>
            </a:r>
            <a:r>
              <a:rPr lang="en-US" altLang="en-US" b="1" dirty="0">
                <a:solidFill>
                  <a:srgbClr val="00A589"/>
                </a:solidFill>
                <a:latin typeface="Courier New" pitchFamily="49" charset="0"/>
              </a:rPr>
              <a:t>//stores 25 in the first memory location</a:t>
            </a:r>
            <a:endParaRPr lang="en-US" altLang="en-US" b="1" dirty="0">
              <a:solidFill>
                <a:srgbClr val="00A589"/>
              </a:solidFill>
            </a:endParaRPr>
          </a:p>
          <a:p>
            <a:pPr marL="347663" lvl="1" indent="0" eaLnBrk="1" hangingPunct="1">
              <a:buNone/>
            </a:pPr>
            <a:r>
              <a:rPr lang="en-US" altLang="en-US" b="1" dirty="0">
                <a:latin typeface="Courier New" pitchFamily="49" charset="0"/>
              </a:rPr>
              <a:t>p++;      </a:t>
            </a:r>
            <a:r>
              <a:rPr lang="en-US" altLang="en-US" b="1" dirty="0">
                <a:solidFill>
                  <a:srgbClr val="00A589"/>
                </a:solidFill>
                <a:latin typeface="Courier New" pitchFamily="49" charset="0"/>
              </a:rPr>
              <a:t>//to point to next array component</a:t>
            </a:r>
          </a:p>
          <a:p>
            <a:pPr marL="347663" lvl="1" indent="0" eaLnBrk="1" hangingPunct="1">
              <a:buNone/>
            </a:pPr>
            <a:r>
              <a:rPr lang="en-US" altLang="en-US" b="1" dirty="0">
                <a:latin typeface="Courier New" pitchFamily="49" charset="0"/>
              </a:rPr>
              <a:t>*p = 35;  </a:t>
            </a:r>
            <a:r>
              <a:rPr lang="en-US" altLang="en-US" b="1" dirty="0">
                <a:solidFill>
                  <a:srgbClr val="00A589"/>
                </a:solidFill>
                <a:latin typeface="Courier New" pitchFamily="49" charset="0"/>
              </a:rPr>
              <a:t>// stores 35 into the </a:t>
            </a:r>
            <a:r>
              <a:rPr lang="en-US" altLang="en-US" b="1" dirty="0" smtClean="0">
                <a:solidFill>
                  <a:srgbClr val="00A589"/>
                </a:solidFill>
                <a:latin typeface="Courier New" pitchFamily="49" charset="0"/>
              </a:rPr>
              <a:t>2nd </a:t>
            </a:r>
            <a:r>
              <a:rPr lang="en-US" altLang="en-US" b="1" dirty="0">
                <a:solidFill>
                  <a:srgbClr val="00A589"/>
                </a:solidFill>
                <a:latin typeface="Courier New" pitchFamily="49" charset="0"/>
              </a:rPr>
              <a:t>memory location</a:t>
            </a:r>
          </a:p>
        </p:txBody>
      </p:sp>
    </p:spTree>
    <p:extLst>
      <p:ext uri="{BB962C8B-B14F-4D97-AF65-F5344CB8AC3E}">
        <p14:creationId xmlns:p14="http://schemas.microsoft.com/office/powerpoint/2010/main" val="3704014264"/>
      </p:ext>
    </p:extLst>
  </p:cSld>
  <p:clrMapOvr>
    <a:masterClrMapping/>
  </p:clrMapOvr>
  <p:transition spd="slow">
    <p:wip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Functions and Pointers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Pointer variable can be passed as a parameter either by value or by reference</a:t>
            </a:r>
          </a:p>
          <a:p>
            <a:pPr eaLnBrk="1" hangingPunct="1"/>
            <a:r>
              <a:rPr lang="en-US" altLang="en-US" dirty="0"/>
              <a:t>As a reference parameter in a function heading, use </a:t>
            </a:r>
            <a:r>
              <a:rPr lang="en-US" altLang="en-US" b="1" dirty="0" smtClean="0"/>
              <a:t>&amp;</a:t>
            </a:r>
            <a:r>
              <a:rPr lang="en-US" altLang="en-US" dirty="0" smtClean="0"/>
              <a:t>:</a:t>
            </a:r>
            <a:endParaRPr lang="en-US" altLang="en-US" dirty="0"/>
          </a:p>
          <a:p>
            <a:pPr marL="347663" indent="0" eaLnBrk="1" hangingPunct="1">
              <a:spcBef>
                <a:spcPts val="0"/>
              </a:spcBef>
              <a:buNone/>
            </a:pP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pointerParameters(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&amp;p,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*q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/>
            <a:r>
              <a:rPr lang="en-US" altLang="en-US" dirty="0"/>
              <a:t>A function can return a value of type pointer</a:t>
            </a:r>
            <a:r>
              <a:rPr lang="en-US" altLang="en-US" dirty="0" smtClean="0"/>
              <a:t>:</a:t>
            </a:r>
            <a:endParaRPr lang="en-US" altLang="en-US" b="1" dirty="0"/>
          </a:p>
          <a:p>
            <a:pPr marL="344488" indent="3175" eaLnBrk="1" hangingPunct="1">
              <a:spcBef>
                <a:spcPts val="0"/>
              </a:spcBef>
              <a:buNone/>
            </a:pPr>
            <a:r>
              <a:rPr lang="en-US" altLang="en-US" b="1" dirty="0" err="1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testExp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(...) { ... }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7663" indent="0" eaLnBrk="1" hangingPunct="1">
              <a:spcBef>
                <a:spcPts val="0"/>
              </a:spcBef>
              <a:buNone/>
            </a:pP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247154429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Unified Modeling Language </a:t>
            </a:r>
            <a:r>
              <a:rPr lang="en-US" altLang="en-US" dirty="0" smtClean="0"/>
              <a:t>(UML)</a:t>
            </a:r>
            <a:br>
              <a:rPr lang="en-US" altLang="en-US" dirty="0" smtClean="0"/>
            </a:br>
            <a:r>
              <a:rPr lang="en-US" altLang="en-US" dirty="0" smtClean="0"/>
              <a:t>Class Diagrams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Unified Modeling Language (UML) notation: used to graphically describe a class and its members</a:t>
            </a:r>
          </a:p>
          <a:p>
            <a:pPr lvl="1" eaLnBrk="1" hangingPunct="1"/>
            <a:r>
              <a:rPr lang="en-US" altLang="en-US" b="1" dirty="0">
                <a:latin typeface="Courier New" panose="02070309020205020404" pitchFamily="49" charset="0"/>
                <a:cs typeface="Courier New" pitchFamily="49" charset="0"/>
              </a:rPr>
              <a:t>+</a:t>
            </a:r>
            <a:r>
              <a:rPr lang="en-US" altLang="en-US" dirty="0"/>
              <a:t>: member is public</a:t>
            </a:r>
          </a:p>
          <a:p>
            <a:pPr lvl="1" eaLnBrk="1" hangingPunct="1"/>
            <a:r>
              <a:rPr lang="en-US" altLang="en-US" b="1" dirty="0">
                <a:latin typeface="Courier New" panose="02070309020205020404" pitchFamily="49" charset="0"/>
                <a:cs typeface="Courier New" pitchFamily="49" charset="0"/>
              </a:rPr>
              <a:t>-</a:t>
            </a:r>
            <a:r>
              <a:rPr lang="en-US" altLang="en-US" dirty="0">
                <a:cs typeface="Courier New" pitchFamily="49" charset="0"/>
              </a:rPr>
              <a:t>:</a:t>
            </a:r>
            <a:r>
              <a:rPr lang="en-US" altLang="en-US" dirty="0"/>
              <a:t> member is private</a:t>
            </a:r>
          </a:p>
          <a:p>
            <a:pPr lvl="1" eaLnBrk="1" hangingPunct="1"/>
            <a:r>
              <a:rPr lang="en-US" altLang="en-US" b="1" dirty="0">
                <a:latin typeface="Courier New" panose="02070309020205020404" pitchFamily="49" charset="0"/>
                <a:cs typeface="Courier New" pitchFamily="49" charset="0"/>
              </a:rPr>
              <a:t>#</a:t>
            </a:r>
            <a:r>
              <a:rPr lang="en-US" altLang="en-US" dirty="0"/>
              <a:t>: member is protected</a:t>
            </a:r>
          </a:p>
          <a:p>
            <a:endParaRPr lang="lv-LV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99" y="2057400"/>
            <a:ext cx="5326127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851827"/>
      </p:ext>
    </p:extLst>
  </p:cSld>
  <p:clrMapOvr>
    <a:masterClrMapping/>
  </p:clrMapOvr>
  <p:transition spd="slow">
    <p:wip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Dynamic Two-Dimensional Arrays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You can create dynamic multidimensional arrays</a:t>
            </a:r>
          </a:p>
          <a:p>
            <a:pPr eaLnBrk="1" hangingPunct="1"/>
            <a:r>
              <a:rPr lang="en-US" altLang="en-US" dirty="0"/>
              <a:t>Examples:</a:t>
            </a:r>
          </a:p>
          <a:p>
            <a:pPr marL="279400" indent="3175"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3333FF"/>
                </a:solidFill>
                <a:latin typeface="Courier New" pitchFamily="49" charset="0"/>
              </a:rPr>
              <a:t> </a:t>
            </a:r>
          </a:p>
          <a:p>
            <a:pPr marL="174625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*board[4]; </a:t>
            </a:r>
            <a:r>
              <a:rPr lang="en-US" sz="2000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//declares board to be an array of four </a:t>
            </a:r>
          </a:p>
          <a:p>
            <a:pPr marL="174625" indent="0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altLang="en-US" sz="2000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//pointers wherein each pointer is of type</a:t>
            </a:r>
            <a:endParaRPr lang="en-US" altLang="en-US" sz="2000" dirty="0">
              <a:solidFill>
                <a:srgbClr val="00A589"/>
              </a:solidFill>
              <a:latin typeface="Courier New" pitchFamily="49" charset="0"/>
              <a:cs typeface="Courier New" panose="02070309020205020404" pitchFamily="49" charset="0"/>
            </a:endParaRPr>
          </a:p>
          <a:p>
            <a:pPr marL="174625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row = 0; row &lt; 4; row++)</a:t>
            </a:r>
          </a:p>
          <a:p>
            <a:pPr marL="174625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board[row] = </a:t>
            </a:r>
            <a:r>
              <a:rPr lang="en-US" sz="20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[6];  </a:t>
            </a:r>
            <a:r>
              <a:rPr lang="en-US" sz="2000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//creates the rows of </a:t>
            </a:r>
            <a:r>
              <a:rPr lang="en-US" sz="2000" b="1" dirty="0" smtClean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board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4625" indent="0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**board;  </a:t>
            </a:r>
            <a:r>
              <a:rPr lang="en-US" altLang="en-US" sz="2000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//declares board to be a pointer to a pointer</a:t>
            </a:r>
          </a:p>
          <a:p>
            <a:pPr eaLnBrk="1" hangingPunct="1"/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57136378"/>
      </p:ext>
    </p:extLst>
  </p:cSld>
  <p:clrMapOvr>
    <a:masterClrMapping/>
  </p:clrMapOvr>
  <p:transition spd="slow">
    <p:wip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Shallow versus Deep Copy and Pointers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 dirty="0"/>
              <a:t>Shallow copy</a:t>
            </a:r>
            <a:r>
              <a:rPr lang="en-US" altLang="en-US" dirty="0"/>
              <a:t>: when two or more pointers of the same types point to the same memory </a:t>
            </a:r>
          </a:p>
          <a:p>
            <a:pPr lvl="1" eaLnBrk="1" hangingPunct="1"/>
            <a:r>
              <a:rPr lang="en-US" altLang="en-US" dirty="0"/>
              <a:t>They point to the same data</a:t>
            </a:r>
          </a:p>
          <a:p>
            <a:pPr lvl="1" eaLnBrk="1" hangingPunct="1"/>
            <a:r>
              <a:rPr lang="en-US" altLang="en-US" dirty="0"/>
              <a:t>Danger: deleting one deletes the data pointed to by all of them</a:t>
            </a:r>
          </a:p>
          <a:p>
            <a:pPr eaLnBrk="1" hangingPunct="1"/>
            <a:r>
              <a:rPr lang="en-US" altLang="en-US" u="sng" dirty="0"/>
              <a:t>Deep copy</a:t>
            </a:r>
            <a:r>
              <a:rPr lang="en-US" altLang="en-US" dirty="0"/>
              <a:t>: when the contents of the memory pointed to by a pointer are copied to the memory location of another pointer</a:t>
            </a:r>
          </a:p>
          <a:p>
            <a:pPr lvl="1" eaLnBrk="1" hangingPunct="1"/>
            <a:r>
              <a:rPr lang="en-US" altLang="en-US" dirty="0"/>
              <a:t>Two copies of the data</a:t>
            </a:r>
          </a:p>
        </p:txBody>
      </p:sp>
    </p:spTree>
    <p:extLst>
      <p:ext uri="{BB962C8B-B14F-4D97-AF65-F5344CB8AC3E}">
        <p14:creationId xmlns:p14="http://schemas.microsoft.com/office/powerpoint/2010/main" val="2242575102"/>
      </p:ext>
    </p:extLst>
  </p:cSld>
  <p:clrMapOvr>
    <a:masterClrMapping/>
  </p:clrMapOvr>
  <p:transition spd="slow">
    <p:wip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Classes </a:t>
            </a:r>
            <a:r>
              <a:rPr lang="en-US" altLang="en-US" dirty="0" smtClean="0"/>
              <a:t>with Pointer Attributes – 1 </a:t>
            </a:r>
            <a:endParaRPr lang="en-US" altLang="en-US" dirty="0"/>
          </a:p>
        </p:txBody>
      </p:sp>
      <p:sp>
        <p:nvSpPr>
          <p:cNvPr id="2867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0">
              <a:spcBef>
                <a:spcPts val="600"/>
              </a:spcBef>
              <a:buNone/>
            </a:pPr>
            <a:r>
              <a:rPr lang="en-US" altLang="en-US" sz="1800" b="1" dirty="0" smtClean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ptrMemberVarType</a:t>
            </a: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7663" indent="0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347663" indent="0">
              <a:spcBef>
                <a:spcPts val="0"/>
              </a:spcBef>
              <a:buNone/>
            </a:pP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setX</a:t>
            </a: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 { this-&gt;x = x; }</a:t>
            </a: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7663" indent="0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347663" indent="0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 marL="347663" indent="0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lenP;</a:t>
            </a:r>
          </a:p>
          <a:p>
            <a:pPr marL="347663" indent="0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*p;</a:t>
            </a:r>
          </a:p>
          <a:p>
            <a:pPr marL="347663" indent="0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altLang="en-US" dirty="0"/>
              <a:t>Example program statements:</a:t>
            </a: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7663" indent="0">
              <a:spcBef>
                <a:spcPts val="60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ptrMemberVarType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objectOne</a:t>
            </a: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7663" indent="0">
              <a:spcBef>
                <a:spcPts val="600"/>
              </a:spcBef>
              <a:buNone/>
            </a:pPr>
            <a:r>
              <a:rPr lang="en-US" alt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objectOne.setX</a:t>
            </a: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7663" indent="0">
              <a:spcBef>
                <a:spcPts val="600"/>
              </a:spcBef>
              <a:buNone/>
            </a:pP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other initialization; assign "p" </a:t>
            </a: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7663" indent="0">
              <a:spcBef>
                <a:spcPts val="0"/>
              </a:spcBef>
              <a:buNone/>
            </a:pP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ptrMemberVarType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objectTwo</a:t>
            </a: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objectOne</a:t>
            </a: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2133600"/>
            <a:ext cx="39624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76134"/>
      </p:ext>
    </p:extLst>
  </p:cSld>
  <p:clrMapOvr>
    <a:masterClrMapping/>
  </p:clrMapOvr>
  <p:transition spd="slow">
    <p:wip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Classes with Pointer Attributes – 2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If </a:t>
            </a:r>
            <a:r>
              <a:rPr lang="en-US" altLang="en-US" b="1" dirty="0">
                <a:latin typeface="Courier New" pitchFamily="49" charset="0"/>
              </a:rPr>
              <a:t>objectOne </a:t>
            </a:r>
            <a:r>
              <a:rPr lang="en-US" altLang="en-US" dirty="0"/>
              <a:t>goes out of scope, its member variables are destroyed</a:t>
            </a:r>
          </a:p>
          <a:p>
            <a:pPr lvl="1" eaLnBrk="1" hangingPunct="1"/>
            <a:r>
              <a:rPr lang="en-US" altLang="en-US" dirty="0"/>
              <a:t>Memory space of a dynamic array stays marked as allocated, even though it cannot be accessed</a:t>
            </a:r>
          </a:p>
          <a:p>
            <a:pPr eaLnBrk="1" hangingPunct="1"/>
            <a:r>
              <a:rPr lang="en-US" altLang="en-US" b="1" dirty="0"/>
              <a:t>Solution:</a:t>
            </a:r>
            <a:r>
              <a:rPr lang="en-US" altLang="en-US" dirty="0"/>
              <a:t> </a:t>
            </a:r>
            <a:r>
              <a:rPr lang="en-US" altLang="en-US" dirty="0" smtClean="0"/>
              <a:t>In </a:t>
            </a:r>
            <a:r>
              <a:rPr lang="en-US" altLang="en-US" dirty="0"/>
              <a:t>destructor, ensure that </a:t>
            </a:r>
            <a:r>
              <a:rPr lang="en-US" altLang="en-US" dirty="0" smtClean="0"/>
              <a:t>array </a:t>
            </a:r>
            <a:r>
              <a:rPr lang="en-US" altLang="en-US" dirty="0"/>
              <a:t>memory is deallocated: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7663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ptrMemberVarType::~ptrMemberVarType()</a:t>
            </a:r>
          </a:p>
          <a:p>
            <a:pPr marL="347663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7663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delete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[] p;</a:t>
            </a:r>
          </a:p>
          <a:p>
            <a:pPr marL="347663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Arial" charset="0"/>
              <a:buChar char="–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4129416"/>
      </p:ext>
    </p:extLst>
  </p:cSld>
  <p:clrMapOvr>
    <a:masterClrMapping/>
  </p:clrMapOvr>
  <p:transition spd="slow">
    <p:wip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Classes with Pointer Attributes – 3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After a shallow copy: if </a:t>
            </a:r>
            <a:r>
              <a:rPr lang="en-US" altLang="en-US" b="1" dirty="0">
                <a:latin typeface="Courier New" pitchFamily="49" charset="0"/>
              </a:rPr>
              <a:t>objectTwo.p </a:t>
            </a:r>
            <a:r>
              <a:rPr lang="en-US" altLang="en-US" dirty="0"/>
              <a:t>deallocates memory space to which it points, </a:t>
            </a:r>
            <a:r>
              <a:rPr lang="en-US" altLang="en-US" b="1" dirty="0">
                <a:latin typeface="Courier New" pitchFamily="49" charset="0"/>
              </a:rPr>
              <a:t>objectOne.p </a:t>
            </a:r>
            <a:r>
              <a:rPr lang="en-US" altLang="en-US" dirty="0"/>
              <a:t>becomes </a:t>
            </a:r>
            <a:r>
              <a:rPr lang="en-US" altLang="en-US" dirty="0" smtClean="0"/>
              <a:t>invalid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/>
          </a:p>
          <a:p>
            <a:r>
              <a:rPr lang="en-US" altLang="en-US" dirty="0"/>
              <a:t>Solution: extend definition of the assignment operator to avoid shallow copying of data</a:t>
            </a:r>
          </a:p>
          <a:p>
            <a:endParaRPr lang="en-US" dirty="0"/>
          </a:p>
          <a:p>
            <a:pPr eaLnBrk="1" hangingPunct="1"/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775" y="2595562"/>
            <a:ext cx="360045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211516"/>
      </p:ext>
    </p:extLst>
  </p:cSld>
  <p:clrMapOvr>
    <a:masterClrMapping/>
  </p:clrMapOvr>
  <p:transition spd="slow">
    <p:wip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Array </a:t>
            </a:r>
            <a:r>
              <a:rPr lang="en-US" dirty="0" smtClean="0"/>
              <a:t>Pointers – 1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Pointers and Arrays (continued)</a:t>
            </a:r>
          </a:p>
          <a:p>
            <a:pPr lvl="1"/>
            <a:r>
              <a:rPr lang="en-US" smtClean="0"/>
              <a:t>For example, an array declared:</a:t>
            </a:r>
          </a:p>
          <a:p>
            <a:pPr lvl="1" algn="ctr">
              <a:buFont typeface="Arial" charset="0"/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int temp[7];</a:t>
            </a:r>
          </a:p>
          <a:p>
            <a:pPr lvl="1">
              <a:buFont typeface="Arial" charset="0"/>
              <a:buNone/>
            </a:pPr>
            <a:r>
              <a:rPr lang="en-US" smtClean="0"/>
              <a:t>	would appear in memory as:</a:t>
            </a:r>
          </a:p>
          <a:p>
            <a:pPr lvl="1">
              <a:buFont typeface="Arial" charset="0"/>
              <a:buNone/>
            </a:pPr>
            <a:endParaRPr lang="en-US" smtClean="0"/>
          </a:p>
          <a:p>
            <a:pPr lvl="1">
              <a:buFont typeface="Arial" charset="0"/>
              <a:buNone/>
            </a:pPr>
            <a:endParaRPr lang="en-US" smtClean="0"/>
          </a:p>
          <a:p>
            <a:pPr lvl="1">
              <a:buFont typeface="Arial" charset="0"/>
              <a:buNone/>
            </a:pPr>
            <a:endParaRPr lang="en-US" smtClean="0"/>
          </a:p>
          <a:p>
            <a:pPr lvl="1"/>
            <a:r>
              <a:rPr lang="en-US" smtClean="0"/>
              <a:t>In array notation, we access the elements by subscripting: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temp[0]</a:t>
            </a:r>
            <a:r>
              <a:rPr lang="en-US" smtClean="0"/>
              <a:t>,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temp[1]</a:t>
            </a:r>
            <a:r>
              <a:rPr lang="en-US" smtClean="0"/>
              <a:t>, … etc.</a:t>
            </a:r>
          </a:p>
          <a:p>
            <a:pPr lvl="1"/>
            <a:r>
              <a:rPr lang="en-US" smtClean="0"/>
              <a:t>But we can also dereference the pointer to achieve the same results: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*temp</a:t>
            </a:r>
            <a:r>
              <a:rPr lang="en-US" smtClean="0"/>
              <a:t> is equivalent to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temp[0]</a:t>
            </a:r>
          </a:p>
          <a:p>
            <a:pPr lvl="1"/>
            <a:r>
              <a:rPr lang="en-US" smtClean="0"/>
              <a:t>And we can access additional elements through </a:t>
            </a:r>
            <a:r>
              <a:rPr lang="en-US" b="1" smtClean="0"/>
              <a:t>pointer arithmetic</a:t>
            </a:r>
          </a:p>
        </p:txBody>
      </p:sp>
      <p:sp>
        <p:nvSpPr>
          <p:cNvPr id="4506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9CC4EE5-D697-436A-86DE-77E23712565C}" type="slidenum">
              <a:rPr lang="en-US"/>
              <a:pPr/>
              <a:t>55</a:t>
            </a:fld>
            <a:endParaRPr lang="en-US"/>
          </a:p>
        </p:txBody>
      </p:sp>
      <p:pic>
        <p:nvPicPr>
          <p:cNvPr id="4506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3276601"/>
            <a:ext cx="414655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01091081"/>
      </p:ext>
    </p:extLst>
  </p:cSld>
  <p:clrMapOvr>
    <a:masterClrMapping/>
  </p:clrMapOvr>
  <p:transition spd="slow">
    <p:wip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Array </a:t>
            </a:r>
            <a:r>
              <a:rPr lang="en-US" dirty="0" smtClean="0"/>
              <a:t>Pointers </a:t>
            </a:r>
            <a:r>
              <a:rPr lang="en-US" dirty="0"/>
              <a:t>– </a:t>
            </a:r>
            <a:r>
              <a:rPr lang="en-US" dirty="0" smtClean="0"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Pointers and Arrays (continued)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In pointer arithmetic, we can add an offset to the base address of the array: </a:t>
            </a:r>
            <a:r>
              <a:rPr lang="en-US" smtClean="0">
                <a:latin typeface="Courier New" pitchFamily="49" charset="0"/>
              </a:rPr>
              <a:t>temp + 1</a:t>
            </a:r>
            <a:r>
              <a:rPr lang="en-US" smtClean="0"/>
              <a:t>, </a:t>
            </a:r>
            <a:r>
              <a:rPr lang="en-US" smtClean="0">
                <a:latin typeface="Courier New" pitchFamily="49" charset="0"/>
              </a:rPr>
              <a:t>temp + 2</a:t>
            </a:r>
            <a:r>
              <a:rPr lang="en-US" smtClean="0"/>
              <a:t>, … etc. and dereference the result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So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*(temp + 1)</a:t>
            </a:r>
            <a:r>
              <a:rPr lang="en-US" smtClean="0"/>
              <a:t> is the same as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temp[1]</a:t>
            </a:r>
            <a:r>
              <a:rPr lang="en-US" smtClean="0"/>
              <a:t>,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*(temp + 2)</a:t>
            </a:r>
            <a:r>
              <a:rPr lang="en-US" smtClean="0"/>
              <a:t> is equivalent to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temp[2]</a:t>
            </a:r>
            <a:r>
              <a:rPr lang="en-US" smtClean="0"/>
              <a:t>, etc.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And as long as we don’t try to change the value of </a:t>
            </a:r>
            <a:r>
              <a:rPr lang="en-US" smtClean="0">
                <a:latin typeface="Courier New" pitchFamily="49" charset="0"/>
              </a:rPr>
              <a:t>temp</a:t>
            </a:r>
            <a:r>
              <a:rPr lang="en-US" smtClean="0"/>
              <a:t>, we can use this alternate approach to access the array’s elements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Now remember that a pointer can be used in the allocation of memory without a name, through the use of </a:t>
            </a:r>
            <a:r>
              <a:rPr lang="en-US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new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ea typeface="Arial Unicode MS" pitchFamily="34" charset="-128"/>
                <a:cs typeface="Arial Unicode MS" pitchFamily="34" charset="-128"/>
              </a:rPr>
              <a:t>This means that we can also declare an array </a:t>
            </a:r>
            <a:r>
              <a:rPr lang="en-US" b="1" smtClean="0">
                <a:ea typeface="Arial Unicode MS" pitchFamily="34" charset="-128"/>
                <a:cs typeface="Arial Unicode MS" pitchFamily="34" charset="-128"/>
              </a:rPr>
              <a:t>dynamically</a:t>
            </a:r>
            <a:r>
              <a:rPr lang="en-US" smtClean="0">
                <a:ea typeface="Arial Unicode MS" pitchFamily="34" charset="-128"/>
                <a:cs typeface="Arial Unicode MS" pitchFamily="34" charset="-128"/>
              </a:rPr>
              <a:t>, via</a:t>
            </a:r>
          </a:p>
          <a:p>
            <a:pPr lvl="1" algn="ctr">
              <a:lnSpc>
                <a:spcPct val="90000"/>
              </a:lnSpc>
              <a:buFont typeface="Arial" charset="0"/>
              <a:buNone/>
            </a:pPr>
            <a:r>
              <a:rPr lang="en-US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int *p; p = new int[n];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ea typeface="Arial Unicode MS" pitchFamily="34" charset="-128"/>
                <a:cs typeface="Arial Unicode MS" pitchFamily="34" charset="-128"/>
              </a:rPr>
              <a:t>As long as the value of </a:t>
            </a:r>
            <a:r>
              <a:rPr lang="en-US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n</a:t>
            </a:r>
            <a:r>
              <a:rPr lang="en-US" smtClean="0">
                <a:ea typeface="Arial Unicode MS" pitchFamily="34" charset="-128"/>
                <a:cs typeface="Arial Unicode MS" pitchFamily="34" charset="-128"/>
              </a:rPr>
              <a:t> is known when the declaration is executed, the array can be of arbitrary size</a:t>
            </a:r>
          </a:p>
        </p:txBody>
      </p:sp>
      <p:sp>
        <p:nvSpPr>
          <p:cNvPr id="4608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23DC8C5-5A1C-4E04-9C63-13EF87027C50}" type="slidenum">
              <a:rPr lang="en-US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57032"/>
      </p:ext>
    </p:extLst>
  </p:cSld>
  <p:clrMapOvr>
    <a:masterClrMapping/>
  </p:clrMapOvr>
  <p:transition spd="slow">
    <p:wip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Copy Constructors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7924800" y="1752600"/>
            <a:ext cx="3657600" cy="411480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Pointers and Copy Constructors (</a:t>
            </a:r>
            <a:r>
              <a:rPr lang="en-US" dirty="0" smtClean="0"/>
              <a:t>continued)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Illustrating </a:t>
            </a:r>
            <a:r>
              <a:rPr lang="en-US" dirty="0"/>
              <a:t>the necessity of using a copy constructor for objects with pointer </a:t>
            </a:r>
            <a:r>
              <a:rPr lang="en-US" dirty="0" smtClean="0"/>
              <a:t>members</a:t>
            </a:r>
            <a:endParaRPr lang="en-US" dirty="0"/>
          </a:p>
        </p:txBody>
      </p:sp>
      <p:pic>
        <p:nvPicPr>
          <p:cNvPr id="49157" name="Picture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765852"/>
            <a:ext cx="6640812" cy="4482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46796713"/>
      </p:ext>
    </p:extLst>
  </p:cSld>
  <p:clrMapOvr>
    <a:masterClrMapping/>
  </p:clrMapOvr>
  <p:transition spd="slow">
    <p:wip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</a:t>
            </a:r>
            <a:r>
              <a:rPr lang="lv-LV" dirty="0" smtClean="0"/>
              <a:t>vs. References – 1 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Reference variables are implemented as constant pointers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Given the declarations:</a:t>
            </a:r>
          </a:p>
          <a:p>
            <a:pPr lvl="1" algn="ctr">
              <a:lnSpc>
                <a:spcPct val="90000"/>
              </a:lnSpc>
              <a:buFont typeface="Arial" charset="0"/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 = 5, *p = &amp;n, &amp;r = n;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dirty="0" smtClean="0"/>
              <a:t>	a change to the value of </a:t>
            </a:r>
            <a:r>
              <a:rPr lang="en-US" dirty="0" smtClean="0">
                <a:latin typeface="Courier New" pitchFamily="49" charset="0"/>
              </a:rPr>
              <a:t>n</a:t>
            </a:r>
            <a:r>
              <a:rPr lang="en-US" dirty="0" smtClean="0"/>
              <a:t> via any of the three means the same: 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itchFamily="49" charset="0"/>
              </a:rPr>
              <a:t>n = 7; 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itchFamily="49" charset="0"/>
              </a:rPr>
              <a:t>*p = 7; </a:t>
            </a:r>
            <a:r>
              <a:rPr lang="en-US" sz="2000" b="1" dirty="0" smtClean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dereference a pointer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 = 7; </a:t>
            </a:r>
            <a:r>
              <a:rPr lang="en-US" sz="2000" b="1" dirty="0" smtClean="0">
                <a:solidFill>
                  <a:srgbClr val="43B050"/>
                </a:solidFill>
                <a:latin typeface="Courier New" pitchFamily="49" charset="0"/>
                <a:cs typeface="Courier New" pitchFamily="49" charset="0"/>
              </a:rPr>
              <a:t>// refer to "n" via alias/reference</a:t>
            </a:r>
          </a:p>
        </p:txBody>
      </p:sp>
      <p:sp>
        <p:nvSpPr>
          <p:cNvPr id="5120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4720806-69AC-4225-A7A1-69772385CE43}" type="slidenum">
              <a:rPr lang="en-US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66117"/>
      </p:ext>
    </p:extLst>
  </p:cSld>
  <p:clrMapOvr>
    <a:masterClrMapping/>
  </p:clrMapOvr>
  <p:transition spd="slow">
    <p:wip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vs. References – </a:t>
            </a:r>
            <a:r>
              <a:rPr lang="lv-LV" dirty="0" smtClean="0"/>
              <a:t>2</a:t>
            </a:r>
            <a:r>
              <a:rPr lang="en-US" dirty="0" smtClean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Can use constant pointers instead of references. </a:t>
            </a:r>
          </a:p>
          <a:p>
            <a:r>
              <a:rPr lang="en-US" dirty="0" smtClean="0"/>
              <a:t>BUT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lvl="1" indent="0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a = &amp;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myInteger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//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cannot reassign a</a:t>
            </a:r>
          </a:p>
          <a:p>
            <a:pPr lvl="1">
              <a:buFont typeface="Arial" charset="0"/>
              <a:buNone/>
            </a:pPr>
            <a:r>
              <a:rPr lang="en-US" dirty="0" smtClean="0"/>
              <a:t>declares a </a:t>
            </a:r>
            <a:r>
              <a:rPr lang="en-US" i="1" dirty="0" smtClean="0">
                <a:solidFill>
                  <a:srgbClr val="0070C0"/>
                </a:solidFill>
              </a:rPr>
              <a:t>constant pointer to an integer</a:t>
            </a:r>
            <a:r>
              <a:rPr lang="en-US" dirty="0"/>
              <a:t> </a:t>
            </a:r>
            <a:r>
              <a:rPr lang="en-US" dirty="0" smtClean="0"/>
              <a:t>(cannot be reassigned). </a:t>
            </a:r>
          </a:p>
          <a:p>
            <a:r>
              <a:rPr lang="en-US" dirty="0" smtClean="0"/>
              <a:t>At the same time</a:t>
            </a:r>
          </a:p>
          <a:p>
            <a:pPr lvl="1">
              <a:buFont typeface="Arial" charset="0"/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* b = &amp;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myInteger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b="1" dirty="0" smtClean="0">
                <a:solidFill>
                  <a:srgbClr val="43B050"/>
                </a:solidFill>
                <a:latin typeface="Courier New" pitchFamily="49" charset="0"/>
                <a:cs typeface="Courier New" pitchFamily="49" charset="0"/>
              </a:rPr>
              <a:t>// b can be reassigned</a:t>
            </a:r>
          </a:p>
          <a:p>
            <a:pPr lvl="1">
              <a:buFont typeface="Arial" charset="0"/>
              <a:buNone/>
            </a:pPr>
            <a:r>
              <a:rPr lang="en-US" b="1" dirty="0" smtClean="0">
                <a:solidFill>
                  <a:srgbClr val="43B050"/>
                </a:solidFill>
                <a:latin typeface="Courier New" pitchFamily="49" charset="0"/>
                <a:cs typeface="Courier New" pitchFamily="49" charset="0"/>
              </a:rPr>
              <a:t>// but *b cannot be reassigned</a:t>
            </a:r>
            <a:endParaRPr lang="en-US" b="1" dirty="0">
              <a:solidFill>
                <a:srgbClr val="43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dirty="0" smtClean="0"/>
              <a:t>declares a </a:t>
            </a:r>
            <a:r>
              <a:rPr lang="en-US" i="1" dirty="0" smtClean="0">
                <a:solidFill>
                  <a:srgbClr val="0070C0"/>
                </a:solidFill>
              </a:rPr>
              <a:t>pointer to a constant integer</a:t>
            </a:r>
          </a:p>
          <a:p>
            <a:pPr lvl="1"/>
            <a:r>
              <a:rPr lang="en-US" dirty="0" smtClean="0"/>
              <a:t>The latter can cause errors if we attempt to assign a value through a dereferenced pointer</a:t>
            </a:r>
          </a:p>
        </p:txBody>
      </p:sp>
      <p:sp>
        <p:nvSpPr>
          <p:cNvPr id="5222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E4A790-DEDF-48EA-9F42-3D60577F4439}" type="slidenum">
              <a:rPr lang="en-US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7879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Variable (Object) Declaration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Once defined, you can declare variables of that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class</a:t>
            </a:r>
            <a:r>
              <a:rPr lang="en-US" altLang="en-US" dirty="0"/>
              <a:t> type</a:t>
            </a:r>
          </a:p>
          <a:p>
            <a:pPr lvl="1"/>
            <a:r>
              <a:rPr lang="en-US" altLang="en-US" b="1" dirty="0">
                <a:latin typeface="Courier New" pitchFamily="49" charset="0"/>
              </a:rPr>
              <a:t>clockType</a:t>
            </a:r>
            <a:r>
              <a:rPr lang="en-US" altLang="en-US" dirty="0">
                <a:latin typeface="Courier New" pitchFamily="49" charset="0"/>
              </a:rPr>
              <a:t> </a:t>
            </a:r>
            <a:r>
              <a:rPr lang="en-US" altLang="en-US" b="1" dirty="0">
                <a:latin typeface="Courier New" pitchFamily="49" charset="0"/>
              </a:rPr>
              <a:t>myClock</a:t>
            </a:r>
            <a:r>
              <a:rPr lang="en-US" altLang="en-US" dirty="0">
                <a:latin typeface="Courier New" pitchFamily="49" charset="0"/>
              </a:rPr>
              <a:t>;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clockType yourClock;</a:t>
            </a:r>
          </a:p>
          <a:p>
            <a:r>
              <a:rPr lang="en-US" altLang="en-US" dirty="0"/>
              <a:t>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class</a:t>
            </a:r>
            <a:r>
              <a:rPr lang="en-US" altLang="en-US" dirty="0"/>
              <a:t> variable is called a </a:t>
            </a:r>
            <a:r>
              <a:rPr lang="en-US" altLang="en-US" u="sng" dirty="0"/>
              <a:t>class object</a:t>
            </a:r>
            <a:r>
              <a:rPr lang="en-US" altLang="en-US" dirty="0"/>
              <a:t> or </a:t>
            </a:r>
            <a:r>
              <a:rPr lang="en-US" altLang="en-US" u="sng" dirty="0"/>
              <a:t>class instance</a:t>
            </a:r>
          </a:p>
        </p:txBody>
      </p:sp>
      <p:pic>
        <p:nvPicPr>
          <p:cNvPr id="24584" name="Picture 8" descr="Figure 10-2 shows the objects myClock and yourClock with&#10;values in their member variable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962400"/>
            <a:ext cx="6400800" cy="1388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5572340"/>
      </p:ext>
    </p:extLst>
  </p:cSld>
  <p:clrMapOvr>
    <a:masterClrMapping/>
  </p:clrMapOvr>
  <p:transition spd="slow">
    <p:wip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vs. References – </a:t>
            </a:r>
            <a:r>
              <a:rPr lang="lv-LV" dirty="0" smtClean="0"/>
              <a:t>3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reference </a:t>
            </a:r>
            <a:r>
              <a:rPr lang="en-US" dirty="0"/>
              <a:t>variables </a:t>
            </a:r>
            <a:r>
              <a:rPr lang="en-US" dirty="0" smtClean="0"/>
              <a:t>is a "constant pointer"</a:t>
            </a:r>
          </a:p>
          <a:p>
            <a:pPr marL="0" indent="0">
              <a:buNone/>
            </a:pP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= 17;</a:t>
            </a: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&amp;a;</a:t>
            </a: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a; 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References are convenient in </a:t>
            </a:r>
            <a:r>
              <a:rPr lang="en-US" dirty="0"/>
              <a:t>functions, as they allow us to modify the values of </a:t>
            </a:r>
            <a:r>
              <a:rPr lang="en-US" dirty="0" smtClean="0"/>
              <a:t>arguments</a:t>
            </a:r>
            <a:endParaRPr lang="en-US" dirty="0"/>
          </a:p>
          <a:p>
            <a:r>
              <a:rPr lang="en-US" dirty="0" smtClean="0"/>
              <a:t>References can </a:t>
            </a:r>
            <a:r>
              <a:rPr lang="en-US" dirty="0"/>
              <a:t>also be returned from a function</a:t>
            </a:r>
          </a:p>
          <a:p>
            <a:r>
              <a:rPr lang="en-US" dirty="0" smtClean="0"/>
              <a:t>Pointers </a:t>
            </a:r>
            <a:r>
              <a:rPr lang="en-US" dirty="0"/>
              <a:t>can be used </a:t>
            </a:r>
            <a:r>
              <a:rPr lang="en-US" dirty="0" smtClean="0"/>
              <a:t>instead of references, but they </a:t>
            </a:r>
            <a:r>
              <a:rPr lang="en-US" dirty="0"/>
              <a:t>have to be </a:t>
            </a:r>
            <a:r>
              <a:rPr lang="en-US" dirty="0" smtClean="0"/>
              <a:t>dereferenced (slightly longer syntax).</a:t>
            </a:r>
          </a:p>
          <a:p>
            <a:r>
              <a:rPr lang="en-US" dirty="0">
                <a:hlinkClick r:id="rId2"/>
              </a:rPr>
              <a:t>https://www.geeksforgeeks.org/difference-between-const-int-const-int-const-and-int-const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932703052"/>
      </p:ext>
    </p:extLst>
  </p:cSld>
  <p:clrMapOvr>
    <a:masterClrMapping/>
  </p:clrMapOvr>
  <p:transition spd="slow">
    <p:wip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vs. References – </a:t>
            </a:r>
            <a:r>
              <a:rPr lang="lv-LV" dirty="0" smtClean="0"/>
              <a:t>4</a:t>
            </a:r>
            <a:endParaRPr lang="en-US" dirty="0" smtClean="0"/>
          </a:p>
        </p:txBody>
      </p:sp>
      <p:sp>
        <p:nvSpPr>
          <p:cNvPr id="532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 of pointers</a:t>
            </a:r>
          </a:p>
          <a:p>
            <a:pPr lvl="1"/>
            <a:r>
              <a:rPr lang="en-US" dirty="0" smtClean="0"/>
              <a:t>We do have to be careful when we use references in classes</a:t>
            </a:r>
          </a:p>
          <a:p>
            <a:pPr lvl="1"/>
            <a:r>
              <a:rPr lang="en-US" dirty="0" smtClean="0"/>
              <a:t>It is possible to compromise information hiding if a public method returns a reference to a private data member</a:t>
            </a:r>
          </a:p>
          <a:p>
            <a:pPr lvl="1"/>
            <a:r>
              <a:rPr lang="en-US" dirty="0" smtClean="0"/>
              <a:t>Reference allows bypassing of the protection mechanisms provided in the class definition. Data corruption can result</a:t>
            </a:r>
          </a:p>
        </p:txBody>
      </p:sp>
      <p:sp>
        <p:nvSpPr>
          <p:cNvPr id="5325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5A8C0DF-7DAB-452B-B98D-8CDDD1845743}" type="slidenum">
              <a:rPr lang="en-US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14472"/>
      </p:ext>
    </p:extLst>
  </p:cSld>
  <p:clrMapOvr>
    <a:masterClrMapping/>
  </p:clrMapOvr>
  <p:transition spd="slow">
    <p:wip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Quick </a:t>
            </a:r>
            <a:r>
              <a:rPr lang="en-US" altLang="en-US" dirty="0" smtClean="0"/>
              <a:t>Review</a:t>
            </a:r>
            <a:endParaRPr lang="en-US" altLang="en-US" dirty="0"/>
          </a:p>
        </p:txBody>
      </p:sp>
      <p:sp>
        <p:nvSpPr>
          <p:cNvPr id="4403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Pointer variables contain the addresses of other variables as their values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en-US" dirty="0"/>
              <a:t>Declare a pointer variable with an asterisk, </a:t>
            </a:r>
            <a:r>
              <a:rPr lang="en-US" altLang="en-US" b="1" dirty="0" smtClean="0">
                <a:latin typeface="Courier New" pitchFamily="49" charset="0"/>
              </a:rPr>
              <a:t>*</a:t>
            </a:r>
            <a:r>
              <a:rPr lang="en-US" altLang="en-US" dirty="0" smtClean="0"/>
              <a:t> after the data type.</a:t>
            </a:r>
            <a:endParaRPr lang="en-US" altLang="en-US" dirty="0"/>
          </a:p>
          <a:p>
            <a:pPr lvl="1" eaLnBrk="1" hangingPunct="1">
              <a:buFont typeface="Arial" charset="0"/>
              <a:buChar char="•"/>
            </a:pPr>
            <a:r>
              <a:rPr lang="en-US" altLang="en-US" dirty="0"/>
              <a:t>Address of operator (</a:t>
            </a:r>
            <a:r>
              <a:rPr lang="en-US" altLang="en-US" b="1" dirty="0">
                <a:latin typeface="Courier New" pitchFamily="49" charset="0"/>
              </a:rPr>
              <a:t>&amp;</a:t>
            </a:r>
            <a:r>
              <a:rPr lang="en-US" altLang="en-US" dirty="0"/>
              <a:t>) returns the address of its operand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en-US" dirty="0"/>
              <a:t>Unary operator </a:t>
            </a:r>
            <a:r>
              <a:rPr lang="en-US" altLang="en-US" b="1" dirty="0">
                <a:latin typeface="Courier New" pitchFamily="49" charset="0"/>
              </a:rPr>
              <a:t>*</a:t>
            </a:r>
            <a:r>
              <a:rPr lang="en-US" altLang="en-US" dirty="0"/>
              <a:t> is the dereferencing operator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en-US" dirty="0"/>
              <a:t>Member </a:t>
            </a:r>
            <a:r>
              <a:rPr lang="en-US" altLang="en-US" dirty="0" smtClean="0"/>
              <a:t>access </a:t>
            </a:r>
            <a:r>
              <a:rPr lang="en-US" altLang="en-US" dirty="0"/>
              <a:t>(</a:t>
            </a:r>
            <a:r>
              <a:rPr lang="en-US" altLang="en-US" b="1" dirty="0">
                <a:latin typeface="Courier New" pitchFamily="49" charset="0"/>
              </a:rPr>
              <a:t>-&gt;</a:t>
            </a:r>
            <a:r>
              <a:rPr lang="en-US" altLang="en-US" dirty="0"/>
              <a:t>)  accesses the </a:t>
            </a:r>
            <a:r>
              <a:rPr lang="en-US" altLang="en-US" dirty="0" smtClean="0"/>
              <a:t>attribute/function </a:t>
            </a:r>
            <a:r>
              <a:rPr lang="en-US" altLang="en-US" dirty="0"/>
              <a:t>pointed to by a </a:t>
            </a:r>
            <a:r>
              <a:rPr lang="en-US" altLang="en-US" dirty="0" smtClean="0"/>
              <a:t>pointer</a:t>
            </a:r>
          </a:p>
          <a:p>
            <a:pPr eaLnBrk="1" hangingPunct="1">
              <a:spcBef>
                <a:spcPct val="17000"/>
              </a:spcBef>
            </a:pPr>
            <a:r>
              <a:rPr lang="en-US" altLang="en-US" dirty="0"/>
              <a:t>Dynamic variable: created during </a:t>
            </a:r>
            <a:r>
              <a:rPr lang="en-US" altLang="en-US" dirty="0" smtClean="0"/>
              <a:t>execution (created </a:t>
            </a:r>
            <a:r>
              <a:rPr lang="en-US" altLang="en-US" dirty="0"/>
              <a:t>using </a:t>
            </a:r>
            <a:r>
              <a:rPr lang="en-US" altLang="en-US" b="1" dirty="0" smtClean="0">
                <a:solidFill>
                  <a:srgbClr val="638DAD"/>
                </a:solidFill>
                <a:latin typeface="Courier New" pitchFamily="49" charset="0"/>
              </a:rPr>
              <a:t>new</a:t>
            </a:r>
            <a:r>
              <a:rPr lang="en-US" altLang="en-US" dirty="0" smtClean="0"/>
              <a:t> , deallocated </a:t>
            </a:r>
            <a:r>
              <a:rPr lang="en-US" altLang="en-US" dirty="0"/>
              <a:t>using </a:t>
            </a:r>
            <a:r>
              <a:rPr lang="en-US" altLang="en-US" b="1" dirty="0" smtClean="0">
                <a:solidFill>
                  <a:srgbClr val="638DAD"/>
                </a:solidFill>
                <a:latin typeface="Courier New" pitchFamily="49" charset="0"/>
              </a:rPr>
              <a:t>delete</a:t>
            </a:r>
            <a:r>
              <a:rPr lang="en-US" altLang="en-US" dirty="0"/>
              <a:t>)</a:t>
            </a:r>
            <a:endParaRPr lang="en-US" altLang="en-US" b="1" dirty="0">
              <a:solidFill>
                <a:srgbClr val="638DAD"/>
              </a:solidFill>
            </a:endParaRPr>
          </a:p>
          <a:p>
            <a:pPr eaLnBrk="1" hangingPunct="1">
              <a:spcBef>
                <a:spcPct val="17000"/>
              </a:spcBef>
            </a:pPr>
            <a:r>
              <a:rPr lang="en-US" altLang="en-US" dirty="0"/>
              <a:t>Shallow copy</a:t>
            </a:r>
            <a:r>
              <a:rPr lang="en-US" altLang="en-US" dirty="0" smtClean="0"/>
              <a:t>: Assign pointer to the same structure.</a:t>
            </a:r>
            <a:endParaRPr lang="en-US" altLang="en-US" dirty="0"/>
          </a:p>
          <a:p>
            <a:pPr eaLnBrk="1" hangingPunct="1">
              <a:spcBef>
                <a:spcPct val="17000"/>
              </a:spcBef>
            </a:pPr>
            <a:r>
              <a:rPr lang="en-US" altLang="en-US" dirty="0"/>
              <a:t>Deep copy: </a:t>
            </a:r>
            <a:r>
              <a:rPr lang="en-US" altLang="en-US" dirty="0" smtClean="0"/>
              <a:t>Pointers </a:t>
            </a:r>
            <a:r>
              <a:rPr lang="en-US" altLang="en-US" dirty="0"/>
              <a:t>of the same type have </a:t>
            </a:r>
            <a:r>
              <a:rPr lang="en-US" altLang="en-US" dirty="0" smtClean="0"/>
              <a:t>each their </a:t>
            </a:r>
            <a:r>
              <a:rPr lang="en-US" altLang="en-US" dirty="0"/>
              <a:t>own </a:t>
            </a:r>
            <a:r>
              <a:rPr lang="en-US" altLang="en-US" dirty="0" smtClean="0"/>
              <a:t>copy </a:t>
            </a:r>
            <a:r>
              <a:rPr lang="en-US" altLang="en-US" dirty="0"/>
              <a:t>of the data</a:t>
            </a:r>
          </a:p>
          <a:p>
            <a:pPr lvl="1" eaLnBrk="1" hangingPunct="1">
              <a:buFont typeface="Arial" charset="0"/>
              <a:buChar char="•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92058607"/>
      </p:ext>
    </p:extLst>
  </p:cSld>
  <p:clrMapOvr>
    <a:masterClrMapping/>
  </p:clrMapOvr>
  <p:transition spd="slow">
    <p:wip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13</a:t>
            </a:r>
            <a:endParaRPr lang="lv-LV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altLang="en-US" dirty="0">
                <a:solidFill>
                  <a:srgbClr val="000000">
                    <a:tint val="75000"/>
                  </a:srgbClr>
                </a:solidFill>
              </a:rPr>
              <a:t>Classes, Virtual Functions, Abstract Classes, and </a:t>
            </a:r>
            <a:r>
              <a:rPr lang="en-US" altLang="en-US" dirty="0" smtClean="0">
                <a:solidFill>
                  <a:srgbClr val="000000">
                    <a:tint val="75000"/>
                  </a:srgbClr>
                </a:solidFill>
              </a:rPr>
              <a:t>Lists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740718"/>
      </p:ext>
    </p:extLst>
  </p:cSld>
  <p:clrMapOvr>
    <a:masterClrMapping/>
  </p:clrMapOvr>
  <p:transition spd="slow">
    <p:wip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Copy </a:t>
            </a:r>
            <a:r>
              <a:rPr lang="en-US" altLang="en-US" dirty="0" err="1" smtClean="0"/>
              <a:t>Constructo</a:t>
            </a:r>
            <a:r>
              <a:rPr lang="lv-LV" altLang="en-US" dirty="0" smtClean="0"/>
              <a:t>r</a:t>
            </a:r>
            <a:endParaRPr lang="en-US" altLang="en-US" dirty="0"/>
          </a:p>
        </p:txBody>
      </p:sp>
      <p:sp>
        <p:nvSpPr>
          <p:cNvPr id="4608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Called when you pass a parameter; also on </a:t>
            </a:r>
            <a:r>
              <a:rPr lang="lv-LV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myVector.push_back(...) </a:t>
            </a:r>
            <a:r>
              <a:rPr lang="lv-LV" dirty="0" smtClean="0"/>
              <a:t>etc.</a:t>
            </a:r>
          </a:p>
          <a:p>
            <a:r>
              <a:rPr lang="en-US" dirty="0" smtClean="0"/>
              <a:t>Default </a:t>
            </a:r>
            <a:r>
              <a:rPr lang="en-US" dirty="0"/>
              <a:t>member-wise initialization:</a:t>
            </a:r>
          </a:p>
          <a:p>
            <a:pPr lvl="1"/>
            <a:r>
              <a:rPr lang="en-US" dirty="0"/>
              <a:t>Initializing a class object by using the value of an existing object of the same type</a:t>
            </a:r>
          </a:p>
          <a:p>
            <a:r>
              <a:rPr lang="en-US" dirty="0"/>
              <a:t>Example:</a:t>
            </a:r>
          </a:p>
          <a:p>
            <a:pPr marL="347663" indent="0">
              <a:buNone/>
            </a:pPr>
            <a:r>
              <a:rPr lang="en-US" dirty="0"/>
              <a:t>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ptrMemberVarType objectThree(objectOne);</a:t>
            </a:r>
          </a:p>
          <a:p>
            <a:r>
              <a:rPr lang="en-US" u="sng" dirty="0"/>
              <a:t>Copy constructor</a:t>
            </a:r>
            <a:r>
              <a:rPr lang="en-US" dirty="0"/>
              <a:t>: provided by the compiler</a:t>
            </a:r>
          </a:p>
          <a:p>
            <a:pPr lvl="1"/>
            <a:r>
              <a:rPr lang="en-US" dirty="0"/>
              <a:t>Performs this initialization</a:t>
            </a:r>
          </a:p>
          <a:p>
            <a:pPr lvl="1"/>
            <a:r>
              <a:rPr lang="en-US" dirty="0"/>
              <a:t>Leads to a shallow copying of the data if class has pointer member variables</a:t>
            </a:r>
          </a:p>
        </p:txBody>
      </p:sp>
    </p:spTree>
    <p:extLst>
      <p:ext uri="{BB962C8B-B14F-4D97-AF65-F5344CB8AC3E}">
        <p14:creationId xmlns:p14="http://schemas.microsoft.com/office/powerpoint/2010/main" val="2460152792"/>
      </p:ext>
    </p:extLst>
  </p:cSld>
  <p:clrMapOvr>
    <a:masterClrMapping/>
  </p:clrMapOvr>
  <p:transition spd="slow">
    <p:wip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Copy Constructor </a:t>
            </a:r>
            <a:r>
              <a:rPr lang="lv-LV" altLang="en-US" dirty="0" smtClean="0"/>
              <a:t>Overriding</a:t>
            </a:r>
            <a:endParaRPr lang="en-US" alt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lv-LV" altLang="en-US" dirty="0" smtClean="0"/>
              <a:t>Override </a:t>
            </a:r>
            <a:r>
              <a:rPr lang="en-US" altLang="en-US" dirty="0" smtClean="0"/>
              <a:t>the </a:t>
            </a:r>
            <a:r>
              <a:rPr lang="en-US" altLang="en-US" dirty="0"/>
              <a:t>copy </a:t>
            </a:r>
            <a:r>
              <a:rPr lang="en-US" altLang="en-US" dirty="0" smtClean="0"/>
              <a:t>constructor</a:t>
            </a:r>
            <a:r>
              <a:rPr lang="lv-LV" altLang="en-US" dirty="0" smtClean="0"/>
              <a:t> to do deeper copying</a:t>
            </a:r>
            <a:endParaRPr lang="en-US" altLang="en-US" dirty="0" smtClean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/>
          </a:p>
          <a:p>
            <a:r>
              <a:rPr lang="en-US" altLang="en-US" dirty="0"/>
              <a:t>For classes with pointer member variables, three things are normally done:</a:t>
            </a:r>
          </a:p>
          <a:p>
            <a:pPr lvl="1"/>
            <a:r>
              <a:rPr lang="en-US" altLang="en-US" dirty="0"/>
              <a:t>Include the destructor in the class</a:t>
            </a:r>
          </a:p>
          <a:p>
            <a:pPr lvl="1"/>
            <a:r>
              <a:rPr lang="en-US" altLang="en-US" dirty="0"/>
              <a:t>Overload the assignment operator for the class</a:t>
            </a:r>
          </a:p>
          <a:p>
            <a:pPr lvl="1"/>
            <a:r>
              <a:rPr lang="en-US" altLang="en-US" dirty="0"/>
              <a:t>Include the copy constructor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pic>
        <p:nvPicPr>
          <p:cNvPr id="33799" name="Picture 7" descr="className(const className&amp; otherObject)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324100"/>
            <a:ext cx="52959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1632354"/>
      </p:ext>
    </p:extLst>
  </p:cSld>
  <p:clrMapOvr>
    <a:masterClrMapping/>
  </p:clrMapOvr>
  <p:transition spd="slow">
    <p:wip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Inheritance, Pointers, and Virtual Functions 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Can pass an object of a derived class to a formal parameter of the base class type</a:t>
            </a:r>
          </a:p>
          <a:p>
            <a:pPr eaLnBrk="1" hangingPunct="1"/>
            <a:r>
              <a:rPr lang="en-US" altLang="en-US" u="sng" dirty="0"/>
              <a:t>Compile-time binding</a:t>
            </a:r>
            <a:r>
              <a:rPr lang="en-US" altLang="en-US" dirty="0"/>
              <a:t>: the necessary code to call specific function is generated by compiler</a:t>
            </a:r>
          </a:p>
          <a:p>
            <a:pPr lvl="1" eaLnBrk="1" hangingPunct="1"/>
            <a:r>
              <a:rPr lang="en-US" altLang="en-US" dirty="0"/>
              <a:t>Also known as </a:t>
            </a:r>
            <a:r>
              <a:rPr lang="en-US" altLang="en-US" u="sng" dirty="0"/>
              <a:t>static binding</a:t>
            </a:r>
            <a:r>
              <a:rPr lang="en-US" altLang="en-US" dirty="0"/>
              <a:t> or</a:t>
            </a:r>
            <a:r>
              <a:rPr lang="en-US" altLang="en-US" b="1" dirty="0"/>
              <a:t> </a:t>
            </a:r>
            <a:r>
              <a:rPr lang="en-US" altLang="en-US" u="sng" dirty="0"/>
              <a:t>early binding</a:t>
            </a:r>
          </a:p>
          <a:p>
            <a:pPr eaLnBrk="1" hangingPunct="1"/>
            <a:r>
              <a:rPr lang="en-US" altLang="en-US" u="sng" dirty="0"/>
              <a:t>Virtual function</a:t>
            </a:r>
            <a:r>
              <a:rPr lang="en-US" altLang="en-US" dirty="0"/>
              <a:t>: binding occurs at program execution time, not at compile time</a:t>
            </a:r>
          </a:p>
          <a:p>
            <a:pPr lvl="1" eaLnBrk="1" hangingPunct="1"/>
            <a:r>
              <a:rPr lang="en-US" altLang="en-US" dirty="0"/>
              <a:t>Declared with reserved word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virtual</a:t>
            </a:r>
          </a:p>
        </p:txBody>
      </p:sp>
    </p:spTree>
    <p:extLst>
      <p:ext uri="{BB962C8B-B14F-4D97-AF65-F5344CB8AC3E}">
        <p14:creationId xmlns:p14="http://schemas.microsoft.com/office/powerpoint/2010/main" val="807137030"/>
      </p:ext>
    </p:extLst>
  </p:cSld>
  <p:clrMapOvr>
    <a:masterClrMapping/>
  </p:clrMapOvr>
  <p:transition spd="slow">
    <p:wip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Inheritance, Pointers, and Virtual Functions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8000"/>
              </a:lnSpc>
              <a:spcBef>
                <a:spcPct val="18000"/>
              </a:spcBef>
            </a:pPr>
            <a:r>
              <a:rPr lang="en-US" altLang="en-US" u="sng" dirty="0"/>
              <a:t>Run-time binding</a:t>
            </a:r>
            <a:r>
              <a:rPr lang="en-US" altLang="en-US" dirty="0"/>
              <a:t>: </a:t>
            </a:r>
          </a:p>
          <a:p>
            <a:pPr lvl="1" eaLnBrk="1" hangingPunct="1">
              <a:lnSpc>
                <a:spcPct val="98000"/>
              </a:lnSpc>
              <a:spcBef>
                <a:spcPct val="18000"/>
              </a:spcBef>
            </a:pPr>
            <a:r>
              <a:rPr lang="en-US" altLang="en-US" dirty="0"/>
              <a:t>Compiler does not generate code to call a specific function: it generates information to enable run-time system to generate specific code for the function call</a:t>
            </a:r>
          </a:p>
          <a:p>
            <a:pPr lvl="1">
              <a:lnSpc>
                <a:spcPct val="98000"/>
              </a:lnSpc>
              <a:spcBef>
                <a:spcPct val="18000"/>
              </a:spcBef>
            </a:pPr>
            <a:r>
              <a:rPr lang="en-US" altLang="en-US" dirty="0"/>
              <a:t>Also known as </a:t>
            </a:r>
            <a:r>
              <a:rPr lang="en-US" altLang="en-US" u="sng" dirty="0"/>
              <a:t>late binding</a:t>
            </a:r>
            <a:r>
              <a:rPr lang="en-US" altLang="en-US" dirty="0"/>
              <a:t> or </a:t>
            </a:r>
            <a:r>
              <a:rPr lang="en-US" altLang="en-US" u="sng" dirty="0"/>
              <a:t>dynamic binding</a:t>
            </a:r>
          </a:p>
          <a:p>
            <a:pPr eaLnBrk="1" hangingPunct="1">
              <a:lnSpc>
                <a:spcPct val="98000"/>
              </a:lnSpc>
              <a:spcBef>
                <a:spcPct val="18000"/>
              </a:spcBef>
            </a:pPr>
            <a:r>
              <a:rPr lang="en-US" altLang="en-US" dirty="0"/>
              <a:t>Note: cannot pass an object of base class type to a formal parameter of the derived class type</a:t>
            </a:r>
          </a:p>
        </p:txBody>
      </p:sp>
    </p:spTree>
    <p:extLst>
      <p:ext uri="{BB962C8B-B14F-4D97-AF65-F5344CB8AC3E}">
        <p14:creationId xmlns:p14="http://schemas.microsoft.com/office/powerpoint/2010/main" val="2422453478"/>
      </p:ext>
    </p:extLst>
  </p:cSld>
  <p:clrMapOvr>
    <a:masterClrMapping/>
  </p:clrMapOvr>
  <p:transition spd="slow">
    <p:wip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Inheritance, Pointers, and Virtual Functions (3 of 3)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8000"/>
              </a:lnSpc>
              <a:spcBef>
                <a:spcPct val="18000"/>
              </a:spcBef>
            </a:pPr>
            <a:r>
              <a:rPr lang="en-US" altLang="en-US" dirty="0" smtClean="0"/>
              <a:t>Values of a derived class object can be copied into a base class object</a:t>
            </a:r>
          </a:p>
          <a:p>
            <a:pPr eaLnBrk="1" hangingPunct="1">
              <a:lnSpc>
                <a:spcPct val="98000"/>
              </a:lnSpc>
              <a:spcBef>
                <a:spcPct val="18000"/>
              </a:spcBef>
            </a:pPr>
            <a:r>
              <a:rPr lang="en-US" altLang="en-US" u="sng" dirty="0" smtClean="0"/>
              <a:t>Slicing problem</a:t>
            </a:r>
            <a:r>
              <a:rPr lang="en-US" altLang="en-US" dirty="0" smtClean="0"/>
              <a:t>: if derived class has more data members than base class, some data could be lost</a:t>
            </a:r>
          </a:p>
          <a:p>
            <a:pPr eaLnBrk="1" hangingPunct="1">
              <a:lnSpc>
                <a:spcPct val="98000"/>
              </a:lnSpc>
              <a:spcBef>
                <a:spcPct val="18000"/>
              </a:spcBef>
            </a:pPr>
            <a:r>
              <a:rPr lang="en-US" altLang="en-US" dirty="0" smtClean="0"/>
              <a:t>Solution: use pointers for both base and derived class objects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95591955"/>
      </p:ext>
    </p:extLst>
  </p:cSld>
  <p:clrMapOvr>
    <a:masterClrMapping/>
  </p:clrMapOvr>
  <p:transition spd="slow">
    <p:wip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Classes and Virtual Destructors (1 of 2)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with pointer member variables should have the destructor</a:t>
            </a:r>
          </a:p>
          <a:p>
            <a:pPr lvl="1"/>
            <a:r>
              <a:rPr lang="en-US" dirty="0"/>
              <a:t>Destructor should deallocate storage for dynamic objects</a:t>
            </a:r>
          </a:p>
          <a:p>
            <a:r>
              <a:rPr lang="en-US" dirty="0"/>
              <a:t>If a derived class object is passed to a formal parameter of the base class type, destructor of the base class executes</a:t>
            </a:r>
          </a:p>
          <a:p>
            <a:pPr lvl="1"/>
            <a:r>
              <a:rPr lang="en-US" dirty="0"/>
              <a:t>Regardless of whether object is passed by reference or by value</a:t>
            </a:r>
          </a:p>
          <a:p>
            <a:r>
              <a:rPr lang="en-US" dirty="0"/>
              <a:t>Solution: use a </a:t>
            </a:r>
            <a:r>
              <a:rPr lang="en-US" u="sng" dirty="0"/>
              <a:t>virtual destructor</a:t>
            </a:r>
            <a:r>
              <a:rPr lang="en-US" dirty="0"/>
              <a:t> (base class)</a:t>
            </a:r>
          </a:p>
        </p:txBody>
      </p:sp>
    </p:spTree>
    <p:extLst>
      <p:ext uri="{BB962C8B-B14F-4D97-AF65-F5344CB8AC3E}">
        <p14:creationId xmlns:p14="http://schemas.microsoft.com/office/powerpoint/2010/main" val="291311822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Accessing Class Members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an object is declared, it can access the members of the class</a:t>
            </a:r>
          </a:p>
          <a:p>
            <a:r>
              <a:rPr lang="en-US" dirty="0"/>
              <a:t>The general syntax for an object to access a member of a class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If an object is declared in the definition of a member function of the class, it can access the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 and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 members</a:t>
            </a:r>
          </a:p>
          <a:p>
            <a:r>
              <a:rPr lang="en-US" dirty="0"/>
              <a:t>Built-in operations that are valid for class objects:</a:t>
            </a:r>
          </a:p>
          <a:p>
            <a:pPr lvl="1"/>
            <a:r>
              <a:rPr lang="en-US" dirty="0"/>
              <a:t>Member access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Assignment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/>
              <a:t>) </a:t>
            </a:r>
          </a:p>
          <a:p>
            <a:endParaRPr lang="en-US" dirty="0"/>
          </a:p>
        </p:txBody>
      </p:sp>
      <p:pic>
        <p:nvPicPr>
          <p:cNvPr id="25607" name="Picture 7" descr="classObjectName.memberNa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971800"/>
            <a:ext cx="35909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98387"/>
      </p:ext>
    </p:extLst>
  </p:cSld>
  <p:clrMapOvr>
    <a:masterClrMapping/>
  </p:clrMapOvr>
  <p:transition spd="slow">
    <p:wip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Classes and Virtual Destructors (2 of 2)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 dirty="0"/>
              <a:t>Virtual destructor</a:t>
            </a:r>
            <a:r>
              <a:rPr lang="en-US" altLang="en-US" dirty="0"/>
              <a:t> of a base class automatically makes the destructor of a derived class virtual</a:t>
            </a:r>
          </a:p>
          <a:p>
            <a:pPr lvl="1" eaLnBrk="1" hangingPunct="1"/>
            <a:r>
              <a:rPr lang="en-US" altLang="en-US" dirty="0"/>
              <a:t>After executing the destructor of the derived class, the destructor of the base class executes</a:t>
            </a:r>
          </a:p>
          <a:p>
            <a:pPr eaLnBrk="1" hangingPunct="1"/>
            <a:r>
              <a:rPr lang="en-US" altLang="en-US" dirty="0"/>
              <a:t>If a base class contains virtual functions, make the destructor of the base class virtual</a:t>
            </a:r>
          </a:p>
        </p:txBody>
      </p:sp>
    </p:spTree>
    <p:extLst>
      <p:ext uri="{BB962C8B-B14F-4D97-AF65-F5344CB8AC3E}">
        <p14:creationId xmlns:p14="http://schemas.microsoft.com/office/powerpoint/2010/main" val="1075693381"/>
      </p:ext>
    </p:extLst>
  </p:cSld>
  <p:clrMapOvr>
    <a:masterClrMapping/>
  </p:clrMapOvr>
  <p:transition spd="slow">
    <p:wip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Abstract Classes and Pure Virtual Functions (1 of 2)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classes can be derived through inheritance without designing them from scratch</a:t>
            </a:r>
          </a:p>
          <a:p>
            <a:r>
              <a:rPr lang="en-US" dirty="0"/>
              <a:t>Derived classes:</a:t>
            </a:r>
          </a:p>
          <a:p>
            <a:pPr lvl="1"/>
            <a:r>
              <a:rPr lang="en-US" dirty="0"/>
              <a:t>Inherit existing members of base class</a:t>
            </a:r>
          </a:p>
          <a:p>
            <a:pPr lvl="1"/>
            <a:r>
              <a:rPr lang="en-US" dirty="0"/>
              <a:t>Can add their own members</a:t>
            </a:r>
          </a:p>
          <a:p>
            <a:pPr lvl="1"/>
            <a:r>
              <a:rPr lang="en-US" dirty="0"/>
              <a:t>Can redefine or override public and protected member functions</a:t>
            </a:r>
          </a:p>
          <a:p>
            <a:r>
              <a:rPr lang="en-US" dirty="0"/>
              <a:t>Base class can contain functions that you would want each derived class to implement</a:t>
            </a:r>
          </a:p>
          <a:p>
            <a:pPr lvl="1"/>
            <a:r>
              <a:rPr lang="en-US" dirty="0"/>
              <a:t>However, base class may contain functions that may not have meaningful definitions in the base class</a:t>
            </a:r>
          </a:p>
        </p:txBody>
      </p:sp>
    </p:spTree>
    <p:extLst>
      <p:ext uri="{BB962C8B-B14F-4D97-AF65-F5344CB8AC3E}">
        <p14:creationId xmlns:p14="http://schemas.microsoft.com/office/powerpoint/2010/main" val="1303761956"/>
      </p:ext>
    </p:extLst>
  </p:cSld>
  <p:clrMapOvr>
    <a:masterClrMapping/>
  </p:clrMapOvr>
  <p:transition spd="slow">
    <p:wip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Abstract Classes and Pure Virtual Functions (2 of 2)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 dirty="0"/>
              <a:t>Pure virtual functions</a:t>
            </a:r>
            <a:r>
              <a:rPr lang="en-US" altLang="en-US" dirty="0"/>
              <a:t> do not have definitions (bodies have no code)</a:t>
            </a:r>
          </a:p>
          <a:p>
            <a:pPr eaLnBrk="1" hangingPunct="1"/>
            <a:r>
              <a:rPr lang="en-US" altLang="en-US" dirty="0"/>
              <a:t>Example:  </a:t>
            </a:r>
          </a:p>
          <a:p>
            <a:pPr marL="347663" indent="0" eaLnBrk="1" hangingPunct="1">
              <a:buNone/>
            </a:pP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virtual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 draw() = 0;</a:t>
            </a:r>
          </a:p>
          <a:p>
            <a:pPr eaLnBrk="1" hangingPunct="1"/>
            <a:r>
              <a:rPr lang="en-US" altLang="en-US" dirty="0"/>
              <a:t>An </a:t>
            </a:r>
            <a:r>
              <a:rPr lang="en-US" altLang="en-US" u="sng" dirty="0"/>
              <a:t>abstract class</a:t>
            </a:r>
            <a:r>
              <a:rPr lang="en-US" altLang="en-US" dirty="0"/>
              <a:t> is a class with one or more virtual functions</a:t>
            </a:r>
          </a:p>
          <a:p>
            <a:pPr lvl="1" eaLnBrk="1" hangingPunct="1"/>
            <a:r>
              <a:rPr lang="en-US" altLang="en-US" dirty="0"/>
              <a:t>It can contain instance variables, constructors, and functions that are not pure virtual</a:t>
            </a:r>
          </a:p>
          <a:p>
            <a:pPr lvl="1"/>
            <a:r>
              <a:rPr lang="en-US" altLang="en-US" dirty="0"/>
              <a:t>It must provide the definitions of the constructor and functions that are not pure virtual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26720076"/>
      </p:ext>
    </p:extLst>
  </p:cSld>
  <p:clrMapOvr>
    <a:masterClrMapping/>
  </p:clrMapOvr>
  <p:transition spd="slow">
    <p:wip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Quick </a:t>
            </a:r>
            <a:r>
              <a:rPr lang="en-US" altLang="en-US" dirty="0" smtClean="0"/>
              <a:t>Review</a:t>
            </a:r>
            <a:endParaRPr lang="en-US" altLang="en-US" dirty="0"/>
          </a:p>
        </p:txBody>
      </p:sp>
      <p:sp>
        <p:nvSpPr>
          <p:cNvPr id="4505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7000"/>
              </a:spcBef>
            </a:pPr>
            <a:r>
              <a:rPr lang="en-US" altLang="en-US" dirty="0" smtClean="0"/>
              <a:t>Binding </a:t>
            </a:r>
            <a:r>
              <a:rPr lang="en-US" altLang="en-US" dirty="0"/>
              <a:t>of virtual functions occurs at execution time (dynamic or run-time binding</a:t>
            </a:r>
            <a:r>
              <a:rPr lang="en-US" altLang="en-US" dirty="0" smtClean="0"/>
              <a:t>)</a:t>
            </a:r>
          </a:p>
          <a:p>
            <a:pPr eaLnBrk="1" hangingPunct="1">
              <a:spcBef>
                <a:spcPct val="17000"/>
              </a:spcBef>
            </a:pPr>
            <a:r>
              <a:rPr lang="en-US" altLang="en-US" dirty="0" smtClean="0"/>
              <a:t>A list is a collection of elements of the same type. Can be ordered or unordered</a:t>
            </a:r>
          </a:p>
          <a:p>
            <a:pPr eaLnBrk="1" hangingPunct="1">
              <a:spcBef>
                <a:spcPct val="17000"/>
              </a:spcBef>
            </a:pPr>
            <a:r>
              <a:rPr lang="en-US" altLang="en-US" dirty="0" smtClean="0"/>
              <a:t>Common set of list operations</a:t>
            </a:r>
          </a:p>
        </p:txBody>
      </p:sp>
    </p:spTree>
    <p:extLst>
      <p:ext uri="{BB962C8B-B14F-4D97-AF65-F5344CB8AC3E}">
        <p14:creationId xmlns:p14="http://schemas.microsoft.com/office/powerpoint/2010/main" val="1256039101"/>
      </p:ext>
    </p:extLst>
  </p:cSld>
  <p:clrMapOvr>
    <a:masterClrMapping/>
  </p:clrMapOvr>
  <p:transition spd="slow">
    <p:wip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Chapter </a:t>
            </a:r>
            <a:r>
              <a:rPr lang="en-US" altLang="en-US" dirty="0" smtClean="0"/>
              <a:t>14</a:t>
            </a:r>
            <a:endParaRPr lang="en-US" alt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4028373501"/>
      </p:ext>
    </p:extLst>
  </p:cSld>
  <p:clrMapOvr>
    <a:masterClrMapping/>
  </p:clrMapOvr>
  <p:transition spd="slow">
    <p:wip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Objectives</a:t>
            </a:r>
            <a:endParaRPr lang="en-US" altLang="en-US" dirty="0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 this chapter, you will:</a:t>
            </a:r>
          </a:p>
          <a:p>
            <a:pPr lvl="1"/>
            <a:r>
              <a:rPr lang="en-US" altLang="en-US" dirty="0"/>
              <a:t>Learn what an exception is</a:t>
            </a:r>
          </a:p>
          <a:p>
            <a:pPr lvl="1"/>
            <a:r>
              <a:rPr lang="en-US" altLang="en-US" dirty="0"/>
              <a:t>Learn how to handle exceptions within a program</a:t>
            </a:r>
          </a:p>
          <a:p>
            <a:pPr lvl="1"/>
            <a:r>
              <a:rPr lang="en-US" altLang="en-US" dirty="0"/>
              <a:t>Learn how a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try/catch</a:t>
            </a:r>
            <a:r>
              <a:rPr lang="en-US" altLang="en-US" dirty="0"/>
              <a:t> block is used to handle exceptions</a:t>
            </a:r>
          </a:p>
          <a:p>
            <a:pPr lvl="1"/>
            <a:r>
              <a:rPr lang="en-US" altLang="en-US" dirty="0"/>
              <a:t>Learn how to throw an exception</a:t>
            </a:r>
          </a:p>
          <a:p>
            <a:pPr lvl="1"/>
            <a:r>
              <a:rPr lang="en-US" altLang="en-US" dirty="0"/>
              <a:t>Become familiar with C++ exception classes and how to use them in a </a:t>
            </a:r>
            <a:r>
              <a:rPr lang="en-US" altLang="en-US" dirty="0" smtClean="0"/>
              <a:t>program</a:t>
            </a:r>
          </a:p>
          <a:p>
            <a:pPr lvl="1"/>
            <a:r>
              <a:rPr lang="en-US" altLang="en-US" dirty="0"/>
              <a:t>Learn how to create your own exception classes</a:t>
            </a:r>
          </a:p>
          <a:p>
            <a:pPr lvl="1"/>
            <a:r>
              <a:rPr lang="en-US" altLang="en-US" dirty="0"/>
              <a:t>Discover how to throw and </a:t>
            </a:r>
            <a:r>
              <a:rPr lang="en-US" altLang="en-US" dirty="0" err="1"/>
              <a:t>rethrow</a:t>
            </a:r>
            <a:r>
              <a:rPr lang="en-US" altLang="en-US" dirty="0"/>
              <a:t> an exception</a:t>
            </a:r>
          </a:p>
          <a:p>
            <a:pPr lvl="1"/>
            <a:r>
              <a:rPr lang="en-US" altLang="en-US" dirty="0"/>
              <a:t>Explore exception handling techniques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34407905"/>
      </p:ext>
    </p:extLst>
  </p:cSld>
  <p:clrMapOvr>
    <a:masterClrMapping/>
  </p:clrMapOvr>
  <p:transition spd="slow">
    <p:wip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Introduction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An </a:t>
            </a:r>
            <a:r>
              <a:rPr lang="en-US" altLang="en-US" u="sng" dirty="0"/>
              <a:t>exception</a:t>
            </a:r>
            <a:r>
              <a:rPr lang="en-US" altLang="en-US" dirty="0"/>
              <a:t> is an undesirable event detectable during program execution</a:t>
            </a:r>
          </a:p>
          <a:p>
            <a:pPr eaLnBrk="1" hangingPunct="1"/>
            <a:r>
              <a:rPr lang="en-US" altLang="en-US" dirty="0"/>
              <a:t>Code to handle exceptions depends on the type of application being developed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en-US" dirty="0"/>
              <a:t>May or may not want the program to terminate when an exception occurs</a:t>
            </a:r>
          </a:p>
          <a:p>
            <a:pPr eaLnBrk="1" hangingPunct="1"/>
            <a:r>
              <a:rPr lang="en-US" altLang="en-US" dirty="0"/>
              <a:t>Can add exception-handling code at point where an error can occur</a:t>
            </a:r>
          </a:p>
        </p:txBody>
      </p:sp>
    </p:spTree>
    <p:extLst>
      <p:ext uri="{BB962C8B-B14F-4D97-AF65-F5344CB8AC3E}">
        <p14:creationId xmlns:p14="http://schemas.microsoft.com/office/powerpoint/2010/main" val="1203700738"/>
      </p:ext>
    </p:extLst>
  </p:cSld>
  <p:clrMapOvr>
    <a:masterClrMapping/>
  </p:clrMapOvr>
  <p:transition spd="slow">
    <p:wip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Handling Exceptions Within a Program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Exceptions in C++ are "thrown" in functions, if a function is unable to return a value (due to problems that should be handled in that particular function). Compute a square root of a negative number, or add/subtract matrices of wrong size – cannot return the promised value type. Return a special object containing a short message what went wrong. </a:t>
            </a:r>
          </a:p>
        </p:txBody>
      </p:sp>
    </p:spTree>
    <p:extLst>
      <p:ext uri="{BB962C8B-B14F-4D97-AF65-F5344CB8AC3E}">
        <p14:creationId xmlns:p14="http://schemas.microsoft.com/office/powerpoint/2010/main" val="545678365"/>
      </p:ext>
    </p:extLst>
  </p:cSld>
  <p:clrMapOvr>
    <a:masterClrMapping/>
  </p:clrMapOvr>
  <p:transition spd="slow">
    <p:wipe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itchFamily="49" charset="0"/>
              </a:rPr>
              <a:t>try</a:t>
            </a:r>
            <a:r>
              <a:rPr lang="en-US" altLang="en-US" dirty="0"/>
              <a:t>/</a:t>
            </a:r>
            <a:r>
              <a:rPr lang="en-US" altLang="en-US" dirty="0">
                <a:latin typeface="Courier New" pitchFamily="49" charset="0"/>
              </a:rPr>
              <a:t>catch</a:t>
            </a:r>
            <a:r>
              <a:rPr lang="en-US" altLang="en-US" dirty="0"/>
              <a:t> </a:t>
            </a:r>
            <a:r>
              <a:rPr lang="en-US" altLang="en-US" dirty="0" smtClean="0"/>
              <a:t>Block</a:t>
            </a:r>
            <a:r>
              <a:rPr lang="lv-LV" altLang="en-US" dirty="0" smtClean="0"/>
              <a:t> – 1 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86400" y="1752600"/>
            <a:ext cx="6096000" cy="4114800"/>
          </a:xfrm>
        </p:spPr>
        <p:txBody>
          <a:bodyPr/>
          <a:lstStyle/>
          <a:p>
            <a:r>
              <a:rPr lang="en-US" sz="24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2400" dirty="0"/>
              <a:t> block:</a:t>
            </a:r>
          </a:p>
          <a:p>
            <a:pPr lvl="1"/>
            <a:r>
              <a:rPr lang="en-US" dirty="0"/>
              <a:t>Specifies the type of exception it can catch</a:t>
            </a:r>
          </a:p>
          <a:p>
            <a:pPr lvl="1"/>
            <a:r>
              <a:rPr lang="en-US" dirty="0"/>
              <a:t>Contains an exception handler</a:t>
            </a:r>
          </a:p>
          <a:p>
            <a:r>
              <a:rPr lang="en-US" sz="2400" dirty="0"/>
              <a:t>If the heading of a </a:t>
            </a:r>
            <a:r>
              <a:rPr lang="en-US" sz="24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2400" dirty="0"/>
              <a:t> block contains ... (ellipses) in place of parameters:</a:t>
            </a:r>
          </a:p>
          <a:p>
            <a:pPr lvl="1"/>
            <a:r>
              <a:rPr lang="en-US" dirty="0"/>
              <a:t>Block can catch exceptions of all types</a:t>
            </a:r>
          </a:p>
          <a:p>
            <a:r>
              <a:rPr lang="en-US" sz="2400" dirty="0"/>
              <a:t>If no exception is thrown in a </a:t>
            </a:r>
            <a:r>
              <a:rPr lang="en-US" sz="24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400" dirty="0"/>
              <a:t> block:</a:t>
            </a:r>
          </a:p>
          <a:p>
            <a:pPr lvl="1"/>
            <a:r>
              <a:rPr lang="en-US" dirty="0"/>
              <a:t>All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/>
              <a:t> blocks are ignored</a:t>
            </a:r>
          </a:p>
          <a:p>
            <a:pPr lvl="1"/>
            <a:r>
              <a:rPr lang="en-US" dirty="0"/>
              <a:t>Execution resumes after the last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/>
              <a:t> block</a:t>
            </a:r>
          </a:p>
          <a:p>
            <a:endParaRPr lang="lv-LV" sz="2400" dirty="0"/>
          </a:p>
        </p:txBody>
      </p:sp>
      <p:pic>
        <p:nvPicPr>
          <p:cNvPr id="10246" name="Picture 6" descr="try&#10;{&#10;    //statements&#10;}&#10;    catch (dataType1 identifier)&#10;{&#10;    //exception-handling code&#10;}&#10;.&#10;.&#10;.&#10;catch (dataTypen identifier)&#10;{&#10;//exception-handling code&#10;}&#10;.&#10;.&#10;.&#10;catch (...)&#10;{&#10;//exception-handling code&#10;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904" y="1593955"/>
            <a:ext cx="3640295" cy="5078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1423934"/>
      </p:ext>
    </p:extLst>
  </p:cSld>
  <p:clrMapOvr>
    <a:masterClrMapping/>
  </p:clrMapOvr>
  <p:transition spd="slow">
    <p:wip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itchFamily="49" charset="0"/>
              </a:rPr>
              <a:t>try</a:t>
            </a:r>
            <a:r>
              <a:rPr lang="en-US" altLang="en-US" dirty="0"/>
              <a:t>/</a:t>
            </a:r>
            <a:r>
              <a:rPr lang="en-US" altLang="en-US" dirty="0">
                <a:latin typeface="Courier New" pitchFamily="49" charset="0"/>
              </a:rPr>
              <a:t>catch</a:t>
            </a:r>
            <a:r>
              <a:rPr lang="en-US" altLang="en-US" dirty="0"/>
              <a:t> Block </a:t>
            </a:r>
            <a:r>
              <a:rPr lang="lv-LV" altLang="en-US" dirty="0" smtClean="0"/>
              <a:t>– 2 </a:t>
            </a:r>
            <a:endParaRPr lang="en-US" alt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If an exception is thrown in 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try</a:t>
            </a:r>
            <a:r>
              <a:rPr lang="en-US" altLang="en-US" dirty="0"/>
              <a:t> block:</a:t>
            </a:r>
          </a:p>
          <a:p>
            <a:pPr lvl="1" eaLnBrk="1" hangingPunct="1"/>
            <a:r>
              <a:rPr lang="en-US" altLang="en-US" dirty="0"/>
              <a:t>Remaining statements (in block) are ignored</a:t>
            </a:r>
          </a:p>
          <a:p>
            <a:pPr eaLnBrk="1" hangingPunct="1"/>
            <a:r>
              <a:rPr lang="en-US" altLang="en-US" dirty="0"/>
              <a:t>Program searches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catch</a:t>
            </a:r>
            <a:r>
              <a:rPr lang="en-US" altLang="en-US" dirty="0"/>
              <a:t> blocks in order, looking for an appropriate exception handler</a:t>
            </a:r>
          </a:p>
          <a:p>
            <a:pPr lvl="1" eaLnBrk="1" hangingPunct="1"/>
            <a:r>
              <a:rPr lang="en-US" altLang="en-US" dirty="0"/>
              <a:t>If the type of thrown exception matches the parameter type in one of the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catch</a:t>
            </a:r>
            <a:r>
              <a:rPr lang="en-US" altLang="en-US" dirty="0">
                <a:solidFill>
                  <a:srgbClr val="638DAD"/>
                </a:solidFill>
              </a:rPr>
              <a:t> </a:t>
            </a:r>
            <a:r>
              <a:rPr lang="en-US" altLang="en-US" dirty="0"/>
              <a:t>blocks:</a:t>
            </a:r>
          </a:p>
          <a:p>
            <a:pPr lvl="2" eaLnBrk="1" hangingPunct="1"/>
            <a:r>
              <a:rPr lang="en-US" altLang="en-US" dirty="0"/>
              <a:t>Code of that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catch</a:t>
            </a:r>
            <a:r>
              <a:rPr lang="en-US" altLang="en-US" dirty="0"/>
              <a:t> block executes</a:t>
            </a:r>
          </a:p>
          <a:p>
            <a:pPr lvl="2" eaLnBrk="1" hangingPunct="1"/>
            <a:r>
              <a:rPr lang="en-US" altLang="en-US" dirty="0"/>
              <a:t>Remaining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catch</a:t>
            </a:r>
            <a:r>
              <a:rPr lang="en-US" altLang="en-US" dirty="0"/>
              <a:t> blocks are </a:t>
            </a:r>
            <a:r>
              <a:rPr lang="en-US" altLang="en-US" dirty="0" smtClean="0"/>
              <a:t>ignored</a:t>
            </a:r>
            <a:endParaRPr lang="lv-LV" altLang="en-US" dirty="0" smtClean="0"/>
          </a:p>
          <a:p>
            <a:pPr eaLnBrk="1" hangingPunct="1"/>
            <a:r>
              <a:rPr lang="en-US" altLang="en-US" dirty="0"/>
              <a:t>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altLang="en-US" dirty="0"/>
              <a:t> block can have at most one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altLang="en-US" dirty="0"/>
              <a:t> block parameter</a:t>
            </a:r>
          </a:p>
          <a:p>
            <a:pPr lvl="1" eaLnBrk="1" hangingPunct="1"/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altLang="en-US" dirty="0"/>
              <a:t> block parameter becomes a placeholder for the value thrown</a:t>
            </a:r>
          </a:p>
          <a:p>
            <a:pPr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8635879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Assignment Operator and 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30288" indent="-1030288"/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myClock</a:t>
            </a:r>
            <a:r>
              <a:rPr lang="en-US" b="1" dirty="0" smtClean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yourClock;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7655" name="Picture 7" descr="Figure 10-3 shows the values of myClock and yourClock before and after executing the statement myClock = yourClock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429000"/>
            <a:ext cx="6400800" cy="194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7023476"/>
      </p:ext>
    </p:extLst>
  </p:cSld>
  <p:clrMapOvr>
    <a:masterClrMapping/>
  </p:clrMapOvr>
  <p:transition spd="slow">
    <p:wipe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Exceptions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more exception handling read https://www.learncpp.com/cpp-tutorial/142-basic-exception-handling/ </a:t>
            </a:r>
            <a:endParaRPr lang="lv-LV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endParaRPr lang="en-US" sz="2000" b="1" dirty="0">
              <a:solidFill>
                <a:srgbClr val="43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smtClean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sz="2000" b="1" dirty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 with the result.  </a:t>
            </a:r>
            <a:endParaRPr lang="en-US" sz="2000" b="1" dirty="0" smtClean="0">
              <a:solidFill>
                <a:srgbClr val="43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(</a:t>
            </a:r>
            <a:r>
              <a:rPr lang="en-US" sz="2000" b="1" dirty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 jump over this - if you had an exception).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catch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out_of_range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 e)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out_of_range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582235"/>
      </p:ext>
    </p:extLst>
  </p:cSld>
  <p:clrMapOvr>
    <a:masterClrMapping/>
  </p:clrMapOvr>
  <p:transition spd="slow">
    <p:wipe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Order of </a:t>
            </a:r>
            <a:r>
              <a:rPr lang="en-US" altLang="en-US" dirty="0">
                <a:latin typeface="Courier New" pitchFamily="49" charset="0"/>
              </a:rPr>
              <a:t>catch</a:t>
            </a:r>
            <a:r>
              <a:rPr lang="en-US" altLang="en-US" dirty="0"/>
              <a:t> Blocks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catch</a:t>
            </a:r>
            <a:r>
              <a:rPr lang="en-US" altLang="en-US" dirty="0"/>
              <a:t> block can catch: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All exceptions of a specific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All types of exceptions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catch</a:t>
            </a:r>
            <a:r>
              <a:rPr lang="en-US" altLang="en-US" dirty="0"/>
              <a:t> block with an ellipsis (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dirty="0"/>
              <a:t>) catches any type of exception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If used, it should be the last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altLang="en-US" dirty="0"/>
              <a:t> block of that sequence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Be careful about the order in which you list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catch</a:t>
            </a:r>
            <a:r>
              <a:rPr lang="en-US" altLang="en-US" dirty="0"/>
              <a:t> blocks</a:t>
            </a:r>
          </a:p>
        </p:txBody>
      </p:sp>
    </p:spTree>
    <p:extLst>
      <p:ext uri="{BB962C8B-B14F-4D97-AF65-F5344CB8AC3E}">
        <p14:creationId xmlns:p14="http://schemas.microsoft.com/office/powerpoint/2010/main" val="416924293"/>
      </p:ext>
    </p:extLst>
  </p:cSld>
  <p:clrMapOvr>
    <a:masterClrMapping/>
  </p:clrMapOvr>
  <p:transition spd="slow">
    <p:wipe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Using C++ Exception </a:t>
            </a:r>
            <a:r>
              <a:rPr lang="en-US" altLang="en-US" dirty="0" smtClean="0"/>
              <a:t>Classes</a:t>
            </a:r>
            <a:endParaRPr lang="en-US" alt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Two subclasses of </a:t>
            </a:r>
            <a:r>
              <a:rPr lang="en-US" altLang="en-US" b="1" dirty="0">
                <a:latin typeface="Courier New" pitchFamily="49" charset="0"/>
              </a:rPr>
              <a:t>exception</a:t>
            </a:r>
            <a:r>
              <a:rPr lang="en-US" altLang="en-US" dirty="0"/>
              <a:t> (defined in </a:t>
            </a:r>
            <a:r>
              <a:rPr lang="en-US" altLang="en-US" b="1" dirty="0">
                <a:latin typeface="Courier New" pitchFamily="49" charset="0"/>
              </a:rPr>
              <a:t>stdexcept</a:t>
            </a:r>
            <a:r>
              <a:rPr lang="en-US" altLang="en-US" dirty="0"/>
              <a:t>):</a:t>
            </a:r>
          </a:p>
          <a:p>
            <a:pPr lvl="1" eaLnBrk="1" hangingPunct="1"/>
            <a:r>
              <a:rPr lang="en-US" altLang="en-US" b="1" dirty="0">
                <a:latin typeface="Courier New" pitchFamily="49" charset="0"/>
              </a:rPr>
              <a:t>logic_error</a:t>
            </a:r>
            <a:r>
              <a:rPr lang="en-US" altLang="en-US" dirty="0">
                <a:latin typeface="Courier New" pitchFamily="49" charset="0"/>
              </a:rPr>
              <a:t> </a:t>
            </a:r>
            <a:r>
              <a:rPr lang="en-US" altLang="en-US" dirty="0"/>
              <a:t>includes subclasses:</a:t>
            </a:r>
          </a:p>
          <a:p>
            <a:pPr lvl="2" eaLnBrk="1" hangingPunct="1"/>
            <a:r>
              <a:rPr lang="en-US" altLang="en-US" b="1" dirty="0">
                <a:latin typeface="Courier New" pitchFamily="49" charset="0"/>
              </a:rPr>
              <a:t>invalid_argument</a:t>
            </a:r>
            <a:r>
              <a:rPr lang="en-US" altLang="en-US" dirty="0"/>
              <a:t>: for use when illegal arguments are used in a function call</a:t>
            </a:r>
          </a:p>
          <a:p>
            <a:pPr lvl="2" eaLnBrk="1" hangingPunct="1"/>
            <a:r>
              <a:rPr lang="en-US" altLang="en-US" b="1" dirty="0">
                <a:latin typeface="Courier New" pitchFamily="49" charset="0"/>
              </a:rPr>
              <a:t>out_of_range</a:t>
            </a:r>
            <a:r>
              <a:rPr lang="en-US" altLang="en-US" dirty="0"/>
              <a:t>: string subscript out of range error</a:t>
            </a:r>
          </a:p>
          <a:p>
            <a:pPr lvl="2" eaLnBrk="1" hangingPunct="1"/>
            <a:r>
              <a:rPr lang="en-US" altLang="en-US" b="1" dirty="0">
                <a:latin typeface="Courier New" pitchFamily="49" charset="0"/>
              </a:rPr>
              <a:t>length_error</a:t>
            </a:r>
            <a:r>
              <a:rPr lang="en-US" altLang="en-US" dirty="0"/>
              <a:t>: if a length greater than the maximum allowed for a string object is used</a:t>
            </a:r>
            <a:endParaRPr lang="en-US" altLang="en-US" dirty="0">
              <a:latin typeface="Courier New" pitchFamily="49" charset="0"/>
            </a:endParaRPr>
          </a:p>
          <a:p>
            <a:pPr lvl="1" eaLnBrk="1" hangingPunct="1"/>
            <a:r>
              <a:rPr lang="en-US" altLang="en-US" b="1" dirty="0">
                <a:latin typeface="Courier New" pitchFamily="49" charset="0"/>
              </a:rPr>
              <a:t>runtime_error</a:t>
            </a:r>
            <a:r>
              <a:rPr lang="en-US" altLang="en-US" dirty="0">
                <a:latin typeface="Courier New" pitchFamily="49" charset="0"/>
              </a:rPr>
              <a:t> </a:t>
            </a:r>
            <a:r>
              <a:rPr lang="en-US" altLang="en-US" dirty="0"/>
              <a:t>includes subclasses:</a:t>
            </a:r>
          </a:p>
          <a:p>
            <a:pPr lvl="2" eaLnBrk="1" hangingPunct="1"/>
            <a:r>
              <a:rPr lang="en-US" altLang="en-US" b="1" dirty="0">
                <a:latin typeface="Courier New" pitchFamily="49" charset="0"/>
              </a:rPr>
              <a:t>overflow_error</a:t>
            </a:r>
            <a:r>
              <a:rPr lang="en-US" altLang="en-US" dirty="0"/>
              <a:t> and </a:t>
            </a:r>
            <a:r>
              <a:rPr lang="en-US" altLang="en-US" b="1" dirty="0">
                <a:latin typeface="Courier New" pitchFamily="49" charset="0"/>
              </a:rPr>
              <a:t>underflow_error</a:t>
            </a:r>
          </a:p>
        </p:txBody>
      </p:sp>
    </p:spTree>
    <p:extLst>
      <p:ext uri="{BB962C8B-B14F-4D97-AF65-F5344CB8AC3E}">
        <p14:creationId xmlns:p14="http://schemas.microsoft.com/office/powerpoint/2010/main" val="734495580"/>
      </p:ext>
    </p:extLst>
  </p:cSld>
  <p:clrMapOvr>
    <a:masterClrMapping/>
  </p:clrMapOvr>
  <p:transition spd="slow">
    <p:wipe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Creating Your Own Exception </a:t>
            </a:r>
            <a:r>
              <a:rPr lang="en-US" altLang="en-US" dirty="0" smtClean="0"/>
              <a:t>Classes</a:t>
            </a:r>
            <a:endParaRPr lang="en-US" alt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Can create your own exception classes to handle specific exceptions</a:t>
            </a:r>
          </a:p>
          <a:p>
            <a:pPr lvl="1" eaLnBrk="1" hangingPunct="1"/>
            <a:r>
              <a:rPr lang="en-US" altLang="en-US" dirty="0"/>
              <a:t>C++ uses the same mechanism to process these exceptions</a:t>
            </a:r>
          </a:p>
          <a:p>
            <a:pPr eaLnBrk="1" hangingPunct="1"/>
            <a:r>
              <a:rPr lang="en-US" altLang="en-US" b="1" dirty="0">
                <a:latin typeface="Courier New" pitchFamily="49" charset="0"/>
              </a:rPr>
              <a:t>throw</a:t>
            </a:r>
            <a:r>
              <a:rPr lang="en-US" altLang="en-US" dirty="0"/>
              <a:t> statement: used to throw your own exceptions</a:t>
            </a:r>
          </a:p>
          <a:p>
            <a:pPr eaLnBrk="1" hangingPunct="1"/>
            <a:r>
              <a:rPr lang="en-US" altLang="en-US" dirty="0"/>
              <a:t>Any class can be an exception class</a:t>
            </a:r>
          </a:p>
          <a:p>
            <a:pPr lvl="1" eaLnBrk="1" hangingPunct="1"/>
            <a:r>
              <a:rPr lang="en-US" altLang="en-US" dirty="0"/>
              <a:t>How you use the class makes it an exception class</a:t>
            </a:r>
          </a:p>
        </p:txBody>
      </p:sp>
    </p:spTree>
    <p:extLst>
      <p:ext uri="{BB962C8B-B14F-4D97-AF65-F5344CB8AC3E}">
        <p14:creationId xmlns:p14="http://schemas.microsoft.com/office/powerpoint/2010/main" val="97473579"/>
      </p:ext>
    </p:extLst>
  </p:cSld>
  <p:clrMapOvr>
    <a:masterClrMapping/>
  </p:clrMapOvr>
  <p:transition spd="slow">
    <p:wipe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Rethrowing and Throwing an </a:t>
            </a:r>
            <a:r>
              <a:rPr lang="en-US" altLang="en-US" dirty="0" smtClean="0"/>
              <a:t>Exception</a:t>
            </a:r>
            <a:endParaRPr lang="en-US" altLang="en-US" dirty="0"/>
          </a:p>
        </p:txBody>
      </p:sp>
      <p:sp>
        <p:nvSpPr>
          <p:cNvPr id="2253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Object being thrown can be:</a:t>
            </a:r>
          </a:p>
          <a:p>
            <a:pPr lvl="1" eaLnBrk="1" hangingPunct="1"/>
            <a:r>
              <a:rPr lang="en-US" altLang="en-US" dirty="0"/>
              <a:t>A specific object</a:t>
            </a:r>
          </a:p>
          <a:p>
            <a:pPr lvl="1" eaLnBrk="1" hangingPunct="1"/>
            <a:r>
              <a:rPr lang="en-US" altLang="en-US" dirty="0"/>
              <a:t>An anonymous object</a:t>
            </a:r>
          </a:p>
          <a:p>
            <a:pPr eaLnBrk="1" hangingPunct="1"/>
            <a:r>
              <a:rPr lang="en-US" altLang="en-US" dirty="0"/>
              <a:t>A function specifies the exceptions it throws in its heading using the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throw</a:t>
            </a:r>
            <a:r>
              <a:rPr lang="en-US" altLang="en-US" dirty="0">
                <a:solidFill>
                  <a:srgbClr val="638DAD"/>
                </a:solidFill>
              </a:rPr>
              <a:t> </a:t>
            </a:r>
            <a:r>
              <a:rPr lang="en-US" altLang="en-US" dirty="0"/>
              <a:t>clause</a:t>
            </a:r>
          </a:p>
          <a:p>
            <a:pPr eaLnBrk="1" hangingPunct="1"/>
            <a:r>
              <a:rPr lang="en-US" altLang="en-US" dirty="0"/>
              <a:t>Example:</a:t>
            </a:r>
          </a:p>
          <a:p>
            <a:pPr marL="228600" indent="0">
              <a:spcBef>
                <a:spcPts val="600"/>
              </a:spcBef>
              <a:buNone/>
            </a:pPr>
            <a:r>
              <a:rPr lang="en-US" sz="16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expThrowExcep(int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x) </a:t>
            </a:r>
            <a:r>
              <a:rPr lang="en-US" sz="16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string, divisionByZero)</a:t>
            </a:r>
          </a:p>
          <a:p>
            <a:pPr marL="228600" indent="0">
              <a:spcBef>
                <a:spcPts val="0"/>
              </a:spcBef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28600" indent="0">
              <a:lnSpc>
                <a:spcPts val="1500"/>
              </a:lnSpc>
              <a:spcBef>
                <a:spcPts val="0"/>
              </a:spcBef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</a:p>
          <a:p>
            <a:pPr marL="228600" indent="0">
              <a:lnSpc>
                <a:spcPts val="1500"/>
              </a:lnSpc>
              <a:spcBef>
                <a:spcPts val="0"/>
              </a:spcBef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</a:p>
          <a:p>
            <a:pPr marL="228600" indent="0">
              <a:lnSpc>
                <a:spcPts val="1500"/>
              </a:lnSpc>
              <a:spcBef>
                <a:spcPts val="0"/>
              </a:spcBef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</a:p>
          <a:p>
            <a:pPr marL="228600" indent="0">
              <a:spcBef>
                <a:spcPts val="0"/>
              </a:spcBef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//include the appropriate throw statements</a:t>
            </a:r>
          </a:p>
          <a:p>
            <a:pPr marL="228600" indent="0">
              <a:lnSpc>
                <a:spcPts val="1500"/>
              </a:lnSpc>
              <a:spcBef>
                <a:spcPts val="0"/>
              </a:spcBef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</a:p>
          <a:p>
            <a:pPr marL="228600" indent="0">
              <a:lnSpc>
                <a:spcPts val="1500"/>
              </a:lnSpc>
              <a:spcBef>
                <a:spcPts val="0"/>
              </a:spcBef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</a:p>
          <a:p>
            <a:pPr marL="228600" indent="0">
              <a:lnSpc>
                <a:spcPts val="1500"/>
              </a:lnSpc>
              <a:spcBef>
                <a:spcPts val="0"/>
              </a:spcBef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</a:p>
          <a:p>
            <a:pPr marL="228600" indent="0">
              <a:spcBef>
                <a:spcPts val="0"/>
              </a:spcBef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76405838"/>
      </p:ext>
    </p:extLst>
  </p:cSld>
  <p:clrMapOvr>
    <a:masterClrMapping/>
  </p:clrMapOvr>
  <p:transition spd="slow">
    <p:wipe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Exception-Handling Techniques</a:t>
            </a:r>
          </a:p>
        </p:txBody>
      </p:sp>
      <p:sp>
        <p:nvSpPr>
          <p:cNvPr id="2355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When an exception occurs, the programmer usually has three choices:</a:t>
            </a:r>
          </a:p>
          <a:p>
            <a:pPr lvl="1" eaLnBrk="1" hangingPunct="1"/>
            <a:r>
              <a:rPr lang="en-US" altLang="en-US" dirty="0"/>
              <a:t>Terminate the program</a:t>
            </a:r>
          </a:p>
          <a:p>
            <a:pPr lvl="1" eaLnBrk="1" hangingPunct="1"/>
            <a:r>
              <a:rPr lang="en-US" altLang="en-US" dirty="0"/>
              <a:t>Include code to recover from the exception</a:t>
            </a:r>
          </a:p>
          <a:p>
            <a:pPr lvl="1" eaLnBrk="1" hangingPunct="1"/>
            <a:r>
              <a:rPr lang="en-US" altLang="en-US" dirty="0"/>
              <a:t>Log the error and continue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23775963"/>
      </p:ext>
    </p:extLst>
  </p:cSld>
  <p:clrMapOvr>
    <a:masterClrMapping/>
  </p:clrMapOvr>
  <p:transition spd="slow">
    <p:wipe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Stack </a:t>
            </a:r>
            <a:r>
              <a:rPr lang="en-US" altLang="en-US" dirty="0" smtClean="0"/>
              <a:t>Unwinding</a:t>
            </a:r>
            <a:endParaRPr lang="en-US" altLang="en-US" dirty="0"/>
          </a:p>
        </p:txBody>
      </p:sp>
      <p:sp>
        <p:nvSpPr>
          <p:cNvPr id="2765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When an exception is thrown in a function, the function can do the following:</a:t>
            </a:r>
          </a:p>
          <a:p>
            <a:pPr lvl="1" eaLnBrk="1" hangingPunct="1"/>
            <a:r>
              <a:rPr lang="en-US" altLang="en-US" dirty="0"/>
              <a:t>Do nothing</a:t>
            </a:r>
          </a:p>
          <a:p>
            <a:pPr lvl="1" eaLnBrk="1" hangingPunct="1"/>
            <a:r>
              <a:rPr lang="en-US" altLang="en-US" dirty="0"/>
              <a:t>Partially process the exception and throw </a:t>
            </a:r>
            <a:r>
              <a:rPr lang="lv-LV" altLang="en-US" dirty="0" smtClean="0"/>
              <a:t>a new one.</a:t>
            </a:r>
            <a:endParaRPr lang="en-US" altLang="en-US" dirty="0"/>
          </a:p>
          <a:p>
            <a:pPr eaLnBrk="1" hangingPunct="1"/>
            <a:r>
              <a:rPr lang="lv-LV" altLang="en-US" dirty="0" smtClean="0"/>
              <a:t>T</a:t>
            </a:r>
            <a:r>
              <a:rPr lang="en-US" altLang="en-US" dirty="0" smtClean="0"/>
              <a:t>he </a:t>
            </a:r>
            <a:r>
              <a:rPr lang="en-US" altLang="en-US" dirty="0"/>
              <a:t>function-call stack is unwound so that the exception can be caught in the next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altLang="en-US" dirty="0">
                <a:cs typeface="Courier New" pitchFamily="49" charset="0"/>
              </a:rPr>
              <a:t>/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itchFamily="49" charset="0"/>
              </a:rPr>
              <a:t>catch</a:t>
            </a:r>
            <a:r>
              <a:rPr lang="en-US" altLang="en-US" dirty="0"/>
              <a:t> </a:t>
            </a:r>
            <a:r>
              <a:rPr lang="en-US" altLang="en-US" dirty="0" smtClean="0"/>
              <a:t>block</a:t>
            </a:r>
            <a:endParaRPr lang="lv-LV" altLang="en-US" dirty="0" smtClean="0"/>
          </a:p>
          <a:p>
            <a:pPr eaLnBrk="1" hangingPunct="1"/>
            <a:r>
              <a:rPr lang="en-US" altLang="en-US" dirty="0"/>
              <a:t>Stack unwinding continues until:</a:t>
            </a:r>
          </a:p>
          <a:p>
            <a:pPr lvl="1" eaLnBrk="1" hangingPunct="1"/>
            <a:r>
              <a:rPr lang="en-US" altLang="en-US" dirty="0"/>
              <a:t>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try</a:t>
            </a:r>
            <a:r>
              <a:rPr lang="en-US" altLang="en-US" dirty="0"/>
              <a:t>/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catch</a:t>
            </a:r>
            <a:r>
              <a:rPr lang="en-US" altLang="en-US" dirty="0"/>
              <a:t> handles the exception, </a:t>
            </a:r>
            <a:r>
              <a:rPr lang="en-US" altLang="en-US" i="1" dirty="0"/>
              <a:t>or</a:t>
            </a:r>
          </a:p>
          <a:p>
            <a:pPr lvl="1" eaLnBrk="1" hangingPunct="1"/>
            <a:r>
              <a:rPr lang="en-US" altLang="en-US" dirty="0"/>
              <a:t>The program does not handle the exception</a:t>
            </a:r>
          </a:p>
          <a:p>
            <a:pPr lvl="2" eaLnBrk="1" hangingPunct="1"/>
            <a:r>
              <a:rPr lang="en-US" altLang="en-US" dirty="0"/>
              <a:t>The function </a:t>
            </a:r>
            <a:r>
              <a:rPr lang="en-US" altLang="en-US" b="1" dirty="0">
                <a:latin typeface="Courier New" pitchFamily="49" charset="0"/>
              </a:rPr>
              <a:t>terminate</a:t>
            </a:r>
            <a:r>
              <a:rPr lang="en-US" altLang="en-US" dirty="0"/>
              <a:t> is called to terminate the program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73010255"/>
      </p:ext>
    </p:extLst>
  </p:cSld>
  <p:clrMapOvr>
    <a:masterClrMapping/>
  </p:clrMapOvr>
  <p:transition spd="slow">
    <p:wipe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Quick </a:t>
            </a:r>
            <a:r>
              <a:rPr lang="en-US" altLang="en-US" dirty="0" smtClean="0"/>
              <a:t>Review</a:t>
            </a:r>
            <a:endParaRPr lang="en-US" alt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/>
              <a:t>An exception is </a:t>
            </a:r>
            <a:r>
              <a:rPr lang="en-US" altLang="en-US" sz="2000" dirty="0" smtClean="0"/>
              <a:t>event that does not return normal return value type.</a:t>
            </a:r>
            <a:endParaRPr lang="en-US" altLang="en-US" sz="2000" dirty="0"/>
          </a:p>
          <a:p>
            <a:pPr eaLnBrk="1" hangingPunct="1"/>
            <a:r>
              <a:rPr lang="en-US" altLang="en-US" sz="2000" b="1" dirty="0">
                <a:latin typeface="Courier New" pitchFamily="49" charset="0"/>
              </a:rPr>
              <a:t>assert</a:t>
            </a:r>
            <a:r>
              <a:rPr lang="en-US" altLang="en-US" sz="2000" dirty="0"/>
              <a:t> checks whether an expression meets a specified condition; terminates if not met</a:t>
            </a:r>
          </a:p>
          <a:p>
            <a:pPr eaLnBrk="1" hangingPunct="1"/>
            <a:r>
              <a:rPr lang="en-US" altLang="en-US" sz="2000" b="1" dirty="0">
                <a:solidFill>
                  <a:srgbClr val="638DAD"/>
                </a:solidFill>
                <a:latin typeface="Courier New" pitchFamily="49" charset="0"/>
              </a:rPr>
              <a:t>try</a:t>
            </a:r>
            <a:r>
              <a:rPr lang="en-US" altLang="en-US" sz="2000" dirty="0"/>
              <a:t>/</a:t>
            </a:r>
            <a:r>
              <a:rPr lang="en-US" altLang="en-US" sz="2000" b="1" dirty="0">
                <a:solidFill>
                  <a:srgbClr val="638DAD"/>
                </a:solidFill>
                <a:latin typeface="Courier New" pitchFamily="49" charset="0"/>
              </a:rPr>
              <a:t>catch</a:t>
            </a:r>
            <a:r>
              <a:rPr lang="en-US" altLang="en-US" sz="2000" dirty="0"/>
              <a:t> block handles exceptions</a:t>
            </a:r>
          </a:p>
          <a:p>
            <a:pPr eaLnBrk="1" hangingPunct="1"/>
            <a:r>
              <a:rPr lang="en-US" altLang="en-US" sz="2000" dirty="0"/>
              <a:t>Statements that may generate an exception are placed in a </a:t>
            </a:r>
            <a:r>
              <a:rPr lang="en-US" altLang="en-US" sz="2000" b="1" dirty="0">
                <a:solidFill>
                  <a:srgbClr val="638DAD"/>
                </a:solidFill>
                <a:latin typeface="Courier New" pitchFamily="49" charset="0"/>
              </a:rPr>
              <a:t>try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block</a:t>
            </a:r>
          </a:p>
          <a:p>
            <a:r>
              <a:rPr lang="en-US" altLang="en-US" sz="2000" dirty="0"/>
              <a:t>A </a:t>
            </a:r>
            <a:r>
              <a:rPr lang="en-US" altLang="en-US" sz="20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altLang="en-US" sz="2000" dirty="0"/>
              <a:t> block specifies type of exception it can catch and contains an exception handler</a:t>
            </a:r>
          </a:p>
          <a:p>
            <a:r>
              <a:rPr lang="en-US" altLang="en-US" sz="2000" dirty="0"/>
              <a:t>If no exceptions are thrown in a </a:t>
            </a:r>
            <a:r>
              <a:rPr lang="en-US" altLang="en-US" sz="20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altLang="en-US" sz="2000" dirty="0"/>
              <a:t> block, all </a:t>
            </a:r>
            <a:r>
              <a:rPr lang="en-US" altLang="en-US" sz="20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altLang="en-US" sz="2000" dirty="0"/>
              <a:t> blocks for that </a:t>
            </a:r>
            <a:r>
              <a:rPr lang="en-US" altLang="en-US" sz="20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altLang="en-US" sz="2000" dirty="0"/>
              <a:t> block are ignored </a:t>
            </a:r>
          </a:p>
          <a:p>
            <a:r>
              <a:rPr lang="en-US" altLang="en-US" sz="2000" dirty="0"/>
              <a:t>Data type of </a:t>
            </a:r>
            <a:r>
              <a:rPr lang="en-US" altLang="en-US" sz="20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altLang="en-US" sz="2000" dirty="0"/>
              <a:t> block parameter specifies type of exception that </a:t>
            </a:r>
            <a:r>
              <a:rPr lang="en-US" altLang="en-US" sz="20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altLang="en-US" sz="2000" dirty="0"/>
              <a:t> block can catch</a:t>
            </a:r>
          </a:p>
          <a:p>
            <a:pPr eaLnBrk="1" hangingPunct="1"/>
            <a:r>
              <a:rPr lang="en-US" altLang="en-US" sz="2000" b="1" dirty="0">
                <a:latin typeface="Courier New" pitchFamily="49" charset="0"/>
              </a:rPr>
              <a:t>exception</a:t>
            </a:r>
            <a:r>
              <a:rPr lang="en-US" altLang="en-US" sz="2000" dirty="0"/>
              <a:t> is the base class for exception classes</a:t>
            </a:r>
          </a:p>
          <a:p>
            <a:pPr eaLnBrk="1" hangingPunct="1"/>
            <a:r>
              <a:rPr lang="en-US" altLang="en-US" sz="2000" dirty="0"/>
              <a:t>You can create your own exception classes</a:t>
            </a:r>
          </a:p>
          <a:p>
            <a:pPr eaLnBrk="1" hangingPunct="1"/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1955393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Class </a:t>
            </a:r>
            <a:r>
              <a:rPr lang="en-US" altLang="en-US" dirty="0" smtClean="0"/>
              <a:t>Scope</a:t>
            </a:r>
            <a:endParaRPr lang="en-US" alt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</a:t>
            </a:r>
            <a:r>
              <a:rPr lang="en-US" altLang="en-US" b="1" dirty="0">
                <a:solidFill>
                  <a:srgbClr val="638DAD"/>
                </a:solidFill>
              </a:rPr>
              <a:t>class</a:t>
            </a:r>
            <a:r>
              <a:rPr lang="en-US" altLang="en-US" dirty="0"/>
              <a:t> object can be automatic or static</a:t>
            </a:r>
          </a:p>
          <a:p>
            <a:pPr lvl="1" eaLnBrk="1" hangingPunct="1"/>
            <a:r>
              <a:rPr lang="en-US" altLang="en-US" dirty="0"/>
              <a:t>Automatic: created when the declaration is reached and destroyed when the surrounding block is exited</a:t>
            </a:r>
          </a:p>
          <a:p>
            <a:pPr lvl="1" eaLnBrk="1" hangingPunct="1"/>
            <a:r>
              <a:rPr lang="en-US" altLang="en-US" dirty="0"/>
              <a:t>Static: created when the declaration is reached and destroyed when the program terminates</a:t>
            </a:r>
          </a:p>
          <a:p>
            <a:r>
              <a:rPr lang="en-US" dirty="0"/>
              <a:t>A member of a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1" dirty="0"/>
              <a:t> </a:t>
            </a:r>
            <a:r>
              <a:rPr lang="en-US" dirty="0"/>
              <a:t>has the same scope as a member of a </a:t>
            </a:r>
            <a:r>
              <a:rPr lang="en-US" b="1" dirty="0" err="1" smtClean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lv-LV" b="1" dirty="0" smtClean="0">
              <a:solidFill>
                <a:srgbClr val="638DA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dirty="0"/>
              <a:t>A member of the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class</a:t>
            </a:r>
            <a:r>
              <a:rPr lang="en-US" altLang="en-US" dirty="0"/>
              <a:t> is local to the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class</a:t>
            </a:r>
          </a:p>
          <a:p>
            <a:pPr eaLnBrk="1" hangingPunct="1"/>
            <a:r>
              <a:rPr lang="en-US" altLang="en-US" dirty="0"/>
              <a:t>You access 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class</a:t>
            </a:r>
            <a:r>
              <a:rPr lang="en-US" altLang="en-US" dirty="0"/>
              <a:t> member outside the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class</a:t>
            </a:r>
            <a:r>
              <a:rPr lang="en-US" altLang="en-US" dirty="0"/>
              <a:t> by using the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class</a:t>
            </a:r>
            <a:r>
              <a:rPr lang="en-US" altLang="en-US" dirty="0"/>
              <a:t> object name and the member access operator (</a:t>
            </a:r>
            <a:r>
              <a:rPr lang="en-US" altLang="en-US" b="1" dirty="0">
                <a:latin typeface="Courier New" pitchFamily="49" charset="0"/>
              </a:rPr>
              <a:t>.</a:t>
            </a:r>
            <a:r>
              <a:rPr lang="en-US" altLang="en-US" dirty="0"/>
              <a:t>)</a:t>
            </a:r>
          </a:p>
          <a:p>
            <a:endParaRPr lang="en-US" altLang="en-US" b="1" dirty="0">
              <a:solidFill>
                <a:srgbClr val="638DA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751305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Designs\Notebook.pot</Template>
  <TotalTime>4013</TotalTime>
  <Words>5762</Words>
  <Application>Microsoft Office PowerPoint</Application>
  <PresentationFormat>Widescreen</PresentationFormat>
  <Paragraphs>770</Paragraphs>
  <Slides>87</Slides>
  <Notes>82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2" baseType="lpstr">
      <vt:lpstr>Arial</vt:lpstr>
      <vt:lpstr>Arial Unicode MS</vt:lpstr>
      <vt:lpstr>Courier New</vt:lpstr>
      <vt:lpstr>Times New Roman</vt:lpstr>
      <vt:lpstr>Notebook</vt:lpstr>
      <vt:lpstr>Chapter 10</vt:lpstr>
      <vt:lpstr>Objectives</vt:lpstr>
      <vt:lpstr>Declaring Classes</vt:lpstr>
      <vt:lpstr>Private, Public, Protected</vt:lpstr>
      <vt:lpstr>Unified Modeling Language (UML) Class Diagrams</vt:lpstr>
      <vt:lpstr>Variable (Object) Declaration</vt:lpstr>
      <vt:lpstr>Accessing Class Members</vt:lpstr>
      <vt:lpstr>Assignment Operator and Classes</vt:lpstr>
      <vt:lpstr>Class Scope</vt:lpstr>
      <vt:lpstr>Functions and Classes</vt:lpstr>
      <vt:lpstr>Reference Parameters and Class Objects</vt:lpstr>
      <vt:lpstr>Setters and Objects</vt:lpstr>
      <vt:lpstr>Implementation of Member Functions</vt:lpstr>
      <vt:lpstr>Accessor and Mutator Functions</vt:lpstr>
      <vt:lpstr>Order of public and private Members of a Class</vt:lpstr>
      <vt:lpstr>Constructors (1 of 2)</vt:lpstr>
      <vt:lpstr>Invoking the Default Constructor</vt:lpstr>
      <vt:lpstr>Destructors</vt:lpstr>
      <vt:lpstr>A struct versus a class</vt:lpstr>
      <vt:lpstr>Information Hiding</vt:lpstr>
      <vt:lpstr>static Members of a Class</vt:lpstr>
      <vt:lpstr>Quick Review</vt:lpstr>
      <vt:lpstr>Chapter 11</vt:lpstr>
      <vt:lpstr>Objectives</vt:lpstr>
      <vt:lpstr>Introduction</vt:lpstr>
      <vt:lpstr>Inheritance</vt:lpstr>
      <vt:lpstr>Inheritance Hierarchy</vt:lpstr>
      <vt:lpstr>Inheritance Syntax</vt:lpstr>
      <vt:lpstr>Overriding Members of the Base Class</vt:lpstr>
      <vt:lpstr>Inheritance as public, protected, or private</vt:lpstr>
      <vt:lpstr>Constructors of Derived and Base Classes</vt:lpstr>
      <vt:lpstr>Destructors in a Derived Class</vt:lpstr>
      <vt:lpstr>Header File of a Derived Class</vt:lpstr>
      <vt:lpstr>Multiple Inclusions of a Header File</vt:lpstr>
      <vt:lpstr>Composition (Aggregation)</vt:lpstr>
      <vt:lpstr>Quick Review</vt:lpstr>
      <vt:lpstr>Chapter 12</vt:lpstr>
      <vt:lpstr>Objectives</vt:lpstr>
      <vt:lpstr>Declaring Pointer Variables (1 of 2)</vt:lpstr>
      <vt:lpstr>Address of Operator (&amp;)</vt:lpstr>
      <vt:lpstr>Dereferencing Operator (*)</vt:lpstr>
      <vt:lpstr>Classes, structs, and Pointers – 1</vt:lpstr>
      <vt:lpstr>Classes, structs, and Pointers – 2 </vt:lpstr>
      <vt:lpstr>Initializing Pointer Variables</vt:lpstr>
      <vt:lpstr>Dynamic Variables</vt:lpstr>
      <vt:lpstr>Operator new</vt:lpstr>
      <vt:lpstr>Operator delete</vt:lpstr>
      <vt:lpstr>Dynamic Arrays</vt:lpstr>
      <vt:lpstr>Functions and Pointers</vt:lpstr>
      <vt:lpstr>Dynamic Two-Dimensional Arrays</vt:lpstr>
      <vt:lpstr>Shallow versus Deep Copy and Pointers</vt:lpstr>
      <vt:lpstr>Classes with Pointer Attributes – 1 </vt:lpstr>
      <vt:lpstr>Classes with Pointer Attributes – 2</vt:lpstr>
      <vt:lpstr>Classes with Pointer Attributes – 3</vt:lpstr>
      <vt:lpstr>Array Pointers – 1 </vt:lpstr>
      <vt:lpstr>Array Pointers – 2</vt:lpstr>
      <vt:lpstr>Pointers and Copy Constructors</vt:lpstr>
      <vt:lpstr>Pointers vs. References – 1 </vt:lpstr>
      <vt:lpstr>Pointers vs. References – 2 </vt:lpstr>
      <vt:lpstr>Pointers vs. References – 3</vt:lpstr>
      <vt:lpstr>Pointers vs. References – 4</vt:lpstr>
      <vt:lpstr>Quick Review</vt:lpstr>
      <vt:lpstr>Chapter 13</vt:lpstr>
      <vt:lpstr>Copy Constructor</vt:lpstr>
      <vt:lpstr>Copy Constructor Overriding</vt:lpstr>
      <vt:lpstr>Inheritance, Pointers, and Virtual Functions </vt:lpstr>
      <vt:lpstr>Inheritance, Pointers, and Virtual Functions </vt:lpstr>
      <vt:lpstr>Inheritance, Pointers, and Virtual Functions (3 of 3)</vt:lpstr>
      <vt:lpstr>Classes and Virtual Destructors (1 of 2)</vt:lpstr>
      <vt:lpstr>Classes and Virtual Destructors (2 of 2)</vt:lpstr>
      <vt:lpstr>Abstract Classes and Pure Virtual Functions (1 of 2)</vt:lpstr>
      <vt:lpstr>Abstract Classes and Pure Virtual Functions (2 of 2)</vt:lpstr>
      <vt:lpstr>Quick Review</vt:lpstr>
      <vt:lpstr>Chapter 14</vt:lpstr>
      <vt:lpstr>Objectives</vt:lpstr>
      <vt:lpstr>Introduction</vt:lpstr>
      <vt:lpstr>Handling Exceptions Within a Program</vt:lpstr>
      <vt:lpstr>try/catch Block – 1 </vt:lpstr>
      <vt:lpstr>try/catch Block – 2 </vt:lpstr>
      <vt:lpstr>Catching Exceptions</vt:lpstr>
      <vt:lpstr>Order of catch Blocks</vt:lpstr>
      <vt:lpstr>Using C++ Exception Classes</vt:lpstr>
      <vt:lpstr>Creating Your Own Exception Classes</vt:lpstr>
      <vt:lpstr>Rethrowing and Throwing an Exception</vt:lpstr>
      <vt:lpstr>Exception-Handling Techniques</vt:lpstr>
      <vt:lpstr>Stack Unwinding</vt:lpstr>
      <vt:lpstr>Quick Review</vt:lpstr>
    </vt:vector>
  </TitlesOfParts>
  <Company>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Algoritmu testēšana un atkļūdošana mācību programmēšanas uzdevumiem</dc:title>
  <dc:creator>kalvis.apsitis@gmail.com</dc:creator>
  <cp:lastModifiedBy>Kalvis Apsītis</cp:lastModifiedBy>
  <cp:revision>207</cp:revision>
  <cp:lastPrinted>1601-01-01T00:00:00Z</cp:lastPrinted>
  <dcterms:created xsi:type="dcterms:W3CDTF">1601-01-01T00:00:00Z</dcterms:created>
  <dcterms:modified xsi:type="dcterms:W3CDTF">2021-09-08T08:05:23Z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