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7"/>
  </p:notesMasterIdLst>
  <p:handoutMasterIdLst>
    <p:handoutMasterId r:id="rId28"/>
  </p:handoutMasterIdLst>
  <p:sldIdLst>
    <p:sldId id="430" r:id="rId2"/>
    <p:sldId id="511" r:id="rId3"/>
    <p:sldId id="512" r:id="rId4"/>
    <p:sldId id="513" r:id="rId5"/>
    <p:sldId id="514" r:id="rId6"/>
    <p:sldId id="515" r:id="rId7"/>
    <p:sldId id="516" r:id="rId8"/>
    <p:sldId id="517" r:id="rId9"/>
    <p:sldId id="518" r:id="rId10"/>
    <p:sldId id="519" r:id="rId11"/>
    <p:sldId id="534" r:id="rId12"/>
    <p:sldId id="520" r:id="rId13"/>
    <p:sldId id="521" r:id="rId14"/>
    <p:sldId id="522" r:id="rId15"/>
    <p:sldId id="523" r:id="rId16"/>
    <p:sldId id="524" r:id="rId17"/>
    <p:sldId id="525" r:id="rId18"/>
    <p:sldId id="526" r:id="rId19"/>
    <p:sldId id="527" r:id="rId20"/>
    <p:sldId id="528" r:id="rId21"/>
    <p:sldId id="529" r:id="rId22"/>
    <p:sldId id="530" r:id="rId23"/>
    <p:sldId id="531" r:id="rId24"/>
    <p:sldId id="532" r:id="rId25"/>
    <p:sldId id="533" r:id="rId26"/>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521415D9-36F7-43E2-AB2F-B90AF26B5E84}">
      <p14:sectionLst xmlns:p14="http://schemas.microsoft.com/office/powerpoint/2010/main">
        <p14:section name="Default Section" id="{7AF963B1-C2DD-4CDA-B73A-5D529934DCE8}">
          <p14:sldIdLst>
            <p14:sldId id="430"/>
            <p14:sldId id="511"/>
            <p14:sldId id="512"/>
            <p14:sldId id="513"/>
            <p14:sldId id="514"/>
            <p14:sldId id="515"/>
            <p14:sldId id="516"/>
            <p14:sldId id="517"/>
            <p14:sldId id="518"/>
            <p14:sldId id="519"/>
            <p14:sldId id="534"/>
          </p14:sldIdLst>
        </p14:section>
        <p14:section name="Untitled Section" id="{B2756D1F-60D8-4BAC-9255-9C8CD2A1335D}">
          <p14:sldIdLst>
            <p14:sldId id="520"/>
            <p14:sldId id="521"/>
            <p14:sldId id="522"/>
            <p14:sldId id="523"/>
            <p14:sldId id="524"/>
            <p14:sldId id="525"/>
            <p14:sldId id="526"/>
            <p14:sldId id="527"/>
            <p14:sldId id="528"/>
            <p14:sldId id="529"/>
            <p14:sldId id="530"/>
            <p14:sldId id="531"/>
            <p14:sldId id="532"/>
            <p14:sldId id="53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B02A"/>
    <a:srgbClr val="0033CC"/>
    <a:srgbClr val="CC0099"/>
    <a:srgbClr val="FF3300"/>
    <a:srgbClr val="FFC0C0"/>
    <a:srgbClr val="43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930" autoAdjust="0"/>
    <p:restoredTop sz="83411" autoAdjust="0"/>
  </p:normalViewPr>
  <p:slideViewPr>
    <p:cSldViewPr>
      <p:cViewPr varScale="1">
        <p:scale>
          <a:sx n="96" d="100"/>
          <a:sy n="96" d="100"/>
        </p:scale>
        <p:origin x="522" y="10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8" d="100"/>
          <a:sy n="88" d="100"/>
        </p:scale>
        <p:origin x="382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130855F9-0CBE-4B9F-9F38-AFF7FF199BAC}" type="slidenum">
              <a:rPr lang="lv-LV" altLang="lv-LV"/>
              <a:pPr>
                <a:defRPr/>
              </a:pPr>
              <a:t>‹#›</a:t>
            </a:fld>
            <a:endParaRPr lang="lv-LV" altLang="lv-LV"/>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lv-LV" noProof="0" dirty="0" smtClean="0"/>
              <a:t>Click to edit Master text styles</a:t>
            </a:r>
          </a:p>
          <a:p>
            <a:pPr lvl="1"/>
            <a:r>
              <a:rPr lang="lv-LV" noProof="0" dirty="0" smtClean="0"/>
              <a:t>Second level</a:t>
            </a:r>
          </a:p>
          <a:p>
            <a:pPr lvl="2"/>
            <a:r>
              <a:rPr lang="lv-LV" noProof="0" dirty="0" smtClean="0"/>
              <a:t>Third level</a:t>
            </a:r>
          </a:p>
          <a:p>
            <a:pPr lvl="3"/>
            <a:r>
              <a:rPr lang="lv-LV" noProof="0" dirty="0" smtClean="0"/>
              <a:t>Fourth level</a:t>
            </a:r>
          </a:p>
          <a:p>
            <a:pPr lvl="4"/>
            <a:r>
              <a:rPr lang="lv-LV" noProof="0" dirty="0" smtClean="0"/>
              <a:t>Fifth level</a:t>
            </a:r>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26" descr="Canvas"/>
          <p:cNvSpPr>
            <a:spLocks noChangeArrowheads="1"/>
          </p:cNvSpPr>
          <p:nvPr/>
        </p:nvSpPr>
        <p:spPr bwMode="white">
          <a:xfrm>
            <a:off x="704850" y="238124"/>
            <a:ext cx="11155680" cy="649224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GB" altLang="lv-LV" sz="2400" smtClean="0"/>
          </a:p>
        </p:txBody>
      </p:sp>
      <p:sp>
        <p:nvSpPr>
          <p:cNvPr id="6" name="Rectangle 1028" descr="Canvas"/>
          <p:cNvSpPr>
            <a:spLocks noChangeArrowheads="1"/>
          </p:cNvSpPr>
          <p:nvPr/>
        </p:nvSpPr>
        <p:spPr bwMode="white">
          <a:xfrm>
            <a:off x="795867" y="4130675"/>
            <a:ext cx="1388533" cy="457200"/>
          </a:xfrm>
          <a:prstGeom prst="rect">
            <a:avLst/>
          </a:prstGeom>
          <a:blipFill dpi="0" rotWithShape="0">
            <a:blip r:embed="rId2"/>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GB" altLang="lv-LV" sz="2400" smtClean="0"/>
          </a:p>
        </p:txBody>
      </p:sp>
      <p:sp>
        <p:nvSpPr>
          <p:cNvPr id="24582" name="Rectangle 1030"/>
          <p:cNvSpPr>
            <a:spLocks noGrp="1" noChangeArrowheads="1"/>
          </p:cNvSpPr>
          <p:nvPr>
            <p:ph type="ctrTitle"/>
          </p:nvPr>
        </p:nvSpPr>
        <p:spPr>
          <a:xfrm>
            <a:off x="1219200" y="2057400"/>
            <a:ext cx="10295467" cy="1143000"/>
          </a:xfrm>
        </p:spPr>
        <p:txBody>
          <a:bodyPr/>
          <a:lstStyle>
            <a:lvl1pPr>
              <a:defRPr/>
            </a:lvl1pPr>
          </a:lstStyle>
          <a:p>
            <a:pPr lvl="0"/>
            <a:r>
              <a:rPr lang="lv-LV" noProof="0" smtClean="0"/>
              <a:t>Click to edit Master title style</a:t>
            </a:r>
          </a:p>
        </p:txBody>
      </p:sp>
      <p:sp>
        <p:nvSpPr>
          <p:cNvPr id="24583" name="Rectangle 1031"/>
          <p:cNvSpPr>
            <a:spLocks noGrp="1" noChangeArrowheads="1"/>
          </p:cNvSpPr>
          <p:nvPr>
            <p:ph type="subTitle" idx="1"/>
          </p:nvPr>
        </p:nvSpPr>
        <p:spPr>
          <a:xfrm>
            <a:off x="2167467" y="3886200"/>
            <a:ext cx="8534400" cy="1771650"/>
          </a:xfrm>
        </p:spPr>
        <p:txBody>
          <a:bodyPr/>
          <a:lstStyle>
            <a:lvl1pPr marL="0" indent="0" algn="ctr">
              <a:buFontTx/>
              <a:buNone/>
              <a:defRPr/>
            </a:lvl1pPr>
          </a:lstStyle>
          <a:p>
            <a:pPr lvl="0"/>
            <a:r>
              <a:rPr lang="lv-LV" noProof="0" dirty="0" smtClean="0"/>
              <a:t>Click to edit Master subtitle style</a:t>
            </a:r>
          </a:p>
        </p:txBody>
      </p:sp>
    </p:spTree>
    <p:extLst>
      <p:ext uri="{BB962C8B-B14F-4D97-AF65-F5344CB8AC3E}">
        <p14:creationId xmlns:p14="http://schemas.microsoft.com/office/powerpoint/2010/main" val="1370519075"/>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idx="1"/>
          </p:nvPr>
        </p:nvSpPr>
        <p:spPr/>
        <p:txBody>
          <a:bodyPr/>
          <a:lstStyle>
            <a:lvl1pPr>
              <a:defRPr sz="2400"/>
            </a:lvl1pPr>
            <a:lvl2pPr>
              <a:defRPr sz="2400"/>
            </a:lvl2pPr>
            <a:lvl3pPr>
              <a:defRPr sz="2400"/>
            </a:lvl3pPr>
            <a:lvl4pPr>
              <a:defRPr sz="2400"/>
            </a:lvl4pPr>
            <a:lvl5pPr>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lv-LV" dirty="0"/>
          </a:p>
        </p:txBody>
      </p:sp>
      <p:sp>
        <p:nvSpPr>
          <p:cNvPr id="6" name="Rectangle 10"/>
          <p:cNvSpPr>
            <a:spLocks noGrp="1" noChangeArrowheads="1"/>
          </p:cNvSpPr>
          <p:nvPr>
            <p:ph type="sldNum" sz="quarter" idx="12"/>
          </p:nvPr>
        </p:nvSpPr>
        <p:spPr>
          <a:ln/>
        </p:spPr>
        <p:txBody>
          <a:bodyPr/>
          <a:lstStyle>
            <a:lvl1pPr>
              <a:defRPr/>
            </a:lvl1pPr>
          </a:lstStyle>
          <a:p>
            <a:pPr>
              <a:defRPr/>
            </a:pPr>
            <a:fld id="{8F48A880-CACF-485E-BD72-99D70B084D56}" type="slidenum">
              <a:rPr lang="lv-LV" altLang="lv-LV"/>
              <a:pPr>
                <a:defRPr/>
              </a:pPr>
              <a:t>‹#›</a:t>
            </a:fld>
            <a:endParaRPr lang="lv-LV" altLang="lv-LV"/>
          </a:p>
        </p:txBody>
      </p:sp>
    </p:spTree>
    <p:extLst>
      <p:ext uri="{BB962C8B-B14F-4D97-AF65-F5344CB8AC3E}">
        <p14:creationId xmlns:p14="http://schemas.microsoft.com/office/powerpoint/2010/main" val="1923558511"/>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sz="half" idx="1"/>
          </p:nvPr>
        </p:nvSpPr>
        <p:spPr>
          <a:xfrm>
            <a:off x="1422400" y="1752600"/>
            <a:ext cx="4978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Content Placeholder 3"/>
          <p:cNvSpPr>
            <a:spLocks noGrp="1"/>
          </p:cNvSpPr>
          <p:nvPr>
            <p:ph sz="half" idx="2"/>
          </p:nvPr>
        </p:nvSpPr>
        <p:spPr>
          <a:xfrm>
            <a:off x="6604000" y="1752600"/>
            <a:ext cx="4978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8" name="Rectangle 10"/>
          <p:cNvSpPr>
            <a:spLocks noGrp="1" noChangeArrowheads="1"/>
          </p:cNvSpPr>
          <p:nvPr>
            <p:ph type="sldNum" sz="quarter" idx="12"/>
          </p:nvPr>
        </p:nvSpPr>
        <p:spPr>
          <a:xfrm>
            <a:off x="9175751" y="6107113"/>
            <a:ext cx="2540000" cy="457200"/>
          </a:xfrm>
          <a:ln/>
        </p:spPr>
        <p:txBody>
          <a:bodyPr/>
          <a:lstStyle>
            <a:lvl1pPr>
              <a:defRPr/>
            </a:lvl1pPr>
          </a:lstStyle>
          <a:p>
            <a:pPr>
              <a:defRPr/>
            </a:pPr>
            <a:fld id="{8F48A880-CACF-485E-BD72-99D70B084D56}" type="slidenum">
              <a:rPr lang="lv-LV" altLang="lv-LV"/>
              <a:pPr>
                <a:defRPr/>
              </a:pPr>
              <a:t>‹#›</a:t>
            </a:fld>
            <a:endParaRPr lang="lv-LV" altLang="lv-LV"/>
          </a:p>
        </p:txBody>
      </p:sp>
    </p:spTree>
    <p:extLst>
      <p:ext uri="{BB962C8B-B14F-4D97-AF65-F5344CB8AC3E}">
        <p14:creationId xmlns:p14="http://schemas.microsoft.com/office/powerpoint/2010/main" val="682940012"/>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Rectangle 8"/>
          <p:cNvSpPr>
            <a:spLocks noGrp="1" noChangeArrowheads="1"/>
          </p:cNvSpPr>
          <p:nvPr>
            <p:ph type="dt" sz="half" idx="10"/>
          </p:nvPr>
        </p:nvSpPr>
        <p:spPr>
          <a:xfrm>
            <a:off x="1352551" y="6107113"/>
            <a:ext cx="2540000" cy="457200"/>
          </a:xfrm>
          <a:prstGeom prst="rect">
            <a:avLst/>
          </a:prstGeom>
          <a:ln/>
        </p:spPr>
        <p:txBody>
          <a:bodyPr/>
          <a:lstStyle>
            <a:lvl1pPr>
              <a:defRPr/>
            </a:lvl1pPr>
          </a:lstStyle>
          <a:p>
            <a:pPr>
              <a:defRPr/>
            </a:pPr>
            <a:endParaRPr lang="lv-LV"/>
          </a:p>
        </p:txBody>
      </p:sp>
      <p:sp>
        <p:nvSpPr>
          <p:cNvPr id="4" name="Rectangle 9"/>
          <p:cNvSpPr>
            <a:spLocks noGrp="1" noChangeArrowheads="1"/>
          </p:cNvSpPr>
          <p:nvPr>
            <p:ph type="ftr" sz="quarter" idx="11"/>
          </p:nvPr>
        </p:nvSpPr>
        <p:spPr>
          <a:xfrm>
            <a:off x="4603751" y="6107113"/>
            <a:ext cx="3860800" cy="457200"/>
          </a:xfrm>
          <a:prstGeom prst="rect">
            <a:avLst/>
          </a:prstGeom>
          <a:ln/>
        </p:spPr>
        <p:txBody>
          <a:bodyPr/>
          <a:lstStyle>
            <a:lvl1pPr>
              <a:defRPr/>
            </a:lvl1pPr>
          </a:lstStyle>
          <a:p>
            <a:pPr>
              <a:defRPr/>
            </a:pPr>
            <a:endParaRPr lang="lv-LV"/>
          </a:p>
        </p:txBody>
      </p:sp>
      <p:sp>
        <p:nvSpPr>
          <p:cNvPr id="5" name="Rectangle 10"/>
          <p:cNvSpPr>
            <a:spLocks noGrp="1" noChangeArrowheads="1"/>
          </p:cNvSpPr>
          <p:nvPr>
            <p:ph type="sldNum" sz="quarter" idx="12"/>
          </p:nvPr>
        </p:nvSpPr>
        <p:spPr>
          <a:ln/>
        </p:spPr>
        <p:txBody>
          <a:bodyPr/>
          <a:lstStyle>
            <a:lvl1pPr>
              <a:defRPr/>
            </a:lvl1pPr>
          </a:lstStyle>
          <a:p>
            <a:pPr>
              <a:defRPr/>
            </a:pPr>
            <a:fld id="{6DBBE0B6-61B7-4A16-86F5-324726A4A122}" type="slidenum">
              <a:rPr lang="lv-LV" altLang="lv-LV"/>
              <a:pPr>
                <a:defRPr/>
              </a:pPr>
              <a:t>‹#›</a:t>
            </a:fld>
            <a:endParaRPr lang="lv-LV" altLang="lv-LV"/>
          </a:p>
        </p:txBody>
      </p:sp>
    </p:spTree>
    <p:extLst>
      <p:ext uri="{BB962C8B-B14F-4D97-AF65-F5344CB8AC3E}">
        <p14:creationId xmlns:p14="http://schemas.microsoft.com/office/powerpoint/2010/main" val="310289634"/>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9" name="Rectangle 8"/>
          <p:cNvSpPr/>
          <p:nvPr userDrawn="1"/>
        </p:nvSpPr>
        <p:spPr bwMode="auto">
          <a:xfrm>
            <a:off x="533400" y="609600"/>
            <a:ext cx="5943600" cy="1981200"/>
          </a:xfrm>
          <a:prstGeom prst="rect">
            <a:avLst/>
          </a:prstGeom>
          <a:solidFill>
            <a:srgbClr val="43B02A"/>
          </a:solidFill>
          <a:ln w="9525" cap="flat" cmpd="sng" algn="ctr">
            <a:noFill/>
            <a:prstDash val="solid"/>
            <a:round/>
            <a:headEnd type="none" w="med" len="med"/>
            <a:tailEnd type="none" w="med" len="med"/>
          </a:ln>
          <a:effectLst/>
          <a:extLst/>
        </p:spPr>
        <p:txBody>
          <a:bodyPr vert="horz" wrap="none" lIns="274320" tIns="91440" rIns="91440" bIns="9144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3200" b="1" i="0" u="none" strike="noStrike" cap="none" normalizeH="0" baseline="0" dirty="0" smtClean="0">
              <a:ln>
                <a:noFill/>
              </a:ln>
              <a:solidFill>
                <a:schemeClr val="bg1"/>
              </a:solidFill>
              <a:effectLst/>
              <a:latin typeface="Arial" panose="020B0604020202020204" pitchFamily="34" charset="0"/>
              <a:cs typeface="Arial" panose="020B0604020202020204" pitchFamily="34" charset="0"/>
            </a:endParaRPr>
          </a:p>
        </p:txBody>
      </p:sp>
      <p:sp>
        <p:nvSpPr>
          <p:cNvPr id="10" name="Rectangle 9"/>
          <p:cNvSpPr/>
          <p:nvPr userDrawn="1"/>
        </p:nvSpPr>
        <p:spPr bwMode="auto">
          <a:xfrm>
            <a:off x="762000" y="2286000"/>
            <a:ext cx="7696200" cy="4038600"/>
          </a:xfrm>
          <a:prstGeom prst="rect">
            <a:avLst/>
          </a:prstGeom>
          <a:solidFill>
            <a:schemeClr val="bg1"/>
          </a:solidFill>
          <a:ln w="9525" cap="flat" cmpd="sng" algn="ctr">
            <a:noFill/>
            <a:prstDash val="solid"/>
            <a:round/>
            <a:headEnd type="none" w="med" len="med"/>
            <a:tailEnd type="none" w="med" len="med"/>
          </a:ln>
          <a:effectLst/>
          <a:extLst/>
        </p:spPr>
        <p:txBody>
          <a:bodyPr vert="horz" wrap="none" lIns="548640" tIns="182880" rIns="182880" bIns="18288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32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14" name="Content Placeholder 13"/>
          <p:cNvSpPr>
            <a:spLocks noGrp="1"/>
          </p:cNvSpPr>
          <p:nvPr>
            <p:ph sz="quarter" idx="10"/>
          </p:nvPr>
        </p:nvSpPr>
        <p:spPr>
          <a:xfrm>
            <a:off x="990600" y="2322786"/>
            <a:ext cx="6248400" cy="3352800"/>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stStyle>
          <a:p>
            <a:pPr lvl="0"/>
            <a:r>
              <a:rPr lang="en-US" dirty="0" smtClean="0"/>
              <a:t>Edit Master text styles</a:t>
            </a:r>
          </a:p>
          <a:p>
            <a:pPr lvl="1"/>
            <a:r>
              <a:rPr lang="en-US" dirty="0" smtClean="0"/>
              <a:t>Second level</a:t>
            </a:r>
          </a:p>
        </p:txBody>
      </p:sp>
      <p:sp>
        <p:nvSpPr>
          <p:cNvPr id="20" name="Text Placeholder 19"/>
          <p:cNvSpPr>
            <a:spLocks noGrp="1"/>
          </p:cNvSpPr>
          <p:nvPr>
            <p:ph type="body" sz="quarter" idx="11"/>
          </p:nvPr>
        </p:nvSpPr>
        <p:spPr>
          <a:xfrm>
            <a:off x="762000" y="685800"/>
            <a:ext cx="5181600" cy="1524000"/>
          </a:xfrm>
        </p:spPr>
        <p:txBody>
          <a:bodyPr/>
          <a:lstStyle>
            <a:lvl1pPr>
              <a:defRPr sz="3200" b="1">
                <a:solidFill>
                  <a:schemeClr val="bg1"/>
                </a:solidFill>
                <a:latin typeface="Arial" panose="020B0604020202020204" pitchFamily="34" charset="0"/>
                <a:cs typeface="Arial" panose="020B0604020202020204" pitchFamily="34" charset="0"/>
              </a:defRPr>
            </a:lvl1pPr>
            <a:lvl2pPr>
              <a:defRPr sz="3200" b="1">
                <a:solidFill>
                  <a:schemeClr val="bg1"/>
                </a:solidFill>
                <a:latin typeface="Arial" panose="020B0604020202020204" pitchFamily="34" charset="0"/>
                <a:cs typeface="Arial" panose="020B0604020202020204" pitchFamily="34" charset="0"/>
              </a:defRPr>
            </a:lvl2pPr>
            <a:lvl3pPr>
              <a:defRPr sz="3200" b="1">
                <a:solidFill>
                  <a:schemeClr val="bg1"/>
                </a:solidFill>
                <a:latin typeface="Arial" panose="020B0604020202020204" pitchFamily="34" charset="0"/>
                <a:cs typeface="Arial" panose="020B0604020202020204" pitchFamily="34" charset="0"/>
              </a:defRPr>
            </a:lvl3pPr>
            <a:lvl4pPr>
              <a:defRPr sz="3200" b="1">
                <a:solidFill>
                  <a:schemeClr val="bg1"/>
                </a:solidFill>
                <a:latin typeface="Arial" panose="020B0604020202020204" pitchFamily="34" charset="0"/>
                <a:cs typeface="Arial" panose="020B0604020202020204" pitchFamily="34" charset="0"/>
              </a:defRPr>
            </a:lvl4pPr>
            <a:lvl5pPr marL="1828800" indent="0">
              <a:buNone/>
              <a:defRPr sz="3200" b="1">
                <a:solidFill>
                  <a:schemeClr val="bg1"/>
                </a:solidFill>
                <a:latin typeface="Arial" panose="020B0604020202020204" pitchFamily="34" charset="0"/>
                <a:cs typeface="Arial" panose="020B0604020202020204" pitchFamily="34" charset="0"/>
              </a:defRPr>
            </a:lvl5pPr>
          </a:lstStyle>
          <a:p>
            <a:pPr lvl="0"/>
            <a:r>
              <a:rPr lang="en-US" dirty="0" smtClean="0"/>
              <a:t>Edit Master text styles</a:t>
            </a:r>
          </a:p>
          <a:p>
            <a:pPr lvl="1"/>
            <a:r>
              <a:rPr lang="en-US" dirty="0" smtClean="0"/>
              <a:t>Second level</a:t>
            </a:r>
          </a:p>
          <a:p>
            <a:pPr lvl="2"/>
            <a:r>
              <a:rPr lang="en-US" dirty="0" smtClean="0"/>
              <a:t>Third level</a:t>
            </a:r>
            <a:endParaRPr lang="lv-LV" dirty="0"/>
          </a:p>
        </p:txBody>
      </p:sp>
    </p:spTree>
    <p:extLst>
      <p:ext uri="{BB962C8B-B14F-4D97-AF65-F5344CB8AC3E}">
        <p14:creationId xmlns:p14="http://schemas.microsoft.com/office/powerpoint/2010/main" val="348439373"/>
      </p:ext>
    </p:extLst>
  </p:cSld>
  <p:clrMapOvr>
    <a:masterClrMapping/>
  </p:clrMapOvr>
  <p:transition spd="slow">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with Figure">
    <p:spTree>
      <p:nvGrpSpPr>
        <p:cNvPr id="1" name=""/>
        <p:cNvGrpSpPr/>
        <p:nvPr/>
      </p:nvGrpSpPr>
      <p:grpSpPr>
        <a:xfrm>
          <a:off x="0" y="0"/>
          <a:ext cx="0" cy="0"/>
          <a:chOff x="0" y="0"/>
          <a:chExt cx="0" cy="0"/>
        </a:xfrm>
      </p:grpSpPr>
      <p:sp>
        <p:nvSpPr>
          <p:cNvPr id="2" name="Title 1"/>
          <p:cNvSpPr>
            <a:spLocks noGrp="1"/>
          </p:cNvSpPr>
          <p:nvPr>
            <p:ph type="title"/>
          </p:nvPr>
        </p:nvSpPr>
        <p:spPr>
          <a:xfrm>
            <a:off x="1016000" y="406259"/>
            <a:ext cx="10701867" cy="296235"/>
          </a:xfrm>
        </p:spPr>
        <p:txBody>
          <a:bodyPr/>
          <a:lstStyle/>
          <a:p>
            <a:r>
              <a:rPr lang="en-US" dirty="0"/>
              <a:t>Click to edit Master title style</a:t>
            </a:r>
          </a:p>
        </p:txBody>
      </p:sp>
      <p:pic>
        <p:nvPicPr>
          <p:cNvPr id="8" name="Picture 7"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87867" y="948267"/>
            <a:ext cx="11448288" cy="44704"/>
          </a:xfrm>
          <a:prstGeom prst="rect">
            <a:avLst/>
          </a:prstGeom>
        </p:spPr>
      </p:pic>
      <p:sp>
        <p:nvSpPr>
          <p:cNvPr id="5" name="Text Placeholder 4"/>
          <p:cNvSpPr>
            <a:spLocks noGrp="1"/>
          </p:cNvSpPr>
          <p:nvPr>
            <p:ph type="body" sz="quarter" idx="11" hasCustomPrompt="1"/>
          </p:nvPr>
        </p:nvSpPr>
        <p:spPr>
          <a:xfrm>
            <a:off x="1422400" y="5102423"/>
            <a:ext cx="9265920" cy="297004"/>
          </a:xfrm>
        </p:spPr>
        <p:txBody>
          <a:bodyPr lIns="45720" tIns="45720" rIns="45720" bIns="45720"/>
          <a:lstStyle>
            <a:lvl1pPr marL="0" indent="0">
              <a:buNone/>
              <a:defRPr sz="1400" b="0">
                <a:solidFill>
                  <a:srgbClr val="6A6466"/>
                </a:solidFill>
              </a:defRPr>
            </a:lvl1pPr>
          </a:lstStyle>
          <a:p>
            <a:pPr lvl="0"/>
            <a:r>
              <a:rPr lang="en-US" dirty="0"/>
              <a:t>&lt;FIGURE #-# apply bold&gt; &lt;Figure caption text normal&gt;</a:t>
            </a:r>
          </a:p>
        </p:txBody>
      </p:sp>
    </p:spTree>
    <p:extLst>
      <p:ext uri="{BB962C8B-B14F-4D97-AF65-F5344CB8AC3E}">
        <p14:creationId xmlns:p14="http://schemas.microsoft.com/office/powerpoint/2010/main" val="482977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with Table">
    <p:spTree>
      <p:nvGrpSpPr>
        <p:cNvPr id="1" name=""/>
        <p:cNvGrpSpPr/>
        <p:nvPr/>
      </p:nvGrpSpPr>
      <p:grpSpPr>
        <a:xfrm>
          <a:off x="0" y="0"/>
          <a:ext cx="0" cy="0"/>
          <a:chOff x="0" y="0"/>
          <a:chExt cx="0" cy="0"/>
        </a:xfrm>
      </p:grpSpPr>
      <p:sp>
        <p:nvSpPr>
          <p:cNvPr id="2" name="Title 1"/>
          <p:cNvSpPr>
            <a:spLocks noGrp="1"/>
          </p:cNvSpPr>
          <p:nvPr>
            <p:ph type="title"/>
          </p:nvPr>
        </p:nvSpPr>
        <p:spPr>
          <a:xfrm>
            <a:off x="1016000" y="406259"/>
            <a:ext cx="10701867" cy="296235"/>
          </a:xfrm>
        </p:spPr>
        <p:txBody>
          <a:bodyPr/>
          <a:lstStyle/>
          <a:p>
            <a:r>
              <a:rPr lang="en-US" dirty="0"/>
              <a:t>Click to edit Master title style</a:t>
            </a:r>
          </a:p>
        </p:txBody>
      </p:sp>
      <p:pic>
        <p:nvPicPr>
          <p:cNvPr id="8" name="Picture 7"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87867" y="948267"/>
            <a:ext cx="11448288" cy="44704"/>
          </a:xfrm>
          <a:prstGeom prst="rect">
            <a:avLst/>
          </a:prstGeom>
        </p:spPr>
      </p:pic>
    </p:spTree>
    <p:extLst>
      <p:ext uri="{BB962C8B-B14F-4D97-AF65-F5344CB8AC3E}">
        <p14:creationId xmlns:p14="http://schemas.microsoft.com/office/powerpoint/2010/main" val="3790264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Content Picture">
    <p:spTree>
      <p:nvGrpSpPr>
        <p:cNvPr id="1" name=""/>
        <p:cNvGrpSpPr/>
        <p:nvPr/>
      </p:nvGrpSpPr>
      <p:grpSpPr>
        <a:xfrm>
          <a:off x="0" y="0"/>
          <a:ext cx="0" cy="0"/>
          <a:chOff x="0" y="0"/>
          <a:chExt cx="0" cy="0"/>
        </a:xfrm>
      </p:grpSpPr>
      <p:sp>
        <p:nvSpPr>
          <p:cNvPr id="3" name="Content Placeholder 2"/>
          <p:cNvSpPr>
            <a:spLocks noGrp="1"/>
          </p:cNvSpPr>
          <p:nvPr>
            <p:ph idx="1"/>
          </p:nvPr>
        </p:nvSpPr>
        <p:spPr>
          <a:xfrm>
            <a:off x="486834" y="1538819"/>
            <a:ext cx="4897967"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p:nvPr>
        </p:nvSpPr>
        <p:spPr>
          <a:xfrm>
            <a:off x="1016000" y="406259"/>
            <a:ext cx="10701867" cy="296235"/>
          </a:xfrm>
        </p:spPr>
        <p:txBody>
          <a:bodyPr/>
          <a:lstStyle/>
          <a:p>
            <a:r>
              <a:rPr lang="en-US" dirty="0"/>
              <a:t>Click to edit Master title style</a:t>
            </a:r>
          </a:p>
        </p:txBody>
      </p:sp>
      <p:pic>
        <p:nvPicPr>
          <p:cNvPr id="7" name="Picture 6"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87867" y="948267"/>
            <a:ext cx="11448288" cy="44704"/>
          </a:xfrm>
          <a:prstGeom prst="rect">
            <a:avLst/>
          </a:prstGeom>
        </p:spPr>
      </p:pic>
    </p:spTree>
    <p:extLst>
      <p:ext uri="{BB962C8B-B14F-4D97-AF65-F5344CB8AC3E}">
        <p14:creationId xmlns:p14="http://schemas.microsoft.com/office/powerpoint/2010/main" val="1155477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rgbClr val="906D58"/>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975782" y="289560"/>
            <a:ext cx="11063817" cy="6492240"/>
          </a:xfrm>
          <a:prstGeom prst="rect">
            <a:avLst/>
          </a:prstGeom>
          <a:solidFill>
            <a:srgbClr val="EDE7E3"/>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GB" altLang="lv-LV" sz="2400" smtClean="0"/>
          </a:p>
        </p:txBody>
      </p:sp>
      <p:sp>
        <p:nvSpPr>
          <p:cNvPr id="1027" name="Line 3"/>
          <p:cNvSpPr>
            <a:spLocks noChangeShapeType="1"/>
          </p:cNvSpPr>
          <p:nvPr/>
        </p:nvSpPr>
        <p:spPr bwMode="ltGray">
          <a:xfrm>
            <a:off x="1354667" y="1600200"/>
            <a:ext cx="10227733" cy="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lv-LV" sz="2400"/>
          </a:p>
        </p:txBody>
      </p:sp>
      <p:sp>
        <p:nvSpPr>
          <p:cNvPr id="1030" name="Rectangle 6"/>
          <p:cNvSpPr>
            <a:spLocks noGrp="1" noChangeArrowheads="1"/>
          </p:cNvSpPr>
          <p:nvPr>
            <p:ph type="title"/>
          </p:nvPr>
        </p:nvSpPr>
        <p:spPr bwMode="auto">
          <a:xfrm>
            <a:off x="1422400" y="381000"/>
            <a:ext cx="10160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lv-LV" altLang="lv-LV" smtClean="0"/>
              <a:t>Click to edit Master title style</a:t>
            </a:r>
          </a:p>
        </p:txBody>
      </p:sp>
      <p:sp>
        <p:nvSpPr>
          <p:cNvPr id="1031" name="Rectangle 7"/>
          <p:cNvSpPr>
            <a:spLocks noGrp="1" noChangeArrowheads="1"/>
          </p:cNvSpPr>
          <p:nvPr>
            <p:ph type="body" idx="1"/>
          </p:nvPr>
        </p:nvSpPr>
        <p:spPr bwMode="auto">
          <a:xfrm>
            <a:off x="1422400" y="1752601"/>
            <a:ext cx="1016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lv-LV" altLang="lv-LV" dirty="0" smtClean="0"/>
              <a:t>Click to edit Master text styles</a:t>
            </a:r>
          </a:p>
          <a:p>
            <a:pPr lvl="1"/>
            <a:r>
              <a:rPr lang="lv-LV" altLang="lv-LV" dirty="0" smtClean="0"/>
              <a:t>Second level</a:t>
            </a:r>
          </a:p>
          <a:p>
            <a:pPr lvl="2"/>
            <a:r>
              <a:rPr lang="lv-LV" altLang="lv-LV" dirty="0" smtClean="0"/>
              <a:t>Third level</a:t>
            </a:r>
          </a:p>
          <a:p>
            <a:pPr lvl="3"/>
            <a:r>
              <a:rPr lang="lv-LV" altLang="lv-LV" dirty="0" smtClean="0"/>
              <a:t>Fourth level</a:t>
            </a:r>
          </a:p>
          <a:p>
            <a:pPr lvl="4"/>
            <a:r>
              <a:rPr lang="lv-LV" altLang="lv-LV" dirty="0" smtClean="0"/>
              <a:t>Fifth level</a:t>
            </a:r>
          </a:p>
        </p:txBody>
      </p:sp>
      <p:sp>
        <p:nvSpPr>
          <p:cNvPr id="23562" name="Rectangle 10"/>
          <p:cNvSpPr>
            <a:spLocks noGrp="1" noChangeArrowheads="1"/>
          </p:cNvSpPr>
          <p:nvPr>
            <p:ph type="sldNum" sz="quarter" idx="4"/>
          </p:nvPr>
        </p:nvSpPr>
        <p:spPr bwMode="auto">
          <a:xfrm>
            <a:off x="9175751" y="6107113"/>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B4909E86-374F-46F0-8605-6733D6B01229}" type="slidenum">
              <a:rPr lang="lv-LV" altLang="lv-LV"/>
              <a:pPr>
                <a:defRPr/>
              </a:pPr>
              <a:t>‹#›</a:t>
            </a:fld>
            <a:endParaRPr lang="lv-LV" altLang="lv-LV"/>
          </a:p>
        </p:txBody>
      </p:sp>
    </p:spTree>
  </p:cSld>
  <p:clrMap bg1="lt1" tx1="dk1" bg2="lt2" tx2="dk2" accent1="accent1" accent2="accent2" accent3="accent3" accent4="accent4" accent5="accent5" accent6="accent6" hlink="hlink" folHlink="folHlink"/>
  <p:sldLayoutIdLst>
    <p:sldLayoutId id="2147483698" r:id="rId1"/>
    <p:sldLayoutId id="2147483689" r:id="rId2"/>
    <p:sldLayoutId id="2147483690" r:id="rId3"/>
    <p:sldLayoutId id="2147483692" r:id="rId4"/>
    <p:sldLayoutId id="2147483693" r:id="rId5"/>
    <p:sldLayoutId id="2147483699" r:id="rId6"/>
    <p:sldLayoutId id="2147483700" r:id="rId7"/>
    <p:sldLayoutId id="2147483701" r:id="rId8"/>
  </p:sldLayoutIdLst>
  <p:transition spd="slow">
    <p:wipe/>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Graph </a:t>
            </a:r>
            <a:r>
              <a:rPr lang="en-US" dirty="0" err="1" smtClean="0"/>
              <a:t>Mathcings</a:t>
            </a:r>
            <a:endParaRPr lang="lv-LV" dirty="0"/>
          </a:p>
        </p:txBody>
      </p:sp>
      <p:sp>
        <p:nvSpPr>
          <p:cNvPr id="4" name="Subtitle 3"/>
          <p:cNvSpPr>
            <a:spLocks noGrp="1"/>
          </p:cNvSpPr>
          <p:nvPr>
            <p:ph type="subTitle" idx="1"/>
          </p:nvPr>
        </p:nvSpPr>
        <p:spPr/>
        <p:txBody>
          <a:bodyPr/>
          <a:lstStyle/>
          <a:p>
            <a:endParaRPr lang="lv-LV"/>
          </a:p>
        </p:txBody>
      </p:sp>
    </p:spTree>
    <p:extLst>
      <p:ext uri="{BB962C8B-B14F-4D97-AF65-F5344CB8AC3E}">
        <p14:creationId xmlns:p14="http://schemas.microsoft.com/office/powerpoint/2010/main" val="807364349"/>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(continued)</a:t>
            </a:r>
            <a:endParaRPr lang="en-US" dirty="0"/>
          </a:p>
        </p:txBody>
      </p:sp>
      <p:sp>
        <p:nvSpPr>
          <p:cNvPr id="3" name="Content Placeholder 2"/>
          <p:cNvSpPr>
            <a:spLocks noGrp="1"/>
          </p:cNvSpPr>
          <p:nvPr>
            <p:ph idx="1"/>
          </p:nvPr>
        </p:nvSpPr>
        <p:spPr/>
        <p:txBody>
          <a:bodyPr/>
          <a:lstStyle/>
          <a:p>
            <a:r>
              <a:rPr lang="en-US" dirty="0" smtClean="0"/>
              <a:t>To find an augmenting path, the breadth-first algorithm is modified to allow for always finding the shortest path</a:t>
            </a:r>
          </a:p>
          <a:p>
            <a:pPr>
              <a:spcBef>
                <a:spcPts val="24"/>
              </a:spcBef>
            </a:pPr>
            <a:r>
              <a:rPr lang="en-US" dirty="0" smtClean="0"/>
              <a:t>A tree, called a </a:t>
            </a:r>
            <a:r>
              <a:rPr lang="en-US" b="1" i="1" dirty="0" smtClean="0"/>
              <a:t>Hungarian tree</a:t>
            </a:r>
            <a:r>
              <a:rPr lang="en-US" dirty="0" smtClean="0"/>
              <a:t>, is constructed with an unmatched vertex in the root</a:t>
            </a:r>
          </a:p>
          <a:p>
            <a:pPr>
              <a:spcBef>
                <a:spcPts val="24"/>
              </a:spcBef>
            </a:pPr>
            <a:r>
              <a:rPr lang="en-US" dirty="0" smtClean="0"/>
              <a:t>It consists of alternating paths, and success is determined as soon as another unmatched vertex is found</a:t>
            </a:r>
          </a:p>
          <a:p>
            <a:pPr>
              <a:spcBef>
                <a:spcPts val="24"/>
              </a:spcBef>
            </a:pPr>
            <a:r>
              <a:rPr lang="en-US" dirty="0" smtClean="0"/>
              <a:t>This indicates the presence of an augmenting path</a:t>
            </a:r>
          </a:p>
          <a:p>
            <a:pPr>
              <a:spcBef>
                <a:spcPts val="24"/>
              </a:spcBef>
            </a:pPr>
            <a:r>
              <a:rPr lang="en-US" dirty="0" smtClean="0"/>
              <a:t>The augmenting path increases the size of matching; once no such path can be found, the algorithm is finished</a:t>
            </a:r>
          </a:p>
          <a:p>
            <a:pPr>
              <a:spcBef>
                <a:spcPts val="24"/>
              </a:spcBef>
            </a:pPr>
            <a:r>
              <a:rPr lang="en-US" dirty="0" smtClean="0"/>
              <a:t>The algorithm is shown on pages 441 and 442; an example of this is shown in Figure 8.30 on page 443</a:t>
            </a:r>
            <a:endParaRPr lang="en-US" dirty="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10</a:t>
            </a:fld>
            <a:endParaRPr lang="en-US" dirty="0"/>
          </a:p>
        </p:txBody>
      </p:sp>
    </p:spTree>
    <p:extLst>
      <p:ext uri="{BB962C8B-B14F-4D97-AF65-F5344CB8AC3E}">
        <p14:creationId xmlns:p14="http://schemas.microsoft.com/office/powerpoint/2010/main" val="32398658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smtClean="0"/>
              <a:t>Matchings vs. Max Flow Problems</a:t>
            </a:r>
            <a:endParaRPr lang="lv-LV"/>
          </a:p>
        </p:txBody>
      </p:sp>
      <p:sp>
        <p:nvSpPr>
          <p:cNvPr id="3" name="Content Placeholder 2"/>
          <p:cNvSpPr>
            <a:spLocks noGrp="1"/>
          </p:cNvSpPr>
          <p:nvPr>
            <p:ph idx="1"/>
          </p:nvPr>
        </p:nvSpPr>
        <p:spPr/>
        <p:txBody>
          <a:bodyPr/>
          <a:lstStyle/>
          <a:p>
            <a:endParaRPr lang="lv-LV"/>
          </a:p>
        </p:txBody>
      </p:sp>
      <p:pic>
        <p:nvPicPr>
          <p:cNvPr id="4" name="Picture 3"/>
          <p:cNvPicPr>
            <a:picLocks noChangeAspect="1"/>
          </p:cNvPicPr>
          <p:nvPr/>
        </p:nvPicPr>
        <p:blipFill>
          <a:blip r:embed="rId2"/>
          <a:stretch>
            <a:fillRect/>
          </a:stretch>
        </p:blipFill>
        <p:spPr>
          <a:xfrm>
            <a:off x="3124200" y="2085976"/>
            <a:ext cx="7372350" cy="3448050"/>
          </a:xfrm>
          <a:prstGeom prst="rect">
            <a:avLst/>
          </a:prstGeom>
        </p:spPr>
      </p:pic>
    </p:spTree>
    <p:extLst>
      <p:ext uri="{BB962C8B-B14F-4D97-AF65-F5344CB8AC3E}">
        <p14:creationId xmlns:p14="http://schemas.microsoft.com/office/powerpoint/2010/main" val="370692637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(continued)</a:t>
            </a:r>
            <a:endParaRPr lang="en-US" dirty="0"/>
          </a:p>
        </p:txBody>
      </p:sp>
      <p:sp>
        <p:nvSpPr>
          <p:cNvPr id="3" name="Content Placeholder 2"/>
          <p:cNvSpPr>
            <a:spLocks noGrp="1"/>
          </p:cNvSpPr>
          <p:nvPr>
            <p:ph idx="1"/>
          </p:nvPr>
        </p:nvSpPr>
        <p:spPr/>
        <p:txBody>
          <a:bodyPr/>
          <a:lstStyle/>
          <a:p>
            <a:r>
              <a:rPr lang="en-US" dirty="0" smtClean="0"/>
              <a:t>Stable Matching Problem</a:t>
            </a:r>
          </a:p>
          <a:p>
            <a:pPr lvl="1"/>
            <a:r>
              <a:rPr lang="en-US" dirty="0" smtClean="0"/>
              <a:t>In the example of matching applicants with jobs, any successful maximum matching was fine</a:t>
            </a:r>
          </a:p>
          <a:p>
            <a:pPr lvl="1"/>
            <a:r>
              <a:rPr lang="en-US" dirty="0" smtClean="0"/>
              <a:t>However, this is typically not possible due to preferences for jobs among applicants, and for applicants among employers</a:t>
            </a:r>
          </a:p>
          <a:p>
            <a:pPr lvl="1"/>
            <a:r>
              <a:rPr lang="en-US" dirty="0" smtClean="0"/>
              <a:t>The </a:t>
            </a:r>
            <a:r>
              <a:rPr lang="en-US" b="1" i="1" dirty="0" smtClean="0"/>
              <a:t>stable matching</a:t>
            </a:r>
            <a:r>
              <a:rPr lang="en-US" dirty="0" smtClean="0"/>
              <a:t> (also called </a:t>
            </a:r>
            <a:r>
              <a:rPr lang="en-US" b="1" i="1" dirty="0" smtClean="0"/>
              <a:t>stable marriage</a:t>
            </a:r>
            <a:r>
              <a:rPr lang="en-US" dirty="0" smtClean="0"/>
              <a:t>) </a:t>
            </a:r>
            <a:r>
              <a:rPr lang="en-US" b="1" i="1" dirty="0" smtClean="0"/>
              <a:t>problem</a:t>
            </a:r>
            <a:r>
              <a:rPr lang="en-US" dirty="0" smtClean="0"/>
              <a:t> uses two non-overlapping sets with the same cardinality, </a:t>
            </a:r>
            <a:r>
              <a:rPr lang="en-US" i="1" dirty="0" smtClean="0"/>
              <a:t>U</a:t>
            </a:r>
            <a:r>
              <a:rPr lang="en-US" dirty="0" smtClean="0"/>
              <a:t> and </a:t>
            </a:r>
            <a:r>
              <a:rPr lang="en-US" i="1" dirty="0" smtClean="0"/>
              <a:t>W</a:t>
            </a:r>
            <a:endParaRPr lang="en-US" dirty="0" smtClean="0"/>
          </a:p>
          <a:p>
            <a:pPr lvl="1"/>
            <a:r>
              <a:rPr lang="en-US" dirty="0" smtClean="0"/>
              <a:t>The elements of </a:t>
            </a:r>
            <a:r>
              <a:rPr lang="en-US" i="1" dirty="0" smtClean="0"/>
              <a:t>U</a:t>
            </a:r>
            <a:r>
              <a:rPr lang="en-US" dirty="0" smtClean="0"/>
              <a:t> have a ranking list of elements of </a:t>
            </a:r>
            <a:r>
              <a:rPr lang="en-US" i="1" dirty="0" smtClean="0"/>
              <a:t>W</a:t>
            </a:r>
            <a:r>
              <a:rPr lang="en-US" dirty="0" smtClean="0"/>
              <a:t>, and those of </a:t>
            </a:r>
            <a:r>
              <a:rPr lang="en-US" i="1" dirty="0" smtClean="0"/>
              <a:t>W</a:t>
            </a:r>
            <a:r>
              <a:rPr lang="en-US" dirty="0" smtClean="0"/>
              <a:t> have a preference list of elements of </a:t>
            </a:r>
            <a:r>
              <a:rPr lang="en-US" i="1" dirty="0" smtClean="0"/>
              <a:t>U</a:t>
            </a:r>
            <a:endParaRPr lang="en-US" dirty="0" smtClean="0"/>
          </a:p>
          <a:p>
            <a:pPr lvl="1"/>
            <a:r>
              <a:rPr lang="en-US" dirty="0" smtClean="0"/>
              <a:t>The ideal matching is to place elements with their highest preference, but because of possible conflicts, a stable matching is sought</a:t>
            </a:r>
          </a:p>
          <a:p>
            <a:pPr lvl="1"/>
            <a:r>
              <a:rPr lang="en-US" dirty="0" smtClean="0"/>
              <a:t>A matching is </a:t>
            </a:r>
            <a:r>
              <a:rPr lang="en-US" b="1" i="1" dirty="0" smtClean="0"/>
              <a:t>unstable</a:t>
            </a:r>
            <a:r>
              <a:rPr lang="en-US" dirty="0" smtClean="0"/>
              <a:t> is two elements rank each other higher than those with which they are currently matched; otherwise it is </a:t>
            </a:r>
            <a:r>
              <a:rPr lang="en-US" b="1" i="1" dirty="0" smtClean="0"/>
              <a:t>stable</a:t>
            </a:r>
            <a:endParaRPr lang="en-US" b="1" i="1" dirty="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12</a:t>
            </a:fld>
            <a:endParaRPr lang="en-US" dirty="0"/>
          </a:p>
        </p:txBody>
      </p:sp>
    </p:spTree>
    <p:extLst>
      <p:ext uri="{BB962C8B-B14F-4D97-AF65-F5344CB8AC3E}">
        <p14:creationId xmlns:p14="http://schemas.microsoft.com/office/powerpoint/2010/main" val="3693761901"/>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(continued)</a:t>
            </a:r>
            <a:endParaRPr lang="en-US" dirty="0"/>
          </a:p>
        </p:txBody>
      </p:sp>
      <p:sp>
        <p:nvSpPr>
          <p:cNvPr id="3" name="Content Placeholder 2"/>
          <p:cNvSpPr>
            <a:spLocks noGrp="1"/>
          </p:cNvSpPr>
          <p:nvPr>
            <p:ph idx="1"/>
          </p:nvPr>
        </p:nvSpPr>
        <p:spPr/>
        <p:txBody>
          <a:bodyPr/>
          <a:lstStyle/>
          <a:p>
            <a:r>
              <a:rPr lang="en-US" dirty="0"/>
              <a:t>Stable Matching </a:t>
            </a:r>
            <a:r>
              <a:rPr lang="en-US" dirty="0" smtClean="0"/>
              <a:t>Problem</a:t>
            </a:r>
            <a:r>
              <a:rPr lang="en-US" dirty="0"/>
              <a:t> </a:t>
            </a:r>
            <a:r>
              <a:rPr lang="en-US" dirty="0" smtClean="0"/>
              <a:t>(continued)</a:t>
            </a:r>
          </a:p>
          <a:p>
            <a:pPr lvl="1"/>
            <a:r>
              <a:rPr lang="en-US" dirty="0" smtClean="0"/>
              <a:t>If we consider the two sets </a:t>
            </a:r>
            <a:r>
              <a:rPr lang="pl-PL" i="1" dirty="0"/>
              <a:t>U </a:t>
            </a:r>
            <a:r>
              <a:rPr lang="pl-PL" dirty="0"/>
              <a:t>= {</a:t>
            </a:r>
            <a:r>
              <a:rPr lang="pl-PL" i="1" dirty="0"/>
              <a:t>u</a:t>
            </a:r>
            <a:r>
              <a:rPr lang="pl-PL" baseline="-25000" dirty="0"/>
              <a:t>1</a:t>
            </a:r>
            <a:r>
              <a:rPr lang="pl-PL" dirty="0"/>
              <a:t>, </a:t>
            </a:r>
            <a:r>
              <a:rPr lang="pl-PL" i="1" dirty="0"/>
              <a:t>u</a:t>
            </a:r>
            <a:r>
              <a:rPr lang="pl-PL" baseline="-25000" dirty="0"/>
              <a:t>2</a:t>
            </a:r>
            <a:r>
              <a:rPr lang="pl-PL" dirty="0"/>
              <a:t>, </a:t>
            </a:r>
            <a:r>
              <a:rPr lang="pl-PL" i="1" dirty="0"/>
              <a:t>u</a:t>
            </a:r>
            <a:r>
              <a:rPr lang="pl-PL" baseline="-25000" dirty="0"/>
              <a:t>3</a:t>
            </a:r>
            <a:r>
              <a:rPr lang="pl-PL" dirty="0"/>
              <a:t>, </a:t>
            </a:r>
            <a:r>
              <a:rPr lang="pl-PL" i="1" dirty="0"/>
              <a:t>u</a:t>
            </a:r>
            <a:r>
              <a:rPr lang="pl-PL" baseline="-25000" dirty="0"/>
              <a:t>4</a:t>
            </a:r>
            <a:r>
              <a:rPr lang="pl-PL" dirty="0" smtClean="0"/>
              <a:t>}</a:t>
            </a:r>
            <a:r>
              <a:rPr lang="en-US" dirty="0" smtClean="0"/>
              <a:t> and </a:t>
            </a:r>
            <a:r>
              <a:rPr lang="pl-PL" i="1" dirty="0"/>
              <a:t>W </a:t>
            </a:r>
            <a:r>
              <a:rPr lang="pl-PL" dirty="0"/>
              <a:t>= {</a:t>
            </a:r>
            <a:r>
              <a:rPr lang="pl-PL" i="1" dirty="0"/>
              <a:t>w</a:t>
            </a:r>
            <a:r>
              <a:rPr lang="pl-PL" baseline="-25000" dirty="0"/>
              <a:t>1</a:t>
            </a:r>
            <a:r>
              <a:rPr lang="pl-PL" dirty="0"/>
              <a:t>, </a:t>
            </a:r>
            <a:r>
              <a:rPr lang="pl-PL" i="1" dirty="0"/>
              <a:t>w</a:t>
            </a:r>
            <a:r>
              <a:rPr lang="pl-PL" baseline="-25000" dirty="0"/>
              <a:t>2</a:t>
            </a:r>
            <a:r>
              <a:rPr lang="pl-PL" dirty="0"/>
              <a:t>, </a:t>
            </a:r>
            <a:r>
              <a:rPr lang="pl-PL" i="1" dirty="0"/>
              <a:t>w</a:t>
            </a:r>
            <a:r>
              <a:rPr lang="pl-PL" baseline="-25000" dirty="0"/>
              <a:t>3</a:t>
            </a:r>
            <a:r>
              <a:rPr lang="pl-PL" dirty="0"/>
              <a:t>, </a:t>
            </a:r>
            <a:r>
              <a:rPr lang="pl-PL" i="1" dirty="0"/>
              <a:t>w</a:t>
            </a:r>
            <a:r>
              <a:rPr lang="pl-PL" baseline="-25000" dirty="0"/>
              <a:t>4</a:t>
            </a:r>
            <a:r>
              <a:rPr lang="pl-PL" dirty="0" smtClean="0"/>
              <a:t>}</a:t>
            </a:r>
            <a:r>
              <a:rPr lang="en-US" dirty="0" smtClean="0"/>
              <a:t>, and the following ranking lists:</a:t>
            </a:r>
          </a:p>
          <a:p>
            <a:pPr marL="0" indent="0" algn="ctr">
              <a:buNone/>
            </a:pPr>
            <a:r>
              <a:rPr lang="pl-PL" sz="2000" i="1" dirty="0"/>
              <a:t>u</a:t>
            </a:r>
            <a:r>
              <a:rPr lang="pl-PL" sz="2000" baseline="-25000" dirty="0"/>
              <a:t>1</a:t>
            </a:r>
            <a:r>
              <a:rPr lang="pl-PL" sz="2000" dirty="0"/>
              <a:t>: </a:t>
            </a:r>
            <a:r>
              <a:rPr lang="pl-PL" sz="2000" i="1" dirty="0"/>
              <a:t>w</a:t>
            </a:r>
            <a:r>
              <a:rPr lang="pl-PL" sz="2000" baseline="-25000" dirty="0"/>
              <a:t>2</a:t>
            </a:r>
            <a:r>
              <a:rPr lang="pl-PL" sz="2000" dirty="0"/>
              <a:t> &gt; </a:t>
            </a:r>
            <a:r>
              <a:rPr lang="pl-PL" sz="2000" i="1" dirty="0"/>
              <a:t>w</a:t>
            </a:r>
            <a:r>
              <a:rPr lang="pl-PL" sz="2000" baseline="-25000" dirty="0"/>
              <a:t>1</a:t>
            </a:r>
            <a:r>
              <a:rPr lang="pl-PL" sz="2000" dirty="0"/>
              <a:t> &gt; </a:t>
            </a:r>
            <a:r>
              <a:rPr lang="pl-PL" sz="2000" i="1" dirty="0"/>
              <a:t>w</a:t>
            </a:r>
            <a:r>
              <a:rPr lang="pl-PL" sz="2000" baseline="-25000" dirty="0"/>
              <a:t>3</a:t>
            </a:r>
            <a:r>
              <a:rPr lang="pl-PL" sz="2000" dirty="0"/>
              <a:t> &gt; </a:t>
            </a:r>
            <a:r>
              <a:rPr lang="pl-PL" sz="2000" i="1" dirty="0"/>
              <a:t>w</a:t>
            </a:r>
            <a:r>
              <a:rPr lang="pl-PL" sz="2000" baseline="-25000" dirty="0"/>
              <a:t>4</a:t>
            </a:r>
            <a:r>
              <a:rPr lang="en-US" sz="2000" dirty="0"/>
              <a:t>	</a:t>
            </a:r>
            <a:r>
              <a:rPr lang="pl-PL" sz="2000" i="1" dirty="0"/>
              <a:t>w</a:t>
            </a:r>
            <a:r>
              <a:rPr lang="pl-PL" sz="2000" baseline="-25000" dirty="0"/>
              <a:t>1</a:t>
            </a:r>
            <a:r>
              <a:rPr lang="pl-PL" sz="2000" dirty="0"/>
              <a:t>: </a:t>
            </a:r>
            <a:r>
              <a:rPr lang="pl-PL" sz="2000" i="1" dirty="0"/>
              <a:t>u</a:t>
            </a:r>
            <a:r>
              <a:rPr lang="pl-PL" sz="2000" baseline="-25000" dirty="0"/>
              <a:t>3</a:t>
            </a:r>
            <a:r>
              <a:rPr lang="pl-PL" sz="2000" dirty="0"/>
              <a:t> &gt; </a:t>
            </a:r>
            <a:r>
              <a:rPr lang="pl-PL" sz="2000" i="1" dirty="0"/>
              <a:t>u</a:t>
            </a:r>
            <a:r>
              <a:rPr lang="pl-PL" sz="2000" baseline="-25000" dirty="0"/>
              <a:t>2</a:t>
            </a:r>
            <a:r>
              <a:rPr lang="pl-PL" sz="2000" dirty="0"/>
              <a:t> &gt; </a:t>
            </a:r>
            <a:r>
              <a:rPr lang="pl-PL" sz="2000" i="1" dirty="0"/>
              <a:t>u</a:t>
            </a:r>
            <a:r>
              <a:rPr lang="pl-PL" sz="2000" baseline="-25000" dirty="0"/>
              <a:t>1</a:t>
            </a:r>
            <a:r>
              <a:rPr lang="pl-PL" sz="2000" dirty="0"/>
              <a:t> &gt; </a:t>
            </a:r>
            <a:r>
              <a:rPr lang="pl-PL" sz="2000" i="1" dirty="0"/>
              <a:t>u</a:t>
            </a:r>
            <a:r>
              <a:rPr lang="pl-PL" sz="2000" baseline="-25000" dirty="0"/>
              <a:t>4</a:t>
            </a:r>
          </a:p>
          <a:p>
            <a:pPr marL="0" indent="0" algn="ctr">
              <a:buNone/>
            </a:pPr>
            <a:r>
              <a:rPr lang="pl-PL" sz="2000" i="1" dirty="0"/>
              <a:t>u</a:t>
            </a:r>
            <a:r>
              <a:rPr lang="pl-PL" sz="2000" baseline="-25000" dirty="0"/>
              <a:t>2</a:t>
            </a:r>
            <a:r>
              <a:rPr lang="pl-PL" sz="2000" dirty="0"/>
              <a:t>: </a:t>
            </a:r>
            <a:r>
              <a:rPr lang="pl-PL" sz="2000" i="1" dirty="0"/>
              <a:t>w</a:t>
            </a:r>
            <a:r>
              <a:rPr lang="pl-PL" sz="2000" baseline="-25000" dirty="0"/>
              <a:t>3</a:t>
            </a:r>
            <a:r>
              <a:rPr lang="pl-PL" sz="2000" dirty="0"/>
              <a:t> &gt; </a:t>
            </a:r>
            <a:r>
              <a:rPr lang="pl-PL" sz="2000" i="1" dirty="0"/>
              <a:t>w</a:t>
            </a:r>
            <a:r>
              <a:rPr lang="pl-PL" sz="2000" baseline="-25000" dirty="0"/>
              <a:t>2</a:t>
            </a:r>
            <a:r>
              <a:rPr lang="pl-PL" sz="2000" dirty="0"/>
              <a:t> &gt; </a:t>
            </a:r>
            <a:r>
              <a:rPr lang="pl-PL" sz="2000" i="1" dirty="0"/>
              <a:t>w</a:t>
            </a:r>
            <a:r>
              <a:rPr lang="pl-PL" sz="2000" baseline="-25000" dirty="0"/>
              <a:t>1</a:t>
            </a:r>
            <a:r>
              <a:rPr lang="pl-PL" sz="2000" dirty="0"/>
              <a:t> &gt; </a:t>
            </a:r>
            <a:r>
              <a:rPr lang="pl-PL" sz="2000" i="1" dirty="0"/>
              <a:t>w</a:t>
            </a:r>
            <a:r>
              <a:rPr lang="pl-PL" sz="2000" baseline="-25000" dirty="0"/>
              <a:t>4</a:t>
            </a:r>
            <a:r>
              <a:rPr lang="en-US" sz="2000" dirty="0"/>
              <a:t>	</a:t>
            </a:r>
            <a:r>
              <a:rPr lang="pl-PL" sz="2000" i="1" dirty="0"/>
              <a:t>w</a:t>
            </a:r>
            <a:r>
              <a:rPr lang="pl-PL" sz="2000" baseline="-25000" dirty="0"/>
              <a:t>2</a:t>
            </a:r>
            <a:r>
              <a:rPr lang="pl-PL" sz="2000" dirty="0"/>
              <a:t>: </a:t>
            </a:r>
            <a:r>
              <a:rPr lang="pl-PL" sz="2000" i="1" dirty="0"/>
              <a:t>u</a:t>
            </a:r>
            <a:r>
              <a:rPr lang="pl-PL" sz="2000" baseline="-25000" dirty="0"/>
              <a:t>1</a:t>
            </a:r>
            <a:r>
              <a:rPr lang="pl-PL" sz="2000" dirty="0"/>
              <a:t> &gt; </a:t>
            </a:r>
            <a:r>
              <a:rPr lang="pl-PL" sz="2000" i="1" dirty="0"/>
              <a:t>u</a:t>
            </a:r>
            <a:r>
              <a:rPr lang="pl-PL" sz="2000" baseline="-25000" dirty="0"/>
              <a:t>3</a:t>
            </a:r>
            <a:r>
              <a:rPr lang="pl-PL" sz="2000" dirty="0"/>
              <a:t> &gt; </a:t>
            </a:r>
            <a:r>
              <a:rPr lang="pl-PL" sz="2000" i="1" dirty="0"/>
              <a:t>u</a:t>
            </a:r>
            <a:r>
              <a:rPr lang="pl-PL" sz="2000" baseline="-25000" dirty="0"/>
              <a:t>4</a:t>
            </a:r>
            <a:r>
              <a:rPr lang="pl-PL" sz="2000" dirty="0"/>
              <a:t> &gt; </a:t>
            </a:r>
            <a:r>
              <a:rPr lang="pl-PL" sz="2000" i="1" dirty="0"/>
              <a:t>u</a:t>
            </a:r>
            <a:r>
              <a:rPr lang="pl-PL" sz="2000" baseline="-25000" dirty="0"/>
              <a:t>2</a:t>
            </a:r>
          </a:p>
          <a:p>
            <a:pPr marL="0" indent="0" algn="ctr">
              <a:buNone/>
            </a:pPr>
            <a:r>
              <a:rPr lang="pl-PL" sz="2000" i="1" dirty="0"/>
              <a:t>u</a:t>
            </a:r>
            <a:r>
              <a:rPr lang="pl-PL" sz="2000" baseline="-25000" dirty="0"/>
              <a:t>3</a:t>
            </a:r>
            <a:r>
              <a:rPr lang="pl-PL" sz="2000" dirty="0"/>
              <a:t>: </a:t>
            </a:r>
            <a:r>
              <a:rPr lang="pl-PL" sz="2000" i="1" dirty="0"/>
              <a:t>w</a:t>
            </a:r>
            <a:r>
              <a:rPr lang="pl-PL" sz="2000" baseline="-25000" dirty="0"/>
              <a:t>3</a:t>
            </a:r>
            <a:r>
              <a:rPr lang="pl-PL" sz="2000" dirty="0"/>
              <a:t> &gt; </a:t>
            </a:r>
            <a:r>
              <a:rPr lang="pl-PL" sz="2000" i="1" dirty="0"/>
              <a:t>w</a:t>
            </a:r>
            <a:r>
              <a:rPr lang="pl-PL" sz="2000" baseline="-25000" dirty="0"/>
              <a:t>4</a:t>
            </a:r>
            <a:r>
              <a:rPr lang="pl-PL" sz="2000" dirty="0"/>
              <a:t> &gt; </a:t>
            </a:r>
            <a:r>
              <a:rPr lang="pl-PL" sz="2000" i="1" dirty="0"/>
              <a:t>w</a:t>
            </a:r>
            <a:r>
              <a:rPr lang="pl-PL" sz="2000" baseline="-25000" dirty="0"/>
              <a:t>1</a:t>
            </a:r>
            <a:r>
              <a:rPr lang="pl-PL" sz="2000" dirty="0"/>
              <a:t> &gt; </a:t>
            </a:r>
            <a:r>
              <a:rPr lang="pl-PL" sz="2000" i="1" dirty="0"/>
              <a:t>w</a:t>
            </a:r>
            <a:r>
              <a:rPr lang="pl-PL" sz="2000" baseline="-25000" dirty="0"/>
              <a:t>2</a:t>
            </a:r>
            <a:r>
              <a:rPr lang="en-US" sz="2000" dirty="0"/>
              <a:t>	</a:t>
            </a:r>
            <a:r>
              <a:rPr lang="pl-PL" sz="2000" i="1" dirty="0"/>
              <a:t>w</a:t>
            </a:r>
            <a:r>
              <a:rPr lang="pl-PL" sz="2000" baseline="-25000" dirty="0"/>
              <a:t>3</a:t>
            </a:r>
            <a:r>
              <a:rPr lang="pl-PL" sz="2000" dirty="0"/>
              <a:t>: </a:t>
            </a:r>
            <a:r>
              <a:rPr lang="pl-PL" sz="2000" i="1" dirty="0"/>
              <a:t>u</a:t>
            </a:r>
            <a:r>
              <a:rPr lang="pl-PL" sz="2000" baseline="-25000" dirty="0"/>
              <a:t>4</a:t>
            </a:r>
            <a:r>
              <a:rPr lang="pl-PL" sz="2000" dirty="0"/>
              <a:t> &gt; </a:t>
            </a:r>
            <a:r>
              <a:rPr lang="pl-PL" sz="2000" i="1" dirty="0"/>
              <a:t>u</a:t>
            </a:r>
            <a:r>
              <a:rPr lang="pl-PL" sz="2000" baseline="-25000" dirty="0"/>
              <a:t>2</a:t>
            </a:r>
            <a:r>
              <a:rPr lang="pl-PL" sz="2000" dirty="0"/>
              <a:t> &gt; </a:t>
            </a:r>
            <a:r>
              <a:rPr lang="pl-PL" sz="2000" i="1" dirty="0"/>
              <a:t>u</a:t>
            </a:r>
            <a:r>
              <a:rPr lang="pl-PL" sz="2000" baseline="-25000" dirty="0"/>
              <a:t>3</a:t>
            </a:r>
            <a:r>
              <a:rPr lang="pl-PL" sz="2000" dirty="0"/>
              <a:t> &gt; </a:t>
            </a:r>
            <a:r>
              <a:rPr lang="pl-PL" sz="2000" i="1" dirty="0"/>
              <a:t>u</a:t>
            </a:r>
            <a:r>
              <a:rPr lang="pl-PL" sz="2000" baseline="-25000" dirty="0"/>
              <a:t>1</a:t>
            </a:r>
          </a:p>
          <a:p>
            <a:pPr marL="0" indent="0" algn="ctr">
              <a:buNone/>
            </a:pPr>
            <a:r>
              <a:rPr lang="pl-PL" sz="2000" i="1" dirty="0"/>
              <a:t>u</a:t>
            </a:r>
            <a:r>
              <a:rPr lang="pl-PL" sz="2000" baseline="-25000" dirty="0"/>
              <a:t>4</a:t>
            </a:r>
            <a:r>
              <a:rPr lang="pl-PL" sz="2000" dirty="0"/>
              <a:t>: </a:t>
            </a:r>
            <a:r>
              <a:rPr lang="pl-PL" sz="2000" i="1" dirty="0"/>
              <a:t>w</a:t>
            </a:r>
            <a:r>
              <a:rPr lang="pl-PL" sz="2000" baseline="-25000" dirty="0"/>
              <a:t>2</a:t>
            </a:r>
            <a:r>
              <a:rPr lang="pl-PL" sz="2000" dirty="0"/>
              <a:t> &gt; </a:t>
            </a:r>
            <a:r>
              <a:rPr lang="pl-PL" sz="2000" i="1" dirty="0"/>
              <a:t>w</a:t>
            </a:r>
            <a:r>
              <a:rPr lang="pl-PL" sz="2000" baseline="-25000" dirty="0"/>
              <a:t>3</a:t>
            </a:r>
            <a:r>
              <a:rPr lang="pl-PL" sz="2000" dirty="0"/>
              <a:t> &gt; </a:t>
            </a:r>
            <a:r>
              <a:rPr lang="pl-PL" sz="2000" i="1" dirty="0"/>
              <a:t>w</a:t>
            </a:r>
            <a:r>
              <a:rPr lang="pl-PL" sz="2000" baseline="-25000" dirty="0"/>
              <a:t>4</a:t>
            </a:r>
            <a:r>
              <a:rPr lang="pl-PL" sz="2000" dirty="0"/>
              <a:t> &gt; </a:t>
            </a:r>
            <a:r>
              <a:rPr lang="pl-PL" sz="2000" i="1" dirty="0"/>
              <a:t>w</a:t>
            </a:r>
            <a:r>
              <a:rPr lang="pl-PL" sz="2000" baseline="-25000" dirty="0"/>
              <a:t>1</a:t>
            </a:r>
            <a:r>
              <a:rPr lang="en-US" sz="2000" dirty="0"/>
              <a:t>	</a:t>
            </a:r>
            <a:r>
              <a:rPr lang="pl-PL" sz="2000" i="1" dirty="0"/>
              <a:t>w</a:t>
            </a:r>
            <a:r>
              <a:rPr lang="pl-PL" sz="2000" baseline="-25000" dirty="0"/>
              <a:t>4</a:t>
            </a:r>
            <a:r>
              <a:rPr lang="pl-PL" sz="2000" dirty="0"/>
              <a:t>: </a:t>
            </a:r>
            <a:r>
              <a:rPr lang="pl-PL" sz="2000" i="1" dirty="0"/>
              <a:t>u</a:t>
            </a:r>
            <a:r>
              <a:rPr lang="pl-PL" sz="2000" baseline="-25000" dirty="0"/>
              <a:t>2</a:t>
            </a:r>
            <a:r>
              <a:rPr lang="pl-PL" sz="2000" dirty="0"/>
              <a:t> &gt; </a:t>
            </a:r>
            <a:r>
              <a:rPr lang="pl-PL" sz="2000" i="1" dirty="0"/>
              <a:t>u</a:t>
            </a:r>
            <a:r>
              <a:rPr lang="pl-PL" sz="2000" baseline="-25000" dirty="0"/>
              <a:t>1</a:t>
            </a:r>
            <a:r>
              <a:rPr lang="pl-PL" sz="2000" dirty="0"/>
              <a:t> &gt; </a:t>
            </a:r>
            <a:r>
              <a:rPr lang="pl-PL" sz="2000" i="1" dirty="0"/>
              <a:t>u</a:t>
            </a:r>
            <a:r>
              <a:rPr lang="pl-PL" sz="2000" baseline="-25000" dirty="0"/>
              <a:t>3</a:t>
            </a:r>
            <a:r>
              <a:rPr lang="pl-PL" sz="2000" dirty="0"/>
              <a:t> &gt; </a:t>
            </a:r>
            <a:r>
              <a:rPr lang="pl-PL" sz="2000" i="1" dirty="0"/>
              <a:t>u</a:t>
            </a:r>
            <a:r>
              <a:rPr lang="pl-PL" sz="2000" baseline="-25000" dirty="0"/>
              <a:t>4</a:t>
            </a:r>
            <a:endParaRPr lang="en-US" sz="2000" baseline="-25000" dirty="0"/>
          </a:p>
          <a:p>
            <a:pPr marL="744538" indent="0">
              <a:buNone/>
            </a:pPr>
            <a:r>
              <a:rPr lang="en-US" sz="2000" dirty="0"/>
              <a:t>then we can see the matching </a:t>
            </a:r>
            <a:r>
              <a:rPr lang="pl-PL" sz="2000" dirty="0"/>
              <a:t>(</a:t>
            </a:r>
            <a:r>
              <a:rPr lang="pl-PL" sz="2000" i="1" dirty="0"/>
              <a:t>u</a:t>
            </a:r>
            <a:r>
              <a:rPr lang="pl-PL" sz="2000" baseline="-25000" dirty="0"/>
              <a:t>1</a:t>
            </a:r>
            <a:r>
              <a:rPr lang="pl-PL" sz="2000" dirty="0"/>
              <a:t>, </a:t>
            </a:r>
            <a:r>
              <a:rPr lang="pl-PL" sz="2000" i="1" dirty="0"/>
              <a:t>w</a:t>
            </a:r>
            <a:r>
              <a:rPr lang="pl-PL" sz="2000" baseline="-25000" dirty="0"/>
              <a:t>1</a:t>
            </a:r>
            <a:r>
              <a:rPr lang="pl-PL" sz="2000" dirty="0"/>
              <a:t>), (</a:t>
            </a:r>
            <a:r>
              <a:rPr lang="pl-PL" sz="2000" i="1" dirty="0"/>
              <a:t>u</a:t>
            </a:r>
            <a:r>
              <a:rPr lang="pl-PL" sz="2000" baseline="-25000" dirty="0"/>
              <a:t>2</a:t>
            </a:r>
            <a:r>
              <a:rPr lang="pl-PL" sz="2000" dirty="0"/>
              <a:t>, </a:t>
            </a:r>
            <a:r>
              <a:rPr lang="pl-PL" sz="2000" i="1" dirty="0"/>
              <a:t>w</a:t>
            </a:r>
            <a:r>
              <a:rPr lang="pl-PL" sz="2000" baseline="-25000" dirty="0"/>
              <a:t>2</a:t>
            </a:r>
            <a:r>
              <a:rPr lang="pl-PL" sz="2000" dirty="0"/>
              <a:t>), (</a:t>
            </a:r>
            <a:r>
              <a:rPr lang="pl-PL" sz="2000" i="1" dirty="0"/>
              <a:t>u</a:t>
            </a:r>
            <a:r>
              <a:rPr lang="pl-PL" sz="2000" baseline="-25000" dirty="0"/>
              <a:t>3</a:t>
            </a:r>
            <a:r>
              <a:rPr lang="pl-PL" sz="2000" dirty="0"/>
              <a:t>, </a:t>
            </a:r>
            <a:r>
              <a:rPr lang="pl-PL" sz="2000" i="1" dirty="0"/>
              <a:t>w</a:t>
            </a:r>
            <a:r>
              <a:rPr lang="pl-PL" sz="2000" baseline="-25000" dirty="0"/>
              <a:t>4</a:t>
            </a:r>
            <a:r>
              <a:rPr lang="pl-PL" sz="2000" dirty="0"/>
              <a:t>), (</a:t>
            </a:r>
            <a:r>
              <a:rPr lang="pl-PL" sz="2000" i="1" dirty="0"/>
              <a:t>u</a:t>
            </a:r>
            <a:r>
              <a:rPr lang="pl-PL" sz="2000" baseline="-25000" dirty="0"/>
              <a:t>4</a:t>
            </a:r>
            <a:r>
              <a:rPr lang="pl-PL" sz="2000" dirty="0"/>
              <a:t>, </a:t>
            </a:r>
            <a:r>
              <a:rPr lang="pl-PL" sz="2000" i="1" dirty="0"/>
              <a:t>w</a:t>
            </a:r>
            <a:r>
              <a:rPr lang="pl-PL" sz="2000" baseline="-25000" dirty="0"/>
              <a:t>3</a:t>
            </a:r>
            <a:r>
              <a:rPr lang="pl-PL" sz="2000" dirty="0"/>
              <a:t>)</a:t>
            </a:r>
            <a:r>
              <a:rPr lang="en-US" sz="2000" dirty="0"/>
              <a:t> is unstable because </a:t>
            </a:r>
            <a:r>
              <a:rPr lang="en-US" sz="2000" i="1" dirty="0"/>
              <a:t>u</a:t>
            </a:r>
            <a:r>
              <a:rPr lang="en-US" sz="2000" baseline="-25000" dirty="0"/>
              <a:t>1</a:t>
            </a:r>
            <a:r>
              <a:rPr lang="en-US" sz="2000" dirty="0"/>
              <a:t> and </a:t>
            </a:r>
            <a:r>
              <a:rPr lang="en-US" sz="2000" i="1" dirty="0"/>
              <a:t>w</a:t>
            </a:r>
            <a:r>
              <a:rPr lang="en-US" sz="2000" baseline="-25000" dirty="0"/>
              <a:t>2</a:t>
            </a:r>
            <a:r>
              <a:rPr lang="en-US" sz="2000" dirty="0"/>
              <a:t> prefer each other over the current match</a:t>
            </a:r>
          </a:p>
          <a:p>
            <a:pPr lvl="1"/>
            <a:r>
              <a:rPr lang="en-US" dirty="0" smtClean="0"/>
              <a:t>David Gayle and Lloyd Shapley Designed a matching algorithm in 1962, and also showed that a stable matching always exists</a:t>
            </a:r>
          </a:p>
          <a:p>
            <a:pPr lvl="1"/>
            <a:r>
              <a:rPr lang="en-US" dirty="0" smtClean="0"/>
              <a:t>This algorithm is shown in page 444, together with a discussion of its application to the sets and table above</a:t>
            </a:r>
          </a:p>
          <a:p>
            <a:pPr lvl="1"/>
            <a:endParaRPr lang="en-US" dirty="0" smtClean="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13</a:t>
            </a:fld>
            <a:endParaRPr lang="en-US" dirty="0"/>
          </a:p>
        </p:txBody>
      </p:sp>
    </p:spTree>
    <p:extLst>
      <p:ext uri="{BB962C8B-B14F-4D97-AF65-F5344CB8AC3E}">
        <p14:creationId xmlns:p14="http://schemas.microsoft.com/office/powerpoint/2010/main" val="2832011688"/>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(continued)</a:t>
            </a:r>
            <a:endParaRPr lang="en-US" dirty="0"/>
          </a:p>
        </p:txBody>
      </p:sp>
      <p:sp>
        <p:nvSpPr>
          <p:cNvPr id="3" name="Content Placeholder 2"/>
          <p:cNvSpPr>
            <a:spLocks noGrp="1"/>
          </p:cNvSpPr>
          <p:nvPr>
            <p:ph idx="1"/>
          </p:nvPr>
        </p:nvSpPr>
        <p:spPr/>
        <p:txBody>
          <a:bodyPr/>
          <a:lstStyle/>
          <a:p>
            <a:r>
              <a:rPr lang="en-US" dirty="0"/>
              <a:t>Stable Matching Problem (continued</a:t>
            </a:r>
            <a:r>
              <a:rPr lang="en-US" dirty="0" smtClean="0"/>
              <a:t>)</a:t>
            </a:r>
          </a:p>
          <a:p>
            <a:pPr lvl="1"/>
            <a:r>
              <a:rPr lang="en-US" dirty="0" smtClean="0"/>
              <a:t>There is an asymmetry associated with the algorithm based on which rankings are considered more important</a:t>
            </a:r>
          </a:p>
          <a:p>
            <a:pPr lvl="1"/>
            <a:r>
              <a:rPr lang="en-US" dirty="0" smtClean="0"/>
              <a:t>As given, the algorithm favors set </a:t>
            </a:r>
            <a:r>
              <a:rPr lang="en-US" i="1" dirty="0" smtClean="0"/>
              <a:t>U</a:t>
            </a:r>
            <a:endParaRPr lang="en-US" dirty="0" smtClean="0"/>
          </a:p>
          <a:p>
            <a:pPr lvl="1"/>
            <a:r>
              <a:rPr lang="en-US" dirty="0" smtClean="0"/>
              <a:t>If the roles of the two sets </a:t>
            </a:r>
            <a:r>
              <a:rPr lang="en-US" i="1" dirty="0" smtClean="0"/>
              <a:t>U</a:t>
            </a:r>
            <a:r>
              <a:rPr lang="en-US" dirty="0" smtClean="0"/>
              <a:t> and </a:t>
            </a:r>
            <a:r>
              <a:rPr lang="en-US" i="1" dirty="0" smtClean="0"/>
              <a:t>W</a:t>
            </a:r>
            <a:r>
              <a:rPr lang="en-US" dirty="0" smtClean="0"/>
              <a:t> are reversed, then the </a:t>
            </a:r>
            <a:r>
              <a:rPr lang="en-US" i="1" dirty="0" smtClean="0"/>
              <a:t>w’</a:t>
            </a:r>
            <a:r>
              <a:rPr lang="en-US" dirty="0" smtClean="0"/>
              <a:t>s will have their preferred choices immediately, instead of the </a:t>
            </a:r>
            <a:r>
              <a:rPr lang="en-US" i="1" dirty="0" smtClean="0"/>
              <a:t>u’</a:t>
            </a:r>
            <a:r>
              <a:rPr lang="en-US" dirty="0" smtClean="0"/>
              <a:t>s</a:t>
            </a:r>
            <a:endParaRPr lang="en-US" dirty="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14</a:t>
            </a:fld>
            <a:endParaRPr lang="en-US" dirty="0"/>
          </a:p>
        </p:txBody>
      </p:sp>
    </p:spTree>
    <p:extLst>
      <p:ext uri="{BB962C8B-B14F-4D97-AF65-F5344CB8AC3E}">
        <p14:creationId xmlns:p14="http://schemas.microsoft.com/office/powerpoint/2010/main" val="1525375171"/>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(continued)</a:t>
            </a:r>
            <a:endParaRPr lang="en-US" dirty="0"/>
          </a:p>
        </p:txBody>
      </p:sp>
      <p:sp>
        <p:nvSpPr>
          <p:cNvPr id="3" name="Content Placeholder 2"/>
          <p:cNvSpPr>
            <a:spLocks noGrp="1"/>
          </p:cNvSpPr>
          <p:nvPr>
            <p:ph idx="1"/>
          </p:nvPr>
        </p:nvSpPr>
        <p:spPr/>
        <p:txBody>
          <a:bodyPr/>
          <a:lstStyle/>
          <a:p>
            <a:r>
              <a:rPr lang="en-US" dirty="0" smtClean="0"/>
              <a:t>Assignment Problem</a:t>
            </a:r>
          </a:p>
          <a:p>
            <a:pPr lvl="1"/>
            <a:r>
              <a:rPr lang="en-US" dirty="0" smtClean="0"/>
              <a:t>Finding suitable matches becomes more difficult in a weighted graph</a:t>
            </a:r>
          </a:p>
          <a:p>
            <a:pPr lvl="1"/>
            <a:r>
              <a:rPr lang="en-US" dirty="0" smtClean="0"/>
              <a:t>In these cases we want to find a matching with a maximum total weight</a:t>
            </a:r>
          </a:p>
          <a:p>
            <a:pPr lvl="1"/>
            <a:r>
              <a:rPr lang="en-US" dirty="0" smtClean="0"/>
              <a:t>This is known as the </a:t>
            </a:r>
            <a:r>
              <a:rPr lang="en-US" b="1" i="1" dirty="0" smtClean="0"/>
              <a:t>assignment problem</a:t>
            </a:r>
            <a:endParaRPr lang="en-US" dirty="0" smtClean="0"/>
          </a:p>
          <a:p>
            <a:pPr lvl="1"/>
            <a:r>
              <a:rPr lang="en-US" dirty="0" smtClean="0"/>
              <a:t>If we consider complete bipartite graphs with two sets of vertices that are equal in size, then it is known as the </a:t>
            </a:r>
            <a:r>
              <a:rPr lang="en-US" b="1" i="1" dirty="0" smtClean="0"/>
              <a:t>optimal assignment problem</a:t>
            </a:r>
            <a:endParaRPr lang="en-US" dirty="0" smtClean="0"/>
          </a:p>
          <a:p>
            <a:pPr lvl="1"/>
            <a:r>
              <a:rPr lang="en-US" dirty="0" smtClean="0"/>
              <a:t>An algorithm known as the </a:t>
            </a:r>
            <a:r>
              <a:rPr lang="en-US" i="1" dirty="0" smtClean="0"/>
              <a:t>Hungarian algorithm</a:t>
            </a:r>
            <a:r>
              <a:rPr lang="en-US" dirty="0" smtClean="0"/>
              <a:t> was developed by Harold Kuhn in 1955, and further investigated by James Munkres in 1957</a:t>
            </a:r>
          </a:p>
          <a:p>
            <a:pPr lvl="1"/>
            <a:r>
              <a:rPr lang="en-US" dirty="0" smtClean="0"/>
              <a:t>Kuhn’s original name was in honor of the work done by Dénis Kõnig and Jenõ Egerváry on this problem in 1931</a:t>
            </a:r>
            <a:endParaRPr lang="en-US" dirty="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15</a:t>
            </a:fld>
            <a:endParaRPr lang="en-US" dirty="0"/>
          </a:p>
        </p:txBody>
      </p:sp>
    </p:spTree>
    <p:extLst>
      <p:ext uri="{BB962C8B-B14F-4D97-AF65-F5344CB8AC3E}">
        <p14:creationId xmlns:p14="http://schemas.microsoft.com/office/powerpoint/2010/main" val="1638059594"/>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(continued)</a:t>
            </a:r>
            <a:endParaRPr lang="en-US" dirty="0"/>
          </a:p>
        </p:txBody>
      </p:sp>
      <p:sp>
        <p:nvSpPr>
          <p:cNvPr id="3" name="Content Placeholder 2"/>
          <p:cNvSpPr>
            <a:spLocks noGrp="1"/>
          </p:cNvSpPr>
          <p:nvPr>
            <p:ph idx="1"/>
          </p:nvPr>
        </p:nvSpPr>
        <p:spPr/>
        <p:txBody>
          <a:bodyPr/>
          <a:lstStyle/>
          <a:p>
            <a:r>
              <a:rPr lang="en-US" dirty="0" smtClean="0"/>
              <a:t>Assignment Problem (continued)</a:t>
            </a:r>
          </a:p>
          <a:p>
            <a:pPr lvl="1"/>
            <a:r>
              <a:rPr lang="en-US" dirty="0" smtClean="0"/>
              <a:t>The algorithm is shown on pages 445 and 446</a:t>
            </a:r>
          </a:p>
          <a:p>
            <a:pPr lvl="1"/>
            <a:r>
              <a:rPr lang="en-US" dirty="0" smtClean="0"/>
              <a:t>An example of its application is shown in Figure 8.31, together with a detailed treatment of its application on pages 446 and 447</a:t>
            </a:r>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16</a:t>
            </a:fld>
            <a:endParaRPr lang="en-US" dirty="0"/>
          </a:p>
        </p:txBody>
      </p:sp>
    </p:spTree>
    <p:extLst>
      <p:ext uri="{BB962C8B-B14F-4D97-AF65-F5344CB8AC3E}">
        <p14:creationId xmlns:p14="http://schemas.microsoft.com/office/powerpoint/2010/main" val="3937455333"/>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(continued)</a:t>
            </a:r>
            <a:endParaRPr lang="en-US" dirty="0"/>
          </a:p>
        </p:txBody>
      </p:sp>
      <p:sp>
        <p:nvSpPr>
          <p:cNvPr id="3" name="Content Placeholder 2"/>
          <p:cNvSpPr>
            <a:spLocks noGrp="1"/>
          </p:cNvSpPr>
          <p:nvPr>
            <p:ph idx="1"/>
          </p:nvPr>
        </p:nvSpPr>
        <p:spPr/>
        <p:txBody>
          <a:bodyPr/>
          <a:lstStyle/>
          <a:p>
            <a:r>
              <a:rPr lang="en-US" dirty="0" smtClean="0"/>
              <a:t>Matching in Nonbipartite Graphs</a:t>
            </a:r>
          </a:p>
          <a:p>
            <a:pPr lvl="1"/>
            <a:r>
              <a:rPr lang="en-US" dirty="0" smtClean="0"/>
              <a:t>The algorithm </a:t>
            </a:r>
            <a:r>
              <a:rPr lang="en-US" sz="1800" dirty="0">
                <a:latin typeface="Courier New" pitchFamily="49" charset="0"/>
                <a:cs typeface="Courier New" pitchFamily="49" charset="0"/>
              </a:rPr>
              <a:t>findMaximumMatching()</a:t>
            </a:r>
            <a:r>
              <a:rPr lang="en-US" dirty="0" smtClean="0">
                <a:cs typeface="Courier New" pitchFamily="49" charset="0"/>
              </a:rPr>
              <a:t>(pages 441 and 442) is not general enough to correctly handled nonbipartite graphs</a:t>
            </a:r>
          </a:p>
          <a:p>
            <a:pPr lvl="1">
              <a:spcBef>
                <a:spcPts val="24"/>
              </a:spcBef>
            </a:pPr>
            <a:r>
              <a:rPr lang="en-US" dirty="0" smtClean="0">
                <a:cs typeface="Courier New" pitchFamily="49" charset="0"/>
              </a:rPr>
              <a:t>Considering the graph in Figure 8.32 and using breadth-first search to construct a tree to determine an augmenting path we run into a problem</a:t>
            </a:r>
          </a:p>
          <a:p>
            <a:pPr lvl="1">
              <a:spcBef>
                <a:spcPts val="24"/>
              </a:spcBef>
            </a:pPr>
            <a:r>
              <a:rPr lang="en-US" dirty="0" smtClean="0">
                <a:cs typeface="Courier New" pitchFamily="49" charset="0"/>
              </a:rPr>
              <a:t>Starting at vertex </a:t>
            </a:r>
            <a:r>
              <a:rPr lang="en-US" i="1" dirty="0" smtClean="0">
                <a:cs typeface="Courier New" pitchFamily="49" charset="0"/>
              </a:rPr>
              <a:t>c</a:t>
            </a:r>
            <a:r>
              <a:rPr lang="en-US" dirty="0" smtClean="0">
                <a:cs typeface="Courier New" pitchFamily="49" charset="0"/>
              </a:rPr>
              <a:t>, </a:t>
            </a:r>
            <a:r>
              <a:rPr lang="en-US" i="1" dirty="0" smtClean="0">
                <a:cs typeface="Courier New" pitchFamily="49" charset="0"/>
              </a:rPr>
              <a:t>d</a:t>
            </a:r>
            <a:r>
              <a:rPr lang="en-US" dirty="0" smtClean="0">
                <a:cs typeface="Courier New" pitchFamily="49" charset="0"/>
              </a:rPr>
              <a:t> is on an even level, </a:t>
            </a:r>
            <a:r>
              <a:rPr lang="en-US" i="1" dirty="0" smtClean="0">
                <a:cs typeface="Courier New" pitchFamily="49" charset="0"/>
              </a:rPr>
              <a:t>e</a:t>
            </a:r>
            <a:r>
              <a:rPr lang="en-US" dirty="0">
                <a:cs typeface="Courier New" pitchFamily="49" charset="0"/>
              </a:rPr>
              <a:t> </a:t>
            </a:r>
            <a:r>
              <a:rPr lang="en-US" dirty="0" smtClean="0">
                <a:cs typeface="Courier New" pitchFamily="49" charset="0"/>
              </a:rPr>
              <a:t>is odd, and </a:t>
            </a:r>
            <a:r>
              <a:rPr lang="en-US" i="1" dirty="0" smtClean="0">
                <a:cs typeface="Courier New" pitchFamily="49" charset="0"/>
              </a:rPr>
              <a:t>a</a:t>
            </a:r>
            <a:r>
              <a:rPr lang="en-US" dirty="0" smtClean="0">
                <a:cs typeface="Courier New" pitchFamily="49" charset="0"/>
              </a:rPr>
              <a:t> and </a:t>
            </a:r>
            <a:r>
              <a:rPr lang="en-US" i="1" dirty="0" smtClean="0">
                <a:cs typeface="Courier New" pitchFamily="49" charset="0"/>
              </a:rPr>
              <a:t>f</a:t>
            </a:r>
            <a:r>
              <a:rPr lang="en-US" dirty="0" smtClean="0">
                <a:cs typeface="Courier New" pitchFamily="49" charset="0"/>
              </a:rPr>
              <a:t> are even</a:t>
            </a:r>
          </a:p>
          <a:p>
            <a:pPr lvl="1">
              <a:spcBef>
                <a:spcPts val="24"/>
              </a:spcBef>
            </a:pPr>
            <a:r>
              <a:rPr lang="en-US" i="1" dirty="0" smtClean="0">
                <a:cs typeface="Courier New" pitchFamily="49" charset="0"/>
              </a:rPr>
              <a:t>a</a:t>
            </a:r>
            <a:r>
              <a:rPr lang="en-US" dirty="0">
                <a:cs typeface="Courier New" pitchFamily="49" charset="0"/>
              </a:rPr>
              <a:t> </a:t>
            </a:r>
            <a:r>
              <a:rPr lang="en-US" dirty="0" smtClean="0">
                <a:cs typeface="Courier New" pitchFamily="49" charset="0"/>
              </a:rPr>
              <a:t>is then expanded by adding </a:t>
            </a:r>
            <a:r>
              <a:rPr lang="en-US" i="1" dirty="0" smtClean="0">
                <a:cs typeface="Courier New" pitchFamily="49" charset="0"/>
              </a:rPr>
              <a:t>b</a:t>
            </a:r>
            <a:r>
              <a:rPr lang="en-US" dirty="0" smtClean="0">
                <a:cs typeface="Courier New" pitchFamily="49" charset="0"/>
              </a:rPr>
              <a:t> and </a:t>
            </a:r>
            <a:r>
              <a:rPr lang="en-US" i="1" dirty="0" smtClean="0">
                <a:cs typeface="Courier New" pitchFamily="49" charset="0"/>
              </a:rPr>
              <a:t>f</a:t>
            </a:r>
            <a:r>
              <a:rPr lang="en-US" dirty="0" smtClean="0">
                <a:cs typeface="Courier New" pitchFamily="49" charset="0"/>
              </a:rPr>
              <a:t> by adding </a:t>
            </a:r>
            <a:r>
              <a:rPr lang="en-US" i="1" dirty="0" smtClean="0">
                <a:cs typeface="Courier New" pitchFamily="49" charset="0"/>
              </a:rPr>
              <a:t>g</a:t>
            </a:r>
            <a:r>
              <a:rPr lang="en-US" dirty="0" smtClean="0">
                <a:cs typeface="Courier New" pitchFamily="49" charset="0"/>
              </a:rPr>
              <a:t> and then </a:t>
            </a:r>
            <a:r>
              <a:rPr lang="en-US" i="1" dirty="0" smtClean="0">
                <a:cs typeface="Courier New" pitchFamily="49" charset="0"/>
              </a:rPr>
              <a:t>i</a:t>
            </a:r>
            <a:r>
              <a:rPr lang="en-US" dirty="0" smtClean="0">
                <a:cs typeface="Courier New" pitchFamily="49" charset="0"/>
              </a:rPr>
              <a:t>, creating an augmenting path </a:t>
            </a:r>
            <a:r>
              <a:rPr lang="en-US" i="1" dirty="0" smtClean="0">
                <a:cs typeface="Courier New" pitchFamily="49" charset="0"/>
              </a:rPr>
              <a:t>c</a:t>
            </a:r>
            <a:r>
              <a:rPr lang="en-US" dirty="0" smtClean="0">
                <a:cs typeface="Courier New" pitchFamily="49" charset="0"/>
              </a:rPr>
              <a:t>, </a:t>
            </a:r>
            <a:r>
              <a:rPr lang="en-US" i="1" dirty="0" smtClean="0">
                <a:cs typeface="Courier New" pitchFamily="49" charset="0"/>
              </a:rPr>
              <a:t>d</a:t>
            </a:r>
            <a:r>
              <a:rPr lang="en-US" dirty="0" smtClean="0">
                <a:cs typeface="Courier New" pitchFamily="49" charset="0"/>
              </a:rPr>
              <a:t>, </a:t>
            </a:r>
            <a:r>
              <a:rPr lang="en-US" i="1" dirty="0" smtClean="0">
                <a:cs typeface="Courier New" pitchFamily="49" charset="0"/>
              </a:rPr>
              <a:t>e</a:t>
            </a:r>
            <a:r>
              <a:rPr lang="en-US" dirty="0" smtClean="0">
                <a:cs typeface="Courier New" pitchFamily="49" charset="0"/>
              </a:rPr>
              <a:t>,</a:t>
            </a:r>
            <a:r>
              <a:rPr lang="en-US" i="1" dirty="0" smtClean="0">
                <a:cs typeface="Courier New" pitchFamily="49" charset="0"/>
              </a:rPr>
              <a:t> f</a:t>
            </a:r>
            <a:r>
              <a:rPr lang="en-US" dirty="0" smtClean="0">
                <a:cs typeface="Courier New" pitchFamily="49" charset="0"/>
              </a:rPr>
              <a:t>, </a:t>
            </a:r>
            <a:r>
              <a:rPr lang="en-US" i="1" dirty="0" smtClean="0">
                <a:cs typeface="Courier New" pitchFamily="49" charset="0"/>
              </a:rPr>
              <a:t>g</a:t>
            </a:r>
            <a:r>
              <a:rPr lang="en-US" dirty="0" smtClean="0">
                <a:cs typeface="Courier New" pitchFamily="49" charset="0"/>
              </a:rPr>
              <a:t>, </a:t>
            </a:r>
            <a:r>
              <a:rPr lang="en-US" i="1" dirty="0" smtClean="0">
                <a:cs typeface="Courier New" pitchFamily="49" charset="0"/>
              </a:rPr>
              <a:t>i</a:t>
            </a:r>
            <a:endParaRPr lang="en-US" dirty="0" smtClean="0">
              <a:cs typeface="Courier New" pitchFamily="49" charset="0"/>
            </a:endParaRPr>
          </a:p>
          <a:p>
            <a:pPr lvl="1">
              <a:spcBef>
                <a:spcPts val="24"/>
              </a:spcBef>
            </a:pPr>
            <a:r>
              <a:rPr lang="en-US" dirty="0" smtClean="0">
                <a:cs typeface="Courier New" pitchFamily="49" charset="0"/>
              </a:rPr>
              <a:t>If </a:t>
            </a:r>
            <a:r>
              <a:rPr lang="en-US" i="1" dirty="0" smtClean="0">
                <a:cs typeface="Courier New" pitchFamily="49" charset="0"/>
              </a:rPr>
              <a:t>i</a:t>
            </a:r>
            <a:r>
              <a:rPr lang="en-US" dirty="0" smtClean="0">
                <a:cs typeface="Courier New" pitchFamily="49" charset="0"/>
              </a:rPr>
              <a:t> were not in the graph, however, the only augmenting path would not be detected because </a:t>
            </a:r>
            <a:r>
              <a:rPr lang="en-US" i="1" dirty="0" smtClean="0">
                <a:cs typeface="Courier New" pitchFamily="49" charset="0"/>
              </a:rPr>
              <a:t>g</a:t>
            </a:r>
            <a:r>
              <a:rPr lang="en-US" dirty="0" smtClean="0">
                <a:cs typeface="Courier New" pitchFamily="49" charset="0"/>
              </a:rPr>
              <a:t>, being labeled, blocks access to </a:t>
            </a:r>
            <a:r>
              <a:rPr lang="en-US" i="1" dirty="0" smtClean="0">
                <a:cs typeface="Courier New" pitchFamily="49" charset="0"/>
              </a:rPr>
              <a:t>f</a:t>
            </a:r>
            <a:r>
              <a:rPr lang="en-US" dirty="0" smtClean="0">
                <a:cs typeface="Courier New" pitchFamily="49" charset="0"/>
              </a:rPr>
              <a:t> and </a:t>
            </a:r>
            <a:r>
              <a:rPr lang="en-US" i="1" dirty="0" smtClean="0">
                <a:cs typeface="Courier New" pitchFamily="49" charset="0"/>
              </a:rPr>
              <a:t>h</a:t>
            </a:r>
            <a:endParaRPr lang="en-US" dirty="0" smtClean="0">
              <a:cs typeface="Courier New" pitchFamily="49" charset="0"/>
            </a:endParaRPr>
          </a:p>
          <a:p>
            <a:pPr lvl="1">
              <a:spcBef>
                <a:spcPts val="24"/>
              </a:spcBef>
            </a:pPr>
            <a:r>
              <a:rPr lang="en-US" dirty="0" smtClean="0">
                <a:cs typeface="Courier New" pitchFamily="49" charset="0"/>
              </a:rPr>
              <a:t>A similar problem would occur if we relied on depth-first search instead</a:t>
            </a:r>
            <a:endParaRPr lang="en-US" dirty="0">
              <a:cs typeface="Courier New" pitchFamily="49" charset="0"/>
            </a:endParaRPr>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17</a:t>
            </a:fld>
            <a:endParaRPr lang="en-US" dirty="0"/>
          </a:p>
        </p:txBody>
      </p:sp>
    </p:spTree>
    <p:extLst>
      <p:ext uri="{BB962C8B-B14F-4D97-AF65-F5344CB8AC3E}">
        <p14:creationId xmlns:p14="http://schemas.microsoft.com/office/powerpoint/2010/main" val="1738229177"/>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Matching in </a:t>
            </a:r>
            <a:r>
              <a:rPr lang="en-US" dirty="0" err="1"/>
              <a:t>Nonbipartite</a:t>
            </a:r>
            <a:r>
              <a:rPr lang="en-US" dirty="0"/>
              <a:t> Graphs</a:t>
            </a:r>
          </a:p>
        </p:txBody>
      </p:sp>
      <p:sp>
        <p:nvSpPr>
          <p:cNvPr id="4" name="Content Placeholder 3"/>
          <p:cNvSpPr>
            <a:spLocks noGrp="1"/>
          </p:cNvSpPr>
          <p:nvPr>
            <p:ph sz="half" idx="2"/>
          </p:nvPr>
        </p:nvSpPr>
        <p:spPr/>
        <p:txBody>
          <a:bodyPr/>
          <a:lstStyle/>
          <a:p>
            <a:r>
              <a:rPr lang="en-US" dirty="0" smtClean="0"/>
              <a:t>The </a:t>
            </a:r>
            <a:r>
              <a:rPr lang="en-US" dirty="0"/>
              <a:t>problem is caused by certain cycles possessing an odd number of edges</a:t>
            </a:r>
          </a:p>
          <a:p>
            <a:r>
              <a:rPr lang="en-US" dirty="0"/>
              <a:t>It isn’t the odd number of edges specifically that leads to </a:t>
            </a:r>
            <a:r>
              <a:rPr lang="en-US" dirty="0" smtClean="0"/>
              <a:t>this</a:t>
            </a:r>
            <a:endParaRPr lang="en-US" dirty="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18</a:t>
            </a:fld>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8925" y="1763486"/>
            <a:ext cx="4943475"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1009459"/>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(continued)</a:t>
            </a:r>
            <a:endParaRPr lang="en-US" dirty="0"/>
          </a:p>
        </p:txBody>
      </p:sp>
      <p:sp>
        <p:nvSpPr>
          <p:cNvPr id="3" name="Content Placeholder 2"/>
          <p:cNvSpPr>
            <a:spLocks noGrp="1"/>
          </p:cNvSpPr>
          <p:nvPr>
            <p:ph idx="1"/>
          </p:nvPr>
        </p:nvSpPr>
        <p:spPr/>
        <p:txBody>
          <a:bodyPr/>
          <a:lstStyle/>
          <a:p>
            <a:r>
              <a:rPr lang="en-US" dirty="0"/>
              <a:t>Matching in Nonbipartite </a:t>
            </a:r>
            <a:r>
              <a:rPr lang="en-US" dirty="0" smtClean="0"/>
              <a:t>Graphs (continued)</a:t>
            </a:r>
          </a:p>
          <a:p>
            <a:pPr lvl="1"/>
            <a:r>
              <a:rPr lang="en-US" dirty="0" smtClean="0"/>
              <a:t>The type of cycle for which the problems occur is called a blossom</a:t>
            </a:r>
          </a:p>
          <a:p>
            <a:pPr lvl="1"/>
            <a:r>
              <a:rPr lang="en-US" dirty="0" smtClean="0"/>
              <a:t>A technique for determining augmenting paths for graphs with blossoms was developed by Jack Edmonds in 1961 and published in 1965</a:t>
            </a:r>
          </a:p>
          <a:p>
            <a:pPr lvl="1"/>
            <a:r>
              <a:rPr lang="en-US" dirty="0" smtClean="0"/>
              <a:t>A </a:t>
            </a:r>
            <a:r>
              <a:rPr lang="en-US" b="1" i="1" dirty="0" smtClean="0"/>
              <a:t>blossom </a:t>
            </a:r>
            <a:r>
              <a:rPr lang="en-US" dirty="0" smtClean="0"/>
              <a:t>is an alternating cycle where the first and last edges of the cycle are not in matching</a:t>
            </a:r>
          </a:p>
          <a:p>
            <a:pPr lvl="1"/>
            <a:r>
              <a:rPr lang="en-US" dirty="0" smtClean="0"/>
              <a:t>In these cycles, the first vertex is called the </a:t>
            </a:r>
            <a:r>
              <a:rPr lang="en-US" b="1" i="1" dirty="0" smtClean="0"/>
              <a:t>base</a:t>
            </a:r>
            <a:r>
              <a:rPr lang="en-US" dirty="0" smtClean="0"/>
              <a:t> of the blossom</a:t>
            </a:r>
          </a:p>
          <a:p>
            <a:pPr lvl="1"/>
            <a:r>
              <a:rPr lang="en-US" dirty="0" smtClean="0"/>
              <a:t>An alternating path of even length is called a </a:t>
            </a:r>
            <a:r>
              <a:rPr lang="en-US" b="1" i="1" dirty="0" smtClean="0"/>
              <a:t>stem</a:t>
            </a:r>
            <a:r>
              <a:rPr lang="en-US" dirty="0" smtClean="0"/>
              <a:t>, so is a path of length zero with a single vertex</a:t>
            </a:r>
          </a:p>
          <a:p>
            <a:pPr lvl="1"/>
            <a:r>
              <a:rPr lang="en-US" dirty="0" smtClean="0"/>
              <a:t>If a blossom has a stem whose edge in matching is incident with the base, it is called a </a:t>
            </a:r>
            <a:r>
              <a:rPr lang="en-US" b="1" i="1" dirty="0" smtClean="0"/>
              <a:t>flower</a:t>
            </a:r>
            <a:endParaRPr lang="en-US" dirty="0" smtClean="0"/>
          </a:p>
          <a:p>
            <a:pPr marL="457200" lvl="1" indent="0">
              <a:buNone/>
            </a:pPr>
            <a:endParaRPr lang="en-US" dirty="0" smtClean="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19</a:t>
            </a:fld>
            <a:endParaRPr lang="en-US" dirty="0"/>
          </a:p>
        </p:txBody>
      </p:sp>
    </p:spTree>
    <p:extLst>
      <p:ext uri="{BB962C8B-B14F-4D97-AF65-F5344CB8AC3E}">
        <p14:creationId xmlns:p14="http://schemas.microsoft.com/office/powerpoint/2010/main" val="143224960"/>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a:t>
            </a:r>
            <a:endParaRPr lang="en-US" dirty="0"/>
          </a:p>
        </p:txBody>
      </p:sp>
      <p:sp>
        <p:nvSpPr>
          <p:cNvPr id="3" name="Content Placeholder 2"/>
          <p:cNvSpPr>
            <a:spLocks noGrp="1"/>
          </p:cNvSpPr>
          <p:nvPr>
            <p:ph idx="1"/>
          </p:nvPr>
        </p:nvSpPr>
        <p:spPr/>
        <p:txBody>
          <a:bodyPr/>
          <a:lstStyle/>
          <a:p>
            <a:r>
              <a:rPr lang="en-US" dirty="0" smtClean="0"/>
              <a:t>A particular company has a set of jobs {</a:t>
            </a:r>
            <a:r>
              <a:rPr lang="en-US" i="1" dirty="0" smtClean="0"/>
              <a:t>a</a:t>
            </a:r>
            <a:r>
              <a:rPr lang="en-US" dirty="0" smtClean="0"/>
              <a:t>, </a:t>
            </a:r>
            <a:r>
              <a:rPr lang="en-US" i="1" dirty="0" smtClean="0"/>
              <a:t>b</a:t>
            </a:r>
            <a:r>
              <a:rPr lang="en-US" dirty="0" smtClean="0"/>
              <a:t>, </a:t>
            </a:r>
            <a:r>
              <a:rPr lang="en-US" i="1" dirty="0" smtClean="0"/>
              <a:t>c</a:t>
            </a:r>
            <a:r>
              <a:rPr lang="en-US" dirty="0" smtClean="0"/>
              <a:t>, </a:t>
            </a:r>
            <a:r>
              <a:rPr lang="en-US" i="1" dirty="0" smtClean="0"/>
              <a:t>d</a:t>
            </a:r>
            <a:r>
              <a:rPr lang="en-US" dirty="0" smtClean="0"/>
              <a:t>, </a:t>
            </a:r>
            <a:r>
              <a:rPr lang="en-US" i="1" dirty="0" smtClean="0"/>
              <a:t>e</a:t>
            </a:r>
            <a:r>
              <a:rPr lang="en-US" dirty="0" smtClean="0"/>
              <a:t>}, and a set of applicants {</a:t>
            </a:r>
            <a:r>
              <a:rPr lang="en-US" i="1" dirty="0" smtClean="0"/>
              <a:t>p</a:t>
            </a:r>
            <a:r>
              <a:rPr lang="en-US" dirty="0" smtClean="0"/>
              <a:t>, </a:t>
            </a:r>
            <a:r>
              <a:rPr lang="en-US" i="1" dirty="0" smtClean="0"/>
              <a:t>q</a:t>
            </a:r>
            <a:r>
              <a:rPr lang="en-US" dirty="0" smtClean="0"/>
              <a:t>, </a:t>
            </a:r>
            <a:r>
              <a:rPr lang="en-US" i="1" dirty="0" smtClean="0"/>
              <a:t>r</a:t>
            </a:r>
            <a:r>
              <a:rPr lang="en-US" dirty="0" smtClean="0"/>
              <a:t>, </a:t>
            </a:r>
            <a:r>
              <a:rPr lang="en-US" i="1" dirty="0" smtClean="0"/>
              <a:t>s</a:t>
            </a:r>
            <a:r>
              <a:rPr lang="en-US" dirty="0" smtClean="0"/>
              <a:t>, </a:t>
            </a:r>
            <a:r>
              <a:rPr lang="en-US" i="1" dirty="0" smtClean="0"/>
              <a:t>t</a:t>
            </a:r>
            <a:r>
              <a:rPr lang="en-US" dirty="0" smtClean="0"/>
              <a:t>}</a:t>
            </a:r>
          </a:p>
          <a:p>
            <a:r>
              <a:rPr lang="en-US" dirty="0" smtClean="0"/>
              <a:t>However, applicant </a:t>
            </a:r>
            <a:r>
              <a:rPr lang="en-US" i="1" dirty="0"/>
              <a:t>p</a:t>
            </a:r>
            <a:r>
              <a:rPr lang="en-US" dirty="0" smtClean="0"/>
              <a:t> is only qualified for jobs </a:t>
            </a:r>
            <a:r>
              <a:rPr lang="en-US" i="1" dirty="0" smtClean="0"/>
              <a:t>a</a:t>
            </a:r>
            <a:r>
              <a:rPr lang="en-US" dirty="0" smtClean="0"/>
              <a:t>, </a:t>
            </a:r>
            <a:r>
              <a:rPr lang="en-US" i="1" dirty="0" smtClean="0"/>
              <a:t>b</a:t>
            </a:r>
            <a:r>
              <a:rPr lang="en-US" dirty="0" smtClean="0"/>
              <a:t>, and </a:t>
            </a:r>
            <a:r>
              <a:rPr lang="en-US" i="1" dirty="0" smtClean="0"/>
              <a:t>c</a:t>
            </a:r>
            <a:r>
              <a:rPr lang="en-US" dirty="0" smtClean="0"/>
              <a:t>; applicant </a:t>
            </a:r>
            <a:r>
              <a:rPr lang="en-US" i="1" dirty="0" smtClean="0"/>
              <a:t>q</a:t>
            </a:r>
            <a:r>
              <a:rPr lang="en-US" dirty="0" smtClean="0"/>
              <a:t> is only qualified for jobs </a:t>
            </a:r>
            <a:r>
              <a:rPr lang="en-US" i="1" dirty="0" smtClean="0"/>
              <a:t>b</a:t>
            </a:r>
            <a:r>
              <a:rPr lang="en-US" dirty="0"/>
              <a:t> </a:t>
            </a:r>
            <a:r>
              <a:rPr lang="en-US" dirty="0" smtClean="0"/>
              <a:t>and </a:t>
            </a:r>
            <a:r>
              <a:rPr lang="en-US" i="1" dirty="0" smtClean="0"/>
              <a:t>d</a:t>
            </a:r>
            <a:r>
              <a:rPr lang="en-US" dirty="0" smtClean="0"/>
              <a:t>; similar restrictions exist for the other applicants</a:t>
            </a:r>
          </a:p>
          <a:p>
            <a:r>
              <a:rPr lang="en-US" dirty="0" smtClean="0"/>
              <a:t>Our problem is how to match the applicants to the jobs such that each applicant has a job and all jobs are assigned</a:t>
            </a:r>
          </a:p>
          <a:p>
            <a:r>
              <a:rPr lang="en-US" dirty="0" smtClean="0"/>
              <a:t>Numerous problems like this exist, and they are conveniently modeled using bipartite graphs</a:t>
            </a:r>
          </a:p>
          <a:p>
            <a:r>
              <a:rPr lang="en-US" dirty="0" smtClean="0"/>
              <a:t>A </a:t>
            </a:r>
            <a:r>
              <a:rPr lang="en-US" b="1" i="1" dirty="0" smtClean="0"/>
              <a:t>bipartite graph</a:t>
            </a:r>
            <a:r>
              <a:rPr lang="en-US" dirty="0" smtClean="0"/>
              <a:t> is one where the vertices can be divided into two sets, such that any edge has one vertex in each set</a:t>
            </a:r>
            <a:endParaRPr lang="en-US" dirty="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2</a:t>
            </a:fld>
            <a:endParaRPr lang="en-US" dirty="0"/>
          </a:p>
        </p:txBody>
      </p:sp>
    </p:spTree>
    <p:extLst>
      <p:ext uri="{BB962C8B-B14F-4D97-AF65-F5344CB8AC3E}">
        <p14:creationId xmlns:p14="http://schemas.microsoft.com/office/powerpoint/2010/main" val="681245591"/>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(continued)</a:t>
            </a:r>
            <a:endParaRPr lang="en-US" dirty="0"/>
          </a:p>
        </p:txBody>
      </p:sp>
      <p:sp>
        <p:nvSpPr>
          <p:cNvPr id="3" name="Content Placeholder 2"/>
          <p:cNvSpPr>
            <a:spLocks noGrp="1"/>
          </p:cNvSpPr>
          <p:nvPr>
            <p:ph idx="1"/>
          </p:nvPr>
        </p:nvSpPr>
        <p:spPr/>
        <p:txBody>
          <a:bodyPr/>
          <a:lstStyle/>
          <a:p>
            <a:r>
              <a:rPr lang="en-US" dirty="0"/>
              <a:t>Matching in Nonbipartite </a:t>
            </a:r>
            <a:r>
              <a:rPr lang="en-US" dirty="0" smtClean="0"/>
              <a:t>Graphs (continued)</a:t>
            </a:r>
          </a:p>
          <a:p>
            <a:pPr lvl="1"/>
            <a:r>
              <a:rPr lang="en-US" dirty="0" smtClean="0"/>
              <a:t>In Figure 8.32a, path </a:t>
            </a:r>
            <a:r>
              <a:rPr lang="en-US" i="1" dirty="0" smtClean="0"/>
              <a:t>c</a:t>
            </a:r>
            <a:r>
              <a:rPr lang="en-US" dirty="0" smtClean="0"/>
              <a:t>, </a:t>
            </a:r>
            <a:r>
              <a:rPr lang="en-US" i="1" dirty="0" smtClean="0"/>
              <a:t>d</a:t>
            </a:r>
            <a:r>
              <a:rPr lang="en-US" dirty="0" smtClean="0"/>
              <a:t>, </a:t>
            </a:r>
            <a:r>
              <a:rPr lang="en-US" i="1" dirty="0" smtClean="0"/>
              <a:t>e</a:t>
            </a:r>
            <a:r>
              <a:rPr lang="en-US" dirty="0" smtClean="0"/>
              <a:t> and path </a:t>
            </a:r>
            <a:r>
              <a:rPr lang="en-US" i="1" dirty="0" smtClean="0"/>
              <a:t>e</a:t>
            </a:r>
            <a:r>
              <a:rPr lang="en-US" dirty="0" smtClean="0"/>
              <a:t> are stems; cycle </a:t>
            </a:r>
            <a:r>
              <a:rPr lang="en-US" i="1" dirty="0" smtClean="0"/>
              <a:t>e</a:t>
            </a:r>
            <a:r>
              <a:rPr lang="en-US" dirty="0" smtClean="0"/>
              <a:t>, </a:t>
            </a:r>
            <a:r>
              <a:rPr lang="en-US" i="1" dirty="0" smtClean="0"/>
              <a:t>a</a:t>
            </a:r>
            <a:r>
              <a:rPr lang="en-US" dirty="0" smtClean="0"/>
              <a:t>, </a:t>
            </a:r>
            <a:r>
              <a:rPr lang="en-US" i="1" dirty="0" smtClean="0"/>
              <a:t>b</a:t>
            </a:r>
            <a:r>
              <a:rPr lang="en-US" dirty="0" smtClean="0"/>
              <a:t>, </a:t>
            </a:r>
            <a:r>
              <a:rPr lang="en-US" i="1" dirty="0" smtClean="0"/>
              <a:t>g</a:t>
            </a:r>
            <a:r>
              <a:rPr lang="en-US" dirty="0" smtClean="0"/>
              <a:t>, </a:t>
            </a:r>
            <a:r>
              <a:rPr lang="en-US" i="1" dirty="0" smtClean="0"/>
              <a:t>f</a:t>
            </a:r>
            <a:r>
              <a:rPr lang="en-US" dirty="0" smtClean="0"/>
              <a:t>, </a:t>
            </a:r>
            <a:r>
              <a:rPr lang="en-US" i="1" dirty="0" smtClean="0"/>
              <a:t>e</a:t>
            </a:r>
            <a:r>
              <a:rPr lang="en-US" dirty="0" smtClean="0"/>
              <a:t> forms a blossom with base </a:t>
            </a:r>
            <a:r>
              <a:rPr lang="en-US" i="1" dirty="0" smtClean="0"/>
              <a:t>e</a:t>
            </a:r>
            <a:endParaRPr lang="en-US" dirty="0" smtClean="0"/>
          </a:p>
          <a:p>
            <a:pPr lvl="1"/>
            <a:r>
              <a:rPr lang="en-US" dirty="0" smtClean="0"/>
              <a:t>Blossoms cause problems when the potential augmenting path leads to a blossom through the base</a:t>
            </a:r>
          </a:p>
          <a:p>
            <a:pPr lvl="1"/>
            <a:r>
              <a:rPr lang="en-US" dirty="0" smtClean="0"/>
              <a:t>Depending on the edge chosen to continue the path, an augmenting path may not be derived</a:t>
            </a:r>
          </a:p>
          <a:p>
            <a:pPr lvl="1"/>
            <a:r>
              <a:rPr lang="en-US" dirty="0" smtClean="0"/>
              <a:t>If the blossom is entered through any other vertex, however, the problem is averted because only one of the two edges of the vertex can be chosen</a:t>
            </a:r>
          </a:p>
          <a:p>
            <a:pPr lvl="1"/>
            <a:r>
              <a:rPr lang="en-US" dirty="0" smtClean="0"/>
              <a:t>So the idea is to detect a blossom is being entered through its base</a:t>
            </a:r>
          </a:p>
          <a:p>
            <a:pPr lvl="1"/>
            <a:r>
              <a:rPr lang="en-US" dirty="0" smtClean="0"/>
              <a:t>We can then temporarily remove the blossom by replacing it with a vertex and attach to this all edges connected to the blossom</a:t>
            </a:r>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20</a:t>
            </a:fld>
            <a:endParaRPr lang="en-US" dirty="0"/>
          </a:p>
        </p:txBody>
      </p:sp>
    </p:spTree>
    <p:extLst>
      <p:ext uri="{BB962C8B-B14F-4D97-AF65-F5344CB8AC3E}">
        <p14:creationId xmlns:p14="http://schemas.microsoft.com/office/powerpoint/2010/main" val="3902197535"/>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(continued)</a:t>
            </a:r>
            <a:endParaRPr lang="en-US" dirty="0"/>
          </a:p>
        </p:txBody>
      </p:sp>
      <p:sp>
        <p:nvSpPr>
          <p:cNvPr id="3" name="Content Placeholder 2"/>
          <p:cNvSpPr>
            <a:spLocks noGrp="1"/>
          </p:cNvSpPr>
          <p:nvPr>
            <p:ph idx="1"/>
          </p:nvPr>
        </p:nvSpPr>
        <p:spPr/>
        <p:txBody>
          <a:bodyPr/>
          <a:lstStyle/>
          <a:p>
            <a:r>
              <a:rPr lang="en-US" dirty="0"/>
              <a:t>Matching in Nonbipartite </a:t>
            </a:r>
            <a:r>
              <a:rPr lang="en-US" dirty="0" smtClean="0"/>
              <a:t>Graphs (continued)</a:t>
            </a:r>
          </a:p>
          <a:p>
            <a:pPr lvl="1"/>
            <a:r>
              <a:rPr lang="en-US" dirty="0" smtClean="0"/>
              <a:t>At this point the search for an augmenting path continues</a:t>
            </a:r>
          </a:p>
          <a:p>
            <a:pPr lvl="1"/>
            <a:r>
              <a:rPr lang="en-US" dirty="0" smtClean="0"/>
              <a:t>If one is found and it includes a vertex representing a blossom, the blossom is re-inserted</a:t>
            </a:r>
          </a:p>
          <a:p>
            <a:pPr lvl="1"/>
            <a:r>
              <a:rPr lang="en-US" dirty="0" smtClean="0"/>
              <a:t>The path through it is then determined by going backwards from the edge that led to the blossom to an edge incident with the base</a:t>
            </a:r>
          </a:p>
          <a:p>
            <a:pPr lvl="1"/>
            <a:r>
              <a:rPr lang="en-US" dirty="0" smtClean="0"/>
              <a:t>So first, we need to detect that a blossom has been entered through its base</a:t>
            </a:r>
          </a:p>
          <a:p>
            <a:pPr lvl="1"/>
            <a:r>
              <a:rPr lang="en-US" dirty="0" smtClean="0"/>
              <a:t>The Hungarian tree in Figure 8.33a was generated using a breadth-first search on the graph of Figure 8.32a</a:t>
            </a:r>
          </a:p>
          <a:p>
            <a:pPr lvl="1"/>
            <a:r>
              <a:rPr lang="en-US" dirty="0" smtClean="0"/>
              <a:t>Trying to find neighbors of </a:t>
            </a:r>
            <a:r>
              <a:rPr lang="en-US" i="1" dirty="0" smtClean="0"/>
              <a:t>b</a:t>
            </a:r>
            <a:r>
              <a:rPr lang="en-US" dirty="0" smtClean="0"/>
              <a:t> leads us to </a:t>
            </a:r>
            <a:r>
              <a:rPr lang="en-US" i="1" dirty="0" smtClean="0"/>
              <a:t>g</a:t>
            </a:r>
            <a:r>
              <a:rPr lang="en-US" dirty="0" smtClean="0"/>
              <a:t>, because </a:t>
            </a:r>
            <a:r>
              <a:rPr lang="en-US" i="1" dirty="0"/>
              <a:t>edge</a:t>
            </a:r>
            <a:r>
              <a:rPr lang="en-US" dirty="0"/>
              <a:t>(</a:t>
            </a:r>
            <a:r>
              <a:rPr lang="en-US" i="1" dirty="0"/>
              <a:t>ab</a:t>
            </a:r>
            <a:r>
              <a:rPr lang="en-US" dirty="0" smtClean="0"/>
              <a:t>) is in matching, so only edges not in matching can be included starting from </a:t>
            </a:r>
            <a:r>
              <a:rPr lang="en-US" i="1" dirty="0" smtClean="0"/>
              <a:t>b</a:t>
            </a:r>
            <a:endParaRPr lang="en-US" dirty="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21</a:t>
            </a:fld>
            <a:endParaRPr lang="en-US" dirty="0"/>
          </a:p>
        </p:txBody>
      </p:sp>
    </p:spTree>
    <p:extLst>
      <p:ext uri="{BB962C8B-B14F-4D97-AF65-F5344CB8AC3E}">
        <p14:creationId xmlns:p14="http://schemas.microsoft.com/office/powerpoint/2010/main" val="2272647776"/>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(continued)</a:t>
            </a:r>
            <a:endParaRPr lang="en-US" dirty="0"/>
          </a:p>
        </p:txBody>
      </p:sp>
      <p:sp>
        <p:nvSpPr>
          <p:cNvPr id="3" name="Content Placeholder 2"/>
          <p:cNvSpPr>
            <a:spLocks noGrp="1"/>
          </p:cNvSpPr>
          <p:nvPr>
            <p:ph idx="1"/>
          </p:nvPr>
        </p:nvSpPr>
        <p:spPr/>
        <p:txBody>
          <a:bodyPr/>
          <a:lstStyle/>
          <a:p>
            <a:r>
              <a:rPr lang="en-US" dirty="0"/>
              <a:t>Matching in Nonbipartite </a:t>
            </a:r>
            <a:r>
              <a:rPr lang="en-US" dirty="0" smtClean="0"/>
              <a:t>Graphs (continued)</a:t>
            </a:r>
          </a:p>
          <a:p>
            <a:pPr lvl="1"/>
            <a:r>
              <a:rPr lang="en-US" dirty="0" smtClean="0"/>
              <a:t>These edges lead to vertices on an even level in the tree, but </a:t>
            </a:r>
            <a:r>
              <a:rPr lang="en-US" i="1" dirty="0" smtClean="0"/>
              <a:t>g </a:t>
            </a:r>
            <a:r>
              <a:rPr lang="en-US" dirty="0" smtClean="0"/>
              <a:t>has already been labeled and is on an odd level, signaling a blossom</a:t>
            </a:r>
          </a:p>
          <a:p>
            <a:pPr lvl="1"/>
            <a:r>
              <a:rPr lang="en-US" dirty="0" smtClean="0"/>
              <a:t>Thus, we trace paths back in the tree from </a:t>
            </a:r>
            <a:r>
              <a:rPr lang="en-US" i="1" dirty="0" smtClean="0"/>
              <a:t>g</a:t>
            </a:r>
            <a:r>
              <a:rPr lang="en-US" dirty="0" smtClean="0"/>
              <a:t> and </a:t>
            </a:r>
            <a:r>
              <a:rPr lang="en-US" i="1" dirty="0" smtClean="0"/>
              <a:t>b</a:t>
            </a:r>
            <a:r>
              <a:rPr lang="en-US" dirty="0" smtClean="0"/>
              <a:t> until we reach a common, root, which is vertex </a:t>
            </a:r>
            <a:r>
              <a:rPr lang="en-US" i="1" dirty="0" smtClean="0"/>
              <a:t>e</a:t>
            </a:r>
            <a:r>
              <a:rPr lang="en-US" dirty="0" smtClean="0"/>
              <a:t>; this is the base of the blossom</a:t>
            </a:r>
          </a:p>
          <a:p>
            <a:pPr lvl="1"/>
            <a:r>
              <a:rPr lang="en-US" dirty="0" smtClean="0"/>
              <a:t>We then replace the blossom with a vertex, </a:t>
            </a:r>
            <a:r>
              <a:rPr lang="en-US" i="1" dirty="0" smtClean="0"/>
              <a:t>A</a:t>
            </a:r>
            <a:r>
              <a:rPr lang="en-US" dirty="0" smtClean="0"/>
              <a:t>, leading to the graph of Figure 8.33b</a:t>
            </a:r>
          </a:p>
          <a:p>
            <a:pPr lvl="1"/>
            <a:r>
              <a:rPr lang="en-US" dirty="0" smtClean="0"/>
              <a:t>The augmenting path search is then resumed, and continues until the path is found, which is </a:t>
            </a:r>
            <a:r>
              <a:rPr lang="en-US" i="1" dirty="0" smtClean="0"/>
              <a:t>c</a:t>
            </a:r>
            <a:r>
              <a:rPr lang="en-US" dirty="0" smtClean="0"/>
              <a:t>, </a:t>
            </a:r>
            <a:r>
              <a:rPr lang="en-US" i="1" dirty="0" smtClean="0"/>
              <a:t>d</a:t>
            </a:r>
            <a:r>
              <a:rPr lang="en-US" dirty="0" smtClean="0"/>
              <a:t>, </a:t>
            </a:r>
            <a:r>
              <a:rPr lang="en-US" i="1" dirty="0" smtClean="0"/>
              <a:t>A</a:t>
            </a:r>
            <a:r>
              <a:rPr lang="en-US" dirty="0" smtClean="0"/>
              <a:t>, </a:t>
            </a:r>
            <a:r>
              <a:rPr lang="en-US" i="1" dirty="0" smtClean="0"/>
              <a:t>h</a:t>
            </a:r>
          </a:p>
          <a:p>
            <a:pPr lvl="1"/>
            <a:r>
              <a:rPr lang="en-US" dirty="0" smtClean="0"/>
              <a:t>Then the blossom is expanded, and the path traced through the blossom</a:t>
            </a:r>
          </a:p>
          <a:p>
            <a:pPr lvl="1"/>
            <a:r>
              <a:rPr lang="en-US" dirty="0" smtClean="0"/>
              <a:t>This is done by starting from </a:t>
            </a:r>
            <a:r>
              <a:rPr lang="en-US" i="1" dirty="0"/>
              <a:t>edge</a:t>
            </a:r>
            <a:r>
              <a:rPr lang="en-US" dirty="0"/>
              <a:t>(</a:t>
            </a:r>
            <a:r>
              <a:rPr lang="en-US" i="1" dirty="0"/>
              <a:t>hA</a:t>
            </a:r>
            <a:r>
              <a:rPr lang="en-US" dirty="0" smtClean="0"/>
              <a:t>) (now </a:t>
            </a:r>
            <a:r>
              <a:rPr lang="en-US" i="1" dirty="0"/>
              <a:t>edge</a:t>
            </a:r>
            <a:r>
              <a:rPr lang="en-US" dirty="0"/>
              <a:t>(</a:t>
            </a:r>
            <a:r>
              <a:rPr lang="en-US" i="1" dirty="0"/>
              <a:t>hf</a:t>
            </a:r>
            <a:r>
              <a:rPr lang="en-US" dirty="0" smtClean="0"/>
              <a:t>))</a:t>
            </a:r>
            <a:endParaRPr lang="en-US" dirty="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22</a:t>
            </a:fld>
            <a:endParaRPr lang="en-US" dirty="0"/>
          </a:p>
        </p:txBody>
      </p:sp>
    </p:spTree>
    <p:extLst>
      <p:ext uri="{BB962C8B-B14F-4D97-AF65-F5344CB8AC3E}">
        <p14:creationId xmlns:p14="http://schemas.microsoft.com/office/powerpoint/2010/main" val="3799464680"/>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(continued)</a:t>
            </a:r>
            <a:endParaRPr lang="en-US" dirty="0"/>
          </a:p>
        </p:txBody>
      </p:sp>
      <p:sp>
        <p:nvSpPr>
          <p:cNvPr id="3" name="Content Placeholder 2"/>
          <p:cNvSpPr>
            <a:spLocks noGrp="1"/>
          </p:cNvSpPr>
          <p:nvPr>
            <p:ph idx="1"/>
          </p:nvPr>
        </p:nvSpPr>
        <p:spPr/>
        <p:txBody>
          <a:bodyPr/>
          <a:lstStyle/>
          <a:p>
            <a:r>
              <a:rPr lang="en-US" dirty="0"/>
              <a:t>Matching in Nonbipartite </a:t>
            </a:r>
            <a:r>
              <a:rPr lang="en-US" dirty="0" smtClean="0"/>
              <a:t>Graphs (continued)</a:t>
            </a:r>
          </a:p>
          <a:p>
            <a:pPr lvl="1"/>
            <a:r>
              <a:rPr lang="en-US" dirty="0" smtClean="0"/>
              <a:t>That edge is not in matching, so from </a:t>
            </a:r>
            <a:r>
              <a:rPr lang="en-US" i="1" dirty="0" smtClean="0"/>
              <a:t>f </a:t>
            </a:r>
            <a:r>
              <a:rPr lang="en-US" dirty="0" smtClean="0"/>
              <a:t>only </a:t>
            </a:r>
            <a:r>
              <a:rPr lang="en-US" i="1" dirty="0"/>
              <a:t>edge</a:t>
            </a:r>
            <a:r>
              <a:rPr lang="en-US" dirty="0"/>
              <a:t>(</a:t>
            </a:r>
            <a:r>
              <a:rPr lang="en-US" i="1" dirty="0"/>
              <a:t>fg</a:t>
            </a:r>
            <a:r>
              <a:rPr lang="en-US" dirty="0" smtClean="0"/>
              <a:t>) can be chosen so the augmenting path remains alternating</a:t>
            </a:r>
          </a:p>
          <a:p>
            <a:pPr lvl="1"/>
            <a:r>
              <a:rPr lang="en-US" dirty="0" smtClean="0"/>
              <a:t>By moving through the vertices </a:t>
            </a:r>
            <a:r>
              <a:rPr lang="pt-BR" i="1" dirty="0"/>
              <a:t>f, g, b, a, e</a:t>
            </a:r>
            <a:r>
              <a:rPr lang="pt-BR" i="1" dirty="0" smtClean="0"/>
              <a:t>,</a:t>
            </a:r>
            <a:r>
              <a:rPr lang="pt-BR" dirty="0" smtClean="0"/>
              <a:t> the part of the augmenting path corresponding to </a:t>
            </a:r>
            <a:r>
              <a:rPr lang="pt-BR" i="1" dirty="0" smtClean="0"/>
              <a:t>A</a:t>
            </a:r>
            <a:r>
              <a:rPr lang="pt-BR" dirty="0" smtClean="0"/>
              <a:t> is determined, as seen in Figure 8.33c</a:t>
            </a:r>
          </a:p>
          <a:p>
            <a:pPr lvl="1"/>
            <a:r>
              <a:rPr lang="pt-BR" dirty="0" smtClean="0"/>
              <a:t>So the full augmenting path is </a:t>
            </a:r>
            <a:r>
              <a:rPr lang="en-US" i="1" dirty="0"/>
              <a:t>c, d, e, a, b, g, f, </a:t>
            </a:r>
            <a:r>
              <a:rPr lang="en-US" i="1" dirty="0" smtClean="0"/>
              <a:t>h</a:t>
            </a:r>
          </a:p>
          <a:p>
            <a:pPr lvl="1"/>
            <a:r>
              <a:rPr lang="en-US" dirty="0" smtClean="0"/>
              <a:t>Once the path is processed, a new matching is determined, shown in Figure 8.33d</a:t>
            </a:r>
            <a:endParaRPr lang="en-US" dirty="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23</a:t>
            </a:fld>
            <a:endParaRPr lang="en-US" dirty="0"/>
          </a:p>
        </p:txBody>
      </p:sp>
    </p:spTree>
    <p:extLst>
      <p:ext uri="{BB962C8B-B14F-4D97-AF65-F5344CB8AC3E}">
        <p14:creationId xmlns:p14="http://schemas.microsoft.com/office/powerpoint/2010/main" val="3805200824"/>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(continued)</a:t>
            </a:r>
            <a:endParaRPr lang="en-US" dirty="0"/>
          </a:p>
        </p:txBody>
      </p:sp>
      <p:sp>
        <p:nvSpPr>
          <p:cNvPr id="3" name="Content Placeholder 2"/>
          <p:cNvSpPr>
            <a:spLocks noGrp="1"/>
          </p:cNvSpPr>
          <p:nvPr>
            <p:ph idx="1"/>
          </p:nvPr>
        </p:nvSpPr>
        <p:spPr/>
        <p:txBody>
          <a:bodyPr/>
          <a:lstStyle/>
          <a:p>
            <a:r>
              <a:rPr lang="en-US" dirty="0"/>
              <a:t>Matching in Nonbipartite </a:t>
            </a:r>
            <a:r>
              <a:rPr lang="en-US" dirty="0" smtClean="0"/>
              <a:t>Graphs (continued)</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lgn="ctr">
              <a:spcBef>
                <a:spcPts val="900"/>
              </a:spcBef>
              <a:buNone/>
            </a:pPr>
            <a:r>
              <a:rPr lang="en-US" sz="1200" dirty="0"/>
              <a:t>Fig. 8.33 Processing a graph with a blossom</a:t>
            </a:r>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24</a:t>
            </a:fld>
            <a:endParaRPr lang="en-US"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2438" y="1873102"/>
            <a:ext cx="3667125"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0224721"/>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43B02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Maximum Matching Problem</a:t>
            </a:r>
            <a:endParaRPr lang="lv-LV" dirty="0"/>
          </a:p>
        </p:txBody>
      </p:sp>
      <p:sp>
        <p:nvSpPr>
          <p:cNvPr id="5" name="Content Placeholder 4"/>
          <p:cNvSpPr>
            <a:spLocks noGrp="1"/>
          </p:cNvSpPr>
          <p:nvPr>
            <p:ph sz="half" idx="2"/>
          </p:nvPr>
        </p:nvSpPr>
        <p:spPr/>
        <p:txBody>
          <a:bodyPr/>
          <a:lstStyle/>
          <a:p>
            <a:r>
              <a:rPr lang="en-US" dirty="0"/>
              <a:t>In the picture below select the largest number of dots so that no two selected points are on the same horizontal or vertical (they do not threaten each other as chess rooks.  </a:t>
            </a:r>
            <a:endParaRPr lang="lv-LV" dirty="0"/>
          </a:p>
          <a:p>
            <a:endParaRPr lang="lv-LV" dirty="0"/>
          </a:p>
        </p:txBody>
      </p:sp>
      <p:pic>
        <p:nvPicPr>
          <p:cNvPr id="4" name="Picture 3"/>
          <p:cNvPicPr>
            <a:picLocks noChangeAspect="1"/>
          </p:cNvPicPr>
          <p:nvPr/>
        </p:nvPicPr>
        <p:blipFill>
          <a:blip r:embed="rId2"/>
          <a:stretch>
            <a:fillRect/>
          </a:stretch>
        </p:blipFill>
        <p:spPr>
          <a:xfrm>
            <a:off x="2057399" y="2057400"/>
            <a:ext cx="3686671" cy="3429000"/>
          </a:xfrm>
          <a:prstGeom prst="rect">
            <a:avLst/>
          </a:prstGeom>
        </p:spPr>
      </p:pic>
    </p:spTree>
    <p:extLst>
      <p:ext uri="{BB962C8B-B14F-4D97-AF65-F5344CB8AC3E}">
        <p14:creationId xmlns:p14="http://schemas.microsoft.com/office/powerpoint/2010/main" val="3669412306"/>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(continued)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For the company, we can construct a bipartite graph where each edge relates an applicant to the job(s) they qualify for</a:t>
                </a:r>
              </a:p>
              <a:p>
                <a:r>
                  <a:rPr lang="en-US" dirty="0" smtClean="0"/>
                  <a:t>This is shown in Figure 8.26</a:t>
                </a:r>
              </a:p>
              <a:p>
                <a:pPr marL="0" indent="0">
                  <a:buNone/>
                </a:pPr>
                <a:endParaRPr lang="en-US" dirty="0" smtClean="0"/>
              </a:p>
              <a:p>
                <a:pPr marL="0" indent="0">
                  <a:buNone/>
                </a:pPr>
                <a:endParaRPr lang="en-US" dirty="0"/>
              </a:p>
              <a:p>
                <a:pPr marL="0" indent="0">
                  <a:buNone/>
                </a:pPr>
                <a:endParaRPr lang="en-US" dirty="0" smtClean="0"/>
              </a:p>
              <a:p>
                <a:pPr marL="0" indent="0" algn="ctr">
                  <a:buNone/>
                </a:pPr>
                <a:r>
                  <a:rPr lang="en-US" sz="1200" dirty="0"/>
                  <a:t>Fig. 8.26 Matching five applicants with five jobs</a:t>
                </a:r>
              </a:p>
              <a:p>
                <a:r>
                  <a:rPr lang="en-US" dirty="0" smtClean="0"/>
                  <a:t>The task is to match each applicant with a job; this may not always be possible, so we want to match as many as possible</a:t>
                </a:r>
              </a:p>
              <a:p>
                <a:r>
                  <a:rPr lang="en-US" dirty="0" smtClean="0"/>
                  <a:t>For a given graph </a:t>
                </a:r>
                <a:r>
                  <a:rPr lang="en-US" i="1" dirty="0" smtClean="0"/>
                  <a:t>G</a:t>
                </a:r>
                <a:r>
                  <a:rPr lang="en-US" dirty="0" smtClean="0"/>
                  <a:t> = (</a:t>
                </a:r>
                <a:r>
                  <a:rPr lang="en-US" i="1" dirty="0" smtClean="0"/>
                  <a:t>V</a:t>
                </a:r>
                <a:r>
                  <a:rPr lang="en-US" dirty="0" smtClean="0"/>
                  <a:t>, </a:t>
                </a:r>
                <a:r>
                  <a:rPr lang="en-US" i="1" dirty="0" smtClean="0"/>
                  <a:t>E</a:t>
                </a:r>
                <a:r>
                  <a:rPr lang="en-US" dirty="0" smtClean="0"/>
                  <a:t>), a </a:t>
                </a:r>
                <a:r>
                  <a:rPr lang="en-US" b="1" i="1" dirty="0" smtClean="0"/>
                  <a:t>matching</a:t>
                </a:r>
                <a:r>
                  <a:rPr lang="en-US" i="1" dirty="0" smtClean="0"/>
                  <a:t> M</a:t>
                </a:r>
                <a:r>
                  <a:rPr lang="en-US" dirty="0" smtClean="0"/>
                  <a:t> is defined as a subset of edges </a:t>
                </a:r>
                <a:r>
                  <a:rPr lang="en-US" i="1" dirty="0" smtClean="0"/>
                  <a:t>M</a:t>
                </a:r>
                <a:r>
                  <a:rPr lang="en-US" dirty="0" smtClean="0"/>
                  <a:t> </a:t>
                </a:r>
                <a14:m>
                  <m:oMath xmlns:m="http://schemas.openxmlformats.org/officeDocument/2006/math">
                    <m:r>
                      <a:rPr lang="en-US" i="1" smtClean="0">
                        <a:latin typeface="Cambria Math"/>
                        <a:ea typeface="Cambria Math"/>
                      </a:rPr>
                      <m:t>⊆</m:t>
                    </m:r>
                  </m:oMath>
                </a14:m>
                <a:r>
                  <a:rPr lang="en-US" dirty="0" smtClean="0"/>
                  <a:t> </a:t>
                </a:r>
                <a:r>
                  <a:rPr lang="en-US" i="1" dirty="0" smtClean="0"/>
                  <a:t>E</a:t>
                </a:r>
                <a:r>
                  <a:rPr lang="en-US" dirty="0" smtClean="0"/>
                  <a:t>, where no two edges are adjacent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80" t="-1185" b="-10370"/>
                </a:stretch>
              </a:blipFill>
            </p:spPr>
            <p:txBody>
              <a:bodyPr/>
              <a:lstStyle/>
              <a:p>
                <a:r>
                  <a:rPr lang="lv-LV">
                    <a:noFill/>
                  </a:rPr>
                  <a:t> </a:t>
                </a:r>
              </a:p>
            </p:txBody>
          </p:sp>
        </mc:Fallback>
      </mc:AlternateContent>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3</a:t>
            </a:fld>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248" y="2667000"/>
            <a:ext cx="2428875"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866544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(continued)</a:t>
            </a:r>
            <a:endParaRPr lang="en-US" dirty="0"/>
          </a:p>
        </p:txBody>
      </p:sp>
      <p:sp>
        <p:nvSpPr>
          <p:cNvPr id="3" name="Content Placeholder 2"/>
          <p:cNvSpPr>
            <a:spLocks noGrp="1"/>
          </p:cNvSpPr>
          <p:nvPr>
            <p:ph idx="1"/>
          </p:nvPr>
        </p:nvSpPr>
        <p:spPr/>
        <p:txBody>
          <a:bodyPr>
            <a:normAutofit lnSpcReduction="10000"/>
          </a:bodyPr>
          <a:lstStyle/>
          <a:p>
            <a:r>
              <a:rPr lang="en-US" dirty="0" smtClean="0"/>
              <a:t>A </a:t>
            </a:r>
            <a:r>
              <a:rPr lang="en-US" b="1" i="1" dirty="0" smtClean="0"/>
              <a:t>maximum matching</a:t>
            </a:r>
            <a:r>
              <a:rPr lang="en-US" dirty="0" smtClean="0"/>
              <a:t> is a matching where the number of unmatched vertices is minimal</a:t>
            </a:r>
          </a:p>
          <a:p>
            <a:r>
              <a:rPr lang="en-US" dirty="0" smtClean="0"/>
              <a:t>Consider Figure 8.27</a:t>
            </a:r>
          </a:p>
          <a:p>
            <a:endParaRPr lang="en-US" dirty="0" smtClean="0"/>
          </a:p>
          <a:p>
            <a:pPr marL="0" indent="0">
              <a:buNone/>
            </a:pPr>
            <a:endParaRPr lang="en-US" dirty="0" smtClean="0"/>
          </a:p>
          <a:p>
            <a:pPr marL="0" indent="0">
              <a:buNone/>
            </a:pPr>
            <a:endParaRPr lang="en-US" dirty="0"/>
          </a:p>
          <a:p>
            <a:pPr marL="0" indent="0" algn="ctr">
              <a:buNone/>
            </a:pPr>
            <a:endParaRPr lang="en-US" sz="1200" dirty="0"/>
          </a:p>
          <a:p>
            <a:pPr marL="0" indent="0" algn="ctr">
              <a:buNone/>
            </a:pPr>
            <a:r>
              <a:rPr lang="en-US" sz="1200" dirty="0"/>
              <a:t>Fig. 8.27 A graph with matchings M1 = {edge(cd), edge(</a:t>
            </a:r>
            <a:r>
              <a:rPr lang="en-US" sz="1200" dirty="0" err="1"/>
              <a:t>ef</a:t>
            </a:r>
            <a:r>
              <a:rPr lang="en-US" sz="1200" dirty="0"/>
              <a:t>)}</a:t>
            </a:r>
          </a:p>
          <a:p>
            <a:pPr marL="0" indent="0" algn="ctr">
              <a:buNone/>
            </a:pPr>
            <a:r>
              <a:rPr lang="en-US" sz="1200" dirty="0"/>
              <a:t>and M2 = {edge(cd), edge(ge), edge(fh)}</a:t>
            </a:r>
          </a:p>
          <a:p>
            <a:r>
              <a:rPr lang="en-US" dirty="0"/>
              <a:t>S</a:t>
            </a:r>
            <a:r>
              <a:rPr lang="en-US" dirty="0" smtClean="0"/>
              <a:t>ets </a:t>
            </a:r>
            <a:r>
              <a:rPr lang="en-US" i="1" dirty="0"/>
              <a:t>M</a:t>
            </a:r>
            <a:r>
              <a:rPr lang="en-US" baseline="-25000" dirty="0"/>
              <a:t>1</a:t>
            </a:r>
            <a:r>
              <a:rPr lang="en-US" dirty="0"/>
              <a:t> = {</a:t>
            </a:r>
            <a:r>
              <a:rPr lang="en-US" i="1" dirty="0"/>
              <a:t>edge</a:t>
            </a:r>
            <a:r>
              <a:rPr lang="en-US" dirty="0"/>
              <a:t>(</a:t>
            </a:r>
            <a:r>
              <a:rPr lang="en-US" i="1" dirty="0"/>
              <a:t>cd</a:t>
            </a:r>
            <a:r>
              <a:rPr lang="en-US" dirty="0"/>
              <a:t>), </a:t>
            </a:r>
            <a:r>
              <a:rPr lang="en-US" i="1" dirty="0"/>
              <a:t>edge</a:t>
            </a:r>
            <a:r>
              <a:rPr lang="en-US" dirty="0"/>
              <a:t>(</a:t>
            </a:r>
            <a:r>
              <a:rPr lang="en-US" i="1" dirty="0"/>
              <a:t>ef</a:t>
            </a:r>
            <a:r>
              <a:rPr lang="en-US" dirty="0"/>
              <a:t>)} </a:t>
            </a:r>
            <a:r>
              <a:rPr lang="en-US" dirty="0" smtClean="0"/>
              <a:t>and </a:t>
            </a:r>
            <a:r>
              <a:rPr lang="en-US" i="1" dirty="0" smtClean="0"/>
              <a:t>M</a:t>
            </a:r>
            <a:r>
              <a:rPr lang="en-US" baseline="-25000" dirty="0" smtClean="0"/>
              <a:t>2</a:t>
            </a:r>
            <a:r>
              <a:rPr lang="en-US" dirty="0" smtClean="0"/>
              <a:t> </a:t>
            </a:r>
            <a:r>
              <a:rPr lang="en-US" dirty="0"/>
              <a:t>= {</a:t>
            </a:r>
            <a:r>
              <a:rPr lang="en-US" i="1" dirty="0"/>
              <a:t>edge</a:t>
            </a:r>
            <a:r>
              <a:rPr lang="en-US" dirty="0"/>
              <a:t>(</a:t>
            </a:r>
            <a:r>
              <a:rPr lang="en-US" i="1" dirty="0"/>
              <a:t>cd</a:t>
            </a:r>
            <a:r>
              <a:rPr lang="en-US" dirty="0"/>
              <a:t>), </a:t>
            </a:r>
            <a:r>
              <a:rPr lang="en-US" i="1" dirty="0"/>
              <a:t>edge</a:t>
            </a:r>
            <a:r>
              <a:rPr lang="en-US" dirty="0"/>
              <a:t>(</a:t>
            </a:r>
            <a:r>
              <a:rPr lang="en-US" i="1" dirty="0"/>
              <a:t>ge</a:t>
            </a:r>
            <a:r>
              <a:rPr lang="en-US" dirty="0"/>
              <a:t>), </a:t>
            </a:r>
            <a:r>
              <a:rPr lang="en-US" i="1" dirty="0"/>
              <a:t>edge</a:t>
            </a:r>
            <a:r>
              <a:rPr lang="en-US" dirty="0"/>
              <a:t>(</a:t>
            </a:r>
            <a:r>
              <a:rPr lang="en-US" i="1" dirty="0"/>
              <a:t>fh</a:t>
            </a:r>
            <a:r>
              <a:rPr lang="en-US" dirty="0"/>
              <a:t>)} are matchings, but </a:t>
            </a:r>
            <a:r>
              <a:rPr lang="en-US" i="1" dirty="0"/>
              <a:t>M</a:t>
            </a:r>
            <a:r>
              <a:rPr lang="en-US" baseline="-25000" dirty="0"/>
              <a:t>2</a:t>
            </a:r>
            <a:r>
              <a:rPr lang="en-US" dirty="0"/>
              <a:t> is a maximum </a:t>
            </a:r>
            <a:r>
              <a:rPr lang="en-US" dirty="0" smtClean="0"/>
              <a:t>matching</a:t>
            </a:r>
          </a:p>
          <a:p>
            <a:r>
              <a:rPr lang="en-US" dirty="0" smtClean="0"/>
              <a:t>A </a:t>
            </a:r>
            <a:r>
              <a:rPr lang="en-US" b="1" i="1" dirty="0" smtClean="0"/>
              <a:t> perfect matching</a:t>
            </a:r>
            <a:r>
              <a:rPr lang="en-US" dirty="0" smtClean="0"/>
              <a:t> is one where all vertices in the graph are paired</a:t>
            </a:r>
            <a:endParaRPr lang="en-US" dirty="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4</a:t>
            </a:fld>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0614" y="2743200"/>
            <a:ext cx="2390775"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551911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(continued)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A </a:t>
                </a:r>
                <a:r>
                  <a:rPr lang="en-US" b="1" i="1" dirty="0" smtClean="0"/>
                  <a:t>matching problem</a:t>
                </a:r>
                <a:r>
                  <a:rPr lang="en-US" dirty="0" smtClean="0"/>
                  <a:t> is the task of finding a maximum matching for a given graph</a:t>
                </a:r>
              </a:p>
              <a:p>
                <a:pPr>
                  <a:spcBef>
                    <a:spcPts val="24"/>
                  </a:spcBef>
                </a:pPr>
                <a:r>
                  <a:rPr lang="en-US" dirty="0" smtClean="0"/>
                  <a:t>An </a:t>
                </a:r>
                <a:r>
                  <a:rPr lang="en-US" b="1" i="1" dirty="0" smtClean="0"/>
                  <a:t>alternating path</a:t>
                </a:r>
                <a:r>
                  <a:rPr lang="en-US" dirty="0" smtClean="0"/>
                  <a:t> for </a:t>
                </a:r>
                <a:r>
                  <a:rPr lang="en-US" i="1" dirty="0" smtClean="0"/>
                  <a:t>M</a:t>
                </a:r>
                <a:r>
                  <a:rPr lang="en-US" dirty="0" smtClean="0"/>
                  <a:t> is a sequence of edges that alternately belong to </a:t>
                </a:r>
                <a:r>
                  <a:rPr lang="en-US" i="1" dirty="0" smtClean="0"/>
                  <a:t>M</a:t>
                </a:r>
                <a:r>
                  <a:rPr lang="en-US" dirty="0" smtClean="0"/>
                  <a:t> and the set of edges not in </a:t>
                </a:r>
                <a:r>
                  <a:rPr lang="en-US" i="1" dirty="0" smtClean="0"/>
                  <a:t>M</a:t>
                </a:r>
                <a:endParaRPr lang="en-US" dirty="0" smtClean="0"/>
              </a:p>
              <a:p>
                <a:pPr>
                  <a:spcBef>
                    <a:spcPts val="24"/>
                  </a:spcBef>
                </a:pPr>
                <a:r>
                  <a:rPr lang="en-US" dirty="0" smtClean="0"/>
                  <a:t>An </a:t>
                </a:r>
                <a:r>
                  <a:rPr lang="en-US" b="1" i="1" dirty="0" smtClean="0"/>
                  <a:t>augmenting path</a:t>
                </a:r>
                <a:r>
                  <a:rPr lang="en-US" dirty="0" smtClean="0"/>
                  <a:t> for </a:t>
                </a:r>
                <a:r>
                  <a:rPr lang="en-US" i="1" dirty="0" smtClean="0"/>
                  <a:t>M</a:t>
                </a:r>
                <a:r>
                  <a:rPr lang="en-US" dirty="0" smtClean="0"/>
                  <a:t> is an alternating path where the end vertices are not incident with any edge in matching </a:t>
                </a:r>
                <a:r>
                  <a:rPr lang="en-US" i="1" dirty="0" smtClean="0"/>
                  <a:t>M</a:t>
                </a:r>
                <a:endParaRPr lang="en-US" dirty="0" smtClean="0"/>
              </a:p>
              <a:p>
                <a:pPr>
                  <a:spcBef>
                    <a:spcPts val="24"/>
                  </a:spcBef>
                </a:pPr>
                <a:r>
                  <a:rPr lang="en-US" dirty="0" smtClean="0"/>
                  <a:t>Augmenting paths have an odd number of edges, 2</a:t>
                </a:r>
                <a:r>
                  <a:rPr lang="en-US" i="1" dirty="0" smtClean="0"/>
                  <a:t>k</a:t>
                </a:r>
                <a:r>
                  <a:rPr lang="en-US" dirty="0" smtClean="0"/>
                  <a:t> + 1, where </a:t>
                </a:r>
                <a:r>
                  <a:rPr lang="en-US" i="1" dirty="0" smtClean="0"/>
                  <a:t>k</a:t>
                </a:r>
                <a:r>
                  <a:rPr lang="en-US" dirty="0" smtClean="0"/>
                  <a:t> are in </a:t>
                </a:r>
                <a:r>
                  <a:rPr lang="en-US" i="1" dirty="0" smtClean="0"/>
                  <a:t>M</a:t>
                </a:r>
                <a:r>
                  <a:rPr lang="en-US" dirty="0" smtClean="0"/>
                  <a:t> and </a:t>
                </a:r>
                <a:r>
                  <a:rPr lang="en-US" i="1" dirty="0" smtClean="0"/>
                  <a:t>k</a:t>
                </a:r>
                <a:r>
                  <a:rPr lang="en-US" dirty="0" smtClean="0"/>
                  <a:t> + 1 are not in </a:t>
                </a:r>
                <a:r>
                  <a:rPr lang="en-US" i="1" dirty="0" smtClean="0"/>
                  <a:t>M</a:t>
                </a:r>
                <a:endParaRPr lang="en-US" dirty="0" smtClean="0"/>
              </a:p>
              <a:p>
                <a:pPr>
                  <a:spcBef>
                    <a:spcPts val="24"/>
                  </a:spcBef>
                </a:pPr>
                <a:r>
                  <a:rPr lang="en-US" dirty="0" smtClean="0"/>
                  <a:t>The </a:t>
                </a:r>
                <a:r>
                  <a:rPr lang="en-US" b="1" i="1" dirty="0" smtClean="0"/>
                  <a:t>symmetric difference</a:t>
                </a:r>
                <a:r>
                  <a:rPr lang="en-US" dirty="0" smtClean="0"/>
                  <a:t> of two sets, </a:t>
                </a:r>
                <a:r>
                  <a:rPr lang="en-US" i="1" dirty="0" smtClean="0"/>
                  <a:t>X</a:t>
                </a:r>
                <a:r>
                  <a:rPr lang="en-US" dirty="0" smtClean="0"/>
                  <a:t> </a:t>
                </a:r>
                <a14:m>
                  <m:oMath xmlns:m="http://schemas.openxmlformats.org/officeDocument/2006/math">
                    <m:r>
                      <a:rPr lang="en-US" i="1" smtClean="0">
                        <a:latin typeface="Cambria Math"/>
                        <a:ea typeface="Cambria Math"/>
                      </a:rPr>
                      <m:t>⨁</m:t>
                    </m:r>
                  </m:oMath>
                </a14:m>
                <a:r>
                  <a:rPr lang="en-US" dirty="0" smtClean="0"/>
                  <a:t> </a:t>
                </a:r>
                <a:r>
                  <a:rPr lang="en-US" i="1" dirty="0" smtClean="0"/>
                  <a:t>Y</a:t>
                </a:r>
                <a:r>
                  <a:rPr lang="en-US" dirty="0" smtClean="0"/>
                  <a:t>, is the set</a:t>
                </a:r>
              </a:p>
              <a:p>
                <a:pPr marL="0" indent="0" algn="ctr">
                  <a:spcBef>
                    <a:spcPts val="24"/>
                  </a:spcBef>
                  <a:buNone/>
                </a:pPr>
                <a:r>
                  <a:rPr lang="es-ES" i="1" dirty="0"/>
                  <a:t>X </a:t>
                </a:r>
                <a:r>
                  <a:rPr lang="es-ES" dirty="0"/>
                  <a:t>⊕ </a:t>
                </a:r>
                <a:r>
                  <a:rPr lang="es-ES" i="1" dirty="0"/>
                  <a:t>Y </a:t>
                </a:r>
                <a:r>
                  <a:rPr lang="es-ES" dirty="0"/>
                  <a:t>= (</a:t>
                </a:r>
                <a:r>
                  <a:rPr lang="es-ES" i="1" dirty="0"/>
                  <a:t>X </a:t>
                </a:r>
                <a:r>
                  <a:rPr lang="es-ES" dirty="0"/>
                  <a:t>– </a:t>
                </a:r>
                <a:r>
                  <a:rPr lang="es-ES" i="1" dirty="0"/>
                  <a:t>Y</a:t>
                </a:r>
                <a:r>
                  <a:rPr lang="es-ES" dirty="0"/>
                  <a:t>) </a:t>
                </a:r>
                <a14:m>
                  <m:oMath xmlns:m="http://schemas.openxmlformats.org/officeDocument/2006/math">
                    <m:r>
                      <a:rPr lang="es-ES" i="1" smtClean="0">
                        <a:latin typeface="Cambria Math"/>
                        <a:ea typeface="Cambria Math"/>
                      </a:rPr>
                      <m:t>∪</m:t>
                    </m:r>
                  </m:oMath>
                </a14:m>
                <a:r>
                  <a:rPr lang="es-ES" dirty="0"/>
                  <a:t> (</a:t>
                </a:r>
                <a:r>
                  <a:rPr lang="es-ES" i="1" dirty="0"/>
                  <a:t>Y </a:t>
                </a:r>
                <a:r>
                  <a:rPr lang="es-ES" dirty="0"/>
                  <a:t>– </a:t>
                </a:r>
                <a:r>
                  <a:rPr lang="es-ES" i="1" dirty="0"/>
                  <a:t>X</a:t>
                </a:r>
                <a:r>
                  <a:rPr lang="es-ES" dirty="0"/>
                  <a:t>) = (</a:t>
                </a:r>
                <a:r>
                  <a:rPr lang="es-ES" i="1" dirty="0"/>
                  <a:t>X </a:t>
                </a:r>
                <a14:m>
                  <m:oMath xmlns:m="http://schemas.openxmlformats.org/officeDocument/2006/math">
                    <m:r>
                      <a:rPr lang="es-ES" i="1" smtClean="0">
                        <a:latin typeface="Cambria Math"/>
                        <a:ea typeface="Cambria Math"/>
                      </a:rPr>
                      <m:t>∪</m:t>
                    </m:r>
                  </m:oMath>
                </a14:m>
                <a:r>
                  <a:rPr lang="es-ES" dirty="0"/>
                  <a:t> </a:t>
                </a:r>
                <a:r>
                  <a:rPr lang="es-ES" i="1" dirty="0"/>
                  <a:t>Y</a:t>
                </a:r>
                <a:r>
                  <a:rPr lang="es-ES" dirty="0"/>
                  <a:t>) – (</a:t>
                </a:r>
                <a:r>
                  <a:rPr lang="es-ES" i="1" dirty="0"/>
                  <a:t>X </a:t>
                </a:r>
                <a14:m>
                  <m:oMath xmlns:m="http://schemas.openxmlformats.org/officeDocument/2006/math">
                    <m:r>
                      <a:rPr lang="es-ES" i="1" smtClean="0">
                        <a:latin typeface="Cambria Math"/>
                        <a:ea typeface="Cambria Math"/>
                      </a:rPr>
                      <m:t>∩</m:t>
                    </m:r>
                  </m:oMath>
                </a14:m>
                <a:r>
                  <a:rPr lang="es-ES" dirty="0"/>
                  <a:t> </a:t>
                </a:r>
                <a:r>
                  <a:rPr lang="es-ES" i="1" dirty="0"/>
                  <a:t>Y</a:t>
                </a:r>
                <a:r>
                  <a:rPr lang="es-ES" dirty="0" smtClean="0"/>
                  <a:t>)</a:t>
                </a:r>
              </a:p>
              <a:p>
                <a:pPr>
                  <a:spcBef>
                    <a:spcPts val="24"/>
                  </a:spcBef>
                </a:pPr>
                <a:r>
                  <a:rPr lang="es-ES" dirty="0" smtClean="0"/>
                  <a:t>In other words, the symmetric difference of two sets is the set of elements in their union, less the intersection</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80" t="-1185" r="-600" b="-12148"/>
                </a:stretch>
              </a:blipFill>
            </p:spPr>
            <p:txBody>
              <a:bodyPr/>
              <a:lstStyle/>
              <a:p>
                <a:r>
                  <a:rPr lang="lv-LV">
                    <a:noFill/>
                  </a:rPr>
                  <a:t> </a:t>
                </a:r>
              </a:p>
            </p:txBody>
          </p:sp>
        </mc:Fallback>
      </mc:AlternateContent>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5</a:t>
            </a:fld>
            <a:endParaRPr lang="en-US" dirty="0"/>
          </a:p>
        </p:txBody>
      </p:sp>
    </p:spTree>
    <p:extLst>
      <p:ext uri="{BB962C8B-B14F-4D97-AF65-F5344CB8AC3E}">
        <p14:creationId xmlns:p14="http://schemas.microsoft.com/office/powerpoint/2010/main" val="35666283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(continued)</a:t>
            </a:r>
            <a:endParaRPr lang="en-US" dirty="0"/>
          </a:p>
        </p:txBody>
      </p:sp>
      <p:sp>
        <p:nvSpPr>
          <p:cNvPr id="3" name="Content Placeholder 2"/>
          <p:cNvSpPr>
            <a:spLocks noGrp="1"/>
          </p:cNvSpPr>
          <p:nvPr>
            <p:ph idx="1"/>
          </p:nvPr>
        </p:nvSpPr>
        <p:spPr/>
        <p:txBody>
          <a:bodyPr>
            <a:normAutofit lnSpcReduction="10000"/>
          </a:bodyPr>
          <a:lstStyle/>
          <a:p>
            <a:r>
              <a:rPr lang="en-US" dirty="0" smtClean="0"/>
              <a:t>This leads us to the following lemma, the proof of which is shown on page 439:</a:t>
            </a:r>
          </a:p>
          <a:p>
            <a:pPr marL="914400" indent="0">
              <a:spcBef>
                <a:spcPts val="600"/>
              </a:spcBef>
              <a:buNone/>
            </a:pPr>
            <a:r>
              <a:rPr lang="en-US" sz="1700" b="1" dirty="0"/>
              <a:t>Lemma 1</a:t>
            </a:r>
            <a:r>
              <a:rPr lang="en-US" sz="1700" dirty="0"/>
              <a:t>. If for two matchings M and N in a graph G = (V,E) we define</a:t>
            </a:r>
          </a:p>
          <a:p>
            <a:pPr marL="914400" indent="0">
              <a:spcBef>
                <a:spcPts val="0"/>
              </a:spcBef>
              <a:buNone/>
            </a:pPr>
            <a:r>
              <a:rPr lang="en-US" sz="1700" dirty="0"/>
              <a:t> a set of edges M ⊕ N ⊆ E, then each connected component of the</a:t>
            </a:r>
          </a:p>
          <a:p>
            <a:pPr marL="914400" indent="0">
              <a:spcBef>
                <a:spcPts val="0"/>
              </a:spcBef>
              <a:buNone/>
            </a:pPr>
            <a:r>
              <a:rPr lang="en-US" sz="1700" dirty="0"/>
              <a:t> subgraph G′ = (V,M ⊕ N) is either (a) a single vertex, (b) a cycle with</a:t>
            </a:r>
          </a:p>
          <a:p>
            <a:pPr marL="914400" indent="0">
              <a:spcBef>
                <a:spcPts val="0"/>
              </a:spcBef>
              <a:buNone/>
            </a:pPr>
            <a:r>
              <a:rPr lang="en-US" sz="1700" dirty="0"/>
              <a:t> an even number of edges alternately in M and N, or (c) a path whose</a:t>
            </a:r>
          </a:p>
          <a:p>
            <a:pPr marL="914400" indent="0">
              <a:spcBef>
                <a:spcPts val="0"/>
              </a:spcBef>
              <a:buNone/>
            </a:pPr>
            <a:r>
              <a:rPr lang="en-US" sz="1700" dirty="0"/>
              <a:t> edges are alternately in M and N and such that each end vertex of the</a:t>
            </a:r>
          </a:p>
          <a:p>
            <a:pPr marL="914400" indent="0">
              <a:spcBef>
                <a:spcPts val="0"/>
              </a:spcBef>
              <a:buNone/>
            </a:pPr>
            <a:r>
              <a:rPr lang="en-US" sz="1700" dirty="0"/>
              <a:t> path is matched only by one of the two matchings M and N (i.e., the</a:t>
            </a:r>
          </a:p>
          <a:p>
            <a:pPr marL="914400" indent="0">
              <a:spcBef>
                <a:spcPts val="0"/>
              </a:spcBef>
              <a:buNone/>
            </a:pPr>
            <a:r>
              <a:rPr lang="en-US" sz="1700" dirty="0"/>
              <a:t> whole path should be considered, not just part, to cover the entire</a:t>
            </a:r>
          </a:p>
          <a:p>
            <a:pPr marL="914400" indent="0">
              <a:spcBef>
                <a:spcPts val="0"/>
              </a:spcBef>
              <a:buNone/>
            </a:pPr>
            <a:r>
              <a:rPr lang="en-US" sz="1700" dirty="0"/>
              <a:t> connected component)</a:t>
            </a:r>
          </a:p>
          <a:p>
            <a:pPr marL="457200" indent="-457200">
              <a:spcBef>
                <a:spcPts val="600"/>
              </a:spcBef>
            </a:pPr>
            <a:r>
              <a:rPr lang="en-US" dirty="0" smtClean="0"/>
              <a:t>Figure 8.28 shows an example of this</a:t>
            </a:r>
          </a:p>
          <a:p>
            <a:pPr marL="457200" indent="-457200">
              <a:spcBef>
                <a:spcPts val="24"/>
              </a:spcBef>
            </a:pPr>
            <a:r>
              <a:rPr lang="en-US" dirty="0" smtClean="0"/>
              <a:t>The symmetric difference between matching </a:t>
            </a:r>
            <a:r>
              <a:rPr lang="en-US" i="1" dirty="0" smtClean="0"/>
              <a:t>M</a:t>
            </a:r>
            <a:r>
              <a:rPr lang="en-US" dirty="0" smtClean="0"/>
              <a:t> (dashed lines) and matching </a:t>
            </a:r>
            <a:r>
              <a:rPr lang="en-US" i="1" dirty="0" smtClean="0"/>
              <a:t>N</a:t>
            </a:r>
            <a:r>
              <a:rPr lang="en-US" dirty="0" smtClean="0"/>
              <a:t> (dotted lines) contains one path and a cycle (Figure 8.28 b)</a:t>
            </a:r>
            <a:endParaRPr lang="en-US" dirty="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6</a:t>
            </a:fld>
            <a:endParaRPr lang="en-US" dirty="0"/>
          </a:p>
        </p:txBody>
      </p:sp>
    </p:spTree>
    <p:extLst>
      <p:ext uri="{BB962C8B-B14F-4D97-AF65-F5344CB8AC3E}">
        <p14:creationId xmlns:p14="http://schemas.microsoft.com/office/powerpoint/2010/main" val="98258321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(continued)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Notice that the vertices of the graph </a:t>
            </a:r>
            <a:r>
              <a:rPr lang="en-US" i="1" dirty="0" smtClean="0"/>
              <a:t>G</a:t>
            </a:r>
            <a:r>
              <a:rPr lang="en-US" dirty="0" smtClean="0"/>
              <a:t> not incident with any edges in the symmetric difference are isolated vertices in </a:t>
            </a:r>
            <a:r>
              <a:rPr lang="en-US" i="1" dirty="0" smtClean="0"/>
              <a:t>G’</a:t>
            </a: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spcBef>
                <a:spcPts val="0"/>
              </a:spcBef>
              <a:buNone/>
            </a:pPr>
            <a:endParaRPr lang="en-US" dirty="0" smtClean="0"/>
          </a:p>
          <a:p>
            <a:pPr marL="0" indent="0">
              <a:spcBef>
                <a:spcPts val="0"/>
              </a:spcBef>
              <a:buNone/>
            </a:pPr>
            <a:endParaRPr lang="en-US" dirty="0" smtClean="0"/>
          </a:p>
          <a:p>
            <a:pPr marL="0" indent="0" algn="ctr">
              <a:spcBef>
                <a:spcPts val="0"/>
              </a:spcBef>
              <a:buNone/>
            </a:pPr>
            <a:r>
              <a:rPr lang="en-US" sz="1200" dirty="0"/>
              <a:t>Fig. 8.28 (a) Two matchings </a:t>
            </a:r>
            <a:r>
              <a:rPr lang="en-US" sz="1200" i="1" dirty="0"/>
              <a:t>M </a:t>
            </a:r>
            <a:r>
              <a:rPr lang="en-US" sz="1200" dirty="0"/>
              <a:t>and </a:t>
            </a:r>
            <a:r>
              <a:rPr lang="en-US" sz="1200" i="1" dirty="0"/>
              <a:t>N </a:t>
            </a:r>
            <a:r>
              <a:rPr lang="en-US" sz="1200" dirty="0"/>
              <a:t>in a graph </a:t>
            </a:r>
            <a:r>
              <a:rPr lang="en-US" sz="1200" i="1" dirty="0"/>
              <a:t>G </a:t>
            </a:r>
            <a:r>
              <a:rPr lang="en-US" sz="1200" dirty="0"/>
              <a:t>= (</a:t>
            </a:r>
            <a:r>
              <a:rPr lang="en-US" sz="1200" i="1" dirty="0" err="1"/>
              <a:t>V,E</a:t>
            </a:r>
            <a:r>
              <a:rPr lang="en-US" sz="1200" dirty="0"/>
              <a:t>)</a:t>
            </a:r>
          </a:p>
          <a:p>
            <a:pPr marL="0" indent="0" algn="ctr">
              <a:spcBef>
                <a:spcPts val="0"/>
              </a:spcBef>
              <a:buNone/>
            </a:pPr>
            <a:r>
              <a:rPr lang="en-US" sz="1200" dirty="0"/>
              <a:t>and (b) the graph </a:t>
            </a:r>
            <a:r>
              <a:rPr lang="en-US" sz="1200" i="1" dirty="0"/>
              <a:t>G</a:t>
            </a:r>
            <a:r>
              <a:rPr lang="en-US" sz="1200" dirty="0"/>
              <a:t>’ = (</a:t>
            </a:r>
            <a:r>
              <a:rPr lang="en-US" sz="1200" i="1" dirty="0"/>
              <a:t>V, M </a:t>
            </a:r>
            <a:r>
              <a:rPr lang="en-US" sz="1200" dirty="0"/>
              <a:t>⊕ </a:t>
            </a:r>
            <a:r>
              <a:rPr lang="en-US" sz="1200" i="1" dirty="0"/>
              <a:t>N</a:t>
            </a:r>
            <a:r>
              <a:rPr lang="en-US" sz="1200" dirty="0"/>
              <a:t>)</a:t>
            </a:r>
          </a:p>
          <a:p>
            <a:pPr>
              <a:spcBef>
                <a:spcPts val="600"/>
              </a:spcBef>
            </a:pPr>
            <a:r>
              <a:rPr lang="en-US" dirty="0" smtClean="0"/>
              <a:t>Now consider the next lemma:</a:t>
            </a:r>
          </a:p>
          <a:p>
            <a:pPr marL="914400" indent="0">
              <a:spcBef>
                <a:spcPts val="600"/>
              </a:spcBef>
              <a:buNone/>
            </a:pPr>
            <a:r>
              <a:rPr lang="en-US" sz="1700" b="1" dirty="0"/>
              <a:t>Lemma 2</a:t>
            </a:r>
            <a:r>
              <a:rPr lang="en-US" sz="1700" dirty="0"/>
              <a:t>. If M is a matching and P is an augmenting path for M, then</a:t>
            </a:r>
          </a:p>
          <a:p>
            <a:pPr marL="914400" indent="0">
              <a:spcBef>
                <a:spcPts val="0"/>
              </a:spcBef>
              <a:buNone/>
            </a:pPr>
            <a:r>
              <a:rPr lang="en-US" sz="1700" dirty="0"/>
              <a:t> M ⊕ P is a matching of cardinality |M| + 1</a:t>
            </a:r>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7</a:t>
            </a:fld>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1900" y="2443164"/>
            <a:ext cx="4648200"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747089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(continued)</a:t>
            </a:r>
            <a:endParaRPr lang="en-US" dirty="0"/>
          </a:p>
        </p:txBody>
      </p:sp>
      <p:sp>
        <p:nvSpPr>
          <p:cNvPr id="3" name="Content Placeholder 2"/>
          <p:cNvSpPr>
            <a:spLocks noGrp="1"/>
          </p:cNvSpPr>
          <p:nvPr>
            <p:ph idx="1"/>
          </p:nvPr>
        </p:nvSpPr>
        <p:spPr/>
        <p:txBody>
          <a:bodyPr/>
          <a:lstStyle/>
          <a:p>
            <a:r>
              <a:rPr lang="en-US" dirty="0" smtClean="0"/>
              <a:t>The proof of this is on page 440; Figure 8.29 illustrates it</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lgn="ctr">
              <a:spcBef>
                <a:spcPts val="900"/>
              </a:spcBef>
              <a:buNone/>
            </a:pPr>
            <a:r>
              <a:rPr lang="en-US" sz="1200" dirty="0"/>
              <a:t>Fig. 8.29 (a) Augmenting path </a:t>
            </a:r>
            <a:r>
              <a:rPr lang="en-US" sz="1200" i="1" dirty="0"/>
              <a:t>P </a:t>
            </a:r>
            <a:r>
              <a:rPr lang="en-US" sz="1200" dirty="0"/>
              <a:t>and a matching </a:t>
            </a:r>
            <a:r>
              <a:rPr lang="en-US" sz="1200" i="1" dirty="0"/>
              <a:t>M </a:t>
            </a:r>
            <a:r>
              <a:rPr lang="en-US" sz="1200" dirty="0"/>
              <a:t>and (b) the matching </a:t>
            </a:r>
            <a:r>
              <a:rPr lang="en-US" sz="1200" i="1" dirty="0"/>
              <a:t>M </a:t>
            </a:r>
            <a:r>
              <a:rPr lang="en-US" sz="1200" dirty="0"/>
              <a:t>⊕ </a:t>
            </a:r>
            <a:r>
              <a:rPr lang="en-US" sz="1200" i="1" dirty="0"/>
              <a:t>P</a:t>
            </a:r>
          </a:p>
          <a:p>
            <a:pPr>
              <a:spcBef>
                <a:spcPts val="900"/>
              </a:spcBef>
            </a:pPr>
            <a:r>
              <a:rPr lang="en-US" dirty="0" smtClean="0"/>
              <a:t>For matching edge </a:t>
            </a:r>
            <a:r>
              <a:rPr lang="en-US" i="1" dirty="0" smtClean="0"/>
              <a:t>M</a:t>
            </a:r>
            <a:r>
              <a:rPr lang="en-US" dirty="0" smtClean="0"/>
              <a:t> (dashed lines) and augmenting path </a:t>
            </a:r>
            <a:r>
              <a:rPr lang="en-US" i="1" dirty="0" smtClean="0"/>
              <a:t>P</a:t>
            </a:r>
            <a:r>
              <a:rPr lang="en-US" dirty="0" smtClean="0"/>
              <a:t> for </a:t>
            </a:r>
            <a:r>
              <a:rPr lang="en-US" i="1" dirty="0" smtClean="0"/>
              <a:t>M</a:t>
            </a:r>
            <a:r>
              <a:rPr lang="en-US" dirty="0" smtClean="0"/>
              <a:t> (</a:t>
            </a:r>
            <a:r>
              <a:rPr lang="pt-BR" i="1" dirty="0"/>
              <a:t>c, b, f, h, g, i, j, </a:t>
            </a:r>
            <a:r>
              <a:rPr lang="pt-BR" i="1" dirty="0" smtClean="0"/>
              <a:t>e</a:t>
            </a:r>
            <a:r>
              <a:rPr lang="pt-BR" dirty="0" smtClean="0"/>
              <a:t>), the matching is </a:t>
            </a:r>
            <a:r>
              <a:rPr lang="en-US" dirty="0"/>
              <a:t>{</a:t>
            </a:r>
            <a:r>
              <a:rPr lang="en-US" i="1" dirty="0"/>
              <a:t>edge</a:t>
            </a:r>
            <a:r>
              <a:rPr lang="en-US" dirty="0"/>
              <a:t>(</a:t>
            </a:r>
            <a:r>
              <a:rPr lang="en-US" i="1" dirty="0"/>
              <a:t>bc</a:t>
            </a:r>
            <a:r>
              <a:rPr lang="en-US" dirty="0"/>
              <a:t>), </a:t>
            </a:r>
            <a:r>
              <a:rPr lang="en-US" i="1" dirty="0"/>
              <a:t>edge</a:t>
            </a:r>
            <a:r>
              <a:rPr lang="en-US" dirty="0"/>
              <a:t>(</a:t>
            </a:r>
            <a:r>
              <a:rPr lang="en-US" i="1" dirty="0"/>
              <a:t>ej</a:t>
            </a:r>
            <a:r>
              <a:rPr lang="en-US" dirty="0"/>
              <a:t>), </a:t>
            </a:r>
            <a:r>
              <a:rPr lang="en-US" i="1" dirty="0"/>
              <a:t>edge</a:t>
            </a:r>
            <a:r>
              <a:rPr lang="en-US" dirty="0"/>
              <a:t>(</a:t>
            </a:r>
            <a:r>
              <a:rPr lang="en-US" i="1" dirty="0"/>
              <a:t>fh</a:t>
            </a:r>
            <a:r>
              <a:rPr lang="en-US" dirty="0"/>
              <a:t>), </a:t>
            </a:r>
            <a:r>
              <a:rPr lang="en-US" i="1" dirty="0"/>
              <a:t>edge</a:t>
            </a:r>
            <a:r>
              <a:rPr lang="en-US" dirty="0"/>
              <a:t>(</a:t>
            </a:r>
            <a:r>
              <a:rPr lang="en-US" i="1" dirty="0"/>
              <a:t>gi</a:t>
            </a:r>
            <a:r>
              <a:rPr lang="en-US" dirty="0" smtClean="0"/>
              <a:t>)}</a:t>
            </a:r>
          </a:p>
          <a:p>
            <a:pPr>
              <a:spcBef>
                <a:spcPts val="900"/>
              </a:spcBef>
            </a:pPr>
            <a:r>
              <a:rPr lang="en-US" dirty="0" smtClean="0"/>
              <a:t>This includes all the edges from</a:t>
            </a:r>
            <a:r>
              <a:rPr lang="en-US" i="1" dirty="0"/>
              <a:t> </a:t>
            </a:r>
            <a:r>
              <a:rPr lang="en-US" i="1" dirty="0" smtClean="0"/>
              <a:t>P</a:t>
            </a:r>
            <a:r>
              <a:rPr lang="en-US" dirty="0" smtClean="0"/>
              <a:t> originally excluded from </a:t>
            </a:r>
            <a:r>
              <a:rPr lang="en-US" i="1" dirty="0" smtClean="0"/>
              <a:t>M</a:t>
            </a:r>
            <a:endParaRPr lang="en-US" dirty="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8</a:t>
            </a:fld>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8089" y="1905001"/>
            <a:ext cx="4695825"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594535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(continued)</a:t>
            </a:r>
            <a:endParaRPr lang="en-US" dirty="0"/>
          </a:p>
        </p:txBody>
      </p:sp>
      <p:sp>
        <p:nvSpPr>
          <p:cNvPr id="3" name="Content Placeholder 2"/>
          <p:cNvSpPr>
            <a:spLocks noGrp="1"/>
          </p:cNvSpPr>
          <p:nvPr>
            <p:ph idx="1"/>
          </p:nvPr>
        </p:nvSpPr>
        <p:spPr/>
        <p:txBody>
          <a:bodyPr/>
          <a:lstStyle/>
          <a:p>
            <a:r>
              <a:rPr lang="en-US" dirty="0" smtClean="0"/>
              <a:t>These two lemmas can then be used to construct the proof of the following important theorem:</a:t>
            </a:r>
          </a:p>
          <a:p>
            <a:pPr marL="914400" indent="0">
              <a:spcBef>
                <a:spcPts val="600"/>
              </a:spcBef>
              <a:buNone/>
            </a:pPr>
            <a:r>
              <a:rPr lang="en-US" sz="1700" b="1" dirty="0"/>
              <a:t>Theorem </a:t>
            </a:r>
            <a:r>
              <a:rPr lang="en-US" sz="1700" dirty="0"/>
              <a:t>(Claude Berge 1957). A matching </a:t>
            </a:r>
            <a:r>
              <a:rPr lang="en-US" sz="1700" i="1" dirty="0"/>
              <a:t>M </a:t>
            </a:r>
            <a:r>
              <a:rPr lang="en-US" sz="1700" dirty="0"/>
              <a:t>in a graph </a:t>
            </a:r>
            <a:r>
              <a:rPr lang="en-US" sz="1700" i="1" dirty="0"/>
              <a:t>G </a:t>
            </a:r>
            <a:r>
              <a:rPr lang="en-US" sz="1700" dirty="0"/>
              <a:t>is maximum</a:t>
            </a:r>
          </a:p>
          <a:p>
            <a:pPr marL="914400" indent="0">
              <a:spcBef>
                <a:spcPts val="0"/>
              </a:spcBef>
              <a:buNone/>
            </a:pPr>
            <a:r>
              <a:rPr lang="en-US" sz="1700" dirty="0"/>
              <a:t> iff there is no augmenting path connecting two unmatched vertices in </a:t>
            </a:r>
            <a:r>
              <a:rPr lang="en-US" sz="1700" i="1" dirty="0"/>
              <a:t>G</a:t>
            </a:r>
          </a:p>
          <a:p>
            <a:pPr>
              <a:spcBef>
                <a:spcPts val="600"/>
              </a:spcBef>
            </a:pPr>
            <a:r>
              <a:rPr lang="en-US" dirty="0" smtClean="0"/>
              <a:t>The proof of this theorem is shown on page 441</a:t>
            </a:r>
          </a:p>
          <a:p>
            <a:pPr>
              <a:spcBef>
                <a:spcPts val="24"/>
              </a:spcBef>
            </a:pPr>
            <a:r>
              <a:rPr lang="en-US" dirty="0" smtClean="0"/>
              <a:t>This suggests an approach for finding a maximum path</a:t>
            </a:r>
          </a:p>
          <a:p>
            <a:pPr>
              <a:spcBef>
                <a:spcPts val="24"/>
              </a:spcBef>
            </a:pPr>
            <a:r>
              <a:rPr lang="en-US" dirty="0" smtClean="0"/>
              <a:t>Starting from an initial matching (possibly empty), it repeatedly finds new augmenting paths to increase the cardinality of the matching until no such path can be found</a:t>
            </a:r>
          </a:p>
          <a:p>
            <a:pPr>
              <a:spcBef>
                <a:spcPts val="24"/>
              </a:spcBef>
            </a:pPr>
            <a:r>
              <a:rPr lang="en-US" dirty="0" smtClean="0"/>
              <a:t>This means we need an algorithm to determine augmenting paths</a:t>
            </a:r>
          </a:p>
          <a:p>
            <a:pPr>
              <a:spcBef>
                <a:spcPts val="24"/>
              </a:spcBef>
            </a:pPr>
            <a:r>
              <a:rPr lang="en-US" dirty="0" smtClean="0"/>
              <a:t>Fortunately, this is easier to do for bipartite graphs, so we’ll start with them</a:t>
            </a:r>
            <a:endParaRPr lang="en-US" dirty="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9</a:t>
            </a:fld>
            <a:endParaRPr lang="en-US" dirty="0"/>
          </a:p>
        </p:txBody>
      </p:sp>
    </p:spTree>
    <p:extLst>
      <p:ext uri="{BB962C8B-B14F-4D97-AF65-F5344CB8AC3E}">
        <p14:creationId xmlns:p14="http://schemas.microsoft.com/office/powerpoint/2010/main" val="339162951"/>
      </p:ext>
    </p:extLst>
  </p:cSld>
  <p:clrMapOvr>
    <a:masterClrMapping/>
  </p:clrMapOvr>
  <p:transition spd="slow">
    <p:wipe/>
  </p:transition>
</p:sld>
</file>

<file path=ppt/theme/theme1.xml><?xml version="1.0" encoding="utf-8"?>
<a:theme xmlns:a="http://schemas.openxmlformats.org/drawingml/2006/main" name="Notebook">
  <a:themeElements>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fontScheme name="Noteboo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2">
        <a:dk1>
          <a:srgbClr val="000000"/>
        </a:dk1>
        <a:lt1>
          <a:srgbClr val="FFFFFF"/>
        </a:lt1>
        <a:dk2>
          <a:srgbClr val="221304"/>
        </a:dk2>
        <a:lt2>
          <a:srgbClr val="CBBD83"/>
        </a:lt2>
        <a:accent1>
          <a:srgbClr val="A1BD69"/>
        </a:accent1>
        <a:accent2>
          <a:srgbClr val="3694B6"/>
        </a:accent2>
        <a:accent3>
          <a:srgbClr val="FFFFF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3">
        <a:dk1>
          <a:srgbClr val="000000"/>
        </a:dk1>
        <a:lt1>
          <a:srgbClr val="FFFFFF"/>
        </a:lt1>
        <a:dk2>
          <a:srgbClr val="000000"/>
        </a:dk2>
        <a:lt2>
          <a:srgbClr val="DDDDDD"/>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Designs\Notebook.pot</Template>
  <TotalTime>3029</TotalTime>
  <Words>2382</Words>
  <Application>Microsoft Office PowerPoint</Application>
  <PresentationFormat>Widescreen</PresentationFormat>
  <Paragraphs>207</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Cambria Math</vt:lpstr>
      <vt:lpstr>Courier New</vt:lpstr>
      <vt:lpstr>Times New Roman</vt:lpstr>
      <vt:lpstr>Notebook</vt:lpstr>
      <vt:lpstr>Graph Mathcings</vt:lpstr>
      <vt:lpstr>Matching</vt:lpstr>
      <vt:lpstr>Matching (continued)</vt:lpstr>
      <vt:lpstr>Matching (continued)</vt:lpstr>
      <vt:lpstr>Matching (continued)</vt:lpstr>
      <vt:lpstr>Matching (continued)</vt:lpstr>
      <vt:lpstr>Matching (continued)</vt:lpstr>
      <vt:lpstr>Matching (continued)</vt:lpstr>
      <vt:lpstr>Matching (continued)</vt:lpstr>
      <vt:lpstr>Matching (continued)</vt:lpstr>
      <vt:lpstr>Matchings vs. Max Flow Problems</vt:lpstr>
      <vt:lpstr>Matching (continued)</vt:lpstr>
      <vt:lpstr>Matching (continued)</vt:lpstr>
      <vt:lpstr>Matching (continued)</vt:lpstr>
      <vt:lpstr>Matching (continued)</vt:lpstr>
      <vt:lpstr>Matching (continued)</vt:lpstr>
      <vt:lpstr>Matching (continued)</vt:lpstr>
      <vt:lpstr>Matching in Nonbipartite Graphs</vt:lpstr>
      <vt:lpstr>Matching (continued)</vt:lpstr>
      <vt:lpstr>Matching (continued)</vt:lpstr>
      <vt:lpstr>Matching (continued)</vt:lpstr>
      <vt:lpstr>Matching (continued)</vt:lpstr>
      <vt:lpstr>Matching (continued)</vt:lpstr>
      <vt:lpstr>Matching (continued)</vt:lpstr>
      <vt:lpstr>Maximum Matching Problem</vt:lpstr>
    </vt:vector>
  </TitlesOfParts>
  <Company>LU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Algoritmu testēšana un atkļūdošana mācību programmēšanas uzdevumiem</dc:title>
  <dc:creator>kalvis.apsitis@gmail.com</dc:creator>
  <cp:lastModifiedBy>Kalvis Apsītis</cp:lastModifiedBy>
  <cp:revision>186</cp:revision>
  <cp:lastPrinted>1601-01-01T00:00:00Z</cp:lastPrinted>
  <dcterms:created xsi:type="dcterms:W3CDTF">1601-01-01T00:00:00Z</dcterms:created>
  <dcterms:modified xsi:type="dcterms:W3CDTF">2021-11-08T02:11:16Z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