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19" r:id="rId2"/>
    <p:sldId id="462" r:id="rId3"/>
    <p:sldId id="435" r:id="rId4"/>
    <p:sldId id="474" r:id="rId5"/>
    <p:sldId id="353" r:id="rId6"/>
    <p:sldId id="354" r:id="rId7"/>
    <p:sldId id="355" r:id="rId8"/>
    <p:sldId id="471" r:id="rId9"/>
    <p:sldId id="472" r:id="rId10"/>
    <p:sldId id="473" r:id="rId11"/>
    <p:sldId id="475" r:id="rId12"/>
    <p:sldId id="476" r:id="rId13"/>
    <p:sldId id="356" r:id="rId14"/>
    <p:sldId id="357" r:id="rId15"/>
    <p:sldId id="477" r:id="rId16"/>
    <p:sldId id="478" r:id="rId17"/>
    <p:sldId id="479" r:id="rId18"/>
    <p:sldId id="480" r:id="rId19"/>
    <p:sldId id="358" r:id="rId20"/>
    <p:sldId id="469" r:id="rId21"/>
    <p:sldId id="433" r:id="rId22"/>
    <p:sldId id="434" r:id="rId23"/>
    <p:sldId id="464" r:id="rId24"/>
    <p:sldId id="467" r:id="rId25"/>
    <p:sldId id="413" r:id="rId26"/>
    <p:sldId id="414" r:id="rId27"/>
    <p:sldId id="415" r:id="rId28"/>
    <p:sldId id="416" r:id="rId29"/>
    <p:sldId id="417" r:id="rId30"/>
    <p:sldId id="418" r:id="rId31"/>
    <p:sldId id="400" r:id="rId32"/>
    <p:sldId id="411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ision Handling" id="{9768E7F7-4210-4604-91DB-1309165AF546}">
          <p14:sldIdLst>
            <p14:sldId id="419"/>
            <p14:sldId id="462"/>
            <p14:sldId id="435"/>
          </p14:sldIdLst>
        </p14:section>
        <p14:section name="Linear Probing" id="{09E253CD-BAB2-4BA0-B50B-DE460280D917}">
          <p14:sldIdLst>
            <p14:sldId id="474"/>
            <p14:sldId id="353"/>
            <p14:sldId id="354"/>
            <p14:sldId id="355"/>
            <p14:sldId id="471"/>
            <p14:sldId id="472"/>
            <p14:sldId id="473"/>
            <p14:sldId id="475"/>
            <p14:sldId id="476"/>
          </p14:sldIdLst>
        </p14:section>
        <p14:section name="Double Hashing" id="{8FB69DDF-3AEC-4FB1-B79A-8BDFE83FAA8D}">
          <p14:sldIdLst>
            <p14:sldId id="356"/>
            <p14:sldId id="357"/>
            <p14:sldId id="477"/>
            <p14:sldId id="478"/>
            <p14:sldId id="479"/>
            <p14:sldId id="480"/>
            <p14:sldId id="358"/>
          </p14:sldIdLst>
        </p14:section>
        <p14:section name="Chaining" id="{D7A1AA65-7035-418F-9253-9FE0B293F6C5}">
          <p14:sldIdLst>
            <p14:sldId id="469"/>
            <p14:sldId id="433"/>
            <p14:sldId id="434"/>
            <p14:sldId id="464"/>
            <p14:sldId id="467"/>
          </p14:sldIdLst>
        </p14:section>
        <p14:section name="Cuckoo Hashing" id="{501F4F5D-0384-4F25-B7BE-96B9C662483C}">
          <p14:sldIdLst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Dynamic Resizing" id="{7805F75C-12DC-4B59-99C0-B02A7D5A6CFD}">
          <p14:sldIdLst>
            <p14:sldId id="400"/>
            <p14:sldId id="411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7" autoAdjust="0"/>
    <p:restoredTop sz="82599" autoAdjust="0"/>
  </p:normalViewPr>
  <p:slideViewPr>
    <p:cSldViewPr>
      <p:cViewPr varScale="1">
        <p:scale>
          <a:sx n="95" d="100"/>
          <a:sy n="95" d="100"/>
        </p:scale>
        <p:origin x="42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4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4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0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method in particular for which rehashing is important is </a:t>
            </a:r>
            <a:r>
              <a:rPr lang="en-US" b="1" i="1" dirty="0" smtClean="0"/>
              <a:t>cuckoo hashing</a:t>
            </a:r>
            <a:r>
              <a:rPr lang="en-US" dirty="0" smtClean="0"/>
              <a:t>, first described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Pagh</a:t>
            </a:r>
            <a:r>
              <a:rPr lang="en-US" dirty="0" smtClean="0"/>
              <a:t> and </a:t>
            </a:r>
            <a:r>
              <a:rPr lang="en-US" dirty="0" err="1" smtClean="0"/>
              <a:t>Flemming</a:t>
            </a:r>
            <a:r>
              <a:rPr lang="en-US" dirty="0" smtClean="0"/>
              <a:t> </a:t>
            </a:r>
            <a:r>
              <a:rPr lang="en-US" dirty="0" err="1" smtClean="0"/>
              <a:t>Rodler</a:t>
            </a:r>
            <a:r>
              <a:rPr lang="en-US" dirty="0" smtClean="0"/>
              <a:t> in 2001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5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8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fixed bodies of data occurs frequently in a variety of applications</a:t>
            </a:r>
          </a:p>
          <a:p>
            <a:r>
              <a:rPr lang="en-US" dirty="0" smtClean="0"/>
              <a:t>Dictionaries and tables of reserved words in compilers are among several examples</a:t>
            </a:r>
          </a:p>
          <a:p>
            <a:r>
              <a:rPr lang="en-US" dirty="0" smtClean="0"/>
              <a:t>Creating perfect hash functions requires a great deal of work</a:t>
            </a:r>
          </a:p>
          <a:p>
            <a:r>
              <a:rPr lang="en-US" dirty="0" smtClean="0"/>
              <a:t>Such functions are rare; as we saw earlier, for 50 elements in a 100-position array, only 1 function in a million is perfect</a:t>
            </a:r>
          </a:p>
          <a:p>
            <a:r>
              <a:rPr lang="en-US" dirty="0" smtClean="0"/>
              <a:t>All the other functions will lead to collisions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32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0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0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45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9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1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97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1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7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7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36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22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7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4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2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8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69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66369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48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9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Notice that though we obtain better results with this approach, we don’t avoid clustering entirely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is because the same probe sequence is used for any collision, creating </a:t>
            </a:r>
            <a:r>
              <a:rPr lang="en-US" b="1" i="1" dirty="0" smtClean="0"/>
              <a:t>secondary clusters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0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7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9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Collision Handling</a:t>
            </a:r>
            <a:endParaRPr lang="lv-LV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Perfect Hash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Separate 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Linear Probing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Double </a:t>
            </a:r>
            <a:r>
              <a:rPr lang="lv-LV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8868805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Quadratic Probing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can be seen from the figure, empty cells immediately following clusters tend to be filled more quickly than other locations</a:t>
            </a:r>
          </a:p>
          <a:p>
            <a:r>
              <a:rPr lang="en-US" dirty="0" smtClean="0"/>
              <a:t>So if a cluster is created, it tends to grow, and as it grows, it increases the likelihood of growing even larger</a:t>
            </a:r>
          </a:p>
          <a:p>
            <a:r>
              <a:rPr lang="en-US" dirty="0" smtClean="0"/>
              <a:t>This behavior significantly reduces the efficiency of the hash table for processing data</a:t>
            </a:r>
          </a:p>
          <a:p>
            <a:r>
              <a:rPr lang="en-US" dirty="0" smtClean="0"/>
              <a:t>So to avoid cluster creation and buildup, a better choice of the probing function, </a:t>
            </a:r>
            <a:r>
              <a:rPr lang="en-US" i="1" dirty="0" smtClean="0"/>
              <a:t>p</a:t>
            </a:r>
            <a:r>
              <a:rPr lang="en-US" dirty="0" smtClean="0"/>
              <a:t>, needs to be found</a:t>
            </a:r>
          </a:p>
          <a:p>
            <a:r>
              <a:rPr lang="en-US" dirty="0" smtClean="0"/>
              <a:t>One possibility is to use a quadratic function producing the formula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p</a:t>
            </a:r>
            <a:r>
              <a:rPr lang="nn-NO" sz="2000" dirty="0"/>
              <a:t>(</a:t>
            </a:r>
            <a:r>
              <a:rPr lang="nn-NO" sz="2000" i="1" dirty="0"/>
              <a:t>i</a:t>
            </a:r>
            <a:r>
              <a:rPr lang="nn-NO" sz="2000" dirty="0"/>
              <a:t>) =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(–1)</a:t>
            </a:r>
            <a:r>
              <a:rPr lang="nn-NO" sz="2000" i="1" baseline="30000" dirty="0"/>
              <a:t>i</a:t>
            </a:r>
            <a:r>
              <a:rPr lang="nn-NO" sz="2000" baseline="30000" dirty="0"/>
              <a:t>–1</a:t>
            </a:r>
            <a:r>
              <a:rPr lang="nn-NO" sz="2000" dirty="0"/>
              <a:t>((</a:t>
            </a:r>
            <a:r>
              <a:rPr lang="nn-NO" sz="2000" i="1" dirty="0"/>
              <a:t>i </a:t>
            </a:r>
            <a:r>
              <a:rPr lang="nn-NO" sz="2000" dirty="0"/>
              <a:t>+ 1)/2)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</a:t>
            </a:r>
            <a:r>
              <a:rPr lang="nn-NO" sz="2000" i="1" dirty="0"/>
              <a:t>TSize </a:t>
            </a:r>
            <a:r>
              <a:rPr lang="nn-NO" sz="2000" dirty="0"/>
              <a:t>– 1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Expressed as a sequence of probes, this is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,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–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(</a:t>
            </a:r>
            <a:r>
              <a:rPr lang="nn-NO" sz="2000" i="1" dirty="0"/>
              <a:t>TSize </a:t>
            </a:r>
            <a:r>
              <a:rPr lang="nn-NO" sz="2000" dirty="0"/>
              <a:t>– 1)/2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3505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Starting with the first hash, this produces the sequence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+ 4,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4,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(</a:t>
            </a:r>
            <a:r>
              <a:rPr lang="pt-BR" sz="2000" i="1" dirty="0"/>
              <a:t>TSize </a:t>
            </a:r>
            <a:r>
              <a:rPr lang="pt-BR" sz="2000" dirty="0"/>
              <a:t>– 1)</a:t>
            </a:r>
            <a:r>
              <a:rPr lang="pt-BR" sz="2000" baseline="30000" dirty="0"/>
              <a:t>2</a:t>
            </a:r>
            <a:r>
              <a:rPr lang="pt-BR" sz="2000" dirty="0"/>
              <a:t>/4,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– (</a:t>
            </a:r>
            <a:r>
              <a:rPr lang="en-US" sz="2000" i="1" dirty="0"/>
              <a:t>TSize </a:t>
            </a:r>
            <a:r>
              <a:rPr lang="en-US" sz="2000" dirty="0"/>
              <a:t>– 1)</a:t>
            </a:r>
            <a:r>
              <a:rPr lang="en-US" sz="2000" baseline="30000" dirty="0"/>
              <a:t>2</a:t>
            </a:r>
            <a:r>
              <a:rPr lang="en-US" sz="2000" dirty="0"/>
              <a:t>/4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Each of these values is divided modulo </a:t>
            </a:r>
            <a:r>
              <a:rPr lang="en-US" i="1" dirty="0" smtClean="0"/>
              <a:t>TSize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Because the value of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tries only the even or odd positions in the table, the size of the table should not be an even number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The ideal value for the table size is a prime of the form 4</a:t>
            </a:r>
            <a:r>
              <a:rPr lang="en-US" i="1" dirty="0" smtClean="0"/>
              <a:t>j</a:t>
            </a:r>
            <a:r>
              <a:rPr lang="en-US" dirty="0" smtClean="0"/>
              <a:t> + 3, which </a:t>
            </a:r>
            <a:r>
              <a:rPr lang="en-US" i="1" dirty="0" smtClean="0"/>
              <a:t>j</a:t>
            </a:r>
            <a:r>
              <a:rPr lang="en-US" dirty="0" smtClean="0"/>
              <a:t> is an integer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will guarantee that all the table locations will be checked in the probing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74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9209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29485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Double hashing uses a secondary hash function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and handles collisions by placing an item in the first available cell of the series</a:t>
            </a:r>
            <a:br>
              <a:rPr lang="en-US" sz="2400" dirty="0"/>
            </a:br>
            <a:r>
              <a:rPr lang="en-US" sz="2400" dirty="0">
                <a:latin typeface="Times New Roman" pitchFamily="18" charset="0"/>
              </a:rPr>
              <a:t>	(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jd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)) mod </a:t>
            </a:r>
            <a:r>
              <a:rPr lang="en-US" sz="2400" b="1" i="1" dirty="0">
                <a:latin typeface="Times New Roman" pitchFamily="18" charset="0"/>
              </a:rPr>
              <a:t>N</a:t>
            </a:r>
            <a:br>
              <a:rPr lang="en-US" sz="2400" b="1" i="1" dirty="0">
                <a:latin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for 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0,  1, … ,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>
                <a:latin typeface="Symbol" pitchFamily="18" charset="2"/>
              </a:rPr>
              <a:t>-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 eaLnBrk="1" hangingPunct="1">
              <a:defRPr/>
            </a:pPr>
            <a:r>
              <a:rPr lang="en-US" sz="2400" dirty="0"/>
              <a:t>The secondary hash function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cannot have zero values</a:t>
            </a:r>
          </a:p>
          <a:p>
            <a:pPr eaLnBrk="1" hangingPunct="1">
              <a:defRPr/>
            </a:pPr>
            <a:r>
              <a:rPr lang="en-US" sz="2400" dirty="0"/>
              <a:t>The table size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must be a prime to allow probing of all the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 mod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/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dirty="0"/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possible values for 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400" dirty="0"/>
              <a:t> are</a:t>
            </a:r>
            <a:br>
              <a:rPr lang="en-US" altLang="lv-LV" sz="2400" dirty="0"/>
            </a:br>
            <a:r>
              <a:rPr lang="en-US" altLang="lv-LV" sz="2400" dirty="0"/>
              <a:t>	 </a:t>
            </a:r>
            <a:r>
              <a:rPr lang="en-US" altLang="lv-LV" sz="2400" dirty="0">
                <a:latin typeface="Times New Roman" panose="02020603050405020304" pitchFamily="18" charset="0"/>
              </a:rPr>
              <a:t>1, 2, … ,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q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086365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of Double Hashing</a:t>
            </a:r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Consider a hash table storing integer keys that handles collision with double hashing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Symbol" panose="05050102010706020507" pitchFamily="18" charset="2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lv-LV" dirty="0"/>
              <a:t>Insert keys 18, 41, 22, 44, 59, 32, 31, 73, in this order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7070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7375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7680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7985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8289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8594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8899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9204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9509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9813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10118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10423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10728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7073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7375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76771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79787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82804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85820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88836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91852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9486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9788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100330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103346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1063625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7070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7375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7680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7985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8289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8594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8899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9204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9509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9813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10118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10423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10728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7073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7375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76771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79787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82804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85820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88836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91852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9486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9788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100330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103346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1063625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8899525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90428"/>
              </p:ext>
            </p:extLst>
          </p:nvPr>
        </p:nvGraphicFramePr>
        <p:xfrm>
          <a:off x="7527925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819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46915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approach to secondary clustering is through the technique of </a:t>
            </a:r>
            <a:r>
              <a:rPr lang="en-US" b="1" i="1" dirty="0" smtClean="0"/>
              <a:t>double hashing</a:t>
            </a:r>
            <a:endParaRPr lang="en-US" dirty="0"/>
          </a:p>
          <a:p>
            <a:pPr>
              <a:spcBef>
                <a:spcPts val="24"/>
              </a:spcBef>
            </a:pPr>
            <a:r>
              <a:rPr lang="en-US" dirty="0" smtClean="0"/>
              <a:t>This utilizes two hashing functions, one for the primary hash and the </a:t>
            </a:r>
            <a:r>
              <a:rPr lang="en-US" dirty="0"/>
              <a:t>o</a:t>
            </a:r>
            <a:r>
              <a:rPr lang="en-US" dirty="0" smtClean="0"/>
              <a:t>ther to resolve collisions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In this way the probing sequence becomes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pt-BR" sz="2000" i="1" dirty="0" smtClean="0"/>
              <a:t>h</a:t>
            </a:r>
            <a:r>
              <a:rPr lang="pt-BR" sz="2000" dirty="0" smtClean="0"/>
              <a:t>(</a:t>
            </a:r>
            <a:r>
              <a:rPr lang="pt-BR" sz="2000" i="1" dirty="0" smtClean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i </a:t>
            </a:r>
            <a:r>
              <a:rPr lang="pt-BR" sz="2000" dirty="0"/>
              <a:t>·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Here, </a:t>
            </a:r>
            <a:r>
              <a:rPr lang="en-US" i="1" dirty="0" smtClean="0"/>
              <a:t>h</a:t>
            </a:r>
            <a:r>
              <a:rPr lang="en-US" dirty="0" smtClean="0"/>
              <a:t> is the primary hashing function and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secondary hash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table size should be a prime number so every location is included in the sequence, since the values above are divided modulo </a:t>
            </a:r>
            <a:r>
              <a:rPr lang="en-US" i="1" dirty="0" smtClean="0"/>
              <a:t>TSize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en-US" dirty="0" smtClean="0"/>
              <a:t>Empirical evidence shows that this approach works well to eliminate secondary clustering, since the probe sequence is based on </a:t>
            </a:r>
            <a:r>
              <a:rPr lang="en-US" i="1" dirty="0" smtClean="0"/>
              <a:t>h</a:t>
            </a:r>
            <a:r>
              <a:rPr lang="en-US" i="1" baseline="-25000" dirty="0"/>
              <a:t>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2459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because the probing sequence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hashed to location </a:t>
            </a:r>
            <a:r>
              <a:rPr lang="en-US" i="1" dirty="0" smtClean="0"/>
              <a:t>j</a:t>
            </a:r>
            <a:r>
              <a:rPr lang="en-US" dirty="0" smtClean="0"/>
              <a:t> is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sz="2000" i="1" dirty="0" smtClean="0"/>
              <a:t>j</a:t>
            </a:r>
            <a:r>
              <a:rPr lang="en-US" sz="2000" i="1" dirty="0"/>
              <a:t>, j </a:t>
            </a:r>
            <a:r>
              <a:rPr lang="en-US" sz="2000" dirty="0"/>
              <a:t>+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</a:t>
            </a:r>
            <a:r>
              <a:rPr lang="en-US" sz="2000" i="1" dirty="0"/>
              <a:t>j </a:t>
            </a:r>
            <a:r>
              <a:rPr lang="en-US" sz="2000" dirty="0"/>
              <a:t>+ 2 ·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. . 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And if another key hashes to </a:t>
            </a:r>
            <a:r>
              <a:rPr lang="en-US" i="1" dirty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 smtClean="0"/>
              <a:t>), the next location to be checked is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i="1" dirty="0" smtClean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 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 smtClean="0"/>
              <a:t>), not 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/>
              <a:t>+ 2 ·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This avoids secondary clustering, as long as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dirty="0" smtClean="0"/>
              <a:t> is well chosen</a:t>
            </a:r>
          </a:p>
          <a:p>
            <a:r>
              <a:rPr lang="en-US" dirty="0" smtClean="0"/>
              <a:t>So even if two keys hash to the same position initially, the probing sequences can be different for each key</a:t>
            </a:r>
          </a:p>
          <a:p>
            <a:r>
              <a:rPr lang="en-US" dirty="0" smtClean="0"/>
              <a:t>The use of two different hash functions can be time-consuming, so it is possible to define the second hash in terms of the first</a:t>
            </a:r>
          </a:p>
          <a:p>
            <a:r>
              <a:rPr lang="en-US" dirty="0" smtClean="0"/>
              <a:t>For example, the function could be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i </a:t>
            </a:r>
            <a:r>
              <a:rPr lang="en-US" dirty="0"/>
              <a:t>·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dirty="0" smtClean="0"/>
              <a:t>1;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the probe sequence is </a:t>
            </a:r>
            <a:r>
              <a:rPr lang="pl-PL" i="1" dirty="0"/>
              <a:t>j,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5</a:t>
            </a:r>
            <a:r>
              <a:rPr lang="pl-PL" i="1" dirty="0"/>
              <a:t>j </a:t>
            </a:r>
            <a:r>
              <a:rPr lang="pl-PL" dirty="0"/>
              <a:t>+ 2, . . </a:t>
            </a:r>
            <a:r>
              <a:rPr lang="pl-PL" dirty="0" smtClean="0"/>
              <a:t>.</a:t>
            </a:r>
            <a:r>
              <a:rPr lang="en-US" dirty="0" smtClean="0"/>
              <a:t> ; if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hashes to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</a:t>
            </a:r>
            <a:r>
              <a:rPr lang="pl-PL" dirty="0" smtClean="0"/>
              <a:t>1</a:t>
            </a:r>
            <a:r>
              <a:rPr lang="en-US" dirty="0" smtClean="0"/>
              <a:t>, the sequence is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4</a:t>
            </a:r>
            <a:r>
              <a:rPr lang="pl-PL" i="1" dirty="0"/>
              <a:t>j </a:t>
            </a:r>
            <a:r>
              <a:rPr lang="pl-PL" dirty="0"/>
              <a:t>+ 3, 10</a:t>
            </a:r>
            <a:r>
              <a:rPr lang="pl-PL" i="1" dirty="0"/>
              <a:t>j </a:t>
            </a:r>
            <a:r>
              <a:rPr lang="pl-PL" dirty="0"/>
              <a:t>+ 11, . .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598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Efficiency of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efficiency of these techniques depends on the size of the table and number of elements in the table</a:t>
            </a:r>
          </a:p>
          <a:p>
            <a:r>
              <a:rPr lang="en-US" dirty="0" smtClean="0"/>
              <a:t>There are formulas, developed by Donald Knuth, that approximate the number of times for successful and unsuccessful searches</a:t>
            </a:r>
            <a:r>
              <a:rPr lang="lv-LV" dirty="0" smtClean="0"/>
              <a:t>: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62376"/>
            <a:ext cx="608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79329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Successful, Unsuccessful Searches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5715000" cy="46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747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Hashing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the worst case, searches, insertions and removals on a hash table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worst case occurs when all the keys inserted into the map collide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load factor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Symbol" panose="05050102010706020507" pitchFamily="18" charset="2"/>
              </a:rPr>
              <a:t>/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dirty="0"/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Assuming that the hash values are like random numbers, it can be shown that the expected number of probes for an insertion with open addressing is</a:t>
            </a:r>
            <a:br>
              <a:rPr lang="en-US" altLang="lv-LV" sz="2000" dirty="0"/>
            </a:br>
            <a:r>
              <a:rPr lang="en-US" altLang="lv-LV" sz="2000" dirty="0"/>
              <a:t>	</a:t>
            </a:r>
            <a:r>
              <a:rPr lang="en-US" altLang="lv-LV" sz="2000" dirty="0">
                <a:latin typeface="Times New Roman" panose="02020603050405020304" pitchFamily="18" charset="0"/>
              </a:rPr>
              <a:t>1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/ </a:t>
            </a:r>
            <a:r>
              <a:rPr lang="en-US" altLang="lv-LV" sz="2000" dirty="0">
                <a:latin typeface="Times New Roman" panose="02020603050405020304" pitchFamily="18" charset="0"/>
              </a:rPr>
              <a:t>(1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Symbol" panose="05050102010706020507" pitchFamily="18" charset="2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expected running time of all the dictionary ADT operations in a hash table is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(1)</a:t>
            </a:r>
            <a:r>
              <a:rPr lang="en-US" altLang="lv-LV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 practice, hashing is very fast provided the load factor is not close to 100%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browser caches</a:t>
            </a:r>
            <a:endParaRPr lang="en-US" altLang="lv-LV" sz="2000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D996F25-B9F8-4496-AF49-23905C772732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966988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r>
              <a:rPr lang="lv-LV" dirty="0" smtClean="0"/>
              <a:t>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keys </a:t>
            </a:r>
            <a:r>
              <a:rPr lang="lv-LV" dirty="0" smtClean="0"/>
              <a:t>can </a:t>
            </a:r>
            <a:r>
              <a:rPr lang="en-US" dirty="0" smtClean="0"/>
              <a:t>hash to the same location in the table</a:t>
            </a:r>
          </a:p>
          <a:p>
            <a:pPr>
              <a:spcBef>
                <a:spcPts val="24"/>
              </a:spcBef>
            </a:pPr>
            <a:r>
              <a:rPr lang="lv-LV" b="1" dirty="0" smtClean="0"/>
              <a:t>Example:</a:t>
            </a:r>
            <a:r>
              <a:rPr lang="lv-LV" dirty="0" smtClean="0"/>
              <a:t> C</a:t>
            </a:r>
            <a:r>
              <a:rPr lang="en-US" dirty="0" err="1" smtClean="0"/>
              <a:t>onsider</a:t>
            </a:r>
            <a:r>
              <a:rPr lang="en-US" dirty="0" smtClean="0"/>
              <a:t> a function that places names in a table based on hashing the ASCII code of the first letter of the name</a:t>
            </a:r>
            <a:r>
              <a:rPr lang="lv-LV" dirty="0" smtClean="0"/>
              <a:t>. A</a:t>
            </a:r>
            <a:r>
              <a:rPr lang="en-US" dirty="0" err="1" smtClean="0"/>
              <a:t>ll</a:t>
            </a:r>
            <a:r>
              <a:rPr lang="en-US" dirty="0" smtClean="0"/>
              <a:t> names beginning with the same letter would hash to the same position</a:t>
            </a:r>
          </a:p>
          <a:p>
            <a:pPr>
              <a:spcBef>
                <a:spcPts val="24"/>
              </a:spcBef>
            </a:pPr>
            <a:r>
              <a:rPr lang="lv-LV" dirty="0" smtClean="0"/>
              <a:t>If the hash value depends on the</a:t>
            </a:r>
            <a:r>
              <a:rPr lang="en-US" dirty="0" smtClean="0"/>
              <a:t> first </a:t>
            </a:r>
            <a:r>
              <a:rPr lang="en-US" dirty="0"/>
              <a:t>t</a:t>
            </a:r>
            <a:r>
              <a:rPr lang="en-US" dirty="0" smtClean="0"/>
              <a:t>wo letters, </a:t>
            </a:r>
            <a:r>
              <a:rPr lang="lv-LV" dirty="0" smtClean="0"/>
              <a:t>fewer collisions, but problems don't go away.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lv-LV" dirty="0" smtClean="0"/>
              <a:t>I</a:t>
            </a:r>
            <a:r>
              <a:rPr lang="en-US" dirty="0" smtClean="0"/>
              <a:t>f </a:t>
            </a:r>
            <a:r>
              <a:rPr lang="lv-LV" dirty="0" smtClean="0"/>
              <a:t>the computation depends on</a:t>
            </a:r>
            <a:r>
              <a:rPr lang="en-US" dirty="0" smtClean="0"/>
              <a:t> all the letters in the name, there is still a possibility of collisions</a:t>
            </a:r>
            <a:r>
              <a:rPr lang="lv-LV" dirty="0" smtClean="0"/>
              <a:t> (</a:t>
            </a:r>
            <a:r>
              <a:rPr lang="en-US" dirty="0" smtClean="0"/>
              <a:t>if the table only has </a:t>
            </a:r>
            <a:r>
              <a:rPr lang="lv-LV" dirty="0" smtClean="0"/>
              <a:t>limited # of positions)</a:t>
            </a:r>
          </a:p>
          <a:p>
            <a:r>
              <a:rPr lang="lv-LV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addition to using more efficient functions, we also need to consider the size of the table being hashed </a:t>
            </a:r>
            <a:r>
              <a:rPr lang="en-US" dirty="0" smtClean="0"/>
              <a:t>into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978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Chaining: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In </a:t>
            </a:r>
            <a:r>
              <a:rPr lang="en-US" sz="1800" b="1" i="1" dirty="0"/>
              <a:t>chaining</a:t>
            </a:r>
            <a:r>
              <a:rPr lang="en-US" sz="1800" dirty="0"/>
              <a:t>, the keys are not stored in the table, but in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portion of a linked list of nodes associated with each table position</a:t>
            </a:r>
          </a:p>
          <a:p>
            <a:r>
              <a:rPr lang="en-US" sz="1800" dirty="0"/>
              <a:t>This </a:t>
            </a:r>
            <a:r>
              <a:rPr lang="lv-LV" sz="1800" dirty="0"/>
              <a:t>is</a:t>
            </a:r>
            <a:r>
              <a:rPr lang="en-US" sz="1800" dirty="0"/>
              <a:t> called </a:t>
            </a:r>
            <a:r>
              <a:rPr lang="en-US" sz="1800" b="1" i="1" dirty="0"/>
              <a:t>separate chaining</a:t>
            </a:r>
            <a:r>
              <a:rPr lang="en-US" sz="1800" dirty="0"/>
              <a:t>, and the table is called a </a:t>
            </a:r>
            <a:r>
              <a:rPr lang="en-US" sz="1800" b="1" i="1" dirty="0"/>
              <a:t>scatter table</a:t>
            </a:r>
            <a:endParaRPr lang="en-US" sz="1800" dirty="0"/>
          </a:p>
          <a:p>
            <a:r>
              <a:rPr lang="en-US" sz="1800" dirty="0"/>
              <a:t>This is very fast for short lists, but as they increase in size, performance can degrade sharply</a:t>
            </a:r>
          </a:p>
          <a:p>
            <a:r>
              <a:rPr lang="en-US" sz="1800" dirty="0"/>
              <a:t>Gains in performance can be made if the lists are ordered so unsuccessful searches don’t traverse the entire list, or by using self-organizing linked lists</a:t>
            </a:r>
          </a:p>
          <a:p>
            <a:r>
              <a:rPr lang="en-US" sz="1800" dirty="0"/>
              <a:t>This approach requires additional space for the pointers, so if there are a large number of keys involved, space requirements can be </a:t>
            </a:r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57400"/>
            <a:ext cx="457527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64581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Collision Handling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b="1" dirty="0" smtClean="0">
                <a:solidFill>
                  <a:schemeClr val="tx2"/>
                </a:solidFill>
              </a:rPr>
              <a:t>Separate Chaining:</a:t>
            </a:r>
            <a:r>
              <a:rPr lang="en-US" altLang="lv-LV" dirty="0" smtClean="0"/>
              <a:t> </a:t>
            </a:r>
            <a:r>
              <a:rPr lang="lv-LV" altLang="lv-LV" dirty="0" smtClean="0"/>
              <a:t>L</a:t>
            </a:r>
            <a:r>
              <a:rPr lang="en-US" altLang="lv-LV" dirty="0" smtClean="0"/>
              <a:t>et each cell in the table point to a linked list of entries that map there</a:t>
            </a:r>
            <a:r>
              <a:rPr lang="lv-LV" altLang="lv-LV" dirty="0" smtClean="0"/>
              <a:t>. </a:t>
            </a:r>
          </a:p>
          <a:p>
            <a:pPr eaLnBrk="1" hangingPunct="1"/>
            <a:r>
              <a:rPr lang="en-US" altLang="lv-LV" dirty="0"/>
              <a:t>Separate chaining is simple, but requires additional memory outside the </a:t>
            </a:r>
            <a:r>
              <a:rPr lang="en-US" altLang="lv-LV" dirty="0" smtClean="0"/>
              <a:t>table</a:t>
            </a:r>
            <a:endParaRPr lang="lv-LV" altLang="lv-LV" dirty="0" smtClean="0"/>
          </a:p>
          <a:p>
            <a:pPr eaLnBrk="1" hangingPunct="1"/>
            <a:r>
              <a:rPr lang="lv-LV" altLang="lv-LV" dirty="0" smtClean="0"/>
              <a:t>An example with phone numbers:</a:t>
            </a:r>
            <a:endParaRPr lang="en-US" altLang="lv-LV" dirty="0" smtClean="0"/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3200400" y="40386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  <a:endParaRPr lang="en-US" altLang="lv-LV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13994620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Map with Separate Chaining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/>
              <a:t>Delegate operations to a list-based map at each cell: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find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A[h(k)].find(k)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put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):		</a:t>
            </a: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A[h(k)].put(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= </a:t>
            </a:r>
            <a:r>
              <a:rPr lang="en-US" altLang="lv-LV" sz="2000" b="1" dirty="0"/>
              <a:t>null then 		</a:t>
            </a:r>
            <a:r>
              <a:rPr lang="en-US" altLang="lv-LV" sz="2000" dirty="0">
                <a:solidFill>
                  <a:srgbClr val="43B02A"/>
                </a:solidFill>
              </a:rPr>
              <a:t>{k is a new key}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+ 1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A[h(k)].erase(k)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</a:t>
            </a:r>
            <a:r>
              <a:rPr lang="en-US" altLang="lv-LV" sz="2000" dirty="0">
                <a:cs typeface="Tahoma" panose="020B0604030504040204" pitchFamily="34" charset="0"/>
              </a:rPr>
              <a:t>≠</a:t>
            </a:r>
            <a:r>
              <a:rPr lang="en-US" altLang="lv-LV" sz="2000" dirty="0"/>
              <a:t> </a:t>
            </a:r>
            <a:r>
              <a:rPr lang="en-US" altLang="lv-LV" sz="2000" b="1" dirty="0"/>
              <a:t>null then 	         </a:t>
            </a:r>
            <a:r>
              <a:rPr lang="en-US" altLang="lv-LV" sz="2000" b="1" dirty="0">
                <a:solidFill>
                  <a:srgbClr val="43B02A"/>
                </a:solidFill>
              </a:rPr>
              <a:t> </a:t>
            </a:r>
            <a:r>
              <a:rPr lang="en-US" altLang="lv-LV" sz="2000" dirty="0">
                <a:solidFill>
                  <a:srgbClr val="43B02A"/>
                </a:solidFill>
              </a:rPr>
              <a:t>{k was found}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- 1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6704822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Coalesced Chaining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lv-LV" sz="1800" b="1" i="1" dirty="0"/>
              <a:t>C</a:t>
            </a:r>
            <a:r>
              <a:rPr lang="en-US" sz="1800" b="1" i="1" dirty="0" err="1"/>
              <a:t>oalesced</a:t>
            </a:r>
            <a:r>
              <a:rPr lang="en-US" sz="1800" b="1" i="1" dirty="0"/>
              <a:t> chaining</a:t>
            </a:r>
            <a:r>
              <a:rPr lang="en-US" sz="1800" dirty="0"/>
              <a:t> combines chaining and linear probing</a:t>
            </a:r>
          </a:p>
          <a:p>
            <a:pPr>
              <a:spcBef>
                <a:spcPts val="24"/>
              </a:spcBef>
            </a:pPr>
            <a:r>
              <a:rPr lang="lv-LV" sz="1800" dirty="0"/>
              <a:t>T</a:t>
            </a:r>
            <a:r>
              <a:rPr lang="en-US" sz="1800" dirty="0"/>
              <a:t>he first available position is found for the colliding key, and </a:t>
            </a:r>
            <a:r>
              <a:rPr lang="lv-LV" sz="1800" dirty="0" smtClean="0"/>
              <a:t>its index</a:t>
            </a:r>
            <a:r>
              <a:rPr lang="en-US" sz="1800" dirty="0" smtClean="0"/>
              <a:t> </a:t>
            </a:r>
            <a:r>
              <a:rPr lang="en-US" sz="1800" dirty="0"/>
              <a:t>is stored with the stored key</a:t>
            </a:r>
            <a:endParaRPr lang="lv-LV" sz="1800" dirty="0"/>
          </a:p>
          <a:p>
            <a:r>
              <a:rPr lang="lv-LV" sz="1800" dirty="0" smtClean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next element in the list can be </a:t>
            </a:r>
            <a:r>
              <a:rPr lang="en-US" sz="1800" dirty="0" smtClean="0"/>
              <a:t>accessed</a:t>
            </a:r>
            <a:r>
              <a:rPr lang="lv-LV" sz="1800" dirty="0" smtClean="0"/>
              <a:t> without sequential search.</a:t>
            </a:r>
            <a:endParaRPr lang="en-US" sz="1800" dirty="0"/>
          </a:p>
          <a:p>
            <a:r>
              <a:rPr lang="en-US" sz="1800" dirty="0"/>
              <a:t>Each position in the table is an object that consists of two elements,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for the key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which is the index of the key that </a:t>
            </a:r>
            <a:r>
              <a:rPr lang="en-US" sz="1800" dirty="0" smtClean="0"/>
              <a:t>collided with this position</a:t>
            </a:r>
            <a:endParaRPr lang="lv-LV" sz="1800" dirty="0" smtClean="0"/>
          </a:p>
          <a:p>
            <a:pPr marL="342900" lvl="1" indent="-342900">
              <a:buFontTx/>
              <a:buChar char="•"/>
            </a:pPr>
            <a:r>
              <a:rPr lang="en-US" sz="1800" dirty="0"/>
              <a:t>Figure </a:t>
            </a:r>
            <a:r>
              <a:rPr lang="en-US" sz="1800" dirty="0" smtClean="0"/>
              <a:t>shows </a:t>
            </a:r>
            <a:r>
              <a:rPr lang="en-US" sz="1800" dirty="0"/>
              <a:t>an example of coalesced hashing where a key ends up in the last position in the table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9434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221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752600"/>
            <a:ext cx="4876800" cy="4114800"/>
          </a:xfrm>
        </p:spPr>
        <p:txBody>
          <a:bodyPr/>
          <a:lstStyle/>
          <a:p>
            <a:r>
              <a:rPr lang="en-US" sz="2000" dirty="0"/>
              <a:t>For keys for which there is no room in the table, an overflow area known as the </a:t>
            </a:r>
            <a:r>
              <a:rPr lang="en-US" sz="2000" b="1" i="1" dirty="0"/>
              <a:t>cellar</a:t>
            </a:r>
            <a:r>
              <a:rPr lang="en-US" sz="2000" dirty="0"/>
              <a:t> can be dynamically located in the </a:t>
            </a:r>
            <a:r>
              <a:rPr lang="en-US" sz="2000" dirty="0" smtClean="0"/>
              <a:t>arrays</a:t>
            </a:r>
            <a:endParaRPr lang="lv-LV" sz="2000" dirty="0" smtClean="0"/>
          </a:p>
          <a:p>
            <a:r>
              <a:rPr lang="en-US" sz="2000" dirty="0"/>
              <a:t>Keys that hash without colliding are stored in their home locations, as can be seen in </a:t>
            </a:r>
            <a:r>
              <a:rPr lang="lv-LV" sz="2000" dirty="0" smtClean="0"/>
              <a:t>(</a:t>
            </a:r>
            <a:r>
              <a:rPr lang="en-US" sz="2000" dirty="0" smtClean="0"/>
              <a:t>a</a:t>
            </a:r>
            <a:r>
              <a:rPr lang="lv-LV" sz="2000" dirty="0" smtClean="0"/>
              <a:t>)</a:t>
            </a:r>
            <a:endParaRPr lang="en-US" sz="2000" dirty="0"/>
          </a:p>
          <a:p>
            <a:r>
              <a:rPr lang="en-US" sz="2000" dirty="0"/>
              <a:t>Keys that collide are put in the last available position in the cellar and linked back to their home </a:t>
            </a:r>
            <a:r>
              <a:rPr lang="en-US" sz="2000" dirty="0" smtClean="0"/>
              <a:t>position</a:t>
            </a:r>
            <a:r>
              <a:rPr lang="lv-LV" sz="2000" dirty="0" smtClean="0"/>
              <a:t> as in (b)</a:t>
            </a:r>
            <a:endParaRPr lang="en-US" sz="2000" dirty="0"/>
          </a:p>
          <a:p>
            <a:r>
              <a:rPr lang="en-US" sz="2000" dirty="0"/>
              <a:t>If the cellar is filled, available cells are used in the table, as seen in </a:t>
            </a:r>
            <a:r>
              <a:rPr lang="lv-LV" sz="2000" dirty="0" smtClean="0"/>
              <a:t>(c)</a:t>
            </a:r>
            <a:endParaRPr lang="en-US" sz="2000" dirty="0"/>
          </a:p>
          <a:p>
            <a:endParaRPr lang="en-US" sz="1800" dirty="0"/>
          </a:p>
          <a:p>
            <a:endParaRPr lang="lv-LV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57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67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</a:t>
            </a:r>
            <a:r>
              <a:rPr lang="en-US" dirty="0" err="1" smtClean="0"/>
              <a:t>uckoo</a:t>
            </a:r>
            <a:r>
              <a:rPr lang="en-US" dirty="0" smtClean="0"/>
              <a:t> hashing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tables,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and two hash tables,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, are used in the cuckoo hash</a:t>
            </a:r>
          </a:p>
          <a:p>
            <a:r>
              <a:rPr lang="en-US" dirty="0" smtClean="0"/>
              <a:t>Inserting a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into table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uses hash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and if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)] is open, the key is inserted there</a:t>
            </a:r>
          </a:p>
          <a:p>
            <a:r>
              <a:rPr lang="en-US" dirty="0" smtClean="0"/>
              <a:t>If the location is occupied by a key, say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this key is removed to allow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to be placed, and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is placed in the second table at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If this location is occupied by key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it is moved to make room for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and an attempt is made to place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 at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)]</a:t>
            </a:r>
          </a:p>
          <a:p>
            <a:r>
              <a:rPr lang="en-US" dirty="0" smtClean="0"/>
              <a:t>So the key that is being placed in or moved to the table has priority over a key that is already there</a:t>
            </a:r>
          </a:p>
          <a:p>
            <a:r>
              <a:rPr lang="en-US" dirty="0" smtClean="0"/>
              <a:t>There is a possibility that a sequence like this could lead to an infinite loop if it ends up back at the first position that was 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022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the search will fail because both tables are full</a:t>
            </a:r>
          </a:p>
          <a:p>
            <a:r>
              <a:rPr lang="en-US" dirty="0" smtClean="0"/>
              <a:t>To circumvent this, a limit is set on tries which if exceeded causes rehashing to take place with two new, larger tables and new hash functions</a:t>
            </a:r>
          </a:p>
          <a:p>
            <a:r>
              <a:rPr lang="en-US" dirty="0" smtClean="0"/>
              <a:t>Then the keys from the old tables are rehashed to the new ones</a:t>
            </a:r>
          </a:p>
          <a:p>
            <a:r>
              <a:rPr lang="en-US" dirty="0" smtClean="0"/>
              <a:t>If during this the limit on number of tries is exceeded, rehashing is performed again with yet larger tables and new hash functions</a:t>
            </a:r>
          </a:p>
          <a:p>
            <a:r>
              <a:rPr lang="en-US" dirty="0" smtClean="0"/>
              <a:t>The pseudocode for this process is shown on the next slide</a:t>
            </a:r>
          </a:p>
          <a:p>
            <a:r>
              <a:rPr lang="en-US" dirty="0" smtClean="0"/>
              <a:t>Execution of this algorithm is illustrated in Figure 10.13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6073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insert(K)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if K </a:t>
            </a:r>
            <a:r>
              <a:rPr lang="en-US" sz="2000" i="1" dirty="0"/>
              <a:t>is already in </a:t>
            </a:r>
            <a:r>
              <a:rPr lang="en-US" sz="2000" dirty="0"/>
              <a:t>T1[h1(K)] </a:t>
            </a:r>
            <a:r>
              <a:rPr lang="en-US" sz="2000" i="1" dirty="0"/>
              <a:t>or in </a:t>
            </a:r>
            <a:r>
              <a:rPr lang="en-US" sz="2000" dirty="0"/>
              <a:t>T2[h2(K)]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i="1" dirty="0"/>
              <a:t>		      do nothing</a:t>
            </a:r>
            <a:r>
              <a:rPr lang="en-US" sz="20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for i = 0 </a:t>
            </a:r>
            <a:r>
              <a:rPr lang="en-US" sz="2000" i="1" dirty="0"/>
              <a:t>to </a:t>
            </a:r>
            <a:r>
              <a:rPr lang="en-US" sz="2000" dirty="0"/>
              <a:t>maxLoop-1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swap(K,T1[h1(K)]);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swap(K,T2[h2(K)]);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rehash();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insert(K);</a:t>
            </a:r>
          </a:p>
        </p:txBody>
      </p:sp>
    </p:spTree>
    <p:extLst>
      <p:ext uri="{BB962C8B-B14F-4D97-AF65-F5344CB8AC3E}">
        <p14:creationId xmlns:p14="http://schemas.microsoft.com/office/powerpoint/2010/main" val="121498496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10.13 An example of the application of cuckoo hashing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676400"/>
            <a:ext cx="46863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68959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Cuckoo Hashing –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key 2 is inserted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(2)], as shown in Figure 10.13a</a:t>
            </a:r>
          </a:p>
          <a:p>
            <a:r>
              <a:rPr lang="en-US" dirty="0" smtClean="0"/>
              <a:t>When key 7 is inserted,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 =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(2</a:t>
            </a:r>
            <a:r>
              <a:rPr lang="en-US" dirty="0" smtClean="0"/>
              <a:t>) so 2 is moved out to make room for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and 2 is placed in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/>
              <a:t>2</a:t>
            </a:r>
            <a:r>
              <a:rPr lang="en-US" dirty="0" smtClean="0"/>
              <a:t>(2)], shown in Figure 10.13b</a:t>
            </a:r>
          </a:p>
          <a:p>
            <a:r>
              <a:rPr lang="en-US" dirty="0" smtClean="0"/>
              <a:t>Then key 12 attempts to be inserted, but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(12) </a:t>
            </a:r>
            <a:r>
              <a:rPr lang="en-US" dirty="0"/>
              <a:t>=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(7), so 12 replaces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; in transferring 7 to</a:t>
            </a:r>
            <a:r>
              <a:rPr lang="en-US" i="1" dirty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(7</a:t>
            </a:r>
            <a:r>
              <a:rPr lang="en-US" dirty="0"/>
              <a:t>) =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(2), so 2 is moved out (Figure 10.13c-d)</a:t>
            </a:r>
          </a:p>
          <a:p>
            <a:r>
              <a:rPr lang="en-US" dirty="0" smtClean="0"/>
              <a:t>This process continues in Figure 10-13e-h, so the potential loop is broken by exceeding the value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maxloop</a:t>
            </a:r>
            <a:r>
              <a:rPr lang="en-US" dirty="0" smtClean="0"/>
              <a:t>, and rehashing occurs</a:t>
            </a:r>
          </a:p>
          <a:p>
            <a:r>
              <a:rPr lang="en-US" dirty="0" smtClean="0"/>
              <a:t>Figure 10.13i-l illustrates this, including the addition of key 13</a:t>
            </a:r>
          </a:p>
          <a:p>
            <a:r>
              <a:rPr lang="en-US" dirty="0" smtClean="0"/>
              <a:t>Searching for a key in this scheme requires at most two tests to check both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i="1" dirty="0" smtClean="0"/>
              <a:t>(K</a:t>
            </a:r>
            <a:r>
              <a:rPr lang="en-US" dirty="0" smtClean="0"/>
              <a:t>)]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715720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Typically a</a:t>
            </a:r>
            <a:r>
              <a:rPr lang="en-US" dirty="0" smtClean="0"/>
              <a:t> hash function </a:t>
            </a:r>
            <a:r>
              <a:rPr lang="lv-LV" dirty="0" smtClean="0"/>
              <a:t>is</a:t>
            </a:r>
            <a:r>
              <a:rPr lang="en-US" dirty="0" smtClean="0"/>
              <a:t> developed first and then the data </a:t>
            </a:r>
            <a:r>
              <a:rPr lang="lv-LV" dirty="0" smtClean="0"/>
              <a:t>is</a:t>
            </a:r>
            <a:r>
              <a:rPr lang="en-US" dirty="0" smtClean="0"/>
              <a:t> processed into the table</a:t>
            </a:r>
          </a:p>
          <a:p>
            <a:r>
              <a:rPr lang="en-US" dirty="0" smtClean="0"/>
              <a:t>In a number of cases, though, the data is known in advance, and the hash function can be derived after the fact</a:t>
            </a:r>
          </a:p>
          <a:p>
            <a:r>
              <a:rPr lang="en-US" dirty="0" smtClean="0"/>
              <a:t>This function may turn out to be a perfect hash if items hash on the first try</a:t>
            </a:r>
          </a:p>
          <a:p>
            <a:r>
              <a:rPr lang="en-US" dirty="0" smtClean="0"/>
              <a:t>Additionally, if the function uses only as many cells as are available in the table with no empty cells left after the hash, it is called a </a:t>
            </a:r>
            <a:r>
              <a:rPr lang="en-US" b="1" i="1" dirty="0" smtClean="0"/>
              <a:t>minimal perfect hash function</a:t>
            </a:r>
            <a:endParaRPr lang="en-US" dirty="0" smtClean="0"/>
          </a:p>
          <a:p>
            <a:r>
              <a:rPr lang="en-US" dirty="0" smtClean="0"/>
              <a:t>Minimal perfect hash functions avoid the need for collision resolution and also avoid wasting table 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9105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Cuckoo Hashing – </a:t>
            </a:r>
            <a:r>
              <a:rPr lang="lv-LV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point to note is that rehashing may be limited, so that instead of creating tables, only new hash functions are created and keys reprocessed</a:t>
            </a:r>
          </a:p>
          <a:p>
            <a:r>
              <a:rPr lang="en-US" dirty="0" smtClean="0"/>
              <a:t>However, this would be a global operation requiring both tables be completely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786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Dynamic Resizing </a:t>
            </a:r>
            <a:br>
              <a:rPr lang="lv-LV" dirty="0" smtClean="0"/>
            </a:br>
            <a:r>
              <a:rPr lang="lv-LV" dirty="0" smtClean="0"/>
              <a:t>(Rehashing)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970920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hash tables become full, no more items can be added</a:t>
            </a:r>
          </a:p>
          <a:p>
            <a:r>
              <a:rPr lang="en-US" dirty="0" smtClean="0"/>
              <a:t>As they fill up and reach certain levels of occupancy (saturation), their efficiency falls due to increased  searching needed to place items</a:t>
            </a:r>
          </a:p>
          <a:p>
            <a:r>
              <a:rPr lang="en-US" dirty="0" smtClean="0"/>
              <a:t>A solution to these problems is rehashing, allocating a new, larger table, possibly modifying the hash function (and at least </a:t>
            </a:r>
            <a:r>
              <a:rPr lang="en-US" i="1" dirty="0" smtClean="0"/>
              <a:t>TSize</a:t>
            </a:r>
            <a:r>
              <a:rPr lang="en-US" dirty="0" smtClean="0"/>
              <a:t>), and hashing all the items from the old table to the new</a:t>
            </a:r>
          </a:p>
          <a:p>
            <a:r>
              <a:rPr lang="en-US" dirty="0" smtClean="0"/>
              <a:t>The old table is then discarded and all further hashes are done to the new table with the new function</a:t>
            </a:r>
          </a:p>
          <a:p>
            <a:r>
              <a:rPr lang="en-US" dirty="0" smtClean="0"/>
              <a:t>The size of the new table can be determined in a number of ways: doubled, a prime closest to doubled,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883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for Extendible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rehashing adds flexibility to hashing by allowing for dynamic expansion of the has table, it has drawbacks</a:t>
            </a:r>
          </a:p>
          <a:p>
            <a:r>
              <a:rPr lang="en-US" dirty="0" smtClean="0"/>
              <a:t>In particular, the entire process comes to a halt while the new table(s) are created and the values rehashed to the new table</a:t>
            </a:r>
          </a:p>
          <a:p>
            <a:r>
              <a:rPr lang="en-US" dirty="0" smtClean="0"/>
              <a:t>The time required for this may be unacceptable in many cases</a:t>
            </a:r>
          </a:p>
          <a:p>
            <a:r>
              <a:rPr lang="en-US" dirty="0" smtClean="0"/>
              <a:t>An alternative approach is to expand the table rather than replace it, and only allow for local rehashing and local changes</a:t>
            </a:r>
          </a:p>
          <a:p>
            <a:r>
              <a:rPr lang="en-US" dirty="0" smtClean="0"/>
              <a:t>This approach won’t work with arrays, because expanding an array can’t be done by simply adding locations to the end</a:t>
            </a:r>
          </a:p>
          <a:p>
            <a:r>
              <a:rPr lang="en-US" dirty="0" smtClean="0"/>
              <a:t>However, it can be managed if the data is kept in a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766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hashing techniques that take into account variable sizes of tables or files</a:t>
            </a:r>
          </a:p>
          <a:p>
            <a:r>
              <a:rPr lang="en-US" dirty="0" smtClean="0"/>
              <a:t>These fall into two groups: directory and directoryless</a:t>
            </a:r>
          </a:p>
          <a:p>
            <a:r>
              <a:rPr lang="en-US" dirty="0" smtClean="0"/>
              <a:t>In directory schemes, a directory or index of keys </a:t>
            </a:r>
            <a:r>
              <a:rPr lang="en-US" dirty="0"/>
              <a:t>c</a:t>
            </a:r>
            <a:r>
              <a:rPr lang="en-US" dirty="0" smtClean="0"/>
              <a:t>ontrols access to the keys themselves</a:t>
            </a:r>
          </a:p>
          <a:p>
            <a:r>
              <a:rPr lang="en-US" dirty="0" smtClean="0"/>
              <a:t>There are a number of techniques that fall into this category</a:t>
            </a:r>
          </a:p>
          <a:p>
            <a:pPr lvl="1"/>
            <a:r>
              <a:rPr lang="en-US" b="1" i="1" dirty="0" smtClean="0"/>
              <a:t>Expandable hashing</a:t>
            </a:r>
            <a:r>
              <a:rPr lang="en-US" dirty="0" smtClean="0"/>
              <a:t>, developed by Gary D. Knott in 1971</a:t>
            </a:r>
          </a:p>
          <a:p>
            <a:pPr lvl="1"/>
            <a:r>
              <a:rPr lang="en-US" b="1" i="1" dirty="0" smtClean="0"/>
              <a:t>Dynamic hashing</a:t>
            </a:r>
            <a:r>
              <a:rPr lang="en-US" dirty="0" smtClean="0"/>
              <a:t>, developed by Per-Âke Larson in 1978</a:t>
            </a:r>
          </a:p>
          <a:p>
            <a:pPr lvl="1"/>
            <a:r>
              <a:rPr lang="en-US" b="1" i="1" dirty="0" smtClean="0"/>
              <a:t>Extendible hashing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dirty="0" smtClean="0"/>
              <a:t>eveloped by Ronald Fagin and others in 1979</a:t>
            </a:r>
          </a:p>
          <a:p>
            <a:r>
              <a:rPr lang="en-US" dirty="0" smtClean="0"/>
              <a:t>All of these distribute keys among buckets in similar ways</a:t>
            </a:r>
          </a:p>
          <a:p>
            <a:r>
              <a:rPr lang="en-US" dirty="0" smtClean="0"/>
              <a:t>The structure of the directory or index is the main difference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2436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is used as the bucket index in expandable and dynamic hashing; extendible hashing uses a table</a:t>
            </a:r>
          </a:p>
          <a:p>
            <a:r>
              <a:rPr lang="en-US" b="1" i="1" dirty="0" smtClean="0"/>
              <a:t>Virtual hashing</a:t>
            </a:r>
            <a:r>
              <a:rPr lang="en-US" dirty="0" smtClean="0"/>
              <a:t>, developed in 1978, is a directoryless technique, defined as “</a:t>
            </a:r>
            <a:r>
              <a:rPr lang="en-US" dirty="0"/>
              <a:t>any hashing which </a:t>
            </a:r>
            <a:r>
              <a:rPr lang="en-US" dirty="0" smtClean="0"/>
              <a:t>may dynamically </a:t>
            </a:r>
            <a:r>
              <a:rPr lang="en-US" dirty="0"/>
              <a:t>change its hashing </a:t>
            </a:r>
            <a:r>
              <a:rPr lang="en-US" dirty="0" smtClean="0"/>
              <a:t>function” by its developer, Witold Litwin</a:t>
            </a:r>
          </a:p>
          <a:p>
            <a:r>
              <a:rPr lang="en-US" dirty="0" smtClean="0"/>
              <a:t>One example of this technique is linear hashing, developed by Litwin in 1980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8093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</a:t>
            </a:r>
          </a:p>
          <a:p>
            <a:pPr lvl="1"/>
            <a:r>
              <a:rPr lang="en-US" dirty="0" smtClean="0"/>
              <a:t>Consider a dynamically changing file with fixed-size buckets to which a hashing method has been applied</a:t>
            </a:r>
          </a:p>
          <a:p>
            <a:pPr lvl="1"/>
            <a:r>
              <a:rPr lang="en-US" dirty="0" smtClean="0"/>
              <a:t>The data stored in the buckets is indirectly accessed through an index that is dynamically adjusted to reflect file changes</a:t>
            </a:r>
          </a:p>
          <a:p>
            <a:pPr lvl="1"/>
            <a:r>
              <a:rPr lang="en-US" dirty="0" smtClean="0"/>
              <a:t>The index, which is an expandable table, is the characteristic feature of extendible hashing</a:t>
            </a:r>
          </a:p>
          <a:p>
            <a:pPr lvl="1"/>
            <a:r>
              <a:rPr lang="en-US" dirty="0" smtClean="0"/>
              <a:t>When certain keys are hashed, they indicate a position in the index, not the file</a:t>
            </a:r>
          </a:p>
          <a:p>
            <a:pPr lvl="1"/>
            <a:r>
              <a:rPr lang="en-US" dirty="0" smtClean="0"/>
              <a:t>The values the hash function return are called </a:t>
            </a:r>
            <a:r>
              <a:rPr lang="en-US" b="1" i="1" dirty="0" smtClean="0"/>
              <a:t>pseudokeys</a:t>
            </a:r>
            <a:endParaRPr lang="en-US" dirty="0" smtClean="0"/>
          </a:p>
          <a:p>
            <a:pPr lvl="1"/>
            <a:r>
              <a:rPr lang="en-US" dirty="0" smtClean="0"/>
              <a:t>This way, the file doesn’t need reorganization as data are added or deleted, because the changes are recorded in the index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3773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Only one hash function can be used, but depending on the size of the table, only a portion of the address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used</a:t>
            </a:r>
          </a:p>
          <a:p>
            <a:pPr lvl="1"/>
            <a:r>
              <a:rPr lang="en-US" dirty="0" smtClean="0"/>
              <a:t>An easy way to do this is to look at the address as a string of bits from which only the leftmost </a:t>
            </a:r>
            <a:r>
              <a:rPr lang="en-US" i="1" dirty="0" smtClean="0"/>
              <a:t>i</a:t>
            </a:r>
            <a:r>
              <a:rPr lang="en-US" dirty="0" smtClean="0"/>
              <a:t> bits can be used</a:t>
            </a:r>
          </a:p>
          <a:p>
            <a:pPr lvl="1"/>
            <a:r>
              <a:rPr lang="en-US" dirty="0" smtClean="0"/>
              <a:t>This number </a:t>
            </a:r>
            <a:r>
              <a:rPr lang="en-US" i="1" dirty="0" smtClean="0"/>
              <a:t>i</a:t>
            </a:r>
            <a:r>
              <a:rPr lang="en-US" dirty="0" smtClean="0"/>
              <a:t> is called the </a:t>
            </a:r>
            <a:r>
              <a:rPr lang="en-US" b="1" i="1" dirty="0" smtClean="0"/>
              <a:t>depth</a:t>
            </a:r>
            <a:r>
              <a:rPr lang="en-US" dirty="0" smtClean="0"/>
              <a:t> of the directory; a directory of depth two is shown in Figure 10.14a</a:t>
            </a:r>
          </a:p>
          <a:p>
            <a:pPr lvl="1"/>
            <a:r>
              <a:rPr lang="en-US" dirty="0" smtClean="0"/>
              <a:t>As an example, assume </a:t>
            </a:r>
            <a:r>
              <a:rPr lang="en-US" i="1" dirty="0" smtClean="0"/>
              <a:t>h</a:t>
            </a:r>
            <a:r>
              <a:rPr lang="en-US" dirty="0" smtClean="0"/>
              <a:t> generates a pattern of five bits with a value of 01011</a:t>
            </a:r>
          </a:p>
          <a:p>
            <a:pPr lvl="1"/>
            <a:r>
              <a:rPr lang="en-US" dirty="0" smtClean="0"/>
              <a:t>With a depth of two, the two leftmost bits are 01, and this is the position in the directory containing a pointer to the bucket where the key can be found or inserted</a:t>
            </a:r>
          </a:p>
          <a:p>
            <a:pPr lvl="1"/>
            <a:r>
              <a:rPr lang="en-US" dirty="0" smtClean="0"/>
              <a:t>Figure 10.14 shows the </a:t>
            </a:r>
            <a:r>
              <a:rPr lang="en-US" i="1" dirty="0" smtClean="0"/>
              <a:t>h</a:t>
            </a:r>
            <a:r>
              <a:rPr lang="en-US" dirty="0" smtClean="0"/>
              <a:t> values in the buckets, which represent the keys actually stored in the buckets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698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200" dirty="0"/>
              <a:t>Fig. 10.14 An example of extendible hashing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4" y="1905001"/>
            <a:ext cx="52101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35731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There is a </a:t>
            </a:r>
            <a:r>
              <a:rPr lang="en-US" b="1" i="1" dirty="0" smtClean="0"/>
              <a:t>local depth</a:t>
            </a:r>
            <a:r>
              <a:rPr lang="en-US" b="1" dirty="0" smtClean="0"/>
              <a:t> </a:t>
            </a:r>
            <a:r>
              <a:rPr lang="en-US" dirty="0" smtClean="0"/>
              <a:t>associated with each bucket that indicates the number of leftmost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); these bits are the same for all keys in the bucket</a:t>
            </a:r>
          </a:p>
          <a:p>
            <a:pPr lvl="1"/>
            <a:r>
              <a:rPr lang="en-US" dirty="0" smtClean="0"/>
              <a:t>These local depths are shown at the top of each bucket in Figure 10.14; for example,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holds all keys for which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starts with 00</a:t>
            </a:r>
          </a:p>
          <a:p>
            <a:pPr lvl="1"/>
            <a:r>
              <a:rPr lang="en-US" dirty="0" smtClean="0"/>
              <a:t>Importantly, the local depth indicates whether the bucket can be accessed from only one location in the directory or at least two</a:t>
            </a:r>
          </a:p>
          <a:p>
            <a:pPr lvl="1"/>
            <a:r>
              <a:rPr lang="en-US" dirty="0" smtClean="0"/>
              <a:t>If the local depth is equal to the depth of the directory, the size of the directory must be changed after the bucket is split in case of overflow</a:t>
            </a:r>
          </a:p>
          <a:p>
            <a:pPr lvl="1"/>
            <a:r>
              <a:rPr lang="en-US" dirty="0" smtClean="0"/>
              <a:t>If the local depth is smaller than the directory depth, only half the pointers pointing to the bucket need to be changed to point to the new 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3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Addressing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open addressing, collisions are resolved by finding an available table position other than the one to which the key hashed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position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is already occupied, positions are tried in the probing sequence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norm</a:t>
            </a:r>
            <a:r>
              <a:rPr lang="en-US" sz="2000" dirty="0" smtClean="0"/>
              <a:t>(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(1)),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(2)), . . . 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)), . . </a:t>
            </a:r>
            <a:r>
              <a:rPr lang="en-US" sz="2000" dirty="0" smtClean="0"/>
              <a:t>.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until </a:t>
            </a:r>
            <a:r>
              <a:rPr lang="en-US" sz="2000" dirty="0"/>
              <a:t>an open location is found, the same positions are tried again, or the table is full</a:t>
            </a:r>
            <a:endParaRPr lang="en-US" sz="2000" dirty="0" smtClean="0"/>
          </a:p>
          <a:p>
            <a:pPr>
              <a:spcBef>
                <a:spcPts val="24"/>
              </a:spcBef>
            </a:pPr>
            <a:r>
              <a:rPr lang="en-US" sz="2000" dirty="0" smtClean="0"/>
              <a:t>The function </a:t>
            </a:r>
            <a:r>
              <a:rPr lang="en-US" sz="2000" i="1" dirty="0" smtClean="0"/>
              <a:t>p</a:t>
            </a:r>
            <a:r>
              <a:rPr lang="en-US" sz="2000" dirty="0" smtClean="0"/>
              <a:t> is called a </a:t>
            </a:r>
            <a:r>
              <a:rPr lang="en-US" sz="2000" b="1" i="1" dirty="0" smtClean="0"/>
              <a:t>probing function</a:t>
            </a:r>
            <a:r>
              <a:rPr lang="en-US" sz="2000" dirty="0" smtClean="0"/>
              <a:t>, </a:t>
            </a:r>
            <a:r>
              <a:rPr lang="en-US" sz="2000" i="1" dirty="0" smtClean="0"/>
              <a:t>i</a:t>
            </a:r>
            <a:r>
              <a:rPr lang="en-US" sz="2000" dirty="0" smtClean="0"/>
              <a:t> is the </a:t>
            </a:r>
            <a:r>
              <a:rPr lang="en-US" sz="2000" b="1" i="1" dirty="0" smtClean="0"/>
              <a:t>probe</a:t>
            </a:r>
            <a:r>
              <a:rPr lang="en-US" sz="2000" dirty="0" smtClean="0"/>
              <a:t>, and norm is a </a:t>
            </a:r>
            <a:r>
              <a:rPr lang="en-US" sz="2000" b="1" i="1" dirty="0" smtClean="0"/>
              <a:t>normalization function</a:t>
            </a:r>
            <a:r>
              <a:rPr lang="en-US" sz="2000" dirty="0" smtClean="0"/>
              <a:t>, often division modulo the table size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The simplest realization of this is </a:t>
            </a:r>
            <a:r>
              <a:rPr lang="en-US" sz="2000" b="1" i="1" dirty="0" smtClean="0"/>
              <a:t>linear probing</a:t>
            </a:r>
            <a:r>
              <a:rPr lang="en-US" sz="2000" dirty="0" smtClean="0"/>
              <a:t>, where the search proceeds sequentially from the point of the collision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end of the table is reached before finding an empty cell, it continued from the beginning of the table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it reaches the cell before the one causing the collision, it then stops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104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is illustrated in Figure 10.14b; when a key with </a:t>
            </a:r>
            <a:r>
              <a:rPr lang="en-US" i="1" dirty="0" smtClean="0"/>
              <a:t>h</a:t>
            </a:r>
            <a:r>
              <a:rPr lang="en-US" dirty="0" smtClean="0"/>
              <a:t> value 11001 arrives, the first two bits send it to the fourth directory position</a:t>
            </a:r>
          </a:p>
          <a:p>
            <a:pPr lvl="1"/>
            <a:r>
              <a:rPr lang="en-US" dirty="0" smtClean="0"/>
              <a:t>From there it goes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where keys whose </a:t>
            </a:r>
            <a:r>
              <a:rPr lang="en-US" i="1" dirty="0" smtClean="0"/>
              <a:t>h</a:t>
            </a:r>
            <a:r>
              <a:rPr lang="en-US" dirty="0" smtClean="0"/>
              <a:t>-values start with 1 are stored</a:t>
            </a:r>
          </a:p>
          <a:p>
            <a:pPr lvl="1"/>
            <a:r>
              <a:rPr lang="en-US" dirty="0" smtClean="0"/>
              <a:t>This causes an overflow, splitting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, which is the new name for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; their local depths are set to two</a:t>
            </a:r>
          </a:p>
          <a:p>
            <a:pPr lvl="1"/>
            <a:r>
              <a:rPr lang="en-US" dirty="0" smtClean="0"/>
              <a:t>Bucket </a:t>
            </a:r>
            <a:r>
              <a:rPr lang="en-US" i="1" dirty="0" smtClean="0"/>
              <a:t>b</a:t>
            </a:r>
            <a:r>
              <a:rPr lang="en-US" baseline="-25000" dirty="0" smtClean="0"/>
              <a:t>11 </a:t>
            </a:r>
            <a:r>
              <a:rPr lang="en-US" dirty="0" smtClean="0"/>
              <a:t>is now pointed at by the pointer in position 11, and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’s keys are split between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 smtClean="0"/>
              <a:t>Things are more complicated if a bucket whose local depth is equal to the depth of the directory overflows</a:t>
            </a:r>
          </a:p>
          <a:p>
            <a:pPr lvl="1"/>
            <a:r>
              <a:rPr lang="en-US" dirty="0" smtClean="0"/>
              <a:t>Consider what happens when a key with </a:t>
            </a:r>
            <a:r>
              <a:rPr lang="en-US" i="1" dirty="0" smtClean="0"/>
              <a:t>h</a:t>
            </a:r>
            <a:r>
              <a:rPr lang="en-US" dirty="0" smtClean="0"/>
              <a:t>-value 0001 arrives at the table in Figure 10.14b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491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It is hashed through position 00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endParaRPr lang="en-US" dirty="0"/>
          </a:p>
          <a:p>
            <a:pPr lvl="1"/>
            <a:r>
              <a:rPr lang="en-US" dirty="0" smtClean="0"/>
              <a:t>This causes a split, but there is no room in the directory for a pointer to the new bucket</a:t>
            </a:r>
          </a:p>
          <a:p>
            <a:pPr lvl="1"/>
            <a:r>
              <a:rPr lang="en-US" dirty="0" smtClean="0"/>
              <a:t>As a consequence, the directory size is doubled, making its depth three,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becomes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r>
              <a:rPr lang="en-US" dirty="0" smtClean="0"/>
              <a:t> is the new bucket</a:t>
            </a:r>
          </a:p>
          <a:p>
            <a:pPr lvl="1"/>
            <a:r>
              <a:rPr lang="en-US" dirty="0" smtClean="0"/>
              <a:t>The keys are divided between these two buckets; the ones with an </a:t>
            </a:r>
            <a:r>
              <a:rPr lang="en-US" i="1" dirty="0" smtClean="0"/>
              <a:t>h</a:t>
            </a:r>
            <a:r>
              <a:rPr lang="en-US" dirty="0" smtClean="0"/>
              <a:t>-value starting with 000 go in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remaining ones go in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endParaRPr lang="en-US" dirty="0" smtClean="0"/>
          </a:p>
          <a:p>
            <a:pPr lvl="1"/>
            <a:r>
              <a:rPr lang="en-US" dirty="0" smtClean="0"/>
              <a:t>In addition, all the slots of the new directory have to have their proper values set </a:t>
            </a:r>
            <a:r>
              <a:rPr lang="en-US" dirty="0"/>
              <a:t>by having </a:t>
            </a:r>
            <a:r>
              <a:rPr lang="en-US" i="1" dirty="0"/>
              <a:t>newdirectory</a:t>
            </a:r>
            <a:r>
              <a:rPr lang="en-US" dirty="0"/>
              <a:t>[2 · </a:t>
            </a:r>
            <a:r>
              <a:rPr lang="en-US" i="1" dirty="0"/>
              <a:t>i</a:t>
            </a:r>
            <a:r>
              <a:rPr lang="en-US" dirty="0"/>
              <a:t>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 and </a:t>
            </a:r>
            <a:r>
              <a:rPr lang="en-US" i="1" dirty="0"/>
              <a:t>newdirectory</a:t>
            </a:r>
            <a:r>
              <a:rPr lang="en-US" dirty="0"/>
              <a:t>[2 </a:t>
            </a:r>
            <a:r>
              <a:rPr lang="en-US" dirty="0" smtClean="0"/>
              <a:t>·</a:t>
            </a:r>
            <a:r>
              <a:rPr lang="en-US" i="1" dirty="0" smtClean="0"/>
              <a:t>i </a:t>
            </a:r>
            <a:r>
              <a:rPr lang="en-US" dirty="0"/>
              <a:t>+ 1]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This is done for the </a:t>
            </a:r>
            <a:r>
              <a:rPr lang="en-US" i="1" dirty="0" smtClean="0"/>
              <a:t>i</a:t>
            </a:r>
            <a:r>
              <a:rPr lang="en-US" dirty="0" smtClean="0"/>
              <a:t>s that range over positions of </a:t>
            </a:r>
            <a:r>
              <a:rPr lang="en-US" i="1" dirty="0" smtClean="0"/>
              <a:t>olddirectory</a:t>
            </a:r>
            <a:r>
              <a:rPr lang="en-US" dirty="0" smtClean="0"/>
              <a:t>, except for the position referring to the bucket that was just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7605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 algorithm for inserting a record into a file using extendible hashing is shown on page 573</a:t>
            </a:r>
          </a:p>
          <a:p>
            <a:pPr lvl="1"/>
            <a:r>
              <a:rPr lang="en-US" dirty="0" smtClean="0"/>
              <a:t>The main advantage of extendible hashing is that it avoids file reorganization on directory overflow; only the directory is impacted</a:t>
            </a:r>
          </a:p>
          <a:p>
            <a:pPr lvl="1"/>
            <a:r>
              <a:rPr lang="en-US" dirty="0" smtClean="0"/>
              <a:t>Since the directory is most often kept in main memory, costs associated with expanding and updating it are small</a:t>
            </a:r>
          </a:p>
          <a:p>
            <a:pPr lvl="1"/>
            <a:r>
              <a:rPr lang="en-US" dirty="0" smtClean="0"/>
              <a:t>On the other hand, if we have a large file of small buckets, the directory can become so large as to require virtual memory or a file</a:t>
            </a:r>
          </a:p>
          <a:p>
            <a:pPr lvl="1"/>
            <a:r>
              <a:rPr lang="en-US" dirty="0" smtClean="0"/>
              <a:t>This can slow down processing significantly</a:t>
            </a:r>
          </a:p>
          <a:p>
            <a:pPr lvl="1"/>
            <a:r>
              <a:rPr lang="en-US" dirty="0" smtClean="0"/>
              <a:t>The size of the directory doesn’t grow uniformly, since it doubles if a bucket with local depth equal to the directory depth is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491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means a large directory will have many redundant entries in it</a:t>
            </a:r>
          </a:p>
          <a:p>
            <a:pPr lvl="1"/>
            <a:r>
              <a:rPr lang="en-US" dirty="0" smtClean="0"/>
              <a:t>To address this problem, a proposal by David Lomet in 1983 suggested using extendible hashing until the directory was too large for main memory</a:t>
            </a:r>
          </a:p>
          <a:p>
            <a:pPr lvl="1"/>
            <a:r>
              <a:rPr lang="en-US" dirty="0" smtClean="0"/>
              <a:t>At that point, the buckets are doubled instead of the directories, and the bits that come after the first </a:t>
            </a:r>
            <a:r>
              <a:rPr lang="en-US" i="1" dirty="0" smtClean="0"/>
              <a:t>depth</a:t>
            </a:r>
            <a:r>
              <a:rPr lang="en-US" dirty="0" smtClean="0"/>
              <a:t>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are used to distinguish different parts of the bucket</a:t>
            </a:r>
          </a:p>
          <a:p>
            <a:pPr lvl="1"/>
            <a:r>
              <a:rPr lang="en-US" dirty="0" smtClean="0"/>
              <a:t>So if </a:t>
            </a:r>
            <a:r>
              <a:rPr lang="en-US" i="1" dirty="0" smtClean="0"/>
              <a:t>depth</a:t>
            </a:r>
            <a:r>
              <a:rPr lang="en-US" dirty="0" smtClean="0"/>
              <a:t> = 3 and bucket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has been quadrupled, we use bit strings 00, 01, 10, and 11 to distinguish the parts</a:t>
            </a:r>
          </a:p>
          <a:p>
            <a:pPr lvl="1"/>
            <a:r>
              <a:rPr lang="en-US" dirty="0" smtClean="0"/>
              <a:t>Then, 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= 101</a:t>
            </a:r>
            <a:r>
              <a:rPr lang="en-US" i="1" dirty="0" smtClean="0"/>
              <a:t>01</a:t>
            </a:r>
            <a:r>
              <a:rPr lang="en-US" dirty="0" smtClean="0"/>
              <a:t>101, we look for </a:t>
            </a:r>
            <a:r>
              <a:rPr lang="en-US" i="1" dirty="0" smtClean="0"/>
              <a:t>K</a:t>
            </a:r>
            <a:r>
              <a:rPr lang="en-US" dirty="0" smtClean="0"/>
              <a:t> in the second portion (01) of bucket </a:t>
            </a:r>
            <a:r>
              <a:rPr lang="en-US" i="1" dirty="0" smtClean="0"/>
              <a:t>b</a:t>
            </a:r>
            <a:r>
              <a:rPr lang="en-US" baseline="-25000" dirty="0" smtClean="0"/>
              <a:t>101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</a:t>
            </a:r>
          </a:p>
          <a:p>
            <a:pPr lvl="1"/>
            <a:r>
              <a:rPr lang="en-US" dirty="0" smtClean="0"/>
              <a:t>While extendible hashing allows a file to expand without reorganization, it does require storage space for an index</a:t>
            </a:r>
          </a:p>
          <a:p>
            <a:pPr lvl="1"/>
            <a:r>
              <a:rPr lang="en-US" dirty="0" smtClean="0"/>
              <a:t>In Litwin’s method, there is no need for an index because new buckets resulting from splitting existing buckets are added in the same linear way, so indexes don’t need to be retained</a:t>
            </a:r>
          </a:p>
          <a:p>
            <a:pPr lvl="1"/>
            <a:r>
              <a:rPr lang="en-US" dirty="0" smtClean="0"/>
              <a:t>To facilitate this, a pointer </a:t>
            </a:r>
            <a:r>
              <a:rPr lang="en-US" i="1" dirty="0" smtClean="0"/>
              <a:t>split</a:t>
            </a:r>
            <a:r>
              <a:rPr lang="en-US" dirty="0" smtClean="0"/>
              <a:t> is used to indicate which bucket should be split next</a:t>
            </a:r>
          </a:p>
          <a:p>
            <a:pPr lvl="1"/>
            <a:r>
              <a:rPr lang="en-US" dirty="0" smtClean="0"/>
              <a:t>After that bucket is split, the keys in the bucket are divided between that bucket and the new one, which is added to the end of the table</a:t>
            </a:r>
          </a:p>
          <a:p>
            <a:pPr lvl="1"/>
            <a:r>
              <a:rPr lang="en-US" dirty="0" smtClean="0"/>
              <a:t>Figure 10.15 illustrates a series of initial splits where </a:t>
            </a:r>
            <a:r>
              <a:rPr lang="en-US" i="1" dirty="0" smtClean="0"/>
              <a:t>TSize</a:t>
            </a:r>
            <a:r>
              <a:rPr lang="en-US" dirty="0" smtClean="0"/>
              <a:t> = 3</a:t>
            </a:r>
          </a:p>
          <a:p>
            <a:pPr lvl="1"/>
            <a:r>
              <a:rPr lang="en-US" dirty="0" smtClean="0"/>
              <a:t>To begin with, the pointer </a:t>
            </a:r>
            <a:r>
              <a:rPr lang="en-US" i="1" dirty="0" smtClean="0"/>
              <a:t>split</a:t>
            </a:r>
            <a:r>
              <a:rPr lang="en-US" dirty="0" smtClean="0"/>
              <a:t>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7060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hashing 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10.15 Splitting buckets in the linear hashing technique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If the loading factor exceeds a threshold, a new bucket is made, keys from bucket zero are distributed between buckets zero and three, and </a:t>
            </a:r>
            <a:r>
              <a:rPr lang="en-US" i="1" dirty="0" smtClean="0"/>
              <a:t>split</a:t>
            </a:r>
            <a:r>
              <a:rPr lang="en-US" dirty="0" smtClean="0"/>
              <a:t> is incremented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14550"/>
            <a:ext cx="6076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1895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The question is, how to perform this distribution?</a:t>
            </a:r>
          </a:p>
          <a:p>
            <a:pPr lvl="1"/>
            <a:r>
              <a:rPr lang="en-US" dirty="0" smtClean="0"/>
              <a:t>With only one hash function, keys from bucket zero are hashed to bucket zero before and after splitting</a:t>
            </a:r>
          </a:p>
          <a:p>
            <a:pPr lvl="1"/>
            <a:r>
              <a:rPr lang="en-US" dirty="0" smtClean="0"/>
              <a:t>So one function isn’t adequate to perform this</a:t>
            </a:r>
          </a:p>
          <a:p>
            <a:pPr lvl="1"/>
            <a:r>
              <a:rPr lang="en-US" dirty="0" smtClean="0"/>
              <a:t>Linear hashing maintains two hash functions at each level of splitting,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baseline="-25000" dirty="0" smtClean="0"/>
              <a:t>+1</a:t>
            </a:r>
            <a:r>
              <a:rPr lang="en-US" dirty="0" smtClean="0"/>
              <a:t> with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dirty="0" smtClean="0"/>
              <a:t> 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(</a:t>
            </a:r>
            <a:r>
              <a:rPr lang="en-US" i="1" dirty="0" smtClean="0"/>
              <a:t>TSize</a:t>
            </a:r>
            <a:r>
              <a:rPr lang="en-US" dirty="0" smtClean="0"/>
              <a:t> ∙ 2</a:t>
            </a:r>
            <a:r>
              <a:rPr lang="en-US" i="1" baseline="30000" dirty="0" smtClean="0"/>
              <a:t>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function hashes keys to buckets on the current level that have not yet been split; the second hashes keys to already split buckets</a:t>
            </a:r>
          </a:p>
          <a:p>
            <a:pPr lvl="1"/>
            <a:r>
              <a:rPr lang="en-US" dirty="0" smtClean="0"/>
              <a:t>The algorithm for linear hashing is shown on pages 574 and 575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3845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It may not be clear when a bucket should be split; as the algorithm assumes, a threshold value of the loading factor </a:t>
            </a:r>
            <a:r>
              <a:rPr lang="en-US" dirty="0"/>
              <a:t>i</a:t>
            </a:r>
            <a:r>
              <a:rPr lang="en-US" dirty="0" smtClean="0"/>
              <a:t>s used to decide</a:t>
            </a:r>
          </a:p>
          <a:p>
            <a:pPr lvl="1"/>
            <a:r>
              <a:rPr lang="en-US" dirty="0" smtClean="0"/>
              <a:t>This threshold has to be determined in advance, usually by the designer of the program</a:t>
            </a:r>
          </a:p>
          <a:p>
            <a:pPr lvl="1"/>
            <a:r>
              <a:rPr lang="en-US" dirty="0" smtClean="0"/>
              <a:t>To illustrate, assume keys can be hashed to buckets in a file, and if a bucket is full, overflowing keys are put on a linked list in an overflow area</a:t>
            </a:r>
          </a:p>
          <a:p>
            <a:pPr lvl="1"/>
            <a:r>
              <a:rPr lang="en-US" dirty="0" smtClean="0"/>
              <a:t>This situation is shown in Figure 10.16a, with </a:t>
            </a:r>
            <a:r>
              <a:rPr lang="en-US" i="1" dirty="0" smtClean="0"/>
              <a:t>TSize</a:t>
            </a:r>
            <a:r>
              <a:rPr lang="en-US" dirty="0" smtClean="0"/>
              <a:t> = 3,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</a:t>
            </a:r>
            <a:r>
              <a:rPr lang="en-US" i="1" dirty="0" smtClean="0"/>
              <a:t>TSize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2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We’ll let the overflow are size </a:t>
            </a:r>
            <a:r>
              <a:rPr lang="en-US" i="1" dirty="0" smtClean="0"/>
              <a:t>OSize</a:t>
            </a:r>
            <a:r>
              <a:rPr lang="en-US" dirty="0" smtClean="0"/>
              <a:t> = 3, and the highest acceptable loading factor be 80 percent</a:t>
            </a:r>
          </a:p>
          <a:p>
            <a:pPr lvl="1"/>
            <a:r>
              <a:rPr lang="en-US" dirty="0" smtClean="0"/>
              <a:t>The loading factor is defined as the number of elements divided by the number of slots in the file and overflow area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93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10.16 Inserting keys to buckets and overflow areas with the linear hashing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981201"/>
            <a:ext cx="60864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165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Current loading in Figure 10.16a is 75%, but when key 10 arrives it is hashed to position 1 and loading increases to 83%</a:t>
            </a:r>
          </a:p>
          <a:p>
            <a:pPr lvl="1"/>
            <a:r>
              <a:rPr lang="en-US" dirty="0" smtClean="0"/>
              <a:t>The first bucket splits and keys are distributed using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shown in Figure 10.16b</a:t>
            </a:r>
          </a:p>
          <a:p>
            <a:pPr lvl="1"/>
            <a:r>
              <a:rPr lang="en-US" dirty="0" smtClean="0"/>
              <a:t>Of note is the fact that the first bucket has the lowest load, but was the first one that split</a:t>
            </a:r>
          </a:p>
          <a:p>
            <a:pPr lvl="1"/>
            <a:r>
              <a:rPr lang="en-US" dirty="0" smtClean="0"/>
              <a:t>Now assume 21 and 36 are hashed to the table, and 25 arrives as seen in Figure 10.16c</a:t>
            </a:r>
          </a:p>
          <a:p>
            <a:pPr lvl="1"/>
            <a:r>
              <a:rPr lang="en-US" dirty="0" smtClean="0"/>
              <a:t>The loading factor rises to 87%, so another split, this time the second bucket, gives rise to the configuration in Figure 10.16d</a:t>
            </a:r>
          </a:p>
          <a:p>
            <a:pPr lvl="1"/>
            <a:r>
              <a:rPr lang="en-US" dirty="0" smtClean="0"/>
              <a:t>After hashing 27 and 37 another split occurs, and this new situation is shown in Figure 10.16e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08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b="1" dirty="0">
                <a:solidFill>
                  <a:schemeClr val="tx2"/>
                </a:solidFill>
              </a:rPr>
              <a:t>Open addressing</a:t>
            </a:r>
            <a:r>
              <a:rPr lang="en-US" altLang="lv-LV" sz="2000" b="1" dirty="0"/>
              <a:t>:</a:t>
            </a:r>
            <a:r>
              <a:rPr lang="en-US" altLang="lv-LV" sz="2000" dirty="0"/>
              <a:t> </a:t>
            </a:r>
            <a:r>
              <a:rPr lang="lv-LV" altLang="lv-LV" sz="2000" dirty="0" smtClean="0"/>
              <a:t>Opposed to "separate chaining" – </a:t>
            </a:r>
            <a:r>
              <a:rPr lang="en-US" altLang="lv-LV" sz="2000" dirty="0" smtClean="0"/>
              <a:t>the</a:t>
            </a:r>
            <a:r>
              <a:rPr lang="lv-LV" altLang="lv-LV" sz="2000" dirty="0" smtClean="0"/>
              <a:t> </a:t>
            </a:r>
            <a:r>
              <a:rPr lang="en-US" altLang="lv-LV" sz="2000" dirty="0" smtClean="0"/>
              <a:t>colliding </a:t>
            </a:r>
            <a:r>
              <a:rPr lang="en-US" altLang="lv-LV" sz="2000" dirty="0"/>
              <a:t>item is placed in a different cell of the table</a:t>
            </a:r>
            <a:endParaRPr lang="en-US" altLang="lv-LV" sz="2000" b="1" dirty="0"/>
          </a:p>
          <a:p>
            <a:pPr eaLnBrk="1" hangingPunct="1"/>
            <a:r>
              <a:rPr lang="en-US" altLang="lv-LV" sz="2000" dirty="0">
                <a:solidFill>
                  <a:schemeClr val="tx2"/>
                </a:solidFill>
              </a:rPr>
              <a:t>Linear probing:</a:t>
            </a:r>
            <a:r>
              <a:rPr lang="en-US" altLang="lv-LV" sz="2000" dirty="0"/>
              <a:t> handles collisions by placing the colliding item in the next (circularly) available table cell</a:t>
            </a:r>
          </a:p>
          <a:p>
            <a:pPr eaLnBrk="1" hangingPunct="1"/>
            <a:r>
              <a:rPr lang="en-US" altLang="lv-LV" sz="2000" dirty="0"/>
              <a:t>Each table cell inspected is referred to as a “probe”</a:t>
            </a:r>
          </a:p>
          <a:p>
            <a:pPr eaLnBrk="1" hangingPunct="1"/>
            <a:r>
              <a:rPr lang="en-US" altLang="lv-LV" sz="2000" dirty="0"/>
              <a:t>Colliding items lump together, causing future collisions to cause a longer sequence of probes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6604000" y="1752600"/>
            <a:ext cx="4978400" cy="1928814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Example:</a:t>
            </a:r>
          </a:p>
          <a:p>
            <a:pPr lvl="1" eaLnBrk="1" hangingPunct="1"/>
            <a:r>
              <a:rPr lang="en-US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lv-LV" dirty="0" smtClean="0">
                <a:latin typeface="Times New Roman" panose="02020603050405020304" pitchFamily="18" charset="0"/>
              </a:rPr>
              <a:t>) </a:t>
            </a:r>
            <a:r>
              <a:rPr lang="en-US" altLang="lv-LV" dirty="0" smtClean="0">
                <a:latin typeface="Symbol" panose="05050102010706020507" pitchFamily="18" charset="2"/>
              </a:rPr>
              <a:t>=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x </a:t>
            </a:r>
            <a:r>
              <a:rPr lang="en-US" altLang="lv-LV" dirty="0" smtClean="0">
                <a:latin typeface="Times New Roman" panose="02020603050405020304" pitchFamily="18" charset="0"/>
              </a:rPr>
              <a:t>mod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13</a:t>
            </a:r>
          </a:p>
          <a:p>
            <a:pPr lvl="1" eaLnBrk="1" hangingPunct="1"/>
            <a:r>
              <a:rPr lang="en-US" altLang="lv-LV" dirty="0" smtClean="0"/>
              <a:t>Insert keys 18, 41, 22, 44, 59, 32, 31, 73, in this order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8839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9144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9448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9753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10058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6403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6705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70072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3088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76104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79121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82137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85153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8816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9118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936307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96647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99663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9144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9448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1005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6403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6705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70072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73088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76104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79121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82137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85153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8816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9118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936307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96647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99663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628983362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In this case, </a:t>
            </a:r>
            <a:r>
              <a:rPr lang="en-US" i="1" dirty="0" smtClean="0"/>
              <a:t>split</a:t>
            </a:r>
            <a:r>
              <a:rPr lang="en-US" dirty="0" smtClean="0"/>
              <a:t> reached the last allowed value on this level, so it is assigned the value zero,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is retained for use in further hashing</a:t>
            </a:r>
          </a:p>
          <a:p>
            <a:pPr lvl="1"/>
            <a:r>
              <a:rPr lang="en-US" dirty="0" smtClean="0"/>
              <a:t>In addition, a new function,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is defined as </a:t>
            </a:r>
            <a:r>
              <a:rPr lang="en-US" i="1" dirty="0" smtClean="0"/>
              <a:t>K</a:t>
            </a:r>
            <a:r>
              <a:rPr lang="en-US" dirty="0" smtClean="0"/>
              <a:t> mod 4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These steps are presented in a table on the next slide</a:t>
            </a:r>
          </a:p>
          <a:p>
            <a:pPr lvl="1"/>
            <a:r>
              <a:rPr lang="en-US" dirty="0" smtClean="0"/>
              <a:t>Note that since the order of splitting is predetermined, some overflow area is needed with linear hashing</a:t>
            </a:r>
          </a:p>
          <a:p>
            <a:pPr lvl="1"/>
            <a:r>
              <a:rPr lang="en-US" dirty="0" smtClean="0"/>
              <a:t>If files are used, this may lead to more than one file access</a:t>
            </a:r>
          </a:p>
          <a:p>
            <a:pPr lvl="1"/>
            <a:r>
              <a:rPr lang="en-US" dirty="0" smtClean="0"/>
              <a:t>The area can be distinct from buckets, but can also work in the fashion of coalesced hashing by using empty space in buckets, as suggested by James Mullin in 1981</a:t>
            </a:r>
          </a:p>
          <a:p>
            <a:pPr lvl="1"/>
            <a:r>
              <a:rPr lang="en-US" dirty="0" smtClean="0"/>
              <a:t>Overflow areas are not necessary in a directory scheme, but can be 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893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Table 10-1 Steps in carrying out the hashing and splitting of Figure 10.16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962150"/>
            <a:ext cx="52578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9338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As with directory schemes, linear hashing increases the address space by splitting buckets</a:t>
            </a:r>
          </a:p>
          <a:p>
            <a:pPr lvl="1"/>
            <a:r>
              <a:rPr lang="en-US" dirty="0" smtClean="0"/>
              <a:t>Keys from the split bucket are also redistributed between the resulting buckets</a:t>
            </a:r>
          </a:p>
          <a:p>
            <a:pPr lvl="1"/>
            <a:r>
              <a:rPr lang="en-US" dirty="0" smtClean="0"/>
              <a:t>Since no indexes need to be maintained, linear hashing is faster and requires less space than previous methods</a:t>
            </a:r>
          </a:p>
          <a:p>
            <a:pPr lvl="1"/>
            <a:r>
              <a:rPr lang="en-US" dirty="0" smtClean="0"/>
              <a:t>This increase in efficiency is especially noticeable for large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240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Consider a hash table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/>
              <a:t> that uses linear probing</a:t>
            </a:r>
          </a:p>
          <a:p>
            <a:pPr eaLnBrk="1" hangingPunct="1"/>
            <a:r>
              <a:rPr lang="en-US" altLang="lv-LV" sz="2400">
                <a:solidFill>
                  <a:schemeClr val="tx2"/>
                </a:solidFill>
              </a:rPr>
              <a:t>find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/>
              <a:t>We start at cell </a:t>
            </a:r>
            <a:r>
              <a:rPr lang="en-US" altLang="lv-LV" sz="2000" b="1" i="1">
                <a:latin typeface="Times New Roman" panose="02020603050405020304" pitchFamily="18" charset="0"/>
              </a:rPr>
              <a:t>h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endParaRPr lang="en-US" altLang="lv-LV" sz="2000"/>
          </a:p>
          <a:p>
            <a:pPr lvl="1" eaLnBrk="1" hangingPunct="1"/>
            <a:r>
              <a:rPr lang="en-US" altLang="lv-LV" sz="2000"/>
              <a:t>We probe consecutive locations until one of the following occurs</a:t>
            </a:r>
          </a:p>
          <a:p>
            <a:pPr lvl="2" eaLnBrk="1" hangingPunct="1"/>
            <a:r>
              <a:rPr lang="en-US" altLang="lv-LV" sz="1800"/>
              <a:t>An item with key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/>
              <a:t> is found, or</a:t>
            </a:r>
          </a:p>
          <a:p>
            <a:pPr lvl="2" eaLnBrk="1" hangingPunct="1"/>
            <a:r>
              <a:rPr lang="en-US" altLang="lv-LV" sz="1800"/>
              <a:t>An empty cell is found, or</a:t>
            </a:r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8580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  <a:endParaRPr lang="en-US" altLang="lv-LV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c.key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c.value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642235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Updates with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200" dirty="0"/>
              <a:t>To handle insertions and deletions, we introduce a special object, called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2200" dirty="0"/>
              <a:t>, which replaces deleted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200" dirty="0">
                <a:solidFill>
                  <a:schemeClr val="tx2"/>
                </a:solidFill>
              </a:rPr>
              <a:t>erase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endParaRPr lang="en-US" altLang="lv-LV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We search for an entry with key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9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If such an entry 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k, o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r>
              <a:rPr lang="en-US" altLang="lv-LV" sz="1900" dirty="0"/>
              <a:t> is found, we replace it with the special item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1900" dirty="0"/>
              <a:t> and we return element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o</a:t>
            </a:r>
            <a:endParaRPr lang="en-US" altLang="lv-LV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Else, we return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put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throw an exception if the table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start at cell </a:t>
            </a:r>
            <a:r>
              <a:rPr lang="en-US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probe consecutive cells until one of the following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dirty="0"/>
              <a:t>A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dirty="0"/>
              <a:t> is found that is either empty or stores </a:t>
            </a:r>
            <a:r>
              <a:rPr lang="en-US" altLang="lv-LV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dirty="0"/>
              <a:t>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/>
              <a:t> cells have been unsuccessfully probed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store 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in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928514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r>
              <a:rPr lang="lv-LV" dirty="0" smtClean="0"/>
              <a:t> for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data be removed from a hash table?</a:t>
            </a:r>
          </a:p>
          <a:p>
            <a:r>
              <a:rPr lang="en-US" dirty="0" smtClean="0"/>
              <a:t>If chaining is used, the deletion of an element entails deleting the node from the linked list holding the element</a:t>
            </a:r>
          </a:p>
          <a:p>
            <a:r>
              <a:rPr lang="en-US" dirty="0" smtClean="0"/>
              <a:t>For the other techniques we’ve considered, deletion usually involves more careful handling of collision issues, unless a perfect hash function is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62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752600"/>
            <a:ext cx="41910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 solution to this is to leave the deleted keys in the table with some type of indicator that the keys are not valid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This way, searches for elements won’t terminate prematurely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When new keys are inserted, they can overwrite the marked </a:t>
            </a:r>
            <a:r>
              <a:rPr lang="en-US" sz="2000" dirty="0" smtClean="0"/>
              <a:t>keys</a:t>
            </a:r>
            <a:endParaRPr lang="lv-LV" sz="2000" dirty="0" smtClean="0"/>
          </a:p>
          <a:p>
            <a:r>
              <a:rPr lang="en-US" sz="2000" dirty="0"/>
              <a:t>The drawback to this is that of the table has far more deletions than insertions</a:t>
            </a:r>
          </a:p>
          <a:p>
            <a:r>
              <a:rPr lang="en-US" sz="2000" dirty="0"/>
              <a:t>It will become overloaded with deleted records, slowing down search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02" y="1905000"/>
            <a:ext cx="6076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8214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2011</TotalTime>
  <Words>4703</Words>
  <Application>Microsoft Office PowerPoint</Application>
  <PresentationFormat>Widescreen</PresentationFormat>
  <Paragraphs>600</Paragraphs>
  <Slides>52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Courier New</vt:lpstr>
      <vt:lpstr>Symbol</vt:lpstr>
      <vt:lpstr>Tahoma</vt:lpstr>
      <vt:lpstr>Times New Roman</vt:lpstr>
      <vt:lpstr>Wingdings</vt:lpstr>
      <vt:lpstr>Notebook</vt:lpstr>
      <vt:lpstr>Worksheet</vt:lpstr>
      <vt:lpstr>Collision Handling</vt:lpstr>
      <vt:lpstr>Collision Resolution – Overview </vt:lpstr>
      <vt:lpstr>Perfect Hash Functions</vt:lpstr>
      <vt:lpstr>Open Addressing in General</vt:lpstr>
      <vt:lpstr>Linear Probing</vt:lpstr>
      <vt:lpstr>Search with Linear Probing</vt:lpstr>
      <vt:lpstr>Updates with Linear Probing</vt:lpstr>
      <vt:lpstr>Deletion for Linear Probing</vt:lpstr>
      <vt:lpstr>Deletion (continued)</vt:lpstr>
      <vt:lpstr>Quadratic Probing – 1 </vt:lpstr>
      <vt:lpstr>Quadratic Probing – 2</vt:lpstr>
      <vt:lpstr>Quadratic Probing – 3</vt:lpstr>
      <vt:lpstr>Double Hashing</vt:lpstr>
      <vt:lpstr>Example of Double Hashing</vt:lpstr>
      <vt:lpstr>Collision Resolution (continued)</vt:lpstr>
      <vt:lpstr>Collision Resolution (continued)</vt:lpstr>
      <vt:lpstr>Efficiency of Probing</vt:lpstr>
      <vt:lpstr>Successful, Unsuccessful Searches</vt:lpstr>
      <vt:lpstr>Performance of Hashing</vt:lpstr>
      <vt:lpstr>Chaining: Introduction</vt:lpstr>
      <vt:lpstr>Collision Handling</vt:lpstr>
      <vt:lpstr>Map with Separate Chaining</vt:lpstr>
      <vt:lpstr>Coalesced Chaining</vt:lpstr>
      <vt:lpstr>Collision Resolution (continued)</vt:lpstr>
      <vt:lpstr>Cuckoo hashing – 1 </vt:lpstr>
      <vt:lpstr>Cuckoo hashing – 2 </vt:lpstr>
      <vt:lpstr>Cuckoo hashing – 3 </vt:lpstr>
      <vt:lpstr>Cuckoo hashing – 4</vt:lpstr>
      <vt:lpstr>Cuckoo Hashing – 5 </vt:lpstr>
      <vt:lpstr>Cuckoo Hashing – 6</vt:lpstr>
      <vt:lpstr>Dynamic Resizing  (Rehashing)</vt:lpstr>
      <vt:lpstr>Rehashing</vt:lpstr>
      <vt:lpstr>Hash Functions for Extendible Files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134</cp:revision>
  <cp:lastPrinted>1601-01-01T00:00:00Z</cp:lastPrinted>
  <dcterms:created xsi:type="dcterms:W3CDTF">1601-01-01T00:00:00Z</dcterms:created>
  <dcterms:modified xsi:type="dcterms:W3CDTF">2021-11-08T01:55:16Z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