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412" r:id="rId2"/>
    <p:sldId id="413" r:id="rId3"/>
    <p:sldId id="416" r:id="rId4"/>
    <p:sldId id="418" r:id="rId5"/>
    <p:sldId id="420" r:id="rId6"/>
    <p:sldId id="421" r:id="rId7"/>
    <p:sldId id="422" r:id="rId8"/>
    <p:sldId id="424" r:id="rId9"/>
    <p:sldId id="425" r:id="rId10"/>
    <p:sldId id="427" r:id="rId11"/>
    <p:sldId id="428" r:id="rId12"/>
    <p:sldId id="431" r:id="rId13"/>
    <p:sldId id="433" r:id="rId14"/>
    <p:sldId id="434" r:id="rId15"/>
    <p:sldId id="435" r:id="rId16"/>
    <p:sldId id="436" r:id="rId17"/>
    <p:sldId id="439" r:id="rId18"/>
    <p:sldId id="445" r:id="rId19"/>
    <p:sldId id="447" r:id="rId20"/>
    <p:sldId id="449" r:id="rId21"/>
    <p:sldId id="455" r:id="rId22"/>
    <p:sldId id="457" r:id="rId23"/>
    <p:sldId id="460" r:id="rId24"/>
    <p:sldId id="461" r:id="rId25"/>
    <p:sldId id="463" r:id="rId26"/>
    <p:sldId id="464" r:id="rId27"/>
    <p:sldId id="466" r:id="rId28"/>
    <p:sldId id="467" r:id="rId29"/>
    <p:sldId id="469" r:id="rId30"/>
    <p:sldId id="570" r:id="rId31"/>
    <p:sldId id="472" r:id="rId32"/>
    <p:sldId id="473" r:id="rId33"/>
    <p:sldId id="474" r:id="rId34"/>
    <p:sldId id="475" r:id="rId35"/>
    <p:sldId id="482" r:id="rId36"/>
    <p:sldId id="494" r:id="rId37"/>
    <p:sldId id="498" r:id="rId38"/>
    <p:sldId id="499" r:id="rId39"/>
    <p:sldId id="503" r:id="rId40"/>
    <p:sldId id="505" r:id="rId41"/>
    <p:sldId id="506" r:id="rId42"/>
    <p:sldId id="507" r:id="rId43"/>
    <p:sldId id="508" r:id="rId44"/>
    <p:sldId id="510" r:id="rId45"/>
    <p:sldId id="511" r:id="rId46"/>
    <p:sldId id="512" r:id="rId47"/>
    <p:sldId id="514" r:id="rId48"/>
    <p:sldId id="517" r:id="rId49"/>
    <p:sldId id="519" r:id="rId50"/>
    <p:sldId id="521" r:id="rId51"/>
    <p:sldId id="522" r:id="rId52"/>
    <p:sldId id="523" r:id="rId53"/>
    <p:sldId id="525" r:id="rId54"/>
    <p:sldId id="526" r:id="rId55"/>
    <p:sldId id="554" r:id="rId56"/>
    <p:sldId id="555" r:id="rId57"/>
    <p:sldId id="558" r:id="rId58"/>
    <p:sldId id="560" r:id="rId59"/>
    <p:sldId id="561" r:id="rId60"/>
    <p:sldId id="568" r:id="rId61"/>
    <p:sldId id="562" r:id="rId62"/>
    <p:sldId id="569" r:id="rId6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es" id="{368943A8-96D0-4B95-92F6-494F3A83B9FD}">
          <p14:sldIdLst>
            <p14:sldId id="412"/>
            <p14:sldId id="413"/>
            <p14:sldId id="416"/>
            <p14:sldId id="418"/>
            <p14:sldId id="420"/>
            <p14:sldId id="421"/>
            <p14:sldId id="422"/>
            <p14:sldId id="424"/>
            <p14:sldId id="425"/>
            <p14:sldId id="427"/>
            <p14:sldId id="428"/>
            <p14:sldId id="431"/>
            <p14:sldId id="433"/>
            <p14:sldId id="434"/>
            <p14:sldId id="435"/>
            <p14:sldId id="436"/>
            <p14:sldId id="439"/>
            <p14:sldId id="445"/>
            <p14:sldId id="447"/>
            <p14:sldId id="449"/>
            <p14:sldId id="455"/>
            <p14:sldId id="457"/>
          </p14:sldIdLst>
        </p14:section>
        <p14:section name="Inheritance and Composition" id="{F8E7EEFF-850A-4E11-A105-6DA6D0EAAD91}">
          <p14:sldIdLst>
            <p14:sldId id="460"/>
            <p14:sldId id="461"/>
            <p14:sldId id="463"/>
            <p14:sldId id="464"/>
            <p14:sldId id="466"/>
            <p14:sldId id="467"/>
            <p14:sldId id="469"/>
            <p14:sldId id="570"/>
            <p14:sldId id="472"/>
            <p14:sldId id="473"/>
            <p14:sldId id="474"/>
            <p14:sldId id="475"/>
            <p14:sldId id="482"/>
            <p14:sldId id="494"/>
          </p14:sldIdLst>
        </p14:section>
        <p14:section name="Pointers" id="{E31A55F1-6CD0-47C5-9183-D65D9F01174C}">
          <p14:sldIdLst>
            <p14:sldId id="498"/>
            <p14:sldId id="499"/>
            <p14:sldId id="503"/>
            <p14:sldId id="505"/>
            <p14:sldId id="506"/>
            <p14:sldId id="507"/>
            <p14:sldId id="508"/>
            <p14:sldId id="510"/>
            <p14:sldId id="511"/>
            <p14:sldId id="512"/>
            <p14:sldId id="514"/>
            <p14:sldId id="517"/>
            <p14:sldId id="519"/>
            <p14:sldId id="521"/>
            <p14:sldId id="522"/>
            <p14:sldId id="523"/>
            <p14:sldId id="525"/>
            <p14:sldId id="526"/>
            <p14:sldId id="554"/>
            <p14:sldId id="555"/>
            <p14:sldId id="558"/>
            <p14:sldId id="560"/>
            <p14:sldId id="561"/>
            <p14:sldId id="568"/>
            <p14:sldId id="562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50"/>
    <a:srgbClr val="00FF00"/>
    <a:srgbClr val="43B02A"/>
    <a:srgbClr val="0033CC"/>
    <a:srgbClr val="CC0099"/>
    <a:srgbClr val="FF3300"/>
    <a:srgbClr val="FF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6C4B93-EDC4-4CA5-B076-1807B35F35CC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8747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CA526A-FF5D-461E-99B3-D5AEA82556DA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522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CEB6C9-7BAF-49C0-B94C-CF53F455CC89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853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B446D8-4E82-43CB-B8C8-687793AB298E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69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9FD972E-4922-4C49-A8E6-90349658AA05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351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69F3F0-7DF5-4D5B-8512-CBB570D9FD5A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798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6C266FD-BF65-4FBA-AD45-BB3653ED44FC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6704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A class can have more than one constructor</a:t>
            </a:r>
          </a:p>
          <a:p>
            <a:r>
              <a:rPr lang="en-US" altLang="en-US" dirty="0" smtClean="0">
                <a:latin typeface="Arial" pitchFamily="34" charset="0"/>
              </a:rPr>
              <a:t>Each must have a different formal parameter list</a:t>
            </a:r>
          </a:p>
          <a:p>
            <a:r>
              <a:rPr lang="en-US" altLang="en-US" dirty="0" smtClean="0">
                <a:latin typeface="Arial" pitchFamily="34" charset="0"/>
              </a:rPr>
              <a:t>Constructors execute automatically when a class object enters its scope</a:t>
            </a:r>
          </a:p>
          <a:p>
            <a:r>
              <a:rPr lang="en-US" altLang="en-US" dirty="0" smtClean="0">
                <a:latin typeface="Arial" pitchFamily="34" charset="0"/>
              </a:rPr>
              <a:t>They cannot be called like other functions</a:t>
            </a:r>
          </a:p>
          <a:p>
            <a:r>
              <a:rPr lang="en-US" altLang="en-US" dirty="0" smtClean="0">
                <a:latin typeface="Arial" pitchFamily="34" charset="0"/>
              </a:rPr>
              <a:t>A constructor is automatically executed when a class variable is declared</a:t>
            </a:r>
          </a:p>
          <a:p>
            <a:r>
              <a:rPr lang="en-US" altLang="en-US" dirty="0" smtClean="0">
                <a:latin typeface="Arial" pitchFamily="34" charset="0"/>
              </a:rPr>
              <a:t>Because a class may have more than one constructor, you can invoke a specific constructor</a:t>
            </a:r>
          </a:p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DD6C47-E809-49A9-93A8-AFCE23B7945C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5723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Number and type of arguments should match the formal parameters (in the order given) of one of the constructors</a:t>
            </a:r>
          </a:p>
          <a:p>
            <a:r>
              <a:rPr lang="en-US" altLang="en-US" dirty="0" smtClean="0">
                <a:latin typeface="Arial" pitchFamily="34" charset="0"/>
              </a:rPr>
              <a:t>Otherwise, C++ uses type conversion and looks for the best match</a:t>
            </a:r>
          </a:p>
          <a:p>
            <a:r>
              <a:rPr lang="en-US" altLang="en-US" dirty="0" smtClean="0">
                <a:latin typeface="Arial" pitchFamily="34" charset="0"/>
              </a:rPr>
              <a:t>Any ambiguity causes a compile-time error</a:t>
            </a:r>
          </a:p>
          <a:p>
            <a:endParaRPr lang="lv-LV" altLang="en-US" dirty="0" smtClean="0">
              <a:latin typeface="Arial" pitchFamily="34" charset="0"/>
            </a:endParaRPr>
          </a:p>
          <a:p>
            <a:r>
              <a:rPr lang="en-US" altLang="en-US" dirty="0" smtClean="0">
                <a:latin typeface="Arial" pitchFamily="34" charset="0"/>
              </a:rPr>
              <a:t>A constructor can have default parameters</a:t>
            </a:r>
          </a:p>
          <a:p>
            <a:r>
              <a:rPr lang="en-US" altLang="en-US" dirty="0" smtClean="0">
                <a:latin typeface="Arial" pitchFamily="34" charset="0"/>
              </a:rPr>
              <a:t>Rules for declaring formal parameters are the same as for declaring default formal parameters in a function</a:t>
            </a:r>
          </a:p>
          <a:p>
            <a:r>
              <a:rPr lang="en-US" altLang="en-US" dirty="0" smtClean="0">
                <a:latin typeface="Arial" pitchFamily="34" charset="0"/>
              </a:rPr>
              <a:t>Actual parameters are passed according to the same rules for functions</a:t>
            </a:r>
          </a:p>
          <a:p>
            <a:r>
              <a:rPr lang="en-US" altLang="en-US" dirty="0" smtClean="0">
                <a:latin typeface="Arial" pitchFamily="34" charset="0"/>
              </a:rPr>
              <a:t>A default constructor is a constructor with no parameters or with all default parameters</a:t>
            </a:r>
          </a:p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3F726D-2B41-44FC-B8B3-3D64A0C8C975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761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A class can have only one destructor</a:t>
            </a:r>
          </a:p>
          <a:p>
            <a:r>
              <a:rPr lang="en-US" altLang="en-US" dirty="0" smtClean="0">
                <a:latin typeface="Arial" pitchFamily="34" charset="0"/>
              </a:rPr>
              <a:t>The destructor has no parameters</a:t>
            </a:r>
          </a:p>
          <a:p>
            <a:endParaRPr lang="en-US" altLang="en-US" dirty="0" smtClean="0">
              <a:latin typeface="Arial" pitchFamily="34" charset="0"/>
            </a:endParaRPr>
          </a:p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E871B9-8B69-41DD-A295-FCC3F5F930AC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5360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CE38BD-5602-439F-AECE-B34CFB42BA7B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471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38C848-85D6-4D03-A39D-00BC5AAF4E90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8658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C8B43EC-5163-4292-837F-4B21E096BD52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6506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ADEAC0-9439-4A55-882D-5DD6240049CB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34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A9343F-B644-46DB-A6DC-2E81B41D2B71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8938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C90AFA-CCF3-49C1-9FA0-8A5A65ACE3A1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2672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9DEB9C-B604-4C64-A551-D469AB8023AC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9345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2F0E40-E1CF-4C73-B6A9-1686186196DF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1823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public members of the base class can be inherited as public or private members</a:t>
            </a:r>
          </a:p>
          <a:p>
            <a:r>
              <a:rPr lang="en-US" altLang="en-US" dirty="0" smtClean="0"/>
              <a:t>The derived class can include additional members (data and/or functions)</a:t>
            </a:r>
          </a:p>
          <a:p>
            <a:r>
              <a:rPr lang="en-US" altLang="en-US" dirty="0" smtClean="0"/>
              <a:t>The derived class can redefine public member functions of the base class</a:t>
            </a:r>
          </a:p>
          <a:p>
            <a:r>
              <a:rPr lang="en-US" altLang="en-US" dirty="0" smtClean="0"/>
              <a:t>Applies only to the objects of the derived class</a:t>
            </a:r>
          </a:p>
          <a:p>
            <a:r>
              <a:rPr lang="en-US" altLang="en-US" dirty="0" smtClean="0"/>
              <a:t>All member variables of the base class are also member variables of the derived class</a:t>
            </a:r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C7B028-F214-4530-8CA5-D9F957EB299F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632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5C5614-2FD2-4D21-BA25-A3F95D12DC5A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2804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1074B-B272-4208-9C31-E22A1A7DAB04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882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C97118-B2EC-4C41-B5E9-E2E96186DAF0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35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7F2B24-E1A5-42AD-9601-7177719D2A5D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0574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If </a:t>
            </a:r>
            <a:r>
              <a:rPr lang="en-US" altLang="en-US" dirty="0" err="1" smtClean="0"/>
              <a:t>memberAccessSpecifier</a:t>
            </a:r>
            <a:r>
              <a:rPr lang="en-US" altLang="en-US" dirty="0" smtClean="0"/>
              <a:t> is protected:</a:t>
            </a:r>
          </a:p>
          <a:p>
            <a:r>
              <a:rPr lang="en-US" altLang="en-US" dirty="0" smtClean="0"/>
              <a:t>public members of A are protected members of B and can be accessed by the member functions (and friend functions) of B</a:t>
            </a:r>
          </a:p>
          <a:p>
            <a:r>
              <a:rPr lang="en-US" altLang="en-US" dirty="0" smtClean="0"/>
              <a:t>protected members of A are protected members of B and can be accessed by the member functions (and friend functions) of B</a:t>
            </a:r>
          </a:p>
          <a:p>
            <a:r>
              <a:rPr lang="en-US" altLang="en-US" dirty="0" smtClean="0"/>
              <a:t>private members of A are hidden in B and can be accessed only through public or protected members of A</a:t>
            </a:r>
          </a:p>
          <a:p>
            <a:endParaRPr lang="lv-LV" altLang="en-US" dirty="0" smtClean="0"/>
          </a:p>
          <a:p>
            <a:r>
              <a:rPr lang="en-US" altLang="en-US" dirty="0" smtClean="0"/>
              <a:t>If </a:t>
            </a:r>
            <a:r>
              <a:rPr lang="en-US" altLang="en-US" dirty="0" err="1" smtClean="0"/>
              <a:t>memberAccessSpecifier</a:t>
            </a:r>
            <a:r>
              <a:rPr lang="en-US" altLang="en-US" dirty="0" smtClean="0"/>
              <a:t> is private:</a:t>
            </a:r>
          </a:p>
          <a:p>
            <a:r>
              <a:rPr lang="en-US" altLang="en-US" dirty="0" smtClean="0"/>
              <a:t>public members of A are private members of B and can be accessed by member functions of B</a:t>
            </a:r>
          </a:p>
          <a:p>
            <a:r>
              <a:rPr lang="en-US" altLang="en-US" dirty="0" smtClean="0"/>
              <a:t>protected members of A are private members of B and can be accessed by member functions (and friend functions) of B</a:t>
            </a:r>
          </a:p>
          <a:p>
            <a:r>
              <a:rPr lang="en-US" altLang="en-US" dirty="0" smtClean="0"/>
              <a:t>private members of A are hidden in B and can be accessed only through public or protected members of A</a:t>
            </a:r>
          </a:p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6E2415-B461-4422-999E-2F91BDD253F5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0339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A3E831-37CC-4192-BCB8-0DE858C9C9B1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3635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EBB7E4-86DC-4892-9068-D3E6E19EF097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072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B2A2AC-17EA-4ADE-B780-75D9A8B1CC56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6198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51A345-ACE5-4ABE-907F-A2D1253A712E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84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6E44B-6148-4A20-9DD6-A3DBA37E3068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3093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EE9C0C-32EA-44DC-9804-17CB32185752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04798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1CD1C4-8DBE-4BA3-BA49-6203C1C10557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66352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AD3F91-233C-4247-B800-A1395C3056DB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1183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A8361C-51CC-4FBF-B976-9E3257726277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558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EBB102-4F65-4E5B-A976-B5D2BD7BDF77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9946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9FB49C-D10A-4F7B-801C-5520004326DD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232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83D675-CD83-4E01-AC2D-B0AA9696E786}" type="slidenum">
              <a:rPr lang="en-US" altLang="en-US" smtClean="0"/>
              <a:pPr eaLnBrk="1" hangingPunct="1"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3843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9397F0-DDF6-44DC-AD83-C9956B05BD23}" type="slidenum">
              <a:rPr lang="en-US" altLang="en-US" smtClean="0"/>
              <a:pPr eaLnBrk="1" hangingPunct="1"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28565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Assignment: value of one pointer variable can be assigned to another pointer of same type</a:t>
            </a:r>
          </a:p>
          <a:p>
            <a:r>
              <a:rPr lang="en-US" altLang="en-US" dirty="0" smtClean="0"/>
              <a:t>Relational operations: two pointer variables of same type can be compared for equality, etc.</a:t>
            </a:r>
          </a:p>
          <a:p>
            <a:r>
              <a:rPr lang="en-US" altLang="en-US" dirty="0" smtClean="0"/>
              <a:t>Some limited arithmetic operations</a:t>
            </a:r>
          </a:p>
          <a:p>
            <a:r>
              <a:rPr lang="en-US" altLang="en-US" dirty="0" smtClean="0"/>
              <a:t>Integer values can be added and subtracted from a pointer variable </a:t>
            </a:r>
          </a:p>
          <a:p>
            <a:r>
              <a:rPr lang="en-US" altLang="en-US" dirty="0" smtClean="0"/>
              <a:t>Value of one pointer variable can be subtracted from another pointer variable</a:t>
            </a:r>
          </a:p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4E0C08-49DF-411C-B74B-78995489F36D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85464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AF5D0D-5F17-420B-A57C-9CE154B7B67D}" type="slidenum">
              <a:rPr lang="en-US" altLang="en-US" smtClean="0"/>
              <a:pPr eaLnBrk="1" hangingPunct="1"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9271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E99590-BD62-4D51-83C6-92DAB8BC4F92}" type="slidenum">
              <a:rPr lang="en-US" altLang="en-US" smtClean="0"/>
              <a:pPr eaLnBrk="1" hangingPunct="1"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1029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CAFDC-9651-49CA-B8D3-8B0CE869080A}" type="slidenum">
              <a:rPr lang="en-US" altLang="en-US" smtClean="0"/>
              <a:pPr eaLnBrk="1" hangingPunct="1"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071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51AFC2-3A78-440D-AC22-00D0A47CBB46}" type="slidenum">
              <a:rPr lang="en-US" altLang="en-US" smtClean="0"/>
              <a:pPr eaLnBrk="1" hangingPunct="1"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86755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7E3B1B-A455-496D-BFF7-DB586856FDE3}" type="slidenum">
              <a:rPr lang="en-US" altLang="en-US" smtClean="0"/>
              <a:pPr eaLnBrk="1" hangingPunct="1"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37387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432790-75B8-43A3-80F9-995A6B80627A}" type="slidenum">
              <a:rPr lang="en-US" altLang="en-US" smtClean="0"/>
              <a:pPr eaLnBrk="1" hangingPunct="1"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39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AC5A81-05F6-443A-977D-DC3EE79A1BBB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6319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ED22F4-30F3-4781-8218-AB23ECEB3C50}" type="slidenum">
              <a:rPr lang="en-US" altLang="en-US" smtClean="0"/>
              <a:pPr eaLnBrk="1" hangingPunct="1"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6059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61825F-6996-4FEB-B6F6-D7518BC5E8DA}" type="slidenum">
              <a:rPr lang="en-US" altLang="en-US" smtClean="0"/>
              <a:pPr eaLnBrk="1" hangingPunct="1"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48308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F64CFF-8B65-41BE-9128-23D60871CE34}" type="slidenum">
              <a:rPr lang="en-US" altLang="en-US" smtClean="0"/>
              <a:pPr eaLnBrk="1" hangingPunct="1"/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9798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8C1020-FF87-4B1F-9766-111CC33D5C42}" type="slidenum">
              <a:rPr lang="en-US" altLang="en-US" smtClean="0"/>
              <a:pPr eaLnBrk="1" hangingPunct="1"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7731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68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288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317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425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41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A10273-0675-4959-8959-904231842E55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926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BDB5EF-AEE1-40C9-9A0E-1FA3732365A7}" type="slidenum">
              <a:rPr lang="en-US" altLang="en-US" smtClean="0"/>
              <a:pPr eaLnBrk="1" hangingPunct="1"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41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2A030C-ABEE-4E43-85B4-4C118A409FEF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606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CA9D13-569A-4D97-951F-1C028A690C66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02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A76825-FB6F-4041-88A1-A2657A4F7881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243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106224" y="222264"/>
            <a:ext cx="838656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6236388"/>
            <a:ext cx="1620787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2130243" y="6487630"/>
            <a:ext cx="15231660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9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106224" y="222264"/>
            <a:ext cx="838656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6236388"/>
            <a:ext cx="1620787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2130243" y="6487630"/>
            <a:ext cx="15231660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22796"/>
            <a:ext cx="54864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-between-const-int-const-int-const-and-int-const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2222500" y="3098238"/>
            <a:ext cx="7747000" cy="369460"/>
          </a:xfrm>
        </p:spPr>
        <p:txBody>
          <a:bodyPr/>
          <a:lstStyle/>
          <a:p>
            <a:r>
              <a:rPr lang="en-US" altLang="en-US" dirty="0"/>
              <a:t>Chapter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Classes and Data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461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and Classes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Objects can be passed as parameters to functions and returned as function values </a:t>
            </a:r>
          </a:p>
          <a:p>
            <a:pPr eaLnBrk="1" hangingPunct="1"/>
            <a:r>
              <a:rPr lang="en-US" altLang="en-US" dirty="0"/>
              <a:t>As parameters to functions:</a:t>
            </a:r>
          </a:p>
          <a:p>
            <a:pPr lvl="1"/>
            <a:r>
              <a:rPr lang="en-US" altLang="en-US" dirty="0"/>
              <a:t>Class objects can be passed by value or by reference </a:t>
            </a:r>
          </a:p>
          <a:p>
            <a:pPr eaLnBrk="1" hangingPunct="1"/>
            <a:r>
              <a:rPr lang="en-US" altLang="en-US" dirty="0"/>
              <a:t>If an object is passed by value:</a:t>
            </a:r>
          </a:p>
          <a:p>
            <a:pPr lvl="1" eaLnBrk="1" hangingPunct="1"/>
            <a:r>
              <a:rPr lang="en-US" altLang="en-US" dirty="0"/>
              <a:t>Contents of data members of the actual parameter are copied into the corresponding data members of the formal parameter</a:t>
            </a:r>
          </a:p>
        </p:txBody>
      </p:sp>
    </p:spTree>
    <p:extLst>
      <p:ext uri="{BB962C8B-B14F-4D97-AF65-F5344CB8AC3E}">
        <p14:creationId xmlns:p14="http://schemas.microsoft.com/office/powerpoint/2010/main" val="41529371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Parameters and Class </a:t>
            </a:r>
            <a:r>
              <a:rPr lang="en-US" altLang="en-US" dirty="0" smtClean="0"/>
              <a:t>Objects</a:t>
            </a:r>
            <a:endParaRPr lang="en-US" altLang="en-US" dirty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Passing by value might require a large amount of storage space and a considerable amount of computer time to copy the value of the actual parameter into the formal </a:t>
            </a:r>
            <a:r>
              <a:rPr lang="en-US" altLang="en-US" dirty="0" smtClean="0"/>
              <a:t>parameter</a:t>
            </a:r>
            <a:endParaRPr lang="en-US" altLang="en-US" dirty="0"/>
          </a:p>
          <a:p>
            <a:pPr eaLnBrk="1" hangingPunct="1"/>
            <a:r>
              <a:rPr lang="en-US" altLang="en-US" dirty="0"/>
              <a:t>Pass by reference is an efficient way to pass a variable as a parameter</a:t>
            </a:r>
          </a:p>
          <a:p>
            <a:pPr lvl="1" eaLnBrk="1" hangingPunct="1"/>
            <a:r>
              <a:rPr lang="en-US" altLang="en-US" dirty="0"/>
              <a:t>Problem: when passing by reference, the actual parameter </a:t>
            </a:r>
            <a:r>
              <a:rPr lang="lv-LV" altLang="en-US" dirty="0" smtClean="0"/>
              <a:t>may </a:t>
            </a:r>
            <a:r>
              <a:rPr lang="en-US" altLang="en-US" dirty="0" smtClean="0"/>
              <a:t>change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Solution: use </a:t>
            </a: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</a:rPr>
              <a:t>const</a:t>
            </a:r>
            <a:r>
              <a:rPr lang="en-US" altLang="en-US" dirty="0"/>
              <a:t> in the formal parameter </a:t>
            </a:r>
            <a:r>
              <a:rPr lang="en-US" altLang="en-US" dirty="0" smtClean="0"/>
              <a:t>declaration</a:t>
            </a:r>
            <a:endParaRPr lang="lv-LV" altLang="en-US" dirty="0" smtClean="0"/>
          </a:p>
          <a:p>
            <a:pPr marL="0" indent="0" eaLnBrk="1" hangingPunct="1">
              <a:buNone/>
            </a:pPr>
            <a:r>
              <a:rPr lang="lv-LV" altLang="en-US" b="1" dirty="0">
                <a:solidFill>
                  <a:srgbClr val="43B0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inefficient as it may need lots of </a:t>
            </a:r>
            <a:r>
              <a:rPr lang="lv-LV" altLang="en-US" b="1" dirty="0" smtClean="0">
                <a:solidFill>
                  <a:srgbClr val="43B0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copying:</a:t>
            </a:r>
          </a:p>
          <a:p>
            <a:pPr marL="0" indent="0" eaLnBrk="1" hangingPunct="1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f1(Huge arg) { ... }</a:t>
            </a:r>
          </a:p>
          <a:p>
            <a:pPr marL="0" indent="0" eaLnBrk="1" hangingPunct="1">
              <a:buNone/>
            </a:pPr>
            <a:r>
              <a:rPr lang="lv-LV" altLang="en-US" b="1" dirty="0">
                <a:solidFill>
                  <a:srgbClr val="43B0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usually better</a:t>
            </a:r>
            <a:endParaRPr lang="lv-LV" altLang="en-US" b="1" dirty="0" smtClean="0">
              <a:solidFill>
                <a:srgbClr val="43B0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f2(const Huge&amp; arg) { ... }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4972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Setters and Objects</a:t>
            </a:r>
            <a:endParaRPr lang="en-US" altLang="en-US" dirty="0"/>
          </a:p>
        </p:txBody>
      </p:sp>
      <p:pic>
        <p:nvPicPr>
          <p:cNvPr id="34823" name="Picture 7" descr="Figure 10-4 shows the values of myClock and yourClock before and after executing the statement myClock.setTime(3, 48, 52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34113"/>
            <a:ext cx="6400800" cy="186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6" name="Picture 9" descr="Figure 10-5 shows objects myClock and yourClock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34" y="3381523"/>
            <a:ext cx="6400800" cy="14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7" name="Picture 10" descr="Figure 10-6 illustrates the object myClock and the parameter otherClock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742" y="4899823"/>
            <a:ext cx="6400800" cy="150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83234" y="2619523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Instance variables:</a:t>
            </a:r>
            <a:endParaRPr lang="lv-LV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8264034" y="3081188"/>
            <a:ext cx="1752600" cy="452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0626234" y="3081188"/>
            <a:ext cx="304800" cy="452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422400" y="4267200"/>
            <a:ext cx="4793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Are two objects filled in</a:t>
            </a:r>
          </a:p>
          <a:p>
            <a:r>
              <a:rPr lang="lv-LV" dirty="0" smtClean="0"/>
              <a:t>the same attributes equal?</a:t>
            </a:r>
            <a:br>
              <a:rPr lang="lv-LV" dirty="0" smtClean="0"/>
            </a:br>
            <a:endParaRPr lang="lv-LV" dirty="0" smtClean="0"/>
          </a:p>
          <a:p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(myClock==yourClock) {</a:t>
            </a:r>
          </a:p>
          <a:p>
            <a:r>
              <a:rPr lang="lv-LV" b="1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lv-LV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</a:p>
          <a:p>
            <a:r>
              <a:rPr lang="lv-LV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42012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Member </a:t>
            </a:r>
            <a:r>
              <a:rPr lang="en-US" altLang="en-US" dirty="0" smtClean="0"/>
              <a:t>Functions</a:t>
            </a:r>
            <a:endParaRPr lang="en-US" altLang="en-US" dirty="0"/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Once a class is properly defined and implemented, it can be used in a program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A program that uses/manipulates objects of a class is called a </a:t>
            </a:r>
            <a:r>
              <a:rPr lang="en-US" altLang="en-US" u="sng" dirty="0"/>
              <a:t>client</a:t>
            </a:r>
            <a:r>
              <a:rPr lang="en-US" altLang="en-US" b="1" dirty="0"/>
              <a:t> </a:t>
            </a:r>
            <a:r>
              <a:rPr lang="en-US" altLang="en-US" dirty="0"/>
              <a:t>of that class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When you declare objects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b="1" dirty="0">
                <a:latin typeface="Courier New" pitchFamily="49" charset="0"/>
              </a:rPr>
              <a:t> clockType</a:t>
            </a:r>
            <a:r>
              <a:rPr lang="en-US" altLang="en-US" dirty="0"/>
              <a:t>, each object has its own copy of the member variables (</a:t>
            </a:r>
            <a:r>
              <a:rPr lang="en-US" altLang="en-US" b="1" dirty="0">
                <a:latin typeface="Courier New" pitchFamily="49" charset="0"/>
              </a:rPr>
              <a:t>hr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min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itchFamily="49" charset="0"/>
              </a:rPr>
              <a:t>sec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  <a:buFont typeface="Arial" pitchFamily="34" charset="0"/>
              <a:buChar char="•"/>
            </a:pPr>
            <a:r>
              <a:rPr lang="en-US" altLang="en-US" dirty="0"/>
              <a:t>These variables are called </a:t>
            </a:r>
            <a:r>
              <a:rPr lang="en-US" altLang="en-US" u="sng" dirty="0"/>
              <a:t>instance variables </a:t>
            </a:r>
            <a:r>
              <a:rPr lang="en-US" altLang="en-US" dirty="0"/>
              <a:t>of the class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Every object has its own copy of the data</a:t>
            </a:r>
          </a:p>
        </p:txBody>
      </p:sp>
    </p:spTree>
    <p:extLst>
      <p:ext uri="{BB962C8B-B14F-4D97-AF65-F5344CB8AC3E}">
        <p14:creationId xmlns:p14="http://schemas.microsoft.com/office/powerpoint/2010/main" val="66835322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Accessor and Mutator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Accessor function</a:t>
            </a:r>
            <a:r>
              <a:rPr lang="en-US" altLang="en-US" dirty="0"/>
              <a:t>: member function that only accesses the value(s) of member variable(s)</a:t>
            </a:r>
          </a:p>
          <a:p>
            <a:r>
              <a:rPr lang="en-US" altLang="en-US" u="sng" dirty="0"/>
              <a:t>Mutator function</a:t>
            </a:r>
            <a:r>
              <a:rPr lang="en-US" altLang="en-US" dirty="0"/>
              <a:t>: member function that modifies the value(s) of member variable(s)</a:t>
            </a:r>
          </a:p>
          <a:p>
            <a:r>
              <a:rPr lang="en-US" altLang="en-US" dirty="0"/>
              <a:t>Constant member function</a:t>
            </a:r>
          </a:p>
          <a:p>
            <a:pPr lvl="1"/>
            <a:r>
              <a:rPr lang="en-US" altLang="en-US" dirty="0"/>
              <a:t>Member function that cannot modify member variables of that class</a:t>
            </a:r>
          </a:p>
          <a:p>
            <a:pPr lvl="1"/>
            <a:r>
              <a:rPr lang="en-US" altLang="en-US" dirty="0"/>
              <a:t>Member function heading with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/>
              <a:t> at the end</a:t>
            </a:r>
          </a:p>
        </p:txBody>
      </p:sp>
    </p:spTree>
    <p:extLst>
      <p:ext uri="{BB962C8B-B14F-4D97-AF65-F5344CB8AC3E}">
        <p14:creationId xmlns:p14="http://schemas.microsoft.com/office/powerpoint/2010/main" val="240571397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of </a:t>
            </a:r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</a:rPr>
              <a:t>private</a:t>
            </a:r>
            <a:r>
              <a:rPr lang="en-US" altLang="en-US" dirty="0"/>
              <a:t> Members of a Class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has no fixed order in which to declare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members</a:t>
            </a:r>
          </a:p>
          <a:p>
            <a:pPr eaLnBrk="1" hangingPunct="1"/>
            <a:r>
              <a:rPr lang="en-US" altLang="en-US" dirty="0"/>
              <a:t>By default, all members of a class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dirty="0"/>
              <a:t>Use the member access specifier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to make a member available for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414429961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(1 of 2)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constructors to guarantee that member variables of a class are initialized</a:t>
            </a:r>
          </a:p>
          <a:p>
            <a:pPr eaLnBrk="1" hangingPunct="1"/>
            <a:r>
              <a:rPr lang="en-US" altLang="en-US" dirty="0"/>
              <a:t>Two types of </a:t>
            </a:r>
            <a:r>
              <a:rPr lang="en-US" altLang="en-US" dirty="0" smtClean="0"/>
              <a:t>constructors</a:t>
            </a:r>
            <a:r>
              <a:rPr lang="lv-LV" altLang="en-US" dirty="0" smtClean="0"/>
              <a:t>: </a:t>
            </a:r>
            <a:r>
              <a:rPr lang="en-US" altLang="en-US" dirty="0" smtClean="0"/>
              <a:t>With </a:t>
            </a:r>
            <a:r>
              <a:rPr lang="lv-LV" altLang="en-US" dirty="0" smtClean="0"/>
              <a:t>or without </a:t>
            </a:r>
            <a:r>
              <a:rPr lang="en-US" altLang="en-US" dirty="0" smtClean="0"/>
              <a:t>parameters </a:t>
            </a:r>
            <a:r>
              <a:rPr lang="lv-LV" altLang="en-US" dirty="0" smtClean="0"/>
              <a:t/>
            </a:r>
            <a:br>
              <a:rPr lang="lv-LV" altLang="en-US" dirty="0" smtClean="0"/>
            </a:b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 aa[100];</a:t>
            </a:r>
          </a:p>
          <a:p>
            <a:pPr marL="0" indent="0" eaLnBrk="1" hangingPunct="1">
              <a:buNone/>
            </a:pPr>
            <a:r>
              <a:rPr lang="lv-LV" altLang="en-US" dirty="0" smtClean="0"/>
              <a:t>(This code presumes that there is default/no-param constructor </a:t>
            </a:r>
          </a:p>
          <a:p>
            <a:pPr marL="0" indent="0" eaLnBrk="1" hangingPunct="1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MyClass() {... }</a:t>
            </a:r>
            <a:r>
              <a:rPr lang="lv-LV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Name </a:t>
            </a:r>
            <a:r>
              <a:rPr lang="en-US" altLang="en-US" dirty="0"/>
              <a:t>of a constructor is the same as the  name of the </a:t>
            </a:r>
            <a:r>
              <a:rPr lang="en-US" altLang="en-US" dirty="0" err="1" smtClean="0"/>
              <a:t>clas</a:t>
            </a:r>
            <a:r>
              <a:rPr lang="lv-LV" altLang="en-US" dirty="0" smtClean="0"/>
              <a:t>s. 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/>
              <a:t>constructor has no </a:t>
            </a:r>
            <a:r>
              <a:rPr lang="lv-LV" altLang="en-US" dirty="0" smtClean="0"/>
              <a:t>return </a:t>
            </a:r>
            <a:r>
              <a:rPr lang="en-US" altLang="en-US" dirty="0" smtClean="0"/>
              <a:t>type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260552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Invoking the Default Constructor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Syntax to invoke the default constructor is</a:t>
            </a:r>
            <a:r>
              <a:rPr lang="en-US" altLang="en-US" dirty="0" smtClean="0"/>
              <a:t>:</a:t>
            </a:r>
          </a:p>
          <a:p>
            <a:r>
              <a:rPr lang="en-US" altLang="en-US" dirty="0"/>
              <a:t>The statement:</a:t>
            </a:r>
          </a:p>
          <a:p>
            <a:pPr marL="228600" lvl="1" indent="0">
              <a:buNone/>
            </a:pPr>
            <a:r>
              <a:rPr lang="en-US" altLang="en-US" b="1" dirty="0" err="1">
                <a:latin typeface="Courier New" pitchFamily="49" charset="0"/>
              </a:rPr>
              <a:t>clockType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yourClock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en-US" altLang="en-US" dirty="0"/>
              <a:t>declares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yourClock</a:t>
            </a:r>
            <a:r>
              <a:rPr lang="en-US" altLang="en-US" dirty="0"/>
              <a:t> to be an object of type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clockType</a:t>
            </a:r>
            <a:r>
              <a:rPr lang="en-US" altLang="en-US" dirty="0">
                <a:cs typeface="Courier New" panose="02070309020205020404" pitchFamily="49" charset="0"/>
              </a:rPr>
              <a:t> and the default constructor </a:t>
            </a:r>
            <a:r>
              <a:rPr lang="en-US" altLang="en-US" dirty="0" smtClean="0">
                <a:cs typeface="Courier New" panose="02070309020205020404" pitchFamily="49" charset="0"/>
              </a:rPr>
              <a:t>executes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171450"/>
            <a:r>
              <a:rPr lang="en-US" dirty="0" smtClean="0"/>
              <a:t>The </a:t>
            </a:r>
            <a:r>
              <a:rPr lang="en-US" dirty="0"/>
              <a:t>syntax to invoke a constructor with a parameter is</a:t>
            </a:r>
            <a:r>
              <a:rPr lang="en-US" dirty="0" smtClean="0"/>
              <a:t>:</a:t>
            </a:r>
            <a:endParaRPr lang="lv-LV" dirty="0" smtClean="0"/>
          </a:p>
          <a:p>
            <a:pPr marL="228600" lvl="1" indent="0">
              <a:buNone/>
            </a:pPr>
            <a:endParaRPr lang="lv-LV" dirty="0"/>
          </a:p>
          <a:p>
            <a:pPr marL="228600" lvl="1" indent="0">
              <a:buNone/>
            </a:pPr>
            <a:r>
              <a:rPr lang="lv-LV" dirty="0" smtClean="0"/>
              <a:t>How about this? </a:t>
            </a:r>
          </a:p>
          <a:p>
            <a:pPr marL="228600" lvl="1" indent="0">
              <a:buNone/>
            </a:pPr>
            <a:r>
              <a:rPr lang="lv-LV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clockType yourClock();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br>
              <a:rPr lang="en-US" altLang="en-US" b="1" dirty="0">
                <a:latin typeface="Courier New" pitchFamily="49" charset="0"/>
              </a:rPr>
            </a:br>
            <a:endParaRPr lang="en-US" altLang="en-US" b="1" dirty="0">
              <a:latin typeface="Courier New" pitchFamily="49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43015" name="Picture 7" descr="className classObjectName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2601"/>
            <a:ext cx="3600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" name="Picture 7" descr="className classObjectName(argument1, argument2, ...)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67200"/>
            <a:ext cx="6962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32140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Destructors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Destructors are functions without any type</a:t>
            </a:r>
          </a:p>
          <a:p>
            <a:r>
              <a:rPr lang="en-US" dirty="0" smtClean="0"/>
              <a:t>The </a:t>
            </a:r>
            <a:r>
              <a:rPr lang="en-US" dirty="0"/>
              <a:t>name of a destructor is the tilde character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) followed by the class name</a:t>
            </a:r>
          </a:p>
          <a:p>
            <a:pPr lvl="1"/>
            <a:r>
              <a:rPr lang="en-US" dirty="0"/>
              <a:t>Example: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~clockType();</a:t>
            </a:r>
          </a:p>
          <a:p>
            <a:r>
              <a:rPr lang="en-US" altLang="en-US" dirty="0">
                <a:latin typeface="+mj-lt"/>
              </a:rPr>
              <a:t>The destructor automatically executes when the class object goes out of </a:t>
            </a:r>
            <a:r>
              <a:rPr lang="en-US" altLang="en-US" dirty="0" smtClean="0">
                <a:latin typeface="+mj-lt"/>
              </a:rPr>
              <a:t>scope</a:t>
            </a:r>
            <a:r>
              <a:rPr lang="lv-LV" altLang="en-US" dirty="0" smtClean="0">
                <a:latin typeface="+mj-lt"/>
              </a:rPr>
              <a:t>. Should never call destructors explicitly.</a:t>
            </a:r>
            <a:endParaRPr lang="en-US" alt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3107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versus a </a:t>
            </a:r>
            <a:r>
              <a:rPr lang="en-US" altLang="en-US" dirty="0" smtClean="0">
                <a:latin typeface="Courier New" pitchFamily="49" charset="0"/>
              </a:rPr>
              <a:t>class</a:t>
            </a:r>
            <a:endParaRPr lang="en-US" altLang="en-US" dirty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By default, members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specifier can be used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to make a member private</a:t>
            </a:r>
          </a:p>
          <a:p>
            <a:pPr eaLnBrk="1" hangingPunct="1"/>
            <a:r>
              <a:rPr lang="en-US" altLang="en-US" dirty="0"/>
              <a:t>By default, the members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es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s have the same </a:t>
            </a:r>
            <a:r>
              <a:rPr lang="en-US" altLang="en-US" dirty="0" smtClean="0"/>
              <a:t>capabilities</a:t>
            </a:r>
          </a:p>
          <a:p>
            <a:pPr eaLnBrk="1" hangingPunct="1"/>
            <a:r>
              <a:rPr lang="en-US" altLang="en-US" dirty="0"/>
              <a:t>If all member variables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and there are no member </a:t>
            </a:r>
            <a:r>
              <a:rPr lang="en-US" altLang="en-US" dirty="0" smtClean="0"/>
              <a:t>functions, use </a:t>
            </a:r>
            <a:r>
              <a:rPr lang="en-US" altLang="en-US" dirty="0"/>
              <a:t>a </a:t>
            </a: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</a:rPr>
              <a:t>struct</a:t>
            </a:r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40448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/>
              <a:t>In this chapter, you will: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Learn about classes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Learn about </a:t>
            </a:r>
            <a:r>
              <a:rPr lang="en-US" altLang="en-US" b="1" dirty="0">
                <a:latin typeface="Courier New" pitchFamily="49" charset="0"/>
              </a:rPr>
              <a:t>private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itchFamily="49" charset="0"/>
              </a:rPr>
              <a:t>public</a:t>
            </a:r>
            <a:r>
              <a:rPr lang="en-US" altLang="en-US" dirty="0"/>
              <a:t> members of a class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 smtClean="0"/>
              <a:t>Use </a:t>
            </a:r>
            <a:r>
              <a:rPr lang="en-US" altLang="en-US" dirty="0"/>
              <a:t>accessor and mutator functions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 smtClean="0"/>
              <a:t>Use </a:t>
            </a:r>
            <a:r>
              <a:rPr lang="en-US" altLang="en-US" dirty="0"/>
              <a:t>constructors and </a:t>
            </a:r>
            <a:r>
              <a:rPr lang="en-US" altLang="en-US" dirty="0" smtClean="0"/>
              <a:t>destructors</a:t>
            </a:r>
          </a:p>
          <a:p>
            <a:pPr lvl="1" eaLnBrk="1" hangingPunct="1"/>
            <a:r>
              <a:rPr lang="en-US" altLang="en-US" dirty="0"/>
              <a:t>Learn about encapsulation and information hiding</a:t>
            </a:r>
          </a:p>
          <a:p>
            <a:pPr lvl="1" eaLnBrk="1" hangingPunct="1"/>
            <a:r>
              <a:rPr lang="en-US" altLang="en-US" dirty="0"/>
              <a:t>Learn about the </a:t>
            </a:r>
            <a:r>
              <a:rPr lang="en-US" altLang="en-US" b="1" dirty="0">
                <a:latin typeface="Courier New" pitchFamily="49" charset="0"/>
              </a:rPr>
              <a:t>static</a:t>
            </a:r>
            <a:r>
              <a:rPr lang="en-US" altLang="en-US" dirty="0"/>
              <a:t> members of a </a:t>
            </a:r>
            <a:r>
              <a:rPr lang="en-US" altLang="en-US" dirty="0" smtClean="0"/>
              <a:t>class</a:t>
            </a:r>
          </a:p>
          <a:p>
            <a:pPr lvl="1" eaLnBrk="1" hangingPunct="1"/>
            <a:r>
              <a:rPr lang="en-US" altLang="en-US" u="sng" dirty="0" smtClean="0"/>
              <a:t>Object</a:t>
            </a:r>
            <a:r>
              <a:rPr lang="en-US" altLang="en-US" dirty="0"/>
              <a:t>: </a:t>
            </a:r>
            <a:r>
              <a:rPr lang="en-US" dirty="0"/>
              <a:t>combines data and the operations on that data in a single </a:t>
            </a:r>
            <a:r>
              <a:rPr lang="en-US" dirty="0" smtClean="0"/>
              <a:t>unit</a:t>
            </a:r>
          </a:p>
          <a:p>
            <a:pPr lvl="1" eaLnBrk="1" hangingPunct="1"/>
            <a:r>
              <a:rPr lang="en-US" altLang="en-US" u="sng" dirty="0" smtClean="0"/>
              <a:t>Class</a:t>
            </a:r>
            <a:r>
              <a:rPr lang="en-US" altLang="en-US" dirty="0"/>
              <a:t>: a collection of a fixed number of </a:t>
            </a:r>
            <a:r>
              <a:rPr lang="en-US" altLang="en-US" dirty="0" smtClean="0"/>
              <a:t>components</a:t>
            </a:r>
          </a:p>
          <a:p>
            <a:pPr lvl="1" eaLnBrk="1" hangingPunct="1"/>
            <a:r>
              <a:rPr lang="en-US" altLang="en-US" u="sng" dirty="0" smtClean="0"/>
              <a:t>Member</a:t>
            </a:r>
            <a:r>
              <a:rPr lang="en-US" altLang="en-US" dirty="0"/>
              <a:t>: </a:t>
            </a:r>
            <a:r>
              <a:rPr lang="en-US" altLang="en-US" dirty="0" smtClean="0"/>
              <a:t>an attribute or a method (function)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en-US" dirty="0"/>
          </a:p>
          <a:p>
            <a:pPr marL="0" indent="0" eaLnBrk="1" hangingPunct="1"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39518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</a:t>
            </a:r>
            <a:r>
              <a:rPr lang="en-US" altLang="en-US" dirty="0" smtClean="0"/>
              <a:t>Hiding</a:t>
            </a:r>
            <a:endParaRPr lang="en-US" altLang="en-US" dirty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/>
              <a:t>header file</a:t>
            </a:r>
            <a:r>
              <a:rPr lang="en-US" dirty="0"/>
              <a:t> (or </a:t>
            </a:r>
            <a:r>
              <a:rPr lang="en-US" u="sng" dirty="0"/>
              <a:t>interface file</a:t>
            </a:r>
            <a:r>
              <a:rPr lang="en-US" dirty="0"/>
              <a:t>) contains the specification details</a:t>
            </a:r>
          </a:p>
          <a:p>
            <a:pPr lvl="1"/>
            <a:r>
              <a:rPr lang="en-US" dirty="0"/>
              <a:t>The header file has an extension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r>
              <a:rPr lang="en-US" dirty="0"/>
              <a:t>The implementation file contains the definitions of the functions to implement the operations of an object</a:t>
            </a:r>
          </a:p>
          <a:p>
            <a:pPr lvl="1"/>
            <a:r>
              <a:rPr lang="en-US" dirty="0"/>
              <a:t>This file has an extension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</a:p>
          <a:p>
            <a:pPr eaLnBrk="1" hangingPunct="1"/>
            <a:r>
              <a:rPr lang="en-US" altLang="en-US" dirty="0"/>
              <a:t>Implementation file must include the header file via the </a:t>
            </a:r>
            <a:r>
              <a:rPr lang="en-US" altLang="en-US" b="1" dirty="0">
                <a:latin typeface="Courier New" pitchFamily="49" charset="0"/>
              </a:rPr>
              <a:t>include</a:t>
            </a:r>
            <a:r>
              <a:rPr lang="en-US" altLang="en-US" dirty="0"/>
              <a:t> statement</a:t>
            </a:r>
          </a:p>
          <a:p>
            <a:pPr eaLnBrk="1" hangingPunct="1"/>
            <a:r>
              <a:rPr lang="en-US" altLang="en-US" dirty="0"/>
              <a:t>In the </a:t>
            </a:r>
            <a:r>
              <a:rPr lang="en-US" altLang="en-US" b="1" dirty="0">
                <a:latin typeface="Courier New" pitchFamily="49" charset="0"/>
              </a:rPr>
              <a:t>include</a:t>
            </a:r>
            <a:r>
              <a:rPr lang="en-US" altLang="en-US" dirty="0"/>
              <a:t> statement:</a:t>
            </a:r>
          </a:p>
          <a:p>
            <a:pPr lvl="1" eaLnBrk="1" hangingPunct="1"/>
            <a:r>
              <a:rPr lang="en-US" altLang="en-US" dirty="0"/>
              <a:t>User-defined header files are enclosed in double quotes </a:t>
            </a:r>
          </a:p>
          <a:p>
            <a:pPr lvl="1" eaLnBrk="1" hangingPunct="1"/>
            <a:r>
              <a:rPr lang="en-US" altLang="en-US" dirty="0"/>
              <a:t>System-provided header files are enclosed between angular brackets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1267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Members of a </a:t>
            </a:r>
            <a:r>
              <a:rPr lang="en-US" altLang="en-US" dirty="0" smtClean="0"/>
              <a:t>Class</a:t>
            </a:r>
            <a:endParaRPr lang="en-US" altLang="en-US" dirty="0"/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the keyword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to declare a function or variable of a class as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 static </a:t>
            </a:r>
            <a:r>
              <a:rPr lang="en-US" altLang="en-US" dirty="0"/>
              <a:t>function or member of a class can be accessed using the class name and the scope resolution operator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member variables of a class exist even if no object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type </a:t>
            </a:r>
            <a:r>
              <a:rPr lang="en-US" altLang="en-US" dirty="0" smtClean="0"/>
              <a:t>exists</a:t>
            </a:r>
          </a:p>
          <a:p>
            <a:pPr eaLnBrk="1" hangingPunct="1"/>
            <a:r>
              <a:rPr lang="en-US" altLang="en-US" dirty="0"/>
              <a:t>Multiple objects of a class each have their own copy of non-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member variables</a:t>
            </a:r>
          </a:p>
          <a:p>
            <a:pPr eaLnBrk="1" hangingPunct="1"/>
            <a:r>
              <a:rPr lang="en-US" altLang="en-US" dirty="0"/>
              <a:t>All objects of a class share any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member of the class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927944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is a collection of a fixed number of components</a:t>
            </a:r>
          </a:p>
          <a:p>
            <a:r>
              <a:rPr lang="en-US" altLang="en-US" sz="2000" dirty="0"/>
              <a:t>Components of a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are called the members of the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 eaLnBrk="1" hangingPunct="1"/>
            <a:r>
              <a:rPr lang="en-US" altLang="en-US" sz="2000" dirty="0"/>
              <a:t>Accessed by </a:t>
            </a:r>
            <a:r>
              <a:rPr lang="en-US" altLang="en-US" sz="2000" dirty="0" smtClean="0"/>
              <a:t>name; three </a:t>
            </a:r>
            <a:r>
              <a:rPr lang="en-US" altLang="en-US" sz="2000" dirty="0"/>
              <a:t>categories: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protected</a:t>
            </a:r>
            <a:r>
              <a:rPr lang="en-US" altLang="en-US" sz="2000" dirty="0"/>
              <a:t>, and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endParaRPr lang="en-US" altLang="en-US" sz="2000" b="1" dirty="0">
              <a:solidFill>
                <a:srgbClr val="638DAD"/>
              </a:solidFill>
            </a:endParaRPr>
          </a:p>
          <a:p>
            <a:pPr eaLnBrk="1" hangingPunct="1"/>
            <a:r>
              <a:rPr lang="en-US" altLang="en-US" sz="2000" dirty="0"/>
              <a:t>In C++,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variables are called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objects or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instances or, simply, </a:t>
            </a:r>
            <a:r>
              <a:rPr lang="en-US" altLang="en-US" sz="2000" dirty="0" smtClean="0"/>
              <a:t>objects</a:t>
            </a:r>
          </a:p>
          <a:p>
            <a:pPr eaLnBrk="1" hangingPunct="1"/>
            <a:r>
              <a:rPr lang="en-US" sz="2000" dirty="0" smtClean="0"/>
              <a:t>Constructors ensure that data members are initialized for an object.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/>
              <a:t> can have only one </a:t>
            </a:r>
            <a:r>
              <a:rPr lang="en-US" sz="2000" dirty="0" smtClean="0"/>
              <a:t>destructor. The </a:t>
            </a:r>
            <a:r>
              <a:rPr lang="en-US" sz="2000" dirty="0"/>
              <a:t>destructor has no </a:t>
            </a:r>
            <a:r>
              <a:rPr lang="en-US" sz="2000" dirty="0" smtClean="0"/>
              <a:t>parameters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dirty="0"/>
              <a:t>member, function or data, of a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/>
              <a:t> can be accessed using the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/>
              <a:t> name and the scope resolution operator,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/>
              <a:t> member variables of a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/>
              <a:t> exist before any objects of that class.</a:t>
            </a:r>
          </a:p>
          <a:p>
            <a:r>
              <a:rPr lang="en-US" sz="2000" dirty="0"/>
              <a:t>Instance variables are non-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/>
              <a:t> data </a:t>
            </a:r>
            <a:r>
              <a:rPr lang="en-US" sz="2000" dirty="0" smtClean="0"/>
              <a:t>members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121928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222500" y="3098238"/>
            <a:ext cx="7747000" cy="369460"/>
          </a:xfrm>
        </p:spPr>
        <p:txBody>
          <a:bodyPr/>
          <a:lstStyle/>
          <a:p>
            <a:r>
              <a:rPr lang="en-US" altLang="en-US" dirty="0"/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Inheritance and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5949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</a:t>
            </a:r>
            <a:r>
              <a:rPr lang="en-US" altLang="en-US" dirty="0" smtClean="0"/>
              <a:t>inheritance; derived and base classes</a:t>
            </a:r>
          </a:p>
          <a:p>
            <a:pPr lvl="1"/>
            <a:r>
              <a:rPr lang="en-US" altLang="en-US" dirty="0" smtClean="0"/>
              <a:t>Explore </a:t>
            </a:r>
            <a:r>
              <a:rPr lang="en-US" altLang="en-US" dirty="0"/>
              <a:t>how to redefine the member </a:t>
            </a:r>
            <a:r>
              <a:rPr lang="en-US" altLang="en-US" dirty="0" smtClean="0"/>
              <a:t>functions</a:t>
            </a:r>
          </a:p>
          <a:p>
            <a:pPr lvl="1"/>
            <a:r>
              <a:rPr lang="en-US" altLang="en-US" dirty="0" smtClean="0"/>
              <a:t>Examine </a:t>
            </a:r>
            <a:r>
              <a:rPr lang="en-US" altLang="en-US" dirty="0"/>
              <a:t>how the constructors of base and derived classes work</a:t>
            </a:r>
          </a:p>
          <a:p>
            <a:pPr lvl="1"/>
            <a:r>
              <a:rPr lang="en-US" altLang="en-US" dirty="0"/>
              <a:t>Learn how the destructors of base and derived classes </a:t>
            </a:r>
            <a:r>
              <a:rPr lang="en-US" altLang="en-US" dirty="0" smtClean="0"/>
              <a:t>work</a:t>
            </a:r>
          </a:p>
          <a:p>
            <a:pPr lvl="1"/>
            <a:r>
              <a:rPr lang="en-US" altLang="en-US" dirty="0"/>
              <a:t>Explore three types of inheritance: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altLang="en-US" dirty="0"/>
              <a:t>Learn about composition (aggregation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Name basic </a:t>
            </a:r>
            <a:r>
              <a:rPr lang="en-US" altLang="en-US" dirty="0"/>
              <a:t>principles of object-oriented design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535475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common ways to relate two classes in a meaningful way are:</a:t>
            </a:r>
          </a:p>
          <a:p>
            <a:pPr lvl="1"/>
            <a:r>
              <a:rPr lang="en-US" altLang="en-US" u="sng" dirty="0"/>
              <a:t>Inheritance</a:t>
            </a:r>
            <a:r>
              <a:rPr lang="en-US" altLang="en-US" dirty="0"/>
              <a:t> (“is-a” relationship)</a:t>
            </a:r>
          </a:p>
          <a:p>
            <a:pPr lvl="1"/>
            <a:r>
              <a:rPr lang="en-US" altLang="en-US" u="sng" dirty="0"/>
              <a:t>Composition</a:t>
            </a:r>
            <a:r>
              <a:rPr lang="en-US" altLang="en-US" dirty="0"/>
              <a:t> or </a:t>
            </a:r>
            <a:r>
              <a:rPr lang="en-US" altLang="en-US" u="sng" dirty="0"/>
              <a:t>aggregation</a:t>
            </a:r>
            <a:r>
              <a:rPr lang="en-US" altLang="en-US" dirty="0"/>
              <a:t>: (“has-a” relationship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636673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Inheritance</a:t>
            </a:r>
            <a:endParaRPr lang="en-US" alt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is an “is-a” relationship</a:t>
            </a:r>
          </a:p>
          <a:p>
            <a:pPr lvl="1" eaLnBrk="1" hangingPunct="1"/>
            <a:r>
              <a:rPr lang="en-US" altLang="en-US" dirty="0"/>
              <a:t>Example: “every employee is a person”</a:t>
            </a:r>
          </a:p>
          <a:p>
            <a:pPr eaLnBrk="1" hangingPunct="1"/>
            <a:r>
              <a:rPr lang="en-US" altLang="en-US" dirty="0"/>
              <a:t>Inheritance </a:t>
            </a:r>
            <a:r>
              <a:rPr lang="en-US" altLang="en-US" dirty="0" smtClean="0"/>
              <a:t>has</a:t>
            </a:r>
            <a:endParaRPr lang="en-US" altLang="en-US" dirty="0"/>
          </a:p>
          <a:p>
            <a:pPr lvl="1" eaLnBrk="1" hangingPunct="1"/>
            <a:r>
              <a:rPr lang="en-US" altLang="en-US" u="sng" dirty="0"/>
              <a:t>Derived classes</a:t>
            </a:r>
            <a:r>
              <a:rPr lang="en-US" altLang="en-US" dirty="0"/>
              <a:t>: new classes created from the existing classes</a:t>
            </a:r>
          </a:p>
          <a:p>
            <a:pPr lvl="1" eaLnBrk="1" hangingPunct="1"/>
            <a:r>
              <a:rPr lang="en-US" altLang="en-US" u="sng" dirty="0"/>
              <a:t>Base class</a:t>
            </a:r>
            <a:r>
              <a:rPr lang="en-US" altLang="en-US" dirty="0"/>
              <a:t>: the original </a:t>
            </a:r>
            <a:r>
              <a:rPr lang="en-US" altLang="en-US" dirty="0" smtClean="0"/>
              <a:t>class</a:t>
            </a:r>
          </a:p>
          <a:p>
            <a:pPr eaLnBrk="1" hangingPunct="1"/>
            <a:r>
              <a:rPr lang="en-US" altLang="en-US" u="sng" dirty="0"/>
              <a:t>Single inheritance</a:t>
            </a:r>
            <a:r>
              <a:rPr lang="en-US" altLang="en-US" dirty="0"/>
              <a:t>: derived class has a single base class</a:t>
            </a:r>
          </a:p>
          <a:p>
            <a:pPr eaLnBrk="1" hangingPunct="1"/>
            <a:r>
              <a:rPr lang="en-US" altLang="en-US" u="sng" dirty="0"/>
              <a:t>Multiple inheritance</a:t>
            </a:r>
            <a:r>
              <a:rPr lang="en-US" altLang="en-US" dirty="0"/>
              <a:t>: derived class has more than one base class</a:t>
            </a:r>
          </a:p>
          <a:p>
            <a:pPr eaLnBrk="1" hangingPunct="1"/>
            <a:r>
              <a:rPr lang="en-US" altLang="en-US" u="sng" dirty="0"/>
              <a:t>Public inheritance</a:t>
            </a:r>
            <a:r>
              <a:rPr lang="en-US" altLang="en-US" dirty="0"/>
              <a:t>: all public members of base class are inherited as public members by derived class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62771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Inheritance Hierarchy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can be viewed as a tree-like, or hierarchical, structure between the base class and its derived </a:t>
            </a:r>
            <a:r>
              <a:rPr lang="en-US" altLang="en-US" dirty="0" smtClean="0"/>
              <a:t>classes</a:t>
            </a:r>
            <a:r>
              <a:rPr lang="lv-LV" altLang="en-US" dirty="0" smtClean="0"/>
              <a:t>.</a:t>
            </a:r>
          </a:p>
          <a:p>
            <a:pPr eaLnBrk="1" hangingPunct="1"/>
            <a:r>
              <a:rPr lang="lv-LV" altLang="en-US" dirty="0" smtClean="0"/>
              <a:t>Subclass is often a "subset" (each Manager is Employee; each Square is a Rectangle). But what matters more – can you inherit behaviors? </a:t>
            </a:r>
            <a:endParaRPr lang="en-US" altLang="en-US" dirty="0"/>
          </a:p>
        </p:txBody>
      </p:sp>
      <p:pic>
        <p:nvPicPr>
          <p:cNvPr id="20489" name="Picture 9" descr="Figure 11-1 illustrates inheritance as a treelike, or hierarchical, structure. In this case, the base class shape is shown with its derived classes circle, rectangle, and squa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9" y="3505200"/>
            <a:ext cx="9852022" cy="327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2337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Syntax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Syntax of a derived class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(default) </a:t>
            </a:r>
          </a:p>
          <a:p>
            <a:pPr lvl="0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of a base class are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to the base class</a:t>
            </a:r>
          </a:p>
          <a:p>
            <a:pPr lvl="1"/>
            <a:r>
              <a:rPr lang="en-US" altLang="en-US" dirty="0"/>
              <a:t>Derived class cannot directly access them</a:t>
            </a:r>
          </a:p>
          <a:p>
            <a:endParaRPr 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1511" name="Picture 7" descr="class className: memberAccessSpecifier baseClassName&#10;{&#10;    member list&#10;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709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02931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dirty="0" smtClean="0"/>
              <a:t>Overriding Members </a:t>
            </a:r>
            <a:r>
              <a:rPr lang="en-US" altLang="en-US" dirty="0" smtClean="0"/>
              <a:t>of </a:t>
            </a:r>
            <a:r>
              <a:rPr lang="en-US" altLang="en-US" dirty="0"/>
              <a:t>the Base </a:t>
            </a:r>
            <a:r>
              <a:rPr lang="en-US" altLang="en-US" dirty="0" smtClean="0"/>
              <a:t>Class</a:t>
            </a:r>
            <a:endParaRPr lang="en-US" alt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redefine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 function:</a:t>
            </a:r>
          </a:p>
          <a:p>
            <a:pPr lvl="1"/>
            <a:r>
              <a:rPr lang="en-US" dirty="0"/>
              <a:t>The corresponding function in the derived class must have the same name, number, and types of </a:t>
            </a:r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286126"/>
            <a:ext cx="3676650" cy="2581275"/>
          </a:xfrm>
          <a:prstGeom prst="rect">
            <a:avLst/>
          </a:prstGeom>
        </p:spPr>
      </p:pic>
      <p:pic>
        <p:nvPicPr>
          <p:cNvPr id="5" name="Picture 7" descr="boxType&#10;–height: double&#10;+setDimension(double, double, double): void&#10;+getHeight() const: double&#10;+area() const: double&#10;+volume() const: double&#10;+print() const: void&#10;+boxType()&#10;+boxType(double, double, double)&#10;&#10;class boxType is derived from class rectangleTy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10410"/>
            <a:ext cx="6400800" cy="239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3731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Classes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syntax for defining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/>
              <a:t>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/>
              <a:t>A class member can be a variable or a function</a:t>
            </a:r>
          </a:p>
          <a:p>
            <a:r>
              <a:rPr lang="en-US" altLang="en-US" dirty="0"/>
              <a:t>If a member of a </a:t>
            </a:r>
            <a:r>
              <a:rPr lang="en-US" altLang="en-US" b="1" dirty="0">
                <a:latin typeface="Courier New" pitchFamily="49" charset="0"/>
              </a:rPr>
              <a:t>class</a:t>
            </a:r>
            <a:r>
              <a:rPr lang="en-US" altLang="en-US" dirty="0"/>
              <a:t> is a variable</a:t>
            </a:r>
          </a:p>
          <a:p>
            <a:pPr lvl="1"/>
            <a:r>
              <a:rPr lang="en-US" altLang="en-US" dirty="0"/>
              <a:t>It is declared like any other variable</a:t>
            </a:r>
          </a:p>
          <a:p>
            <a:pPr lvl="1"/>
            <a:r>
              <a:rPr lang="en-US" altLang="en-US" dirty="0"/>
              <a:t>You cannot initialize a variable when you declare it</a:t>
            </a:r>
          </a:p>
          <a:p>
            <a:endParaRPr lang="en-US" altLang="en-US" dirty="0"/>
          </a:p>
        </p:txBody>
      </p:sp>
      <p:pic>
        <p:nvPicPr>
          <p:cNvPr id="19463" name="Picture 7" descr="class classIdentifier&#10;{&#10;    classMembersList&#10;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76475"/>
            <a:ext cx="3076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2073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as public, protected, or </a:t>
            </a:r>
            <a:r>
              <a:rPr lang="en-US" altLang="en-US" dirty="0" smtClean="0"/>
              <a:t>private</a:t>
            </a:r>
            <a:endParaRPr lang="en-US" altLang="en-US" dirty="0"/>
          </a:p>
        </p:txBody>
      </p:sp>
      <p:sp>
        <p:nvSpPr>
          <p:cNvPr id="3584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dirty="0"/>
              <a:t> is derived from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dirty="0"/>
              <a:t> with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</a:t>
            </a:r>
            <a:r>
              <a:rPr lang="en-US" dirty="0">
                <a:solidFill>
                  <a:srgbClr val="0033CC"/>
                </a:solidFill>
              </a:rPr>
              <a:t>: </a:t>
            </a:r>
            <a:r>
              <a:rPr lang="lv-LV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lv-LV" dirty="0" smtClean="0">
                <a:solidFill>
                  <a:srgbClr val="0033CC"/>
                </a:solidFill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directly accessed in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directly accessed by member functions (and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hidden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only through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dirty="0" smtClean="0">
                <a:latin typeface="+mj-lt"/>
                <a:cs typeface="Courier New" panose="02070309020205020404" pitchFamily="49" charset="0"/>
              </a:rPr>
              <a:t>(Can also inherit in "protected" or "private" way...)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1946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of Derived and Base Classes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derived class constructor cannot directly access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members of the base class</a:t>
            </a:r>
          </a:p>
          <a:p>
            <a:pPr lvl="1" eaLnBrk="1" hangingPunct="1"/>
            <a:r>
              <a:rPr lang="en-US" altLang="en-US" dirty="0"/>
              <a:t>Can directly initialize only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member variables of the base class</a:t>
            </a:r>
          </a:p>
          <a:p>
            <a:pPr eaLnBrk="1" hangingPunct="1"/>
            <a:r>
              <a:rPr lang="en-US" altLang="en-US" dirty="0"/>
              <a:t>When a derived object is declared, it must execute one of the base class constructors</a:t>
            </a:r>
          </a:p>
          <a:p>
            <a:pPr eaLnBrk="1" hangingPunct="1"/>
            <a:r>
              <a:rPr lang="en-US" altLang="en-US" dirty="0"/>
              <a:t>A call to the base class constructor is specified in the heading of the derived class constructor definition</a:t>
            </a:r>
          </a:p>
        </p:txBody>
      </p:sp>
    </p:spTree>
    <p:extLst>
      <p:ext uri="{BB962C8B-B14F-4D97-AF65-F5344CB8AC3E}">
        <p14:creationId xmlns:p14="http://schemas.microsoft.com/office/powerpoint/2010/main" val="2012723974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Destructors in a Derived Class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Destructors deallocate dynamic memory allocated by the objects of a class</a:t>
            </a:r>
          </a:p>
          <a:p>
            <a:pPr eaLnBrk="1" hangingPunct="1"/>
            <a:r>
              <a:rPr lang="en-US" altLang="en-US" dirty="0"/>
              <a:t>When a derived class object goes out of scope</a:t>
            </a:r>
          </a:p>
          <a:p>
            <a:pPr lvl="1" eaLnBrk="1" hangingPunct="1"/>
            <a:r>
              <a:rPr lang="en-US" altLang="en-US" dirty="0"/>
              <a:t>Automatically invokes its destructor</a:t>
            </a:r>
          </a:p>
          <a:p>
            <a:pPr eaLnBrk="1" hangingPunct="1"/>
            <a:r>
              <a:rPr lang="en-US" altLang="en-US" dirty="0"/>
              <a:t>When the destructor of the derived class executes</a:t>
            </a:r>
          </a:p>
          <a:p>
            <a:pPr lvl="1" eaLnBrk="1" hangingPunct="1"/>
            <a:r>
              <a:rPr lang="en-US" altLang="en-US" dirty="0"/>
              <a:t>Automatically invokes the destructor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3972026933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Header File of a Derived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define new classes, create new header files</a:t>
            </a:r>
          </a:p>
          <a:p>
            <a:pPr eaLnBrk="1" hangingPunct="1"/>
            <a:r>
              <a:rPr lang="en-US" altLang="en-US" dirty="0"/>
              <a:t>To create new derived classes, include commands that specify where the base class definitions can be found</a:t>
            </a:r>
          </a:p>
          <a:p>
            <a:pPr eaLnBrk="1" hangingPunct="1"/>
            <a:r>
              <a:rPr lang="en-US" altLang="en-US" dirty="0"/>
              <a:t>Definitions of the member functions can be placed in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241805915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Inclusions of a Header File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/>
              <a:t>Use the preprocessor command </a:t>
            </a:r>
            <a:r>
              <a:rPr lang="en-US" altLang="en-US" b="1" dirty="0"/>
              <a:t>(</a:t>
            </a:r>
            <a:r>
              <a:rPr lang="en-US" altLang="en-US" b="1" dirty="0">
                <a:latin typeface="Courier New" pitchFamily="49" charset="0"/>
              </a:rPr>
              <a:t>#include</a:t>
            </a:r>
            <a:r>
              <a:rPr lang="en-US" altLang="en-US" dirty="0"/>
              <a:t>) to include a header file in a program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The preprocessor processes the program before it is compiled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To avoid multiple inclusions of a file in a program, use certain preprocessor commands in the header </a:t>
            </a:r>
            <a:r>
              <a:rPr lang="en-US" altLang="en-US" dirty="0" smtClean="0"/>
              <a:t>file</a:t>
            </a:r>
            <a:r>
              <a:rPr lang="lv-LV" altLang="en-US" dirty="0" smtClean="0"/>
              <a:t>: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lv-LV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#ifndef MYCLASS_H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lv-LV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MYCLASS_H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lv-LV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your header code</a:t>
            </a:r>
            <a:endParaRPr lang="lv-LV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lv-LV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98851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Composition (Aggregation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composition, one or more member(s) of a class are objects of another class type</a:t>
            </a:r>
          </a:p>
          <a:p>
            <a:pPr eaLnBrk="1" hangingPunct="1"/>
            <a:r>
              <a:rPr lang="en-US" altLang="en-US" dirty="0"/>
              <a:t>Composition (aggregation) is a “has-a” relation</a:t>
            </a:r>
          </a:p>
          <a:p>
            <a:pPr eaLnBrk="1" hangingPunct="1"/>
            <a:r>
              <a:rPr lang="en-US" altLang="en-US" dirty="0"/>
              <a:t>Arguments to the constructor of a member-object are specified in the heading part of the definition of the </a:t>
            </a:r>
            <a:r>
              <a:rPr lang="en-US" altLang="en-US" dirty="0" smtClean="0"/>
              <a:t>constructor</a:t>
            </a:r>
          </a:p>
          <a:p>
            <a:pPr eaLnBrk="1" hangingPunct="1"/>
            <a:r>
              <a:rPr lang="en-US" altLang="en-US" dirty="0"/>
              <a:t>Member-objects of a class are constructed in the order they are declared</a:t>
            </a:r>
          </a:p>
          <a:p>
            <a:pPr lvl="1" eaLnBrk="1" hangingPunct="1"/>
            <a:r>
              <a:rPr lang="en-US" altLang="en-US" dirty="0"/>
              <a:t>Not in the order listed in the constructor’s member initialization list</a:t>
            </a:r>
          </a:p>
          <a:p>
            <a:pPr eaLnBrk="1" hangingPunct="1"/>
            <a:r>
              <a:rPr lang="en-US" altLang="en-US" dirty="0"/>
              <a:t>They are constructed before the containing class objects are constructed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22750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and composition are meaningful ways to relate two or more </a:t>
            </a:r>
            <a:r>
              <a:rPr lang="en-US" altLang="en-US" dirty="0" smtClean="0"/>
              <a:t>classes</a:t>
            </a:r>
          </a:p>
          <a:p>
            <a:pPr eaLnBrk="1" hangingPunct="1"/>
            <a:r>
              <a:rPr lang="en-US" altLang="en-US" u="sng" dirty="0" smtClean="0"/>
              <a:t>Single </a:t>
            </a:r>
            <a:r>
              <a:rPr lang="en-US" altLang="en-US" u="sng" dirty="0"/>
              <a:t>inheritance</a:t>
            </a:r>
            <a:r>
              <a:rPr lang="en-US" altLang="en-US" dirty="0"/>
              <a:t>: a derived class is derived from one </a:t>
            </a:r>
            <a:r>
              <a:rPr lang="en-US" altLang="en-US" dirty="0" smtClean="0"/>
              <a:t>class – base class</a:t>
            </a:r>
          </a:p>
          <a:p>
            <a:pPr eaLnBrk="1" hangingPunct="1"/>
            <a:r>
              <a:rPr lang="en-US" altLang="en-US" u="sng" dirty="0" smtClean="0"/>
              <a:t>Multiple </a:t>
            </a:r>
            <a:r>
              <a:rPr lang="en-US" altLang="en-US" u="sng" dirty="0"/>
              <a:t>inheritance</a:t>
            </a:r>
            <a:r>
              <a:rPr lang="en-US" altLang="en-US" dirty="0"/>
              <a:t>: a derived class is derived from more than one base class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members of a base class can be inherited either as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or </a:t>
            </a: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Composition </a:t>
            </a:r>
            <a:r>
              <a:rPr lang="en-US" altLang="en-US" dirty="0"/>
              <a:t>is a “has-a” </a:t>
            </a:r>
            <a:r>
              <a:rPr lang="en-US" altLang="en-US" dirty="0" smtClean="0"/>
              <a:t>relation</a:t>
            </a:r>
          </a:p>
          <a:p>
            <a:pPr eaLnBrk="1" hangingPunct="1"/>
            <a:r>
              <a:rPr lang="en-US" altLang="en-US" dirty="0" smtClean="0"/>
              <a:t>Three </a:t>
            </a:r>
            <a:r>
              <a:rPr lang="en-US" altLang="en-US" dirty="0"/>
              <a:t>basic principles of </a:t>
            </a:r>
            <a:r>
              <a:rPr lang="en-US" altLang="en-US" dirty="0" smtClean="0"/>
              <a:t>OOD: Encapsulation, Inheritance, Polymorphism</a:t>
            </a:r>
          </a:p>
          <a:p>
            <a:r>
              <a:rPr lang="en-US" dirty="0"/>
              <a:t>A call to a base class constructor (with parameters) is specified in the heading of the definition of the derived class constructor</a:t>
            </a:r>
          </a:p>
          <a:p>
            <a:r>
              <a:rPr lang="en-US" dirty="0"/>
              <a:t>When initializing object of a derived class, the base class constructor is executed first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382713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222500" y="3086336"/>
            <a:ext cx="7747000" cy="377026"/>
          </a:xfrm>
        </p:spPr>
        <p:txBody>
          <a:bodyPr/>
          <a:lstStyle/>
          <a:p>
            <a:r>
              <a:rPr lang="en-US" altLang="en-US" dirty="0"/>
              <a:t>Chapter </a:t>
            </a:r>
            <a:r>
              <a:rPr lang="en-US" altLang="en-US" dirty="0" smtClean="0"/>
              <a:t>12</a:t>
            </a:r>
            <a:endParaRPr lang="en-US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22500" y="3726438"/>
            <a:ext cx="7747000" cy="235962"/>
          </a:xfrm>
        </p:spPr>
        <p:txBody>
          <a:bodyPr/>
          <a:lstStyle/>
          <a:p>
            <a:pPr lvl="0">
              <a:buClr>
                <a:srgbClr val="055C91"/>
              </a:buClr>
            </a:pPr>
            <a:r>
              <a:rPr lang="en-US" altLang="en-US" dirty="0" smtClean="0">
                <a:solidFill>
                  <a:srgbClr val="000000">
                    <a:tint val="75000"/>
                  </a:srgbClr>
                </a:solidFill>
              </a:rPr>
              <a:t>Pointers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 </a:t>
            </a:r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use.</a:t>
            </a:r>
          </a:p>
        </p:txBody>
      </p:sp>
    </p:spTree>
    <p:extLst>
      <p:ext uri="{BB962C8B-B14F-4D97-AF65-F5344CB8AC3E}">
        <p14:creationId xmlns:p14="http://schemas.microsoft.com/office/powerpoint/2010/main" val="8004616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the pointer data type and pointer variables</a:t>
            </a:r>
          </a:p>
          <a:p>
            <a:pPr lvl="1"/>
            <a:r>
              <a:rPr lang="en-US" altLang="en-US" dirty="0"/>
              <a:t>Explore how to declare and manipulate pointer variables</a:t>
            </a:r>
          </a:p>
          <a:p>
            <a:pPr lvl="1"/>
            <a:r>
              <a:rPr lang="en-US" altLang="en-US" dirty="0"/>
              <a:t>Learn about the address of the operator and the dereferencing operator</a:t>
            </a:r>
          </a:p>
          <a:p>
            <a:pPr lvl="1"/>
            <a:r>
              <a:rPr lang="en-US" altLang="en-US" dirty="0"/>
              <a:t>Learn how pointers work with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b="1" dirty="0"/>
              <a:t>es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/>
              <a:t>s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dynamic </a:t>
            </a:r>
            <a:r>
              <a:rPr lang="en-US" altLang="en-US" dirty="0" smtClean="0"/>
              <a:t>variables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en-US" dirty="0"/>
              <a:t> operators to manipulate dynamic </a:t>
            </a:r>
            <a:r>
              <a:rPr lang="en-US" altLang="en-US" dirty="0" smtClean="0"/>
              <a:t>variables</a:t>
            </a:r>
          </a:p>
          <a:p>
            <a:pPr lvl="1"/>
            <a:r>
              <a:rPr lang="en-US" altLang="en-US" dirty="0"/>
              <a:t>Become familiar with the shallow and deep copies of data</a:t>
            </a:r>
          </a:p>
          <a:p>
            <a:pPr lvl="1"/>
            <a:r>
              <a:rPr lang="en-US" altLang="en-US" dirty="0"/>
              <a:t>Discover the peculiarities of classes with pointer member variables</a:t>
            </a:r>
          </a:p>
          <a:p>
            <a:pPr lvl="1"/>
            <a:r>
              <a:rPr lang="en-US" altLang="en-US" dirty="0"/>
              <a:t>Learn about virtual functions</a:t>
            </a:r>
          </a:p>
          <a:p>
            <a:pPr lvl="1"/>
            <a:r>
              <a:rPr lang="en-US" altLang="en-US" dirty="0"/>
              <a:t>Become aware of abstract classes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205746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Declaring Pointer Variables (1 of 2)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The general syntax to declare a pointer variable is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The statements below each declare a pointer:</a:t>
            </a:r>
          </a:p>
          <a:p>
            <a:pPr lvl="1"/>
            <a:r>
              <a:rPr 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/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/>
              <a:t>These statements are equivalent:</a:t>
            </a:r>
          </a:p>
          <a:p>
            <a:pPr lvl="1"/>
            <a:r>
              <a:rPr 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*p;</a:t>
            </a:r>
          </a:p>
          <a:p>
            <a:pPr lvl="1"/>
            <a:r>
              <a:rPr 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p; </a:t>
            </a:r>
          </a:p>
          <a:p>
            <a:pPr lvl="1"/>
            <a:r>
              <a:rPr 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In the statement:</a:t>
            </a:r>
          </a:p>
          <a:p>
            <a:pPr marL="177800" lvl="1" indent="0" eaLnBrk="1" hangingPunct="1">
              <a:buNone/>
            </a:pP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* p, q;</a:t>
            </a:r>
          </a:p>
          <a:p>
            <a:pPr lvl="1" eaLnBrk="1" hangingPunct="1"/>
            <a:r>
              <a:rPr lang="en-US" altLang="en-US" dirty="0"/>
              <a:t>Only </a:t>
            </a:r>
            <a:r>
              <a:rPr lang="en-US" altLang="en-US" b="1" dirty="0">
                <a:latin typeface="Courier New" pitchFamily="49" charset="0"/>
              </a:rPr>
              <a:t>p</a:t>
            </a:r>
            <a:r>
              <a:rPr lang="en-US" altLang="en-US" dirty="0"/>
              <a:t> is a pointer variable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q</a:t>
            </a:r>
            <a:r>
              <a:rPr lang="en-US" altLang="en-US" dirty="0"/>
              <a:t> is an </a:t>
            </a: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To avoid confusion, attach the character </a:t>
            </a:r>
            <a:r>
              <a:rPr lang="en-US" altLang="en-US" sz="2400" b="1" dirty="0">
                <a:latin typeface="Courier New" pitchFamily="49" charset="0"/>
              </a:rPr>
              <a:t>*</a:t>
            </a:r>
            <a:r>
              <a:rPr lang="en-US" altLang="en-US" sz="2400" dirty="0"/>
              <a:t> to the variable name:</a:t>
            </a:r>
          </a:p>
          <a:p>
            <a:pPr marL="344488" indent="3175" eaLnBrk="1" hangingPunct="1">
              <a:buNone/>
            </a:pPr>
            <a:r>
              <a:rPr lang="en-US" altLang="en-US" sz="2400" b="1" dirty="0" err="1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*p, q;</a:t>
            </a:r>
          </a:p>
          <a:p>
            <a:pPr marL="344488" indent="3175" eaLnBrk="1" hangingPunct="1">
              <a:spcBef>
                <a:spcPts val="600"/>
              </a:spcBef>
              <a:buNone/>
            </a:pPr>
            <a:r>
              <a:rPr lang="en-US" altLang="en-US" sz="2400" b="1" dirty="0" err="1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*p, *q;</a:t>
            </a:r>
            <a:endParaRPr lang="en-US" altLang="en-US" sz="2400" b="1" dirty="0"/>
          </a:p>
        </p:txBody>
      </p:sp>
      <p:pic>
        <p:nvPicPr>
          <p:cNvPr id="8199" name="Picture 7" descr="dataType *identifier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29813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4210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Private, Public, Protected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categories of class members: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(default)</a:t>
            </a:r>
            <a:endParaRPr lang="en-US" altLang="en-US" dirty="0">
              <a:latin typeface="Courier New" pitchFamily="49" charset="0"/>
            </a:endParaRPr>
          </a:p>
          <a:p>
            <a:pPr lvl="2" eaLnBrk="1" hangingPunct="1"/>
            <a:r>
              <a:rPr lang="en-US" altLang="en-US" dirty="0"/>
              <a:t>Member cannot be accessed outside the </a:t>
            </a:r>
            <a:r>
              <a:rPr lang="en-US" altLang="en-US" dirty="0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 altLang="en-US" dirty="0"/>
              <a:t>Member is accessible outside the class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4266532448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of Operator (</a:t>
            </a:r>
            <a:r>
              <a:rPr lang="en-US" altLang="en-US" dirty="0">
                <a:latin typeface="Courier New" pitchFamily="49" charset="0"/>
              </a:rPr>
              <a:t>&amp;</a:t>
            </a:r>
            <a:r>
              <a:rPr lang="en-US" altLang="en-US" dirty="0"/>
              <a:t>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Address of operator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/>
              <a:t>):</a:t>
            </a:r>
          </a:p>
          <a:p>
            <a:pPr lvl="1" eaLnBrk="1" hangingPunct="1">
              <a:defRPr/>
            </a:pPr>
            <a:r>
              <a:rPr lang="en-US" dirty="0"/>
              <a:t>A unary operator that returns the address of its operand</a:t>
            </a:r>
          </a:p>
          <a:p>
            <a:pPr eaLnBrk="1" hangingPunct="1">
              <a:defRPr/>
            </a:pPr>
            <a:r>
              <a:rPr lang="en-US" dirty="0"/>
              <a:t>Example: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x;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*p;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 = &amp;x;  </a:t>
            </a:r>
            <a:r>
              <a:rPr lang="en-US" b="1" dirty="0">
                <a:solidFill>
                  <a:srgbClr val="00A589"/>
                </a:solidFill>
                <a:latin typeface="Courier New" pitchFamily="49" charset="0"/>
              </a:rPr>
              <a:t>//Assigns the address of x to p</a:t>
            </a:r>
          </a:p>
        </p:txBody>
      </p:sp>
    </p:spTree>
    <p:extLst>
      <p:ext uri="{BB962C8B-B14F-4D97-AF65-F5344CB8AC3E}">
        <p14:creationId xmlns:p14="http://schemas.microsoft.com/office/powerpoint/2010/main" val="1886993047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Dereferencing Operator (*)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Dereferencing operator</a:t>
            </a:r>
            <a:r>
              <a:rPr lang="en-US" dirty="0"/>
              <a:t> (or </a:t>
            </a:r>
            <a:r>
              <a:rPr lang="en-US" u="sng" dirty="0"/>
              <a:t>indirection operator</a:t>
            </a:r>
            <a:r>
              <a:rPr lang="en-US" dirty="0"/>
              <a:t>):</a:t>
            </a:r>
          </a:p>
          <a:p>
            <a:pPr lvl="1">
              <a:defRPr/>
            </a:pPr>
            <a:r>
              <a:rPr lang="en-US" dirty="0"/>
              <a:t>When used as a unary operator,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refers to object to which its operand points</a:t>
            </a:r>
          </a:p>
          <a:p>
            <a:pPr>
              <a:defRPr/>
            </a:pPr>
            <a:r>
              <a:rPr lang="en-US" dirty="0"/>
              <a:t>Example: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cout &lt;&lt; *p &lt;&lt; endl;</a:t>
            </a:r>
          </a:p>
          <a:p>
            <a:pPr lvl="1">
              <a:defRPr/>
            </a:pPr>
            <a:r>
              <a:rPr lang="en-US" dirty="0"/>
              <a:t>Prints the value stored in the memory location pointed to by </a:t>
            </a:r>
            <a:r>
              <a:rPr lang="en-US" b="1" dirty="0">
                <a:latin typeface="Courier New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96330349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 err="1"/>
              <a:t>s</a:t>
            </a:r>
            <a:r>
              <a:rPr lang="en-US" altLang="en-US" dirty="0"/>
              <a:t>, and Pointers – 1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declare pointers to other data types, such as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:</a:t>
            </a:r>
            <a:endParaRPr lang="en-US" sz="1800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studentType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name[26];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gpa;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sID;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 student;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an object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 </a:t>
            </a:r>
            <a:r>
              <a:rPr lang="en-US" dirty="0"/>
              <a:t>is a pointer 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</a:p>
        </p:txBody>
      </p:sp>
    </p:spTree>
    <p:extLst>
      <p:ext uri="{BB962C8B-B14F-4D97-AF65-F5344CB8AC3E}">
        <p14:creationId xmlns:p14="http://schemas.microsoft.com/office/powerpoint/2010/main" val="3992046891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s, and </a:t>
            </a:r>
            <a:r>
              <a:rPr lang="en-US" altLang="en-US" dirty="0" smtClean="0"/>
              <a:t>Pointers – 2 </a:t>
            </a:r>
            <a:endParaRPr lang="en-US" altLang="en-US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store address of student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</a:t>
            </a:r>
            <a:r>
              <a:rPr lang="en-US" dirty="0"/>
              <a:t>:</a:t>
            </a:r>
          </a:p>
          <a:p>
            <a:pPr marL="34766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 = &amp;student;</a:t>
            </a:r>
          </a:p>
          <a:p>
            <a:r>
              <a:rPr lang="en-US" dirty="0"/>
              <a:t>To store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3.9</a:t>
            </a:r>
            <a:r>
              <a:rPr lang="en-US" dirty="0"/>
              <a:t> in component gpa of student:</a:t>
            </a:r>
          </a:p>
          <a:p>
            <a:pPr marL="34766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(*studentPtr).gpa = 3.9;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dirty="0"/>
              <a:t> used because dot operator has higher precedence than dereferencing operator</a:t>
            </a:r>
          </a:p>
          <a:p>
            <a:r>
              <a:rPr lang="en-US" dirty="0"/>
              <a:t>Alternative: use member access operator arrow 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3.9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Picture 7" descr="pointerVariableName-&gt;classMember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577258"/>
            <a:ext cx="4857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74401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Initializing Pointer Variables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does not automatically initialize variables</a:t>
            </a:r>
          </a:p>
          <a:p>
            <a:pPr eaLnBrk="1" hangingPunct="1"/>
            <a:r>
              <a:rPr lang="en-US" altLang="en-US" dirty="0"/>
              <a:t>Pointer variables must be initialized if you do not want them to point to anything</a:t>
            </a:r>
          </a:p>
          <a:p>
            <a:pPr lvl="1"/>
            <a:r>
              <a:rPr lang="en-US" altLang="en-US" dirty="0"/>
              <a:t>Initialized to the</a:t>
            </a:r>
            <a:r>
              <a:rPr lang="en-US" altLang="en-US" b="1" dirty="0"/>
              <a:t> </a:t>
            </a:r>
            <a:r>
              <a:rPr lang="en-US" altLang="en-US" dirty="0"/>
              <a:t>value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using the </a:t>
            </a:r>
            <a:r>
              <a:rPr lang="en-US" altLang="en-US" u="sng" dirty="0"/>
              <a:t>null pointer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Or, use the </a:t>
            </a:r>
            <a:r>
              <a:rPr lang="en-US" altLang="en-US" b="1" dirty="0">
                <a:latin typeface="Courier New" pitchFamily="49" charset="0"/>
              </a:rPr>
              <a:t>NULL</a:t>
            </a:r>
            <a:r>
              <a:rPr lang="en-US" altLang="en-US" dirty="0"/>
              <a:t> named constant</a:t>
            </a:r>
          </a:p>
          <a:p>
            <a:r>
              <a:rPr lang="en-US" altLang="en-US" dirty="0"/>
              <a:t>The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is the only number that can be directly assigned to a pointer variable</a:t>
            </a:r>
          </a:p>
          <a:p>
            <a:pPr eaLnBrk="1" hangingPunct="1"/>
            <a:r>
              <a:rPr lang="en-US" altLang="en-US" dirty="0"/>
              <a:t>C++11 Standard includes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nullptr</a:t>
            </a:r>
          </a:p>
        </p:txBody>
      </p:sp>
    </p:spTree>
    <p:extLst>
      <p:ext uri="{BB962C8B-B14F-4D97-AF65-F5344CB8AC3E}">
        <p14:creationId xmlns:p14="http://schemas.microsoft.com/office/powerpoint/2010/main" val="332609385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Dynamic variables</a:t>
            </a:r>
            <a:r>
              <a:rPr lang="en-US" altLang="en-US" dirty="0"/>
              <a:t> are created during execution</a:t>
            </a:r>
          </a:p>
          <a:p>
            <a:pPr eaLnBrk="1" hangingPunct="1"/>
            <a:r>
              <a:rPr lang="en-US" altLang="en-US" dirty="0"/>
              <a:t>C++ creates dynamic variables using pointers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delete</a:t>
            </a:r>
            <a:r>
              <a:rPr lang="en-US" altLang="en-US" dirty="0"/>
              <a:t> operators: used to create and destroy dynamic variables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delete</a:t>
            </a:r>
            <a:r>
              <a:rPr lang="en-US" altLang="en-US" dirty="0"/>
              <a:t> are reserved words in C++</a:t>
            </a:r>
          </a:p>
        </p:txBody>
      </p:sp>
    </p:spTree>
    <p:extLst>
      <p:ext uri="{BB962C8B-B14F-4D97-AF65-F5344CB8AC3E}">
        <p14:creationId xmlns:p14="http://schemas.microsoft.com/office/powerpoint/2010/main" val="12724816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 </a:t>
            </a:r>
            <a:r>
              <a:rPr lang="en-US" altLang="en-US" dirty="0" smtClean="0">
                <a:latin typeface="Courier New" pitchFamily="49" charset="0"/>
              </a:rPr>
              <a:t>new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has two forms</a:t>
            </a:r>
            <a:r>
              <a:rPr lang="en-US" altLang="en-US" dirty="0" smtClean="0"/>
              <a:t>: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 smtClean="0"/>
              <a:t> </a:t>
            </a:r>
            <a:r>
              <a:rPr lang="en-US" altLang="en-US" dirty="0"/>
              <a:t>allocates memory (a variable) of the designated type and returns a pointer to </a:t>
            </a:r>
            <a:r>
              <a:rPr lang="en-US" altLang="en-US" dirty="0" smtClean="0"/>
              <a:t>it. The </a:t>
            </a:r>
            <a:r>
              <a:rPr lang="en-US" altLang="en-US" dirty="0"/>
              <a:t>allocated memory is </a:t>
            </a:r>
            <a:r>
              <a:rPr lang="en-US" altLang="en-US" dirty="0" smtClean="0"/>
              <a:t>uninitialized</a:t>
            </a:r>
          </a:p>
          <a:p>
            <a:pPr eaLnBrk="1" hangingPunct="1"/>
            <a:r>
              <a:rPr lang="en-US" altLang="en-US" dirty="0"/>
              <a:t>Example: </a:t>
            </a:r>
            <a:r>
              <a:rPr lang="en-US" altLang="en-US" b="1" dirty="0">
                <a:latin typeface="Courier New" pitchFamily="49" charset="0"/>
              </a:rPr>
              <a:t>p =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altLang="en-US" dirty="0"/>
              <a:t>Creates a variable during program execution somewhere in memory</a:t>
            </a:r>
          </a:p>
          <a:p>
            <a:pPr lvl="1" eaLnBrk="1" hangingPunct="1"/>
            <a:r>
              <a:rPr lang="en-US" altLang="en-US" dirty="0"/>
              <a:t>Stores the address of the allocated memory in </a:t>
            </a:r>
            <a:r>
              <a:rPr lang="en-US" altLang="en-US" b="1" dirty="0">
                <a:latin typeface="Courier New" pitchFamily="49" charset="0"/>
              </a:rPr>
              <a:t>p</a:t>
            </a:r>
          </a:p>
          <a:p>
            <a:pPr eaLnBrk="1" hangingPunct="1"/>
            <a:r>
              <a:rPr lang="en-US" altLang="en-US" dirty="0"/>
              <a:t>To access allocated memory, use </a:t>
            </a:r>
            <a:r>
              <a:rPr lang="en-US" altLang="en-US" b="1" dirty="0">
                <a:latin typeface="Courier New" pitchFamily="49" charset="0"/>
              </a:rPr>
              <a:t>*p</a:t>
            </a:r>
          </a:p>
          <a:p>
            <a:pPr eaLnBrk="1" hangingPunct="1"/>
            <a:r>
              <a:rPr lang="en-US" altLang="en-US" dirty="0"/>
              <a:t>A dynamic variable cannot be accessed directly, because it is unnamed</a:t>
            </a:r>
          </a:p>
          <a:p>
            <a:endParaRPr lang="en-US" altLang="en-US" dirty="0"/>
          </a:p>
          <a:p>
            <a:pPr lvl="1"/>
            <a:endParaRPr 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17415" name="Picture 7" descr="new dataType;    //to allocate a single variable&#10;new dataType[intExp];    //to allocate an array of vari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77343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285890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Memory leak</a:t>
            </a:r>
            <a:r>
              <a:rPr lang="en-US" altLang="en-US" dirty="0"/>
              <a:t>: previously allocated memory that cannot be reallocated</a:t>
            </a:r>
          </a:p>
          <a:p>
            <a:pPr lvl="1"/>
            <a:r>
              <a:rPr lang="en-US" altLang="en-US" dirty="0"/>
              <a:t>To avoid a memory leak, when a dynamic variable is no longer needed, destroy it to deallocate its memory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operator: used to destroy dynamic variables</a:t>
            </a:r>
          </a:p>
          <a:p>
            <a:r>
              <a:rPr lang="en-US" altLang="en-US" dirty="0"/>
              <a:t>Syntax:</a:t>
            </a:r>
          </a:p>
        </p:txBody>
      </p:sp>
      <p:pic>
        <p:nvPicPr>
          <p:cNvPr id="19463" name="Picture 7" descr="delete pointerVariable; //to deallocate a single dynamic variable&#10;delete [] pointerVariable; //to deallocate a dynamically create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74104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13002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</a:t>
            </a:r>
            <a:r>
              <a:rPr lang="en-US" altLang="en-US" dirty="0" smtClean="0"/>
              <a:t>Arrays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Always exercise extra care when doing pointer </a:t>
            </a:r>
            <a:r>
              <a:rPr lang="en-US" altLang="en-US" dirty="0" smtClean="0"/>
              <a:t>arithmetic</a:t>
            </a:r>
            <a:endParaRPr lang="en-US" altLang="en-US" u="sng" dirty="0" smtClean="0"/>
          </a:p>
          <a:p>
            <a:pPr eaLnBrk="1" hangingPunct="1"/>
            <a:r>
              <a:rPr lang="en-US" altLang="en-US" u="sng" dirty="0" smtClean="0"/>
              <a:t>Dynamic </a:t>
            </a:r>
            <a:r>
              <a:rPr lang="en-US" altLang="en-US" u="sng" dirty="0"/>
              <a:t>array</a:t>
            </a:r>
            <a:r>
              <a:rPr lang="en-US" altLang="en-US" dirty="0"/>
              <a:t>: array created during program execution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marL="347663" lvl="1" indent="0" eaLnBrk="1" hangingPunct="1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anose="02070309020205020404" pitchFamily="49" charset="0"/>
              </a:rPr>
              <a:t> *p;</a:t>
            </a:r>
          </a:p>
          <a:p>
            <a:pPr marL="347663" lvl="1" indent="0" eaLnBrk="1" hangingPunct="1">
              <a:buNone/>
            </a:pPr>
            <a:r>
              <a:rPr lang="en-US" altLang="en-US" b="1" dirty="0">
                <a:latin typeface="Courier New" pitchFamily="49" charset="0"/>
                <a:cs typeface="Courier New" panose="02070309020205020404" pitchFamily="49" charset="0"/>
              </a:rPr>
              <a:t>p =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anose="02070309020205020404" pitchFamily="49" charset="0"/>
              </a:rPr>
              <a:t>new</a:t>
            </a:r>
            <a:r>
              <a:rPr lang="en-US" altLang="en-US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anose="02070309020205020404" pitchFamily="49" charset="0"/>
              </a:rPr>
              <a:t>[10</a:t>
            </a:r>
            <a:r>
              <a:rPr lang="en-US" altLang="en-US" b="1" dirty="0" smtClean="0">
                <a:latin typeface="Courier New" pitchFamily="49" charset="0"/>
                <a:cs typeface="Courier New" panose="02070309020205020404" pitchFamily="49" charset="0"/>
              </a:rPr>
              <a:t>];</a:t>
            </a:r>
            <a:endParaRPr lang="en-US" altLang="en-US" dirty="0">
              <a:latin typeface="Courier New" pitchFamily="49" charset="0"/>
            </a:endParaRPr>
          </a:p>
          <a:p>
            <a:pPr marL="347663" lvl="1" indent="0" eaLnBrk="1" hangingPunct="1">
              <a:buNone/>
            </a:pPr>
            <a:r>
              <a:rPr lang="en-US" altLang="en-US" b="1" dirty="0">
                <a:latin typeface="Courier New" pitchFamily="49" charset="0"/>
              </a:rPr>
              <a:t>*p = 25;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//stores 25 in the first memory location</a:t>
            </a:r>
            <a:endParaRPr lang="en-US" altLang="en-US" b="1" dirty="0">
              <a:solidFill>
                <a:srgbClr val="00A589"/>
              </a:solidFill>
            </a:endParaRPr>
          </a:p>
          <a:p>
            <a:pPr marL="347663" lvl="1" indent="0" eaLnBrk="1" hangingPunct="1">
              <a:buNone/>
            </a:pPr>
            <a:r>
              <a:rPr lang="en-US" altLang="en-US" b="1" dirty="0">
                <a:latin typeface="Courier New" pitchFamily="49" charset="0"/>
              </a:rPr>
              <a:t>p++;    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//to point to next array component</a:t>
            </a:r>
          </a:p>
          <a:p>
            <a:pPr marL="347663" lvl="1" indent="0" eaLnBrk="1" hangingPunct="1">
              <a:buNone/>
            </a:pPr>
            <a:r>
              <a:rPr lang="en-US" altLang="en-US" b="1" dirty="0">
                <a:latin typeface="Courier New" pitchFamily="49" charset="0"/>
              </a:rPr>
              <a:t>*p = 35;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 stores 35 into the </a:t>
            </a:r>
            <a:r>
              <a:rPr lang="en-US" altLang="en-US" b="1" dirty="0" smtClean="0">
                <a:solidFill>
                  <a:srgbClr val="00A589"/>
                </a:solidFill>
                <a:latin typeface="Courier New" pitchFamily="49" charset="0"/>
              </a:rPr>
              <a:t>2nd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3704014264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and Pointers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 variable can be passed as a parameter either by value or by reference</a:t>
            </a:r>
          </a:p>
          <a:p>
            <a:pPr eaLnBrk="1" hangingPunct="1"/>
            <a:r>
              <a:rPr lang="en-US" altLang="en-US" dirty="0"/>
              <a:t>As a reference parameter in a function heading, use </a:t>
            </a:r>
            <a:r>
              <a:rPr lang="en-US" altLang="en-US" b="1" dirty="0" smtClean="0"/>
              <a:t>&amp;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347663" indent="0" eaLnBrk="1" hangingPunct="1"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pointerParameters(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&amp;p,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*q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/>
              <a:t>A function can return a value of type pointer</a:t>
            </a:r>
            <a:r>
              <a:rPr lang="en-US" altLang="en-US" dirty="0" smtClean="0"/>
              <a:t>:</a:t>
            </a:r>
            <a:endParaRPr lang="en-US" altLang="en-US" b="1" dirty="0"/>
          </a:p>
          <a:p>
            <a:pPr marL="344488" indent="3175" eaLnBrk="1" hangingPunct="1">
              <a:spcBef>
                <a:spcPts val="0"/>
              </a:spcBef>
              <a:buNone/>
            </a:pP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testExp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 { ... }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 eaLnBrk="1" hangingPunct="1">
              <a:spcBef>
                <a:spcPts val="0"/>
              </a:spcBef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471544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Unified Modeling Language </a:t>
            </a:r>
            <a:r>
              <a:rPr lang="en-US" altLang="en-US" dirty="0" smtClean="0"/>
              <a:t>(UML)</a:t>
            </a:r>
            <a:br>
              <a:rPr lang="en-US" altLang="en-US" dirty="0" smtClean="0"/>
            </a:br>
            <a:r>
              <a:rPr lang="en-US" altLang="en-US" dirty="0" smtClean="0"/>
              <a:t>Class Diagrams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Unified Modeling Language (UML) notation: used to graphically describe a class and its members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+</a:t>
            </a:r>
            <a:r>
              <a:rPr lang="en-US" altLang="en-US" dirty="0"/>
              <a:t>: member is public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-</a:t>
            </a:r>
            <a:r>
              <a:rPr lang="en-US" altLang="en-US" dirty="0">
                <a:cs typeface="Courier New" pitchFamily="49" charset="0"/>
              </a:rPr>
              <a:t>:</a:t>
            </a:r>
            <a:r>
              <a:rPr lang="en-US" altLang="en-US" dirty="0"/>
              <a:t> member is private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#</a:t>
            </a:r>
            <a:r>
              <a:rPr lang="en-US" altLang="en-US" dirty="0"/>
              <a:t>: member is protected</a:t>
            </a:r>
          </a:p>
          <a:p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057400"/>
            <a:ext cx="532612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1827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Two-Dimensional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create dynamic multidimensional arrays</a:t>
            </a:r>
          </a:p>
          <a:p>
            <a:pPr eaLnBrk="1" hangingPunct="1"/>
            <a:r>
              <a:rPr lang="en-US" altLang="en-US" dirty="0"/>
              <a:t>Examples:</a:t>
            </a:r>
          </a:p>
          <a:p>
            <a:pPr marL="279400" indent="3175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3333FF"/>
                </a:solidFill>
                <a:latin typeface="Courier New" pitchFamily="49" charset="0"/>
              </a:rPr>
              <a:t> 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*board[4];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//declares board to be an array of four 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//pointers wherein each pointer is of type</a:t>
            </a:r>
            <a:endParaRPr lang="en-US" altLang="en-US" sz="2000" dirty="0">
              <a:solidFill>
                <a:srgbClr val="00A589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4; row++)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board[row] =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[6]; 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the rows of </a:t>
            </a:r>
            <a:r>
              <a:rPr lang="en-US" sz="20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board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**board;  </a:t>
            </a:r>
            <a:r>
              <a:rPr lang="en-US" alt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//declares board to be a pointer to a pointer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7136378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Shallow versus Deep Copy and Pointers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Shallow copy</a:t>
            </a:r>
            <a:r>
              <a:rPr lang="en-US" altLang="en-US" dirty="0"/>
              <a:t>: when two or more pointers of the same types point to the same memory </a:t>
            </a:r>
          </a:p>
          <a:p>
            <a:pPr lvl="1" eaLnBrk="1" hangingPunct="1"/>
            <a:r>
              <a:rPr lang="en-US" altLang="en-US" dirty="0"/>
              <a:t>They point to the same data</a:t>
            </a:r>
          </a:p>
          <a:p>
            <a:pPr lvl="1" eaLnBrk="1" hangingPunct="1"/>
            <a:r>
              <a:rPr lang="en-US" altLang="en-US" dirty="0"/>
              <a:t>Danger: deleting one deletes the data pointed to by all of them</a:t>
            </a:r>
          </a:p>
          <a:p>
            <a:pPr eaLnBrk="1" hangingPunct="1"/>
            <a:r>
              <a:rPr lang="en-US" altLang="en-US" u="sng" dirty="0"/>
              <a:t>Deep copy</a:t>
            </a:r>
            <a:r>
              <a:rPr lang="en-US" altLang="en-US" dirty="0"/>
              <a:t>: when the contents of the memory pointed to by a pointer are copied to the memory location of another pointer</a:t>
            </a:r>
          </a:p>
          <a:p>
            <a:pPr lvl="1" eaLnBrk="1" hangingPunct="1"/>
            <a:r>
              <a:rPr lang="en-US" altLang="en-US" dirty="0"/>
              <a:t>Two copies of the data</a:t>
            </a:r>
          </a:p>
        </p:txBody>
      </p:sp>
    </p:spTree>
    <p:extLst>
      <p:ext uri="{BB962C8B-B14F-4D97-AF65-F5344CB8AC3E}">
        <p14:creationId xmlns:p14="http://schemas.microsoft.com/office/powerpoint/2010/main" val="2242575102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</a:t>
            </a:r>
            <a:r>
              <a:rPr lang="en-US" altLang="en-US" dirty="0" smtClean="0"/>
              <a:t>with Pointer Attributes – 1 </a:t>
            </a:r>
            <a:endParaRPr lang="en-US" altLang="en-US" dirty="0"/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ptrMemberVarType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this-&gt;x = x; }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en-US" dirty="0"/>
              <a:t>Example program statements: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objectOne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objectOne.setX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other initialization; assign "p" 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ptrMemberVarType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objectTwo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objectOne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133600"/>
            <a:ext cx="3962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6134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with Pointer Attributes –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objectOne </a:t>
            </a:r>
            <a:r>
              <a:rPr lang="en-US" altLang="en-US" dirty="0"/>
              <a:t>goes out of scope, its member variables are destroyed</a:t>
            </a:r>
          </a:p>
          <a:p>
            <a:pPr lvl="1" eaLnBrk="1" hangingPunct="1"/>
            <a:r>
              <a:rPr lang="en-US" altLang="en-US" dirty="0"/>
              <a:t>Memory space of a dynamic array stays marked as allocated, even though it cannot be accessed</a:t>
            </a:r>
          </a:p>
          <a:p>
            <a:pPr eaLnBrk="1" hangingPunct="1"/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r>
              <a:rPr lang="en-US" altLang="en-US" dirty="0" smtClean="0"/>
              <a:t>In </a:t>
            </a:r>
            <a:r>
              <a:rPr lang="en-US" altLang="en-US" dirty="0"/>
              <a:t>destructor, ensure that </a:t>
            </a:r>
            <a:r>
              <a:rPr lang="en-US" altLang="en-US" dirty="0" smtClean="0"/>
              <a:t>array </a:t>
            </a:r>
            <a:r>
              <a:rPr lang="en-US" altLang="en-US" dirty="0"/>
              <a:t>memory is deallocated: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ptrMemberVarType::~ptrMemberVarType()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charset="0"/>
              <a:buChar char="–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12941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with Pointer Attributes – 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After a shallow copy: if </a:t>
            </a:r>
            <a:r>
              <a:rPr lang="en-US" altLang="en-US" b="1" dirty="0">
                <a:latin typeface="Courier New" pitchFamily="49" charset="0"/>
              </a:rPr>
              <a:t>objectTwo.p </a:t>
            </a:r>
            <a:r>
              <a:rPr lang="en-US" altLang="en-US" dirty="0"/>
              <a:t>deallocates memory space to which it points, </a:t>
            </a:r>
            <a:r>
              <a:rPr lang="en-US" altLang="en-US" b="1" dirty="0">
                <a:latin typeface="Courier New" pitchFamily="49" charset="0"/>
              </a:rPr>
              <a:t>objectOne.p </a:t>
            </a:r>
            <a:r>
              <a:rPr lang="en-US" altLang="en-US" dirty="0"/>
              <a:t>becomes </a:t>
            </a:r>
            <a:r>
              <a:rPr lang="en-US" altLang="en-US" dirty="0" smtClean="0"/>
              <a:t>invalid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Solution: extend definition of the assignment operator to avoid shallow copying of data</a:t>
            </a:r>
          </a:p>
          <a:p>
            <a:endParaRPr 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595562"/>
            <a:ext cx="3600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11516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 </a:t>
            </a:r>
            <a:r>
              <a:rPr lang="en-US" dirty="0" smtClean="0"/>
              <a:t>Pointers –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Pointers and Arrays (continued)</a:t>
            </a:r>
          </a:p>
          <a:p>
            <a:pPr lvl="1"/>
            <a:r>
              <a:rPr lang="en-US" smtClean="0"/>
              <a:t>For example, an array declared:</a:t>
            </a:r>
          </a:p>
          <a:p>
            <a:pPr lvl="1" algn="ctr">
              <a:buFont typeface="Arial" charset="0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int temp[7];</a:t>
            </a:r>
          </a:p>
          <a:p>
            <a:pPr lvl="1">
              <a:buFont typeface="Arial" charset="0"/>
              <a:buNone/>
            </a:pPr>
            <a:r>
              <a:rPr lang="en-US" smtClean="0"/>
              <a:t>	would appear in memory as: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pPr lvl="1">
              <a:buFont typeface="Arial" charset="0"/>
              <a:buNone/>
            </a:pPr>
            <a:endParaRPr lang="en-US" smtClean="0"/>
          </a:p>
          <a:p>
            <a:pPr lvl="1">
              <a:buFont typeface="Arial" charset="0"/>
              <a:buNone/>
            </a:pPr>
            <a:endParaRPr lang="en-US" smtClean="0"/>
          </a:p>
          <a:p>
            <a:pPr lvl="1"/>
            <a:r>
              <a:rPr lang="en-US" smtClean="0"/>
              <a:t>In array notation, we access the elements by subscripting: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temp[0]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temp[1]</a:t>
            </a:r>
            <a:r>
              <a:rPr lang="en-US" smtClean="0"/>
              <a:t>, … etc.</a:t>
            </a:r>
          </a:p>
          <a:p>
            <a:pPr lvl="1"/>
            <a:r>
              <a:rPr lang="en-US" smtClean="0"/>
              <a:t>But we can also dereference the pointer to achieve the same results: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mtClean="0"/>
              <a:t> is equivalent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temp[0]</a:t>
            </a:r>
          </a:p>
          <a:p>
            <a:pPr lvl="1"/>
            <a:r>
              <a:rPr lang="en-US" smtClean="0"/>
              <a:t>And we can access additional elements through </a:t>
            </a:r>
            <a:r>
              <a:rPr lang="en-US" b="1" smtClean="0"/>
              <a:t>pointer arithmetic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CC4EE5-D697-436A-86DE-77E23712565C}" type="slidenum">
              <a:rPr lang="en-US"/>
              <a:pPr/>
              <a:t>55</a:t>
            </a:fld>
            <a:endParaRPr lang="en-US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276601"/>
            <a:ext cx="414655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091081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 </a:t>
            </a:r>
            <a:r>
              <a:rPr lang="en-US" dirty="0" smtClean="0"/>
              <a:t>Pointers </a:t>
            </a:r>
            <a:r>
              <a:rPr lang="en-US" dirty="0"/>
              <a:t>– </a:t>
            </a:r>
            <a:r>
              <a:rPr lang="en-US" dirty="0" smtClean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Pointers and Arrays (continued)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 pointer arithmetic, we can add an offset to the base address of the array: </a:t>
            </a:r>
            <a:r>
              <a:rPr lang="en-US" smtClean="0">
                <a:latin typeface="Courier New" pitchFamily="49" charset="0"/>
              </a:rPr>
              <a:t>temp + 1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temp + 2</a:t>
            </a:r>
            <a:r>
              <a:rPr lang="en-US" smtClean="0"/>
              <a:t>, … etc. and dereference the result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*(temp + 1)</a:t>
            </a:r>
            <a:r>
              <a:rPr lang="en-US" smtClean="0"/>
              <a:t> is the same 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temp[1]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*(temp + 2)</a:t>
            </a:r>
            <a:r>
              <a:rPr lang="en-US" smtClean="0"/>
              <a:t> is equivalent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temp[2]</a:t>
            </a:r>
            <a:r>
              <a:rPr lang="en-US" smtClean="0"/>
              <a:t>, etc.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And as long as we don’t try to change the value of </a:t>
            </a:r>
            <a:r>
              <a:rPr lang="en-US" smtClean="0">
                <a:latin typeface="Courier New" pitchFamily="49" charset="0"/>
              </a:rPr>
              <a:t>temp</a:t>
            </a:r>
            <a:r>
              <a:rPr lang="en-US" smtClean="0"/>
              <a:t>, we can use this alternate approach to access the array’s elements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Now remember that a pointer can be used in the allocation of memory without a name, through the use of </a:t>
            </a:r>
            <a:r>
              <a:rPr lang="en-US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new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This means that we can also declare an array </a:t>
            </a:r>
            <a:r>
              <a:rPr lang="en-US" b="1" smtClean="0">
                <a:ea typeface="Arial Unicode MS" pitchFamily="34" charset="-128"/>
                <a:cs typeface="Arial Unicode MS" pitchFamily="34" charset="-128"/>
              </a:rPr>
              <a:t>dynamically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, via</a:t>
            </a:r>
          </a:p>
          <a:p>
            <a:pPr lvl="1" algn="ctr">
              <a:lnSpc>
                <a:spcPct val="90000"/>
              </a:lnSpc>
              <a:buFont typeface="Arial" charset="0"/>
              <a:buNone/>
            </a:pPr>
            <a:r>
              <a:rPr lang="en-US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*p; p = new int[n];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As long as the value of </a:t>
            </a:r>
            <a:r>
              <a:rPr lang="en-US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 is known when the declaration is executed, the array can be of arbitrary size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3DC8C5-5A1C-4E04-9C63-13EF87027C50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7032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Copy Constructors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924800" y="1752600"/>
            <a:ext cx="3657600" cy="4114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Pointers and Copy Constructors (</a:t>
            </a:r>
            <a:r>
              <a:rPr lang="en-US" dirty="0" smtClean="0"/>
              <a:t>continued)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Illustrating </a:t>
            </a:r>
            <a:r>
              <a:rPr lang="en-US" dirty="0"/>
              <a:t>the necessity of using a copy constructor for objects with pointer </a:t>
            </a:r>
            <a:r>
              <a:rPr lang="en-US" dirty="0" smtClean="0"/>
              <a:t>members</a:t>
            </a:r>
            <a:endParaRPr lang="en-US" dirty="0"/>
          </a:p>
        </p:txBody>
      </p:sp>
      <p:pic>
        <p:nvPicPr>
          <p:cNvPr id="4915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765852"/>
            <a:ext cx="6640812" cy="448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6796713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</a:t>
            </a:r>
            <a:r>
              <a:rPr lang="lv-LV" dirty="0" smtClean="0"/>
              <a:t>vs. References – 1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Reference variables are implemented as constant pointers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Given the declarations:</a:t>
            </a:r>
          </a:p>
          <a:p>
            <a:pPr lvl="1" algn="ctr">
              <a:lnSpc>
                <a:spcPct val="90000"/>
              </a:lnSpc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 = 5, *p = &amp;n, &amp;r = n;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a change to the value of </a:t>
            </a:r>
            <a:r>
              <a:rPr lang="en-US" dirty="0" smtClean="0">
                <a:latin typeface="Courier New" pitchFamily="49" charset="0"/>
              </a:rPr>
              <a:t>n</a:t>
            </a:r>
            <a:r>
              <a:rPr lang="en-US" dirty="0" smtClean="0"/>
              <a:t> via any of the three means the same: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itchFamily="49" charset="0"/>
              </a:rPr>
              <a:t>n = 7;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itchFamily="49" charset="0"/>
              </a:rPr>
              <a:t>*p = 7;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dereference a pointer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 = 7; </a:t>
            </a:r>
            <a:r>
              <a:rPr lang="en-US" sz="2000" b="1" dirty="0" smtClean="0">
                <a:solidFill>
                  <a:srgbClr val="43B050"/>
                </a:solidFill>
                <a:latin typeface="Courier New" pitchFamily="49" charset="0"/>
                <a:cs typeface="Courier New" pitchFamily="49" charset="0"/>
              </a:rPr>
              <a:t>// refer to "n" via alias/reference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720806-69AC-4225-A7A1-69772385CE43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6117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vs. References – </a:t>
            </a:r>
            <a:r>
              <a:rPr lang="lv-LV" dirty="0" smtClean="0"/>
              <a:t>2</a:t>
            </a:r>
            <a:r>
              <a:rPr 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use constant pointers instead of references. </a:t>
            </a:r>
          </a:p>
          <a:p>
            <a:r>
              <a:rPr lang="en-US" dirty="0" smtClean="0"/>
              <a:t>BUT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=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myInteger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cannot reassign a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declares a </a:t>
            </a:r>
            <a:r>
              <a:rPr lang="en-US" i="1" dirty="0" smtClean="0">
                <a:solidFill>
                  <a:srgbClr val="0070C0"/>
                </a:solidFill>
              </a:rPr>
              <a:t>constant pointer to an integer</a:t>
            </a:r>
            <a:r>
              <a:rPr lang="en-US" dirty="0"/>
              <a:t> </a:t>
            </a:r>
            <a:r>
              <a:rPr lang="en-US" dirty="0" smtClean="0"/>
              <a:t>(cannot be reassigned). </a:t>
            </a:r>
          </a:p>
          <a:p>
            <a:r>
              <a:rPr lang="en-US" dirty="0" smtClean="0"/>
              <a:t>At the same time</a:t>
            </a:r>
          </a:p>
          <a:p>
            <a:pPr lvl="1">
              <a:buFont typeface="Arial" charset="0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b =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myInteger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 smtClean="0">
                <a:solidFill>
                  <a:srgbClr val="43B050"/>
                </a:solidFill>
                <a:latin typeface="Courier New" pitchFamily="49" charset="0"/>
                <a:cs typeface="Courier New" pitchFamily="49" charset="0"/>
              </a:rPr>
              <a:t>// b can be reassigned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solidFill>
                  <a:srgbClr val="43B050"/>
                </a:solidFill>
                <a:latin typeface="Courier New" pitchFamily="49" charset="0"/>
                <a:cs typeface="Courier New" pitchFamily="49" charset="0"/>
              </a:rPr>
              <a:t>// but *b cannot be reassigned</a:t>
            </a:r>
            <a:endParaRPr lang="en-US" b="1" dirty="0">
              <a:solidFill>
                <a:srgbClr val="43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/>
              <a:t>declares a </a:t>
            </a:r>
            <a:r>
              <a:rPr lang="en-US" i="1" dirty="0" smtClean="0">
                <a:solidFill>
                  <a:srgbClr val="0070C0"/>
                </a:solidFill>
              </a:rPr>
              <a:t>pointer to a constant integer</a:t>
            </a:r>
          </a:p>
          <a:p>
            <a:pPr lvl="1"/>
            <a:r>
              <a:rPr lang="en-US" dirty="0" smtClean="0"/>
              <a:t>The latter can cause errors if we attempt to assign a value through a dereferenced pointer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E4A790-DEDF-48EA-9F42-3D60577F4439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87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(Object) Declaration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Once defined, you can declare variables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type</a:t>
            </a:r>
          </a:p>
          <a:p>
            <a:pPr lvl="1"/>
            <a:r>
              <a:rPr lang="en-US" altLang="en-US" b="1" dirty="0">
                <a:latin typeface="Courier New" pitchFamily="49" charset="0"/>
              </a:rPr>
              <a:t>clockType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</a:rPr>
              <a:t>myClock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clockType yourClock;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variable is called a </a:t>
            </a:r>
            <a:r>
              <a:rPr lang="en-US" altLang="en-US" u="sng" dirty="0"/>
              <a:t>class object</a:t>
            </a:r>
            <a:r>
              <a:rPr lang="en-US" altLang="en-US" dirty="0"/>
              <a:t> or </a:t>
            </a:r>
            <a:r>
              <a:rPr lang="en-US" altLang="en-US" u="sng" dirty="0"/>
              <a:t>class instance</a:t>
            </a:r>
          </a:p>
        </p:txBody>
      </p:sp>
      <p:pic>
        <p:nvPicPr>
          <p:cNvPr id="24584" name="Picture 8" descr="Figure 10-2 shows the objects myClock and yourClock with&#10;values in their member variab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62400"/>
            <a:ext cx="6400800" cy="138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572340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vs. References – </a:t>
            </a:r>
            <a:r>
              <a:rPr lang="lv-LV" dirty="0" smtClean="0"/>
              <a:t>3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reference </a:t>
            </a:r>
            <a:r>
              <a:rPr lang="en-US" dirty="0"/>
              <a:t>variables </a:t>
            </a:r>
            <a:r>
              <a:rPr lang="en-US" dirty="0" smtClean="0"/>
              <a:t>is a "constant pointer"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17;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a;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References are convenient in </a:t>
            </a:r>
            <a:r>
              <a:rPr lang="en-US" dirty="0"/>
              <a:t>functions, as they allow us to modify the values of </a:t>
            </a:r>
            <a:r>
              <a:rPr lang="en-US" dirty="0" smtClean="0"/>
              <a:t>arguments</a:t>
            </a:r>
            <a:endParaRPr lang="en-US" dirty="0"/>
          </a:p>
          <a:p>
            <a:r>
              <a:rPr lang="en-US" dirty="0" smtClean="0"/>
              <a:t>References can </a:t>
            </a:r>
            <a:r>
              <a:rPr lang="en-US" dirty="0"/>
              <a:t>also be returned from a function</a:t>
            </a:r>
          </a:p>
          <a:p>
            <a:r>
              <a:rPr lang="en-US" dirty="0" smtClean="0"/>
              <a:t>Pointers </a:t>
            </a:r>
            <a:r>
              <a:rPr lang="en-US" dirty="0"/>
              <a:t>can be used </a:t>
            </a:r>
            <a:r>
              <a:rPr lang="en-US" dirty="0" smtClean="0"/>
              <a:t>instead of references, but they </a:t>
            </a:r>
            <a:r>
              <a:rPr lang="en-US" dirty="0"/>
              <a:t>have to be </a:t>
            </a:r>
            <a:r>
              <a:rPr lang="en-US" dirty="0" smtClean="0"/>
              <a:t>dereferenced (slightly longer syntax).</a:t>
            </a:r>
          </a:p>
          <a:p>
            <a:r>
              <a:rPr lang="en-US" dirty="0">
                <a:hlinkClick r:id="rId2"/>
              </a:rPr>
              <a:t>https://www.geeksforgeeks.org/difference-between-const-int-const-int-const-and-int-const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32703052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vs. References – </a:t>
            </a:r>
            <a:r>
              <a:rPr lang="lv-LV" dirty="0" smtClean="0"/>
              <a:t>4</a:t>
            </a:r>
            <a:endParaRPr lang="en-US" dirty="0" smtClean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pointers</a:t>
            </a:r>
          </a:p>
          <a:p>
            <a:pPr lvl="1"/>
            <a:r>
              <a:rPr lang="en-US" dirty="0" smtClean="0"/>
              <a:t>We do have to be careful when we use references in classes</a:t>
            </a:r>
          </a:p>
          <a:p>
            <a:pPr lvl="1"/>
            <a:r>
              <a:rPr lang="en-US" dirty="0" smtClean="0"/>
              <a:t>It is possible to compromise information hiding if a public method returns a reference to a private data member</a:t>
            </a:r>
          </a:p>
          <a:p>
            <a:pPr lvl="1"/>
            <a:r>
              <a:rPr lang="en-US" dirty="0" smtClean="0"/>
              <a:t>Reference allows bypassing of the protection mechanisms provided in the class definition. Data corruption can result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A8C0DF-7DAB-452B-B98D-8CDDD184574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4472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 variables contain the addresses of other variables as their values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Declare a pointer variable with an asterisk, </a:t>
            </a:r>
            <a:r>
              <a:rPr lang="en-US" altLang="en-US" b="1" dirty="0" smtClean="0">
                <a:latin typeface="Courier New" pitchFamily="49" charset="0"/>
              </a:rPr>
              <a:t>*</a:t>
            </a:r>
            <a:r>
              <a:rPr lang="en-US" altLang="en-US" dirty="0" smtClean="0"/>
              <a:t> after the data type.</a:t>
            </a:r>
            <a:endParaRPr lang="en-US" altLang="en-US" dirty="0"/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Address of operator (</a:t>
            </a:r>
            <a:r>
              <a:rPr lang="en-US" altLang="en-US" b="1" dirty="0">
                <a:latin typeface="Courier New" pitchFamily="49" charset="0"/>
              </a:rPr>
              <a:t>&amp;</a:t>
            </a:r>
            <a:r>
              <a:rPr lang="en-US" altLang="en-US" dirty="0"/>
              <a:t>) returns the address of its operand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Unary operator </a:t>
            </a:r>
            <a:r>
              <a:rPr lang="en-US" altLang="en-US" b="1" dirty="0">
                <a:latin typeface="Courier New" pitchFamily="49" charset="0"/>
              </a:rPr>
              <a:t>*</a:t>
            </a:r>
            <a:r>
              <a:rPr lang="en-US" altLang="en-US" dirty="0"/>
              <a:t> is the dereferencing operator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Member </a:t>
            </a:r>
            <a:r>
              <a:rPr lang="en-US" altLang="en-US" dirty="0" smtClean="0"/>
              <a:t>access </a:t>
            </a:r>
            <a:r>
              <a:rPr lang="en-US" altLang="en-US" dirty="0"/>
              <a:t>(</a:t>
            </a:r>
            <a:r>
              <a:rPr lang="en-US" altLang="en-US" b="1" dirty="0">
                <a:latin typeface="Courier New" pitchFamily="49" charset="0"/>
              </a:rPr>
              <a:t>-&gt;</a:t>
            </a:r>
            <a:r>
              <a:rPr lang="en-US" altLang="en-US" dirty="0"/>
              <a:t>)  accesses the </a:t>
            </a:r>
            <a:r>
              <a:rPr lang="en-US" altLang="en-US" dirty="0" smtClean="0"/>
              <a:t>attribute/function </a:t>
            </a:r>
            <a:r>
              <a:rPr lang="en-US" altLang="en-US" dirty="0"/>
              <a:t>pointed to by a </a:t>
            </a:r>
            <a:r>
              <a:rPr lang="en-US" altLang="en-US" dirty="0" smtClean="0"/>
              <a:t>pointer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Dynamic variable: created during </a:t>
            </a:r>
            <a:r>
              <a:rPr lang="en-US" altLang="en-US" dirty="0" smtClean="0"/>
              <a:t>execution (created </a:t>
            </a:r>
            <a:r>
              <a:rPr lang="en-US" altLang="en-US" dirty="0"/>
              <a:t>using </a:t>
            </a: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 smtClean="0"/>
              <a:t> , deallocated </a:t>
            </a:r>
            <a:r>
              <a:rPr lang="en-US" altLang="en-US" dirty="0"/>
              <a:t>using </a:t>
            </a: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delete</a:t>
            </a:r>
            <a:r>
              <a:rPr lang="en-US" altLang="en-US" dirty="0"/>
              <a:t>)</a:t>
            </a:r>
            <a:endParaRPr lang="en-US" altLang="en-US" b="1" dirty="0">
              <a:solidFill>
                <a:srgbClr val="638DAD"/>
              </a:solidFill>
            </a:endParaRPr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Shallow copy</a:t>
            </a:r>
            <a:r>
              <a:rPr lang="en-US" altLang="en-US" dirty="0" smtClean="0"/>
              <a:t>: Assign pointer to the same structure.</a:t>
            </a:r>
            <a:endParaRPr lang="en-US" altLang="en-US" dirty="0"/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Deep copy: </a:t>
            </a:r>
            <a:r>
              <a:rPr lang="en-US" altLang="en-US" dirty="0" smtClean="0"/>
              <a:t>Pointers </a:t>
            </a:r>
            <a:r>
              <a:rPr lang="en-US" altLang="en-US" dirty="0"/>
              <a:t>of the same type have </a:t>
            </a:r>
            <a:r>
              <a:rPr lang="en-US" altLang="en-US" dirty="0" smtClean="0"/>
              <a:t>each their </a:t>
            </a:r>
            <a:r>
              <a:rPr lang="en-US" altLang="en-US" dirty="0"/>
              <a:t>own </a:t>
            </a:r>
            <a:r>
              <a:rPr lang="en-US" altLang="en-US" dirty="0" smtClean="0"/>
              <a:t>copy </a:t>
            </a:r>
            <a:r>
              <a:rPr lang="en-US" altLang="en-US" dirty="0"/>
              <a:t>of the data</a:t>
            </a:r>
          </a:p>
          <a:p>
            <a:pPr lvl="1" eaLnBrk="1" hangingPunct="1">
              <a:buFont typeface="Arial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0586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 object is declared, it can access the members of the class</a:t>
            </a:r>
          </a:p>
          <a:p>
            <a:r>
              <a:rPr lang="en-US" dirty="0"/>
              <a:t>The general syntax for an object to access a member of a class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an object is declared in the definition of a member function of the class, it can access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</a:t>
            </a:r>
          </a:p>
          <a:p>
            <a:r>
              <a:rPr lang="en-US" dirty="0"/>
              <a:t>Built-in operations that are valid for class objects:</a:t>
            </a:r>
          </a:p>
          <a:p>
            <a:pPr lvl="1"/>
            <a:r>
              <a:rPr lang="en-US" dirty="0"/>
              <a:t>Member access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25607" name="Picture 7" descr="classObjectName.member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590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83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Operator and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30288" indent="-1030288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myClock</a:t>
            </a:r>
            <a:r>
              <a:rPr lang="en-US" b="1" dirty="0" smtClean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yourClock;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655" name="Picture 7" descr="Figure 10-3 shows the values of myClock and yourClock before and after executing the statement myClock = yourCloc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29000"/>
            <a:ext cx="6400800" cy="19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02347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</a:t>
            </a:r>
            <a:r>
              <a:rPr lang="en-US" altLang="en-US" dirty="0" smtClean="0"/>
              <a:t>Scope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</a:rPr>
              <a:t>class</a:t>
            </a:r>
            <a:r>
              <a:rPr lang="en-US" altLang="en-US" dirty="0"/>
              <a:t> object can be automatic or static</a:t>
            </a:r>
          </a:p>
          <a:p>
            <a:pPr lvl="1" eaLnBrk="1" hangingPunct="1"/>
            <a:r>
              <a:rPr lang="en-US" altLang="en-US" dirty="0"/>
              <a:t>Automatic: created when the declaration is reached and destroyed when the surrounding block is exited</a:t>
            </a:r>
          </a:p>
          <a:p>
            <a:pPr lvl="1" eaLnBrk="1" hangingPunct="1"/>
            <a:r>
              <a:rPr lang="en-US" altLang="en-US" dirty="0"/>
              <a:t>Static: created when the declaration is reached and destroyed when the program terminates</a:t>
            </a:r>
          </a:p>
          <a:p>
            <a:r>
              <a:rPr lang="en-US" dirty="0"/>
              <a:t>A member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/>
              <a:t> </a:t>
            </a:r>
            <a:r>
              <a:rPr lang="en-US" dirty="0"/>
              <a:t>has the same scope as a member of a </a:t>
            </a:r>
            <a:r>
              <a:rPr 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lv-LV" b="1" dirty="0" smtClean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A member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is local to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</a:p>
          <a:p>
            <a:pPr eaLnBrk="1" hangingPunct="1"/>
            <a:r>
              <a:rPr lang="en-US" altLang="en-US" dirty="0"/>
              <a:t>You access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member outside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by using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object name and the member access operator (</a:t>
            </a:r>
            <a:r>
              <a:rPr lang="en-US" altLang="en-US" b="1" dirty="0">
                <a:latin typeface="Courier New" pitchFamily="49" charset="0"/>
              </a:rPr>
              <a:t>.</a:t>
            </a:r>
            <a:r>
              <a:rPr lang="en-US" altLang="en-US" dirty="0"/>
              <a:t>)</a:t>
            </a:r>
          </a:p>
          <a:p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513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4013</TotalTime>
  <Words>4099</Words>
  <Application>Microsoft Office PowerPoint</Application>
  <PresentationFormat>Widescreen</PresentationFormat>
  <Paragraphs>560</Paragraphs>
  <Slides>62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 Unicode MS</vt:lpstr>
      <vt:lpstr>Courier New</vt:lpstr>
      <vt:lpstr>Times New Roman</vt:lpstr>
      <vt:lpstr>Notebook</vt:lpstr>
      <vt:lpstr>Chapter 10</vt:lpstr>
      <vt:lpstr>Objectives</vt:lpstr>
      <vt:lpstr>Declaring Classes</vt:lpstr>
      <vt:lpstr>Private, Public, Protected</vt:lpstr>
      <vt:lpstr>Unified Modeling Language (UML) Class Diagrams</vt:lpstr>
      <vt:lpstr>Variable (Object) Declaration</vt:lpstr>
      <vt:lpstr>Accessing Class Members</vt:lpstr>
      <vt:lpstr>Assignment Operator and Classes</vt:lpstr>
      <vt:lpstr>Class Scope</vt:lpstr>
      <vt:lpstr>Functions and Classes</vt:lpstr>
      <vt:lpstr>Reference Parameters and Class Objects</vt:lpstr>
      <vt:lpstr>Setters and Objects</vt:lpstr>
      <vt:lpstr>Implementation of Member Functions</vt:lpstr>
      <vt:lpstr>Accessor and Mutator Functions</vt:lpstr>
      <vt:lpstr>Order of public and private Members of a Class</vt:lpstr>
      <vt:lpstr>Constructors (1 of 2)</vt:lpstr>
      <vt:lpstr>Invoking the Default Constructor</vt:lpstr>
      <vt:lpstr>Destructors</vt:lpstr>
      <vt:lpstr>A struct versus a class</vt:lpstr>
      <vt:lpstr>Information Hiding</vt:lpstr>
      <vt:lpstr>static Members of a Class</vt:lpstr>
      <vt:lpstr>Quick Review</vt:lpstr>
      <vt:lpstr>Chapter 11</vt:lpstr>
      <vt:lpstr>Objectives</vt:lpstr>
      <vt:lpstr>Introduction</vt:lpstr>
      <vt:lpstr>Inheritance</vt:lpstr>
      <vt:lpstr>Inheritance Hierarchy</vt:lpstr>
      <vt:lpstr>Inheritance Syntax</vt:lpstr>
      <vt:lpstr>Overriding Members of the Base Class</vt:lpstr>
      <vt:lpstr>Inheritance as public, protected, or private</vt:lpstr>
      <vt:lpstr>Constructors of Derived and Base Classes</vt:lpstr>
      <vt:lpstr>Destructors in a Derived Class</vt:lpstr>
      <vt:lpstr>Header File of a Derived Class</vt:lpstr>
      <vt:lpstr>Multiple Inclusions of a Header File</vt:lpstr>
      <vt:lpstr>Composition (Aggregation)</vt:lpstr>
      <vt:lpstr>Quick Review</vt:lpstr>
      <vt:lpstr>Chapter 12</vt:lpstr>
      <vt:lpstr>Objectives</vt:lpstr>
      <vt:lpstr>Declaring Pointer Variables (1 of 2)</vt:lpstr>
      <vt:lpstr>Address of Operator (&amp;)</vt:lpstr>
      <vt:lpstr>Dereferencing Operator (*)</vt:lpstr>
      <vt:lpstr>Classes, structs, and Pointers – 1</vt:lpstr>
      <vt:lpstr>Classes, structs, and Pointers – 2 </vt:lpstr>
      <vt:lpstr>Initializing Pointer Variables</vt:lpstr>
      <vt:lpstr>Dynamic Variables</vt:lpstr>
      <vt:lpstr>Operator new</vt:lpstr>
      <vt:lpstr>Operator delete</vt:lpstr>
      <vt:lpstr>Dynamic Arrays</vt:lpstr>
      <vt:lpstr>Functions and Pointers</vt:lpstr>
      <vt:lpstr>Dynamic Two-Dimensional Arrays</vt:lpstr>
      <vt:lpstr>Shallow versus Deep Copy and Pointers</vt:lpstr>
      <vt:lpstr>Classes with Pointer Attributes – 1 </vt:lpstr>
      <vt:lpstr>Classes with Pointer Attributes – 2</vt:lpstr>
      <vt:lpstr>Classes with Pointer Attributes – 3</vt:lpstr>
      <vt:lpstr>Array Pointers – 1 </vt:lpstr>
      <vt:lpstr>Array Pointers – 2</vt:lpstr>
      <vt:lpstr>Pointers and Copy Constructors</vt:lpstr>
      <vt:lpstr>Pointers vs. References – 1 </vt:lpstr>
      <vt:lpstr>Pointers vs. References – 2 </vt:lpstr>
      <vt:lpstr>Pointers vs. References – 3</vt:lpstr>
      <vt:lpstr>Pointers vs. References – 4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208</cp:revision>
  <cp:lastPrinted>1601-01-01T00:00:00Z</cp:lastPrinted>
  <dcterms:created xsi:type="dcterms:W3CDTF">1601-01-01T00:00:00Z</dcterms:created>
  <dcterms:modified xsi:type="dcterms:W3CDTF">2021-09-27T06:40:47Z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