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564" r:id="rId2"/>
    <p:sldId id="527" r:id="rId3"/>
    <p:sldId id="529" r:id="rId4"/>
    <p:sldId id="530" r:id="rId5"/>
    <p:sldId id="531" r:id="rId6"/>
    <p:sldId id="532" r:id="rId7"/>
    <p:sldId id="533" r:id="rId8"/>
    <p:sldId id="534" r:id="rId9"/>
    <p:sldId id="535" r:id="rId10"/>
    <p:sldId id="536" r:id="rId11"/>
    <p:sldId id="568" r:id="rId12"/>
    <p:sldId id="569" r:id="rId13"/>
    <p:sldId id="543" r:id="rId14"/>
    <p:sldId id="574" r:id="rId15"/>
    <p:sldId id="570" r:id="rId16"/>
    <p:sldId id="571" r:id="rId17"/>
    <p:sldId id="572" r:id="rId18"/>
    <p:sldId id="573" r:id="rId19"/>
    <p:sldId id="383" r:id="rId20"/>
    <p:sldId id="384" r:id="rId21"/>
    <p:sldId id="386" r:id="rId22"/>
    <p:sldId id="387" r:id="rId23"/>
    <p:sldId id="390" r:id="rId24"/>
    <p:sldId id="392" r:id="rId25"/>
    <p:sldId id="567" r:id="rId26"/>
    <p:sldId id="395" r:id="rId27"/>
    <p:sldId id="397" r:id="rId28"/>
    <p:sldId id="398" r:id="rId29"/>
    <p:sldId id="402" r:id="rId30"/>
    <p:sldId id="403" r:id="rId31"/>
    <p:sldId id="407" r:id="rId32"/>
    <p:sldId id="409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C8FAD-BF08-4702-AC4C-71319A723AEE}">
          <p14:sldIdLst>
            <p14:sldId id="564"/>
            <p14:sldId id="527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68"/>
            <p14:sldId id="569"/>
            <p14:sldId id="543"/>
          </p14:sldIdLst>
        </p14:section>
        <p14:section name="Untitled Section" id="{E52946F5-85E7-4258-B002-DBED93104A5D}">
          <p14:sldIdLst>
            <p14:sldId id="574"/>
            <p14:sldId id="570"/>
            <p14:sldId id="571"/>
            <p14:sldId id="572"/>
            <p14:sldId id="573"/>
          </p14:sldIdLst>
        </p14:section>
        <p14:section name="Exceptions" id="{806C3DEC-DBF4-4BA4-A008-9CB89FF2CD90}">
          <p14:sldIdLst>
            <p14:sldId id="383"/>
            <p14:sldId id="384"/>
            <p14:sldId id="386"/>
            <p14:sldId id="387"/>
            <p14:sldId id="390"/>
            <p14:sldId id="392"/>
            <p14:sldId id="567"/>
            <p14:sldId id="395"/>
            <p14:sldId id="397"/>
            <p14:sldId id="398"/>
            <p14:sldId id="402"/>
            <p14:sldId id="403"/>
            <p14:sldId id="407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50"/>
    <a:srgbClr val="00FF00"/>
    <a:srgbClr val="43B02A"/>
    <a:srgbClr val="0033CC"/>
    <a:srgbClr val="CC0099"/>
    <a:srgbClr val="FF3300"/>
    <a:srgbClr val="FF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Similar problem occurs when passing objects by value</a:t>
            </a:r>
          </a:p>
          <a:p>
            <a:r>
              <a:rPr lang="en-US" altLang="en-US" dirty="0" smtClean="0"/>
              <a:t>Copy constructor automatically executes in three situations:</a:t>
            </a:r>
          </a:p>
          <a:p>
            <a:r>
              <a:rPr lang="en-US" altLang="en-US" dirty="0" smtClean="0"/>
              <a:t>When an object is declared and initialized by using the value of another object</a:t>
            </a:r>
          </a:p>
          <a:p>
            <a:r>
              <a:rPr lang="en-US" altLang="en-US" dirty="0" smtClean="0"/>
              <a:t>When an object is passed by value as a parameter</a:t>
            </a:r>
          </a:p>
          <a:p>
            <a:r>
              <a:rPr lang="en-US" altLang="en-US" dirty="0" smtClean="0"/>
              <a:t>When the return value of a function is an object</a:t>
            </a:r>
          </a:p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BFFEFE-940E-4942-998F-37982F18C161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057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1525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25478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4F3FC5-20DA-4D5D-AEC0-9C34B51E6248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3928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https://stackoverflow.com/questions/26446975/unresolved-external-symbol-involves-templates-with-user-defined-classes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5204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3F5D5A-0506-4807-A80E-97AFCD8C655E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526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281966-EF5F-4E4D-A866-1FA4140C0A4D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0010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7C382-A4CC-47A8-AADE-70F747235732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8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50A97C-3E3E-4D89-B4A6-FFAD71FD31C1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7546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D3F926-A6FA-4C2B-812C-34094DEA08E4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5850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C600B6-B982-4096-8EDA-00DC9AB92827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56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D76874-0C52-4285-A4B1-A2A3F1716B9C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434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7DBF03-13BF-441E-8556-78FFD3853865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189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F390D9-9702-459E-8533-2C4D9952A3CF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0569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E1DFC4-6281-4806-8B3E-D3EFD71FBE71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5886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In some cases, it is best to terminate the program when an exception occurs</a:t>
            </a:r>
          </a:p>
          <a:p>
            <a:r>
              <a:rPr lang="en-US" altLang="en-US" dirty="0" smtClean="0"/>
              <a:t>Example: if an input file does not exist when the program executes</a:t>
            </a:r>
          </a:p>
          <a:p>
            <a:r>
              <a:rPr lang="en-US" altLang="en-US" dirty="0" smtClean="0"/>
              <a:t>There is no point in continuing with the program</a:t>
            </a:r>
          </a:p>
          <a:p>
            <a:r>
              <a:rPr lang="en-US" altLang="en-US" dirty="0" smtClean="0"/>
              <a:t>Program can output an appropriate error message and terminate</a:t>
            </a:r>
          </a:p>
          <a:p>
            <a:endParaRPr lang="lv-LV" altLang="en-US" dirty="0" smtClean="0"/>
          </a:p>
          <a:p>
            <a:r>
              <a:rPr lang="en-US" altLang="en-US" dirty="0" smtClean="0"/>
              <a:t>In some cases, you will want to handle the exception and let the program continue</a:t>
            </a:r>
          </a:p>
          <a:p>
            <a:r>
              <a:rPr lang="en-US" altLang="en-US" dirty="0" smtClean="0"/>
              <a:t>Example: a user inputs a letter instead of a number</a:t>
            </a:r>
          </a:p>
          <a:p>
            <a:r>
              <a:rPr lang="en-US" altLang="en-US" dirty="0" smtClean="0"/>
              <a:t>The input stream will enter the fail state</a:t>
            </a:r>
          </a:p>
          <a:p>
            <a:r>
              <a:rPr lang="en-US" altLang="en-US" dirty="0" smtClean="0"/>
              <a:t>Can include the necessary code to keep prompting the user to input a number until the entry is valid</a:t>
            </a:r>
          </a:p>
          <a:p>
            <a:r>
              <a:rPr lang="en-US" altLang="en-US" dirty="0" smtClean="0"/>
              <a:t>In other cases must register the error condition in a log. (Or terminate the program, if it is pointless to continue).</a:t>
            </a:r>
          </a:p>
          <a:p>
            <a:endParaRPr lang="lv-LV" altLang="en-US" dirty="0" smtClean="0"/>
          </a:p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BEF6E1-4B62-48ED-A148-050168B9E849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5396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BCE5EA-6CC5-4EA1-A29B-D7494498FEC6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2317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0CD04C-3033-4188-8C69-5E850397CCE6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363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D6AC46-B641-4C53-BECB-CEE7049A2971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123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46B2FB-515E-4123-AE4F-C91642D8B114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608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296FF1-8F41-4D2D-B422-5FDAE8E6DC63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26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744133-FEDE-43A3-B93D-E5D61D22301E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708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D4FA70-045C-4FCB-BA35-A720928EFAAD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87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6A795F-FC48-4C5F-ACC8-2848AE12054C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1198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CDD00F-867F-4360-8668-9FC7BA7021F8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81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3" y="1538819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86833" y="3997250"/>
            <a:ext cx="11220451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106224" y="222264"/>
            <a:ext cx="838656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6236388"/>
            <a:ext cx="1620787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2130243" y="6487630"/>
            <a:ext cx="15231660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5102423"/>
            <a:ext cx="926592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9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6000" y="406259"/>
            <a:ext cx="10701867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4" y="1538819"/>
            <a:ext cx="4897967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87867" y="948267"/>
            <a:ext cx="11448288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106224" y="222264"/>
            <a:ext cx="838656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6236388"/>
            <a:ext cx="1620787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2130243" y="6487630"/>
            <a:ext cx="15231660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22796"/>
            <a:ext cx="54864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130244" y="6578466"/>
            <a:ext cx="9042257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  <p:sldLayoutId id="2147483701" r:id="rId8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05740/c-lnk2019-error-unresolved-external-symbol-template-classs-constructor-an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lv/books?id=EotSAwuBkJoC&amp;pg=PA61&amp;lpg=PA6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lv-LV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en-US" dirty="0">
                <a:solidFill>
                  <a:srgbClr val="000000">
                    <a:tint val="75000"/>
                  </a:srgbClr>
                </a:solidFill>
              </a:rPr>
              <a:t>Classes, Virtual Functions, Abstract Classes, and </a:t>
            </a:r>
            <a:r>
              <a:rPr lang="en-US" altLang="en-US" dirty="0" smtClean="0">
                <a:solidFill>
                  <a:srgbClr val="000000">
                    <a:tint val="75000"/>
                  </a:srgbClr>
                </a:solidFill>
              </a:rPr>
              <a:t>Lists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4071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Abstract Classes and Pure Virtual Functions (2 of 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Pure virtual functions</a:t>
            </a:r>
            <a:r>
              <a:rPr lang="en-US" altLang="en-US" dirty="0"/>
              <a:t> do not have definitions (bodies have no code)</a:t>
            </a:r>
          </a:p>
          <a:p>
            <a:pPr eaLnBrk="1" hangingPunct="1"/>
            <a:r>
              <a:rPr lang="en-US" altLang="en-US" dirty="0"/>
              <a:t>Example:  </a:t>
            </a:r>
          </a:p>
          <a:p>
            <a:pPr marL="347663" indent="0" eaLnBrk="1" hangingPunct="1"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draw() = 0;</a:t>
            </a:r>
          </a:p>
          <a:p>
            <a:pPr eaLnBrk="1" hangingPunct="1"/>
            <a:r>
              <a:rPr lang="en-US" altLang="en-US" dirty="0"/>
              <a:t>An </a:t>
            </a:r>
            <a:r>
              <a:rPr lang="en-US" altLang="en-US" u="sng" dirty="0"/>
              <a:t>abstract class</a:t>
            </a:r>
            <a:r>
              <a:rPr lang="en-US" altLang="en-US" dirty="0"/>
              <a:t> is a class with one or more virtual functions</a:t>
            </a:r>
          </a:p>
          <a:p>
            <a:pPr lvl="1" eaLnBrk="1" hangingPunct="1"/>
            <a:r>
              <a:rPr lang="en-US" altLang="en-US" dirty="0"/>
              <a:t>It can contain instance variables, constructors, and functions that are not pure virtual</a:t>
            </a:r>
          </a:p>
          <a:p>
            <a:pPr lvl="1"/>
            <a:r>
              <a:rPr lang="en-US" altLang="en-US" dirty="0"/>
              <a:t>It must provide the definitions of the constructor and functions that are not pure virtual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672007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Virtual Method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include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Base</a:t>
            </a: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virtual void show() { </a:t>
            </a:r>
            <a:endParaRPr lang="en-US" sz="1800" dirty="0" smtClean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&lt;&lt;" In Base n";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en-US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Derived: public Base</a:t>
            </a: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void show() { </a:t>
            </a:r>
            <a:endParaRPr lang="en-US" sz="1800" dirty="0" smtClean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&lt;&lt;"In Derived n";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marL="0" indent="0">
              <a:buNone/>
            </a:pP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main(void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Base *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Derived;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-&gt;show();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Base &amp;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br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*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br.show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502920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Problem: </a:t>
            </a:r>
            <a:r>
              <a:rPr lang="en-US" dirty="0" smtClean="0"/>
              <a:t>What is the output of this program?</a:t>
            </a:r>
            <a:br>
              <a:rPr lang="en-US" dirty="0" smtClean="0"/>
            </a:br>
            <a:r>
              <a:rPr lang="en-US" dirty="0" smtClean="0"/>
              <a:t>Describe, how the keyword "virtual" affects your answer.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7727287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Virtual Method: Solution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include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Base</a:t>
            </a: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virtual void show() { </a:t>
            </a:r>
            <a:endParaRPr lang="en-US" sz="1800" dirty="0" smtClean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cout&lt;&lt;"In Base\n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en-US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Derived: public Base</a:t>
            </a: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lv-LV" sz="1800" dirty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void show() { </a:t>
            </a:r>
            <a:endParaRPr lang="en-US" sz="1800" dirty="0" smtClean="0">
              <a:solidFill>
                <a:srgbClr val="0000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&lt;&lt;"In </a:t>
            </a:r>
            <a:r>
              <a:rPr lang="lv-LV" sz="1800" dirty="0" smtClean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Derived\n</a:t>
            </a: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lv-LV" sz="1800" dirty="0">
                <a:solidFill>
                  <a:srgbClr val="00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marL="0" indent="0">
              <a:buNone/>
            </a:pP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main(void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  <a:endParaRPr lang="en-US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Base *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Derived;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-&gt;show();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Base &amp;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br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*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bp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br.show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0" y="4343400"/>
            <a:ext cx="513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/>
              <a:t>Output:</a:t>
            </a:r>
            <a:br>
              <a:rPr lang="lv-LV" b="1" dirty="0" smtClean="0"/>
            </a:br>
            <a:r>
              <a:rPr lang="lv-LV" dirty="0" smtClean="0"/>
              <a:t>In Derived</a:t>
            </a:r>
            <a:br>
              <a:rPr lang="lv-LV" dirty="0" smtClean="0"/>
            </a:br>
            <a:r>
              <a:rPr lang="lv-LV" dirty="0" smtClean="0"/>
              <a:t>In Derived</a:t>
            </a:r>
          </a:p>
          <a:p>
            <a:endParaRPr lang="lv-LV" dirty="0"/>
          </a:p>
          <a:p>
            <a:r>
              <a:rPr lang="lv-LV" dirty="0" smtClean="0"/>
              <a:t>"virtual" means applying runtime type when picking overridden functions.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1492651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7000"/>
              </a:spcBef>
            </a:pPr>
            <a:r>
              <a:rPr lang="en-US" altLang="en-US" dirty="0" smtClean="0"/>
              <a:t>Binding </a:t>
            </a:r>
            <a:r>
              <a:rPr lang="en-US" altLang="en-US" dirty="0"/>
              <a:t>of virtual functions occurs at execution time (dynamic or run-time binding</a:t>
            </a:r>
            <a:r>
              <a:rPr lang="en-US" altLang="en-US" dirty="0" smtClean="0"/>
              <a:t>)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 smtClean="0"/>
              <a:t>A list is a collection of elements of the same type. Can be ordered or unordered</a:t>
            </a:r>
          </a:p>
          <a:p>
            <a:pPr eaLnBrk="1" hangingPunct="1">
              <a:spcBef>
                <a:spcPct val="17000"/>
              </a:spcBef>
            </a:pPr>
            <a:r>
              <a:rPr lang="en-US" altLang="en-US" dirty="0" smtClean="0"/>
              <a:t>Common set of list operations</a:t>
            </a:r>
          </a:p>
        </p:txBody>
      </p:sp>
    </p:spTree>
    <p:extLst>
      <p:ext uri="{BB962C8B-B14F-4D97-AF65-F5344CB8AC3E}">
        <p14:creationId xmlns:p14="http://schemas.microsoft.com/office/powerpoint/2010/main" val="125603910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altLang="en-US" dirty="0" smtClean="0"/>
              <a:t>Header Files</a:t>
            </a:r>
            <a:endParaRPr lang="en-US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9664168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Header Files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Definition: </a:t>
            </a:r>
            <a:r>
              <a:rPr lang="lv-LV" dirty="0" smtClean="0"/>
              <a:t>A compilation unit is a CPP source file with all its #include directives replaced by the content of the relevant header files.</a:t>
            </a:r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r>
              <a:rPr lang="en-US" dirty="0" smtClean="0"/>
              <a:t>Header </a:t>
            </a:r>
            <a:r>
              <a:rPr lang="en-US" dirty="0"/>
              <a:t>files have no separate life, only their content is </a:t>
            </a:r>
            <a:r>
              <a:rPr lang="lv-LV" dirty="0" smtClean="0"/>
              <a:t>included (with </a:t>
            </a:r>
            <a:r>
              <a:rPr lang="en-US" b="1" dirty="0" smtClean="0"/>
              <a:t>#include</a:t>
            </a:r>
            <a:r>
              <a:rPr lang="en-US" dirty="0" smtClean="0"/>
              <a:t> </a:t>
            </a:r>
            <a:r>
              <a:rPr lang="lv-LV" dirty="0" smtClean="0"/>
              <a:t>directives) </a:t>
            </a:r>
            <a:r>
              <a:rPr lang="en-US" dirty="0" smtClean="0"/>
              <a:t>into </a:t>
            </a:r>
            <a:r>
              <a:rPr lang="en-US" dirty="0"/>
              <a:t>.c or .</a:t>
            </a:r>
            <a:r>
              <a:rPr lang="en-US" dirty="0" err="1"/>
              <a:t>cpp</a:t>
            </a:r>
            <a:r>
              <a:rPr lang="en-US" dirty="0"/>
              <a:t> files. But since #include is handled by the preprocessor, the compiler has no knowledge about distinct header files; it only sees the resulting code listing as </a:t>
            </a:r>
            <a:r>
              <a:rPr lang="en-US" dirty="0" smtClean="0"/>
              <a:t>input</a:t>
            </a:r>
            <a:r>
              <a:rPr lang="lv-LV" dirty="0" smtClean="0"/>
              <a:t> – so the compiler deals with compilation units. </a:t>
            </a:r>
          </a:p>
        </p:txBody>
      </p:sp>
    </p:spTree>
    <p:extLst>
      <p:ext uri="{BB962C8B-B14F-4D97-AF65-F5344CB8AC3E}">
        <p14:creationId xmlns:p14="http://schemas.microsoft.com/office/powerpoint/2010/main" val="92612076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Best Practices in Header Files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1079020"/>
          </a:xfrm>
        </p:spPr>
        <p:txBody>
          <a:bodyPr/>
          <a:lstStyle/>
          <a:p>
            <a:r>
              <a:rPr lang="lv-LV" sz="2000" dirty="0" smtClean="0"/>
              <a:t>If </a:t>
            </a:r>
            <a:r>
              <a:rPr lang="lv-LV" sz="2000" dirty="0"/>
              <a:t>you forget to terminate class/struct definition in a header file – it will break every file where this header is included</a:t>
            </a:r>
            <a:r>
              <a:rPr lang="lv-LV" sz="2000" dirty="0" smtClean="0"/>
              <a:t>.</a:t>
            </a:r>
          </a:p>
          <a:p>
            <a:endParaRPr lang="lv-LV" sz="2000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422400" y="3200400"/>
            <a:ext cx="3911600" cy="17526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Something {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int attr1; 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20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attr2;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r>
              <a:rPr lang="lv-LV" sz="2000" b="1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0606" y="2831620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000" b="1" dirty="0" smtClean="0"/>
              <a:t>Something.h</a:t>
            </a:r>
            <a:endParaRPr lang="lv-LV" sz="2000" b="1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7239000" y="2209800"/>
            <a:ext cx="3911600" cy="12954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 "Something.h"</a:t>
            </a:r>
            <a:endParaRPr lang="lv-LV" sz="2000" b="1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7206" y="1841020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000" b="1" dirty="0" smtClean="0"/>
              <a:t>Something.cpp</a:t>
            </a:r>
            <a:endParaRPr lang="lv-LV" sz="2000" b="1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1630606" y="5562600"/>
            <a:ext cx="9418394" cy="1079020"/>
          </a:xfrm>
        </p:spPr>
        <p:txBody>
          <a:bodyPr/>
          <a:lstStyle/>
          <a:p>
            <a:r>
              <a:rPr lang="lv-LV" sz="2000" dirty="0" smtClean="0"/>
              <a:t>If </a:t>
            </a:r>
            <a:r>
              <a:rPr lang="lv-LV" sz="2000" dirty="0"/>
              <a:t>you forget to terminate class/struct definition in a header file – it will break every file where this header is included</a:t>
            </a:r>
            <a:r>
              <a:rPr lang="lv-LV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"using namespace … "</a:t>
            </a:r>
            <a:r>
              <a:rPr lang="en-US" sz="2000" dirty="0"/>
              <a:t> </a:t>
            </a:r>
            <a:r>
              <a:rPr lang="en-US" sz="2000" dirty="0" smtClean="0"/>
              <a:t>is risky – as you change namespaces for all </a:t>
            </a:r>
            <a:r>
              <a:rPr lang="en-US" sz="2000" dirty="0" err="1" smtClean="0"/>
              <a:t>includers</a:t>
            </a:r>
            <a:r>
              <a:rPr lang="en-US" sz="2000" dirty="0" smtClean="0"/>
              <a:t>.</a:t>
            </a:r>
            <a:endParaRPr lang="lv-LV" sz="2000" dirty="0" smtClean="0"/>
          </a:p>
          <a:p>
            <a:endParaRPr lang="lv-LV" sz="2000" dirty="0" smtClean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5334000" y="2831620"/>
            <a:ext cx="1828800" cy="12069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7239000" y="4114800"/>
            <a:ext cx="3911600" cy="12954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 "Something.h"</a:t>
            </a:r>
            <a:endParaRPr lang="lv-LV" sz="2000" b="1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7206" y="3746020"/>
            <a:ext cx="227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000" b="1" dirty="0" smtClean="0"/>
              <a:t>SomethingElse.cpp</a:t>
            </a:r>
            <a:endParaRPr lang="lv-LV" sz="2000" b="1" dirty="0"/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 bwMode="auto">
          <a:xfrm>
            <a:off x="5334000" y="4076700"/>
            <a:ext cx="19050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1828800" y="4419600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1600200" y="3505200"/>
            <a:ext cx="3048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770763" y="5026415"/>
            <a:ext cx="1877437" cy="4001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td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::string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409826" y="4419600"/>
            <a:ext cx="779220" cy="606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756971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/>
              <a:t>#include guard</a:t>
            </a:r>
            <a:endParaRPr lang="lv-LV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295400" y="1828800"/>
            <a:ext cx="4038600" cy="2743200"/>
          </a:xfrm>
          <a:prstGeom prst="roundRect">
            <a:avLst>
              <a:gd name="adj" fmla="val 735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#ifndef GRANDPARENT_H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#define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GRANDPARENT_H</a:t>
            </a:r>
            <a:endParaRPr lang="ru-RU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struct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Grandparent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{ </a:t>
            </a:r>
            <a:endParaRPr lang="ru-RU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ru-RU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 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member; 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/* */</a:t>
            </a:r>
            <a:endParaRPr lang="ru-RU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#endif GRANDPARENT_H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1443335"/>
            <a:ext cx="2171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Grandparent.h</a:t>
            </a:r>
            <a:endParaRPr lang="lv-LV" b="1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6502400" y="1752600"/>
            <a:ext cx="4038600" cy="2819400"/>
          </a:xfrm>
          <a:prstGeom prst="roundRect">
            <a:avLst>
              <a:gd name="adj" fmla="val 735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#ifndef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PARENT_H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#define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PARENT_H</a:t>
            </a:r>
            <a:endParaRPr lang="en-US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#include "</a:t>
            </a:r>
            <a:r>
              <a:rPr lang="en-US" sz="18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Grandparent.h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endParaRPr lang="ru-RU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struct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Parent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{ </a:t>
            </a:r>
            <a:endParaRPr lang="ru-RU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ru-RU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Grandparent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member;  </a:t>
            </a: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/* */</a:t>
            </a:r>
            <a:endParaRPr lang="ru-RU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#endif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PARENT_H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5890" y="1338231"/>
            <a:ext cx="131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Parent.h</a:t>
            </a:r>
            <a:endParaRPr lang="lv-LV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72466" y="512642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Child.cpp</a:t>
            </a:r>
            <a:endParaRPr lang="lv-LV" b="1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876800" y="5126421"/>
            <a:ext cx="4682734" cy="1524000"/>
          </a:xfrm>
          <a:prstGeom prst="roundRect">
            <a:avLst>
              <a:gd name="adj" fmla="val 1287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#include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"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Grandparent.h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#include</a:t>
            </a:r>
            <a:r>
              <a:rPr lang="en-US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"</a:t>
            </a:r>
            <a:r>
              <a:rPr lang="en-US" sz="20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Parent.h</a:t>
            </a:r>
            <a:r>
              <a:rPr lang="en-US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/* Code uses both </a:t>
            </a:r>
            <a:r>
              <a:rPr lang="en-US" sz="2000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structs</a:t>
            </a:r>
            <a:r>
              <a:rPr lang="en-US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*/</a:t>
            </a:r>
            <a:endParaRPr kumimoji="0" lang="lv-LV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876800" y="4572000"/>
            <a:ext cx="609600" cy="554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5334000" y="2493579"/>
            <a:ext cx="1295400" cy="3915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7620000" y="4572000"/>
            <a:ext cx="596900" cy="554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1996778" y="5523582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Grandparent should be included only once.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06047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Template classes and linking errors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hlinkClick r:id="rId3"/>
              </a:rPr>
              <a:t>https://</a:t>
            </a:r>
            <a:r>
              <a:rPr lang="lv-LV" dirty="0" smtClean="0">
                <a:hlinkClick r:id="rId3"/>
              </a:rPr>
              <a:t>stackoverflow.com/questions/3705740/c-lnk2019-error-unresolved-external-symbol-template-classs-constructor-and</a:t>
            </a:r>
            <a:r>
              <a:rPr lang="lv-LV" dirty="0" smtClean="0"/>
              <a:t> </a:t>
            </a:r>
          </a:p>
          <a:p>
            <a:r>
              <a:rPr lang="lv-LV" dirty="0" smtClean="0"/>
              <a:t>Usually </a:t>
            </a:r>
            <a:r>
              <a:rPr lang="lv-LV" b="1" i="1" dirty="0" smtClean="0">
                <a:solidFill>
                  <a:srgbClr val="0070C0"/>
                </a:solidFill>
              </a:rPr>
              <a:t>declarations</a:t>
            </a:r>
            <a:r>
              <a:rPr lang="lv-LV" dirty="0" smtClean="0"/>
              <a:t> (just the function name, formal params and return type) go into *.h files,</a:t>
            </a:r>
            <a:r>
              <a:rPr lang="lv-LV" b="1" dirty="0" smtClean="0"/>
              <a:t> BUT</a:t>
            </a:r>
            <a:r>
              <a:rPr lang="lv-LV" dirty="0" smtClean="0"/>
              <a:t> </a:t>
            </a:r>
            <a:r>
              <a:rPr lang="lv-LV" b="1" i="1" dirty="0" smtClean="0">
                <a:solidFill>
                  <a:srgbClr val="0070C0"/>
                </a:solidFill>
              </a:rPr>
              <a:t>definitions</a:t>
            </a:r>
            <a:r>
              <a:rPr lang="lv-LV" dirty="0" smtClean="0"/>
              <a:t> (full implementation) go into *.cpp. </a:t>
            </a:r>
          </a:p>
          <a:p>
            <a:r>
              <a:rPr lang="lv-LV" dirty="0" smtClean="0"/>
              <a:t>For template classes </a:t>
            </a:r>
            <a:r>
              <a:rPr lang="lv-LV" dirty="0"/>
              <a:t>we use "The Inclusion Model" – see </a:t>
            </a:r>
            <a:r>
              <a:rPr lang="lv-LV" dirty="0">
                <a:hlinkClick r:id="rId4"/>
              </a:rPr>
              <a:t>https://</a:t>
            </a:r>
            <a:r>
              <a:rPr lang="lv-LV" dirty="0" smtClean="0">
                <a:hlinkClick r:id="rId4"/>
              </a:rPr>
              <a:t>books.google.lv/books?id=EotSAwuBkJoC&amp;pg=PA61&amp;lpg=PA61</a:t>
            </a:r>
            <a:r>
              <a:rPr lang="lv-LV" dirty="0" smtClean="0"/>
              <a:t> </a:t>
            </a:r>
          </a:p>
          <a:p>
            <a:r>
              <a:rPr lang="lv-LV" dirty="0" smtClean="0"/>
              <a:t>We can put all code into the H files (and if it is template code, then it may not even link, if it is not put into the H file).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0501922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</a:t>
            </a:r>
            <a:r>
              <a:rPr lang="en-US" altLang="en-US" dirty="0" smtClean="0"/>
              <a:t>14</a:t>
            </a:r>
            <a:endParaRPr lang="en-US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402837350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 </a:t>
            </a:r>
            <a:r>
              <a:rPr lang="en-US" altLang="en-US" dirty="0" err="1" smtClean="0"/>
              <a:t>Constructo</a:t>
            </a:r>
            <a:r>
              <a:rPr lang="lv-LV" altLang="en-US" dirty="0" smtClean="0"/>
              <a:t>r</a:t>
            </a:r>
            <a:endParaRPr lang="en-US" altLang="en-US" dirty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Called when you pass a parameter; also on </a:t>
            </a:r>
            <a:r>
              <a:rPr lang="lv-LV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myVector.push_back(...) </a:t>
            </a:r>
            <a:r>
              <a:rPr lang="lv-LV" dirty="0" smtClean="0"/>
              <a:t>etc.</a:t>
            </a:r>
          </a:p>
          <a:p>
            <a:r>
              <a:rPr lang="en-US" dirty="0" smtClean="0"/>
              <a:t>Default </a:t>
            </a:r>
            <a:r>
              <a:rPr lang="en-US" dirty="0"/>
              <a:t>member-wise initialization:</a:t>
            </a:r>
          </a:p>
          <a:p>
            <a:pPr lvl="1"/>
            <a:r>
              <a:rPr lang="en-US" dirty="0"/>
              <a:t>Initializing a class object by using the value of an existing object of the same type</a:t>
            </a:r>
          </a:p>
          <a:p>
            <a:r>
              <a:rPr lang="en-US" dirty="0"/>
              <a:t>Example:</a:t>
            </a:r>
          </a:p>
          <a:p>
            <a:pPr marL="347663" indent="0">
              <a:buNone/>
            </a:pPr>
            <a:r>
              <a:rPr lang="en-US" dirty="0"/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ptrMemberVarType objectThree(objectOne);</a:t>
            </a:r>
          </a:p>
          <a:p>
            <a:r>
              <a:rPr lang="en-US" u="sng" dirty="0"/>
              <a:t>Copy constructor</a:t>
            </a:r>
            <a:r>
              <a:rPr lang="en-US" dirty="0"/>
              <a:t>: provided by the compiler</a:t>
            </a:r>
          </a:p>
          <a:p>
            <a:pPr lvl="1"/>
            <a:r>
              <a:rPr lang="en-US" dirty="0"/>
              <a:t>Performs this initialization</a:t>
            </a:r>
          </a:p>
          <a:p>
            <a:pPr lvl="1"/>
            <a:r>
              <a:rPr lang="en-US" dirty="0"/>
              <a:t>Leads to a shallow copying of the data if class has pointer member variables</a:t>
            </a:r>
          </a:p>
        </p:txBody>
      </p:sp>
    </p:spTree>
    <p:extLst>
      <p:ext uri="{BB962C8B-B14F-4D97-AF65-F5344CB8AC3E}">
        <p14:creationId xmlns:p14="http://schemas.microsoft.com/office/powerpoint/2010/main" val="246015279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what an exception is</a:t>
            </a:r>
          </a:p>
          <a:p>
            <a:pPr lvl="1"/>
            <a:r>
              <a:rPr lang="en-US" altLang="en-US" dirty="0"/>
              <a:t>Learn how to handle exceptions within a program</a:t>
            </a:r>
          </a:p>
          <a:p>
            <a:pPr lvl="1"/>
            <a:r>
              <a:rPr lang="en-US" altLang="en-US" dirty="0"/>
              <a:t>Learn how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try/catch</a:t>
            </a:r>
            <a:r>
              <a:rPr lang="en-US" altLang="en-US" dirty="0"/>
              <a:t> block is used to handle exceptions</a:t>
            </a:r>
          </a:p>
          <a:p>
            <a:pPr lvl="1"/>
            <a:r>
              <a:rPr lang="en-US" altLang="en-US" dirty="0"/>
              <a:t>Learn how to throw an exception</a:t>
            </a:r>
          </a:p>
          <a:p>
            <a:pPr lvl="1"/>
            <a:r>
              <a:rPr lang="en-US" altLang="en-US" dirty="0"/>
              <a:t>Become familiar with C++ exception classes and how to use them in a </a:t>
            </a:r>
            <a:r>
              <a:rPr lang="en-US" altLang="en-US" dirty="0" smtClean="0"/>
              <a:t>program</a:t>
            </a:r>
          </a:p>
          <a:p>
            <a:pPr lvl="1"/>
            <a:r>
              <a:rPr lang="en-US" altLang="en-US" dirty="0"/>
              <a:t>Learn how to create your own exception classes</a:t>
            </a:r>
          </a:p>
          <a:p>
            <a:pPr lvl="1"/>
            <a:r>
              <a:rPr lang="en-US" altLang="en-US" dirty="0"/>
              <a:t>Discover how to throw and </a:t>
            </a:r>
            <a:r>
              <a:rPr lang="en-US" altLang="en-US" dirty="0" err="1"/>
              <a:t>rethrow</a:t>
            </a:r>
            <a:r>
              <a:rPr lang="en-US" altLang="en-US" dirty="0"/>
              <a:t> an exception</a:t>
            </a:r>
          </a:p>
          <a:p>
            <a:pPr lvl="1"/>
            <a:r>
              <a:rPr lang="en-US" altLang="en-US" dirty="0"/>
              <a:t>Explore exception handling techniques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440790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u="sng" dirty="0"/>
              <a:t>exception</a:t>
            </a:r>
            <a:r>
              <a:rPr lang="en-US" altLang="en-US" dirty="0"/>
              <a:t> is an undesirable event detectable during program execution</a:t>
            </a:r>
          </a:p>
          <a:p>
            <a:pPr eaLnBrk="1" hangingPunct="1"/>
            <a:r>
              <a:rPr lang="en-US" altLang="en-US" dirty="0"/>
              <a:t>Code to handle exceptions depends on the type of application being developed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May or may not want the program to terminate when an exception occurs</a:t>
            </a:r>
          </a:p>
          <a:p>
            <a:pPr eaLnBrk="1" hangingPunct="1"/>
            <a:r>
              <a:rPr lang="en-US" altLang="en-US" dirty="0"/>
              <a:t>Can add exception-handling code at point where an error can occur</a:t>
            </a:r>
          </a:p>
        </p:txBody>
      </p:sp>
    </p:spTree>
    <p:extLst>
      <p:ext uri="{BB962C8B-B14F-4D97-AF65-F5344CB8AC3E}">
        <p14:creationId xmlns:p14="http://schemas.microsoft.com/office/powerpoint/2010/main" val="120370073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Handling Exceptions Within a Program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in C++ are "thrown" in functions, if a function is unable to return a value (due to problems that should be handled in that particular function). Compute a square root of a negative number, or add/subtract matrices of wrong size – cannot return the promised value type. Return a special object containing a short message what went wrong. </a:t>
            </a:r>
          </a:p>
        </p:txBody>
      </p:sp>
    </p:spTree>
    <p:extLst>
      <p:ext uri="{BB962C8B-B14F-4D97-AF65-F5344CB8AC3E}">
        <p14:creationId xmlns:p14="http://schemas.microsoft.com/office/powerpoint/2010/main" val="54567836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</a:t>
            </a:r>
            <a:r>
              <a:rPr lang="en-US" altLang="en-US" dirty="0" smtClean="0"/>
              <a:t>Block</a:t>
            </a:r>
            <a:r>
              <a:rPr lang="lv-LV" altLang="en-US" dirty="0" smtClean="0"/>
              <a:t> – 1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86400" y="1752600"/>
            <a:ext cx="6096000" cy="4114800"/>
          </a:xfrm>
        </p:spPr>
        <p:txBody>
          <a:bodyPr/>
          <a:lstStyle/>
          <a:p>
            <a:r>
              <a:rPr lang="en-US" sz="2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dirty="0"/>
              <a:t> block:</a:t>
            </a:r>
          </a:p>
          <a:p>
            <a:pPr lvl="1"/>
            <a:r>
              <a:rPr lang="en-US" dirty="0"/>
              <a:t>Specifies the type of exception it can catch</a:t>
            </a:r>
          </a:p>
          <a:p>
            <a:pPr lvl="1"/>
            <a:r>
              <a:rPr lang="en-US" dirty="0"/>
              <a:t>Contains an exception handler</a:t>
            </a:r>
          </a:p>
          <a:p>
            <a:r>
              <a:rPr lang="en-US" sz="2400" dirty="0"/>
              <a:t>If the heading of a </a:t>
            </a:r>
            <a:r>
              <a:rPr lang="en-US" sz="2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dirty="0"/>
              <a:t> block contains ... (ellipses) in place of parameters:</a:t>
            </a:r>
          </a:p>
          <a:p>
            <a:pPr lvl="1"/>
            <a:r>
              <a:rPr lang="en-US" dirty="0"/>
              <a:t>Block can catch exceptions of all types</a:t>
            </a:r>
          </a:p>
          <a:p>
            <a:r>
              <a:rPr lang="en-US" sz="2400" dirty="0"/>
              <a:t>If no exception is thrown in a </a:t>
            </a:r>
            <a:r>
              <a:rPr lang="en-US" sz="2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/>
              <a:t> block: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blocks are ignored</a:t>
            </a:r>
          </a:p>
          <a:p>
            <a:pPr lvl="1"/>
            <a:r>
              <a:rPr lang="en-US" dirty="0"/>
              <a:t>Execution resumes after the last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block</a:t>
            </a:r>
          </a:p>
          <a:p>
            <a:endParaRPr lang="lv-LV" sz="2400" dirty="0"/>
          </a:p>
        </p:txBody>
      </p:sp>
      <p:pic>
        <p:nvPicPr>
          <p:cNvPr id="10246" name="Picture 6" descr="try&#10;{&#10;    //statements&#10;}&#10;    catch (dataType1 identifier)&#10;{&#10;    //exception-handling code&#10;}&#10;.&#10;.&#10;.&#10;catch (dataTypen identifier)&#10;{&#10;//exception-handling code&#10;}&#10;.&#10;.&#10;.&#10;catch (...)&#10;{&#10;//exception-handling code&#10;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04" y="1593955"/>
            <a:ext cx="3640295" cy="507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42393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Block </a:t>
            </a:r>
            <a:r>
              <a:rPr lang="lv-LV" altLang="en-US" dirty="0" smtClean="0"/>
              <a:t>– 2 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an exception is thrown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 block:</a:t>
            </a:r>
          </a:p>
          <a:p>
            <a:pPr lvl="1" eaLnBrk="1" hangingPunct="1"/>
            <a:r>
              <a:rPr lang="en-US" altLang="en-US" dirty="0"/>
              <a:t>Remaining statements (in block) are ignored</a:t>
            </a:r>
          </a:p>
          <a:p>
            <a:pPr eaLnBrk="1" hangingPunct="1"/>
            <a:r>
              <a:rPr lang="en-US" altLang="en-US" dirty="0"/>
              <a:t>Program searches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blocks in order, looking for an appropriate exception handler</a:t>
            </a:r>
          </a:p>
          <a:p>
            <a:pPr lvl="1" eaLnBrk="1" hangingPunct="1"/>
            <a:r>
              <a:rPr lang="en-US" altLang="en-US" dirty="0"/>
              <a:t>If the type of thrown exception matches the parameter type in one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blocks:</a:t>
            </a:r>
          </a:p>
          <a:p>
            <a:pPr lvl="2" eaLnBrk="1" hangingPunct="1"/>
            <a:r>
              <a:rPr lang="en-US" altLang="en-US" dirty="0"/>
              <a:t>Code of that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 executes</a:t>
            </a:r>
          </a:p>
          <a:p>
            <a:pPr lvl="2" eaLnBrk="1" hangingPunct="1"/>
            <a:r>
              <a:rPr lang="en-US" altLang="en-US" dirty="0"/>
              <a:t>Remaining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blocks are </a:t>
            </a:r>
            <a:r>
              <a:rPr lang="en-US" altLang="en-US" dirty="0" smtClean="0"/>
              <a:t>ignored</a:t>
            </a:r>
            <a:endParaRPr lang="lv-LV" altLang="en-US" dirty="0" smtClean="0"/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block can have at most one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block parameter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block parameter becomes a placeholder for the value thrown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635879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Exceptions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more exception handling read https://www.learncpp.com/cpp-tutorial/142-basic-exception-handling/ </a:t>
            </a:r>
            <a:endParaRPr lang="lv-LV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2000" b="1" dirty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 with the result.  </a:t>
            </a:r>
            <a:endParaRPr lang="en-US" sz="2000" b="1" dirty="0" smtClean="0">
              <a:solidFill>
                <a:srgbClr val="43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(</a:t>
            </a:r>
            <a:r>
              <a:rPr lang="en-US" sz="2000" b="1" dirty="0">
                <a:solidFill>
                  <a:srgbClr val="43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jump over this - if you had an exception).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out_of_range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e)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out_of_range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8223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of </a:t>
            </a:r>
            <a:r>
              <a:rPr lang="en-US" altLang="en-US" dirty="0">
                <a:latin typeface="Courier New" pitchFamily="49" charset="0"/>
              </a:rPr>
              <a:t>catch</a:t>
            </a:r>
            <a:r>
              <a:rPr lang="en-US" altLang="en-US" dirty="0"/>
              <a:t> Blocks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 can catch: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All exceptions of a specific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All types of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 with an ellipsis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dirty="0"/>
              <a:t>) catches any type of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used, it should be the last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dirty="0"/>
              <a:t> block of that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Be careful about the order in which you list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blocks</a:t>
            </a:r>
          </a:p>
        </p:txBody>
      </p:sp>
    </p:spTree>
    <p:extLst>
      <p:ext uri="{BB962C8B-B14F-4D97-AF65-F5344CB8AC3E}">
        <p14:creationId xmlns:p14="http://schemas.microsoft.com/office/powerpoint/2010/main" val="41692429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C++ Exception </a:t>
            </a:r>
            <a:r>
              <a:rPr lang="en-US" altLang="en-US" dirty="0" smtClean="0"/>
              <a:t>Classes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 subclasses of </a:t>
            </a:r>
            <a:r>
              <a:rPr lang="en-US" altLang="en-US" b="1" dirty="0">
                <a:latin typeface="Courier New" pitchFamily="49" charset="0"/>
              </a:rPr>
              <a:t>exception</a:t>
            </a:r>
            <a:r>
              <a:rPr lang="en-US" altLang="en-US" dirty="0"/>
              <a:t> (defined in </a:t>
            </a:r>
            <a:r>
              <a:rPr lang="en-US" altLang="en-US" b="1" dirty="0">
                <a:latin typeface="Courier New" pitchFamily="49" charset="0"/>
              </a:rPr>
              <a:t>stdexcept</a:t>
            </a:r>
            <a:r>
              <a:rPr lang="en-US" altLang="en-US" dirty="0"/>
              <a:t>):</a:t>
            </a: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logic_error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includes subclasses: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invalid_argument</a:t>
            </a:r>
            <a:r>
              <a:rPr lang="en-US" altLang="en-US" dirty="0"/>
              <a:t>: for use when illegal arguments are used in a function call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out_of_range</a:t>
            </a:r>
            <a:r>
              <a:rPr lang="en-US" altLang="en-US" dirty="0"/>
              <a:t>: string subscript out of range error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length_error</a:t>
            </a:r>
            <a:r>
              <a:rPr lang="en-US" altLang="en-US" dirty="0"/>
              <a:t>: if a length greater than the maximum allowed for a string object is used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itchFamily="49" charset="0"/>
              </a:rPr>
              <a:t>runtime_error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includes subclasses:</a:t>
            </a:r>
          </a:p>
          <a:p>
            <a:pPr lvl="2" eaLnBrk="1" hangingPunct="1"/>
            <a:r>
              <a:rPr lang="en-US" altLang="en-US" b="1" dirty="0">
                <a:latin typeface="Courier New" pitchFamily="49" charset="0"/>
              </a:rPr>
              <a:t>overflow_error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underflow_error</a:t>
            </a:r>
          </a:p>
        </p:txBody>
      </p:sp>
    </p:spTree>
    <p:extLst>
      <p:ext uri="{BB962C8B-B14F-4D97-AF65-F5344CB8AC3E}">
        <p14:creationId xmlns:p14="http://schemas.microsoft.com/office/powerpoint/2010/main" val="73449558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Your Own Exception </a:t>
            </a:r>
            <a:r>
              <a:rPr lang="en-US" altLang="en-US" dirty="0" smtClean="0"/>
              <a:t>Classes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 create your own exception classes to handle specific exceptions</a:t>
            </a:r>
          </a:p>
          <a:p>
            <a:pPr lvl="1" eaLnBrk="1" hangingPunct="1"/>
            <a:r>
              <a:rPr lang="en-US" altLang="en-US" dirty="0"/>
              <a:t>C++ uses the same mechanism to process these exceptions</a:t>
            </a: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throw</a:t>
            </a:r>
            <a:r>
              <a:rPr lang="en-US" altLang="en-US" dirty="0"/>
              <a:t> statement: used to throw your own exceptions</a:t>
            </a:r>
          </a:p>
          <a:p>
            <a:pPr eaLnBrk="1" hangingPunct="1"/>
            <a:r>
              <a:rPr lang="en-US" altLang="en-US" dirty="0"/>
              <a:t>Any class can be an exception class</a:t>
            </a:r>
          </a:p>
          <a:p>
            <a:pPr lvl="1" eaLnBrk="1" hangingPunct="1"/>
            <a:r>
              <a:rPr lang="en-US" altLang="en-US" dirty="0"/>
              <a:t>How you use the class makes it an exception class</a:t>
            </a:r>
          </a:p>
        </p:txBody>
      </p:sp>
    </p:spTree>
    <p:extLst>
      <p:ext uri="{BB962C8B-B14F-4D97-AF65-F5344CB8AC3E}">
        <p14:creationId xmlns:p14="http://schemas.microsoft.com/office/powerpoint/2010/main" val="9747357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Rethrowing and Throwing an </a:t>
            </a:r>
            <a:r>
              <a:rPr lang="en-US" altLang="en-US" dirty="0" smtClean="0"/>
              <a:t>Exception</a:t>
            </a:r>
            <a:endParaRPr lang="en-US" altLang="en-US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 being thrown can be:</a:t>
            </a:r>
          </a:p>
          <a:p>
            <a:pPr lvl="1" eaLnBrk="1" hangingPunct="1"/>
            <a:r>
              <a:rPr lang="en-US" altLang="en-US" dirty="0"/>
              <a:t>A specific object</a:t>
            </a:r>
          </a:p>
          <a:p>
            <a:pPr lvl="1" eaLnBrk="1" hangingPunct="1"/>
            <a:r>
              <a:rPr lang="en-US" altLang="en-US" dirty="0"/>
              <a:t>An anonymous object</a:t>
            </a:r>
          </a:p>
          <a:p>
            <a:pPr eaLnBrk="1" hangingPunct="1"/>
            <a:r>
              <a:rPr lang="en-US" altLang="en-US" dirty="0"/>
              <a:t>A function specifies the exceptions it throws in its heading using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throw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clause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expThrowExcep(int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string, divisionByZero)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//include the appropriate throw statements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64058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Copy Constructor </a:t>
            </a:r>
            <a:r>
              <a:rPr lang="lv-LV" altLang="en-US" dirty="0" smtClean="0"/>
              <a:t>Overriding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Override </a:t>
            </a:r>
            <a:r>
              <a:rPr lang="en-US" altLang="en-US" dirty="0" smtClean="0"/>
              <a:t>the </a:t>
            </a:r>
            <a:r>
              <a:rPr lang="en-US" altLang="en-US" dirty="0"/>
              <a:t>copy </a:t>
            </a:r>
            <a:r>
              <a:rPr lang="en-US" altLang="en-US" dirty="0" smtClean="0"/>
              <a:t>constructor</a:t>
            </a:r>
            <a:r>
              <a:rPr lang="lv-LV" altLang="en-US" dirty="0" smtClean="0"/>
              <a:t> to do deeper copying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For classes with pointer member variables, three things are normally done:</a:t>
            </a:r>
          </a:p>
          <a:p>
            <a:pPr lvl="1"/>
            <a:r>
              <a:rPr lang="en-US" altLang="en-US" dirty="0"/>
              <a:t>Include the destructor in the class</a:t>
            </a:r>
          </a:p>
          <a:p>
            <a:pPr lvl="1"/>
            <a:r>
              <a:rPr lang="en-US" altLang="en-US" dirty="0"/>
              <a:t>Overload the assignment operator for the class</a:t>
            </a:r>
          </a:p>
          <a:p>
            <a:pPr lvl="1"/>
            <a:r>
              <a:rPr lang="en-US" altLang="en-US" dirty="0"/>
              <a:t>Include the copy constructor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33799" name="Picture 7" descr="className(const className&amp; otherObject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24100"/>
            <a:ext cx="5295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632354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Exception-Handling Techniques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an exception occurs, the programmer usually has three choices:</a:t>
            </a:r>
          </a:p>
          <a:p>
            <a:pPr lvl="1" eaLnBrk="1" hangingPunct="1"/>
            <a:r>
              <a:rPr lang="en-US" altLang="en-US" dirty="0"/>
              <a:t>Terminate the program</a:t>
            </a:r>
          </a:p>
          <a:p>
            <a:pPr lvl="1" eaLnBrk="1" hangingPunct="1"/>
            <a:r>
              <a:rPr lang="en-US" altLang="en-US" dirty="0"/>
              <a:t>Include code to recover from the exception</a:t>
            </a:r>
          </a:p>
          <a:p>
            <a:pPr lvl="1" eaLnBrk="1" hangingPunct="1"/>
            <a:r>
              <a:rPr lang="en-US" altLang="en-US" dirty="0"/>
              <a:t>Log the error and continue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3775963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Stack </a:t>
            </a:r>
            <a:r>
              <a:rPr lang="en-US" altLang="en-US" dirty="0" smtClean="0"/>
              <a:t>Unwinding</a:t>
            </a:r>
            <a:endParaRPr lang="en-US" altLang="en-US" dirty="0"/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an exception is thrown in a function, the function can do the following:</a:t>
            </a:r>
          </a:p>
          <a:p>
            <a:pPr lvl="1" eaLnBrk="1" hangingPunct="1"/>
            <a:r>
              <a:rPr lang="en-US" altLang="en-US" dirty="0"/>
              <a:t>Do nothing</a:t>
            </a:r>
          </a:p>
          <a:p>
            <a:pPr lvl="1" eaLnBrk="1" hangingPunct="1"/>
            <a:r>
              <a:rPr lang="en-US" altLang="en-US" dirty="0"/>
              <a:t>Partially process the exception and throw </a:t>
            </a:r>
            <a:r>
              <a:rPr lang="lv-LV" altLang="en-US" dirty="0" smtClean="0"/>
              <a:t>a new one.</a:t>
            </a:r>
            <a:endParaRPr lang="en-US" altLang="en-US" dirty="0"/>
          </a:p>
          <a:p>
            <a:pPr eaLnBrk="1" hangingPunct="1"/>
            <a:r>
              <a:rPr lang="lv-LV" altLang="en-US" dirty="0" smtClean="0"/>
              <a:t>T</a:t>
            </a:r>
            <a:r>
              <a:rPr lang="en-US" altLang="en-US" dirty="0" smtClean="0"/>
              <a:t>he </a:t>
            </a:r>
            <a:r>
              <a:rPr lang="en-US" altLang="en-US" dirty="0"/>
              <a:t>function-call stack is unwound so that the exception can be caught in the next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en-US" dirty="0">
                <a:cs typeface="Courier New" pitchFamily="49" charset="0"/>
              </a:rPr>
              <a:t>/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itchFamily="49" charset="0"/>
              </a:rPr>
              <a:t>catch</a:t>
            </a:r>
            <a:r>
              <a:rPr lang="en-US" altLang="en-US" dirty="0"/>
              <a:t> </a:t>
            </a:r>
            <a:r>
              <a:rPr lang="en-US" altLang="en-US" dirty="0" smtClean="0"/>
              <a:t>block</a:t>
            </a:r>
            <a:endParaRPr lang="lv-LV" altLang="en-US" dirty="0" smtClean="0"/>
          </a:p>
          <a:p>
            <a:pPr eaLnBrk="1" hangingPunct="1"/>
            <a:r>
              <a:rPr lang="en-US" altLang="en-US" dirty="0"/>
              <a:t>Stack unwinding continues until: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dirty="0"/>
              <a:t>/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dirty="0"/>
              <a:t> handles the exception, </a:t>
            </a:r>
            <a:r>
              <a:rPr lang="en-US" altLang="en-US" i="1" dirty="0"/>
              <a:t>or</a:t>
            </a:r>
          </a:p>
          <a:p>
            <a:pPr lvl="1" eaLnBrk="1" hangingPunct="1"/>
            <a:r>
              <a:rPr lang="en-US" altLang="en-US" dirty="0"/>
              <a:t>The program does not handle the exception</a:t>
            </a:r>
          </a:p>
          <a:p>
            <a:pPr lvl="2" eaLnBrk="1" hangingPunct="1"/>
            <a:r>
              <a:rPr lang="en-US" altLang="en-US" dirty="0"/>
              <a:t>The function </a:t>
            </a:r>
            <a:r>
              <a:rPr lang="en-US" altLang="en-US" b="1" dirty="0">
                <a:latin typeface="Courier New" pitchFamily="49" charset="0"/>
              </a:rPr>
              <a:t>terminate</a:t>
            </a:r>
            <a:r>
              <a:rPr lang="en-US" altLang="en-US" dirty="0"/>
              <a:t> is called to terminate the program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301025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</a:t>
            </a:r>
            <a:r>
              <a:rPr lang="en-US" altLang="en-US" dirty="0" smtClean="0"/>
              <a:t>Review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An exception is </a:t>
            </a:r>
            <a:r>
              <a:rPr lang="en-US" altLang="en-US" sz="2000" dirty="0" smtClean="0"/>
              <a:t>event that does not return normal return value type.</a:t>
            </a:r>
            <a:endParaRPr lang="en-US" altLang="en-US" sz="2000" dirty="0"/>
          </a:p>
          <a:p>
            <a:pPr eaLnBrk="1" hangingPunct="1"/>
            <a:r>
              <a:rPr lang="en-US" altLang="en-US" sz="2000" b="1" dirty="0">
                <a:latin typeface="Courier New" pitchFamily="49" charset="0"/>
              </a:rPr>
              <a:t>assert</a:t>
            </a:r>
            <a:r>
              <a:rPr lang="en-US" altLang="en-US" sz="2000" dirty="0"/>
              <a:t> checks whether an expression meets a specified condition; terminates if not met</a:t>
            </a:r>
          </a:p>
          <a:p>
            <a:pPr eaLnBrk="1" hangingPunct="1"/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sz="2000" dirty="0"/>
              <a:t>/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catch</a:t>
            </a:r>
            <a:r>
              <a:rPr lang="en-US" altLang="en-US" sz="2000" dirty="0"/>
              <a:t> block handles exceptions</a:t>
            </a:r>
          </a:p>
          <a:p>
            <a:pPr eaLnBrk="1" hangingPunct="1"/>
            <a:r>
              <a:rPr lang="en-US" altLang="en-US" sz="2000" dirty="0"/>
              <a:t>Statements that may generate an exception are placed in a </a:t>
            </a:r>
            <a:r>
              <a:rPr lang="en-US" altLang="en-US" sz="2000" b="1" dirty="0">
                <a:solidFill>
                  <a:srgbClr val="638DAD"/>
                </a:solidFill>
                <a:latin typeface="Courier New" pitchFamily="49" charset="0"/>
              </a:rPr>
              <a:t>try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block</a:t>
            </a:r>
          </a:p>
          <a:p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000" dirty="0"/>
              <a:t> block specifies type of exception it can catch and contains an exception handler</a:t>
            </a:r>
          </a:p>
          <a:p>
            <a:r>
              <a:rPr lang="en-US" altLang="en-US" sz="2000" dirty="0"/>
              <a:t>If no exceptions are thrown in a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000" dirty="0"/>
              <a:t> block, all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000" dirty="0"/>
              <a:t> blocks for that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000" dirty="0"/>
              <a:t> block are ignored </a:t>
            </a:r>
          </a:p>
          <a:p>
            <a:r>
              <a:rPr lang="en-US" altLang="en-US" sz="2000" dirty="0"/>
              <a:t>Data type of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000" dirty="0"/>
              <a:t> block parameter specifies type of exception that </a:t>
            </a:r>
            <a:r>
              <a:rPr lang="en-US" alt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sz="2000" dirty="0"/>
              <a:t> block can catch</a:t>
            </a:r>
          </a:p>
          <a:p>
            <a:pPr eaLnBrk="1" hangingPunct="1"/>
            <a:r>
              <a:rPr lang="en-US" altLang="en-US" sz="2000" b="1" dirty="0">
                <a:latin typeface="Courier New" pitchFamily="49" charset="0"/>
              </a:rPr>
              <a:t>exception</a:t>
            </a:r>
            <a:r>
              <a:rPr lang="en-US" altLang="en-US" sz="2000" dirty="0"/>
              <a:t> is the base class for exception classes</a:t>
            </a:r>
          </a:p>
          <a:p>
            <a:pPr eaLnBrk="1" hangingPunct="1"/>
            <a:r>
              <a:rPr lang="en-US" altLang="en-US" sz="2000" dirty="0"/>
              <a:t>You can create your own exception classes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95539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 pass an object of a derived class to a formal parameter of the base class type</a:t>
            </a:r>
          </a:p>
          <a:p>
            <a:pPr eaLnBrk="1" hangingPunct="1"/>
            <a:r>
              <a:rPr lang="en-US" altLang="en-US" u="sng" dirty="0"/>
              <a:t>Compile-time binding</a:t>
            </a:r>
            <a:r>
              <a:rPr lang="en-US" altLang="en-US" dirty="0"/>
              <a:t>: the necessary code to call specific function is generated by compiler</a:t>
            </a:r>
          </a:p>
          <a:p>
            <a:pPr lvl="1" eaLnBrk="1" hangingPunct="1"/>
            <a:r>
              <a:rPr lang="en-US" altLang="en-US" dirty="0"/>
              <a:t>Also known as </a:t>
            </a:r>
            <a:r>
              <a:rPr lang="en-US" altLang="en-US" u="sng" dirty="0"/>
              <a:t>static binding</a:t>
            </a:r>
            <a:r>
              <a:rPr lang="en-US" altLang="en-US" dirty="0"/>
              <a:t> or</a:t>
            </a:r>
            <a:r>
              <a:rPr lang="en-US" altLang="en-US" b="1" dirty="0"/>
              <a:t> </a:t>
            </a:r>
            <a:r>
              <a:rPr lang="en-US" altLang="en-US" u="sng" dirty="0"/>
              <a:t>early binding</a:t>
            </a:r>
          </a:p>
          <a:p>
            <a:pPr eaLnBrk="1" hangingPunct="1"/>
            <a:r>
              <a:rPr lang="en-US" altLang="en-US" u="sng" dirty="0"/>
              <a:t>Virtual function</a:t>
            </a:r>
            <a:r>
              <a:rPr lang="en-US" altLang="en-US" dirty="0"/>
              <a:t>: binding occurs at program execution time, not at compile time</a:t>
            </a:r>
          </a:p>
          <a:p>
            <a:pPr lvl="1" eaLnBrk="1" hangingPunct="1"/>
            <a:r>
              <a:rPr lang="en-US" altLang="en-US" dirty="0"/>
              <a:t>Declared with reserved word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80713703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u="sng" dirty="0"/>
              <a:t>Run-time binding</a:t>
            </a:r>
            <a:r>
              <a:rPr lang="en-US" altLang="en-US" dirty="0"/>
              <a:t>: 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Compiler does not generate code to call a specific function: it generates information to enable run-time system to generate specific code for the function call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Also known as </a:t>
            </a:r>
            <a:r>
              <a:rPr lang="en-US" altLang="en-US" u="sng" dirty="0"/>
              <a:t>late binding</a:t>
            </a:r>
            <a:r>
              <a:rPr lang="en-US" altLang="en-US" dirty="0"/>
              <a:t> or </a:t>
            </a:r>
            <a:r>
              <a:rPr lang="en-US" altLang="en-US" u="sng" dirty="0"/>
              <a:t>dynamic binding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Note: cannot pass an object of base class type to a formal parameter of the derived class type</a:t>
            </a:r>
          </a:p>
        </p:txBody>
      </p:sp>
    </p:spTree>
    <p:extLst>
      <p:ext uri="{BB962C8B-B14F-4D97-AF65-F5344CB8AC3E}">
        <p14:creationId xmlns:p14="http://schemas.microsoft.com/office/powerpoint/2010/main" val="24224534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Inheritance, Pointers, and Virtual Functions (3 of 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/>
              <a:t>Values of a derived class object can be copied into a base class object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u="sng" dirty="0" smtClean="0"/>
              <a:t>Slicing problem</a:t>
            </a:r>
            <a:r>
              <a:rPr lang="en-US" altLang="en-US" dirty="0" smtClean="0"/>
              <a:t>: if derived class has more data members than base class, some data could be lost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 smtClean="0"/>
              <a:t>Solution: use pointers for both base and derived class objects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559195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 and Virtual Destructors (1 of 2)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with pointer member variables should have the destructor</a:t>
            </a:r>
          </a:p>
          <a:p>
            <a:pPr lvl="1"/>
            <a:r>
              <a:rPr lang="en-US" dirty="0"/>
              <a:t>Destructor should deallocate storage for dynamic objects</a:t>
            </a:r>
          </a:p>
          <a:p>
            <a:r>
              <a:rPr lang="en-US" dirty="0"/>
              <a:t>If a derived class object is passed to a formal parameter of the base class type, destructor of the base class executes</a:t>
            </a:r>
          </a:p>
          <a:p>
            <a:pPr lvl="1"/>
            <a:r>
              <a:rPr lang="en-US" dirty="0"/>
              <a:t>Regardless of whether object is passed by reference or by value</a:t>
            </a:r>
          </a:p>
          <a:p>
            <a:r>
              <a:rPr lang="en-US" dirty="0"/>
              <a:t>Solution: use a </a:t>
            </a:r>
            <a:r>
              <a:rPr lang="en-US" u="sng" dirty="0"/>
              <a:t>virtual destructor</a:t>
            </a:r>
            <a:r>
              <a:rPr lang="en-US" dirty="0"/>
              <a:t> (base class)</a:t>
            </a:r>
          </a:p>
        </p:txBody>
      </p:sp>
    </p:spTree>
    <p:extLst>
      <p:ext uri="{BB962C8B-B14F-4D97-AF65-F5344CB8AC3E}">
        <p14:creationId xmlns:p14="http://schemas.microsoft.com/office/powerpoint/2010/main" val="291311822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and Virtual Destructors (2 of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Virtual destructor</a:t>
            </a:r>
            <a:r>
              <a:rPr lang="en-US" altLang="en-US" dirty="0"/>
              <a:t> of a base class automatically makes the destructor of a derived class virtual</a:t>
            </a:r>
          </a:p>
          <a:p>
            <a:pPr lvl="1" eaLnBrk="1" hangingPunct="1"/>
            <a:r>
              <a:rPr lang="en-US" altLang="en-US" dirty="0"/>
              <a:t>After executing the destructor of the derived class, the destructor of the base class executes</a:t>
            </a:r>
          </a:p>
          <a:p>
            <a:pPr eaLnBrk="1" hangingPunct="1"/>
            <a:r>
              <a:rPr lang="en-US" altLang="en-US" dirty="0"/>
              <a:t>If a base class contains virtual functions, make the destructor of the base class virtual</a:t>
            </a:r>
          </a:p>
        </p:txBody>
      </p:sp>
    </p:spTree>
    <p:extLst>
      <p:ext uri="{BB962C8B-B14F-4D97-AF65-F5344CB8AC3E}">
        <p14:creationId xmlns:p14="http://schemas.microsoft.com/office/powerpoint/2010/main" val="107569338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Abstract Classes and Pure Virtual Functions (1 of 2)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classes can be derived through inheritance without designing them from scratch</a:t>
            </a:r>
          </a:p>
          <a:p>
            <a:r>
              <a:rPr lang="en-US" dirty="0"/>
              <a:t>Derived classes:</a:t>
            </a:r>
          </a:p>
          <a:p>
            <a:pPr lvl="1"/>
            <a:r>
              <a:rPr lang="en-US" dirty="0"/>
              <a:t>Inherit existing members of base class</a:t>
            </a:r>
          </a:p>
          <a:p>
            <a:pPr lvl="1"/>
            <a:r>
              <a:rPr lang="en-US" dirty="0"/>
              <a:t>Can add their own members</a:t>
            </a:r>
          </a:p>
          <a:p>
            <a:pPr lvl="1"/>
            <a:r>
              <a:rPr lang="en-US" dirty="0"/>
              <a:t>Can redefine or override public and protected member functions</a:t>
            </a:r>
          </a:p>
          <a:p>
            <a:r>
              <a:rPr lang="en-US" dirty="0"/>
              <a:t>Base class can contain functions that you would want each derived class to implement</a:t>
            </a:r>
          </a:p>
          <a:p>
            <a:pPr lvl="1"/>
            <a:r>
              <a:rPr lang="en-US" dirty="0"/>
              <a:t>However, base class may contain functions that may not have meaningful definitions in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3037619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4028</TotalTime>
  <Words>2195</Words>
  <Application>Microsoft Office PowerPoint</Application>
  <PresentationFormat>Widescreen</PresentationFormat>
  <Paragraphs>309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Liberation Mono</vt:lpstr>
      <vt:lpstr>Times New Roman</vt:lpstr>
      <vt:lpstr>Notebook</vt:lpstr>
      <vt:lpstr>Chapter 13</vt:lpstr>
      <vt:lpstr>Copy Constructor</vt:lpstr>
      <vt:lpstr>Copy Constructor Overriding</vt:lpstr>
      <vt:lpstr>Inheritance, Pointers, and Virtual Functions </vt:lpstr>
      <vt:lpstr>Inheritance, Pointers, and Virtual Functions </vt:lpstr>
      <vt:lpstr>Inheritance, Pointers, and Virtual Functions (3 of 3)</vt:lpstr>
      <vt:lpstr>Classes and Virtual Destructors (1 of 2)</vt:lpstr>
      <vt:lpstr>Classes and Virtual Destructors (2 of 2)</vt:lpstr>
      <vt:lpstr>Abstract Classes and Pure Virtual Functions (1 of 2)</vt:lpstr>
      <vt:lpstr>Abstract Classes and Pure Virtual Functions (2 of 2)</vt:lpstr>
      <vt:lpstr>Overriding Virtual Method</vt:lpstr>
      <vt:lpstr>Overriding Virtual Method: Solution</vt:lpstr>
      <vt:lpstr>Quick Review</vt:lpstr>
      <vt:lpstr>Header Files</vt:lpstr>
      <vt:lpstr>Header Files</vt:lpstr>
      <vt:lpstr>Best Practices in Header Files</vt:lpstr>
      <vt:lpstr>#include guard</vt:lpstr>
      <vt:lpstr>Template classes and linking errors</vt:lpstr>
      <vt:lpstr>Chapter 14</vt:lpstr>
      <vt:lpstr>Objectives</vt:lpstr>
      <vt:lpstr>Introduction</vt:lpstr>
      <vt:lpstr>Handling Exceptions Within a Program</vt:lpstr>
      <vt:lpstr>try/catch Block – 1 </vt:lpstr>
      <vt:lpstr>try/catch Block – 2 </vt:lpstr>
      <vt:lpstr>Catching Exceptions</vt:lpstr>
      <vt:lpstr>Order of catch Blocks</vt:lpstr>
      <vt:lpstr>Using C++ Exception Classes</vt:lpstr>
      <vt:lpstr>Creating Your Own Exception Classes</vt:lpstr>
      <vt:lpstr>Rethrowing and Throwing an Exception</vt:lpstr>
      <vt:lpstr>Exception-Handling Techniques</vt:lpstr>
      <vt:lpstr>Stack Unwinding</vt:lpstr>
      <vt:lpstr>Quick Review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210</cp:revision>
  <cp:lastPrinted>1601-01-01T00:00:00Z</cp:lastPrinted>
  <dcterms:created xsi:type="dcterms:W3CDTF">1601-01-01T00:00:00Z</dcterms:created>
  <dcterms:modified xsi:type="dcterms:W3CDTF">2021-09-27T06:41:08Z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